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5"/>
  </p:notesMasterIdLst>
  <p:sldIdLst>
    <p:sldId id="362" r:id="rId3"/>
    <p:sldId id="270" r:id="rId4"/>
    <p:sldId id="269" r:id="rId5"/>
    <p:sldId id="273" r:id="rId6"/>
    <p:sldId id="274" r:id="rId7"/>
    <p:sldId id="278" r:id="rId8"/>
    <p:sldId id="275" r:id="rId9"/>
    <p:sldId id="256" r:id="rId10"/>
    <p:sldId id="375" r:id="rId11"/>
    <p:sldId id="293" r:id="rId12"/>
    <p:sldId id="370" r:id="rId13"/>
    <p:sldId id="263" r:id="rId14"/>
    <p:sldId id="265" r:id="rId15"/>
    <p:sldId id="304" r:id="rId16"/>
    <p:sldId id="306" r:id="rId17"/>
    <p:sldId id="365" r:id="rId18"/>
    <p:sldId id="371" r:id="rId19"/>
    <p:sldId id="372" r:id="rId20"/>
    <p:sldId id="297" r:id="rId21"/>
    <p:sldId id="298" r:id="rId22"/>
    <p:sldId id="361" r:id="rId23"/>
    <p:sldId id="364" r:id="rId24"/>
    <p:sldId id="369" r:id="rId25"/>
    <p:sldId id="367" r:id="rId26"/>
    <p:sldId id="301" r:id="rId27"/>
    <p:sldId id="302" r:id="rId28"/>
    <p:sldId id="303" r:id="rId29"/>
    <p:sldId id="368" r:id="rId30"/>
    <p:sldId id="373" r:id="rId31"/>
    <p:sldId id="374" r:id="rId32"/>
    <p:sldId id="305" r:id="rId33"/>
    <p:sldId id="359" r:id="rId34"/>
  </p:sldIdLst>
  <p:sldSz cx="12192000" cy="6858000"/>
  <p:notesSz cx="6858000" cy="9144000"/>
  <p:embeddedFontLst>
    <p:embeddedFont>
      <p:font typeface="Palatino Linotype" panose="02040502050505030304" pitchFamily="18" charset="0"/>
      <p:regular r:id="rId36"/>
      <p:bold r:id="rId37"/>
      <p:italic r:id="rId38"/>
      <p:boldItalic r:id="rId39"/>
    </p:embeddedFont>
    <p:embeddedFont>
      <p:font typeface="Tahoma" panose="020B0604030504040204" pitchFamily="34" charset="0"/>
      <p:regular r:id="rId40"/>
      <p:bold r:id="rId41"/>
    </p:embeddedFont>
    <p:embeddedFont>
      <p:font typeface="Calibri" panose="020F0502020204030204" pitchFamily="34" charset="0"/>
      <p:regular r:id="rId42"/>
      <p:bold r:id="rId43"/>
      <p:italic r:id="rId44"/>
      <p:boldItalic r:id="rId45"/>
    </p:embeddedFont>
    <p:embeddedFont>
      <p:font typeface="Segoe UI" panose="020B0502040204020203" pitchFamily="34" charset="0"/>
      <p:regular r:id="rId46"/>
      <p:bold r:id="rId47"/>
      <p:italic r:id="rId48"/>
      <p:boldItalic r:id="rId49"/>
    </p:embeddedFont>
    <p:embeddedFont>
      <p:font typeface="Fira Sans Extra Condensed Medium" panose="020B0604020202020204" charset="0"/>
      <p:regular r:id="rId50"/>
      <p:bold r:id="rId51"/>
      <p:italic r:id="rId52"/>
      <p:boldItalic r:id="rId53"/>
    </p:embeddedFont>
    <p:embeddedFont>
      <p:font typeface="Calibri Light" panose="020F0302020204030204" pitchFamily="34" charset="0"/>
      <p:regular r:id="rId54"/>
      <p:italic r:id="rId55"/>
    </p:embeddedFont>
    <p:embeddedFont>
      <p:font typeface="Cambria" panose="02040503050406030204" pitchFamily="18" charset="0"/>
      <p:regular r:id="rId56"/>
      <p:bold r:id="rId57"/>
      <p:italic r:id="rId58"/>
      <p:boldItalic r:id="rId59"/>
    </p:embeddedFont>
    <p:embeddedFont>
      <p:font typeface="Forte" panose="03060902040502070203" pitchFamily="66" charset="0"/>
      <p:regular r:id="rId60"/>
    </p:embeddedFont>
  </p:embeddedFontLst>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194"/>
    <a:srgbClr val="9F7906"/>
    <a:srgbClr val="0E73B7"/>
    <a:srgbClr val="30CFCD"/>
    <a:srgbClr val="E43230"/>
    <a:srgbClr val="E99D05"/>
    <a:srgbClr val="DBB2CB"/>
    <a:srgbClr val="DCADCB"/>
    <a:srgbClr val="E9AAD4"/>
    <a:srgbClr val="668B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6" autoAdjust="0"/>
    <p:restoredTop sz="94660"/>
  </p:normalViewPr>
  <p:slideViewPr>
    <p:cSldViewPr snapToGrid="0">
      <p:cViewPr varScale="1">
        <p:scale>
          <a:sx n="71" d="100"/>
          <a:sy n="71" d="100"/>
        </p:scale>
        <p:origin x="57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3.xml"/><Relationship Id="rId61"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EA27F-6879-4B7D-B36D-53BD52F09065}"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CEFDF0-E26E-428B-9A86-EFCB3798981B}" type="slidenum">
              <a:rPr lang="en-US" smtClean="0"/>
              <a:t>‹#›</a:t>
            </a:fld>
            <a:endParaRPr lang="en-US"/>
          </a:p>
        </p:txBody>
      </p:sp>
    </p:spTree>
    <p:extLst>
      <p:ext uri="{BB962C8B-B14F-4D97-AF65-F5344CB8AC3E}">
        <p14:creationId xmlns:p14="http://schemas.microsoft.com/office/powerpoint/2010/main" val="12756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22414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95403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46514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66863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1338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11/11/2024</a:t>
            </a:fld>
            <a:endParaRPr lang="en-US"/>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532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11/11/2024</a:t>
            </a:fld>
            <a:endParaRPr lang="en-US"/>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52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11/11/2024</a:t>
            </a:fld>
            <a:endParaRPr lang="en-US"/>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66592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914972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4"/>
        <p:cNvGrpSpPr/>
        <p:nvPr/>
      </p:nvGrpSpPr>
      <p:grpSpPr>
        <a:xfrm>
          <a:off x="0" y="0"/>
          <a:ext cx="0" cy="0"/>
          <a:chOff x="0" y="0"/>
          <a:chExt cx="0" cy="0"/>
        </a:xfrm>
      </p:grpSpPr>
      <p:sp>
        <p:nvSpPr>
          <p:cNvPr id="16" name="Google Shape;16;p34"/>
          <p:cNvSpPr txBox="1">
            <a:spLocks noGrp="1"/>
          </p:cNvSpPr>
          <p:nvPr>
            <p:ph type="ctrTitle"/>
          </p:nvPr>
        </p:nvSpPr>
        <p:spPr>
          <a:xfrm>
            <a:off x="1452232" y="3441633"/>
            <a:ext cx="4286800" cy="7704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SzPts val="2400"/>
              <a:buNone/>
              <a:defRPr sz="5333"/>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
        <p:nvSpPr>
          <p:cNvPr id="17" name="Google Shape;17;p34"/>
          <p:cNvSpPr txBox="1">
            <a:spLocks noGrp="1"/>
          </p:cNvSpPr>
          <p:nvPr>
            <p:ph type="subTitle" idx="1"/>
          </p:nvPr>
        </p:nvSpPr>
        <p:spPr>
          <a:xfrm>
            <a:off x="1452263" y="4134267"/>
            <a:ext cx="4286800" cy="10672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2200"/>
              <a:buNone/>
              <a:defRPr sz="2933"/>
            </a:lvl1pPr>
            <a:lvl2pPr lvl="1" algn="ctr">
              <a:lnSpc>
                <a:spcPct val="100000"/>
              </a:lnSpc>
              <a:spcBef>
                <a:spcPts val="0"/>
              </a:spcBef>
              <a:spcAft>
                <a:spcPts val="0"/>
              </a:spcAft>
              <a:buSzPts val="2200"/>
              <a:buNone/>
              <a:defRPr sz="2933"/>
            </a:lvl2pPr>
            <a:lvl3pPr lvl="2" algn="ctr">
              <a:lnSpc>
                <a:spcPct val="100000"/>
              </a:lnSpc>
              <a:spcBef>
                <a:spcPts val="0"/>
              </a:spcBef>
              <a:spcAft>
                <a:spcPts val="0"/>
              </a:spcAft>
              <a:buSzPts val="2200"/>
              <a:buNone/>
              <a:defRPr sz="2933"/>
            </a:lvl3pPr>
            <a:lvl4pPr lvl="3" algn="ctr">
              <a:lnSpc>
                <a:spcPct val="100000"/>
              </a:lnSpc>
              <a:spcBef>
                <a:spcPts val="0"/>
              </a:spcBef>
              <a:spcAft>
                <a:spcPts val="0"/>
              </a:spcAft>
              <a:buSzPts val="2200"/>
              <a:buNone/>
              <a:defRPr sz="2933"/>
            </a:lvl4pPr>
            <a:lvl5pPr lvl="4" algn="ctr">
              <a:lnSpc>
                <a:spcPct val="100000"/>
              </a:lnSpc>
              <a:spcBef>
                <a:spcPts val="0"/>
              </a:spcBef>
              <a:spcAft>
                <a:spcPts val="0"/>
              </a:spcAft>
              <a:buSzPts val="2200"/>
              <a:buNone/>
              <a:defRPr sz="2933"/>
            </a:lvl5pPr>
            <a:lvl6pPr lvl="5" algn="ctr">
              <a:lnSpc>
                <a:spcPct val="100000"/>
              </a:lnSpc>
              <a:spcBef>
                <a:spcPts val="0"/>
              </a:spcBef>
              <a:spcAft>
                <a:spcPts val="0"/>
              </a:spcAft>
              <a:buSzPts val="2200"/>
              <a:buNone/>
              <a:defRPr sz="2933"/>
            </a:lvl6pPr>
            <a:lvl7pPr lvl="6" algn="ctr">
              <a:lnSpc>
                <a:spcPct val="100000"/>
              </a:lnSpc>
              <a:spcBef>
                <a:spcPts val="0"/>
              </a:spcBef>
              <a:spcAft>
                <a:spcPts val="0"/>
              </a:spcAft>
              <a:buSzPts val="2200"/>
              <a:buNone/>
              <a:defRPr sz="2933"/>
            </a:lvl7pPr>
            <a:lvl8pPr lvl="7" algn="ctr">
              <a:lnSpc>
                <a:spcPct val="100000"/>
              </a:lnSpc>
              <a:spcBef>
                <a:spcPts val="0"/>
              </a:spcBef>
              <a:spcAft>
                <a:spcPts val="0"/>
              </a:spcAft>
              <a:buSzPts val="2200"/>
              <a:buNone/>
              <a:defRPr sz="2933"/>
            </a:lvl8pPr>
            <a:lvl9pPr lvl="8" algn="ctr">
              <a:lnSpc>
                <a:spcPct val="100000"/>
              </a:lnSpc>
              <a:spcBef>
                <a:spcPts val="0"/>
              </a:spcBef>
              <a:spcAft>
                <a:spcPts val="0"/>
              </a:spcAft>
              <a:buSzPts val="2200"/>
              <a:buNone/>
              <a:defRPr sz="2933"/>
            </a:lvl9pPr>
          </a:lstStyle>
          <a:p>
            <a:endParaRPr/>
          </a:p>
        </p:txBody>
      </p:sp>
      <p:sp>
        <p:nvSpPr>
          <p:cNvPr id="18" name="Google Shape;18;p34"/>
          <p:cNvSpPr txBox="1">
            <a:spLocks noGrp="1"/>
          </p:cNvSpPr>
          <p:nvPr>
            <p:ph type="title" idx="2"/>
          </p:nvPr>
        </p:nvSpPr>
        <p:spPr>
          <a:xfrm>
            <a:off x="1452267" y="1266067"/>
            <a:ext cx="2584800" cy="18052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Clr>
                <a:schemeClr val="accent2"/>
              </a:buClr>
              <a:buSzPts val="6800"/>
              <a:buNone/>
              <a:defRPr sz="13333">
                <a:solidFill>
                  <a:schemeClr val="accent1"/>
                </a:solidFill>
              </a:defRPr>
            </a:lvl1pPr>
            <a:lvl2pPr lvl="1" algn="ctr">
              <a:lnSpc>
                <a:spcPct val="100000"/>
              </a:lnSpc>
              <a:spcBef>
                <a:spcPts val="0"/>
              </a:spcBef>
              <a:spcAft>
                <a:spcPts val="0"/>
              </a:spcAft>
              <a:buClr>
                <a:schemeClr val="accent2"/>
              </a:buClr>
              <a:buSzPts val="6800"/>
              <a:buFont typeface="Fira Sans Extra Condensed Medium"/>
              <a:buNone/>
              <a:defRPr sz="9066">
                <a:solidFill>
                  <a:schemeClr val="accent2"/>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chemeClr val="accent2"/>
              </a:buClr>
              <a:buSzPts val="6800"/>
              <a:buFont typeface="Fira Sans Extra Condensed Medium"/>
              <a:buNone/>
              <a:defRPr sz="9066">
                <a:solidFill>
                  <a:schemeClr val="accent2"/>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chemeClr val="accent2"/>
              </a:buClr>
              <a:buSzPts val="6800"/>
              <a:buFont typeface="Fira Sans Extra Condensed Medium"/>
              <a:buNone/>
              <a:defRPr sz="9066">
                <a:solidFill>
                  <a:schemeClr val="accent2"/>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chemeClr val="accent2"/>
              </a:buClr>
              <a:buSzPts val="6800"/>
              <a:buFont typeface="Fira Sans Extra Condensed Medium"/>
              <a:buNone/>
              <a:defRPr sz="9066">
                <a:solidFill>
                  <a:schemeClr val="accent2"/>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chemeClr val="accent2"/>
              </a:buClr>
              <a:buSzPts val="6800"/>
              <a:buFont typeface="Fira Sans Extra Condensed Medium"/>
              <a:buNone/>
              <a:defRPr sz="9066">
                <a:solidFill>
                  <a:schemeClr val="accent2"/>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chemeClr val="accent2"/>
              </a:buClr>
              <a:buSzPts val="6800"/>
              <a:buFont typeface="Fira Sans Extra Condensed Medium"/>
              <a:buNone/>
              <a:defRPr sz="9066">
                <a:solidFill>
                  <a:schemeClr val="accent2"/>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chemeClr val="accent2"/>
              </a:buClr>
              <a:buSzPts val="6800"/>
              <a:buFont typeface="Fira Sans Extra Condensed Medium"/>
              <a:buNone/>
              <a:defRPr sz="9066">
                <a:solidFill>
                  <a:schemeClr val="accent2"/>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chemeClr val="accent2"/>
              </a:buClr>
              <a:buSzPts val="6800"/>
              <a:buFont typeface="Fira Sans Extra Condensed Medium"/>
              <a:buNone/>
              <a:defRPr sz="9066">
                <a:solidFill>
                  <a:schemeClr val="accent2"/>
                </a:solidFill>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4266931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
        <p:cNvGrpSpPr/>
        <p:nvPr/>
      </p:nvGrpSpPr>
      <p:grpSpPr>
        <a:xfrm>
          <a:off x="0" y="0"/>
          <a:ext cx="0" cy="0"/>
          <a:chOff x="0" y="0"/>
          <a:chExt cx="0" cy="0"/>
        </a:xfrm>
      </p:grpSpPr>
      <p:sp>
        <p:nvSpPr>
          <p:cNvPr id="30" name="Google Shape;30;p36"/>
          <p:cNvSpPr txBox="1">
            <a:spLocks noGrp="1"/>
          </p:cNvSpPr>
          <p:nvPr>
            <p:ph type="title"/>
          </p:nvPr>
        </p:nvSpPr>
        <p:spPr>
          <a:xfrm>
            <a:off x="960000" y="593367"/>
            <a:ext cx="10272000" cy="7636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a:endParaRPr/>
          </a:p>
        </p:txBody>
      </p:sp>
      <p:sp>
        <p:nvSpPr>
          <p:cNvPr id="31" name="Google Shape;31;p36"/>
          <p:cNvSpPr txBox="1">
            <a:spLocks noGrp="1"/>
          </p:cNvSpPr>
          <p:nvPr>
            <p:ph type="ctrTitle" idx="2"/>
          </p:nvPr>
        </p:nvSpPr>
        <p:spPr>
          <a:xfrm>
            <a:off x="2870561" y="2102163"/>
            <a:ext cx="2330800" cy="7704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SzPts val="1600"/>
              <a:buNone/>
              <a:defRPr sz="2667"/>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32" name="Google Shape;32;p36"/>
          <p:cNvSpPr txBox="1">
            <a:spLocks noGrp="1"/>
          </p:cNvSpPr>
          <p:nvPr>
            <p:ph type="subTitle" idx="1"/>
          </p:nvPr>
        </p:nvSpPr>
        <p:spPr>
          <a:xfrm>
            <a:off x="2870567" y="2715183"/>
            <a:ext cx="2600800" cy="8440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36"/>
          <p:cNvSpPr txBox="1">
            <a:spLocks noGrp="1"/>
          </p:cNvSpPr>
          <p:nvPr>
            <p:ph type="title" idx="3"/>
          </p:nvPr>
        </p:nvSpPr>
        <p:spPr>
          <a:xfrm>
            <a:off x="1264803" y="2356813"/>
            <a:ext cx="1392800" cy="770400"/>
          </a:xfrm>
          <a:prstGeom prst="rect">
            <a:avLst/>
          </a:prstGeom>
          <a:noFill/>
          <a:ln>
            <a:noFill/>
          </a:ln>
        </p:spPr>
        <p:txBody>
          <a:bodyPr spcFirstLastPara="1" wrap="square" lIns="0" tIns="91425" rIns="0" bIns="91425" anchor="ctr" anchorCtr="0">
            <a:noAutofit/>
          </a:bodyPr>
          <a:lstStyle>
            <a:lvl1pPr lvl="0" algn="r">
              <a:lnSpc>
                <a:spcPct val="100000"/>
              </a:lnSpc>
              <a:spcBef>
                <a:spcPts val="0"/>
              </a:spcBef>
              <a:spcAft>
                <a:spcPts val="0"/>
              </a:spcAft>
              <a:buClr>
                <a:schemeClr val="accent2"/>
              </a:buClr>
              <a:buSzPts val="6000"/>
              <a:buNone/>
              <a:defRPr sz="7333">
                <a:solidFill>
                  <a:schemeClr val="accent3"/>
                </a:solidFill>
              </a:defRPr>
            </a:lvl1pPr>
            <a:lvl2pPr lvl="1"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9pPr>
          </a:lstStyle>
          <a:p>
            <a:endParaRPr/>
          </a:p>
        </p:txBody>
      </p:sp>
      <p:sp>
        <p:nvSpPr>
          <p:cNvPr id="34" name="Google Shape;34;p36"/>
          <p:cNvSpPr txBox="1">
            <a:spLocks noGrp="1"/>
          </p:cNvSpPr>
          <p:nvPr>
            <p:ph type="ctrTitle" idx="4"/>
          </p:nvPr>
        </p:nvSpPr>
        <p:spPr>
          <a:xfrm>
            <a:off x="8427995" y="2102151"/>
            <a:ext cx="2330800" cy="7704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SzPts val="1600"/>
              <a:buNone/>
              <a:defRPr sz="2667"/>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35" name="Google Shape;35;p36"/>
          <p:cNvSpPr txBox="1">
            <a:spLocks noGrp="1"/>
          </p:cNvSpPr>
          <p:nvPr>
            <p:ph type="subTitle" idx="5"/>
          </p:nvPr>
        </p:nvSpPr>
        <p:spPr>
          <a:xfrm>
            <a:off x="8428000" y="2715183"/>
            <a:ext cx="2600800" cy="8440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 name="Google Shape;36;p36"/>
          <p:cNvSpPr txBox="1">
            <a:spLocks noGrp="1"/>
          </p:cNvSpPr>
          <p:nvPr>
            <p:ph type="title" idx="6"/>
          </p:nvPr>
        </p:nvSpPr>
        <p:spPr>
          <a:xfrm>
            <a:off x="6831996" y="2356813"/>
            <a:ext cx="1392800" cy="770400"/>
          </a:xfrm>
          <a:prstGeom prst="rect">
            <a:avLst/>
          </a:prstGeom>
          <a:noFill/>
          <a:ln>
            <a:noFill/>
          </a:ln>
        </p:spPr>
        <p:txBody>
          <a:bodyPr spcFirstLastPara="1" wrap="square" lIns="0" tIns="91425" rIns="0" bIns="91425" anchor="ctr" anchorCtr="0">
            <a:noAutofit/>
          </a:bodyPr>
          <a:lstStyle>
            <a:lvl1pPr lvl="0" algn="r">
              <a:lnSpc>
                <a:spcPct val="100000"/>
              </a:lnSpc>
              <a:spcBef>
                <a:spcPts val="0"/>
              </a:spcBef>
              <a:spcAft>
                <a:spcPts val="0"/>
              </a:spcAft>
              <a:buClr>
                <a:schemeClr val="accent2"/>
              </a:buClr>
              <a:buSzPts val="6000"/>
              <a:buNone/>
              <a:defRPr sz="7333">
                <a:solidFill>
                  <a:schemeClr val="accent3"/>
                </a:solidFill>
              </a:defRPr>
            </a:lvl1pPr>
            <a:lvl2pPr lvl="1"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9pPr>
          </a:lstStyle>
          <a:p>
            <a:endParaRPr/>
          </a:p>
        </p:txBody>
      </p:sp>
      <p:sp>
        <p:nvSpPr>
          <p:cNvPr id="37" name="Google Shape;37;p36"/>
          <p:cNvSpPr txBox="1">
            <a:spLocks noGrp="1"/>
          </p:cNvSpPr>
          <p:nvPr>
            <p:ph type="ctrTitle" idx="7"/>
          </p:nvPr>
        </p:nvSpPr>
        <p:spPr>
          <a:xfrm>
            <a:off x="2870561" y="3988579"/>
            <a:ext cx="2330800" cy="7704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SzPts val="1600"/>
              <a:buNone/>
              <a:defRPr sz="2667"/>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38" name="Google Shape;38;p36"/>
          <p:cNvSpPr txBox="1">
            <a:spLocks noGrp="1"/>
          </p:cNvSpPr>
          <p:nvPr>
            <p:ph type="subTitle" idx="8"/>
          </p:nvPr>
        </p:nvSpPr>
        <p:spPr>
          <a:xfrm>
            <a:off x="2870567" y="4591128"/>
            <a:ext cx="2600800" cy="8312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36"/>
          <p:cNvSpPr txBox="1">
            <a:spLocks noGrp="1"/>
          </p:cNvSpPr>
          <p:nvPr>
            <p:ph type="title" idx="9"/>
          </p:nvPr>
        </p:nvSpPr>
        <p:spPr>
          <a:xfrm>
            <a:off x="1264803" y="4243239"/>
            <a:ext cx="1392800" cy="770400"/>
          </a:xfrm>
          <a:prstGeom prst="rect">
            <a:avLst/>
          </a:prstGeom>
          <a:noFill/>
          <a:ln>
            <a:noFill/>
          </a:ln>
        </p:spPr>
        <p:txBody>
          <a:bodyPr spcFirstLastPara="1" wrap="square" lIns="0" tIns="91425" rIns="0" bIns="91425" anchor="ctr" anchorCtr="0">
            <a:noAutofit/>
          </a:bodyPr>
          <a:lstStyle>
            <a:lvl1pPr lvl="0" algn="r">
              <a:lnSpc>
                <a:spcPct val="100000"/>
              </a:lnSpc>
              <a:spcBef>
                <a:spcPts val="0"/>
              </a:spcBef>
              <a:spcAft>
                <a:spcPts val="0"/>
              </a:spcAft>
              <a:buClr>
                <a:schemeClr val="accent2"/>
              </a:buClr>
              <a:buSzPts val="6000"/>
              <a:buNone/>
              <a:defRPr sz="7333">
                <a:solidFill>
                  <a:schemeClr val="accent3"/>
                </a:solidFill>
              </a:defRPr>
            </a:lvl1pPr>
            <a:lvl2pPr lvl="1"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9pPr>
          </a:lstStyle>
          <a:p>
            <a:endParaRPr/>
          </a:p>
        </p:txBody>
      </p:sp>
      <p:sp>
        <p:nvSpPr>
          <p:cNvPr id="40" name="Google Shape;40;p36"/>
          <p:cNvSpPr txBox="1">
            <a:spLocks noGrp="1"/>
          </p:cNvSpPr>
          <p:nvPr>
            <p:ph type="ctrTitle" idx="13"/>
          </p:nvPr>
        </p:nvSpPr>
        <p:spPr>
          <a:xfrm>
            <a:off x="8427995" y="3988579"/>
            <a:ext cx="2330800" cy="7704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SzPts val="1600"/>
              <a:buNone/>
              <a:defRPr sz="2667"/>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41" name="Google Shape;41;p36"/>
          <p:cNvSpPr txBox="1">
            <a:spLocks noGrp="1"/>
          </p:cNvSpPr>
          <p:nvPr>
            <p:ph type="subTitle" idx="14"/>
          </p:nvPr>
        </p:nvSpPr>
        <p:spPr>
          <a:xfrm>
            <a:off x="8428000" y="4591128"/>
            <a:ext cx="2600800" cy="8312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 name="Google Shape;42;p36"/>
          <p:cNvSpPr txBox="1">
            <a:spLocks noGrp="1"/>
          </p:cNvSpPr>
          <p:nvPr>
            <p:ph type="title" idx="15"/>
          </p:nvPr>
        </p:nvSpPr>
        <p:spPr>
          <a:xfrm>
            <a:off x="6831996" y="4243239"/>
            <a:ext cx="1392800" cy="770400"/>
          </a:xfrm>
          <a:prstGeom prst="rect">
            <a:avLst/>
          </a:prstGeom>
          <a:noFill/>
          <a:ln>
            <a:noFill/>
          </a:ln>
        </p:spPr>
        <p:txBody>
          <a:bodyPr spcFirstLastPara="1" wrap="square" lIns="0" tIns="91425" rIns="0" bIns="91425" anchor="ctr" anchorCtr="0">
            <a:noAutofit/>
          </a:bodyPr>
          <a:lstStyle>
            <a:lvl1pPr lvl="0" algn="r">
              <a:lnSpc>
                <a:spcPct val="100000"/>
              </a:lnSpc>
              <a:spcBef>
                <a:spcPts val="0"/>
              </a:spcBef>
              <a:spcAft>
                <a:spcPts val="0"/>
              </a:spcAft>
              <a:buClr>
                <a:schemeClr val="accent2"/>
              </a:buClr>
              <a:buSzPts val="6000"/>
              <a:buNone/>
              <a:defRPr sz="7333">
                <a:solidFill>
                  <a:schemeClr val="accent3"/>
                </a:solidFill>
              </a:defRPr>
            </a:lvl1pPr>
            <a:lvl2pPr lvl="1"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chemeClr val="accent2"/>
              </a:buClr>
              <a:buSzPts val="6000"/>
              <a:buFont typeface="Fira Sans Extra Condensed Medium"/>
              <a:buNone/>
              <a:defRPr sz="8000">
                <a:solidFill>
                  <a:schemeClr val="accent2"/>
                </a:solidFill>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2641074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11/11/2024</a:t>
            </a:fld>
            <a:endParaRPr lang="en-US"/>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69859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11/11/2024</a:t>
            </a:fld>
            <a:endParaRPr lang="en-US"/>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5257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11/11/2024</a:t>
            </a:fld>
            <a:endParaRPr lang="en-US"/>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0725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11/11/2024</a:t>
            </a:fld>
            <a:endParaRPr lang="en-US"/>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86993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11/11/2024</a:t>
            </a:fld>
            <a:endParaRPr lang="en-US"/>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1123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11/11/2024</a:t>
            </a:fld>
            <a:endParaRPr lang="en-US"/>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336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11/11/2024</a:t>
            </a:fld>
            <a:endParaRPr lang="en-US"/>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9672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11/11/2024</a:t>
            </a:fld>
            <a:endParaRPr lang="en-US"/>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7966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11/11/2024</a:t>
            </a:fld>
            <a:endParaRPr lang="en-US"/>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130812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w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xml"/><Relationship Id="rId7" Type="http://schemas.openxmlformats.org/officeDocument/2006/relationships/image" Target="../media/image2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9.jpeg"/><Relationship Id="rId5" Type="http://schemas.openxmlformats.org/officeDocument/2006/relationships/slideLayout" Target="../slideLayouts/slideLayout2.xml"/><Relationship Id="rId4" Type="http://schemas.openxmlformats.org/officeDocument/2006/relationships/tags" Target="../tags/tag5.xml"/></Relationships>
</file>

<file path=ppt/slides/_rels/slide2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slide" Target="slide5.xml"/><Relationship Id="rId12"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image" Target="../media/image7.gif"/><Relationship Id="rId5" Type="http://schemas.openxmlformats.org/officeDocument/2006/relationships/image" Target="../media/image5.png"/><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7.xml"/><Relationship Id="rId14" Type="http://schemas.openxmlformats.org/officeDocument/2006/relationships/slide" Target="slide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15.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2" name="TextBox 1">
            <a:extLst>
              <a:ext uri="{FF2B5EF4-FFF2-40B4-BE49-F238E27FC236}">
                <a16:creationId xmlns="" xmlns:a16="http://schemas.microsoft.com/office/drawing/2014/main" id="{9A8DA48F-A576-859C-F6B8-F9A67D69E195}"/>
              </a:ext>
            </a:extLst>
          </p:cNvPr>
          <p:cNvSpPr txBox="1"/>
          <p:nvPr/>
        </p:nvSpPr>
        <p:spPr>
          <a:xfrm>
            <a:off x="931019" y="1598224"/>
            <a:ext cx="10144948" cy="2631490"/>
          </a:xfrm>
          <a:prstGeom prst="rect">
            <a:avLst/>
          </a:prstGeom>
          <a:solidFill>
            <a:schemeClr val="bg1"/>
          </a:solidFill>
          <a:ln>
            <a:solidFill>
              <a:schemeClr val="accent1"/>
            </a:solidFill>
          </a:ln>
        </p:spPr>
        <p:txBody>
          <a:bodyPr wrap="square" rtlCol="0">
            <a:spAutoFit/>
          </a:bodyPr>
          <a:lstStyle/>
          <a:p>
            <a:pPr algn="ctr">
              <a:lnSpc>
                <a:spcPts val="5760"/>
              </a:lnSpc>
              <a:spcBef>
                <a:spcPts val="600"/>
              </a:spcBef>
              <a:spcAft>
                <a:spcPts val="600"/>
              </a:spcAft>
            </a:pPr>
            <a:r>
              <a:rPr lang="en-US" sz="4800" b="1" dirty="0">
                <a:solidFill>
                  <a:srgbClr val="C00000"/>
                </a:solidFill>
                <a:latin typeface="Times New Roman" panose="02020603050405020304" pitchFamily="18" charset="0"/>
                <a:cs typeface="Times New Roman" panose="02020603050405020304" pitchFamily="18" charset="0"/>
              </a:rPr>
              <a:t>NHIỆT LIỆT CHÀO MỪNG </a:t>
            </a:r>
          </a:p>
          <a:p>
            <a:pPr algn="ctr">
              <a:lnSpc>
                <a:spcPts val="5760"/>
              </a:lnSpc>
              <a:spcBef>
                <a:spcPts val="600"/>
              </a:spcBef>
              <a:spcAft>
                <a:spcPts val="600"/>
              </a:spcAft>
            </a:pPr>
            <a:r>
              <a:rPr lang="en-US" sz="4800" b="1" dirty="0">
                <a:solidFill>
                  <a:srgbClr val="C00000"/>
                </a:solidFill>
                <a:latin typeface="Times New Roman" panose="02020603050405020304" pitchFamily="18" charset="0"/>
                <a:cs typeface="Times New Roman" panose="02020603050405020304" pitchFamily="18" charset="0"/>
              </a:rPr>
              <a:t>QUÝ THẦY CÔ CÙNG TOÀN THỂ</a:t>
            </a:r>
          </a:p>
          <a:p>
            <a:pPr algn="ctr">
              <a:lnSpc>
                <a:spcPts val="5760"/>
              </a:lnSpc>
              <a:spcBef>
                <a:spcPts val="600"/>
              </a:spcBef>
              <a:spcAft>
                <a:spcPts val="600"/>
              </a:spcAft>
            </a:pPr>
            <a:r>
              <a:rPr lang="en-US" sz="4800" b="1" dirty="0">
                <a:solidFill>
                  <a:srgbClr val="C00000"/>
                </a:solidFill>
                <a:latin typeface="Times New Roman" panose="02020603050405020304" pitchFamily="18" charset="0"/>
                <a:cs typeface="Times New Roman" panose="02020603050405020304" pitchFamily="18" charset="0"/>
              </a:rPr>
              <a:t> CÁC EM HỌC </a:t>
            </a:r>
            <a:r>
              <a:rPr lang="en-US" sz="4800" b="1" dirty="0" smtClean="0">
                <a:solidFill>
                  <a:srgbClr val="C00000"/>
                </a:solidFill>
                <a:latin typeface="Times New Roman" panose="02020603050405020304" pitchFamily="18" charset="0"/>
                <a:cs typeface="Times New Roman" panose="02020603050405020304" pitchFamily="18" charset="0"/>
              </a:rPr>
              <a:t>SINH!</a:t>
            </a:r>
            <a:endParaRPr lang="en-US" sz="4800" b="1" dirty="0">
              <a:solidFill>
                <a:srgbClr val="C00000"/>
              </a:solidFill>
              <a:latin typeface="Times New Roman" panose="02020603050405020304" pitchFamily="18" charset="0"/>
              <a:cs typeface="Times New Roman" panose="02020603050405020304" pitchFamily="18" charset="0"/>
            </a:endParaRPr>
          </a:p>
        </p:txBody>
      </p:sp>
      <p:pic>
        <p:nvPicPr>
          <p:cNvPr id="3" name="Picture 2" descr="Picture1">
            <a:extLst>
              <a:ext uri="{FF2B5EF4-FFF2-40B4-BE49-F238E27FC236}">
                <a16:creationId xmlns="" xmlns:a16="http://schemas.microsoft.com/office/drawing/2014/main" id="{986F6547-49F9-65C7-B83B-A67353A086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713" y="176846"/>
            <a:ext cx="1598613"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icture1">
            <a:extLst>
              <a:ext uri="{FF2B5EF4-FFF2-40B4-BE49-F238E27FC236}">
                <a16:creationId xmlns="" xmlns:a16="http://schemas.microsoft.com/office/drawing/2014/main" id="{EFC60103-DF1A-E92F-099F-B3BF478C5A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V="1">
            <a:off x="10757510" y="5495020"/>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icture1">
            <a:extLst>
              <a:ext uri="{FF2B5EF4-FFF2-40B4-BE49-F238E27FC236}">
                <a16:creationId xmlns="" xmlns:a16="http://schemas.microsoft.com/office/drawing/2014/main" id="{8CA1EBAB-6108-B299-4599-43E89AE99C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17709" y="5386570"/>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1">
            <a:extLst>
              <a:ext uri="{FF2B5EF4-FFF2-40B4-BE49-F238E27FC236}">
                <a16:creationId xmlns="" xmlns:a16="http://schemas.microsoft.com/office/drawing/2014/main" id="{AB872043-6EAC-0C18-3FB0-8BB83C24CA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775851" y="63299"/>
            <a:ext cx="1237956" cy="123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994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4" name="TextBox 3">
            <a:extLst>
              <a:ext uri="{FF2B5EF4-FFF2-40B4-BE49-F238E27FC236}">
                <a16:creationId xmlns="" xmlns:a16="http://schemas.microsoft.com/office/drawing/2014/main" id="{A5FEDC8C-F576-91CD-3CCE-AA5F348A5E7C}"/>
              </a:ext>
            </a:extLst>
          </p:cNvPr>
          <p:cNvSpPr txBox="1"/>
          <p:nvPr/>
        </p:nvSpPr>
        <p:spPr>
          <a:xfrm>
            <a:off x="1971794" y="1571924"/>
            <a:ext cx="8790281" cy="1282402"/>
          </a:xfrm>
          <a:prstGeom prst="rect">
            <a:avLst/>
          </a:prstGeom>
          <a:solidFill>
            <a:schemeClr val="bg1"/>
          </a:solidFill>
        </p:spPr>
        <p:txBody>
          <a:bodyPr wrap="square" rtlCol="0">
            <a:spAutoFit/>
          </a:bodyPr>
          <a:lstStyle/>
          <a:p>
            <a:pPr>
              <a:spcBef>
                <a:spcPts val="800"/>
              </a:spcBef>
              <a:spcAft>
                <a:spcPts val="800"/>
              </a:spcAft>
            </a:pPr>
            <a:r>
              <a:rPr lang="en-US" sz="2400" dirty="0"/>
              <a:t> </a:t>
            </a:r>
            <a:r>
              <a:rPr lang="en-US" sz="3200" b="1" dirty="0">
                <a:solidFill>
                  <a:srgbClr val="C00000"/>
                </a:solidFill>
                <a:latin typeface="Times New Roman" panose="02020603050405020304" pitchFamily="18" charset="0"/>
                <a:cs typeface="Times New Roman" panose="02020603050405020304" pitchFamily="18" charset="0"/>
              </a:rPr>
              <a:t>1. </a:t>
            </a:r>
            <a:r>
              <a:rPr lang="en-US" sz="3200" b="1" dirty="0" err="1">
                <a:solidFill>
                  <a:srgbClr val="C00000"/>
                </a:solidFill>
                <a:latin typeface="Times New Roman" panose="02020603050405020304" pitchFamily="18" charset="0"/>
                <a:cs typeface="Times New Roman" panose="02020603050405020304" pitchFamily="18" charset="0"/>
              </a:rPr>
              <a:t>Cấu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trúc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văn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bản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nghị</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luận</a:t>
            </a:r>
            <a:endParaRPr lang="en-US" sz="3200" b="1" dirty="0">
              <a:solidFill>
                <a:srgbClr val="C00000"/>
              </a:solidFill>
              <a:latin typeface="Times New Roman" panose="02020603050405020304" pitchFamily="18" charset="0"/>
              <a:cs typeface="Times New Roman" panose="02020603050405020304" pitchFamily="18" charset="0"/>
            </a:endParaRPr>
          </a:p>
          <a:p>
            <a:pPr>
              <a:spcBef>
                <a:spcPts val="800"/>
              </a:spcBef>
              <a:spcAft>
                <a:spcPts val="800"/>
              </a:spcAft>
            </a:pPr>
            <a:r>
              <a:rPr lang="en-US" sz="3200" b="1" dirty="0">
                <a:solidFill>
                  <a:srgbClr val="C00000"/>
                </a:solidFill>
                <a:latin typeface="Times New Roman" panose="02020603050405020304" pitchFamily="18" charset="0"/>
                <a:cs typeface="Times New Roman" panose="02020603050405020304" pitchFamily="18" charset="0"/>
              </a:rPr>
              <a:t> 2. </a:t>
            </a:r>
            <a:r>
              <a:rPr lang="en-US" sz="3200" b="1" dirty="0" err="1">
                <a:solidFill>
                  <a:srgbClr val="C00000"/>
                </a:solidFill>
                <a:latin typeface="Times New Roman" panose="02020603050405020304" pitchFamily="18" charset="0"/>
                <a:cs typeface="Times New Roman" panose="02020603050405020304" pitchFamily="18" charset="0"/>
              </a:rPr>
              <a:t>Yếu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tố</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bổ</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trong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văn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bản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nghị</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luận</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5A2AFA6B-3BB3-3089-AB3D-59F568FAD358}"/>
              </a:ext>
            </a:extLst>
          </p:cNvPr>
          <p:cNvSpPr txBox="1"/>
          <p:nvPr/>
        </p:nvSpPr>
        <p:spPr>
          <a:xfrm>
            <a:off x="1758694" y="3061688"/>
            <a:ext cx="9763270" cy="3123932"/>
          </a:xfrm>
          <a:prstGeom prst="rect">
            <a:avLst/>
          </a:prstGeom>
          <a:solidFill>
            <a:schemeClr val="accent4">
              <a:lumMod val="40000"/>
              <a:lumOff val="60000"/>
            </a:schemeClr>
          </a:solidFill>
          <a:ln>
            <a:solidFill>
              <a:srgbClr val="FF0000"/>
            </a:solidFill>
          </a:ln>
        </p:spPr>
        <p:txBody>
          <a:bodyPr wrap="square" rtlCol="0">
            <a:spAutoFit/>
          </a:bodyPr>
          <a:lstStyle/>
          <a:p>
            <a:pPr indent="161925" algn="just">
              <a:spcBef>
                <a:spcPts val="300"/>
              </a:spcBef>
            </a:pPr>
            <a:r>
              <a:rPr lang="en-US" sz="3200" b="1" i="1" kern="100" dirty="0" err="1">
                <a:effectLst/>
                <a:latin typeface="Times New Roman" panose="02020603050405020304" pitchFamily="18" charset="0"/>
                <a:ea typeface="PMingLiU" panose="02020500000000000000" pitchFamily="18" charset="-120"/>
                <a:cs typeface="Times New Roman" panose="02020603050405020304" pitchFamily="18" charset="0"/>
              </a:rPr>
              <a:t>Câu</a:t>
            </a:r>
            <a:r>
              <a:rPr lang="en-US" sz="3200" b="1" i="1" kern="100" dirty="0">
                <a:effectLst/>
                <a:latin typeface="Times New Roman" panose="02020603050405020304" pitchFamily="18" charset="0"/>
                <a:ea typeface="PMingLiU" panose="02020500000000000000" pitchFamily="18" charset="-120"/>
                <a:cs typeface="Times New Roman" panose="02020603050405020304" pitchFamily="18" charset="0"/>
              </a:rPr>
              <a:t> 1.</a:t>
            </a:r>
            <a:r>
              <a:rPr lang="en-US" sz="3200" i="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vi-VN" sz="3200" i="1" kern="100" dirty="0">
                <a:effectLst/>
                <a:latin typeface="Times New Roman" panose="02020603050405020304" pitchFamily="18" charset="0"/>
                <a:ea typeface="PMingLiU" panose="02020500000000000000" pitchFamily="18" charset="-120"/>
                <a:cs typeface="Times New Roman" panose="02020603050405020304" pitchFamily="18" charset="0"/>
              </a:rPr>
              <a:t>Cấu trúc của văn bản nghị luận bao gồm những thành tố nào? Các thành tố đó được tổ chức ra sao?</a:t>
            </a:r>
            <a:endParaRPr lang="en-US" sz="3200" i="1"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indent="161925" algn="just">
              <a:spcBef>
                <a:spcPts val="300"/>
              </a:spcBef>
            </a:pPr>
            <a:endParaRPr lang="en-US" sz="32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indent="161925" algn="just">
              <a:spcBef>
                <a:spcPts val="300"/>
              </a:spcBef>
            </a:pPr>
            <a:r>
              <a:rPr lang="en-US" sz="3200" b="1" i="1" kern="100" dirty="0" err="1">
                <a:effectLst/>
                <a:latin typeface="Times New Roman" panose="02020603050405020304" pitchFamily="18" charset="0"/>
                <a:ea typeface="PMingLiU" panose="02020500000000000000" pitchFamily="18" charset="-120"/>
                <a:cs typeface="Times New Roman" panose="02020603050405020304" pitchFamily="18" charset="0"/>
              </a:rPr>
              <a:t>Câu</a:t>
            </a:r>
            <a:r>
              <a:rPr lang="en-US" sz="3200" b="1" i="1" kern="100" dirty="0">
                <a:effectLst/>
                <a:latin typeface="Times New Roman" panose="02020603050405020304" pitchFamily="18" charset="0"/>
                <a:ea typeface="PMingLiU" panose="02020500000000000000" pitchFamily="18" charset="-120"/>
                <a:cs typeface="Times New Roman" panose="02020603050405020304" pitchFamily="18" charset="0"/>
              </a:rPr>
              <a:t> 2.</a:t>
            </a:r>
            <a:r>
              <a:rPr lang="en-US" sz="3200" i="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vi-VN" sz="3200" i="1" kern="100" dirty="0">
                <a:effectLst/>
                <a:latin typeface="Times New Roman" panose="02020603050405020304" pitchFamily="18" charset="0"/>
                <a:ea typeface="PMingLiU" panose="02020500000000000000" pitchFamily="18" charset="-120"/>
                <a:cs typeface="Times New Roman" panose="02020603050405020304" pitchFamily="18" charset="0"/>
              </a:rPr>
              <a:t>Để tăng sức thuyết phục cho </a:t>
            </a:r>
            <a:r>
              <a:rPr lang="en-US" sz="3200" i="1" kern="100" dirty="0" err="1">
                <a:effectLst/>
                <a:latin typeface="Times New Roman" panose="02020603050405020304" pitchFamily="18" charset="0"/>
                <a:ea typeface="PMingLiU" panose="02020500000000000000" pitchFamily="18" charset="-120"/>
                <a:cs typeface="Times New Roman" panose="02020603050405020304" pitchFamily="18" charset="0"/>
              </a:rPr>
              <a:t>văn</a:t>
            </a:r>
            <a:r>
              <a:rPr lang="en-US" sz="3200" i="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3200" i="1" kern="100" dirty="0" err="1">
                <a:effectLst/>
                <a:latin typeface="Times New Roman" panose="02020603050405020304" pitchFamily="18" charset="0"/>
                <a:ea typeface="PMingLiU" panose="02020500000000000000" pitchFamily="18" charset="-120"/>
                <a:cs typeface="Times New Roman" panose="02020603050405020304" pitchFamily="18" charset="0"/>
              </a:rPr>
              <a:t>bản</a:t>
            </a:r>
            <a:r>
              <a:rPr lang="en-US" sz="3200" i="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3200" i="1" kern="100" dirty="0" err="1">
                <a:effectLst/>
                <a:latin typeface="Times New Roman" panose="02020603050405020304" pitchFamily="18" charset="0"/>
                <a:ea typeface="PMingLiU" panose="02020500000000000000" pitchFamily="18" charset="-120"/>
                <a:cs typeface="Times New Roman" panose="02020603050405020304" pitchFamily="18" charset="0"/>
              </a:rPr>
              <a:t>nghị</a:t>
            </a:r>
            <a:r>
              <a:rPr lang="en-US" sz="3200" i="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3200" i="1" kern="100" dirty="0" err="1">
                <a:effectLst/>
                <a:latin typeface="Times New Roman" panose="02020603050405020304" pitchFamily="18" charset="0"/>
                <a:ea typeface="PMingLiU" panose="02020500000000000000" pitchFamily="18" charset="-120"/>
                <a:cs typeface="Times New Roman" panose="02020603050405020304" pitchFamily="18" charset="0"/>
              </a:rPr>
              <a:t>luận</a:t>
            </a:r>
            <a:r>
              <a:rPr lang="vi-VN" sz="3200" i="1" kern="100" dirty="0">
                <a:effectLst/>
                <a:latin typeface="Times New Roman" panose="02020603050405020304" pitchFamily="18" charset="0"/>
                <a:ea typeface="PMingLiU" panose="02020500000000000000" pitchFamily="18" charset="-120"/>
                <a:cs typeface="Times New Roman" panose="02020603050405020304" pitchFamily="18" charset="0"/>
              </a:rPr>
              <a:t>, người viết có thể sử dụng kết hợp những yếu tố bổ trợ nào? Tác dụng của những yếu tố bổ trợ đó là gì?</a:t>
            </a:r>
            <a:endParaRPr lang="en-US" sz="3200" kern="100" dirty="0">
              <a:effectLst/>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6" name="Action Button: Help 5">
            <a:hlinkClick r:id="" action="ppaction://noaction" highlightClick="1"/>
            <a:extLst>
              <a:ext uri="{FF2B5EF4-FFF2-40B4-BE49-F238E27FC236}">
                <a16:creationId xmlns="" xmlns:a16="http://schemas.microsoft.com/office/drawing/2014/main" id="{161D509E-A080-A422-0F84-9DC4D7C4385D}"/>
              </a:ext>
            </a:extLst>
          </p:cNvPr>
          <p:cNvSpPr/>
          <p:nvPr/>
        </p:nvSpPr>
        <p:spPr>
          <a:xfrm>
            <a:off x="1294461" y="3061687"/>
            <a:ext cx="464233" cy="3123931"/>
          </a:xfrm>
          <a:prstGeom prst="actionButtonHelp">
            <a:avLst/>
          </a:prstGeom>
          <a:solidFill>
            <a:schemeClr val="accent4">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9A8DA48F-A576-859C-F6B8-F9A67D69E195}"/>
              </a:ext>
            </a:extLst>
          </p:cNvPr>
          <p:cNvSpPr txBox="1"/>
          <p:nvPr/>
        </p:nvSpPr>
        <p:spPr>
          <a:xfrm>
            <a:off x="3267635" y="202413"/>
            <a:ext cx="5442020" cy="913007"/>
          </a:xfrm>
          <a:prstGeom prst="rect">
            <a:avLst/>
          </a:prstGeom>
          <a:solidFill>
            <a:schemeClr val="bg1"/>
          </a:solidFill>
          <a:ln>
            <a:solidFill>
              <a:schemeClr val="accent1"/>
            </a:solidFill>
          </a:ln>
        </p:spPr>
        <p:txBody>
          <a:bodyPr wrap="square" rtlCol="0">
            <a:spAutoFit/>
          </a:bodyPr>
          <a:lstStyle/>
          <a:p>
            <a:pPr algn="ctr">
              <a:spcBef>
                <a:spcPts val="800"/>
              </a:spcBef>
            </a:pPr>
            <a:r>
              <a:rPr lang="en-US" sz="5333" b="1" dirty="0" smtClean="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TRI THỨC NGỮ VĂN</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806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970494" cy="62125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0494" y="-94130"/>
            <a:ext cx="6024282" cy="6306671"/>
          </a:xfrm>
          <a:prstGeom prst="rect">
            <a:avLst/>
          </a:prstGeom>
        </p:spPr>
      </p:pic>
      <p:sp>
        <p:nvSpPr>
          <p:cNvPr id="4" name="TextBox 3"/>
          <p:cNvSpPr txBox="1"/>
          <p:nvPr/>
        </p:nvSpPr>
        <p:spPr>
          <a:xfrm>
            <a:off x="1116105" y="6306671"/>
            <a:ext cx="10757647" cy="461665"/>
          </a:xfrm>
          <a:prstGeom prst="rect">
            <a:avLst/>
          </a:prstGeom>
          <a:noFill/>
        </p:spPr>
        <p:txBody>
          <a:bodyPr wrap="square" rtlCol="0">
            <a:spAutoFit/>
          </a:bodyPr>
          <a:lstStyle/>
          <a:p>
            <a:r>
              <a:rPr lang="vi-VN" sz="2400" i="1" dirty="0" smtClean="0">
                <a:solidFill>
                  <a:srgbClr val="FF0000"/>
                </a:solidFill>
                <a:latin typeface="+mj-lt"/>
              </a:rPr>
              <a:t>Kết quả THNV học tập của HS Hồng Ngọc, lớp 11A10, Trường THPT Lương Phú </a:t>
            </a:r>
            <a:endParaRPr lang="en-US" sz="2400" i="1" dirty="0">
              <a:solidFill>
                <a:srgbClr val="FF0000"/>
              </a:solidFill>
              <a:latin typeface="+mj-lt"/>
            </a:endParaRPr>
          </a:p>
        </p:txBody>
      </p:sp>
    </p:spTree>
    <p:extLst>
      <p:ext uri="{BB962C8B-B14F-4D97-AF65-F5344CB8AC3E}">
        <p14:creationId xmlns:p14="http://schemas.microsoft.com/office/powerpoint/2010/main" val="2983437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8"/>
          <p:cNvSpPr/>
          <p:nvPr/>
        </p:nvSpPr>
        <p:spPr>
          <a:xfrm>
            <a:off x="4756499" y="1096438"/>
            <a:ext cx="2679002" cy="1061373"/>
          </a:xfrm>
          <a:custGeom>
            <a:avLst/>
            <a:gdLst/>
            <a:ahLst/>
            <a:cxnLst/>
            <a:rect l="l" t="t" r="r" b="b"/>
            <a:pathLst>
              <a:path w="1194045" h="796030" extrusionOk="0">
                <a:moveTo>
                  <a:pt x="0" y="79603"/>
                </a:moveTo>
                <a:cubicBezTo>
                  <a:pt x="0" y="35639"/>
                  <a:pt x="35639" y="0"/>
                  <a:pt x="79603" y="0"/>
                </a:cubicBezTo>
                <a:lnTo>
                  <a:pt x="1114442" y="0"/>
                </a:lnTo>
                <a:cubicBezTo>
                  <a:pt x="1158406" y="0"/>
                  <a:pt x="1194045" y="35639"/>
                  <a:pt x="1194045" y="79603"/>
                </a:cubicBezTo>
                <a:lnTo>
                  <a:pt x="1194045" y="716427"/>
                </a:lnTo>
                <a:cubicBezTo>
                  <a:pt x="1194045" y="760391"/>
                  <a:pt x="1158406" y="796030"/>
                  <a:pt x="1114442" y="796030"/>
                </a:cubicBezTo>
                <a:lnTo>
                  <a:pt x="79603" y="796030"/>
                </a:lnTo>
                <a:cubicBezTo>
                  <a:pt x="35639" y="796030"/>
                  <a:pt x="0" y="760391"/>
                  <a:pt x="0" y="716427"/>
                </a:cubicBezTo>
                <a:lnTo>
                  <a:pt x="0" y="79603"/>
                </a:lnTo>
                <a:close/>
              </a:path>
            </a:pathLst>
          </a:custGeom>
          <a:gradFill>
            <a:gsLst>
              <a:gs pos="0">
                <a:srgbClr val="FFD2D2"/>
              </a:gs>
              <a:gs pos="35000">
                <a:srgbClr val="FFDFDF"/>
              </a:gs>
              <a:gs pos="100000">
                <a:srgbClr val="FFF1F1"/>
              </a:gs>
            </a:gsLst>
            <a:lin ang="16200000" scaled="0"/>
          </a:gradFill>
          <a:ln>
            <a:noFill/>
          </a:ln>
          <a:effectLst>
            <a:outerShdw blurRad="40000" dist="20000" dir="5400000" rotWithShape="0">
              <a:srgbClr val="000000">
                <a:alpha val="37647"/>
              </a:srgbClr>
            </a:outerShdw>
          </a:effectLst>
        </p:spPr>
        <p:txBody>
          <a:bodyPr spcFirstLastPara="1" wrap="square" lIns="101600" tIns="50800" rIns="101600" bIns="50800" anchor="ctr" anchorCtr="0">
            <a:noAutofit/>
          </a:bodyPr>
          <a:lstStyle/>
          <a:p>
            <a:pPr algn="ctr"/>
            <a:r>
              <a:rPr lang="en-US" sz="4000" b="1" dirty="0" err="1">
                <a:solidFill>
                  <a:srgbClr val="000000"/>
                </a:solidFill>
                <a:latin typeface="Times New Roman" panose="02020603050405020304" pitchFamily="18" charset="0"/>
                <a:ea typeface="Cambria"/>
                <a:cs typeface="Times New Roman" panose="02020603050405020304" pitchFamily="18" charset="0"/>
                <a:sym typeface="Cambria"/>
              </a:rPr>
              <a:t>Luận</a:t>
            </a:r>
            <a:r>
              <a:rPr lang="en-US" sz="4000" b="1"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4000" b="1" dirty="0" err="1">
                <a:solidFill>
                  <a:srgbClr val="000000"/>
                </a:solidFill>
                <a:latin typeface="Times New Roman" panose="02020603050405020304" pitchFamily="18" charset="0"/>
                <a:ea typeface="Cambria"/>
                <a:cs typeface="Times New Roman" panose="02020603050405020304" pitchFamily="18" charset="0"/>
                <a:sym typeface="Cambria"/>
              </a:rPr>
              <a:t>đề</a:t>
            </a:r>
            <a:endParaRPr sz="4000" b="1"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241" name="Google Shape;241;p8"/>
          <p:cNvSpPr/>
          <p:nvPr/>
        </p:nvSpPr>
        <p:spPr>
          <a:xfrm>
            <a:off x="3434250" y="2099971"/>
            <a:ext cx="2618977" cy="424549"/>
          </a:xfrm>
          <a:custGeom>
            <a:avLst/>
            <a:gdLst/>
            <a:ahLst/>
            <a:cxnLst/>
            <a:rect l="l" t="t" r="r" b="b"/>
            <a:pathLst>
              <a:path w="120000" h="120000" extrusionOk="0">
                <a:moveTo>
                  <a:pt x="120000" y="0"/>
                </a:moveTo>
                <a:lnTo>
                  <a:pt x="120000" y="60000"/>
                </a:lnTo>
                <a:lnTo>
                  <a:pt x="0" y="60000"/>
                </a:lnTo>
                <a:lnTo>
                  <a:pt x="0" y="120000"/>
                </a:lnTo>
              </a:path>
            </a:pathLst>
          </a:custGeom>
          <a:noFill/>
          <a:ln w="25400" cap="flat" cmpd="sng">
            <a:solidFill>
              <a:schemeClr val="accent1"/>
            </a:solidFill>
            <a:prstDash val="solid"/>
            <a:round/>
            <a:headEnd type="none" w="sm" len="sm"/>
            <a:tailEnd type="none" w="sm" len="sm"/>
          </a:ln>
        </p:spPr>
      </p:sp>
      <p:sp>
        <p:nvSpPr>
          <p:cNvPr id="242" name="Google Shape;242;p8"/>
          <p:cNvSpPr/>
          <p:nvPr/>
        </p:nvSpPr>
        <p:spPr>
          <a:xfrm>
            <a:off x="1963271" y="2535058"/>
            <a:ext cx="2793228" cy="1061373"/>
          </a:xfrm>
          <a:custGeom>
            <a:avLst/>
            <a:gdLst/>
            <a:ahLst/>
            <a:cxnLst/>
            <a:rect l="l" t="t" r="r" b="b"/>
            <a:pathLst>
              <a:path w="1194045" h="796030" extrusionOk="0">
                <a:moveTo>
                  <a:pt x="0" y="79603"/>
                </a:moveTo>
                <a:cubicBezTo>
                  <a:pt x="0" y="35639"/>
                  <a:pt x="35639" y="0"/>
                  <a:pt x="79603" y="0"/>
                </a:cubicBezTo>
                <a:lnTo>
                  <a:pt x="1114442" y="0"/>
                </a:lnTo>
                <a:cubicBezTo>
                  <a:pt x="1158406" y="0"/>
                  <a:pt x="1194045" y="35639"/>
                  <a:pt x="1194045" y="79603"/>
                </a:cubicBezTo>
                <a:lnTo>
                  <a:pt x="1194045" y="716427"/>
                </a:lnTo>
                <a:cubicBezTo>
                  <a:pt x="1194045" y="760391"/>
                  <a:pt x="1158406" y="796030"/>
                  <a:pt x="1114442" y="796030"/>
                </a:cubicBezTo>
                <a:lnTo>
                  <a:pt x="79603" y="796030"/>
                </a:lnTo>
                <a:cubicBezTo>
                  <a:pt x="35639" y="796030"/>
                  <a:pt x="0" y="760391"/>
                  <a:pt x="0" y="716427"/>
                </a:cubicBezTo>
                <a:lnTo>
                  <a:pt x="0" y="79603"/>
                </a:lnTo>
                <a:close/>
              </a:path>
            </a:pathLst>
          </a:custGeom>
          <a:solidFill>
            <a:schemeClr val="accent6">
              <a:lumMod val="20000"/>
              <a:lumOff val="80000"/>
            </a:schemeClr>
          </a:solidFill>
          <a:ln>
            <a:solidFill>
              <a:srgbClr val="92D050"/>
            </a:solidFill>
          </a:ln>
          <a:effectLst>
            <a:outerShdw blurRad="40000" dist="20000" dir="5400000" rotWithShape="0">
              <a:srgbClr val="000000">
                <a:alpha val="37647"/>
              </a:srgbClr>
            </a:outerShdw>
          </a:effectLst>
        </p:spPr>
        <p:txBody>
          <a:bodyPr spcFirstLastPara="1" wrap="square" lIns="137767" tIns="137767" rIns="137767" bIns="137767" anchor="ctr" anchorCtr="0">
            <a:noAutofit/>
          </a:bodyPr>
          <a:lstStyle/>
          <a:p>
            <a:pPr algn="ctr">
              <a:lnSpc>
                <a:spcPct val="90000"/>
              </a:lnSpc>
            </a:pP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Luận</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điểm</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1</a:t>
            </a:r>
            <a:endParaRPr sz="3200" b="1" dirty="0">
              <a:solidFill>
                <a:schemeClr val="dk1"/>
              </a:solidFill>
              <a:latin typeface="Times New Roman" panose="02020603050405020304" pitchFamily="18" charset="0"/>
              <a:ea typeface="Cambria"/>
              <a:cs typeface="Times New Roman" panose="02020603050405020304" pitchFamily="18" charset="0"/>
              <a:sym typeface="Cambria"/>
            </a:endParaRPr>
          </a:p>
        </p:txBody>
      </p:sp>
      <p:sp>
        <p:nvSpPr>
          <p:cNvPr id="243" name="Google Shape;243;p8"/>
          <p:cNvSpPr/>
          <p:nvPr/>
        </p:nvSpPr>
        <p:spPr>
          <a:xfrm>
            <a:off x="1675896" y="3602461"/>
            <a:ext cx="1652004" cy="424549"/>
          </a:xfrm>
          <a:custGeom>
            <a:avLst/>
            <a:gdLst/>
            <a:ahLst/>
            <a:cxnLst/>
            <a:rect l="l" t="t" r="r" b="b"/>
            <a:pathLst>
              <a:path w="120000" h="120000" extrusionOk="0">
                <a:moveTo>
                  <a:pt x="120000" y="0"/>
                </a:moveTo>
                <a:lnTo>
                  <a:pt x="120000" y="60000"/>
                </a:lnTo>
                <a:lnTo>
                  <a:pt x="0" y="60000"/>
                </a:lnTo>
                <a:lnTo>
                  <a:pt x="0" y="120000"/>
                </a:lnTo>
              </a:path>
            </a:pathLst>
          </a:custGeom>
          <a:noFill/>
          <a:ln w="25400" cap="flat" cmpd="sng">
            <a:solidFill>
              <a:schemeClr val="accent1"/>
            </a:solidFill>
            <a:prstDash val="solid"/>
            <a:round/>
            <a:headEnd type="none" w="sm" len="sm"/>
            <a:tailEnd type="none" w="sm" len="sm"/>
          </a:ln>
        </p:spPr>
      </p:sp>
      <p:sp>
        <p:nvSpPr>
          <p:cNvPr id="244" name="Google Shape;244;p8"/>
          <p:cNvSpPr/>
          <p:nvPr/>
        </p:nvSpPr>
        <p:spPr>
          <a:xfrm>
            <a:off x="236949" y="4037548"/>
            <a:ext cx="2877893" cy="1061373"/>
          </a:xfrm>
          <a:custGeom>
            <a:avLst/>
            <a:gdLst/>
            <a:ahLst/>
            <a:cxnLst/>
            <a:rect l="l" t="t" r="r" b="b"/>
            <a:pathLst>
              <a:path w="1194045" h="796030" extrusionOk="0">
                <a:moveTo>
                  <a:pt x="0" y="79603"/>
                </a:moveTo>
                <a:cubicBezTo>
                  <a:pt x="0" y="35639"/>
                  <a:pt x="35639" y="0"/>
                  <a:pt x="79603" y="0"/>
                </a:cubicBezTo>
                <a:lnTo>
                  <a:pt x="1114442" y="0"/>
                </a:lnTo>
                <a:cubicBezTo>
                  <a:pt x="1158406" y="0"/>
                  <a:pt x="1194045" y="35639"/>
                  <a:pt x="1194045" y="79603"/>
                </a:cubicBezTo>
                <a:lnTo>
                  <a:pt x="1194045" y="716427"/>
                </a:lnTo>
                <a:cubicBezTo>
                  <a:pt x="1194045" y="760391"/>
                  <a:pt x="1158406" y="796030"/>
                  <a:pt x="1114442" y="796030"/>
                </a:cubicBezTo>
                <a:lnTo>
                  <a:pt x="79603" y="796030"/>
                </a:lnTo>
                <a:cubicBezTo>
                  <a:pt x="35639" y="796030"/>
                  <a:pt x="0" y="760391"/>
                  <a:pt x="0" y="716427"/>
                </a:cubicBezTo>
                <a:lnTo>
                  <a:pt x="0" y="79603"/>
                </a:lnTo>
                <a:close/>
              </a:path>
            </a:pathLst>
          </a:custGeom>
          <a:solidFill>
            <a:schemeClr val="accent4">
              <a:lumMod val="20000"/>
              <a:lumOff val="80000"/>
            </a:schemeClr>
          </a:solidFill>
          <a:ln>
            <a:solidFill>
              <a:srgbClr val="002060"/>
            </a:solidFill>
          </a:ln>
          <a:effectLst>
            <a:outerShdw blurRad="40000" dist="20000" dir="5400000" rotWithShape="0">
              <a:srgbClr val="000000">
                <a:alpha val="37647"/>
              </a:srgbClr>
            </a:outerShdw>
          </a:effectLst>
        </p:spPr>
        <p:txBody>
          <a:bodyPr spcFirstLastPara="1" wrap="square" lIns="101600" tIns="50800" rIns="101600" bIns="50800" anchor="ctr" anchorCtr="0">
            <a:noAutofit/>
          </a:bodyPr>
          <a:lstStyle/>
          <a:p>
            <a:pPr algn="ctr"/>
            <a:r>
              <a:rPr lang="en-US" sz="2800" b="1" dirty="0" err="1">
                <a:solidFill>
                  <a:srgbClr val="000000"/>
                </a:solidFill>
                <a:latin typeface="Times New Roman" panose="02020603050405020304" pitchFamily="18" charset="0"/>
                <a:ea typeface="Cambria"/>
                <a:cs typeface="Times New Roman" panose="02020603050405020304" pitchFamily="18" charset="0"/>
                <a:sym typeface="Cambria"/>
              </a:rPr>
              <a:t>Luận</a:t>
            </a:r>
            <a:r>
              <a:rPr lang="en-US" sz="2800" b="1"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000000"/>
                </a:solidFill>
                <a:latin typeface="Times New Roman" panose="02020603050405020304" pitchFamily="18" charset="0"/>
                <a:ea typeface="Cambria"/>
                <a:cs typeface="Times New Roman" panose="02020603050405020304" pitchFamily="18" charset="0"/>
                <a:sym typeface="Cambria"/>
              </a:rPr>
              <a:t>cứ</a:t>
            </a:r>
            <a:r>
              <a:rPr lang="en-US" sz="2800" b="1" dirty="0">
                <a:solidFill>
                  <a:srgbClr val="000000"/>
                </a:solidFill>
                <a:latin typeface="Times New Roman" panose="02020603050405020304" pitchFamily="18" charset="0"/>
                <a:ea typeface="Cambria"/>
                <a:cs typeface="Times New Roman" panose="02020603050405020304" pitchFamily="18" charset="0"/>
                <a:sym typeface="Cambria"/>
              </a:rPr>
              <a:t> 1 </a:t>
            </a:r>
          </a:p>
          <a:p>
            <a:pPr algn="ct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a:t>
            </a:r>
            <a:r>
              <a:rPr lang="vi-VN" sz="2400" b="1" dirty="0" smtClean="0">
                <a:solidFill>
                  <a:srgbClr val="FF0000"/>
                </a:solidFill>
                <a:latin typeface="Times New Roman" panose="02020603050405020304" pitchFamily="18" charset="0"/>
                <a:ea typeface="Cambria"/>
                <a:cs typeface="Times New Roman" panose="02020603050405020304" pitchFamily="18" charset="0"/>
                <a:sym typeface="Cambria"/>
              </a:rPr>
              <a:t>Lí</a:t>
            </a: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400" b="1" dirty="0" err="1">
                <a:solidFill>
                  <a:srgbClr val="FF0000"/>
                </a:solidFill>
                <a:latin typeface="Times New Roman" panose="02020603050405020304" pitchFamily="18" charset="0"/>
                <a:ea typeface="Cambria"/>
                <a:cs typeface="Times New Roman" panose="02020603050405020304" pitchFamily="18" charset="0"/>
                <a:sym typeface="Cambria"/>
              </a:rPr>
              <a:t>lẽ</a:t>
            </a:r>
            <a:r>
              <a:rPr lang="en-US" sz="2400" b="1" dirty="0">
                <a:solidFill>
                  <a:srgbClr val="FF0000"/>
                </a:solidFill>
                <a:latin typeface="Times New Roman" panose="02020603050405020304" pitchFamily="18" charset="0"/>
                <a:ea typeface="Cambria"/>
                <a:cs typeface="Times New Roman" panose="02020603050405020304" pitchFamily="18" charset="0"/>
                <a:sym typeface="Cambria"/>
              </a:rPr>
              <a:t> + </a:t>
            </a:r>
            <a:r>
              <a:rPr lang="en-US" sz="2400" b="1" dirty="0" err="1">
                <a:solidFill>
                  <a:srgbClr val="FF0000"/>
                </a:solidFill>
                <a:latin typeface="Times New Roman" panose="02020603050405020304" pitchFamily="18" charset="0"/>
                <a:ea typeface="Cambria"/>
                <a:cs typeface="Times New Roman" panose="02020603050405020304" pitchFamily="18" charset="0"/>
                <a:sym typeface="Cambria"/>
              </a:rPr>
              <a:t>dẫn</a:t>
            </a:r>
            <a:r>
              <a:rPr lang="en-US" sz="24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400" b="1" dirty="0" err="1">
                <a:solidFill>
                  <a:srgbClr val="FF0000"/>
                </a:solidFill>
                <a:latin typeface="Times New Roman" panose="02020603050405020304" pitchFamily="18" charset="0"/>
                <a:ea typeface="Cambria"/>
                <a:cs typeface="Times New Roman" panose="02020603050405020304" pitchFamily="18" charset="0"/>
                <a:sym typeface="Cambria"/>
              </a:rPr>
              <a:t>chứng</a:t>
            </a:r>
            <a:r>
              <a:rPr lang="en-US" sz="2400" b="1" dirty="0">
                <a:solidFill>
                  <a:srgbClr val="FF0000"/>
                </a:solidFill>
                <a:latin typeface="Times New Roman" panose="02020603050405020304" pitchFamily="18" charset="0"/>
                <a:ea typeface="Cambria"/>
                <a:cs typeface="Times New Roman" panose="02020603050405020304" pitchFamily="18" charset="0"/>
                <a:sym typeface="Cambria"/>
              </a:rPr>
              <a:t>) </a:t>
            </a:r>
            <a:endParaRPr sz="240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245" name="Google Shape;245;p8"/>
          <p:cNvSpPr/>
          <p:nvPr/>
        </p:nvSpPr>
        <p:spPr>
          <a:xfrm>
            <a:off x="3327900" y="3602461"/>
            <a:ext cx="1566829" cy="424549"/>
          </a:xfrm>
          <a:custGeom>
            <a:avLst/>
            <a:gdLst/>
            <a:ahLst/>
            <a:cxnLst/>
            <a:rect l="l" t="t" r="r" b="b"/>
            <a:pathLst>
              <a:path w="120000" h="120000" extrusionOk="0">
                <a:moveTo>
                  <a:pt x="0" y="0"/>
                </a:moveTo>
                <a:lnTo>
                  <a:pt x="0" y="60000"/>
                </a:lnTo>
                <a:lnTo>
                  <a:pt x="120000" y="60000"/>
                </a:lnTo>
                <a:lnTo>
                  <a:pt x="120000" y="120000"/>
                </a:lnTo>
              </a:path>
            </a:pathLst>
          </a:custGeom>
          <a:noFill/>
          <a:ln w="25400" cap="flat" cmpd="sng">
            <a:solidFill>
              <a:schemeClr val="accent1"/>
            </a:solidFill>
            <a:prstDash val="solid"/>
            <a:round/>
            <a:headEnd type="none" w="sm" len="sm"/>
            <a:tailEnd type="none" w="sm" len="sm"/>
          </a:ln>
        </p:spPr>
      </p:sp>
      <p:sp>
        <p:nvSpPr>
          <p:cNvPr id="247" name="Google Shape;247;p8"/>
          <p:cNvSpPr/>
          <p:nvPr/>
        </p:nvSpPr>
        <p:spPr>
          <a:xfrm>
            <a:off x="6068725" y="2085359"/>
            <a:ext cx="3058547" cy="424549"/>
          </a:xfrm>
          <a:custGeom>
            <a:avLst/>
            <a:gdLst/>
            <a:ahLst/>
            <a:cxnLst/>
            <a:rect l="l" t="t" r="r" b="b"/>
            <a:pathLst>
              <a:path w="120000" h="120000" extrusionOk="0">
                <a:moveTo>
                  <a:pt x="0" y="0"/>
                </a:moveTo>
                <a:lnTo>
                  <a:pt x="0" y="60000"/>
                </a:lnTo>
                <a:lnTo>
                  <a:pt x="120000" y="60000"/>
                </a:lnTo>
                <a:lnTo>
                  <a:pt x="120000" y="120000"/>
                </a:lnTo>
              </a:path>
            </a:pathLst>
          </a:custGeom>
          <a:noFill/>
          <a:ln w="25400" cap="flat" cmpd="sng">
            <a:solidFill>
              <a:schemeClr val="accent1"/>
            </a:solidFill>
            <a:prstDash val="solid"/>
            <a:round/>
            <a:headEnd type="none" w="sm" len="sm"/>
            <a:tailEnd type="none" w="sm" len="sm"/>
          </a:ln>
        </p:spPr>
      </p:sp>
      <p:sp>
        <p:nvSpPr>
          <p:cNvPr id="248" name="Google Shape;248;p8"/>
          <p:cNvSpPr/>
          <p:nvPr/>
        </p:nvSpPr>
        <p:spPr>
          <a:xfrm>
            <a:off x="7775011" y="2531509"/>
            <a:ext cx="2704521" cy="1061373"/>
          </a:xfrm>
          <a:custGeom>
            <a:avLst/>
            <a:gdLst/>
            <a:ahLst/>
            <a:cxnLst/>
            <a:rect l="l" t="t" r="r" b="b"/>
            <a:pathLst>
              <a:path w="1194045" h="796030" extrusionOk="0">
                <a:moveTo>
                  <a:pt x="0" y="79603"/>
                </a:moveTo>
                <a:cubicBezTo>
                  <a:pt x="0" y="35639"/>
                  <a:pt x="35639" y="0"/>
                  <a:pt x="79603" y="0"/>
                </a:cubicBezTo>
                <a:lnTo>
                  <a:pt x="1114442" y="0"/>
                </a:lnTo>
                <a:cubicBezTo>
                  <a:pt x="1158406" y="0"/>
                  <a:pt x="1194045" y="35639"/>
                  <a:pt x="1194045" y="79603"/>
                </a:cubicBezTo>
                <a:lnTo>
                  <a:pt x="1194045" y="716427"/>
                </a:lnTo>
                <a:cubicBezTo>
                  <a:pt x="1194045" y="760391"/>
                  <a:pt x="1158406" y="796030"/>
                  <a:pt x="1114442" y="796030"/>
                </a:cubicBezTo>
                <a:lnTo>
                  <a:pt x="79603" y="796030"/>
                </a:lnTo>
                <a:cubicBezTo>
                  <a:pt x="35639" y="796030"/>
                  <a:pt x="0" y="760391"/>
                  <a:pt x="0" y="716427"/>
                </a:cubicBezTo>
                <a:lnTo>
                  <a:pt x="0" y="79603"/>
                </a:lnTo>
                <a:close/>
              </a:path>
            </a:pathLst>
          </a:custGeom>
          <a:solidFill>
            <a:schemeClr val="accent6">
              <a:lumMod val="20000"/>
              <a:lumOff val="80000"/>
            </a:schemeClr>
          </a:solidFill>
          <a:ln>
            <a:solidFill>
              <a:srgbClr val="92D050"/>
            </a:solidFill>
          </a:ln>
          <a:effectLst>
            <a:outerShdw blurRad="40000" dist="20000" dir="5400000" rotWithShape="0">
              <a:srgbClr val="000000">
                <a:alpha val="37647"/>
              </a:srgbClr>
            </a:outerShdw>
          </a:effectLst>
        </p:spPr>
        <p:txBody>
          <a:bodyPr spcFirstLastPara="1" wrap="square" lIns="137767" tIns="137767" rIns="137767" bIns="137767" anchor="ctr" anchorCtr="0">
            <a:noAutofit/>
          </a:bodyPr>
          <a:lstStyle/>
          <a:p>
            <a:pPr algn="ctr">
              <a:lnSpc>
                <a:spcPct val="90000"/>
              </a:lnSpc>
            </a:pP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Luận</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điểm</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2</a:t>
            </a:r>
            <a:endParaRPr sz="3200" b="1" dirty="0">
              <a:solidFill>
                <a:schemeClr val="dk1"/>
              </a:solidFill>
              <a:latin typeface="Times New Roman" panose="02020603050405020304" pitchFamily="18" charset="0"/>
              <a:ea typeface="Cambria"/>
              <a:cs typeface="Times New Roman" panose="02020603050405020304" pitchFamily="18" charset="0"/>
              <a:sym typeface="Cambria"/>
            </a:endParaRPr>
          </a:p>
        </p:txBody>
      </p:sp>
      <p:pic>
        <p:nvPicPr>
          <p:cNvPr id="251" name="Google Shape;251;p8"/>
          <p:cNvPicPr preferRelativeResize="0"/>
          <p:nvPr/>
        </p:nvPicPr>
        <p:blipFill rotWithShape="1">
          <a:blip r:embed="rId3">
            <a:alphaModFix/>
          </a:blip>
          <a:srcRect/>
          <a:stretch/>
        </p:blipFill>
        <p:spPr>
          <a:xfrm rot="-2312576">
            <a:off x="1172575" y="322472"/>
            <a:ext cx="586951" cy="534400"/>
          </a:xfrm>
          <a:prstGeom prst="rect">
            <a:avLst/>
          </a:prstGeom>
          <a:noFill/>
          <a:ln>
            <a:noFill/>
          </a:ln>
        </p:spPr>
      </p:pic>
      <p:sp>
        <p:nvSpPr>
          <p:cNvPr id="253" name="Google Shape;253;p8"/>
          <p:cNvSpPr txBox="1"/>
          <p:nvPr/>
        </p:nvSpPr>
        <p:spPr>
          <a:xfrm>
            <a:off x="2940197" y="269337"/>
            <a:ext cx="6627720" cy="763231"/>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121900" tIns="60933" rIns="121900" bIns="60933" anchor="t" anchorCtr="0">
            <a:spAutoFit/>
          </a:bodyPr>
          <a:lstStyle/>
          <a:p>
            <a:pPr algn="just">
              <a:lnSpc>
                <a:spcPct val="130000"/>
              </a:lnSpc>
            </a:pP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1.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Cấu</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trúc</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của</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văn</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bản</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nghị</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luận</a:t>
            </a:r>
            <a:endParaRPr sz="3200" b="1" dirty="0">
              <a:solidFill>
                <a:schemeClr val="dk1"/>
              </a:solidFill>
              <a:latin typeface="Times New Roman" panose="02020603050405020304" pitchFamily="18" charset="0"/>
              <a:ea typeface="Cambria"/>
              <a:cs typeface="Times New Roman" panose="02020603050405020304" pitchFamily="18" charset="0"/>
              <a:sym typeface="Cambria"/>
            </a:endParaRPr>
          </a:p>
        </p:txBody>
      </p:sp>
      <p:sp>
        <p:nvSpPr>
          <p:cNvPr id="254" name="Google Shape;254;p8"/>
          <p:cNvSpPr txBox="1"/>
          <p:nvPr/>
        </p:nvSpPr>
        <p:spPr>
          <a:xfrm>
            <a:off x="3517693" y="-939384"/>
            <a:ext cx="246308" cy="410379"/>
          </a:xfrm>
          <a:prstGeom prst="rect">
            <a:avLst/>
          </a:prstGeom>
          <a:noFill/>
          <a:ln>
            <a:noFill/>
          </a:ln>
        </p:spPr>
        <p:txBody>
          <a:bodyPr spcFirstLastPara="1" wrap="square" lIns="121900" tIns="60933" rIns="121900" bIns="60933" anchor="t" anchorCtr="0">
            <a:spAutoFit/>
          </a:bodyPr>
          <a:lstStyle/>
          <a:p>
            <a:endParaRPr sz="1867">
              <a:solidFill>
                <a:srgbClr val="000000"/>
              </a:solidFill>
              <a:latin typeface="Arial"/>
              <a:ea typeface="Arial"/>
              <a:cs typeface="Arial"/>
              <a:sym typeface="Arial"/>
            </a:endParaRPr>
          </a:p>
        </p:txBody>
      </p:sp>
      <p:sp>
        <p:nvSpPr>
          <p:cNvPr id="3" name="Google Shape;243;p8">
            <a:extLst>
              <a:ext uri="{FF2B5EF4-FFF2-40B4-BE49-F238E27FC236}">
                <a16:creationId xmlns="" xmlns:a16="http://schemas.microsoft.com/office/drawing/2014/main" id="{7C1BF061-2874-5E0E-D70D-893F726F221F}"/>
              </a:ext>
            </a:extLst>
          </p:cNvPr>
          <p:cNvSpPr/>
          <p:nvPr/>
        </p:nvSpPr>
        <p:spPr>
          <a:xfrm>
            <a:off x="7295516" y="3584299"/>
            <a:ext cx="1831755" cy="424549"/>
          </a:xfrm>
          <a:custGeom>
            <a:avLst/>
            <a:gdLst/>
            <a:ahLst/>
            <a:cxnLst/>
            <a:rect l="l" t="t" r="r" b="b"/>
            <a:pathLst>
              <a:path w="120000" h="120000" extrusionOk="0">
                <a:moveTo>
                  <a:pt x="120000" y="0"/>
                </a:moveTo>
                <a:lnTo>
                  <a:pt x="120000" y="60000"/>
                </a:lnTo>
                <a:lnTo>
                  <a:pt x="0" y="60000"/>
                </a:lnTo>
                <a:lnTo>
                  <a:pt x="0" y="120000"/>
                </a:lnTo>
              </a:path>
            </a:pathLst>
          </a:custGeom>
          <a:noFill/>
          <a:ln w="25400" cap="flat" cmpd="sng">
            <a:solidFill>
              <a:schemeClr val="accent1"/>
            </a:solidFill>
            <a:prstDash val="solid"/>
            <a:round/>
            <a:headEnd type="none" w="sm" len="sm"/>
            <a:tailEnd type="none" w="sm" len="sm"/>
          </a:ln>
        </p:spPr>
      </p:sp>
      <p:sp>
        <p:nvSpPr>
          <p:cNvPr id="5" name="Google Shape;245;p8">
            <a:extLst>
              <a:ext uri="{FF2B5EF4-FFF2-40B4-BE49-F238E27FC236}">
                <a16:creationId xmlns="" xmlns:a16="http://schemas.microsoft.com/office/drawing/2014/main" id="{0B67CD1A-D377-581A-AEB5-05A43A9D886D}"/>
              </a:ext>
            </a:extLst>
          </p:cNvPr>
          <p:cNvSpPr/>
          <p:nvPr/>
        </p:nvSpPr>
        <p:spPr>
          <a:xfrm>
            <a:off x="9129983" y="3602460"/>
            <a:ext cx="1468530" cy="424549"/>
          </a:xfrm>
          <a:custGeom>
            <a:avLst/>
            <a:gdLst/>
            <a:ahLst/>
            <a:cxnLst/>
            <a:rect l="l" t="t" r="r" b="b"/>
            <a:pathLst>
              <a:path w="120000" h="120000" extrusionOk="0">
                <a:moveTo>
                  <a:pt x="0" y="0"/>
                </a:moveTo>
                <a:lnTo>
                  <a:pt x="0" y="60000"/>
                </a:lnTo>
                <a:lnTo>
                  <a:pt x="120000" y="60000"/>
                </a:lnTo>
                <a:lnTo>
                  <a:pt x="120000" y="120000"/>
                </a:lnTo>
              </a:path>
            </a:pathLst>
          </a:custGeom>
          <a:noFill/>
          <a:ln w="25400" cap="flat" cmpd="sng">
            <a:solidFill>
              <a:schemeClr val="accent1"/>
            </a:solidFill>
            <a:prstDash val="solid"/>
            <a:round/>
            <a:headEnd type="none" w="sm" len="sm"/>
            <a:tailEnd type="none" w="sm" len="sm"/>
          </a:ln>
        </p:spPr>
      </p:sp>
      <p:sp>
        <p:nvSpPr>
          <p:cNvPr id="2" name="Google Shape;244;p8">
            <a:extLst>
              <a:ext uri="{FF2B5EF4-FFF2-40B4-BE49-F238E27FC236}">
                <a16:creationId xmlns="" xmlns:a16="http://schemas.microsoft.com/office/drawing/2014/main" id="{066F2CC8-7E40-10B8-78C8-A35FA0BFB1CF}"/>
              </a:ext>
            </a:extLst>
          </p:cNvPr>
          <p:cNvSpPr/>
          <p:nvPr/>
        </p:nvSpPr>
        <p:spPr>
          <a:xfrm>
            <a:off x="3330854" y="4072391"/>
            <a:ext cx="2722373" cy="1061373"/>
          </a:xfrm>
          <a:custGeom>
            <a:avLst/>
            <a:gdLst/>
            <a:ahLst/>
            <a:cxnLst/>
            <a:rect l="l" t="t" r="r" b="b"/>
            <a:pathLst>
              <a:path w="1194045" h="796030" extrusionOk="0">
                <a:moveTo>
                  <a:pt x="0" y="79603"/>
                </a:moveTo>
                <a:cubicBezTo>
                  <a:pt x="0" y="35639"/>
                  <a:pt x="35639" y="0"/>
                  <a:pt x="79603" y="0"/>
                </a:cubicBezTo>
                <a:lnTo>
                  <a:pt x="1114442" y="0"/>
                </a:lnTo>
                <a:cubicBezTo>
                  <a:pt x="1158406" y="0"/>
                  <a:pt x="1194045" y="35639"/>
                  <a:pt x="1194045" y="79603"/>
                </a:cubicBezTo>
                <a:lnTo>
                  <a:pt x="1194045" y="716427"/>
                </a:lnTo>
                <a:cubicBezTo>
                  <a:pt x="1194045" y="760391"/>
                  <a:pt x="1158406" y="796030"/>
                  <a:pt x="1114442" y="796030"/>
                </a:cubicBezTo>
                <a:lnTo>
                  <a:pt x="79603" y="796030"/>
                </a:lnTo>
                <a:cubicBezTo>
                  <a:pt x="35639" y="796030"/>
                  <a:pt x="0" y="760391"/>
                  <a:pt x="0" y="716427"/>
                </a:cubicBezTo>
                <a:lnTo>
                  <a:pt x="0" y="79603"/>
                </a:lnTo>
                <a:close/>
              </a:path>
            </a:pathLst>
          </a:custGeom>
          <a:solidFill>
            <a:schemeClr val="accent4">
              <a:lumMod val="20000"/>
              <a:lumOff val="80000"/>
            </a:schemeClr>
          </a:solidFill>
          <a:ln>
            <a:solidFill>
              <a:srgbClr val="002060"/>
            </a:solidFill>
          </a:ln>
          <a:effectLst>
            <a:outerShdw blurRad="40000" dist="20000" dir="5400000" rotWithShape="0">
              <a:srgbClr val="000000">
                <a:alpha val="37647"/>
              </a:srgbClr>
            </a:outerShdw>
          </a:effectLst>
        </p:spPr>
        <p:txBody>
          <a:bodyPr spcFirstLastPara="1" wrap="square" lIns="101600" tIns="50800" rIns="101600" bIns="50800" anchor="ctr" anchorCtr="0">
            <a:noAutofit/>
          </a:bodyPr>
          <a:lstStyle/>
          <a:p>
            <a:pPr algn="ctr"/>
            <a:r>
              <a:rPr lang="en-US" sz="2800" b="1" dirty="0" err="1">
                <a:solidFill>
                  <a:srgbClr val="000000"/>
                </a:solidFill>
                <a:latin typeface="Times New Roman" panose="02020603050405020304" pitchFamily="18" charset="0"/>
                <a:ea typeface="Cambria"/>
                <a:cs typeface="Times New Roman" panose="02020603050405020304" pitchFamily="18" charset="0"/>
                <a:sym typeface="Cambria"/>
              </a:rPr>
              <a:t>Luận</a:t>
            </a:r>
            <a:r>
              <a:rPr lang="en-US" sz="2800" b="1"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000000"/>
                </a:solidFill>
                <a:latin typeface="Times New Roman" panose="02020603050405020304" pitchFamily="18" charset="0"/>
                <a:ea typeface="Cambria"/>
                <a:cs typeface="Times New Roman" panose="02020603050405020304" pitchFamily="18" charset="0"/>
                <a:sym typeface="Cambria"/>
              </a:rPr>
              <a:t>cứ</a:t>
            </a:r>
            <a:r>
              <a:rPr lang="en-US" sz="2800" b="1" dirty="0">
                <a:solidFill>
                  <a:srgbClr val="000000"/>
                </a:solidFill>
                <a:latin typeface="Times New Roman" panose="02020603050405020304" pitchFamily="18" charset="0"/>
                <a:ea typeface="Cambria"/>
                <a:cs typeface="Times New Roman" panose="02020603050405020304" pitchFamily="18" charset="0"/>
                <a:sym typeface="Cambria"/>
              </a:rPr>
              <a:t> 2 </a:t>
            </a:r>
          </a:p>
          <a:p>
            <a:pPr algn="ct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a:t>
            </a:r>
            <a:r>
              <a:rPr lang="vi-VN" sz="2400" b="1" dirty="0" smtClean="0">
                <a:solidFill>
                  <a:srgbClr val="FF0000"/>
                </a:solidFill>
                <a:latin typeface="Times New Roman" panose="02020603050405020304" pitchFamily="18" charset="0"/>
                <a:ea typeface="Cambria"/>
                <a:cs typeface="Times New Roman" panose="02020603050405020304" pitchFamily="18" charset="0"/>
                <a:sym typeface="Cambria"/>
              </a:rPr>
              <a:t>Lí</a:t>
            </a: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400" b="1" dirty="0" err="1">
                <a:solidFill>
                  <a:srgbClr val="FF0000"/>
                </a:solidFill>
                <a:latin typeface="Times New Roman" panose="02020603050405020304" pitchFamily="18" charset="0"/>
                <a:ea typeface="Cambria"/>
                <a:cs typeface="Times New Roman" panose="02020603050405020304" pitchFamily="18" charset="0"/>
                <a:sym typeface="Cambria"/>
              </a:rPr>
              <a:t>lẽ</a:t>
            </a:r>
            <a:r>
              <a:rPr lang="en-US" sz="2400" b="1" dirty="0">
                <a:solidFill>
                  <a:srgbClr val="FF0000"/>
                </a:solidFill>
                <a:latin typeface="Times New Roman" panose="02020603050405020304" pitchFamily="18" charset="0"/>
                <a:ea typeface="Cambria"/>
                <a:cs typeface="Times New Roman" panose="02020603050405020304" pitchFamily="18" charset="0"/>
                <a:sym typeface="Cambria"/>
              </a:rPr>
              <a:t> + </a:t>
            </a:r>
            <a:r>
              <a:rPr lang="en-US" sz="2400" b="1" dirty="0" err="1">
                <a:solidFill>
                  <a:srgbClr val="FF0000"/>
                </a:solidFill>
                <a:latin typeface="Times New Roman" panose="02020603050405020304" pitchFamily="18" charset="0"/>
                <a:ea typeface="Cambria"/>
                <a:cs typeface="Times New Roman" panose="02020603050405020304" pitchFamily="18" charset="0"/>
                <a:sym typeface="Cambria"/>
              </a:rPr>
              <a:t>dẫn</a:t>
            </a:r>
            <a:r>
              <a:rPr lang="en-US" sz="24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400" b="1" dirty="0" err="1">
                <a:solidFill>
                  <a:srgbClr val="FF0000"/>
                </a:solidFill>
                <a:latin typeface="Times New Roman" panose="02020603050405020304" pitchFamily="18" charset="0"/>
                <a:ea typeface="Cambria"/>
                <a:cs typeface="Times New Roman" panose="02020603050405020304" pitchFamily="18" charset="0"/>
                <a:sym typeface="Cambria"/>
              </a:rPr>
              <a:t>chứng</a:t>
            </a:r>
            <a:r>
              <a:rPr lang="en-US" sz="2400" b="1" dirty="0">
                <a:solidFill>
                  <a:srgbClr val="FF0000"/>
                </a:solidFill>
                <a:latin typeface="Times New Roman" panose="02020603050405020304" pitchFamily="18" charset="0"/>
                <a:ea typeface="Cambria"/>
                <a:cs typeface="Times New Roman" panose="02020603050405020304" pitchFamily="18" charset="0"/>
                <a:sym typeface="Cambria"/>
              </a:rPr>
              <a:t>) </a:t>
            </a:r>
            <a:endParaRPr sz="240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7" name="Google Shape;244;p8">
            <a:extLst>
              <a:ext uri="{FF2B5EF4-FFF2-40B4-BE49-F238E27FC236}">
                <a16:creationId xmlns="" xmlns:a16="http://schemas.microsoft.com/office/drawing/2014/main" id="{9D1DFD2C-745B-4367-3BDC-F6EBB7D6724C}"/>
              </a:ext>
            </a:extLst>
          </p:cNvPr>
          <p:cNvSpPr/>
          <p:nvPr/>
        </p:nvSpPr>
        <p:spPr>
          <a:xfrm>
            <a:off x="6254057" y="4037547"/>
            <a:ext cx="2702858" cy="1061373"/>
          </a:xfrm>
          <a:custGeom>
            <a:avLst/>
            <a:gdLst/>
            <a:ahLst/>
            <a:cxnLst/>
            <a:rect l="l" t="t" r="r" b="b"/>
            <a:pathLst>
              <a:path w="1194045" h="796030" extrusionOk="0">
                <a:moveTo>
                  <a:pt x="0" y="79603"/>
                </a:moveTo>
                <a:cubicBezTo>
                  <a:pt x="0" y="35639"/>
                  <a:pt x="35639" y="0"/>
                  <a:pt x="79603" y="0"/>
                </a:cubicBezTo>
                <a:lnTo>
                  <a:pt x="1114442" y="0"/>
                </a:lnTo>
                <a:cubicBezTo>
                  <a:pt x="1158406" y="0"/>
                  <a:pt x="1194045" y="35639"/>
                  <a:pt x="1194045" y="79603"/>
                </a:cubicBezTo>
                <a:lnTo>
                  <a:pt x="1194045" y="716427"/>
                </a:lnTo>
                <a:cubicBezTo>
                  <a:pt x="1194045" y="760391"/>
                  <a:pt x="1158406" y="796030"/>
                  <a:pt x="1114442" y="796030"/>
                </a:cubicBezTo>
                <a:lnTo>
                  <a:pt x="79603" y="796030"/>
                </a:lnTo>
                <a:cubicBezTo>
                  <a:pt x="35639" y="796030"/>
                  <a:pt x="0" y="760391"/>
                  <a:pt x="0" y="716427"/>
                </a:cubicBezTo>
                <a:lnTo>
                  <a:pt x="0" y="79603"/>
                </a:lnTo>
                <a:close/>
              </a:path>
            </a:pathLst>
          </a:custGeom>
          <a:solidFill>
            <a:schemeClr val="accent4">
              <a:lumMod val="20000"/>
              <a:lumOff val="80000"/>
            </a:schemeClr>
          </a:solidFill>
          <a:ln>
            <a:solidFill>
              <a:srgbClr val="002060"/>
            </a:solidFill>
          </a:ln>
          <a:effectLst>
            <a:outerShdw blurRad="40000" dist="20000" dir="5400000" rotWithShape="0">
              <a:srgbClr val="000000">
                <a:alpha val="37647"/>
              </a:srgbClr>
            </a:outerShdw>
          </a:effectLst>
        </p:spPr>
        <p:txBody>
          <a:bodyPr spcFirstLastPara="1" wrap="square" lIns="101600" tIns="50800" rIns="101600" bIns="50800" anchor="ctr" anchorCtr="0">
            <a:noAutofit/>
          </a:bodyPr>
          <a:lstStyle/>
          <a:p>
            <a:pPr algn="ctr"/>
            <a:r>
              <a:rPr lang="en-US" sz="2800" b="1" dirty="0" err="1">
                <a:solidFill>
                  <a:srgbClr val="000000"/>
                </a:solidFill>
                <a:latin typeface="Times New Roman" panose="02020603050405020304" pitchFamily="18" charset="0"/>
                <a:ea typeface="Cambria"/>
                <a:cs typeface="Times New Roman" panose="02020603050405020304" pitchFamily="18" charset="0"/>
                <a:sym typeface="Cambria"/>
              </a:rPr>
              <a:t>Luận</a:t>
            </a:r>
            <a:r>
              <a:rPr lang="en-US" sz="2800" b="1"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000000"/>
                </a:solidFill>
                <a:latin typeface="Times New Roman" panose="02020603050405020304" pitchFamily="18" charset="0"/>
                <a:ea typeface="Cambria"/>
                <a:cs typeface="Times New Roman" panose="02020603050405020304" pitchFamily="18" charset="0"/>
                <a:sym typeface="Cambria"/>
              </a:rPr>
              <a:t>cứ</a:t>
            </a:r>
            <a:r>
              <a:rPr lang="en-US" sz="2800" b="1" dirty="0">
                <a:solidFill>
                  <a:srgbClr val="000000"/>
                </a:solidFill>
                <a:latin typeface="Times New Roman" panose="02020603050405020304" pitchFamily="18" charset="0"/>
                <a:ea typeface="Cambria"/>
                <a:cs typeface="Times New Roman" panose="02020603050405020304" pitchFamily="18" charset="0"/>
                <a:sym typeface="Cambria"/>
              </a:rPr>
              <a:t> 1 </a:t>
            </a:r>
          </a:p>
          <a:p>
            <a:pPr algn="ct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a:t>
            </a:r>
            <a:r>
              <a:rPr lang="vi-VN" sz="2400" b="1" dirty="0" smtClean="0">
                <a:solidFill>
                  <a:srgbClr val="FF0000"/>
                </a:solidFill>
                <a:latin typeface="Times New Roman" panose="02020603050405020304" pitchFamily="18" charset="0"/>
                <a:ea typeface="Cambria"/>
                <a:cs typeface="Times New Roman" panose="02020603050405020304" pitchFamily="18" charset="0"/>
                <a:sym typeface="Cambria"/>
              </a:rPr>
              <a:t>Lí</a:t>
            </a: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400" b="1" dirty="0" err="1">
                <a:solidFill>
                  <a:srgbClr val="FF0000"/>
                </a:solidFill>
                <a:latin typeface="Times New Roman" panose="02020603050405020304" pitchFamily="18" charset="0"/>
                <a:ea typeface="Cambria"/>
                <a:cs typeface="Times New Roman" panose="02020603050405020304" pitchFamily="18" charset="0"/>
                <a:sym typeface="Cambria"/>
              </a:rPr>
              <a:t>lẽ</a:t>
            </a:r>
            <a:r>
              <a:rPr lang="en-US" sz="2400" b="1" dirty="0">
                <a:solidFill>
                  <a:srgbClr val="FF0000"/>
                </a:solidFill>
                <a:latin typeface="Times New Roman" panose="02020603050405020304" pitchFamily="18" charset="0"/>
                <a:ea typeface="Cambria"/>
                <a:cs typeface="Times New Roman" panose="02020603050405020304" pitchFamily="18" charset="0"/>
                <a:sym typeface="Cambria"/>
              </a:rPr>
              <a:t> + </a:t>
            </a:r>
            <a:r>
              <a:rPr lang="en-US" sz="2400" b="1" dirty="0" err="1">
                <a:solidFill>
                  <a:srgbClr val="FF0000"/>
                </a:solidFill>
                <a:latin typeface="Times New Roman" panose="02020603050405020304" pitchFamily="18" charset="0"/>
                <a:ea typeface="Cambria"/>
                <a:cs typeface="Times New Roman" panose="02020603050405020304" pitchFamily="18" charset="0"/>
                <a:sym typeface="Cambria"/>
              </a:rPr>
              <a:t>dẫn</a:t>
            </a:r>
            <a:r>
              <a:rPr lang="en-US" sz="24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400" b="1" dirty="0" err="1">
                <a:solidFill>
                  <a:srgbClr val="FF0000"/>
                </a:solidFill>
                <a:latin typeface="Times New Roman" panose="02020603050405020304" pitchFamily="18" charset="0"/>
                <a:ea typeface="Cambria"/>
                <a:cs typeface="Times New Roman" panose="02020603050405020304" pitchFamily="18" charset="0"/>
                <a:sym typeface="Cambria"/>
              </a:rPr>
              <a:t>chứng</a:t>
            </a:r>
            <a:r>
              <a:rPr lang="en-US" sz="2400" b="1" dirty="0">
                <a:solidFill>
                  <a:srgbClr val="FF0000"/>
                </a:solidFill>
                <a:latin typeface="Times New Roman" panose="02020603050405020304" pitchFamily="18" charset="0"/>
                <a:ea typeface="Cambria"/>
                <a:cs typeface="Times New Roman" panose="02020603050405020304" pitchFamily="18" charset="0"/>
                <a:sym typeface="Cambria"/>
              </a:rPr>
              <a:t>) </a:t>
            </a:r>
            <a:endParaRPr sz="240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8" name="Google Shape;244;p8">
            <a:extLst>
              <a:ext uri="{FF2B5EF4-FFF2-40B4-BE49-F238E27FC236}">
                <a16:creationId xmlns="" xmlns:a16="http://schemas.microsoft.com/office/drawing/2014/main" id="{94B0DF60-9089-8C8E-AE06-72A96B87070A}"/>
              </a:ext>
            </a:extLst>
          </p:cNvPr>
          <p:cNvSpPr/>
          <p:nvPr/>
        </p:nvSpPr>
        <p:spPr>
          <a:xfrm>
            <a:off x="9227686" y="4086306"/>
            <a:ext cx="2702561" cy="1061373"/>
          </a:xfrm>
          <a:custGeom>
            <a:avLst/>
            <a:gdLst/>
            <a:ahLst/>
            <a:cxnLst/>
            <a:rect l="l" t="t" r="r" b="b"/>
            <a:pathLst>
              <a:path w="1194045" h="796030" extrusionOk="0">
                <a:moveTo>
                  <a:pt x="0" y="79603"/>
                </a:moveTo>
                <a:cubicBezTo>
                  <a:pt x="0" y="35639"/>
                  <a:pt x="35639" y="0"/>
                  <a:pt x="79603" y="0"/>
                </a:cubicBezTo>
                <a:lnTo>
                  <a:pt x="1114442" y="0"/>
                </a:lnTo>
                <a:cubicBezTo>
                  <a:pt x="1158406" y="0"/>
                  <a:pt x="1194045" y="35639"/>
                  <a:pt x="1194045" y="79603"/>
                </a:cubicBezTo>
                <a:lnTo>
                  <a:pt x="1194045" y="716427"/>
                </a:lnTo>
                <a:cubicBezTo>
                  <a:pt x="1194045" y="760391"/>
                  <a:pt x="1158406" y="796030"/>
                  <a:pt x="1114442" y="796030"/>
                </a:cubicBezTo>
                <a:lnTo>
                  <a:pt x="79603" y="796030"/>
                </a:lnTo>
                <a:cubicBezTo>
                  <a:pt x="35639" y="796030"/>
                  <a:pt x="0" y="760391"/>
                  <a:pt x="0" y="716427"/>
                </a:cubicBezTo>
                <a:lnTo>
                  <a:pt x="0" y="79603"/>
                </a:lnTo>
                <a:close/>
              </a:path>
            </a:pathLst>
          </a:custGeom>
          <a:solidFill>
            <a:schemeClr val="accent4">
              <a:lumMod val="20000"/>
              <a:lumOff val="80000"/>
            </a:schemeClr>
          </a:solidFill>
          <a:ln>
            <a:solidFill>
              <a:srgbClr val="002060"/>
            </a:solidFill>
          </a:ln>
          <a:effectLst>
            <a:outerShdw blurRad="40000" dist="20000" dir="5400000" rotWithShape="0">
              <a:srgbClr val="000000">
                <a:alpha val="37647"/>
              </a:srgbClr>
            </a:outerShdw>
          </a:effectLst>
        </p:spPr>
        <p:txBody>
          <a:bodyPr spcFirstLastPara="1" wrap="square" lIns="101600" tIns="50800" rIns="101600" bIns="50800" anchor="ctr" anchorCtr="0">
            <a:noAutofit/>
          </a:bodyPr>
          <a:lstStyle/>
          <a:p>
            <a:pPr algn="ctr"/>
            <a:r>
              <a:rPr lang="en-US" sz="2800" b="1" dirty="0" err="1">
                <a:solidFill>
                  <a:srgbClr val="000000"/>
                </a:solidFill>
                <a:latin typeface="Times New Roman" panose="02020603050405020304" pitchFamily="18" charset="0"/>
                <a:ea typeface="Cambria"/>
                <a:cs typeface="Times New Roman" panose="02020603050405020304" pitchFamily="18" charset="0"/>
                <a:sym typeface="Cambria"/>
              </a:rPr>
              <a:t>Luận</a:t>
            </a:r>
            <a:r>
              <a:rPr lang="en-US" sz="2800" b="1"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000000"/>
                </a:solidFill>
                <a:latin typeface="Times New Roman" panose="02020603050405020304" pitchFamily="18" charset="0"/>
                <a:ea typeface="Cambria"/>
                <a:cs typeface="Times New Roman" panose="02020603050405020304" pitchFamily="18" charset="0"/>
                <a:sym typeface="Cambria"/>
              </a:rPr>
              <a:t>cứ</a:t>
            </a:r>
            <a:r>
              <a:rPr lang="en-US" sz="2800" b="1" dirty="0">
                <a:solidFill>
                  <a:srgbClr val="000000"/>
                </a:solidFill>
                <a:latin typeface="Times New Roman" panose="02020603050405020304" pitchFamily="18" charset="0"/>
                <a:ea typeface="Cambria"/>
                <a:cs typeface="Times New Roman" panose="02020603050405020304" pitchFamily="18" charset="0"/>
                <a:sym typeface="Cambria"/>
              </a:rPr>
              <a:t> 2 </a:t>
            </a:r>
          </a:p>
          <a:p>
            <a:pPr algn="ct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a:t>
            </a:r>
            <a:r>
              <a:rPr lang="vi-VN" sz="2400" b="1" dirty="0" smtClean="0">
                <a:solidFill>
                  <a:srgbClr val="FF0000"/>
                </a:solidFill>
                <a:latin typeface="Times New Roman" panose="02020603050405020304" pitchFamily="18" charset="0"/>
                <a:ea typeface="Cambria"/>
                <a:cs typeface="Times New Roman" panose="02020603050405020304" pitchFamily="18" charset="0"/>
                <a:sym typeface="Cambria"/>
              </a:rPr>
              <a:t>Lí</a:t>
            </a: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400" b="1" dirty="0" err="1">
                <a:solidFill>
                  <a:srgbClr val="FF0000"/>
                </a:solidFill>
                <a:latin typeface="Times New Roman" panose="02020603050405020304" pitchFamily="18" charset="0"/>
                <a:ea typeface="Cambria"/>
                <a:cs typeface="Times New Roman" panose="02020603050405020304" pitchFamily="18" charset="0"/>
                <a:sym typeface="Cambria"/>
              </a:rPr>
              <a:t>lẽ</a:t>
            </a:r>
            <a:r>
              <a:rPr lang="en-US" sz="2400" b="1" dirty="0">
                <a:solidFill>
                  <a:srgbClr val="FF0000"/>
                </a:solidFill>
                <a:latin typeface="Times New Roman" panose="02020603050405020304" pitchFamily="18" charset="0"/>
                <a:ea typeface="Cambria"/>
                <a:cs typeface="Times New Roman" panose="02020603050405020304" pitchFamily="18" charset="0"/>
                <a:sym typeface="Cambria"/>
              </a:rPr>
              <a:t> + </a:t>
            </a:r>
            <a:r>
              <a:rPr lang="en-US" sz="2400" b="1" dirty="0" err="1">
                <a:solidFill>
                  <a:srgbClr val="FF0000"/>
                </a:solidFill>
                <a:latin typeface="Times New Roman" panose="02020603050405020304" pitchFamily="18" charset="0"/>
                <a:ea typeface="Cambria"/>
                <a:cs typeface="Times New Roman" panose="02020603050405020304" pitchFamily="18" charset="0"/>
                <a:sym typeface="Cambria"/>
              </a:rPr>
              <a:t>dẫn</a:t>
            </a:r>
            <a:r>
              <a:rPr lang="en-US" sz="24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400" b="1" dirty="0" err="1">
                <a:solidFill>
                  <a:srgbClr val="FF0000"/>
                </a:solidFill>
                <a:latin typeface="Times New Roman" panose="02020603050405020304" pitchFamily="18" charset="0"/>
                <a:ea typeface="Cambria"/>
                <a:cs typeface="Times New Roman" panose="02020603050405020304" pitchFamily="18" charset="0"/>
                <a:sym typeface="Cambria"/>
              </a:rPr>
              <a:t>chứng</a:t>
            </a:r>
            <a:r>
              <a:rPr lang="en-US" sz="2400" b="1" dirty="0">
                <a:solidFill>
                  <a:srgbClr val="FF0000"/>
                </a:solidFill>
                <a:latin typeface="Times New Roman" panose="02020603050405020304" pitchFamily="18" charset="0"/>
                <a:ea typeface="Cambria"/>
                <a:cs typeface="Times New Roman" panose="02020603050405020304" pitchFamily="18" charset="0"/>
                <a:sym typeface="Cambria"/>
              </a:rPr>
              <a:t>) </a:t>
            </a:r>
            <a:endParaRPr sz="2400" dirty="0">
              <a:solidFill>
                <a:srgbClr val="000000"/>
              </a:solidFill>
              <a:latin typeface="Times New Roman" panose="02020603050405020304" pitchFamily="18" charset="0"/>
              <a:ea typeface="Cambria"/>
              <a:cs typeface="Times New Roman" panose="02020603050405020304" pitchFamily="18" charset="0"/>
              <a:sym typeface="Cambria"/>
            </a:endParaRPr>
          </a:p>
        </p:txBody>
      </p:sp>
      <p:pic>
        <p:nvPicPr>
          <p:cNvPr id="4" name="Google Shape;251;p8">
            <a:extLst>
              <a:ext uri="{FF2B5EF4-FFF2-40B4-BE49-F238E27FC236}">
                <a16:creationId xmlns="" xmlns:a16="http://schemas.microsoft.com/office/drawing/2014/main" id="{6342E8E2-3E74-8055-6FBB-0D8FC717AD7C}"/>
              </a:ext>
            </a:extLst>
          </p:cNvPr>
          <p:cNvPicPr preferRelativeResize="0"/>
          <p:nvPr/>
        </p:nvPicPr>
        <p:blipFill rotWithShape="1">
          <a:blip r:embed="rId3">
            <a:alphaModFix/>
          </a:blip>
          <a:srcRect/>
          <a:stretch/>
        </p:blipFill>
        <p:spPr>
          <a:xfrm rot="-2312576">
            <a:off x="9889459" y="373515"/>
            <a:ext cx="586951" cy="534400"/>
          </a:xfrm>
          <a:prstGeom prst="rect">
            <a:avLst/>
          </a:prstGeom>
          <a:noFill/>
          <a:ln>
            <a:noFill/>
          </a:ln>
        </p:spPr>
      </p:pic>
      <p:sp>
        <p:nvSpPr>
          <p:cNvPr id="19" name="AutoShape 8"/>
          <p:cNvSpPr>
            <a:spLocks/>
          </p:cNvSpPr>
          <p:nvPr/>
        </p:nvSpPr>
        <p:spPr bwMode="auto">
          <a:xfrm rot="5400000">
            <a:off x="5573451" y="1447770"/>
            <a:ext cx="483390" cy="7924818"/>
          </a:xfrm>
          <a:prstGeom prst="rightBrace">
            <a:avLst>
              <a:gd name="adj1" fmla="val 103333"/>
              <a:gd name="adj2" fmla="val 47917"/>
            </a:avLst>
          </a:prstGeom>
          <a:noFill/>
          <a:ln w="63500" cap="sq">
            <a:solidFill>
              <a:srgbClr val="00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algn="l" rtl="0" fontAlgn="base">
              <a:spcBef>
                <a:spcPct val="20000"/>
              </a:spcBef>
              <a:spcAft>
                <a:spcPct val="0"/>
              </a:spcAft>
              <a:defRPr sz="3200" b="1"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20000"/>
              </a:spcBef>
              <a:spcAft>
                <a:spcPct val="0"/>
              </a:spcAft>
              <a:defRPr sz="3200" b="1"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20000"/>
              </a:spcBef>
              <a:spcAft>
                <a:spcPct val="0"/>
              </a:spcAft>
              <a:defRPr sz="3200" b="1"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20000"/>
              </a:spcBef>
              <a:spcAft>
                <a:spcPct val="0"/>
              </a:spcAft>
              <a:defRPr sz="3200" b="1"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20000"/>
              </a:spcBef>
              <a:spcAft>
                <a:spcPct val="0"/>
              </a:spcAft>
              <a:defRPr sz="32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20" name="Google Shape;253;p8"/>
          <p:cNvSpPr txBox="1"/>
          <p:nvPr/>
        </p:nvSpPr>
        <p:spPr>
          <a:xfrm>
            <a:off x="2078792" y="5651875"/>
            <a:ext cx="7708110" cy="763231"/>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121900" tIns="60933" rIns="121900" bIns="60933" anchor="t" anchorCtr="0">
            <a:spAutoFit/>
          </a:bodyPr>
          <a:lstStyle/>
          <a:p>
            <a:pPr algn="just">
              <a:lnSpc>
                <a:spcPct val="130000"/>
              </a:lnSpc>
            </a:pPr>
            <a:r>
              <a:rPr lang="vi-VN"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vi-VN" sz="3200" b="1" dirty="0" smtClean="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smtClean="0">
                <a:solidFill>
                  <a:schemeClr val="dk1"/>
                </a:solidFill>
                <a:latin typeface="Times New Roman" panose="02020603050405020304" pitchFamily="18" charset="0"/>
                <a:ea typeface="Cambria"/>
                <a:cs typeface="Times New Roman" panose="02020603050405020304" pitchFamily="18" charset="0"/>
                <a:sym typeface="Cambria"/>
              </a:rPr>
              <a:t>Cấu</a:t>
            </a:r>
            <a:r>
              <a:rPr lang="en-US" sz="3200" b="1" dirty="0" smtClean="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trúc</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vi-VN" sz="3200" b="1" dirty="0" smtClean="0">
                <a:solidFill>
                  <a:schemeClr val="dk1"/>
                </a:solidFill>
                <a:latin typeface="Times New Roman" panose="02020603050405020304" pitchFamily="18" charset="0"/>
                <a:ea typeface="Cambria"/>
                <a:cs typeface="Times New Roman" panose="02020603050405020304" pitchFamily="18" charset="0"/>
                <a:sym typeface="Cambria"/>
              </a:rPr>
              <a:t>đặc thù </a:t>
            </a:r>
            <a:r>
              <a:rPr lang="en-US" sz="3200" b="1" dirty="0" err="1" smtClean="0">
                <a:solidFill>
                  <a:schemeClr val="dk1"/>
                </a:solidFill>
                <a:latin typeface="Times New Roman" panose="02020603050405020304" pitchFamily="18" charset="0"/>
                <a:ea typeface="Cambria"/>
                <a:cs typeface="Times New Roman" panose="02020603050405020304" pitchFamily="18" charset="0"/>
                <a:sym typeface="Cambria"/>
              </a:rPr>
              <a:t>của</a:t>
            </a:r>
            <a:r>
              <a:rPr lang="en-US" sz="3200" b="1" dirty="0" smtClean="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văn</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bản</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nghị</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luận</a:t>
            </a:r>
            <a:endParaRPr sz="3200" b="1" dirty="0">
              <a:solidFill>
                <a:schemeClr val="dk1"/>
              </a:solidFill>
              <a:latin typeface="Times New Roman" panose="02020603050405020304" pitchFamily="18" charset="0"/>
              <a:ea typeface="Cambria"/>
              <a:cs typeface="Times New Roman" panose="02020603050405020304" pitchFamily="18" charset="0"/>
              <a:sym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2"/>
                                        </p:tgtEl>
                                        <p:attrNameLst>
                                          <p:attrName>style.visibility</p:attrName>
                                        </p:attrNameLst>
                                      </p:cBhvr>
                                      <p:to>
                                        <p:strVal val="visible"/>
                                      </p:to>
                                    </p:set>
                                    <p:anim calcmode="lin" valueType="num">
                                      <p:cBhvr additive="base">
                                        <p:cTn id="12" dur="500" fill="hold"/>
                                        <p:tgtEl>
                                          <p:spTgt spid="242"/>
                                        </p:tgtEl>
                                        <p:attrNameLst>
                                          <p:attrName>ppt_x</p:attrName>
                                        </p:attrNameLst>
                                      </p:cBhvr>
                                      <p:tavLst>
                                        <p:tav tm="0">
                                          <p:val>
                                            <p:strVal val="#ppt_x"/>
                                          </p:val>
                                        </p:tav>
                                        <p:tav tm="100000">
                                          <p:val>
                                            <p:strVal val="#ppt_x"/>
                                          </p:val>
                                        </p:tav>
                                      </p:tavLst>
                                    </p:anim>
                                    <p:anim calcmode="lin" valueType="num">
                                      <p:cBhvr additive="base">
                                        <p:cTn id="13" dur="500" fill="hold"/>
                                        <p:tgtEl>
                                          <p:spTgt spid="2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1"/>
                                        </p:tgtEl>
                                        <p:attrNameLst>
                                          <p:attrName>style.visibility</p:attrName>
                                        </p:attrNameLst>
                                      </p:cBhvr>
                                      <p:to>
                                        <p:strVal val="visible"/>
                                      </p:to>
                                    </p:set>
                                    <p:anim calcmode="lin" valueType="num">
                                      <p:cBhvr additive="base">
                                        <p:cTn id="16" dur="500" fill="hold"/>
                                        <p:tgtEl>
                                          <p:spTgt spid="241"/>
                                        </p:tgtEl>
                                        <p:attrNameLst>
                                          <p:attrName>ppt_x</p:attrName>
                                        </p:attrNameLst>
                                      </p:cBhvr>
                                      <p:tavLst>
                                        <p:tav tm="0">
                                          <p:val>
                                            <p:strVal val="#ppt_x"/>
                                          </p:val>
                                        </p:tav>
                                        <p:tav tm="100000">
                                          <p:val>
                                            <p:strVal val="#ppt_x"/>
                                          </p:val>
                                        </p:tav>
                                      </p:tavLst>
                                    </p:anim>
                                    <p:anim calcmode="lin" valueType="num">
                                      <p:cBhvr additive="base">
                                        <p:cTn id="17" dur="500" fill="hold"/>
                                        <p:tgtEl>
                                          <p:spTgt spid="24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47"/>
                                        </p:tgtEl>
                                        <p:attrNameLst>
                                          <p:attrName>style.visibility</p:attrName>
                                        </p:attrNameLst>
                                      </p:cBhvr>
                                      <p:to>
                                        <p:strVal val="visible"/>
                                      </p:to>
                                    </p:set>
                                    <p:anim calcmode="lin" valueType="num">
                                      <p:cBhvr additive="base">
                                        <p:cTn id="20" dur="500" fill="hold"/>
                                        <p:tgtEl>
                                          <p:spTgt spid="247"/>
                                        </p:tgtEl>
                                        <p:attrNameLst>
                                          <p:attrName>ppt_x</p:attrName>
                                        </p:attrNameLst>
                                      </p:cBhvr>
                                      <p:tavLst>
                                        <p:tav tm="0">
                                          <p:val>
                                            <p:strVal val="#ppt_x"/>
                                          </p:val>
                                        </p:tav>
                                        <p:tav tm="100000">
                                          <p:val>
                                            <p:strVal val="#ppt_x"/>
                                          </p:val>
                                        </p:tav>
                                      </p:tavLst>
                                    </p:anim>
                                    <p:anim calcmode="lin" valueType="num">
                                      <p:cBhvr additive="base">
                                        <p:cTn id="21" dur="500" fill="hold"/>
                                        <p:tgtEl>
                                          <p:spTgt spid="24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48"/>
                                        </p:tgtEl>
                                        <p:attrNameLst>
                                          <p:attrName>style.visibility</p:attrName>
                                        </p:attrNameLst>
                                      </p:cBhvr>
                                      <p:to>
                                        <p:strVal val="visible"/>
                                      </p:to>
                                    </p:set>
                                    <p:anim calcmode="lin" valueType="num">
                                      <p:cBhvr additive="base">
                                        <p:cTn id="24" dur="500" fill="hold"/>
                                        <p:tgtEl>
                                          <p:spTgt spid="248"/>
                                        </p:tgtEl>
                                        <p:attrNameLst>
                                          <p:attrName>ppt_x</p:attrName>
                                        </p:attrNameLst>
                                      </p:cBhvr>
                                      <p:tavLst>
                                        <p:tav tm="0">
                                          <p:val>
                                            <p:strVal val="#ppt_x"/>
                                          </p:val>
                                        </p:tav>
                                        <p:tav tm="100000">
                                          <p:val>
                                            <p:strVal val="#ppt_x"/>
                                          </p:val>
                                        </p:tav>
                                      </p:tavLst>
                                    </p:anim>
                                    <p:anim calcmode="lin" valueType="num">
                                      <p:cBhvr additive="base">
                                        <p:cTn id="25" dur="500" fill="hold"/>
                                        <p:tgtEl>
                                          <p:spTgt spid="24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4"/>
                                        </p:tgtEl>
                                        <p:attrNameLst>
                                          <p:attrName>style.visibility</p:attrName>
                                        </p:attrNameLst>
                                      </p:cBhvr>
                                      <p:to>
                                        <p:strVal val="visible"/>
                                      </p:to>
                                    </p:set>
                                    <p:animEffect transition="in" filter="barn(inVertical)">
                                      <p:cBhvr>
                                        <p:cTn id="30" dur="500"/>
                                        <p:tgtEl>
                                          <p:spTgt spid="244"/>
                                        </p:tgtEl>
                                      </p:cBhvr>
                                    </p:animEffect>
                                  </p:childTnLst>
                                </p:cTn>
                              </p:par>
                              <p:par>
                                <p:cTn id="31" presetID="16" presetClass="entr" presetSubtype="21" fill="hold" nodeType="withEffect">
                                  <p:stCondLst>
                                    <p:cond delay="0"/>
                                  </p:stCondLst>
                                  <p:childTnLst>
                                    <p:set>
                                      <p:cBhvr>
                                        <p:cTn id="32" dur="1" fill="hold">
                                          <p:stCondLst>
                                            <p:cond delay="0"/>
                                          </p:stCondLst>
                                        </p:cTn>
                                        <p:tgtEl>
                                          <p:spTgt spid="243"/>
                                        </p:tgtEl>
                                        <p:attrNameLst>
                                          <p:attrName>style.visibility</p:attrName>
                                        </p:attrNameLst>
                                      </p:cBhvr>
                                      <p:to>
                                        <p:strVal val="visible"/>
                                      </p:to>
                                    </p:set>
                                    <p:animEffect transition="in" filter="barn(inVertical)">
                                      <p:cBhvr>
                                        <p:cTn id="33" dur="500"/>
                                        <p:tgtEl>
                                          <p:spTgt spid="243"/>
                                        </p:tgtEl>
                                      </p:cBhvr>
                                    </p:animEffect>
                                  </p:childTnLst>
                                </p:cTn>
                              </p:par>
                              <p:par>
                                <p:cTn id="34" presetID="16" presetClass="entr" presetSubtype="21" fill="hold" nodeType="withEffect">
                                  <p:stCondLst>
                                    <p:cond delay="0"/>
                                  </p:stCondLst>
                                  <p:childTnLst>
                                    <p:set>
                                      <p:cBhvr>
                                        <p:cTn id="35" dur="1" fill="hold">
                                          <p:stCondLst>
                                            <p:cond delay="0"/>
                                          </p:stCondLst>
                                        </p:cTn>
                                        <p:tgtEl>
                                          <p:spTgt spid="245"/>
                                        </p:tgtEl>
                                        <p:attrNameLst>
                                          <p:attrName>style.visibility</p:attrName>
                                        </p:attrNameLst>
                                      </p:cBhvr>
                                      <p:to>
                                        <p:strVal val="visible"/>
                                      </p:to>
                                    </p:set>
                                    <p:animEffect transition="in" filter="barn(inVertical)">
                                      <p:cBhvr>
                                        <p:cTn id="36" dur="500"/>
                                        <p:tgtEl>
                                          <p:spTgt spid="245"/>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par>
                                <p:cTn id="40" presetID="16" presetClass="entr" presetSubtype="21"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randombar(horizontal)">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244" grpId="0" animBg="1"/>
      <p:bldP spid="248" grpId="0" animBg="1"/>
      <p:bldP spid="2" grpId="0" animBg="1"/>
      <p:bldP spid="7" grpId="0" animBg="1"/>
      <p:bldP spid="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0"/>
          <p:cNvSpPr txBox="1"/>
          <p:nvPr/>
        </p:nvSpPr>
        <p:spPr>
          <a:xfrm>
            <a:off x="2368075" y="473308"/>
            <a:ext cx="7300360" cy="76323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121900" tIns="60933" rIns="121900" bIns="60933" anchor="t" anchorCtr="0">
            <a:spAutoFit/>
          </a:bodyPr>
          <a:lstStyle/>
          <a:p>
            <a:pPr algn="just">
              <a:lnSpc>
                <a:spcPct val="130000"/>
              </a:lnSpc>
            </a:pP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2.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Yếu</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tố</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bổ</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trợ</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trong</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văn</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bản</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nghị</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luận</a:t>
            </a:r>
            <a:endParaRPr sz="3200" b="1" dirty="0">
              <a:solidFill>
                <a:schemeClr val="dk1"/>
              </a:solidFill>
              <a:latin typeface="Times New Roman" panose="02020603050405020304" pitchFamily="18" charset="0"/>
              <a:ea typeface="Cambria"/>
              <a:cs typeface="Times New Roman" panose="02020603050405020304" pitchFamily="18" charset="0"/>
              <a:sym typeface="Cambria"/>
            </a:endParaRPr>
          </a:p>
        </p:txBody>
      </p:sp>
      <p:grpSp>
        <p:nvGrpSpPr>
          <p:cNvPr id="280" name="Google Shape;280;p10"/>
          <p:cNvGrpSpPr/>
          <p:nvPr/>
        </p:nvGrpSpPr>
        <p:grpSpPr>
          <a:xfrm>
            <a:off x="-4488969" y="713813"/>
            <a:ext cx="16123448" cy="6144187"/>
            <a:chOff x="-3866449" y="-593750"/>
            <a:chExt cx="12092586" cy="4608140"/>
          </a:xfrm>
        </p:grpSpPr>
        <p:sp>
          <p:nvSpPr>
            <p:cNvPr id="281" name="Google Shape;281;p10"/>
            <p:cNvSpPr/>
            <p:nvPr/>
          </p:nvSpPr>
          <p:spPr>
            <a:xfrm>
              <a:off x="-3866449" y="-593750"/>
              <a:ext cx="4608140" cy="4608140"/>
            </a:xfrm>
            <a:prstGeom prst="blockArc">
              <a:avLst>
                <a:gd name="adj1" fmla="val 18900000"/>
                <a:gd name="adj2" fmla="val 2700000"/>
                <a:gd name="adj3" fmla="val 469"/>
              </a:avLst>
            </a:prstGeom>
            <a:noFill/>
            <a:ln w="25400" cap="flat" cmpd="sng">
              <a:solidFill>
                <a:srgbClr val="BD9D9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 name="Google Shape;282;p10"/>
            <p:cNvSpPr/>
            <p:nvPr/>
          </p:nvSpPr>
          <p:spPr>
            <a:xfrm>
              <a:off x="388711" y="216133"/>
              <a:ext cx="7837425" cy="619921"/>
            </a:xfrm>
            <a:prstGeom prst="rect">
              <a:avLst/>
            </a:prstGeom>
            <a:solidFill>
              <a:schemeClr val="accent6"/>
            </a:solidFill>
            <a:ln w="25400" cap="flat" cmpd="sng">
              <a:solidFill>
                <a:srgbClr val="5E251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 name="Google Shape;283;p10"/>
            <p:cNvSpPr txBox="1"/>
            <p:nvPr/>
          </p:nvSpPr>
          <p:spPr>
            <a:xfrm>
              <a:off x="388711" y="216133"/>
              <a:ext cx="7837425" cy="619921"/>
            </a:xfrm>
            <a:prstGeom prst="rect">
              <a:avLst/>
            </a:prstGeom>
            <a:solidFill>
              <a:schemeClr val="bg1"/>
            </a:solidFill>
            <a:ln>
              <a:noFill/>
            </a:ln>
          </p:spPr>
          <p:txBody>
            <a:bodyPr spcFirstLastPara="1" wrap="square" lIns="556900" tIns="60933" rIns="60933" bIns="60933" anchor="ctr" anchorCtr="0">
              <a:noAutofit/>
            </a:bodyPr>
            <a:lstStyle/>
            <a:p>
              <a:pPr>
                <a:buClr>
                  <a:srgbClr val="000000"/>
                </a:buClr>
                <a:buSzPts val="1800"/>
              </a:pPr>
              <a:r>
                <a:rPr lang="en-US" sz="2800" b="1" i="1" dirty="0" err="1">
                  <a:latin typeface="Times New Roman" panose="02020603050405020304" pitchFamily="18" charset="0"/>
                  <a:ea typeface="Cambria"/>
                  <a:cs typeface="Times New Roman" panose="02020603050405020304" pitchFamily="18" charset="0"/>
                  <a:sym typeface="Cambria"/>
                </a:rPr>
                <a:t>Thuyết</a:t>
              </a:r>
              <a:r>
                <a:rPr lang="en-US" sz="2800" b="1" i="1" dirty="0">
                  <a:latin typeface="Times New Roman" panose="02020603050405020304" pitchFamily="18" charset="0"/>
                  <a:ea typeface="Cambria"/>
                  <a:cs typeface="Times New Roman" panose="02020603050405020304" pitchFamily="18" charset="0"/>
                  <a:sym typeface="Cambria"/>
                </a:rPr>
                <a:t> minh</a:t>
              </a:r>
              <a:r>
                <a:rPr lang="en-US" sz="2800" i="1" dirty="0">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giải</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thích</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cung</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cấp</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smtClean="0">
                  <a:solidFill>
                    <a:srgbClr val="FF0000"/>
                  </a:solidFill>
                  <a:latin typeface="Times New Roman" panose="02020603050405020304" pitchFamily="18" charset="0"/>
                  <a:ea typeface="Cambria"/>
                  <a:cs typeface="Times New Roman" panose="02020603050405020304" pitchFamily="18" charset="0"/>
                  <a:sym typeface="Cambria"/>
                </a:rPr>
                <a:t>thông</a:t>
              </a:r>
              <a:r>
                <a:rPr lang="en-US" sz="2800" i="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tin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cơ</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smtClean="0">
                  <a:solidFill>
                    <a:srgbClr val="FF0000"/>
                  </a:solidFill>
                  <a:latin typeface="Times New Roman" panose="02020603050405020304" pitchFamily="18" charset="0"/>
                  <a:ea typeface="Cambria"/>
                  <a:cs typeface="Times New Roman" panose="02020603050405020304" pitchFamily="18" charset="0"/>
                  <a:sym typeface="Cambria"/>
                </a:rPr>
                <a:t>bản</a:t>
              </a:r>
              <a:r>
                <a:rPr lang="en-US" sz="2800" i="1" dirty="0" smtClean="0">
                  <a:solidFill>
                    <a:srgbClr val="FF0000"/>
                  </a:solidFill>
                  <a:latin typeface="Times New Roman" panose="02020603050405020304" pitchFamily="18" charset="0"/>
                  <a:ea typeface="Cambria"/>
                  <a:cs typeface="Times New Roman" panose="02020603050405020304" pitchFamily="18" charset="0"/>
                  <a:sym typeface="Cambria"/>
                </a:rPr>
                <a:t>.</a:t>
              </a:r>
              <a:endParaRPr sz="2800" i="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284" name="Google Shape;284;p10"/>
            <p:cNvSpPr/>
            <p:nvPr/>
          </p:nvSpPr>
          <p:spPr>
            <a:xfrm>
              <a:off x="59817" y="197199"/>
              <a:ext cx="657789" cy="657789"/>
            </a:xfrm>
            <a:prstGeom prst="ellipse">
              <a:avLst/>
            </a:prstGeom>
            <a:gradFill>
              <a:gsLst>
                <a:gs pos="0">
                  <a:srgbClr val="FFEFDA"/>
                </a:gs>
                <a:gs pos="35000">
                  <a:srgbClr val="FFF1E2"/>
                </a:gs>
                <a:gs pos="100000">
                  <a:srgbClr val="FFFAF3"/>
                </a:gs>
              </a:gsLst>
              <a:lin ang="16200000" scaled="0"/>
            </a:gra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5" name="Google Shape;285;p10"/>
            <p:cNvSpPr/>
            <p:nvPr/>
          </p:nvSpPr>
          <p:spPr>
            <a:xfrm>
              <a:off x="690412" y="1052462"/>
              <a:ext cx="7535725" cy="526231"/>
            </a:xfrm>
            <a:prstGeom prst="rect">
              <a:avLst/>
            </a:prstGeom>
            <a:solidFill>
              <a:schemeClr val="accent6"/>
            </a:solidFill>
            <a:ln w="25400" cap="flat" cmpd="sng">
              <a:solidFill>
                <a:srgbClr val="5E251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6" name="Google Shape;286;p10"/>
            <p:cNvSpPr txBox="1"/>
            <p:nvPr/>
          </p:nvSpPr>
          <p:spPr>
            <a:xfrm>
              <a:off x="690412" y="1052462"/>
              <a:ext cx="7535725" cy="526231"/>
            </a:xfrm>
            <a:prstGeom prst="rect">
              <a:avLst/>
            </a:prstGeom>
            <a:solidFill>
              <a:schemeClr val="bg1"/>
            </a:solidFill>
            <a:ln>
              <a:noFill/>
            </a:ln>
          </p:spPr>
          <p:txBody>
            <a:bodyPr spcFirstLastPara="1" wrap="square" lIns="556900" tIns="60933" rIns="60933" bIns="60933" anchor="ctr" anchorCtr="0">
              <a:noAutofit/>
            </a:bodyPr>
            <a:lstStyle/>
            <a:p>
              <a:pPr>
                <a:buClr>
                  <a:srgbClr val="000000"/>
                </a:buClr>
                <a:buSzPts val="1800"/>
              </a:pPr>
              <a:r>
                <a:rPr lang="en-US" sz="2800" b="1" i="1" dirty="0" err="1">
                  <a:latin typeface="Times New Roman" panose="02020603050405020304" pitchFamily="18" charset="0"/>
                  <a:ea typeface="Cambria"/>
                  <a:cs typeface="Times New Roman" panose="02020603050405020304" pitchFamily="18" charset="0"/>
                  <a:sym typeface="Cambria"/>
                </a:rPr>
                <a:t>Miêu</a:t>
              </a:r>
              <a:r>
                <a:rPr lang="en-US" sz="2800" b="1" i="1" dirty="0">
                  <a:latin typeface="Times New Roman" panose="02020603050405020304" pitchFamily="18" charset="0"/>
                  <a:ea typeface="Cambria"/>
                  <a:cs typeface="Times New Roman" panose="02020603050405020304" pitchFamily="18" charset="0"/>
                  <a:sym typeface="Cambria"/>
                </a:rPr>
                <a:t> </a:t>
              </a:r>
              <a:r>
                <a:rPr lang="en-US" sz="2800" b="1" i="1" dirty="0" err="1">
                  <a:latin typeface="Times New Roman" panose="02020603050405020304" pitchFamily="18" charset="0"/>
                  <a:ea typeface="Cambria"/>
                  <a:cs typeface="Times New Roman" panose="02020603050405020304" pitchFamily="18" charset="0"/>
                  <a:sym typeface="Cambria"/>
                </a:rPr>
                <a:t>tả</a:t>
              </a:r>
              <a:r>
                <a:rPr lang="en-US" sz="2800" b="1" i="1" dirty="0">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tái</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hiện</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đối</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tượng</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rõ</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nét</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sinh</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động</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hơn</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a:t>
              </a:r>
              <a:endParaRPr sz="2800" i="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287" name="Google Shape;287;p10"/>
            <p:cNvSpPr/>
            <p:nvPr/>
          </p:nvSpPr>
          <p:spPr>
            <a:xfrm>
              <a:off x="361517" y="986683"/>
              <a:ext cx="657789" cy="657789"/>
            </a:xfrm>
            <a:prstGeom prst="ellipse">
              <a:avLst/>
            </a:prstGeom>
            <a:gradFill>
              <a:gsLst>
                <a:gs pos="0">
                  <a:srgbClr val="FFEFDA"/>
                </a:gs>
                <a:gs pos="35000">
                  <a:srgbClr val="FFF1E2"/>
                </a:gs>
                <a:gs pos="100000">
                  <a:srgbClr val="FFFAF3"/>
                </a:gs>
              </a:gsLst>
              <a:lin ang="16200000" scaled="0"/>
            </a:gra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8" name="Google Shape;288;p10"/>
            <p:cNvSpPr/>
            <p:nvPr/>
          </p:nvSpPr>
          <p:spPr>
            <a:xfrm>
              <a:off x="690412" y="1841946"/>
              <a:ext cx="7535725" cy="526231"/>
            </a:xfrm>
            <a:prstGeom prst="rect">
              <a:avLst/>
            </a:prstGeom>
            <a:solidFill>
              <a:schemeClr val="accent6"/>
            </a:solidFill>
            <a:ln w="25400" cap="flat" cmpd="sng">
              <a:solidFill>
                <a:srgbClr val="5E251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9" name="Google Shape;289;p10"/>
            <p:cNvSpPr txBox="1"/>
            <p:nvPr/>
          </p:nvSpPr>
          <p:spPr>
            <a:xfrm>
              <a:off x="690412" y="1841946"/>
              <a:ext cx="7535725" cy="526231"/>
            </a:xfrm>
            <a:prstGeom prst="rect">
              <a:avLst/>
            </a:prstGeom>
            <a:solidFill>
              <a:schemeClr val="bg1"/>
            </a:solidFill>
            <a:ln>
              <a:noFill/>
            </a:ln>
          </p:spPr>
          <p:txBody>
            <a:bodyPr spcFirstLastPara="1" wrap="square" lIns="556900" tIns="60933" rIns="60933" bIns="60933" anchor="ctr" anchorCtr="0">
              <a:noAutofit/>
            </a:bodyPr>
            <a:lstStyle/>
            <a:p>
              <a:pPr>
                <a:buClr>
                  <a:srgbClr val="000000"/>
                </a:buClr>
                <a:buSzPts val="1800"/>
              </a:pPr>
              <a:r>
                <a:rPr lang="en-US" sz="2800" b="1" i="1" dirty="0" err="1">
                  <a:latin typeface="Times New Roman" panose="02020603050405020304" pitchFamily="18" charset="0"/>
                  <a:ea typeface="Cambria"/>
                  <a:cs typeface="Times New Roman" panose="02020603050405020304" pitchFamily="18" charset="0"/>
                  <a:sym typeface="Cambria"/>
                </a:rPr>
                <a:t>Tự</a:t>
              </a:r>
              <a:r>
                <a:rPr lang="en-US" sz="2800" b="1" i="1" dirty="0">
                  <a:latin typeface="Times New Roman" panose="02020603050405020304" pitchFamily="18" charset="0"/>
                  <a:ea typeface="Cambria"/>
                  <a:cs typeface="Times New Roman" panose="02020603050405020304" pitchFamily="18" charset="0"/>
                  <a:sym typeface="Cambria"/>
                </a:rPr>
                <a:t> </a:t>
              </a:r>
              <a:r>
                <a:rPr lang="en-US" sz="2800" b="1" i="1" dirty="0" err="1">
                  <a:latin typeface="Times New Roman" panose="02020603050405020304" pitchFamily="18" charset="0"/>
                  <a:ea typeface="Cambria"/>
                  <a:cs typeface="Times New Roman" panose="02020603050405020304" pitchFamily="18" charset="0"/>
                  <a:sym typeface="Cambria"/>
                </a:rPr>
                <a:t>sự</a:t>
              </a:r>
              <a:r>
                <a:rPr lang="en-US" sz="2800" i="1" dirty="0">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kể</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câu</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chuyện</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làm</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bằng</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chứng</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cho</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luận</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điểm</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a:t>
              </a:r>
              <a:endParaRPr sz="2800" i="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290" name="Google Shape;290;p10"/>
            <p:cNvSpPr/>
            <p:nvPr/>
          </p:nvSpPr>
          <p:spPr>
            <a:xfrm>
              <a:off x="361517" y="1776167"/>
              <a:ext cx="657789" cy="657789"/>
            </a:xfrm>
            <a:prstGeom prst="ellipse">
              <a:avLst/>
            </a:prstGeom>
            <a:gradFill>
              <a:gsLst>
                <a:gs pos="0">
                  <a:srgbClr val="FFEFDA"/>
                </a:gs>
                <a:gs pos="35000">
                  <a:srgbClr val="FFF1E2"/>
                </a:gs>
                <a:gs pos="100000">
                  <a:srgbClr val="FFFAF3"/>
                </a:gs>
              </a:gsLst>
              <a:lin ang="16200000" scaled="0"/>
            </a:gra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1" name="Google Shape;291;p10"/>
            <p:cNvSpPr/>
            <p:nvPr/>
          </p:nvSpPr>
          <p:spPr>
            <a:xfrm>
              <a:off x="388711" y="2584584"/>
              <a:ext cx="7837425" cy="619921"/>
            </a:xfrm>
            <a:prstGeom prst="rect">
              <a:avLst/>
            </a:prstGeom>
            <a:solidFill>
              <a:schemeClr val="accent6"/>
            </a:solidFill>
            <a:ln w="25400" cap="flat" cmpd="sng">
              <a:solidFill>
                <a:srgbClr val="5E251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2" name="Google Shape;292;p10"/>
            <p:cNvSpPr txBox="1"/>
            <p:nvPr/>
          </p:nvSpPr>
          <p:spPr>
            <a:xfrm>
              <a:off x="388711" y="2584584"/>
              <a:ext cx="7837425" cy="619921"/>
            </a:xfrm>
            <a:prstGeom prst="rect">
              <a:avLst/>
            </a:prstGeom>
            <a:solidFill>
              <a:schemeClr val="bg1"/>
            </a:solidFill>
            <a:ln>
              <a:noFill/>
            </a:ln>
          </p:spPr>
          <p:txBody>
            <a:bodyPr spcFirstLastPara="1" wrap="square" lIns="556900" tIns="60933" rIns="60933" bIns="60933" anchor="ctr" anchorCtr="0">
              <a:noAutofit/>
            </a:bodyPr>
            <a:lstStyle/>
            <a:p>
              <a:pPr>
                <a:buClr>
                  <a:srgbClr val="000000"/>
                </a:buClr>
                <a:buSzPts val="1800"/>
              </a:pPr>
              <a:r>
                <a:rPr lang="en-US" sz="2800" b="1" i="1" dirty="0" err="1">
                  <a:latin typeface="Times New Roman" panose="02020603050405020304" pitchFamily="18" charset="0"/>
                  <a:ea typeface="Cambria"/>
                  <a:cs typeface="Times New Roman" panose="02020603050405020304" pitchFamily="18" charset="0"/>
                  <a:sym typeface="Cambria"/>
                </a:rPr>
                <a:t>Biểu</a:t>
              </a:r>
              <a:r>
                <a:rPr lang="en-US" sz="2800" b="1" i="1" dirty="0">
                  <a:latin typeface="Times New Roman" panose="02020603050405020304" pitchFamily="18" charset="0"/>
                  <a:ea typeface="Cambria"/>
                  <a:cs typeface="Times New Roman" panose="02020603050405020304" pitchFamily="18" charset="0"/>
                  <a:sym typeface="Cambria"/>
                </a:rPr>
                <a:t> </a:t>
              </a:r>
              <a:r>
                <a:rPr lang="en-US" sz="2800" b="1" i="1" dirty="0" err="1">
                  <a:latin typeface="Times New Roman" panose="02020603050405020304" pitchFamily="18" charset="0"/>
                  <a:ea typeface="Cambria"/>
                  <a:cs typeface="Times New Roman" panose="02020603050405020304" pitchFamily="18" charset="0"/>
                  <a:sym typeface="Cambria"/>
                </a:rPr>
                <a:t>cảm</a:t>
              </a:r>
              <a:r>
                <a:rPr lang="en-US" sz="2800" i="1" dirty="0">
                  <a:latin typeface="Times New Roman" panose="02020603050405020304" pitchFamily="18" charset="0"/>
                  <a:ea typeface="Cambria"/>
                  <a:cs typeface="Times New Roman" panose="02020603050405020304" pitchFamily="18" charset="0"/>
                  <a:sym typeface="Cambria"/>
                </a:rPr>
                <a:t>: </a:t>
              </a:r>
              <a:r>
                <a:rPr lang="en-US" sz="2800" i="1" dirty="0" err="1" smtClean="0">
                  <a:solidFill>
                    <a:srgbClr val="FF0000"/>
                  </a:solidFill>
                  <a:latin typeface="Times New Roman" panose="02020603050405020304" pitchFamily="18" charset="0"/>
                  <a:ea typeface="Cambria"/>
                  <a:cs typeface="Times New Roman" panose="02020603050405020304" pitchFamily="18" charset="0"/>
                  <a:sym typeface="Cambria"/>
                </a:rPr>
                <a:t>bộc</a:t>
              </a:r>
              <a:r>
                <a:rPr lang="en-US" sz="2800" i="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lộ</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cảm</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xúc</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a:solidFill>
                    <a:srgbClr val="FF0000"/>
                  </a:solidFill>
                  <a:latin typeface="Times New Roman" panose="02020603050405020304" pitchFamily="18" charset="0"/>
                  <a:ea typeface="Cambria"/>
                  <a:cs typeface="Times New Roman" panose="02020603050405020304" pitchFamily="18" charset="0"/>
                  <a:sym typeface="Cambria"/>
                </a:rPr>
                <a:t>tình</a:t>
              </a:r>
              <a:r>
                <a:rPr lang="en-US" sz="28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i="1" dirty="0" err="1" smtClean="0">
                  <a:solidFill>
                    <a:srgbClr val="FF0000"/>
                  </a:solidFill>
                  <a:latin typeface="Times New Roman" panose="02020603050405020304" pitchFamily="18" charset="0"/>
                  <a:ea typeface="Cambria"/>
                  <a:cs typeface="Times New Roman" panose="02020603050405020304" pitchFamily="18" charset="0"/>
                  <a:sym typeface="Cambria"/>
                </a:rPr>
                <a:t>cảm</a:t>
              </a:r>
              <a:r>
                <a:rPr lang="en-US" sz="2800" i="1" dirty="0" smtClean="0">
                  <a:solidFill>
                    <a:srgbClr val="FF0000"/>
                  </a:solidFill>
                  <a:latin typeface="Times New Roman" panose="02020603050405020304" pitchFamily="18" charset="0"/>
                  <a:ea typeface="Cambria"/>
                  <a:cs typeface="Times New Roman" panose="02020603050405020304" pitchFamily="18" charset="0"/>
                  <a:sym typeface="Cambria"/>
                </a:rPr>
                <a:t>. </a:t>
              </a:r>
              <a:endParaRPr sz="2800" i="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293" name="Google Shape;293;p10"/>
            <p:cNvSpPr/>
            <p:nvPr/>
          </p:nvSpPr>
          <p:spPr>
            <a:xfrm>
              <a:off x="59817" y="2565651"/>
              <a:ext cx="657789" cy="657789"/>
            </a:xfrm>
            <a:prstGeom prst="ellipse">
              <a:avLst/>
            </a:prstGeom>
            <a:gradFill>
              <a:gsLst>
                <a:gs pos="0">
                  <a:srgbClr val="FFEFDA"/>
                </a:gs>
                <a:gs pos="35000">
                  <a:srgbClr val="FFF1E2"/>
                </a:gs>
                <a:gs pos="100000">
                  <a:srgbClr val="FFFAF3"/>
                </a:gs>
              </a:gsLst>
              <a:lin ang="16200000" scaled="0"/>
            </a:gra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 calcmode="lin" valueType="num">
                                      <p:cBhvr additive="base">
                                        <p:cTn id="12" dur="500" fill="hold"/>
                                        <p:tgtEl>
                                          <p:spTgt spid="280"/>
                                        </p:tgtEl>
                                        <p:attrNameLst>
                                          <p:attrName>ppt_x</p:attrName>
                                        </p:attrNameLst>
                                      </p:cBhvr>
                                      <p:tavLst>
                                        <p:tav tm="0">
                                          <p:val>
                                            <p:strVal val="#ppt_x"/>
                                          </p:val>
                                        </p:tav>
                                        <p:tav tm="100000">
                                          <p:val>
                                            <p:strVal val="#ppt_x"/>
                                          </p:val>
                                        </p:tav>
                                      </p:tavLst>
                                    </p:anim>
                                    <p:anim calcmode="lin" valueType="num">
                                      <p:cBhvr additive="base">
                                        <p:cTn id="13" dur="500" fill="hold"/>
                                        <p:tgtEl>
                                          <p:spTgt spid="2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7D135E4-A735-BF95-D6F2-16C134D620E8}"/>
              </a:ext>
            </a:extLst>
          </p:cNvPr>
          <p:cNvSpPr txBox="1"/>
          <p:nvPr/>
        </p:nvSpPr>
        <p:spPr>
          <a:xfrm>
            <a:off x="295421" y="1162538"/>
            <a:ext cx="11310425" cy="2246769"/>
          </a:xfrm>
          <a:prstGeom prst="rect">
            <a:avLst/>
          </a:prstGeom>
          <a:solidFill>
            <a:schemeClr val="bg1">
              <a:lumMod val="95000"/>
            </a:schemeClr>
          </a:solidFill>
          <a:ln>
            <a:solidFill>
              <a:srgbClr val="9F7906"/>
            </a:solidFill>
          </a:ln>
        </p:spPr>
        <p:txBody>
          <a:bodyPr wrap="square" rtlCol="0">
            <a:spAutoFit/>
          </a:bodyPr>
          <a:lstStyle/>
          <a:p>
            <a:pPr algn="just"/>
            <a:r>
              <a:rPr lang="en-US" sz="2800" dirty="0">
                <a:latin typeface="+mj-lt"/>
              </a:rPr>
              <a:t>    […] </a:t>
            </a:r>
            <a:r>
              <a:rPr lang="vi-VN" sz="2800" i="1" dirty="0">
                <a:latin typeface="+mj-lt"/>
              </a:rPr>
              <a:t>Ta thường tới bữa quên ăn, nửa đêm vỗ gối; ruột đau như cắt, nước mắt đầm đìa; chỉ căm tức chưa xả thịt lột da, nuốt gan uống máu quân thù. Dẫu cho trăm thân này phơi ngoài nội cỏ, nghìn xác này gói trong da ngựa, ta cũng vui lòng.</a:t>
            </a:r>
            <a:endParaRPr lang="en-US" sz="2800" i="1" dirty="0">
              <a:latin typeface="+mj-lt"/>
            </a:endParaRPr>
          </a:p>
          <a:p>
            <a:pPr algn="just"/>
            <a:r>
              <a:rPr lang="en-US" sz="2800" dirty="0">
                <a:latin typeface="+mj-lt"/>
              </a:rPr>
              <a:t>               </a:t>
            </a:r>
            <a:r>
              <a:rPr lang="en-US" sz="2400" b="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Trích:</a:t>
            </a:r>
            <a:r>
              <a:rPr lang="vi-VN" sz="2400" b="1"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Hịch</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tướng</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sĩ</a:t>
            </a:r>
            <a:r>
              <a:rPr lang="en-US" sz="2400" i="1" dirty="0" smtClean="0">
                <a:latin typeface="Times New Roman" panose="02020603050405020304" pitchFamily="18" charset="0"/>
                <a:cs typeface="Times New Roman" panose="02020603050405020304" pitchFamily="18" charset="0"/>
              </a:rPr>
              <a:t> </a:t>
            </a:r>
            <a:r>
              <a:rPr lang="vi-VN" sz="2400" b="1" i="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Trần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Tuấn</a:t>
            </a:r>
            <a:r>
              <a:rPr lang="en-US" sz="2400" i="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 xmlns:a16="http://schemas.microsoft.com/office/drawing/2014/main" id="{CCDDA9B0-EF51-F716-21BD-87592A44F36D}"/>
              </a:ext>
            </a:extLst>
          </p:cNvPr>
          <p:cNvSpPr txBox="1"/>
          <p:nvPr/>
        </p:nvSpPr>
        <p:spPr>
          <a:xfrm>
            <a:off x="1800665" y="165328"/>
            <a:ext cx="8018584" cy="523220"/>
          </a:xfrm>
          <a:prstGeom prst="rect">
            <a:avLst/>
          </a:prstGeom>
          <a:solidFill>
            <a:schemeClr val="accent4">
              <a:lumMod val="20000"/>
              <a:lumOff val="80000"/>
            </a:schemeClr>
          </a:solidFill>
          <a:ln>
            <a:solidFill>
              <a:srgbClr val="FF0000"/>
            </a:solidFill>
          </a:ln>
        </p:spPr>
        <p:txBody>
          <a:bodyPr wrap="square" rtlCol="0">
            <a:spAutoFit/>
          </a:bodyPr>
          <a:lstStyle/>
          <a:p>
            <a:r>
              <a:rPr lang="en-US" dirty="0"/>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633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7D135E4-A735-BF95-D6F2-16C134D620E8}"/>
              </a:ext>
            </a:extLst>
          </p:cNvPr>
          <p:cNvSpPr txBox="1"/>
          <p:nvPr/>
        </p:nvSpPr>
        <p:spPr>
          <a:xfrm>
            <a:off x="295421" y="984738"/>
            <a:ext cx="11310425" cy="2246769"/>
          </a:xfrm>
          <a:prstGeom prst="rect">
            <a:avLst/>
          </a:prstGeom>
          <a:solidFill>
            <a:schemeClr val="bg1">
              <a:lumMod val="95000"/>
            </a:schemeClr>
          </a:solidFill>
          <a:ln>
            <a:solidFill>
              <a:srgbClr val="9F7906"/>
            </a:solidFill>
          </a:ln>
        </p:spPr>
        <p:txBody>
          <a:bodyPr wrap="square" rtlCol="0">
            <a:spAutoFit/>
          </a:bodyPr>
          <a:lstStyle/>
          <a:p>
            <a:pPr algn="just"/>
            <a:r>
              <a:rPr lang="en-US" sz="2800" dirty="0">
                <a:latin typeface="+mj-lt"/>
              </a:rPr>
              <a:t>    […] </a:t>
            </a:r>
            <a:r>
              <a:rPr lang="vi-VN" sz="2800" dirty="0">
                <a:latin typeface="+mj-lt"/>
              </a:rPr>
              <a:t>Ta thường </a:t>
            </a:r>
            <a:r>
              <a:rPr lang="vi-VN" sz="2800" dirty="0">
                <a:solidFill>
                  <a:srgbClr val="FF0000"/>
                </a:solidFill>
                <a:latin typeface="+mj-lt"/>
              </a:rPr>
              <a:t>tới bữa quên ăn, nửa đêm vỗ gối; ruột đau như cắt, nước mắt đầm đìa</a:t>
            </a:r>
            <a:r>
              <a:rPr lang="vi-VN" sz="2800" dirty="0">
                <a:latin typeface="+mj-lt"/>
              </a:rPr>
              <a:t>; chỉ căm tức chưa </a:t>
            </a:r>
            <a:r>
              <a:rPr lang="vi-VN" sz="2800" dirty="0">
                <a:solidFill>
                  <a:srgbClr val="FF0000"/>
                </a:solidFill>
                <a:latin typeface="+mj-lt"/>
              </a:rPr>
              <a:t>xả thịt lột da, nuốt gan uống máu </a:t>
            </a:r>
            <a:r>
              <a:rPr lang="vi-VN" sz="2800" dirty="0">
                <a:latin typeface="+mj-lt"/>
              </a:rPr>
              <a:t>quân thù. Dẫu cho </a:t>
            </a:r>
            <a:r>
              <a:rPr lang="vi-VN" sz="2800" dirty="0">
                <a:solidFill>
                  <a:srgbClr val="FF0000"/>
                </a:solidFill>
                <a:latin typeface="+mj-lt"/>
              </a:rPr>
              <a:t>trăm thân này phơi ngoài nội cỏ, nghìn xác này gói trong da ngựa</a:t>
            </a:r>
            <a:r>
              <a:rPr lang="vi-VN" sz="2800" dirty="0">
                <a:latin typeface="+mj-lt"/>
              </a:rPr>
              <a:t>, ta cũng vui lòng.</a:t>
            </a:r>
            <a:endParaRPr lang="en-US" sz="2800" dirty="0">
              <a:latin typeface="+mj-lt"/>
            </a:endParaRPr>
          </a:p>
          <a:p>
            <a:pPr algn="just"/>
            <a:r>
              <a:rPr lang="en-US" sz="2800" dirty="0">
                <a:latin typeface="+mj-lt"/>
              </a:rPr>
              <a:t>                    </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t>
            </a:r>
            <a:r>
              <a:rPr lang="en-US" sz="2400" b="1" i="1" dirty="0" err="1">
                <a:latin typeface="Times New Roman" panose="02020603050405020304" pitchFamily="18" charset="0"/>
                <a:cs typeface="Times New Roman" panose="02020603050405020304" pitchFamily="18" charset="0"/>
              </a:rPr>
              <a:t>Trích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Hịch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tướng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sĩ</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Trần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Quốc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Tuấn</a:t>
            </a:r>
            <a:r>
              <a:rPr lang="en-US" sz="2400" b="1" i="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 xmlns:a16="http://schemas.microsoft.com/office/drawing/2014/main" id="{CCDDA9B0-EF51-F716-21BD-87592A44F36D}"/>
              </a:ext>
            </a:extLst>
          </p:cNvPr>
          <p:cNvSpPr txBox="1"/>
          <p:nvPr/>
        </p:nvSpPr>
        <p:spPr>
          <a:xfrm>
            <a:off x="1800665" y="165328"/>
            <a:ext cx="8018584" cy="523220"/>
          </a:xfrm>
          <a:prstGeom prst="rect">
            <a:avLst/>
          </a:prstGeom>
          <a:solidFill>
            <a:schemeClr val="accent4">
              <a:lumMod val="20000"/>
              <a:lumOff val="80000"/>
            </a:schemeClr>
          </a:solidFill>
          <a:ln>
            <a:solidFill>
              <a:srgbClr val="FF0000"/>
            </a:solidFill>
          </a:ln>
        </p:spPr>
        <p:txBody>
          <a:bodyPr wrap="square" rtlCol="0">
            <a:spAutoFit/>
          </a:bodyPr>
          <a:lstStyle/>
          <a:p>
            <a:r>
              <a:rPr lang="en-US" dirty="0"/>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 xmlns:a16="http://schemas.microsoft.com/office/drawing/2014/main" id="{A2ED4ED9-7D3F-1330-EBEE-BA82EB7B165F}"/>
              </a:ext>
            </a:extLst>
          </p:cNvPr>
          <p:cNvSpPr txBox="1"/>
          <p:nvPr/>
        </p:nvSpPr>
        <p:spPr>
          <a:xfrm>
            <a:off x="1472419" y="3908660"/>
            <a:ext cx="2180493" cy="1200329"/>
          </a:xfrm>
          <a:prstGeom prst="rect">
            <a:avLst/>
          </a:prstGeom>
          <a:noFill/>
          <a:ln>
            <a:solidFill>
              <a:schemeClr val="accent1"/>
            </a:solidFill>
          </a:ln>
        </p:spPr>
        <p:txBody>
          <a:bodyPr wrap="square" rtlCol="0">
            <a:spAutoFit/>
          </a:bodyPr>
          <a:lstStyle/>
          <a:p>
            <a:r>
              <a:rPr lang="en-US" dirty="0"/>
              <a:t>    </a:t>
            </a:r>
            <a:r>
              <a:rPr lang="en-US" sz="2400" b="1" dirty="0">
                <a:latin typeface="Times New Roman" panose="02020603050405020304" pitchFamily="18" charset="0"/>
                <a:cs typeface="Times New Roman" panose="02020603050405020304" pitchFamily="18" charset="0"/>
              </a:rPr>
              <a:t>MIÊU TẢ</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BIỂU CẢM</a:t>
            </a:r>
          </a:p>
        </p:txBody>
      </p:sp>
      <p:sp>
        <p:nvSpPr>
          <p:cNvPr id="5" name="TextBox 4">
            <a:extLst>
              <a:ext uri="{FF2B5EF4-FFF2-40B4-BE49-F238E27FC236}">
                <a16:creationId xmlns="" xmlns:a16="http://schemas.microsoft.com/office/drawing/2014/main" id="{DDA98787-5FF0-59A5-FD05-E17EC4B58444}"/>
              </a:ext>
            </a:extLst>
          </p:cNvPr>
          <p:cNvSpPr txBox="1"/>
          <p:nvPr/>
        </p:nvSpPr>
        <p:spPr>
          <a:xfrm>
            <a:off x="3863927" y="3768880"/>
            <a:ext cx="6745460" cy="2031325"/>
          </a:xfrm>
          <a:prstGeom prst="rect">
            <a:avLst/>
          </a:prstGeom>
          <a:noFill/>
          <a:ln>
            <a:solidFill>
              <a:schemeClr val="bg1"/>
            </a:solidFill>
          </a:ln>
        </p:spPr>
        <p:txBody>
          <a:bodyPr wrap="square" rtlCol="0">
            <a:spAutoFit/>
          </a:bodyPr>
          <a:lstStyle/>
          <a:p>
            <a:pPr algn="just">
              <a:spcBef>
                <a:spcPts val="600"/>
              </a:spcBef>
              <a:spcAft>
                <a:spcPts val="600"/>
              </a:spcAft>
            </a:pPr>
            <a:r>
              <a:rPr lang="en-US" dirty="0"/>
              <a:t>    </a:t>
            </a:r>
            <a:r>
              <a:rPr lang="en-US" sz="2400" b="1" dirty="0">
                <a:latin typeface="Times New Roman" panose="02020603050405020304" pitchFamily="18" charset="0"/>
                <a:cs typeface="Times New Roman" panose="02020603050405020304" pitchFamily="18" charset="0"/>
              </a:rPr>
              <a:t>  Thái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Tuấn</a:t>
            </a:r>
            <a:r>
              <a:rPr lang="en-US" sz="2400" b="1"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lăng</a:t>
            </a:r>
            <a:r>
              <a:rPr lang="en-US" sz="24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p>
        </p:txBody>
      </p:sp>
      <p:sp>
        <p:nvSpPr>
          <p:cNvPr id="6" name="Arrow: Right 5">
            <a:extLst>
              <a:ext uri="{FF2B5EF4-FFF2-40B4-BE49-F238E27FC236}">
                <a16:creationId xmlns="" xmlns:a16="http://schemas.microsoft.com/office/drawing/2014/main" id="{16699C4D-5B1E-1882-1705-E811DB4A3869}"/>
              </a:ext>
            </a:extLst>
          </p:cNvPr>
          <p:cNvSpPr/>
          <p:nvPr/>
        </p:nvSpPr>
        <p:spPr>
          <a:xfrm>
            <a:off x="1041009" y="6041259"/>
            <a:ext cx="618979" cy="4360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21A34157-799E-425E-0D5B-F80AD18ADEF9}"/>
              </a:ext>
            </a:extLst>
          </p:cNvPr>
          <p:cNvSpPr txBox="1"/>
          <p:nvPr/>
        </p:nvSpPr>
        <p:spPr>
          <a:xfrm>
            <a:off x="1659988" y="5954138"/>
            <a:ext cx="9945858" cy="523220"/>
          </a:xfrm>
          <a:prstGeom prst="rect">
            <a:avLst/>
          </a:prstGeom>
          <a:noFill/>
          <a:ln>
            <a:solidFill>
              <a:schemeClr val="bg1"/>
            </a:solidFill>
          </a:ln>
        </p:spPr>
        <p:txBody>
          <a:bodyPr wrap="square" rtlCol="0">
            <a:spAutoFit/>
          </a:bodyPr>
          <a:lstStyle/>
          <a:p>
            <a:r>
              <a:rPr lang="en-US" dirty="0"/>
              <a:t> </a:t>
            </a:r>
            <a:r>
              <a:rPr lang="en-US" sz="2800" b="1" dirty="0" err="1">
                <a:latin typeface="Times New Roman" panose="02020603050405020304" pitchFamily="18" charset="0"/>
                <a:cs typeface="Times New Roman" panose="02020603050405020304" pitchFamily="18" charset="0"/>
              </a:rPr>
              <a:t>Khích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dậy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143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AF151062-F241-48E9-A8B5-4E397CCF3C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965" y="228601"/>
            <a:ext cx="11176721" cy="5808174"/>
          </a:xfrm>
          <a:prstGeom prst="rect">
            <a:avLst/>
          </a:prstGeom>
        </p:spPr>
      </p:pic>
      <p:pic>
        <p:nvPicPr>
          <p:cNvPr id="7" name="图片 6">
            <a:extLst>
              <a:ext uri="{FF2B5EF4-FFF2-40B4-BE49-F238E27FC236}">
                <a16:creationId xmlns:a16="http://schemas.microsoft.com/office/drawing/2014/main" xmlns="" id="{B60DB076-0CAD-4961-8066-889E85A95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8543" y="4155042"/>
            <a:ext cx="4592497" cy="2889719"/>
          </a:xfrm>
          <a:prstGeom prst="rect">
            <a:avLst/>
          </a:prstGeom>
        </p:spPr>
      </p:pic>
      <p:pic>
        <p:nvPicPr>
          <p:cNvPr id="11" name="图片 10">
            <a:extLst>
              <a:ext uri="{FF2B5EF4-FFF2-40B4-BE49-F238E27FC236}">
                <a16:creationId xmlns:a16="http://schemas.microsoft.com/office/drawing/2014/main" xmlns="" id="{DE5BFFB5-3531-48B7-A5DA-3B52E6A14F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01099" y="-1"/>
            <a:ext cx="3390901" cy="1525088"/>
          </a:xfrm>
          <a:prstGeom prst="rect">
            <a:avLst/>
          </a:prstGeom>
        </p:spPr>
      </p:pic>
      <p:sp>
        <p:nvSpPr>
          <p:cNvPr id="16" name="文本框 15">
            <a:extLst>
              <a:ext uri="{FF2B5EF4-FFF2-40B4-BE49-F238E27FC236}">
                <a16:creationId xmlns:a16="http://schemas.microsoft.com/office/drawing/2014/main" xmlns="" id="{55A2639C-6150-497D-BCDB-F7BBF9D7C14C}"/>
              </a:ext>
            </a:extLst>
          </p:cNvPr>
          <p:cNvSpPr txBox="1"/>
          <p:nvPr/>
        </p:nvSpPr>
        <p:spPr>
          <a:xfrm>
            <a:off x="1159977" y="2062688"/>
            <a:ext cx="9336572" cy="2975173"/>
          </a:xfrm>
          <a:prstGeom prst="rect">
            <a:avLst/>
          </a:prstGeom>
          <a:noFill/>
        </p:spPr>
        <p:txBody>
          <a:bodyPr wrap="square" rtlCol="0">
            <a:spAutoFit/>
          </a:bodyPr>
          <a:lstStyle/>
          <a:p>
            <a:pPr algn="ctr">
              <a:spcBef>
                <a:spcPts val="800"/>
              </a:spcBef>
            </a:pPr>
            <a:r>
              <a:rPr lang="en-US" sz="5400" b="1" dirty="0">
                <a:solidFill>
                  <a:srgbClr val="FF0000"/>
                </a:solidFill>
                <a:latin typeface="Times New Roman" panose="02020603050405020304" pitchFamily="18" charset="0"/>
                <a:cs typeface="Times New Roman" panose="02020603050405020304" pitchFamily="18" charset="0"/>
              </a:rPr>
              <a:t>CẦU HIỀN CHIẾU</a:t>
            </a:r>
          </a:p>
          <a:p>
            <a:pPr algn="ctr">
              <a:spcBef>
                <a:spcPts val="800"/>
              </a:spcBef>
            </a:pPr>
            <a:r>
              <a:rPr lang="en-US" sz="6000" b="1" dirty="0">
                <a:solidFill>
                  <a:srgbClr val="FF0000"/>
                </a:solidFill>
                <a:latin typeface="Times New Roman" panose="02020603050405020304" pitchFamily="18" charset="0"/>
                <a:cs typeface="Times New Roman" panose="02020603050405020304" pitchFamily="18" charset="0"/>
              </a:rPr>
              <a:t>  </a:t>
            </a:r>
            <a:endParaRPr lang="vi-VN" sz="6000" b="1" dirty="0" smtClean="0">
              <a:solidFill>
                <a:srgbClr val="FF0000"/>
              </a:solidFill>
              <a:latin typeface="Times New Roman" panose="02020603050405020304" pitchFamily="18" charset="0"/>
              <a:cs typeface="Times New Roman" panose="02020603050405020304" pitchFamily="18" charset="0"/>
            </a:endParaRPr>
          </a:p>
          <a:p>
            <a:pPr algn="ctr">
              <a:spcBef>
                <a:spcPts val="800"/>
              </a:spcBef>
            </a:pPr>
            <a:r>
              <a:rPr lang="en-US" sz="6000" b="1" dirty="0" smtClean="0">
                <a:solidFill>
                  <a:srgbClr val="FF0000"/>
                </a:solidFill>
                <a:latin typeface="Times New Roman" panose="02020603050405020304" pitchFamily="18" charset="0"/>
                <a:cs typeface="Times New Roman" panose="02020603050405020304" pitchFamily="18" charset="0"/>
              </a:rPr>
              <a:t>                      </a:t>
            </a:r>
            <a:endParaRPr lang="en-US" sz="6000" b="1" dirty="0">
              <a:solidFill>
                <a:srgbClr val="002060"/>
              </a:solidFill>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xmlns="" id="{EF2B4EDD-D388-4B21-A57C-C647AFA419E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54030" y="4433102"/>
            <a:ext cx="1739940" cy="658519"/>
          </a:xfrm>
          <a:prstGeom prst="rect">
            <a:avLst/>
          </a:prstGeom>
        </p:spPr>
      </p:pic>
      <p:pic>
        <p:nvPicPr>
          <p:cNvPr id="20" name="图片 19">
            <a:extLst>
              <a:ext uri="{FF2B5EF4-FFF2-40B4-BE49-F238E27FC236}">
                <a16:creationId xmlns:a16="http://schemas.microsoft.com/office/drawing/2014/main" xmlns="" id="{634DFA9E-09AD-4885-BFB3-5C3FCE9120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7897884" y="1715149"/>
            <a:ext cx="2209436" cy="658519"/>
          </a:xfrm>
          <a:prstGeom prst="rect">
            <a:avLst/>
          </a:prstGeom>
        </p:spPr>
      </p:pic>
      <p:sp>
        <p:nvSpPr>
          <p:cNvPr id="5" name="Hộp Văn bản 4">
            <a:extLst>
              <a:ext uri="{FF2B5EF4-FFF2-40B4-BE49-F238E27FC236}">
                <a16:creationId xmlns:a16="http://schemas.microsoft.com/office/drawing/2014/main" xmlns="" id="{9AEDBFC4-3A57-2F1B-65DA-B237651E9147}"/>
              </a:ext>
            </a:extLst>
          </p:cNvPr>
          <p:cNvSpPr txBox="1"/>
          <p:nvPr/>
        </p:nvSpPr>
        <p:spPr>
          <a:xfrm>
            <a:off x="4714778" y="3378248"/>
            <a:ext cx="6094428" cy="384401"/>
          </a:xfrm>
          <a:prstGeom prst="rect">
            <a:avLst/>
          </a:prstGeom>
          <a:noFill/>
        </p:spPr>
        <p:txBody>
          <a:bodyPr wrap="square">
            <a:spAutoFit/>
          </a:bodyPr>
          <a:lstStyle/>
          <a:p>
            <a:pPr marL="0" marR="0" algn="ctr">
              <a:lnSpc>
                <a:spcPts val="1800"/>
              </a:lnSpc>
              <a:spcBef>
                <a:spcPts val="0"/>
              </a:spcBef>
              <a:spcAft>
                <a:spcPts val="0"/>
              </a:spcAft>
            </a:pPr>
            <a:r>
              <a:rPr lang="de-DE" sz="36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NGÔ THÌ NHẬM</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9A8DA48F-A576-859C-F6B8-F9A67D69E195}"/>
              </a:ext>
            </a:extLst>
          </p:cNvPr>
          <p:cNvSpPr txBox="1"/>
          <p:nvPr/>
        </p:nvSpPr>
        <p:spPr>
          <a:xfrm>
            <a:off x="2177386" y="300110"/>
            <a:ext cx="7301754" cy="707886"/>
          </a:xfrm>
          <a:prstGeom prst="rect">
            <a:avLst/>
          </a:prstGeom>
          <a:solidFill>
            <a:schemeClr val="bg1"/>
          </a:solidFill>
          <a:ln>
            <a:solidFill>
              <a:schemeClr val="accent1"/>
            </a:solidFill>
          </a:ln>
        </p:spPr>
        <p:txBody>
          <a:bodyPr wrap="square" rtlCol="0">
            <a:spAutoFit/>
          </a:bodyPr>
          <a:lstStyle/>
          <a:p>
            <a:pPr algn="ctr">
              <a:spcBef>
                <a:spcPts val="800"/>
              </a:spcBef>
            </a:pPr>
            <a:r>
              <a:rPr lang="en-US" sz="4000" b="1" dirty="0" smtClean="0">
                <a:latin typeface="Times New Roman" panose="02020603050405020304" pitchFamily="18" charset="0"/>
                <a:cs typeface="Times New Roman" panose="02020603050405020304" pitchFamily="18" charset="0"/>
              </a:rPr>
              <a:t>ĐỌC </a:t>
            </a:r>
            <a:r>
              <a:rPr lang="en-US" sz="4000" b="1" dirty="0">
                <a:latin typeface="Times New Roman" panose="02020603050405020304" pitchFamily="18" charset="0"/>
                <a:cs typeface="Times New Roman" panose="02020603050405020304" pitchFamily="18" charset="0"/>
              </a:rPr>
              <a:t>VĂN BẢN </a:t>
            </a:r>
            <a:r>
              <a:rPr lang="en-US" sz="4000" b="1" dirty="0" smtClean="0">
                <a:latin typeface="Times New Roman" panose="02020603050405020304" pitchFamily="18" charset="0"/>
                <a:cs typeface="Times New Roman" panose="02020603050405020304" pitchFamily="18" charset="0"/>
              </a:rPr>
              <a:t>1</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9136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23" presetClass="entr" presetSubtype="36" fill="hold" grpId="0" nodeType="withEffect">
                                  <p:stCondLst>
                                    <p:cond delay="6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6*min(max(#ppt_w*#ppt_h,.3),1)-7.4)/-.7*#ppt_w"/>
                                          </p:val>
                                        </p:tav>
                                        <p:tav tm="100000">
                                          <p:val>
                                            <p:strVal val="#ppt_w"/>
                                          </p:val>
                                        </p:tav>
                                      </p:tavLst>
                                    </p:anim>
                                    <p:anim calcmode="lin" valueType="num">
                                      <p:cBhvr>
                                        <p:cTn id="16" dur="500" fill="hold"/>
                                        <p:tgtEl>
                                          <p:spTgt spid="16"/>
                                        </p:tgtEl>
                                        <p:attrNameLst>
                                          <p:attrName>ppt_h</p:attrName>
                                        </p:attrNameLst>
                                      </p:cBhvr>
                                      <p:tavLst>
                                        <p:tav tm="0">
                                          <p:val>
                                            <p:strVal val="(6*min(max(#ppt_w*#ppt_h,.3),1)-7.4)/-.7*#ppt_h"/>
                                          </p:val>
                                        </p:tav>
                                        <p:tav tm="100000">
                                          <p:val>
                                            <p:strVal val="#ppt_h"/>
                                          </p:val>
                                        </p:tav>
                                      </p:tavLst>
                                    </p:anim>
                                    <p:anim calcmode="lin" valueType="num">
                                      <p:cBhvr>
                                        <p:cTn id="17" dur="500" fill="hold"/>
                                        <p:tgtEl>
                                          <p:spTgt spid="16"/>
                                        </p:tgtEl>
                                        <p:attrNameLst>
                                          <p:attrName>ppt_x</p:attrName>
                                        </p:attrNameLst>
                                      </p:cBhvr>
                                      <p:tavLst>
                                        <p:tav tm="0">
                                          <p:val>
                                            <p:fltVal val="0.5"/>
                                          </p:val>
                                        </p:tav>
                                        <p:tav tm="100000">
                                          <p:val>
                                            <p:strVal val="#ppt_x"/>
                                          </p:val>
                                        </p:tav>
                                      </p:tavLst>
                                    </p:anim>
                                    <p:anim calcmode="lin" valueType="num">
                                      <p:cBhvr>
                                        <p:cTn id="18" dur="500" fill="hold"/>
                                        <p:tgtEl>
                                          <p:spTgt spid="16"/>
                                        </p:tgtEl>
                                        <p:attrNameLst>
                                          <p:attrName>ppt_y</p:attrName>
                                        </p:attrNameLst>
                                      </p:cBhvr>
                                      <p:tavLst>
                                        <p:tav tm="0">
                                          <p:val>
                                            <p:strVal val="1+(6*min(max(#ppt_w*#ppt_h,.3),1)-7.4)/-.7*#ppt_h/2"/>
                                          </p:val>
                                        </p:tav>
                                        <p:tav tm="100000">
                                          <p:val>
                                            <p:strVal val="#ppt_y"/>
                                          </p:val>
                                        </p:tav>
                                      </p:tavLst>
                                    </p:anim>
                                  </p:childTnLst>
                                </p:cTn>
                              </p:par>
                              <p:par>
                                <p:cTn id="19" presetID="6" presetClass="entr" presetSubtype="16" fill="hold" grpId="0" nodeType="withEffect">
                                  <p:stCondLst>
                                    <p:cond delay="150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0;p14">
            <a:extLst>
              <a:ext uri="{FF2B5EF4-FFF2-40B4-BE49-F238E27FC236}">
                <a16:creationId xmlns="" xmlns:a16="http://schemas.microsoft.com/office/drawing/2014/main" id="{658960D4-C05E-AF9C-9F59-AAEB5F918FC8}"/>
              </a:ext>
            </a:extLst>
          </p:cNvPr>
          <p:cNvSpPr txBox="1"/>
          <p:nvPr/>
        </p:nvSpPr>
        <p:spPr>
          <a:xfrm>
            <a:off x="147918" y="164061"/>
            <a:ext cx="11408690" cy="880241"/>
          </a:xfrm>
          <a:prstGeom prst="rect">
            <a:avLst/>
          </a:prstGeom>
          <a:solidFill>
            <a:schemeClr val="bg1"/>
          </a:solidFill>
          <a:ln>
            <a:noFill/>
          </a:ln>
        </p:spPr>
        <p:txBody>
          <a:bodyPr spcFirstLastPara="1" wrap="square" lIns="0" tIns="0" rIns="0" bIns="0" anchor="t" anchorCtr="0">
            <a:spAutoFit/>
          </a:bodyPr>
          <a:lstStyle/>
          <a:p>
            <a:pPr algn="just">
              <a:lnSpc>
                <a:spcPct val="130000"/>
              </a:lnSpc>
            </a:pPr>
            <a:r>
              <a:rPr lang="en-US" sz="4400" b="1" dirty="0">
                <a:solidFill>
                  <a:schemeClr val="dk1"/>
                </a:solidFill>
                <a:latin typeface="Times New Roman" panose="02020603050405020304" pitchFamily="18" charset="0"/>
                <a:ea typeface="Palatino Linotype"/>
                <a:cs typeface="Times New Roman" panose="02020603050405020304" pitchFamily="18" charset="0"/>
                <a:sym typeface="Palatino Linotype"/>
              </a:rPr>
              <a:t> </a:t>
            </a:r>
            <a:r>
              <a:rPr lang="en-US" sz="4000" b="1" dirty="0" smtClean="0">
                <a:solidFill>
                  <a:schemeClr val="dk1"/>
                </a:solidFill>
                <a:latin typeface="Times New Roman" panose="02020603050405020304" pitchFamily="18" charset="0"/>
                <a:ea typeface="Palatino Linotype"/>
                <a:cs typeface="Times New Roman" panose="02020603050405020304" pitchFamily="18" charset="0"/>
                <a:sym typeface="Palatino Linotype"/>
              </a:rPr>
              <a:t>I</a:t>
            </a:r>
            <a:r>
              <a:rPr lang="en-US" sz="4000" b="1" dirty="0">
                <a:solidFill>
                  <a:schemeClr val="dk1"/>
                </a:solidFill>
                <a:latin typeface="Times New Roman" panose="02020603050405020304" pitchFamily="18" charset="0"/>
                <a:ea typeface="Palatino Linotype"/>
                <a:cs typeface="Times New Roman" panose="02020603050405020304" pitchFamily="18" charset="0"/>
                <a:sym typeface="Palatino Linotype"/>
              </a:rPr>
              <a:t>. TÌM HIỂU CHUNG</a:t>
            </a:r>
            <a:endParaRPr sz="4000" b="1" dirty="0">
              <a:solidFill>
                <a:schemeClr val="dk1"/>
              </a:solidFill>
              <a:latin typeface="Times New Roman" panose="02020603050405020304" pitchFamily="18" charset="0"/>
              <a:ea typeface="Palatino Linotype"/>
              <a:cs typeface="Times New Roman" panose="02020603050405020304" pitchFamily="18" charset="0"/>
              <a:sym typeface="Palatino Linotype"/>
            </a:endParaRPr>
          </a:p>
        </p:txBody>
      </p:sp>
      <p:sp>
        <p:nvSpPr>
          <p:cNvPr id="5" name="Google Shape;341;p14">
            <a:extLst>
              <a:ext uri="{FF2B5EF4-FFF2-40B4-BE49-F238E27FC236}">
                <a16:creationId xmlns="" xmlns:a16="http://schemas.microsoft.com/office/drawing/2014/main" id="{BABB2D9F-F539-1F4C-1836-4E50EE443F2D}"/>
              </a:ext>
            </a:extLst>
          </p:cNvPr>
          <p:cNvSpPr txBox="1"/>
          <p:nvPr/>
        </p:nvSpPr>
        <p:spPr>
          <a:xfrm>
            <a:off x="530051" y="1018728"/>
            <a:ext cx="7334814" cy="640175"/>
          </a:xfrm>
          <a:prstGeom prst="rect">
            <a:avLst/>
          </a:prstGeom>
          <a:solidFill>
            <a:schemeClr val="bg1"/>
          </a:solidFill>
          <a:ln>
            <a:noFill/>
          </a:ln>
        </p:spPr>
        <p:txBody>
          <a:bodyPr spcFirstLastPara="1" wrap="square" lIns="0" tIns="0" rIns="0" bIns="0" anchor="t" anchorCtr="0">
            <a:spAutoFit/>
          </a:bodyPr>
          <a:lstStyle/>
          <a:p>
            <a:pPr algn="just">
              <a:lnSpc>
                <a:spcPct val="130000"/>
              </a:lnSpc>
            </a:pPr>
            <a:r>
              <a:rPr lang="en-US" sz="3200" b="1" i="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1.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Tác</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giả</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Ngô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Thì</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Nhậm</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(1746 – 1803)</a:t>
            </a:r>
            <a:endParaRPr sz="3200" b="1" dirty="0">
              <a:solidFill>
                <a:schemeClr val="dk1"/>
              </a:solidFill>
              <a:latin typeface="Times New Roman" panose="02020603050405020304" pitchFamily="18" charset="0"/>
              <a:ea typeface="Cambria"/>
              <a:cs typeface="Times New Roman" panose="02020603050405020304" pitchFamily="18" charset="0"/>
              <a:sym typeface="Cambria"/>
            </a:endParaRPr>
          </a:p>
        </p:txBody>
      </p:sp>
      <p:sp>
        <p:nvSpPr>
          <p:cNvPr id="6" name="TextBox 5">
            <a:extLst>
              <a:ext uri="{FF2B5EF4-FFF2-40B4-BE49-F238E27FC236}">
                <a16:creationId xmlns="" xmlns:a16="http://schemas.microsoft.com/office/drawing/2014/main" id="{9BA9D07B-6A56-858E-AA64-55B3773ABA1F}"/>
              </a:ext>
            </a:extLst>
          </p:cNvPr>
          <p:cNvSpPr txBox="1"/>
          <p:nvPr/>
        </p:nvSpPr>
        <p:spPr>
          <a:xfrm>
            <a:off x="994963" y="1873699"/>
            <a:ext cx="5941684" cy="2031325"/>
          </a:xfrm>
          <a:prstGeom prst="rect">
            <a:avLst/>
          </a:prstGeom>
          <a:solidFill>
            <a:schemeClr val="bg1"/>
          </a:solidFill>
          <a:ln>
            <a:solidFill>
              <a:srgbClr val="C00000"/>
            </a:solidFill>
          </a:ln>
        </p:spPr>
        <p:txBody>
          <a:bodyPr wrap="square" rtlCol="0">
            <a:spAutoFit/>
          </a:bodyPr>
          <a:lstStyle/>
          <a:p>
            <a:pPr algn="just">
              <a:spcBef>
                <a:spcPts val="1200"/>
              </a:spcBef>
              <a:spcAft>
                <a:spcPts val="600"/>
              </a:spcAft>
            </a:pPr>
            <a:r>
              <a:rPr lang="en-US" sz="2400" b="1" kern="100" dirty="0">
                <a:latin typeface="Times New Roman" panose="02020603050405020304" pitchFamily="18" charset="0"/>
                <a:ea typeface="PMingLiU" panose="02020500000000000000" pitchFamily="18" charset="-120"/>
                <a:cs typeface="Times New Roman" panose="02020603050405020304" pitchFamily="18" charset="0"/>
              </a:rPr>
              <a:t> </a:t>
            </a:r>
            <a:r>
              <a:rPr lang="en-US" sz="3200" kern="100" dirty="0">
                <a:latin typeface="Times New Roman" panose="02020603050405020304" pitchFamily="18" charset="0"/>
                <a:ea typeface="PMingLiU" panose="02020500000000000000" pitchFamily="18" charset="-120"/>
                <a:cs typeface="Times New Roman" panose="02020603050405020304" pitchFamily="18" charset="0"/>
              </a:rPr>
              <a:t>- </a:t>
            </a:r>
            <a:r>
              <a:rPr lang="en-US" sz="3200" kern="100" dirty="0" err="1">
                <a:latin typeface="Times New Roman" panose="02020603050405020304" pitchFamily="18" charset="0"/>
                <a:ea typeface="PMingLiU" panose="02020500000000000000" pitchFamily="18" charset="-120"/>
                <a:cs typeface="Times New Roman" panose="02020603050405020304" pitchFamily="18" charset="0"/>
              </a:rPr>
              <a:t>Quê</a:t>
            </a:r>
            <a:r>
              <a:rPr lang="en-US" sz="3200" kern="100" dirty="0">
                <a:latin typeface="Times New Roman" panose="02020603050405020304" pitchFamily="18" charset="0"/>
                <a:ea typeface="PMingLiU" panose="02020500000000000000" pitchFamily="18" charset="-120"/>
                <a:cs typeface="Times New Roman" panose="02020603050405020304" pitchFamily="18" charset="0"/>
              </a:rPr>
              <a:t> </a:t>
            </a:r>
            <a:r>
              <a:rPr lang="en-US" sz="3200" kern="100" dirty="0" err="1">
                <a:latin typeface="Times New Roman" panose="02020603050405020304" pitchFamily="18" charset="0"/>
                <a:ea typeface="PMingLiU" panose="02020500000000000000" pitchFamily="18" charset="-120"/>
                <a:cs typeface="Times New Roman" panose="02020603050405020304" pitchFamily="18" charset="0"/>
              </a:rPr>
              <a:t>quán</a:t>
            </a:r>
            <a:r>
              <a:rPr lang="en-US" sz="3200" kern="100" dirty="0">
                <a:latin typeface="Times New Roman" panose="02020603050405020304" pitchFamily="18" charset="0"/>
                <a:ea typeface="PMingLiU" panose="02020500000000000000" pitchFamily="18" charset="-120"/>
                <a:cs typeface="Times New Roman" panose="02020603050405020304" pitchFamily="18" charset="0"/>
              </a:rPr>
              <a:t>:</a:t>
            </a:r>
          </a:p>
          <a:p>
            <a:pPr algn="just">
              <a:spcBef>
                <a:spcPts val="1200"/>
              </a:spcBef>
              <a:spcAft>
                <a:spcPts val="600"/>
              </a:spcAft>
            </a:pPr>
            <a:r>
              <a:rPr lang="en-US" sz="3200" kern="100" dirty="0">
                <a:latin typeface="Times New Roman" panose="02020603050405020304" pitchFamily="18" charset="0"/>
                <a:ea typeface="PMingLiU" panose="02020500000000000000" pitchFamily="18" charset="-120"/>
                <a:cs typeface="Times New Roman" panose="02020603050405020304" pitchFamily="18" charset="0"/>
              </a:rPr>
              <a:t> - Con </a:t>
            </a:r>
            <a:r>
              <a:rPr lang="en-US" sz="3200" kern="100" dirty="0" err="1">
                <a:latin typeface="Times New Roman" panose="02020603050405020304" pitchFamily="18" charset="0"/>
                <a:ea typeface="PMingLiU" panose="02020500000000000000" pitchFamily="18" charset="-120"/>
                <a:cs typeface="Times New Roman" panose="02020603050405020304" pitchFamily="18" charset="0"/>
              </a:rPr>
              <a:t>người</a:t>
            </a:r>
            <a:r>
              <a:rPr lang="en-US" sz="3200" kern="100" dirty="0">
                <a:latin typeface="Times New Roman" panose="02020603050405020304" pitchFamily="18" charset="0"/>
                <a:ea typeface="PMingLiU" panose="02020500000000000000" pitchFamily="18" charset="-120"/>
                <a:cs typeface="Times New Roman" panose="02020603050405020304" pitchFamily="18" charset="0"/>
              </a:rPr>
              <a:t>: </a:t>
            </a:r>
          </a:p>
          <a:p>
            <a:pPr algn="just">
              <a:spcBef>
                <a:spcPts val="1200"/>
              </a:spcBef>
              <a:spcAft>
                <a:spcPts val="600"/>
              </a:spcAft>
            </a:pPr>
            <a:r>
              <a:rPr lang="en-US" sz="3200" kern="100" dirty="0">
                <a:latin typeface="Times New Roman" panose="02020603050405020304" pitchFamily="18" charset="0"/>
                <a:ea typeface="PMingLiU" panose="02020500000000000000" pitchFamily="18" charset="-120"/>
                <a:cs typeface="Times New Roman" panose="02020603050405020304" pitchFamily="18" charset="0"/>
              </a:rPr>
              <a:t> - </a:t>
            </a:r>
            <a:r>
              <a:rPr lang="en-US" sz="3200" kern="100" dirty="0" err="1">
                <a:latin typeface="Times New Roman" panose="02020603050405020304" pitchFamily="18" charset="0"/>
                <a:ea typeface="PMingLiU" panose="02020500000000000000" pitchFamily="18" charset="-120"/>
                <a:cs typeface="Times New Roman" panose="02020603050405020304" pitchFamily="18" charset="0"/>
              </a:rPr>
              <a:t>Vị</a:t>
            </a:r>
            <a:r>
              <a:rPr lang="en-US" sz="3200" kern="100" dirty="0">
                <a:latin typeface="Times New Roman" panose="02020603050405020304" pitchFamily="18" charset="0"/>
                <a:ea typeface="PMingLiU" panose="02020500000000000000" pitchFamily="18" charset="-120"/>
                <a:cs typeface="Times New Roman" panose="02020603050405020304" pitchFamily="18" charset="0"/>
              </a:rPr>
              <a:t> </a:t>
            </a:r>
            <a:r>
              <a:rPr lang="en-US" sz="3200" kern="100" dirty="0" err="1">
                <a:latin typeface="Times New Roman" panose="02020603050405020304" pitchFamily="18" charset="0"/>
                <a:ea typeface="PMingLiU" panose="02020500000000000000" pitchFamily="18" charset="-120"/>
                <a:cs typeface="Times New Roman" panose="02020603050405020304" pitchFamily="18" charset="0"/>
              </a:rPr>
              <a:t>trí</a:t>
            </a:r>
            <a:r>
              <a:rPr lang="en-US" sz="3200" kern="100" dirty="0">
                <a:latin typeface="Times New Roman" panose="02020603050405020304" pitchFamily="18" charset="0"/>
                <a:ea typeface="PMingLiU" panose="02020500000000000000" pitchFamily="18" charset="-120"/>
                <a:cs typeface="Times New Roman" panose="02020603050405020304" pitchFamily="18" charset="0"/>
              </a:rPr>
              <a:t>, </a:t>
            </a:r>
            <a:r>
              <a:rPr lang="en-US" sz="3200" kern="100" dirty="0" err="1">
                <a:latin typeface="Times New Roman" panose="02020603050405020304" pitchFamily="18" charset="0"/>
                <a:ea typeface="PMingLiU" panose="02020500000000000000" pitchFamily="18" charset="-120"/>
                <a:cs typeface="Times New Roman" panose="02020603050405020304" pitchFamily="18" charset="0"/>
              </a:rPr>
              <a:t>đóng</a:t>
            </a:r>
            <a:r>
              <a:rPr lang="en-US" sz="3200" kern="100" dirty="0">
                <a:latin typeface="Times New Roman" panose="02020603050405020304" pitchFamily="18" charset="0"/>
                <a:ea typeface="PMingLiU" panose="02020500000000000000" pitchFamily="18" charset="-120"/>
                <a:cs typeface="Times New Roman" panose="02020603050405020304" pitchFamily="18" charset="0"/>
              </a:rPr>
              <a:t> </a:t>
            </a:r>
            <a:r>
              <a:rPr lang="en-US" sz="3200" kern="100" dirty="0" err="1">
                <a:latin typeface="Times New Roman" panose="02020603050405020304" pitchFamily="18" charset="0"/>
                <a:ea typeface="PMingLiU" panose="02020500000000000000" pitchFamily="18" charset="-120"/>
                <a:cs typeface="Times New Roman" panose="02020603050405020304" pitchFamily="18" charset="0"/>
              </a:rPr>
              <a:t>góp</a:t>
            </a:r>
            <a:r>
              <a:rPr lang="en-US" sz="3200" kern="100" dirty="0">
                <a:latin typeface="Times New Roman" panose="02020603050405020304" pitchFamily="18" charset="0"/>
                <a:ea typeface="PMingLiU" panose="02020500000000000000" pitchFamily="18" charset="-120"/>
                <a:cs typeface="Times New Roman" panose="02020603050405020304" pitchFamily="18" charset="0"/>
              </a:rPr>
              <a:t> </a:t>
            </a:r>
            <a:r>
              <a:rPr lang="en-US" sz="3200" kern="100" dirty="0" err="1">
                <a:latin typeface="Times New Roman" panose="02020603050405020304" pitchFamily="18" charset="0"/>
                <a:ea typeface="PMingLiU" panose="02020500000000000000" pitchFamily="18" charset="-120"/>
                <a:cs typeface="Times New Roman" panose="02020603050405020304" pitchFamily="18" charset="0"/>
              </a:rPr>
              <a:t>nổi</a:t>
            </a:r>
            <a:r>
              <a:rPr lang="en-US" sz="3200" kern="100" dirty="0">
                <a:latin typeface="Times New Roman" panose="02020603050405020304" pitchFamily="18" charset="0"/>
                <a:ea typeface="PMingLiU" panose="02020500000000000000" pitchFamily="18" charset="-120"/>
                <a:cs typeface="Times New Roman" panose="02020603050405020304" pitchFamily="18" charset="0"/>
              </a:rPr>
              <a:t> </a:t>
            </a:r>
            <a:r>
              <a:rPr lang="en-US" sz="3200" kern="100" dirty="0" err="1">
                <a:latin typeface="Times New Roman" panose="02020603050405020304" pitchFamily="18" charset="0"/>
                <a:ea typeface="PMingLiU" panose="02020500000000000000" pitchFamily="18" charset="-120"/>
                <a:cs typeface="Times New Roman" panose="02020603050405020304" pitchFamily="18" charset="0"/>
              </a:rPr>
              <a:t>bật</a:t>
            </a:r>
            <a:r>
              <a:rPr lang="en-US" sz="3200" kern="100" dirty="0">
                <a:latin typeface="Times New Roman" panose="02020603050405020304" pitchFamily="18" charset="0"/>
                <a:ea typeface="PMingLiU" panose="02020500000000000000" pitchFamily="18" charset="-120"/>
                <a:cs typeface="Times New Roman" panose="02020603050405020304" pitchFamily="18" charset="0"/>
              </a:rPr>
              <a:t>:</a:t>
            </a:r>
            <a:endParaRPr lang="en-US" sz="3200" kern="100" dirty="0">
              <a:effectLst/>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7" name="Google Shape;341;p14">
            <a:extLst>
              <a:ext uri="{FF2B5EF4-FFF2-40B4-BE49-F238E27FC236}">
                <a16:creationId xmlns="" xmlns:a16="http://schemas.microsoft.com/office/drawing/2014/main" id="{99B5859D-89A0-5FED-02C8-F9D3BD004BE5}"/>
              </a:ext>
            </a:extLst>
          </p:cNvPr>
          <p:cNvSpPr txBox="1"/>
          <p:nvPr/>
        </p:nvSpPr>
        <p:spPr>
          <a:xfrm>
            <a:off x="652490" y="4031873"/>
            <a:ext cx="2987041" cy="640175"/>
          </a:xfrm>
          <a:prstGeom prst="rect">
            <a:avLst/>
          </a:prstGeom>
          <a:solidFill>
            <a:schemeClr val="bg1"/>
          </a:solidFill>
          <a:ln>
            <a:noFill/>
          </a:ln>
        </p:spPr>
        <p:txBody>
          <a:bodyPr spcFirstLastPara="1" wrap="square" lIns="0" tIns="0" rIns="0" bIns="0" anchor="t" anchorCtr="0">
            <a:spAutoFit/>
          </a:bodyPr>
          <a:lstStyle/>
          <a:p>
            <a:pPr algn="just">
              <a:lnSpc>
                <a:spcPct val="130000"/>
              </a:lnSpc>
            </a:pPr>
            <a:r>
              <a:rPr lang="en-US" sz="3200" b="1" i="1" dirty="0">
                <a:solidFill>
                  <a:schemeClr val="dk1"/>
                </a:solidFill>
                <a:latin typeface="Times New Roman" panose="02020603050405020304" pitchFamily="18" charset="0"/>
                <a:ea typeface="Cambria"/>
                <a:cs typeface="Times New Roman" panose="02020603050405020304" pitchFamily="18" charset="0"/>
                <a:sym typeface="Cambria"/>
              </a:rPr>
              <a:t> </a:t>
            </a:r>
            <a:endParaRPr sz="3200" b="1" dirty="0">
              <a:solidFill>
                <a:schemeClr val="dk1"/>
              </a:solidFill>
              <a:latin typeface="Times New Roman" panose="02020603050405020304" pitchFamily="18" charset="0"/>
              <a:ea typeface="Cambria"/>
              <a:cs typeface="Times New Roman" panose="02020603050405020304" pitchFamily="18" charset="0"/>
              <a:sym typeface="Cambria"/>
            </a:endParaRPr>
          </a:p>
        </p:txBody>
      </p:sp>
      <p:sp>
        <p:nvSpPr>
          <p:cNvPr id="12" name="TextBox 11">
            <a:extLst>
              <a:ext uri="{FF2B5EF4-FFF2-40B4-BE49-F238E27FC236}">
                <a16:creationId xmlns="" xmlns:a16="http://schemas.microsoft.com/office/drawing/2014/main" id="{9BA9D07B-6A56-858E-AA64-55B3773ABA1F}"/>
              </a:ext>
            </a:extLst>
          </p:cNvPr>
          <p:cNvSpPr txBox="1"/>
          <p:nvPr/>
        </p:nvSpPr>
        <p:spPr>
          <a:xfrm>
            <a:off x="530051" y="4126002"/>
            <a:ext cx="8213219" cy="2012859"/>
          </a:xfrm>
          <a:prstGeom prst="rect">
            <a:avLst/>
          </a:prstGeom>
          <a:solidFill>
            <a:schemeClr val="bg1"/>
          </a:solidFill>
          <a:ln>
            <a:solidFill>
              <a:srgbClr val="C00000"/>
            </a:solidFill>
          </a:ln>
        </p:spPr>
        <p:txBody>
          <a:bodyPr wrap="square" rtlCol="0">
            <a:spAutoFit/>
          </a:bodyPr>
          <a:lstStyle/>
          <a:p>
            <a:pPr algn="just">
              <a:lnSpc>
                <a:spcPct val="130000"/>
              </a:lnSpc>
            </a:pPr>
            <a:r>
              <a:rPr lang="en-US" sz="2400" b="1" kern="100" dirty="0">
                <a:latin typeface="Times New Roman" panose="02020603050405020304" pitchFamily="18" charset="0"/>
                <a:ea typeface="PMingLiU" panose="02020500000000000000" pitchFamily="18" charset="-120"/>
                <a:cs typeface="Times New Roman" panose="02020603050405020304" pitchFamily="18" charset="0"/>
              </a:rPr>
              <a:t> </a:t>
            </a:r>
            <a:r>
              <a:rPr lang="en-US" sz="3200" b="1" dirty="0" smtClean="0">
                <a:solidFill>
                  <a:schemeClr val="dk1"/>
                </a:solidFill>
                <a:latin typeface="Times New Roman" panose="02020603050405020304" pitchFamily="18" charset="0"/>
                <a:ea typeface="Cambria"/>
                <a:cs typeface="Times New Roman" panose="02020603050405020304" pitchFamily="18" charset="0"/>
                <a:sym typeface="Cambria"/>
              </a:rPr>
              <a:t>2</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a:solidFill>
                  <a:schemeClr val="dk1"/>
                </a:solidFill>
                <a:latin typeface="Times New Roman" panose="02020603050405020304" pitchFamily="18" charset="0"/>
                <a:ea typeface="Cambria"/>
                <a:cs typeface="Times New Roman" panose="02020603050405020304" pitchFamily="18" charset="0"/>
                <a:sym typeface="Cambria"/>
              </a:rPr>
              <a:t>Tác</a:t>
            </a:r>
            <a:r>
              <a:rPr lang="en-US" sz="3200" b="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err="1" smtClean="0">
                <a:solidFill>
                  <a:schemeClr val="dk1"/>
                </a:solidFill>
                <a:latin typeface="Times New Roman" panose="02020603050405020304" pitchFamily="18" charset="0"/>
                <a:ea typeface="Cambria"/>
                <a:cs typeface="Times New Roman" panose="02020603050405020304" pitchFamily="18" charset="0"/>
                <a:sym typeface="Cambria"/>
              </a:rPr>
              <a:t>phẩm</a:t>
            </a:r>
            <a:endParaRPr lang="vi-VN" sz="3200" b="1" dirty="0" smtClean="0">
              <a:solidFill>
                <a:schemeClr val="dk1"/>
              </a:solidFill>
              <a:latin typeface="Times New Roman" panose="02020603050405020304" pitchFamily="18" charset="0"/>
              <a:ea typeface="Cambria"/>
              <a:cs typeface="Times New Roman" panose="02020603050405020304" pitchFamily="18" charset="0"/>
              <a:sym typeface="Cambria"/>
            </a:endParaRPr>
          </a:p>
          <a:p>
            <a:pPr algn="just">
              <a:lnSpc>
                <a:spcPct val="130000"/>
              </a:lnSpc>
            </a:pPr>
            <a:r>
              <a:rPr lang="vi-VN" sz="3200" b="1" kern="100" dirty="0" smtClean="0">
                <a:latin typeface="Times New Roman" panose="02020603050405020304" pitchFamily="18" charset="0"/>
                <a:ea typeface="Times New Roman" panose="02020603050405020304" pitchFamily="18" charset="0"/>
                <a:cs typeface="Times New Roman" panose="02020603050405020304" pitchFamily="18" charset="0"/>
              </a:rPr>
              <a:t>    a, </a:t>
            </a:r>
            <a:r>
              <a:rPr lang="en-US" sz="32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vi-VN" sz="3200" b="1" kern="100" dirty="0">
                <a:latin typeface="Times New Roman" panose="02020603050405020304" pitchFamily="18" charset="0"/>
                <a:ea typeface="Times New Roman" panose="02020603050405020304" pitchFamily="18" charset="0"/>
                <a:cs typeface="Times New Roman" panose="02020603050405020304" pitchFamily="18" charset="0"/>
              </a:rPr>
              <a:t> sáng tác</a:t>
            </a:r>
            <a:r>
              <a:rPr lang="vi-VN" sz="3200" b="1" kern="1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30000"/>
              </a:lnSpc>
            </a:pPr>
            <a:r>
              <a:rPr lang="vi-VN" sz="32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b="1" kern="100" dirty="0" smtClean="0">
                <a:latin typeface="Times New Roman" panose="02020603050405020304" pitchFamily="18" charset="0"/>
                <a:ea typeface="Times New Roman" panose="02020603050405020304" pitchFamily="18" charset="0"/>
                <a:cs typeface="Times New Roman" panose="02020603050405020304" pitchFamily="18" charset="0"/>
              </a:rPr>
              <a:t>   b, T</a:t>
            </a:r>
            <a:r>
              <a:rPr lang="en-US" sz="3200" b="1" kern="100" dirty="0" err="1">
                <a:latin typeface="Times New Roman" panose="02020603050405020304" pitchFamily="18" charset="0"/>
                <a:ea typeface="Times New Roman" panose="02020603050405020304" pitchFamily="18" charset="0"/>
                <a:cs typeface="Times New Roman" panose="02020603050405020304" pitchFamily="18" charset="0"/>
              </a:rPr>
              <a:t>hể</a:t>
            </a:r>
            <a:r>
              <a:rPr lang="en-US" sz="32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b="1" kern="100" dirty="0">
                <a:latin typeface="Times New Roman" panose="02020603050405020304" pitchFamily="18" charset="0"/>
                <a:ea typeface="Times New Roman" panose="02020603050405020304" pitchFamily="18" charset="0"/>
                <a:cs typeface="Times New Roman" panose="02020603050405020304" pitchFamily="18" charset="0"/>
              </a:rPr>
              <a:t>loại</a:t>
            </a:r>
            <a:r>
              <a:rPr lang="vi-VN" sz="3200" b="1" kern="1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chemeClr val="dk1"/>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114892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76" y="0"/>
            <a:ext cx="6217024" cy="607807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0"/>
            <a:ext cx="5522259" cy="6078070"/>
          </a:xfrm>
          <a:prstGeom prst="rect">
            <a:avLst/>
          </a:prstGeom>
        </p:spPr>
      </p:pic>
      <p:sp>
        <p:nvSpPr>
          <p:cNvPr id="6" name="TextBox 5"/>
          <p:cNvSpPr txBox="1"/>
          <p:nvPr/>
        </p:nvSpPr>
        <p:spPr>
          <a:xfrm>
            <a:off x="1089212" y="6212542"/>
            <a:ext cx="10757647" cy="461665"/>
          </a:xfrm>
          <a:prstGeom prst="rect">
            <a:avLst/>
          </a:prstGeom>
          <a:noFill/>
        </p:spPr>
        <p:txBody>
          <a:bodyPr wrap="square" rtlCol="0">
            <a:spAutoFit/>
          </a:bodyPr>
          <a:lstStyle/>
          <a:p>
            <a:r>
              <a:rPr lang="vi-VN" sz="2400" i="1" dirty="0" smtClean="0">
                <a:solidFill>
                  <a:srgbClr val="FF0000"/>
                </a:solidFill>
                <a:latin typeface="+mj-lt"/>
              </a:rPr>
              <a:t>Kết quả THNV học tập của HS Ngọc Anh, lớp 11A10, Trường THPT Lương Phú </a:t>
            </a:r>
            <a:endParaRPr lang="en-US" sz="2400" i="1" dirty="0">
              <a:solidFill>
                <a:srgbClr val="FF0000"/>
              </a:solidFill>
              <a:latin typeface="+mj-lt"/>
            </a:endParaRPr>
          </a:p>
        </p:txBody>
      </p:sp>
    </p:spTree>
    <p:extLst>
      <p:ext uri="{BB962C8B-B14F-4D97-AF65-F5344CB8AC3E}">
        <p14:creationId xmlns:p14="http://schemas.microsoft.com/office/powerpoint/2010/main" val="3343044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4979F3E2-6102-9506-F71B-CCBC42CD13C9}"/>
              </a:ext>
            </a:extLst>
          </p:cNvPr>
          <p:cNvSpPr txBox="1"/>
          <p:nvPr/>
        </p:nvSpPr>
        <p:spPr>
          <a:xfrm>
            <a:off x="526096" y="2825099"/>
            <a:ext cx="7663163" cy="240065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just">
              <a:spcBef>
                <a:spcPts val="300"/>
              </a:spcBef>
            </a:pPr>
            <a:r>
              <a:rPr lang="en-US" sz="2800" b="1"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2800" b="1"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b="1" kern="1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hể</a:t>
            </a:r>
            <a:r>
              <a:rPr lang="en-US" sz="2800" b="1"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loại: </a:t>
            </a:r>
            <a:r>
              <a:rPr lang="en-US" sz="2800" b="1" i="1" dirty="0" err="1">
                <a:latin typeface="Times New Roman" panose="02020603050405020304" pitchFamily="18" charset="0"/>
                <a:ea typeface="Times New Roman" panose="02020603050405020304" pitchFamily="18" charset="0"/>
              </a:rPr>
              <a:t>Chiếu</a:t>
            </a:r>
            <a:endParaRPr lang="en-US" sz="2800" dirty="0"/>
          </a:p>
          <a:p>
            <a:pPr algn="just">
              <a:spcBef>
                <a:spcPts val="300"/>
              </a:spcBef>
            </a:pPr>
            <a:r>
              <a:rPr lang="en-US" sz="28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V</a:t>
            </a:r>
            <a:r>
              <a:rPr lang="en-US" sz="2800"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300"/>
              </a:spcBef>
            </a:pP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300"/>
              </a:spcBef>
            </a:pP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100" dirty="0">
                <a:latin typeface="Times New Roman" panose="02020603050405020304" pitchFamily="18" charset="0"/>
                <a:ea typeface="Times New Roman" panose="02020603050405020304" pitchFamily="18" charset="0"/>
                <a:cs typeface="Times New Roman" panose="02020603050405020304" pitchFamily="18" charset="0"/>
              </a:rPr>
              <a:t>V</a:t>
            </a:r>
            <a:r>
              <a:rPr lang="en-US" sz="2800"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iết</a:t>
            </a:r>
            <a:r>
              <a:rPr lang="en-US" sz="28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xuôi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biền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28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300"/>
              </a:spcBef>
            </a:pP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p:txBody>
      </p:sp>
      <p:pic>
        <p:nvPicPr>
          <p:cNvPr id="3" name="Picture 2" descr="Picture1">
            <a:extLst>
              <a:ext uri="{FF2B5EF4-FFF2-40B4-BE49-F238E27FC236}">
                <a16:creationId xmlns="" xmlns:a16="http://schemas.microsoft.com/office/drawing/2014/main" id="{29D1FF8E-2700-C3CF-899C-48A05AC8CC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61439" y="5520047"/>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icture1">
            <a:extLst>
              <a:ext uri="{FF2B5EF4-FFF2-40B4-BE49-F238E27FC236}">
                <a16:creationId xmlns="" xmlns:a16="http://schemas.microsoft.com/office/drawing/2014/main" id="{E2D73760-D48F-E792-6452-9F78BDCF45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775851" y="63299"/>
            <a:ext cx="1237956" cy="123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 xmlns:a16="http://schemas.microsoft.com/office/drawing/2014/main" id="{D565625A-A4DC-EC46-D403-D0CF04908978}"/>
              </a:ext>
            </a:extLst>
          </p:cNvPr>
          <p:cNvSpPr txBox="1"/>
          <p:nvPr/>
        </p:nvSpPr>
        <p:spPr>
          <a:xfrm>
            <a:off x="526096" y="702101"/>
            <a:ext cx="6548837" cy="1769715"/>
          </a:xfrm>
          <a:prstGeom prst="rect">
            <a:avLst/>
          </a:prstGeom>
          <a:solidFill>
            <a:schemeClr val="bg1"/>
          </a:solidFill>
          <a:ln>
            <a:solidFill>
              <a:srgbClr val="C00000"/>
            </a:solidFill>
          </a:ln>
        </p:spPr>
        <p:txBody>
          <a:bodyPr wrap="square" rtlCol="0">
            <a:spAutoFit/>
          </a:bodyPr>
          <a:lstStyle/>
          <a:p>
            <a:pPr algn="just">
              <a:spcBef>
                <a:spcPts val="600"/>
              </a:spcBef>
            </a:pPr>
            <a:r>
              <a:rPr lang="en-US" sz="28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vi-VN" sz="2800" b="1" kern="100" dirty="0" smtClean="0">
                <a:latin typeface="Times New Roman" panose="02020603050405020304" pitchFamily="18" charset="0"/>
                <a:ea typeface="Times New Roman" panose="02020603050405020304" pitchFamily="18" charset="0"/>
                <a:cs typeface="Times New Roman" panose="02020603050405020304" pitchFamily="18" charset="0"/>
              </a:rPr>
              <a:t> sáng tác</a:t>
            </a:r>
            <a:endParaRPr lang="en-US" sz="2800" b="1" kern="100" dirty="0" smtClean="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600"/>
              </a:spcBef>
            </a:pPr>
            <a:r>
              <a:rPr lang="en-US" sz="26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6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1788-1789</a:t>
            </a:r>
            <a:r>
              <a:rPr lang="en-US" sz="26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6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6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6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-&gt; </a:t>
            </a:r>
            <a:r>
              <a:rPr lang="en-US" sz="24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Nhậm</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kern="100" dirty="0">
              <a:effectLst/>
              <a:latin typeface="Times New Roman" panose="02020603050405020304" pitchFamily="18" charset="0"/>
              <a:ea typeface="PMingLiU" panose="02020500000000000000" pitchFamily="18" charset="-120"/>
              <a:cs typeface="Times New Roman" panose="02020603050405020304" pitchFamily="18" charset="0"/>
            </a:endParaRPr>
          </a:p>
        </p:txBody>
      </p:sp>
      <p:pic>
        <p:nvPicPr>
          <p:cNvPr id="13" name="Picture 12">
            <a:extLst>
              <a:ext uri="{FF2B5EF4-FFF2-40B4-BE49-F238E27FC236}">
                <a16:creationId xmlns:a16="http://schemas.microsoft.com/office/drawing/2014/main" xmlns="" id="{B33CA7C6-A785-BC8C-A034-0C9DF6CC8E14}"/>
              </a:ext>
            </a:extLst>
          </p:cNvPr>
          <p:cNvPicPr>
            <a:picLocks noChangeAspect="1"/>
          </p:cNvPicPr>
          <p:nvPr/>
        </p:nvPicPr>
        <p:blipFill rotWithShape="1">
          <a:blip r:embed="rId3"/>
          <a:srcRect r="2251" b="1"/>
          <a:stretch/>
        </p:blipFill>
        <p:spPr>
          <a:xfrm>
            <a:off x="8045071" y="0"/>
            <a:ext cx="3989294" cy="2825099"/>
          </a:xfrm>
          <a:prstGeom prst="rect">
            <a:avLst/>
          </a:prstGeom>
        </p:spPr>
      </p:pic>
    </p:spTree>
    <p:extLst>
      <p:ext uri="{BB962C8B-B14F-4D97-AF65-F5344CB8AC3E}">
        <p14:creationId xmlns:p14="http://schemas.microsoft.com/office/powerpoint/2010/main" val="37391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alphaModFix amt="70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21280" y="1997611"/>
            <a:ext cx="6949440" cy="1245065"/>
          </a:xfrm>
          <a:solidFill>
            <a:schemeClr val="bg1"/>
          </a:solidFill>
        </p:spPr>
        <p:txBody>
          <a:bodyPr>
            <a:normAutofit/>
          </a:bodyPr>
          <a:lstStyle/>
          <a:p>
            <a:r>
              <a:rPr lang="en-US" sz="7200" dirty="0">
                <a:ln>
                  <a:solidFill>
                    <a:schemeClr val="accent1">
                      <a:lumMod val="50000"/>
                    </a:schemeClr>
                  </a:solidFill>
                </a:ln>
                <a:solidFill>
                  <a:schemeClr val="accent1">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622242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1DCA3AF-BE16-0F4C-160C-A684883605A7}"/>
              </a:ext>
            </a:extLst>
          </p:cNvPr>
          <p:cNvSpPr txBox="1"/>
          <p:nvPr/>
        </p:nvSpPr>
        <p:spPr>
          <a:xfrm>
            <a:off x="568278" y="2569900"/>
            <a:ext cx="1297358" cy="2308324"/>
          </a:xfrm>
          <a:prstGeom prst="rect">
            <a:avLst/>
          </a:prstGeom>
          <a:noFill/>
          <a:ln>
            <a:solidFill>
              <a:srgbClr val="002060"/>
            </a:solidFill>
          </a:ln>
        </p:spPr>
        <p:txBody>
          <a:bodyPr wrap="square" rtlCol="0">
            <a:spAutoFit/>
          </a:bodyPr>
          <a:lstStyle/>
          <a:p>
            <a:pPr algn="just">
              <a:lnSpc>
                <a:spcPct val="150000"/>
              </a:lnSpc>
              <a:spcBef>
                <a:spcPts val="300"/>
              </a:spcBef>
            </a:pPr>
            <a:r>
              <a:rPr lang="en-US" sz="3200" b="1" i="1" kern="1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200" b="1" i="1" kern="1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i="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1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endParaRPr lang="en-US" sz="3200" b="1" i="1"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14" name="TextBox 13">
            <a:extLst>
              <a:ext uri="{FF2B5EF4-FFF2-40B4-BE49-F238E27FC236}">
                <a16:creationId xmlns="" xmlns:a16="http://schemas.microsoft.com/office/drawing/2014/main" id="{0F7E39C7-14E0-A505-7E24-59CCB2725DA9}"/>
              </a:ext>
            </a:extLst>
          </p:cNvPr>
          <p:cNvSpPr txBox="1"/>
          <p:nvPr/>
        </p:nvSpPr>
        <p:spPr>
          <a:xfrm>
            <a:off x="3274738" y="4409028"/>
            <a:ext cx="5104226" cy="523220"/>
          </a:xfrm>
          <a:prstGeom prst="rect">
            <a:avLst/>
          </a:prstGeom>
          <a:noFill/>
          <a:ln>
            <a:solidFill>
              <a:srgbClr val="FFC000"/>
            </a:solidFill>
          </a:ln>
        </p:spPr>
        <p:txBody>
          <a:bodyPr wrap="square" rtlCol="0">
            <a:spAutoFit/>
          </a:bodyPr>
          <a:lstStyle/>
          <a:p>
            <a:r>
              <a:rPr lang="en-US" sz="2800" dirty="0">
                <a:effectLst/>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rPr>
              <a:t>Đối tượng cầu: </a:t>
            </a:r>
            <a:r>
              <a:rPr lang="vi-VN" sz="2800" dirty="0" smtClean="0">
                <a:effectLst/>
                <a:latin typeface="Times New Roman" panose="02020603050405020304" pitchFamily="18" charset="0"/>
                <a:ea typeface="Times New Roman" panose="02020603050405020304" pitchFamily="18" charset="0"/>
              </a:rPr>
              <a:t>sĩ phu Bắc Hà </a:t>
            </a:r>
            <a:endParaRPr lang="en-US" sz="2800" dirty="0"/>
          </a:p>
        </p:txBody>
      </p:sp>
      <p:sp>
        <p:nvSpPr>
          <p:cNvPr id="15" name="TextBox 14">
            <a:extLst>
              <a:ext uri="{FF2B5EF4-FFF2-40B4-BE49-F238E27FC236}">
                <a16:creationId xmlns="" xmlns:a16="http://schemas.microsoft.com/office/drawing/2014/main" id="{2F180A79-8698-F8F6-7BA2-70482FD06024}"/>
              </a:ext>
            </a:extLst>
          </p:cNvPr>
          <p:cNvSpPr txBox="1"/>
          <p:nvPr/>
        </p:nvSpPr>
        <p:spPr>
          <a:xfrm>
            <a:off x="3230810" y="2526153"/>
            <a:ext cx="7510491" cy="523220"/>
          </a:xfrm>
          <a:prstGeom prst="rect">
            <a:avLst/>
          </a:prstGeom>
          <a:noFill/>
          <a:ln>
            <a:solidFill>
              <a:srgbClr val="FFC000"/>
            </a:solidFill>
          </a:ln>
        </p:spPr>
        <p:txBody>
          <a:bodyPr wrap="square" rtlCol="0">
            <a:spAutoFit/>
          </a:bodyPr>
          <a:lstStyle/>
          <a:p>
            <a:pPr algn="just">
              <a:spcBef>
                <a:spcPts val="300"/>
              </a:spcBef>
            </a:pP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100" dirty="0" smtClean="0">
                <a:latin typeface="Times New Roman" panose="02020603050405020304" pitchFamily="18" charset="0"/>
                <a:ea typeface="Times New Roman" panose="02020603050405020304" pitchFamily="18" charset="0"/>
                <a:cs typeface="Times New Roman" panose="02020603050405020304" pitchFamily="18" charset="0"/>
              </a:rPr>
              <a:t>Lí do </a:t>
            </a:r>
            <a:r>
              <a:rPr lang="vi-VN" sz="28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cầu</a:t>
            </a:r>
            <a:r>
              <a:rPr lang="vi-VN" sz="28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triều đại Tây Sơn gặp nhiều khó khăn</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16" name="TextBox 15">
            <a:extLst>
              <a:ext uri="{FF2B5EF4-FFF2-40B4-BE49-F238E27FC236}">
                <a16:creationId xmlns="" xmlns:a16="http://schemas.microsoft.com/office/drawing/2014/main" id="{FF36BA5D-078A-98A9-B533-FB4885B39523}"/>
              </a:ext>
            </a:extLst>
          </p:cNvPr>
          <p:cNvSpPr txBox="1"/>
          <p:nvPr/>
        </p:nvSpPr>
        <p:spPr>
          <a:xfrm>
            <a:off x="3260603" y="3252147"/>
            <a:ext cx="7066738" cy="954107"/>
          </a:xfrm>
          <a:prstGeom prst="rect">
            <a:avLst/>
          </a:prstGeom>
          <a:noFill/>
          <a:ln>
            <a:solidFill>
              <a:srgbClr val="FFC000"/>
            </a:solidFill>
          </a:ln>
        </p:spPr>
        <p:txBody>
          <a:bodyPr wrap="square" rtlCol="0">
            <a:spAutoFit/>
          </a:bodyPr>
          <a:lstStyle/>
          <a:p>
            <a:r>
              <a:rPr lang="en-US" sz="2800" dirty="0">
                <a:effectLst/>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rPr>
              <a:t>Mục đích cầu:</a:t>
            </a:r>
            <a:r>
              <a:rPr lang="en-US" sz="2800" b="1"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giúp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vi-VN" sz="2800" dirty="0">
                <a:effectLst/>
                <a:latin typeface="Times New Roman" panose="02020603050405020304" pitchFamily="18" charset="0"/>
                <a:ea typeface="Times New Roman" panose="02020603050405020304" pitchFamily="18" charset="0"/>
              </a:rPr>
              <a:t> </a:t>
            </a:r>
            <a:endParaRPr lang="en-US" sz="2800" dirty="0"/>
          </a:p>
        </p:txBody>
      </p:sp>
      <p:sp>
        <p:nvSpPr>
          <p:cNvPr id="27" name="Arrow: Right 26">
            <a:extLst>
              <a:ext uri="{FF2B5EF4-FFF2-40B4-BE49-F238E27FC236}">
                <a16:creationId xmlns="" xmlns:a16="http://schemas.microsoft.com/office/drawing/2014/main" id="{5CA54979-F115-C71C-E3FB-AEB0E57F453B}"/>
              </a:ext>
            </a:extLst>
          </p:cNvPr>
          <p:cNvSpPr/>
          <p:nvPr/>
        </p:nvSpPr>
        <p:spPr>
          <a:xfrm>
            <a:off x="1853095" y="3015908"/>
            <a:ext cx="1377715" cy="13931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Picture1">
            <a:extLst>
              <a:ext uri="{FF2B5EF4-FFF2-40B4-BE49-F238E27FC236}">
                <a16:creationId xmlns="" xmlns:a16="http://schemas.microsoft.com/office/drawing/2014/main" id="{4BCF0944-591D-138B-A3F5-444BF552E0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949642" y="-33251"/>
            <a:ext cx="1237956" cy="123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icture1">
            <a:extLst>
              <a:ext uri="{FF2B5EF4-FFF2-40B4-BE49-F238E27FC236}">
                <a16:creationId xmlns="" xmlns:a16="http://schemas.microsoft.com/office/drawing/2014/main" id="{6C0B3D29-0C18-8011-8042-E1524D8C28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395" y="5720049"/>
            <a:ext cx="1139347" cy="11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Google Shape;340;p14">
            <a:extLst>
              <a:ext uri="{FF2B5EF4-FFF2-40B4-BE49-F238E27FC236}">
                <a16:creationId xmlns="" xmlns:a16="http://schemas.microsoft.com/office/drawing/2014/main" id="{03A8A4FB-05ED-E4D9-0B41-EB0B6DB75CA3}"/>
              </a:ext>
            </a:extLst>
          </p:cNvPr>
          <p:cNvSpPr txBox="1"/>
          <p:nvPr/>
        </p:nvSpPr>
        <p:spPr>
          <a:xfrm>
            <a:off x="0" y="479025"/>
            <a:ext cx="9117106" cy="677108"/>
          </a:xfrm>
          <a:prstGeom prst="rect">
            <a:avLst/>
          </a:prstGeom>
          <a:solidFill>
            <a:schemeClr val="bg1"/>
          </a:solidFill>
          <a:ln>
            <a:noFill/>
          </a:ln>
        </p:spPr>
        <p:txBody>
          <a:bodyPr spcFirstLastPara="1" wrap="square" lIns="0" tIns="0" rIns="0" bIns="0" anchor="t" anchorCtr="0">
            <a:spAutoFit/>
          </a:bodyPr>
          <a:lstStyle/>
          <a:p>
            <a:pPr algn="just"/>
            <a:r>
              <a:rPr lang="en-US" sz="4400" b="1" dirty="0">
                <a:solidFill>
                  <a:schemeClr val="dk1"/>
                </a:solidFill>
                <a:latin typeface="Times New Roman" panose="02020603050405020304" pitchFamily="18" charset="0"/>
                <a:ea typeface="Palatino Linotype"/>
                <a:cs typeface="Times New Roman" panose="02020603050405020304" pitchFamily="18" charset="0"/>
                <a:sym typeface="Palatino Linotype"/>
              </a:rPr>
              <a:t>    </a:t>
            </a:r>
            <a:r>
              <a:rPr lang="en-US" sz="3200" b="1" dirty="0">
                <a:solidFill>
                  <a:schemeClr val="dk1"/>
                </a:solidFill>
                <a:latin typeface="Times New Roman" panose="02020603050405020304" pitchFamily="18" charset="0"/>
                <a:ea typeface="Palatino Linotype"/>
                <a:cs typeface="Times New Roman" panose="02020603050405020304" pitchFamily="18" charset="0"/>
                <a:sym typeface="Palatino Linotype"/>
              </a:rPr>
              <a:t>II. KHÁM PHÁ VĂN BẢN</a:t>
            </a:r>
            <a:endParaRPr sz="3200" b="1" dirty="0">
              <a:solidFill>
                <a:schemeClr val="dk1"/>
              </a:solidFill>
              <a:latin typeface="Times New Roman" panose="02020603050405020304" pitchFamily="18" charset="0"/>
              <a:ea typeface="Palatino Linotype"/>
              <a:cs typeface="Times New Roman" panose="02020603050405020304" pitchFamily="18" charset="0"/>
              <a:sym typeface="Palatino Linotype"/>
            </a:endParaRPr>
          </a:p>
        </p:txBody>
      </p:sp>
      <p:sp>
        <p:nvSpPr>
          <p:cNvPr id="30" name="Google Shape;341;p14">
            <a:extLst>
              <a:ext uri="{FF2B5EF4-FFF2-40B4-BE49-F238E27FC236}">
                <a16:creationId xmlns="" xmlns:a16="http://schemas.microsoft.com/office/drawing/2014/main" id="{0CD8CA70-5E8C-C066-8664-513AED1DCE26}"/>
              </a:ext>
            </a:extLst>
          </p:cNvPr>
          <p:cNvSpPr txBox="1"/>
          <p:nvPr/>
        </p:nvSpPr>
        <p:spPr>
          <a:xfrm>
            <a:off x="827174" y="1420683"/>
            <a:ext cx="9273368" cy="640175"/>
          </a:xfrm>
          <a:prstGeom prst="rect">
            <a:avLst/>
          </a:prstGeom>
          <a:solidFill>
            <a:schemeClr val="bg1"/>
          </a:solidFill>
          <a:ln>
            <a:solidFill>
              <a:srgbClr val="C00000"/>
            </a:solidFill>
          </a:ln>
        </p:spPr>
        <p:txBody>
          <a:bodyPr spcFirstLastPara="1" wrap="square" lIns="0" tIns="0" rIns="0" bIns="0" anchor="t" anchorCtr="0">
            <a:spAutoFit/>
          </a:bodyPr>
          <a:lstStyle/>
          <a:p>
            <a:pPr algn="just">
              <a:lnSpc>
                <a:spcPct val="130000"/>
              </a:lnSpc>
            </a:pPr>
            <a:r>
              <a:rPr lang="en-US" sz="3200" b="1" i="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dirty="0">
                <a:latin typeface="Times New Roman" panose="02020603050405020304" pitchFamily="18" charset="0"/>
                <a:ea typeface="Cambria"/>
                <a:cs typeface="Times New Roman" panose="02020603050405020304" pitchFamily="18" charset="0"/>
                <a:sym typeface="Cambria"/>
              </a:rPr>
              <a:t>1.</a:t>
            </a:r>
            <a:r>
              <a:rPr lang="en-US" sz="3200" b="1"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do, </a:t>
            </a:r>
            <a:r>
              <a:rPr lang="en-US" sz="3200" b="1" dirty="0" err="1">
                <a:latin typeface="Times New Roman" panose="02020603050405020304" pitchFamily="18" charset="0"/>
                <a:cs typeface="Times New Roman" panose="02020603050405020304" pitchFamily="18" charset="0"/>
              </a:rPr>
              <a:t>mục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chiếu</a:t>
            </a:r>
            <a:endParaRPr sz="3200" b="1" i="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113716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1;p14">
            <a:extLst>
              <a:ext uri="{FF2B5EF4-FFF2-40B4-BE49-F238E27FC236}">
                <a16:creationId xmlns="" xmlns:a16="http://schemas.microsoft.com/office/drawing/2014/main" id="{0CD8CA70-5E8C-C066-8664-513AED1DCE26}"/>
              </a:ext>
            </a:extLst>
          </p:cNvPr>
          <p:cNvSpPr txBox="1"/>
          <p:nvPr/>
        </p:nvSpPr>
        <p:spPr>
          <a:xfrm>
            <a:off x="144065" y="18156"/>
            <a:ext cx="7502770" cy="640175"/>
          </a:xfrm>
          <a:prstGeom prst="rect">
            <a:avLst/>
          </a:prstGeom>
          <a:solidFill>
            <a:schemeClr val="bg1"/>
          </a:solidFill>
          <a:ln>
            <a:solidFill>
              <a:srgbClr val="C00000"/>
            </a:solidFill>
          </a:ln>
        </p:spPr>
        <p:txBody>
          <a:bodyPr spcFirstLastPara="1" wrap="square" lIns="0" tIns="0" rIns="0" bIns="0" anchor="t" anchorCtr="0">
            <a:spAutoFit/>
          </a:bodyPr>
          <a:lstStyle/>
          <a:p>
            <a:pPr algn="just">
              <a:lnSpc>
                <a:spcPct val="130000"/>
              </a:lnSpc>
            </a:pPr>
            <a:r>
              <a:rPr lang="en-US" sz="3200" b="1" i="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2800" b="1" dirty="0">
                <a:latin typeface="Times New Roman" panose="02020603050405020304" pitchFamily="18" charset="0"/>
                <a:ea typeface="Cambria"/>
                <a:cs typeface="Times New Roman" panose="02020603050405020304" pitchFamily="18" charset="0"/>
                <a:sym typeface="Cambria"/>
              </a:rPr>
              <a:t>2. </a:t>
            </a:r>
            <a:r>
              <a:rPr lang="en-US" sz="2800" b="1" dirty="0" err="1">
                <a:latin typeface="Times New Roman" panose="02020603050405020304" pitchFamily="18" charset="0"/>
                <a:ea typeface="Cambria"/>
                <a:cs typeface="Times New Roman" panose="02020603050405020304" pitchFamily="18" charset="0"/>
                <a:sym typeface="Cambria"/>
              </a:rPr>
              <a:t>Cấu</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trúc</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của</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văn</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bản</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Chiếu</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cầu</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hiền</a:t>
            </a:r>
            <a:r>
              <a:rPr lang="en-US" sz="2800" b="1" dirty="0">
                <a:latin typeface="Times New Roman" panose="02020603050405020304" pitchFamily="18" charset="0"/>
                <a:ea typeface="Cambria"/>
                <a:cs typeface="Times New Roman" panose="02020603050405020304" pitchFamily="18" charset="0"/>
                <a:sym typeface="Cambria"/>
              </a:rPr>
              <a:t>”</a:t>
            </a:r>
            <a:endParaRPr sz="2800" b="1" dirty="0">
              <a:latin typeface="Times New Roman" panose="02020603050405020304" pitchFamily="18" charset="0"/>
              <a:ea typeface="Cambria"/>
              <a:cs typeface="Times New Roman" panose="02020603050405020304" pitchFamily="18" charset="0"/>
              <a:sym typeface="Cambria"/>
            </a:endParaRPr>
          </a:p>
        </p:txBody>
      </p:sp>
      <p:graphicFrame>
        <p:nvGraphicFramePr>
          <p:cNvPr id="8" name="Content Placeholder 3">
            <a:extLst>
              <a:ext uri="{FF2B5EF4-FFF2-40B4-BE49-F238E27FC236}">
                <a16:creationId xmlns="" xmlns:a16="http://schemas.microsoft.com/office/drawing/2014/main" id="{44114E93-AEB3-7328-9BDC-079EE7E8C5B5}"/>
              </a:ext>
            </a:extLst>
          </p:cNvPr>
          <p:cNvGraphicFramePr>
            <a:graphicFrameLocks/>
          </p:cNvGraphicFramePr>
          <p:nvPr>
            <p:extLst>
              <p:ext uri="{D42A27DB-BD31-4B8C-83A1-F6EECF244321}">
                <p14:modId xmlns:p14="http://schemas.microsoft.com/office/powerpoint/2010/main" val="110966090"/>
              </p:ext>
            </p:extLst>
          </p:nvPr>
        </p:nvGraphicFramePr>
        <p:xfrm>
          <a:off x="99871" y="1594031"/>
          <a:ext cx="10116041" cy="5294766"/>
        </p:xfrm>
        <a:graphic>
          <a:graphicData uri="http://schemas.openxmlformats.org/drawingml/2006/table">
            <a:tbl>
              <a:tblPr firstRow="1" firstCol="1" bandRow="1"/>
              <a:tblGrid>
                <a:gridCol w="2498226">
                  <a:extLst>
                    <a:ext uri="{9D8B030D-6E8A-4147-A177-3AD203B41FA5}">
                      <a16:colId xmlns="" xmlns:a16="http://schemas.microsoft.com/office/drawing/2014/main" val="817264155"/>
                    </a:ext>
                  </a:extLst>
                </a:gridCol>
                <a:gridCol w="4825887">
                  <a:extLst>
                    <a:ext uri="{9D8B030D-6E8A-4147-A177-3AD203B41FA5}">
                      <a16:colId xmlns="" xmlns:a16="http://schemas.microsoft.com/office/drawing/2014/main" val="1973417878"/>
                    </a:ext>
                  </a:extLst>
                </a:gridCol>
                <a:gridCol w="2791928">
                  <a:extLst>
                    <a:ext uri="{9D8B030D-6E8A-4147-A177-3AD203B41FA5}">
                      <a16:colId xmlns="" xmlns:a16="http://schemas.microsoft.com/office/drawing/2014/main" val="2642641951"/>
                    </a:ext>
                  </a:extLst>
                </a:gridCol>
              </a:tblGrid>
              <a:tr h="472304">
                <a:tc gridSpan="3">
                  <a:txBody>
                    <a:bodyPr/>
                    <a:lstStyle/>
                    <a:p>
                      <a:pPr marL="0" marR="0" indent="0" algn="ctr" defTabSz="914400" rtl="0" eaLnBrk="1" fontAlgn="base" latinLnBrk="0" hangingPunct="1">
                        <a:lnSpc>
                          <a:spcPct val="106000"/>
                        </a:lnSpc>
                        <a:spcBef>
                          <a:spcPts val="0"/>
                        </a:spcBef>
                        <a:spcAft>
                          <a:spcPts val="800"/>
                        </a:spcAft>
                        <a:buClrTx/>
                        <a:buSzTx/>
                        <a:buFontTx/>
                        <a:buNone/>
                        <a:tabLst/>
                        <a:defRPr/>
                      </a:pPr>
                      <a:r>
                        <a:rPr lang="vi-VN" sz="2400" b="1"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LUẬN ĐỀ: </a:t>
                      </a:r>
                      <a:r>
                        <a:rPr lang="vi-VN" sz="2400" b="1" dirty="0" smtClean="0">
                          <a:latin typeface="Times New Roman" panose="02020603050405020304" pitchFamily="18" charset="0"/>
                          <a:ea typeface="Arial" panose="020B0604020202020204" pitchFamily="34" charset="0"/>
                          <a:cs typeface="Times New Roman" panose="02020603050405020304" pitchFamily="18" charset="0"/>
                        </a:rPr>
                        <a:t>Cầu hiền </a:t>
                      </a:r>
                      <a:endParaRPr lang="en-US" sz="2400" dirty="0">
                        <a:solidFill>
                          <a:schemeClr val="accent1"/>
                        </a:solidFill>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4144194025"/>
                  </a:ext>
                </a:extLst>
              </a:tr>
              <a:tr h="593544">
                <a:tc gridSpan="3">
                  <a:txBody>
                    <a:bodyPr/>
                    <a:lstStyle/>
                    <a:p>
                      <a:pPr algn="ctr" fontAlgn="base">
                        <a:lnSpc>
                          <a:spcPct val="106000"/>
                        </a:lnSpc>
                        <a:spcAft>
                          <a:spcPts val="800"/>
                        </a:spcAft>
                      </a:pPr>
                      <a:r>
                        <a:rPr lang="vi-VN"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Luận điểm:</a:t>
                      </a:r>
                      <a:r>
                        <a:rPr lang="vi-VN" altLang="en-US" sz="2400" kern="0" dirty="0" smtClean="0">
                          <a:latin typeface="Times New Roman" panose="02020603050405020304" pitchFamily="18" charset="0"/>
                          <a:cs typeface="Times New Roman" panose="02020603050405020304" pitchFamily="18" charset="0"/>
                          <a:sym typeface="Arial"/>
                        </a:rPr>
                        <a:t>................................................................................</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algn="ctr" fontAlgn="base">
                        <a:lnSpc>
                          <a:spcPct val="106000"/>
                        </a:lnSpc>
                        <a:spcAft>
                          <a:spcPts val="800"/>
                        </a:spcAft>
                      </a:pPr>
                      <a:endPar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072077393"/>
                  </a:ext>
                </a:extLst>
              </a:tr>
              <a:tr h="705811">
                <a:tc rowSpan="3">
                  <a:txBody>
                    <a:bodyPr/>
                    <a:lstStyle/>
                    <a:p>
                      <a:pPr fontAlgn="base">
                        <a:lnSpc>
                          <a:spcPct val="106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0" algn="l" defTabSz="914400" rtl="0" eaLnBrk="1" fontAlgn="base" latinLnBrk="0" hangingPunct="1">
                        <a:lnSpc>
                          <a:spcPct val="106000"/>
                        </a:lnSpc>
                        <a:spcBef>
                          <a:spcPts val="0"/>
                        </a:spcBef>
                        <a:spcAft>
                          <a:spcPts val="800"/>
                        </a:spcAft>
                        <a:buClrTx/>
                        <a:buSzTx/>
                        <a:buFontTx/>
                        <a:buNone/>
                        <a:tabLst/>
                        <a:defRPr/>
                      </a:pPr>
                      <a:r>
                        <a:rPr lang="vi-VN"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Lí lẽ, bằng chứng</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6000"/>
                        </a:lnSpc>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400" rtl="0" eaLnBrk="1" fontAlgn="auto" latinLnBrk="0" hangingPunct="1">
                        <a:lnSpc>
                          <a:spcPct val="106000"/>
                        </a:lnSpc>
                        <a:spcBef>
                          <a:spcPts val="0"/>
                        </a:spcBef>
                        <a:spcAft>
                          <a:spcPts val="800"/>
                        </a:spcAft>
                        <a:buClrTx/>
                        <a:buSzTx/>
                        <a:buFontTx/>
                        <a:buNone/>
                        <a:tabLst/>
                        <a:defRPr/>
                      </a:pPr>
                      <a:r>
                        <a:rPr lang="vi-VN" sz="2400" kern="1200" dirty="0" smtClean="0">
                          <a:solidFill>
                            <a:schemeClr val="tx1"/>
                          </a:solidFill>
                          <a:effectLst/>
                          <a:latin typeface="Times New Roman" panose="02020603050405020304" pitchFamily="18" charset="0"/>
                          <a:ea typeface="+mn-ea"/>
                          <a:cs typeface="Times New Roman" panose="02020603050405020304" pitchFamily="18" charset="0"/>
                        </a:rPr>
                        <a:t>Lí lẽ 1</a:t>
                      </a:r>
                      <a:r>
                        <a:rPr lang="vi-VN" altLang="en-US" sz="2400" kern="0" dirty="0" smtClean="0">
                          <a:latin typeface="Times New Roman" panose="02020603050405020304" pitchFamily="18" charset="0"/>
                          <a:cs typeface="Times New Roman" panose="02020603050405020304" pitchFamily="18" charset="0"/>
                          <a:sym typeface="Arial"/>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fontAlgn="base">
                        <a:lnSpc>
                          <a:spcPct val="106000"/>
                        </a:lnSpc>
                        <a:spcAft>
                          <a:spcPts val="800"/>
                        </a:spcAft>
                      </a:pPr>
                      <a:r>
                        <a:rPr lang="vi-VN" sz="2400" b="1" dirty="0" smtClean="0">
                          <a:effectLst/>
                          <a:latin typeface="Times New Roman" panose="02020603050405020304" pitchFamily="18" charset="0"/>
                          <a:ea typeface="Calibri" panose="020F0502020204030204" pitchFamily="34" charset="0"/>
                          <a:cs typeface="Times New Roman" panose="02020603050405020304" pitchFamily="18" charset="0"/>
                        </a:rPr>
                        <a:t>Yếu tố bổ trợ</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6000"/>
                        </a:lnSpc>
                        <a:spcAft>
                          <a:spcPts val="800"/>
                        </a:spcAft>
                      </a:pPr>
                      <a:r>
                        <a:rPr lang="vi-VN" altLang="en-US" sz="2400" kern="0" dirty="0" smtClean="0">
                          <a:latin typeface="Times New Roman" panose="02020603050405020304" pitchFamily="18" charset="0"/>
                          <a:cs typeface="Times New Roman" panose="02020603050405020304" pitchFamily="18" charset="0"/>
                          <a:sym typeface="Arial"/>
                        </a:rPr>
                        <a:t>..................................</a:t>
                      </a:r>
                      <a:endParaRPr lang="vi-VN"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914400" rtl="0" eaLnBrk="1" fontAlgn="base" latinLnBrk="0" hangingPunct="1">
                        <a:lnSpc>
                          <a:spcPct val="106000"/>
                        </a:lnSpc>
                        <a:spcBef>
                          <a:spcPts val="0"/>
                        </a:spcBef>
                        <a:spcAft>
                          <a:spcPts val="800"/>
                        </a:spcAft>
                        <a:buClrTx/>
                        <a:buSzTx/>
                        <a:buFontTx/>
                        <a:buNone/>
                        <a:tabLst/>
                        <a:defRPr/>
                      </a:pPr>
                      <a:r>
                        <a:rPr lang="vi-VN" altLang="en-US" sz="2400" kern="0" dirty="0" smtClean="0">
                          <a:latin typeface="Times New Roman" panose="02020603050405020304" pitchFamily="18" charset="0"/>
                          <a:cs typeface="Times New Roman" panose="02020603050405020304" pitchFamily="18" charset="0"/>
                          <a:sym typeface="Arial"/>
                        </a:rPr>
                        <a:t>..................................</a:t>
                      </a:r>
                      <a:endParaRPr lang="vi-VN"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6000"/>
                        </a:lnSpc>
                        <a:spcAft>
                          <a:spcPts val="800"/>
                        </a:spcAft>
                      </a:pPr>
                      <a:r>
                        <a:rPr lang="vi-VN" altLang="en-US" sz="2400" kern="0" dirty="0" smtClean="0">
                          <a:latin typeface="Times New Roman" panose="02020603050405020304" pitchFamily="18" charset="0"/>
                          <a:cs typeface="Times New Roman" panose="02020603050405020304" pitchFamily="18" charset="0"/>
                          <a:sym typeface="Arial"/>
                        </a:rPr>
                        <a:t>..................................</a:t>
                      </a:r>
                      <a:endParaRPr lang="vi-VN"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914400" rtl="0" eaLnBrk="1" fontAlgn="base" latinLnBrk="0" hangingPunct="1">
                        <a:lnSpc>
                          <a:spcPct val="106000"/>
                        </a:lnSpc>
                        <a:spcBef>
                          <a:spcPts val="0"/>
                        </a:spcBef>
                        <a:spcAft>
                          <a:spcPts val="800"/>
                        </a:spcAft>
                        <a:buClrTx/>
                        <a:buSzTx/>
                        <a:buFontTx/>
                        <a:buNone/>
                        <a:tabLst/>
                        <a:defRPr/>
                      </a:pPr>
                      <a:r>
                        <a:rPr lang="vi-VN" altLang="en-US" sz="2400" kern="0" dirty="0" smtClean="0">
                          <a:latin typeface="Times New Roman" panose="02020603050405020304" pitchFamily="18" charset="0"/>
                          <a:cs typeface="Times New Roman" panose="02020603050405020304" pitchFamily="18" charset="0"/>
                          <a:sym typeface="Arial"/>
                        </a:rPr>
                        <a:t>..................................</a:t>
                      </a:r>
                      <a:endParaRPr lang="vi-VN"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6000"/>
                        </a:lnSpc>
                        <a:spcAft>
                          <a:spcPts val="800"/>
                        </a:spcAft>
                      </a:pPr>
                      <a:r>
                        <a:rPr lang="vi-VN" altLang="en-US" sz="2400" kern="0" dirty="0" smtClean="0">
                          <a:latin typeface="Times New Roman" panose="02020603050405020304" pitchFamily="18" charset="0"/>
                          <a:cs typeface="Times New Roman" panose="02020603050405020304" pitchFamily="18" charset="0"/>
                          <a:sym typeface="Arial"/>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986415420"/>
                  </a:ext>
                </a:extLst>
              </a:tr>
              <a:tr h="671182">
                <a:tc vMerge="1">
                  <a:txBody>
                    <a:bodyPr/>
                    <a:lstStyle/>
                    <a:p>
                      <a:pPr algn="ctr" fontAlgn="base">
                        <a:lnSpc>
                          <a:spcPct val="106000"/>
                        </a:lnSpc>
                        <a:spcAft>
                          <a:spcPts val="800"/>
                        </a:spcAft>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base" latinLnBrk="0" hangingPunct="1">
                        <a:lnSpc>
                          <a:spcPct val="106000"/>
                        </a:lnSpc>
                        <a:spcBef>
                          <a:spcPts val="0"/>
                        </a:spcBef>
                        <a:spcAft>
                          <a:spcPts val="800"/>
                        </a:spcAft>
                        <a:buClrTx/>
                        <a:buSzTx/>
                        <a:buFontTx/>
                        <a:buNone/>
                        <a:tabLst/>
                        <a:defRPr/>
                      </a:pPr>
                      <a:r>
                        <a:rPr lang="vi-VN" sz="2400" kern="1200" dirty="0" smtClean="0">
                          <a:solidFill>
                            <a:schemeClr val="tx1"/>
                          </a:solidFill>
                          <a:effectLst/>
                          <a:latin typeface="Times New Roman" panose="02020603050405020304" pitchFamily="18" charset="0"/>
                          <a:ea typeface="+mn-ea"/>
                          <a:cs typeface="Times New Roman" panose="02020603050405020304" pitchFamily="18" charset="0"/>
                        </a:rPr>
                        <a:t>Lí lẽ 2</a:t>
                      </a:r>
                      <a:r>
                        <a:rPr lang="vi-VN" altLang="en-US" sz="2400" kern="0" dirty="0" smtClean="0">
                          <a:latin typeface="Times New Roman" panose="02020603050405020304" pitchFamily="18" charset="0"/>
                          <a:cs typeface="Times New Roman" panose="02020603050405020304" pitchFamily="18" charset="0"/>
                          <a:sym typeface="Arial"/>
                        </a:rPr>
                        <a:t>...................................................</a:t>
                      </a:r>
                      <a:endPar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914400" rtl="0" eaLnBrk="1" fontAlgn="base" latinLnBrk="0" hangingPunct="1">
                        <a:lnSpc>
                          <a:spcPct val="106000"/>
                        </a:lnSpc>
                        <a:spcBef>
                          <a:spcPts val="0"/>
                        </a:spcBef>
                        <a:spcAft>
                          <a:spcPts val="800"/>
                        </a:spcAft>
                        <a:buClrTx/>
                        <a:buSzTx/>
                        <a:buFontTx/>
                        <a:buNone/>
                        <a:tabLst/>
                        <a:defRPr/>
                      </a:pPr>
                      <a:r>
                        <a:rPr lang="vi-VN" altLang="en-US" sz="2400" kern="0" dirty="0" smtClean="0">
                          <a:latin typeface="Times New Roman" panose="02020603050405020304" pitchFamily="18" charset="0"/>
                          <a:cs typeface="Times New Roman" panose="02020603050405020304" pitchFamily="18" charset="0"/>
                          <a:sym typeface="Arial"/>
                        </a:rPr>
                        <a:t>..............................................................</a:t>
                      </a:r>
                      <a:endParaRPr lang="en-US" sz="24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just" defTabSz="914400" rtl="0" eaLnBrk="1" fontAlgn="base" latinLnBrk="0" hangingPunct="1">
                        <a:lnSpc>
                          <a:spcPct val="106000"/>
                        </a:lnSpc>
                        <a:spcBef>
                          <a:spcPts val="0"/>
                        </a:spcBef>
                        <a:spcAft>
                          <a:spcPts val="800"/>
                        </a:spcAft>
                        <a:buClrTx/>
                        <a:buSzTx/>
                        <a:buFontTx/>
                        <a:buNone/>
                        <a:tabLst/>
                        <a:defRP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just" fontAlgn="base">
                        <a:lnSpc>
                          <a:spcPct val="106000"/>
                        </a:lnSpc>
                        <a:spcAft>
                          <a:spcPts val="800"/>
                        </a:spcAft>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524568441"/>
                  </a:ext>
                </a:extLst>
              </a:tr>
              <a:tr h="647439">
                <a:tc vMerge="1">
                  <a:txBody>
                    <a:bodyPr/>
                    <a:lstStyle/>
                    <a:p>
                      <a:pPr algn="just" fontAlgn="base">
                        <a:lnSpc>
                          <a:spcPct val="106000"/>
                        </a:lnSpc>
                        <a:spcAft>
                          <a:spcPts val="800"/>
                        </a:spcAft>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base" latinLnBrk="0" hangingPunct="1">
                        <a:lnSpc>
                          <a:spcPct val="106000"/>
                        </a:lnSpc>
                        <a:spcBef>
                          <a:spcPts val="0"/>
                        </a:spcBef>
                        <a:spcAft>
                          <a:spcPts val="800"/>
                        </a:spcAft>
                        <a:buClrTx/>
                        <a:buSzTx/>
                        <a:buFontTx/>
                        <a:buNone/>
                        <a:tabLst/>
                        <a:defRPr/>
                      </a:pPr>
                      <a:r>
                        <a:rPr lang="vi-VN" sz="2400" kern="1200" dirty="0" smtClean="0">
                          <a:solidFill>
                            <a:schemeClr val="tx1"/>
                          </a:solidFill>
                          <a:effectLst/>
                          <a:latin typeface="Times New Roman" panose="02020603050405020304" pitchFamily="18" charset="0"/>
                          <a:ea typeface="+mn-ea"/>
                          <a:cs typeface="Times New Roman" panose="02020603050405020304" pitchFamily="18" charset="0"/>
                        </a:rPr>
                        <a:t>Lí lẽ 3</a:t>
                      </a:r>
                      <a:r>
                        <a:rPr lang="vi-VN" altLang="en-US" sz="2400" kern="0" dirty="0" smtClean="0">
                          <a:latin typeface="Times New Roman" panose="02020603050405020304" pitchFamily="18" charset="0"/>
                          <a:cs typeface="Times New Roman" panose="02020603050405020304" pitchFamily="18" charset="0"/>
                          <a:sym typeface="Arial"/>
                        </a:rPr>
                        <a:t>...................................................</a:t>
                      </a:r>
                      <a:endPar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914400" rtl="0" eaLnBrk="1" fontAlgn="base" latinLnBrk="0" hangingPunct="1">
                        <a:lnSpc>
                          <a:spcPct val="106000"/>
                        </a:lnSpc>
                        <a:spcBef>
                          <a:spcPts val="0"/>
                        </a:spcBef>
                        <a:spcAft>
                          <a:spcPts val="800"/>
                        </a:spcAft>
                        <a:buClrTx/>
                        <a:buSzTx/>
                        <a:buFontTx/>
                        <a:buNone/>
                        <a:tabLst/>
                        <a:defRPr/>
                      </a:pPr>
                      <a:r>
                        <a:rPr lang="vi-VN" altLang="en-US" sz="2400" kern="0" dirty="0" smtClean="0">
                          <a:latin typeface="Times New Roman" panose="02020603050405020304" pitchFamily="18" charset="0"/>
                          <a:cs typeface="Times New Roman" panose="02020603050405020304" pitchFamily="18" charset="0"/>
                          <a:sym typeface="Arial"/>
                        </a:rPr>
                        <a:t>..............................................................</a:t>
                      </a:r>
                      <a:endParaRPr lang="en-US" sz="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just" fontAlgn="base">
                        <a:lnSpc>
                          <a:spcPct val="106000"/>
                        </a:lnSpc>
                        <a:spcAft>
                          <a:spcPts val="800"/>
                        </a:spcAft>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just" fontAlgn="base">
                        <a:lnSpc>
                          <a:spcPct val="106000"/>
                        </a:lnSpc>
                        <a:spcAft>
                          <a:spcPts val="800"/>
                        </a:spcAft>
                      </a:pPr>
                      <a:endParaRPr lang="vi-VN" sz="5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270971206"/>
                  </a:ext>
                </a:extLst>
              </a:tr>
              <a:tr h="647439">
                <a:tc gridSpan="3">
                  <a:txBody>
                    <a:bodyPr/>
                    <a:lstStyle/>
                    <a:p>
                      <a:pPr marL="0" marR="0" indent="0" algn="l" defTabSz="976652" rtl="0" eaLnBrk="1" fontAlgn="auto" latinLnBrk="0" hangingPunct="1">
                        <a:lnSpc>
                          <a:spcPct val="100000"/>
                        </a:lnSpc>
                        <a:spcBef>
                          <a:spcPts val="0"/>
                        </a:spcBef>
                        <a:spcAft>
                          <a:spcPts val="0"/>
                        </a:spcAft>
                        <a:buClr>
                          <a:srgbClr val="000000"/>
                        </a:buClr>
                        <a:buSzTx/>
                        <a:buFontTx/>
                        <a:buNone/>
                        <a:tabLst/>
                        <a:defRPr/>
                      </a:pPr>
                      <a:r>
                        <a:rPr lang="en-US" altLang="en-US" sz="2400" b="1" kern="0" dirty="0" err="1" smtClean="0">
                          <a:latin typeface="Times New Roman" panose="02020603050405020304" pitchFamily="18" charset="0"/>
                          <a:cs typeface="Times New Roman" panose="02020603050405020304" pitchFamily="18" charset="0"/>
                          <a:sym typeface="Arial"/>
                        </a:rPr>
                        <a:t>Nhận</a:t>
                      </a:r>
                      <a:r>
                        <a:rPr lang="en-US" altLang="en-US" sz="2400" b="1" kern="0" dirty="0" smtClean="0">
                          <a:latin typeface="Times New Roman" panose="02020603050405020304" pitchFamily="18" charset="0"/>
                          <a:cs typeface="Times New Roman" panose="02020603050405020304" pitchFamily="18" charset="0"/>
                          <a:sym typeface="Arial"/>
                        </a:rPr>
                        <a:t> </a:t>
                      </a:r>
                      <a:r>
                        <a:rPr lang="vi-VN" altLang="en-US" sz="2400" b="1" kern="0" dirty="0" smtClean="0">
                          <a:latin typeface="Times New Roman" panose="02020603050405020304" pitchFamily="18" charset="0"/>
                          <a:cs typeface="Times New Roman" panose="02020603050405020304" pitchFamily="18" charset="0"/>
                          <a:sym typeface="Arial"/>
                        </a:rPr>
                        <a:t>xét: </a:t>
                      </a:r>
                      <a:r>
                        <a:rPr lang="vi-VN" altLang="en-US" sz="2400" kern="0" dirty="0" smtClean="0">
                          <a:latin typeface="Times New Roman" panose="02020603050405020304" pitchFamily="18" charset="0"/>
                          <a:cs typeface="Times New Roman" panose="02020603050405020304" pitchFamily="18" charset="0"/>
                          <a:sym typeface="Arial"/>
                        </a:rPr>
                        <a:t>..............................................................................................................</a:t>
                      </a:r>
                      <a:endParaRPr lang="vi-VN" altLang="en-US" sz="2400" b="1" kern="0" dirty="0" smtClean="0">
                        <a:latin typeface="Times New Roman" panose="02020603050405020304" pitchFamily="18" charset="0"/>
                        <a:cs typeface="Times New Roman" panose="02020603050405020304" pitchFamily="18" charset="0"/>
                        <a:sym typeface="Arial"/>
                      </a:endParaRPr>
                    </a:p>
                    <a:p>
                      <a:pPr marL="0" marR="0" indent="0" algn="l" defTabSz="976652" rtl="0" eaLnBrk="1" fontAlgn="auto" latinLnBrk="0" hangingPunct="1">
                        <a:lnSpc>
                          <a:spcPct val="100000"/>
                        </a:lnSpc>
                        <a:spcBef>
                          <a:spcPts val="0"/>
                        </a:spcBef>
                        <a:spcAft>
                          <a:spcPts val="0"/>
                        </a:spcAft>
                        <a:buClr>
                          <a:srgbClr val="000000"/>
                        </a:buClr>
                        <a:buSzTx/>
                        <a:buFontTx/>
                        <a:buNone/>
                        <a:tabLst/>
                        <a:defRPr/>
                      </a:pPr>
                      <a:r>
                        <a:rPr lang="vi-VN" altLang="en-US" sz="2400" kern="0" dirty="0" smtClean="0">
                          <a:latin typeface="Times New Roman" panose="02020603050405020304" pitchFamily="18" charset="0"/>
                          <a:cs typeface="Times New Roman" panose="02020603050405020304" pitchFamily="18" charset="0"/>
                          <a:sym typeface="Arial"/>
                        </a:rPr>
                        <a:t>................................................................................................................................</a:t>
                      </a:r>
                      <a:endParaRPr lang="vi-VN" altLang="en-US" sz="2400" b="1" kern="0" dirty="0" smtClean="0">
                        <a:latin typeface="Times New Roman" panose="02020603050405020304" pitchFamily="18" charset="0"/>
                        <a:cs typeface="Times New Roman" panose="02020603050405020304" pitchFamily="18" charset="0"/>
                        <a:sym typeface="Arial"/>
                      </a:endParaRPr>
                    </a:p>
                    <a:p>
                      <a:pPr marL="0" marR="0" indent="0" algn="l" defTabSz="976652" rtl="0" eaLnBrk="1" fontAlgn="auto" latinLnBrk="0" hangingPunct="1">
                        <a:lnSpc>
                          <a:spcPct val="100000"/>
                        </a:lnSpc>
                        <a:spcBef>
                          <a:spcPts val="0"/>
                        </a:spcBef>
                        <a:spcAft>
                          <a:spcPts val="0"/>
                        </a:spcAft>
                        <a:buClr>
                          <a:srgbClr val="000000"/>
                        </a:buClr>
                        <a:buSzTx/>
                        <a:buFontTx/>
                        <a:buNone/>
                        <a:tabLst/>
                        <a:defRPr/>
                      </a:pPr>
                      <a:r>
                        <a:rPr lang="vi-VN" altLang="en-US" sz="2400" kern="0" dirty="0" smtClean="0">
                          <a:latin typeface="Times New Roman" panose="02020603050405020304" pitchFamily="18" charset="0"/>
                          <a:cs typeface="Times New Roman" panose="02020603050405020304" pitchFamily="18" charset="0"/>
                          <a:sym typeface="Arial"/>
                        </a:rPr>
                        <a:t> </a:t>
                      </a:r>
                      <a:endParaRPr lang="vi-VN" altLang="en-US" sz="2400" b="1" kern="0" dirty="0" smtClean="0">
                        <a:latin typeface="Times New Roman" panose="02020603050405020304" pitchFamily="18" charset="0"/>
                        <a:cs typeface="Times New Roman" panose="02020603050405020304" pitchFamily="18" charset="0"/>
                        <a:sym typeface="Arial"/>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just" fontAlgn="base">
                        <a:lnSpc>
                          <a:spcPct val="106000"/>
                        </a:lnSpc>
                        <a:spcAft>
                          <a:spcPts val="800"/>
                        </a:spcAft>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just" fontAlgn="base">
                        <a:lnSpc>
                          <a:spcPct val="106000"/>
                        </a:lnSpc>
                        <a:spcAft>
                          <a:spcPts val="800"/>
                        </a:spcAft>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822009466"/>
                  </a:ext>
                </a:extLst>
              </a:tr>
            </a:tbl>
          </a:graphicData>
        </a:graphic>
      </p:graphicFrame>
      <p:sp>
        <p:nvSpPr>
          <p:cNvPr id="2" name="Rectangle 1"/>
          <p:cNvSpPr/>
          <p:nvPr/>
        </p:nvSpPr>
        <p:spPr>
          <a:xfrm>
            <a:off x="144065" y="658331"/>
            <a:ext cx="9995017" cy="769441"/>
          </a:xfrm>
          <a:prstGeom prst="rect">
            <a:avLst/>
          </a:prstGeom>
        </p:spPr>
        <p:txBody>
          <a:bodyPr wrap="square">
            <a:spAutoFit/>
          </a:bodyPr>
          <a:lstStyle/>
          <a:p>
            <a:r>
              <a:rPr lang="vi-VN" sz="2200" b="1" dirty="0">
                <a:latin typeface="Times New Roman" panose="02020603050405020304" pitchFamily="18" charset="0"/>
                <a:ea typeface="PMingLiU"/>
              </a:rPr>
              <a:t>Đọc đoạn 1, </a:t>
            </a:r>
            <a:r>
              <a:rPr lang="vi-VN" sz="2200" dirty="0">
                <a:latin typeface="Times New Roman" panose="02020603050405020304" pitchFamily="18" charset="0"/>
                <a:ea typeface="PMingLiU"/>
              </a:rPr>
              <a:t>từ</a:t>
            </a:r>
            <a:r>
              <a:rPr lang="vi-VN" sz="2200" b="1" dirty="0">
                <a:latin typeface="Times New Roman" panose="02020603050405020304" pitchFamily="18" charset="0"/>
                <a:ea typeface="PMingLiU"/>
              </a:rPr>
              <a:t> </a:t>
            </a:r>
            <a:r>
              <a:rPr lang="vi-VN" sz="2200" b="1" dirty="0" smtClean="0">
                <a:latin typeface="Times New Roman" panose="02020603050405020304" pitchFamily="18" charset="0"/>
                <a:ea typeface="PMingLiU"/>
              </a:rPr>
              <a:t>“</a:t>
            </a:r>
            <a:r>
              <a:rPr lang="vi-VN" sz="2200" b="1" i="1" dirty="0" smtClean="0">
                <a:latin typeface="Times New Roman" panose="02020603050405020304" pitchFamily="18" charset="0"/>
                <a:ea typeface="PMingLiU"/>
              </a:rPr>
              <a:t>Từng </a:t>
            </a:r>
            <a:r>
              <a:rPr lang="vi-VN" sz="2200" b="1" i="1" dirty="0">
                <a:latin typeface="Times New Roman" panose="02020603050405020304" pitchFamily="18" charset="0"/>
                <a:ea typeface="PMingLiU"/>
              </a:rPr>
              <a:t>nghe nói rằng</a:t>
            </a:r>
            <a:r>
              <a:rPr lang="vi-VN" sz="2200" b="1" dirty="0" smtClean="0">
                <a:latin typeface="Times New Roman" panose="02020603050405020304" pitchFamily="18" charset="0"/>
                <a:ea typeface="PMingLiU"/>
              </a:rPr>
              <a:t>…” </a:t>
            </a:r>
            <a:r>
              <a:rPr lang="vi-VN" sz="2200" b="1" dirty="0">
                <a:latin typeface="Times New Roman" panose="02020603050405020304" pitchFamily="18" charset="0"/>
                <a:ea typeface="PMingLiU"/>
              </a:rPr>
              <a:t>đến </a:t>
            </a:r>
            <a:r>
              <a:rPr lang="vi-VN" sz="2200" b="1" dirty="0" smtClean="0">
                <a:latin typeface="Times New Roman" panose="02020603050405020304" pitchFamily="18" charset="0"/>
                <a:ea typeface="PMingLiU"/>
              </a:rPr>
              <a:t>“… </a:t>
            </a:r>
            <a:r>
              <a:rPr lang="vi-VN" sz="2200" b="1" i="1" dirty="0">
                <a:latin typeface="Times New Roman" panose="02020603050405020304" pitchFamily="18" charset="0"/>
                <a:ea typeface="PMingLiU"/>
              </a:rPr>
              <a:t>sinh ra người hiền vậy</a:t>
            </a:r>
            <a:r>
              <a:rPr lang="vi-VN" sz="2200" b="1" dirty="0">
                <a:latin typeface="Times New Roman" panose="02020603050405020304" pitchFamily="18" charset="0"/>
                <a:ea typeface="PMingLiU"/>
              </a:rPr>
              <a:t>” </a:t>
            </a:r>
            <a:endParaRPr lang="vi-VN" sz="2200" b="1" dirty="0" smtClean="0">
              <a:latin typeface="Times New Roman" panose="02020603050405020304" pitchFamily="18" charset="0"/>
              <a:ea typeface="PMingLiU"/>
            </a:endParaRPr>
          </a:p>
          <a:p>
            <a:r>
              <a:rPr lang="vi-VN" sz="2200" dirty="0" smtClean="0">
                <a:latin typeface="Times New Roman" panose="02020603050405020304" pitchFamily="18" charset="0"/>
                <a:ea typeface="PMingLiU"/>
              </a:rPr>
              <a:t>và </a:t>
            </a:r>
            <a:r>
              <a:rPr lang="vi-VN" sz="2200" dirty="0">
                <a:latin typeface="Times New Roman" panose="02020603050405020304" pitchFamily="18" charset="0"/>
                <a:ea typeface="PMingLiU"/>
              </a:rPr>
              <a:t>xác định:</a:t>
            </a:r>
            <a:r>
              <a:rPr lang="vi-VN" sz="2200" b="1" dirty="0">
                <a:latin typeface="Times New Roman" panose="02020603050405020304" pitchFamily="18" charset="0"/>
                <a:ea typeface="PMingLiU"/>
              </a:rPr>
              <a:t> </a:t>
            </a:r>
            <a:r>
              <a:rPr lang="vi-VN" sz="2200" b="1" dirty="0" smtClean="0">
                <a:latin typeface="Times New Roman" panose="02020603050405020304" pitchFamily="18" charset="0"/>
                <a:ea typeface="PMingLiU"/>
              </a:rPr>
              <a:t>luận </a:t>
            </a:r>
            <a:r>
              <a:rPr lang="vi-VN" sz="2200" b="1" dirty="0">
                <a:latin typeface="Times New Roman" panose="02020603050405020304" pitchFamily="18" charset="0"/>
                <a:ea typeface="PMingLiU"/>
              </a:rPr>
              <a:t>điểm, </a:t>
            </a:r>
            <a:r>
              <a:rPr lang="vi-VN" sz="2200" b="1" dirty="0" smtClean="0">
                <a:latin typeface="Times New Roman" panose="02020603050405020304" pitchFamily="18" charset="0"/>
                <a:ea typeface="PMingLiU"/>
              </a:rPr>
              <a:t>lí </a:t>
            </a:r>
            <a:r>
              <a:rPr lang="vi-VN" sz="2200" b="1" dirty="0">
                <a:latin typeface="Times New Roman" panose="02020603050405020304" pitchFamily="18" charset="0"/>
                <a:ea typeface="PMingLiU"/>
              </a:rPr>
              <a:t>lẽ, bằng </a:t>
            </a:r>
            <a:r>
              <a:rPr lang="vi-VN" sz="2200" b="1" dirty="0" smtClean="0">
                <a:latin typeface="Times New Roman" panose="02020603050405020304" pitchFamily="18" charset="0"/>
                <a:ea typeface="PMingLiU"/>
              </a:rPr>
              <a:t>chứng </a:t>
            </a:r>
            <a:r>
              <a:rPr lang="vi-VN" sz="2200" dirty="0" smtClean="0">
                <a:latin typeface="Times New Roman" panose="02020603050405020304" pitchFamily="18" charset="0"/>
                <a:ea typeface="PMingLiU"/>
              </a:rPr>
              <a:t>và </a:t>
            </a:r>
            <a:r>
              <a:rPr lang="vi-VN" sz="2200" b="1" dirty="0">
                <a:latin typeface="Times New Roman" panose="02020603050405020304" pitchFamily="18" charset="0"/>
                <a:ea typeface="PMingLiU"/>
              </a:rPr>
              <a:t>yếu tố bổ trợ </a:t>
            </a:r>
            <a:r>
              <a:rPr lang="vi-VN" sz="2200" dirty="0">
                <a:latin typeface="Times New Roman" panose="02020603050405020304" pitchFamily="18" charset="0"/>
                <a:ea typeface="PMingLiU"/>
              </a:rPr>
              <a:t>trong đoạn văn</a:t>
            </a:r>
            <a:endParaRPr lang="en-US" sz="2200" dirty="0"/>
          </a:p>
        </p:txBody>
      </p:sp>
      <p:pic>
        <p:nvPicPr>
          <p:cNvPr id="7" name="5 Minute Timer (Nho)" descr="A number on a colorful background&#10;&#10;Description automatically generated">
            <a:hlinkClick r:id="" action="ppaction://media"/>
            <a:extLst>
              <a:ext uri="{FF2B5EF4-FFF2-40B4-BE49-F238E27FC236}">
                <a16:creationId xmlns="" xmlns:a16="http://schemas.microsoft.com/office/drawing/2014/main" id="{CF2CA710-38E9-A3D8-6A0E-244BFDE96B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61613" y="-279330"/>
            <a:ext cx="3330388" cy="2941848"/>
          </a:xfrm>
          <a:prstGeom prst="rect">
            <a:avLst/>
          </a:prstGeom>
        </p:spPr>
      </p:pic>
    </p:spTree>
    <p:extLst>
      <p:ext uri="{BB962C8B-B14F-4D97-AF65-F5344CB8AC3E}">
        <p14:creationId xmlns:p14="http://schemas.microsoft.com/office/powerpoint/2010/main" val="378833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1">
            <a:extLst>
              <a:ext uri="{FF2B5EF4-FFF2-40B4-BE49-F238E27FC236}">
                <a16:creationId xmlns="" xmlns:a16="http://schemas.microsoft.com/office/drawing/2014/main" id="{B82C435A-CC2B-A5BB-79EC-C9B30CEF9B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754883" y="0"/>
            <a:ext cx="14890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icture1">
            <a:extLst>
              <a:ext uri="{FF2B5EF4-FFF2-40B4-BE49-F238E27FC236}">
                <a16:creationId xmlns="" xmlns:a16="http://schemas.microsoft.com/office/drawing/2014/main" id="{8FC50BE2-22E8-5AA9-D090-AA054768CF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0424" y="5852517"/>
            <a:ext cx="1006716" cy="100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1">
            <a:extLst>
              <a:ext uri="{FF2B5EF4-FFF2-40B4-BE49-F238E27FC236}">
                <a16:creationId xmlns="" xmlns:a16="http://schemas.microsoft.com/office/drawing/2014/main" id="{080C32BB-5D6D-102B-9FE1-99FDC0FEE1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769"/>
            <a:ext cx="1598613"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cture1">
            <a:extLst>
              <a:ext uri="{FF2B5EF4-FFF2-40B4-BE49-F238E27FC236}">
                <a16:creationId xmlns="" xmlns:a16="http://schemas.microsoft.com/office/drawing/2014/main" id="{3FCFCC2D-7F08-BDF8-29F0-CE0544347D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V="1">
            <a:off x="11238474" y="5852516"/>
            <a:ext cx="1006718" cy="100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BB9889A2-D82C-AC27-EB0C-24AF82AE0B8C}"/>
              </a:ext>
            </a:extLst>
          </p:cNvPr>
          <p:cNvSpPr txBox="1"/>
          <p:nvPr/>
        </p:nvSpPr>
        <p:spPr>
          <a:xfrm>
            <a:off x="2165803" y="299765"/>
            <a:ext cx="7723164" cy="584775"/>
          </a:xfrm>
          <a:prstGeom prst="rect">
            <a:avLst/>
          </a:prstGeom>
          <a:solidFill>
            <a:schemeClr val="accent4">
              <a:lumMod val="20000"/>
              <a:lumOff val="80000"/>
            </a:schemeClr>
          </a:solidFill>
          <a:ln>
            <a:solidFill>
              <a:srgbClr val="FF0000"/>
            </a:solidFill>
          </a:ln>
        </p:spPr>
        <p:txBody>
          <a:bodyPr wrap="square" rtlCol="0">
            <a:spAutoFit/>
          </a:bodyPr>
          <a:lstStyle/>
          <a:p>
            <a:r>
              <a:rPr lang="en-US" sz="3200" b="1" dirty="0">
                <a:effectLst/>
                <a:latin typeface="Times New Roman" panose="02020603050405020304" pitchFamily="18" charset="0"/>
                <a:ea typeface="PMingLiU" panose="02020500000000000000" pitchFamily="18" charset="-120"/>
              </a:rPr>
              <a:t>Thang </a:t>
            </a:r>
            <a:r>
              <a:rPr lang="en-US" sz="3200" b="1" dirty="0" err="1">
                <a:effectLst/>
                <a:latin typeface="Times New Roman" panose="02020603050405020304" pitchFamily="18" charset="0"/>
                <a:ea typeface="PMingLiU" panose="02020500000000000000" pitchFamily="18" charset="-120"/>
              </a:rPr>
              <a:t>đánh</a:t>
            </a:r>
            <a:r>
              <a:rPr lang="en-US" sz="3200" b="1" dirty="0">
                <a:effectLst/>
                <a:latin typeface="Times New Roman" panose="02020603050405020304" pitchFamily="18" charset="0"/>
                <a:ea typeface="PMingLiU" panose="02020500000000000000" pitchFamily="18" charset="-120"/>
              </a:rPr>
              <a:t> </a:t>
            </a:r>
            <a:r>
              <a:rPr lang="en-US" sz="3200" b="1" dirty="0" err="1">
                <a:effectLst/>
                <a:latin typeface="Times New Roman" panose="02020603050405020304" pitchFamily="18" charset="0"/>
                <a:ea typeface="PMingLiU" panose="02020500000000000000" pitchFamily="18" charset="-120"/>
              </a:rPr>
              <a:t>giá</a:t>
            </a:r>
            <a:r>
              <a:rPr lang="en-US" sz="3200" b="1" dirty="0">
                <a:effectLst/>
                <a:latin typeface="Times New Roman" panose="02020603050405020304" pitchFamily="18" charset="0"/>
                <a:ea typeface="PMingLiU" panose="02020500000000000000" pitchFamily="18" charset="-120"/>
              </a:rPr>
              <a:t> </a:t>
            </a:r>
            <a:r>
              <a:rPr lang="en-US" sz="3200" b="1" dirty="0" err="1">
                <a:effectLst/>
                <a:latin typeface="Times New Roman" panose="02020603050405020304" pitchFamily="18" charset="0"/>
                <a:ea typeface="PMingLiU" panose="02020500000000000000" pitchFamily="18" charset="-120"/>
              </a:rPr>
              <a:t>sản</a:t>
            </a:r>
            <a:r>
              <a:rPr lang="en-US" sz="3200" b="1" dirty="0">
                <a:effectLst/>
                <a:latin typeface="Times New Roman" panose="02020603050405020304" pitchFamily="18" charset="0"/>
                <a:ea typeface="PMingLiU" panose="02020500000000000000" pitchFamily="18" charset="-120"/>
              </a:rPr>
              <a:t> </a:t>
            </a:r>
            <a:r>
              <a:rPr lang="en-US" sz="3200" b="1" dirty="0" err="1">
                <a:effectLst/>
                <a:latin typeface="Times New Roman" panose="02020603050405020304" pitchFamily="18" charset="0"/>
                <a:ea typeface="PMingLiU" panose="02020500000000000000" pitchFamily="18" charset="-120"/>
              </a:rPr>
              <a:t>phẩm</a:t>
            </a:r>
            <a:r>
              <a:rPr lang="en-US" sz="3200" b="1" dirty="0">
                <a:effectLst/>
                <a:latin typeface="Times New Roman" panose="02020603050405020304" pitchFamily="18" charset="0"/>
                <a:ea typeface="PMingLiU" panose="02020500000000000000" pitchFamily="18" charset="-120"/>
              </a:rPr>
              <a:t> </a:t>
            </a:r>
            <a:r>
              <a:rPr lang="en-US" sz="3200" b="1" dirty="0" err="1">
                <a:effectLst/>
                <a:latin typeface="Times New Roman" panose="02020603050405020304" pitchFamily="18" charset="0"/>
                <a:ea typeface="PMingLiU" panose="02020500000000000000" pitchFamily="18" charset="-120"/>
              </a:rPr>
              <a:t>hoạt</a:t>
            </a:r>
            <a:r>
              <a:rPr lang="en-US" sz="3200" b="1" dirty="0">
                <a:effectLst/>
                <a:latin typeface="Times New Roman" panose="02020603050405020304" pitchFamily="18" charset="0"/>
                <a:ea typeface="PMingLiU" panose="02020500000000000000" pitchFamily="18" charset="-120"/>
              </a:rPr>
              <a:t> </a:t>
            </a:r>
            <a:r>
              <a:rPr lang="en-US" sz="3200" b="1" dirty="0" err="1">
                <a:effectLst/>
                <a:latin typeface="Times New Roman" panose="02020603050405020304" pitchFamily="18" charset="0"/>
                <a:ea typeface="PMingLiU" panose="02020500000000000000" pitchFamily="18" charset="-120"/>
              </a:rPr>
              <a:t>động</a:t>
            </a:r>
            <a:r>
              <a:rPr lang="en-US" sz="3200" b="1" dirty="0">
                <a:effectLst/>
                <a:latin typeface="Times New Roman" panose="02020603050405020304" pitchFamily="18" charset="0"/>
                <a:ea typeface="PMingLiU" panose="02020500000000000000" pitchFamily="18" charset="-120"/>
              </a:rPr>
              <a:t> </a:t>
            </a:r>
            <a:r>
              <a:rPr lang="en-US" sz="3200" b="1" dirty="0" err="1">
                <a:effectLst/>
                <a:latin typeface="Times New Roman" panose="02020603050405020304" pitchFamily="18" charset="0"/>
                <a:ea typeface="PMingLiU" panose="02020500000000000000" pitchFamily="18" charset="-120"/>
              </a:rPr>
              <a:t>nhóm</a:t>
            </a:r>
            <a:endParaRPr lang="en-US" sz="3200" dirty="0"/>
          </a:p>
        </p:txBody>
      </p:sp>
      <p:graphicFrame>
        <p:nvGraphicFramePr>
          <p:cNvPr id="9" name="Table 8">
            <a:extLst>
              <a:ext uri="{FF2B5EF4-FFF2-40B4-BE49-F238E27FC236}">
                <a16:creationId xmlns="" xmlns:a16="http://schemas.microsoft.com/office/drawing/2014/main" id="{4E72D62E-044A-2CDC-A276-589ED0F8E1BE}"/>
              </a:ext>
            </a:extLst>
          </p:cNvPr>
          <p:cNvGraphicFramePr>
            <a:graphicFrameLocks noGrp="1"/>
          </p:cNvGraphicFramePr>
          <p:nvPr>
            <p:extLst>
              <p:ext uri="{D42A27DB-BD31-4B8C-83A1-F6EECF244321}">
                <p14:modId xmlns:p14="http://schemas.microsoft.com/office/powerpoint/2010/main" val="2871313441"/>
              </p:ext>
            </p:extLst>
          </p:nvPr>
        </p:nvGraphicFramePr>
        <p:xfrm>
          <a:off x="450167" y="1184333"/>
          <a:ext cx="11333322" cy="5309470"/>
        </p:xfrm>
        <a:graphic>
          <a:graphicData uri="http://schemas.openxmlformats.org/drawingml/2006/table">
            <a:tbl>
              <a:tblPr firstRow="1" firstCol="1" bandRow="1"/>
              <a:tblGrid>
                <a:gridCol w="2781546">
                  <a:extLst>
                    <a:ext uri="{9D8B030D-6E8A-4147-A177-3AD203B41FA5}">
                      <a16:colId xmlns="" xmlns:a16="http://schemas.microsoft.com/office/drawing/2014/main" val="301630640"/>
                    </a:ext>
                  </a:extLst>
                </a:gridCol>
                <a:gridCol w="6608104">
                  <a:extLst>
                    <a:ext uri="{9D8B030D-6E8A-4147-A177-3AD203B41FA5}">
                      <a16:colId xmlns="" xmlns:a16="http://schemas.microsoft.com/office/drawing/2014/main" val="2664936138"/>
                    </a:ext>
                  </a:extLst>
                </a:gridCol>
                <a:gridCol w="877489">
                  <a:extLst>
                    <a:ext uri="{9D8B030D-6E8A-4147-A177-3AD203B41FA5}">
                      <a16:colId xmlns="" xmlns:a16="http://schemas.microsoft.com/office/drawing/2014/main" val="2172450539"/>
                    </a:ext>
                  </a:extLst>
                </a:gridCol>
                <a:gridCol w="1066183">
                  <a:extLst>
                    <a:ext uri="{9D8B030D-6E8A-4147-A177-3AD203B41FA5}">
                      <a16:colId xmlns="" xmlns:a16="http://schemas.microsoft.com/office/drawing/2014/main" val="2452371295"/>
                    </a:ext>
                  </a:extLst>
                </a:gridCol>
              </a:tblGrid>
              <a:tr h="548066">
                <a:tc>
                  <a:txBody>
                    <a:bodyPr/>
                    <a:lstStyle/>
                    <a:p>
                      <a:pPr algn="ctr">
                        <a:spcBef>
                          <a:spcPts val="200"/>
                        </a:spcBef>
                        <a:spcAft>
                          <a:spcPts val="200"/>
                        </a:spcAft>
                      </a:pPr>
                      <a:r>
                        <a:rPr lang="en-US" sz="2400" b="1"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b="1"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b="1"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b="1"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endParaRPr lang="en-US" sz="24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Bef>
                          <a:spcPts val="200"/>
                        </a:spcBef>
                        <a:spcAft>
                          <a:spcPts val="200"/>
                        </a:spcAft>
                      </a:pPr>
                      <a:r>
                        <a:rPr lang="en-US" sz="2400" b="1"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 cầu cụ thể</a:t>
                      </a:r>
                      <a:endParaRPr lang="en-US" sz="2400" kern="10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Bef>
                          <a:spcPts val="200"/>
                        </a:spcBef>
                        <a:spcAft>
                          <a:spcPts val="200"/>
                        </a:spcAft>
                      </a:pPr>
                      <a:r>
                        <a:rPr lang="en-US" sz="2400" b="1"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a:t>
                      </a:r>
                      <a:endParaRPr lang="en-US" sz="24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Bef>
                          <a:spcPts val="200"/>
                        </a:spcBef>
                        <a:spcAft>
                          <a:spcPts val="200"/>
                        </a:spcAft>
                      </a:pPr>
                      <a:r>
                        <a:rPr lang="en-US" sz="2400" b="1"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 đạt</a:t>
                      </a:r>
                      <a:endParaRPr lang="en-US" sz="2400" kern="10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 xmlns:a16="http://schemas.microsoft.com/office/drawing/2014/main" val="2612587167"/>
                  </a:ext>
                </a:extLst>
              </a:tr>
              <a:tr h="886919">
                <a:tc>
                  <a:txBody>
                    <a:bodyPr/>
                    <a:lstStyle/>
                    <a:p>
                      <a:pPr algn="just">
                        <a:spcBef>
                          <a:spcPts val="200"/>
                        </a:spcBef>
                        <a:spcAft>
                          <a:spcPts val="200"/>
                        </a:spcAft>
                      </a:pP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endParaRPr lang="en-US" sz="2400" b="1" kern="10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spcBef>
                          <a:spcPts val="200"/>
                        </a:spcBef>
                        <a:spcAft>
                          <a:spcPts val="200"/>
                        </a:spcAft>
                      </a:pPr>
                      <a:r>
                        <a:rPr lang="en-US" sz="24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Trình bày sạch, đẹp, khoa học.</a:t>
                      </a:r>
                      <a:endParaRPr lang="en-US" sz="2400" kern="10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200"/>
                        </a:spcBef>
                        <a:spcAft>
                          <a:spcPts val="200"/>
                        </a:spcAft>
                      </a:pPr>
                      <a:r>
                        <a:rPr lang="en-US" sz="24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sự sáng tạo.</a:t>
                      </a:r>
                      <a:endParaRPr lang="en-US" sz="2400" kern="10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en-US" sz="24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en-US" sz="24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52353997"/>
                  </a:ext>
                </a:extLst>
              </a:tr>
              <a:tr h="1236702">
                <a:tc>
                  <a:txBody>
                    <a:bodyPr/>
                    <a:lstStyle/>
                    <a:p>
                      <a:pPr algn="just">
                        <a:spcBef>
                          <a:spcPts val="200"/>
                        </a:spcBef>
                        <a:spcAft>
                          <a:spcPts val="200"/>
                        </a:spcAft>
                      </a:pP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trình</a:t>
                      </a:r>
                      <a:endParaRPr lang="en-US" sz="2400" b="1" kern="10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spcBef>
                          <a:spcPts val="200"/>
                        </a:spcBef>
                        <a:spcAft>
                          <a:spcPts val="200"/>
                        </a:spcAft>
                      </a:pP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gọn</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ràng</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a:t>
                      </a:r>
                      <a:endParaRPr lang="en-US" sz="24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200"/>
                        </a:spcBef>
                        <a:spcAft>
                          <a:spcPts val="200"/>
                        </a:spcAft>
                      </a:pP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en-US" sz="24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en-US" sz="24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06601733"/>
                  </a:ext>
                </a:extLst>
              </a:tr>
              <a:tr h="940489">
                <a:tc>
                  <a:txBody>
                    <a:bodyPr/>
                    <a:lstStyle/>
                    <a:p>
                      <a:pPr algn="just">
                        <a:spcBef>
                          <a:spcPts val="200"/>
                        </a:spcBef>
                        <a:spcAft>
                          <a:spcPts val="200"/>
                        </a:spcAft>
                      </a:pPr>
                      <a:r>
                        <a:rPr lang="en-US" sz="2400" b="1" ker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Đảm bảo đúng và trọng tâm vấn đề</a:t>
                      </a:r>
                      <a:endParaRPr lang="en-US" sz="2400" b="1" kern="10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spcBef>
                          <a:spcPts val="200"/>
                        </a:spcBef>
                        <a:spcAft>
                          <a:spcPts val="200"/>
                        </a:spcAft>
                      </a:pP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200"/>
                        </a:spcBef>
                        <a:spcAft>
                          <a:spcPts val="200"/>
                        </a:spcAft>
                      </a:pP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then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chốt</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en-US" sz="24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en-US" sz="24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45387570"/>
                  </a:ext>
                </a:extLst>
              </a:tr>
              <a:tr h="1206277">
                <a:tc>
                  <a:txBody>
                    <a:bodyPr/>
                    <a:lstStyle/>
                    <a:p>
                      <a:pPr algn="just">
                        <a:spcBef>
                          <a:spcPts val="200"/>
                        </a:spcBef>
                        <a:spcAft>
                          <a:spcPts val="200"/>
                        </a:spcAft>
                      </a:pP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cực</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kern="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nhóm</a:t>
                      </a:r>
                      <a:endParaRPr lang="en-US" sz="2400" b="1" kern="10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spcBef>
                          <a:spcPts val="200"/>
                        </a:spcBef>
                        <a:spcAft>
                          <a:spcPts val="200"/>
                        </a:spcAft>
                      </a:pP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200"/>
                        </a:spcBef>
                        <a:spcAft>
                          <a:spcPts val="200"/>
                        </a:spcAft>
                      </a:pP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Sẵn</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sàng</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hồi</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en-US" sz="24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en-US" sz="24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32839340"/>
                  </a:ext>
                </a:extLst>
              </a:tr>
            </a:tbl>
          </a:graphicData>
        </a:graphic>
      </p:graphicFrame>
    </p:spTree>
    <p:extLst>
      <p:ext uri="{BB962C8B-B14F-4D97-AF65-F5344CB8AC3E}">
        <p14:creationId xmlns:p14="http://schemas.microsoft.com/office/powerpoint/2010/main" val="2121551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 xmlns:a16="http://schemas.microsoft.com/office/drawing/2014/main" id="{44114E93-AEB3-7328-9BDC-079EE7E8C5B5}"/>
              </a:ext>
            </a:extLst>
          </p:cNvPr>
          <p:cNvGraphicFramePr>
            <a:graphicFrameLocks/>
          </p:cNvGraphicFramePr>
          <p:nvPr>
            <p:extLst>
              <p:ext uri="{D42A27DB-BD31-4B8C-83A1-F6EECF244321}">
                <p14:modId xmlns:p14="http://schemas.microsoft.com/office/powerpoint/2010/main" val="3179460837"/>
              </p:ext>
            </p:extLst>
          </p:nvPr>
        </p:nvGraphicFramePr>
        <p:xfrm>
          <a:off x="265089" y="847167"/>
          <a:ext cx="11568323" cy="5688059"/>
        </p:xfrm>
        <a:graphic>
          <a:graphicData uri="http://schemas.openxmlformats.org/drawingml/2006/table">
            <a:tbl>
              <a:tblPr firstRow="1" firstCol="1" bandRow="1"/>
              <a:tblGrid>
                <a:gridCol w="2856877">
                  <a:extLst>
                    <a:ext uri="{9D8B030D-6E8A-4147-A177-3AD203B41FA5}">
                      <a16:colId xmlns="" xmlns:a16="http://schemas.microsoft.com/office/drawing/2014/main" val="817264155"/>
                    </a:ext>
                  </a:extLst>
                </a:gridCol>
                <a:gridCol w="6062376">
                  <a:extLst>
                    <a:ext uri="{9D8B030D-6E8A-4147-A177-3AD203B41FA5}">
                      <a16:colId xmlns="" xmlns:a16="http://schemas.microsoft.com/office/drawing/2014/main" val="1973417878"/>
                    </a:ext>
                  </a:extLst>
                </a:gridCol>
                <a:gridCol w="2649070">
                  <a:extLst>
                    <a:ext uri="{9D8B030D-6E8A-4147-A177-3AD203B41FA5}">
                      <a16:colId xmlns="" xmlns:a16="http://schemas.microsoft.com/office/drawing/2014/main" val="2642641951"/>
                    </a:ext>
                  </a:extLst>
                </a:gridCol>
              </a:tblGrid>
              <a:tr h="519085">
                <a:tc gridSpan="3">
                  <a:txBody>
                    <a:bodyPr/>
                    <a:lstStyle/>
                    <a:p>
                      <a:pPr marL="0" marR="0" indent="0" algn="ctr" defTabSz="914400" rtl="0" eaLnBrk="1" fontAlgn="base" latinLnBrk="0" hangingPunct="1">
                        <a:lnSpc>
                          <a:spcPct val="106000"/>
                        </a:lnSpc>
                        <a:spcBef>
                          <a:spcPts val="0"/>
                        </a:spcBef>
                        <a:spcAft>
                          <a:spcPts val="800"/>
                        </a:spcAft>
                        <a:buClrTx/>
                        <a:buSzTx/>
                        <a:buFontTx/>
                        <a:buNone/>
                        <a:tabLst/>
                        <a:defRPr/>
                      </a:pPr>
                      <a:r>
                        <a:rPr lang="vi-VN" sz="2400" b="1"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LUẬN ĐỀ: </a:t>
                      </a:r>
                      <a:r>
                        <a:rPr lang="vi-VN" sz="2400" b="1" dirty="0" smtClean="0">
                          <a:latin typeface="Times New Roman" panose="02020603050405020304" pitchFamily="18" charset="0"/>
                          <a:ea typeface="Arial" panose="020B0604020202020204" pitchFamily="34" charset="0"/>
                          <a:cs typeface="Times New Roman" panose="02020603050405020304" pitchFamily="18" charset="0"/>
                        </a:rPr>
                        <a:t>Cầu hiền </a:t>
                      </a:r>
                      <a:endParaRPr lang="en-US" sz="2400" dirty="0">
                        <a:solidFill>
                          <a:schemeClr val="accent1"/>
                        </a:solidFill>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4144194025"/>
                  </a:ext>
                </a:extLst>
              </a:tr>
              <a:tr h="548675">
                <a:tc gridSpan="3">
                  <a:txBody>
                    <a:bodyPr/>
                    <a:lstStyle/>
                    <a:p>
                      <a:pPr algn="ctr" fontAlgn="base">
                        <a:lnSpc>
                          <a:spcPct val="106000"/>
                        </a:lnSpc>
                        <a:spcAft>
                          <a:spcPts val="800"/>
                        </a:spcAft>
                      </a:pPr>
                      <a:r>
                        <a:rPr lang="vi-VN"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Luận điểm 1: </a:t>
                      </a:r>
                      <a:r>
                        <a:rPr lang="vi-VN" sz="2400" b="1" kern="1200" dirty="0" smtClean="0">
                          <a:solidFill>
                            <a:schemeClr val="tx1"/>
                          </a:solidFill>
                          <a:effectLst/>
                          <a:latin typeface="+mj-lt"/>
                          <a:ea typeface="+mn-ea"/>
                          <a:cs typeface="+mn-cs"/>
                        </a:rPr>
                        <a:t>Vai trò, sứ mệnh của người hiền </a:t>
                      </a:r>
                      <a:endPar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algn="ctr" fontAlgn="base">
                        <a:lnSpc>
                          <a:spcPct val="106000"/>
                        </a:lnSpc>
                        <a:spcAft>
                          <a:spcPts val="800"/>
                        </a:spcAft>
                      </a:pPr>
                      <a:endPar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072077393"/>
                  </a:ext>
                </a:extLst>
              </a:tr>
              <a:tr h="812319">
                <a:tc rowSpan="3">
                  <a:txBody>
                    <a:bodyPr/>
                    <a:lstStyle/>
                    <a:p>
                      <a:pPr fontAlgn="base">
                        <a:lnSpc>
                          <a:spcPct val="106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0" algn="l" defTabSz="914400" rtl="0" eaLnBrk="1" fontAlgn="base" latinLnBrk="0" hangingPunct="1">
                        <a:lnSpc>
                          <a:spcPct val="106000"/>
                        </a:lnSpc>
                        <a:spcBef>
                          <a:spcPts val="0"/>
                        </a:spcBef>
                        <a:spcAft>
                          <a:spcPts val="800"/>
                        </a:spcAft>
                        <a:buClrTx/>
                        <a:buSzTx/>
                        <a:buFontTx/>
                        <a:buNone/>
                        <a:tabLst/>
                        <a:defRPr/>
                      </a:pPr>
                      <a:r>
                        <a:rPr lang="vi-VN"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Lí lẽ, bằng chứng</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6000"/>
                        </a:lnSpc>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400" rtl="0" eaLnBrk="1" fontAlgn="auto" latinLnBrk="0" hangingPunct="1">
                        <a:lnSpc>
                          <a:spcPct val="106000"/>
                        </a:lnSpc>
                        <a:spcBef>
                          <a:spcPts val="0"/>
                        </a:spcBef>
                        <a:spcAft>
                          <a:spcPts val="800"/>
                        </a:spcAft>
                        <a:buClrTx/>
                        <a:buSzTx/>
                        <a:buFontTx/>
                        <a:buNone/>
                        <a:tabLst/>
                        <a:defRPr/>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Lí lẽ 1: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Triết</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lí</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xưa</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hiền</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như</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ngôi</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sao</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400" i="1" kern="1200" dirty="0" smtClean="0">
                          <a:solidFill>
                            <a:schemeClr val="tx1"/>
                          </a:solidFill>
                          <a:effectLst/>
                          <a:latin typeface="Times New Roman" panose="02020603050405020304" pitchFamily="18" charset="0"/>
                          <a:ea typeface="+mn-ea"/>
                          <a:cs typeface="Times New Roman" panose="02020603050405020304" pitchFamily="18" charset="0"/>
                        </a:rPr>
                        <a:t>sáng.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just" fontAlgn="base">
                        <a:lnSpc>
                          <a:spcPct val="106000"/>
                        </a:lnSpc>
                        <a:spcAft>
                          <a:spcPts val="800"/>
                        </a:spcAft>
                      </a:pPr>
                      <a:endParaRPr lang="vi-VN" sz="5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fontAlgn="base">
                        <a:lnSpc>
                          <a:spcPct val="106000"/>
                        </a:lnSpc>
                        <a:spcAft>
                          <a:spcPts val="800"/>
                        </a:spcAft>
                      </a:pPr>
                      <a:r>
                        <a:rPr lang="vi-VN" sz="2400" b="1" dirty="0" smtClean="0">
                          <a:effectLst/>
                          <a:latin typeface="Times New Roman" panose="02020603050405020304" pitchFamily="18" charset="0"/>
                          <a:ea typeface="Calibri" panose="020F0502020204030204" pitchFamily="34" charset="0"/>
                          <a:cs typeface="Times New Roman" panose="02020603050405020304" pitchFamily="18" charset="0"/>
                        </a:rPr>
                        <a:t>Yếu tố bổ trợ</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6000"/>
                        </a:lnSpc>
                        <a:spcAft>
                          <a:spcPts val="800"/>
                        </a:spcAft>
                      </a:pPr>
                      <a:r>
                        <a:rPr lang="vi-VN" sz="2400" b="1" i="1" kern="1200" dirty="0" smtClean="0">
                          <a:solidFill>
                            <a:schemeClr val="tx1"/>
                          </a:solidFill>
                          <a:effectLst/>
                          <a:latin typeface="Times New Roman" panose="02020603050405020304" pitchFamily="18" charset="0"/>
                          <a:ea typeface="+mn-ea"/>
                          <a:cs typeface="Times New Roman" panose="02020603050405020304" pitchFamily="18" charset="0"/>
                        </a:rPr>
                        <a:t>- Miêu tả</a:t>
                      </a:r>
                      <a:r>
                        <a:rPr lang="vi-VN" sz="2400" kern="1200" dirty="0" smtClean="0">
                          <a:solidFill>
                            <a:schemeClr val="tx1"/>
                          </a:solidFill>
                          <a:effectLst/>
                          <a:latin typeface="Times New Roman" panose="02020603050405020304" pitchFamily="18" charset="0"/>
                          <a:ea typeface="+mn-ea"/>
                          <a:cs typeface="Times New Roman" panose="02020603050405020304" pitchFamily="18" charset="0"/>
                        </a:rPr>
                        <a:t>: So sánh gợi liên tưởng, giàu cảm xúc.</a:t>
                      </a:r>
                    </a:p>
                    <a:p>
                      <a:pPr marL="0" marR="0" indent="0" algn="just" defTabSz="914400" rtl="0" eaLnBrk="1" fontAlgn="base" latinLnBrk="0" hangingPunct="1">
                        <a:lnSpc>
                          <a:spcPct val="106000"/>
                        </a:lnSpc>
                        <a:spcBef>
                          <a:spcPts val="0"/>
                        </a:spcBef>
                        <a:spcAft>
                          <a:spcPts val="800"/>
                        </a:spcAft>
                        <a:buClrTx/>
                        <a:buSzTx/>
                        <a:buFontTx/>
                        <a:buNone/>
                        <a:tabLst/>
                        <a:defRPr/>
                      </a:pPr>
                      <a:r>
                        <a:rPr lang="vi-VN"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400" b="1" i="1" kern="1200" dirty="0" smtClean="0">
                          <a:solidFill>
                            <a:schemeClr val="tx1"/>
                          </a:solidFill>
                          <a:effectLst/>
                          <a:latin typeface="Times New Roman" panose="02020603050405020304" pitchFamily="18" charset="0"/>
                          <a:ea typeface="+mn-ea"/>
                          <a:cs typeface="Times New Roman" panose="02020603050405020304" pitchFamily="18" charset="0"/>
                        </a:rPr>
                        <a:t>Biểu cảm</a:t>
                      </a:r>
                      <a:r>
                        <a:rPr lang="vi-VN" sz="2400" kern="1200" dirty="0" smtClean="0">
                          <a:solidFill>
                            <a:schemeClr val="tx1"/>
                          </a:solidFill>
                          <a:effectLst/>
                          <a:latin typeface="Times New Roman" panose="02020603050405020304" pitchFamily="18" charset="0"/>
                          <a:ea typeface="+mn-ea"/>
                          <a:cs typeface="Times New Roman" panose="02020603050405020304" pitchFamily="18" charset="0"/>
                        </a:rPr>
                        <a:t>: đề cao hiền tài, thiết tha mong mỏi người tài.</a:t>
                      </a:r>
                      <a:endParaRPr lang="vi-VN" sz="5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6000"/>
                        </a:lnSpc>
                        <a:spcAft>
                          <a:spcPts val="800"/>
                        </a:spcAft>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986415420"/>
                  </a:ext>
                </a:extLst>
              </a:tr>
              <a:tr h="1266913">
                <a:tc vMerge="1">
                  <a:txBody>
                    <a:bodyPr/>
                    <a:lstStyle/>
                    <a:p>
                      <a:pPr algn="ctr" fontAlgn="base">
                        <a:lnSpc>
                          <a:spcPct val="106000"/>
                        </a:lnSpc>
                        <a:spcAft>
                          <a:spcPts val="800"/>
                        </a:spcAft>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base" latinLnBrk="0" hangingPunct="1">
                        <a:lnSpc>
                          <a:spcPct val="106000"/>
                        </a:lnSpc>
                        <a:spcBef>
                          <a:spcPts val="0"/>
                        </a:spcBef>
                        <a:spcAft>
                          <a:spcPts val="800"/>
                        </a:spcAft>
                        <a:buClrTx/>
                        <a:buSzTx/>
                        <a:buFontTx/>
                        <a:buNone/>
                        <a:tabLst/>
                        <a:defRPr/>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Lí lẽ 2: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Quy</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400" kern="1200" dirty="0" smtClean="0">
                          <a:solidFill>
                            <a:schemeClr val="tx1"/>
                          </a:solidFill>
                          <a:effectLst/>
                          <a:latin typeface="Times New Roman" panose="02020603050405020304" pitchFamily="18" charset="0"/>
                          <a:ea typeface="+mn-ea"/>
                          <a:cs typeface="Times New Roman" panose="02020603050405020304" pitchFamily="18" charset="0"/>
                        </a:rPr>
                        <a:t>lu</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ật</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vĩnh</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hằng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vũ</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trụ</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hiền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Sao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sáng</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400" i="1" kern="1200" dirty="0" smtClean="0">
                          <a:solidFill>
                            <a:schemeClr val="tx1"/>
                          </a:solidFill>
                          <a:effectLst/>
                          <a:latin typeface="Times New Roman" panose="02020603050405020304" pitchFamily="18" charset="0"/>
                          <a:ea typeface="+mn-ea"/>
                          <a:cs typeface="Times New Roman" panose="02020603050405020304" pitchFamily="18" charset="0"/>
                        </a:rPr>
                        <a:t>ắt</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chầu</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về</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ngôi</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Bắc</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Thần</a:t>
                      </a:r>
                      <a:r>
                        <a:rPr lang="vi-VN"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hiền</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ắt</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làm</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sứ</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giả</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cho</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err="1" smtClean="0">
                          <a:solidFill>
                            <a:schemeClr val="tx1"/>
                          </a:solidFill>
                          <a:effectLst/>
                          <a:latin typeface="Times New Roman" panose="02020603050405020304" pitchFamily="18" charset="0"/>
                          <a:ea typeface="+mn-ea"/>
                          <a:cs typeface="Times New Roman" panose="02020603050405020304" pitchFamily="18" charset="0"/>
                        </a:rPr>
                        <a:t>thiên</a:t>
                      </a:r>
                      <a:r>
                        <a:rPr lang="en-US" sz="24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400" i="1" kern="1200" dirty="0" smtClean="0">
                          <a:solidFill>
                            <a:schemeClr val="tx1"/>
                          </a:solidFill>
                          <a:effectLst/>
                          <a:latin typeface="Times New Roman" panose="02020603050405020304" pitchFamily="18" charset="0"/>
                          <a:ea typeface="+mn-ea"/>
                          <a:cs typeface="Times New Roman" panose="02020603050405020304" pitchFamily="18" charset="0"/>
                        </a:rPr>
                        <a:t>tử.</a:t>
                      </a:r>
                      <a:endParaRPr lang="en-US" sz="24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just" defTabSz="914400" rtl="0" eaLnBrk="1" fontAlgn="base" latinLnBrk="0" hangingPunct="1">
                        <a:lnSpc>
                          <a:spcPct val="106000"/>
                        </a:lnSpc>
                        <a:spcBef>
                          <a:spcPts val="0"/>
                        </a:spcBef>
                        <a:spcAft>
                          <a:spcPts val="800"/>
                        </a:spcAft>
                        <a:buClrTx/>
                        <a:buSzTx/>
                        <a:buFontTx/>
                        <a:buNone/>
                        <a:tabLst/>
                        <a:defRPr/>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just" fontAlgn="base">
                        <a:lnSpc>
                          <a:spcPct val="106000"/>
                        </a:lnSpc>
                        <a:spcAft>
                          <a:spcPts val="800"/>
                        </a:spcAft>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524568441"/>
                  </a:ext>
                </a:extLst>
              </a:tr>
              <a:tr h="1365135">
                <a:tc vMerge="1">
                  <a:txBody>
                    <a:bodyPr/>
                    <a:lstStyle/>
                    <a:p>
                      <a:pPr algn="just" fontAlgn="base">
                        <a:lnSpc>
                          <a:spcPct val="106000"/>
                        </a:lnSpc>
                        <a:spcAft>
                          <a:spcPts val="800"/>
                        </a:spcAft>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base" latinLnBrk="0" hangingPunct="1">
                        <a:lnSpc>
                          <a:spcPct val="106000"/>
                        </a:lnSpc>
                        <a:spcBef>
                          <a:spcPts val="0"/>
                        </a:spcBef>
                        <a:spcAft>
                          <a:spcPts val="800"/>
                        </a:spcAft>
                        <a:buClrTx/>
                        <a:buSzTx/>
                        <a:buFontTx/>
                        <a:buNone/>
                        <a:tabLst/>
                        <a:defRPr/>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Lí lẽ 3: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Nêu</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phản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đề</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vi-VN"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Nếu</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tài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che</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giấu</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tài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năng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được</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dùng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trái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ý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trời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trái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quy</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luật</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just" fontAlgn="base">
                        <a:lnSpc>
                          <a:spcPct val="106000"/>
                        </a:lnSpc>
                        <a:spcAft>
                          <a:spcPts val="800"/>
                        </a:spcAft>
                      </a:pPr>
                      <a:endParaRPr lang="vi-VN" sz="5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270971206"/>
                  </a:ext>
                </a:extLst>
              </a:tr>
              <a:tr h="711567">
                <a:tc gridSpan="3">
                  <a:txBody>
                    <a:bodyPr/>
                    <a:lstStyle/>
                    <a:p>
                      <a:pPr marL="0" marR="0" indent="0" algn="just" defTabSz="976652" rtl="0" eaLnBrk="1" fontAlgn="auto" latinLnBrk="0" hangingPunct="1">
                        <a:lnSpc>
                          <a:spcPct val="100000"/>
                        </a:lnSpc>
                        <a:spcBef>
                          <a:spcPts val="0"/>
                        </a:spcBef>
                        <a:spcAft>
                          <a:spcPts val="0"/>
                        </a:spcAft>
                        <a:buClr>
                          <a:srgbClr val="000000"/>
                        </a:buClr>
                        <a:buSzTx/>
                        <a:buFontTx/>
                        <a:buNone/>
                        <a:tabLst/>
                        <a:defRPr/>
                      </a:pPr>
                      <a:r>
                        <a:rPr lang="en-US" altLang="en-US" sz="2400" b="1" kern="0" dirty="0" smtClean="0">
                          <a:latin typeface="Times New Roman" panose="02020603050405020304" pitchFamily="18" charset="0"/>
                          <a:cs typeface="Times New Roman" panose="02020603050405020304" pitchFamily="18" charset="0"/>
                          <a:sym typeface="Arial"/>
                        </a:rPr>
                        <a:t>     </a:t>
                      </a:r>
                      <a:r>
                        <a:rPr lang="en-US" altLang="en-US" sz="2400" b="1" kern="0" dirty="0" err="1" smtClean="0">
                          <a:latin typeface="Times New Roman" panose="02020603050405020304" pitchFamily="18" charset="0"/>
                          <a:cs typeface="Times New Roman" panose="02020603050405020304" pitchFamily="18" charset="0"/>
                          <a:sym typeface="Arial"/>
                        </a:rPr>
                        <a:t>Nhận</a:t>
                      </a:r>
                      <a:r>
                        <a:rPr lang="en-US" altLang="en-US" sz="2400" b="1" kern="0" dirty="0" smtClean="0">
                          <a:latin typeface="Times New Roman" panose="02020603050405020304" pitchFamily="18" charset="0"/>
                          <a:cs typeface="Times New Roman" panose="02020603050405020304" pitchFamily="18" charset="0"/>
                          <a:sym typeface="Arial"/>
                        </a:rPr>
                        <a:t> </a:t>
                      </a:r>
                      <a:r>
                        <a:rPr lang="vi-VN" altLang="en-US" sz="2400" b="1" kern="0" dirty="0" smtClean="0">
                          <a:latin typeface="Times New Roman" panose="02020603050405020304" pitchFamily="18" charset="0"/>
                          <a:cs typeface="Times New Roman" panose="02020603050405020304" pitchFamily="18" charset="0"/>
                          <a:sym typeface="Arial"/>
                        </a:rPr>
                        <a:t>xét: </a:t>
                      </a:r>
                      <a:r>
                        <a:rPr lang="vi-VN" sz="2400" b="0" dirty="0" smtClean="0">
                          <a:effectLst/>
                          <a:latin typeface="Times New Roman" panose="02020603050405020304" pitchFamily="18" charset="0"/>
                          <a:ea typeface="Times New Roman" panose="02020603050405020304" pitchFamily="18" charset="0"/>
                        </a:rPr>
                        <a:t>Lập luận rõ ràng, chặt chẽ; thấu tình đạt lý</a:t>
                      </a:r>
                      <a:r>
                        <a:rPr lang="en-US" sz="2400" b="0" dirty="0" smtClean="0">
                          <a:effectLst/>
                          <a:latin typeface="Times New Roman" panose="02020603050405020304" pitchFamily="18" charset="0"/>
                          <a:ea typeface="Times New Roman" panose="02020603050405020304" pitchFamily="18" charset="0"/>
                        </a:rPr>
                        <a:t>, </a:t>
                      </a:r>
                      <a:r>
                        <a:rPr lang="vi-VN" sz="2400" b="0" dirty="0" smtClean="0">
                          <a:effectLst/>
                          <a:latin typeface="Times New Roman" panose="02020603050405020304" pitchFamily="18" charset="0"/>
                          <a:ea typeface="Times New Roman" panose="02020603050405020304" pitchFamily="18" charset="0"/>
                        </a:rPr>
                        <a:t>giàu sức </a:t>
                      </a:r>
                      <a:r>
                        <a:rPr lang="en-US" sz="2400" b="0" dirty="0" err="1" smtClean="0">
                          <a:effectLst/>
                          <a:latin typeface="Times New Roman" panose="02020603050405020304" pitchFamily="18" charset="0"/>
                          <a:ea typeface="Times New Roman" panose="02020603050405020304" pitchFamily="18" charset="0"/>
                        </a:rPr>
                        <a:t>thuyết</a:t>
                      </a:r>
                      <a:r>
                        <a:rPr lang="en-US" sz="2400" b="0" dirty="0" smtClean="0">
                          <a:effectLst/>
                          <a:latin typeface="Times New Roman" panose="02020603050405020304" pitchFamily="18" charset="0"/>
                          <a:ea typeface="Times New Roman" panose="02020603050405020304" pitchFamily="18" charset="0"/>
                        </a:rPr>
                        <a:t> </a:t>
                      </a:r>
                      <a:r>
                        <a:rPr lang="vi-VN" sz="2400" b="0" dirty="0" smtClean="0">
                          <a:effectLst/>
                          <a:latin typeface="Times New Roman" panose="02020603050405020304" pitchFamily="18" charset="0"/>
                          <a:ea typeface="Times New Roman" panose="02020603050405020304" pitchFamily="18" charset="0"/>
                        </a:rPr>
                        <a:t>phục</a:t>
                      </a:r>
                      <a:r>
                        <a:rPr lang="vi-VN" sz="2400" b="1" baseline="0" dirty="0" smtClean="0">
                          <a:effectLst/>
                          <a:latin typeface="Times New Roman" panose="02020603050405020304" pitchFamily="18" charset="0"/>
                          <a:ea typeface="Times New Roman" panose="02020603050405020304" pitchFamily="18" charset="0"/>
                        </a:rPr>
                        <a:t> </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b="1" dirty="0" err="1" smtClean="0">
                          <a:solidFill>
                            <a:srgbClr val="FF0000"/>
                          </a:solidFill>
                          <a:latin typeface="Times New Roman" panose="02020603050405020304" pitchFamily="18" charset="0"/>
                          <a:ea typeface="Cambria"/>
                          <a:cs typeface="Times New Roman" panose="02020603050405020304" pitchFamily="18" charset="0"/>
                          <a:sym typeface="Cambria"/>
                        </a:rPr>
                        <a:t>Cấu</a:t>
                      </a: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400" b="1" dirty="0" err="1" smtClean="0">
                          <a:solidFill>
                            <a:srgbClr val="FF0000"/>
                          </a:solidFill>
                          <a:latin typeface="Times New Roman" panose="02020603050405020304" pitchFamily="18" charset="0"/>
                          <a:ea typeface="Cambria"/>
                          <a:cs typeface="Times New Roman" panose="02020603050405020304" pitchFamily="18" charset="0"/>
                          <a:sym typeface="Cambria"/>
                        </a:rPr>
                        <a:t>trúc</a:t>
                      </a: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vi-VN" sz="2400" b="1" dirty="0" smtClean="0">
                          <a:solidFill>
                            <a:srgbClr val="FF0000"/>
                          </a:solidFill>
                          <a:latin typeface="Times New Roman" panose="02020603050405020304" pitchFamily="18" charset="0"/>
                          <a:ea typeface="Cambria"/>
                          <a:cs typeface="Times New Roman" panose="02020603050405020304" pitchFamily="18" charset="0"/>
                          <a:sym typeface="Cambria"/>
                        </a:rPr>
                        <a:t>đặc thù </a:t>
                      </a:r>
                      <a:r>
                        <a:rPr lang="en-US" sz="2400" b="1" dirty="0" err="1" smtClean="0">
                          <a:solidFill>
                            <a:srgbClr val="FF0000"/>
                          </a:solidFill>
                          <a:latin typeface="Times New Roman" panose="02020603050405020304" pitchFamily="18" charset="0"/>
                          <a:ea typeface="Cambria"/>
                          <a:cs typeface="Times New Roman" panose="02020603050405020304" pitchFamily="18" charset="0"/>
                          <a:sym typeface="Cambria"/>
                        </a:rPr>
                        <a:t>của</a:t>
                      </a: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400" b="1" dirty="0" err="1" smtClean="0">
                          <a:solidFill>
                            <a:srgbClr val="FF0000"/>
                          </a:solidFill>
                          <a:latin typeface="Times New Roman" panose="02020603050405020304" pitchFamily="18" charset="0"/>
                          <a:ea typeface="Cambria"/>
                          <a:cs typeface="Times New Roman" panose="02020603050405020304" pitchFamily="18" charset="0"/>
                          <a:sym typeface="Cambria"/>
                        </a:rPr>
                        <a:t>văn</a:t>
                      </a: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400" b="1" dirty="0" err="1" smtClean="0">
                          <a:solidFill>
                            <a:srgbClr val="FF0000"/>
                          </a:solidFill>
                          <a:latin typeface="Times New Roman" panose="02020603050405020304" pitchFamily="18" charset="0"/>
                          <a:ea typeface="Cambria"/>
                          <a:cs typeface="Times New Roman" panose="02020603050405020304" pitchFamily="18" charset="0"/>
                          <a:sym typeface="Cambria"/>
                        </a:rPr>
                        <a:t>bản</a:t>
                      </a: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400" b="1" dirty="0" err="1" smtClean="0">
                          <a:solidFill>
                            <a:srgbClr val="FF0000"/>
                          </a:solidFill>
                          <a:latin typeface="Times New Roman" panose="02020603050405020304" pitchFamily="18" charset="0"/>
                          <a:ea typeface="Cambria"/>
                          <a:cs typeface="Times New Roman" panose="02020603050405020304" pitchFamily="18" charset="0"/>
                          <a:sym typeface="Cambria"/>
                        </a:rPr>
                        <a:t>nghị</a:t>
                      </a:r>
                      <a:r>
                        <a:rPr lang="en-US" sz="24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vi-VN" sz="2400" b="1" dirty="0" smtClean="0">
                          <a:solidFill>
                            <a:srgbClr val="FF0000"/>
                          </a:solidFill>
                          <a:latin typeface="Times New Roman" panose="02020603050405020304" pitchFamily="18" charset="0"/>
                          <a:ea typeface="Cambria"/>
                          <a:cs typeface="Times New Roman" panose="02020603050405020304" pitchFamily="18" charset="0"/>
                          <a:sym typeface="Cambria"/>
                        </a:rPr>
                        <a:t>luận.</a:t>
                      </a:r>
                      <a:endParaRPr lang="en-US" sz="2400" b="1" dirty="0" smtClean="0">
                        <a:solidFill>
                          <a:srgbClr val="FF0000"/>
                        </a:solidFill>
                      </a:endParaRPr>
                    </a:p>
                    <a:p>
                      <a:pPr marL="0" marR="0" indent="0" algn="l" defTabSz="976652" rtl="0" eaLnBrk="1" fontAlgn="auto" latinLnBrk="0" hangingPunct="1">
                        <a:lnSpc>
                          <a:spcPct val="100000"/>
                        </a:lnSpc>
                        <a:spcBef>
                          <a:spcPts val="0"/>
                        </a:spcBef>
                        <a:spcAft>
                          <a:spcPts val="0"/>
                        </a:spcAft>
                        <a:buClr>
                          <a:srgbClr val="000000"/>
                        </a:buClr>
                        <a:buSzTx/>
                        <a:buFontTx/>
                        <a:buNone/>
                        <a:tabLst/>
                        <a:defRPr/>
                      </a:pPr>
                      <a:endParaRPr lang="vi-VN" altLang="en-US" sz="2400" b="1" kern="0" dirty="0" smtClean="0">
                        <a:latin typeface="Times New Roman" panose="02020603050405020304" pitchFamily="18" charset="0"/>
                        <a:cs typeface="Times New Roman" panose="02020603050405020304" pitchFamily="18" charset="0"/>
                        <a:sym typeface="Arial"/>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just" fontAlgn="base">
                        <a:lnSpc>
                          <a:spcPct val="106000"/>
                        </a:lnSpc>
                        <a:spcAft>
                          <a:spcPts val="800"/>
                        </a:spcAft>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just" fontAlgn="base">
                        <a:lnSpc>
                          <a:spcPct val="106000"/>
                        </a:lnSpc>
                        <a:spcAft>
                          <a:spcPts val="800"/>
                        </a:spcAft>
                      </a:pPr>
                      <a:endParaRPr lang="en-US" sz="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72" marR="35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822009466"/>
                  </a:ext>
                </a:extLst>
              </a:tr>
            </a:tbl>
          </a:graphicData>
        </a:graphic>
      </p:graphicFrame>
      <p:sp>
        <p:nvSpPr>
          <p:cNvPr id="6" name="Google Shape;341;p14">
            <a:extLst>
              <a:ext uri="{FF2B5EF4-FFF2-40B4-BE49-F238E27FC236}">
                <a16:creationId xmlns="" xmlns:a16="http://schemas.microsoft.com/office/drawing/2014/main" id="{0CD8CA70-5E8C-C066-8664-513AED1DCE26}"/>
              </a:ext>
            </a:extLst>
          </p:cNvPr>
          <p:cNvSpPr txBox="1"/>
          <p:nvPr/>
        </p:nvSpPr>
        <p:spPr>
          <a:xfrm>
            <a:off x="144065" y="18156"/>
            <a:ext cx="7502770" cy="640175"/>
          </a:xfrm>
          <a:prstGeom prst="rect">
            <a:avLst/>
          </a:prstGeom>
          <a:solidFill>
            <a:schemeClr val="bg1"/>
          </a:solidFill>
          <a:ln>
            <a:solidFill>
              <a:srgbClr val="C00000"/>
            </a:solidFill>
          </a:ln>
        </p:spPr>
        <p:txBody>
          <a:bodyPr spcFirstLastPara="1" wrap="square" lIns="0" tIns="0" rIns="0" bIns="0" anchor="t" anchorCtr="0">
            <a:spAutoFit/>
          </a:bodyPr>
          <a:lstStyle/>
          <a:p>
            <a:pPr algn="just">
              <a:lnSpc>
                <a:spcPct val="130000"/>
              </a:lnSpc>
            </a:pPr>
            <a:r>
              <a:rPr lang="en-US" sz="3200" b="1" i="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2800" b="1" dirty="0">
                <a:latin typeface="Times New Roman" panose="02020603050405020304" pitchFamily="18" charset="0"/>
                <a:ea typeface="Cambria"/>
                <a:cs typeface="Times New Roman" panose="02020603050405020304" pitchFamily="18" charset="0"/>
                <a:sym typeface="Cambria"/>
              </a:rPr>
              <a:t>2. </a:t>
            </a:r>
            <a:r>
              <a:rPr lang="en-US" sz="2800" b="1" dirty="0" err="1">
                <a:latin typeface="Times New Roman" panose="02020603050405020304" pitchFamily="18" charset="0"/>
                <a:ea typeface="Cambria"/>
                <a:cs typeface="Times New Roman" panose="02020603050405020304" pitchFamily="18" charset="0"/>
                <a:sym typeface="Cambria"/>
              </a:rPr>
              <a:t>Cấu</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trúc</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của</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văn</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bản</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Chiếu</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cầu</a:t>
            </a:r>
            <a:r>
              <a:rPr lang="en-US" sz="2800" b="1" dirty="0">
                <a:latin typeface="Times New Roman" panose="02020603050405020304" pitchFamily="18" charset="0"/>
                <a:ea typeface="Cambria"/>
                <a:cs typeface="Times New Roman" panose="02020603050405020304" pitchFamily="18" charset="0"/>
                <a:sym typeface="Cambria"/>
              </a:rPr>
              <a:t> </a:t>
            </a:r>
            <a:r>
              <a:rPr lang="en-US" sz="2800" b="1" dirty="0" err="1">
                <a:latin typeface="Times New Roman" panose="02020603050405020304" pitchFamily="18" charset="0"/>
                <a:ea typeface="Cambria"/>
                <a:cs typeface="Times New Roman" panose="02020603050405020304" pitchFamily="18" charset="0"/>
                <a:sym typeface="Cambria"/>
              </a:rPr>
              <a:t>hiền</a:t>
            </a:r>
            <a:r>
              <a:rPr lang="en-US" sz="2800" b="1" dirty="0">
                <a:latin typeface="Times New Roman" panose="02020603050405020304" pitchFamily="18" charset="0"/>
                <a:ea typeface="Cambria"/>
                <a:cs typeface="Times New Roman" panose="02020603050405020304" pitchFamily="18" charset="0"/>
                <a:sym typeface="Cambria"/>
              </a:rPr>
              <a:t>”</a:t>
            </a:r>
            <a:endParaRPr sz="2800" b="1" dirty="0">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16952807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a:extLst>
              <a:ext uri="{FF2B5EF4-FFF2-40B4-BE49-F238E27FC236}">
                <a16:creationId xmlns:a16="http://schemas.microsoft.com/office/drawing/2014/main" xmlns="" id="{76165A21-2672-45B4-BA98-687152592949}"/>
              </a:ext>
            </a:extLst>
          </p:cNvPr>
          <p:cNvPicPr>
            <a:picLocks noChangeAspect="1"/>
          </p:cNvPicPr>
          <p:nvPr>
            <p:custDataLst>
              <p:tags r:id="rId1"/>
            </p:custDataLst>
          </p:nvPr>
        </p:nvPicPr>
        <p:blipFill rotWithShape="1">
          <a:blip r:embed="rId6" cstate="screen">
            <a:extLst>
              <a:ext uri="{28A0092B-C50C-407E-A947-70E740481C1C}">
                <a14:useLocalDpi xmlns:a14="http://schemas.microsoft.com/office/drawing/2010/main"/>
              </a:ext>
            </a:extLst>
          </a:blip>
          <a:srcRect/>
          <a:stretch/>
        </p:blipFill>
        <p:spPr>
          <a:xfrm>
            <a:off x="0" y="-2"/>
            <a:ext cx="12192004" cy="6858002"/>
          </a:xfrm>
          <a:prstGeom prst="rect">
            <a:avLst/>
          </a:prstGeom>
        </p:spPr>
      </p:pic>
      <p:pic>
        <p:nvPicPr>
          <p:cNvPr id="7" name="PA-图片 6">
            <a:extLst>
              <a:ext uri="{FF2B5EF4-FFF2-40B4-BE49-F238E27FC236}">
                <a16:creationId xmlns:a16="http://schemas.microsoft.com/office/drawing/2014/main" xmlns="" id="{15C0EBF3-DC54-4EE2-984F-D5E809CE3E68}"/>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1111515" y="1089559"/>
            <a:ext cx="9968969" cy="5102428"/>
          </a:xfrm>
          <a:prstGeom prst="rect">
            <a:avLst/>
          </a:prstGeom>
        </p:spPr>
      </p:pic>
      <p:pic>
        <p:nvPicPr>
          <p:cNvPr id="9" name="PA-图片 8">
            <a:extLst>
              <a:ext uri="{FF2B5EF4-FFF2-40B4-BE49-F238E27FC236}">
                <a16:creationId xmlns:a16="http://schemas.microsoft.com/office/drawing/2014/main" xmlns="" id="{7F80C306-107E-4E7B-AD5E-25C1030E0BB0}"/>
              </a:ext>
            </a:extLst>
          </p:cNvPr>
          <p:cNvPicPr>
            <a:picLocks noChangeAspect="1"/>
          </p:cNvPicPr>
          <p:nvPr>
            <p:custDataLst>
              <p:tags r:id="rId3"/>
            </p:custDataLst>
          </p:nvPr>
        </p:nvPicPr>
        <p:blipFill rotWithShape="1">
          <a:blip r:embed="rId8" cstate="screen">
            <a:extLst>
              <a:ext uri="{28A0092B-C50C-407E-A947-70E740481C1C}">
                <a14:useLocalDpi xmlns:a14="http://schemas.microsoft.com/office/drawing/2010/main"/>
              </a:ext>
            </a:extLst>
          </a:blip>
          <a:srcRect/>
          <a:stretch/>
        </p:blipFill>
        <p:spPr>
          <a:xfrm>
            <a:off x="8801099" y="-1"/>
            <a:ext cx="3390901" cy="1525088"/>
          </a:xfrm>
          <a:prstGeom prst="rect">
            <a:avLst/>
          </a:prstGeom>
        </p:spPr>
      </p:pic>
      <p:sp>
        <p:nvSpPr>
          <p:cNvPr id="11" name="PA-文本框 10">
            <a:extLst>
              <a:ext uri="{FF2B5EF4-FFF2-40B4-BE49-F238E27FC236}">
                <a16:creationId xmlns:a16="http://schemas.microsoft.com/office/drawing/2014/main" xmlns="" id="{B7EB713D-B94C-4513-9CFF-33F27EA349E2}"/>
              </a:ext>
            </a:extLst>
          </p:cNvPr>
          <p:cNvSpPr txBox="1"/>
          <p:nvPr>
            <p:custDataLst>
              <p:tags r:id="rId4"/>
            </p:custDataLst>
          </p:nvPr>
        </p:nvSpPr>
        <p:spPr>
          <a:xfrm>
            <a:off x="2903758" y="2614647"/>
            <a:ext cx="6626531" cy="1323439"/>
          </a:xfrm>
          <a:prstGeom prst="rect">
            <a:avLst/>
          </a:prstGeom>
          <a:noFill/>
        </p:spPr>
        <p:txBody>
          <a:bodyPr wrap="square" rtlCol="0">
            <a:spAutoFit/>
          </a:bodyPr>
          <a:lstStyle/>
          <a:p>
            <a:pPr algn="ctr"/>
            <a:r>
              <a:rPr lang="en-US" sz="8000" b="1" i="1" dirty="0">
                <a:solidFill>
                  <a:srgbClr val="FF0000"/>
                </a:solidFill>
                <a:latin typeface="Times New Roman" panose="02020603050405020304" pitchFamily="18" charset="0"/>
                <a:ea typeface="Cambria"/>
                <a:cs typeface="Times New Roman" panose="02020603050405020304" pitchFamily="18" charset="0"/>
                <a:sym typeface="Cambria"/>
              </a:rPr>
              <a:t>CỦNG CỐ</a:t>
            </a:r>
            <a:endParaRPr lang="zh-CN" altLang="en-US" sz="8000" dirty="0">
              <a:solidFill>
                <a:srgbClr val="375179"/>
              </a:solidFill>
              <a:latin typeface="Forte" panose="03060902040502070203" pitchFamily="66" charset="0"/>
              <a:ea typeface="汉仪大宋简" panose="02010609000101010101" pitchFamily="49" charset="-122"/>
              <a:cs typeface="+mn-ea"/>
              <a:sym typeface="+mn-lt"/>
            </a:endParaRPr>
          </a:p>
        </p:txBody>
      </p:sp>
    </p:spTree>
    <p:extLst>
      <p:ext uri="{BB962C8B-B14F-4D97-AF65-F5344CB8AC3E}">
        <p14:creationId xmlns:p14="http://schemas.microsoft.com/office/powerpoint/2010/main" val="1061299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23" presetClass="entr" presetSubtype="36" fill="hold" grpId="0" nodeType="withEffect">
                                  <p:stCondLst>
                                    <p:cond delay="130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strVal val="(6*min(max(#ppt_w*#ppt_h,.3),1)-7.4)/-.7*#ppt_w"/>
                                          </p:val>
                                        </p:tav>
                                        <p:tav tm="100000">
                                          <p:val>
                                            <p:strVal val="#ppt_w"/>
                                          </p:val>
                                        </p:tav>
                                      </p:tavLst>
                                    </p:anim>
                                    <p:anim calcmode="lin" valueType="num">
                                      <p:cBhvr>
                                        <p:cTn id="11" dur="500" fill="hold"/>
                                        <p:tgtEl>
                                          <p:spTgt spid="11"/>
                                        </p:tgtEl>
                                        <p:attrNameLst>
                                          <p:attrName>ppt_h</p:attrName>
                                        </p:attrNameLst>
                                      </p:cBhvr>
                                      <p:tavLst>
                                        <p:tav tm="0">
                                          <p:val>
                                            <p:strVal val="(6*min(max(#ppt_w*#ppt_h,.3),1)-7.4)/-.7*#ppt_h"/>
                                          </p:val>
                                        </p:tav>
                                        <p:tav tm="100000">
                                          <p:val>
                                            <p:strVal val="#ppt_h"/>
                                          </p:val>
                                        </p:tav>
                                      </p:tavLst>
                                    </p:anim>
                                    <p:anim calcmode="lin" valueType="num">
                                      <p:cBhvr>
                                        <p:cTn id="12" dur="500" fill="hold"/>
                                        <p:tgtEl>
                                          <p:spTgt spid="11"/>
                                        </p:tgtEl>
                                        <p:attrNameLst>
                                          <p:attrName>ppt_x</p:attrName>
                                        </p:attrNameLst>
                                      </p:cBhvr>
                                      <p:tavLst>
                                        <p:tav tm="0">
                                          <p:val>
                                            <p:fltVal val="0.5"/>
                                          </p:val>
                                        </p:tav>
                                        <p:tav tm="100000">
                                          <p:val>
                                            <p:strVal val="#ppt_x"/>
                                          </p:val>
                                        </p:tav>
                                      </p:tavLst>
                                    </p:anim>
                                    <p:anim calcmode="lin" valueType="num">
                                      <p:cBhvr>
                                        <p:cTn id="13"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AF69B1A-563C-D970-6BBF-3F592BE18767}"/>
              </a:ext>
            </a:extLst>
          </p:cNvPr>
          <p:cNvSpPr txBox="1"/>
          <p:nvPr/>
        </p:nvSpPr>
        <p:spPr>
          <a:xfrm>
            <a:off x="1195754" y="1364567"/>
            <a:ext cx="10550768" cy="3093154"/>
          </a:xfrm>
          <a:prstGeom prst="rect">
            <a:avLst/>
          </a:prstGeom>
          <a:noFill/>
        </p:spPr>
        <p:txBody>
          <a:bodyPr wrap="square" rtlCol="0">
            <a:spAutoFit/>
          </a:bodyPr>
          <a:lstStyle/>
          <a:p>
            <a:pPr algn="just">
              <a:spcBef>
                <a:spcPts val="600"/>
              </a:spcBef>
              <a:tabLst>
                <a:tab pos="1371600" algn="l"/>
              </a:tabLst>
            </a:pPr>
            <a:r>
              <a:rPr lang="en-US" sz="2800" b="1" kern="100" dirty="0" err="1">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Câu</a:t>
            </a:r>
            <a:r>
              <a:rPr lang="en-US" sz="2800" b="1"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 1.</a:t>
            </a:r>
            <a:r>
              <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vi-VN" sz="2800" b="1" kern="100" dirty="0">
                <a:effectLst/>
                <a:latin typeface="Times New Roman" panose="02020603050405020304" pitchFamily="18" charset="0"/>
                <a:ea typeface="PMingLiU" panose="02020500000000000000" pitchFamily="18" charset="-120"/>
                <a:cs typeface="Times New Roman" panose="02020603050405020304" pitchFamily="18" charset="0"/>
              </a:rPr>
              <a:t>Em hiểu từ “hiền” trong “Chiếu cầu hiền” nghĩa là gì?</a:t>
            </a:r>
            <a:endPar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1200"/>
              </a:spcBef>
              <a:spcAft>
                <a:spcPts val="600"/>
              </a:spcAft>
              <a:tabLst>
                <a:tab pos="1371600" algn="l"/>
              </a:tabLst>
            </a:pPr>
            <a:r>
              <a:rPr lang="vi-VN" sz="2800" kern="100" dirty="0">
                <a:effectLst/>
                <a:latin typeface="Times New Roman" panose="02020603050405020304" pitchFamily="18" charset="0"/>
                <a:ea typeface="PMingLiU" panose="02020500000000000000" pitchFamily="18" charset="-120"/>
                <a:cs typeface="Times New Roman" panose="02020603050405020304" pitchFamily="18" charset="0"/>
              </a:rPr>
              <a:t>A. Người tử tế.</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1200"/>
              </a:spcBef>
              <a:spcAft>
                <a:spcPts val="600"/>
              </a:spcAft>
              <a:tabLst>
                <a:tab pos="1371600" algn="l"/>
              </a:tabLst>
            </a:pPr>
            <a:r>
              <a:rPr lang="vi-VN" sz="2800" kern="100" dirty="0">
                <a:effectLst/>
                <a:latin typeface="Times New Roman" panose="02020603050405020304" pitchFamily="18" charset="0"/>
                <a:ea typeface="PMingLiU" panose="02020500000000000000" pitchFamily="18" charset="-120"/>
                <a:cs typeface="Times New Roman" panose="02020603050405020304" pitchFamily="18" charset="0"/>
              </a:rPr>
              <a:t>B. Người luôn làm việc thiện.</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1200"/>
              </a:spcBef>
              <a:spcAft>
                <a:spcPts val="600"/>
              </a:spcAft>
              <a:tabLst>
                <a:tab pos="1371600" algn="l"/>
              </a:tabLst>
            </a:pPr>
            <a:r>
              <a:rPr lang="vi-VN" sz="2800" kern="100" dirty="0">
                <a:effectLst/>
                <a:latin typeface="Times New Roman" panose="02020603050405020304" pitchFamily="18" charset="0"/>
                <a:ea typeface="PMingLiU" panose="02020500000000000000" pitchFamily="18" charset="-120"/>
                <a:cs typeface="Times New Roman" panose="02020603050405020304" pitchFamily="18" charset="0"/>
              </a:rPr>
              <a:t>C. Người nhân hậu.</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1200"/>
              </a:spcBef>
              <a:spcAft>
                <a:spcPts val="600"/>
              </a:spcAft>
              <a:tabLst>
                <a:tab pos="1371600" algn="l"/>
              </a:tabLst>
            </a:pPr>
            <a:r>
              <a:rPr lang="vi-VN" sz="2800" kern="100" dirty="0">
                <a:effectLst/>
                <a:latin typeface="Times New Roman" panose="02020603050405020304" pitchFamily="18" charset="0"/>
                <a:ea typeface="PMingLiU" panose="02020500000000000000" pitchFamily="18" charset="-120"/>
                <a:cs typeface="Times New Roman" panose="02020603050405020304" pitchFamily="18" charset="0"/>
              </a:rPr>
              <a:t>D. Người có đức, có tài.</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3" name="Oval 2">
            <a:extLst>
              <a:ext uri="{FF2B5EF4-FFF2-40B4-BE49-F238E27FC236}">
                <a16:creationId xmlns="" xmlns:a16="http://schemas.microsoft.com/office/drawing/2014/main" id="{A58221DD-AC36-49E0-D336-EF25336BED60}"/>
              </a:ext>
            </a:extLst>
          </p:cNvPr>
          <p:cNvSpPr/>
          <p:nvPr/>
        </p:nvSpPr>
        <p:spPr>
          <a:xfrm>
            <a:off x="942533" y="3807090"/>
            <a:ext cx="787793" cy="6506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a:t>
            </a:r>
          </a:p>
        </p:txBody>
      </p:sp>
      <p:pic>
        <p:nvPicPr>
          <p:cNvPr id="4" name="Picture 3" descr="Picture1">
            <a:extLst>
              <a:ext uri="{FF2B5EF4-FFF2-40B4-BE49-F238E27FC236}">
                <a16:creationId xmlns="" xmlns:a16="http://schemas.microsoft.com/office/drawing/2014/main" id="{080C32BB-5D6D-102B-9FE1-99FDC0FEE1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713" y="176846"/>
            <a:ext cx="1598613"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icture1">
            <a:extLst>
              <a:ext uri="{FF2B5EF4-FFF2-40B4-BE49-F238E27FC236}">
                <a16:creationId xmlns="" xmlns:a16="http://schemas.microsoft.com/office/drawing/2014/main" id="{6350C0DF-3C0E-8ADC-829C-B43550C0FF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V="1">
            <a:off x="10757510" y="5495020"/>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1">
            <a:extLst>
              <a:ext uri="{FF2B5EF4-FFF2-40B4-BE49-F238E27FC236}">
                <a16:creationId xmlns="" xmlns:a16="http://schemas.microsoft.com/office/drawing/2014/main" id="{0914F303-54EA-0696-69FE-124B7365EC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7709" y="5386570"/>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cture1">
            <a:extLst>
              <a:ext uri="{FF2B5EF4-FFF2-40B4-BE49-F238E27FC236}">
                <a16:creationId xmlns="" xmlns:a16="http://schemas.microsoft.com/office/drawing/2014/main" id="{B82C435A-CC2B-A5BB-79EC-C9B30CEF9B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510668" y="103762"/>
            <a:ext cx="14890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8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AF69B1A-563C-D970-6BBF-3F592BE18767}"/>
              </a:ext>
            </a:extLst>
          </p:cNvPr>
          <p:cNvSpPr txBox="1"/>
          <p:nvPr/>
        </p:nvSpPr>
        <p:spPr>
          <a:xfrm>
            <a:off x="1195756" y="1645920"/>
            <a:ext cx="9172134" cy="4185761"/>
          </a:xfrm>
          <a:prstGeom prst="rect">
            <a:avLst/>
          </a:prstGeom>
          <a:noFill/>
        </p:spPr>
        <p:txBody>
          <a:bodyPr wrap="square" rtlCol="0">
            <a:spAutoFit/>
          </a:bodyPr>
          <a:lstStyle/>
          <a:p>
            <a:pPr algn="just">
              <a:spcBef>
                <a:spcPts val="1200"/>
              </a:spcBef>
              <a:spcAft>
                <a:spcPts val="600"/>
              </a:spcAft>
              <a:tabLst>
                <a:tab pos="1371600" algn="l"/>
              </a:tabLst>
            </a:pPr>
            <a:r>
              <a:rPr lang="vi-VN" sz="2800" b="1"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Câu </a:t>
            </a:r>
            <a:r>
              <a:rPr lang="en-US" sz="2800" b="1"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2</a:t>
            </a:r>
            <a:r>
              <a:rPr lang="vi-VN" sz="2800" b="1"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a:t>
            </a:r>
            <a:r>
              <a:rPr lang="vi-VN" sz="1800" b="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vi-VN" sz="2800" b="1" kern="100" dirty="0">
                <a:effectLst/>
                <a:latin typeface="Times New Roman" panose="02020603050405020304" pitchFamily="18" charset="0"/>
                <a:ea typeface="PMingLiU" panose="02020500000000000000" pitchFamily="18" charset="-120"/>
                <a:cs typeface="Times New Roman" panose="02020603050405020304" pitchFamily="18" charset="0"/>
              </a:rPr>
              <a:t>Khi viết “Chiếu cầu hiền”, Ngô Thì Nhậm đã đứng </a:t>
            </a:r>
            <a:r>
              <a:rPr lang="en-US" sz="2800" b="1" kern="100" dirty="0" err="1">
                <a:effectLst/>
                <a:latin typeface="Times New Roman" panose="02020603050405020304" pitchFamily="18" charset="0"/>
                <a:ea typeface="PMingLiU" panose="02020500000000000000" pitchFamily="18" charset="-120"/>
                <a:cs typeface="Times New Roman" panose="02020603050405020304" pitchFamily="18" charset="0"/>
              </a:rPr>
              <a:t>trên</a:t>
            </a:r>
            <a:r>
              <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2800" b="1" kern="100" dirty="0" err="1">
                <a:effectLst/>
                <a:latin typeface="Times New Roman" panose="02020603050405020304" pitchFamily="18" charset="0"/>
                <a:ea typeface="PMingLiU" panose="02020500000000000000" pitchFamily="18" charset="-120"/>
                <a:cs typeface="Times New Roman" panose="02020603050405020304" pitchFamily="18" charset="0"/>
              </a:rPr>
              <a:t>lập</a:t>
            </a:r>
            <a:r>
              <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2800" b="1" kern="100" dirty="0" err="1">
                <a:effectLst/>
                <a:latin typeface="Times New Roman" panose="02020603050405020304" pitchFamily="18" charset="0"/>
                <a:ea typeface="PMingLiU" panose="02020500000000000000" pitchFamily="18" charset="-120"/>
                <a:cs typeface="Times New Roman" panose="02020603050405020304" pitchFamily="18" charset="0"/>
              </a:rPr>
              <a:t>trường</a:t>
            </a:r>
            <a:r>
              <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2800" b="1" kern="100" dirty="0" err="1">
                <a:effectLst/>
                <a:latin typeface="Times New Roman" panose="02020603050405020304" pitchFamily="18" charset="0"/>
                <a:ea typeface="PMingLiU" panose="02020500000000000000" pitchFamily="18" charset="-120"/>
                <a:cs typeface="Times New Roman" panose="02020603050405020304" pitchFamily="18" charset="0"/>
              </a:rPr>
              <a:t>của</a:t>
            </a:r>
            <a:r>
              <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rPr>
              <a:t> ai</a:t>
            </a:r>
            <a:r>
              <a:rPr lang="vi-VN" sz="2800" b="1" kern="100" dirty="0">
                <a:effectLst/>
                <a:latin typeface="Times New Roman" panose="02020603050405020304" pitchFamily="18" charset="0"/>
                <a:ea typeface="PMingLiU" panose="02020500000000000000" pitchFamily="18" charset="-120"/>
                <a:cs typeface="Times New Roman" panose="02020603050405020304" pitchFamily="18" charset="0"/>
              </a:rPr>
              <a:t>?</a:t>
            </a:r>
            <a:endPar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1200"/>
              </a:spcBef>
              <a:spcAft>
                <a:spcPts val="600"/>
              </a:spcAft>
              <a:tabLst>
                <a:tab pos="1371600" algn="l"/>
              </a:tabLst>
            </a:pPr>
            <a:r>
              <a:rPr lang="vi-VN" sz="2800" kern="100" dirty="0">
                <a:effectLst/>
                <a:latin typeface="Times New Roman" panose="02020603050405020304" pitchFamily="18" charset="0"/>
                <a:ea typeface="PMingLiU" panose="02020500000000000000" pitchFamily="18" charset="-120"/>
                <a:cs typeface="Times New Roman" panose="02020603050405020304" pitchFamily="18" charset="0"/>
              </a:rPr>
              <a:t>A. Vua Quang Trung.</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1200"/>
              </a:spcBef>
              <a:spcAft>
                <a:spcPts val="600"/>
              </a:spcAft>
              <a:tabLst>
                <a:tab pos="1371600" algn="l"/>
              </a:tabLst>
            </a:pPr>
            <a:r>
              <a:rPr lang="vi-VN" sz="2800" kern="100" dirty="0">
                <a:effectLst/>
                <a:latin typeface="Times New Roman" panose="02020603050405020304" pitchFamily="18" charset="0"/>
                <a:ea typeface="PMingLiU" panose="02020500000000000000" pitchFamily="18" charset="-120"/>
                <a:cs typeface="Times New Roman" panose="02020603050405020304" pitchFamily="18" charset="0"/>
              </a:rPr>
              <a:t>B. Một vị quan có tài, có đức, đang được trọng dụng.</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1200"/>
              </a:spcBef>
              <a:spcAft>
                <a:spcPts val="600"/>
              </a:spcAft>
              <a:tabLst>
                <a:tab pos="1371600" algn="l"/>
              </a:tabLst>
            </a:pPr>
            <a:r>
              <a:rPr lang="vi-VN" sz="2800" kern="100" dirty="0">
                <a:effectLst/>
                <a:latin typeface="Times New Roman" panose="02020603050405020304" pitchFamily="18" charset="0"/>
                <a:ea typeface="PMingLiU" panose="02020500000000000000" pitchFamily="18" charset="-120"/>
                <a:cs typeface="Times New Roman" panose="02020603050405020304" pitchFamily="18" charset="0"/>
              </a:rPr>
              <a:t>C. Sĩ phu đang nghi ngờ triều đại mới.</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1200"/>
              </a:spcBef>
              <a:spcAft>
                <a:spcPts val="600"/>
              </a:spcAft>
              <a:tabLst>
                <a:tab pos="1371600" algn="l"/>
              </a:tabLst>
            </a:pPr>
            <a:r>
              <a:rPr lang="vi-VN" sz="2800" kern="100" dirty="0">
                <a:effectLst/>
                <a:latin typeface="Times New Roman" panose="02020603050405020304" pitchFamily="18" charset="0"/>
                <a:ea typeface="PMingLiU" panose="02020500000000000000" pitchFamily="18" charset="-120"/>
                <a:cs typeface="Times New Roman" panose="02020603050405020304" pitchFamily="18" charset="0"/>
              </a:rPr>
              <a:t>D. </a:t>
            </a:r>
            <a:r>
              <a:rPr lang="en-US" sz="2800" kern="100" dirty="0" err="1">
                <a:effectLst/>
                <a:latin typeface="Times New Roman" panose="02020603050405020304" pitchFamily="18" charset="0"/>
                <a:ea typeface="PMingLiU" panose="02020500000000000000" pitchFamily="18" charset="-120"/>
                <a:cs typeface="Times New Roman" panose="02020603050405020304" pitchFamily="18" charset="0"/>
              </a:rPr>
              <a:t>Người</a:t>
            </a:r>
            <a:r>
              <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2800" kern="100" dirty="0" err="1">
                <a:effectLst/>
                <a:latin typeface="Times New Roman" panose="02020603050405020304" pitchFamily="18" charset="0"/>
                <a:ea typeface="PMingLiU" panose="02020500000000000000" pitchFamily="18" charset="-120"/>
                <a:cs typeface="Times New Roman" panose="02020603050405020304" pitchFamily="18" charset="0"/>
              </a:rPr>
              <a:t>ngoài</a:t>
            </a:r>
            <a:r>
              <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2800" kern="100" dirty="0" err="1">
                <a:effectLst/>
                <a:latin typeface="Times New Roman" panose="02020603050405020304" pitchFamily="18" charset="0"/>
                <a:ea typeface="PMingLiU" panose="02020500000000000000" pitchFamily="18" charset="-120"/>
                <a:cs typeface="Times New Roman" panose="02020603050405020304" pitchFamily="18" charset="0"/>
              </a:rPr>
              <a:t>cuộc</a:t>
            </a:r>
            <a:r>
              <a:rPr lang="vi-VN" sz="2800" kern="100" dirty="0">
                <a:effectLst/>
                <a:latin typeface="Times New Roman" panose="02020603050405020304" pitchFamily="18" charset="0"/>
                <a:ea typeface="PMingLiU" panose="02020500000000000000" pitchFamily="18" charset="-120"/>
                <a:cs typeface="Times New Roman" panose="02020603050405020304" pitchFamily="18" charset="0"/>
              </a:rPr>
              <a:t>.</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600"/>
              </a:spcBef>
              <a:tabLst>
                <a:tab pos="1371600" algn="l"/>
              </a:tabLst>
            </a:pPr>
            <a:r>
              <a:rPr lang="vi-VN" sz="2800" b="1" kern="100" dirty="0">
                <a:effectLst/>
                <a:latin typeface="Times New Roman" panose="02020603050405020304" pitchFamily="18" charset="0"/>
                <a:ea typeface="PMingLiU" panose="02020500000000000000" pitchFamily="18" charset="-120"/>
                <a:cs typeface="Times New Roman" panose="02020603050405020304" pitchFamily="18" charset="0"/>
              </a:rPr>
              <a:t> </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3" name="Oval 2">
            <a:extLst>
              <a:ext uri="{FF2B5EF4-FFF2-40B4-BE49-F238E27FC236}">
                <a16:creationId xmlns="" xmlns:a16="http://schemas.microsoft.com/office/drawing/2014/main" id="{7F3AF1ED-EA37-28BF-7906-0E1062D61ED1}"/>
              </a:ext>
            </a:extLst>
          </p:cNvPr>
          <p:cNvSpPr/>
          <p:nvPr/>
        </p:nvSpPr>
        <p:spPr>
          <a:xfrm>
            <a:off x="886264" y="2627142"/>
            <a:ext cx="825304" cy="6506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a:t>
            </a:r>
          </a:p>
        </p:txBody>
      </p:sp>
      <p:pic>
        <p:nvPicPr>
          <p:cNvPr id="4" name="Picture 3" descr="Picture1">
            <a:extLst>
              <a:ext uri="{FF2B5EF4-FFF2-40B4-BE49-F238E27FC236}">
                <a16:creationId xmlns="" xmlns:a16="http://schemas.microsoft.com/office/drawing/2014/main" id="{080C32BB-5D6D-102B-9FE1-99FDC0FEE1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497" y="176846"/>
            <a:ext cx="1598613"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icture1">
            <a:extLst>
              <a:ext uri="{FF2B5EF4-FFF2-40B4-BE49-F238E27FC236}">
                <a16:creationId xmlns="" xmlns:a16="http://schemas.microsoft.com/office/drawing/2014/main" id="{8D5A9DE4-E7AF-BC9E-837A-4EE4230C0C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V="1">
            <a:off x="10690448" y="5409443"/>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1">
            <a:extLst>
              <a:ext uri="{FF2B5EF4-FFF2-40B4-BE49-F238E27FC236}">
                <a16:creationId xmlns="" xmlns:a16="http://schemas.microsoft.com/office/drawing/2014/main" id="{51EDDEBC-853B-7D4B-EE51-1D667D46D9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7709" y="5386570"/>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cture1">
            <a:extLst>
              <a:ext uri="{FF2B5EF4-FFF2-40B4-BE49-F238E27FC236}">
                <a16:creationId xmlns="" xmlns:a16="http://schemas.microsoft.com/office/drawing/2014/main" id="{B82C435A-CC2B-A5BB-79EC-C9B30CEF9B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495186" y="66821"/>
            <a:ext cx="14890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36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AF69B1A-563C-D970-6BBF-3F592BE18767}"/>
              </a:ext>
            </a:extLst>
          </p:cNvPr>
          <p:cNvSpPr txBox="1"/>
          <p:nvPr/>
        </p:nvSpPr>
        <p:spPr>
          <a:xfrm>
            <a:off x="1223890" y="1603717"/>
            <a:ext cx="10550768" cy="3677930"/>
          </a:xfrm>
          <a:prstGeom prst="rect">
            <a:avLst/>
          </a:prstGeom>
          <a:noFill/>
        </p:spPr>
        <p:txBody>
          <a:bodyPr wrap="square" rtlCol="0">
            <a:spAutoFit/>
          </a:bodyPr>
          <a:lstStyle/>
          <a:p>
            <a:pPr algn="just">
              <a:spcBef>
                <a:spcPts val="600"/>
              </a:spcBef>
              <a:tabLst>
                <a:tab pos="1371600" algn="l"/>
              </a:tabLst>
            </a:pPr>
            <a:r>
              <a:rPr lang="vi-VN" sz="2800" b="1"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Câu </a:t>
            </a:r>
            <a:r>
              <a:rPr lang="en-US" sz="2800" b="1"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3</a:t>
            </a:r>
            <a:r>
              <a:rPr lang="vi-VN" sz="2800" b="1"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a:t>
            </a:r>
            <a:r>
              <a:rPr lang="vi-VN" sz="1800" b="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rPr>
              <a:t>Ngô </a:t>
            </a:r>
            <a:r>
              <a:rPr lang="en-US" sz="2800" b="1" kern="100" dirty="0" err="1">
                <a:effectLst/>
                <a:latin typeface="Times New Roman" panose="02020603050405020304" pitchFamily="18" charset="0"/>
                <a:ea typeface="PMingLiU" panose="02020500000000000000" pitchFamily="18" charset="-120"/>
                <a:cs typeface="Times New Roman" panose="02020603050405020304" pitchFamily="18" charset="0"/>
              </a:rPr>
              <a:t>Thì</a:t>
            </a:r>
            <a:r>
              <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2800" b="1" kern="100" dirty="0" err="1">
                <a:effectLst/>
                <a:latin typeface="Times New Roman" panose="02020603050405020304" pitchFamily="18" charset="0"/>
                <a:ea typeface="PMingLiU" panose="02020500000000000000" pitchFamily="18" charset="-120"/>
                <a:cs typeface="Times New Roman" panose="02020603050405020304" pitchFamily="18" charset="0"/>
              </a:rPr>
              <a:t>Nhậm</a:t>
            </a:r>
            <a:r>
              <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vi-VN" sz="2800" b="1" kern="100" dirty="0">
                <a:effectLst/>
                <a:latin typeface="Times New Roman" panose="02020603050405020304" pitchFamily="18" charset="0"/>
                <a:ea typeface="PMingLiU" panose="02020500000000000000" pitchFamily="18" charset="-120"/>
                <a:cs typeface="Times New Roman" panose="02020603050405020304" pitchFamily="18" charset="0"/>
              </a:rPr>
              <a:t>viết “Chiếu cầu hiền” để </a:t>
            </a:r>
            <a:r>
              <a:rPr lang="en-US" sz="2800" b="1" kern="100" dirty="0" err="1">
                <a:effectLst/>
                <a:latin typeface="Times New Roman" panose="02020603050405020304" pitchFamily="18" charset="0"/>
                <a:ea typeface="PMingLiU" panose="02020500000000000000" pitchFamily="18" charset="-120"/>
                <a:cs typeface="Times New Roman" panose="02020603050405020304" pitchFamily="18" charset="0"/>
              </a:rPr>
              <a:t>nhằm</a:t>
            </a:r>
            <a:r>
              <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2800" b="1" kern="100" dirty="0" err="1">
                <a:effectLst/>
                <a:latin typeface="Times New Roman" panose="02020603050405020304" pitchFamily="18" charset="0"/>
                <a:ea typeface="PMingLiU" panose="02020500000000000000" pitchFamily="18" charset="-120"/>
                <a:cs typeface="Times New Roman" panose="02020603050405020304" pitchFamily="18" charset="0"/>
              </a:rPr>
              <a:t>mục</a:t>
            </a:r>
            <a:r>
              <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2800" b="1" kern="100" dirty="0" err="1">
                <a:effectLst/>
                <a:latin typeface="Times New Roman" panose="02020603050405020304" pitchFamily="18" charset="0"/>
                <a:ea typeface="PMingLiU" panose="02020500000000000000" pitchFamily="18" charset="-120"/>
                <a:cs typeface="Times New Roman" panose="02020603050405020304" pitchFamily="18" charset="0"/>
              </a:rPr>
              <a:t>đích</a:t>
            </a:r>
            <a:r>
              <a:rPr lang="vi-VN" sz="2800" b="1" kern="100" dirty="0">
                <a:effectLst/>
                <a:latin typeface="Times New Roman" panose="02020603050405020304" pitchFamily="18" charset="0"/>
                <a:ea typeface="PMingLiU" panose="02020500000000000000" pitchFamily="18" charset="-120"/>
                <a:cs typeface="Times New Roman" panose="02020603050405020304" pitchFamily="18" charset="0"/>
              </a:rPr>
              <a:t> gì?</a:t>
            </a:r>
            <a:endPar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1200"/>
              </a:spcBef>
              <a:spcAft>
                <a:spcPts val="600"/>
              </a:spcAft>
              <a:tabLst>
                <a:tab pos="1371600" algn="l"/>
              </a:tabLst>
            </a:pP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A. Cho mọi người biết vua Quang Trung là người có tài.</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1200"/>
              </a:spcBef>
              <a:spcAft>
                <a:spcPts val="600"/>
              </a:spcAft>
              <a:tabLst>
                <a:tab pos="1371600" algn="l"/>
              </a:tabLst>
            </a:pP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B. Bày tỏ nỗi khó khăn của triều đại Tây Sơn khi vừa dựng nghiệp.</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1200"/>
              </a:spcBef>
              <a:spcAft>
                <a:spcPts val="600"/>
              </a:spcAft>
              <a:tabLst>
                <a:tab pos="1371600" algn="l"/>
              </a:tabLst>
            </a:pP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 hiền tài ra giúp vua xây dựng đất nước.</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1200"/>
              </a:spcBef>
              <a:spcAft>
                <a:spcPts val="600"/>
              </a:spcAft>
              <a:tabLst>
                <a:tab pos="1371600" algn="l"/>
              </a:tabLst>
            </a:pP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D. Cảnh tỉnh các trí thức của triều đại cũ.</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600"/>
              </a:spcBef>
              <a:tabLst>
                <a:tab pos="1371600" algn="l"/>
              </a:tabLst>
            </a:pPr>
            <a:r>
              <a:rPr lang="vi-VN" sz="2800" b="1" kern="100" dirty="0">
                <a:effectLst/>
                <a:latin typeface="Times New Roman" panose="02020603050405020304" pitchFamily="18" charset="0"/>
                <a:ea typeface="PMingLiU" panose="02020500000000000000" pitchFamily="18" charset="-120"/>
                <a:cs typeface="Times New Roman" panose="02020603050405020304" pitchFamily="18" charset="0"/>
              </a:rPr>
              <a:t> </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3" name="Oval 2">
            <a:extLst>
              <a:ext uri="{FF2B5EF4-FFF2-40B4-BE49-F238E27FC236}">
                <a16:creationId xmlns="" xmlns:a16="http://schemas.microsoft.com/office/drawing/2014/main" id="{B3EBB23A-5346-455F-C875-5BAB9A6F7707}"/>
              </a:ext>
            </a:extLst>
          </p:cNvPr>
          <p:cNvSpPr/>
          <p:nvPr/>
        </p:nvSpPr>
        <p:spPr>
          <a:xfrm>
            <a:off x="984739" y="3429000"/>
            <a:ext cx="787790" cy="6506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a:t>
            </a:r>
          </a:p>
        </p:txBody>
      </p:sp>
      <p:pic>
        <p:nvPicPr>
          <p:cNvPr id="4" name="Picture 3" descr="Picture1">
            <a:extLst>
              <a:ext uri="{FF2B5EF4-FFF2-40B4-BE49-F238E27FC236}">
                <a16:creationId xmlns="" xmlns:a16="http://schemas.microsoft.com/office/drawing/2014/main" id="{B82C435A-CC2B-A5BB-79EC-C9B30CEF9B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524734" y="176846"/>
            <a:ext cx="14890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icture1">
            <a:extLst>
              <a:ext uri="{FF2B5EF4-FFF2-40B4-BE49-F238E27FC236}">
                <a16:creationId xmlns="" xmlns:a16="http://schemas.microsoft.com/office/drawing/2014/main" id="{8FC50BE2-22E8-5AA9-D090-AA054768CF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7709" y="5386570"/>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1">
            <a:extLst>
              <a:ext uri="{FF2B5EF4-FFF2-40B4-BE49-F238E27FC236}">
                <a16:creationId xmlns="" xmlns:a16="http://schemas.microsoft.com/office/drawing/2014/main" id="{080C32BB-5D6D-102B-9FE1-99FDC0FEE1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02" y="204981"/>
            <a:ext cx="1598613"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cture1">
            <a:extLst>
              <a:ext uri="{FF2B5EF4-FFF2-40B4-BE49-F238E27FC236}">
                <a16:creationId xmlns="" xmlns:a16="http://schemas.microsoft.com/office/drawing/2014/main" id="{3FCFCC2D-7F08-BDF8-29F0-CE0544347D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V="1">
            <a:off x="10898187" y="5564188"/>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68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2D1F2B8-D506-49D3-5FCE-1EE8D9882E54}"/>
              </a:ext>
            </a:extLst>
          </p:cNvPr>
          <p:cNvPicPr>
            <a:picLocks noChangeAspect="1"/>
          </p:cNvPicPr>
          <p:nvPr/>
        </p:nvPicPr>
        <p:blipFill rotWithShape="1">
          <a:blip r:embed="rId2"/>
          <a:srcRect r="2" b="13382"/>
          <a:stretch/>
        </p:blipFill>
        <p:spPr>
          <a:xfrm>
            <a:off x="256535" y="539953"/>
            <a:ext cx="6288262" cy="5820506"/>
          </a:xfrm>
          <a:prstGeom prst="rect">
            <a:avLst/>
          </a:prstGeom>
        </p:spPr>
      </p:pic>
      <p:pic>
        <p:nvPicPr>
          <p:cNvPr id="3" name="Picture 2">
            <a:extLst>
              <a:ext uri="{FF2B5EF4-FFF2-40B4-BE49-F238E27FC236}">
                <a16:creationId xmlns="" xmlns:a16="http://schemas.microsoft.com/office/drawing/2014/main" id="{3A6C71F9-AE33-02A2-4864-0D6C147E42CF}"/>
              </a:ext>
            </a:extLst>
          </p:cNvPr>
          <p:cNvPicPr>
            <a:picLocks noChangeAspect="1"/>
          </p:cNvPicPr>
          <p:nvPr/>
        </p:nvPicPr>
        <p:blipFill rotWithShape="1">
          <a:blip r:embed="rId3"/>
          <a:srcRect t="10972" r="1" b="1"/>
          <a:stretch/>
        </p:blipFill>
        <p:spPr>
          <a:xfrm>
            <a:off x="6544797" y="539953"/>
            <a:ext cx="5151604" cy="5969794"/>
          </a:xfrm>
          <a:prstGeom prst="rect">
            <a:avLst/>
          </a:prstGeom>
        </p:spPr>
      </p:pic>
    </p:spTree>
    <p:extLst>
      <p:ext uri="{BB962C8B-B14F-4D97-AF65-F5344CB8AC3E}">
        <p14:creationId xmlns:p14="http://schemas.microsoft.com/office/powerpoint/2010/main" val="2777683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7908" y="242278"/>
            <a:ext cx="11219330" cy="6117059"/>
          </a:xfrm>
          <a:prstGeom prst="rect">
            <a:avLst/>
          </a:prstGeom>
        </p:spPr>
        <p:txBody>
          <a:bodyPr wrap="square">
            <a:spAutoFit/>
          </a:bodyPr>
          <a:lstStyle/>
          <a:p>
            <a:pPr>
              <a:lnSpc>
                <a:spcPct val="150000"/>
              </a:lnSpc>
              <a:spcBef>
                <a:spcPts val="600"/>
              </a:spcBef>
              <a:spcAft>
                <a:spcPts val="300"/>
              </a:spcAft>
            </a:pPr>
            <a:r>
              <a:rPr lang="de-DE" sz="2400" kern="100" dirty="0">
                <a:latin typeface="Times New Roman" panose="02020603050405020304" pitchFamily="18" charset="0"/>
                <a:ea typeface="PMingLiU"/>
                <a:cs typeface="Times New Roman" panose="02020603050405020304" pitchFamily="18" charset="0"/>
              </a:rPr>
              <a:t>So sánh cách mở đầu của hai văn bản</a:t>
            </a:r>
            <a:r>
              <a:rPr lang="de-DE" sz="2400" i="1" kern="100" dirty="0">
                <a:latin typeface="Times New Roman" panose="02020603050405020304" pitchFamily="18" charset="0"/>
                <a:ea typeface="PMingLiU"/>
                <a:cs typeface="Times New Roman" panose="02020603050405020304" pitchFamily="18" charset="0"/>
              </a:rPr>
              <a:t>:</a:t>
            </a:r>
            <a:endParaRPr lang="en-US" sz="2400" kern="100" dirty="0">
              <a:latin typeface="Times New Roman" panose="02020603050405020304" pitchFamily="18" charset="0"/>
              <a:ea typeface="PMingLiU"/>
              <a:cs typeface="Times New Roman" panose="02020603050405020304" pitchFamily="18" charset="0"/>
            </a:endParaRPr>
          </a:p>
          <a:p>
            <a:pPr algn="just">
              <a:lnSpc>
                <a:spcPct val="150000"/>
              </a:lnSpc>
              <a:spcBef>
                <a:spcPts val="600"/>
              </a:spcBef>
              <a:spcAft>
                <a:spcPts val="300"/>
              </a:spcAft>
            </a:pPr>
            <a:r>
              <a:rPr lang="de-DE" sz="2400" i="1" kern="100" dirty="0">
                <a:latin typeface="Times New Roman" panose="02020603050405020304" pitchFamily="18" charset="0"/>
                <a:ea typeface="PMingLiU"/>
                <a:cs typeface="Times New Roman" panose="02020603050405020304" pitchFamily="18" charset="0"/>
              </a:rPr>
              <a:t>1. Hiền tài là nguyên khí của quốc gia. Nguyên khí thịnh thì thế nước mạnh rồi lên cao. Nguyên khí suy thì thế nước yếu rồi xuống thấp“</a:t>
            </a:r>
            <a:endParaRPr lang="en-US" sz="2400" kern="100" dirty="0">
              <a:latin typeface="Times New Roman" panose="02020603050405020304" pitchFamily="18" charset="0"/>
              <a:ea typeface="PMingLiU"/>
              <a:cs typeface="Times New Roman" panose="02020603050405020304" pitchFamily="18" charset="0"/>
            </a:endParaRPr>
          </a:p>
          <a:p>
            <a:pPr algn="just">
              <a:lnSpc>
                <a:spcPct val="150000"/>
              </a:lnSpc>
              <a:spcBef>
                <a:spcPts val="600"/>
              </a:spcBef>
              <a:spcAft>
                <a:spcPts val="300"/>
              </a:spcAft>
            </a:pPr>
            <a:r>
              <a:rPr lang="vi-VN" sz="2400" i="1" kern="100" dirty="0" smtClean="0">
                <a:latin typeface="Times New Roman" panose="02020603050405020304" pitchFamily="18" charset="0"/>
                <a:ea typeface="PMingLiU"/>
                <a:cs typeface="Times New Roman" panose="02020603050405020304" pitchFamily="18" charset="0"/>
              </a:rPr>
              <a:t>                                   </a:t>
            </a:r>
            <a:r>
              <a:rPr lang="de-DE" sz="2400" i="1" kern="100" dirty="0" smtClean="0">
                <a:latin typeface="Times New Roman" panose="02020603050405020304" pitchFamily="18" charset="0"/>
                <a:ea typeface="PMingLiU"/>
                <a:cs typeface="Times New Roman" panose="02020603050405020304" pitchFamily="18" charset="0"/>
              </a:rPr>
              <a:t>(</a:t>
            </a:r>
            <a:r>
              <a:rPr lang="de-DE" sz="2400" kern="100" dirty="0" smtClean="0">
                <a:latin typeface="Times New Roman" panose="02020603050405020304" pitchFamily="18" charset="0"/>
                <a:ea typeface="PMingLiU"/>
                <a:cs typeface="Times New Roman" panose="02020603050405020304" pitchFamily="18" charset="0"/>
              </a:rPr>
              <a:t>Trích</a:t>
            </a:r>
            <a:r>
              <a:rPr lang="en-US" sz="2400" kern="100" dirty="0">
                <a:latin typeface="Times New Roman" panose="02020603050405020304" pitchFamily="18" charset="0"/>
                <a:ea typeface="PMingLiU"/>
                <a:cs typeface="Times New Roman" panose="02020603050405020304" pitchFamily="18" charset="0"/>
              </a:rPr>
              <a:t>:</a:t>
            </a:r>
            <a:r>
              <a:rPr lang="de-DE" sz="2400" i="1" kern="100" dirty="0">
                <a:latin typeface="Times New Roman" panose="02020603050405020304" pitchFamily="18" charset="0"/>
                <a:ea typeface="PMingLiU"/>
                <a:cs typeface="Times New Roman" panose="02020603050405020304" pitchFamily="18" charset="0"/>
              </a:rPr>
              <a:t> Hiền tài là nguyên khí của quốc gia“ – </a:t>
            </a:r>
            <a:r>
              <a:rPr lang="de-DE" sz="2400" kern="100" dirty="0">
                <a:latin typeface="Times New Roman" panose="02020603050405020304" pitchFamily="18" charset="0"/>
                <a:ea typeface="PMingLiU"/>
                <a:cs typeface="Times New Roman" panose="02020603050405020304" pitchFamily="18" charset="0"/>
              </a:rPr>
              <a:t>Thân Nhân Trung</a:t>
            </a:r>
            <a:r>
              <a:rPr lang="de-DE" sz="2400" i="1" kern="100" dirty="0">
                <a:latin typeface="Times New Roman" panose="02020603050405020304" pitchFamily="18" charset="0"/>
                <a:ea typeface="PMingLiU"/>
                <a:cs typeface="Times New Roman" panose="02020603050405020304" pitchFamily="18" charset="0"/>
              </a:rPr>
              <a:t>)</a:t>
            </a:r>
            <a:endParaRPr lang="en-US" sz="2400" kern="100" dirty="0">
              <a:latin typeface="Times New Roman" panose="02020603050405020304" pitchFamily="18" charset="0"/>
              <a:ea typeface="PMingLiU"/>
              <a:cs typeface="Times New Roman" panose="02020603050405020304" pitchFamily="18" charset="0"/>
            </a:endParaRPr>
          </a:p>
          <a:p>
            <a:pPr algn="just">
              <a:lnSpc>
                <a:spcPct val="150000"/>
              </a:lnSpc>
              <a:spcBef>
                <a:spcPts val="600"/>
              </a:spcBef>
              <a:spcAft>
                <a:spcPts val="300"/>
              </a:spcAft>
            </a:pPr>
            <a:r>
              <a:rPr lang="de-DE" sz="2400" i="1" kern="100" dirty="0">
                <a:solidFill>
                  <a:srgbClr val="FF0000"/>
                </a:solidFill>
                <a:latin typeface="Times New Roman" panose="02020603050405020304" pitchFamily="18" charset="0"/>
                <a:ea typeface="PMingLiU"/>
                <a:cs typeface="Times New Roman" panose="02020603050405020304" pitchFamily="18" charset="0"/>
              </a:rPr>
              <a:t>2. Từng nghe nói rằng: Người hiền xuất hiện ở đời  thì như ngôi sao sáng trên trời cao. Sao sáng ắt chầu về ngôi Bắc Thần, người hiền ắt làm sứ giả cho thiên tử. Nếu như che mất ánh sáng, giấu đi vẻ đẹp, có tài mà không được đời dùng, thì đó không phải là ý trời sinh ra người hiền vậy. </a:t>
            </a:r>
            <a:endParaRPr lang="vi-VN" sz="2400" i="1" kern="100" dirty="0" smtClean="0">
              <a:solidFill>
                <a:srgbClr val="FF0000"/>
              </a:solidFill>
              <a:latin typeface="Times New Roman" panose="02020603050405020304" pitchFamily="18" charset="0"/>
              <a:ea typeface="PMingLiU"/>
              <a:cs typeface="Times New Roman" panose="02020603050405020304" pitchFamily="18" charset="0"/>
            </a:endParaRPr>
          </a:p>
          <a:p>
            <a:pPr algn="just">
              <a:lnSpc>
                <a:spcPct val="150000"/>
              </a:lnSpc>
              <a:spcBef>
                <a:spcPts val="600"/>
              </a:spcBef>
              <a:spcAft>
                <a:spcPts val="300"/>
              </a:spcAft>
            </a:pPr>
            <a:r>
              <a:rPr lang="vi-VN" sz="2400" i="1" kern="100" dirty="0">
                <a:solidFill>
                  <a:srgbClr val="FF0000"/>
                </a:solidFill>
                <a:latin typeface="Times New Roman" panose="02020603050405020304" pitchFamily="18" charset="0"/>
                <a:ea typeface="PMingLiU"/>
                <a:cs typeface="Times New Roman" panose="02020603050405020304" pitchFamily="18" charset="0"/>
              </a:rPr>
              <a:t> </a:t>
            </a:r>
            <a:r>
              <a:rPr lang="vi-VN" sz="2400" i="1" kern="100" dirty="0" smtClean="0">
                <a:solidFill>
                  <a:srgbClr val="FF0000"/>
                </a:solidFill>
                <a:latin typeface="Times New Roman" panose="02020603050405020304" pitchFamily="18" charset="0"/>
                <a:ea typeface="PMingLiU"/>
                <a:cs typeface="Times New Roman" panose="02020603050405020304" pitchFamily="18" charset="0"/>
              </a:rPr>
              <a:t>                                                                          </a:t>
            </a:r>
            <a:r>
              <a:rPr lang="de-DE" sz="2400" kern="100" dirty="0" smtClean="0">
                <a:latin typeface="Times New Roman" panose="02020603050405020304" pitchFamily="18" charset="0"/>
                <a:ea typeface="PMingLiU"/>
                <a:cs typeface="Times New Roman" panose="02020603050405020304" pitchFamily="18" charset="0"/>
              </a:rPr>
              <a:t>(</a:t>
            </a:r>
            <a:r>
              <a:rPr lang="de-DE" sz="2400" kern="100" dirty="0">
                <a:latin typeface="Times New Roman" panose="02020603050405020304" pitchFamily="18" charset="0"/>
                <a:ea typeface="PMingLiU"/>
                <a:cs typeface="Times New Roman" panose="02020603050405020304" pitchFamily="18" charset="0"/>
              </a:rPr>
              <a:t>Trích</a:t>
            </a:r>
            <a:r>
              <a:rPr lang="en-US" sz="2400" kern="100" dirty="0">
                <a:latin typeface="Times New Roman" panose="02020603050405020304" pitchFamily="18" charset="0"/>
                <a:ea typeface="PMingLiU"/>
                <a:cs typeface="Times New Roman" panose="02020603050405020304" pitchFamily="18" charset="0"/>
              </a:rPr>
              <a:t>: </a:t>
            </a:r>
            <a:r>
              <a:rPr lang="de-DE" sz="2400" i="1" kern="100" dirty="0">
                <a:latin typeface="Times New Roman" panose="02020603050405020304" pitchFamily="18" charset="0"/>
                <a:ea typeface="PMingLiU"/>
                <a:cs typeface="Times New Roman" panose="02020603050405020304" pitchFamily="18" charset="0"/>
              </a:rPr>
              <a:t>Chiếu cầu hiền - </a:t>
            </a:r>
            <a:r>
              <a:rPr lang="de-DE" sz="2400" kern="100" dirty="0">
                <a:latin typeface="Times New Roman" panose="02020603050405020304" pitchFamily="18" charset="0"/>
                <a:ea typeface="PMingLiU"/>
                <a:cs typeface="Times New Roman" panose="02020603050405020304" pitchFamily="18" charset="0"/>
              </a:rPr>
              <a:t>Ngô Thì Nhậm)</a:t>
            </a:r>
            <a:endParaRPr lang="en-US" sz="2400" kern="100" dirty="0">
              <a:latin typeface="Times New Roman" panose="02020603050405020304" pitchFamily="18" charset="0"/>
              <a:ea typeface="PMingLiU"/>
              <a:cs typeface="Times New Roman" panose="02020603050405020304" pitchFamily="18" charset="0"/>
            </a:endParaRPr>
          </a:p>
          <a:p>
            <a:pPr algn="just">
              <a:lnSpc>
                <a:spcPct val="150000"/>
              </a:lnSpc>
              <a:spcBef>
                <a:spcPts val="600"/>
              </a:spcBef>
              <a:spcAft>
                <a:spcPts val="300"/>
              </a:spcAft>
            </a:pPr>
            <a:endParaRPr lang="en-US" sz="2000" kern="100" dirty="0">
              <a:solidFill>
                <a:srgbClr val="FF0000"/>
              </a:solidFill>
              <a:effectLst/>
              <a:latin typeface="Times New Roman" panose="02020603050405020304" pitchFamily="18" charset="0"/>
              <a:ea typeface="PMingLiU"/>
              <a:cs typeface="Times New Roman" panose="02020603050405020304" pitchFamily="18" charset="0"/>
            </a:endParaRPr>
          </a:p>
        </p:txBody>
      </p:sp>
    </p:spTree>
    <p:extLst>
      <p:ext uri="{BB962C8B-B14F-4D97-AF65-F5344CB8AC3E}">
        <p14:creationId xmlns:p14="http://schemas.microsoft.com/office/powerpoint/2010/main" val="1378760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867213" y="371154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2355722" y="373190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Arrow: Right 4">
            <a:hlinkClick r:id="rId14" action="ppaction://hlinksldjump"/>
            <a:extLst>
              <a:ext uri="{FF2B5EF4-FFF2-40B4-BE49-F238E27FC236}">
                <a16:creationId xmlns="" xmlns:a16="http://schemas.microsoft.com/office/drawing/2014/main" id="{FDD68600-69C8-77E8-92AC-EAA01B75811F}"/>
              </a:ext>
            </a:extLst>
          </p:cNvPr>
          <p:cNvSpPr/>
          <p:nvPr/>
        </p:nvSpPr>
        <p:spPr>
          <a:xfrm>
            <a:off x="11621341" y="5234877"/>
            <a:ext cx="337300" cy="3446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8247" y="598583"/>
            <a:ext cx="10802471" cy="4547399"/>
          </a:xfrm>
          <a:prstGeom prst="rect">
            <a:avLst/>
          </a:prstGeom>
        </p:spPr>
        <p:txBody>
          <a:bodyPr wrap="square">
            <a:spAutoFit/>
          </a:bodyPr>
          <a:lstStyle/>
          <a:p>
            <a:pPr algn="just" fontAlgn="base">
              <a:lnSpc>
                <a:spcPct val="150000"/>
              </a:lnSpc>
              <a:spcBef>
                <a:spcPts val="600"/>
              </a:spcBef>
              <a:spcAft>
                <a:spcPts val="300"/>
              </a:spcAft>
            </a:pPr>
            <a:r>
              <a:rPr lang="en-US" sz="2400" kern="100" dirty="0">
                <a:solidFill>
                  <a:srgbClr val="FF0000"/>
                </a:solidFill>
                <a:latin typeface="Times New Roman" panose="02020603050405020304" pitchFamily="18" charset="0"/>
                <a:ea typeface="PMingLiU"/>
                <a:cs typeface="Times New Roman" panose="02020603050405020304" pitchFamily="18" charset="0"/>
              </a:rPr>
              <a:t>- </a:t>
            </a:r>
            <a:r>
              <a:rPr lang="en-US" sz="2400" kern="100" dirty="0" err="1">
                <a:solidFill>
                  <a:srgbClr val="FF0000"/>
                </a:solidFill>
                <a:latin typeface="Times New Roman" panose="02020603050405020304" pitchFamily="18" charset="0"/>
                <a:ea typeface="PMingLiU"/>
                <a:cs typeface="Times New Roman" panose="02020603050405020304" pitchFamily="18" charset="0"/>
              </a:rPr>
              <a:t>Điểm</a:t>
            </a:r>
            <a:r>
              <a:rPr lang="en-US" sz="2400" kern="100" dirty="0">
                <a:solidFill>
                  <a:srgbClr val="FF0000"/>
                </a:solidFill>
                <a:latin typeface="Times New Roman" panose="02020603050405020304" pitchFamily="18" charset="0"/>
                <a:ea typeface="PMingLiU"/>
                <a:cs typeface="Times New Roman" panose="02020603050405020304" pitchFamily="18" charset="0"/>
              </a:rPr>
              <a:t> </a:t>
            </a:r>
            <a:r>
              <a:rPr lang="en-US" sz="2400" kern="100" dirty="0" err="1">
                <a:solidFill>
                  <a:srgbClr val="FF0000"/>
                </a:solidFill>
                <a:latin typeface="Times New Roman" panose="02020603050405020304" pitchFamily="18" charset="0"/>
                <a:ea typeface="PMingLiU"/>
                <a:cs typeface="Times New Roman" panose="02020603050405020304" pitchFamily="18" charset="0"/>
              </a:rPr>
              <a:t>khác</a:t>
            </a:r>
            <a:r>
              <a:rPr lang="en-US" sz="2400" kern="100" dirty="0">
                <a:solidFill>
                  <a:srgbClr val="FF0000"/>
                </a:solidFill>
                <a:latin typeface="Times New Roman" panose="02020603050405020304" pitchFamily="18" charset="0"/>
                <a:ea typeface="PMingLiU"/>
                <a:cs typeface="Times New Roman" panose="02020603050405020304" pitchFamily="18" charset="0"/>
              </a:rPr>
              <a:t>:</a:t>
            </a:r>
          </a:p>
          <a:p>
            <a:pPr algn="just" fontAlgn="base">
              <a:lnSpc>
                <a:spcPct val="150000"/>
              </a:lnSpc>
              <a:spcBef>
                <a:spcPts val="600"/>
              </a:spcBef>
              <a:spcAft>
                <a:spcPts val="300"/>
              </a:spcAft>
            </a:pPr>
            <a:r>
              <a:rPr lang="en-US" sz="2400" kern="100" dirty="0">
                <a:latin typeface="Times New Roman" panose="02020603050405020304" pitchFamily="18" charset="0"/>
                <a:ea typeface="Arial" panose="020B0604020202020204" pitchFamily="34" charset="0"/>
                <a:cs typeface="Times New Roman" panose="02020603050405020304" pitchFamily="18" charset="0"/>
              </a:rPr>
              <a:t>     +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Văn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bản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1: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Đặt</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vấn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đề</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trực</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tiếp</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endParaRPr lang="en-US" sz="2400" kern="100" dirty="0">
              <a:latin typeface="Times New Roman" panose="02020603050405020304" pitchFamily="18" charset="0"/>
              <a:ea typeface="PMingLiU"/>
              <a:cs typeface="Times New Roman" panose="02020603050405020304" pitchFamily="18" charset="0"/>
            </a:endParaRPr>
          </a:p>
          <a:p>
            <a:pPr algn="just" fontAlgn="base">
              <a:lnSpc>
                <a:spcPct val="150000"/>
              </a:lnSpc>
              <a:spcBef>
                <a:spcPts val="600"/>
              </a:spcBef>
              <a:spcAft>
                <a:spcPts val="300"/>
              </a:spcAft>
            </a:pPr>
            <a:r>
              <a:rPr lang="en-US" sz="2400" kern="100" dirty="0">
                <a:latin typeface="Times New Roman" panose="02020603050405020304" pitchFamily="18" charset="0"/>
                <a:ea typeface="Arial" panose="020B0604020202020204" pitchFamily="34" charset="0"/>
                <a:cs typeface="Times New Roman" panose="02020603050405020304" pitchFamily="18" charset="0"/>
              </a:rPr>
              <a:t>     +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Văn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bản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2: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Đặt</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vấn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đề</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gián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tiếp</a:t>
            </a:r>
            <a:endParaRPr lang="en-US" sz="2400" kern="100" dirty="0">
              <a:latin typeface="Times New Roman" panose="02020603050405020304" pitchFamily="18" charset="0"/>
              <a:ea typeface="PMingLiU"/>
              <a:cs typeface="Times New Roman" panose="02020603050405020304" pitchFamily="18" charset="0"/>
            </a:endParaRPr>
          </a:p>
          <a:p>
            <a:pPr algn="just" fontAlgn="base">
              <a:lnSpc>
                <a:spcPct val="150000"/>
              </a:lnSpc>
              <a:spcBef>
                <a:spcPts val="600"/>
              </a:spcBef>
              <a:spcAft>
                <a:spcPts val="300"/>
              </a:spcAft>
            </a:pPr>
            <a:r>
              <a:rPr lang="en-US" sz="2400" kern="100" dirty="0">
                <a:latin typeface="Times New Roman" panose="02020603050405020304" pitchFamily="18" charset="0"/>
                <a:ea typeface="PMingLiU"/>
                <a:cs typeface="Times New Roman" panose="02020603050405020304" pitchFamily="18" charset="0"/>
              </a:rPr>
              <a:t>  </a:t>
            </a:r>
            <a:r>
              <a:rPr lang="en-US" sz="2400" kern="100" dirty="0">
                <a:solidFill>
                  <a:srgbClr val="FF0000"/>
                </a:solidFill>
                <a:latin typeface="Times New Roman" panose="02020603050405020304" pitchFamily="18" charset="0"/>
                <a:ea typeface="PMingLiU"/>
                <a:cs typeface="Times New Roman" panose="02020603050405020304" pitchFamily="18" charset="0"/>
              </a:rPr>
              <a:t>- </a:t>
            </a:r>
            <a:r>
              <a:rPr lang="en-US" sz="2400" kern="100" dirty="0" err="1">
                <a:solidFill>
                  <a:srgbClr val="FF0000"/>
                </a:solidFill>
                <a:latin typeface="Times New Roman" panose="02020603050405020304" pitchFamily="18" charset="0"/>
                <a:ea typeface="PMingLiU"/>
                <a:cs typeface="Times New Roman" panose="02020603050405020304" pitchFamily="18" charset="0"/>
              </a:rPr>
              <a:t>Điểm</a:t>
            </a:r>
            <a:r>
              <a:rPr lang="en-US" sz="2400" kern="100" dirty="0">
                <a:solidFill>
                  <a:srgbClr val="FF0000"/>
                </a:solidFill>
                <a:latin typeface="Times New Roman" panose="02020603050405020304" pitchFamily="18" charset="0"/>
                <a:ea typeface="PMingLiU"/>
                <a:cs typeface="Times New Roman" panose="02020603050405020304" pitchFamily="18" charset="0"/>
              </a:rPr>
              <a:t> </a:t>
            </a:r>
            <a:r>
              <a:rPr lang="en-US" sz="2400" kern="100" dirty="0" err="1">
                <a:solidFill>
                  <a:srgbClr val="FF0000"/>
                </a:solidFill>
                <a:latin typeface="Times New Roman" panose="02020603050405020304" pitchFamily="18" charset="0"/>
                <a:ea typeface="PMingLiU"/>
                <a:cs typeface="Times New Roman" panose="02020603050405020304" pitchFamily="18" charset="0"/>
              </a:rPr>
              <a:t>giống</a:t>
            </a:r>
            <a:r>
              <a:rPr lang="en-US" sz="2400" kern="100" dirty="0">
                <a:solidFill>
                  <a:srgbClr val="FF0000"/>
                </a:solidFill>
                <a:latin typeface="Times New Roman" panose="02020603050405020304" pitchFamily="18" charset="0"/>
                <a:ea typeface="PMingLiU"/>
                <a:cs typeface="Times New Roman" panose="02020603050405020304" pitchFamily="18" charset="0"/>
              </a:rPr>
              <a:t> :</a:t>
            </a:r>
          </a:p>
          <a:p>
            <a:pPr marL="228600" algn="just" fontAlgn="base">
              <a:lnSpc>
                <a:spcPct val="150000"/>
              </a:lnSpc>
              <a:spcBef>
                <a:spcPts val="600"/>
              </a:spcBef>
              <a:spcAft>
                <a:spcPts val="300"/>
              </a:spcAft>
            </a:pP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Cả</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2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văn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bản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đều</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sử</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lí</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lẽ</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để</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lập</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luận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lí</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lẽ</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sắc</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bén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lập</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luận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chặt</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chẽ</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thuyết</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phục</a:t>
            </a:r>
            <a:r>
              <a:rPr lang="en-US" sz="2400" kern="100" dirty="0">
                <a:latin typeface="Times New Roman" panose="02020603050405020304" pitchFamily="18" charset="0"/>
                <a:ea typeface="Arial" panose="020B0604020202020204" pitchFamily="34" charset="0"/>
                <a:cs typeface="Times New Roman" panose="02020603050405020304" pitchFamily="18" charset="0"/>
              </a:rPr>
              <a:t>.</a:t>
            </a:r>
            <a:endParaRPr lang="en-US" sz="2400" kern="100" dirty="0">
              <a:latin typeface="Times New Roman" panose="02020603050405020304" pitchFamily="18" charset="0"/>
              <a:ea typeface="PMingLiU"/>
              <a:cs typeface="Times New Roman" panose="02020603050405020304" pitchFamily="18" charset="0"/>
            </a:endParaRPr>
          </a:p>
          <a:p>
            <a:pPr marL="228600" algn="just" fontAlgn="base">
              <a:lnSpc>
                <a:spcPct val="150000"/>
              </a:lnSpc>
              <a:spcBef>
                <a:spcPts val="600"/>
              </a:spcBef>
              <a:spcAft>
                <a:spcPts val="300"/>
              </a:spcAft>
            </a:pPr>
            <a:r>
              <a:rPr lang="en-US" sz="2400" kern="100" dirty="0">
                <a:latin typeface="Times New Roman" panose="02020603050405020304" pitchFamily="18" charset="0"/>
                <a:ea typeface="Arial" panose="020B0604020202020204" pitchFamily="34" charset="0"/>
                <a:cs typeface="Times New Roman" panose="02020603050405020304" pitchFamily="18" charset="0"/>
              </a:rPr>
              <a:t> +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Cùng</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khẳng</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vai</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trò</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sứ</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mệnh</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hiền</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tài</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đối</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đất</a:t>
            </a:r>
            <a:r>
              <a:rPr lang="en-US" sz="2400" kern="100" dirty="0">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latin typeface="Times New Roman" panose="02020603050405020304" pitchFamily="18" charset="0"/>
                <a:ea typeface="Arial" panose="020B0604020202020204" pitchFamily="34" charset="0"/>
                <a:cs typeface="Times New Roman" panose="02020603050405020304" pitchFamily="18" charset="0"/>
              </a:rPr>
              <a:t>nước</a:t>
            </a:r>
            <a:endParaRPr lang="en-US" sz="2400" kern="100" dirty="0">
              <a:effectLst/>
              <a:latin typeface="Times New Roman" panose="02020603050405020304" pitchFamily="18" charset="0"/>
              <a:ea typeface="PMingLiU"/>
              <a:cs typeface="Times New Roman" panose="02020603050405020304" pitchFamily="18" charset="0"/>
            </a:endParaRPr>
          </a:p>
        </p:txBody>
      </p:sp>
    </p:spTree>
    <p:extLst>
      <p:ext uri="{BB962C8B-B14F-4D97-AF65-F5344CB8AC3E}">
        <p14:creationId xmlns:p14="http://schemas.microsoft.com/office/powerpoint/2010/main" val="1475244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1;p14">
            <a:extLst>
              <a:ext uri="{FF2B5EF4-FFF2-40B4-BE49-F238E27FC236}">
                <a16:creationId xmlns="" xmlns:a16="http://schemas.microsoft.com/office/drawing/2014/main" id="{BABB2D9F-F539-1F4C-1836-4E50EE443F2D}"/>
              </a:ext>
            </a:extLst>
          </p:cNvPr>
          <p:cNvSpPr txBox="1"/>
          <p:nvPr/>
        </p:nvSpPr>
        <p:spPr>
          <a:xfrm>
            <a:off x="2827606" y="176846"/>
            <a:ext cx="5697415" cy="640175"/>
          </a:xfrm>
          <a:prstGeom prst="rect">
            <a:avLst/>
          </a:prstGeom>
          <a:solidFill>
            <a:schemeClr val="accent4">
              <a:lumMod val="20000"/>
              <a:lumOff val="80000"/>
            </a:schemeClr>
          </a:solidFill>
          <a:ln>
            <a:solidFill>
              <a:srgbClr val="C00000"/>
            </a:solidFill>
          </a:ln>
        </p:spPr>
        <p:txBody>
          <a:bodyPr spcFirstLastPara="1" wrap="square" lIns="0" tIns="0" rIns="0" bIns="0" anchor="t" anchorCtr="0">
            <a:spAutoFit/>
          </a:bodyPr>
          <a:lstStyle/>
          <a:p>
            <a:pPr algn="just">
              <a:lnSpc>
                <a:spcPct val="130000"/>
              </a:lnSpc>
            </a:pPr>
            <a:r>
              <a:rPr lang="en-US" sz="3200" b="1" i="1"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200" b="1" i="1" dirty="0" err="1">
                <a:solidFill>
                  <a:srgbClr val="FF0000"/>
                </a:solidFill>
                <a:latin typeface="Times New Roman" panose="02020603050405020304" pitchFamily="18" charset="0"/>
                <a:ea typeface="Cambria"/>
                <a:cs typeface="Times New Roman" panose="02020603050405020304" pitchFamily="18" charset="0"/>
                <a:sym typeface="Cambria"/>
              </a:rPr>
              <a:t>Hướng</a:t>
            </a:r>
            <a:r>
              <a:rPr lang="en-US" sz="3200" b="1"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i="1" dirty="0" err="1">
                <a:solidFill>
                  <a:srgbClr val="FF0000"/>
                </a:solidFill>
                <a:latin typeface="Times New Roman" panose="02020603050405020304" pitchFamily="18" charset="0"/>
                <a:ea typeface="Cambria"/>
                <a:cs typeface="Times New Roman" panose="02020603050405020304" pitchFamily="18" charset="0"/>
                <a:sym typeface="Cambria"/>
              </a:rPr>
              <a:t>dẫn</a:t>
            </a:r>
            <a:r>
              <a:rPr lang="en-US" sz="3200" b="1"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i="1" dirty="0" err="1">
                <a:solidFill>
                  <a:srgbClr val="FF0000"/>
                </a:solidFill>
                <a:latin typeface="Times New Roman" panose="02020603050405020304" pitchFamily="18" charset="0"/>
                <a:ea typeface="Cambria"/>
                <a:cs typeface="Times New Roman" panose="02020603050405020304" pitchFamily="18" charset="0"/>
                <a:sym typeface="Cambria"/>
              </a:rPr>
              <a:t>chuẩn</a:t>
            </a:r>
            <a:r>
              <a:rPr lang="en-US" sz="3200" b="1"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i="1" dirty="0" err="1">
                <a:solidFill>
                  <a:srgbClr val="FF0000"/>
                </a:solidFill>
                <a:latin typeface="Times New Roman" panose="02020603050405020304" pitchFamily="18" charset="0"/>
                <a:ea typeface="Cambria"/>
                <a:cs typeface="Times New Roman" panose="02020603050405020304" pitchFamily="18" charset="0"/>
                <a:sym typeface="Cambria"/>
              </a:rPr>
              <a:t>bị</a:t>
            </a:r>
            <a:r>
              <a:rPr lang="en-US" sz="3200" b="1"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i="1" dirty="0" err="1">
                <a:solidFill>
                  <a:srgbClr val="FF0000"/>
                </a:solidFill>
                <a:latin typeface="Times New Roman" panose="02020603050405020304" pitchFamily="18" charset="0"/>
                <a:ea typeface="Cambria"/>
                <a:cs typeface="Times New Roman" panose="02020603050405020304" pitchFamily="18" charset="0"/>
                <a:sym typeface="Cambria"/>
              </a:rPr>
              <a:t>tiếp</a:t>
            </a:r>
            <a:r>
              <a:rPr lang="en-US" sz="3200" b="1"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i="1" dirty="0" err="1">
                <a:solidFill>
                  <a:srgbClr val="FF0000"/>
                </a:solidFill>
                <a:latin typeface="Times New Roman" panose="02020603050405020304" pitchFamily="18" charset="0"/>
                <a:ea typeface="Cambria"/>
                <a:cs typeface="Times New Roman" panose="02020603050405020304" pitchFamily="18" charset="0"/>
                <a:sym typeface="Cambria"/>
              </a:rPr>
              <a:t>bài</a:t>
            </a:r>
            <a:r>
              <a:rPr lang="en-US" sz="3200" b="1"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i="1" dirty="0" err="1">
                <a:solidFill>
                  <a:srgbClr val="FF0000"/>
                </a:solidFill>
                <a:latin typeface="Times New Roman" panose="02020603050405020304" pitchFamily="18" charset="0"/>
                <a:ea typeface="Cambria"/>
                <a:cs typeface="Times New Roman" panose="02020603050405020304" pitchFamily="18" charset="0"/>
                <a:sym typeface="Cambria"/>
              </a:rPr>
              <a:t>học</a:t>
            </a:r>
            <a:r>
              <a:rPr lang="en-US" sz="3200" b="1" i="1" dirty="0">
                <a:solidFill>
                  <a:srgbClr val="FF0000"/>
                </a:solidFill>
                <a:latin typeface="Times New Roman" panose="02020603050405020304" pitchFamily="18" charset="0"/>
                <a:ea typeface="Cambria"/>
                <a:cs typeface="Times New Roman" panose="02020603050405020304" pitchFamily="18" charset="0"/>
                <a:sym typeface="Cambria"/>
              </a:rPr>
              <a:t> </a:t>
            </a:r>
            <a:endParaRPr sz="3200" b="1" i="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4" name="TextBox 3">
            <a:extLst>
              <a:ext uri="{FF2B5EF4-FFF2-40B4-BE49-F238E27FC236}">
                <a16:creationId xmlns="" xmlns:a16="http://schemas.microsoft.com/office/drawing/2014/main" id="{746C14EF-4071-DD6D-E130-CE9981FB3E02}"/>
              </a:ext>
            </a:extLst>
          </p:cNvPr>
          <p:cNvSpPr txBox="1"/>
          <p:nvPr/>
        </p:nvSpPr>
        <p:spPr>
          <a:xfrm>
            <a:off x="1132450" y="998460"/>
            <a:ext cx="3390314" cy="523220"/>
          </a:xfrm>
          <a:prstGeom prst="rect">
            <a:avLst/>
          </a:prstGeom>
          <a:noFill/>
        </p:spPr>
        <p:txBody>
          <a:bodyPr wrap="square" rtlCol="0">
            <a:spAutoFit/>
          </a:bodyPr>
          <a:lstStyle/>
          <a:p>
            <a:pPr>
              <a:spcBef>
                <a:spcPts val="600"/>
              </a:spcBef>
              <a:spcAft>
                <a:spcPts val="600"/>
              </a:spcAft>
            </a:pPr>
            <a:r>
              <a:rPr lang="vi-VN" sz="2800" b="1" kern="100" dirty="0">
                <a:effectLst/>
                <a:latin typeface="Times New Roman" panose="02020603050405020304" pitchFamily="18" charset="0"/>
                <a:ea typeface="PMingLiU" panose="02020500000000000000" pitchFamily="18" charset="-120"/>
                <a:cs typeface="Times New Roman" panose="02020603050405020304" pitchFamily="18" charset="0"/>
              </a:rPr>
              <a:t>Phiếu học tập số </a:t>
            </a:r>
            <a:r>
              <a:rPr lang="en-US" sz="2800" b="1" kern="100" dirty="0">
                <a:effectLst/>
                <a:latin typeface="Times New Roman" panose="02020603050405020304" pitchFamily="18" charset="0"/>
                <a:ea typeface="PMingLiU" panose="02020500000000000000" pitchFamily="18" charset="-120"/>
                <a:cs typeface="Times New Roman" panose="02020603050405020304" pitchFamily="18" charset="0"/>
              </a:rPr>
              <a:t>3:</a:t>
            </a:r>
            <a:endParaRPr lang="en-US" sz="2800" kern="100" dirty="0">
              <a:effectLst/>
              <a:latin typeface="Times New Roman" panose="02020603050405020304" pitchFamily="18" charset="0"/>
              <a:ea typeface="PMingLiU" panose="02020500000000000000" pitchFamily="18" charset="-120"/>
              <a:cs typeface="Times New Roman" panose="02020603050405020304" pitchFamily="18" charset="0"/>
            </a:endParaRPr>
          </a:p>
        </p:txBody>
      </p:sp>
      <p:graphicFrame>
        <p:nvGraphicFramePr>
          <p:cNvPr id="5" name="Table 4">
            <a:extLst>
              <a:ext uri="{FF2B5EF4-FFF2-40B4-BE49-F238E27FC236}">
                <a16:creationId xmlns="" xmlns:a16="http://schemas.microsoft.com/office/drawing/2014/main" id="{74FF2B86-20C6-07CD-DF5B-1677F2BA7C11}"/>
              </a:ext>
            </a:extLst>
          </p:cNvPr>
          <p:cNvGraphicFramePr>
            <a:graphicFrameLocks noGrp="1"/>
          </p:cNvGraphicFramePr>
          <p:nvPr>
            <p:extLst>
              <p:ext uri="{D42A27DB-BD31-4B8C-83A1-F6EECF244321}">
                <p14:modId xmlns:p14="http://schemas.microsoft.com/office/powerpoint/2010/main" val="1002764191"/>
              </p:ext>
            </p:extLst>
          </p:nvPr>
        </p:nvGraphicFramePr>
        <p:xfrm>
          <a:off x="825451" y="1703120"/>
          <a:ext cx="10316161" cy="4744021"/>
        </p:xfrm>
        <a:graphic>
          <a:graphicData uri="http://schemas.openxmlformats.org/drawingml/2006/table">
            <a:tbl>
              <a:tblPr firstRow="1" firstCol="1" bandRow="1"/>
              <a:tblGrid>
                <a:gridCol w="10316161">
                  <a:extLst>
                    <a:ext uri="{9D8B030D-6E8A-4147-A177-3AD203B41FA5}">
                      <a16:colId xmlns="" xmlns:a16="http://schemas.microsoft.com/office/drawing/2014/main" val="1612615112"/>
                    </a:ext>
                  </a:extLst>
                </a:gridCol>
              </a:tblGrid>
              <a:tr h="598741">
                <a:tc>
                  <a:txBody>
                    <a:bodyPr/>
                    <a:lstStyle/>
                    <a:p>
                      <a:pPr algn="ctr">
                        <a:spcBef>
                          <a:spcPts val="600"/>
                        </a:spcBef>
                        <a:spcAft>
                          <a:spcPts val="6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a:t>
                      </a:r>
                      <a:r>
                        <a:rPr lang="en-US" sz="2800" b="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 </a:t>
                      </a:r>
                      <a:r>
                        <a:rPr lang="en-US"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2-3-4 </a:t>
                      </a:r>
                      <a:r>
                        <a:rPr lang="en-US" sz="2800" b="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hiền</a:t>
                      </a:r>
                      <a:r>
                        <a:rPr lang="en-US"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192863081"/>
                  </a:ext>
                </a:extLst>
              </a:tr>
              <a:tr h="0">
                <a:tc>
                  <a:txBody>
                    <a:bodyPr/>
                    <a:lstStyle/>
                    <a:p>
                      <a:pPr algn="just">
                        <a:spcBef>
                          <a:spcPts val="600"/>
                        </a:spcBef>
                      </a:pPr>
                      <a:r>
                        <a:rPr lang="vi-VN" sz="2800" b="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Từ đó xác định: </a:t>
                      </a:r>
                      <a:endParaRPr lang="en-US" sz="2800" b="1"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600"/>
                        </a:spcBef>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Quan điểm được người viết nêu ra ở từng đoạn là gì (luận điểm)?</a:t>
                      </a:r>
                      <a:endParaRPr lang="en-US" sz="28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600"/>
                        </a:spcBef>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600"/>
                        </a:spcBef>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Nghệ thuật lập luận thể hiện như thế nào qua việc dùng lý lẽ và bằng chứng, phối hợp với các yếu tố biểu cảm, thuyết minh, miêu tả,…trong những đoạn văn này?</a:t>
                      </a:r>
                      <a:endParaRPr lang="en-US" sz="28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p>
                      <a:pPr algn="just">
                        <a:spcBef>
                          <a:spcPts val="600"/>
                        </a:spcBef>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59466146"/>
                  </a:ext>
                </a:extLst>
              </a:tr>
            </a:tbl>
          </a:graphicData>
        </a:graphic>
      </p:graphicFrame>
      <p:pic>
        <p:nvPicPr>
          <p:cNvPr id="2" name="Picture 1" descr="Picture1">
            <a:extLst>
              <a:ext uri="{FF2B5EF4-FFF2-40B4-BE49-F238E27FC236}">
                <a16:creationId xmlns="" xmlns:a16="http://schemas.microsoft.com/office/drawing/2014/main" id="{3FCFCC2D-7F08-BDF8-29F0-CE0544347D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V="1">
            <a:off x="10898187" y="5564188"/>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icture1">
            <a:extLst>
              <a:ext uri="{FF2B5EF4-FFF2-40B4-BE49-F238E27FC236}">
                <a16:creationId xmlns="" xmlns:a16="http://schemas.microsoft.com/office/drawing/2014/main" id="{080C32BB-5D6D-102B-9FE1-99FDC0FEE1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28" y="145194"/>
            <a:ext cx="1272919" cy="127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050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FA069E-6C14-7F8F-2B10-DDB443E90352}"/>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2C6626F5-C22C-56E4-7935-EFA1F1300AB3}"/>
              </a:ext>
            </a:extLst>
          </p:cNvPr>
          <p:cNvSpPr>
            <a:spLocks noGrp="1"/>
          </p:cNvSpPr>
          <p:nvPr>
            <p:ph idx="1"/>
          </p:nvPr>
        </p:nvSpPr>
        <p:spPr/>
        <p:txBody>
          <a:bodyPr/>
          <a:lstStyle/>
          <a:p>
            <a:endParaRPr lang="en-US" dirty="0"/>
          </a:p>
        </p:txBody>
      </p:sp>
      <p:pic>
        <p:nvPicPr>
          <p:cNvPr id="27650" name="Picture 2" descr="Mẫu slide cảm ơn chuyên nghiệp, ấn tượng, hài hước cho Powerpoint">
            <a:extLst>
              <a:ext uri="{FF2B5EF4-FFF2-40B4-BE49-F238E27FC236}">
                <a16:creationId xmlns="" xmlns:a16="http://schemas.microsoft.com/office/drawing/2014/main" id="{8C61EDD2-BB47-DB4D-859B-10CCF4BF9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9"/>
            <a:ext cx="12192000" cy="6858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191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Câu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nói</a:t>
            </a:r>
            <a:r>
              <a:rPr lang="en-US" sz="3200" dirty="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a:t>
            </a:r>
            <a:r>
              <a:rPr lang="en-US" sz="3200" b="1" i="1" dirty="0" err="1">
                <a:solidFill>
                  <a:schemeClr val="tx1"/>
                </a:solidFill>
                <a:latin typeface="Times New Roman" panose="02020603050405020304" pitchFamily="18" charset="0"/>
                <a:cs typeface="Times New Roman" panose="02020603050405020304" pitchFamily="18" charset="0"/>
              </a:rPr>
              <a:t>Hiền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tài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là</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nguyên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khí</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của</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quốc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gia</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nguyên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khí</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thịnh</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thì</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thế</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nước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mạnh</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rồi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lên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cao</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nguyên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khí</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suy</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thì</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thế</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nước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yếu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rồi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xuống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thấp</a:t>
            </a:r>
            <a:r>
              <a:rPr lang="en-US" sz="3200" b="1" i="1" dirty="0">
                <a:solidFill>
                  <a:schemeClr val="tx1"/>
                </a:solidFill>
                <a:latin typeface="Times New Roman" panose="02020603050405020304" pitchFamily="18" charset="0"/>
                <a:cs typeface="Times New Roman" panose="02020603050405020304" pitchFamily="18" charset="0"/>
              </a:rPr>
              <a: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968431" y="2555599"/>
            <a:ext cx="4906798" cy="770816"/>
          </a:xfrm>
          <a:prstGeom prst="rect">
            <a:avLst/>
          </a:prstGeom>
          <a:solidFill>
            <a:schemeClr val="bg1"/>
          </a:solidFill>
          <a:ln w="28575">
            <a:solidFill>
              <a:srgbClr val="0E7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rPr>
              <a:t>A</a:t>
            </a:r>
            <a:r>
              <a:rPr kumimoji="0" lang="vi-VN" sz="3200" i="0" u="none" strike="noStrike" kern="1200" cap="none" spc="0" normalizeH="0" baseline="0" noProof="0" dirty="0">
                <a:ln>
                  <a:noFill/>
                </a:ln>
                <a:solidFill>
                  <a:srgbClr val="FF0000"/>
                </a:solidFill>
                <a:effectLst/>
                <a:uLnTx/>
                <a:uFillTx/>
                <a:latin typeface="+mj-lt"/>
              </a:rPr>
              <a:t>.</a:t>
            </a:r>
            <a:r>
              <a:rPr kumimoji="0" lang="vi-VN" sz="3200" i="0" u="none" strike="noStrike" kern="1200" cap="none" spc="0" normalizeH="0" baseline="0" noProof="0" dirty="0">
                <a:ln>
                  <a:noFill/>
                </a:ln>
                <a:solidFill>
                  <a:prstClr val="black"/>
                </a:solidFill>
                <a:effectLst/>
                <a:uLnTx/>
                <a:uFillTx/>
                <a:latin typeface="+mj-lt"/>
              </a:rPr>
              <a:t> </a:t>
            </a:r>
            <a:r>
              <a:rPr lang="en-US" sz="3200" b="1" dirty="0" err="1">
                <a:solidFill>
                  <a:prstClr val="black"/>
                </a:solidFill>
                <a:latin typeface="Times New Roman" panose="02020603050405020304" pitchFamily="18" charset="0"/>
                <a:cs typeface="Times New Roman" panose="02020603050405020304" pitchFamily="18" charset="0"/>
              </a:rPr>
              <a:t>Thân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Nhân</a:t>
            </a:r>
            <a:r>
              <a:rPr lang="en-US" sz="3200" b="1" dirty="0">
                <a:solidFill>
                  <a:prstClr val="black"/>
                </a:solidFill>
                <a:latin typeface="Times New Roman" panose="02020603050405020304" pitchFamily="18" charset="0"/>
                <a:cs typeface="Times New Roman" panose="02020603050405020304" pitchFamily="18" charset="0"/>
              </a:rPr>
              <a:t> Trung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5988826" y="2559788"/>
            <a:ext cx="4906798" cy="770816"/>
          </a:xfrm>
          <a:prstGeom prst="rect">
            <a:avLst/>
          </a:prstGeom>
          <a:solidFill>
            <a:schemeClr val="bg1"/>
          </a:solidFill>
          <a:ln w="28575">
            <a:solidFill>
              <a:srgbClr val="0E7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ea typeface="+mn-ea"/>
                <a:cs typeface="+mn-cs"/>
              </a:rPr>
              <a:t>B</a:t>
            </a: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sz="3200" b="1" dirty="0" err="1">
                <a:solidFill>
                  <a:prstClr val="black"/>
                </a:solidFill>
                <a:latin typeface="Times New Roman" panose="02020603050405020304" pitchFamily="18" charset="0"/>
                <a:cs typeface="Times New Roman" panose="02020603050405020304" pitchFamily="18" charset="0"/>
              </a:rPr>
              <a:t>Nguyễn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Trãi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968431" y="3444771"/>
            <a:ext cx="4906798" cy="770816"/>
          </a:xfrm>
          <a:prstGeom prst="rect">
            <a:avLst/>
          </a:prstGeom>
          <a:solidFill>
            <a:schemeClr val="bg1"/>
          </a:solidFill>
          <a:ln w="28575">
            <a:solidFill>
              <a:srgbClr val="0E7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ea typeface="+mn-ea"/>
                <a:cs typeface="+mn-cs"/>
              </a:rPr>
              <a:t>C.</a:t>
            </a:r>
            <a:r>
              <a:rPr kumimoji="0" lang="vi-VN" sz="3200" b="1" i="0" u="none" strike="noStrike" kern="1200" cap="none" spc="0" normalizeH="0" baseline="0" noProof="0" dirty="0">
                <a:ln>
                  <a:noFill/>
                </a:ln>
                <a:solidFill>
                  <a:prstClr val="black"/>
                </a:solidFill>
                <a:effectLst/>
                <a:uLnTx/>
                <a:uFillTx/>
                <a:latin typeface="+mj-lt"/>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Nguyễn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Du</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5988826" y="3448960"/>
            <a:ext cx="4906798" cy="770816"/>
          </a:xfrm>
          <a:prstGeom prst="rect">
            <a:avLst/>
          </a:prstGeom>
          <a:solidFill>
            <a:schemeClr val="bg1"/>
          </a:solidFill>
          <a:ln w="28575">
            <a:solidFill>
              <a:srgbClr val="0E7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ea typeface="+mn-ea"/>
                <a:cs typeface="+mn-cs"/>
              </a:rPr>
              <a:t>D.</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sz="3200" b="1" dirty="0" err="1">
                <a:solidFill>
                  <a:prstClr val="black"/>
                </a:solidFill>
                <a:latin typeface="Times New Roman" panose="02020603050405020304" pitchFamily="18" charset="0"/>
                <a:cs typeface="Times New Roman" panose="02020603050405020304" pitchFamily="18" charset="0"/>
              </a:rPr>
              <a:t>Hồ</a:t>
            </a:r>
            <a:r>
              <a:rPr lang="en-US" sz="3200" b="1" dirty="0">
                <a:solidFill>
                  <a:prstClr val="black"/>
                </a:solidFill>
                <a:latin typeface="Times New Roman" panose="02020603050405020304" pitchFamily="18" charset="0"/>
                <a:cs typeface="Times New Roman" panose="02020603050405020304" pitchFamily="18" charset="0"/>
              </a:rPr>
              <a:t> Chí Minh</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90092" y="2581074"/>
            <a:ext cx="885137" cy="708059"/>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70693" y="3478135"/>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90882" y="348973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90882" y="2601044"/>
            <a:ext cx="804742" cy="707197"/>
          </a:xfrm>
          <a:prstGeom prst="rect">
            <a:avLst/>
          </a:prstGeom>
        </p:spPr>
      </p:pic>
      <p:sp>
        <p:nvSpPr>
          <p:cNvPr id="57" name="Cloud 56">
            <a:hlinkClick r:id="rId12" action="ppaction://hlinksldjump"/>
          </p:cNvPr>
          <p:cNvSpPr/>
          <p:nvPr/>
        </p:nvSpPr>
        <p:spPr>
          <a:xfrm>
            <a:off x="9455436" y="540088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6D4527E-545E-FC3B-3741-6F04E273978F}"/>
              </a:ext>
            </a:extLst>
          </p:cNvPr>
          <p:cNvSpPr/>
          <p:nvPr/>
        </p:nvSpPr>
        <p:spPr>
          <a:xfrm>
            <a:off x="-76056" y="0"/>
            <a:ext cx="12191999"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sp>
        <p:nvSpPr>
          <p:cNvPr id="4" name="Snip Diagonal Corner Rectangle 3"/>
          <p:cNvSpPr/>
          <p:nvPr/>
        </p:nvSpPr>
        <p:spPr>
          <a:xfrm>
            <a:off x="807869" y="515697"/>
            <a:ext cx="10576262" cy="1604597"/>
          </a:xfrm>
          <a:prstGeom prst="snip2Diag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FF0000"/>
                </a:solidFill>
                <a:latin typeface="+mj-lt"/>
              </a:rPr>
              <a:t>     </a:t>
            </a:r>
            <a:r>
              <a:rPr lang="vi-VN" sz="3200" b="1" dirty="0">
                <a:solidFill>
                  <a:srgbClr val="FF0000"/>
                </a:solidFill>
                <a:latin typeface="+mj-lt"/>
              </a:rPr>
              <a:t>Câu 2.</a:t>
            </a:r>
            <a:r>
              <a:rPr lang="vi-VN" sz="3200" dirty="0">
                <a:solidFill>
                  <a:prstClr val="black"/>
                </a:solidFill>
                <a:latin typeface="+mj-lt"/>
              </a:rPr>
              <a:t> </a:t>
            </a:r>
            <a:r>
              <a:rPr lang="vi-VN" sz="3200" b="1" i="1" dirty="0">
                <a:solidFill>
                  <a:prstClr val="black"/>
                </a:solidFill>
                <a:latin typeface="+mj-lt"/>
              </a:rPr>
              <a:t>“Chiếu rời đô” </a:t>
            </a:r>
            <a:r>
              <a:rPr lang="vi-VN" sz="3200" dirty="0">
                <a:solidFill>
                  <a:prstClr val="black"/>
                </a:solidFill>
                <a:latin typeface="+mj-lt"/>
              </a:rPr>
              <a:t>(Lý Công Uẩn), </a:t>
            </a:r>
            <a:r>
              <a:rPr lang="vi-VN" sz="3200" b="1" i="1" dirty="0">
                <a:solidFill>
                  <a:prstClr val="black"/>
                </a:solidFill>
                <a:latin typeface="+mj-lt"/>
              </a:rPr>
              <a:t>“Hịch tướng sĩ” </a:t>
            </a:r>
            <a:r>
              <a:rPr lang="vi-VN" sz="3200" dirty="0">
                <a:solidFill>
                  <a:prstClr val="black"/>
                </a:solidFill>
                <a:latin typeface="+mj-lt"/>
              </a:rPr>
              <a:t>(Trần Quốc Tuấn), </a:t>
            </a:r>
            <a:r>
              <a:rPr lang="vi-VN" sz="3200" b="1" i="1" dirty="0">
                <a:solidFill>
                  <a:prstClr val="black"/>
                </a:solidFill>
                <a:latin typeface="+mj-lt"/>
              </a:rPr>
              <a:t>“Đại cáo bình Ngô” </a:t>
            </a:r>
            <a:r>
              <a:rPr lang="vi-VN" sz="3200" dirty="0">
                <a:solidFill>
                  <a:prstClr val="black"/>
                </a:solidFill>
                <a:latin typeface="+mj-lt"/>
              </a:rPr>
              <a:t>(Nguyễn Trãi) đều có điểm chung là:</a:t>
            </a:r>
            <a:endParaRPr lang="en-US" sz="3200" dirty="0" err="1">
              <a:solidFill>
                <a:prstClr val="black"/>
              </a:solidFill>
              <a:latin typeface="+mj-lt"/>
            </a:endParaRPr>
          </a:p>
        </p:txBody>
      </p:sp>
      <p:sp>
        <p:nvSpPr>
          <p:cNvPr id="26" name="Rectangle 25"/>
          <p:cNvSpPr/>
          <p:nvPr/>
        </p:nvSpPr>
        <p:spPr>
          <a:xfrm>
            <a:off x="435088" y="2829489"/>
            <a:ext cx="5327701" cy="77081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mj-lt"/>
              </a:rPr>
              <a:t>A.</a:t>
            </a:r>
            <a:r>
              <a:rPr kumimoji="0" lang="vi-VN" sz="2800" b="1" i="0" u="none" strike="noStrike" kern="1200" cap="none" spc="0" normalizeH="0" baseline="0" noProof="0" dirty="0">
                <a:ln>
                  <a:noFill/>
                </a:ln>
                <a:solidFill>
                  <a:prstClr val="black"/>
                </a:solidFill>
                <a:effectLst/>
                <a:uLnTx/>
                <a:uFillTx/>
                <a:latin typeface="+mj-lt"/>
              </a:rPr>
              <a:t> </a:t>
            </a:r>
            <a:r>
              <a:rPr lang="en-US" sz="2800" b="1" dirty="0" err="1">
                <a:solidFill>
                  <a:prstClr val="black"/>
                </a:solidFill>
                <a:latin typeface="Times New Roman" panose="02020603050405020304" pitchFamily="18" charset="0"/>
                <a:cs typeface="Times New Roman" panose="02020603050405020304" pitchFamily="18" charset="0"/>
              </a:rPr>
              <a:t>Những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hấp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dẫn</a:t>
            </a:r>
            <a:r>
              <a:rPr lang="en-US" sz="2800" b="1" dirty="0">
                <a:solidFill>
                  <a:prstClr val="black"/>
                </a:solidFill>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273933" y="2779643"/>
            <a:ext cx="5458521" cy="978349"/>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C</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Thuộc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loại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luận</a:t>
            </a:r>
            <a:r>
              <a:rPr lang="en-US" sz="2800" b="1" dirty="0">
                <a:solidFill>
                  <a:prstClr val="black"/>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chính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trị</a:t>
            </a:r>
            <a:r>
              <a:rPr lang="en-US" sz="2800" b="1" dirty="0">
                <a:solidFill>
                  <a:prstClr val="black"/>
                </a:solidFill>
                <a:latin typeface="Times New Roman" panose="02020603050405020304" pitchFamily="18" charset="0"/>
                <a:cs typeface="Times New Roman" panose="02020603050405020304" pitchFamily="18" charset="0"/>
              </a:rPr>
              <a:t> - </a:t>
            </a:r>
            <a:r>
              <a:rPr lang="en-US" sz="2800" b="1" dirty="0" err="1">
                <a:solidFill>
                  <a:prstClr val="black"/>
                </a:solidFill>
                <a:latin typeface="Times New Roman" panose="02020603050405020304" pitchFamily="18" charset="0"/>
                <a:cs typeface="Times New Roman" panose="02020603050405020304" pitchFamily="18" charset="0"/>
              </a:rPr>
              <a:t>xã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hội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đại</a:t>
            </a:r>
            <a:r>
              <a:rPr lang="en-US" sz="2800" b="1" dirty="0">
                <a:solidFill>
                  <a:prstClr val="black"/>
                </a:solidFill>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424241" y="4074620"/>
            <a:ext cx="5327701" cy="77081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Những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phẩm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sắc</a:t>
            </a:r>
            <a:r>
              <a:rPr lang="en-US" sz="2800" b="1" dirty="0">
                <a:solidFill>
                  <a:prstClr val="black"/>
                </a:solidFill>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252238" y="4058782"/>
            <a:ext cx="5480215" cy="904413"/>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mj-lt"/>
              </a:rPr>
              <a:t>D.</a:t>
            </a:r>
            <a:r>
              <a:rPr kumimoji="0" lang="vi-VN" sz="2800" b="1" i="0" u="none" strike="noStrike" kern="1200" cap="none" spc="0" normalizeH="0" baseline="0" noProof="0" dirty="0">
                <a:ln>
                  <a:noFill/>
                </a:ln>
                <a:solidFill>
                  <a:prstClr val="black"/>
                </a:solidFill>
                <a:effectLst/>
                <a:uLnTx/>
                <a:uFillTx/>
                <a:latin typeface="+mj-lt"/>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s</a:t>
            </a:r>
            <a:r>
              <a:rPr lang="en-US" sz="2800" b="1" dirty="0" err="1">
                <a:solidFill>
                  <a:prstClr val="black"/>
                </a:solidFill>
                <a:latin typeface="Times New Roman" panose="02020603050405020304" pitchFamily="18" charset="0"/>
                <a:cs typeface="Times New Roman" panose="02020603050405020304" pitchFamily="18" charset="0"/>
              </a:rPr>
              <a:t>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khấu</a:t>
            </a:r>
            <a:r>
              <a:rPr lang="en-US" sz="2800" b="1" dirty="0">
                <a:solidFill>
                  <a:prstClr val="black"/>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dân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gian</a:t>
            </a:r>
            <a:r>
              <a:rPr lang="en-US" sz="2800" b="1" dirty="0">
                <a:solidFill>
                  <a:prstClr val="black"/>
                </a:solidFill>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4358" y="2926881"/>
            <a:ext cx="532354" cy="512227"/>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0435" y="4208479"/>
            <a:ext cx="532354" cy="503097"/>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18203" y="4312995"/>
            <a:ext cx="590906" cy="565191"/>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94284" y="2829489"/>
            <a:ext cx="579694" cy="648157"/>
          </a:xfrm>
          <a:prstGeom prst="rect">
            <a:avLst/>
          </a:prstGeom>
        </p:spPr>
      </p:pic>
      <p:sp>
        <p:nvSpPr>
          <p:cNvPr id="18" name="Cloud 17">
            <a:hlinkClick r:id="rId12" action="ppaction://hlinksldjump"/>
          </p:cNvPr>
          <p:cNvSpPr/>
          <p:nvPr/>
        </p:nvSpPr>
        <p:spPr>
          <a:xfrm>
            <a:off x="9182372" y="5638712"/>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mj-lt"/>
              </a:rPr>
              <a:t>Câu 3.</a:t>
            </a:r>
            <a:r>
              <a:rPr lang="vi-VN" sz="3200" b="1" dirty="0">
                <a:solidFill>
                  <a:prstClr val="black"/>
                </a:solidFill>
                <a:latin typeface="+mj-lt"/>
              </a:rPr>
              <a:t> Văn bản nghị luận khác với văn bản thơ, truyện ở điểm nào?</a:t>
            </a:r>
            <a:endParaRPr kumimoji="0" lang="vi-VN" sz="3200" b="1" i="0" u="none" strike="noStrike" kern="1200" cap="none" spc="0" normalizeH="0" baseline="0" noProof="0" dirty="0">
              <a:ln>
                <a:noFill/>
              </a:ln>
              <a:solidFill>
                <a:prstClr val="black"/>
              </a:solidFill>
              <a:effectLst/>
              <a:uLnTx/>
              <a:uFillTx/>
              <a:latin typeface="+mj-lt"/>
            </a:endParaRPr>
          </a:p>
        </p:txBody>
      </p:sp>
      <p:sp>
        <p:nvSpPr>
          <p:cNvPr id="26" name="Rectangle 25"/>
          <p:cNvSpPr/>
          <p:nvPr/>
        </p:nvSpPr>
        <p:spPr>
          <a:xfrm>
            <a:off x="4853355" y="2072521"/>
            <a:ext cx="6727308" cy="105715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mj-lt"/>
              </a:rPr>
              <a:t>C. Cách tổ chức, sắp xếp các luận điểm, luận cứ thành một chỉnh thể, chặt chẽ</a:t>
            </a:r>
            <a:r>
              <a:rPr lang="en-US" sz="2800" b="1" dirty="0">
                <a:solidFill>
                  <a:prstClr val="black"/>
                </a:solidFill>
                <a:latin typeface="+mj-lt"/>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2" name="Rectangle 41"/>
          <p:cNvSpPr/>
          <p:nvPr/>
        </p:nvSpPr>
        <p:spPr>
          <a:xfrm>
            <a:off x="667219" y="2072521"/>
            <a:ext cx="3883812" cy="100576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mj-lt"/>
              </a:rPr>
              <a:t>A. Mạch cảm xúc.</a:t>
            </a:r>
            <a:endParaRPr kumimoji="0" lang="vi-VN" sz="2800" b="1"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667220" y="3373179"/>
            <a:ext cx="3883811" cy="1081713"/>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mj-lt"/>
              </a:rPr>
              <a:t>B. Mạch sự kiện.</a:t>
            </a:r>
            <a:endParaRPr kumimoji="0" lang="vi-VN" sz="2800" b="1" i="0" u="none" strike="noStrike" kern="1200" cap="none" spc="0" normalizeH="0" baseline="0" noProof="0" dirty="0">
              <a:ln>
                <a:noFill/>
              </a:ln>
              <a:solidFill>
                <a:prstClr val="black"/>
              </a:solidFill>
              <a:effectLst/>
              <a:uLnTx/>
              <a:uFillTx/>
              <a:latin typeface="+mj-lt"/>
            </a:endParaRPr>
          </a:p>
        </p:txBody>
      </p:sp>
      <p:sp>
        <p:nvSpPr>
          <p:cNvPr id="44" name="Rectangle 43"/>
          <p:cNvSpPr/>
          <p:nvPr/>
        </p:nvSpPr>
        <p:spPr>
          <a:xfrm>
            <a:off x="4831059" y="3397734"/>
            <a:ext cx="6749604" cy="105715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mj-lt"/>
              </a:rPr>
              <a:t>D. Cả ba đáp án trên đều đúng.</a:t>
            </a:r>
            <a:endParaRPr kumimoji="0" lang="vi-VN" sz="2800" b="1"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882369" y="2382098"/>
            <a:ext cx="655791"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09707" y="3429000"/>
            <a:ext cx="841324" cy="782925"/>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3551" y="3640701"/>
            <a:ext cx="885982" cy="604588"/>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6633" y="2293034"/>
            <a:ext cx="844397" cy="705727"/>
          </a:xfrm>
          <a:prstGeom prst="rect">
            <a:avLst/>
          </a:prstGeom>
        </p:spPr>
      </p:pic>
      <p:sp>
        <p:nvSpPr>
          <p:cNvPr id="17" name="Cloud 16">
            <a:hlinkClick r:id="rId10" action="ppaction://hlinksldjump"/>
          </p:cNvPr>
          <p:cNvSpPr/>
          <p:nvPr/>
        </p:nvSpPr>
        <p:spPr>
          <a:xfrm>
            <a:off x="8597331" y="5528985"/>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Check mar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00B05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FFFF0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Wrong Buzzer.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FFFF0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mj-lt"/>
              </a:rPr>
              <a:t>Câu 4.</a:t>
            </a:r>
            <a:r>
              <a:rPr lang="vi-VN" sz="3200" b="1" dirty="0">
                <a:solidFill>
                  <a:prstClr val="black"/>
                </a:solidFill>
                <a:latin typeface="+mj-lt"/>
              </a:rPr>
              <a:t> Trong công cuộc xây dựng đất nước, việc trọng dụng người tài có ý nghĩa như thế nào?</a:t>
            </a:r>
            <a:endParaRPr kumimoji="0" lang="vi-VN" sz="3200" b="1" i="0" u="none" strike="noStrike" kern="1200" cap="none" spc="0" normalizeH="0" baseline="0" noProof="0" dirty="0">
              <a:ln>
                <a:noFill/>
              </a:ln>
              <a:solidFill>
                <a:prstClr val="black"/>
              </a:solidFill>
              <a:effectLst/>
              <a:uLnTx/>
              <a:uFillTx/>
              <a:latin typeface="+mj-lt"/>
            </a:endParaRPr>
          </a:p>
        </p:txBody>
      </p:sp>
      <p:sp>
        <p:nvSpPr>
          <p:cNvPr id="26" name="Rectangle 25"/>
          <p:cNvSpPr/>
          <p:nvPr/>
        </p:nvSpPr>
        <p:spPr>
          <a:xfrm>
            <a:off x="832636" y="2166425"/>
            <a:ext cx="5263364" cy="1497332"/>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prstClr val="black"/>
                </a:solidFill>
                <a:latin typeface="+mj-lt"/>
              </a:rPr>
              <a:t>A. Giúp người tài có động lực để phát huy tài năng, cống hiến cho quê hương, đất nước.</a:t>
            </a:r>
            <a:endParaRPr kumimoji="0" lang="vi-VN" sz="2800" b="1" i="0" u="none" strike="noStrike" kern="1200" cap="none" spc="0" normalizeH="0" baseline="0" noProof="0" dirty="0">
              <a:ln>
                <a:noFill/>
              </a:ln>
              <a:solidFill>
                <a:prstClr val="black"/>
              </a:solidFill>
              <a:effectLst/>
              <a:uLnTx/>
              <a:uFillTx/>
              <a:latin typeface="+mj-lt"/>
            </a:endParaRPr>
          </a:p>
        </p:txBody>
      </p:sp>
      <p:sp>
        <p:nvSpPr>
          <p:cNvPr id="42" name="Rectangle 41"/>
          <p:cNvSpPr/>
          <p:nvPr/>
        </p:nvSpPr>
        <p:spPr>
          <a:xfrm>
            <a:off x="6264813" y="2352477"/>
            <a:ext cx="4906798" cy="1159732"/>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mj-lt"/>
              </a:rPr>
              <a:t>C. Thúc đẩy sự phát triển của đất nước.</a:t>
            </a:r>
            <a:endParaRPr kumimoji="0" lang="vi-VN" sz="2800" b="1"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6264813" y="4343962"/>
            <a:ext cx="4906798" cy="770816"/>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mj-lt"/>
              </a:rPr>
              <a:t>D. Cả ba đáp án trên.</a:t>
            </a:r>
            <a:endParaRPr kumimoji="0" lang="vi-VN" sz="2800" b="1" i="0" u="none" strike="noStrike" kern="1200" cap="none" spc="0" normalizeH="0" baseline="0" noProof="0" dirty="0">
              <a:ln>
                <a:noFill/>
              </a:ln>
              <a:solidFill>
                <a:prstClr val="black"/>
              </a:solidFill>
              <a:effectLst/>
              <a:uLnTx/>
              <a:uFillTx/>
              <a:latin typeface="+mj-lt"/>
            </a:endParaRPr>
          </a:p>
        </p:txBody>
      </p:sp>
      <p:sp>
        <p:nvSpPr>
          <p:cNvPr id="44" name="Rectangle 43"/>
          <p:cNvSpPr/>
          <p:nvPr/>
        </p:nvSpPr>
        <p:spPr>
          <a:xfrm>
            <a:off x="832636" y="4212530"/>
            <a:ext cx="5263364" cy="1188356"/>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mj-lt"/>
              </a:rPr>
              <a:t>B. Tạo ra nguồn lực bền vững cho quốc gia.</a:t>
            </a:r>
            <a:endParaRPr kumimoji="0" lang="vi-VN" sz="2800" b="1"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9601" y="3180658"/>
            <a:ext cx="805722" cy="496683"/>
          </a:xfrm>
          <a:prstGeom prst="rect">
            <a:avLst/>
          </a:prstGeom>
        </p:spPr>
      </p:pic>
      <p:pic>
        <p:nvPicPr>
          <p:cNvPr id="51" name="Pictur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8749" y="4442651"/>
            <a:ext cx="648862"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5385" y="4850710"/>
            <a:ext cx="696885" cy="526584"/>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12965" y="2932343"/>
            <a:ext cx="681605" cy="598986"/>
          </a:xfrm>
          <a:prstGeom prst="rect">
            <a:avLst/>
          </a:prstGeom>
        </p:spPr>
      </p:pic>
      <p:sp>
        <p:nvSpPr>
          <p:cNvPr id="18" name="Cloud 17">
            <a:hlinkClick r:id="rId11" action="ppaction://hlinksldjump"/>
          </p:cNvPr>
          <p:cNvSpPr/>
          <p:nvPr/>
        </p:nvSpPr>
        <p:spPr>
          <a:xfrm>
            <a:off x="9410220" y="557921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500" fill="hold"/>
                                        <p:tgtEl>
                                          <p:spTgt spid="9"/>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2" name="TextBox 1">
            <a:extLst>
              <a:ext uri="{FF2B5EF4-FFF2-40B4-BE49-F238E27FC236}">
                <a16:creationId xmlns="" xmlns:a16="http://schemas.microsoft.com/office/drawing/2014/main" id="{9A8DA48F-A576-859C-F6B8-F9A67D69E195}"/>
              </a:ext>
            </a:extLst>
          </p:cNvPr>
          <p:cNvSpPr txBox="1"/>
          <p:nvPr/>
        </p:nvSpPr>
        <p:spPr>
          <a:xfrm>
            <a:off x="1189097" y="1098785"/>
            <a:ext cx="10144948" cy="2656946"/>
          </a:xfrm>
          <a:prstGeom prst="rect">
            <a:avLst/>
          </a:prstGeom>
          <a:solidFill>
            <a:schemeClr val="bg1"/>
          </a:solidFill>
          <a:ln>
            <a:solidFill>
              <a:schemeClr val="accent1"/>
            </a:solidFill>
          </a:ln>
        </p:spPr>
        <p:txBody>
          <a:bodyPr wrap="square" rtlCol="0">
            <a:spAutoFit/>
          </a:bodyPr>
          <a:lstStyle/>
          <a:p>
            <a:pPr algn="ctr">
              <a:spcBef>
                <a:spcPts val="800"/>
              </a:spcBef>
            </a:pPr>
            <a:r>
              <a:rPr lang="en-US" sz="5333" b="1" dirty="0">
                <a:solidFill>
                  <a:srgbClr val="FF0000"/>
                </a:solidFill>
                <a:latin typeface="Times New Roman" panose="02020603050405020304" pitchFamily="18" charset="0"/>
                <a:cs typeface="Times New Roman" panose="02020603050405020304" pitchFamily="18" charset="0"/>
              </a:rPr>
              <a:t>BÀI </a:t>
            </a:r>
            <a:r>
              <a:rPr lang="en-US" sz="5333" b="1" dirty="0" smtClean="0">
                <a:solidFill>
                  <a:srgbClr val="FF0000"/>
                </a:solidFill>
                <a:latin typeface="Times New Roman" panose="02020603050405020304" pitchFamily="18" charset="0"/>
                <a:cs typeface="Times New Roman" panose="02020603050405020304" pitchFamily="18" charset="0"/>
              </a:rPr>
              <a:t>3 </a:t>
            </a:r>
            <a:endParaRPr lang="en-US" sz="5333" b="1" dirty="0">
              <a:solidFill>
                <a:srgbClr val="FF0000"/>
              </a:solidFill>
              <a:latin typeface="Times New Roman" panose="02020603050405020304" pitchFamily="18" charset="0"/>
              <a:cs typeface="Times New Roman" panose="02020603050405020304" pitchFamily="18" charset="0"/>
            </a:endParaRPr>
          </a:p>
          <a:p>
            <a:pPr algn="ctr">
              <a:spcBef>
                <a:spcPts val="800"/>
              </a:spcBef>
            </a:pPr>
            <a:r>
              <a:rPr lang="en-US" sz="5333" b="1" dirty="0">
                <a:solidFill>
                  <a:srgbClr val="002060"/>
                </a:solidFill>
                <a:latin typeface="Times New Roman" panose="02020603050405020304" pitchFamily="18" charset="0"/>
                <a:cs typeface="Times New Roman" panose="02020603050405020304" pitchFamily="18" charset="0"/>
              </a:rPr>
              <a:t>CẤU TRÚC CỦA VĂN BẢN NGHỊ LUẬN</a:t>
            </a:r>
          </a:p>
        </p:txBody>
      </p:sp>
      <p:pic>
        <p:nvPicPr>
          <p:cNvPr id="3" name="Picture 2" descr="Picture1">
            <a:extLst>
              <a:ext uri="{FF2B5EF4-FFF2-40B4-BE49-F238E27FC236}">
                <a16:creationId xmlns="" xmlns:a16="http://schemas.microsoft.com/office/drawing/2014/main" id="{986F6547-49F9-65C7-B83B-A67353A086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713" y="176846"/>
            <a:ext cx="1598613"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icture1">
            <a:extLst>
              <a:ext uri="{FF2B5EF4-FFF2-40B4-BE49-F238E27FC236}">
                <a16:creationId xmlns="" xmlns:a16="http://schemas.microsoft.com/office/drawing/2014/main" id="{EFC60103-DF1A-E92F-099F-B3BF478C5A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V="1">
            <a:off x="10757510" y="5495020"/>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icture1">
            <a:extLst>
              <a:ext uri="{FF2B5EF4-FFF2-40B4-BE49-F238E27FC236}">
                <a16:creationId xmlns="" xmlns:a16="http://schemas.microsoft.com/office/drawing/2014/main" id="{8CA1EBAB-6108-B299-4599-43E89AE99C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17709" y="5386570"/>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1">
            <a:extLst>
              <a:ext uri="{FF2B5EF4-FFF2-40B4-BE49-F238E27FC236}">
                <a16:creationId xmlns="" xmlns:a16="http://schemas.microsoft.com/office/drawing/2014/main" id="{AB872043-6EAC-0C18-3FB0-8BB83C24CA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775851" y="63299"/>
            <a:ext cx="1237956" cy="123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9429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046" y="363071"/>
            <a:ext cx="8928848" cy="62259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800" b="1" dirty="0" smtClean="0">
                <a:solidFill>
                  <a:srgbClr val="FF0000"/>
                </a:solidFill>
                <a:latin typeface="+mj-lt"/>
              </a:rPr>
              <a:t>NỘI DUNG TIẾT HỌC</a:t>
            </a:r>
          </a:p>
          <a:p>
            <a:pPr algn="ctr"/>
            <a:r>
              <a:rPr lang="vi-VN" sz="2800" b="1" dirty="0" smtClean="0">
                <a:latin typeface="+mj-lt"/>
              </a:rPr>
              <a:t>TRI THỨC NGỮ VĂN</a:t>
            </a:r>
          </a:p>
          <a:p>
            <a:pPr marL="342900" indent="-342900">
              <a:buAutoNum type="arabicPeriod"/>
            </a:pPr>
            <a:r>
              <a:rPr lang="vi-VN" sz="2800" dirty="0" smtClean="0">
                <a:latin typeface="+mj-lt"/>
              </a:rPr>
              <a:t>Cấu trúc của văn bản nghị luận</a:t>
            </a:r>
          </a:p>
          <a:p>
            <a:r>
              <a:rPr lang="vi-VN" sz="2800" dirty="0" smtClean="0">
                <a:latin typeface="+mj-lt"/>
              </a:rPr>
              <a:t>2. Yếu tố bổ trợ trong văn </a:t>
            </a:r>
            <a:r>
              <a:rPr lang="vi-VN" sz="2800" dirty="0">
                <a:latin typeface="+mj-lt"/>
              </a:rPr>
              <a:t>bản nghị luận</a:t>
            </a:r>
            <a:endParaRPr lang="vi-VN" sz="2800" dirty="0" smtClean="0">
              <a:latin typeface="+mj-lt"/>
            </a:endParaRPr>
          </a:p>
          <a:p>
            <a:pPr algn="ctr"/>
            <a:r>
              <a:rPr lang="vi-VN" sz="2800" b="1" dirty="0" smtClean="0">
                <a:latin typeface="+mj-lt"/>
              </a:rPr>
              <a:t>ĐỌC VĂN BẢN 1: CẦU HIỀN CHIẾU</a:t>
            </a:r>
          </a:p>
          <a:p>
            <a:r>
              <a:rPr lang="vi-VN" sz="2800" dirty="0" smtClean="0">
                <a:latin typeface="+mj-lt"/>
              </a:rPr>
              <a:t> </a:t>
            </a:r>
            <a:r>
              <a:rPr lang="vi-VN" sz="2800" b="1" dirty="0" smtClean="0">
                <a:latin typeface="+mj-lt"/>
              </a:rPr>
              <a:t>I. Tìm hiểu chung</a:t>
            </a:r>
          </a:p>
          <a:p>
            <a:r>
              <a:rPr lang="vi-VN" sz="2800" dirty="0" smtClean="0">
                <a:latin typeface="+mj-lt"/>
              </a:rPr>
              <a:t>     1. Tác giả Ngô Thì Nhậm</a:t>
            </a:r>
          </a:p>
          <a:p>
            <a:r>
              <a:rPr lang="vi-VN" sz="2800" dirty="0" smtClean="0">
                <a:latin typeface="+mj-lt"/>
              </a:rPr>
              <a:t>     2. Tác phẩm </a:t>
            </a:r>
            <a:r>
              <a:rPr lang="vi-VN" sz="2800" i="1" dirty="0" smtClean="0">
                <a:latin typeface="+mj-lt"/>
              </a:rPr>
              <a:t>Cầu hiền chiếu</a:t>
            </a:r>
          </a:p>
          <a:p>
            <a:r>
              <a:rPr lang="vi-VN" sz="2800" b="1" dirty="0" smtClean="0">
                <a:latin typeface="+mj-lt"/>
              </a:rPr>
              <a:t>II. Khám phá văn bản</a:t>
            </a:r>
          </a:p>
          <a:p>
            <a:r>
              <a:rPr lang="vi-VN" sz="2800" dirty="0">
                <a:latin typeface="+mj-lt"/>
              </a:rPr>
              <a:t> </a:t>
            </a:r>
            <a:r>
              <a:rPr lang="vi-VN" sz="2800" dirty="0" smtClean="0">
                <a:latin typeface="+mj-lt"/>
              </a:rPr>
              <a:t>    1. Lí do, mục đích, đối tượng cầu hiền </a:t>
            </a:r>
          </a:p>
          <a:p>
            <a:r>
              <a:rPr lang="vi-VN" sz="2800" dirty="0" smtClean="0">
                <a:latin typeface="+mj-lt"/>
              </a:rPr>
              <a:t>     2. Cấu trúc của bài </a:t>
            </a:r>
            <a:r>
              <a:rPr lang="vi-VN" sz="2800" i="1" dirty="0">
                <a:latin typeface="+mj-lt"/>
              </a:rPr>
              <a:t>Cầu hiền </a:t>
            </a:r>
            <a:r>
              <a:rPr lang="vi-VN" sz="2800" i="1" dirty="0" smtClean="0">
                <a:latin typeface="+mj-lt"/>
              </a:rPr>
              <a:t>chiếu </a:t>
            </a:r>
            <a:r>
              <a:rPr lang="vi-VN" sz="2800" dirty="0" smtClean="0">
                <a:latin typeface="+mj-lt"/>
              </a:rPr>
              <a:t>(luận điểm 1)</a:t>
            </a:r>
          </a:p>
          <a:p>
            <a:r>
              <a:rPr lang="vi-VN" sz="2800" b="1" dirty="0" smtClean="0">
                <a:latin typeface="+mj-lt"/>
              </a:rPr>
              <a:t>III. Củng cố</a:t>
            </a:r>
            <a:endParaRPr lang="vi-VN" sz="2800" b="1" dirty="0">
              <a:latin typeface="+mj-lt"/>
            </a:endParaRPr>
          </a:p>
          <a:p>
            <a:r>
              <a:rPr lang="vi-VN" sz="2800" dirty="0" smtClean="0">
                <a:latin typeface="+mj-lt"/>
              </a:rPr>
              <a:t> </a:t>
            </a:r>
          </a:p>
          <a:p>
            <a:pPr algn="ctr"/>
            <a:endParaRPr lang="en-US" sz="2800" dirty="0"/>
          </a:p>
        </p:txBody>
      </p:sp>
    </p:spTree>
    <p:extLst>
      <p:ext uri="{BB962C8B-B14F-4D97-AF65-F5344CB8AC3E}">
        <p14:creationId xmlns:p14="http://schemas.microsoft.com/office/powerpoint/2010/main" val="2760780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VÒNG QUAY MAY MẮN&amp;quot;&quot;/&gt;&lt;property id=&quot;20307&quot; value=&quot;270&quot;/&gt;&lt;/object&gt;&lt;object type=&quot;3&quot; unique_id=&quot;10004&quot;&gt;&lt;property id=&quot;20148&quot; value=&quot;5&quot;/&gt;&lt;property id=&quot;20300&quot; value=&quot;Slide 2&quot;/&gt;&lt;property id=&quot;20307&quot; value=&quot;269&quot;/&gt;&lt;/object&gt;&lt;object type=&quot;3&quot; unique_id=&quot;10005&quot;&gt;&lt;property id=&quot;20148&quot; value=&quot;5&quot;/&gt;&lt;property id=&quot;20300&quot; value=&quot;Slide 3&quot;/&gt;&lt;property id=&quot;20307&quot; value=&quot;273&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8&quot;/&gt;&lt;/object&gt;&lt;object type=&quot;3&quot; unique_id=&quot;10008&quot;&gt;&lt;property id=&quot;20148&quot; value=&quot;5&quot;/&gt;&lt;property id=&quot;20300&quot; value=&quot;Slide 6&quot;/&gt;&lt;property id=&quot;20307&quot; value=&quot;275&quot;/&gt;&lt;/object&gt;&lt;object type=&quot;3&quot; unique_id=&quot;10009&quot;&gt;&lt;property id=&quot;20148&quot; value=&quot;5&quot;/&gt;&lt;property id=&quot;20300&quot; value=&quot;Slide 7&quot;/&gt;&lt;property id=&quot;20307&quot; value=&quot;27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quot;/&gt;&lt;property id=&quot;20307&quot; value=&quot;280&quot;/&gt;&lt;/object&gt;&lt;object type=&quot;3&quot; unique_id=&quot;10013&quot;&gt;&lt;property id=&quot;20148&quot; value=&quot;5&quot;/&gt;&lt;property id=&quot;20300&quot; value=&quot;Slide 11&quot;/&gt;&lt;property id=&quot;20307&quot; value=&quot;281&quot;/&gt;&lt;/object&gt;&lt;/object&gt;&lt;object type=&quot;8&quot; unique_id=&quot;1002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PA" val="v5.2.9"/>
</p:tagLst>
</file>

<file path=ppt/tags/tag5.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1276</TotalTime>
  <Words>2095</Words>
  <Application>Microsoft Office PowerPoint</Application>
  <PresentationFormat>Widescreen</PresentationFormat>
  <Paragraphs>226</Paragraphs>
  <Slides>32</Slides>
  <Notes>5</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32</vt:i4>
      </vt:variant>
    </vt:vector>
  </HeadingPairs>
  <TitlesOfParts>
    <vt:vector size="48" baseType="lpstr">
      <vt:lpstr>Palatino Linotype</vt:lpstr>
      <vt:lpstr>Tahoma</vt:lpstr>
      <vt:lpstr>Calibri</vt:lpstr>
      <vt:lpstr>汉仪大宋简</vt:lpstr>
      <vt:lpstr>Segoe UI</vt:lpstr>
      <vt:lpstr>PMingLiU</vt:lpstr>
      <vt:lpstr>Fira Sans Extra Condensed Medium</vt:lpstr>
      <vt:lpstr>Times New Roman</vt:lpstr>
      <vt:lpstr>Calibri Light</vt:lpstr>
      <vt:lpstr>等线</vt:lpstr>
      <vt:lpstr>Cambria</vt:lpstr>
      <vt:lpstr>Arial</vt:lpstr>
      <vt:lpstr>Wingdings</vt:lpstr>
      <vt:lpstr>Forte</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Microsoft account</cp:lastModifiedBy>
  <cp:revision>94</cp:revision>
  <dcterms:created xsi:type="dcterms:W3CDTF">2018-05-10T00:06:18Z</dcterms:created>
  <dcterms:modified xsi:type="dcterms:W3CDTF">2024-11-10T17:27:21Z</dcterms:modified>
</cp:coreProperties>
</file>