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63" r:id="rId2"/>
    <p:sldMasterId id="2147483792" r:id="rId3"/>
    <p:sldMasterId id="2147483823" r:id="rId4"/>
    <p:sldMasterId id="2147483854" r:id="rId5"/>
  </p:sldMasterIdLst>
  <p:notesMasterIdLst>
    <p:notesMasterId r:id="rId37"/>
  </p:notesMasterIdLst>
  <p:handoutMasterIdLst>
    <p:handoutMasterId r:id="rId38"/>
  </p:handoutMasterIdLst>
  <p:sldIdLst>
    <p:sldId id="280" r:id="rId6"/>
    <p:sldId id="286" r:id="rId7"/>
    <p:sldId id="368" r:id="rId8"/>
    <p:sldId id="283" r:id="rId9"/>
    <p:sldId id="372" r:id="rId10"/>
    <p:sldId id="399" r:id="rId11"/>
    <p:sldId id="400" r:id="rId12"/>
    <p:sldId id="401" r:id="rId13"/>
    <p:sldId id="379" r:id="rId14"/>
    <p:sldId id="381" r:id="rId15"/>
    <p:sldId id="376" r:id="rId16"/>
    <p:sldId id="402" r:id="rId17"/>
    <p:sldId id="403" r:id="rId18"/>
    <p:sldId id="404" r:id="rId19"/>
    <p:sldId id="405" r:id="rId20"/>
    <p:sldId id="406" r:id="rId21"/>
    <p:sldId id="382" r:id="rId22"/>
    <p:sldId id="407" r:id="rId23"/>
    <p:sldId id="408" r:id="rId24"/>
    <p:sldId id="354" r:id="rId25"/>
    <p:sldId id="398" r:id="rId26"/>
    <p:sldId id="409" r:id="rId27"/>
    <p:sldId id="410" r:id="rId28"/>
    <p:sldId id="411" r:id="rId29"/>
    <p:sldId id="412" r:id="rId30"/>
    <p:sldId id="413" r:id="rId31"/>
    <p:sldId id="414" r:id="rId32"/>
    <p:sldId id="416" r:id="rId33"/>
    <p:sldId id="417" r:id="rId34"/>
    <p:sldId id="418" r:id="rId35"/>
    <p:sldId id="3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0D99A"/>
    <a:srgbClr val="FF0066"/>
    <a:srgbClr val="ECD184"/>
    <a:srgbClr val="F3E1AF"/>
    <a:srgbClr val="FFFFFF"/>
    <a:srgbClr val="A7FFCF"/>
    <a:srgbClr val="0DFF7A"/>
    <a:srgbClr val="EBF9F8"/>
    <a:srgbClr val="F4E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87" d="100"/>
          <a:sy n="87" d="100"/>
        </p:scale>
        <p:origin x="432" y="58"/>
      </p:cViewPr>
      <p:guideLst/>
    </p:cSldViewPr>
  </p:slideViewPr>
  <p:notesTextViewPr>
    <p:cViewPr>
      <p:scale>
        <a:sx n="1" d="1"/>
        <a:sy n="1" d="1"/>
      </p:scale>
      <p:origin x="0" y="0"/>
    </p:cViewPr>
  </p:notesTextViewPr>
  <p:notesViewPr>
    <p:cSldViewPr snapToGrid="0">
      <p:cViewPr>
        <p:scale>
          <a:sx n="66" d="100"/>
          <a:sy n="66" d="100"/>
        </p:scale>
        <p:origin x="2628" y="-2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588790-5F9F-42EC-A28D-7A84642AA803}" type="datetimeFigureOut">
              <a:rPr lang="en-US" smtClean="0"/>
              <a:t>2/26/2025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277C66-26B9-4DCC-9598-FC9AE86918F5}" type="slidenum">
              <a:rPr lang="en-US" smtClean="0"/>
              <a:t>‹#›</a:t>
            </a:fld>
            <a:endParaRPr lang="en-US"/>
          </a:p>
        </p:txBody>
      </p:sp>
    </p:spTree>
    <p:extLst>
      <p:ext uri="{BB962C8B-B14F-4D97-AF65-F5344CB8AC3E}">
        <p14:creationId xmlns:p14="http://schemas.microsoft.com/office/powerpoint/2010/main" val="1741182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50EF53-B214-4D7D-87C8-A70F56CE8B55}"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B5EE7-6798-4B92-AE6A-CD660BCD3991}" type="slidenum">
              <a:rPr lang="en-US" smtClean="0"/>
              <a:t>‹#›</a:t>
            </a:fld>
            <a:endParaRPr lang="en-US"/>
          </a:p>
        </p:txBody>
      </p:sp>
    </p:spTree>
    <p:extLst>
      <p:ext uri="{BB962C8B-B14F-4D97-AF65-F5344CB8AC3E}">
        <p14:creationId xmlns:p14="http://schemas.microsoft.com/office/powerpoint/2010/main" val="262261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86048673d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6048673d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153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70575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3440646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2856558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33329677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4810053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507889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270955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522014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74267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5932155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1511132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39367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5927287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9656807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6102640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686519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4706927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4820299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3475431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36849323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944912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05688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62049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2179287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3701040"/>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9971374"/>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2410305"/>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1540075"/>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841851"/>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0235325"/>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989241"/>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0973461"/>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918035"/>
      </p:ext>
    </p:extLst>
  </p:cSld>
  <p:clrMapOvr>
    <a:masterClrMapping/>
  </p:clrMapOvr>
  <p:transition spd="slow">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263037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40515004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403360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860731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1318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33524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169164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702053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637147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09726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45675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776613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750652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539186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1955932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761252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3746063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4090183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2470542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437915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263935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F09CBD-693A-4DC0-9D11-B438EAF54114}" type="datetimeFigureOut">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26/02/2025</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DABCDD-BD01-4FFC-B0A4-9874CF1A02AD}" type="slidenum">
              <a:rPr kumimoji="0" 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6168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37194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21996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874686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3633790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27557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57948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2008631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967532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2614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664132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4140675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669714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2187027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2218464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12276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23842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30084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339932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74223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6853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301365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87652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2487708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0650934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2667855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41515667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CREDITS: This presentation template was created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Slidesgo</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including icons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Flaticon</a:t>
            </a:r>
            <a:r>
              <a:rPr kumimoji="0" lang="en" sz="1600" b="0" i="0" u="none" strike="noStrike" kern="1200" cap="none" spc="0" normalizeH="0" baseline="0" noProof="0">
                <a:ln>
                  <a:noFill/>
                </a:ln>
                <a:solidFill>
                  <a:srgbClr val="FAF2DD"/>
                </a:solidFill>
                <a:effectLst/>
                <a:uLnTx/>
                <a:uFillTx/>
                <a:latin typeface="Mallanna"/>
                <a:ea typeface="Mallanna"/>
                <a:cs typeface="Mallanna"/>
                <a:sym typeface="Mallanna"/>
              </a:rPr>
              <a:t>​, infographics &amp; images by </a:t>
            </a:r>
            <a:r>
              <a:rPr kumimoji="0" lang="en" sz="1600" b="1" i="0" u="none" strike="noStrike" kern="1200" cap="none" spc="0" normalizeH="0" baseline="0" noProof="0">
                <a:ln>
                  <a:noFill/>
                </a:ln>
                <a:solidFill>
                  <a:srgbClr val="FAF2DD"/>
                </a:solidFill>
                <a:effectLst/>
                <a:uLnTx/>
                <a:uFillTx/>
                <a:latin typeface="Mallanna"/>
                <a:ea typeface="Mallanna"/>
                <a:cs typeface="Mallanna"/>
                <a:sym typeface="Mallanna"/>
              </a:rPr>
              <a:t>​Freepik</a:t>
            </a:r>
            <a:endParaRPr kumimoji="0" sz="1600" b="1" i="0" u="none" strike="noStrike" kern="1200" cap="none" spc="0" normalizeH="0" baseline="0" noProof="0">
              <a:ln>
                <a:noFill/>
              </a:ln>
              <a:solidFill>
                <a:srgbClr val="FAF2DD"/>
              </a:solidFill>
              <a:effectLst/>
              <a:uLnTx/>
              <a:uFillTx/>
              <a:latin typeface="Mallanna"/>
              <a:ea typeface="Mallanna"/>
              <a:cs typeface="Mallanna"/>
              <a:sym typeface="Mallanna"/>
            </a:endParaRPr>
          </a:p>
        </p:txBody>
      </p:sp>
    </p:spTree>
    <p:extLst>
      <p:ext uri="{BB962C8B-B14F-4D97-AF65-F5344CB8AC3E}">
        <p14:creationId xmlns:p14="http://schemas.microsoft.com/office/powerpoint/2010/main" val="33394063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9018547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16728731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395970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5BE505-4350-4841-9357-57B92B279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5D988C-9525-43FC-B662-0F07662495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4B8C649-E95E-4939-9029-6A9A09E149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309715" y="825909"/>
            <a:ext cx="4513008" cy="4513008"/>
          </a:xfrm>
          <a:custGeom>
            <a:avLst/>
            <a:gdLst>
              <a:gd name="connsiteX0" fmla="*/ 2256504 w 4513008"/>
              <a:gd name="connsiteY0" fmla="*/ 0 h 4513008"/>
              <a:gd name="connsiteX1" fmla="*/ 4513008 w 4513008"/>
              <a:gd name="connsiteY1" fmla="*/ 2256504 h 4513008"/>
              <a:gd name="connsiteX2" fmla="*/ 2256504 w 4513008"/>
              <a:gd name="connsiteY2" fmla="*/ 4513008 h 4513008"/>
              <a:gd name="connsiteX3" fmla="*/ 0 w 4513008"/>
              <a:gd name="connsiteY3" fmla="*/ 2256504 h 4513008"/>
            </a:gdLst>
            <a:ahLst/>
            <a:cxnLst>
              <a:cxn ang="0">
                <a:pos x="connsiteX0" y="connsiteY0"/>
              </a:cxn>
              <a:cxn ang="0">
                <a:pos x="connsiteX1" y="connsiteY1"/>
              </a:cxn>
              <a:cxn ang="0">
                <a:pos x="connsiteX2" y="connsiteY2"/>
              </a:cxn>
              <a:cxn ang="0">
                <a:pos x="connsiteX3" y="connsiteY3"/>
              </a:cxn>
            </a:cxnLst>
            <a:rect l="l" t="t" r="r" b="b"/>
            <a:pathLst>
              <a:path w="4513008" h="4513008">
                <a:moveTo>
                  <a:pt x="2256504" y="0"/>
                </a:moveTo>
                <a:lnTo>
                  <a:pt x="4513008" y="2256504"/>
                </a:lnTo>
                <a:lnTo>
                  <a:pt x="2256504" y="4513008"/>
                </a:lnTo>
                <a:lnTo>
                  <a:pt x="0" y="2256504"/>
                </a:lnTo>
                <a:close/>
              </a:path>
            </a:pathLst>
          </a:custGeom>
          <a:ln>
            <a:solidFill>
              <a:srgbClr val="FFC000"/>
            </a:solidFill>
          </a:ln>
        </p:spPr>
        <p:txBody>
          <a:bodyPr wrap="square">
            <a:noAutofit/>
          </a:bodyPr>
          <a:lstStyle/>
          <a:p>
            <a:endParaRPr lang="en-US" dirty="0"/>
          </a:p>
        </p:txBody>
      </p:sp>
    </p:spTree>
    <p:extLst>
      <p:ext uri="{BB962C8B-B14F-4D97-AF65-F5344CB8AC3E}">
        <p14:creationId xmlns:p14="http://schemas.microsoft.com/office/powerpoint/2010/main" val="4274234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165978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33AB-767B-4583-B4A0-35BF1B199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E9D8F-BD6E-4BA8-8D03-8B36D76998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AC568-F41B-4784-A2DE-BA66628CC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603047-009B-4597-92AF-F5147AAAF5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CB3A17-7E73-4F85-B20D-C462BCDE7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5D5A1A42-26AA-40C6-9FD4-499B0E84A670}"/>
              </a:ext>
            </a:extLst>
          </p:cNvPr>
          <p:cNvSpPr>
            <a:spLocks noGrp="1"/>
          </p:cNvSpPr>
          <p:nvPr>
            <p:ph type="pic" sz="quarter" idx="13"/>
          </p:nvPr>
        </p:nvSpPr>
        <p:spPr>
          <a:xfrm>
            <a:off x="5304540" y="0"/>
            <a:ext cx="6887461" cy="6858000"/>
          </a:xfrm>
          <a:custGeom>
            <a:avLst/>
            <a:gdLst>
              <a:gd name="connsiteX0" fmla="*/ 3518366 w 6887461"/>
              <a:gd name="connsiteY0" fmla="*/ 0 h 6858000"/>
              <a:gd name="connsiteX1" fmla="*/ 3877264 w 6887461"/>
              <a:gd name="connsiteY1" fmla="*/ 0 h 6858000"/>
              <a:gd name="connsiteX2" fmla="*/ 4059684 w 6887461"/>
              <a:gd name="connsiteY2" fmla="*/ 2841088 h 6858000"/>
              <a:gd name="connsiteX3" fmla="*/ 6887461 w 6887461"/>
              <a:gd name="connsiteY3" fmla="*/ 3080471 h 6858000"/>
              <a:gd name="connsiteX4" fmla="*/ 6887461 w 6887461"/>
              <a:gd name="connsiteY4" fmla="*/ 3460342 h 6858000"/>
              <a:gd name="connsiteX5" fmla="*/ 6812021 w 6887461"/>
              <a:gd name="connsiteY5" fmla="*/ 4351493 h 6858000"/>
              <a:gd name="connsiteX6" fmla="*/ 4142152 w 6887461"/>
              <a:gd name="connsiteY6" fmla="*/ 4125477 h 6858000"/>
              <a:gd name="connsiteX7" fmla="*/ 4313838 w 6887461"/>
              <a:gd name="connsiteY7" fmla="*/ 6799389 h 6858000"/>
              <a:gd name="connsiteX8" fmla="*/ 3401007 w 6887461"/>
              <a:gd name="connsiteY8" fmla="*/ 6858000 h 6858000"/>
              <a:gd name="connsiteX9" fmla="*/ 3042125 w 6887461"/>
              <a:gd name="connsiteY9" fmla="*/ 6858000 h 6858000"/>
              <a:gd name="connsiteX10" fmla="*/ 2859706 w 6887461"/>
              <a:gd name="connsiteY10" fmla="*/ 4016912 h 6858000"/>
              <a:gd name="connsiteX11" fmla="*/ 0 w 6887461"/>
              <a:gd name="connsiteY11" fmla="*/ 3774826 h 6858000"/>
              <a:gd name="connsiteX12" fmla="*/ 107368 w 6887461"/>
              <a:gd name="connsiteY12" fmla="*/ 2506507 h 6858000"/>
              <a:gd name="connsiteX13" fmla="*/ 2777237 w 6887461"/>
              <a:gd name="connsiteY13" fmla="*/ 2732523 h 6858000"/>
              <a:gd name="connsiteX14" fmla="*/ 2605551 w 6887461"/>
              <a:gd name="connsiteY14" fmla="*/ 58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87461" h="6858000">
                <a:moveTo>
                  <a:pt x="3518366" y="0"/>
                </a:moveTo>
                <a:lnTo>
                  <a:pt x="3877264" y="0"/>
                </a:lnTo>
                <a:lnTo>
                  <a:pt x="4059684" y="2841088"/>
                </a:lnTo>
                <a:lnTo>
                  <a:pt x="6887461" y="3080471"/>
                </a:lnTo>
                <a:lnTo>
                  <a:pt x="6887461" y="3460342"/>
                </a:lnTo>
                <a:lnTo>
                  <a:pt x="6812021" y="4351493"/>
                </a:lnTo>
                <a:lnTo>
                  <a:pt x="4142152" y="4125477"/>
                </a:lnTo>
                <a:lnTo>
                  <a:pt x="4313838" y="6799389"/>
                </a:lnTo>
                <a:lnTo>
                  <a:pt x="3401007" y="6858000"/>
                </a:lnTo>
                <a:lnTo>
                  <a:pt x="3042125" y="6858000"/>
                </a:lnTo>
                <a:lnTo>
                  <a:pt x="2859706" y="4016912"/>
                </a:lnTo>
                <a:lnTo>
                  <a:pt x="0" y="3774826"/>
                </a:lnTo>
                <a:lnTo>
                  <a:pt x="107368" y="2506507"/>
                </a:lnTo>
                <a:lnTo>
                  <a:pt x="2777237" y="2732523"/>
                </a:lnTo>
                <a:lnTo>
                  <a:pt x="2605551" y="58610"/>
                </a:lnTo>
                <a:close/>
              </a:path>
            </a:pathLst>
          </a:custGeom>
        </p:spPr>
        <p:txBody>
          <a:bodyPr wrap="square">
            <a:noAutofit/>
          </a:bodyPr>
          <a:lstStyle/>
          <a:p>
            <a:endParaRPr lang="en-US"/>
          </a:p>
        </p:txBody>
      </p:sp>
    </p:spTree>
    <p:extLst>
      <p:ext uri="{BB962C8B-B14F-4D97-AF65-F5344CB8AC3E}">
        <p14:creationId xmlns:p14="http://schemas.microsoft.com/office/powerpoint/2010/main" val="40171617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3A51-8513-4A78-AFB6-00379AB77D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534570-8195-4002-AD3F-7B318FB8A1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7FDE12-C0A1-452D-B3E7-71178FB3A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F67D17-7558-41EC-AD8A-2D4C83F2F6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A318CA-F40A-4BFC-837A-E280F09BB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974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91DC-94D4-497C-AE28-64E834FC6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ED29F-F553-41FD-BE9D-D58AD68DC5D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E7D403-28D1-4503-BAB1-B163C0C6DE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0DC8F8-6A18-4205-9210-4771499FE5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D936714-859C-4188-B21F-74C9C91EC6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1990FB-C24C-4F35-B707-C559BB50FF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017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09E5-3170-42EE-96F5-A1E41EDF2E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4AD55-8736-4226-8FBA-6373B8160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29329C-C000-476F-A5BB-804042AF6C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869E5E-3184-41C9-B397-07F896121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738165-C050-48FF-9ED3-84890146DD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901ECC-0414-43E7-8227-6502BF43C1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627BC45-F126-4A7D-A3B8-ED8F410E0F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EBBA300-0CB8-4E38-BC93-6AC62A74A1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3508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ABA8-A441-44B2-A792-19FCD3BA0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BBB10-C763-41FC-80BE-80ECCCD30C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9CDA0FC-5B06-49C9-B112-9CFBF4A491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FDE6BBB-03AB-45DB-A9FE-320693CD9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403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3A601-18E1-486B-BF43-F531892853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DC511C8-D86E-4A7A-B7A2-5061C4625C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D31C2DC-BA85-4340-B0A4-DEB6F799F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35713" y="0"/>
            <a:ext cx="5973638" cy="6887308"/>
          </a:xfrm>
          <a:custGeom>
            <a:avLst/>
            <a:gdLst>
              <a:gd name="connsiteX0" fmla="*/ 0 w 5973638"/>
              <a:gd name="connsiteY0" fmla="*/ 0 h 6887308"/>
              <a:gd name="connsiteX1" fmla="*/ 3747061 w 5973638"/>
              <a:gd name="connsiteY1" fmla="*/ 0 h 6887308"/>
              <a:gd name="connsiteX2" fmla="*/ 5973638 w 5973638"/>
              <a:gd name="connsiteY2" fmla="*/ 4881409 h 6887308"/>
              <a:gd name="connsiteX3" fmla="*/ 3747061 w 5973638"/>
              <a:gd name="connsiteY3" fmla="*/ 6887308 h 6887308"/>
              <a:gd name="connsiteX4" fmla="*/ 0 w 5973638"/>
              <a:gd name="connsiteY4" fmla="*/ 6887308 h 688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3638" h="6887308">
                <a:moveTo>
                  <a:pt x="0" y="0"/>
                </a:moveTo>
                <a:lnTo>
                  <a:pt x="3747061" y="0"/>
                </a:lnTo>
                <a:lnTo>
                  <a:pt x="5973638" y="4881409"/>
                </a:lnTo>
                <a:lnTo>
                  <a:pt x="3747061" y="6887308"/>
                </a:lnTo>
                <a:lnTo>
                  <a:pt x="0" y="6887308"/>
                </a:lnTo>
                <a:close/>
              </a:path>
            </a:pathLst>
          </a:custGeom>
          <a:solidFill>
            <a:srgbClr val="E6E6E6"/>
          </a:solidFill>
        </p:spPr>
        <p:txBody>
          <a:bodyPr wrap="square">
            <a:noAutofit/>
          </a:bodyPr>
          <a:lstStyle/>
          <a:p>
            <a:endParaRPr lang="en-US" dirty="0"/>
          </a:p>
        </p:txBody>
      </p:sp>
    </p:spTree>
    <p:extLst>
      <p:ext uri="{BB962C8B-B14F-4D97-AF65-F5344CB8AC3E}">
        <p14:creationId xmlns:p14="http://schemas.microsoft.com/office/powerpoint/2010/main" val="10231138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FFCF4-B573-4458-BE5F-739A5CA97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37067F-C5F7-4DAD-880B-BEBF361BC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A7F145-0EA6-463C-AB6C-AB90955821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4F8FE1-33DE-46CC-A720-6FFB389ED5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3172E7-1976-4731-BFF6-7DD8E959A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D481231-4313-4E3D-9FC3-3AE3B8801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6515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4B41-F961-4C02-BE11-0101047DF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5B5433-4603-4D9C-B2C7-30ADB05716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E7110FC-2DAA-42B9-995D-64D9E3E5A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A2D7E6-124B-4720-8F65-4F67C5BA90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2D58AA4-F74B-414D-8999-4FFC25EB6A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F4DFA50-8FFB-42D1-8F85-027DF974A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2474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10B08-56F9-4A63-9B77-54A0B9467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6327B7-56D3-4090-8990-136A4CED7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F2BAE-C7EA-4138-B1A0-76659FA4E4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32E5C7-5787-4586-9D58-B7A071EBFC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41D5308-0D2D-4E2F-9CF6-6B7FA031E2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38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609600" y="0"/>
            <a:ext cx="4724400" cy="6858000"/>
          </a:xfrm>
          <a:custGeom>
            <a:avLst/>
            <a:gdLst>
              <a:gd name="connsiteX0" fmla="*/ 0 w 4724400"/>
              <a:gd name="connsiteY0" fmla="*/ 0 h 6858000"/>
              <a:gd name="connsiteX1" fmla="*/ 2705100 w 4724400"/>
              <a:gd name="connsiteY1" fmla="*/ 0 h 6858000"/>
              <a:gd name="connsiteX2" fmla="*/ 4724400 w 4724400"/>
              <a:gd name="connsiteY2" fmla="*/ 6858000 h 6858000"/>
              <a:gd name="connsiteX3" fmla="*/ 2705100 w 4724400"/>
              <a:gd name="connsiteY3" fmla="*/ 6858000 h 6858000"/>
              <a:gd name="connsiteX4" fmla="*/ 0 w 47244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6858000">
                <a:moveTo>
                  <a:pt x="0" y="0"/>
                </a:moveTo>
                <a:lnTo>
                  <a:pt x="2705100" y="0"/>
                </a:lnTo>
                <a:lnTo>
                  <a:pt x="4724400" y="6858000"/>
                </a:lnTo>
                <a:lnTo>
                  <a:pt x="27051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61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1028837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691568" y="545911"/>
            <a:ext cx="2694064" cy="2565773"/>
          </a:xfrm>
          <a:custGeom>
            <a:avLst/>
            <a:gdLst>
              <a:gd name="connsiteX0" fmla="*/ 1347032 w 2694064"/>
              <a:gd name="connsiteY0" fmla="*/ 0 h 2565773"/>
              <a:gd name="connsiteX1" fmla="*/ 2694064 w 2694064"/>
              <a:gd name="connsiteY1" fmla="*/ 980038 h 2565773"/>
              <a:gd name="connsiteX2" fmla="*/ 2179544 w 2694064"/>
              <a:gd name="connsiteY2" fmla="*/ 2565773 h 2565773"/>
              <a:gd name="connsiteX3" fmla="*/ 514520 w 2694064"/>
              <a:gd name="connsiteY3" fmla="*/ 2565773 h 2565773"/>
              <a:gd name="connsiteX4" fmla="*/ 0 w 2694064"/>
              <a:gd name="connsiteY4" fmla="*/ 980038 h 256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64" h="2565773">
                <a:moveTo>
                  <a:pt x="1347032" y="0"/>
                </a:moveTo>
                <a:lnTo>
                  <a:pt x="2694064" y="980038"/>
                </a:lnTo>
                <a:lnTo>
                  <a:pt x="2179544" y="2565773"/>
                </a:lnTo>
                <a:lnTo>
                  <a:pt x="514520" y="2565773"/>
                </a:lnTo>
                <a:lnTo>
                  <a:pt x="0" y="980038"/>
                </a:lnTo>
                <a:close/>
              </a:path>
            </a:pathLst>
          </a:custGeom>
          <a:solidFill>
            <a:schemeClr val="accent2">
              <a:lumMod val="40000"/>
              <a:lumOff val="60000"/>
            </a:schemeClr>
          </a:solidFill>
        </p:spPr>
        <p:txBody>
          <a:bodyPr wrap="square">
            <a:noAutofit/>
          </a:bodyPr>
          <a:lstStyle/>
          <a:p>
            <a:endParaRPr lang="en-US" dirty="0"/>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372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Picture Placeholder 8"/>
          <p:cNvSpPr>
            <a:spLocks noGrp="1"/>
          </p:cNvSpPr>
          <p:nvPr>
            <p:ph type="pic" sz="quarter" idx="13"/>
          </p:nvPr>
        </p:nvSpPr>
        <p:spPr>
          <a:xfrm>
            <a:off x="0" y="0"/>
            <a:ext cx="12192000" cy="3162300"/>
          </a:xfrm>
          <a:custGeom>
            <a:avLst/>
            <a:gdLst>
              <a:gd name="connsiteX0" fmla="*/ 0 w 12192000"/>
              <a:gd name="connsiteY0" fmla="*/ 0 h 3162300"/>
              <a:gd name="connsiteX1" fmla="*/ 12192000 w 12192000"/>
              <a:gd name="connsiteY1" fmla="*/ 0 h 3162300"/>
              <a:gd name="connsiteX2" fmla="*/ 12192000 w 12192000"/>
              <a:gd name="connsiteY2" fmla="*/ 1885950 h 3162300"/>
              <a:gd name="connsiteX3" fmla="*/ 0 w 12192000"/>
              <a:gd name="connsiteY3" fmla="*/ 3162300 h 3162300"/>
              <a:gd name="connsiteX4" fmla="*/ 0 w 12192000"/>
              <a:gd name="connsiteY4" fmla="*/ 188595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62300">
                <a:moveTo>
                  <a:pt x="0" y="0"/>
                </a:moveTo>
                <a:lnTo>
                  <a:pt x="12192000" y="0"/>
                </a:lnTo>
                <a:lnTo>
                  <a:pt x="12192000" y="1885950"/>
                </a:lnTo>
                <a:lnTo>
                  <a:pt x="0" y="3162300"/>
                </a:lnTo>
                <a:lnTo>
                  <a:pt x="0" y="18859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982835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1" y="0"/>
            <a:ext cx="7814853" cy="6868522"/>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1265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485841" y="0"/>
            <a:ext cx="6096000" cy="6857998"/>
          </a:xfrm>
          <a:custGeom>
            <a:avLst/>
            <a:gdLst>
              <a:gd name="connsiteX0" fmla="*/ 1711217 w 6096000"/>
              <a:gd name="connsiteY0" fmla="*/ 0 h 6857998"/>
              <a:gd name="connsiteX1" fmla="*/ 6096000 w 6096000"/>
              <a:gd name="connsiteY1" fmla="*/ 0 h 6857998"/>
              <a:gd name="connsiteX2" fmla="*/ 6096000 w 6096000"/>
              <a:gd name="connsiteY2" fmla="*/ 6857998 h 6857998"/>
              <a:gd name="connsiteX3" fmla="*/ 1717785 w 6096000"/>
              <a:gd name="connsiteY3" fmla="*/ 6857998 h 6857998"/>
              <a:gd name="connsiteX4" fmla="*/ 0 w 6096000"/>
              <a:gd name="connsiteY4" fmla="*/ 3422431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998">
                <a:moveTo>
                  <a:pt x="1711217" y="0"/>
                </a:moveTo>
                <a:lnTo>
                  <a:pt x="6096000" y="0"/>
                </a:lnTo>
                <a:lnTo>
                  <a:pt x="6096000" y="6857998"/>
                </a:lnTo>
                <a:lnTo>
                  <a:pt x="1717785" y="6857998"/>
                </a:lnTo>
                <a:lnTo>
                  <a:pt x="0" y="3422431"/>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673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Picture Placeholder 10"/>
          <p:cNvSpPr>
            <a:spLocks noGrp="1"/>
          </p:cNvSpPr>
          <p:nvPr>
            <p:ph type="pic" sz="quarter" idx="13"/>
          </p:nvPr>
        </p:nvSpPr>
        <p:spPr>
          <a:xfrm>
            <a:off x="800100" y="1257300"/>
            <a:ext cx="5562600" cy="4648200"/>
          </a:xfrm>
          <a:custGeom>
            <a:avLst/>
            <a:gdLst>
              <a:gd name="connsiteX0" fmla="*/ 0 w 5562600"/>
              <a:gd name="connsiteY0" fmla="*/ 685800 h 4648200"/>
              <a:gd name="connsiteX1" fmla="*/ 2743200 w 5562600"/>
              <a:gd name="connsiteY1" fmla="*/ 685800 h 4648200"/>
              <a:gd name="connsiteX2" fmla="*/ 2743200 w 5562600"/>
              <a:gd name="connsiteY2" fmla="*/ 4648200 h 4648200"/>
              <a:gd name="connsiteX3" fmla="*/ 0 w 5562600"/>
              <a:gd name="connsiteY3" fmla="*/ 4648200 h 4648200"/>
              <a:gd name="connsiteX4" fmla="*/ 2819400 w 5562600"/>
              <a:gd name="connsiteY4" fmla="*/ 0 h 4648200"/>
              <a:gd name="connsiteX5" fmla="*/ 5562600 w 5562600"/>
              <a:gd name="connsiteY5" fmla="*/ 0 h 4648200"/>
              <a:gd name="connsiteX6" fmla="*/ 5562600 w 5562600"/>
              <a:gd name="connsiteY6" fmla="*/ 3962400 h 4648200"/>
              <a:gd name="connsiteX7" fmla="*/ 2819400 w 5562600"/>
              <a:gd name="connsiteY7" fmla="*/ 396240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2600" h="4648200">
                <a:moveTo>
                  <a:pt x="0" y="685800"/>
                </a:moveTo>
                <a:lnTo>
                  <a:pt x="2743200" y="685800"/>
                </a:lnTo>
                <a:lnTo>
                  <a:pt x="2743200" y="4648200"/>
                </a:lnTo>
                <a:lnTo>
                  <a:pt x="0" y="4648200"/>
                </a:lnTo>
                <a:close/>
                <a:moveTo>
                  <a:pt x="2819400" y="0"/>
                </a:moveTo>
                <a:lnTo>
                  <a:pt x="5562600" y="0"/>
                </a:lnTo>
                <a:lnTo>
                  <a:pt x="5562600" y="3962400"/>
                </a:lnTo>
                <a:lnTo>
                  <a:pt x="2819400" y="3962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8969528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068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088438" y="-1612900"/>
            <a:ext cx="10181600" cy="7422162"/>
          </a:xfrm>
          <a:custGeom>
            <a:avLst/>
            <a:gdLst>
              <a:gd name="connsiteX0" fmla="*/ 0 w 10181600"/>
              <a:gd name="connsiteY0" fmla="*/ 0 h 7422162"/>
              <a:gd name="connsiteX1" fmla="*/ 10181600 w 10181600"/>
              <a:gd name="connsiteY1" fmla="*/ 0 h 7422162"/>
              <a:gd name="connsiteX2" fmla="*/ 10181600 w 10181600"/>
              <a:gd name="connsiteY2" fmla="*/ 563349 h 7422162"/>
              <a:gd name="connsiteX3" fmla="*/ 5291619 w 10181600"/>
              <a:gd name="connsiteY3" fmla="*/ 7422162 h 7422162"/>
            </a:gdLst>
            <a:ahLst/>
            <a:cxnLst>
              <a:cxn ang="0">
                <a:pos x="connsiteX0" y="connsiteY0"/>
              </a:cxn>
              <a:cxn ang="0">
                <a:pos x="connsiteX1" y="connsiteY1"/>
              </a:cxn>
              <a:cxn ang="0">
                <a:pos x="connsiteX2" y="connsiteY2"/>
              </a:cxn>
              <a:cxn ang="0">
                <a:pos x="connsiteX3" y="connsiteY3"/>
              </a:cxn>
            </a:cxnLst>
            <a:rect l="l" t="t" r="r" b="b"/>
            <a:pathLst>
              <a:path w="10181600" h="7422162">
                <a:moveTo>
                  <a:pt x="0" y="0"/>
                </a:moveTo>
                <a:lnTo>
                  <a:pt x="10181600" y="0"/>
                </a:lnTo>
                <a:lnTo>
                  <a:pt x="10181600" y="563349"/>
                </a:lnTo>
                <a:lnTo>
                  <a:pt x="5291619" y="7422162"/>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0646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1" name="Picture Placeholder 50"/>
          <p:cNvSpPr>
            <a:spLocks noGrp="1"/>
          </p:cNvSpPr>
          <p:nvPr>
            <p:ph type="pic" sz="quarter" idx="13"/>
          </p:nvPr>
        </p:nvSpPr>
        <p:spPr>
          <a:xfrm>
            <a:off x="2419350" y="457200"/>
            <a:ext cx="5734050" cy="5646444"/>
          </a:xfrm>
          <a:custGeom>
            <a:avLst/>
            <a:gdLst>
              <a:gd name="connsiteX0" fmla="*/ 2950398 w 5734050"/>
              <a:gd name="connsiteY0" fmla="*/ 2968508 h 5646444"/>
              <a:gd name="connsiteX1" fmla="*/ 4286250 w 5734050"/>
              <a:gd name="connsiteY1" fmla="*/ 4304360 h 5646444"/>
              <a:gd name="connsiteX2" fmla="*/ 2950398 w 5734050"/>
              <a:gd name="connsiteY2" fmla="*/ 5640212 h 5646444"/>
              <a:gd name="connsiteX3" fmla="*/ 2926115 w 5734050"/>
              <a:gd name="connsiteY3" fmla="*/ 5615929 h 5646444"/>
              <a:gd name="connsiteX4" fmla="*/ 2895600 w 5734050"/>
              <a:gd name="connsiteY4" fmla="*/ 5646444 h 5646444"/>
              <a:gd name="connsiteX5" fmla="*/ 1559748 w 5734050"/>
              <a:gd name="connsiteY5" fmla="*/ 4310592 h 5646444"/>
              <a:gd name="connsiteX6" fmla="*/ 2895600 w 5734050"/>
              <a:gd name="connsiteY6" fmla="*/ 2974740 h 5646444"/>
              <a:gd name="connsiteX7" fmla="*/ 2919883 w 5734050"/>
              <a:gd name="connsiteY7" fmla="*/ 2999023 h 5646444"/>
              <a:gd name="connsiteX8" fmla="*/ 4398198 w 5734050"/>
              <a:gd name="connsiteY8" fmla="*/ 1500011 h 5646444"/>
              <a:gd name="connsiteX9" fmla="*/ 5734050 w 5734050"/>
              <a:gd name="connsiteY9" fmla="*/ 2835863 h 5646444"/>
              <a:gd name="connsiteX10" fmla="*/ 4398198 w 5734050"/>
              <a:gd name="connsiteY10" fmla="*/ 4171715 h 5646444"/>
              <a:gd name="connsiteX11" fmla="*/ 3062346 w 5734050"/>
              <a:gd name="connsiteY11" fmla="*/ 2835863 h 5646444"/>
              <a:gd name="connsiteX12" fmla="*/ 1390650 w 5734050"/>
              <a:gd name="connsiteY12" fmla="*/ 1493779 h 5646444"/>
              <a:gd name="connsiteX13" fmla="*/ 2726502 w 5734050"/>
              <a:gd name="connsiteY13" fmla="*/ 2829631 h 5646444"/>
              <a:gd name="connsiteX14" fmla="*/ 1390650 w 5734050"/>
              <a:gd name="connsiteY14" fmla="*/ 4165483 h 5646444"/>
              <a:gd name="connsiteX15" fmla="*/ 1366367 w 5734050"/>
              <a:gd name="connsiteY15" fmla="*/ 4141200 h 5646444"/>
              <a:gd name="connsiteX16" fmla="*/ 1335852 w 5734050"/>
              <a:gd name="connsiteY16" fmla="*/ 4171715 h 5646444"/>
              <a:gd name="connsiteX17" fmla="*/ 0 w 5734050"/>
              <a:gd name="connsiteY17" fmla="*/ 2835863 h 5646444"/>
              <a:gd name="connsiteX18" fmla="*/ 1335852 w 5734050"/>
              <a:gd name="connsiteY18" fmla="*/ 1500011 h 5646444"/>
              <a:gd name="connsiteX19" fmla="*/ 1360135 w 5734050"/>
              <a:gd name="connsiteY19" fmla="*/ 1524294 h 5646444"/>
              <a:gd name="connsiteX20" fmla="*/ 2917002 w 5734050"/>
              <a:gd name="connsiteY20" fmla="*/ 0 h 5646444"/>
              <a:gd name="connsiteX21" fmla="*/ 4252854 w 5734050"/>
              <a:gd name="connsiteY21" fmla="*/ 1335852 h 5646444"/>
              <a:gd name="connsiteX22" fmla="*/ 2917002 w 5734050"/>
              <a:gd name="connsiteY22" fmla="*/ 2671704 h 5646444"/>
              <a:gd name="connsiteX23" fmla="*/ 2892719 w 5734050"/>
              <a:gd name="connsiteY23" fmla="*/ 2647421 h 5646444"/>
              <a:gd name="connsiteX24" fmla="*/ 2862204 w 5734050"/>
              <a:gd name="connsiteY24" fmla="*/ 2677936 h 5646444"/>
              <a:gd name="connsiteX25" fmla="*/ 1526352 w 5734050"/>
              <a:gd name="connsiteY25" fmla="*/ 1342085 h 5646444"/>
              <a:gd name="connsiteX26" fmla="*/ 2862204 w 5734050"/>
              <a:gd name="connsiteY26" fmla="*/ 6232 h 5646444"/>
              <a:gd name="connsiteX27" fmla="*/ 2886487 w 5734050"/>
              <a:gd name="connsiteY27" fmla="*/ 30515 h 56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4050" h="5646444">
                <a:moveTo>
                  <a:pt x="2950398" y="2968508"/>
                </a:moveTo>
                <a:lnTo>
                  <a:pt x="4286250" y="4304360"/>
                </a:lnTo>
                <a:lnTo>
                  <a:pt x="2950398" y="5640212"/>
                </a:lnTo>
                <a:lnTo>
                  <a:pt x="2926115" y="5615929"/>
                </a:lnTo>
                <a:lnTo>
                  <a:pt x="2895600" y="5646444"/>
                </a:lnTo>
                <a:lnTo>
                  <a:pt x="1559748" y="4310592"/>
                </a:lnTo>
                <a:lnTo>
                  <a:pt x="2895600" y="2974740"/>
                </a:lnTo>
                <a:lnTo>
                  <a:pt x="2919883" y="2999023"/>
                </a:lnTo>
                <a:close/>
                <a:moveTo>
                  <a:pt x="4398198" y="1500011"/>
                </a:moveTo>
                <a:lnTo>
                  <a:pt x="5734050" y="2835863"/>
                </a:lnTo>
                <a:lnTo>
                  <a:pt x="4398198" y="4171715"/>
                </a:lnTo>
                <a:lnTo>
                  <a:pt x="3062346" y="2835863"/>
                </a:lnTo>
                <a:close/>
                <a:moveTo>
                  <a:pt x="1390650" y="1493779"/>
                </a:moveTo>
                <a:lnTo>
                  <a:pt x="2726502" y="2829631"/>
                </a:lnTo>
                <a:lnTo>
                  <a:pt x="1390650" y="4165483"/>
                </a:lnTo>
                <a:lnTo>
                  <a:pt x="1366367" y="4141200"/>
                </a:lnTo>
                <a:lnTo>
                  <a:pt x="1335852" y="4171715"/>
                </a:lnTo>
                <a:lnTo>
                  <a:pt x="0" y="2835863"/>
                </a:lnTo>
                <a:lnTo>
                  <a:pt x="1335852" y="1500011"/>
                </a:lnTo>
                <a:lnTo>
                  <a:pt x="1360135" y="1524294"/>
                </a:lnTo>
                <a:close/>
                <a:moveTo>
                  <a:pt x="2917002" y="0"/>
                </a:moveTo>
                <a:lnTo>
                  <a:pt x="4252854" y="1335852"/>
                </a:lnTo>
                <a:lnTo>
                  <a:pt x="2917002" y="2671704"/>
                </a:lnTo>
                <a:lnTo>
                  <a:pt x="2892719" y="2647421"/>
                </a:lnTo>
                <a:lnTo>
                  <a:pt x="2862204" y="2677936"/>
                </a:lnTo>
                <a:lnTo>
                  <a:pt x="1526352" y="1342085"/>
                </a:lnTo>
                <a:lnTo>
                  <a:pt x="2862204" y="6232"/>
                </a:lnTo>
                <a:lnTo>
                  <a:pt x="2886487" y="30515"/>
                </a:lnTo>
                <a:close/>
              </a:path>
            </a:pathLst>
          </a:custGeom>
          <a:solidFill>
            <a:schemeClr val="bg2">
              <a:lumMod val="90000"/>
            </a:schemeClr>
          </a:solidFill>
        </p:spPr>
        <p:txBody>
          <a:bodyPr wrap="square">
            <a:noAutofit/>
          </a:bodyPr>
          <a:lstStyle/>
          <a:p>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36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Picture Placeholder 14"/>
          <p:cNvSpPr>
            <a:spLocks noGrp="1"/>
          </p:cNvSpPr>
          <p:nvPr>
            <p:ph type="pic" sz="quarter" idx="13"/>
          </p:nvPr>
        </p:nvSpPr>
        <p:spPr>
          <a:xfrm>
            <a:off x="1986902" y="-886864"/>
            <a:ext cx="7476984" cy="7472352"/>
          </a:xfrm>
          <a:custGeom>
            <a:avLst/>
            <a:gdLst>
              <a:gd name="connsiteX0" fmla="*/ 4713860 w 7476984"/>
              <a:gd name="connsiteY0" fmla="*/ 2756073 h 7472352"/>
              <a:gd name="connsiteX1" fmla="*/ 6903474 w 7476984"/>
              <a:gd name="connsiteY1" fmla="*/ 4968973 h 7472352"/>
              <a:gd name="connsiteX2" fmla="*/ 4690575 w 7476984"/>
              <a:gd name="connsiteY2" fmla="*/ 7158587 h 7472352"/>
              <a:gd name="connsiteX3" fmla="*/ 2500959 w 7476984"/>
              <a:gd name="connsiteY3" fmla="*/ 4945687 h 7472352"/>
              <a:gd name="connsiteX4" fmla="*/ 7473600 w 7476984"/>
              <a:gd name="connsiteY4" fmla="*/ 0 h 7472352"/>
              <a:gd name="connsiteX5" fmla="*/ 7476984 w 7476984"/>
              <a:gd name="connsiteY5" fmla="*/ 5254619 h 7472352"/>
              <a:gd name="connsiteX6" fmla="*/ 7475291 w 7476984"/>
              <a:gd name="connsiteY6" fmla="*/ 5252931 h 7472352"/>
              <a:gd name="connsiteX7" fmla="*/ 7475292 w 7476984"/>
              <a:gd name="connsiteY7" fmla="*/ 7465645 h 7472352"/>
              <a:gd name="connsiteX8" fmla="*/ 4601733 w 7476984"/>
              <a:gd name="connsiteY8" fmla="*/ 7465645 h 7472352"/>
              <a:gd name="connsiteX9" fmla="*/ 4608162 w 7476984"/>
              <a:gd name="connsiteY9" fmla="*/ 7459214 h 7472352"/>
              <a:gd name="connsiteX10" fmla="*/ 0 w 7476984"/>
              <a:gd name="connsiteY10" fmla="*/ 7472352 h 7472352"/>
              <a:gd name="connsiteX11" fmla="*/ 2345358 w 7476984"/>
              <a:gd name="connsiteY11" fmla="*/ 5113582 h 7472352"/>
              <a:gd name="connsiteX12" fmla="*/ 4656146 w 7476984"/>
              <a:gd name="connsiteY12" fmla="*/ 7411231 h 7472352"/>
              <a:gd name="connsiteX13" fmla="*/ 7144360 w 7476984"/>
              <a:gd name="connsiteY13" fmla="*/ 4923017 h 7472352"/>
              <a:gd name="connsiteX14" fmla="*/ 4847990 w 7476984"/>
              <a:gd name="connsiteY14" fmla="*/ 2633707 h 747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76984" h="7472352">
                <a:moveTo>
                  <a:pt x="4713860" y="2756073"/>
                </a:moveTo>
                <a:lnTo>
                  <a:pt x="6903474" y="4968973"/>
                </a:lnTo>
                <a:lnTo>
                  <a:pt x="4690575" y="7158587"/>
                </a:lnTo>
                <a:lnTo>
                  <a:pt x="2500959" y="4945687"/>
                </a:lnTo>
                <a:close/>
                <a:moveTo>
                  <a:pt x="7473600" y="0"/>
                </a:moveTo>
                <a:lnTo>
                  <a:pt x="7476984" y="5254619"/>
                </a:lnTo>
                <a:lnTo>
                  <a:pt x="7475291" y="5252931"/>
                </a:lnTo>
                <a:lnTo>
                  <a:pt x="7475292" y="7465645"/>
                </a:lnTo>
                <a:lnTo>
                  <a:pt x="4601733" y="7465645"/>
                </a:lnTo>
                <a:lnTo>
                  <a:pt x="4608162" y="7459214"/>
                </a:lnTo>
                <a:lnTo>
                  <a:pt x="0" y="7472352"/>
                </a:lnTo>
                <a:lnTo>
                  <a:pt x="2345358" y="5113582"/>
                </a:lnTo>
                <a:lnTo>
                  <a:pt x="4656146" y="7411231"/>
                </a:lnTo>
                <a:lnTo>
                  <a:pt x="7144360" y="4923017"/>
                </a:lnTo>
                <a:lnTo>
                  <a:pt x="4847990" y="2633707"/>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416379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Picture Placeholder 13"/>
          <p:cNvSpPr>
            <a:spLocks noGrp="1"/>
          </p:cNvSpPr>
          <p:nvPr>
            <p:ph type="pic" sz="quarter" idx="13"/>
          </p:nvPr>
        </p:nvSpPr>
        <p:spPr>
          <a:xfrm>
            <a:off x="190500" y="321124"/>
            <a:ext cx="6063352" cy="6035226"/>
          </a:xfrm>
          <a:custGeom>
            <a:avLst/>
            <a:gdLst>
              <a:gd name="connsiteX0" fmla="*/ 1470061 w 6063352"/>
              <a:gd name="connsiteY0" fmla="*/ 0 h 6035226"/>
              <a:gd name="connsiteX1" fmla="*/ 3031676 w 6063352"/>
              <a:gd name="connsiteY1" fmla="*/ 1561615 h 6035226"/>
              <a:gd name="connsiteX2" fmla="*/ 4593291 w 6063352"/>
              <a:gd name="connsiteY2" fmla="*/ 0 h 6035226"/>
              <a:gd name="connsiteX3" fmla="*/ 6063352 w 6063352"/>
              <a:gd name="connsiteY3" fmla="*/ 1470061 h 6035226"/>
              <a:gd name="connsiteX4" fmla="*/ 4501737 w 6063352"/>
              <a:gd name="connsiteY4" fmla="*/ 3031676 h 6035226"/>
              <a:gd name="connsiteX5" fmla="*/ 6063352 w 6063352"/>
              <a:gd name="connsiteY5" fmla="*/ 4593291 h 6035226"/>
              <a:gd name="connsiteX6" fmla="*/ 4621417 w 6063352"/>
              <a:gd name="connsiteY6" fmla="*/ 6035226 h 6035226"/>
              <a:gd name="connsiteX7" fmla="*/ 4565165 w 6063352"/>
              <a:gd name="connsiteY7" fmla="*/ 6035226 h 6035226"/>
              <a:gd name="connsiteX8" fmla="*/ 3031676 w 6063352"/>
              <a:gd name="connsiteY8" fmla="*/ 4501737 h 6035226"/>
              <a:gd name="connsiteX9" fmla="*/ 1498187 w 6063352"/>
              <a:gd name="connsiteY9" fmla="*/ 6035226 h 6035226"/>
              <a:gd name="connsiteX10" fmla="*/ 1441935 w 6063352"/>
              <a:gd name="connsiteY10" fmla="*/ 6035226 h 6035226"/>
              <a:gd name="connsiteX11" fmla="*/ 0 w 6063352"/>
              <a:gd name="connsiteY11" fmla="*/ 4593291 h 6035226"/>
              <a:gd name="connsiteX12" fmla="*/ 1561615 w 6063352"/>
              <a:gd name="connsiteY12" fmla="*/ 3031676 h 6035226"/>
              <a:gd name="connsiteX13" fmla="*/ 0 w 6063352"/>
              <a:gd name="connsiteY13" fmla="*/ 1470061 h 603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352" h="6035226">
                <a:moveTo>
                  <a:pt x="1470061" y="0"/>
                </a:moveTo>
                <a:lnTo>
                  <a:pt x="3031676" y="1561615"/>
                </a:lnTo>
                <a:lnTo>
                  <a:pt x="4593291" y="0"/>
                </a:lnTo>
                <a:lnTo>
                  <a:pt x="6063352" y="1470061"/>
                </a:lnTo>
                <a:lnTo>
                  <a:pt x="4501737" y="3031676"/>
                </a:lnTo>
                <a:lnTo>
                  <a:pt x="6063352" y="4593291"/>
                </a:lnTo>
                <a:lnTo>
                  <a:pt x="4621417" y="6035226"/>
                </a:lnTo>
                <a:lnTo>
                  <a:pt x="4565165" y="6035226"/>
                </a:lnTo>
                <a:lnTo>
                  <a:pt x="3031676" y="4501737"/>
                </a:lnTo>
                <a:lnTo>
                  <a:pt x="1498187" y="6035226"/>
                </a:lnTo>
                <a:lnTo>
                  <a:pt x="1441935" y="6035226"/>
                </a:lnTo>
                <a:lnTo>
                  <a:pt x="0" y="4593291"/>
                </a:lnTo>
                <a:lnTo>
                  <a:pt x="1561615" y="3031676"/>
                </a:lnTo>
                <a:lnTo>
                  <a:pt x="0" y="1470061"/>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82698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2254724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5200650" y="0"/>
            <a:ext cx="6991350" cy="6858000"/>
          </a:xfrm>
          <a:custGeom>
            <a:avLst/>
            <a:gdLst>
              <a:gd name="connsiteX0" fmla="*/ 0 w 6991350"/>
              <a:gd name="connsiteY0" fmla="*/ 0 h 6858000"/>
              <a:gd name="connsiteX1" fmla="*/ 4161259 w 6991350"/>
              <a:gd name="connsiteY1" fmla="*/ 0 h 6858000"/>
              <a:gd name="connsiteX2" fmla="*/ 6991350 w 6991350"/>
              <a:gd name="connsiteY2" fmla="*/ 6858000 h 6858000"/>
              <a:gd name="connsiteX3" fmla="*/ 2830091 w 6991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91350" h="6858000">
                <a:moveTo>
                  <a:pt x="0" y="0"/>
                </a:moveTo>
                <a:lnTo>
                  <a:pt x="4161259" y="0"/>
                </a:lnTo>
                <a:lnTo>
                  <a:pt x="6991350" y="6858000"/>
                </a:lnTo>
                <a:lnTo>
                  <a:pt x="2830091" y="6858000"/>
                </a:lnTo>
                <a:close/>
              </a:path>
            </a:pathLst>
          </a:custGeom>
          <a:solidFill>
            <a:schemeClr val="bg1">
              <a:lumMod val="85000"/>
            </a:schemeClr>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7083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Picture Placeholder 10"/>
          <p:cNvSpPr>
            <a:spLocks noGrp="1"/>
          </p:cNvSpPr>
          <p:nvPr>
            <p:ph type="pic" sz="quarter" idx="13"/>
          </p:nvPr>
        </p:nvSpPr>
        <p:spPr>
          <a:xfrm>
            <a:off x="6256419" y="0"/>
            <a:ext cx="5935582" cy="6858000"/>
          </a:xfrm>
          <a:custGeom>
            <a:avLst/>
            <a:gdLst>
              <a:gd name="connsiteX0" fmla="*/ 3240508 w 5935582"/>
              <a:gd name="connsiteY0" fmla="*/ 0 h 6858000"/>
              <a:gd name="connsiteX1" fmla="*/ 5935582 w 5935582"/>
              <a:gd name="connsiteY1" fmla="*/ 0 h 6858000"/>
              <a:gd name="connsiteX2" fmla="*/ 5935582 w 5935582"/>
              <a:gd name="connsiteY2" fmla="*/ 6858000 h 6858000"/>
              <a:gd name="connsiteX3" fmla="*/ 3240508 w 5935582"/>
              <a:gd name="connsiteY3" fmla="*/ 6858000 h 6858000"/>
              <a:gd name="connsiteX4" fmla="*/ 3240508 w 5935582"/>
              <a:gd name="connsiteY4" fmla="*/ 6803533 h 6858000"/>
              <a:gd name="connsiteX5" fmla="*/ 0 w 5935582"/>
              <a:gd name="connsiteY5" fmla="*/ 2129407 h 6858000"/>
              <a:gd name="connsiteX6" fmla="*/ 3240508 w 5935582"/>
              <a:gd name="connsiteY6" fmla="*/ 28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5582" h="6858000">
                <a:moveTo>
                  <a:pt x="3240508" y="0"/>
                </a:moveTo>
                <a:lnTo>
                  <a:pt x="5935582" y="0"/>
                </a:lnTo>
                <a:lnTo>
                  <a:pt x="5935582" y="6858000"/>
                </a:lnTo>
                <a:lnTo>
                  <a:pt x="3240508" y="6858000"/>
                </a:lnTo>
                <a:lnTo>
                  <a:pt x="3240508" y="6803533"/>
                </a:lnTo>
                <a:lnTo>
                  <a:pt x="0" y="2129407"/>
                </a:lnTo>
                <a:lnTo>
                  <a:pt x="3240508" y="28652"/>
                </a:lnTo>
                <a:close/>
              </a:path>
            </a:pathLst>
          </a:custGeom>
          <a:solidFill>
            <a:srgbClr val="E6E6E6"/>
          </a:solidFill>
        </p:spPr>
        <p:txBody>
          <a:bodyPr wrap="square">
            <a:noAutofit/>
          </a:bodyPr>
          <a:lstStyle/>
          <a:p>
            <a:endParaRPr lang="en-US"/>
          </a:p>
        </p:txBody>
      </p:sp>
    </p:spTree>
    <p:extLst>
      <p:ext uri="{BB962C8B-B14F-4D97-AF65-F5344CB8AC3E}">
        <p14:creationId xmlns:p14="http://schemas.microsoft.com/office/powerpoint/2010/main" val="15788284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0" name="TextBox 9"/>
          <p:cNvSpPr txBox="1"/>
          <p:nvPr userDrawn="1"/>
        </p:nvSpPr>
        <p:spPr>
          <a:xfrm>
            <a:off x="10526227" y="6345452"/>
            <a:ext cx="668324"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PAGE </a:t>
            </a:r>
          </a:p>
        </p:txBody>
      </p:sp>
      <p:sp>
        <p:nvSpPr>
          <p:cNvPr id="11" name="TextBox 10"/>
          <p:cNvSpPr txBox="1"/>
          <p:nvPr userDrawn="1"/>
        </p:nvSpPr>
        <p:spPr>
          <a:xfrm>
            <a:off x="11203169" y="6345452"/>
            <a:ext cx="37061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C876702-E08E-44EC-B9D1-43F96B0DF4BE}" type="slidenum">
              <a:rPr kumimoji="0" lang="en-US" sz="1200" b="1" i="0" u="none" strike="noStrike" kern="1200" cap="none" spc="0" normalizeH="0" baseline="0" noProof="0" smtClean="0">
                <a:ln>
                  <a:noFill/>
                </a:ln>
                <a:solidFill>
                  <a:prstClr val="white">
                    <a:lumMod val="6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sp>
        <p:nvSpPr>
          <p:cNvPr id="15" name="Oval 14"/>
          <p:cNvSpPr/>
          <p:nvPr userDrawn="1"/>
        </p:nvSpPr>
        <p:spPr>
          <a:xfrm>
            <a:off x="11194551" y="6290026"/>
            <a:ext cx="387849" cy="387849"/>
          </a:xfrm>
          <a:prstGeom prst="ellipse">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6743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
        <p:nvSpPr>
          <p:cNvPr id="2" name="矩形 1" hidden="1"/>
          <p:cNvSpPr/>
          <p:nvPr/>
        </p:nvSpPr>
        <p:spPr>
          <a:xfrm>
            <a:off x="0" y="4306957"/>
            <a:ext cx="12192000" cy="2551043"/>
          </a:xfrm>
          <a:prstGeom prst="rect">
            <a:avLst/>
          </a:prstGeom>
          <a:gradFill flip="none" rotWithShape="1">
            <a:gsLst>
              <a:gs pos="90000">
                <a:schemeClr val="bg1">
                  <a:lumMod val="85000"/>
                  <a:alpha val="61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304145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029199" y="-55980"/>
            <a:ext cx="8542421" cy="6913980"/>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56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935CB1-63C4-40CE-B427-1502B12DEE62}"/>
              </a:ext>
            </a:extLst>
          </p:cNvPr>
          <p:cNvSpPr>
            <a:spLocks noGrp="1"/>
          </p:cNvSpPr>
          <p:nvPr>
            <p:ph type="pic" sz="quarter" idx="13"/>
          </p:nvPr>
        </p:nvSpPr>
        <p:spPr>
          <a:xfrm>
            <a:off x="4875814" y="0"/>
            <a:ext cx="7316186" cy="6858000"/>
          </a:xfrm>
          <a:custGeom>
            <a:avLst/>
            <a:gdLst>
              <a:gd name="connsiteX0" fmla="*/ 4923107 w 7316186"/>
              <a:gd name="connsiteY0" fmla="*/ 3864147 h 6858000"/>
              <a:gd name="connsiteX1" fmla="*/ 6216391 w 7316186"/>
              <a:gd name="connsiteY1" fmla="*/ 5635772 h 6858000"/>
              <a:gd name="connsiteX2" fmla="*/ 4542103 w 7316186"/>
              <a:gd name="connsiteY2" fmla="*/ 6858000 h 6858000"/>
              <a:gd name="connsiteX3" fmla="*/ 3953132 w 7316186"/>
              <a:gd name="connsiteY3" fmla="*/ 6858000 h 6858000"/>
              <a:gd name="connsiteX4" fmla="*/ 2864598 w 7316186"/>
              <a:gd name="connsiteY4" fmla="*/ 5366855 h 6858000"/>
              <a:gd name="connsiteX5" fmla="*/ 7225594 w 7316186"/>
              <a:gd name="connsiteY5" fmla="*/ 2204813 h 6858000"/>
              <a:gd name="connsiteX6" fmla="*/ 7316186 w 7316186"/>
              <a:gd name="connsiteY6" fmla="*/ 2328912 h 6858000"/>
              <a:gd name="connsiteX7" fmla="*/ 7316186 w 7316186"/>
              <a:gd name="connsiteY7" fmla="*/ 4854401 h 6858000"/>
              <a:gd name="connsiteX8" fmla="*/ 6460368 w 7316186"/>
              <a:gd name="connsiteY8" fmla="*/ 5479147 h 6858000"/>
              <a:gd name="connsiteX9" fmla="*/ 5167085 w 7316186"/>
              <a:gd name="connsiteY9" fmla="*/ 3707521 h 6858000"/>
              <a:gd name="connsiteX10" fmla="*/ 3490808 w 7316186"/>
              <a:gd name="connsiteY10" fmla="*/ 1924332 h 6858000"/>
              <a:gd name="connsiteX11" fmla="*/ 4784092 w 7316186"/>
              <a:gd name="connsiteY11" fmla="*/ 3695958 h 6858000"/>
              <a:gd name="connsiteX12" fmla="*/ 2725583 w 7316186"/>
              <a:gd name="connsiteY12" fmla="*/ 5198666 h 6858000"/>
              <a:gd name="connsiteX13" fmla="*/ 1432298 w 7316186"/>
              <a:gd name="connsiteY13" fmla="*/ 3427040 h 6858000"/>
              <a:gd name="connsiteX14" fmla="*/ 5793294 w 7316186"/>
              <a:gd name="connsiteY14" fmla="*/ 264998 h 6858000"/>
              <a:gd name="connsiteX15" fmla="*/ 7086578 w 7316186"/>
              <a:gd name="connsiteY15" fmla="*/ 2036624 h 6858000"/>
              <a:gd name="connsiteX16" fmla="*/ 5028069 w 7316186"/>
              <a:gd name="connsiteY16" fmla="*/ 3539332 h 6858000"/>
              <a:gd name="connsiteX17" fmla="*/ 3734785 w 7316186"/>
              <a:gd name="connsiteY17" fmla="*/ 1767706 h 6858000"/>
              <a:gd name="connsiteX18" fmla="*/ 2362383 w 7316186"/>
              <a:gd name="connsiteY18" fmla="*/ 0 h 6858000"/>
              <a:gd name="connsiteX19" fmla="*/ 5517866 w 7316186"/>
              <a:gd name="connsiteY19" fmla="*/ 0 h 6858000"/>
              <a:gd name="connsiteX20" fmla="*/ 5616021 w 7316186"/>
              <a:gd name="connsiteY20" fmla="*/ 134459 h 6858000"/>
              <a:gd name="connsiteX21" fmla="*/ 3557512 w 7316186"/>
              <a:gd name="connsiteY21" fmla="*/ 1637167 h 6858000"/>
              <a:gd name="connsiteX22" fmla="*/ 2032721 w 7316186"/>
              <a:gd name="connsiteY22" fmla="*/ 0 h 6858000"/>
              <a:gd name="connsiteX23" fmla="*/ 2072251 w 7316186"/>
              <a:gd name="connsiteY23" fmla="*/ 0 h 6858000"/>
              <a:gd name="connsiteX24" fmla="*/ 3351793 w 7316186"/>
              <a:gd name="connsiteY24" fmla="*/ 1752801 h 6858000"/>
              <a:gd name="connsiteX25" fmla="*/ 1293284 w 7316186"/>
              <a:gd name="connsiteY25" fmla="*/ 3255509 h 6858000"/>
              <a:gd name="connsiteX26" fmla="*/ 0 w 7316186"/>
              <a:gd name="connsiteY26" fmla="*/ 14838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16186" h="6858000">
                <a:moveTo>
                  <a:pt x="4923107" y="3864147"/>
                </a:moveTo>
                <a:lnTo>
                  <a:pt x="6216391" y="5635772"/>
                </a:lnTo>
                <a:lnTo>
                  <a:pt x="4542103" y="6858000"/>
                </a:lnTo>
                <a:lnTo>
                  <a:pt x="3953132" y="6858000"/>
                </a:lnTo>
                <a:lnTo>
                  <a:pt x="2864598" y="5366855"/>
                </a:lnTo>
                <a:close/>
                <a:moveTo>
                  <a:pt x="7225594" y="2204813"/>
                </a:moveTo>
                <a:lnTo>
                  <a:pt x="7316186" y="2328912"/>
                </a:lnTo>
                <a:lnTo>
                  <a:pt x="7316186" y="4854401"/>
                </a:lnTo>
                <a:lnTo>
                  <a:pt x="6460368" y="5479147"/>
                </a:lnTo>
                <a:lnTo>
                  <a:pt x="5167085" y="3707521"/>
                </a:lnTo>
                <a:close/>
                <a:moveTo>
                  <a:pt x="3490808" y="1924332"/>
                </a:moveTo>
                <a:lnTo>
                  <a:pt x="4784092" y="3695958"/>
                </a:lnTo>
                <a:lnTo>
                  <a:pt x="2725583" y="5198666"/>
                </a:lnTo>
                <a:lnTo>
                  <a:pt x="1432298" y="3427040"/>
                </a:lnTo>
                <a:close/>
                <a:moveTo>
                  <a:pt x="5793294" y="264998"/>
                </a:moveTo>
                <a:lnTo>
                  <a:pt x="7086578" y="2036624"/>
                </a:lnTo>
                <a:lnTo>
                  <a:pt x="5028069" y="3539332"/>
                </a:lnTo>
                <a:lnTo>
                  <a:pt x="3734785" y="1767706"/>
                </a:lnTo>
                <a:close/>
                <a:moveTo>
                  <a:pt x="2362383" y="0"/>
                </a:moveTo>
                <a:lnTo>
                  <a:pt x="5517866" y="0"/>
                </a:lnTo>
                <a:lnTo>
                  <a:pt x="5616021" y="134459"/>
                </a:lnTo>
                <a:lnTo>
                  <a:pt x="3557512" y="1637167"/>
                </a:lnTo>
                <a:close/>
                <a:moveTo>
                  <a:pt x="2032721" y="0"/>
                </a:moveTo>
                <a:lnTo>
                  <a:pt x="2072251" y="0"/>
                </a:lnTo>
                <a:lnTo>
                  <a:pt x="3351793" y="1752801"/>
                </a:lnTo>
                <a:lnTo>
                  <a:pt x="1293284" y="3255509"/>
                </a:lnTo>
                <a:lnTo>
                  <a:pt x="0" y="1483883"/>
                </a:lnTo>
                <a:close/>
              </a:path>
            </a:pathLst>
          </a:custGeom>
        </p:spPr>
        <p:txBody>
          <a:bodyPr wrap="square">
            <a:noAutofit/>
          </a:bodyPr>
          <a:lstStyle/>
          <a:p>
            <a:endParaRPr lang="en-US"/>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4314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85B4A4-5013-4ADA-A560-4436B0EFED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9330988-D0FC-4D3D-8426-D5CE8F6FBC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9FBB3EB-C4E3-4A3C-B0A1-985CEB3481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9268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1E5AB54B-C2B7-40D8-A8FA-28CA2EFD6BC4}"/>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E1F6110A-A5B6-4EFC-93C4-7379EB774AD1}"/>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6">
            <a:extLst>
              <a:ext uri="{FF2B5EF4-FFF2-40B4-BE49-F238E27FC236}">
                <a16:creationId xmlns:a16="http://schemas.microsoft.com/office/drawing/2014/main" id="{AE0D55EE-3F6C-4FF8-8684-8ED541649461}"/>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815257-825C-43F6-860E-4114D93A36BC}" type="slidenum">
              <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7156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560C89-B2A5-44CD-A265-9AD7681E306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F02A019-CA75-4BB1-8DCD-85A6BF7D27F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29FD1CD-860C-4C5A-B31D-9EFF5B3E47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74A67E-4E5A-4021-99E1-521F95E68D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5BE57C78-2549-4EFE-8D8C-747582D4BC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BA78F86E-45D3-4F91-9A07-B27067AC4D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A1D753-080E-4DB7-9FF2-D31C625F61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2755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394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69729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686764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620243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6039897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93307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7158376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363990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8160682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85617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grpSp>
        <p:nvGrpSpPr>
          <p:cNvPr id="126" name="Google Shape;126;p11"/>
          <p:cNvGrpSpPr/>
          <p:nvPr/>
        </p:nvGrpSpPr>
        <p:grpSpPr>
          <a:xfrm>
            <a:off x="-206633" y="-812790"/>
            <a:ext cx="12398641" cy="7672924"/>
            <a:chOff x="-154975" y="-609593"/>
            <a:chExt cx="9298981" cy="5754693"/>
          </a:xfrm>
        </p:grpSpPr>
        <p:sp>
          <p:nvSpPr>
            <p:cNvPr id="127" name="Google Shape;127;p11"/>
            <p:cNvSpPr/>
            <p:nvPr/>
          </p:nvSpPr>
          <p:spPr>
            <a:xfrm rot="10800000" flipH="1">
              <a:off x="7080900" y="4151542"/>
              <a:ext cx="2063105" cy="9935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28" name="Google Shape;128;p11"/>
            <p:cNvGrpSpPr/>
            <p:nvPr/>
          </p:nvGrpSpPr>
          <p:grpSpPr>
            <a:xfrm>
              <a:off x="-154975" y="-609593"/>
              <a:ext cx="3472736" cy="2184757"/>
              <a:chOff x="5170034" y="2559394"/>
              <a:chExt cx="1210350" cy="761425"/>
            </a:xfrm>
          </p:grpSpPr>
          <p:sp>
            <p:nvSpPr>
              <p:cNvPr id="129" name="Google Shape;129;p11"/>
              <p:cNvSpPr/>
              <p:nvPr/>
            </p:nvSpPr>
            <p:spPr>
              <a:xfrm>
                <a:off x="5170034" y="2559394"/>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0" name="Google Shape;130;p11"/>
              <p:cNvSpPr/>
              <p:nvPr/>
            </p:nvSpPr>
            <p:spPr>
              <a:xfrm>
                <a:off x="5170034" y="2559394"/>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131" name="Google Shape;131;p11"/>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32650739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3693294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image" Target="../media/image5.pn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theme" Target="../theme/theme3.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theme" Target="../theme/theme4.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5.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3456657670"/>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4186612006"/>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4E72F8-45A9-49CA-A7CF-D78B131D8F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8FE53B-F2A4-4D32-BD14-2DDBE6A07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A3489-FE8D-4E09-A368-E0A06F01DC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E8B11B-6CB3-43B5-B9E8-259FB65B07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E52EF46-C494-4077-B3FD-85A3315DC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AE6992B-36A8-41EC-AA11-E0C9016F1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4CF54C-FA28-4969-B654-5B65D226AFD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9B186FE-0E51-45D1-B628-F01260DB1E13}"/>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l="7266" t="39596" r="6457" b="40658"/>
          <a:stretch/>
        </p:blipFill>
        <p:spPr>
          <a:xfrm>
            <a:off x="10751916" y="136525"/>
            <a:ext cx="1203767" cy="275511"/>
          </a:xfrm>
          <a:prstGeom prst="rect">
            <a:avLst/>
          </a:prstGeom>
        </p:spPr>
      </p:pic>
    </p:spTree>
    <p:extLst>
      <p:ext uri="{BB962C8B-B14F-4D97-AF65-F5344CB8AC3E}">
        <p14:creationId xmlns:p14="http://schemas.microsoft.com/office/powerpoint/2010/main" val="185512324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2800300655"/>
      </p:ext>
    </p:extLst>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923A3A-0441-4FC4-B674-5730CF5723A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F1817F-E930-4183-82C9-8476CE8D8CA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25151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118.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7.mp4"/><Relationship Id="rId7" Type="http://schemas.openxmlformats.org/officeDocument/2006/relationships/slideLayout" Target="../slideLayouts/slideLayout118.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28.png"/><Relationship Id="rId4" Type="http://schemas.openxmlformats.org/officeDocument/2006/relationships/video" Target="../media/media7.mp4"/><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0.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30.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30.xml"/><Relationship Id="rId6" Type="http://schemas.openxmlformats.org/officeDocument/2006/relationships/image" Target="../media/image35.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6.wdp"/><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jpeg"/><Relationship Id="rId1" Type="http://schemas.openxmlformats.org/officeDocument/2006/relationships/slideLayout" Target="../slideLayouts/slideLayout30.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jpeg"/><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120.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4.gif"/><Relationship Id="rId1" Type="http://schemas.openxmlformats.org/officeDocument/2006/relationships/slideLayout" Target="../slideLayouts/slideLayout120.xm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descr="n53 fb Le Nhung"/>
          <p:cNvSpPr/>
          <p:nvPr/>
        </p:nvSpPr>
        <p:spPr>
          <a:xfrm>
            <a:off x="250901" y="404948"/>
            <a:ext cx="5209373" cy="5956662"/>
          </a:xfrm>
          <a:prstGeom prst="roundRect">
            <a:avLst>
              <a:gd name="adj" fmla="val 8025"/>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70C0"/>
                </a:solidFill>
              </a:rPr>
              <a:t>Kỉ</a:t>
            </a:r>
            <a:r>
              <a:rPr lang="en-US" sz="2800" b="1" dirty="0">
                <a:solidFill>
                  <a:srgbClr val="0070C0"/>
                </a:solidFill>
              </a:rPr>
              <a:t> </a:t>
            </a:r>
            <a:r>
              <a:rPr lang="en-US" sz="2800" b="1" dirty="0" err="1">
                <a:solidFill>
                  <a:srgbClr val="0070C0"/>
                </a:solidFill>
              </a:rPr>
              <a:t>lục</a:t>
            </a:r>
            <a:r>
              <a:rPr lang="en-US" sz="2800" b="1" dirty="0">
                <a:solidFill>
                  <a:srgbClr val="0070C0"/>
                </a:solidFill>
              </a:rPr>
              <a:t> </a:t>
            </a:r>
            <a:r>
              <a:rPr lang="en-US" sz="2800" b="1" dirty="0" err="1">
                <a:solidFill>
                  <a:srgbClr val="0070C0"/>
                </a:solidFill>
              </a:rPr>
              <a:t>nhảy</a:t>
            </a:r>
            <a:r>
              <a:rPr lang="en-US" sz="2800" b="1" dirty="0">
                <a:solidFill>
                  <a:srgbClr val="0070C0"/>
                </a:solidFill>
              </a:rPr>
              <a:t> </a:t>
            </a:r>
            <a:r>
              <a:rPr lang="en-US" sz="2800" b="1" dirty="0" err="1">
                <a:solidFill>
                  <a:srgbClr val="0070C0"/>
                </a:solidFill>
              </a:rPr>
              <a:t>sào</a:t>
            </a:r>
            <a:r>
              <a:rPr lang="en-US" sz="2800" b="1" dirty="0">
                <a:solidFill>
                  <a:srgbClr val="0070C0"/>
                </a:solidFill>
              </a:rPr>
              <a:t> </a:t>
            </a:r>
            <a:r>
              <a:rPr lang="en-US" sz="2800" b="1" dirty="0" err="1">
                <a:solidFill>
                  <a:srgbClr val="0070C0"/>
                </a:solidFill>
              </a:rPr>
              <a:t>thế</a:t>
            </a:r>
            <a:r>
              <a:rPr lang="en-US" sz="2800" b="1" dirty="0">
                <a:solidFill>
                  <a:srgbClr val="0070C0"/>
                </a:solidFill>
              </a:rPr>
              <a:t> </a:t>
            </a:r>
            <a:r>
              <a:rPr lang="en-US" sz="2800" b="1" dirty="0" err="1">
                <a:solidFill>
                  <a:srgbClr val="0070C0"/>
                </a:solidFill>
              </a:rPr>
              <a:t>giới</a:t>
            </a:r>
            <a:r>
              <a:rPr lang="en-US" sz="2800" b="1" dirty="0">
                <a:solidFill>
                  <a:srgbClr val="0070C0"/>
                </a:solidFill>
              </a:rPr>
              <a:t> </a:t>
            </a:r>
            <a:r>
              <a:rPr lang="en-US" sz="2800" b="1" dirty="0" err="1">
                <a:solidFill>
                  <a:srgbClr val="0070C0"/>
                </a:solidFill>
              </a:rPr>
              <a:t>hiện</a:t>
            </a:r>
            <a:r>
              <a:rPr lang="en-US" sz="2800" b="1" dirty="0">
                <a:solidFill>
                  <a:srgbClr val="0070C0"/>
                </a:solidFill>
              </a:rPr>
              <a:t> nay </a:t>
            </a:r>
            <a:r>
              <a:rPr lang="en-US" sz="2800" b="1" dirty="0" err="1">
                <a:solidFill>
                  <a:srgbClr val="0070C0"/>
                </a:solidFill>
              </a:rPr>
              <a:t>là</a:t>
            </a:r>
            <a:r>
              <a:rPr lang="en-US" sz="2800" b="1" dirty="0">
                <a:solidFill>
                  <a:srgbClr val="0070C0"/>
                </a:solidFill>
              </a:rPr>
              <a:t> 6,21 m do </a:t>
            </a:r>
            <a:r>
              <a:rPr lang="en-US" sz="2800" b="1" dirty="0" err="1">
                <a:solidFill>
                  <a:srgbClr val="0070C0"/>
                </a:solidFill>
              </a:rPr>
              <a:t>vận</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viên</a:t>
            </a:r>
            <a:r>
              <a:rPr lang="en-US" sz="2800" b="1" dirty="0">
                <a:solidFill>
                  <a:srgbClr val="0070C0"/>
                </a:solidFill>
              </a:rPr>
              <a:t> </a:t>
            </a:r>
            <a:r>
              <a:rPr lang="en-US" sz="2800" b="1" dirty="0" err="1">
                <a:solidFill>
                  <a:srgbClr val="0070C0"/>
                </a:solidFill>
              </a:rPr>
              <a:t>người</a:t>
            </a:r>
            <a:r>
              <a:rPr lang="en-US" sz="2800" b="1" dirty="0">
                <a:solidFill>
                  <a:srgbClr val="0070C0"/>
                </a:solidFill>
              </a:rPr>
              <a:t> </a:t>
            </a:r>
            <a:r>
              <a:rPr lang="en-US" sz="2800" b="1" dirty="0" err="1">
                <a:solidFill>
                  <a:srgbClr val="0070C0"/>
                </a:solidFill>
              </a:rPr>
              <a:t>Thụy</a:t>
            </a:r>
            <a:r>
              <a:rPr lang="en-US" sz="2800" b="1" dirty="0">
                <a:solidFill>
                  <a:srgbClr val="0070C0"/>
                </a:solidFill>
              </a:rPr>
              <a:t> </a:t>
            </a:r>
            <a:r>
              <a:rPr lang="en-US" sz="2800" b="1" dirty="0" err="1">
                <a:solidFill>
                  <a:srgbClr val="0070C0"/>
                </a:solidFill>
              </a:rPr>
              <a:t>Điển</a:t>
            </a:r>
            <a:r>
              <a:rPr lang="en-US" sz="2800" b="1" dirty="0">
                <a:solidFill>
                  <a:srgbClr val="0070C0"/>
                </a:solidFill>
              </a:rPr>
              <a:t> </a:t>
            </a:r>
            <a:r>
              <a:rPr lang="en-US" sz="2800" b="1" dirty="0" err="1">
                <a:solidFill>
                  <a:srgbClr val="0070C0"/>
                </a:solidFill>
              </a:rPr>
              <a:t>Amand</a:t>
            </a:r>
            <a:r>
              <a:rPr lang="en-US" sz="2800" b="1" dirty="0">
                <a:solidFill>
                  <a:srgbClr val="0070C0"/>
                </a:solidFill>
              </a:rPr>
              <a:t> </a:t>
            </a:r>
            <a:r>
              <a:rPr lang="en-US" sz="2800" b="1" dirty="0" err="1">
                <a:solidFill>
                  <a:srgbClr val="0070C0"/>
                </a:solidFill>
              </a:rPr>
              <a:t>Duplantis</a:t>
            </a:r>
            <a:r>
              <a:rPr lang="en-US" sz="2800" b="1" dirty="0">
                <a:solidFill>
                  <a:srgbClr val="0070C0"/>
                </a:solidFill>
              </a:rPr>
              <a:t> </a:t>
            </a:r>
            <a:r>
              <a:rPr lang="en-US" sz="2800" b="1" dirty="0" err="1">
                <a:solidFill>
                  <a:srgbClr val="0070C0"/>
                </a:solidFill>
              </a:rPr>
              <a:t>lập</a:t>
            </a:r>
            <a:r>
              <a:rPr lang="en-US" sz="2800" b="1" dirty="0">
                <a:solidFill>
                  <a:srgbClr val="0070C0"/>
                </a:solidFill>
              </a:rPr>
              <a:t> </a:t>
            </a:r>
            <a:r>
              <a:rPr lang="en-US" sz="2800" b="1" dirty="0" err="1">
                <a:solidFill>
                  <a:srgbClr val="0070C0"/>
                </a:solidFill>
              </a:rPr>
              <a:t>ngày</a:t>
            </a:r>
            <a:r>
              <a:rPr lang="en-US" sz="2800" b="1" dirty="0">
                <a:solidFill>
                  <a:srgbClr val="0070C0"/>
                </a:solidFill>
              </a:rPr>
              <a:t> 24/7/2022, </a:t>
            </a:r>
            <a:r>
              <a:rPr lang="en-US" sz="2800" b="1" dirty="0" err="1">
                <a:solidFill>
                  <a:srgbClr val="0070C0"/>
                </a:solidFill>
              </a:rPr>
              <a:t>kỉ</a:t>
            </a:r>
            <a:r>
              <a:rPr lang="en-US" sz="2800" b="1" dirty="0">
                <a:solidFill>
                  <a:srgbClr val="0070C0"/>
                </a:solidFill>
              </a:rPr>
              <a:t> </a:t>
            </a:r>
            <a:r>
              <a:rPr lang="en-US" sz="2800" b="1" dirty="0" err="1">
                <a:solidFill>
                  <a:srgbClr val="0070C0"/>
                </a:solidFill>
              </a:rPr>
              <a:t>lục</a:t>
            </a:r>
            <a:r>
              <a:rPr lang="en-US" sz="2800" b="1" dirty="0">
                <a:solidFill>
                  <a:srgbClr val="0070C0"/>
                </a:solidFill>
              </a:rPr>
              <a:t> </a:t>
            </a:r>
            <a:r>
              <a:rPr lang="en-US" sz="2800" b="1" dirty="0" err="1">
                <a:solidFill>
                  <a:srgbClr val="0070C0"/>
                </a:solidFill>
              </a:rPr>
              <a:t>nhảy</a:t>
            </a:r>
            <a:r>
              <a:rPr lang="en-US" sz="2800" b="1" dirty="0">
                <a:solidFill>
                  <a:srgbClr val="0070C0"/>
                </a:solidFill>
              </a:rPr>
              <a:t> </a:t>
            </a:r>
            <a:r>
              <a:rPr lang="en-US" sz="2800" b="1" dirty="0" err="1">
                <a:solidFill>
                  <a:srgbClr val="0070C0"/>
                </a:solidFill>
              </a:rPr>
              <a:t>cao</a:t>
            </a:r>
            <a:r>
              <a:rPr lang="en-US" sz="2800" b="1" dirty="0">
                <a:solidFill>
                  <a:srgbClr val="0070C0"/>
                </a:solidFill>
              </a:rPr>
              <a:t> </a:t>
            </a:r>
            <a:r>
              <a:rPr lang="en-US" sz="2800" b="1" dirty="0" err="1">
                <a:solidFill>
                  <a:srgbClr val="0070C0"/>
                </a:solidFill>
              </a:rPr>
              <a:t>thế</a:t>
            </a:r>
            <a:r>
              <a:rPr lang="en-US" sz="2800" b="1" dirty="0">
                <a:solidFill>
                  <a:srgbClr val="0070C0"/>
                </a:solidFill>
              </a:rPr>
              <a:t> </a:t>
            </a:r>
            <a:r>
              <a:rPr lang="en-US" sz="2800" b="1" dirty="0" err="1">
                <a:solidFill>
                  <a:srgbClr val="0070C0"/>
                </a:solidFill>
              </a:rPr>
              <a:t>giới</a:t>
            </a:r>
            <a:r>
              <a:rPr lang="en-US" sz="2800" b="1" dirty="0">
                <a:solidFill>
                  <a:srgbClr val="0070C0"/>
                </a:solidFill>
              </a:rPr>
              <a:t> </a:t>
            </a:r>
            <a:r>
              <a:rPr lang="en-US" sz="2800" b="1" dirty="0" err="1">
                <a:solidFill>
                  <a:srgbClr val="0070C0"/>
                </a:solidFill>
              </a:rPr>
              <a:t>hiện</a:t>
            </a:r>
            <a:r>
              <a:rPr lang="en-US" sz="2800" b="1" dirty="0">
                <a:solidFill>
                  <a:srgbClr val="0070C0"/>
                </a:solidFill>
              </a:rPr>
              <a:t> nay </a:t>
            </a:r>
            <a:r>
              <a:rPr lang="en-US" sz="2800" b="1" dirty="0" err="1">
                <a:solidFill>
                  <a:srgbClr val="0070C0"/>
                </a:solidFill>
              </a:rPr>
              <a:t>là</a:t>
            </a:r>
            <a:r>
              <a:rPr lang="en-US" sz="2800" b="1" dirty="0">
                <a:solidFill>
                  <a:srgbClr val="0070C0"/>
                </a:solidFill>
              </a:rPr>
              <a:t> 2,45 m do </a:t>
            </a:r>
            <a:r>
              <a:rPr lang="en-US" sz="2800" b="1" dirty="0" err="1">
                <a:solidFill>
                  <a:srgbClr val="0070C0"/>
                </a:solidFill>
              </a:rPr>
              <a:t>vận</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viên</a:t>
            </a:r>
            <a:r>
              <a:rPr lang="en-US" sz="2800" b="1" dirty="0">
                <a:solidFill>
                  <a:srgbClr val="0070C0"/>
                </a:solidFill>
              </a:rPr>
              <a:t> </a:t>
            </a:r>
            <a:r>
              <a:rPr lang="en-US" sz="2800" b="1" dirty="0" err="1">
                <a:solidFill>
                  <a:srgbClr val="0070C0"/>
                </a:solidFill>
              </a:rPr>
              <a:t>người</a:t>
            </a:r>
            <a:r>
              <a:rPr lang="en-US" sz="2800" b="1" dirty="0">
                <a:solidFill>
                  <a:srgbClr val="0070C0"/>
                </a:solidFill>
              </a:rPr>
              <a:t> Cuba Javier Sotomayor </a:t>
            </a:r>
            <a:r>
              <a:rPr lang="en-US" sz="2800" b="1" dirty="0" err="1">
                <a:solidFill>
                  <a:srgbClr val="0070C0"/>
                </a:solidFill>
              </a:rPr>
              <a:t>lập</a:t>
            </a:r>
            <a:r>
              <a:rPr lang="en-US" sz="2800" b="1" dirty="0">
                <a:solidFill>
                  <a:srgbClr val="0070C0"/>
                </a:solidFill>
              </a:rPr>
              <a:t> </a:t>
            </a:r>
            <a:r>
              <a:rPr lang="en-US" sz="2800" b="1" dirty="0" err="1">
                <a:solidFill>
                  <a:srgbClr val="0070C0"/>
                </a:solidFill>
              </a:rPr>
              <a:t>năm</a:t>
            </a:r>
            <a:r>
              <a:rPr lang="en-US" sz="2800" b="1" dirty="0">
                <a:solidFill>
                  <a:srgbClr val="0070C0"/>
                </a:solidFill>
              </a:rPr>
              <a:t> 1993. </a:t>
            </a:r>
            <a:r>
              <a:rPr lang="en-US" sz="2800" b="1" dirty="0" err="1">
                <a:solidFill>
                  <a:srgbClr val="0070C0"/>
                </a:solidFill>
              </a:rPr>
              <a:t>Tại</a:t>
            </a:r>
            <a:r>
              <a:rPr lang="en-US" sz="2800" b="1" dirty="0">
                <a:solidFill>
                  <a:srgbClr val="0070C0"/>
                </a:solidFill>
              </a:rPr>
              <a:t> </a:t>
            </a:r>
            <a:r>
              <a:rPr lang="en-US" sz="2800" b="1" dirty="0" err="1">
                <a:solidFill>
                  <a:srgbClr val="0070C0"/>
                </a:solidFill>
              </a:rPr>
              <a:t>sao</a:t>
            </a:r>
            <a:r>
              <a:rPr lang="en-US" sz="2800" b="1" dirty="0">
                <a:solidFill>
                  <a:srgbClr val="0070C0"/>
                </a:solidFill>
              </a:rPr>
              <a:t> </a:t>
            </a:r>
            <a:r>
              <a:rPr lang="en-US" sz="2800" b="1" dirty="0" err="1">
                <a:solidFill>
                  <a:srgbClr val="0070C0"/>
                </a:solidFill>
              </a:rPr>
              <a:t>vận</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viên</a:t>
            </a:r>
            <a:r>
              <a:rPr lang="en-US" sz="2800" b="1" dirty="0">
                <a:solidFill>
                  <a:srgbClr val="0070C0"/>
                </a:solidFill>
              </a:rPr>
              <a:t> </a:t>
            </a:r>
            <a:r>
              <a:rPr lang="en-US" sz="2800" b="1" dirty="0" err="1">
                <a:solidFill>
                  <a:srgbClr val="0070C0"/>
                </a:solidFill>
              </a:rPr>
              <a:t>nhảy</a:t>
            </a:r>
            <a:r>
              <a:rPr lang="en-US" sz="2800" b="1" dirty="0">
                <a:solidFill>
                  <a:srgbClr val="0070C0"/>
                </a:solidFill>
              </a:rPr>
              <a:t> </a:t>
            </a:r>
            <a:r>
              <a:rPr lang="en-US" sz="2800" b="1" dirty="0" err="1">
                <a:solidFill>
                  <a:srgbClr val="0070C0"/>
                </a:solidFill>
              </a:rPr>
              <a:t>sào</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thể</a:t>
            </a:r>
            <a:r>
              <a:rPr lang="en-US" sz="2800" b="1" dirty="0">
                <a:solidFill>
                  <a:srgbClr val="0070C0"/>
                </a:solidFill>
              </a:rPr>
              <a:t> </a:t>
            </a:r>
            <a:r>
              <a:rPr lang="en-US" sz="2800" b="1" dirty="0" err="1">
                <a:solidFill>
                  <a:srgbClr val="0070C0"/>
                </a:solidFill>
              </a:rPr>
              <a:t>nhảy</a:t>
            </a:r>
            <a:r>
              <a:rPr lang="en-US" sz="2800" b="1" dirty="0">
                <a:solidFill>
                  <a:srgbClr val="0070C0"/>
                </a:solidFill>
              </a:rPr>
              <a:t> </a:t>
            </a:r>
            <a:r>
              <a:rPr lang="en-US" sz="2800" b="1" dirty="0" err="1">
                <a:solidFill>
                  <a:srgbClr val="0070C0"/>
                </a:solidFill>
              </a:rPr>
              <a:t>cao</a:t>
            </a:r>
            <a:r>
              <a:rPr lang="en-US" sz="2800" b="1" dirty="0">
                <a:solidFill>
                  <a:srgbClr val="0070C0"/>
                </a:solidFill>
              </a:rPr>
              <a:t> </a:t>
            </a:r>
            <a:r>
              <a:rPr lang="en-US" sz="2800" b="1" dirty="0" err="1">
                <a:solidFill>
                  <a:srgbClr val="0070C0"/>
                </a:solidFill>
              </a:rPr>
              <a:t>hơn</a:t>
            </a:r>
            <a:r>
              <a:rPr lang="en-US" sz="2800" b="1" dirty="0">
                <a:solidFill>
                  <a:srgbClr val="0070C0"/>
                </a:solidFill>
              </a:rPr>
              <a:t> </a:t>
            </a:r>
            <a:r>
              <a:rPr lang="en-US" sz="2800" b="1" dirty="0" err="1">
                <a:solidFill>
                  <a:srgbClr val="0070C0"/>
                </a:solidFill>
              </a:rPr>
              <a:t>vận</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viên</a:t>
            </a:r>
            <a:r>
              <a:rPr lang="en-US" sz="2800" b="1" dirty="0">
                <a:solidFill>
                  <a:srgbClr val="0070C0"/>
                </a:solidFill>
              </a:rPr>
              <a:t> </a:t>
            </a:r>
            <a:r>
              <a:rPr lang="en-US" sz="2800" b="1" dirty="0" err="1">
                <a:solidFill>
                  <a:srgbClr val="0070C0"/>
                </a:solidFill>
              </a:rPr>
              <a:t>nhảy</a:t>
            </a:r>
            <a:r>
              <a:rPr lang="en-US" sz="2800" b="1" dirty="0">
                <a:solidFill>
                  <a:srgbClr val="0070C0"/>
                </a:solidFill>
              </a:rPr>
              <a:t> </a:t>
            </a:r>
            <a:r>
              <a:rPr lang="en-US" sz="2800" b="1" dirty="0" err="1">
                <a:solidFill>
                  <a:srgbClr val="0070C0"/>
                </a:solidFill>
              </a:rPr>
              <a:t>cao</a:t>
            </a:r>
            <a:r>
              <a:rPr lang="en-US" sz="2800" b="1" dirty="0">
                <a:solidFill>
                  <a:srgbClr val="0070C0"/>
                </a:solidFill>
              </a:rPr>
              <a:t> </a:t>
            </a:r>
            <a:r>
              <a:rPr lang="en-US" sz="2800" b="1" dirty="0" err="1">
                <a:solidFill>
                  <a:srgbClr val="0070C0"/>
                </a:solidFill>
              </a:rPr>
              <a:t>nhiều</a:t>
            </a:r>
            <a:r>
              <a:rPr lang="en-US" sz="2800" b="1" dirty="0">
                <a:solidFill>
                  <a:srgbClr val="0070C0"/>
                </a:solidFill>
              </a:rPr>
              <a:t> </a:t>
            </a:r>
            <a:r>
              <a:rPr lang="en-US" sz="2800" b="1" dirty="0" err="1">
                <a:solidFill>
                  <a:srgbClr val="0070C0"/>
                </a:solidFill>
              </a:rPr>
              <a:t>đến</a:t>
            </a:r>
            <a:r>
              <a:rPr lang="en-US" sz="2800" b="1" dirty="0">
                <a:solidFill>
                  <a:srgbClr val="0070C0"/>
                </a:solidFill>
              </a:rPr>
              <a:t> </a:t>
            </a:r>
            <a:r>
              <a:rPr lang="en-US" sz="2800" b="1" dirty="0" err="1">
                <a:solidFill>
                  <a:srgbClr val="0070C0"/>
                </a:solidFill>
              </a:rPr>
              <a:t>thế</a:t>
            </a:r>
            <a:r>
              <a:rPr lang="en-US" sz="2800" b="1" dirty="0">
                <a:solidFill>
                  <a:srgbClr val="0070C0"/>
                </a:solidFill>
              </a:rPr>
              <a:t>?</a:t>
            </a:r>
            <a:endParaRPr lang="vi-VN" sz="2800" b="1" dirty="0">
              <a:solidFill>
                <a:srgbClr val="0070C0"/>
              </a:solidFill>
            </a:endParaRPr>
          </a:p>
        </p:txBody>
      </p:sp>
      <p:pic>
        <p:nvPicPr>
          <p:cNvPr id="6" name="Kỷ lục nhảy sào thế giới bị phá - VnExpress Thể thao - Google Chrome 2022-12-06 22-29-02" descr="n53 fb Le Nh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87781" y="404948"/>
            <a:ext cx="6276185" cy="3540034"/>
          </a:xfrm>
          <a:prstGeom prst="rect">
            <a:avLst/>
          </a:prstGeom>
        </p:spPr>
      </p:pic>
      <p:sp>
        <p:nvSpPr>
          <p:cNvPr id="7" name="TextBox 6" descr="n53 fb Le Nhung"/>
          <p:cNvSpPr txBox="1"/>
          <p:nvPr/>
        </p:nvSpPr>
        <p:spPr>
          <a:xfrm>
            <a:off x="6058575" y="4281045"/>
            <a:ext cx="5734595" cy="830997"/>
          </a:xfrm>
          <a:prstGeom prst="rect">
            <a:avLst/>
          </a:prstGeom>
          <a:solidFill>
            <a:srgbClr val="FFC000"/>
          </a:solidFill>
        </p:spPr>
        <p:txBody>
          <a:bodyPr wrap="square" rtlCol="0">
            <a:spAutoFit/>
          </a:bodyPr>
          <a:lstStyle/>
          <a:p>
            <a:pPr algn="ctr"/>
            <a:r>
              <a:rPr lang="en-US" sz="2400" b="1" dirty="0" err="1"/>
              <a:t>Vận</a:t>
            </a:r>
            <a:r>
              <a:rPr lang="en-US" sz="2400" b="1" dirty="0"/>
              <a:t> </a:t>
            </a:r>
            <a:r>
              <a:rPr lang="en-US" sz="2400" b="1" dirty="0" err="1"/>
              <a:t>động</a:t>
            </a:r>
            <a:r>
              <a:rPr lang="en-US" sz="2400" b="1" dirty="0"/>
              <a:t> </a:t>
            </a:r>
            <a:r>
              <a:rPr lang="en-US" sz="2400" b="1" dirty="0" err="1"/>
              <a:t>viên</a:t>
            </a:r>
            <a:r>
              <a:rPr lang="en-US" sz="2400" b="1" dirty="0"/>
              <a:t> </a:t>
            </a:r>
            <a:r>
              <a:rPr lang="en-US" sz="2400" b="1" dirty="0" err="1"/>
              <a:t>nhảy</a:t>
            </a:r>
            <a:r>
              <a:rPr lang="en-US" sz="2400" b="1" dirty="0"/>
              <a:t> </a:t>
            </a:r>
            <a:r>
              <a:rPr lang="en-US" sz="2400" b="1" dirty="0" err="1"/>
              <a:t>sào</a:t>
            </a:r>
            <a:r>
              <a:rPr lang="en-US" sz="2400" b="1" dirty="0"/>
              <a:t> </a:t>
            </a:r>
            <a:r>
              <a:rPr lang="en-US" sz="2400" b="1" dirty="0" err="1"/>
              <a:t>người</a:t>
            </a:r>
            <a:r>
              <a:rPr lang="en-US" sz="2400" b="1" dirty="0"/>
              <a:t> </a:t>
            </a:r>
            <a:r>
              <a:rPr lang="en-US" sz="2400" b="1" dirty="0" err="1"/>
              <a:t>Thụy</a:t>
            </a:r>
            <a:r>
              <a:rPr lang="en-US" sz="2400" b="1" dirty="0"/>
              <a:t> </a:t>
            </a:r>
            <a:r>
              <a:rPr lang="en-US" sz="2400" b="1" dirty="0" err="1"/>
              <a:t>Điển</a:t>
            </a:r>
            <a:r>
              <a:rPr lang="en-US" sz="2400" b="1" dirty="0"/>
              <a:t> </a:t>
            </a:r>
            <a:r>
              <a:rPr lang="en-US" sz="2400" b="1" dirty="0" err="1"/>
              <a:t>Amand</a:t>
            </a:r>
            <a:r>
              <a:rPr lang="en-US" sz="2400" b="1" dirty="0"/>
              <a:t> </a:t>
            </a:r>
            <a:r>
              <a:rPr lang="en-US" sz="2400" b="1" dirty="0" err="1"/>
              <a:t>Duplantis</a:t>
            </a:r>
            <a:endParaRPr lang="en-US" sz="2400" b="1" dirty="0"/>
          </a:p>
        </p:txBody>
      </p:sp>
    </p:spTree>
    <p:extLst>
      <p:ext uri="{BB962C8B-B14F-4D97-AF65-F5344CB8AC3E}">
        <p14:creationId xmlns:p14="http://schemas.microsoft.com/office/powerpoint/2010/main" val="20578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53 fb Le N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303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53 fb Le Nhung"/>
          <p:cNvSpPr txBox="1"/>
          <p:nvPr/>
        </p:nvSpPr>
        <p:spPr>
          <a:xfrm>
            <a:off x="1223554" y="1068268"/>
            <a:ext cx="9958252" cy="2308324"/>
          </a:xfrm>
          <a:prstGeom prst="rect">
            <a:avLst/>
          </a:prstGeom>
          <a:noFill/>
        </p:spPr>
        <p:txBody>
          <a:bodyPr wrap="square" rtlCol="0">
            <a:spAutoFit/>
          </a:bodyPr>
          <a:lstStyle/>
          <a:p>
            <a:pPr lvl="0" algn="just"/>
            <a:r>
              <a:rPr lang="en-US" sz="2400" b="1" dirty="0">
                <a:solidFill>
                  <a:srgbClr val="0070C0"/>
                </a:solidFill>
              </a:rPr>
              <a:t>1. </a:t>
            </a:r>
            <a:r>
              <a:rPr lang="vi-VN" sz="2400" b="1" dirty="0">
                <a:solidFill>
                  <a:srgbClr val="0070C0"/>
                </a:solidFill>
              </a:rPr>
              <a:t>Chọn mốc tại mặt đất, chiều dương là chiều chuyển động của tàu</a:t>
            </a:r>
          </a:p>
          <a:p>
            <a:pPr lvl="0" algn="just"/>
            <a:r>
              <a:rPr lang="vi-VN" sz="2400" b="1" dirty="0">
                <a:solidFill>
                  <a:srgbClr val="0070C0"/>
                </a:solidFill>
              </a:rPr>
              <a:t>+ Từ A – B: Động năng giảm, thế năng tăng đến giá trị cực đại</a:t>
            </a:r>
          </a:p>
          <a:p>
            <a:pPr lvl="0" algn="just"/>
            <a:r>
              <a:rPr lang="vi-VN" sz="2400" b="1" dirty="0">
                <a:solidFill>
                  <a:srgbClr val="0070C0"/>
                </a:solidFill>
              </a:rPr>
              <a:t>+ Từ B – C: Động năng tăng, thế năng giảm</a:t>
            </a:r>
          </a:p>
          <a:p>
            <a:pPr lvl="0" algn="just"/>
            <a:r>
              <a:rPr lang="vi-VN" sz="2400" b="1" dirty="0">
                <a:solidFill>
                  <a:srgbClr val="0070C0"/>
                </a:solidFill>
              </a:rPr>
              <a:t>+ Từ C – D: Động năng giảm, thế năng tăng</a:t>
            </a:r>
          </a:p>
          <a:p>
            <a:pPr lvl="0" algn="just"/>
            <a:r>
              <a:rPr lang="vi-VN" sz="2400" b="1" dirty="0">
                <a:solidFill>
                  <a:srgbClr val="0070C0"/>
                </a:solidFill>
              </a:rPr>
              <a:t>+ Từ D – E: Động năng tăng, thế năng giảm</a:t>
            </a:r>
          </a:p>
        </p:txBody>
      </p:sp>
      <p:sp>
        <p:nvSpPr>
          <p:cNvPr id="8" name="TextBox 7" descr="n53 fb Le Nhung"/>
          <p:cNvSpPr txBox="1"/>
          <p:nvPr/>
        </p:nvSpPr>
        <p:spPr>
          <a:xfrm>
            <a:off x="1223554" y="3376592"/>
            <a:ext cx="9958252" cy="1200329"/>
          </a:xfrm>
          <a:prstGeom prst="rect">
            <a:avLst/>
          </a:prstGeom>
          <a:noFill/>
        </p:spPr>
        <p:txBody>
          <a:bodyPr wrap="square" rtlCol="0">
            <a:spAutoFit/>
          </a:bodyPr>
          <a:lstStyle/>
          <a:p>
            <a:pPr lvl="0" algn="just"/>
            <a:r>
              <a:rPr lang="en-US" sz="2400" b="1" dirty="0">
                <a:solidFill>
                  <a:srgbClr val="0070C0"/>
                </a:solidFill>
              </a:rPr>
              <a:t>2. </a:t>
            </a:r>
            <a:r>
              <a:rPr lang="vi-VN" sz="2400" b="1" dirty="0">
                <a:solidFill>
                  <a:srgbClr val="0070C0"/>
                </a:solidFill>
              </a:rPr>
              <a:t>Trong quá trình hoạt động của tàu lượng siêu tốc, ngoài động năng và thế năng tham gia vào quá trình chuyển hóa thì còn có nhiệt năng.</a:t>
            </a:r>
          </a:p>
        </p:txBody>
      </p:sp>
      <p:sp>
        <p:nvSpPr>
          <p:cNvPr id="9" name="TextBox 8" descr="n53 fb Le Nhung"/>
          <p:cNvSpPr txBox="1"/>
          <p:nvPr/>
        </p:nvSpPr>
        <p:spPr>
          <a:xfrm>
            <a:off x="1223554" y="4608208"/>
            <a:ext cx="9958252" cy="1569660"/>
          </a:xfrm>
          <a:prstGeom prst="rect">
            <a:avLst/>
          </a:prstGeom>
          <a:noFill/>
        </p:spPr>
        <p:txBody>
          <a:bodyPr wrap="square" rtlCol="0">
            <a:spAutoFit/>
          </a:bodyPr>
          <a:lstStyle/>
          <a:p>
            <a:pPr lvl="0" algn="just"/>
            <a:r>
              <a:rPr lang="en-US" sz="2400" b="1" dirty="0">
                <a:solidFill>
                  <a:srgbClr val="0070C0"/>
                </a:solidFill>
              </a:rPr>
              <a:t>3. </a:t>
            </a:r>
            <a:r>
              <a:rPr lang="vi-VN" sz="2400" b="1" dirty="0">
                <a:solidFill>
                  <a:srgbClr val="0070C0"/>
                </a:solidFill>
              </a:rPr>
              <a:t>Kết luận về sự chuyển hoá giữa động năng và cơ năng của vật: Nếu thế n</a:t>
            </a:r>
            <a:r>
              <a:rPr lang="en-US" sz="2400" b="1" dirty="0" err="1">
                <a:solidFill>
                  <a:srgbClr val="0070C0"/>
                </a:solidFill>
              </a:rPr>
              <a:t>ăng</a:t>
            </a:r>
            <a:r>
              <a:rPr lang="vi-VN" sz="2400" b="1" dirty="0">
                <a:solidFill>
                  <a:srgbClr val="0070C0"/>
                </a:solidFill>
              </a:rPr>
              <a:t> chuyển thành động năng thì lực sẽ sinh công phát động, ngược lại khí động năng chuyển hoá thành thế năng thì lực sinh công cản</a:t>
            </a:r>
          </a:p>
        </p:txBody>
      </p:sp>
    </p:spTree>
    <p:extLst>
      <p:ext uri="{BB962C8B-B14F-4D97-AF65-F5344CB8AC3E}">
        <p14:creationId xmlns:p14="http://schemas.microsoft.com/office/powerpoint/2010/main" val="141003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1011;p46" descr="n53 fb Le Nhung">
            <a:extLst>
              <a:ext uri="{FF2B5EF4-FFF2-40B4-BE49-F238E27FC236}">
                <a16:creationId xmlns:a16="http://schemas.microsoft.com/office/drawing/2014/main" id="{A935449C-83E2-42E8-82C2-292FF90E09BE}"/>
              </a:ext>
            </a:extLst>
          </p:cNvPr>
          <p:cNvGrpSpPr/>
          <p:nvPr/>
        </p:nvGrpSpPr>
        <p:grpSpPr>
          <a:xfrm>
            <a:off x="1055159" y="653142"/>
            <a:ext cx="10178898" cy="4689567"/>
            <a:chOff x="839111" y="1640572"/>
            <a:chExt cx="2313261" cy="1700059"/>
          </a:xfrm>
        </p:grpSpPr>
        <p:sp>
          <p:nvSpPr>
            <p:cNvPr id="7" name="Google Shape;1012;p46">
              <a:extLst>
                <a:ext uri="{FF2B5EF4-FFF2-40B4-BE49-F238E27FC236}">
                  <a16:creationId xmlns:a16="http://schemas.microsoft.com/office/drawing/2014/main" id="{9CDB4080-4D6D-4273-8929-26022A3C5DE2}"/>
                </a:ext>
              </a:extLst>
            </p:cNvPr>
            <p:cNvSpPr/>
            <p:nvPr/>
          </p:nvSpPr>
          <p:spPr>
            <a:xfrm rot="5342561">
              <a:off x="1157447" y="1354155"/>
              <a:ext cx="1620485" cy="223039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Google Shape;1013;p46">
              <a:extLst>
                <a:ext uri="{FF2B5EF4-FFF2-40B4-BE49-F238E27FC236}">
                  <a16:creationId xmlns:a16="http://schemas.microsoft.com/office/drawing/2014/main" id="{149B384A-2B5E-48B6-90D8-A93694B3E8EB}"/>
                </a:ext>
              </a:extLst>
            </p:cNvPr>
            <p:cNvSpPr/>
            <p:nvPr/>
          </p:nvSpPr>
          <p:spPr>
            <a:xfrm rot="5342561">
              <a:off x="1213551" y="1396654"/>
              <a:ext cx="1620485" cy="2230394"/>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noFill/>
            <a:ln w="9525" cap="flat" cmpd="sng">
              <a:solidFill>
                <a:srgbClr val="151D3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descr="n53 fb Le Nhung"/>
          <p:cNvSpPr txBox="1"/>
          <p:nvPr/>
        </p:nvSpPr>
        <p:spPr>
          <a:xfrm>
            <a:off x="1567543" y="796834"/>
            <a:ext cx="9000308" cy="2554545"/>
          </a:xfrm>
          <a:prstGeom prst="rect">
            <a:avLst/>
          </a:prstGeom>
          <a:noFill/>
        </p:spPr>
        <p:txBody>
          <a:bodyPr wrap="square" rtlCol="0">
            <a:spAutoFit/>
          </a:bodyPr>
          <a:lstStyle/>
          <a:p>
            <a:pPr algn="just"/>
            <a:r>
              <a:rPr lang="en-US" sz="3200" b="1" dirty="0" err="1">
                <a:solidFill>
                  <a:srgbClr val="0070C0"/>
                </a:solidFill>
              </a:rPr>
              <a:t>Như</a:t>
            </a:r>
            <a:r>
              <a:rPr lang="en-US" sz="3200" b="1" dirty="0">
                <a:solidFill>
                  <a:srgbClr val="0070C0"/>
                </a:solidFill>
              </a:rPr>
              <a:t> </a:t>
            </a:r>
            <a:r>
              <a:rPr lang="en-US" sz="3200" b="1" dirty="0" err="1">
                <a:solidFill>
                  <a:srgbClr val="0070C0"/>
                </a:solidFill>
              </a:rPr>
              <a:t>vậy</a:t>
            </a:r>
            <a:r>
              <a:rPr lang="en-US" sz="3200" b="1" dirty="0">
                <a:solidFill>
                  <a:srgbClr val="0070C0"/>
                </a:solidFill>
              </a:rPr>
              <a:t> </a:t>
            </a:r>
            <a:r>
              <a:rPr lang="en-US" sz="3200" b="1" dirty="0" err="1">
                <a:solidFill>
                  <a:srgbClr val="0070C0"/>
                </a:solidFill>
              </a:rPr>
              <a:t>động</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và</a:t>
            </a:r>
            <a:r>
              <a:rPr lang="en-US" sz="3200" b="1" dirty="0">
                <a:solidFill>
                  <a:srgbClr val="0070C0"/>
                </a:solidFill>
              </a:rPr>
              <a:t> </a:t>
            </a:r>
            <a:r>
              <a:rPr lang="en-US" sz="3200" b="1" dirty="0" err="1">
                <a:solidFill>
                  <a:srgbClr val="0070C0"/>
                </a:solidFill>
              </a:rPr>
              <a:t>thế</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có</a:t>
            </a:r>
            <a:r>
              <a:rPr lang="en-US" sz="3200" b="1" dirty="0">
                <a:solidFill>
                  <a:srgbClr val="0070C0"/>
                </a:solidFill>
              </a:rPr>
              <a:t> </a:t>
            </a:r>
            <a:r>
              <a:rPr lang="en-US" sz="3200" b="1" dirty="0" err="1">
                <a:solidFill>
                  <a:srgbClr val="0070C0"/>
                </a:solidFill>
              </a:rPr>
              <a:t>thể</a:t>
            </a:r>
            <a:r>
              <a:rPr lang="en-US" sz="3200" b="1" dirty="0">
                <a:solidFill>
                  <a:srgbClr val="0070C0"/>
                </a:solidFill>
              </a:rPr>
              <a:t> </a:t>
            </a:r>
            <a:r>
              <a:rPr lang="en-US" sz="3200" b="1" dirty="0" err="1">
                <a:solidFill>
                  <a:srgbClr val="0070C0"/>
                </a:solidFill>
              </a:rPr>
              <a:t>chuyển</a:t>
            </a:r>
            <a:r>
              <a:rPr lang="en-US" sz="3200" b="1" dirty="0">
                <a:solidFill>
                  <a:srgbClr val="0070C0"/>
                </a:solidFill>
              </a:rPr>
              <a:t> </a:t>
            </a:r>
            <a:r>
              <a:rPr lang="en-US" sz="3200" b="1" dirty="0" err="1">
                <a:solidFill>
                  <a:srgbClr val="0070C0"/>
                </a:solidFill>
              </a:rPr>
              <a:t>hóa</a:t>
            </a:r>
            <a:r>
              <a:rPr lang="en-US" sz="3200" b="1" dirty="0">
                <a:solidFill>
                  <a:srgbClr val="0070C0"/>
                </a:solidFill>
              </a:rPr>
              <a:t> qua </a:t>
            </a:r>
            <a:r>
              <a:rPr lang="en-US" sz="3200" b="1" dirty="0" err="1">
                <a:solidFill>
                  <a:srgbClr val="0070C0"/>
                </a:solidFill>
              </a:rPr>
              <a:t>lại</a:t>
            </a:r>
            <a:r>
              <a:rPr lang="en-US" sz="3200" b="1" dirty="0">
                <a:solidFill>
                  <a:srgbClr val="0070C0"/>
                </a:solidFill>
              </a:rPr>
              <a:t> </a:t>
            </a:r>
            <a:r>
              <a:rPr lang="en-US" sz="3200" b="1" dirty="0" err="1">
                <a:solidFill>
                  <a:srgbClr val="0070C0"/>
                </a:solidFill>
              </a:rPr>
              <a:t>lẫn</a:t>
            </a:r>
            <a:r>
              <a:rPr lang="en-US" sz="3200" b="1" dirty="0">
                <a:solidFill>
                  <a:srgbClr val="0070C0"/>
                </a:solidFill>
              </a:rPr>
              <a:t> </a:t>
            </a:r>
            <a:r>
              <a:rPr lang="en-US" sz="3200" b="1" dirty="0" err="1">
                <a:solidFill>
                  <a:srgbClr val="0070C0"/>
                </a:solidFill>
              </a:rPr>
              <a:t>nhau</a:t>
            </a:r>
            <a:r>
              <a:rPr lang="en-US" sz="3200" b="1" dirty="0">
                <a:solidFill>
                  <a:srgbClr val="0070C0"/>
                </a:solidFill>
              </a:rPr>
              <a:t>. </a:t>
            </a:r>
            <a:r>
              <a:rPr lang="en-US" sz="3200" b="1" dirty="0" err="1">
                <a:solidFill>
                  <a:srgbClr val="0070C0"/>
                </a:solidFill>
              </a:rPr>
              <a:t>Nếu</a:t>
            </a:r>
            <a:r>
              <a:rPr lang="en-US" sz="3200" b="1" dirty="0">
                <a:solidFill>
                  <a:srgbClr val="0070C0"/>
                </a:solidFill>
              </a:rPr>
              <a:t> </a:t>
            </a:r>
            <a:r>
              <a:rPr lang="en-US" sz="3200" b="1" dirty="0" err="1">
                <a:solidFill>
                  <a:srgbClr val="0070C0"/>
                </a:solidFill>
              </a:rPr>
              <a:t>thế</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chuyển</a:t>
            </a:r>
            <a:r>
              <a:rPr lang="en-US" sz="3200" b="1" dirty="0">
                <a:solidFill>
                  <a:srgbClr val="0070C0"/>
                </a:solidFill>
              </a:rPr>
              <a:t> </a:t>
            </a:r>
            <a:r>
              <a:rPr lang="en-US" sz="3200" b="1" dirty="0" err="1">
                <a:solidFill>
                  <a:srgbClr val="0070C0"/>
                </a:solidFill>
              </a:rPr>
              <a:t>thành</a:t>
            </a:r>
            <a:r>
              <a:rPr lang="en-US" sz="3200" b="1" dirty="0">
                <a:solidFill>
                  <a:srgbClr val="0070C0"/>
                </a:solidFill>
              </a:rPr>
              <a:t> </a:t>
            </a:r>
            <a:r>
              <a:rPr lang="en-US" sz="3200" b="1" dirty="0" err="1">
                <a:solidFill>
                  <a:srgbClr val="0070C0"/>
                </a:solidFill>
              </a:rPr>
              <a:t>động</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thì</a:t>
            </a:r>
            <a:r>
              <a:rPr lang="en-US" sz="3200" b="1" dirty="0">
                <a:solidFill>
                  <a:srgbClr val="0070C0"/>
                </a:solidFill>
              </a:rPr>
              <a:t> </a:t>
            </a:r>
            <a:r>
              <a:rPr lang="en-US" sz="3200" b="1" dirty="0" err="1">
                <a:solidFill>
                  <a:srgbClr val="0070C0"/>
                </a:solidFill>
              </a:rPr>
              <a:t>lực</a:t>
            </a:r>
            <a:r>
              <a:rPr lang="en-US" sz="3200" b="1" dirty="0">
                <a:solidFill>
                  <a:srgbClr val="0070C0"/>
                </a:solidFill>
              </a:rPr>
              <a:t> </a:t>
            </a:r>
            <a:r>
              <a:rPr lang="en-US" sz="3200" b="1" dirty="0" err="1">
                <a:solidFill>
                  <a:srgbClr val="0070C0"/>
                </a:solidFill>
              </a:rPr>
              <a:t>sẽ</a:t>
            </a:r>
            <a:r>
              <a:rPr lang="en-US" sz="3200" b="1" dirty="0">
                <a:solidFill>
                  <a:srgbClr val="0070C0"/>
                </a:solidFill>
              </a:rPr>
              <a:t> </a:t>
            </a:r>
            <a:r>
              <a:rPr lang="en-US" sz="3200" b="1" dirty="0" err="1">
                <a:solidFill>
                  <a:srgbClr val="0070C0"/>
                </a:solidFill>
              </a:rPr>
              <a:t>sinh</a:t>
            </a:r>
            <a:r>
              <a:rPr lang="en-US" sz="3200" b="1" dirty="0">
                <a:solidFill>
                  <a:srgbClr val="0070C0"/>
                </a:solidFill>
              </a:rPr>
              <a:t> </a:t>
            </a:r>
            <a:r>
              <a:rPr lang="en-US" sz="3200" b="1" dirty="0" err="1">
                <a:solidFill>
                  <a:srgbClr val="0070C0"/>
                </a:solidFill>
              </a:rPr>
              <a:t>công</a:t>
            </a:r>
            <a:r>
              <a:rPr lang="en-US" sz="3200" b="1" dirty="0">
                <a:solidFill>
                  <a:srgbClr val="0070C0"/>
                </a:solidFill>
              </a:rPr>
              <a:t> </a:t>
            </a:r>
            <a:r>
              <a:rPr lang="en-US" sz="3200" b="1" dirty="0" err="1">
                <a:solidFill>
                  <a:srgbClr val="0070C0"/>
                </a:solidFill>
              </a:rPr>
              <a:t>phát</a:t>
            </a:r>
            <a:r>
              <a:rPr lang="en-US" sz="3200" b="1" dirty="0">
                <a:solidFill>
                  <a:srgbClr val="0070C0"/>
                </a:solidFill>
              </a:rPr>
              <a:t> </a:t>
            </a:r>
            <a:r>
              <a:rPr lang="en-US" sz="3200" b="1" dirty="0" err="1">
                <a:solidFill>
                  <a:srgbClr val="0070C0"/>
                </a:solidFill>
              </a:rPr>
              <a:t>động</a:t>
            </a:r>
            <a:r>
              <a:rPr lang="en-US" sz="3200" b="1" dirty="0">
                <a:solidFill>
                  <a:srgbClr val="0070C0"/>
                </a:solidFill>
              </a:rPr>
              <a:t>, </a:t>
            </a:r>
            <a:r>
              <a:rPr lang="en-US" sz="3200" b="1" dirty="0" err="1">
                <a:solidFill>
                  <a:srgbClr val="0070C0"/>
                </a:solidFill>
              </a:rPr>
              <a:t>ngược</a:t>
            </a:r>
            <a:r>
              <a:rPr lang="en-US" sz="3200" b="1" dirty="0">
                <a:solidFill>
                  <a:srgbClr val="0070C0"/>
                </a:solidFill>
              </a:rPr>
              <a:t> </a:t>
            </a:r>
            <a:r>
              <a:rPr lang="en-US" sz="3200" b="1" dirty="0" err="1">
                <a:solidFill>
                  <a:srgbClr val="0070C0"/>
                </a:solidFill>
              </a:rPr>
              <a:t>lại</a:t>
            </a:r>
            <a:r>
              <a:rPr lang="en-US" sz="3200" b="1" dirty="0">
                <a:solidFill>
                  <a:srgbClr val="0070C0"/>
                </a:solidFill>
              </a:rPr>
              <a:t>, </a:t>
            </a:r>
            <a:r>
              <a:rPr lang="en-US" sz="3200" b="1" dirty="0" err="1">
                <a:solidFill>
                  <a:srgbClr val="0070C0"/>
                </a:solidFill>
              </a:rPr>
              <a:t>khi</a:t>
            </a:r>
            <a:r>
              <a:rPr lang="en-US" sz="3200" b="1" dirty="0">
                <a:solidFill>
                  <a:srgbClr val="0070C0"/>
                </a:solidFill>
              </a:rPr>
              <a:t> </a:t>
            </a:r>
            <a:r>
              <a:rPr lang="en-US" sz="3200" b="1" dirty="0" err="1">
                <a:solidFill>
                  <a:srgbClr val="0070C0"/>
                </a:solidFill>
              </a:rPr>
              <a:t>động</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chuyển</a:t>
            </a:r>
            <a:r>
              <a:rPr lang="en-US" sz="3200" b="1" dirty="0">
                <a:solidFill>
                  <a:srgbClr val="0070C0"/>
                </a:solidFill>
              </a:rPr>
              <a:t> </a:t>
            </a:r>
            <a:r>
              <a:rPr lang="en-US" sz="3200" b="1" dirty="0" err="1">
                <a:solidFill>
                  <a:srgbClr val="0070C0"/>
                </a:solidFill>
              </a:rPr>
              <a:t>thành</a:t>
            </a:r>
            <a:r>
              <a:rPr lang="en-US" sz="3200" b="1" dirty="0">
                <a:solidFill>
                  <a:srgbClr val="0070C0"/>
                </a:solidFill>
              </a:rPr>
              <a:t> </a:t>
            </a:r>
            <a:r>
              <a:rPr lang="en-US" sz="3200" b="1" dirty="0" err="1">
                <a:solidFill>
                  <a:srgbClr val="0070C0"/>
                </a:solidFill>
              </a:rPr>
              <a:t>thế</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thì</a:t>
            </a:r>
            <a:r>
              <a:rPr lang="en-US" sz="3200" b="1" dirty="0">
                <a:solidFill>
                  <a:srgbClr val="0070C0"/>
                </a:solidFill>
              </a:rPr>
              <a:t> </a:t>
            </a:r>
            <a:r>
              <a:rPr lang="en-US" sz="3200" b="1" dirty="0" err="1">
                <a:solidFill>
                  <a:srgbClr val="0070C0"/>
                </a:solidFill>
              </a:rPr>
              <a:t>lực</a:t>
            </a:r>
            <a:r>
              <a:rPr lang="en-US" sz="3200" b="1" dirty="0">
                <a:solidFill>
                  <a:srgbClr val="0070C0"/>
                </a:solidFill>
              </a:rPr>
              <a:t> </a:t>
            </a:r>
            <a:r>
              <a:rPr lang="en-US" sz="3200" b="1" dirty="0" err="1">
                <a:solidFill>
                  <a:srgbClr val="0070C0"/>
                </a:solidFill>
              </a:rPr>
              <a:t>sinh</a:t>
            </a:r>
            <a:r>
              <a:rPr lang="en-US" sz="3200" b="1" dirty="0">
                <a:solidFill>
                  <a:srgbClr val="0070C0"/>
                </a:solidFill>
              </a:rPr>
              <a:t> </a:t>
            </a:r>
            <a:r>
              <a:rPr lang="en-US" sz="3200" b="1" dirty="0" err="1">
                <a:solidFill>
                  <a:srgbClr val="0070C0"/>
                </a:solidFill>
              </a:rPr>
              <a:t>công</a:t>
            </a:r>
            <a:r>
              <a:rPr lang="en-US" sz="3200" b="1" dirty="0">
                <a:solidFill>
                  <a:srgbClr val="0070C0"/>
                </a:solidFill>
              </a:rPr>
              <a:t> </a:t>
            </a:r>
            <a:r>
              <a:rPr lang="en-US" sz="3200" b="1" dirty="0" err="1">
                <a:solidFill>
                  <a:srgbClr val="0070C0"/>
                </a:solidFill>
              </a:rPr>
              <a:t>cản</a:t>
            </a:r>
            <a:r>
              <a:rPr lang="en-US" sz="3200" b="1" dirty="0">
                <a:solidFill>
                  <a:srgbClr val="0070C0"/>
                </a:solidFill>
              </a:rPr>
              <a:t>.</a:t>
            </a:r>
          </a:p>
        </p:txBody>
      </p:sp>
      <p:sp>
        <p:nvSpPr>
          <p:cNvPr id="11" name="TextBox 10" descr="n53 fb Le Nhung"/>
          <p:cNvSpPr txBox="1"/>
          <p:nvPr/>
        </p:nvSpPr>
        <p:spPr>
          <a:xfrm>
            <a:off x="1567543" y="2967322"/>
            <a:ext cx="9000308" cy="2062103"/>
          </a:xfrm>
          <a:prstGeom prst="rect">
            <a:avLst/>
          </a:prstGeom>
          <a:noFill/>
        </p:spPr>
        <p:txBody>
          <a:bodyPr wrap="square" rtlCol="0">
            <a:spAutoFit/>
          </a:bodyPr>
          <a:lstStyle/>
          <a:p>
            <a:pPr algn="just"/>
            <a:endParaRPr lang="en-US" sz="3200" b="1" dirty="0">
              <a:solidFill>
                <a:srgbClr val="FF0000"/>
              </a:solidFill>
            </a:endParaRPr>
          </a:p>
          <a:p>
            <a:pPr algn="just"/>
            <a:r>
              <a:rPr lang="en-US" sz="3200" b="1" dirty="0" err="1">
                <a:solidFill>
                  <a:srgbClr val="FF0000"/>
                </a:solidFill>
              </a:rPr>
              <a:t>Nhưng</a:t>
            </a:r>
            <a:r>
              <a:rPr lang="en-US" sz="3200" b="1" dirty="0">
                <a:solidFill>
                  <a:srgbClr val="FF0000"/>
                </a:solidFill>
              </a:rPr>
              <a:t> </a:t>
            </a:r>
            <a:r>
              <a:rPr lang="en-US" sz="3200" b="1" dirty="0" err="1">
                <a:solidFill>
                  <a:srgbClr val="FF0000"/>
                </a:solidFill>
              </a:rPr>
              <a:t>độ</a:t>
            </a:r>
            <a:r>
              <a:rPr lang="en-US" sz="3200" b="1" dirty="0">
                <a:solidFill>
                  <a:srgbClr val="FF0000"/>
                </a:solidFill>
              </a:rPr>
              <a:t> </a:t>
            </a:r>
            <a:r>
              <a:rPr lang="en-US" sz="3200" b="1" dirty="0" err="1">
                <a:solidFill>
                  <a:srgbClr val="FF0000"/>
                </a:solidFill>
              </a:rPr>
              <a:t>giảm</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động</a:t>
            </a:r>
            <a:r>
              <a:rPr lang="en-US" sz="3200" b="1" dirty="0">
                <a:solidFill>
                  <a:srgbClr val="FF0000"/>
                </a:solidFill>
              </a:rPr>
              <a:t> </a:t>
            </a:r>
            <a:r>
              <a:rPr lang="en-US" sz="3200" b="1" dirty="0" err="1">
                <a:solidFill>
                  <a:srgbClr val="FF0000"/>
                </a:solidFill>
              </a:rPr>
              <a:t>năng</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bằng</a:t>
            </a:r>
            <a:r>
              <a:rPr lang="en-US" sz="3200" b="1" dirty="0">
                <a:solidFill>
                  <a:srgbClr val="FF0000"/>
                </a:solidFill>
              </a:rPr>
              <a:t> </a:t>
            </a:r>
            <a:r>
              <a:rPr lang="en-US" sz="3200" b="1" dirty="0" err="1">
                <a:solidFill>
                  <a:srgbClr val="FF0000"/>
                </a:solidFill>
              </a:rPr>
              <a:t>độ</a:t>
            </a:r>
            <a:r>
              <a:rPr lang="en-US" sz="3200" b="1" dirty="0">
                <a:solidFill>
                  <a:srgbClr val="FF0000"/>
                </a:solidFill>
              </a:rPr>
              <a:t> </a:t>
            </a:r>
            <a:r>
              <a:rPr lang="en-US" sz="3200" b="1" dirty="0" err="1">
                <a:solidFill>
                  <a:srgbClr val="FF0000"/>
                </a:solidFill>
              </a:rPr>
              <a:t>tăng</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thế</a:t>
            </a:r>
            <a:r>
              <a:rPr lang="en-US" sz="3200" b="1" dirty="0">
                <a:solidFill>
                  <a:srgbClr val="FF0000"/>
                </a:solidFill>
              </a:rPr>
              <a:t> </a:t>
            </a:r>
            <a:r>
              <a:rPr lang="en-US" sz="3200" b="1" dirty="0" err="1">
                <a:solidFill>
                  <a:srgbClr val="FF0000"/>
                </a:solidFill>
              </a:rPr>
              <a:t>năng</a:t>
            </a:r>
            <a:r>
              <a:rPr lang="en-US" sz="3200" b="1" dirty="0">
                <a:solidFill>
                  <a:srgbClr val="FF0000"/>
                </a:solidFill>
              </a:rPr>
              <a:t>, hay </a:t>
            </a:r>
            <a:r>
              <a:rPr lang="en-US" sz="3200" b="1" dirty="0" err="1">
                <a:solidFill>
                  <a:srgbClr val="FF0000"/>
                </a:solidFill>
              </a:rPr>
              <a:t>cơ</a:t>
            </a:r>
            <a:r>
              <a:rPr lang="en-US" sz="3200" b="1" dirty="0">
                <a:solidFill>
                  <a:srgbClr val="FF0000"/>
                </a:solidFill>
              </a:rPr>
              <a:t> </a:t>
            </a:r>
            <a:r>
              <a:rPr lang="en-US" sz="3200" b="1" dirty="0" err="1">
                <a:solidFill>
                  <a:srgbClr val="FF0000"/>
                </a:solidFill>
              </a:rPr>
              <a:t>năng</a:t>
            </a:r>
            <a:r>
              <a:rPr lang="en-US" sz="3200" b="1" dirty="0">
                <a:solidFill>
                  <a:srgbClr val="FF0000"/>
                </a:solidFill>
              </a:rPr>
              <a:t>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đổi</a:t>
            </a:r>
            <a:r>
              <a:rPr lang="en-US" sz="3200" b="1" dirty="0">
                <a:solidFill>
                  <a:srgbClr val="FF0000"/>
                </a:solidFill>
              </a:rPr>
              <a:t> </a:t>
            </a:r>
            <a:r>
              <a:rPr lang="en-US" sz="3200" b="1" dirty="0" err="1">
                <a:solidFill>
                  <a:srgbClr val="FF0000"/>
                </a:solidFill>
              </a:rPr>
              <a:t>không</a:t>
            </a:r>
            <a:r>
              <a:rPr lang="en-US" sz="3200" b="1" dirty="0">
                <a:solidFill>
                  <a:srgbClr val="FF0000"/>
                </a:solidFill>
              </a:rPr>
              <a:t>?</a:t>
            </a:r>
          </a:p>
        </p:txBody>
      </p:sp>
      <p:pic>
        <p:nvPicPr>
          <p:cNvPr id="3" name="Picture 2" descr="n53 fb Le Nhu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24" y="4702507"/>
            <a:ext cx="857250" cy="2286000"/>
          </a:xfrm>
          <a:prstGeom prst="rect">
            <a:avLst/>
          </a:prstGeom>
        </p:spPr>
      </p:pic>
      <p:pic>
        <p:nvPicPr>
          <p:cNvPr id="12" name="Picture 11" descr="n53 fb Le Nhu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140" y="0"/>
            <a:ext cx="857250" cy="2286000"/>
          </a:xfrm>
          <a:prstGeom prst="rect">
            <a:avLst/>
          </a:prstGeom>
        </p:spPr>
      </p:pic>
      <p:pic>
        <p:nvPicPr>
          <p:cNvPr id="4" name="Picture 3" descr="n53 fb Le Nhu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6" y="217787"/>
            <a:ext cx="742950" cy="1905000"/>
          </a:xfrm>
          <a:prstGeom prst="rect">
            <a:avLst/>
          </a:prstGeom>
        </p:spPr>
      </p:pic>
      <p:pic>
        <p:nvPicPr>
          <p:cNvPr id="13" name="Picture 12" descr="n53 fb Le Nhu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0140" y="4630689"/>
            <a:ext cx="857250" cy="2190750"/>
          </a:xfrm>
          <a:prstGeom prst="rect">
            <a:avLst/>
          </a:prstGeom>
        </p:spPr>
      </p:pic>
      <p:pic>
        <p:nvPicPr>
          <p:cNvPr id="14" name="Picture 13" descr="n53 fb Le Nhu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8979" y="5440795"/>
            <a:ext cx="2064155" cy="1278544"/>
          </a:xfrm>
          <a:prstGeom prst="rect">
            <a:avLst/>
          </a:prstGeom>
        </p:spPr>
      </p:pic>
      <p:pic>
        <p:nvPicPr>
          <p:cNvPr id="15" name="Picture 14" descr="n53 fb Le Nhu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9201" y="-9271"/>
            <a:ext cx="1202823" cy="613440"/>
          </a:xfrm>
          <a:prstGeom prst="rect">
            <a:avLst/>
          </a:prstGeom>
        </p:spPr>
      </p:pic>
    </p:spTree>
    <p:extLst>
      <p:ext uri="{BB962C8B-B14F-4D97-AF65-F5344CB8AC3E}">
        <p14:creationId xmlns:p14="http://schemas.microsoft.com/office/powerpoint/2010/main" val="421067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quả lắc" descr="n53 fb Le Nh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7018" y="209006"/>
            <a:ext cx="4271554" cy="5037704"/>
          </a:xfrm>
          <a:prstGeom prst="rect">
            <a:avLst/>
          </a:prstGeom>
        </p:spPr>
      </p:pic>
      <p:pic>
        <p:nvPicPr>
          <p:cNvPr id="5" name="con lắc đồng hồ (online-video-cutter.com)" descr="n53 fb Le Nhu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682343" y="209006"/>
            <a:ext cx="6017623" cy="5086324"/>
          </a:xfrm>
          <a:prstGeom prst="rect">
            <a:avLst/>
          </a:prstGeom>
        </p:spPr>
      </p:pic>
      <p:sp>
        <p:nvSpPr>
          <p:cNvPr id="6" name="TextBox 5" descr="n53 fb Le Nhung"/>
          <p:cNvSpPr txBox="1"/>
          <p:nvPr/>
        </p:nvSpPr>
        <p:spPr>
          <a:xfrm>
            <a:off x="927079" y="5703858"/>
            <a:ext cx="3025588" cy="523220"/>
          </a:xfrm>
          <a:prstGeom prst="rect">
            <a:avLst/>
          </a:prstGeom>
          <a:solidFill>
            <a:srgbClr val="F0D99A"/>
          </a:solidFill>
        </p:spPr>
        <p:txBody>
          <a:bodyPr wrap="square" rtlCol="0">
            <a:spAutoFit/>
          </a:bodyPr>
          <a:lstStyle/>
          <a:p>
            <a:pPr algn="just"/>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r>
              <a:rPr lang="en-US" sz="2800" b="1" dirty="0">
                <a:solidFill>
                  <a:srgbClr val="0070C0"/>
                </a:solidFill>
              </a:rPr>
              <a:t> </a:t>
            </a:r>
            <a:r>
              <a:rPr lang="en-US" sz="2800" b="1" dirty="0" err="1">
                <a:solidFill>
                  <a:srgbClr val="0070C0"/>
                </a:solidFill>
              </a:rPr>
              <a:t>quả</a:t>
            </a:r>
            <a:r>
              <a:rPr lang="en-US" sz="2800" b="1" dirty="0">
                <a:solidFill>
                  <a:srgbClr val="0070C0"/>
                </a:solidFill>
              </a:rPr>
              <a:t> </a:t>
            </a:r>
            <a:r>
              <a:rPr lang="en-US" sz="2800" b="1" dirty="0" err="1">
                <a:solidFill>
                  <a:srgbClr val="0070C0"/>
                </a:solidFill>
              </a:rPr>
              <a:t>lắc</a:t>
            </a:r>
            <a:endParaRPr lang="en-US" sz="2800" b="1" dirty="0">
              <a:solidFill>
                <a:srgbClr val="0070C0"/>
              </a:solidFill>
            </a:endParaRPr>
          </a:p>
        </p:txBody>
      </p:sp>
      <p:sp>
        <p:nvSpPr>
          <p:cNvPr id="7" name="TextBox 6" descr="n53 fb Le Nhung"/>
          <p:cNvSpPr txBox="1"/>
          <p:nvPr/>
        </p:nvSpPr>
        <p:spPr>
          <a:xfrm>
            <a:off x="6771555" y="5703858"/>
            <a:ext cx="4267711" cy="954107"/>
          </a:xfrm>
          <a:prstGeom prst="rect">
            <a:avLst/>
          </a:prstGeom>
          <a:solidFill>
            <a:schemeClr val="bg2">
              <a:lumMod val="90000"/>
            </a:schemeClr>
          </a:solidFill>
        </p:spPr>
        <p:txBody>
          <a:bodyPr wrap="square" rtlCol="0">
            <a:spAutoFit/>
          </a:bodyPr>
          <a:lstStyle/>
          <a:p>
            <a:pPr algn="ctr"/>
            <a:r>
              <a:rPr lang="en-US" sz="2800" b="1" dirty="0" err="1">
                <a:solidFill>
                  <a:srgbClr val="0070C0"/>
                </a:solidFill>
              </a:rPr>
              <a:t>Mô</a:t>
            </a:r>
            <a:r>
              <a:rPr lang="en-US" sz="2800" b="1" dirty="0">
                <a:solidFill>
                  <a:srgbClr val="0070C0"/>
                </a:solidFill>
              </a:rPr>
              <a:t> </a:t>
            </a:r>
            <a:r>
              <a:rPr lang="en-US" sz="2800" b="1" dirty="0" err="1">
                <a:solidFill>
                  <a:srgbClr val="0070C0"/>
                </a:solidFill>
              </a:rPr>
              <a:t>hình</a:t>
            </a:r>
            <a:r>
              <a:rPr lang="en-US" sz="2800" b="1" dirty="0">
                <a:solidFill>
                  <a:srgbClr val="0070C0"/>
                </a:solidFill>
              </a:rPr>
              <a:t> </a:t>
            </a:r>
            <a:r>
              <a:rPr lang="en-US" sz="2800" b="1" dirty="0" err="1">
                <a:solidFill>
                  <a:srgbClr val="0070C0"/>
                </a:solidFill>
              </a:rPr>
              <a:t>đơn</a:t>
            </a:r>
            <a:r>
              <a:rPr lang="en-US" sz="2800" b="1" dirty="0">
                <a:solidFill>
                  <a:srgbClr val="0070C0"/>
                </a:solidFill>
              </a:rPr>
              <a:t> </a:t>
            </a:r>
            <a:r>
              <a:rPr lang="en-US" sz="2800" b="1" dirty="0" err="1">
                <a:solidFill>
                  <a:srgbClr val="0070C0"/>
                </a:solidFill>
              </a:rPr>
              <a:t>giản</a:t>
            </a:r>
            <a:r>
              <a:rPr lang="en-US" sz="2800" b="1" dirty="0">
                <a:solidFill>
                  <a:srgbClr val="0070C0"/>
                </a:solidFill>
              </a:rPr>
              <a:t> </a:t>
            </a:r>
            <a:r>
              <a:rPr lang="en-US" sz="2800" b="1" dirty="0" err="1">
                <a:solidFill>
                  <a:srgbClr val="0070C0"/>
                </a:solidFill>
              </a:rPr>
              <a:t>của</a:t>
            </a:r>
            <a:r>
              <a:rPr lang="en-US" sz="2800" b="1" dirty="0">
                <a:solidFill>
                  <a:srgbClr val="0070C0"/>
                </a:solidFill>
              </a:rPr>
              <a:t> con </a:t>
            </a:r>
            <a:r>
              <a:rPr lang="en-US" sz="2800" b="1" dirty="0" err="1">
                <a:solidFill>
                  <a:srgbClr val="0070C0"/>
                </a:solidFill>
              </a:rPr>
              <a:t>lắc</a:t>
            </a:r>
            <a:r>
              <a:rPr lang="en-US" sz="2800" b="1" dirty="0">
                <a:solidFill>
                  <a:srgbClr val="0070C0"/>
                </a:solidFill>
              </a:rPr>
              <a:t> </a:t>
            </a:r>
            <a:r>
              <a:rPr lang="en-US" sz="2800" b="1" dirty="0" err="1">
                <a:solidFill>
                  <a:srgbClr val="0070C0"/>
                </a:solidFill>
              </a:rPr>
              <a:t>đồng</a:t>
            </a:r>
            <a:r>
              <a:rPr lang="en-US" sz="2800" b="1" dirty="0">
                <a:solidFill>
                  <a:srgbClr val="0070C0"/>
                </a:solidFill>
              </a:rPr>
              <a:t> </a:t>
            </a:r>
            <a:r>
              <a:rPr lang="en-US" sz="2800" b="1" dirty="0" err="1">
                <a:solidFill>
                  <a:srgbClr val="0070C0"/>
                </a:solidFill>
              </a:rPr>
              <a:t>hồ</a:t>
            </a:r>
            <a:endParaRPr lang="en-US" sz="2800" b="1" dirty="0">
              <a:solidFill>
                <a:srgbClr val="0070C0"/>
              </a:solidFill>
            </a:endParaRPr>
          </a:p>
        </p:txBody>
      </p:sp>
      <p:pic>
        <p:nvPicPr>
          <p:cNvPr id="8" name="Tieng-dong-ho-tich-tac-www_tiengdong_com" descr="n53 fb Le Nhun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457611" y="459377"/>
            <a:ext cx="609600" cy="609600"/>
          </a:xfrm>
          <a:prstGeom prst="rect">
            <a:avLst/>
          </a:prstGeom>
        </p:spPr>
      </p:pic>
    </p:spTree>
    <p:extLst>
      <p:ext uri="{BB962C8B-B14F-4D97-AF65-F5344CB8AC3E}">
        <p14:creationId xmlns:p14="http://schemas.microsoft.com/office/powerpoint/2010/main" val="3763669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99" fill="hold"/>
                                        <p:tgtEl>
                                          <p:spTgt spid="4"/>
                                        </p:tgtEl>
                                      </p:cBhvr>
                                    </p:cmd>
                                  </p:childTnLst>
                                </p:cTn>
                              </p:par>
                              <p:par>
                                <p:cTn id="7" presetID="1" presetClass="mediacall" presetSubtype="0" fill="hold" nodeType="withEffect">
                                  <p:stCondLst>
                                    <p:cond delay="0"/>
                                  </p:stCondLst>
                                  <p:childTnLst>
                                    <p:cmd type="call" cmd="playFrom(0.0)">
                                      <p:cBhvr>
                                        <p:cTn id="8" dur="55770" fill="hold"/>
                                        <p:tgtEl>
                                          <p:spTgt spid="5"/>
                                        </p:tgtEl>
                                      </p:cBhvr>
                                    </p:cmd>
                                  </p:childTnLst>
                                </p:cTn>
                              </p:par>
                              <p:par>
                                <p:cTn id="9" presetID="1" presetClass="mediacall" presetSubtype="0" fill="hold" nodeType="withEffect">
                                  <p:stCondLst>
                                    <p:cond delay="0"/>
                                  </p:stCondLst>
                                  <p:childTnLst>
                                    <p:cmd type="call" cmd="playFrom(0.0)">
                                      <p:cBhvr>
                                        <p:cTn id="10" dur="600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video>
              <p:cMediaNode vol="80000">
                <p:cTn id="12" repeatCount="indefinite" fill="hold" display="0">
                  <p:stCondLst>
                    <p:cond delay="indefinite"/>
                  </p:stCondLst>
                </p:cTn>
                <p:tgtEl>
                  <p:spTgt spid="5"/>
                </p:tgtEl>
              </p:cMediaNode>
            </p:video>
            <p:audio>
              <p:cMediaNode vol="2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53 fb Le Nhung"/>
          <p:cNvPicPr>
            <a:picLocks noChangeAspect="1"/>
          </p:cNvPicPr>
          <p:nvPr/>
        </p:nvPicPr>
        <p:blipFill>
          <a:blip r:embed="rId2"/>
          <a:stretch>
            <a:fillRect/>
          </a:stretch>
        </p:blipFill>
        <p:spPr>
          <a:xfrm>
            <a:off x="7497695" y="1294742"/>
            <a:ext cx="4694305" cy="4107517"/>
          </a:xfrm>
          <a:prstGeom prst="rect">
            <a:avLst/>
          </a:prstGeom>
        </p:spPr>
      </p:pic>
      <p:sp>
        <p:nvSpPr>
          <p:cNvPr id="5" name="TextBox 4" descr="n53 fb Le Nhung"/>
          <p:cNvSpPr txBox="1"/>
          <p:nvPr/>
        </p:nvSpPr>
        <p:spPr>
          <a:xfrm>
            <a:off x="8365670" y="5859460"/>
            <a:ext cx="3415553" cy="830997"/>
          </a:xfrm>
          <a:prstGeom prst="rect">
            <a:avLst/>
          </a:prstGeom>
          <a:solidFill>
            <a:srgbClr val="F0D99A"/>
          </a:solidFill>
        </p:spPr>
        <p:txBody>
          <a:bodyPr wrap="square" rtlCol="0">
            <a:spAutoFit/>
          </a:bodyPr>
          <a:lstStyle/>
          <a:p>
            <a:pPr algn="ctr"/>
            <a:r>
              <a:rPr lang="en-US" sz="2400" b="1" dirty="0">
                <a:solidFill>
                  <a:srgbClr val="0070C0"/>
                </a:solidFill>
              </a:rPr>
              <a:t>Con </a:t>
            </a:r>
            <a:r>
              <a:rPr lang="en-US" sz="2400" b="1" dirty="0" err="1">
                <a:solidFill>
                  <a:srgbClr val="0070C0"/>
                </a:solidFill>
              </a:rPr>
              <a:t>lắc</a:t>
            </a:r>
            <a:r>
              <a:rPr lang="en-US" sz="2400" b="1" dirty="0">
                <a:solidFill>
                  <a:srgbClr val="0070C0"/>
                </a:solidFill>
              </a:rPr>
              <a:t> </a:t>
            </a:r>
            <a:r>
              <a:rPr lang="en-US" sz="2400" b="1" dirty="0" err="1">
                <a:solidFill>
                  <a:srgbClr val="0070C0"/>
                </a:solidFill>
              </a:rPr>
              <a:t>đồng</a:t>
            </a:r>
            <a:r>
              <a:rPr lang="en-US" sz="2400" b="1" dirty="0">
                <a:solidFill>
                  <a:srgbClr val="0070C0"/>
                </a:solidFill>
              </a:rPr>
              <a:t> </a:t>
            </a:r>
            <a:r>
              <a:rPr lang="en-US" sz="2400" b="1" dirty="0" err="1">
                <a:solidFill>
                  <a:srgbClr val="0070C0"/>
                </a:solidFill>
              </a:rPr>
              <a:t>hồ</a:t>
            </a:r>
            <a:r>
              <a:rPr lang="en-US" sz="2400" b="1" dirty="0">
                <a:solidFill>
                  <a:srgbClr val="0070C0"/>
                </a:solidFill>
              </a:rPr>
              <a:t> </a:t>
            </a:r>
            <a:r>
              <a:rPr lang="en-US" sz="2400" b="1" dirty="0" err="1">
                <a:solidFill>
                  <a:srgbClr val="0070C0"/>
                </a:solidFill>
              </a:rPr>
              <a:t>quả</a:t>
            </a:r>
            <a:r>
              <a:rPr lang="en-US" sz="2400" b="1" dirty="0">
                <a:solidFill>
                  <a:srgbClr val="0070C0"/>
                </a:solidFill>
              </a:rPr>
              <a:t> </a:t>
            </a:r>
            <a:r>
              <a:rPr lang="en-US" sz="2400" b="1" dirty="0" err="1">
                <a:solidFill>
                  <a:srgbClr val="0070C0"/>
                </a:solidFill>
              </a:rPr>
              <a:t>lắc</a:t>
            </a:r>
            <a:endParaRPr lang="en-US" sz="2400" b="1" dirty="0">
              <a:solidFill>
                <a:srgbClr val="0070C0"/>
              </a:solidFill>
            </a:endParaRPr>
          </a:p>
        </p:txBody>
      </p:sp>
      <p:sp>
        <p:nvSpPr>
          <p:cNvPr id="6" name="Rounded Rectangle 5" descr="n53 fb Le Nhung"/>
          <p:cNvSpPr/>
          <p:nvPr/>
        </p:nvSpPr>
        <p:spPr>
          <a:xfrm>
            <a:off x="188644" y="1991287"/>
            <a:ext cx="6982928" cy="469917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70C0"/>
                </a:solidFill>
                <a:latin typeface="Arial"/>
              </a:rPr>
              <a:t>Đưa</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nặng</a:t>
            </a:r>
            <a:r>
              <a:rPr lang="en-US" sz="3200" b="1" dirty="0">
                <a:solidFill>
                  <a:srgbClr val="0070C0"/>
                </a:solidFill>
                <a:latin typeface="Arial"/>
              </a:rPr>
              <a:t> </a:t>
            </a:r>
            <a:r>
              <a:rPr lang="en-US" sz="3200" b="1" dirty="0" err="1">
                <a:solidFill>
                  <a:srgbClr val="0070C0"/>
                </a:solidFill>
                <a:latin typeface="Arial"/>
              </a:rPr>
              <a:t>lên</a:t>
            </a:r>
            <a:r>
              <a:rPr lang="en-US" sz="3200" b="1" dirty="0">
                <a:solidFill>
                  <a:srgbClr val="0070C0"/>
                </a:solidFill>
                <a:latin typeface="Arial"/>
              </a:rPr>
              <a:t> </a:t>
            </a:r>
            <a:r>
              <a:rPr lang="en-US" sz="3200" b="1" dirty="0" err="1">
                <a:solidFill>
                  <a:srgbClr val="0070C0"/>
                </a:solidFill>
                <a:latin typeface="Arial"/>
              </a:rPr>
              <a:t>điểm</a:t>
            </a:r>
            <a:r>
              <a:rPr lang="en-US" sz="3200" b="1" dirty="0">
                <a:solidFill>
                  <a:srgbClr val="0070C0"/>
                </a:solidFill>
                <a:latin typeface="Arial"/>
              </a:rPr>
              <a:t> A </a:t>
            </a:r>
            <a:r>
              <a:rPr lang="en-US" sz="3200" b="1" dirty="0" err="1">
                <a:solidFill>
                  <a:srgbClr val="0070C0"/>
                </a:solidFill>
                <a:latin typeface="Arial"/>
              </a:rPr>
              <a:t>có</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cao</a:t>
            </a:r>
            <a:r>
              <a:rPr lang="en-US" sz="3200" b="1" dirty="0">
                <a:solidFill>
                  <a:srgbClr val="0070C0"/>
                </a:solidFill>
                <a:latin typeface="Arial"/>
              </a:rPr>
              <a:t> </a:t>
            </a:r>
            <a:r>
              <a:rPr lang="en-US" sz="3200" b="1" dirty="0" err="1">
                <a:solidFill>
                  <a:srgbClr val="0070C0"/>
                </a:solidFill>
                <a:latin typeface="Arial"/>
              </a:rPr>
              <a:t>xác</a:t>
            </a:r>
            <a:r>
              <a:rPr lang="en-US" sz="3200" b="1" dirty="0">
                <a:solidFill>
                  <a:srgbClr val="0070C0"/>
                </a:solidFill>
                <a:latin typeface="Arial"/>
              </a:rPr>
              <a:t> </a:t>
            </a:r>
            <a:r>
              <a:rPr lang="en-US" sz="3200" b="1" dirty="0" err="1">
                <a:solidFill>
                  <a:srgbClr val="0070C0"/>
                </a:solidFill>
                <a:latin typeface="Arial"/>
              </a:rPr>
              <a:t>định</a:t>
            </a:r>
            <a:r>
              <a:rPr lang="en-US" sz="3200" b="1" dirty="0">
                <a:solidFill>
                  <a:srgbClr val="0070C0"/>
                </a:solidFill>
                <a:latin typeface="Arial"/>
              </a:rPr>
              <a:t> h so </a:t>
            </a:r>
            <a:r>
              <a:rPr lang="en-US" sz="3200" b="1" dirty="0" err="1">
                <a:solidFill>
                  <a:srgbClr val="0070C0"/>
                </a:solidFill>
                <a:latin typeface="Arial"/>
              </a:rPr>
              <a:t>với</a:t>
            </a:r>
            <a:r>
              <a:rPr lang="en-US" sz="3200" b="1" dirty="0">
                <a:solidFill>
                  <a:srgbClr val="0070C0"/>
                </a:solidFill>
                <a:latin typeface="Arial"/>
              </a:rPr>
              <a:t> </a:t>
            </a:r>
            <a:r>
              <a:rPr lang="en-US" sz="3200" b="1" dirty="0" err="1">
                <a:solidFill>
                  <a:srgbClr val="0070C0"/>
                </a:solidFill>
                <a:latin typeface="Arial"/>
              </a:rPr>
              <a:t>điểm</a:t>
            </a:r>
            <a:r>
              <a:rPr lang="en-US" sz="3200" b="1" dirty="0">
                <a:solidFill>
                  <a:srgbClr val="0070C0"/>
                </a:solidFill>
                <a:latin typeface="Arial"/>
              </a:rPr>
              <a:t> O </a:t>
            </a:r>
            <a:r>
              <a:rPr lang="en-US" sz="3200" b="1" dirty="0" err="1">
                <a:solidFill>
                  <a:srgbClr val="0070C0"/>
                </a:solidFill>
                <a:latin typeface="Arial"/>
              </a:rPr>
              <a:t>rồi</a:t>
            </a:r>
            <a:r>
              <a:rPr lang="en-US" sz="3200" b="1" dirty="0">
                <a:solidFill>
                  <a:srgbClr val="0070C0"/>
                </a:solidFill>
                <a:latin typeface="Arial"/>
              </a:rPr>
              <a:t> </a:t>
            </a:r>
            <a:r>
              <a:rPr lang="en-US" sz="3200" b="1" dirty="0" err="1">
                <a:solidFill>
                  <a:srgbClr val="0070C0"/>
                </a:solidFill>
                <a:latin typeface="Arial"/>
              </a:rPr>
              <a:t>thả</a:t>
            </a:r>
            <a:r>
              <a:rPr lang="en-US" sz="3200" b="1" dirty="0">
                <a:solidFill>
                  <a:srgbClr val="0070C0"/>
                </a:solidFill>
                <a:latin typeface="Arial"/>
              </a:rPr>
              <a:t> </a:t>
            </a:r>
            <a:r>
              <a:rPr lang="en-US" sz="3200" b="1" dirty="0" err="1">
                <a:solidFill>
                  <a:srgbClr val="0070C0"/>
                </a:solidFill>
                <a:latin typeface="Arial"/>
              </a:rPr>
              <a:t>cho</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dirty="0" err="1">
                <a:solidFill>
                  <a:srgbClr val="0070C0"/>
                </a:solidFill>
                <a:latin typeface="Arial"/>
              </a:rPr>
              <a:t>tự</a:t>
            </a:r>
            <a:r>
              <a:rPr lang="en-US" sz="3200" b="1" dirty="0">
                <a:solidFill>
                  <a:srgbClr val="0070C0"/>
                </a:solidFill>
                <a:latin typeface="Arial"/>
              </a:rPr>
              <a:t> do. Ta </a:t>
            </a:r>
            <a:r>
              <a:rPr lang="en-US" sz="3200" b="1" dirty="0" err="1">
                <a:solidFill>
                  <a:srgbClr val="0070C0"/>
                </a:solidFill>
                <a:latin typeface="Arial"/>
              </a:rPr>
              <a:t>thấy</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dirty="0" err="1">
                <a:solidFill>
                  <a:srgbClr val="0070C0"/>
                </a:solidFill>
                <a:latin typeface="Arial"/>
              </a:rPr>
              <a:t>nhanh</a:t>
            </a:r>
            <a:r>
              <a:rPr lang="en-US" sz="3200" b="1" dirty="0">
                <a:solidFill>
                  <a:srgbClr val="0070C0"/>
                </a:solidFill>
                <a:latin typeface="Arial"/>
              </a:rPr>
              <a:t> </a:t>
            </a:r>
            <a:r>
              <a:rPr lang="en-US" sz="3200" b="1" dirty="0" err="1">
                <a:solidFill>
                  <a:srgbClr val="0070C0"/>
                </a:solidFill>
                <a:latin typeface="Arial"/>
              </a:rPr>
              <a:t>dần</a:t>
            </a:r>
            <a:r>
              <a:rPr lang="en-US" sz="3200" b="1" dirty="0">
                <a:solidFill>
                  <a:srgbClr val="0070C0"/>
                </a:solidFill>
                <a:latin typeface="Arial"/>
              </a:rPr>
              <a:t> </a:t>
            </a:r>
            <a:r>
              <a:rPr lang="en-US" sz="3200" b="1" dirty="0" err="1">
                <a:solidFill>
                  <a:srgbClr val="0070C0"/>
                </a:solidFill>
                <a:latin typeface="Arial"/>
              </a:rPr>
              <a:t>từ</a:t>
            </a:r>
            <a:r>
              <a:rPr lang="en-US" sz="3200" b="1" dirty="0">
                <a:solidFill>
                  <a:srgbClr val="0070C0"/>
                </a:solidFill>
                <a:latin typeface="Arial"/>
              </a:rPr>
              <a:t> A </a:t>
            </a:r>
            <a:r>
              <a:rPr lang="en-US" sz="3200" b="1" dirty="0" err="1">
                <a:solidFill>
                  <a:srgbClr val="0070C0"/>
                </a:solidFill>
                <a:latin typeface="Arial"/>
              </a:rPr>
              <a:t>xuống</a:t>
            </a:r>
            <a:r>
              <a:rPr lang="en-US" sz="3200" b="1" dirty="0">
                <a:solidFill>
                  <a:srgbClr val="0070C0"/>
                </a:solidFill>
                <a:latin typeface="Arial"/>
              </a:rPr>
              <a:t> O, </a:t>
            </a:r>
            <a:r>
              <a:rPr lang="en-US" sz="3200" b="1" dirty="0" err="1">
                <a:solidFill>
                  <a:srgbClr val="0070C0"/>
                </a:solidFill>
                <a:latin typeface="Arial"/>
              </a:rPr>
              <a:t>tiếp</a:t>
            </a:r>
            <a:r>
              <a:rPr lang="en-US" sz="3200" b="1" dirty="0">
                <a:solidFill>
                  <a:srgbClr val="0070C0"/>
                </a:solidFill>
                <a:latin typeface="Arial"/>
              </a:rPr>
              <a:t> </a:t>
            </a:r>
            <a:r>
              <a:rPr lang="en-US" sz="3200" b="1" dirty="0" err="1">
                <a:solidFill>
                  <a:srgbClr val="0070C0"/>
                </a:solidFill>
                <a:latin typeface="Arial"/>
              </a:rPr>
              <a:t>tục</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dirty="0" err="1">
                <a:solidFill>
                  <a:srgbClr val="0070C0"/>
                </a:solidFill>
                <a:latin typeface="Arial"/>
              </a:rPr>
              <a:t>chậm</a:t>
            </a:r>
            <a:r>
              <a:rPr lang="en-US" sz="3200" b="1" dirty="0">
                <a:solidFill>
                  <a:srgbClr val="0070C0"/>
                </a:solidFill>
                <a:latin typeface="Arial"/>
              </a:rPr>
              <a:t> </a:t>
            </a:r>
            <a:r>
              <a:rPr lang="en-US" sz="3200" b="1" dirty="0" err="1">
                <a:solidFill>
                  <a:srgbClr val="0070C0"/>
                </a:solidFill>
                <a:latin typeface="Arial"/>
              </a:rPr>
              <a:t>dần</a:t>
            </a:r>
            <a:r>
              <a:rPr lang="en-US" sz="3200" b="1" dirty="0">
                <a:solidFill>
                  <a:srgbClr val="0070C0"/>
                </a:solidFill>
                <a:latin typeface="Arial"/>
              </a:rPr>
              <a:t> </a:t>
            </a:r>
            <a:r>
              <a:rPr lang="en-US" sz="3200" b="1" dirty="0" err="1">
                <a:solidFill>
                  <a:srgbClr val="0070C0"/>
                </a:solidFill>
                <a:latin typeface="Arial"/>
              </a:rPr>
              <a:t>từ</a:t>
            </a:r>
            <a:r>
              <a:rPr lang="en-US" sz="3200" b="1" dirty="0">
                <a:solidFill>
                  <a:srgbClr val="0070C0"/>
                </a:solidFill>
                <a:latin typeface="Arial"/>
              </a:rPr>
              <a:t> O </a:t>
            </a:r>
            <a:r>
              <a:rPr lang="en-US" sz="3200" b="1" dirty="0" err="1">
                <a:solidFill>
                  <a:srgbClr val="0070C0"/>
                </a:solidFill>
                <a:latin typeface="Arial"/>
              </a:rPr>
              <a:t>lên</a:t>
            </a:r>
            <a:r>
              <a:rPr lang="en-US" sz="3200" b="1" dirty="0">
                <a:solidFill>
                  <a:srgbClr val="0070C0"/>
                </a:solidFill>
                <a:latin typeface="Arial"/>
              </a:rPr>
              <a:t> B, </a:t>
            </a:r>
            <a:r>
              <a:rPr lang="en-US" sz="3200" b="1" dirty="0" err="1">
                <a:solidFill>
                  <a:srgbClr val="0070C0"/>
                </a:solidFill>
                <a:latin typeface="Arial"/>
              </a:rPr>
              <a:t>rồi</a:t>
            </a:r>
            <a:r>
              <a:rPr lang="en-US" sz="3200" b="1" dirty="0">
                <a:solidFill>
                  <a:srgbClr val="0070C0"/>
                </a:solidFill>
                <a:latin typeface="Arial"/>
              </a:rPr>
              <a:t> </a:t>
            </a:r>
            <a:r>
              <a:rPr lang="en-US" sz="3200" b="1" dirty="0" err="1">
                <a:solidFill>
                  <a:srgbClr val="0070C0"/>
                </a:solidFill>
                <a:latin typeface="Arial"/>
              </a:rPr>
              <a:t>lại</a:t>
            </a:r>
            <a:r>
              <a:rPr lang="en-US" sz="3200" b="1" dirty="0">
                <a:solidFill>
                  <a:srgbClr val="0070C0"/>
                </a:solidFill>
                <a:latin typeface="Arial"/>
              </a:rPr>
              <a:t> </a:t>
            </a:r>
            <a:r>
              <a:rPr lang="en-US" sz="3200" b="1" dirty="0" err="1">
                <a:solidFill>
                  <a:srgbClr val="0070C0"/>
                </a:solidFill>
                <a:latin typeface="Arial"/>
              </a:rPr>
              <a:t>chuyển</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dirty="0" err="1">
                <a:solidFill>
                  <a:srgbClr val="0070C0"/>
                </a:solidFill>
                <a:latin typeface="Arial"/>
              </a:rPr>
              <a:t>nhanh</a:t>
            </a:r>
            <a:r>
              <a:rPr lang="en-US" sz="3200" b="1" dirty="0">
                <a:solidFill>
                  <a:srgbClr val="0070C0"/>
                </a:solidFill>
                <a:latin typeface="Arial"/>
              </a:rPr>
              <a:t> </a:t>
            </a:r>
            <a:r>
              <a:rPr lang="en-US" sz="3200" b="1" dirty="0" err="1">
                <a:solidFill>
                  <a:srgbClr val="0070C0"/>
                </a:solidFill>
                <a:latin typeface="Arial"/>
              </a:rPr>
              <a:t>dần</a:t>
            </a:r>
            <a:r>
              <a:rPr lang="en-US" sz="3200" b="1" dirty="0">
                <a:solidFill>
                  <a:srgbClr val="0070C0"/>
                </a:solidFill>
                <a:latin typeface="Arial"/>
              </a:rPr>
              <a:t> </a:t>
            </a:r>
            <a:r>
              <a:rPr lang="en-US" sz="3200" b="1" dirty="0" err="1">
                <a:solidFill>
                  <a:srgbClr val="0070C0"/>
                </a:solidFill>
                <a:latin typeface="Arial"/>
              </a:rPr>
              <a:t>từ</a:t>
            </a:r>
            <a:r>
              <a:rPr lang="en-US" sz="3200" b="1" dirty="0">
                <a:solidFill>
                  <a:srgbClr val="0070C0"/>
                </a:solidFill>
                <a:latin typeface="Arial"/>
              </a:rPr>
              <a:t> B </a:t>
            </a:r>
            <a:r>
              <a:rPr lang="en-US" sz="3200" b="1" dirty="0" err="1">
                <a:solidFill>
                  <a:srgbClr val="0070C0"/>
                </a:solidFill>
                <a:latin typeface="Arial"/>
              </a:rPr>
              <a:t>xuống</a:t>
            </a:r>
            <a:r>
              <a:rPr lang="en-US" sz="3200" b="1" dirty="0">
                <a:solidFill>
                  <a:srgbClr val="0070C0"/>
                </a:solidFill>
                <a:latin typeface="Arial"/>
              </a:rPr>
              <a:t> O, </a:t>
            </a:r>
            <a:r>
              <a:rPr lang="en-US" sz="3200" b="1" dirty="0" err="1">
                <a:solidFill>
                  <a:srgbClr val="0070C0"/>
                </a:solidFill>
                <a:latin typeface="Arial"/>
              </a:rPr>
              <a:t>chậm</a:t>
            </a:r>
            <a:r>
              <a:rPr lang="en-US" sz="3200" b="1" dirty="0">
                <a:solidFill>
                  <a:srgbClr val="0070C0"/>
                </a:solidFill>
                <a:latin typeface="Arial"/>
              </a:rPr>
              <a:t> </a:t>
            </a:r>
            <a:r>
              <a:rPr lang="en-US" sz="3200" b="1" dirty="0" err="1">
                <a:solidFill>
                  <a:srgbClr val="0070C0"/>
                </a:solidFill>
                <a:latin typeface="Arial"/>
              </a:rPr>
              <a:t>dần</a:t>
            </a:r>
            <a:r>
              <a:rPr lang="en-US" sz="3200" b="1" dirty="0">
                <a:solidFill>
                  <a:srgbClr val="0070C0"/>
                </a:solidFill>
                <a:latin typeface="Arial"/>
              </a:rPr>
              <a:t> </a:t>
            </a:r>
            <a:r>
              <a:rPr lang="en-US" sz="3200" b="1" dirty="0" err="1">
                <a:solidFill>
                  <a:srgbClr val="0070C0"/>
                </a:solidFill>
                <a:latin typeface="Arial"/>
              </a:rPr>
              <a:t>từ</a:t>
            </a:r>
            <a:r>
              <a:rPr lang="en-US" sz="3200" b="1" dirty="0">
                <a:solidFill>
                  <a:srgbClr val="0070C0"/>
                </a:solidFill>
                <a:latin typeface="Arial"/>
              </a:rPr>
              <a:t> O </a:t>
            </a:r>
            <a:r>
              <a:rPr lang="en-US" sz="3200" b="1" dirty="0" err="1">
                <a:solidFill>
                  <a:srgbClr val="0070C0"/>
                </a:solidFill>
                <a:latin typeface="Arial"/>
              </a:rPr>
              <a:t>lên</a:t>
            </a:r>
            <a:r>
              <a:rPr lang="en-US" sz="3200" b="1" dirty="0">
                <a:solidFill>
                  <a:srgbClr val="0070C0"/>
                </a:solidFill>
                <a:latin typeface="Arial"/>
              </a:rPr>
              <a:t> A, …</a:t>
            </a:r>
            <a:endParaRPr kumimoji="0" lang="en-US" sz="3200" b="1" i="0" u="none" strike="noStrike" kern="1200" cap="none" spc="0" normalizeH="0" baseline="0" noProof="0" dirty="0">
              <a:ln>
                <a:noFill/>
              </a:ln>
              <a:solidFill>
                <a:srgbClr val="0070C0"/>
              </a:solidFill>
              <a:effectLst/>
              <a:uLnTx/>
              <a:uFillTx/>
              <a:latin typeface="Arial"/>
            </a:endParaRPr>
          </a:p>
        </p:txBody>
      </p:sp>
      <p:sp>
        <p:nvSpPr>
          <p:cNvPr id="7" name="Rectangle: Rounded Corners 21" descr="n53 fb Le Nhung">
            <a:extLst>
              <a:ext uri="{FF2B5EF4-FFF2-40B4-BE49-F238E27FC236}">
                <a16:creationId xmlns:a16="http://schemas.microsoft.com/office/drawing/2014/main" id="{4EC2A6DC-7BB3-421C-BCBF-190C79610415}"/>
              </a:ext>
            </a:extLst>
          </p:cNvPr>
          <p:cNvSpPr/>
          <p:nvPr/>
        </p:nvSpPr>
        <p:spPr>
          <a:xfrm>
            <a:off x="255494" y="283984"/>
            <a:ext cx="7530353" cy="689236"/>
          </a:xfrm>
          <a:prstGeom prst="roundRect">
            <a:avLst/>
          </a:prstGeom>
          <a:solidFill>
            <a:srgbClr val="3BAB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2800" b="1" kern="0" dirty="0">
                <a:solidFill>
                  <a:srgbClr val="FFFF00"/>
                </a:solidFill>
                <a:latin typeface="Arial"/>
              </a:rPr>
              <a:t>ĐỊNH LUẬT BẢO TOÀN CƠ NĂNG</a:t>
            </a:r>
            <a:endParaRPr kumimoji="0" lang="en-US" sz="28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8" name="Hình chữ nhật: Góc Tròn 5" descr="n53 fb Le Nhung">
            <a:extLst>
              <a:ext uri="{FF2B5EF4-FFF2-40B4-BE49-F238E27FC236}">
                <a16:creationId xmlns:a16="http://schemas.microsoft.com/office/drawing/2014/main" id="{0CF6858F-84F5-442F-873F-A411B8C05A66}"/>
              </a:ext>
            </a:extLst>
          </p:cNvPr>
          <p:cNvSpPr/>
          <p:nvPr/>
        </p:nvSpPr>
        <p:spPr>
          <a:xfrm>
            <a:off x="465447" y="222749"/>
            <a:ext cx="829150" cy="787952"/>
          </a:xfrm>
          <a:prstGeom prst="roundRect">
            <a:avLst>
              <a:gd name="adj" fmla="val 50000"/>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II</a:t>
            </a:r>
          </a:p>
        </p:txBody>
      </p:sp>
      <p:sp>
        <p:nvSpPr>
          <p:cNvPr id="9" name="TextBox 8" descr="n53 fb Le Nhung"/>
          <p:cNvSpPr txBox="1"/>
          <p:nvPr/>
        </p:nvSpPr>
        <p:spPr>
          <a:xfrm>
            <a:off x="255494" y="1222162"/>
            <a:ext cx="5989023" cy="523220"/>
          </a:xfrm>
          <a:prstGeom prst="rect">
            <a:avLst/>
          </a:prstGeom>
          <a:solidFill>
            <a:srgbClr val="00B05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lumMod val="95000"/>
                  </a:srgbClr>
                </a:solidFill>
                <a:effectLst/>
                <a:uLnTx/>
                <a:uFillTx/>
              </a:rPr>
              <a:t>1. </a:t>
            </a:r>
            <a:r>
              <a:rPr lang="en-US" sz="2800" b="1" kern="0" dirty="0" err="1">
                <a:solidFill>
                  <a:srgbClr val="FFFFFF">
                    <a:lumMod val="95000"/>
                  </a:srgbClr>
                </a:solidFill>
              </a:rPr>
              <a:t>Thí</a:t>
            </a:r>
            <a:r>
              <a:rPr lang="en-US" sz="2800" b="1" kern="0" dirty="0">
                <a:solidFill>
                  <a:srgbClr val="FFFFFF">
                    <a:lumMod val="95000"/>
                  </a:srgbClr>
                </a:solidFill>
              </a:rPr>
              <a:t> </a:t>
            </a:r>
            <a:r>
              <a:rPr lang="en-US" sz="2800" b="1" kern="0" dirty="0" err="1">
                <a:solidFill>
                  <a:srgbClr val="FFFFFF">
                    <a:lumMod val="95000"/>
                  </a:srgbClr>
                </a:solidFill>
              </a:rPr>
              <a:t>nghiệm</a:t>
            </a:r>
            <a:r>
              <a:rPr lang="en-US" sz="2800" b="1" kern="0" dirty="0">
                <a:solidFill>
                  <a:srgbClr val="FFFFFF">
                    <a:lumMod val="95000"/>
                  </a:srgbClr>
                </a:solidFill>
              </a:rPr>
              <a:t> </a:t>
            </a:r>
            <a:r>
              <a:rPr lang="en-US" sz="2800" b="1" kern="0" dirty="0" err="1">
                <a:solidFill>
                  <a:srgbClr val="FFFFFF">
                    <a:lumMod val="95000"/>
                  </a:srgbClr>
                </a:solidFill>
              </a:rPr>
              <a:t>về</a:t>
            </a:r>
            <a:r>
              <a:rPr lang="en-US" sz="2800" b="1" kern="0" dirty="0">
                <a:solidFill>
                  <a:srgbClr val="FFFFFF">
                    <a:lumMod val="95000"/>
                  </a:srgbClr>
                </a:solidFill>
              </a:rPr>
              <a:t> con </a:t>
            </a:r>
            <a:r>
              <a:rPr lang="en-US" sz="2800" b="1" kern="0" dirty="0" err="1">
                <a:solidFill>
                  <a:srgbClr val="FFFFFF">
                    <a:lumMod val="95000"/>
                  </a:srgbClr>
                </a:solidFill>
              </a:rPr>
              <a:t>lắc</a:t>
            </a:r>
            <a:r>
              <a:rPr lang="en-US" sz="2800" b="1" kern="0" dirty="0">
                <a:solidFill>
                  <a:srgbClr val="FFFFFF">
                    <a:lumMod val="95000"/>
                  </a:srgbClr>
                </a:solidFill>
              </a:rPr>
              <a:t> </a:t>
            </a:r>
            <a:r>
              <a:rPr lang="en-US" sz="2800" b="1" kern="0" dirty="0" err="1">
                <a:solidFill>
                  <a:srgbClr val="FFFFFF">
                    <a:lumMod val="95000"/>
                  </a:srgbClr>
                </a:solidFill>
              </a:rPr>
              <a:t>đồng</a:t>
            </a:r>
            <a:r>
              <a:rPr lang="en-US" sz="2800" b="1" kern="0" dirty="0">
                <a:solidFill>
                  <a:srgbClr val="FFFFFF">
                    <a:lumMod val="95000"/>
                  </a:srgbClr>
                </a:solidFill>
              </a:rPr>
              <a:t> </a:t>
            </a:r>
            <a:r>
              <a:rPr lang="en-US" sz="2800" b="1" kern="0" dirty="0" err="1">
                <a:solidFill>
                  <a:srgbClr val="FFFFFF">
                    <a:lumMod val="95000"/>
                  </a:srgbClr>
                </a:solidFill>
              </a:rPr>
              <a:t>hồ</a:t>
            </a:r>
            <a:endParaRPr kumimoji="0" lang="en-US" sz="2800" b="1" i="0" u="none" strike="noStrike" kern="0" cap="none" spc="0" normalizeH="0" baseline="0" noProof="0" dirty="0">
              <a:ln>
                <a:noFill/>
              </a:ln>
              <a:solidFill>
                <a:srgbClr val="FFFFFF">
                  <a:lumMod val="95000"/>
                </a:srgbClr>
              </a:solidFill>
              <a:effectLst/>
              <a:uLnTx/>
              <a:uFillTx/>
            </a:endParaRPr>
          </a:p>
        </p:txBody>
      </p:sp>
    </p:spTree>
    <p:extLst>
      <p:ext uri="{BB962C8B-B14F-4D97-AF65-F5344CB8AC3E}">
        <p14:creationId xmlns:p14="http://schemas.microsoft.com/office/powerpoint/2010/main" val="1285933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53 fb Le Nhung"/>
          <p:cNvSpPr/>
          <p:nvPr/>
        </p:nvSpPr>
        <p:spPr>
          <a:xfrm>
            <a:off x="147918" y="1221077"/>
            <a:ext cx="7598356" cy="5394876"/>
          </a:xfrm>
          <a:prstGeom prst="roundRect">
            <a:avLst>
              <a:gd name="adj" fmla="val 7445"/>
            </a:avLst>
          </a:prstGeom>
          <a:solidFill>
            <a:schemeClr val="bg1">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defRPr/>
            </a:pPr>
            <a:r>
              <a:rPr lang="vi-VN" sz="2700" b="1">
                <a:solidFill>
                  <a:srgbClr val="0070C0"/>
                </a:solidFill>
                <a:latin typeface="Arial"/>
                <a:ea typeface="Times New Roman" panose="02020603050405020304" pitchFamily="18" charset="0"/>
                <a:cs typeface="#9Slide03 Arima Madurai Black" panose="00000A00000000000000" pitchFamily="2" charset="-93"/>
              </a:rPr>
              <a:t>1. Khi vật chuyển động trên cung AO thì:</a:t>
            </a:r>
          </a:p>
          <a:p>
            <a:pPr lvl="0" algn="just">
              <a:lnSpc>
                <a:spcPct val="115000"/>
              </a:lnSpc>
              <a:defRPr/>
            </a:pPr>
            <a:r>
              <a:rPr lang="vi-VN" sz="2700" b="1">
                <a:solidFill>
                  <a:srgbClr val="0070C0"/>
                </a:solidFill>
                <a:latin typeface="Arial"/>
                <a:ea typeface="Times New Roman" panose="02020603050405020304" pitchFamily="18" charset="0"/>
                <a:cs typeface="#9Slide03 Arima Madurai Black" panose="00000A00000000000000" pitchFamily="2" charset="-93"/>
              </a:rPr>
              <a:t>a) Những lực nào sinh công? Công nào là công phát động, công nào là công cản?</a:t>
            </a:r>
          </a:p>
          <a:p>
            <a:pPr lvl="0" algn="just">
              <a:lnSpc>
                <a:spcPct val="115000"/>
              </a:lnSpc>
              <a:defRPr/>
            </a:pPr>
            <a:r>
              <a:rPr lang="vi-VN" sz="2700" b="1">
                <a:solidFill>
                  <a:srgbClr val="0070C0"/>
                </a:solidFill>
                <a:latin typeface="Arial"/>
                <a:ea typeface="Times New Roman" panose="02020603050405020304" pitchFamily="18" charset="0"/>
                <a:cs typeface="#9Slide03 Arima Madurai Black" panose="00000A00000000000000" pitchFamily="2" charset="-93"/>
              </a:rPr>
              <a:t>b) Động năng và thế năng của vật thay đổi như thế nào?</a:t>
            </a:r>
          </a:p>
          <a:p>
            <a:pPr lvl="0" algn="just">
              <a:lnSpc>
                <a:spcPct val="115000"/>
              </a:lnSpc>
              <a:defRPr/>
            </a:pPr>
            <a:r>
              <a:rPr lang="vi-VN" sz="2700" b="1">
                <a:solidFill>
                  <a:srgbClr val="0070C0"/>
                </a:solidFill>
                <a:latin typeface="Arial"/>
                <a:ea typeface="Times New Roman" panose="02020603050405020304" pitchFamily="18" charset="0"/>
                <a:cs typeface="#9Slide03 Arima Madurai Black" panose="00000A00000000000000" pitchFamily="2" charset="-93"/>
              </a:rPr>
              <a:t>2. Trả lời những câu hỏi trên trong quá trình vật chuyển động trên cung OB.</a:t>
            </a:r>
          </a:p>
          <a:p>
            <a:pPr lvl="0" algn="just">
              <a:lnSpc>
                <a:spcPct val="115000"/>
              </a:lnSpc>
              <a:defRPr/>
            </a:pPr>
            <a:r>
              <a:rPr lang="vi-VN" sz="2700" b="1">
                <a:solidFill>
                  <a:srgbClr val="0070C0"/>
                </a:solidFill>
                <a:latin typeface="Arial"/>
                <a:ea typeface="Times New Roman" panose="02020603050405020304" pitchFamily="18" charset="0"/>
                <a:cs typeface="#9Slide03 Arima Madurai Black" panose="00000A00000000000000" pitchFamily="2" charset="-93"/>
              </a:rPr>
              <a:t>3. Nếu bỏ qua ma sát thì A và B luôn nằm trên cùng một độ cao. Hiện tượng này chứng tỏ điều gì?</a:t>
            </a:r>
            <a:endParaRPr lang="vi-VN" sz="2700" b="1" dirty="0" err="1">
              <a:solidFill>
                <a:srgbClr val="0070C0"/>
              </a:solidFill>
              <a:latin typeface="Arial"/>
              <a:ea typeface="Times New Roman" panose="02020603050405020304" pitchFamily="18" charset="0"/>
              <a:cs typeface="#9Slide03 Arima Madurai Black" panose="00000A00000000000000" pitchFamily="2" charset="-93"/>
            </a:endParaRPr>
          </a:p>
        </p:txBody>
      </p:sp>
      <p:sp>
        <p:nvSpPr>
          <p:cNvPr id="11" name="Rectangle: Rounded Corners 3" descr="n53 fb Le Nhung">
            <a:extLst>
              <a:ext uri="{FF2B5EF4-FFF2-40B4-BE49-F238E27FC236}">
                <a16:creationId xmlns:a16="http://schemas.microsoft.com/office/drawing/2014/main" id="{1DB20B84-5A5D-4A0C-BFB4-E7E34EC2C779}"/>
              </a:ext>
            </a:extLst>
          </p:cNvPr>
          <p:cNvSpPr/>
          <p:nvPr/>
        </p:nvSpPr>
        <p:spPr>
          <a:xfrm>
            <a:off x="3990909" y="159563"/>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3" name="Oval 12" descr="n53 fb Le Nhung">
            <a:extLst>
              <a:ext uri="{FF2B5EF4-FFF2-40B4-BE49-F238E27FC236}">
                <a16:creationId xmlns:a16="http://schemas.microsoft.com/office/drawing/2014/main" id="{492902CF-EE1A-42BB-A90A-7CE433CD81C5}"/>
              </a:ext>
            </a:extLst>
          </p:cNvPr>
          <p:cNvSpPr/>
          <p:nvPr/>
        </p:nvSpPr>
        <p:spPr>
          <a:xfrm>
            <a:off x="7732720" y="168984"/>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n53 fb Le Nhung"/>
          <p:cNvPicPr>
            <a:picLocks noChangeAspect="1"/>
          </p:cNvPicPr>
          <p:nvPr/>
        </p:nvPicPr>
        <p:blipFill>
          <a:blip r:embed="rId2"/>
          <a:stretch>
            <a:fillRect/>
          </a:stretch>
        </p:blipFill>
        <p:spPr>
          <a:xfrm>
            <a:off x="7892431" y="1221077"/>
            <a:ext cx="4149057" cy="4107517"/>
          </a:xfrm>
          <a:prstGeom prst="rect">
            <a:avLst/>
          </a:prstGeom>
        </p:spPr>
      </p:pic>
      <p:sp>
        <p:nvSpPr>
          <p:cNvPr id="7" name="TextBox 6" descr="n53 fb Le Nhung"/>
          <p:cNvSpPr txBox="1"/>
          <p:nvPr/>
        </p:nvSpPr>
        <p:spPr>
          <a:xfrm>
            <a:off x="8332408" y="5637878"/>
            <a:ext cx="3415553" cy="830997"/>
          </a:xfrm>
          <a:prstGeom prst="rect">
            <a:avLst/>
          </a:prstGeom>
          <a:solidFill>
            <a:srgbClr val="F0D99A"/>
          </a:solidFill>
        </p:spPr>
        <p:txBody>
          <a:bodyPr wrap="square" rtlCol="0">
            <a:spAutoFit/>
          </a:bodyPr>
          <a:lstStyle/>
          <a:p>
            <a:pPr algn="ctr"/>
            <a:r>
              <a:rPr lang="en-US" sz="2400" b="1" dirty="0">
                <a:solidFill>
                  <a:srgbClr val="0070C0"/>
                </a:solidFill>
              </a:rPr>
              <a:t>Con </a:t>
            </a:r>
            <a:r>
              <a:rPr lang="en-US" sz="2400" b="1" dirty="0" err="1">
                <a:solidFill>
                  <a:srgbClr val="0070C0"/>
                </a:solidFill>
              </a:rPr>
              <a:t>lắc</a:t>
            </a:r>
            <a:r>
              <a:rPr lang="en-US" sz="2400" b="1" dirty="0">
                <a:solidFill>
                  <a:srgbClr val="0070C0"/>
                </a:solidFill>
              </a:rPr>
              <a:t> </a:t>
            </a:r>
            <a:r>
              <a:rPr lang="en-US" sz="2400" b="1" dirty="0" err="1">
                <a:solidFill>
                  <a:srgbClr val="0070C0"/>
                </a:solidFill>
              </a:rPr>
              <a:t>đồng</a:t>
            </a:r>
            <a:r>
              <a:rPr lang="en-US" sz="2400" b="1" dirty="0">
                <a:solidFill>
                  <a:srgbClr val="0070C0"/>
                </a:solidFill>
              </a:rPr>
              <a:t> </a:t>
            </a:r>
            <a:r>
              <a:rPr lang="en-US" sz="2400" b="1" dirty="0" err="1">
                <a:solidFill>
                  <a:srgbClr val="0070C0"/>
                </a:solidFill>
              </a:rPr>
              <a:t>hồ</a:t>
            </a:r>
            <a:r>
              <a:rPr lang="en-US" sz="2400" b="1" dirty="0">
                <a:solidFill>
                  <a:srgbClr val="0070C0"/>
                </a:solidFill>
              </a:rPr>
              <a:t> </a:t>
            </a:r>
            <a:r>
              <a:rPr lang="en-US" sz="2400" b="1" dirty="0" err="1">
                <a:solidFill>
                  <a:srgbClr val="0070C0"/>
                </a:solidFill>
              </a:rPr>
              <a:t>quả</a:t>
            </a:r>
            <a:r>
              <a:rPr lang="en-US" sz="2400" b="1" dirty="0">
                <a:solidFill>
                  <a:srgbClr val="0070C0"/>
                </a:solidFill>
              </a:rPr>
              <a:t> </a:t>
            </a:r>
            <a:r>
              <a:rPr lang="en-US" sz="2400" b="1" dirty="0" err="1">
                <a:solidFill>
                  <a:srgbClr val="0070C0"/>
                </a:solidFill>
              </a:rPr>
              <a:t>lắc</a:t>
            </a:r>
            <a:endParaRPr lang="en-US" sz="2400" b="1" dirty="0">
              <a:solidFill>
                <a:srgbClr val="0070C0"/>
              </a:solidFill>
            </a:endParaRPr>
          </a:p>
        </p:txBody>
      </p:sp>
    </p:spTree>
    <p:extLst>
      <p:ext uri="{BB962C8B-B14F-4D97-AF65-F5344CB8AC3E}">
        <p14:creationId xmlns:p14="http://schemas.microsoft.com/office/powerpoint/2010/main" val="427531493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53 fb Le N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303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53 fb Le Nhung"/>
          <p:cNvSpPr txBox="1"/>
          <p:nvPr/>
        </p:nvSpPr>
        <p:spPr>
          <a:xfrm>
            <a:off x="1223554" y="837500"/>
            <a:ext cx="9958252" cy="2677656"/>
          </a:xfrm>
          <a:prstGeom prst="rect">
            <a:avLst/>
          </a:prstGeom>
          <a:noFill/>
        </p:spPr>
        <p:txBody>
          <a:bodyPr wrap="square" rtlCol="0">
            <a:spAutoFit/>
          </a:bodyPr>
          <a:lstStyle/>
          <a:p>
            <a:pPr lvl="0" algn="just"/>
            <a:r>
              <a:rPr lang="en-US" sz="2400" b="1" dirty="0">
                <a:solidFill>
                  <a:srgbClr val="0070C0"/>
                </a:solidFill>
                <a:latin typeface="Arial"/>
              </a:rPr>
              <a:t>1.</a:t>
            </a:r>
          </a:p>
          <a:p>
            <a:pPr lvl="0" algn="just"/>
            <a:r>
              <a:rPr lang="vi-VN" sz="2400" b="1" dirty="0">
                <a:solidFill>
                  <a:srgbClr val="0070C0"/>
                </a:solidFill>
                <a:latin typeface="Arial"/>
              </a:rPr>
              <a:t>a) Khi vật chuyển động trên cung AO thì trọng lực sinh công, lực căng không sinh công (</a:t>
            </a:r>
            <a:r>
              <a:rPr lang="en-US" sz="2400" b="1" dirty="0" err="1">
                <a:solidFill>
                  <a:srgbClr val="0070C0"/>
                </a:solidFill>
                <a:latin typeface="Arial"/>
              </a:rPr>
              <a:t>lực</a:t>
            </a:r>
            <a:r>
              <a:rPr lang="en-US" sz="2400" b="1" dirty="0">
                <a:solidFill>
                  <a:srgbClr val="0070C0"/>
                </a:solidFill>
                <a:latin typeface="Arial"/>
              </a:rPr>
              <a:t> </a:t>
            </a:r>
            <a:r>
              <a:rPr lang="en-US" sz="2400" b="1" dirty="0" err="1">
                <a:solidFill>
                  <a:srgbClr val="0070C0"/>
                </a:solidFill>
                <a:latin typeface="Arial"/>
              </a:rPr>
              <a:t>căng</a:t>
            </a:r>
            <a:r>
              <a:rPr lang="en-US" sz="2400" b="1" dirty="0">
                <a:solidFill>
                  <a:srgbClr val="0070C0"/>
                </a:solidFill>
                <a:latin typeface="Arial"/>
              </a:rPr>
              <a:t> </a:t>
            </a:r>
            <a:r>
              <a:rPr lang="en-US" sz="2400" b="1" dirty="0" err="1">
                <a:solidFill>
                  <a:srgbClr val="0070C0"/>
                </a:solidFill>
                <a:latin typeface="Arial"/>
              </a:rPr>
              <a:t>có</a:t>
            </a:r>
            <a:r>
              <a:rPr lang="en-US" sz="2400" b="1" dirty="0">
                <a:solidFill>
                  <a:srgbClr val="0070C0"/>
                </a:solidFill>
                <a:latin typeface="Arial"/>
              </a:rPr>
              <a:t> </a:t>
            </a:r>
            <a:r>
              <a:rPr lang="en-US" sz="2400" b="1" dirty="0" err="1">
                <a:solidFill>
                  <a:srgbClr val="0070C0"/>
                </a:solidFill>
                <a:latin typeface="Arial"/>
              </a:rPr>
              <a:t>phương</a:t>
            </a:r>
            <a:r>
              <a:rPr lang="en-US" sz="2400" b="1" dirty="0">
                <a:solidFill>
                  <a:srgbClr val="0070C0"/>
                </a:solidFill>
                <a:latin typeface="Arial"/>
              </a:rPr>
              <a:t> </a:t>
            </a:r>
            <a:r>
              <a:rPr lang="en-US" sz="2400" b="1" dirty="0" err="1">
                <a:solidFill>
                  <a:srgbClr val="0070C0"/>
                </a:solidFill>
                <a:latin typeface="Arial"/>
              </a:rPr>
              <a:t>luôn</a:t>
            </a:r>
            <a:r>
              <a:rPr lang="en-US" sz="2400" b="1" dirty="0">
                <a:solidFill>
                  <a:srgbClr val="0070C0"/>
                </a:solidFill>
                <a:latin typeface="Arial"/>
              </a:rPr>
              <a:t> </a:t>
            </a:r>
            <a:r>
              <a:rPr lang="en-US" sz="2400" b="1" dirty="0" err="1">
                <a:solidFill>
                  <a:srgbClr val="0070C0"/>
                </a:solidFill>
                <a:latin typeface="Arial"/>
              </a:rPr>
              <a:t>vuông</a:t>
            </a:r>
            <a:r>
              <a:rPr lang="en-US" sz="2400" b="1" dirty="0">
                <a:solidFill>
                  <a:srgbClr val="0070C0"/>
                </a:solidFill>
                <a:latin typeface="Arial"/>
              </a:rPr>
              <a:t> </a:t>
            </a:r>
            <a:r>
              <a:rPr lang="en-US" sz="2400" b="1" dirty="0" err="1">
                <a:solidFill>
                  <a:srgbClr val="0070C0"/>
                </a:solidFill>
                <a:latin typeface="Arial"/>
              </a:rPr>
              <a:t>góc</a:t>
            </a:r>
            <a:r>
              <a:rPr lang="en-US" sz="2400" b="1" dirty="0">
                <a:solidFill>
                  <a:srgbClr val="0070C0"/>
                </a:solidFill>
                <a:latin typeface="Arial"/>
              </a:rPr>
              <a:t> </a:t>
            </a:r>
            <a:r>
              <a:rPr lang="en-US" sz="2400" b="1" dirty="0" err="1">
                <a:solidFill>
                  <a:srgbClr val="0070C0"/>
                </a:solidFill>
                <a:latin typeface="Arial"/>
              </a:rPr>
              <a:t>với</a:t>
            </a:r>
            <a:r>
              <a:rPr lang="en-US" sz="2400" b="1" dirty="0">
                <a:solidFill>
                  <a:srgbClr val="0070C0"/>
                </a:solidFill>
                <a:latin typeface="Arial"/>
              </a:rPr>
              <a:t> </a:t>
            </a:r>
            <a:r>
              <a:rPr lang="en-US" sz="2400" b="1" dirty="0" err="1">
                <a:solidFill>
                  <a:srgbClr val="0070C0"/>
                </a:solidFill>
                <a:latin typeface="Arial"/>
              </a:rPr>
              <a:t>quỹ</a:t>
            </a:r>
            <a:r>
              <a:rPr lang="en-US" sz="2400" b="1" dirty="0">
                <a:solidFill>
                  <a:srgbClr val="0070C0"/>
                </a:solidFill>
                <a:latin typeface="Arial"/>
              </a:rPr>
              <a:t> </a:t>
            </a:r>
            <a:r>
              <a:rPr lang="en-US" sz="2400" b="1" dirty="0" err="1">
                <a:solidFill>
                  <a:srgbClr val="0070C0"/>
                </a:solidFill>
                <a:latin typeface="Arial"/>
              </a:rPr>
              <a:t>đạo</a:t>
            </a:r>
            <a:r>
              <a:rPr lang="en-US" sz="2400" b="1" dirty="0">
                <a:solidFill>
                  <a:srgbClr val="0070C0"/>
                </a:solidFill>
                <a:latin typeface="Arial"/>
              </a:rPr>
              <a:t> </a:t>
            </a:r>
            <a:r>
              <a:rPr lang="en-US" sz="2400" b="1" dirty="0" err="1">
                <a:solidFill>
                  <a:srgbClr val="0070C0"/>
                </a:solidFill>
                <a:latin typeface="Arial"/>
              </a:rPr>
              <a:t>chuyển</a:t>
            </a:r>
            <a:r>
              <a:rPr lang="en-US" sz="2400" b="1" dirty="0">
                <a:solidFill>
                  <a:srgbClr val="0070C0"/>
                </a:solidFill>
                <a:latin typeface="Arial"/>
              </a:rPr>
              <a:t> </a:t>
            </a:r>
            <a:r>
              <a:rPr lang="en-US" sz="2400" b="1" dirty="0" err="1">
                <a:solidFill>
                  <a:srgbClr val="0070C0"/>
                </a:solidFill>
                <a:latin typeface="Arial"/>
              </a:rPr>
              <a:t>động</a:t>
            </a:r>
            <a:r>
              <a:rPr lang="vi-VN" sz="2400" b="1" dirty="0">
                <a:solidFill>
                  <a:srgbClr val="0070C0"/>
                </a:solidFill>
                <a:latin typeface="Arial"/>
              </a:rPr>
              <a:t>). Công của trọng lực là công phát động, kéo cho vật đi xuống và lực cản của không khí sinh công cản.</a:t>
            </a:r>
          </a:p>
          <a:p>
            <a:pPr lvl="0" algn="just"/>
            <a:r>
              <a:rPr lang="vi-VN" sz="2400" b="1" dirty="0">
                <a:solidFill>
                  <a:srgbClr val="0070C0"/>
                </a:solidFill>
                <a:latin typeface="Arial"/>
              </a:rPr>
              <a:t>b) Vật chuyển động nhanh dần từ A xuống O, do đó động năng của vật tăng dần, thế năng của vật giảm dần.</a:t>
            </a:r>
            <a:endPar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6" name="TextBox 5" descr="n53 fb Le Nhung"/>
          <p:cNvSpPr txBox="1"/>
          <p:nvPr/>
        </p:nvSpPr>
        <p:spPr>
          <a:xfrm>
            <a:off x="1223554" y="3515156"/>
            <a:ext cx="9958252" cy="2308324"/>
          </a:xfrm>
          <a:prstGeom prst="rect">
            <a:avLst/>
          </a:prstGeom>
          <a:noFill/>
        </p:spPr>
        <p:txBody>
          <a:bodyPr wrap="square" rtlCol="0">
            <a:spAutoFit/>
          </a:bodyPr>
          <a:lstStyle/>
          <a:p>
            <a:pPr lvl="0" algn="just"/>
            <a:r>
              <a:rPr lang="en-US" sz="2400" b="1" dirty="0">
                <a:solidFill>
                  <a:srgbClr val="0070C0"/>
                </a:solidFill>
                <a:latin typeface="Arial"/>
              </a:rPr>
              <a:t>2.</a:t>
            </a:r>
          </a:p>
          <a:p>
            <a:pPr lvl="0" algn="just"/>
            <a:r>
              <a:rPr lang="vi-VN" sz="2400" b="1" dirty="0">
                <a:solidFill>
                  <a:srgbClr val="0070C0"/>
                </a:solidFill>
                <a:latin typeface="Arial"/>
              </a:rPr>
              <a:t>a) Khi vật chuyển động trên cung O</a:t>
            </a:r>
            <a:r>
              <a:rPr lang="en-US" sz="2400" b="1" dirty="0">
                <a:solidFill>
                  <a:srgbClr val="0070C0"/>
                </a:solidFill>
                <a:latin typeface="Arial"/>
              </a:rPr>
              <a:t>B</a:t>
            </a:r>
            <a:r>
              <a:rPr lang="vi-VN" sz="2400" b="1" dirty="0">
                <a:solidFill>
                  <a:srgbClr val="0070C0"/>
                </a:solidFill>
                <a:latin typeface="Arial"/>
              </a:rPr>
              <a:t> thì trọng lực sinh công, lực căng không sinh công</a:t>
            </a:r>
            <a:r>
              <a:rPr lang="en-US" sz="2400" b="1" dirty="0">
                <a:solidFill>
                  <a:srgbClr val="0070C0"/>
                </a:solidFill>
                <a:latin typeface="Arial"/>
              </a:rPr>
              <a:t>.</a:t>
            </a:r>
            <a:r>
              <a:rPr lang="vi-VN" sz="2400" b="1" dirty="0">
                <a:solidFill>
                  <a:srgbClr val="0070C0"/>
                </a:solidFill>
                <a:latin typeface="Arial"/>
              </a:rPr>
              <a:t> Công của trọng lực </a:t>
            </a:r>
            <a:r>
              <a:rPr lang="en-US" sz="2400" b="1" dirty="0" err="1">
                <a:solidFill>
                  <a:srgbClr val="0070C0"/>
                </a:solidFill>
                <a:latin typeface="Arial"/>
              </a:rPr>
              <a:t>và</a:t>
            </a:r>
            <a:r>
              <a:rPr lang="en-US" sz="2400" b="1" dirty="0">
                <a:solidFill>
                  <a:srgbClr val="0070C0"/>
                </a:solidFill>
                <a:latin typeface="Arial"/>
              </a:rPr>
              <a:t> </a:t>
            </a:r>
            <a:r>
              <a:rPr lang="en-US" sz="2400" b="1" dirty="0" err="1">
                <a:solidFill>
                  <a:srgbClr val="0070C0"/>
                </a:solidFill>
                <a:latin typeface="Arial"/>
              </a:rPr>
              <a:t>công</a:t>
            </a:r>
            <a:r>
              <a:rPr lang="en-US" sz="2400" b="1" dirty="0">
                <a:solidFill>
                  <a:srgbClr val="0070C0"/>
                </a:solidFill>
                <a:latin typeface="Arial"/>
              </a:rPr>
              <a:t> </a:t>
            </a:r>
            <a:r>
              <a:rPr lang="en-US" sz="2400" b="1" dirty="0" err="1">
                <a:solidFill>
                  <a:srgbClr val="0070C0"/>
                </a:solidFill>
                <a:latin typeface="Arial"/>
              </a:rPr>
              <a:t>của</a:t>
            </a:r>
            <a:r>
              <a:rPr lang="en-US" sz="2400" b="1" dirty="0">
                <a:solidFill>
                  <a:srgbClr val="0070C0"/>
                </a:solidFill>
                <a:latin typeface="Arial"/>
              </a:rPr>
              <a:t> </a:t>
            </a:r>
            <a:r>
              <a:rPr lang="en-US" sz="2400" b="1" dirty="0" err="1">
                <a:solidFill>
                  <a:srgbClr val="0070C0"/>
                </a:solidFill>
                <a:latin typeface="Arial"/>
              </a:rPr>
              <a:t>lực</a:t>
            </a:r>
            <a:r>
              <a:rPr lang="en-US" sz="2400" b="1" dirty="0">
                <a:solidFill>
                  <a:srgbClr val="0070C0"/>
                </a:solidFill>
                <a:latin typeface="Arial"/>
              </a:rPr>
              <a:t> </a:t>
            </a:r>
            <a:r>
              <a:rPr lang="en-US" sz="2400" b="1" dirty="0" err="1">
                <a:solidFill>
                  <a:srgbClr val="0070C0"/>
                </a:solidFill>
                <a:latin typeface="Arial"/>
              </a:rPr>
              <a:t>cản</a:t>
            </a:r>
            <a:r>
              <a:rPr lang="en-US" sz="2400" b="1" dirty="0">
                <a:solidFill>
                  <a:srgbClr val="0070C0"/>
                </a:solidFill>
                <a:latin typeface="Arial"/>
              </a:rPr>
              <a:t> </a:t>
            </a:r>
            <a:r>
              <a:rPr lang="en-US" sz="2400" b="1" dirty="0" err="1">
                <a:solidFill>
                  <a:srgbClr val="0070C0"/>
                </a:solidFill>
                <a:latin typeface="Arial"/>
              </a:rPr>
              <a:t>không</a:t>
            </a:r>
            <a:r>
              <a:rPr lang="en-US" sz="2400" b="1" dirty="0">
                <a:solidFill>
                  <a:srgbClr val="0070C0"/>
                </a:solidFill>
                <a:latin typeface="Arial"/>
              </a:rPr>
              <a:t> </a:t>
            </a:r>
            <a:r>
              <a:rPr lang="en-US" sz="2400" b="1" dirty="0" err="1">
                <a:solidFill>
                  <a:srgbClr val="0070C0"/>
                </a:solidFill>
                <a:latin typeface="Arial"/>
              </a:rPr>
              <a:t>khí</a:t>
            </a:r>
            <a:r>
              <a:rPr lang="en-US" sz="2400" b="1" dirty="0">
                <a:solidFill>
                  <a:srgbClr val="0070C0"/>
                </a:solidFill>
                <a:latin typeface="Arial"/>
              </a:rPr>
              <a:t> </a:t>
            </a:r>
            <a:r>
              <a:rPr lang="vi-VN" sz="2400" b="1" dirty="0">
                <a:solidFill>
                  <a:srgbClr val="0070C0"/>
                </a:solidFill>
                <a:latin typeface="Arial"/>
              </a:rPr>
              <a:t>là công </a:t>
            </a:r>
            <a:r>
              <a:rPr lang="en-US" sz="2400" b="1" dirty="0" err="1">
                <a:solidFill>
                  <a:srgbClr val="0070C0"/>
                </a:solidFill>
                <a:latin typeface="Arial"/>
              </a:rPr>
              <a:t>cản</a:t>
            </a:r>
            <a:r>
              <a:rPr lang="en-US" sz="2400" b="1" dirty="0">
                <a:solidFill>
                  <a:srgbClr val="0070C0"/>
                </a:solidFill>
                <a:latin typeface="Arial"/>
              </a:rPr>
              <a:t>.</a:t>
            </a:r>
          </a:p>
          <a:p>
            <a:pPr lvl="0" algn="just"/>
            <a:r>
              <a:rPr lang="vi-VN" sz="2400" b="1" dirty="0">
                <a:solidFill>
                  <a:srgbClr val="0070C0"/>
                </a:solidFill>
                <a:latin typeface="Arial"/>
              </a:rPr>
              <a:t>b) Vật chuyển động </a:t>
            </a:r>
            <a:r>
              <a:rPr lang="en-US" sz="2400" b="1" dirty="0" err="1">
                <a:solidFill>
                  <a:srgbClr val="0070C0"/>
                </a:solidFill>
                <a:latin typeface="Arial"/>
              </a:rPr>
              <a:t>chậm</a:t>
            </a:r>
            <a:r>
              <a:rPr lang="vi-VN" sz="2400" b="1" dirty="0">
                <a:solidFill>
                  <a:srgbClr val="0070C0"/>
                </a:solidFill>
                <a:latin typeface="Arial"/>
              </a:rPr>
              <a:t> dần từ </a:t>
            </a:r>
            <a:r>
              <a:rPr lang="en-US" sz="2400" b="1" dirty="0">
                <a:solidFill>
                  <a:srgbClr val="0070C0"/>
                </a:solidFill>
                <a:latin typeface="Arial"/>
              </a:rPr>
              <a:t>O</a:t>
            </a:r>
            <a:r>
              <a:rPr lang="vi-VN" sz="2400" b="1" dirty="0">
                <a:solidFill>
                  <a:srgbClr val="0070C0"/>
                </a:solidFill>
                <a:latin typeface="Arial"/>
              </a:rPr>
              <a:t> </a:t>
            </a:r>
            <a:r>
              <a:rPr lang="en-US" sz="2400" b="1" dirty="0" err="1">
                <a:solidFill>
                  <a:srgbClr val="0070C0"/>
                </a:solidFill>
                <a:latin typeface="Arial"/>
              </a:rPr>
              <a:t>lên</a:t>
            </a:r>
            <a:r>
              <a:rPr lang="en-US" sz="2400" b="1" dirty="0">
                <a:solidFill>
                  <a:srgbClr val="0070C0"/>
                </a:solidFill>
                <a:latin typeface="Arial"/>
              </a:rPr>
              <a:t> B</a:t>
            </a:r>
            <a:r>
              <a:rPr lang="vi-VN" sz="2400" b="1" dirty="0">
                <a:solidFill>
                  <a:srgbClr val="0070C0"/>
                </a:solidFill>
                <a:latin typeface="Arial"/>
              </a:rPr>
              <a:t>, do đó động năng của vật </a:t>
            </a:r>
            <a:r>
              <a:rPr lang="en-US" sz="2400" b="1" dirty="0" err="1">
                <a:solidFill>
                  <a:srgbClr val="0070C0"/>
                </a:solidFill>
                <a:latin typeface="Arial"/>
              </a:rPr>
              <a:t>giảm</a:t>
            </a:r>
            <a:r>
              <a:rPr lang="vi-VN" sz="2400" b="1" dirty="0">
                <a:solidFill>
                  <a:srgbClr val="0070C0"/>
                </a:solidFill>
                <a:latin typeface="Arial"/>
              </a:rPr>
              <a:t> dần, thế năng của vật </a:t>
            </a:r>
            <a:r>
              <a:rPr lang="en-US" sz="2400" b="1" dirty="0" err="1">
                <a:solidFill>
                  <a:srgbClr val="0070C0"/>
                </a:solidFill>
                <a:latin typeface="Arial"/>
              </a:rPr>
              <a:t>tăng</a:t>
            </a:r>
            <a:r>
              <a:rPr lang="vi-VN" sz="2400" b="1" dirty="0">
                <a:solidFill>
                  <a:srgbClr val="0070C0"/>
                </a:solidFill>
                <a:latin typeface="Arial"/>
              </a:rPr>
              <a:t> dần.</a:t>
            </a:r>
            <a:endParaRPr kumimoji="0" lang="vi-VN" sz="24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062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53 fb Le Nhu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17" y="0"/>
            <a:ext cx="12192001" cy="6848203"/>
          </a:xfrm>
          <a:prstGeom prst="rect">
            <a:avLst/>
          </a:prstGeom>
        </p:spPr>
      </p:pic>
      <p:sp>
        <p:nvSpPr>
          <p:cNvPr id="6" name="TextBox 5" descr="n53 fb Le Nhung"/>
          <p:cNvSpPr txBox="1"/>
          <p:nvPr/>
        </p:nvSpPr>
        <p:spPr>
          <a:xfrm>
            <a:off x="1563957" y="1309163"/>
            <a:ext cx="610086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Arial"/>
              </a:rPr>
              <a:t>3.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Arial"/>
              </a:rPr>
              <a:t>A </a:t>
            </a:r>
            <a:r>
              <a:rPr lang="en-US" sz="3200" b="1" dirty="0" err="1">
                <a:solidFill>
                  <a:srgbClr val="0070C0"/>
                </a:solidFill>
                <a:latin typeface="Arial"/>
              </a:rPr>
              <a:t>và</a:t>
            </a:r>
            <a:r>
              <a:rPr lang="en-US" sz="3200" b="1" dirty="0">
                <a:solidFill>
                  <a:srgbClr val="0070C0"/>
                </a:solidFill>
                <a:latin typeface="Arial"/>
              </a:rPr>
              <a:t> B </a:t>
            </a:r>
            <a:r>
              <a:rPr lang="en-US" sz="3200" b="1" dirty="0" err="1">
                <a:solidFill>
                  <a:srgbClr val="0070C0"/>
                </a:solidFill>
                <a:latin typeface="Arial"/>
              </a:rPr>
              <a:t>có</a:t>
            </a:r>
            <a:r>
              <a:rPr lang="en-US" sz="3200" b="1" dirty="0">
                <a:solidFill>
                  <a:srgbClr val="0070C0"/>
                </a:solidFill>
                <a:latin typeface="Arial"/>
              </a:rPr>
              <a:t> </a:t>
            </a:r>
            <a:r>
              <a:rPr lang="en-US" sz="3200" b="1" dirty="0" err="1">
                <a:solidFill>
                  <a:srgbClr val="0070C0"/>
                </a:solidFill>
                <a:latin typeface="Arial"/>
              </a:rPr>
              <a:t>cùng</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cao</a:t>
            </a:r>
            <a:r>
              <a:rPr lang="en-US" sz="3200" b="1" dirty="0">
                <a:solidFill>
                  <a:srgbClr val="0070C0"/>
                </a:solidFill>
                <a:latin typeface="Arial"/>
              </a:rPr>
              <a:t> </a:t>
            </a:r>
            <a:r>
              <a:rPr lang="en-US" sz="3200" b="1" dirty="0" err="1">
                <a:solidFill>
                  <a:srgbClr val="0070C0"/>
                </a:solidFill>
                <a:latin typeface="Arial"/>
              </a:rPr>
              <a:t>và</a:t>
            </a:r>
            <a:r>
              <a:rPr lang="en-US" sz="3200" b="1" dirty="0">
                <a:solidFill>
                  <a:srgbClr val="0070C0"/>
                </a:solidFill>
                <a:latin typeface="Arial"/>
              </a:rPr>
              <a:t> </a:t>
            </a:r>
            <a:r>
              <a:rPr lang="en-US" sz="3200" b="1" dirty="0" err="1">
                <a:solidFill>
                  <a:srgbClr val="0070C0"/>
                </a:solidFill>
                <a:latin typeface="Arial"/>
              </a:rPr>
              <a:t>đều</a:t>
            </a:r>
            <a:r>
              <a:rPr lang="en-US" sz="3200" b="1" dirty="0">
                <a:solidFill>
                  <a:srgbClr val="0070C0"/>
                </a:solidFill>
                <a:latin typeface="Arial"/>
              </a:rPr>
              <a:t> </a:t>
            </a:r>
            <a:r>
              <a:rPr lang="en-US" sz="3200" b="1" dirty="0" err="1">
                <a:solidFill>
                  <a:srgbClr val="0070C0"/>
                </a:solidFill>
                <a:latin typeface="Arial"/>
              </a:rPr>
              <a:t>tốc</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bằng</a:t>
            </a:r>
            <a:r>
              <a:rPr lang="en-US" sz="3200" b="1" dirty="0">
                <a:solidFill>
                  <a:srgbClr val="0070C0"/>
                </a:solidFill>
                <a:latin typeface="Arial"/>
              </a:rPr>
              <a:t> 0 </a:t>
            </a:r>
            <a:r>
              <a:rPr lang="en-US" sz="3200" b="1" dirty="0" err="1">
                <a:solidFill>
                  <a:srgbClr val="0070C0"/>
                </a:solidFill>
                <a:latin typeface="Arial"/>
              </a:rPr>
              <a:t>nên</a:t>
            </a:r>
            <a:r>
              <a:rPr lang="en-US" sz="3200" b="1" dirty="0">
                <a:solidFill>
                  <a:srgbClr val="0070C0"/>
                </a:solidFill>
                <a:latin typeface="Arial"/>
              </a:rPr>
              <a:t> A </a:t>
            </a:r>
            <a:r>
              <a:rPr lang="en-US" sz="3200" b="1" dirty="0" err="1">
                <a:solidFill>
                  <a:srgbClr val="0070C0"/>
                </a:solidFill>
                <a:latin typeface="Arial"/>
              </a:rPr>
              <a:t>và</a:t>
            </a:r>
            <a:r>
              <a:rPr lang="en-US" sz="3200" b="1" dirty="0">
                <a:solidFill>
                  <a:srgbClr val="0070C0"/>
                </a:solidFill>
                <a:latin typeface="Arial"/>
              </a:rPr>
              <a:t> B </a:t>
            </a:r>
            <a:r>
              <a:rPr lang="en-US" sz="3200" b="1" dirty="0" err="1">
                <a:solidFill>
                  <a:srgbClr val="0070C0"/>
                </a:solidFill>
                <a:latin typeface="Arial"/>
              </a:rPr>
              <a:t>có</a:t>
            </a:r>
            <a:r>
              <a:rPr lang="en-US" sz="3200" b="1" dirty="0">
                <a:solidFill>
                  <a:srgbClr val="0070C0"/>
                </a:solidFill>
                <a:latin typeface="Arial"/>
              </a:rPr>
              <a:t> </a:t>
            </a:r>
            <a:r>
              <a:rPr lang="en-US" sz="3200" b="1" dirty="0" err="1">
                <a:solidFill>
                  <a:srgbClr val="0070C0"/>
                </a:solidFill>
                <a:latin typeface="Arial"/>
              </a:rPr>
              <a:t>cơ</a:t>
            </a:r>
            <a:r>
              <a:rPr lang="en-US" sz="3200" b="1" dirty="0">
                <a:solidFill>
                  <a:srgbClr val="0070C0"/>
                </a:solidFill>
                <a:latin typeface="Arial"/>
              </a:rPr>
              <a:t> </a:t>
            </a:r>
            <a:r>
              <a:rPr lang="en-US" sz="3200" b="1" dirty="0" err="1">
                <a:solidFill>
                  <a:srgbClr val="0070C0"/>
                </a:solidFill>
                <a:latin typeface="Arial"/>
              </a:rPr>
              <a:t>năng</a:t>
            </a:r>
            <a:r>
              <a:rPr lang="en-US" sz="3200" b="1" dirty="0">
                <a:solidFill>
                  <a:srgbClr val="0070C0"/>
                </a:solidFill>
                <a:latin typeface="Arial"/>
              </a:rPr>
              <a:t> </a:t>
            </a:r>
            <a:r>
              <a:rPr lang="en-US" sz="3200" b="1" dirty="0" err="1">
                <a:solidFill>
                  <a:srgbClr val="0070C0"/>
                </a:solidFill>
                <a:latin typeface="Arial"/>
              </a:rPr>
              <a:t>bằng</a:t>
            </a:r>
            <a:r>
              <a:rPr lang="en-US" sz="3200" b="1" dirty="0">
                <a:solidFill>
                  <a:srgbClr val="0070C0"/>
                </a:solidFill>
                <a:latin typeface="Arial"/>
              </a:rPr>
              <a:t> </a:t>
            </a:r>
            <a:r>
              <a:rPr lang="en-US" sz="3200" b="1" dirty="0" err="1">
                <a:solidFill>
                  <a:srgbClr val="0070C0"/>
                </a:solidFill>
                <a:latin typeface="Arial"/>
              </a:rPr>
              <a:t>nhau</a:t>
            </a:r>
            <a:r>
              <a:rPr lang="en-US" sz="3200" b="1" dirty="0">
                <a:solidFill>
                  <a:srgbClr val="0070C0"/>
                </a:solidFill>
                <a:latin typeface="Arial"/>
              </a:rPr>
              <a:t>.</a:t>
            </a:r>
          </a:p>
          <a:p>
            <a:pPr lvl="0" algn="just"/>
            <a:r>
              <a:rPr lang="en-US" sz="3200" b="1" dirty="0" err="1">
                <a:solidFill>
                  <a:srgbClr val="0070C0"/>
                </a:solidFill>
                <a:latin typeface="Arial"/>
              </a:rPr>
              <a:t>Điều</a:t>
            </a:r>
            <a:r>
              <a:rPr lang="en-US" sz="3200" b="1" dirty="0">
                <a:solidFill>
                  <a:srgbClr val="0070C0"/>
                </a:solidFill>
                <a:latin typeface="Arial"/>
              </a:rPr>
              <a:t> </a:t>
            </a:r>
            <a:r>
              <a:rPr lang="vi-VN" sz="3200" b="1" dirty="0">
                <a:solidFill>
                  <a:srgbClr val="0070C0"/>
                </a:solidFill>
                <a:latin typeface="Arial"/>
              </a:rPr>
              <a:t>này chứng tỏ động năng và thế năng luôn chuyển hóa qua lại lẫn nhau</a:t>
            </a:r>
            <a:r>
              <a:rPr lang="en-US" sz="3200" b="1" dirty="0">
                <a:solidFill>
                  <a:srgbClr val="0070C0"/>
                </a:solidFill>
                <a:latin typeface="Arial"/>
              </a:rPr>
              <a:t> </a:t>
            </a:r>
            <a:r>
              <a:rPr lang="en-US" sz="3200" b="1" dirty="0" err="1">
                <a:solidFill>
                  <a:srgbClr val="0070C0"/>
                </a:solidFill>
                <a:latin typeface="Arial"/>
              </a:rPr>
              <a:t>nhưng</a:t>
            </a:r>
            <a:r>
              <a:rPr lang="en-US" sz="3200" b="1" dirty="0">
                <a:solidFill>
                  <a:srgbClr val="0070C0"/>
                </a:solidFill>
                <a:latin typeface="Arial"/>
              </a:rPr>
              <a:t> </a:t>
            </a:r>
            <a:r>
              <a:rPr lang="en-US" sz="3200" b="1" dirty="0" err="1">
                <a:solidFill>
                  <a:srgbClr val="0070C0"/>
                </a:solidFill>
                <a:latin typeface="Arial"/>
              </a:rPr>
              <a:t>cơ</a:t>
            </a:r>
            <a:r>
              <a:rPr lang="en-US" sz="3200" b="1" dirty="0">
                <a:solidFill>
                  <a:srgbClr val="0070C0"/>
                </a:solidFill>
                <a:latin typeface="Arial"/>
              </a:rPr>
              <a:t> </a:t>
            </a:r>
            <a:r>
              <a:rPr lang="en-US" sz="3200" b="1" dirty="0" err="1">
                <a:solidFill>
                  <a:srgbClr val="0070C0"/>
                </a:solidFill>
                <a:latin typeface="Arial"/>
              </a:rPr>
              <a:t>năng</a:t>
            </a:r>
            <a:r>
              <a:rPr lang="en-US" sz="3200" b="1" dirty="0">
                <a:solidFill>
                  <a:srgbClr val="0070C0"/>
                </a:solidFill>
                <a:latin typeface="Arial"/>
              </a:rPr>
              <a:t> </a:t>
            </a:r>
            <a:r>
              <a:rPr lang="en-US" sz="3200" b="1" dirty="0" err="1">
                <a:solidFill>
                  <a:srgbClr val="0070C0"/>
                </a:solidFill>
                <a:latin typeface="Arial"/>
              </a:rPr>
              <a:t>được</a:t>
            </a:r>
            <a:r>
              <a:rPr lang="en-US" sz="3200" b="1" dirty="0">
                <a:solidFill>
                  <a:srgbClr val="0070C0"/>
                </a:solidFill>
                <a:latin typeface="Arial"/>
              </a:rPr>
              <a:t> </a:t>
            </a:r>
            <a:r>
              <a:rPr lang="en-US" sz="3200" b="1" dirty="0" err="1">
                <a:solidFill>
                  <a:srgbClr val="0070C0"/>
                </a:solidFill>
                <a:latin typeface="Arial"/>
              </a:rPr>
              <a:t>bảo</a:t>
            </a:r>
            <a:r>
              <a:rPr lang="en-US" sz="3200" b="1" dirty="0">
                <a:solidFill>
                  <a:srgbClr val="0070C0"/>
                </a:solidFill>
                <a:latin typeface="Arial"/>
              </a:rPr>
              <a:t> </a:t>
            </a:r>
            <a:r>
              <a:rPr lang="en-US" sz="3200" b="1" dirty="0" err="1">
                <a:solidFill>
                  <a:srgbClr val="0070C0"/>
                </a:solidFill>
                <a:latin typeface="Arial"/>
              </a:rPr>
              <a:t>toàn</a:t>
            </a:r>
            <a:r>
              <a:rPr lang="en-US" sz="3200" b="1" dirty="0">
                <a:solidFill>
                  <a:srgbClr val="0070C0"/>
                </a:solidFill>
                <a:latin typeface="Arial"/>
              </a:rPr>
              <a:t>.</a:t>
            </a:r>
          </a:p>
        </p:txBody>
      </p:sp>
      <p:pic>
        <p:nvPicPr>
          <p:cNvPr id="7" name="Picture 6" descr="n53 fb Le Nhung"/>
          <p:cNvPicPr>
            <a:picLocks noChangeAspect="1"/>
          </p:cNvPicPr>
          <p:nvPr/>
        </p:nvPicPr>
        <p:blipFill>
          <a:blip r:embed="rId3"/>
          <a:stretch>
            <a:fillRect/>
          </a:stretch>
        </p:blipFill>
        <p:spPr>
          <a:xfrm>
            <a:off x="7784856" y="1651383"/>
            <a:ext cx="3384812" cy="3350923"/>
          </a:xfrm>
          <a:prstGeom prst="rect">
            <a:avLst/>
          </a:prstGeom>
        </p:spPr>
      </p:pic>
    </p:spTree>
    <p:extLst>
      <p:ext uri="{BB962C8B-B14F-4D97-AF65-F5344CB8AC3E}">
        <p14:creationId xmlns:p14="http://schemas.microsoft.com/office/powerpoint/2010/main" val="2451541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1" descr="n53 fb Le Nhung">
            <a:extLst>
              <a:ext uri="{FF2B5EF4-FFF2-40B4-BE49-F238E27FC236}">
                <a16:creationId xmlns:a16="http://schemas.microsoft.com/office/drawing/2014/main" id="{4EC2A6DC-7BB3-421C-BCBF-190C79610415}"/>
              </a:ext>
            </a:extLst>
          </p:cNvPr>
          <p:cNvSpPr/>
          <p:nvPr/>
        </p:nvSpPr>
        <p:spPr>
          <a:xfrm>
            <a:off x="255494" y="283984"/>
            <a:ext cx="7530353" cy="689236"/>
          </a:xfrm>
          <a:prstGeom prst="roundRect">
            <a:avLst/>
          </a:prstGeom>
          <a:solidFill>
            <a:srgbClr val="3BAB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kumimoji="0" lang="en-US" sz="3200" b="1" i="0" u="none" strike="noStrike" kern="0" cap="none" spc="0" normalizeH="0" baseline="0" noProof="0" dirty="0" smtClean="0">
                <a:ln>
                  <a:noFill/>
                </a:ln>
                <a:solidFill>
                  <a:srgbClr val="FFFF00"/>
                </a:solidFill>
                <a:effectLst/>
                <a:uLnTx/>
                <a:uFillTx/>
                <a:latin typeface="#9Slide03 AmpleSoft Bold" panose="02000000000000000000" pitchFamily="2" charset="-93"/>
                <a:ea typeface="+mn-ea"/>
                <a:cs typeface="+mn-cs"/>
              </a:rPr>
              <a:t> </a:t>
            </a:r>
            <a:r>
              <a:rPr lang="en-US" sz="2800" b="1" kern="0" dirty="0">
                <a:solidFill>
                  <a:srgbClr val="FFFF00"/>
                </a:solidFill>
                <a:latin typeface="Arial"/>
              </a:rPr>
              <a:t>ĐỊNH LUẬT BẢO TOÀN CƠ NĂNG</a:t>
            </a:r>
            <a:endParaRPr kumimoji="0" lang="en-US" sz="28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1" name="Hình chữ nhật: Góc Tròn 5" descr="n53 fb Le Nhung">
            <a:extLst>
              <a:ext uri="{FF2B5EF4-FFF2-40B4-BE49-F238E27FC236}">
                <a16:creationId xmlns:a16="http://schemas.microsoft.com/office/drawing/2014/main" id="{0CF6858F-84F5-442F-873F-A411B8C05A66}"/>
              </a:ext>
            </a:extLst>
          </p:cNvPr>
          <p:cNvSpPr/>
          <p:nvPr/>
        </p:nvSpPr>
        <p:spPr>
          <a:xfrm>
            <a:off x="465447" y="222749"/>
            <a:ext cx="1037222" cy="787952"/>
          </a:xfrm>
          <a:prstGeom prst="roundRect">
            <a:avLst>
              <a:gd name="adj" fmla="val 50000"/>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rPr>
              <a:t>II</a:t>
            </a:r>
          </a:p>
        </p:txBody>
      </p:sp>
      <p:pic>
        <p:nvPicPr>
          <p:cNvPr id="7" name="Picture 4" descr="n53 fb Le Nhung">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100165"/>
            <a:ext cx="1698630" cy="151777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descr="n53 fb Le Nhung"/>
          <p:cNvSpPr/>
          <p:nvPr/>
        </p:nvSpPr>
        <p:spPr>
          <a:xfrm>
            <a:off x="1502669" y="3223009"/>
            <a:ext cx="10217143" cy="1833086"/>
          </a:xfrm>
          <a:prstGeom prst="roundRect">
            <a:avLst>
              <a:gd name="adj" fmla="val 6065"/>
            </a:avLst>
          </a:prstGeom>
          <a:solidFill>
            <a:srgbClr val="A7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4" name="TextBox 3" descr="n53 fb Le Nhung"/>
          <p:cNvSpPr txBox="1"/>
          <p:nvPr/>
        </p:nvSpPr>
        <p:spPr>
          <a:xfrm>
            <a:off x="1698630" y="3382000"/>
            <a:ext cx="982521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latin typeface="Arial"/>
              </a:rPr>
              <a:t>Khi</a:t>
            </a:r>
            <a:r>
              <a:rPr lang="en-US" sz="3200" b="1" dirty="0">
                <a:solidFill>
                  <a:srgbClr val="FF0066"/>
                </a:solidFill>
                <a:latin typeface="Arial"/>
              </a:rPr>
              <a:t> </a:t>
            </a:r>
            <a:r>
              <a:rPr lang="en-US" sz="3200" b="1" dirty="0" err="1">
                <a:solidFill>
                  <a:srgbClr val="FF0066"/>
                </a:solidFill>
                <a:latin typeface="Arial"/>
              </a:rPr>
              <a:t>một</a:t>
            </a:r>
            <a:r>
              <a:rPr lang="en-US" sz="3200" b="1" dirty="0">
                <a:solidFill>
                  <a:srgbClr val="FF0066"/>
                </a:solidFill>
                <a:latin typeface="Arial"/>
              </a:rPr>
              <a:t> </a:t>
            </a:r>
            <a:r>
              <a:rPr lang="en-US" sz="3200" b="1" dirty="0" err="1">
                <a:solidFill>
                  <a:srgbClr val="FF0066"/>
                </a:solidFill>
                <a:latin typeface="Arial"/>
              </a:rPr>
              <a:t>vật</a:t>
            </a:r>
            <a:r>
              <a:rPr lang="en-US" sz="3200" b="1" dirty="0">
                <a:solidFill>
                  <a:srgbClr val="FF0066"/>
                </a:solidFill>
                <a:latin typeface="Arial"/>
              </a:rPr>
              <a:t> </a:t>
            </a:r>
            <a:r>
              <a:rPr lang="en-US" sz="3200" b="1" dirty="0" err="1">
                <a:solidFill>
                  <a:srgbClr val="FF0066"/>
                </a:solidFill>
                <a:latin typeface="Arial"/>
              </a:rPr>
              <a:t>chuyển</a:t>
            </a:r>
            <a:r>
              <a:rPr lang="en-US" sz="3200" b="1" dirty="0">
                <a:solidFill>
                  <a:srgbClr val="FF0066"/>
                </a:solidFill>
                <a:latin typeface="Arial"/>
              </a:rPr>
              <a:t> </a:t>
            </a:r>
            <a:r>
              <a:rPr lang="en-US" sz="3200" b="1" dirty="0" err="1">
                <a:solidFill>
                  <a:srgbClr val="FF0066"/>
                </a:solidFill>
                <a:latin typeface="Arial"/>
              </a:rPr>
              <a:t>động</a:t>
            </a:r>
            <a:r>
              <a:rPr lang="en-US" sz="3200" b="1" dirty="0">
                <a:solidFill>
                  <a:srgbClr val="FF0066"/>
                </a:solidFill>
                <a:latin typeface="Arial"/>
              </a:rPr>
              <a:t> </a:t>
            </a:r>
            <a:r>
              <a:rPr lang="en-US" sz="3200" b="1" dirty="0" err="1">
                <a:solidFill>
                  <a:srgbClr val="FF0066"/>
                </a:solidFill>
                <a:latin typeface="Arial"/>
              </a:rPr>
              <a:t>trong</a:t>
            </a:r>
            <a:r>
              <a:rPr lang="en-US" sz="3200" b="1" dirty="0">
                <a:solidFill>
                  <a:srgbClr val="FF0066"/>
                </a:solidFill>
                <a:latin typeface="Arial"/>
              </a:rPr>
              <a:t> </a:t>
            </a:r>
            <a:r>
              <a:rPr lang="en-US" sz="3200" b="1" dirty="0" err="1">
                <a:solidFill>
                  <a:srgbClr val="FF0066"/>
                </a:solidFill>
                <a:latin typeface="Arial"/>
              </a:rPr>
              <a:t>trọng</a:t>
            </a:r>
            <a:r>
              <a:rPr lang="en-US" sz="3200" b="1" dirty="0">
                <a:solidFill>
                  <a:srgbClr val="FF0066"/>
                </a:solidFill>
                <a:latin typeface="Arial"/>
              </a:rPr>
              <a:t> </a:t>
            </a:r>
            <a:r>
              <a:rPr lang="en-US" sz="3200" b="1" dirty="0" err="1">
                <a:solidFill>
                  <a:srgbClr val="FF0066"/>
                </a:solidFill>
                <a:latin typeface="Arial"/>
              </a:rPr>
              <a:t>trường</a:t>
            </a:r>
            <a:r>
              <a:rPr lang="en-US" sz="3200" b="1" dirty="0">
                <a:solidFill>
                  <a:srgbClr val="FF0066"/>
                </a:solidFill>
                <a:latin typeface="Arial"/>
              </a:rPr>
              <a:t> </a:t>
            </a:r>
            <a:r>
              <a:rPr lang="en-US" sz="3200" b="1" dirty="0" err="1">
                <a:solidFill>
                  <a:srgbClr val="FF0066"/>
                </a:solidFill>
                <a:latin typeface="Arial"/>
              </a:rPr>
              <a:t>chỉ</a:t>
            </a:r>
            <a:r>
              <a:rPr lang="en-US" sz="3200" b="1" dirty="0">
                <a:solidFill>
                  <a:srgbClr val="FF0066"/>
                </a:solidFill>
                <a:latin typeface="Arial"/>
              </a:rPr>
              <a:t> </a:t>
            </a:r>
            <a:r>
              <a:rPr lang="en-US" sz="3200" b="1" dirty="0" err="1">
                <a:solidFill>
                  <a:srgbClr val="FF0066"/>
                </a:solidFill>
                <a:latin typeface="Arial"/>
              </a:rPr>
              <a:t>chịu</a:t>
            </a:r>
            <a:r>
              <a:rPr lang="en-US" sz="3200" b="1" dirty="0">
                <a:solidFill>
                  <a:srgbClr val="FF0066"/>
                </a:solidFill>
                <a:latin typeface="Arial"/>
              </a:rPr>
              <a:t> </a:t>
            </a:r>
            <a:r>
              <a:rPr lang="en-US" sz="3200" b="1" dirty="0" err="1">
                <a:solidFill>
                  <a:srgbClr val="FF0066"/>
                </a:solidFill>
                <a:latin typeface="Arial"/>
              </a:rPr>
              <a:t>tác</a:t>
            </a:r>
            <a:r>
              <a:rPr lang="en-US" sz="3200" b="1" dirty="0">
                <a:solidFill>
                  <a:srgbClr val="FF0066"/>
                </a:solidFill>
                <a:latin typeface="Arial"/>
              </a:rPr>
              <a:t> </a:t>
            </a:r>
            <a:r>
              <a:rPr lang="en-US" sz="3200" b="1" dirty="0" err="1">
                <a:solidFill>
                  <a:srgbClr val="FF0066"/>
                </a:solidFill>
                <a:latin typeface="Arial"/>
              </a:rPr>
              <a:t>dụng</a:t>
            </a:r>
            <a:r>
              <a:rPr lang="en-US" sz="3200" b="1" dirty="0">
                <a:solidFill>
                  <a:srgbClr val="FF0066"/>
                </a:solidFill>
                <a:latin typeface="Arial"/>
              </a:rPr>
              <a:t> </a:t>
            </a:r>
            <a:r>
              <a:rPr lang="en-US" sz="3200" b="1" dirty="0" err="1">
                <a:solidFill>
                  <a:srgbClr val="FF0066"/>
                </a:solidFill>
                <a:latin typeface="Arial"/>
              </a:rPr>
              <a:t>của</a:t>
            </a:r>
            <a:r>
              <a:rPr lang="en-US" sz="3200" b="1" dirty="0">
                <a:solidFill>
                  <a:srgbClr val="FF0066"/>
                </a:solidFill>
                <a:latin typeface="Arial"/>
              </a:rPr>
              <a:t> </a:t>
            </a:r>
            <a:r>
              <a:rPr lang="en-US" sz="3200" b="1" dirty="0" err="1">
                <a:solidFill>
                  <a:srgbClr val="FF0066"/>
                </a:solidFill>
                <a:latin typeface="Arial"/>
              </a:rPr>
              <a:t>trọng</a:t>
            </a:r>
            <a:r>
              <a:rPr lang="en-US" sz="3200" b="1" dirty="0">
                <a:solidFill>
                  <a:srgbClr val="FF0066"/>
                </a:solidFill>
                <a:latin typeface="Arial"/>
              </a:rPr>
              <a:t> </a:t>
            </a:r>
            <a:r>
              <a:rPr lang="en-US" sz="3200" b="1" dirty="0" err="1">
                <a:solidFill>
                  <a:srgbClr val="FF0066"/>
                </a:solidFill>
                <a:latin typeface="Arial"/>
              </a:rPr>
              <a:t>lực</a:t>
            </a:r>
            <a:r>
              <a:rPr lang="en-US" sz="3200" b="1" dirty="0">
                <a:solidFill>
                  <a:srgbClr val="FF0066"/>
                </a:solidFill>
                <a:latin typeface="Arial"/>
              </a:rPr>
              <a:t> </a:t>
            </a:r>
            <a:r>
              <a:rPr lang="en-US" sz="3200" b="1" dirty="0" err="1">
                <a:solidFill>
                  <a:srgbClr val="FF0066"/>
                </a:solidFill>
                <a:latin typeface="Arial"/>
              </a:rPr>
              <a:t>thì</a:t>
            </a:r>
            <a:r>
              <a:rPr lang="en-US" sz="3200" b="1" dirty="0">
                <a:solidFill>
                  <a:srgbClr val="FF0066"/>
                </a:solidFill>
                <a:latin typeface="Arial"/>
              </a:rPr>
              <a:t> </a:t>
            </a:r>
            <a:r>
              <a:rPr lang="en-US" sz="3200" b="1" dirty="0" err="1">
                <a:solidFill>
                  <a:srgbClr val="FF0066"/>
                </a:solidFill>
                <a:latin typeface="Arial"/>
              </a:rPr>
              <a:t>cơ</a:t>
            </a:r>
            <a:r>
              <a:rPr lang="en-US" sz="3200" b="1" dirty="0">
                <a:solidFill>
                  <a:srgbClr val="FF0066"/>
                </a:solidFill>
                <a:latin typeface="Arial"/>
              </a:rPr>
              <a:t> </a:t>
            </a:r>
            <a:r>
              <a:rPr lang="en-US" sz="3200" b="1" dirty="0" err="1">
                <a:solidFill>
                  <a:srgbClr val="FF0066"/>
                </a:solidFill>
                <a:latin typeface="Arial"/>
              </a:rPr>
              <a:t>năng</a:t>
            </a:r>
            <a:r>
              <a:rPr lang="en-US" sz="3200" b="1" dirty="0">
                <a:solidFill>
                  <a:srgbClr val="FF0066"/>
                </a:solidFill>
                <a:latin typeface="Arial"/>
              </a:rPr>
              <a:t> </a:t>
            </a:r>
            <a:r>
              <a:rPr lang="en-US" sz="3200" b="1" dirty="0" err="1">
                <a:solidFill>
                  <a:srgbClr val="FF0066"/>
                </a:solidFill>
                <a:latin typeface="Arial"/>
              </a:rPr>
              <a:t>của</a:t>
            </a:r>
            <a:r>
              <a:rPr lang="en-US" sz="3200" b="1" dirty="0">
                <a:solidFill>
                  <a:srgbClr val="FF0066"/>
                </a:solidFill>
                <a:latin typeface="Arial"/>
              </a:rPr>
              <a:t> </a:t>
            </a:r>
            <a:r>
              <a:rPr lang="en-US" sz="3200" b="1" dirty="0" err="1">
                <a:solidFill>
                  <a:srgbClr val="FF0066"/>
                </a:solidFill>
                <a:latin typeface="Arial"/>
              </a:rPr>
              <a:t>vật</a:t>
            </a:r>
            <a:r>
              <a:rPr lang="en-US" sz="3200" b="1" dirty="0">
                <a:solidFill>
                  <a:srgbClr val="FF0066"/>
                </a:solidFill>
                <a:latin typeface="Arial"/>
              </a:rPr>
              <a:t> </a:t>
            </a:r>
            <a:r>
              <a:rPr lang="en-US" sz="3200" b="1" dirty="0" err="1">
                <a:solidFill>
                  <a:srgbClr val="FF0066"/>
                </a:solidFill>
                <a:latin typeface="Arial"/>
              </a:rPr>
              <a:t>được</a:t>
            </a:r>
            <a:r>
              <a:rPr lang="en-US" sz="3200" b="1" dirty="0">
                <a:solidFill>
                  <a:srgbClr val="FF0066"/>
                </a:solidFill>
                <a:latin typeface="Arial"/>
              </a:rPr>
              <a:t> </a:t>
            </a:r>
            <a:r>
              <a:rPr lang="en-US" sz="3200" b="1" dirty="0" err="1">
                <a:solidFill>
                  <a:srgbClr val="FF0066"/>
                </a:solidFill>
                <a:latin typeface="Arial"/>
              </a:rPr>
              <a:t>bảo</a:t>
            </a:r>
            <a:r>
              <a:rPr lang="en-US" sz="3200" b="1" dirty="0">
                <a:solidFill>
                  <a:srgbClr val="FF0066"/>
                </a:solidFill>
                <a:latin typeface="Arial"/>
              </a:rPr>
              <a:t> </a:t>
            </a:r>
            <a:r>
              <a:rPr lang="en-US" sz="3200" b="1" dirty="0" err="1">
                <a:solidFill>
                  <a:srgbClr val="FF0066"/>
                </a:solidFill>
                <a:latin typeface="Arial"/>
              </a:rPr>
              <a:t>toàn</a:t>
            </a:r>
            <a:r>
              <a:rPr lang="en-US" sz="3200" b="1" dirty="0">
                <a:solidFill>
                  <a:srgbClr val="FF0066"/>
                </a:solidFill>
                <a:latin typeface="Arial"/>
              </a:rPr>
              <a:t>.</a:t>
            </a:r>
            <a:endParaRPr kumimoji="0" lang="vi-VN" sz="3200" b="1" i="0" u="none" strike="noStrike" kern="1200" cap="none" spc="0" normalizeH="0" baseline="0" noProof="0" dirty="0">
              <a:ln>
                <a:noFill/>
              </a:ln>
              <a:solidFill>
                <a:srgbClr val="FF0066"/>
              </a:solidFill>
              <a:effectLst/>
              <a:uLnTx/>
              <a:uFillTx/>
              <a:latin typeface="Arial" panose="020B0604020202020204" pitchFamily="34" charset="0"/>
            </a:endParaRPr>
          </a:p>
        </p:txBody>
      </p:sp>
      <p:sp>
        <p:nvSpPr>
          <p:cNvPr id="19" name="TextBox 18" descr="n53 fb Le Nhung"/>
          <p:cNvSpPr txBox="1"/>
          <p:nvPr/>
        </p:nvSpPr>
        <p:spPr>
          <a:xfrm>
            <a:off x="1030341" y="1280906"/>
            <a:ext cx="5989023" cy="523220"/>
          </a:xfrm>
          <a:prstGeom prst="rect">
            <a:avLst/>
          </a:prstGeom>
          <a:solidFill>
            <a:srgbClr val="00B05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lumMod val="95000"/>
                  </a:srgbClr>
                </a:solidFill>
                <a:effectLst/>
                <a:uLnTx/>
                <a:uFillTx/>
              </a:rPr>
              <a:t>1. </a:t>
            </a:r>
            <a:r>
              <a:rPr lang="en-US" sz="2800" b="1" kern="0" dirty="0" err="1">
                <a:solidFill>
                  <a:srgbClr val="FFFFFF">
                    <a:lumMod val="95000"/>
                  </a:srgbClr>
                </a:solidFill>
              </a:rPr>
              <a:t>Thí</a:t>
            </a:r>
            <a:r>
              <a:rPr lang="en-US" sz="2800" b="1" kern="0" dirty="0">
                <a:solidFill>
                  <a:srgbClr val="FFFFFF">
                    <a:lumMod val="95000"/>
                  </a:srgbClr>
                </a:solidFill>
              </a:rPr>
              <a:t> </a:t>
            </a:r>
            <a:r>
              <a:rPr lang="en-US" sz="2800" b="1" kern="0" dirty="0" err="1">
                <a:solidFill>
                  <a:srgbClr val="FFFFFF">
                    <a:lumMod val="95000"/>
                  </a:srgbClr>
                </a:solidFill>
              </a:rPr>
              <a:t>nghiệm</a:t>
            </a:r>
            <a:r>
              <a:rPr lang="en-US" sz="2800" b="1" kern="0" dirty="0">
                <a:solidFill>
                  <a:srgbClr val="FFFFFF">
                    <a:lumMod val="95000"/>
                  </a:srgbClr>
                </a:solidFill>
              </a:rPr>
              <a:t> </a:t>
            </a:r>
            <a:r>
              <a:rPr lang="en-US" sz="2800" b="1" kern="0" dirty="0" err="1">
                <a:solidFill>
                  <a:srgbClr val="FFFFFF">
                    <a:lumMod val="95000"/>
                  </a:srgbClr>
                </a:solidFill>
              </a:rPr>
              <a:t>về</a:t>
            </a:r>
            <a:r>
              <a:rPr lang="en-US" sz="2800" b="1" kern="0" dirty="0">
                <a:solidFill>
                  <a:srgbClr val="FFFFFF">
                    <a:lumMod val="95000"/>
                  </a:srgbClr>
                </a:solidFill>
              </a:rPr>
              <a:t> con </a:t>
            </a:r>
            <a:r>
              <a:rPr lang="en-US" sz="2800" b="1" kern="0" dirty="0" err="1">
                <a:solidFill>
                  <a:srgbClr val="FFFFFF">
                    <a:lumMod val="95000"/>
                  </a:srgbClr>
                </a:solidFill>
              </a:rPr>
              <a:t>lắc</a:t>
            </a:r>
            <a:r>
              <a:rPr lang="en-US" sz="2800" b="1" kern="0" dirty="0">
                <a:solidFill>
                  <a:srgbClr val="FFFFFF">
                    <a:lumMod val="95000"/>
                  </a:srgbClr>
                </a:solidFill>
              </a:rPr>
              <a:t> </a:t>
            </a:r>
            <a:r>
              <a:rPr lang="en-US" sz="2800" b="1" kern="0" dirty="0" err="1">
                <a:solidFill>
                  <a:srgbClr val="FFFFFF">
                    <a:lumMod val="95000"/>
                  </a:srgbClr>
                </a:solidFill>
              </a:rPr>
              <a:t>đồng</a:t>
            </a:r>
            <a:r>
              <a:rPr lang="en-US" sz="2800" b="1" kern="0" dirty="0">
                <a:solidFill>
                  <a:srgbClr val="FFFFFF">
                    <a:lumMod val="95000"/>
                  </a:srgbClr>
                </a:solidFill>
              </a:rPr>
              <a:t> </a:t>
            </a:r>
            <a:r>
              <a:rPr lang="en-US" sz="2800" b="1" kern="0" dirty="0" err="1">
                <a:solidFill>
                  <a:srgbClr val="FFFFFF">
                    <a:lumMod val="95000"/>
                  </a:srgbClr>
                </a:solidFill>
              </a:rPr>
              <a:t>hồ</a:t>
            </a:r>
            <a:endParaRPr kumimoji="0" lang="en-US" sz="2800" b="1" i="0" u="none" strike="noStrike" kern="0" cap="none" spc="0" normalizeH="0" baseline="0" noProof="0" dirty="0">
              <a:ln>
                <a:noFill/>
              </a:ln>
              <a:solidFill>
                <a:srgbClr val="FFFFFF">
                  <a:lumMod val="95000"/>
                </a:srgbClr>
              </a:solidFill>
              <a:effectLst/>
              <a:uLnTx/>
              <a:uFillTx/>
            </a:endParaRPr>
          </a:p>
        </p:txBody>
      </p:sp>
      <p:sp>
        <p:nvSpPr>
          <p:cNvPr id="20" name="TextBox 19" descr="n53 fb Le Nhung"/>
          <p:cNvSpPr txBox="1"/>
          <p:nvPr/>
        </p:nvSpPr>
        <p:spPr>
          <a:xfrm>
            <a:off x="1006068" y="2068768"/>
            <a:ext cx="6013296" cy="523220"/>
          </a:xfrm>
          <a:prstGeom prst="rect">
            <a:avLst/>
          </a:prstGeom>
          <a:solidFill>
            <a:srgbClr val="00B05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srgbClr val="FFFFFF">
                    <a:lumMod val="95000"/>
                  </a:srgbClr>
                </a:solidFill>
              </a:rPr>
              <a:t>2</a:t>
            </a:r>
            <a:r>
              <a:rPr kumimoji="0" lang="en-US" sz="2800" b="1" i="0" u="none" strike="noStrike" kern="0" cap="none" spc="0" normalizeH="0" baseline="0" noProof="0" dirty="0">
                <a:ln>
                  <a:noFill/>
                </a:ln>
                <a:solidFill>
                  <a:srgbClr val="FFFFFF">
                    <a:lumMod val="95000"/>
                  </a:srgbClr>
                </a:solidFill>
                <a:effectLst/>
                <a:uLnTx/>
                <a:uFillTx/>
              </a:rPr>
              <a:t>. </a:t>
            </a:r>
            <a:r>
              <a:rPr lang="en-US" sz="2800" b="1" kern="0" dirty="0" err="1">
                <a:solidFill>
                  <a:srgbClr val="FFFFFF">
                    <a:lumMod val="95000"/>
                  </a:srgbClr>
                </a:solidFill>
              </a:rPr>
              <a:t>Định</a:t>
            </a:r>
            <a:r>
              <a:rPr lang="en-US" sz="2800" b="1" kern="0" dirty="0">
                <a:solidFill>
                  <a:srgbClr val="FFFFFF">
                    <a:lumMod val="95000"/>
                  </a:srgbClr>
                </a:solidFill>
              </a:rPr>
              <a:t> </a:t>
            </a:r>
            <a:r>
              <a:rPr lang="en-US" sz="2800" b="1" kern="0" dirty="0" err="1">
                <a:solidFill>
                  <a:srgbClr val="FFFFFF">
                    <a:lumMod val="95000"/>
                  </a:srgbClr>
                </a:solidFill>
              </a:rPr>
              <a:t>luật</a:t>
            </a:r>
            <a:r>
              <a:rPr lang="en-US" sz="2800" b="1" kern="0" dirty="0">
                <a:solidFill>
                  <a:srgbClr val="FFFFFF">
                    <a:lumMod val="95000"/>
                  </a:srgbClr>
                </a:solidFill>
              </a:rPr>
              <a:t> </a:t>
            </a:r>
            <a:r>
              <a:rPr lang="en-US" sz="2800" b="1" kern="0" dirty="0" err="1">
                <a:solidFill>
                  <a:srgbClr val="FFFFFF">
                    <a:lumMod val="95000"/>
                  </a:srgbClr>
                </a:solidFill>
              </a:rPr>
              <a:t>bảo</a:t>
            </a:r>
            <a:r>
              <a:rPr lang="en-US" sz="2800" b="1" kern="0" dirty="0">
                <a:solidFill>
                  <a:srgbClr val="FFFFFF">
                    <a:lumMod val="95000"/>
                  </a:srgbClr>
                </a:solidFill>
              </a:rPr>
              <a:t> </a:t>
            </a:r>
            <a:r>
              <a:rPr lang="en-US" sz="2800" b="1" kern="0" dirty="0" err="1">
                <a:solidFill>
                  <a:srgbClr val="FFFFFF">
                    <a:lumMod val="95000"/>
                  </a:srgbClr>
                </a:solidFill>
              </a:rPr>
              <a:t>toàn</a:t>
            </a:r>
            <a:r>
              <a:rPr lang="en-US" sz="2800" b="1" kern="0" dirty="0">
                <a:solidFill>
                  <a:srgbClr val="FFFFFF">
                    <a:lumMod val="95000"/>
                  </a:srgbClr>
                </a:solidFill>
              </a:rPr>
              <a:t> </a:t>
            </a:r>
            <a:r>
              <a:rPr lang="en-US" sz="2800" b="1" kern="0" dirty="0" err="1">
                <a:solidFill>
                  <a:srgbClr val="FFFFFF">
                    <a:lumMod val="95000"/>
                  </a:srgbClr>
                </a:solidFill>
              </a:rPr>
              <a:t>cơ</a:t>
            </a:r>
            <a:r>
              <a:rPr lang="en-US" sz="2800" b="1" kern="0" dirty="0">
                <a:solidFill>
                  <a:srgbClr val="FFFFFF">
                    <a:lumMod val="95000"/>
                  </a:srgbClr>
                </a:solidFill>
              </a:rPr>
              <a:t> </a:t>
            </a:r>
            <a:r>
              <a:rPr lang="en-US" sz="2800" b="1" kern="0" dirty="0" err="1">
                <a:solidFill>
                  <a:srgbClr val="FFFFFF">
                    <a:lumMod val="95000"/>
                  </a:srgbClr>
                </a:solidFill>
              </a:rPr>
              <a:t>năng</a:t>
            </a:r>
            <a:endParaRPr kumimoji="0" lang="en-US" sz="2800" b="1" i="0" u="none" strike="noStrike" kern="0" cap="none" spc="0" normalizeH="0" baseline="0" noProof="0" dirty="0">
              <a:ln>
                <a:noFill/>
              </a:ln>
              <a:solidFill>
                <a:srgbClr val="FFFFFF">
                  <a:lumMod val="95000"/>
                </a:srgbClr>
              </a:solidFill>
              <a:effectLst/>
              <a:uLnTx/>
              <a:uFillTx/>
            </a:endParaRPr>
          </a:p>
        </p:txBody>
      </p:sp>
    </p:spTree>
    <p:extLst>
      <p:ext uri="{BB962C8B-B14F-4D97-AF65-F5344CB8AC3E}">
        <p14:creationId xmlns:p14="http://schemas.microsoft.com/office/powerpoint/2010/main" val="562112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53 fb Le Nhung">
            <a:extLst>
              <a:ext uri="{FF2B5EF4-FFF2-40B4-BE49-F238E27FC236}">
                <a16:creationId xmlns:a16="http://schemas.microsoft.com/office/drawing/2014/main" id="{B43A4FD6-A113-4752-9D1C-5A96E995E6AA}"/>
              </a:ext>
            </a:extLst>
          </p:cNvPr>
          <p:cNvGrpSpPr/>
          <p:nvPr/>
        </p:nvGrpSpPr>
        <p:grpSpPr>
          <a:xfrm>
            <a:off x="617356" y="228522"/>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53 fb Le Nhung">
            <a:extLst>
              <a:ext uri="{FF2B5EF4-FFF2-40B4-BE49-F238E27FC236}">
                <a16:creationId xmlns:a16="http://schemas.microsoft.com/office/drawing/2014/main" id="{5DC4BF7E-61DA-41AF-A12D-3447AFEC21E8}"/>
              </a:ext>
            </a:extLst>
          </p:cNvPr>
          <p:cNvSpPr txBox="1"/>
          <p:nvPr/>
        </p:nvSpPr>
        <p:spPr>
          <a:xfrm>
            <a:off x="844086" y="479165"/>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4" name="Picture 2" descr="n53 fb Le Nhung">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844086" y="1251335"/>
            <a:ext cx="1999884" cy="185444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descr="n53 fb Le Nhung"/>
          <p:cNvSpPr/>
          <p:nvPr/>
        </p:nvSpPr>
        <p:spPr>
          <a:xfrm>
            <a:off x="174044" y="4495416"/>
            <a:ext cx="11846858" cy="1978637"/>
          </a:xfrm>
          <a:prstGeom prst="roundRect">
            <a:avLst>
              <a:gd name="adj" fmla="val 7445"/>
            </a:avLst>
          </a:prstGeom>
          <a:solidFill>
            <a:schemeClr val="bg1">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defRPr/>
            </a:pPr>
            <a:r>
              <a:rPr lang="vi-VN" sz="3200" b="1" dirty="0">
                <a:solidFill>
                  <a:srgbClr val="0070C0"/>
                </a:solidFill>
                <a:latin typeface="Arial"/>
                <a:ea typeface="Times New Roman" panose="02020603050405020304" pitchFamily="18" charset="0"/>
                <a:cs typeface="#9Slide03 Arima Madurai Black" panose="00000A00000000000000" pitchFamily="2" charset="-93"/>
              </a:rPr>
              <a:t>Hình 26.3 mô tả vận động viên tham gia trượt ván trong máng. Bỏ qua mọi ma sát, hãy phân tích sự bảo toàn cơ năng của vận động viên này</a:t>
            </a:r>
            <a:endParaRPr kumimoji="0" lang="en-US" sz="32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endParaRPr>
          </a:p>
        </p:txBody>
      </p:sp>
      <p:pic>
        <p:nvPicPr>
          <p:cNvPr id="12" name="Picture 11" descr="n53 fb Le Nhung"/>
          <p:cNvPicPr/>
          <p:nvPr/>
        </p:nvPicPr>
        <p:blipFill>
          <a:blip r:embed="rId4">
            <a:extLst>
              <a:ext uri="{28A0092B-C50C-407E-A947-70E740481C1C}">
                <a14:useLocalDpi xmlns:a14="http://schemas.microsoft.com/office/drawing/2010/main" val="0"/>
              </a:ext>
            </a:extLst>
          </a:blip>
          <a:srcRect/>
          <a:stretch>
            <a:fillRect/>
          </a:stretch>
        </p:blipFill>
        <p:spPr bwMode="auto">
          <a:xfrm>
            <a:off x="4807132" y="228622"/>
            <a:ext cx="4911634" cy="4016251"/>
          </a:xfrm>
          <a:prstGeom prst="rect">
            <a:avLst/>
          </a:prstGeom>
          <a:noFill/>
          <a:ln>
            <a:noFill/>
          </a:ln>
        </p:spPr>
      </p:pic>
    </p:spTree>
    <p:extLst>
      <p:ext uri="{BB962C8B-B14F-4D97-AF65-F5344CB8AC3E}">
        <p14:creationId xmlns:p14="http://schemas.microsoft.com/office/powerpoint/2010/main" val="1767944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53 fb Le Nhu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17" y="0"/>
            <a:ext cx="12192001" cy="6848203"/>
          </a:xfrm>
          <a:prstGeom prst="rect">
            <a:avLst/>
          </a:prstGeom>
        </p:spPr>
      </p:pic>
      <p:sp>
        <p:nvSpPr>
          <p:cNvPr id="6" name="TextBox 5" descr="n53 fb Le Nhung"/>
          <p:cNvSpPr txBox="1"/>
          <p:nvPr/>
        </p:nvSpPr>
        <p:spPr>
          <a:xfrm>
            <a:off x="1404577" y="749522"/>
            <a:ext cx="6169255" cy="5349157"/>
          </a:xfrm>
          <a:prstGeom prst="rect">
            <a:avLst/>
          </a:prstGeom>
          <a:noFill/>
        </p:spPr>
        <p:txBody>
          <a:bodyPr wrap="square" rtlCol="0">
            <a:spAutoFit/>
          </a:bodyPr>
          <a:lstStyle/>
          <a:p>
            <a:pPr algn="just">
              <a:lnSpc>
                <a:spcPct val="115000"/>
              </a:lnSpc>
              <a:spcAft>
                <a:spcPts val="0"/>
              </a:spcAft>
            </a:pPr>
            <a:r>
              <a:rPr lang="en-US" sz="2800" b="1" dirty="0" err="1">
                <a:solidFill>
                  <a:srgbClr val="0070C0"/>
                </a:solidFill>
                <a:latin typeface="+mj-lt"/>
                <a:ea typeface="Times New Roman" panose="02020603050405020304" pitchFamily="18" charset="0"/>
              </a:rPr>
              <a:t>Khi</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vận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viên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trượt</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từ</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đỉnh</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máng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xuống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chân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máng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cao</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giảm</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và</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vận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tốc</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nên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thế</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giảm</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và</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tăng</a:t>
            </a:r>
            <a:endParaRPr lang="en-US" sz="2800" b="1" dirty="0">
              <a:solidFill>
                <a:srgbClr val="0070C0"/>
              </a:solidFill>
              <a:latin typeface="+mj-lt"/>
              <a:ea typeface="Times New Roman" panose="02020603050405020304" pitchFamily="18" charset="0"/>
            </a:endParaRPr>
          </a:p>
          <a:p>
            <a:pPr algn="just">
              <a:lnSpc>
                <a:spcPct val="115000"/>
              </a:lnSpc>
              <a:spcAft>
                <a:spcPts val="0"/>
              </a:spcAft>
            </a:pP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Nhưng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khi</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từ</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chân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máng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lên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đến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đỉnh</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máng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thì</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cao</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và</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vận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tốc</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giảm</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nên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thế</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và</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giảm</a:t>
            </a:r>
            <a:endParaRPr lang="en-US" sz="2800" b="1" dirty="0">
              <a:solidFill>
                <a:srgbClr val="0070C0"/>
              </a:solidFill>
              <a:latin typeface="+mj-lt"/>
              <a:ea typeface="Times New Roman" panose="02020603050405020304" pitchFamily="18" charset="0"/>
            </a:endParaRPr>
          </a:p>
          <a:p>
            <a:pPr algn="just"/>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Khi</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bỏ</a:t>
            </a:r>
            <a:r>
              <a:rPr lang="en-US" sz="2800" b="1" dirty="0">
                <a:solidFill>
                  <a:srgbClr val="0070C0"/>
                </a:solidFill>
                <a:latin typeface="+mj-lt"/>
                <a:ea typeface="Times New Roman" panose="02020603050405020304" pitchFamily="18" charset="0"/>
              </a:rPr>
              <a:t> qua </a:t>
            </a:r>
            <a:r>
              <a:rPr lang="en-US" sz="2800" b="1" dirty="0" err="1">
                <a:solidFill>
                  <a:srgbClr val="0070C0"/>
                </a:solidFill>
                <a:latin typeface="+mj-lt"/>
                <a:ea typeface="Times New Roman" panose="02020603050405020304" pitchFamily="18" charset="0"/>
              </a:rPr>
              <a:t>mọi</a:t>
            </a:r>
            <a:r>
              <a:rPr lang="en-US" sz="2800" b="1" dirty="0">
                <a:solidFill>
                  <a:srgbClr val="0070C0"/>
                </a:solidFill>
                <a:latin typeface="+mj-lt"/>
                <a:ea typeface="Times New Roman" panose="02020603050405020304" pitchFamily="18" charset="0"/>
              </a:rPr>
              <a:t> ma </a:t>
            </a:r>
            <a:r>
              <a:rPr lang="en-US" sz="2800" b="1" dirty="0" err="1">
                <a:solidFill>
                  <a:srgbClr val="0070C0"/>
                </a:solidFill>
                <a:latin typeface="+mj-lt"/>
                <a:ea typeface="Times New Roman" panose="02020603050405020304" pitchFamily="18" charset="0"/>
              </a:rPr>
              <a:t>sát</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thì</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cơ</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năng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của</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vận</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động</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này</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được</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bảo</a:t>
            </a:r>
            <a:r>
              <a:rPr lang="en-US" sz="2800" b="1" dirty="0">
                <a:solidFill>
                  <a:srgbClr val="0070C0"/>
                </a:solidFill>
                <a:latin typeface="+mj-lt"/>
                <a:ea typeface="Times New Roman" panose="02020603050405020304" pitchFamily="18" charset="0"/>
              </a:rPr>
              <a:t> </a:t>
            </a:r>
            <a:r>
              <a:rPr lang="en-US" sz="2800" b="1" dirty="0" err="1">
                <a:solidFill>
                  <a:srgbClr val="0070C0"/>
                </a:solidFill>
                <a:latin typeface="+mj-lt"/>
                <a:ea typeface="Times New Roman" panose="02020603050405020304" pitchFamily="18" charset="0"/>
              </a:rPr>
              <a:t>toàn</a:t>
            </a:r>
            <a:endParaRPr kumimoji="0" lang="en-US" sz="2800" b="1" i="0" u="none" strike="noStrike" kern="1200" cap="none" spc="0" normalizeH="0" baseline="0" noProof="0" dirty="0">
              <a:ln>
                <a:noFill/>
              </a:ln>
              <a:solidFill>
                <a:srgbClr val="0070C0"/>
              </a:solidFill>
              <a:effectLst/>
              <a:uLnTx/>
              <a:uFillTx/>
              <a:latin typeface="+mj-lt"/>
            </a:endParaRPr>
          </a:p>
        </p:txBody>
      </p:sp>
      <p:pic>
        <p:nvPicPr>
          <p:cNvPr id="8" name="Picture 7" descr="n53 fb Le Nhung"/>
          <p:cNvPicPr/>
          <p:nvPr/>
        </p:nvPicPr>
        <p:blipFill>
          <a:blip r:embed="rId3">
            <a:extLst>
              <a:ext uri="{28A0092B-C50C-407E-A947-70E740481C1C}">
                <a14:useLocalDpi xmlns:a14="http://schemas.microsoft.com/office/drawing/2010/main" val="0"/>
              </a:ext>
            </a:extLst>
          </a:blip>
          <a:srcRect/>
          <a:stretch>
            <a:fillRect/>
          </a:stretch>
        </p:blipFill>
        <p:spPr bwMode="auto">
          <a:xfrm>
            <a:off x="7573832" y="870335"/>
            <a:ext cx="3553096" cy="2553765"/>
          </a:xfrm>
          <a:prstGeom prst="rect">
            <a:avLst/>
          </a:prstGeom>
          <a:noFill/>
          <a:ln>
            <a:noFill/>
          </a:ln>
        </p:spPr>
      </p:pic>
    </p:spTree>
    <p:extLst>
      <p:ext uri="{BB962C8B-B14F-4D97-AF65-F5344CB8AC3E}">
        <p14:creationId xmlns:p14="http://schemas.microsoft.com/office/powerpoint/2010/main" val="356842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extBox 1" descr="n53 fb Le Nhung">
            <a:extLst>
              <a:ext uri="{FF2B5EF4-FFF2-40B4-BE49-F238E27FC236}">
                <a16:creationId xmlns:a16="http://schemas.microsoft.com/office/drawing/2014/main" id="{EE778A29-C24B-4CFA-9C90-D37534384482}"/>
              </a:ext>
            </a:extLst>
          </p:cNvPr>
          <p:cNvSpPr txBox="1"/>
          <p:nvPr/>
        </p:nvSpPr>
        <p:spPr>
          <a:xfrm>
            <a:off x="431072" y="773959"/>
            <a:ext cx="113908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Arial"/>
                <a:ea typeface="+mn-ea"/>
                <a:cs typeface="+mn-cs"/>
              </a:rPr>
              <a:t>   CƠ</a:t>
            </a:r>
            <a:r>
              <a:rPr kumimoji="0" lang="en-US" sz="6000" b="1" i="0" u="none" strike="noStrike" kern="1200" cap="none" spc="0" normalizeH="0" noProof="0" dirty="0">
                <a:ln>
                  <a:noFill/>
                </a:ln>
                <a:solidFill>
                  <a:srgbClr val="0070C0"/>
                </a:solidFill>
                <a:effectLst/>
                <a:uLnTx/>
                <a:uFillTx/>
                <a:latin typeface="Arial"/>
                <a:ea typeface="+mn-ea"/>
                <a:cs typeface="+mn-cs"/>
              </a:rPr>
              <a:t> NĂNG VÀ ĐỊNH LUẬT BẢO TOÀN CƠ NĂNG</a:t>
            </a:r>
            <a:endParaRPr kumimoji="0" lang="vi-VN" sz="6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p:txBody>
      </p:sp>
      <p:sp>
        <p:nvSpPr>
          <p:cNvPr id="4" name="TextBox 3" descr="n53 fb Le Nhung"/>
          <p:cNvSpPr txBox="1"/>
          <p:nvPr/>
        </p:nvSpPr>
        <p:spPr>
          <a:xfrm>
            <a:off x="653140" y="127628"/>
            <a:ext cx="8987248" cy="646331"/>
          </a:xfrm>
          <a:prstGeom prst="rect">
            <a:avLst/>
          </a:prstGeom>
          <a:noFill/>
        </p:spPr>
        <p:txBody>
          <a:bodyPr wrap="square" rtlCol="0">
            <a:spAutoFit/>
          </a:bodyPr>
          <a:lstStyle/>
          <a:p>
            <a:r>
              <a:rPr lang="en-US" sz="3600" b="1" dirty="0">
                <a:solidFill>
                  <a:srgbClr val="00CC00"/>
                </a:solidFill>
              </a:rPr>
              <a:t>BÀI 26</a:t>
            </a:r>
          </a:p>
        </p:txBody>
      </p:sp>
      <p:pic>
        <p:nvPicPr>
          <p:cNvPr id="6" name="Picture 2" descr="n53 fb Le Nh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152" y="3103381"/>
            <a:ext cx="628650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53 fb Le Nhu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92006" y="3103381"/>
            <a:ext cx="3315926" cy="358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143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53 fb Le Nhung"/>
          <p:cNvSpPr/>
          <p:nvPr/>
        </p:nvSpPr>
        <p:spPr>
          <a:xfrm>
            <a:off x="473977" y="976041"/>
            <a:ext cx="7384691" cy="5686016"/>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rPr>
              <a:t>Một</a:t>
            </a:r>
            <a:r>
              <a:rPr kumimoji="0" lang="en-US" sz="3200" b="1" i="0" u="none" strike="noStrike" kern="1200" cap="none" spc="0" normalizeH="0" noProof="0" dirty="0">
                <a:ln>
                  <a:noFill/>
                </a:ln>
                <a:solidFill>
                  <a:srgbClr val="0070C0"/>
                </a:solidFill>
                <a:effectLst/>
                <a:uLnTx/>
                <a:uFillTx/>
                <a:latin typeface="Arial"/>
              </a:rPr>
              <a:t> con </a:t>
            </a:r>
            <a:r>
              <a:rPr kumimoji="0" lang="en-US" sz="3200" b="1" i="0" u="none" strike="noStrike" kern="1200" cap="none" spc="0" normalizeH="0" noProof="0" dirty="0" err="1">
                <a:ln>
                  <a:noFill/>
                </a:ln>
                <a:solidFill>
                  <a:srgbClr val="0070C0"/>
                </a:solidFill>
                <a:effectLst/>
                <a:uLnTx/>
                <a:uFillTx/>
                <a:latin typeface="Arial"/>
              </a:rPr>
              <a:t>lắc</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đơn</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Hình</a:t>
            </a:r>
            <a:r>
              <a:rPr kumimoji="0" lang="en-US" sz="3200" b="1" i="0" u="none" strike="noStrike" kern="1200" cap="none" spc="0" normalizeH="0" noProof="0" dirty="0">
                <a:ln>
                  <a:noFill/>
                </a:ln>
                <a:solidFill>
                  <a:srgbClr val="0070C0"/>
                </a:solidFill>
                <a:effectLst/>
                <a:uLnTx/>
                <a:uFillTx/>
                <a:latin typeface="Arial"/>
              </a:rPr>
              <a:t> 26.4), </a:t>
            </a:r>
            <a:r>
              <a:rPr kumimoji="0" lang="en-US" sz="3200" b="1" i="0" u="none" strike="noStrike" kern="1200" cap="none" spc="0" normalizeH="0" noProof="0" dirty="0" err="1">
                <a:ln>
                  <a:noFill/>
                </a:ln>
                <a:solidFill>
                  <a:srgbClr val="0070C0"/>
                </a:solidFill>
                <a:effectLst/>
                <a:uLnTx/>
                <a:uFillTx/>
                <a:latin typeface="Arial"/>
              </a:rPr>
              <a:t>biết</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độ</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dài</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dây</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treo</a:t>
            </a:r>
            <a:r>
              <a:rPr kumimoji="0" lang="en-US" sz="3200" b="1" i="0" u="none" strike="noStrike" kern="1200" cap="none" spc="0" normalizeH="0" noProof="0" dirty="0">
                <a:ln>
                  <a:noFill/>
                </a:ln>
                <a:solidFill>
                  <a:srgbClr val="0070C0"/>
                </a:solidFill>
                <a:effectLst/>
                <a:uLnTx/>
                <a:uFillTx/>
                <a:latin typeface="Arial"/>
              </a:rPr>
              <a:t> </a:t>
            </a:r>
            <a:r>
              <a:rPr kumimoji="0" lang="en-US" sz="3200" b="1" i="0" u="none" strike="noStrike" kern="1200" cap="none" spc="0" normalizeH="0" noProof="0" dirty="0" err="1">
                <a:ln>
                  <a:noFill/>
                </a:ln>
                <a:solidFill>
                  <a:srgbClr val="0070C0"/>
                </a:solidFill>
                <a:effectLst/>
                <a:uLnTx/>
                <a:uFillTx/>
                <a:latin typeface="Arial"/>
              </a:rPr>
              <a:t>là</a:t>
            </a:r>
            <a:r>
              <a:rPr kumimoji="0" lang="en-US" sz="3200" b="1" i="0" u="none" strike="noStrike" kern="1200" cap="none" spc="0" normalizeH="0" noProof="0" dirty="0">
                <a:ln>
                  <a:noFill/>
                </a:ln>
                <a:solidFill>
                  <a:srgbClr val="0070C0"/>
                </a:solidFill>
                <a:effectLst/>
                <a:uLnTx/>
                <a:uFillTx/>
                <a:latin typeface="Arial"/>
              </a:rPr>
              <a:t> l = 0,6 m. </a:t>
            </a:r>
            <a:r>
              <a:rPr lang="en-US" sz="3200" b="1" dirty="0" err="1">
                <a:solidFill>
                  <a:srgbClr val="0070C0"/>
                </a:solidFill>
                <a:latin typeface="Arial"/>
              </a:rPr>
              <a:t>Đưa</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lên</a:t>
            </a:r>
            <a:r>
              <a:rPr lang="en-US" sz="3200" b="1" dirty="0">
                <a:solidFill>
                  <a:srgbClr val="0070C0"/>
                </a:solidFill>
                <a:latin typeface="Arial"/>
              </a:rPr>
              <a:t> </a:t>
            </a:r>
            <a:r>
              <a:rPr lang="en-US" sz="3200" b="1" dirty="0" err="1">
                <a:solidFill>
                  <a:srgbClr val="0070C0"/>
                </a:solidFill>
                <a:latin typeface="Arial"/>
              </a:rPr>
              <a:t>vị</a:t>
            </a:r>
            <a:r>
              <a:rPr lang="en-US" sz="3200" b="1" dirty="0">
                <a:solidFill>
                  <a:srgbClr val="0070C0"/>
                </a:solidFill>
                <a:latin typeface="Arial"/>
              </a:rPr>
              <a:t> </a:t>
            </a:r>
            <a:r>
              <a:rPr lang="en-US" sz="3200" b="1" dirty="0" err="1">
                <a:solidFill>
                  <a:srgbClr val="0070C0"/>
                </a:solidFill>
                <a:latin typeface="Arial"/>
              </a:rPr>
              <a:t>trí</a:t>
            </a:r>
            <a:r>
              <a:rPr lang="en-US" sz="3200" b="1" dirty="0">
                <a:solidFill>
                  <a:srgbClr val="0070C0"/>
                </a:solidFill>
                <a:latin typeface="Arial"/>
              </a:rPr>
              <a:t> A </a:t>
            </a:r>
            <a:r>
              <a:rPr lang="en-US" sz="3200" b="1" dirty="0" err="1">
                <a:solidFill>
                  <a:srgbClr val="0070C0"/>
                </a:solidFill>
                <a:latin typeface="Arial"/>
              </a:rPr>
              <a:t>hợp</a:t>
            </a:r>
            <a:r>
              <a:rPr lang="en-US" sz="3200" b="1" dirty="0">
                <a:solidFill>
                  <a:srgbClr val="0070C0"/>
                </a:solidFill>
                <a:latin typeface="Arial"/>
              </a:rPr>
              <a:t> </a:t>
            </a:r>
            <a:r>
              <a:rPr lang="en-US" sz="3200" b="1" dirty="0" err="1">
                <a:solidFill>
                  <a:srgbClr val="0070C0"/>
                </a:solidFill>
                <a:latin typeface="Arial"/>
              </a:rPr>
              <a:t>với</a:t>
            </a:r>
            <a:r>
              <a:rPr lang="en-US" sz="3200" b="1" dirty="0">
                <a:solidFill>
                  <a:srgbClr val="0070C0"/>
                </a:solidFill>
                <a:latin typeface="Arial"/>
              </a:rPr>
              <a:t> </a:t>
            </a:r>
            <a:r>
              <a:rPr lang="en-US" sz="3200" b="1" dirty="0" err="1">
                <a:solidFill>
                  <a:srgbClr val="0070C0"/>
                </a:solidFill>
                <a:latin typeface="Arial"/>
              </a:rPr>
              <a:t>phương</a:t>
            </a:r>
            <a:r>
              <a:rPr lang="en-US" sz="3200" b="1" dirty="0">
                <a:solidFill>
                  <a:srgbClr val="0070C0"/>
                </a:solidFill>
                <a:latin typeface="Arial"/>
              </a:rPr>
              <a:t> </a:t>
            </a:r>
            <a:r>
              <a:rPr lang="en-US" sz="3200" b="1" dirty="0" err="1">
                <a:solidFill>
                  <a:srgbClr val="0070C0"/>
                </a:solidFill>
                <a:latin typeface="Arial"/>
              </a:rPr>
              <a:t>thẳng</a:t>
            </a:r>
            <a:r>
              <a:rPr lang="en-US" sz="3200" b="1" dirty="0">
                <a:solidFill>
                  <a:srgbClr val="0070C0"/>
                </a:solidFill>
                <a:latin typeface="Arial"/>
              </a:rPr>
              <a:t> </a:t>
            </a:r>
            <a:r>
              <a:rPr lang="en-US" sz="3200" b="1" dirty="0" err="1">
                <a:solidFill>
                  <a:srgbClr val="0070C0"/>
                </a:solidFill>
                <a:latin typeface="Arial"/>
              </a:rPr>
              <a:t>đứng</a:t>
            </a:r>
            <a:r>
              <a:rPr lang="en-US" sz="3200" b="1" dirty="0">
                <a:solidFill>
                  <a:srgbClr val="0070C0"/>
                </a:solidFill>
                <a:latin typeface="Arial"/>
              </a:rPr>
              <a:t> OC </a:t>
            </a:r>
            <a:r>
              <a:rPr lang="en-US" sz="3200" b="1" dirty="0" err="1">
                <a:solidFill>
                  <a:srgbClr val="0070C0"/>
                </a:solidFill>
                <a:latin typeface="Arial"/>
              </a:rPr>
              <a:t>một</a:t>
            </a:r>
            <a:r>
              <a:rPr lang="en-US" sz="3200" b="1" dirty="0">
                <a:solidFill>
                  <a:srgbClr val="0070C0"/>
                </a:solidFill>
                <a:latin typeface="Arial"/>
              </a:rPr>
              <a:t> </a:t>
            </a:r>
            <a:r>
              <a:rPr lang="en-US" sz="3200" b="1" dirty="0" err="1">
                <a:solidFill>
                  <a:srgbClr val="0070C0"/>
                </a:solidFill>
                <a:latin typeface="Arial"/>
              </a:rPr>
              <a:t>góc</a:t>
            </a:r>
            <a:r>
              <a:rPr lang="en-US" sz="3200" b="1" dirty="0">
                <a:solidFill>
                  <a:srgbClr val="0070C0"/>
                </a:solidFill>
                <a:latin typeface="Arial"/>
              </a:rPr>
              <a:t> </a:t>
            </a:r>
            <a:r>
              <a:rPr lang="el-GR" sz="3200" b="1" dirty="0">
                <a:solidFill>
                  <a:srgbClr val="0070C0"/>
                </a:solidFill>
                <a:latin typeface="Arial"/>
              </a:rPr>
              <a:t>α</a:t>
            </a:r>
            <a:r>
              <a:rPr lang="en-US" sz="3200" b="1" dirty="0">
                <a:solidFill>
                  <a:srgbClr val="0070C0"/>
                </a:solidFill>
                <a:latin typeface="Arial"/>
              </a:rPr>
              <a:t> = 30</a:t>
            </a:r>
            <a:r>
              <a:rPr lang="en-US" sz="3200" b="1" baseline="30000" dirty="0">
                <a:solidFill>
                  <a:srgbClr val="0070C0"/>
                </a:solidFill>
                <a:latin typeface="Arial"/>
              </a:rPr>
              <a:t>o</a:t>
            </a:r>
            <a:r>
              <a:rPr lang="en-US" sz="3200" b="1" dirty="0">
                <a:solidFill>
                  <a:srgbClr val="0070C0"/>
                </a:solidFill>
                <a:latin typeface="Arial"/>
              </a:rPr>
              <a:t> </a:t>
            </a:r>
            <a:r>
              <a:rPr lang="en-US" sz="3200" b="1" dirty="0" err="1">
                <a:solidFill>
                  <a:srgbClr val="0070C0"/>
                </a:solidFill>
                <a:latin typeface="Arial"/>
              </a:rPr>
              <a:t>rồi</a:t>
            </a:r>
            <a:r>
              <a:rPr lang="en-US" sz="3200" b="1" dirty="0">
                <a:solidFill>
                  <a:srgbClr val="0070C0"/>
                </a:solidFill>
                <a:latin typeface="Arial"/>
              </a:rPr>
              <a:t> </a:t>
            </a:r>
            <a:r>
              <a:rPr lang="en-US" sz="3200" b="1" dirty="0" err="1">
                <a:solidFill>
                  <a:srgbClr val="0070C0"/>
                </a:solidFill>
                <a:latin typeface="Arial"/>
              </a:rPr>
              <a:t>thả</a:t>
            </a:r>
            <a:r>
              <a:rPr lang="en-US" sz="3200" b="1" dirty="0">
                <a:solidFill>
                  <a:srgbClr val="0070C0"/>
                </a:solidFill>
                <a:latin typeface="Arial"/>
              </a:rPr>
              <a:t> </a:t>
            </a:r>
            <a:r>
              <a:rPr lang="en-US" sz="3200" b="1" dirty="0" err="1">
                <a:solidFill>
                  <a:srgbClr val="0070C0"/>
                </a:solidFill>
                <a:latin typeface="Arial"/>
              </a:rPr>
              <a:t>nhẹ</a:t>
            </a:r>
            <a:r>
              <a:rPr lang="en-US" sz="3200" b="1" dirty="0">
                <a:solidFill>
                  <a:srgbClr val="0070C0"/>
                </a:solidFill>
                <a:latin typeface="Arial"/>
              </a:rPr>
              <a:t> </a:t>
            </a:r>
            <a:r>
              <a:rPr lang="en-US" sz="3200" b="1" dirty="0" err="1">
                <a:solidFill>
                  <a:srgbClr val="0070C0"/>
                </a:solidFill>
                <a:latin typeface="Arial"/>
              </a:rPr>
              <a:t>nhàng</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sẽ</a:t>
            </a:r>
            <a:r>
              <a:rPr lang="en-US" sz="3200" b="1" dirty="0">
                <a:solidFill>
                  <a:srgbClr val="0070C0"/>
                </a:solidFill>
                <a:latin typeface="Arial"/>
              </a:rPr>
              <a:t> </a:t>
            </a:r>
            <a:r>
              <a:rPr lang="en-US" sz="3200" b="1" dirty="0" err="1">
                <a:solidFill>
                  <a:srgbClr val="0070C0"/>
                </a:solidFill>
                <a:latin typeface="Arial"/>
              </a:rPr>
              <a:t>đi</a:t>
            </a:r>
            <a:r>
              <a:rPr lang="en-US" sz="3200" b="1" dirty="0">
                <a:solidFill>
                  <a:srgbClr val="0070C0"/>
                </a:solidFill>
                <a:latin typeface="Arial"/>
              </a:rPr>
              <a:t> </a:t>
            </a:r>
            <a:r>
              <a:rPr lang="en-US" sz="3200" b="1" dirty="0" err="1">
                <a:solidFill>
                  <a:srgbClr val="0070C0"/>
                </a:solidFill>
                <a:latin typeface="Arial"/>
              </a:rPr>
              <a:t>xuống</a:t>
            </a:r>
            <a:r>
              <a:rPr lang="en-US" sz="3200" b="1" dirty="0">
                <a:solidFill>
                  <a:srgbClr val="0070C0"/>
                </a:solidFill>
                <a:latin typeface="Arial"/>
              </a:rPr>
              <a:t> O (</a:t>
            </a:r>
            <a:r>
              <a:rPr lang="en-US" sz="3200" b="1" dirty="0" err="1">
                <a:solidFill>
                  <a:srgbClr val="0070C0"/>
                </a:solidFill>
                <a:latin typeface="Arial"/>
              </a:rPr>
              <a:t>vị</a:t>
            </a:r>
            <a:r>
              <a:rPr lang="en-US" sz="3200" b="1" dirty="0">
                <a:solidFill>
                  <a:srgbClr val="0070C0"/>
                </a:solidFill>
                <a:latin typeface="Arial"/>
              </a:rPr>
              <a:t> </a:t>
            </a:r>
            <a:r>
              <a:rPr lang="en-US" sz="3200" b="1" dirty="0" err="1">
                <a:solidFill>
                  <a:srgbClr val="0070C0"/>
                </a:solidFill>
                <a:latin typeface="Arial"/>
              </a:rPr>
              <a:t>trí</a:t>
            </a:r>
            <a:r>
              <a:rPr lang="en-US" sz="3200" b="1" dirty="0">
                <a:solidFill>
                  <a:srgbClr val="0070C0"/>
                </a:solidFill>
                <a:latin typeface="Arial"/>
              </a:rPr>
              <a:t> </a:t>
            </a:r>
            <a:r>
              <a:rPr lang="en-US" sz="3200" b="1" dirty="0" err="1">
                <a:solidFill>
                  <a:srgbClr val="0070C0"/>
                </a:solidFill>
                <a:latin typeface="Arial"/>
              </a:rPr>
              <a:t>thấp</a:t>
            </a:r>
            <a:r>
              <a:rPr lang="en-US" sz="3200" b="1" dirty="0">
                <a:solidFill>
                  <a:srgbClr val="0070C0"/>
                </a:solidFill>
                <a:latin typeface="Arial"/>
              </a:rPr>
              <a:t> </a:t>
            </a:r>
            <a:r>
              <a:rPr lang="en-US" sz="3200" b="1" dirty="0" err="1">
                <a:solidFill>
                  <a:srgbClr val="0070C0"/>
                </a:solidFill>
                <a:latin typeface="Arial"/>
              </a:rPr>
              <a:t>nhất</a:t>
            </a:r>
            <a:r>
              <a:rPr lang="en-US" sz="3200" b="1" dirty="0">
                <a:solidFill>
                  <a:srgbClr val="0070C0"/>
                </a:solidFill>
                <a:latin typeface="Arial"/>
              </a:rPr>
              <a:t>) </a:t>
            </a:r>
            <a:r>
              <a:rPr lang="en-US" sz="3200" b="1" dirty="0" err="1">
                <a:solidFill>
                  <a:srgbClr val="0070C0"/>
                </a:solidFill>
                <a:latin typeface="Arial"/>
              </a:rPr>
              <a:t>rồi</a:t>
            </a:r>
            <a:r>
              <a:rPr lang="en-US" sz="3200" b="1" dirty="0">
                <a:solidFill>
                  <a:srgbClr val="0070C0"/>
                </a:solidFill>
                <a:latin typeface="Arial"/>
              </a:rPr>
              <a:t> </a:t>
            </a:r>
            <a:r>
              <a:rPr lang="en-US" sz="3200" b="1" dirty="0" err="1">
                <a:solidFill>
                  <a:srgbClr val="0070C0"/>
                </a:solidFill>
                <a:latin typeface="Arial"/>
              </a:rPr>
              <a:t>đi</a:t>
            </a:r>
            <a:r>
              <a:rPr lang="en-US" sz="3200" b="1" dirty="0">
                <a:solidFill>
                  <a:srgbClr val="0070C0"/>
                </a:solidFill>
                <a:latin typeface="Arial"/>
              </a:rPr>
              <a:t> </a:t>
            </a:r>
            <a:r>
              <a:rPr lang="en-US" sz="3200" b="1" dirty="0" err="1">
                <a:solidFill>
                  <a:srgbClr val="0070C0"/>
                </a:solidFill>
                <a:latin typeface="Arial"/>
              </a:rPr>
              <a:t>đến</a:t>
            </a:r>
            <a:r>
              <a:rPr lang="en-US" sz="3200" b="1" dirty="0">
                <a:solidFill>
                  <a:srgbClr val="0070C0"/>
                </a:solidFill>
                <a:latin typeface="Arial"/>
              </a:rPr>
              <a:t> B, </a:t>
            </a:r>
            <a:r>
              <a:rPr lang="en-US" sz="3200" b="1" dirty="0" err="1">
                <a:solidFill>
                  <a:srgbClr val="0070C0"/>
                </a:solidFill>
                <a:latin typeface="Arial"/>
              </a:rPr>
              <a:t>sau</a:t>
            </a:r>
            <a:r>
              <a:rPr lang="en-US" sz="3200" b="1" dirty="0">
                <a:solidFill>
                  <a:srgbClr val="0070C0"/>
                </a:solidFill>
                <a:latin typeface="Arial"/>
              </a:rPr>
              <a:t> </a:t>
            </a:r>
            <a:r>
              <a:rPr lang="en-US" sz="3200" b="1" dirty="0" err="1">
                <a:solidFill>
                  <a:srgbClr val="0070C0"/>
                </a:solidFill>
                <a:latin typeface="Arial"/>
              </a:rPr>
              <a:t>đó</a:t>
            </a:r>
            <a:r>
              <a:rPr lang="en-US" sz="3200" b="1" dirty="0">
                <a:solidFill>
                  <a:srgbClr val="0070C0"/>
                </a:solidFill>
                <a:latin typeface="Arial"/>
              </a:rPr>
              <a:t> quay </a:t>
            </a:r>
            <a:r>
              <a:rPr lang="en-US" sz="3200" b="1" dirty="0" err="1">
                <a:solidFill>
                  <a:srgbClr val="0070C0"/>
                </a:solidFill>
                <a:latin typeface="Arial"/>
              </a:rPr>
              <a:t>lại</a:t>
            </a:r>
            <a:r>
              <a:rPr lang="en-US" sz="3200" b="1" dirty="0">
                <a:solidFill>
                  <a:srgbClr val="0070C0"/>
                </a:solidFill>
                <a:latin typeface="Arial"/>
              </a:rPr>
              <a:t> </a:t>
            </a:r>
            <a:r>
              <a:rPr lang="en-US" sz="3200" b="1" dirty="0" err="1">
                <a:solidFill>
                  <a:srgbClr val="0070C0"/>
                </a:solidFill>
                <a:latin typeface="Arial"/>
              </a:rPr>
              <a:t>và</a:t>
            </a:r>
            <a:r>
              <a:rPr lang="en-US" sz="3200" b="1" dirty="0">
                <a:solidFill>
                  <a:srgbClr val="0070C0"/>
                </a:solidFill>
                <a:latin typeface="Arial"/>
              </a:rPr>
              <a:t> </a:t>
            </a:r>
            <a:r>
              <a:rPr lang="en-US" sz="3200" b="1" dirty="0" err="1">
                <a:solidFill>
                  <a:srgbClr val="0070C0"/>
                </a:solidFill>
                <a:latin typeface="Arial"/>
              </a:rPr>
              <a:t>dao</a:t>
            </a:r>
            <a:r>
              <a:rPr lang="en-US" sz="3200" b="1" dirty="0">
                <a:solidFill>
                  <a:srgbClr val="0070C0"/>
                </a:solidFill>
                <a:latin typeface="Arial"/>
              </a:rPr>
              <a:t> </a:t>
            </a:r>
            <a:r>
              <a:rPr lang="en-US" sz="3200" b="1" dirty="0" err="1">
                <a:solidFill>
                  <a:srgbClr val="0070C0"/>
                </a:solidFill>
                <a:latin typeface="Arial"/>
              </a:rPr>
              <a:t>động</a:t>
            </a:r>
            <a:r>
              <a:rPr lang="en-US" sz="3200" b="1" dirty="0">
                <a:solidFill>
                  <a:srgbClr val="0070C0"/>
                </a:solidFill>
                <a:latin typeface="Arial"/>
              </a:rPr>
              <a:t> </a:t>
            </a:r>
            <a:r>
              <a:rPr lang="en-US" sz="3200" b="1" dirty="0" err="1">
                <a:solidFill>
                  <a:srgbClr val="0070C0"/>
                </a:solidFill>
                <a:latin typeface="Arial"/>
              </a:rPr>
              <a:t>cứ</a:t>
            </a:r>
            <a:r>
              <a:rPr lang="en-US" sz="3200" b="1" dirty="0">
                <a:solidFill>
                  <a:srgbClr val="0070C0"/>
                </a:solidFill>
                <a:latin typeface="Arial"/>
              </a:rPr>
              <a:t> </a:t>
            </a:r>
            <a:r>
              <a:rPr lang="en-US" sz="3200" b="1" dirty="0" err="1">
                <a:solidFill>
                  <a:srgbClr val="0070C0"/>
                </a:solidFill>
                <a:latin typeface="Arial"/>
              </a:rPr>
              <a:t>thế</a:t>
            </a:r>
            <a:r>
              <a:rPr lang="en-US" sz="3200" b="1" dirty="0">
                <a:solidFill>
                  <a:srgbClr val="0070C0"/>
                </a:solidFill>
                <a:latin typeface="Arial"/>
              </a:rPr>
              <a:t> </a:t>
            </a:r>
            <a:r>
              <a:rPr lang="en-US" sz="3200" b="1" dirty="0" err="1">
                <a:solidFill>
                  <a:srgbClr val="0070C0"/>
                </a:solidFill>
                <a:latin typeface="Arial"/>
              </a:rPr>
              <a:t>tiếp</a:t>
            </a:r>
            <a:r>
              <a:rPr lang="en-US" sz="3200" b="1" dirty="0">
                <a:solidFill>
                  <a:srgbClr val="0070C0"/>
                </a:solidFill>
                <a:latin typeface="Arial"/>
              </a:rPr>
              <a:t> </a:t>
            </a:r>
            <a:r>
              <a:rPr lang="en-US" sz="3200" b="1" dirty="0" err="1">
                <a:solidFill>
                  <a:srgbClr val="0070C0"/>
                </a:solidFill>
                <a:latin typeface="Arial"/>
              </a:rPr>
              <a:t>diễn</a:t>
            </a:r>
            <a:r>
              <a:rPr lang="en-US" sz="3200" b="1" dirty="0">
                <a:solidFill>
                  <a:srgbClr val="0070C0"/>
                </a:solidFill>
                <a:latin typeface="Arial"/>
              </a:rPr>
              <a:t>. </a:t>
            </a:r>
            <a:r>
              <a:rPr lang="en-US" sz="3200" b="1" dirty="0" err="1">
                <a:solidFill>
                  <a:srgbClr val="0070C0"/>
                </a:solidFill>
                <a:latin typeface="Arial"/>
              </a:rPr>
              <a:t>Bỏ</a:t>
            </a:r>
            <a:r>
              <a:rPr lang="en-US" sz="3200" b="1" dirty="0">
                <a:solidFill>
                  <a:srgbClr val="0070C0"/>
                </a:solidFill>
                <a:latin typeface="Arial"/>
              </a:rPr>
              <a:t> qua </a:t>
            </a:r>
            <a:r>
              <a:rPr lang="en-US" sz="3200" b="1" dirty="0" err="1">
                <a:solidFill>
                  <a:srgbClr val="0070C0"/>
                </a:solidFill>
                <a:latin typeface="Arial"/>
              </a:rPr>
              <a:t>tác</a:t>
            </a:r>
            <a:r>
              <a:rPr lang="en-US" sz="3200" b="1" dirty="0">
                <a:solidFill>
                  <a:srgbClr val="0070C0"/>
                </a:solidFill>
                <a:latin typeface="Arial"/>
              </a:rPr>
              <a:t> </a:t>
            </a:r>
            <a:r>
              <a:rPr lang="en-US" sz="3200" b="1" dirty="0" err="1">
                <a:solidFill>
                  <a:srgbClr val="0070C0"/>
                </a:solidFill>
                <a:latin typeface="Arial"/>
              </a:rPr>
              <a:t>dụng</a:t>
            </a:r>
            <a:r>
              <a:rPr lang="en-US" sz="3200" b="1" dirty="0">
                <a:solidFill>
                  <a:srgbClr val="0070C0"/>
                </a:solidFill>
                <a:latin typeface="Arial"/>
              </a:rPr>
              <a:t> </a:t>
            </a:r>
            <a:r>
              <a:rPr lang="en-US" sz="3200" b="1" dirty="0" err="1">
                <a:solidFill>
                  <a:srgbClr val="0070C0"/>
                </a:solidFill>
                <a:latin typeface="Arial"/>
              </a:rPr>
              <a:t>của</a:t>
            </a:r>
            <a:r>
              <a:rPr lang="en-US" sz="3200" b="1" dirty="0">
                <a:solidFill>
                  <a:srgbClr val="0070C0"/>
                </a:solidFill>
                <a:latin typeface="Arial"/>
              </a:rPr>
              <a:t> </a:t>
            </a:r>
            <a:r>
              <a:rPr lang="en-US" sz="3200" b="1" dirty="0" err="1">
                <a:solidFill>
                  <a:srgbClr val="0070C0"/>
                </a:solidFill>
                <a:latin typeface="Arial"/>
              </a:rPr>
              <a:t>các</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a:t>
            </a:r>
            <a:r>
              <a:rPr lang="en-US" sz="3200" b="1" dirty="0" err="1">
                <a:solidFill>
                  <a:srgbClr val="0070C0"/>
                </a:solidFill>
                <a:latin typeface="Arial"/>
              </a:rPr>
              <a:t>cản</a:t>
            </a:r>
            <a:r>
              <a:rPr lang="en-US" sz="3200" b="1" dirty="0">
                <a:solidFill>
                  <a:srgbClr val="0070C0"/>
                </a:solidFill>
                <a:latin typeface="Arial"/>
              </a:rPr>
              <a:t>, </a:t>
            </a:r>
            <a:r>
              <a:rPr lang="en-US" sz="3200" b="1" dirty="0" err="1">
                <a:solidFill>
                  <a:srgbClr val="0070C0"/>
                </a:solidFill>
                <a:latin typeface="Arial"/>
              </a:rPr>
              <a:t>lực</a:t>
            </a:r>
            <a:r>
              <a:rPr lang="en-US" sz="3200" b="1" dirty="0">
                <a:solidFill>
                  <a:srgbClr val="0070C0"/>
                </a:solidFill>
                <a:latin typeface="Arial"/>
              </a:rPr>
              <a:t> ma </a:t>
            </a:r>
            <a:r>
              <a:rPr lang="en-US" sz="3200" b="1" dirty="0" err="1">
                <a:solidFill>
                  <a:srgbClr val="0070C0"/>
                </a:solidFill>
                <a:latin typeface="Arial"/>
              </a:rPr>
              <a:t>sát</a:t>
            </a:r>
            <a:r>
              <a:rPr lang="en-US" sz="3200" b="1" dirty="0">
                <a:solidFill>
                  <a:srgbClr val="0070C0"/>
                </a:solidFill>
                <a:latin typeface="Arial"/>
              </a:rPr>
              <a:t>, </a:t>
            </a:r>
            <a:r>
              <a:rPr lang="en-US" sz="3200" b="1" dirty="0" err="1">
                <a:solidFill>
                  <a:srgbClr val="0070C0"/>
                </a:solidFill>
                <a:latin typeface="Arial"/>
              </a:rPr>
              <a:t>lấy</a:t>
            </a:r>
            <a:r>
              <a:rPr lang="en-US" sz="3200" b="1" dirty="0">
                <a:solidFill>
                  <a:srgbClr val="0070C0"/>
                </a:solidFill>
                <a:latin typeface="Arial"/>
              </a:rPr>
              <a:t> g = 9,8 m/s</a:t>
            </a:r>
            <a:r>
              <a:rPr lang="en-US" sz="3200" b="1" baseline="30000" dirty="0">
                <a:solidFill>
                  <a:srgbClr val="0070C0"/>
                </a:solidFill>
                <a:latin typeface="Arial"/>
              </a:rPr>
              <a:t>2</a:t>
            </a:r>
            <a:r>
              <a:rPr lang="en-US" sz="3200" b="1" dirty="0">
                <a:solidFill>
                  <a:srgbClr val="0070C0"/>
                </a:solidFill>
                <a:latin typeface="Arial"/>
              </a:rPr>
              <a:t>. </a:t>
            </a:r>
            <a:r>
              <a:rPr lang="en-US" sz="3200" b="1" dirty="0" err="1">
                <a:solidFill>
                  <a:srgbClr val="0070C0"/>
                </a:solidFill>
                <a:latin typeface="Arial"/>
              </a:rPr>
              <a:t>Hãy</a:t>
            </a:r>
            <a:r>
              <a:rPr lang="en-US" sz="3200" b="1" dirty="0">
                <a:solidFill>
                  <a:srgbClr val="0070C0"/>
                </a:solidFill>
                <a:latin typeface="Arial"/>
              </a:rPr>
              <a:t> </a:t>
            </a:r>
            <a:r>
              <a:rPr lang="en-US" sz="3200" b="1" dirty="0" err="1">
                <a:solidFill>
                  <a:srgbClr val="0070C0"/>
                </a:solidFill>
                <a:latin typeface="Arial"/>
              </a:rPr>
              <a:t>tính</a:t>
            </a:r>
            <a:r>
              <a:rPr lang="en-US" sz="3200" b="1" dirty="0">
                <a:solidFill>
                  <a:srgbClr val="0070C0"/>
                </a:solidFill>
                <a:latin typeface="Arial"/>
              </a:rPr>
              <a:t> </a:t>
            </a:r>
            <a:r>
              <a:rPr lang="en-US" sz="3200" b="1" dirty="0" err="1">
                <a:solidFill>
                  <a:srgbClr val="0070C0"/>
                </a:solidFill>
                <a:latin typeface="Arial"/>
              </a:rPr>
              <a:t>độ</a:t>
            </a:r>
            <a:r>
              <a:rPr lang="en-US" sz="3200" b="1" dirty="0">
                <a:solidFill>
                  <a:srgbClr val="0070C0"/>
                </a:solidFill>
                <a:latin typeface="Arial"/>
              </a:rPr>
              <a:t> </a:t>
            </a:r>
            <a:r>
              <a:rPr lang="en-US" sz="3200" b="1" dirty="0" err="1">
                <a:solidFill>
                  <a:srgbClr val="0070C0"/>
                </a:solidFill>
                <a:latin typeface="Arial"/>
              </a:rPr>
              <a:t>lớn</a:t>
            </a:r>
            <a:r>
              <a:rPr lang="en-US" sz="3200" b="1" dirty="0">
                <a:solidFill>
                  <a:srgbClr val="0070C0"/>
                </a:solidFill>
                <a:latin typeface="Arial"/>
              </a:rPr>
              <a:t> </a:t>
            </a:r>
            <a:r>
              <a:rPr lang="en-US" sz="3200" b="1" dirty="0" err="1">
                <a:solidFill>
                  <a:srgbClr val="0070C0"/>
                </a:solidFill>
                <a:latin typeface="Arial"/>
              </a:rPr>
              <a:t>vận</a:t>
            </a:r>
            <a:r>
              <a:rPr lang="en-US" sz="3200" b="1" dirty="0">
                <a:solidFill>
                  <a:srgbClr val="0070C0"/>
                </a:solidFill>
                <a:latin typeface="Arial"/>
              </a:rPr>
              <a:t> </a:t>
            </a:r>
            <a:r>
              <a:rPr lang="en-US" sz="3200" b="1" dirty="0" err="1">
                <a:solidFill>
                  <a:srgbClr val="0070C0"/>
                </a:solidFill>
                <a:latin typeface="Arial"/>
              </a:rPr>
              <a:t>tốc</a:t>
            </a:r>
            <a:r>
              <a:rPr lang="en-US" sz="3200" b="1" dirty="0">
                <a:solidFill>
                  <a:srgbClr val="0070C0"/>
                </a:solidFill>
                <a:latin typeface="Arial"/>
              </a:rPr>
              <a:t> </a:t>
            </a:r>
            <a:r>
              <a:rPr lang="en-US" sz="3200" b="1" dirty="0" err="1">
                <a:solidFill>
                  <a:srgbClr val="0070C0"/>
                </a:solidFill>
                <a:latin typeface="Arial"/>
              </a:rPr>
              <a:t>của</a:t>
            </a:r>
            <a:r>
              <a:rPr lang="en-US" sz="3200" b="1" dirty="0">
                <a:solidFill>
                  <a:srgbClr val="0070C0"/>
                </a:solidFill>
                <a:latin typeface="Arial"/>
              </a:rPr>
              <a:t> </a:t>
            </a:r>
            <a:r>
              <a:rPr lang="en-US" sz="3200" b="1" dirty="0" err="1">
                <a:solidFill>
                  <a:srgbClr val="0070C0"/>
                </a:solidFill>
                <a:latin typeface="Arial"/>
              </a:rPr>
              <a:t>vật</a:t>
            </a:r>
            <a:r>
              <a:rPr lang="en-US" sz="3200" b="1" dirty="0">
                <a:solidFill>
                  <a:srgbClr val="0070C0"/>
                </a:solidFill>
                <a:latin typeface="Arial"/>
              </a:rPr>
              <a:t> </a:t>
            </a:r>
            <a:r>
              <a:rPr lang="en-US" sz="3200" b="1" dirty="0" err="1">
                <a:solidFill>
                  <a:srgbClr val="0070C0"/>
                </a:solidFill>
                <a:latin typeface="Arial"/>
              </a:rPr>
              <a:t>tại</a:t>
            </a:r>
            <a:r>
              <a:rPr lang="en-US" sz="3200" b="1" dirty="0">
                <a:solidFill>
                  <a:srgbClr val="0070C0"/>
                </a:solidFill>
                <a:latin typeface="Arial"/>
              </a:rPr>
              <a:t> </a:t>
            </a:r>
            <a:r>
              <a:rPr lang="en-US" sz="3200" b="1" dirty="0" err="1">
                <a:solidFill>
                  <a:srgbClr val="0070C0"/>
                </a:solidFill>
                <a:latin typeface="Arial"/>
              </a:rPr>
              <a:t>vị</a:t>
            </a:r>
            <a:r>
              <a:rPr lang="en-US" sz="3200" b="1" dirty="0">
                <a:solidFill>
                  <a:srgbClr val="0070C0"/>
                </a:solidFill>
                <a:latin typeface="Arial"/>
              </a:rPr>
              <a:t> </a:t>
            </a:r>
            <a:r>
              <a:rPr lang="en-US" sz="3200" b="1" dirty="0" err="1">
                <a:solidFill>
                  <a:srgbClr val="0070C0"/>
                </a:solidFill>
                <a:latin typeface="Arial"/>
              </a:rPr>
              <a:t>trí</a:t>
            </a:r>
            <a:r>
              <a:rPr lang="en-US" sz="3200" b="1" dirty="0">
                <a:solidFill>
                  <a:srgbClr val="0070C0"/>
                </a:solidFill>
                <a:latin typeface="Arial"/>
              </a:rPr>
              <a:t> O. </a:t>
            </a:r>
            <a:endParaRPr kumimoji="0" lang="en-US" sz="3200" b="1" i="0" u="none" strike="noStrike" kern="1200" cap="none" spc="0" normalizeH="0" baseline="0" noProof="0" dirty="0">
              <a:ln>
                <a:noFill/>
              </a:ln>
              <a:solidFill>
                <a:srgbClr val="0070C0"/>
              </a:solidFill>
              <a:effectLst/>
              <a:uLnTx/>
              <a:uFillTx/>
              <a:latin typeface="Arial"/>
            </a:endParaRPr>
          </a:p>
        </p:txBody>
      </p:sp>
      <p:sp>
        <p:nvSpPr>
          <p:cNvPr id="5" name="TextBox 4" descr="n53 fb Le Nhung">
            <a:extLst>
              <a:ext uri="{FF2B5EF4-FFF2-40B4-BE49-F238E27FC236}">
                <a16:creationId xmlns:a16="http://schemas.microsoft.com/office/drawing/2014/main" id="{8C0F6772-C949-4DBD-88F6-21565592B304}"/>
              </a:ext>
            </a:extLst>
          </p:cNvPr>
          <p:cNvSpPr txBox="1"/>
          <p:nvPr/>
        </p:nvSpPr>
        <p:spPr>
          <a:xfrm>
            <a:off x="391886" y="241816"/>
            <a:ext cx="1449977" cy="584775"/>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rPr>
              <a:t>Ví</a:t>
            </a:r>
            <a:r>
              <a:rPr lang="en-US" sz="3200" b="1" dirty="0">
                <a:solidFill>
                  <a:prstClr val="black"/>
                </a:solidFill>
                <a:latin typeface="Arial" panose="020B0604020202020204" pitchFamily="34" charset="0"/>
              </a:rPr>
              <a:t> </a:t>
            </a:r>
            <a:r>
              <a:rPr lang="en-US" sz="3200" b="1" dirty="0" err="1">
                <a:solidFill>
                  <a:prstClr val="black"/>
                </a:solidFill>
                <a:latin typeface="Arial" panose="020B0604020202020204" pitchFamily="34" charset="0"/>
              </a:rPr>
              <a:t>dụ</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 name="Picture 1" descr="n53 fb Le Nhung"/>
          <p:cNvPicPr>
            <a:picLocks noChangeAspect="1"/>
          </p:cNvPicPr>
          <p:nvPr/>
        </p:nvPicPr>
        <p:blipFill>
          <a:blip r:embed="rId2"/>
          <a:stretch>
            <a:fillRect/>
          </a:stretch>
        </p:blipFill>
        <p:spPr>
          <a:xfrm>
            <a:off x="7884794" y="1211173"/>
            <a:ext cx="4124325" cy="3800475"/>
          </a:xfrm>
          <a:prstGeom prst="rect">
            <a:avLst/>
          </a:prstGeom>
        </p:spPr>
      </p:pic>
    </p:spTree>
    <p:extLst>
      <p:ext uri="{BB962C8B-B14F-4D97-AF65-F5344CB8AC3E}">
        <p14:creationId xmlns:p14="http://schemas.microsoft.com/office/powerpoint/2010/main" val="39033319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53 fb Le N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5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53 fb Le Nhung"/>
          <p:cNvSpPr txBox="1"/>
          <p:nvPr/>
        </p:nvSpPr>
        <p:spPr>
          <a:xfrm>
            <a:off x="827314" y="928914"/>
            <a:ext cx="10566400" cy="569387"/>
          </a:xfrm>
          <a:prstGeom prst="rect">
            <a:avLst/>
          </a:prstGeom>
          <a:noFill/>
        </p:spPr>
        <p:txBody>
          <a:bodyPr wrap="square" tIns="91440" rtlCol="0">
            <a:spAutoFit/>
          </a:bodyPr>
          <a:lstStyle/>
          <a:p>
            <a:pPr marL="457200" indent="-457200">
              <a:buFont typeface="Arial" panose="020B0604020202020204" pitchFamily="34" charset="0"/>
              <a:buChar char="•"/>
            </a:pPr>
            <a:r>
              <a:rPr lang="en-US" sz="2800" b="1" dirty="0" err="1">
                <a:solidFill>
                  <a:srgbClr val="000066"/>
                </a:solidFill>
              </a:rPr>
              <a:t>Chọn</a:t>
            </a:r>
            <a:r>
              <a:rPr lang="en-US" sz="2800" b="1" dirty="0">
                <a:solidFill>
                  <a:srgbClr val="000066"/>
                </a:solidFill>
              </a:rPr>
              <a:t> </a:t>
            </a:r>
            <a:r>
              <a:rPr lang="en-US" sz="2800" b="1" dirty="0" err="1">
                <a:solidFill>
                  <a:srgbClr val="000066"/>
                </a:solidFill>
              </a:rPr>
              <a:t>mốc</a:t>
            </a:r>
            <a:r>
              <a:rPr lang="en-US" sz="2800" b="1" dirty="0">
                <a:solidFill>
                  <a:srgbClr val="000066"/>
                </a:solidFill>
              </a:rPr>
              <a:t> </a:t>
            </a:r>
            <a:r>
              <a:rPr lang="en-US" sz="2800" b="1" dirty="0" err="1">
                <a:solidFill>
                  <a:srgbClr val="000066"/>
                </a:solidFill>
              </a:rPr>
              <a:t>tính</a:t>
            </a:r>
            <a:r>
              <a:rPr lang="en-US" sz="2800" b="1" dirty="0">
                <a:solidFill>
                  <a:srgbClr val="000066"/>
                </a:solidFill>
              </a:rPr>
              <a:t> </a:t>
            </a:r>
            <a:r>
              <a:rPr lang="en-US" sz="2800" b="1" dirty="0" err="1">
                <a:solidFill>
                  <a:srgbClr val="000066"/>
                </a:solidFill>
              </a:rPr>
              <a:t>thế</a:t>
            </a:r>
            <a:r>
              <a:rPr lang="en-US" sz="2800" b="1" dirty="0">
                <a:solidFill>
                  <a:srgbClr val="000066"/>
                </a:solidFill>
              </a:rPr>
              <a:t> </a:t>
            </a:r>
            <a:r>
              <a:rPr lang="en-US" sz="2800" b="1" dirty="0" err="1">
                <a:solidFill>
                  <a:srgbClr val="000066"/>
                </a:solidFill>
              </a:rPr>
              <a:t>năng</a:t>
            </a:r>
            <a:r>
              <a:rPr lang="en-US" sz="2800" b="1" dirty="0">
                <a:solidFill>
                  <a:srgbClr val="000066"/>
                </a:solidFill>
              </a:rPr>
              <a:t> </a:t>
            </a:r>
            <a:r>
              <a:rPr lang="en-US" sz="2800" b="1" dirty="0" err="1">
                <a:solidFill>
                  <a:srgbClr val="000066"/>
                </a:solidFill>
              </a:rPr>
              <a:t>của</a:t>
            </a:r>
            <a:r>
              <a:rPr lang="en-US" sz="2800" b="1" dirty="0">
                <a:solidFill>
                  <a:srgbClr val="000066"/>
                </a:solidFill>
              </a:rPr>
              <a:t> </a:t>
            </a:r>
            <a:r>
              <a:rPr lang="en-US" sz="2800" b="1" dirty="0" err="1">
                <a:solidFill>
                  <a:srgbClr val="000066"/>
                </a:solidFill>
              </a:rPr>
              <a:t>vật</a:t>
            </a:r>
            <a:r>
              <a:rPr lang="en-US" sz="2800" b="1" dirty="0">
                <a:solidFill>
                  <a:srgbClr val="000066"/>
                </a:solidFill>
              </a:rPr>
              <a:t> </a:t>
            </a:r>
            <a:r>
              <a:rPr lang="en-US" sz="2800" b="1" dirty="0" err="1">
                <a:solidFill>
                  <a:srgbClr val="000066"/>
                </a:solidFill>
              </a:rPr>
              <a:t>tại</a:t>
            </a:r>
            <a:r>
              <a:rPr lang="en-US" sz="2800" b="1" dirty="0">
                <a:solidFill>
                  <a:srgbClr val="000066"/>
                </a:solidFill>
              </a:rPr>
              <a:t> </a:t>
            </a:r>
            <a:r>
              <a:rPr lang="en-US" sz="2800" b="1" dirty="0" err="1">
                <a:solidFill>
                  <a:srgbClr val="000066"/>
                </a:solidFill>
              </a:rPr>
              <a:t>vị</a:t>
            </a:r>
            <a:r>
              <a:rPr lang="en-US" sz="2800" b="1" dirty="0">
                <a:solidFill>
                  <a:srgbClr val="000066"/>
                </a:solidFill>
              </a:rPr>
              <a:t> </a:t>
            </a:r>
            <a:r>
              <a:rPr lang="en-US" sz="2800" b="1" dirty="0" err="1">
                <a:solidFill>
                  <a:srgbClr val="000066"/>
                </a:solidFill>
              </a:rPr>
              <a:t>trí</a:t>
            </a:r>
            <a:r>
              <a:rPr lang="en-US" sz="2800" b="1" dirty="0">
                <a:solidFill>
                  <a:srgbClr val="000066"/>
                </a:solidFill>
              </a:rPr>
              <a:t> O.</a:t>
            </a:r>
          </a:p>
        </p:txBody>
      </p:sp>
      <p:sp>
        <p:nvSpPr>
          <p:cNvPr id="7" name="TextBox 6" descr="n53 fb Le Nhung"/>
          <p:cNvSpPr txBox="1"/>
          <p:nvPr/>
        </p:nvSpPr>
        <p:spPr>
          <a:xfrm>
            <a:off x="827314" y="1586080"/>
            <a:ext cx="10842172" cy="569387"/>
          </a:xfrm>
          <a:prstGeom prst="rect">
            <a:avLst/>
          </a:prstGeom>
          <a:noFill/>
        </p:spPr>
        <p:txBody>
          <a:bodyPr wrap="square" tIns="91440" rtlCol="0">
            <a:spAutoFit/>
          </a:bodyPr>
          <a:lstStyle/>
          <a:p>
            <a:pPr marL="457200" indent="-457200">
              <a:buFont typeface="Arial" panose="020B0604020202020204" pitchFamily="34" charset="0"/>
              <a:buChar char="•"/>
            </a:pPr>
            <a:r>
              <a:rPr lang="en-US" sz="2800" b="1" dirty="0" err="1">
                <a:solidFill>
                  <a:srgbClr val="000066"/>
                </a:solidFill>
              </a:rPr>
              <a:t>Tại</a:t>
            </a:r>
            <a:r>
              <a:rPr lang="en-US" sz="2800" b="1" dirty="0">
                <a:solidFill>
                  <a:srgbClr val="000066"/>
                </a:solidFill>
              </a:rPr>
              <a:t> A </a:t>
            </a:r>
            <a:r>
              <a:rPr lang="en-US" sz="2800" b="1" dirty="0" err="1">
                <a:solidFill>
                  <a:srgbClr val="000066"/>
                </a:solidFill>
              </a:rPr>
              <a:t>có</a:t>
            </a:r>
            <a:r>
              <a:rPr lang="en-US" sz="2800" b="1" dirty="0">
                <a:solidFill>
                  <a:srgbClr val="000066"/>
                </a:solidFill>
              </a:rPr>
              <a:t> </a:t>
            </a:r>
            <a:r>
              <a:rPr lang="en-US" sz="2800" b="1" dirty="0" err="1">
                <a:solidFill>
                  <a:srgbClr val="000066"/>
                </a:solidFill>
              </a:rPr>
              <a:t>độ</a:t>
            </a:r>
            <a:r>
              <a:rPr lang="en-US" sz="2800" b="1" dirty="0">
                <a:solidFill>
                  <a:srgbClr val="000066"/>
                </a:solidFill>
              </a:rPr>
              <a:t> </a:t>
            </a:r>
            <a:r>
              <a:rPr lang="en-US" sz="2800" b="1" dirty="0" err="1">
                <a:solidFill>
                  <a:srgbClr val="000066"/>
                </a:solidFill>
              </a:rPr>
              <a:t>cao</a:t>
            </a:r>
            <a:r>
              <a:rPr lang="en-US" sz="2800" b="1" dirty="0">
                <a:solidFill>
                  <a:srgbClr val="000066"/>
                </a:solidFill>
              </a:rPr>
              <a:t> </a:t>
            </a:r>
            <a:r>
              <a:rPr lang="en-US" sz="2800" b="1" dirty="0" err="1">
                <a:solidFill>
                  <a:srgbClr val="000066"/>
                </a:solidFill>
              </a:rPr>
              <a:t>là</a:t>
            </a:r>
            <a:r>
              <a:rPr lang="en-US" sz="2800" b="1" dirty="0">
                <a:solidFill>
                  <a:srgbClr val="000066"/>
                </a:solidFill>
              </a:rPr>
              <a:t> </a:t>
            </a:r>
            <a:r>
              <a:rPr lang="en-US" sz="2800" b="1" dirty="0" err="1">
                <a:solidFill>
                  <a:srgbClr val="000066"/>
                </a:solidFill>
              </a:rPr>
              <a:t>h</a:t>
            </a:r>
            <a:r>
              <a:rPr lang="en-US" sz="2800" b="1" baseline="-25000" dirty="0" err="1">
                <a:solidFill>
                  <a:srgbClr val="000066"/>
                </a:solidFill>
              </a:rPr>
              <a:t>A</a:t>
            </a:r>
            <a:r>
              <a:rPr lang="en-US" sz="2800" b="1" dirty="0">
                <a:solidFill>
                  <a:srgbClr val="000066"/>
                </a:solidFill>
              </a:rPr>
              <a:t> </a:t>
            </a:r>
            <a:r>
              <a:rPr lang="en-US" sz="2800" b="1" dirty="0" err="1">
                <a:solidFill>
                  <a:srgbClr val="000066"/>
                </a:solidFill>
              </a:rPr>
              <a:t>và</a:t>
            </a:r>
            <a:r>
              <a:rPr lang="en-US" sz="2800" b="1" dirty="0">
                <a:solidFill>
                  <a:srgbClr val="000066"/>
                </a:solidFill>
              </a:rPr>
              <a:t> </a:t>
            </a:r>
            <a:r>
              <a:rPr lang="en-US" sz="2800" b="1" dirty="0" err="1">
                <a:solidFill>
                  <a:srgbClr val="000066"/>
                </a:solidFill>
              </a:rPr>
              <a:t>vận</a:t>
            </a:r>
            <a:r>
              <a:rPr lang="en-US" sz="2800" b="1" dirty="0">
                <a:solidFill>
                  <a:srgbClr val="000066"/>
                </a:solidFill>
              </a:rPr>
              <a:t> </a:t>
            </a:r>
            <a:r>
              <a:rPr lang="en-US" sz="2800" b="1" dirty="0" err="1">
                <a:solidFill>
                  <a:srgbClr val="000066"/>
                </a:solidFill>
              </a:rPr>
              <a:t>tốc</a:t>
            </a:r>
            <a:r>
              <a:rPr lang="en-US" sz="2800" b="1" dirty="0">
                <a:solidFill>
                  <a:srgbClr val="000066"/>
                </a:solidFill>
              </a:rPr>
              <a:t> </a:t>
            </a:r>
            <a:r>
              <a:rPr lang="en-US" sz="2800" b="1" dirty="0" err="1">
                <a:solidFill>
                  <a:srgbClr val="000066"/>
                </a:solidFill>
              </a:rPr>
              <a:t>v</a:t>
            </a:r>
            <a:r>
              <a:rPr lang="en-US" sz="2800" b="1" baseline="-25000" dirty="0" err="1">
                <a:solidFill>
                  <a:srgbClr val="000066"/>
                </a:solidFill>
              </a:rPr>
              <a:t>A</a:t>
            </a:r>
            <a:r>
              <a:rPr lang="en-US" sz="2800" b="1" dirty="0">
                <a:solidFill>
                  <a:srgbClr val="000066"/>
                </a:solidFill>
              </a:rPr>
              <a:t> = 0, </a:t>
            </a:r>
            <a:r>
              <a:rPr lang="en-US" sz="2800" b="1" dirty="0" err="1">
                <a:solidFill>
                  <a:srgbClr val="000066"/>
                </a:solidFill>
              </a:rPr>
              <a:t>nên</a:t>
            </a:r>
            <a:r>
              <a:rPr lang="en-US" sz="2800" b="1" dirty="0">
                <a:solidFill>
                  <a:srgbClr val="000066"/>
                </a:solidFill>
              </a:rPr>
              <a:t> </a:t>
            </a:r>
            <a:r>
              <a:rPr lang="en-US" sz="2800" b="1" dirty="0" err="1">
                <a:solidFill>
                  <a:srgbClr val="000066"/>
                </a:solidFill>
              </a:rPr>
              <a:t>cơ</a:t>
            </a:r>
            <a:r>
              <a:rPr lang="en-US" sz="2800" b="1" dirty="0">
                <a:solidFill>
                  <a:srgbClr val="000066"/>
                </a:solidFill>
              </a:rPr>
              <a:t> </a:t>
            </a:r>
            <a:r>
              <a:rPr lang="en-US" sz="2800" b="1" dirty="0" err="1">
                <a:solidFill>
                  <a:srgbClr val="000066"/>
                </a:solidFill>
              </a:rPr>
              <a:t>năng</a:t>
            </a:r>
            <a:r>
              <a:rPr lang="en-US" sz="2800" b="1" dirty="0">
                <a:solidFill>
                  <a:srgbClr val="000066"/>
                </a:solidFill>
              </a:rPr>
              <a:t> </a:t>
            </a:r>
            <a:r>
              <a:rPr lang="en-US" sz="2800" b="1" dirty="0" err="1">
                <a:solidFill>
                  <a:srgbClr val="000066"/>
                </a:solidFill>
              </a:rPr>
              <a:t>tại</a:t>
            </a:r>
            <a:r>
              <a:rPr lang="en-US" sz="2800" b="1" dirty="0">
                <a:solidFill>
                  <a:srgbClr val="000066"/>
                </a:solidFill>
              </a:rPr>
              <a:t> A </a:t>
            </a:r>
            <a:r>
              <a:rPr lang="en-US" sz="2800" b="1" dirty="0" err="1">
                <a:solidFill>
                  <a:srgbClr val="000066"/>
                </a:solidFill>
              </a:rPr>
              <a:t>là</a:t>
            </a:r>
            <a:r>
              <a:rPr lang="en-US" sz="2800" b="1" dirty="0">
                <a:solidFill>
                  <a:srgbClr val="000066"/>
                </a:solidFill>
              </a:rPr>
              <a:t>:</a:t>
            </a:r>
          </a:p>
        </p:txBody>
      </p:sp>
      <p:sp>
        <p:nvSpPr>
          <p:cNvPr id="11" name="TextBox 10" descr="n53 fb Le Nhung"/>
          <p:cNvSpPr txBox="1"/>
          <p:nvPr/>
        </p:nvSpPr>
        <p:spPr>
          <a:xfrm>
            <a:off x="1959428" y="2243246"/>
            <a:ext cx="8882743" cy="569387"/>
          </a:xfrm>
          <a:prstGeom prst="rect">
            <a:avLst/>
          </a:prstGeom>
          <a:noFill/>
        </p:spPr>
        <p:txBody>
          <a:bodyPr wrap="square" tIns="91440" rtlCol="0">
            <a:spAutoFit/>
          </a:bodyPr>
          <a:lstStyle/>
          <a:p>
            <a:r>
              <a:rPr lang="en-US" sz="2800" b="1" dirty="0">
                <a:solidFill>
                  <a:srgbClr val="000066"/>
                </a:solidFill>
              </a:rPr>
              <a:t>W</a:t>
            </a:r>
            <a:r>
              <a:rPr lang="en-US" sz="2800" b="1" baseline="-25000" dirty="0">
                <a:solidFill>
                  <a:srgbClr val="000066"/>
                </a:solidFill>
              </a:rPr>
              <a:t>A</a:t>
            </a:r>
            <a:r>
              <a:rPr lang="en-US" sz="2800" b="1" dirty="0">
                <a:solidFill>
                  <a:srgbClr val="000066"/>
                </a:solidFill>
              </a:rPr>
              <a:t> = </a:t>
            </a:r>
            <a:r>
              <a:rPr lang="en-US" sz="2800" b="1" dirty="0" err="1">
                <a:solidFill>
                  <a:srgbClr val="000066"/>
                </a:solidFill>
              </a:rPr>
              <a:t>W</a:t>
            </a:r>
            <a:r>
              <a:rPr lang="en-US" sz="2800" b="1" baseline="-25000" dirty="0" err="1">
                <a:solidFill>
                  <a:srgbClr val="000066"/>
                </a:solidFill>
              </a:rPr>
              <a:t>đA</a:t>
            </a:r>
            <a:r>
              <a:rPr lang="en-US" sz="2800" b="1" dirty="0">
                <a:solidFill>
                  <a:srgbClr val="000066"/>
                </a:solidFill>
              </a:rPr>
              <a:t> + </a:t>
            </a:r>
            <a:r>
              <a:rPr lang="en-US" sz="2800" b="1" dirty="0" err="1">
                <a:solidFill>
                  <a:srgbClr val="000066"/>
                </a:solidFill>
              </a:rPr>
              <a:t>W</a:t>
            </a:r>
            <a:r>
              <a:rPr lang="en-US" sz="2800" b="1" baseline="-25000" dirty="0" err="1">
                <a:solidFill>
                  <a:srgbClr val="000066"/>
                </a:solidFill>
              </a:rPr>
              <a:t>tA</a:t>
            </a:r>
            <a:r>
              <a:rPr lang="en-US" sz="2800" b="1" dirty="0">
                <a:solidFill>
                  <a:srgbClr val="000066"/>
                </a:solidFill>
              </a:rPr>
              <a:t> = 0 + </a:t>
            </a:r>
            <a:r>
              <a:rPr lang="en-US" sz="2800" b="1" dirty="0" err="1">
                <a:solidFill>
                  <a:srgbClr val="000066"/>
                </a:solidFill>
              </a:rPr>
              <a:t>m.g.h</a:t>
            </a:r>
            <a:r>
              <a:rPr lang="en-US" sz="2800" b="1" baseline="-25000" dirty="0" err="1">
                <a:solidFill>
                  <a:srgbClr val="000066"/>
                </a:solidFill>
              </a:rPr>
              <a:t>A</a:t>
            </a:r>
            <a:r>
              <a:rPr lang="en-US" sz="2800" b="1" dirty="0">
                <a:solidFill>
                  <a:srgbClr val="000066"/>
                </a:solidFill>
              </a:rPr>
              <a:t> =  </a:t>
            </a:r>
            <a:r>
              <a:rPr lang="en-US" sz="2800" b="1" dirty="0" err="1">
                <a:solidFill>
                  <a:srgbClr val="000066"/>
                </a:solidFill>
              </a:rPr>
              <a:t>m.g</a:t>
            </a:r>
            <a:r>
              <a:rPr lang="en-US" sz="2800" b="1" dirty="0">
                <a:solidFill>
                  <a:srgbClr val="000066"/>
                </a:solidFill>
              </a:rPr>
              <a:t>.(OC – CE) =</a:t>
            </a:r>
          </a:p>
        </p:txBody>
      </p:sp>
      <p:sp>
        <p:nvSpPr>
          <p:cNvPr id="12" name="TextBox 11" descr="n53 fb Le Nhung"/>
          <p:cNvSpPr txBox="1"/>
          <p:nvPr/>
        </p:nvSpPr>
        <p:spPr>
          <a:xfrm>
            <a:off x="4571999" y="2900412"/>
            <a:ext cx="5936344" cy="569387"/>
          </a:xfrm>
          <a:prstGeom prst="rect">
            <a:avLst/>
          </a:prstGeom>
          <a:noFill/>
        </p:spPr>
        <p:txBody>
          <a:bodyPr wrap="square" tIns="91440" rtlCol="0">
            <a:spAutoFit/>
          </a:bodyPr>
          <a:lstStyle/>
          <a:p>
            <a:r>
              <a:rPr lang="en-US" sz="2800" b="1" dirty="0">
                <a:solidFill>
                  <a:srgbClr val="000066"/>
                </a:solidFill>
              </a:rPr>
              <a:t>= </a:t>
            </a:r>
            <a:r>
              <a:rPr lang="en-US" sz="2800" b="1" dirty="0" err="1">
                <a:solidFill>
                  <a:srgbClr val="000066"/>
                </a:solidFill>
              </a:rPr>
              <a:t>m.g</a:t>
            </a:r>
            <a:r>
              <a:rPr lang="en-US" sz="2800" b="1" dirty="0">
                <a:solidFill>
                  <a:srgbClr val="000066"/>
                </a:solidFill>
              </a:rPr>
              <a:t>.(l –</a:t>
            </a:r>
            <a:r>
              <a:rPr lang="en-US" sz="2800" b="1" dirty="0" err="1">
                <a:solidFill>
                  <a:srgbClr val="000066"/>
                </a:solidFill>
              </a:rPr>
              <a:t>l.cos</a:t>
            </a:r>
            <a:r>
              <a:rPr lang="el-GR" sz="2800" b="1" dirty="0">
                <a:solidFill>
                  <a:srgbClr val="000066"/>
                </a:solidFill>
              </a:rPr>
              <a:t>α</a:t>
            </a:r>
            <a:r>
              <a:rPr lang="en-US" sz="2800" b="1" dirty="0">
                <a:solidFill>
                  <a:srgbClr val="000066"/>
                </a:solidFill>
              </a:rPr>
              <a:t>) = </a:t>
            </a:r>
            <a:r>
              <a:rPr lang="en-US" sz="2800" b="1" dirty="0" err="1">
                <a:solidFill>
                  <a:srgbClr val="000066"/>
                </a:solidFill>
              </a:rPr>
              <a:t>m.g.l</a:t>
            </a:r>
            <a:r>
              <a:rPr lang="en-US" sz="2800" b="1" dirty="0">
                <a:solidFill>
                  <a:srgbClr val="000066"/>
                </a:solidFill>
              </a:rPr>
              <a:t>(1 – cos</a:t>
            </a:r>
            <a:r>
              <a:rPr lang="el-GR" sz="2800" b="1" dirty="0">
                <a:solidFill>
                  <a:srgbClr val="000066"/>
                </a:solidFill>
              </a:rPr>
              <a:t>α</a:t>
            </a:r>
            <a:r>
              <a:rPr lang="en-US" sz="2800" b="1" dirty="0">
                <a:solidFill>
                  <a:srgbClr val="000066"/>
                </a:solidFill>
              </a:rPr>
              <a:t>)</a:t>
            </a:r>
          </a:p>
        </p:txBody>
      </p:sp>
      <p:sp>
        <p:nvSpPr>
          <p:cNvPr id="13" name="TextBox 12" descr="n53 fb Le Nhung"/>
          <p:cNvSpPr txBox="1"/>
          <p:nvPr/>
        </p:nvSpPr>
        <p:spPr>
          <a:xfrm>
            <a:off x="827314" y="3557578"/>
            <a:ext cx="11074400" cy="569387"/>
          </a:xfrm>
          <a:prstGeom prst="rect">
            <a:avLst/>
          </a:prstGeom>
          <a:noFill/>
        </p:spPr>
        <p:txBody>
          <a:bodyPr wrap="square" tIns="91440" rtlCol="0">
            <a:spAutoFit/>
          </a:bodyPr>
          <a:lstStyle/>
          <a:p>
            <a:pPr marL="457200" indent="-457200">
              <a:buFont typeface="Arial" panose="020B0604020202020204" pitchFamily="34" charset="0"/>
              <a:buChar char="•"/>
            </a:pPr>
            <a:r>
              <a:rPr lang="en-US" sz="2800" b="1" dirty="0" err="1">
                <a:solidFill>
                  <a:srgbClr val="000066"/>
                </a:solidFill>
              </a:rPr>
              <a:t>Tại</a:t>
            </a:r>
            <a:r>
              <a:rPr lang="en-US" sz="2800" b="1" dirty="0">
                <a:solidFill>
                  <a:srgbClr val="000066"/>
                </a:solidFill>
              </a:rPr>
              <a:t> O </a:t>
            </a:r>
            <a:r>
              <a:rPr lang="en-US" sz="2800" b="1" dirty="0" err="1">
                <a:solidFill>
                  <a:srgbClr val="000066"/>
                </a:solidFill>
              </a:rPr>
              <a:t>có</a:t>
            </a:r>
            <a:r>
              <a:rPr lang="en-US" sz="2800" b="1" dirty="0">
                <a:solidFill>
                  <a:srgbClr val="000066"/>
                </a:solidFill>
              </a:rPr>
              <a:t> </a:t>
            </a:r>
            <a:r>
              <a:rPr lang="en-US" sz="2800" b="1" dirty="0" err="1">
                <a:solidFill>
                  <a:srgbClr val="000066"/>
                </a:solidFill>
              </a:rPr>
              <a:t>độ</a:t>
            </a:r>
            <a:r>
              <a:rPr lang="en-US" sz="2800" b="1" dirty="0">
                <a:solidFill>
                  <a:srgbClr val="000066"/>
                </a:solidFill>
              </a:rPr>
              <a:t> </a:t>
            </a:r>
            <a:r>
              <a:rPr lang="en-US" sz="2800" b="1" dirty="0" err="1">
                <a:solidFill>
                  <a:srgbClr val="000066"/>
                </a:solidFill>
              </a:rPr>
              <a:t>cao</a:t>
            </a:r>
            <a:r>
              <a:rPr lang="en-US" sz="2800" b="1" dirty="0">
                <a:solidFill>
                  <a:srgbClr val="000066"/>
                </a:solidFill>
              </a:rPr>
              <a:t> </a:t>
            </a:r>
            <a:r>
              <a:rPr lang="en-US" sz="2800" b="1" dirty="0" err="1">
                <a:solidFill>
                  <a:srgbClr val="000066"/>
                </a:solidFill>
              </a:rPr>
              <a:t>là</a:t>
            </a:r>
            <a:r>
              <a:rPr lang="en-US" sz="2800" b="1" dirty="0">
                <a:solidFill>
                  <a:srgbClr val="000066"/>
                </a:solidFill>
              </a:rPr>
              <a:t> </a:t>
            </a:r>
            <a:r>
              <a:rPr lang="en-US" sz="2800" b="1" dirty="0" err="1">
                <a:solidFill>
                  <a:srgbClr val="000066"/>
                </a:solidFill>
              </a:rPr>
              <a:t>h</a:t>
            </a:r>
            <a:r>
              <a:rPr lang="en-US" sz="2800" b="1" baseline="-25000" dirty="0" err="1">
                <a:solidFill>
                  <a:srgbClr val="000066"/>
                </a:solidFill>
              </a:rPr>
              <a:t>O</a:t>
            </a:r>
            <a:r>
              <a:rPr lang="en-US" sz="2800" b="1" dirty="0">
                <a:solidFill>
                  <a:srgbClr val="000066"/>
                </a:solidFill>
              </a:rPr>
              <a:t> = 0 </a:t>
            </a:r>
            <a:r>
              <a:rPr lang="en-US" sz="2800" b="1" dirty="0" err="1">
                <a:solidFill>
                  <a:srgbClr val="000066"/>
                </a:solidFill>
              </a:rPr>
              <a:t>và</a:t>
            </a:r>
            <a:r>
              <a:rPr lang="en-US" sz="2800" b="1" dirty="0">
                <a:solidFill>
                  <a:srgbClr val="000066"/>
                </a:solidFill>
              </a:rPr>
              <a:t> </a:t>
            </a:r>
            <a:r>
              <a:rPr lang="en-US" sz="2800" b="1" dirty="0" err="1">
                <a:solidFill>
                  <a:srgbClr val="000066"/>
                </a:solidFill>
              </a:rPr>
              <a:t>vận</a:t>
            </a:r>
            <a:r>
              <a:rPr lang="en-US" sz="2800" b="1" dirty="0">
                <a:solidFill>
                  <a:srgbClr val="000066"/>
                </a:solidFill>
              </a:rPr>
              <a:t> </a:t>
            </a:r>
            <a:r>
              <a:rPr lang="en-US" sz="2800" b="1" dirty="0" err="1">
                <a:solidFill>
                  <a:srgbClr val="000066"/>
                </a:solidFill>
              </a:rPr>
              <a:t>tốc</a:t>
            </a:r>
            <a:r>
              <a:rPr lang="en-US" sz="2800" b="1" dirty="0">
                <a:solidFill>
                  <a:srgbClr val="000066"/>
                </a:solidFill>
              </a:rPr>
              <a:t> </a:t>
            </a:r>
            <a:r>
              <a:rPr lang="en-US" sz="2800" b="1" dirty="0" err="1">
                <a:solidFill>
                  <a:srgbClr val="000066"/>
                </a:solidFill>
              </a:rPr>
              <a:t>v</a:t>
            </a:r>
            <a:r>
              <a:rPr lang="en-US" sz="2800" b="1" baseline="-25000" dirty="0" err="1">
                <a:solidFill>
                  <a:srgbClr val="000066"/>
                </a:solidFill>
              </a:rPr>
              <a:t>O</a:t>
            </a:r>
            <a:r>
              <a:rPr lang="en-US" sz="2800" b="1" dirty="0">
                <a:solidFill>
                  <a:srgbClr val="000066"/>
                </a:solidFill>
              </a:rPr>
              <a:t>, </a:t>
            </a:r>
            <a:r>
              <a:rPr lang="en-US" sz="2800" b="1" dirty="0" err="1">
                <a:solidFill>
                  <a:srgbClr val="000066"/>
                </a:solidFill>
              </a:rPr>
              <a:t>nên</a:t>
            </a:r>
            <a:r>
              <a:rPr lang="en-US" sz="2800" b="1" dirty="0">
                <a:solidFill>
                  <a:srgbClr val="000066"/>
                </a:solidFill>
              </a:rPr>
              <a:t> </a:t>
            </a:r>
            <a:r>
              <a:rPr lang="en-US" sz="2800" b="1" dirty="0" err="1">
                <a:solidFill>
                  <a:srgbClr val="000066"/>
                </a:solidFill>
              </a:rPr>
              <a:t>cơ</a:t>
            </a:r>
            <a:r>
              <a:rPr lang="en-US" sz="2800" b="1" dirty="0">
                <a:solidFill>
                  <a:srgbClr val="000066"/>
                </a:solidFill>
              </a:rPr>
              <a:t> </a:t>
            </a:r>
            <a:r>
              <a:rPr lang="en-US" sz="2800" b="1" dirty="0" err="1">
                <a:solidFill>
                  <a:srgbClr val="000066"/>
                </a:solidFill>
              </a:rPr>
              <a:t>năng</a:t>
            </a:r>
            <a:r>
              <a:rPr lang="en-US" sz="2800" b="1" dirty="0">
                <a:solidFill>
                  <a:srgbClr val="000066"/>
                </a:solidFill>
              </a:rPr>
              <a:t> </a:t>
            </a:r>
            <a:r>
              <a:rPr lang="en-US" sz="2800" b="1" dirty="0" err="1">
                <a:solidFill>
                  <a:srgbClr val="000066"/>
                </a:solidFill>
              </a:rPr>
              <a:t>tại</a:t>
            </a:r>
            <a:r>
              <a:rPr lang="en-US" sz="2800" b="1" dirty="0">
                <a:solidFill>
                  <a:srgbClr val="000066"/>
                </a:solidFill>
              </a:rPr>
              <a:t> O </a:t>
            </a:r>
            <a:r>
              <a:rPr lang="en-US" sz="2800" b="1" dirty="0" err="1">
                <a:solidFill>
                  <a:srgbClr val="000066"/>
                </a:solidFill>
              </a:rPr>
              <a:t>là</a:t>
            </a:r>
            <a:r>
              <a:rPr lang="en-US" sz="2800" b="1" dirty="0">
                <a:solidFill>
                  <a:srgbClr val="000066"/>
                </a:solidFill>
              </a:rPr>
              <a:t>:</a:t>
            </a:r>
          </a:p>
        </p:txBody>
      </p:sp>
      <mc:AlternateContent xmlns:mc="http://schemas.openxmlformats.org/markup-compatibility/2006" xmlns:a14="http://schemas.microsoft.com/office/drawing/2010/main">
        <mc:Choice Requires="a14">
          <p:sp>
            <p:nvSpPr>
              <p:cNvPr id="14" name="TextBox 13" descr="n53 fb Le Nhung"/>
              <p:cNvSpPr txBox="1"/>
              <p:nvPr/>
            </p:nvSpPr>
            <p:spPr>
              <a:xfrm>
                <a:off x="1959428" y="4214742"/>
                <a:ext cx="9013372" cy="758797"/>
              </a:xfrm>
              <a:prstGeom prst="rect">
                <a:avLst/>
              </a:prstGeom>
              <a:noFill/>
            </p:spPr>
            <p:txBody>
              <a:bodyPr wrap="square" tIns="91440" rtlCol="0">
                <a:spAutoFit/>
              </a:bodyPr>
              <a:lstStyle/>
              <a:p>
                <a:r>
                  <a:rPr lang="en-US" sz="2800" b="1" dirty="0">
                    <a:solidFill>
                      <a:srgbClr val="000066"/>
                    </a:solidFill>
                  </a:rPr>
                  <a:t>W</a:t>
                </a:r>
                <a:r>
                  <a:rPr lang="en-US" sz="2800" b="1" baseline="-25000" dirty="0">
                    <a:solidFill>
                      <a:srgbClr val="000066"/>
                    </a:solidFill>
                  </a:rPr>
                  <a:t>O</a:t>
                </a:r>
                <a:r>
                  <a:rPr lang="en-US" sz="2800" b="1" dirty="0">
                    <a:solidFill>
                      <a:srgbClr val="000066"/>
                    </a:solidFill>
                  </a:rPr>
                  <a:t> = </a:t>
                </a:r>
                <a:r>
                  <a:rPr lang="en-US" sz="2800" b="1" dirty="0" err="1">
                    <a:solidFill>
                      <a:srgbClr val="000066"/>
                    </a:solidFill>
                  </a:rPr>
                  <a:t>W</a:t>
                </a:r>
                <a:r>
                  <a:rPr lang="en-US" sz="2800" b="1" baseline="-25000" dirty="0" err="1">
                    <a:solidFill>
                      <a:srgbClr val="000066"/>
                    </a:solidFill>
                  </a:rPr>
                  <a:t>đO</a:t>
                </a:r>
                <a:r>
                  <a:rPr lang="en-US" sz="2800" b="1" dirty="0">
                    <a:solidFill>
                      <a:srgbClr val="000066"/>
                    </a:solidFill>
                  </a:rPr>
                  <a:t> + </a:t>
                </a:r>
                <a:r>
                  <a:rPr lang="en-US" sz="2800" b="1" dirty="0" err="1">
                    <a:solidFill>
                      <a:srgbClr val="000066"/>
                    </a:solidFill>
                  </a:rPr>
                  <a:t>W</a:t>
                </a:r>
                <a:r>
                  <a:rPr lang="en-US" sz="2800" b="1" baseline="-25000" dirty="0" err="1">
                    <a:solidFill>
                      <a:srgbClr val="000066"/>
                    </a:solidFill>
                  </a:rPr>
                  <a:t>tO</a:t>
                </a:r>
                <a:r>
                  <a:rPr lang="en-US" sz="2800" b="1" dirty="0">
                    <a:solidFill>
                      <a:srgbClr val="000066"/>
                    </a:solidFill>
                  </a:rPr>
                  <a:t> = </a:t>
                </a:r>
                <a14:m>
                  <m:oMath xmlns:m="http://schemas.openxmlformats.org/officeDocument/2006/math">
                    <m:f>
                      <m:fPr>
                        <m:ctrlPr>
                          <a:rPr lang="en-US" sz="2800" b="1" i="1" smtClean="0">
                            <a:solidFill>
                              <a:srgbClr val="000066"/>
                            </a:solidFill>
                            <a:latin typeface="Cambria Math" panose="02040503050406030204" pitchFamily="18" charset="0"/>
                          </a:rPr>
                        </m:ctrlPr>
                      </m:fPr>
                      <m:num>
                        <m:r>
                          <a:rPr lang="en-US" sz="2800" b="1" i="1" smtClean="0">
                            <a:solidFill>
                              <a:srgbClr val="000066"/>
                            </a:solidFill>
                            <a:latin typeface="Cambria Math" panose="02040503050406030204" pitchFamily="18" charset="0"/>
                          </a:rPr>
                          <m:t>𝟏</m:t>
                        </m:r>
                      </m:num>
                      <m:den>
                        <m:r>
                          <a:rPr lang="en-US" sz="2800" b="1" i="1" smtClean="0">
                            <a:solidFill>
                              <a:srgbClr val="000066"/>
                            </a:solidFill>
                            <a:latin typeface="Cambria Math" panose="02040503050406030204" pitchFamily="18" charset="0"/>
                          </a:rPr>
                          <m:t>𝟐</m:t>
                        </m:r>
                      </m:den>
                    </m:f>
                    <m:r>
                      <a:rPr lang="en-US" sz="2800" b="1" i="1" smtClean="0">
                        <a:solidFill>
                          <a:srgbClr val="000066"/>
                        </a:solidFill>
                        <a:latin typeface="Cambria Math" panose="02040503050406030204" pitchFamily="18" charset="0"/>
                      </a:rPr>
                      <m:t>.</m:t>
                    </m:r>
                    <m:r>
                      <a:rPr lang="en-US" sz="2800" b="1" i="1" smtClean="0">
                        <a:solidFill>
                          <a:srgbClr val="000066"/>
                        </a:solidFill>
                        <a:latin typeface="Cambria Math" panose="02040503050406030204" pitchFamily="18" charset="0"/>
                      </a:rPr>
                      <m:t>𝒎</m:t>
                    </m:r>
                    <m:r>
                      <a:rPr lang="en-US" sz="2800" b="1" i="1" smtClean="0">
                        <a:solidFill>
                          <a:srgbClr val="000066"/>
                        </a:solidFill>
                        <a:latin typeface="Cambria Math" panose="02040503050406030204" pitchFamily="18" charset="0"/>
                      </a:rPr>
                      <m:t>.</m:t>
                    </m:r>
                    <m:sSubSup>
                      <m:sSubSupPr>
                        <m:ctrlPr>
                          <a:rPr lang="en-US" sz="2800" b="1" i="1" smtClean="0">
                            <a:solidFill>
                              <a:srgbClr val="000066"/>
                            </a:solidFill>
                            <a:latin typeface="Cambria Math" panose="02040503050406030204" pitchFamily="18" charset="0"/>
                          </a:rPr>
                        </m:ctrlPr>
                      </m:sSubSupPr>
                      <m:e>
                        <m:r>
                          <a:rPr lang="en-US" sz="2800" b="1" i="1" smtClean="0">
                            <a:solidFill>
                              <a:srgbClr val="000066"/>
                            </a:solidFill>
                            <a:latin typeface="Cambria Math" panose="02040503050406030204" pitchFamily="18" charset="0"/>
                          </a:rPr>
                          <m:t>𝒗</m:t>
                        </m:r>
                      </m:e>
                      <m:sub>
                        <m:r>
                          <a:rPr lang="en-US" sz="2800" b="1" i="1" smtClean="0">
                            <a:solidFill>
                              <a:srgbClr val="000066"/>
                            </a:solidFill>
                            <a:latin typeface="Cambria Math" panose="02040503050406030204" pitchFamily="18" charset="0"/>
                          </a:rPr>
                          <m:t>𝑶</m:t>
                        </m:r>
                      </m:sub>
                      <m:sup>
                        <m:r>
                          <a:rPr lang="en-US" sz="2800" b="1" i="1" smtClean="0">
                            <a:solidFill>
                              <a:srgbClr val="000066"/>
                            </a:solidFill>
                            <a:latin typeface="Cambria Math" panose="02040503050406030204" pitchFamily="18" charset="0"/>
                          </a:rPr>
                          <m:t>𝟐</m:t>
                        </m:r>
                      </m:sup>
                    </m:sSubSup>
                  </m:oMath>
                </a14:m>
                <a:r>
                  <a:rPr lang="en-US" sz="2800" b="1" dirty="0">
                    <a:solidFill>
                      <a:srgbClr val="000066"/>
                    </a:solidFill>
                  </a:rPr>
                  <a:t> + 0 = </a:t>
                </a:r>
                <a14:m>
                  <m:oMath xmlns:m="http://schemas.openxmlformats.org/officeDocument/2006/math">
                    <m:f>
                      <m:fPr>
                        <m:ctrlPr>
                          <a:rPr lang="en-US" sz="2800" b="1" i="1">
                            <a:solidFill>
                              <a:srgbClr val="000066"/>
                            </a:solidFill>
                            <a:latin typeface="Cambria Math" panose="02040503050406030204" pitchFamily="18" charset="0"/>
                          </a:rPr>
                        </m:ctrlPr>
                      </m:fPr>
                      <m:num>
                        <m:r>
                          <a:rPr lang="en-US" sz="2800" b="1" i="1">
                            <a:solidFill>
                              <a:srgbClr val="000066"/>
                            </a:solidFill>
                            <a:latin typeface="Cambria Math" panose="02040503050406030204" pitchFamily="18" charset="0"/>
                          </a:rPr>
                          <m:t>𝟏</m:t>
                        </m:r>
                      </m:num>
                      <m:den>
                        <m:r>
                          <a:rPr lang="en-US" sz="2800" b="1" i="1">
                            <a:solidFill>
                              <a:srgbClr val="000066"/>
                            </a:solidFill>
                            <a:latin typeface="Cambria Math" panose="02040503050406030204" pitchFamily="18" charset="0"/>
                          </a:rPr>
                          <m:t>𝟐</m:t>
                        </m:r>
                      </m:den>
                    </m:f>
                    <m:r>
                      <a:rPr lang="en-US" sz="2800" b="1" i="1">
                        <a:solidFill>
                          <a:srgbClr val="000066"/>
                        </a:solidFill>
                        <a:latin typeface="Cambria Math" panose="02040503050406030204" pitchFamily="18" charset="0"/>
                      </a:rPr>
                      <m:t>.</m:t>
                    </m:r>
                    <m:r>
                      <a:rPr lang="en-US" sz="2800" b="1" i="1">
                        <a:solidFill>
                          <a:srgbClr val="000066"/>
                        </a:solidFill>
                        <a:latin typeface="Cambria Math" panose="02040503050406030204" pitchFamily="18" charset="0"/>
                      </a:rPr>
                      <m:t>𝒎</m:t>
                    </m:r>
                    <m:r>
                      <a:rPr lang="en-US" sz="2800" b="1" i="1">
                        <a:solidFill>
                          <a:srgbClr val="000066"/>
                        </a:solidFill>
                        <a:latin typeface="Cambria Math" panose="02040503050406030204" pitchFamily="18" charset="0"/>
                      </a:rPr>
                      <m:t>.</m:t>
                    </m:r>
                    <m:sSubSup>
                      <m:sSubSupPr>
                        <m:ctrlPr>
                          <a:rPr lang="en-US" sz="2800" b="1" i="1">
                            <a:solidFill>
                              <a:srgbClr val="000066"/>
                            </a:solidFill>
                            <a:latin typeface="Cambria Math" panose="02040503050406030204" pitchFamily="18" charset="0"/>
                          </a:rPr>
                        </m:ctrlPr>
                      </m:sSubSupPr>
                      <m:e>
                        <m:r>
                          <a:rPr lang="en-US" sz="2800" b="1" i="1">
                            <a:solidFill>
                              <a:srgbClr val="000066"/>
                            </a:solidFill>
                            <a:latin typeface="Cambria Math" panose="02040503050406030204" pitchFamily="18" charset="0"/>
                          </a:rPr>
                          <m:t>𝒗</m:t>
                        </m:r>
                      </m:e>
                      <m:sub>
                        <m:r>
                          <a:rPr lang="en-US" sz="2800" b="1" i="1">
                            <a:solidFill>
                              <a:srgbClr val="000066"/>
                            </a:solidFill>
                            <a:latin typeface="Cambria Math" panose="02040503050406030204" pitchFamily="18" charset="0"/>
                          </a:rPr>
                          <m:t>𝑶</m:t>
                        </m:r>
                      </m:sub>
                      <m:sup>
                        <m:r>
                          <a:rPr lang="en-US" sz="2800" b="1" i="1">
                            <a:solidFill>
                              <a:srgbClr val="000066"/>
                            </a:solidFill>
                            <a:latin typeface="Cambria Math" panose="02040503050406030204" pitchFamily="18" charset="0"/>
                          </a:rPr>
                          <m:t>𝟐</m:t>
                        </m:r>
                      </m:sup>
                    </m:sSubSup>
                  </m:oMath>
                </a14:m>
                <a:endParaRPr lang="en-US" sz="2800" b="1" dirty="0">
                  <a:solidFill>
                    <a:srgbClr val="000066"/>
                  </a:solidFill>
                </a:endParaRPr>
              </a:p>
            </p:txBody>
          </p:sp>
        </mc:Choice>
        <mc:Fallback xmlns="">
          <p:sp>
            <p:nvSpPr>
              <p:cNvPr id="14" name="TextBox 13" descr="n53 fb Le Nhung"/>
              <p:cNvSpPr txBox="1">
                <a:spLocks noRot="1" noChangeAspect="1" noMove="1" noResize="1" noEditPoints="1" noAdjustHandles="1" noChangeArrowheads="1" noChangeShapeType="1" noTextEdit="1"/>
              </p:cNvSpPr>
              <p:nvPr/>
            </p:nvSpPr>
            <p:spPr>
              <a:xfrm>
                <a:off x="1959428" y="4214742"/>
                <a:ext cx="9013372" cy="758797"/>
              </a:xfrm>
              <a:prstGeom prst="rect">
                <a:avLst/>
              </a:prstGeom>
              <a:blipFill>
                <a:blip r:embed="rId3"/>
                <a:stretch>
                  <a:fillRect l="-1352" b="-8000"/>
                </a:stretch>
              </a:blipFill>
            </p:spPr>
            <p:txBody>
              <a:bodyPr/>
              <a:lstStyle/>
              <a:p>
                <a:r>
                  <a:rPr lang="en-US">
                    <a:noFill/>
                  </a:rPr>
                  <a:t> </a:t>
                </a:r>
              </a:p>
            </p:txBody>
          </p:sp>
        </mc:Fallback>
      </mc:AlternateContent>
    </p:spTree>
    <p:extLst>
      <p:ext uri="{BB962C8B-B14F-4D97-AF65-F5344CB8AC3E}">
        <p14:creationId xmlns:p14="http://schemas.microsoft.com/office/powerpoint/2010/main" val="103619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53 fb Le N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5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53 fb Le Nhung"/>
          <p:cNvSpPr txBox="1"/>
          <p:nvPr/>
        </p:nvSpPr>
        <p:spPr>
          <a:xfrm>
            <a:off x="827314" y="928914"/>
            <a:ext cx="10566400" cy="1000274"/>
          </a:xfrm>
          <a:prstGeom prst="rect">
            <a:avLst/>
          </a:prstGeom>
          <a:noFill/>
        </p:spPr>
        <p:txBody>
          <a:bodyPr wrap="square" tIns="91440" rtlCol="0">
            <a:spAutoFit/>
          </a:bodyPr>
          <a:lstStyle/>
          <a:p>
            <a:pPr marL="457200" lvl="0" indent="-457200" algn="just">
              <a:buFont typeface="Arial" panose="020B0604020202020204" pitchFamily="34" charset="0"/>
              <a:buChar char="•"/>
            </a:pPr>
            <a:r>
              <a:rPr lang="en-US" sz="2800" b="1" dirty="0" err="1">
                <a:solidFill>
                  <a:srgbClr val="000066"/>
                </a:solidFill>
              </a:rPr>
              <a:t>Vì</a:t>
            </a:r>
            <a:r>
              <a:rPr lang="en-US" sz="2800" b="1" dirty="0">
                <a:solidFill>
                  <a:srgbClr val="000066"/>
                </a:solidFill>
              </a:rPr>
              <a:t> </a:t>
            </a:r>
            <a:r>
              <a:rPr lang="en-US" sz="2800" b="1" dirty="0" err="1">
                <a:solidFill>
                  <a:srgbClr val="000066"/>
                </a:solidFill>
              </a:rPr>
              <a:t>bỏ</a:t>
            </a:r>
            <a:r>
              <a:rPr lang="en-US" sz="2800" b="1" dirty="0">
                <a:solidFill>
                  <a:srgbClr val="000066"/>
                </a:solidFill>
              </a:rPr>
              <a:t> qua </a:t>
            </a:r>
            <a:r>
              <a:rPr lang="en-US" sz="2800" b="1" dirty="0" err="1">
                <a:solidFill>
                  <a:srgbClr val="000066"/>
                </a:solidFill>
              </a:rPr>
              <a:t>tác</a:t>
            </a:r>
            <a:r>
              <a:rPr lang="en-US" sz="2800" b="1" dirty="0">
                <a:solidFill>
                  <a:srgbClr val="000066"/>
                </a:solidFill>
              </a:rPr>
              <a:t> </a:t>
            </a:r>
            <a:r>
              <a:rPr lang="en-US" sz="2800" b="1" dirty="0" err="1">
                <a:solidFill>
                  <a:srgbClr val="000066"/>
                </a:solidFill>
              </a:rPr>
              <a:t>dụng</a:t>
            </a:r>
            <a:r>
              <a:rPr lang="en-US" sz="2800" b="1" dirty="0">
                <a:solidFill>
                  <a:srgbClr val="000066"/>
                </a:solidFill>
              </a:rPr>
              <a:t> </a:t>
            </a:r>
            <a:r>
              <a:rPr lang="en-US" sz="2800" b="1" dirty="0" err="1">
                <a:solidFill>
                  <a:srgbClr val="000066"/>
                </a:solidFill>
              </a:rPr>
              <a:t>của</a:t>
            </a:r>
            <a:r>
              <a:rPr lang="en-US" sz="2800" b="1" dirty="0">
                <a:solidFill>
                  <a:srgbClr val="000066"/>
                </a:solidFill>
              </a:rPr>
              <a:t> </a:t>
            </a:r>
            <a:r>
              <a:rPr lang="en-US" sz="2800" b="1" dirty="0" err="1">
                <a:solidFill>
                  <a:srgbClr val="000066"/>
                </a:solidFill>
              </a:rPr>
              <a:t>các</a:t>
            </a:r>
            <a:r>
              <a:rPr lang="en-US" sz="2800" b="1" dirty="0">
                <a:solidFill>
                  <a:srgbClr val="000066"/>
                </a:solidFill>
              </a:rPr>
              <a:t> </a:t>
            </a:r>
            <a:r>
              <a:rPr lang="en-US" sz="2800" b="1" dirty="0" err="1">
                <a:solidFill>
                  <a:srgbClr val="000066"/>
                </a:solidFill>
              </a:rPr>
              <a:t>lực</a:t>
            </a:r>
            <a:r>
              <a:rPr lang="en-US" sz="2800" b="1" dirty="0">
                <a:solidFill>
                  <a:srgbClr val="000066"/>
                </a:solidFill>
              </a:rPr>
              <a:t> </a:t>
            </a:r>
            <a:r>
              <a:rPr lang="en-US" sz="2800" b="1" dirty="0" err="1">
                <a:solidFill>
                  <a:srgbClr val="000066"/>
                </a:solidFill>
              </a:rPr>
              <a:t>cản</a:t>
            </a:r>
            <a:r>
              <a:rPr lang="en-US" sz="2800" b="1" dirty="0">
                <a:solidFill>
                  <a:srgbClr val="000066"/>
                </a:solidFill>
              </a:rPr>
              <a:t>, </a:t>
            </a:r>
            <a:r>
              <a:rPr lang="en-US" sz="2800" b="1" dirty="0" err="1">
                <a:solidFill>
                  <a:srgbClr val="000066"/>
                </a:solidFill>
              </a:rPr>
              <a:t>lực</a:t>
            </a:r>
            <a:r>
              <a:rPr lang="en-US" sz="2800" b="1" dirty="0">
                <a:solidFill>
                  <a:srgbClr val="000066"/>
                </a:solidFill>
              </a:rPr>
              <a:t> ma </a:t>
            </a:r>
            <a:r>
              <a:rPr lang="en-US" sz="2800" b="1" dirty="0" err="1">
                <a:solidFill>
                  <a:srgbClr val="000066"/>
                </a:solidFill>
              </a:rPr>
              <a:t>sát</a:t>
            </a:r>
            <a:r>
              <a:rPr lang="en-US" sz="2800" b="1" dirty="0">
                <a:solidFill>
                  <a:srgbClr val="000066"/>
                </a:solidFill>
              </a:rPr>
              <a:t> </a:t>
            </a:r>
            <a:r>
              <a:rPr lang="en-US" sz="2800" b="1" dirty="0" err="1">
                <a:solidFill>
                  <a:srgbClr val="000066"/>
                </a:solidFill>
              </a:rPr>
              <a:t>nên</a:t>
            </a:r>
            <a:r>
              <a:rPr lang="en-US" sz="2800" b="1" dirty="0">
                <a:solidFill>
                  <a:srgbClr val="000066"/>
                </a:solidFill>
              </a:rPr>
              <a:t> </a:t>
            </a:r>
            <a:r>
              <a:rPr lang="en-US" sz="2800" b="1" dirty="0" err="1">
                <a:solidFill>
                  <a:srgbClr val="000066"/>
                </a:solidFill>
              </a:rPr>
              <a:t>cơ</a:t>
            </a:r>
            <a:r>
              <a:rPr lang="en-US" sz="2800" b="1" dirty="0">
                <a:solidFill>
                  <a:srgbClr val="000066"/>
                </a:solidFill>
              </a:rPr>
              <a:t> </a:t>
            </a:r>
            <a:r>
              <a:rPr lang="en-US" sz="2800" b="1" dirty="0" err="1">
                <a:solidFill>
                  <a:srgbClr val="000066"/>
                </a:solidFill>
              </a:rPr>
              <a:t>năng</a:t>
            </a:r>
            <a:r>
              <a:rPr lang="en-US" sz="2800" b="1" dirty="0">
                <a:solidFill>
                  <a:srgbClr val="000066"/>
                </a:solidFill>
              </a:rPr>
              <a:t> </a:t>
            </a:r>
            <a:r>
              <a:rPr lang="en-US" sz="2800" b="1" dirty="0" err="1">
                <a:solidFill>
                  <a:srgbClr val="000066"/>
                </a:solidFill>
              </a:rPr>
              <a:t>của</a:t>
            </a:r>
            <a:r>
              <a:rPr lang="en-US" sz="2800" b="1" dirty="0">
                <a:solidFill>
                  <a:srgbClr val="000066"/>
                </a:solidFill>
              </a:rPr>
              <a:t> </a:t>
            </a:r>
            <a:r>
              <a:rPr lang="en-US" sz="2800" b="1" dirty="0" err="1">
                <a:solidFill>
                  <a:srgbClr val="000066"/>
                </a:solidFill>
              </a:rPr>
              <a:t>hệ</a:t>
            </a:r>
            <a:r>
              <a:rPr lang="en-US" sz="2800" b="1" dirty="0">
                <a:solidFill>
                  <a:srgbClr val="000066"/>
                </a:solidFill>
              </a:rPr>
              <a:t> </a:t>
            </a:r>
            <a:r>
              <a:rPr lang="en-US" sz="2800" b="1" dirty="0" err="1">
                <a:solidFill>
                  <a:srgbClr val="000066"/>
                </a:solidFill>
              </a:rPr>
              <a:t>bảo</a:t>
            </a:r>
            <a:r>
              <a:rPr lang="en-US" sz="2800" b="1" dirty="0">
                <a:solidFill>
                  <a:srgbClr val="000066"/>
                </a:solidFill>
              </a:rPr>
              <a:t> </a:t>
            </a:r>
            <a:r>
              <a:rPr lang="en-US" sz="2800" b="1" dirty="0" err="1">
                <a:solidFill>
                  <a:srgbClr val="000066"/>
                </a:solidFill>
              </a:rPr>
              <a:t>toàn</a:t>
            </a:r>
            <a:r>
              <a:rPr lang="en-US" sz="2800" b="1" dirty="0">
                <a:solidFill>
                  <a:srgbClr val="000066"/>
                </a:solidFill>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11" name="TextBox 10" descr="n53 fb Le Nhung"/>
          <p:cNvSpPr txBox="1"/>
          <p:nvPr/>
        </p:nvSpPr>
        <p:spPr>
          <a:xfrm>
            <a:off x="4361540" y="2173996"/>
            <a:ext cx="1944915" cy="569387"/>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W</a:t>
            </a:r>
            <a:r>
              <a:rPr kumimoji="0" lang="en-US" sz="2800" b="1" i="0" u="none" strike="noStrike" kern="1200" cap="none" spc="0" normalizeH="0" baseline="-25000" noProof="0" dirty="0">
                <a:ln>
                  <a:noFill/>
                </a:ln>
                <a:solidFill>
                  <a:srgbClr val="000066"/>
                </a:solidFill>
                <a:effectLst/>
                <a:uLnTx/>
                <a:uFillTx/>
                <a:latin typeface="Arial"/>
                <a:ea typeface="+mn-ea"/>
                <a:cs typeface="+mn-cs"/>
              </a:rPr>
              <a:t>A</a:t>
            </a:r>
            <a:r>
              <a:rPr kumimoji="0" lang="en-US" sz="2800" b="1" i="0" u="none" strike="noStrike" kern="1200" cap="none" spc="0" normalizeH="0" baseline="0" noProof="0" dirty="0">
                <a:ln>
                  <a:noFill/>
                </a:ln>
                <a:solidFill>
                  <a:srgbClr val="000066"/>
                </a:solidFill>
                <a:effectLst/>
                <a:uLnTx/>
                <a:uFillTx/>
                <a:latin typeface="Arial"/>
                <a:ea typeface="+mn-ea"/>
                <a:cs typeface="+mn-cs"/>
              </a:rPr>
              <a:t> = W</a:t>
            </a:r>
            <a:r>
              <a:rPr kumimoji="0" lang="en-US" sz="2800" b="1" i="0" u="none" strike="noStrike" kern="1200" cap="none" spc="0" normalizeH="0" baseline="-25000" noProof="0" dirty="0">
                <a:ln>
                  <a:noFill/>
                </a:ln>
                <a:solidFill>
                  <a:srgbClr val="000066"/>
                </a:solidFill>
                <a:effectLst/>
                <a:uLnTx/>
                <a:uFillTx/>
                <a:latin typeface="Arial"/>
                <a:ea typeface="+mn-ea"/>
                <a:cs typeface="+mn-cs"/>
              </a:rPr>
              <a:t>B</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2" name="TextBox 11" descr="n53 fb Le Nhung"/>
              <p:cNvSpPr txBox="1"/>
              <p:nvPr/>
            </p:nvSpPr>
            <p:spPr>
              <a:xfrm>
                <a:off x="2365826" y="2988191"/>
                <a:ext cx="5936344" cy="758797"/>
              </a:xfrm>
              <a:prstGeom prst="rect">
                <a:avLst/>
              </a:prstGeom>
              <a:noFill/>
            </p:spPr>
            <p:txBody>
              <a:bodyPr wrap="square" tIns="91440" rtlCol="0">
                <a:spAutoFit/>
              </a:bodyPr>
              <a:lstStyle/>
              <a:p>
                <a14:m>
                  <m:oMath xmlns:m="http://schemas.openxmlformats.org/officeDocument/2006/math">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 </m:t>
                    </m:r>
                  </m:oMath>
                </a14:m>
                <a:r>
                  <a:rPr kumimoji="0" lang="en-US" sz="2800" b="1" i="0" u="none" strike="noStrike" kern="1200" cap="none" spc="0" normalizeH="0" baseline="0" noProof="0" dirty="0" err="1">
                    <a:ln>
                      <a:noFill/>
                    </a:ln>
                    <a:solidFill>
                      <a:srgbClr val="000066"/>
                    </a:solidFill>
                    <a:effectLst/>
                    <a:uLnTx/>
                    <a:uFillTx/>
                    <a:latin typeface="Arial"/>
                    <a:ea typeface="+mn-ea"/>
                    <a:cs typeface="+mn-cs"/>
                  </a:rPr>
                  <a:t>m.g.l</a:t>
                </a:r>
                <a:r>
                  <a:rPr kumimoji="0" lang="en-US" sz="2800" b="1" i="0" u="none" strike="noStrike" kern="1200" cap="none" spc="0" normalizeH="0" baseline="0" noProof="0" dirty="0">
                    <a:ln>
                      <a:noFill/>
                    </a:ln>
                    <a:solidFill>
                      <a:srgbClr val="000066"/>
                    </a:solidFill>
                    <a:effectLst/>
                    <a:uLnTx/>
                    <a:uFillTx/>
                    <a:latin typeface="Arial"/>
                    <a:ea typeface="+mn-ea"/>
                    <a:cs typeface="+mn-cs"/>
                  </a:rPr>
                  <a:t>(1 – cos</a:t>
                </a:r>
                <a:r>
                  <a:rPr kumimoji="0" lang="el-GR" sz="2800" b="1" i="0" u="none" strike="noStrike" kern="1200" cap="none" spc="0" normalizeH="0" baseline="0" noProof="0" dirty="0">
                    <a:ln>
                      <a:noFill/>
                    </a:ln>
                    <a:solidFill>
                      <a:srgbClr val="000066"/>
                    </a:solidFill>
                    <a:effectLst/>
                    <a:uLnTx/>
                    <a:uFillTx/>
                    <a:latin typeface="Arial"/>
                    <a:ea typeface="+mn-ea"/>
                    <a:cs typeface="+mn-cs"/>
                  </a:rPr>
                  <a:t>α</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14:m>
                  <m:oMath xmlns:m="http://schemas.openxmlformats.org/officeDocument/2006/math">
                    <m:f>
                      <m:fPr>
                        <m:ctrlPr>
                          <a:rPr lang="en-US" sz="2800" b="1" i="1">
                            <a:solidFill>
                              <a:srgbClr val="000066"/>
                            </a:solidFill>
                            <a:latin typeface="Cambria Math" panose="02040503050406030204" pitchFamily="18" charset="0"/>
                          </a:rPr>
                        </m:ctrlPr>
                      </m:fPr>
                      <m:num>
                        <m:r>
                          <a:rPr lang="en-US" sz="2800" b="1" i="1">
                            <a:solidFill>
                              <a:srgbClr val="000066"/>
                            </a:solidFill>
                            <a:latin typeface="Cambria Math" panose="02040503050406030204" pitchFamily="18" charset="0"/>
                          </a:rPr>
                          <m:t>𝟏</m:t>
                        </m:r>
                      </m:num>
                      <m:den>
                        <m:r>
                          <a:rPr lang="en-US" sz="2800" b="1" i="1">
                            <a:solidFill>
                              <a:srgbClr val="000066"/>
                            </a:solidFill>
                            <a:latin typeface="Cambria Math" panose="02040503050406030204" pitchFamily="18" charset="0"/>
                          </a:rPr>
                          <m:t>𝟐</m:t>
                        </m:r>
                      </m:den>
                    </m:f>
                    <m:r>
                      <a:rPr lang="en-US" sz="2800" b="1" i="1">
                        <a:solidFill>
                          <a:srgbClr val="000066"/>
                        </a:solidFill>
                        <a:latin typeface="Cambria Math" panose="02040503050406030204" pitchFamily="18" charset="0"/>
                      </a:rPr>
                      <m:t>.</m:t>
                    </m:r>
                    <m:r>
                      <a:rPr lang="en-US" sz="2800" b="1" i="1">
                        <a:solidFill>
                          <a:srgbClr val="000066"/>
                        </a:solidFill>
                        <a:latin typeface="Cambria Math" panose="02040503050406030204" pitchFamily="18" charset="0"/>
                      </a:rPr>
                      <m:t>𝒎</m:t>
                    </m:r>
                    <m:r>
                      <a:rPr lang="en-US" sz="2800" b="1" i="1">
                        <a:solidFill>
                          <a:srgbClr val="000066"/>
                        </a:solidFill>
                        <a:latin typeface="Cambria Math" panose="02040503050406030204" pitchFamily="18" charset="0"/>
                      </a:rPr>
                      <m:t>.</m:t>
                    </m:r>
                    <m:sSubSup>
                      <m:sSubSupPr>
                        <m:ctrlPr>
                          <a:rPr lang="en-US" sz="2800" b="1" i="1">
                            <a:solidFill>
                              <a:srgbClr val="000066"/>
                            </a:solidFill>
                            <a:latin typeface="Cambria Math" panose="02040503050406030204" pitchFamily="18" charset="0"/>
                          </a:rPr>
                        </m:ctrlPr>
                      </m:sSubSupPr>
                      <m:e>
                        <m:r>
                          <a:rPr lang="en-US" sz="2800" b="1" i="1">
                            <a:solidFill>
                              <a:srgbClr val="000066"/>
                            </a:solidFill>
                            <a:latin typeface="Cambria Math" panose="02040503050406030204" pitchFamily="18" charset="0"/>
                          </a:rPr>
                          <m:t>𝒗</m:t>
                        </m:r>
                      </m:e>
                      <m:sub>
                        <m:r>
                          <a:rPr lang="en-US" sz="2800" b="1" i="1">
                            <a:solidFill>
                              <a:srgbClr val="000066"/>
                            </a:solidFill>
                            <a:latin typeface="Cambria Math" panose="02040503050406030204" pitchFamily="18" charset="0"/>
                          </a:rPr>
                          <m:t>𝑶</m:t>
                        </m:r>
                      </m:sub>
                      <m:sup>
                        <m:r>
                          <a:rPr lang="en-US" sz="2800" b="1" i="1">
                            <a:solidFill>
                              <a:srgbClr val="000066"/>
                            </a:solidFill>
                            <a:latin typeface="Cambria Math" panose="02040503050406030204" pitchFamily="18" charset="0"/>
                          </a:rPr>
                          <m:t>𝟐</m:t>
                        </m:r>
                      </m:sup>
                    </m:sSubSup>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a:t>
                </a:r>
              </a:p>
            </p:txBody>
          </p:sp>
        </mc:Choice>
        <mc:Fallback xmlns="">
          <p:sp>
            <p:nvSpPr>
              <p:cNvPr id="12" name="TextBox 11" descr="n53 fb Le Nhung"/>
              <p:cNvSpPr txBox="1">
                <a:spLocks noRot="1" noChangeAspect="1" noMove="1" noResize="1" noEditPoints="1" noAdjustHandles="1" noChangeArrowheads="1" noChangeShapeType="1" noTextEdit="1"/>
              </p:cNvSpPr>
              <p:nvPr/>
            </p:nvSpPr>
            <p:spPr>
              <a:xfrm>
                <a:off x="2365826" y="2988191"/>
                <a:ext cx="5936344" cy="758797"/>
              </a:xfrm>
              <a:prstGeom prst="rect">
                <a:avLst/>
              </a:prstGeom>
              <a:blipFill>
                <a:blip r:embed="rId3"/>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descr="n53 fb Le Nhung"/>
              <p:cNvSpPr txBox="1"/>
              <p:nvPr/>
            </p:nvSpPr>
            <p:spPr>
              <a:xfrm>
                <a:off x="2365826" y="3680792"/>
                <a:ext cx="5936344" cy="660309"/>
              </a:xfrm>
              <a:prstGeom prst="rect">
                <a:avLst/>
              </a:prstGeom>
              <a:noFill/>
            </p:spPr>
            <p:txBody>
              <a:bodyPr wrap="square" tIns="91440" rtlCol="0">
                <a:spAutoFit/>
              </a:bodyPr>
              <a:lstStyle/>
              <a:p>
                <a14:m>
                  <m:oMath xmlns:m="http://schemas.openxmlformats.org/officeDocument/2006/math">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O</a:t>
                </a:r>
                <a:r>
                  <a:rPr kumimoji="0" lang="en-US" sz="2800" b="1" i="0" u="none" strike="noStrike" kern="1200" cap="none" spc="0" normalizeH="0" noProof="0" dirty="0">
                    <a:ln>
                      <a:noFill/>
                    </a:ln>
                    <a:solidFill>
                      <a:srgbClr val="000066"/>
                    </a:solidFill>
                    <a:effectLst/>
                    <a:uLnTx/>
                    <a:uFillTx/>
                    <a:latin typeface="Arial"/>
                    <a:ea typeface="+mn-ea"/>
                    <a:cs typeface="+mn-cs"/>
                  </a:rPr>
                  <a:t> = </a:t>
                </a:r>
                <a14:m>
                  <m:oMath xmlns:m="http://schemas.openxmlformats.org/officeDocument/2006/math">
                    <m:rad>
                      <m:radPr>
                        <m:degHide m:val="on"/>
                        <m:ctrlP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ctrlPr>
                      </m:radPr>
                      <m:deg/>
                      <m:e>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𝟐</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𝒈</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𝒍</m:t>
                        </m:r>
                        <m:d>
                          <m:dPr>
                            <m:ctrlP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ctrlPr>
                          </m:dPr>
                          <m:e>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𝟏</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𝒄𝒐𝒔</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Cambria Math" panose="02040503050406030204" pitchFamily="18" charset="0"/>
                              </a:rPr>
                              <m:t>𝜶</m:t>
                            </m:r>
                          </m:e>
                        </m:d>
                      </m:e>
                    </m:rad>
                  </m:oMath>
                </a14:m>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Choice>
        <mc:Fallback xmlns="">
          <p:sp>
            <p:nvSpPr>
              <p:cNvPr id="17" name="TextBox 16" descr="n53 fb Le Nhung"/>
              <p:cNvSpPr txBox="1">
                <a:spLocks noRot="1" noChangeAspect="1" noMove="1" noResize="1" noEditPoints="1" noAdjustHandles="1" noChangeArrowheads="1" noChangeShapeType="1" noTextEdit="1"/>
              </p:cNvSpPr>
              <p:nvPr/>
            </p:nvSpPr>
            <p:spPr>
              <a:xfrm>
                <a:off x="2365826" y="3680792"/>
                <a:ext cx="5936344" cy="660309"/>
              </a:xfrm>
              <a:prstGeom prst="rect">
                <a:avLst/>
              </a:prstGeom>
              <a:blipFill>
                <a:blip r:embed="rId4"/>
                <a:stretch>
                  <a:fillRect b="-212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descr="n53 fb Le Nhung"/>
              <p:cNvSpPr txBox="1"/>
              <p:nvPr/>
            </p:nvSpPr>
            <p:spPr>
              <a:xfrm>
                <a:off x="2365825" y="4475648"/>
                <a:ext cx="7344231" cy="660309"/>
              </a:xfrm>
              <a:prstGeom prst="rect">
                <a:avLst/>
              </a:prstGeom>
              <a:noFill/>
            </p:spPr>
            <p:txBody>
              <a:bodyPr wrap="square" tIns="91440" rtlCol="0">
                <a:spAutoFit/>
              </a:bodyPr>
              <a:lstStyle/>
              <a:p>
                <a14:m>
                  <m:oMath xmlns:m="http://schemas.openxmlformats.org/officeDocument/2006/math">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O</a:t>
                </a:r>
                <a:r>
                  <a:rPr kumimoji="0" lang="en-US" sz="2800" b="1" i="0" u="none" strike="noStrike" kern="1200" cap="none" spc="0" normalizeH="0" noProof="0" dirty="0">
                    <a:ln>
                      <a:noFill/>
                    </a:ln>
                    <a:solidFill>
                      <a:srgbClr val="000066"/>
                    </a:solidFill>
                    <a:effectLst/>
                    <a:uLnTx/>
                    <a:uFillTx/>
                    <a:latin typeface="Arial"/>
                    <a:ea typeface="+mn-ea"/>
                    <a:cs typeface="+mn-cs"/>
                  </a:rPr>
                  <a:t> = </a:t>
                </a:r>
                <a14:m>
                  <m:oMath xmlns:m="http://schemas.openxmlformats.org/officeDocument/2006/math">
                    <m:rad>
                      <m:radPr>
                        <m:degHide m:val="on"/>
                        <m:ctrlP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ctrlPr>
                      </m:radPr>
                      <m:deg/>
                      <m:e>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𝟐</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𝟗</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𝟖</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𝟎</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𝟔</m:t>
                        </m:r>
                        <m:d>
                          <m:dPr>
                            <m:ctrlP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ctrlPr>
                          </m:dPr>
                          <m:e>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𝟏</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𝒄𝒐𝒔</m:t>
                            </m:r>
                            <m:sSup>
                              <m:sSupPr>
                                <m:ctrlP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ctrlPr>
                              </m:sSupPr>
                              <m:e>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𝟑𝟎</m:t>
                                </m:r>
                              </m:e>
                              <m:sup>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𝒐</m:t>
                                </m:r>
                              </m:sup>
                            </m:sSup>
                          </m:e>
                        </m:d>
                      </m:e>
                    </m:rad>
                    <m:r>
                      <a:rPr kumimoji="0" lang="en-US" sz="2800" b="1" i="1" u="none" strike="noStrike" kern="1200" cap="none" spc="0" normalizeH="0" noProof="0" smtClean="0">
                        <a:ln>
                          <a:noFill/>
                        </a:ln>
                        <a:solidFill>
                          <a:srgbClr val="000066"/>
                        </a:solidFill>
                        <a:effectLst/>
                        <a:uLnTx/>
                        <a:uFillTx/>
                        <a:latin typeface="Cambria Math" panose="02040503050406030204" pitchFamily="18" charset="0"/>
                        <a:ea typeface="+mn-ea"/>
                        <a:cs typeface="+mn-cs"/>
                      </a:rPr>
                      <m:t> </m:t>
                    </m:r>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1,26 m/s</a:t>
                </a:r>
              </a:p>
            </p:txBody>
          </p:sp>
        </mc:Choice>
        <mc:Fallback xmlns="">
          <p:sp>
            <p:nvSpPr>
              <p:cNvPr id="18" name="TextBox 17" descr="n53 fb Le Nhung"/>
              <p:cNvSpPr txBox="1">
                <a:spLocks noRot="1" noChangeAspect="1" noMove="1" noResize="1" noEditPoints="1" noAdjustHandles="1" noChangeArrowheads="1" noChangeShapeType="1" noTextEdit="1"/>
              </p:cNvSpPr>
              <p:nvPr/>
            </p:nvSpPr>
            <p:spPr>
              <a:xfrm>
                <a:off x="2365825" y="4475648"/>
                <a:ext cx="7344231" cy="660309"/>
              </a:xfrm>
              <a:prstGeom prst="rect">
                <a:avLst/>
              </a:prstGeom>
              <a:blipFill>
                <a:blip r:embed="rId5"/>
                <a:stretch>
                  <a:fillRect b="-22018"/>
                </a:stretch>
              </a:blipFill>
            </p:spPr>
            <p:txBody>
              <a:bodyPr/>
              <a:lstStyle/>
              <a:p>
                <a:r>
                  <a:rPr lang="en-US">
                    <a:noFill/>
                  </a:rPr>
                  <a:t> </a:t>
                </a:r>
              </a:p>
            </p:txBody>
          </p:sp>
        </mc:Fallback>
      </mc:AlternateContent>
    </p:spTree>
    <p:extLst>
      <p:ext uri="{BB962C8B-B14F-4D97-AF65-F5344CB8AC3E}">
        <p14:creationId xmlns:p14="http://schemas.microsoft.com/office/powerpoint/2010/main" val="2152700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53 fb Le Nhung"/>
          <p:cNvSpPr txBox="1"/>
          <p:nvPr/>
        </p:nvSpPr>
        <p:spPr>
          <a:xfrm>
            <a:off x="0" y="0"/>
            <a:ext cx="12148458" cy="6858000"/>
          </a:xfrm>
          <a:prstGeom prst="rect">
            <a:avLst/>
          </a:prstGeom>
          <a:noFill/>
          <a:ln w="76200">
            <a:solidFill>
              <a:srgbClr val="7030A0"/>
            </a:solidFill>
          </a:ln>
        </p:spPr>
        <p:txBody>
          <a:bodyPr wrap="square" rtlCol="0">
            <a:spAutoFit/>
          </a:bodyPr>
          <a:lstStyle/>
          <a:p>
            <a:endParaRPr lang="en-US" dirty="0"/>
          </a:p>
        </p:txBody>
      </p:sp>
      <p:pic>
        <p:nvPicPr>
          <p:cNvPr id="2056" name="Picture 8" descr="n53 fb Le Nhun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889" b="100000" l="9778" r="89778">
                        <a14:foregroundMark x1="46667" y1="42667" x2="46667" y2="42667"/>
                        <a14:foregroundMark x1="49778" y1="43111" x2="49778" y2="43111"/>
                        <a14:foregroundMark x1="50667" y1="45778" x2="50667" y2="45778"/>
                        <a14:foregroundMark x1="51556" y1="14667" x2="51556" y2="14667"/>
                        <a14:foregroundMark x1="41333" y1="7556" x2="41333" y2="7556"/>
                        <a14:foregroundMark x1="46222" y1="4444" x2="46222" y2="4444"/>
                        <a14:foregroundMark x1="49778" y1="3556" x2="49778" y2="3556"/>
                        <a14:foregroundMark x1="54667" y1="6667" x2="54667" y2="6667"/>
                        <a14:foregroundMark x1="56889" y1="11111" x2="56889" y2="11111"/>
                        <a14:foregroundMark x1="57778" y1="15556" x2="57778" y2="15556"/>
                        <a14:foregroundMark x1="56444" y1="19111" x2="56444" y2="19111"/>
                        <a14:foregroundMark x1="44000" y1="20000" x2="44000" y2="20000"/>
                        <a14:foregroundMark x1="42222" y1="16000" x2="42222" y2="16000"/>
                        <a14:foregroundMark x1="40889" y1="12000" x2="40889" y2="12000"/>
                        <a14:foregroundMark x1="52000" y1="37778" x2="52000" y2="37778"/>
                        <a14:foregroundMark x1="54667" y1="43111" x2="54667" y2="43111"/>
                      </a14:backgroundRemoval>
                    </a14:imgEffect>
                  </a14:imgLayer>
                </a14:imgProps>
              </a:ext>
              <a:ext uri="{28A0092B-C50C-407E-A947-70E740481C1C}">
                <a14:useLocalDpi xmlns:a14="http://schemas.microsoft.com/office/drawing/2010/main" val="0"/>
              </a:ext>
            </a:extLst>
          </a:blip>
          <a:srcRect/>
          <a:stretch>
            <a:fillRect/>
          </a:stretch>
        </p:blipFill>
        <p:spPr bwMode="auto">
          <a:xfrm>
            <a:off x="6322478" y="4212522"/>
            <a:ext cx="3130630" cy="267771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53 fb Le Nhung"/>
          <p:cNvPicPr>
            <a:picLocks noChangeAspect="1" noChangeArrowheads="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backgroundRemoval t="0" b="100000" l="0" r="100000">
                        <a14:foregroundMark x1="42651" y1="48250" x2="42651" y2="48250"/>
                        <a14:foregroundMark x1="40346" y1="46250" x2="40346" y2="46250"/>
                        <a14:foregroundMark x1="44957" y1="53250" x2="44957" y2="53250"/>
                        <a14:foregroundMark x1="38040" y1="51000" x2="38040" y2="51000"/>
                        <a14:foregroundMark x1="55620" y1="48000" x2="55620" y2="48000"/>
                        <a14:foregroundMark x1="51585" y1="51000" x2="51585" y2="51000"/>
                        <a14:foregroundMark x1="55331" y1="52500" x2="55331" y2="52500"/>
                        <a14:foregroundMark x1="54467" y1="46000" x2="54467" y2="46000"/>
                        <a14:foregroundMark x1="46974" y1="47500" x2="46974" y2="47500"/>
                        <a14:foregroundMark x1="41499" y1="46250" x2="41499" y2="46250"/>
                        <a14:foregroundMark x1="85014" y1="46250" x2="85014" y2="46250"/>
                        <a14:foregroundMark x1="80980" y1="48000" x2="80980" y2="48000"/>
                        <a14:foregroundMark x1="77522" y1="50250" x2="77522" y2="50250"/>
                        <a14:foregroundMark x1="87320" y1="42000" x2="87320" y2="42000"/>
                        <a14:foregroundMark x1="86455" y1="44000" x2="86455" y2="44000"/>
                        <a14:foregroundMark x1="90778" y1="37000" x2="90778" y2="37000"/>
                        <a14:foregroundMark x1="89049" y1="35250" x2="89049" y2="35250"/>
                        <a14:foregroundMark x1="87896" y1="34250" x2="87896" y2="34250"/>
                        <a14:foregroundMark x1="89914" y1="32250" x2="89914" y2="32250"/>
                        <a14:foregroundMark x1="91066" y1="31250" x2="91066" y2="31250"/>
                        <a14:foregroundMark x1="91354" y1="30000" x2="91354" y2="30000"/>
                        <a14:foregroundMark x1="94813" y1="27000" x2="94813" y2="27000"/>
                        <a14:foregroundMark x1="94236" y1="33250" x2="94236" y2="35000"/>
                        <a14:foregroundMark x1="95965" y1="38500" x2="95965" y2="38500"/>
                        <a14:foregroundMark x1="91066" y1="38500" x2="91066" y2="38500"/>
                        <a14:foregroundMark x1="75793" y1="51250" x2="75793" y2="51250"/>
                        <a14:foregroundMark x1="57349" y1="19000" x2="57349" y2="19000"/>
                        <a14:foregroundMark x1="56196" y1="17250" x2="56196" y2="17250"/>
                        <a14:foregroundMark x1="54179" y1="15250" x2="54179" y2="15250"/>
                        <a14:foregroundMark x1="55620" y1="23250" x2="55620" y2="23250"/>
                        <a14:foregroundMark x1="62536" y1="14250" x2="62536" y2="14250"/>
                        <a14:foregroundMark x1="70317" y1="19500" x2="70317" y2="19500"/>
                        <a14:foregroundMark x1="71758" y1="9250" x2="71758" y2="9250"/>
                        <a14:foregroundMark x1="44092" y1="3250" x2="44092" y2="3250"/>
                        <a14:foregroundMark x1="40634" y1="17750" x2="40634" y2="17750"/>
                        <a14:foregroundMark x1="38040" y1="18250" x2="38040" y2="18250"/>
                        <a14:foregroundMark x1="43228" y1="30000" x2="43228" y2="30000"/>
                        <a14:foregroundMark x1="67435" y1="29000" x2="67435" y2="29000"/>
                        <a14:foregroundMark x1="69452" y1="11250" x2="69452" y2="11250"/>
                        <a14:foregroundMark x1="58790" y1="2750" x2="58790" y2="2750"/>
                        <a14:foregroundMark x1="44957" y1="5250" x2="44957" y2="5250"/>
                        <a14:foregroundMark x1="10951" y1="79500" x2="10951" y2="79500"/>
                        <a14:foregroundMark x1="7205" y1="79500" x2="7205" y2="79500"/>
                        <a14:foregroundMark x1="8069" y1="78500" x2="8069" y2="78500"/>
                        <a14:foregroundMark x1="9798" y1="77000" x2="9798" y2="77000"/>
                        <a14:foregroundMark x1="10663" y1="77500" x2="11239" y2="78250"/>
                        <a14:foregroundMark x1="2882" y1="80750" x2="2882" y2="80750"/>
                        <a14:foregroundMark x1="3458" y1="77500" x2="3458" y2="77500"/>
                        <a14:foregroundMark x1="7781" y1="74500" x2="7781" y2="74500"/>
                        <a14:foregroundMark x1="5476" y1="76250" x2="5476" y2="76250"/>
                        <a14:foregroundMark x1="8646" y1="73750" x2="8646" y2="73750"/>
                        <a14:foregroundMark x1="4035" y1="69000" x2="4035" y2="69000"/>
                        <a14:foregroundMark x1="2305" y1="66750" x2="2305" y2="66750"/>
                        <a14:foregroundMark x1="4035" y1="65000" x2="4035" y2="65000"/>
                        <a14:foregroundMark x1="95677" y1="37500" x2="95677" y2="37500"/>
                        <a14:foregroundMark x1="82709" y1="46500" x2="82709" y2="46500"/>
                        <a14:foregroundMark x1="78963" y1="49250" x2="78963" y2="49250"/>
                        <a14:foregroundMark x1="26513" y1="94250" x2="26513" y2="94250"/>
                        <a14:foregroundMark x1="27666" y1="97750" x2="27666" y2="97750"/>
                        <a14:foregroundMark x1="61960" y1="94250" x2="61960" y2="94250"/>
                        <a14:foregroundMark x1="64265" y1="98500" x2="64265" y2="98500"/>
                      </a14:backgroundRemoval>
                    </a14:imgEffect>
                  </a14:imgLayer>
                </a14:imgProps>
              </a:ext>
              <a:ext uri="{28A0092B-C50C-407E-A947-70E740481C1C}">
                <a14:useLocalDpi xmlns:a14="http://schemas.microsoft.com/office/drawing/2010/main" val="0"/>
              </a:ext>
            </a:extLst>
          </a:blip>
          <a:srcRect/>
          <a:stretch>
            <a:fillRect/>
          </a:stretch>
        </p:blipFill>
        <p:spPr bwMode="auto">
          <a:xfrm>
            <a:off x="3791024" y="4543842"/>
            <a:ext cx="1959428" cy="22587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53 fb Le Nhung"/>
          <p:cNvPicPr>
            <a:picLocks noChangeAspect="1" noChangeArrowheads="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ackgroundRemoval t="5745" b="100000" l="3556" r="93667">
                        <a14:foregroundMark x1="45333" y1="48936" x2="45333" y2="48936"/>
                        <a14:foregroundMark x1="42889" y1="55957" x2="42889" y2="55957"/>
                        <a14:foregroundMark x1="42222" y1="62021" x2="42444" y2="62766"/>
                        <a14:foregroundMark x1="43889" y1="64574" x2="44556" y2="65638"/>
                        <a14:foregroundMark x1="45778" y1="72021" x2="45778" y2="72021"/>
                        <a14:foregroundMark x1="47444" y1="75106" x2="47444" y2="75638"/>
                        <a14:foregroundMark x1="27111" y1="29255" x2="27111" y2="29255"/>
                        <a14:foregroundMark x1="26889" y1="32660" x2="26889" y2="32660"/>
                        <a14:foregroundMark x1="27778" y1="36277" x2="27778" y2="36277"/>
                        <a14:foregroundMark x1="50667" y1="22766" x2="50667" y2="22766"/>
                        <a14:foregroundMark x1="44111" y1="15319" x2="44111" y2="15319"/>
                        <a14:foregroundMark x1="33778" y1="12553" x2="33778" y2="12553"/>
                        <a14:foregroundMark x1="23778" y1="14894" x2="23778" y2="14894"/>
                        <a14:foregroundMark x1="16000" y1="22553" x2="16000" y2="22553"/>
                        <a14:foregroundMark x1="13667" y1="31809" x2="13667" y2="31809"/>
                        <a14:foregroundMark x1="15111" y1="42447" x2="15111" y2="42447"/>
                        <a14:foregroundMark x1="22889" y1="50319" x2="22889" y2="50319"/>
                        <a14:foregroundMark x1="24778" y1="33191" x2="24778" y2="33191"/>
                        <a14:foregroundMark x1="49000" y1="39255" x2="49000" y2="39255"/>
                        <a14:foregroundMark x1="50444" y1="35638" x2="50444" y2="35638"/>
                        <a14:foregroundMark x1="53333" y1="32872" x2="53333" y2="3287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638971" y="0"/>
            <a:ext cx="1553029" cy="16220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53 fb Le Nhung"/>
          <p:cNvPicPr>
            <a:picLocks noChangeAspect="1" noChangeArrowheads="1"/>
          </p:cNvPicPr>
          <p:nvPr/>
        </p:nvPicPr>
        <p:blipFill>
          <a:blip r:embed="rId8">
            <a:duotone>
              <a:schemeClr val="accent2">
                <a:shade val="45000"/>
                <a:satMod val="135000"/>
              </a:schemeClr>
              <a:prstClr val="white"/>
            </a:duotone>
            <a:extLst>
              <a:ext uri="{BEBA8EAE-BF5A-486C-A8C5-ECC9F3942E4B}">
                <a14:imgProps xmlns:a14="http://schemas.microsoft.com/office/drawing/2010/main">
                  <a14:imgLayer r:embed="rId9">
                    <a14:imgEffect>
                      <a14:backgroundRemoval t="4000" b="97667" l="2667" r="95667">
                        <a14:foregroundMark x1="23333" y1="25000" x2="23333" y2="25000"/>
                        <a14:foregroundMark x1="50667" y1="18667" x2="50667" y2="18667"/>
                        <a14:foregroundMark x1="75667" y1="28333" x2="75667" y2="28333"/>
                        <a14:foregroundMark x1="81333" y1="51333" x2="81333" y2="51333"/>
                        <a14:foregroundMark x1="75000" y1="78000" x2="75000" y2="78000"/>
                        <a14:foregroundMark x1="54333" y1="86667" x2="54333" y2="86667"/>
                        <a14:foregroundMark x1="23000" y1="78333" x2="23000" y2="78333"/>
                        <a14:foregroundMark x1="15000" y1="51000" x2="15000" y2="51000"/>
                      </a14:backgroundRemoval>
                    </a14:imgEffect>
                  </a14:imgLayer>
                </a14:imgProps>
              </a:ext>
              <a:ext uri="{28A0092B-C50C-407E-A947-70E740481C1C}">
                <a14:useLocalDpi xmlns:a14="http://schemas.microsoft.com/office/drawing/2010/main" val="0"/>
              </a:ext>
            </a:extLst>
          </a:blip>
          <a:srcRect/>
          <a:stretch>
            <a:fillRect/>
          </a:stretch>
        </p:blipFill>
        <p:spPr bwMode="auto">
          <a:xfrm>
            <a:off x="-73516" y="0"/>
            <a:ext cx="1789339" cy="17893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53 fb Le Nhung"/>
          <p:cNvPicPr>
            <a:picLocks noChangeAspect="1" noChangeArrowheads="1"/>
          </p:cNvPicPr>
          <p:nvPr/>
        </p:nvPicPr>
        <p:blipFill>
          <a:blip r:embed="rId10" cstate="print">
            <a:duotone>
              <a:prstClr val="black"/>
              <a:schemeClr val="accent1">
                <a:tint val="45000"/>
                <a:satMod val="400000"/>
              </a:schemeClr>
            </a:duotone>
            <a:extLst>
              <a:ext uri="{BEBA8EAE-BF5A-486C-A8C5-ECC9F3942E4B}">
                <a14:imgProps xmlns:a14="http://schemas.microsoft.com/office/drawing/2010/main">
                  <a14:imgLayer r:embed="rId11">
                    <a14:imgEffect>
                      <a14:backgroundRemoval t="6275" b="90000" l="10000" r="94444">
                        <a14:foregroundMark x1="80444" y1="19902" x2="80444" y2="19902"/>
                        <a14:foregroundMark x1="80444" y1="27843" x2="80444" y2="27843"/>
                      </a14:backgroundRemoval>
                    </a14:imgEffect>
                  </a14:imgLayer>
                </a14:imgProps>
              </a:ext>
              <a:ext uri="{28A0092B-C50C-407E-A947-70E740481C1C}">
                <a14:useLocalDpi xmlns:a14="http://schemas.microsoft.com/office/drawing/2010/main" val="0"/>
              </a:ext>
            </a:extLst>
          </a:blip>
          <a:srcRect/>
          <a:stretch>
            <a:fillRect/>
          </a:stretch>
        </p:blipFill>
        <p:spPr bwMode="auto">
          <a:xfrm>
            <a:off x="9811657" y="4579747"/>
            <a:ext cx="1995714" cy="22618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53 fb Le Nhung"/>
          <p:cNvPicPr>
            <a:picLocks noChangeAspect="1" noChangeArrowheads="1"/>
          </p:cNvPicPr>
          <p:nvPr/>
        </p:nvPicPr>
        <p:blipFill>
          <a:blip r:embed="rId12" cstate="print">
            <a:duotone>
              <a:schemeClr val="accent1">
                <a:shade val="45000"/>
                <a:satMod val="135000"/>
              </a:schemeClr>
              <a:prstClr val="white"/>
            </a:duotone>
            <a:extLst>
              <a:ext uri="{BEBA8EAE-BF5A-486C-A8C5-ECC9F3942E4B}">
                <a14:imgProps xmlns:a14="http://schemas.microsoft.com/office/drawing/2010/main">
                  <a14:imgLayer r:embed="rId13">
                    <a14:imgEffect>
                      <a14:backgroundRemoval t="0" b="99324" l="10000" r="94889">
                        <a14:foregroundMark x1="22667" y1="37703" x2="22667" y2="37703"/>
                        <a14:foregroundMark x1="42667" y1="15946" x2="42667" y2="15946"/>
                        <a14:foregroundMark x1="74889" y1="24730" x2="74889" y2="24730"/>
                        <a14:foregroundMark x1="69889" y1="16622" x2="69889" y2="16622"/>
                        <a14:foregroundMark x1="40556" y1="17297" x2="40556" y2="17297"/>
                        <a14:foregroundMark x1="69667" y1="71351" x2="69667" y2="71351"/>
                      </a14:backgroundRemoval>
                    </a14:imgEffect>
                  </a14:imgLayer>
                </a14:imgProps>
              </a:ext>
              <a:ext uri="{28A0092B-C50C-407E-A947-70E740481C1C}">
                <a14:useLocalDpi xmlns:a14="http://schemas.microsoft.com/office/drawing/2010/main" val="0"/>
              </a:ext>
            </a:extLst>
          </a:blip>
          <a:srcRect/>
          <a:stretch>
            <a:fillRect/>
          </a:stretch>
        </p:blipFill>
        <p:spPr bwMode="auto">
          <a:xfrm>
            <a:off x="104325" y="4650185"/>
            <a:ext cx="2665182" cy="2191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53 fb Le Nhung"/>
          <p:cNvSpPr txBox="1"/>
          <p:nvPr/>
        </p:nvSpPr>
        <p:spPr>
          <a:xfrm>
            <a:off x="60782" y="72569"/>
            <a:ext cx="6947615" cy="4252688"/>
          </a:xfrm>
          <a:prstGeom prst="rect">
            <a:avLst/>
          </a:prstGeom>
          <a:solidFill>
            <a:schemeClr val="bg1">
              <a:lumMod val="40000"/>
              <a:lumOff val="60000"/>
            </a:schemeClr>
          </a:solidFill>
        </p:spPr>
        <p:txBody>
          <a:bodyPr wrap="square" rtlCol="0">
            <a:spAutoFit/>
          </a:bodyPr>
          <a:lstStyle/>
          <a:p>
            <a:pPr algn="just"/>
            <a:r>
              <a:rPr lang="vi-VN" sz="2400" b="1" dirty="0">
                <a:solidFill>
                  <a:schemeClr val="accent2">
                    <a:lumMod val="50000"/>
                  </a:schemeClr>
                </a:solidFill>
              </a:rPr>
              <a:t>Chế tạo mô hình minh họa định luật bảo toàn năng lượng</a:t>
            </a:r>
          </a:p>
          <a:p>
            <a:pPr algn="just"/>
            <a:r>
              <a:rPr lang="vi-VN" sz="2400" b="1" dirty="0">
                <a:solidFill>
                  <a:schemeClr val="accent2">
                    <a:lumMod val="50000"/>
                  </a:schemeClr>
                </a:solidFill>
              </a:rPr>
              <a:t>Dụng cụ: một viên bi, hai thanh kim loại nhẵn, hai giá đỡ có vít điều chỉnh độ cao.</a:t>
            </a:r>
          </a:p>
          <a:p>
            <a:pPr algn="just"/>
            <a:r>
              <a:rPr lang="vi-VN" sz="2400" b="1" dirty="0">
                <a:solidFill>
                  <a:schemeClr val="accent2">
                    <a:lumMod val="50000"/>
                  </a:schemeClr>
                </a:solidFill>
              </a:rPr>
              <a:t>Chế tạo: Dùng hai thanh kim loại uốn thành đường ray và gắn giá đỡ để tạo được mô hình như Hình 26.6.</a:t>
            </a:r>
          </a:p>
          <a:p>
            <a:pPr algn="just"/>
            <a:r>
              <a:rPr lang="vi-VN" sz="2400" b="1" dirty="0">
                <a:solidFill>
                  <a:schemeClr val="accent2">
                    <a:lumMod val="50000"/>
                  </a:schemeClr>
                </a:solidFill>
              </a:rPr>
              <a:t>Thí nghiệm: </a:t>
            </a:r>
            <a:endParaRPr lang="en-US" sz="2400" b="1" dirty="0">
              <a:solidFill>
                <a:schemeClr val="accent2">
                  <a:lumMod val="50000"/>
                </a:schemeClr>
              </a:solidFill>
            </a:endParaRPr>
          </a:p>
          <a:p>
            <a:pPr algn="just"/>
            <a:r>
              <a:rPr lang="en-US" sz="2400" b="1" dirty="0">
                <a:solidFill>
                  <a:schemeClr val="accent2">
                    <a:lumMod val="50000"/>
                  </a:schemeClr>
                </a:solidFill>
              </a:rPr>
              <a:t>- </a:t>
            </a:r>
            <a:r>
              <a:rPr lang="vi-VN" sz="2400" b="1" dirty="0">
                <a:solidFill>
                  <a:schemeClr val="accent2">
                    <a:lumMod val="50000"/>
                  </a:schemeClr>
                </a:solidFill>
              </a:rPr>
              <a:t>Thả viên bi từ điểm A trên đường ray.</a:t>
            </a:r>
          </a:p>
          <a:p>
            <a:pPr algn="just"/>
            <a:r>
              <a:rPr lang="vi-VN" sz="2400" b="1" dirty="0">
                <a:solidFill>
                  <a:schemeClr val="accent2">
                    <a:lumMod val="50000"/>
                  </a:schemeClr>
                </a:solidFill>
              </a:rPr>
              <a:t>- </a:t>
            </a:r>
            <a:r>
              <a:rPr lang="en-US" sz="2400" b="1" dirty="0" err="1">
                <a:solidFill>
                  <a:schemeClr val="accent2">
                    <a:lumMod val="50000"/>
                  </a:schemeClr>
                </a:solidFill>
              </a:rPr>
              <a:t>Viên</a:t>
            </a:r>
            <a:r>
              <a:rPr lang="en-US" sz="2400" b="1" dirty="0">
                <a:solidFill>
                  <a:schemeClr val="accent2">
                    <a:lumMod val="50000"/>
                  </a:schemeClr>
                </a:solidFill>
              </a:rPr>
              <a:t> </a:t>
            </a:r>
            <a:r>
              <a:rPr lang="vi-VN" sz="2400" b="1" dirty="0">
                <a:solidFill>
                  <a:schemeClr val="accent2">
                    <a:lumMod val="50000"/>
                  </a:schemeClr>
                </a:solidFill>
              </a:rPr>
              <a:t>bi có thể chuyển động tới điểm D không? Tại sao? Làm thí nghiệm kiểm tra.</a:t>
            </a:r>
          </a:p>
        </p:txBody>
      </p:sp>
      <p:pic>
        <p:nvPicPr>
          <p:cNvPr id="11" name="Picture 10" descr="n53 fb Le Nhung"/>
          <p:cNvPicPr/>
          <p:nvPr/>
        </p:nvPicPr>
        <p:blipFill>
          <a:blip r:embed="rId14">
            <a:extLst>
              <a:ext uri="{28A0092B-C50C-407E-A947-70E740481C1C}">
                <a14:useLocalDpi xmlns:a14="http://schemas.microsoft.com/office/drawing/2010/main" val="0"/>
              </a:ext>
            </a:extLst>
          </a:blip>
          <a:srcRect/>
          <a:stretch>
            <a:fillRect/>
          </a:stretch>
        </p:blipFill>
        <p:spPr bwMode="auto">
          <a:xfrm>
            <a:off x="7008398" y="58494"/>
            <a:ext cx="5089262" cy="4266763"/>
          </a:xfrm>
          <a:prstGeom prst="rect">
            <a:avLst/>
          </a:prstGeom>
          <a:noFill/>
          <a:ln>
            <a:noFill/>
          </a:ln>
        </p:spPr>
      </p:pic>
    </p:spTree>
    <p:extLst>
      <p:ext uri="{BB962C8B-B14F-4D97-AF65-F5344CB8AC3E}">
        <p14:creationId xmlns:p14="http://schemas.microsoft.com/office/powerpoint/2010/main" val="3312587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descr="n53 fb Le Nhung"/>
          <p:cNvSpPr/>
          <p:nvPr/>
        </p:nvSpPr>
        <p:spPr>
          <a:xfrm>
            <a:off x="583346" y="1734251"/>
            <a:ext cx="11187739" cy="3422810"/>
          </a:xfrm>
          <a:prstGeom prst="roundRect">
            <a:avLst>
              <a:gd name="adj" fmla="val 7445"/>
            </a:avLst>
          </a:prstGeom>
          <a:solidFill>
            <a:schemeClr val="accent3">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200" b="1" dirty="0">
                <a:solidFill>
                  <a:srgbClr val="000000"/>
                </a:solidFill>
                <a:latin typeface="+mj-lt"/>
                <a:ea typeface="Times New Roman" panose="02020603050405020304" pitchFamily="18" charset="0"/>
              </a:rPr>
              <a:t>1. </a:t>
            </a:r>
            <a:r>
              <a:rPr lang="en-US" sz="3200" b="1" dirty="0" err="1">
                <a:solidFill>
                  <a:srgbClr val="000000"/>
                </a:solidFill>
                <a:latin typeface="+mj-lt"/>
                <a:ea typeface="Times New Roman" panose="02020603050405020304" pitchFamily="18" charset="0"/>
              </a:rPr>
              <a:t>Một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vật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được</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thả</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cho</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rơi</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tự</a:t>
            </a:r>
            <a:r>
              <a:rPr lang="en-US" sz="3200" b="1" dirty="0">
                <a:solidFill>
                  <a:srgbClr val="000000"/>
                </a:solidFill>
                <a:latin typeface="+mj-lt"/>
                <a:ea typeface="Times New Roman" panose="02020603050405020304" pitchFamily="18" charset="0"/>
              </a:rPr>
              <a:t> do ở </a:t>
            </a:r>
            <a:r>
              <a:rPr lang="en-US" sz="3200" b="1" dirty="0" err="1">
                <a:solidFill>
                  <a:srgbClr val="000000"/>
                </a:solidFill>
                <a:latin typeface="+mj-lt"/>
                <a:ea typeface="Times New Roman" panose="02020603050405020304" pitchFamily="18" charset="0"/>
              </a:rPr>
              <a:t>độ</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cao</a:t>
            </a:r>
            <a:r>
              <a:rPr lang="en-US" sz="3200" b="1" dirty="0">
                <a:solidFill>
                  <a:srgbClr val="000000"/>
                </a:solidFill>
                <a:latin typeface="+mj-lt"/>
                <a:ea typeface="Times New Roman" panose="02020603050405020304" pitchFamily="18" charset="0"/>
              </a:rPr>
              <a:t> 10 m so </a:t>
            </a:r>
            <a:r>
              <a:rPr lang="en-US" sz="3200" b="1" dirty="0" err="1">
                <a:solidFill>
                  <a:srgbClr val="000000"/>
                </a:solidFill>
                <a:latin typeface="+mj-lt"/>
                <a:ea typeface="Times New Roman" panose="02020603050405020304" pitchFamily="18" charset="0"/>
              </a:rPr>
              <a:t>với</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mặt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đất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bỏ</a:t>
            </a:r>
            <a:r>
              <a:rPr lang="en-US" sz="3200" b="1" dirty="0">
                <a:solidFill>
                  <a:srgbClr val="000000"/>
                </a:solidFill>
                <a:latin typeface="+mj-lt"/>
                <a:ea typeface="Times New Roman" panose="02020603050405020304" pitchFamily="18" charset="0"/>
              </a:rPr>
              <a:t> qua </a:t>
            </a:r>
            <a:r>
              <a:rPr lang="en-US" sz="3200" b="1" dirty="0" err="1">
                <a:solidFill>
                  <a:srgbClr val="000000"/>
                </a:solidFill>
                <a:latin typeface="+mj-lt"/>
                <a:ea typeface="Times New Roman" panose="02020603050405020304" pitchFamily="18" charset="0"/>
              </a:rPr>
              <a:t>mọi</a:t>
            </a:r>
            <a:r>
              <a:rPr lang="en-US" sz="3200" b="1" dirty="0">
                <a:solidFill>
                  <a:srgbClr val="000000"/>
                </a:solidFill>
                <a:latin typeface="+mj-lt"/>
                <a:ea typeface="Times New Roman" panose="02020603050405020304" pitchFamily="18" charset="0"/>
              </a:rPr>
              <a:t> ma </a:t>
            </a:r>
            <a:r>
              <a:rPr lang="en-US" sz="3200" b="1" dirty="0" err="1">
                <a:solidFill>
                  <a:srgbClr val="000000"/>
                </a:solidFill>
                <a:latin typeface="+mj-lt"/>
                <a:ea typeface="Times New Roman" panose="02020603050405020304" pitchFamily="18" charset="0"/>
              </a:rPr>
              <a:t>sát</a:t>
            </a:r>
            <a:r>
              <a:rPr lang="en-US" sz="3200" b="1" dirty="0">
                <a:solidFill>
                  <a:srgbClr val="000000"/>
                </a:solidFill>
                <a:latin typeface="+mj-lt"/>
                <a:ea typeface="Times New Roman" panose="02020603050405020304" pitchFamily="18" charset="0"/>
              </a:rPr>
              <a:t>. Ở </a:t>
            </a:r>
            <a:r>
              <a:rPr lang="en-US" sz="3200" b="1" dirty="0" err="1">
                <a:solidFill>
                  <a:srgbClr val="000000"/>
                </a:solidFill>
                <a:latin typeface="+mj-lt"/>
                <a:ea typeface="Times New Roman" panose="02020603050405020304" pitchFamily="18" charset="0"/>
              </a:rPr>
              <a:t>độ</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cao</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nào</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thì</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vật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có</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động</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bằng</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thế</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năng</a:t>
            </a:r>
            <a:r>
              <a:rPr lang="en-US" sz="3200" b="1" dirty="0">
                <a:solidFill>
                  <a:srgbClr val="000000"/>
                </a:solidFill>
                <a:latin typeface="+mj-lt"/>
                <a:ea typeface="Times New Roman" panose="02020603050405020304" pitchFamily="18" charset="0"/>
              </a:rPr>
              <a:t>?</a:t>
            </a:r>
            <a:endParaRPr lang="en-US" sz="3200" b="1" dirty="0">
              <a:solidFill>
                <a:srgbClr val="003300"/>
              </a:solidFill>
              <a:latin typeface="+mj-lt"/>
              <a:ea typeface="Times New Roman" panose="02020603050405020304" pitchFamily="18" charset="0"/>
            </a:endParaRPr>
          </a:p>
          <a:p>
            <a:pPr algn="just"/>
            <a:r>
              <a:rPr lang="en-US" sz="3200" b="1" dirty="0">
                <a:solidFill>
                  <a:srgbClr val="000000"/>
                </a:solidFill>
                <a:latin typeface="+mj-lt"/>
                <a:ea typeface="Times New Roman" panose="02020603050405020304" pitchFamily="18" charset="0"/>
              </a:rPr>
              <a:t>2. </a:t>
            </a:r>
            <a:r>
              <a:rPr lang="en-US" sz="3200" b="1" dirty="0" err="1">
                <a:solidFill>
                  <a:srgbClr val="000000"/>
                </a:solidFill>
                <a:latin typeface="+mj-lt"/>
                <a:ea typeface="Times New Roman" panose="02020603050405020304" pitchFamily="18" charset="0"/>
              </a:rPr>
              <a:t>Thả</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một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vật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có</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khối</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lượng</a:t>
            </a:r>
            <a:r>
              <a:rPr lang="en-US" sz="3200" b="1" dirty="0">
                <a:solidFill>
                  <a:srgbClr val="000000"/>
                </a:solidFill>
                <a:latin typeface="+mj-lt"/>
                <a:ea typeface="Times New Roman" panose="02020603050405020304" pitchFamily="18" charset="0"/>
              </a:rPr>
              <a:t> 0,5 kg </a:t>
            </a:r>
            <a:r>
              <a:rPr lang="en-US" sz="3200" b="1" dirty="0" err="1">
                <a:solidFill>
                  <a:srgbClr val="000000"/>
                </a:solidFill>
                <a:latin typeface="+mj-lt"/>
                <a:ea typeface="Times New Roman" panose="02020603050405020304" pitchFamily="18" charset="0"/>
              </a:rPr>
              <a:t>từ</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độ</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cao</a:t>
            </a:r>
            <a:r>
              <a:rPr lang="en-US" sz="3200" b="1" dirty="0">
                <a:solidFill>
                  <a:srgbClr val="000000"/>
                </a:solidFill>
                <a:latin typeface="+mj-lt"/>
                <a:ea typeface="Times New Roman" panose="02020603050405020304" pitchFamily="18" charset="0"/>
              </a:rPr>
              <a:t> h</a:t>
            </a:r>
            <a:r>
              <a:rPr lang="en-US" sz="3200" b="1" baseline="-25000" dirty="0">
                <a:solidFill>
                  <a:srgbClr val="000000"/>
                </a:solidFill>
                <a:latin typeface="+mj-lt"/>
                <a:ea typeface="Times New Roman" panose="02020603050405020304" pitchFamily="18" charset="0"/>
              </a:rPr>
              <a:t>1 </a:t>
            </a:r>
            <a:r>
              <a:rPr lang="en-US" sz="3200" b="1" dirty="0">
                <a:solidFill>
                  <a:srgbClr val="000000"/>
                </a:solidFill>
                <a:latin typeface="+mj-lt"/>
                <a:ea typeface="Times New Roman" panose="02020603050405020304" pitchFamily="18" charset="0"/>
              </a:rPr>
              <a:t>= 0,8 m so </a:t>
            </a:r>
            <a:r>
              <a:rPr lang="en-US" sz="3200" b="1" dirty="0" err="1">
                <a:solidFill>
                  <a:srgbClr val="000000"/>
                </a:solidFill>
                <a:latin typeface="+mj-lt"/>
                <a:ea typeface="Times New Roman" panose="02020603050405020304" pitchFamily="18" charset="0"/>
              </a:rPr>
              <a:t>với</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mặt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đất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Xác</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định</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động</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năng</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và</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thế</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năng</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của</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vật</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tại</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vị</a:t>
            </a:r>
            <a:r>
              <a:rPr lang="en-US" sz="3200" b="1" dirty="0">
                <a:solidFill>
                  <a:srgbClr val="000000"/>
                </a:solidFill>
                <a:latin typeface="+mj-lt"/>
                <a:ea typeface="Times New Roman" panose="02020603050405020304" pitchFamily="18" charset="0"/>
              </a:rPr>
              <a:t> </a:t>
            </a:r>
            <a:r>
              <a:rPr lang="en-US" sz="3200" b="1" dirty="0" err="1">
                <a:solidFill>
                  <a:srgbClr val="000000"/>
                </a:solidFill>
                <a:latin typeface="+mj-lt"/>
                <a:ea typeface="Times New Roman" panose="02020603050405020304" pitchFamily="18" charset="0"/>
              </a:rPr>
              <a:t>trí</a:t>
            </a:r>
            <a:r>
              <a:rPr lang="en-US" sz="3200" b="1" dirty="0">
                <a:solidFill>
                  <a:srgbClr val="000000"/>
                </a:solidFill>
                <a:latin typeface="+mj-lt"/>
                <a:ea typeface="Times New Roman" panose="02020603050405020304" pitchFamily="18" charset="0"/>
              </a:rPr>
              <a:t> h</a:t>
            </a:r>
            <a:r>
              <a:rPr lang="en-US" sz="3200" b="1" baseline="-25000" dirty="0">
                <a:solidFill>
                  <a:srgbClr val="000000"/>
                </a:solidFill>
                <a:latin typeface="+mj-lt"/>
                <a:ea typeface="Times New Roman" panose="02020603050405020304" pitchFamily="18" charset="0"/>
              </a:rPr>
              <a:t>2 </a:t>
            </a:r>
            <a:r>
              <a:rPr lang="en-US" sz="3200" b="1" dirty="0">
                <a:solidFill>
                  <a:srgbClr val="000000"/>
                </a:solidFill>
                <a:latin typeface="+mj-lt"/>
                <a:ea typeface="Times New Roman" panose="02020603050405020304" pitchFamily="18" charset="0"/>
              </a:rPr>
              <a:t>= 0,6 m. </a:t>
            </a:r>
            <a:r>
              <a:rPr lang="en-US" sz="3200" b="1" dirty="0" err="1">
                <a:solidFill>
                  <a:srgbClr val="000000"/>
                </a:solidFill>
                <a:latin typeface="+mj-lt"/>
                <a:ea typeface="Times New Roman" panose="02020603050405020304" pitchFamily="18" charset="0"/>
              </a:rPr>
              <a:t>Lấy</a:t>
            </a:r>
            <a:r>
              <a:rPr lang="en-US" sz="3200" b="1" dirty="0">
                <a:solidFill>
                  <a:srgbClr val="000000"/>
                </a:solidFill>
                <a:latin typeface="+mj-lt"/>
                <a:ea typeface="Times New Roman" panose="02020603050405020304" pitchFamily="18" charset="0"/>
              </a:rPr>
              <a:t> g = 9,8 m/s</a:t>
            </a:r>
            <a:r>
              <a:rPr lang="en-US" sz="3200" b="1" baseline="30000" dirty="0">
                <a:solidFill>
                  <a:srgbClr val="000000"/>
                </a:solidFill>
                <a:latin typeface="+mj-lt"/>
                <a:ea typeface="Times New Roman" panose="02020603050405020304" pitchFamily="18" charset="0"/>
              </a:rPr>
              <a:t>2</a:t>
            </a:r>
            <a:r>
              <a:rPr lang="en-US" sz="3200" b="1" dirty="0">
                <a:solidFill>
                  <a:srgbClr val="000000"/>
                </a:solidFill>
                <a:latin typeface="+mj-lt"/>
                <a:ea typeface="Times New Roman" panose="02020603050405020304" pitchFamily="18" charset="0"/>
              </a:rPr>
              <a:t>.</a:t>
            </a:r>
            <a:endParaRPr kumimoji="0" lang="vi-VN" sz="3200" b="1" i="0" u="none" strike="noStrike" kern="1200" cap="none" spc="0" normalizeH="0" baseline="0" noProof="0" dirty="0">
              <a:ln>
                <a:noFill/>
              </a:ln>
              <a:solidFill>
                <a:srgbClr val="0070C0"/>
              </a:solidFill>
              <a:effectLst/>
              <a:uLnTx/>
              <a:uFillTx/>
              <a:latin typeface="+mj-lt"/>
              <a:ea typeface="Times New Roman" panose="02020603050405020304" pitchFamily="18" charset="0"/>
              <a:cs typeface="#9Slide03 Arima Madurai Black" panose="00000A00000000000000" pitchFamily="2" charset="-93"/>
            </a:endParaRPr>
          </a:p>
        </p:txBody>
      </p:sp>
      <p:sp>
        <p:nvSpPr>
          <p:cNvPr id="11" name="Rectangle: Rounded Corners 3" descr="n53 fb Le Nhung">
            <a:extLst>
              <a:ext uri="{FF2B5EF4-FFF2-40B4-BE49-F238E27FC236}">
                <a16:creationId xmlns:a16="http://schemas.microsoft.com/office/drawing/2014/main" id="{1DB20B84-5A5D-4A0C-BFB4-E7E34EC2C779}"/>
              </a:ext>
            </a:extLst>
          </p:cNvPr>
          <p:cNvSpPr/>
          <p:nvPr/>
        </p:nvSpPr>
        <p:spPr>
          <a:xfrm>
            <a:off x="4137488" y="478878"/>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3" name="Oval 12" descr="n53 fb Le Nhung">
            <a:extLst>
              <a:ext uri="{FF2B5EF4-FFF2-40B4-BE49-F238E27FC236}">
                <a16:creationId xmlns:a16="http://schemas.microsoft.com/office/drawing/2014/main" id="{492902CF-EE1A-42BB-A90A-7CE433CD81C5}"/>
              </a:ext>
            </a:extLst>
          </p:cNvPr>
          <p:cNvSpPr/>
          <p:nvPr/>
        </p:nvSpPr>
        <p:spPr>
          <a:xfrm>
            <a:off x="7879299" y="488299"/>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3807878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53 fb Le N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5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53 fb Le Nhung"/>
          <p:cNvSpPr txBox="1"/>
          <p:nvPr/>
        </p:nvSpPr>
        <p:spPr>
          <a:xfrm>
            <a:off x="827314" y="1412240"/>
            <a:ext cx="10566400"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66"/>
                </a:solidFill>
                <a:effectLst/>
                <a:uLnTx/>
                <a:uFillTx/>
                <a:latin typeface="Arial"/>
                <a:ea typeface="+mn-ea"/>
                <a:cs typeface="+mn-cs"/>
              </a:rPr>
              <a:t>Chọn</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mốc</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tính</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thế</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năng</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của</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vật</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tại</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mặt</a:t>
            </a:r>
            <a:r>
              <a:rPr kumimoji="0" lang="en-US" sz="2800" b="1" i="0" u="none" strike="noStrike" kern="1200" cap="none" spc="0" normalizeH="0" noProof="0" dirty="0">
                <a:ln>
                  <a:noFill/>
                </a:ln>
                <a:solidFill>
                  <a:srgbClr val="000066"/>
                </a:solidFill>
                <a:effectLst/>
                <a:uLnTx/>
                <a:uFillTx/>
                <a:latin typeface="Arial"/>
                <a:ea typeface="+mn-ea"/>
                <a:cs typeface="+mn-cs"/>
              </a:rPr>
              <a:t> </a:t>
            </a:r>
            <a:r>
              <a:rPr kumimoji="0" lang="en-US" sz="2800" b="1" i="0" u="none" strike="noStrike" kern="1200" cap="none" spc="0" normalizeH="0" noProof="0" dirty="0" err="1">
                <a:ln>
                  <a:noFill/>
                </a:ln>
                <a:solidFill>
                  <a:srgbClr val="000066"/>
                </a:solidFill>
                <a:effectLst/>
                <a:uLnTx/>
                <a:uFillTx/>
                <a:latin typeface="Arial"/>
                <a:ea typeface="+mn-ea"/>
                <a:cs typeface="+mn-cs"/>
              </a:rPr>
              <a:t>đất</a:t>
            </a:r>
            <a:r>
              <a:rPr kumimoji="0" lang="en-US" sz="2800" b="1" i="0" u="none" strike="noStrike" kern="1200" cap="none" spc="0" normalizeH="0" noProof="0" dirty="0">
                <a:ln>
                  <a:noFill/>
                </a:ln>
                <a:solidFill>
                  <a:srgbClr val="000066"/>
                </a:solidFill>
                <a:effectLst/>
                <a:uLnTx/>
                <a:uFillTx/>
                <a:latin typeface="Arial"/>
                <a:ea typeface="+mn-ea"/>
                <a:cs typeface="+mn-cs"/>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7" name="TextBox 6" descr="n53 fb Le Nhung"/>
          <p:cNvSpPr txBox="1"/>
          <p:nvPr/>
        </p:nvSpPr>
        <p:spPr>
          <a:xfrm>
            <a:off x="827314" y="2069406"/>
            <a:ext cx="10842172"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noProof="0" dirty="0">
                <a:solidFill>
                  <a:srgbClr val="000066"/>
                </a:solidFill>
                <a:latin typeface="Arial"/>
              </a:rPr>
              <a:t>Ở </a:t>
            </a:r>
            <a:r>
              <a:rPr lang="en-US" sz="2800" b="1" noProof="0" dirty="0" err="1">
                <a:solidFill>
                  <a:srgbClr val="000066"/>
                </a:solidFill>
                <a:latin typeface="Arial"/>
              </a:rPr>
              <a:t>độ</a:t>
            </a:r>
            <a:r>
              <a:rPr lang="en-US" sz="2800" b="1" noProof="0" dirty="0">
                <a:solidFill>
                  <a:srgbClr val="000066"/>
                </a:solidFill>
                <a:latin typeface="Arial"/>
              </a:rPr>
              <a:t> </a:t>
            </a:r>
            <a:r>
              <a:rPr lang="en-US" sz="2800" b="1" noProof="0" dirty="0" err="1">
                <a:solidFill>
                  <a:srgbClr val="000066"/>
                </a:solidFill>
                <a:latin typeface="Arial"/>
              </a:rPr>
              <a:t>cao</a:t>
            </a:r>
            <a:r>
              <a:rPr lang="en-US" sz="2800" b="1" noProof="0" dirty="0">
                <a:solidFill>
                  <a:srgbClr val="000066"/>
                </a:solidFill>
                <a:latin typeface="Arial"/>
              </a:rPr>
              <a:t> h = 10 m, </a:t>
            </a:r>
            <a:r>
              <a:rPr lang="en-US" sz="2800" b="1" noProof="0" dirty="0" err="1">
                <a:solidFill>
                  <a:srgbClr val="000066"/>
                </a:solidFill>
                <a:latin typeface="Arial"/>
              </a:rPr>
              <a:t>vật</a:t>
            </a:r>
            <a:r>
              <a:rPr lang="en-US" sz="2800" b="1" noProof="0" dirty="0">
                <a:solidFill>
                  <a:srgbClr val="000066"/>
                </a:solidFill>
                <a:latin typeface="Arial"/>
              </a:rPr>
              <a:t> </a:t>
            </a:r>
            <a:r>
              <a:rPr lang="en-US" sz="2800" b="1" noProof="0" dirty="0" err="1">
                <a:solidFill>
                  <a:srgbClr val="000066"/>
                </a:solidFill>
                <a:latin typeface="Arial"/>
              </a:rPr>
              <a:t>có</a:t>
            </a:r>
            <a:r>
              <a:rPr lang="en-US" sz="2800" b="1" noProof="0" dirty="0">
                <a:solidFill>
                  <a:srgbClr val="000066"/>
                </a:solidFill>
                <a:latin typeface="Arial"/>
              </a:rPr>
              <a:t> </a:t>
            </a:r>
            <a:r>
              <a:rPr lang="en-US" sz="2800" b="1" noProof="0" dirty="0" err="1">
                <a:solidFill>
                  <a:srgbClr val="000066"/>
                </a:solidFill>
                <a:latin typeface="Arial"/>
              </a:rPr>
              <a:t>vận</a:t>
            </a:r>
            <a:r>
              <a:rPr lang="en-US" sz="2800" b="1" noProof="0" dirty="0">
                <a:solidFill>
                  <a:srgbClr val="000066"/>
                </a:solidFill>
                <a:latin typeface="Arial"/>
              </a:rPr>
              <a:t> </a:t>
            </a:r>
            <a:r>
              <a:rPr lang="en-US" sz="2800" b="1" noProof="0" dirty="0" err="1">
                <a:solidFill>
                  <a:srgbClr val="000066"/>
                </a:solidFill>
                <a:latin typeface="Arial"/>
              </a:rPr>
              <a:t>tốc</a:t>
            </a:r>
            <a:r>
              <a:rPr lang="en-US" sz="2800" b="1" noProof="0" dirty="0">
                <a:solidFill>
                  <a:srgbClr val="000066"/>
                </a:solidFill>
                <a:latin typeface="Arial"/>
              </a:rPr>
              <a:t> v = 0, </a:t>
            </a:r>
            <a:r>
              <a:rPr lang="en-US" sz="2800" b="1" noProof="0" dirty="0" err="1">
                <a:solidFill>
                  <a:srgbClr val="000066"/>
                </a:solidFill>
                <a:latin typeface="Arial"/>
              </a:rPr>
              <a:t>vật</a:t>
            </a:r>
            <a:r>
              <a:rPr lang="en-US" sz="2800" b="1" noProof="0" dirty="0">
                <a:solidFill>
                  <a:srgbClr val="000066"/>
                </a:solidFill>
                <a:latin typeface="Arial"/>
              </a:rPr>
              <a:t> </a:t>
            </a:r>
            <a:r>
              <a:rPr lang="en-US" sz="2800" b="1" noProof="0" dirty="0" err="1">
                <a:solidFill>
                  <a:srgbClr val="000066"/>
                </a:solidFill>
                <a:latin typeface="Arial"/>
              </a:rPr>
              <a:t>có</a:t>
            </a:r>
            <a:r>
              <a:rPr lang="en-US" sz="2800" b="1" noProof="0" dirty="0">
                <a:solidFill>
                  <a:srgbClr val="000066"/>
                </a:solidFill>
                <a:latin typeface="Arial"/>
              </a:rPr>
              <a:t> </a:t>
            </a:r>
            <a:r>
              <a:rPr lang="en-US" sz="2800" b="1" noProof="0" dirty="0" err="1">
                <a:solidFill>
                  <a:srgbClr val="000066"/>
                </a:solidFill>
                <a:latin typeface="Arial"/>
              </a:rPr>
              <a:t>cơ</a:t>
            </a:r>
            <a:r>
              <a:rPr lang="en-US" sz="2800" b="1" noProof="0" dirty="0">
                <a:solidFill>
                  <a:srgbClr val="000066"/>
                </a:solidFill>
                <a:latin typeface="Arial"/>
              </a:rPr>
              <a:t> </a:t>
            </a:r>
            <a:r>
              <a:rPr lang="en-US" sz="2800" b="1" noProof="0" dirty="0" err="1">
                <a:solidFill>
                  <a:srgbClr val="000066"/>
                </a:solidFill>
                <a:latin typeface="Arial"/>
              </a:rPr>
              <a:t>năng</a:t>
            </a:r>
            <a:r>
              <a:rPr lang="en-US" sz="2800" b="1" noProof="0" dirty="0">
                <a:solidFill>
                  <a:srgbClr val="000066"/>
                </a:solidFill>
                <a:latin typeface="Arial"/>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1" name="TextBox 10" descr="n53 fb Le Nhung"/>
              <p:cNvSpPr txBox="1"/>
              <p:nvPr/>
            </p:nvSpPr>
            <p:spPr>
              <a:xfrm>
                <a:off x="1959428" y="2726572"/>
                <a:ext cx="8882743" cy="758797"/>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W = </a:t>
                </a:r>
                <a:r>
                  <a:rPr kumimoji="0" lang="en-US" sz="2800" b="1" i="0" u="none" strike="noStrike" kern="1200" cap="none" spc="0" normalizeH="0" baseline="0" noProof="0" dirty="0" err="1">
                    <a:ln>
                      <a:noFill/>
                    </a:ln>
                    <a:solidFill>
                      <a:srgbClr val="000066"/>
                    </a:solidFill>
                    <a:effectLst/>
                    <a:uLnTx/>
                    <a:uFillTx/>
                    <a:latin typeface="Arial"/>
                    <a:ea typeface="+mn-ea"/>
                    <a:cs typeface="+mn-cs"/>
                  </a:rPr>
                  <a:t>W</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đ</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r>
                  <a:rPr kumimoji="0" lang="en-US" sz="2800" b="1" i="0" u="none" strike="noStrike" kern="1200" cap="none" spc="0" normalizeH="0" baseline="0" noProof="0" dirty="0" err="1">
                    <a:ln>
                      <a:noFill/>
                    </a:ln>
                    <a:solidFill>
                      <a:srgbClr val="000066"/>
                    </a:solidFill>
                    <a:effectLst/>
                    <a:uLnTx/>
                    <a:uFillTx/>
                    <a:latin typeface="Arial"/>
                    <a:ea typeface="+mn-ea"/>
                    <a:cs typeface="+mn-cs"/>
                  </a:rPr>
                  <a:t>W</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t</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14:m>
                  <m:oMath xmlns:m="http://schemas.openxmlformats.org/officeDocument/2006/math">
                    <m:f>
                      <m:fPr>
                        <m:ctrlP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𝟏</m:t>
                        </m:r>
                      </m:num>
                      <m:den>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𝟐</m:t>
                        </m:r>
                      </m:den>
                    </m:f>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𝒎</m:t>
                    </m:r>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m:t>
                    </m:r>
                    <m:sSup>
                      <m:sSupPr>
                        <m:ctrlP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ctrlPr>
                      </m:sSupPr>
                      <m:e>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𝒗</m:t>
                        </m:r>
                      </m:e>
                      <m:sup>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𝟐</m:t>
                        </m:r>
                      </m:sup>
                    </m:sSup>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 </a:t>
                </a:r>
                <a:r>
                  <a:rPr kumimoji="0" lang="en-US" sz="2800" b="1" i="0" u="none" strike="noStrike" kern="1200" cap="none" spc="0" normalizeH="0" baseline="0" noProof="0" dirty="0" err="1">
                    <a:ln>
                      <a:noFill/>
                    </a:ln>
                    <a:solidFill>
                      <a:srgbClr val="000066"/>
                    </a:solidFill>
                    <a:effectLst/>
                    <a:uLnTx/>
                    <a:uFillTx/>
                    <a:latin typeface="Arial"/>
                    <a:ea typeface="+mn-ea"/>
                    <a:cs typeface="+mn-cs"/>
                  </a:rPr>
                  <a:t>m.g.h</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p>
            </p:txBody>
          </p:sp>
        </mc:Choice>
        <mc:Fallback xmlns="">
          <p:sp>
            <p:nvSpPr>
              <p:cNvPr id="11" name="TextBox 10" descr="n53 fb Le Nhung"/>
              <p:cNvSpPr txBox="1">
                <a:spLocks noRot="1" noChangeAspect="1" noMove="1" noResize="1" noEditPoints="1" noAdjustHandles="1" noChangeArrowheads="1" noChangeShapeType="1" noTextEdit="1"/>
              </p:cNvSpPr>
              <p:nvPr/>
            </p:nvSpPr>
            <p:spPr>
              <a:xfrm>
                <a:off x="1959428" y="2726572"/>
                <a:ext cx="8882743" cy="758797"/>
              </a:xfrm>
              <a:prstGeom prst="rect">
                <a:avLst/>
              </a:prstGeom>
              <a:blipFill>
                <a:blip r:embed="rId3"/>
                <a:stretch>
                  <a:fillRect l="-1372" b="-8000"/>
                </a:stretch>
              </a:blipFill>
            </p:spPr>
            <p:txBody>
              <a:bodyPr/>
              <a:lstStyle/>
              <a:p>
                <a:r>
                  <a:rPr lang="en-US">
                    <a:noFill/>
                  </a:rPr>
                  <a:t> </a:t>
                </a:r>
              </a:p>
            </p:txBody>
          </p:sp>
        </mc:Fallback>
      </mc:AlternateContent>
      <p:sp>
        <p:nvSpPr>
          <p:cNvPr id="12" name="TextBox 11" descr="n53 fb Le Nhung"/>
          <p:cNvSpPr txBox="1"/>
          <p:nvPr/>
        </p:nvSpPr>
        <p:spPr>
          <a:xfrm>
            <a:off x="7180216" y="2821276"/>
            <a:ext cx="3918858" cy="569387"/>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 0</a:t>
            </a:r>
            <a:r>
              <a:rPr kumimoji="0" lang="en-US" sz="2800" b="1" i="0" u="none" strike="noStrike" kern="1200" cap="none" spc="0" normalizeH="0" noProof="0" dirty="0">
                <a:ln>
                  <a:noFill/>
                </a:ln>
                <a:solidFill>
                  <a:srgbClr val="000066"/>
                </a:solidFill>
                <a:effectLst/>
                <a:uLnTx/>
                <a:uFillTx/>
                <a:latin typeface="Arial"/>
                <a:ea typeface="+mn-ea"/>
                <a:cs typeface="+mn-cs"/>
              </a:rPr>
              <a:t> + m.g.10 = 10.m.g</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13" name="TextBox 12" descr="n53 fb Le Nhung"/>
          <p:cNvSpPr txBox="1"/>
          <p:nvPr/>
        </p:nvSpPr>
        <p:spPr>
          <a:xfrm>
            <a:off x="827314" y="3580073"/>
            <a:ext cx="9831977"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noProof="0" dirty="0">
                <a:solidFill>
                  <a:srgbClr val="000066"/>
                </a:solidFill>
                <a:latin typeface="Arial"/>
              </a:rPr>
              <a:t>Ở </a:t>
            </a:r>
            <a:r>
              <a:rPr lang="en-US" sz="2800" b="1" noProof="0" dirty="0" err="1">
                <a:solidFill>
                  <a:srgbClr val="000066"/>
                </a:solidFill>
                <a:latin typeface="Arial"/>
              </a:rPr>
              <a:t>độ</a:t>
            </a:r>
            <a:r>
              <a:rPr lang="en-US" sz="2800" b="1" noProof="0" dirty="0">
                <a:solidFill>
                  <a:srgbClr val="000066"/>
                </a:solidFill>
                <a:latin typeface="Arial"/>
              </a:rPr>
              <a:t> </a:t>
            </a:r>
            <a:r>
              <a:rPr lang="en-US" sz="2800" b="1" noProof="0" dirty="0" err="1">
                <a:solidFill>
                  <a:srgbClr val="000066"/>
                </a:solidFill>
                <a:latin typeface="Arial"/>
              </a:rPr>
              <a:t>cao</a:t>
            </a:r>
            <a:r>
              <a:rPr lang="en-US" sz="2800" b="1" noProof="0" dirty="0">
                <a:solidFill>
                  <a:srgbClr val="000066"/>
                </a:solidFill>
                <a:latin typeface="Arial"/>
              </a:rPr>
              <a:t> h’ </a:t>
            </a:r>
            <a:r>
              <a:rPr lang="en-US" sz="2800" b="1" noProof="0" dirty="0" err="1">
                <a:solidFill>
                  <a:srgbClr val="000066"/>
                </a:solidFill>
                <a:latin typeface="Arial"/>
              </a:rPr>
              <a:t>vật</a:t>
            </a:r>
            <a:r>
              <a:rPr lang="en-US" sz="2800" b="1" noProof="0" dirty="0">
                <a:solidFill>
                  <a:srgbClr val="000066"/>
                </a:solidFill>
                <a:latin typeface="Arial"/>
              </a:rPr>
              <a:t> </a:t>
            </a:r>
            <a:r>
              <a:rPr lang="en-US" sz="2800" b="1" noProof="0" dirty="0" err="1">
                <a:solidFill>
                  <a:srgbClr val="000066"/>
                </a:solidFill>
                <a:latin typeface="Arial"/>
              </a:rPr>
              <a:t>có</a:t>
            </a:r>
            <a:r>
              <a:rPr lang="en-US" sz="2800" b="1" noProof="0" dirty="0">
                <a:solidFill>
                  <a:srgbClr val="000066"/>
                </a:solidFill>
                <a:latin typeface="Arial"/>
              </a:rPr>
              <a:t> W</a:t>
            </a:r>
            <a:r>
              <a:rPr lang="en-US" sz="2800" b="1" baseline="-25000" dirty="0">
                <a:solidFill>
                  <a:srgbClr val="000066"/>
                </a:solidFill>
                <a:latin typeface="Arial"/>
              </a:rPr>
              <a:t>đ</a:t>
            </a:r>
            <a:r>
              <a:rPr lang="en-US" sz="2800" b="1" dirty="0">
                <a:solidFill>
                  <a:srgbClr val="000066"/>
                </a:solidFill>
                <a:latin typeface="Arial"/>
              </a:rPr>
              <a:t>’ = </a:t>
            </a:r>
            <a:r>
              <a:rPr lang="en-US" sz="2800" b="1" dirty="0" err="1">
                <a:solidFill>
                  <a:srgbClr val="000066"/>
                </a:solidFill>
                <a:latin typeface="Arial"/>
              </a:rPr>
              <a:t>W</a:t>
            </a:r>
            <a:r>
              <a:rPr lang="en-US" sz="2800" b="1" baseline="-25000" dirty="0" err="1">
                <a:solidFill>
                  <a:srgbClr val="000066"/>
                </a:solidFill>
                <a:latin typeface="Arial"/>
              </a:rPr>
              <a:t>t</a:t>
            </a:r>
            <a:r>
              <a:rPr lang="en-US" sz="2800" b="1" dirty="0">
                <a:solidFill>
                  <a:srgbClr val="000066"/>
                </a:solidFill>
                <a:latin typeface="Arial"/>
              </a:rPr>
              <a:t>’, </a:t>
            </a:r>
            <a:r>
              <a:rPr lang="en-US" sz="2800" b="1" dirty="0" err="1">
                <a:solidFill>
                  <a:srgbClr val="000066"/>
                </a:solidFill>
                <a:latin typeface="Arial"/>
              </a:rPr>
              <a:t>cơ</a:t>
            </a:r>
            <a:r>
              <a:rPr lang="en-US" sz="2800" b="1" dirty="0">
                <a:solidFill>
                  <a:srgbClr val="000066"/>
                </a:solidFill>
                <a:latin typeface="Arial"/>
              </a:rPr>
              <a:t> </a:t>
            </a:r>
            <a:r>
              <a:rPr lang="en-US" sz="2800" b="1" dirty="0" err="1">
                <a:solidFill>
                  <a:srgbClr val="000066"/>
                </a:solidFill>
                <a:latin typeface="Arial"/>
              </a:rPr>
              <a:t>năng</a:t>
            </a:r>
            <a:r>
              <a:rPr lang="en-US" sz="2800" b="1" dirty="0">
                <a:solidFill>
                  <a:srgbClr val="000066"/>
                </a:solidFill>
                <a:latin typeface="Arial"/>
              </a:rPr>
              <a:t> </a:t>
            </a:r>
            <a:r>
              <a:rPr lang="en-US" sz="2800" b="1" dirty="0" err="1">
                <a:solidFill>
                  <a:srgbClr val="000066"/>
                </a:solidFill>
                <a:latin typeface="Arial"/>
              </a:rPr>
              <a:t>của</a:t>
            </a:r>
            <a:r>
              <a:rPr lang="en-US" sz="2800" b="1" dirty="0">
                <a:solidFill>
                  <a:srgbClr val="000066"/>
                </a:solidFill>
                <a:latin typeface="Arial"/>
              </a:rPr>
              <a:t> </a:t>
            </a:r>
            <a:r>
              <a:rPr lang="en-US" sz="2800" b="1" dirty="0" err="1">
                <a:solidFill>
                  <a:srgbClr val="000066"/>
                </a:solidFill>
                <a:latin typeface="Arial"/>
              </a:rPr>
              <a:t>vật</a:t>
            </a:r>
            <a:r>
              <a:rPr lang="en-US" sz="2800" b="1" dirty="0">
                <a:solidFill>
                  <a:srgbClr val="000066"/>
                </a:solidFill>
                <a:latin typeface="Arial"/>
              </a:rPr>
              <a:t> </a:t>
            </a:r>
            <a:r>
              <a:rPr lang="en-US" sz="2800" b="1" dirty="0" err="1">
                <a:solidFill>
                  <a:srgbClr val="000066"/>
                </a:solidFill>
                <a:latin typeface="Arial"/>
              </a:rPr>
              <a:t>là</a:t>
            </a:r>
            <a:r>
              <a:rPr lang="en-US" sz="2800" b="1" dirty="0">
                <a:solidFill>
                  <a:srgbClr val="000066"/>
                </a:solidFill>
                <a:latin typeface="Arial"/>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4" name="TextBox 13" descr="n53 fb Le Nhung"/>
              <p:cNvSpPr txBox="1"/>
              <p:nvPr/>
            </p:nvSpPr>
            <p:spPr>
              <a:xfrm>
                <a:off x="1959428" y="4224873"/>
                <a:ext cx="5839098" cy="569387"/>
              </a:xfrm>
              <a:prstGeom prst="rect">
                <a:avLst/>
              </a:prstGeom>
              <a:noFill/>
            </p:spPr>
            <p:txBody>
              <a:bodyPr wrap="square" tIns="91440" rtlCol="0">
                <a:spAutoFit/>
              </a:bodyPr>
              <a:lstStyle/>
              <a:p>
                <a:pPr lvl="0"/>
                <a:r>
                  <a:rPr kumimoji="0" lang="en-US" sz="2800" b="1" i="0" u="none" strike="noStrike" kern="1200" cap="none" spc="0" normalizeH="0" baseline="0" noProof="0" dirty="0">
                    <a:ln>
                      <a:noFill/>
                    </a:ln>
                    <a:solidFill>
                      <a:srgbClr val="000066"/>
                    </a:solidFill>
                    <a:effectLst/>
                    <a:uLnTx/>
                    <a:uFillTx/>
                    <a:latin typeface="Arial"/>
                    <a:ea typeface="+mn-ea"/>
                    <a:cs typeface="+mn-cs"/>
                  </a:rPr>
                  <a:t>W</a:t>
                </a:r>
                <a:r>
                  <a:rPr lang="en-US" sz="2800" b="1" noProof="0" dirty="0">
                    <a:solidFill>
                      <a:srgbClr val="000066"/>
                    </a:solidFill>
                    <a:latin typeface="Arial"/>
                  </a:rPr>
                  <a:t>’</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r>
                  <a:rPr kumimoji="0" lang="en-US" sz="2800" b="1" i="0" u="none" strike="noStrike" kern="1200" cap="none" spc="0" normalizeH="0" baseline="0" noProof="0" dirty="0" err="1">
                    <a:ln>
                      <a:noFill/>
                    </a:ln>
                    <a:solidFill>
                      <a:srgbClr val="000066"/>
                    </a:solidFill>
                    <a:effectLst/>
                    <a:uLnTx/>
                    <a:uFillTx/>
                    <a:latin typeface="Arial"/>
                    <a:ea typeface="+mn-ea"/>
                    <a:cs typeface="+mn-cs"/>
                  </a:rPr>
                  <a:t>W</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đ</a:t>
                </a:r>
                <a:r>
                  <a:rPr kumimoji="0" lang="en-US" sz="2800" b="1" i="0" u="none" strike="noStrike" kern="1200" cap="none" spc="0" normalizeH="0" noProof="0" dirty="0">
                    <a:ln>
                      <a:noFill/>
                    </a:ln>
                    <a:solidFill>
                      <a:srgbClr val="000066"/>
                    </a:solidFill>
                    <a:effectLst/>
                    <a:uLnTx/>
                    <a:uFillTx/>
                    <a:latin typeface="Arial"/>
                    <a:ea typeface="+mn-ea"/>
                    <a:cs typeface="+mn-cs"/>
                  </a:rPr>
                  <a:t>’</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r>
                  <a:rPr kumimoji="0" lang="en-US" sz="2800" b="1" i="0" u="none" strike="noStrike" kern="1200" cap="none" spc="0" normalizeH="0" baseline="0" noProof="0" dirty="0" err="1">
                    <a:ln>
                      <a:noFill/>
                    </a:ln>
                    <a:solidFill>
                      <a:srgbClr val="000066"/>
                    </a:solidFill>
                    <a:effectLst/>
                    <a:uLnTx/>
                    <a:uFillTx/>
                    <a:latin typeface="Arial"/>
                    <a:ea typeface="+mn-ea"/>
                    <a:cs typeface="+mn-cs"/>
                  </a:rPr>
                  <a:t>W</a:t>
                </a:r>
                <a:r>
                  <a:rPr kumimoji="0" lang="en-US" sz="2800" b="1" i="0" u="none" strike="noStrike" kern="1200" cap="none" spc="0" normalizeH="0" baseline="-25000" noProof="0" dirty="0" err="1">
                    <a:ln>
                      <a:noFill/>
                    </a:ln>
                    <a:solidFill>
                      <a:srgbClr val="000066"/>
                    </a:solidFill>
                    <a:effectLst/>
                    <a:uLnTx/>
                    <a:uFillTx/>
                    <a:latin typeface="Arial"/>
                    <a:ea typeface="+mn-ea"/>
                    <a:cs typeface="+mn-cs"/>
                  </a:rPr>
                  <a:t>t</a:t>
                </a:r>
                <a:r>
                  <a:rPr lang="en-US" sz="2800" b="1" dirty="0">
                    <a:solidFill>
                      <a:srgbClr val="000066"/>
                    </a:solidFill>
                    <a:latin typeface="Arial"/>
                  </a:rPr>
                  <a:t>’</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14:m>
                  <m:oMath xmlns:m="http://schemas.openxmlformats.org/officeDocument/2006/math">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𝟐</m:t>
                    </m:r>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m:t>
                    </m:r>
                  </m:oMath>
                </a14:m>
                <a:r>
                  <a:rPr lang="en-US" sz="2800" b="1" dirty="0">
                    <a:solidFill>
                      <a:srgbClr val="000066"/>
                    </a:solidFill>
                  </a:rPr>
                  <a:t> </a:t>
                </a:r>
                <a:r>
                  <a:rPr lang="en-US" sz="2800" b="1" dirty="0" err="1">
                    <a:solidFill>
                      <a:srgbClr val="000066"/>
                    </a:solidFill>
                  </a:rPr>
                  <a:t>W</a:t>
                </a:r>
                <a:r>
                  <a:rPr lang="en-US" sz="2800" b="1" baseline="-25000" dirty="0" err="1">
                    <a:solidFill>
                      <a:srgbClr val="000066"/>
                    </a:solidFill>
                  </a:rPr>
                  <a:t>t</a:t>
                </a:r>
                <a:r>
                  <a:rPr lang="en-US" sz="2800" b="1" dirty="0">
                    <a:solidFill>
                      <a:srgbClr val="000066"/>
                    </a:solidFill>
                  </a:rPr>
                  <a:t>’ = 2.m.g.h’</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Choice>
        <mc:Fallback xmlns="">
          <p:sp>
            <p:nvSpPr>
              <p:cNvPr id="14" name="TextBox 13" descr="n53 fb Le Nhung"/>
              <p:cNvSpPr txBox="1">
                <a:spLocks noRot="1" noChangeAspect="1" noMove="1" noResize="1" noEditPoints="1" noAdjustHandles="1" noChangeArrowheads="1" noChangeShapeType="1" noTextEdit="1"/>
              </p:cNvSpPr>
              <p:nvPr/>
            </p:nvSpPr>
            <p:spPr>
              <a:xfrm>
                <a:off x="1959428" y="4224873"/>
                <a:ext cx="5839098" cy="569387"/>
              </a:xfrm>
              <a:prstGeom prst="rect">
                <a:avLst/>
              </a:prstGeom>
              <a:blipFill>
                <a:blip r:embed="rId4"/>
                <a:stretch>
                  <a:fillRect l="-2088" t="-3226" b="-30108"/>
                </a:stretch>
              </a:blipFill>
            </p:spPr>
            <p:txBody>
              <a:bodyPr/>
              <a:lstStyle/>
              <a:p>
                <a:r>
                  <a:rPr lang="en-US">
                    <a:noFill/>
                  </a:rPr>
                  <a:t> </a:t>
                </a:r>
              </a:p>
            </p:txBody>
          </p:sp>
        </mc:Fallback>
      </mc:AlternateContent>
      <p:sp>
        <p:nvSpPr>
          <p:cNvPr id="9" name="TextBox 8" descr="n53 fb Le Nhung"/>
          <p:cNvSpPr txBox="1"/>
          <p:nvPr/>
        </p:nvSpPr>
        <p:spPr>
          <a:xfrm>
            <a:off x="918754" y="4837277"/>
            <a:ext cx="9831977"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err="1">
                <a:solidFill>
                  <a:srgbClr val="000066"/>
                </a:solidFill>
                <a:latin typeface="Arial"/>
              </a:rPr>
              <a:t>Vì</a:t>
            </a:r>
            <a:r>
              <a:rPr lang="en-US" sz="2800" b="1" dirty="0">
                <a:solidFill>
                  <a:srgbClr val="000066"/>
                </a:solidFill>
                <a:latin typeface="Arial"/>
              </a:rPr>
              <a:t> </a:t>
            </a:r>
            <a:r>
              <a:rPr lang="en-US" sz="2800" b="1" dirty="0" err="1">
                <a:solidFill>
                  <a:srgbClr val="000066"/>
                </a:solidFill>
                <a:latin typeface="Arial"/>
              </a:rPr>
              <a:t>bỏ</a:t>
            </a:r>
            <a:r>
              <a:rPr lang="en-US" sz="2800" b="1" dirty="0">
                <a:solidFill>
                  <a:srgbClr val="000066"/>
                </a:solidFill>
                <a:latin typeface="Arial"/>
              </a:rPr>
              <a:t> qua </a:t>
            </a:r>
            <a:r>
              <a:rPr lang="en-US" sz="2800" b="1" dirty="0" err="1">
                <a:solidFill>
                  <a:srgbClr val="000066"/>
                </a:solidFill>
                <a:latin typeface="Arial"/>
              </a:rPr>
              <a:t>mọi</a:t>
            </a:r>
            <a:r>
              <a:rPr lang="en-US" sz="2800" b="1" dirty="0">
                <a:solidFill>
                  <a:srgbClr val="000066"/>
                </a:solidFill>
                <a:latin typeface="Arial"/>
              </a:rPr>
              <a:t> ma </a:t>
            </a:r>
            <a:r>
              <a:rPr lang="en-US" sz="2800" b="1" dirty="0" err="1">
                <a:solidFill>
                  <a:srgbClr val="000066"/>
                </a:solidFill>
                <a:latin typeface="Arial"/>
              </a:rPr>
              <a:t>sát</a:t>
            </a:r>
            <a:r>
              <a:rPr lang="en-US" sz="2800" b="1" dirty="0">
                <a:solidFill>
                  <a:srgbClr val="000066"/>
                </a:solidFill>
                <a:latin typeface="Arial"/>
              </a:rPr>
              <a:t> </a:t>
            </a:r>
            <a:r>
              <a:rPr lang="en-US" sz="2800" b="1" dirty="0" err="1">
                <a:solidFill>
                  <a:srgbClr val="000066"/>
                </a:solidFill>
                <a:latin typeface="Arial"/>
              </a:rPr>
              <a:t>nên</a:t>
            </a:r>
            <a:r>
              <a:rPr lang="en-US" sz="2800" b="1" dirty="0">
                <a:solidFill>
                  <a:srgbClr val="000066"/>
                </a:solidFill>
                <a:latin typeface="Arial"/>
              </a:rPr>
              <a:t> </a:t>
            </a:r>
            <a:r>
              <a:rPr lang="en-US" sz="2800" b="1" dirty="0" err="1">
                <a:solidFill>
                  <a:srgbClr val="000066"/>
                </a:solidFill>
                <a:latin typeface="Arial"/>
              </a:rPr>
              <a:t>cơ</a:t>
            </a:r>
            <a:r>
              <a:rPr lang="en-US" sz="2800" b="1" dirty="0">
                <a:solidFill>
                  <a:srgbClr val="000066"/>
                </a:solidFill>
                <a:latin typeface="Arial"/>
              </a:rPr>
              <a:t> </a:t>
            </a:r>
            <a:r>
              <a:rPr lang="en-US" sz="2800" b="1" dirty="0" err="1">
                <a:solidFill>
                  <a:srgbClr val="000066"/>
                </a:solidFill>
                <a:latin typeface="Arial"/>
              </a:rPr>
              <a:t>năng</a:t>
            </a:r>
            <a:r>
              <a:rPr lang="en-US" sz="2800" b="1" dirty="0">
                <a:solidFill>
                  <a:srgbClr val="000066"/>
                </a:solidFill>
                <a:latin typeface="Arial"/>
              </a:rPr>
              <a:t> </a:t>
            </a:r>
            <a:r>
              <a:rPr lang="en-US" sz="2800" b="1" dirty="0" err="1">
                <a:solidFill>
                  <a:srgbClr val="000066"/>
                </a:solidFill>
                <a:latin typeface="Arial"/>
              </a:rPr>
              <a:t>bảo</a:t>
            </a:r>
            <a:r>
              <a:rPr lang="en-US" sz="2800" b="1" dirty="0">
                <a:solidFill>
                  <a:srgbClr val="000066"/>
                </a:solidFill>
                <a:latin typeface="Arial"/>
              </a:rPr>
              <a:t> </a:t>
            </a:r>
            <a:r>
              <a:rPr lang="en-US" sz="2800" b="1" dirty="0" err="1">
                <a:solidFill>
                  <a:srgbClr val="000066"/>
                </a:solidFill>
                <a:latin typeface="Arial"/>
              </a:rPr>
              <a:t>toàn</a:t>
            </a:r>
            <a:r>
              <a:rPr lang="en-US" sz="2800" b="1" dirty="0">
                <a:solidFill>
                  <a:srgbClr val="000066"/>
                </a:solidFill>
                <a:latin typeface="Arial"/>
              </a:rPr>
              <a:t>, ta </a:t>
            </a:r>
            <a:r>
              <a:rPr lang="en-US" sz="2800" b="1" dirty="0" err="1">
                <a:solidFill>
                  <a:srgbClr val="000066"/>
                </a:solidFill>
                <a:latin typeface="Arial"/>
              </a:rPr>
              <a:t>có</a:t>
            </a:r>
            <a:r>
              <a:rPr lang="en-US" sz="2800" b="1" dirty="0">
                <a:solidFill>
                  <a:srgbClr val="000066"/>
                </a:solidFill>
                <a:latin typeface="Arial"/>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10" name="TextBox 9" descr="n53 fb Le Nhung"/>
              <p:cNvSpPr txBox="1"/>
              <p:nvPr/>
            </p:nvSpPr>
            <p:spPr>
              <a:xfrm>
                <a:off x="1959428" y="5406664"/>
                <a:ext cx="8464732" cy="569387"/>
              </a:xfrm>
              <a:prstGeom prst="rect">
                <a:avLst/>
              </a:prstGeom>
              <a:noFill/>
            </p:spPr>
            <p:txBody>
              <a:bodyPr wrap="square" tIns="91440" rtlCol="0">
                <a:spAutoFit/>
              </a:bodyPr>
              <a:lstStyle/>
              <a:p>
                <a:pPr lvl="0"/>
                <a:r>
                  <a:rPr kumimoji="0" lang="en-US" sz="2800" b="1" i="0" u="none" strike="noStrike" kern="1200" cap="none" spc="0" normalizeH="0" baseline="0" noProof="0" dirty="0">
                    <a:ln>
                      <a:noFill/>
                    </a:ln>
                    <a:solidFill>
                      <a:srgbClr val="000066"/>
                    </a:solidFill>
                    <a:effectLst/>
                    <a:uLnTx/>
                    <a:uFillTx/>
                    <a:latin typeface="Arial"/>
                    <a:ea typeface="+mn-ea"/>
                    <a:cs typeface="+mn-cs"/>
                  </a:rPr>
                  <a:t>W = W</a:t>
                </a:r>
                <a:r>
                  <a:rPr lang="en-US" sz="2800" b="1" noProof="0" dirty="0">
                    <a:solidFill>
                      <a:srgbClr val="000066"/>
                    </a:solidFill>
                    <a:latin typeface="Arial"/>
                  </a:rPr>
                  <a:t>’</a:t>
                </a:r>
                <a:r>
                  <a:rPr lang="en-US" sz="2800" b="1" dirty="0">
                    <a:solidFill>
                      <a:srgbClr val="000066"/>
                    </a:solidFill>
                    <a:latin typeface="Arial"/>
                  </a:rPr>
                  <a:t> </a:t>
                </a:r>
                <a14:m>
                  <m:oMath xmlns:m="http://schemas.openxmlformats.org/officeDocument/2006/math">
                    <m:r>
                      <a:rPr lang="en-US" sz="2800" b="1" i="1" smtClean="0">
                        <a:solidFill>
                          <a:srgbClr val="000066"/>
                        </a:solidFill>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10.m.g = 2.m.g.h’ </a:t>
                </a:r>
                <a14:m>
                  <m:oMath xmlns:m="http://schemas.openxmlformats.org/officeDocument/2006/math">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m:t>
                    </m:r>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h’ = 5 m.</a:t>
                </a:r>
              </a:p>
            </p:txBody>
          </p:sp>
        </mc:Choice>
        <mc:Fallback xmlns="">
          <p:sp>
            <p:nvSpPr>
              <p:cNvPr id="10" name="TextBox 9" descr="n53 fb Le Nhung"/>
              <p:cNvSpPr txBox="1">
                <a:spLocks noRot="1" noChangeAspect="1" noMove="1" noResize="1" noEditPoints="1" noAdjustHandles="1" noChangeArrowheads="1" noChangeShapeType="1" noTextEdit="1"/>
              </p:cNvSpPr>
              <p:nvPr/>
            </p:nvSpPr>
            <p:spPr>
              <a:xfrm>
                <a:off x="1959428" y="5406664"/>
                <a:ext cx="8464732" cy="569387"/>
              </a:xfrm>
              <a:prstGeom prst="rect">
                <a:avLst/>
              </a:prstGeom>
              <a:blipFill>
                <a:blip r:embed="rId5"/>
                <a:stretch>
                  <a:fillRect l="-1440" t="-3226" b="-29032"/>
                </a:stretch>
              </a:blipFill>
            </p:spPr>
            <p:txBody>
              <a:bodyPr/>
              <a:lstStyle/>
              <a:p>
                <a:r>
                  <a:rPr lang="en-US">
                    <a:noFill/>
                  </a:rPr>
                  <a:t> </a:t>
                </a:r>
              </a:p>
            </p:txBody>
          </p:sp>
        </mc:Fallback>
      </mc:AlternateContent>
      <p:sp>
        <p:nvSpPr>
          <p:cNvPr id="3" name="TextBox 2" descr="n53 fb Le Nhung"/>
          <p:cNvSpPr txBox="1"/>
          <p:nvPr/>
        </p:nvSpPr>
        <p:spPr>
          <a:xfrm>
            <a:off x="1254034" y="744583"/>
            <a:ext cx="418012" cy="523220"/>
          </a:xfrm>
          <a:prstGeom prst="rect">
            <a:avLst/>
          </a:prstGeom>
          <a:solidFill>
            <a:schemeClr val="tx2">
              <a:lumMod val="50000"/>
            </a:schemeClr>
          </a:solidFill>
        </p:spPr>
        <p:txBody>
          <a:bodyPr wrap="square" rtlCol="0">
            <a:spAutoFit/>
          </a:bodyPr>
          <a:lstStyle/>
          <a:p>
            <a:r>
              <a:rPr lang="en-US" sz="2800" b="1" dirty="0">
                <a:solidFill>
                  <a:schemeClr val="accent5">
                    <a:lumMod val="50000"/>
                  </a:schemeClr>
                </a:solidFill>
              </a:rPr>
              <a:t>1</a:t>
            </a:r>
          </a:p>
        </p:txBody>
      </p:sp>
    </p:spTree>
    <p:extLst>
      <p:ext uri="{BB962C8B-B14F-4D97-AF65-F5344CB8AC3E}">
        <p14:creationId xmlns:p14="http://schemas.microsoft.com/office/powerpoint/2010/main" val="1420654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2" grpId="0"/>
      <p:bldP spid="13" grpId="0"/>
      <p:bldP spid="14"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53 fb Le N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5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53 fb Le Nhung"/>
          <p:cNvSpPr txBox="1"/>
          <p:nvPr/>
        </p:nvSpPr>
        <p:spPr>
          <a:xfrm>
            <a:off x="827314" y="1412240"/>
            <a:ext cx="10566400"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66"/>
                </a:solidFill>
                <a:effectLst/>
                <a:uLnTx/>
                <a:uFillTx/>
                <a:latin typeface="Arial"/>
                <a:ea typeface="+mn-ea"/>
                <a:cs typeface="+mn-cs"/>
              </a:rPr>
              <a:t>Chọn</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mốc</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tính</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thế</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năng</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của</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vật</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tại</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mặt</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đất</a:t>
            </a:r>
            <a:r>
              <a:rPr kumimoji="0" lang="en-US" sz="2800" b="1" i="0" u="none" strike="noStrike" kern="1200" cap="none" spc="0" normalizeH="0" baseline="0" noProof="0" dirty="0">
                <a:ln>
                  <a:noFill/>
                </a:ln>
                <a:solidFill>
                  <a:srgbClr val="000066"/>
                </a:solidFill>
                <a:effectLst/>
                <a:uLnTx/>
                <a:uFillTx/>
                <a:latin typeface="Arial"/>
                <a:ea typeface="+mn-ea"/>
                <a:cs typeface="+mn-cs"/>
              </a:rPr>
              <a:t>.</a:t>
            </a:r>
          </a:p>
        </p:txBody>
      </p:sp>
      <p:sp>
        <p:nvSpPr>
          <p:cNvPr id="7" name="TextBox 6" descr="n53 fb Le Nhung"/>
          <p:cNvSpPr txBox="1"/>
          <p:nvPr/>
        </p:nvSpPr>
        <p:spPr>
          <a:xfrm>
            <a:off x="827314" y="2069406"/>
            <a:ext cx="10842172"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Ở </a:t>
            </a:r>
            <a:r>
              <a:rPr kumimoji="0" lang="en-US" sz="2800" b="1" i="0" u="none" strike="noStrike" kern="1200" cap="none" spc="0" normalizeH="0" baseline="0" noProof="0" dirty="0" err="1">
                <a:ln>
                  <a:noFill/>
                </a:ln>
                <a:solidFill>
                  <a:srgbClr val="000066"/>
                </a:solidFill>
                <a:effectLst/>
                <a:uLnTx/>
                <a:uFillTx/>
                <a:latin typeface="Arial"/>
                <a:ea typeface="+mn-ea"/>
                <a:cs typeface="+mn-cs"/>
              </a:rPr>
              <a:t>độ</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cao</a:t>
            </a:r>
            <a:r>
              <a:rPr kumimoji="0" lang="en-US" sz="2800" b="1" i="0" u="none" strike="noStrike" kern="1200" cap="none" spc="0" normalizeH="0" baseline="0" noProof="0" dirty="0">
                <a:ln>
                  <a:noFill/>
                </a:ln>
                <a:solidFill>
                  <a:srgbClr val="000066"/>
                </a:solidFill>
                <a:effectLst/>
                <a:uLnTx/>
                <a:uFillTx/>
                <a:latin typeface="Arial"/>
                <a:ea typeface="+mn-ea"/>
                <a:cs typeface="+mn-cs"/>
              </a:rPr>
              <a:t> h</a:t>
            </a:r>
            <a:r>
              <a:rPr kumimoji="0" lang="en-US" sz="2800" b="1" i="0" u="none" strike="noStrike" kern="1200" cap="none" spc="0" normalizeH="0" baseline="-25000" noProof="0" dirty="0">
                <a:ln>
                  <a:noFill/>
                </a:ln>
                <a:solidFill>
                  <a:srgbClr val="000066"/>
                </a:solidFill>
                <a:effectLst/>
                <a:uLnTx/>
                <a:uFillTx/>
                <a:latin typeface="Arial"/>
                <a:ea typeface="+mn-ea"/>
                <a:cs typeface="+mn-cs"/>
              </a:rPr>
              <a:t>1</a:t>
            </a:r>
            <a:r>
              <a:rPr kumimoji="0" lang="en-US" sz="2800" b="1" i="0" u="none" strike="noStrike" kern="1200" cap="none" spc="0" normalizeH="0" baseline="0" noProof="0" dirty="0">
                <a:ln>
                  <a:noFill/>
                </a:ln>
                <a:solidFill>
                  <a:srgbClr val="000066"/>
                </a:solidFill>
                <a:effectLst/>
                <a:uLnTx/>
                <a:uFillTx/>
                <a:latin typeface="Arial"/>
                <a:ea typeface="+mn-ea"/>
                <a:cs typeface="+mn-cs"/>
              </a:rPr>
              <a:t> = 0,8 m,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vật</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có</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vận</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tốc</a:t>
            </a:r>
            <a:r>
              <a:rPr kumimoji="0" lang="en-US" sz="2800" b="1" i="0" u="none" strike="noStrike" kern="1200" cap="none" spc="0" normalizeH="0" baseline="0" noProof="0" dirty="0">
                <a:ln>
                  <a:noFill/>
                </a:ln>
                <a:solidFill>
                  <a:srgbClr val="000066"/>
                </a:solidFill>
                <a:effectLst/>
                <a:uLnTx/>
                <a:uFillTx/>
                <a:latin typeface="Arial"/>
                <a:ea typeface="+mn-ea"/>
                <a:cs typeface="+mn-cs"/>
              </a:rPr>
              <a:t> v</a:t>
            </a:r>
            <a:r>
              <a:rPr kumimoji="0" lang="en-US" sz="2800" b="1" i="0" u="none" strike="noStrike" kern="1200" cap="none" spc="0" normalizeH="0" baseline="-25000" noProof="0" dirty="0">
                <a:ln>
                  <a:noFill/>
                </a:ln>
                <a:solidFill>
                  <a:srgbClr val="000066"/>
                </a:solidFill>
                <a:effectLst/>
                <a:uLnTx/>
                <a:uFillTx/>
                <a:latin typeface="Arial"/>
                <a:ea typeface="+mn-ea"/>
                <a:cs typeface="+mn-cs"/>
              </a:rPr>
              <a:t>1</a:t>
            </a:r>
            <a:r>
              <a:rPr kumimoji="0" lang="en-US" sz="2800" b="1" i="0" u="none" strike="noStrike" kern="1200" cap="none" spc="0" normalizeH="0" baseline="0" noProof="0" dirty="0">
                <a:ln>
                  <a:noFill/>
                </a:ln>
                <a:solidFill>
                  <a:srgbClr val="000066"/>
                </a:solidFill>
                <a:effectLst/>
                <a:uLnTx/>
                <a:uFillTx/>
                <a:latin typeface="Arial"/>
                <a:ea typeface="+mn-ea"/>
                <a:cs typeface="+mn-cs"/>
              </a:rPr>
              <a:t> = 0,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vật</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có</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cơ</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năng</a:t>
            </a:r>
            <a:r>
              <a:rPr kumimoji="0" lang="en-US" sz="2800" b="1" i="0" u="none" strike="noStrike" kern="1200" cap="none" spc="0" normalizeH="0" baseline="0" noProof="0" dirty="0">
                <a:ln>
                  <a:noFill/>
                </a:ln>
                <a:solidFill>
                  <a:srgbClr val="000066"/>
                </a:solidFill>
                <a:effectLst/>
                <a:uLnTx/>
                <a:uFillTx/>
                <a:latin typeface="Arial"/>
                <a:ea typeface="+mn-ea"/>
                <a:cs typeface="+mn-cs"/>
              </a:rPr>
              <a:t>:</a:t>
            </a:r>
          </a:p>
        </p:txBody>
      </p:sp>
      <mc:AlternateContent xmlns:mc="http://schemas.openxmlformats.org/markup-compatibility/2006" xmlns:a14="http://schemas.microsoft.com/office/drawing/2010/main">
        <mc:Choice Requires="a14">
          <p:sp>
            <p:nvSpPr>
              <p:cNvPr id="11" name="TextBox 10" descr="n53 fb Le Nhung"/>
              <p:cNvSpPr txBox="1"/>
              <p:nvPr/>
            </p:nvSpPr>
            <p:spPr>
              <a:xfrm>
                <a:off x="1541418" y="2740424"/>
                <a:ext cx="5734594" cy="774186"/>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W</a:t>
                </a:r>
                <a:r>
                  <a:rPr kumimoji="0" lang="en-US" sz="2800" b="1" i="0" u="none" strike="noStrike" kern="1200" cap="none" spc="0" normalizeH="0" baseline="-25000" noProof="0" dirty="0">
                    <a:ln>
                      <a:noFill/>
                    </a:ln>
                    <a:solidFill>
                      <a:srgbClr val="000066"/>
                    </a:solidFill>
                    <a:effectLst/>
                    <a:uLnTx/>
                    <a:uFillTx/>
                    <a:latin typeface="Arial"/>
                    <a:ea typeface="+mn-ea"/>
                    <a:cs typeface="+mn-cs"/>
                  </a:rPr>
                  <a:t>1</a:t>
                </a:r>
                <a:r>
                  <a:rPr kumimoji="0" lang="en-US" sz="2800" b="1" i="0" u="none" strike="noStrike" kern="1200" cap="none" spc="0" normalizeH="0" baseline="0" noProof="0" dirty="0">
                    <a:ln>
                      <a:noFill/>
                    </a:ln>
                    <a:solidFill>
                      <a:srgbClr val="000066"/>
                    </a:solidFill>
                    <a:effectLst/>
                    <a:uLnTx/>
                    <a:uFillTx/>
                    <a:latin typeface="Arial"/>
                    <a:ea typeface="+mn-ea"/>
                    <a:cs typeface="+mn-cs"/>
                  </a:rPr>
                  <a:t> = W</a:t>
                </a:r>
                <a:r>
                  <a:rPr kumimoji="0" lang="en-US" sz="2800" b="1" i="0" u="none" strike="noStrike" kern="1200" cap="none" spc="0" normalizeH="0" baseline="-25000" noProof="0" dirty="0">
                    <a:ln>
                      <a:noFill/>
                    </a:ln>
                    <a:solidFill>
                      <a:srgbClr val="000066"/>
                    </a:solidFill>
                    <a:effectLst/>
                    <a:uLnTx/>
                    <a:uFillTx/>
                    <a:latin typeface="Arial"/>
                    <a:ea typeface="+mn-ea"/>
                    <a:cs typeface="+mn-cs"/>
                  </a:rPr>
                  <a:t>đ1</a:t>
                </a:r>
                <a:r>
                  <a:rPr kumimoji="0" lang="en-US" sz="2800" b="1" i="0" u="none" strike="noStrike" kern="1200" cap="none" spc="0" normalizeH="0" baseline="0" noProof="0" dirty="0">
                    <a:ln>
                      <a:noFill/>
                    </a:ln>
                    <a:solidFill>
                      <a:srgbClr val="000066"/>
                    </a:solidFill>
                    <a:effectLst/>
                    <a:uLnTx/>
                    <a:uFillTx/>
                    <a:latin typeface="Arial"/>
                    <a:ea typeface="+mn-ea"/>
                    <a:cs typeface="+mn-cs"/>
                  </a:rPr>
                  <a:t> + W</a:t>
                </a:r>
                <a:r>
                  <a:rPr kumimoji="0" lang="en-US" sz="2800" b="1" i="0" u="none" strike="noStrike" kern="1200" cap="none" spc="0" normalizeH="0" baseline="-25000" noProof="0" dirty="0">
                    <a:ln>
                      <a:noFill/>
                    </a:ln>
                    <a:solidFill>
                      <a:srgbClr val="000066"/>
                    </a:solidFill>
                    <a:effectLst/>
                    <a:uLnTx/>
                    <a:uFillTx/>
                    <a:latin typeface="Arial"/>
                    <a:ea typeface="+mn-ea"/>
                    <a:cs typeface="+mn-cs"/>
                  </a:rPr>
                  <a:t>t1</a:t>
                </a:r>
                <a:r>
                  <a:rPr kumimoji="0" lang="en-US" sz="2800" b="1" i="0" u="none" strike="noStrike" kern="1200" cap="none" spc="0" normalizeH="0" baseline="0" noProof="0" dirty="0">
                    <a:ln>
                      <a:noFill/>
                    </a:ln>
                    <a:solidFill>
                      <a:srgbClr val="000066"/>
                    </a:solidFill>
                    <a:effectLst/>
                    <a:uLnTx/>
                    <a:uFillTx/>
                    <a:latin typeface="Arial"/>
                    <a:ea typeface="+mn-ea"/>
                    <a:cs typeface="+mn-cs"/>
                  </a:rPr>
                  <a:t> = </a:t>
                </a:r>
                <a14:m>
                  <m:oMath xmlns:m="http://schemas.openxmlformats.org/officeDocument/2006/math">
                    <m:f>
                      <m:fPr>
                        <m:ctrlP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ctrlPr>
                      </m:fPr>
                      <m:num>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𝟏</m:t>
                        </m:r>
                      </m:num>
                      <m:den>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𝟐</m:t>
                        </m:r>
                      </m:den>
                    </m:f>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𝒎</m:t>
                    </m:r>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m:t>
                    </m:r>
                    <m:sSubSup>
                      <m:sSubSupPr>
                        <m:ctrlP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ctrlPr>
                      </m:sSubSupPr>
                      <m:e>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𝒗</m:t>
                        </m:r>
                      </m:e>
                      <m:sub>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𝟏</m:t>
                        </m:r>
                      </m:sub>
                      <m:sup>
                        <m:r>
                          <a:rPr kumimoji="0" lang="en-US" sz="2800" b="1" i="1" u="none" strike="noStrike" kern="1200" cap="none" spc="0" normalizeH="0" baseline="0" noProof="0" smtClean="0">
                            <a:ln>
                              <a:noFill/>
                            </a:ln>
                            <a:solidFill>
                              <a:srgbClr val="000066"/>
                            </a:solidFill>
                            <a:effectLst/>
                            <a:uLnTx/>
                            <a:uFillTx/>
                            <a:latin typeface="Cambria Math" panose="02040503050406030204" pitchFamily="18" charset="0"/>
                            <a:ea typeface="+mn-ea"/>
                            <a:cs typeface="+mn-cs"/>
                          </a:rPr>
                          <m:t>𝟐</m:t>
                        </m:r>
                      </m:sup>
                    </m:sSubSup>
                  </m:oMath>
                </a14:m>
                <a:r>
                  <a:rPr kumimoji="0" lang="en-US" sz="2800" b="1" i="0" u="none" strike="noStrike" kern="1200" cap="none" spc="0" normalizeH="0" baseline="0" noProof="0" dirty="0">
                    <a:ln>
                      <a:noFill/>
                    </a:ln>
                    <a:solidFill>
                      <a:srgbClr val="000066"/>
                    </a:solidFill>
                    <a:effectLst/>
                    <a:uLnTx/>
                    <a:uFillTx/>
                    <a:latin typeface="Arial"/>
                    <a:ea typeface="+mn-ea"/>
                    <a:cs typeface="+mn-cs"/>
                  </a:rPr>
                  <a:t> + m.g.h</a:t>
                </a:r>
                <a:r>
                  <a:rPr kumimoji="0" lang="en-US" sz="2800" b="1" i="0" u="none" strike="noStrike" kern="1200" cap="none" spc="0" normalizeH="0" baseline="-25000" noProof="0" dirty="0">
                    <a:ln>
                      <a:noFill/>
                    </a:ln>
                    <a:solidFill>
                      <a:srgbClr val="000066"/>
                    </a:solidFill>
                    <a:effectLst/>
                    <a:uLnTx/>
                    <a:uFillTx/>
                    <a:latin typeface="Arial"/>
                    <a:ea typeface="+mn-ea"/>
                    <a:cs typeface="+mn-cs"/>
                  </a:rPr>
                  <a:t>1</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p>
            </p:txBody>
          </p:sp>
        </mc:Choice>
        <mc:Fallback xmlns="">
          <p:sp>
            <p:nvSpPr>
              <p:cNvPr id="11" name="TextBox 10" descr="n53 fb Le Nhung"/>
              <p:cNvSpPr txBox="1">
                <a:spLocks noRot="1" noChangeAspect="1" noMove="1" noResize="1" noEditPoints="1" noAdjustHandles="1" noChangeArrowheads="1" noChangeShapeType="1" noTextEdit="1"/>
              </p:cNvSpPr>
              <p:nvPr/>
            </p:nvSpPr>
            <p:spPr>
              <a:xfrm>
                <a:off x="1541418" y="2740424"/>
                <a:ext cx="5734594" cy="774186"/>
              </a:xfrm>
              <a:prstGeom prst="rect">
                <a:avLst/>
              </a:prstGeom>
              <a:blipFill>
                <a:blip r:embed="rId3"/>
                <a:stretch>
                  <a:fillRect l="-2232" r="-213" b="-5512"/>
                </a:stretch>
              </a:blipFill>
            </p:spPr>
            <p:txBody>
              <a:bodyPr/>
              <a:lstStyle/>
              <a:p>
                <a:r>
                  <a:rPr lang="en-US">
                    <a:noFill/>
                  </a:rPr>
                  <a:t> </a:t>
                </a:r>
              </a:p>
            </p:txBody>
          </p:sp>
        </mc:Fallback>
      </mc:AlternateContent>
      <p:sp>
        <p:nvSpPr>
          <p:cNvPr id="12" name="TextBox 11" descr="n53 fb Le Nhung"/>
          <p:cNvSpPr txBox="1"/>
          <p:nvPr/>
        </p:nvSpPr>
        <p:spPr>
          <a:xfrm>
            <a:off x="7238997" y="2847787"/>
            <a:ext cx="4247607" cy="569387"/>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 0 + 0,5.9,8.0,8 = 3,92</a:t>
            </a:r>
            <a:r>
              <a:rPr kumimoji="0" lang="en-US" sz="2800" b="1" i="0" u="none" strike="noStrike" kern="1200" cap="none" spc="0" normalizeH="0" noProof="0" dirty="0">
                <a:ln>
                  <a:noFill/>
                </a:ln>
                <a:solidFill>
                  <a:srgbClr val="000066"/>
                </a:solidFill>
                <a:effectLst/>
                <a:uLnTx/>
                <a:uFillTx/>
                <a:latin typeface="Arial"/>
                <a:ea typeface="+mn-ea"/>
                <a:cs typeface="+mn-cs"/>
              </a:rPr>
              <a:t> J</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9" name="TextBox 8" descr="n53 fb Le Nhung"/>
          <p:cNvSpPr txBox="1"/>
          <p:nvPr/>
        </p:nvSpPr>
        <p:spPr>
          <a:xfrm>
            <a:off x="918754" y="4780595"/>
            <a:ext cx="9831977" cy="56938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66"/>
                </a:solidFill>
                <a:effectLst/>
                <a:uLnTx/>
                <a:uFillTx/>
                <a:latin typeface="Arial"/>
                <a:ea typeface="+mn-ea"/>
                <a:cs typeface="+mn-cs"/>
              </a:rPr>
              <a:t>Ta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có</a:t>
            </a:r>
            <a:r>
              <a:rPr lang="en-US" sz="2800" b="1" dirty="0">
                <a:solidFill>
                  <a:srgbClr val="000066"/>
                </a:solidFill>
                <a:latin typeface="Arial"/>
              </a:rPr>
              <a:t>: W</a:t>
            </a:r>
            <a:r>
              <a:rPr lang="en-US" sz="2800" b="1" baseline="-25000" dirty="0">
                <a:solidFill>
                  <a:srgbClr val="000066"/>
                </a:solidFill>
                <a:latin typeface="Arial"/>
              </a:rPr>
              <a:t>2</a:t>
            </a:r>
            <a:r>
              <a:rPr lang="en-US" sz="2800" b="1" dirty="0">
                <a:solidFill>
                  <a:srgbClr val="000066"/>
                </a:solidFill>
                <a:latin typeface="Arial"/>
              </a:rPr>
              <a:t> = W</a:t>
            </a:r>
            <a:r>
              <a:rPr lang="en-US" sz="2800" b="1" baseline="-25000" dirty="0">
                <a:solidFill>
                  <a:srgbClr val="000066"/>
                </a:solidFill>
                <a:latin typeface="Arial"/>
              </a:rPr>
              <a:t>đ2</a:t>
            </a:r>
            <a:r>
              <a:rPr lang="en-US" sz="2800" b="1" dirty="0">
                <a:solidFill>
                  <a:srgbClr val="000066"/>
                </a:solidFill>
                <a:latin typeface="Arial"/>
              </a:rPr>
              <a:t> + W</a:t>
            </a:r>
            <a:r>
              <a:rPr lang="en-US" sz="2800" b="1" baseline="-25000" dirty="0">
                <a:solidFill>
                  <a:srgbClr val="000066"/>
                </a:solidFill>
                <a:latin typeface="Arial"/>
              </a:rPr>
              <a:t>t2</a:t>
            </a:r>
            <a:r>
              <a:rPr lang="en-US" sz="2800" b="1" dirty="0">
                <a:solidFill>
                  <a:srgbClr val="000066"/>
                </a:solidFill>
                <a:latin typeface="Arial"/>
              </a:rPr>
              <a:t> = W</a:t>
            </a:r>
            <a:r>
              <a:rPr lang="en-US" sz="2800" b="1" baseline="-25000" dirty="0">
                <a:solidFill>
                  <a:srgbClr val="000066"/>
                </a:solidFill>
                <a:latin typeface="Arial"/>
              </a:rPr>
              <a:t>đ2</a:t>
            </a:r>
            <a:r>
              <a:rPr lang="en-US" sz="2800" b="1" dirty="0">
                <a:solidFill>
                  <a:srgbClr val="000066"/>
                </a:solidFill>
                <a:latin typeface="Arial"/>
              </a:rPr>
              <a:t> + 2,94</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3" name="TextBox 2" descr="n53 fb Le Nhung"/>
          <p:cNvSpPr txBox="1"/>
          <p:nvPr/>
        </p:nvSpPr>
        <p:spPr>
          <a:xfrm>
            <a:off x="1254034" y="744583"/>
            <a:ext cx="418012" cy="523220"/>
          </a:xfrm>
          <a:prstGeom prst="rect">
            <a:avLst/>
          </a:prstGeom>
          <a:solidFill>
            <a:schemeClr val="tx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95E72">
                    <a:lumMod val="50000"/>
                  </a:srgbClr>
                </a:solidFill>
                <a:latin typeface="Arial"/>
              </a:rPr>
              <a:t>2</a:t>
            </a:r>
            <a:endParaRPr kumimoji="0" lang="en-US" sz="2800" b="1" i="0" u="none" strike="noStrike" kern="1200" cap="none" spc="0" normalizeH="0" baseline="0" noProof="0" dirty="0">
              <a:ln>
                <a:noFill/>
              </a:ln>
              <a:solidFill>
                <a:srgbClr val="095E72">
                  <a:lumMod val="50000"/>
                </a:srgbClr>
              </a:solidFill>
              <a:effectLst/>
              <a:uLnTx/>
              <a:uFillTx/>
              <a:latin typeface="Arial"/>
              <a:ea typeface="+mn-ea"/>
              <a:cs typeface="+mn-cs"/>
            </a:endParaRPr>
          </a:p>
        </p:txBody>
      </p:sp>
      <p:sp>
        <p:nvSpPr>
          <p:cNvPr id="15" name="TextBox 14" descr="n53 fb Le Nhung"/>
          <p:cNvSpPr txBox="1"/>
          <p:nvPr/>
        </p:nvSpPr>
        <p:spPr>
          <a:xfrm>
            <a:off x="827314" y="3505514"/>
            <a:ext cx="7611292" cy="569387"/>
          </a:xfrm>
          <a:prstGeom prst="rect">
            <a:avLst/>
          </a:prstGeom>
          <a:noFill/>
        </p:spPr>
        <p:txBody>
          <a:bodyPr wrap="square" tIns="91440" rtlCol="0">
            <a:spAutoFit/>
          </a:bodyPr>
          <a:lstStyle/>
          <a:p>
            <a:pPr marL="457200" lvl="0" indent="-457200">
              <a:buFont typeface="Arial" panose="020B0604020202020204" pitchFamily="34" charset="0"/>
              <a:buChar char="•"/>
            </a:pPr>
            <a:r>
              <a:rPr kumimoji="0" lang="en-US" sz="2800" b="1" i="0" u="none" strike="noStrike" kern="1200" cap="none" spc="0" normalizeH="0" baseline="0" noProof="0" dirty="0">
                <a:ln>
                  <a:noFill/>
                </a:ln>
                <a:solidFill>
                  <a:srgbClr val="000066"/>
                </a:solidFill>
                <a:effectLst/>
                <a:uLnTx/>
                <a:uFillTx/>
                <a:latin typeface="Arial"/>
                <a:ea typeface="+mn-ea"/>
                <a:cs typeface="+mn-cs"/>
              </a:rPr>
              <a:t>Ở </a:t>
            </a:r>
            <a:r>
              <a:rPr kumimoji="0" lang="en-US" sz="2800" b="1" i="0" u="none" strike="noStrike" kern="1200" cap="none" spc="0" normalizeH="0" baseline="0" noProof="0" dirty="0" err="1">
                <a:ln>
                  <a:noFill/>
                </a:ln>
                <a:solidFill>
                  <a:srgbClr val="000066"/>
                </a:solidFill>
                <a:effectLst/>
                <a:uLnTx/>
                <a:uFillTx/>
                <a:latin typeface="Arial"/>
                <a:ea typeface="+mn-ea"/>
                <a:cs typeface="+mn-cs"/>
              </a:rPr>
              <a:t>độ</a:t>
            </a:r>
            <a:r>
              <a:rPr kumimoji="0" lang="en-US" sz="2800" b="1" i="0" u="none" strike="noStrike" kern="1200" cap="none" spc="0" normalizeH="0" baseline="0" noProof="0" dirty="0">
                <a:ln>
                  <a:noFill/>
                </a:ln>
                <a:solidFill>
                  <a:srgbClr val="000066"/>
                </a:solidFill>
                <a:effectLst/>
                <a:uLnTx/>
                <a:uFillTx/>
                <a:latin typeface="Arial"/>
                <a:ea typeface="+mn-ea"/>
                <a:cs typeface="+mn-cs"/>
              </a:rPr>
              <a:t> </a:t>
            </a:r>
            <a:r>
              <a:rPr kumimoji="0" lang="en-US" sz="2800" b="1" i="0" u="none" strike="noStrike" kern="1200" cap="none" spc="0" normalizeH="0" baseline="0" noProof="0" dirty="0" err="1">
                <a:ln>
                  <a:noFill/>
                </a:ln>
                <a:solidFill>
                  <a:srgbClr val="000066"/>
                </a:solidFill>
                <a:effectLst/>
                <a:uLnTx/>
                <a:uFillTx/>
                <a:latin typeface="Arial"/>
                <a:ea typeface="+mn-ea"/>
                <a:cs typeface="+mn-cs"/>
              </a:rPr>
              <a:t>cao</a:t>
            </a:r>
            <a:r>
              <a:rPr kumimoji="0" lang="en-US" sz="2800" b="1" i="0" u="none" strike="noStrike" kern="1200" cap="none" spc="0" normalizeH="0" baseline="0" noProof="0" dirty="0">
                <a:ln>
                  <a:noFill/>
                </a:ln>
                <a:solidFill>
                  <a:srgbClr val="000066"/>
                </a:solidFill>
                <a:effectLst/>
                <a:uLnTx/>
                <a:uFillTx/>
                <a:latin typeface="Arial"/>
                <a:ea typeface="+mn-ea"/>
                <a:cs typeface="+mn-cs"/>
              </a:rPr>
              <a:t> h</a:t>
            </a:r>
            <a:r>
              <a:rPr lang="en-US" sz="2800" b="1" baseline="-25000" dirty="0">
                <a:solidFill>
                  <a:srgbClr val="000066"/>
                </a:solidFill>
                <a:latin typeface="Arial"/>
              </a:rPr>
              <a:t>2</a:t>
            </a:r>
            <a:r>
              <a:rPr kumimoji="0" lang="en-US" sz="2800" b="1" i="0" u="none" strike="noStrike" kern="1200" cap="none" spc="0" normalizeH="0" baseline="0" noProof="0" dirty="0">
                <a:ln>
                  <a:noFill/>
                </a:ln>
                <a:solidFill>
                  <a:srgbClr val="000066"/>
                </a:solidFill>
                <a:effectLst/>
                <a:uLnTx/>
                <a:uFillTx/>
                <a:latin typeface="Arial"/>
                <a:ea typeface="+mn-ea"/>
                <a:cs typeface="+mn-cs"/>
              </a:rPr>
              <a:t> = 0,6 m </a:t>
            </a:r>
            <a:r>
              <a:rPr kumimoji="0" lang="en-US" sz="2800" b="1" i="0" u="none" strike="noStrike" kern="1200" cap="none" spc="0" normalizeH="0" baseline="0" noProof="0" dirty="0" err="1">
                <a:ln>
                  <a:noFill/>
                </a:ln>
                <a:solidFill>
                  <a:srgbClr val="000066"/>
                </a:solidFill>
                <a:effectLst/>
                <a:uLnTx/>
                <a:uFillTx/>
                <a:latin typeface="Arial"/>
                <a:ea typeface="+mn-ea"/>
                <a:cs typeface="+mn-cs"/>
              </a:rPr>
              <a:t>vật</a:t>
            </a:r>
            <a:r>
              <a:rPr kumimoji="0" lang="en-US" sz="2800" b="1" i="0" u="none" strike="noStrike" kern="1200" cap="none" spc="0" normalizeH="0" noProof="0" dirty="0">
                <a:ln>
                  <a:noFill/>
                </a:ln>
                <a:solidFill>
                  <a:srgbClr val="000066"/>
                </a:solidFill>
                <a:effectLst/>
                <a:uLnTx/>
                <a:uFillTx/>
                <a:latin typeface="Arial"/>
                <a:ea typeface="+mn-ea"/>
                <a:cs typeface="+mn-cs"/>
              </a:rPr>
              <a:t> </a:t>
            </a:r>
            <a:r>
              <a:rPr kumimoji="0" lang="en-US" sz="2800" b="1" i="0" u="none" strike="noStrike" kern="1200" cap="none" spc="0" normalizeH="0" noProof="0" dirty="0" err="1">
                <a:ln>
                  <a:noFill/>
                </a:ln>
                <a:solidFill>
                  <a:srgbClr val="000066"/>
                </a:solidFill>
                <a:effectLst/>
                <a:uLnTx/>
                <a:uFillTx/>
                <a:latin typeface="Arial"/>
                <a:ea typeface="+mn-ea"/>
                <a:cs typeface="+mn-cs"/>
              </a:rPr>
              <a:t>có</a:t>
            </a:r>
            <a:r>
              <a:rPr kumimoji="0" lang="en-US" sz="2800" b="1" i="0" u="none" strike="noStrike" kern="1200" cap="none" spc="0" normalizeH="0" noProof="0" dirty="0">
                <a:ln>
                  <a:noFill/>
                </a:ln>
                <a:solidFill>
                  <a:srgbClr val="000066"/>
                </a:solidFill>
                <a:effectLst/>
                <a:uLnTx/>
                <a:uFillTx/>
                <a:latin typeface="Arial"/>
                <a:ea typeface="+mn-ea"/>
                <a:cs typeface="+mn-cs"/>
              </a:rPr>
              <a:t> </a:t>
            </a:r>
            <a:r>
              <a:rPr kumimoji="0" lang="en-US" sz="2800" b="1" i="0" u="none" strike="noStrike" kern="1200" cap="none" spc="0" normalizeH="0" noProof="0" dirty="0" err="1">
                <a:ln>
                  <a:noFill/>
                </a:ln>
                <a:solidFill>
                  <a:srgbClr val="000066"/>
                </a:solidFill>
                <a:effectLst/>
                <a:uLnTx/>
                <a:uFillTx/>
                <a:latin typeface="Arial"/>
                <a:ea typeface="+mn-ea"/>
                <a:cs typeface="+mn-cs"/>
              </a:rPr>
              <a:t>thế</a:t>
            </a:r>
            <a:r>
              <a:rPr kumimoji="0" lang="en-US" sz="2800" b="1" i="0" u="none" strike="noStrike" kern="1200" cap="none" spc="0" normalizeH="0" noProof="0" dirty="0">
                <a:ln>
                  <a:noFill/>
                </a:ln>
                <a:solidFill>
                  <a:srgbClr val="000066"/>
                </a:solidFill>
                <a:effectLst/>
                <a:uLnTx/>
                <a:uFillTx/>
                <a:latin typeface="Arial"/>
                <a:ea typeface="+mn-ea"/>
                <a:cs typeface="+mn-cs"/>
              </a:rPr>
              <a:t> </a:t>
            </a:r>
            <a:r>
              <a:rPr kumimoji="0" lang="en-US" sz="2800" b="1" i="0" u="none" strike="noStrike" kern="1200" cap="none" spc="0" normalizeH="0" noProof="0" dirty="0" err="1">
                <a:ln>
                  <a:noFill/>
                </a:ln>
                <a:solidFill>
                  <a:srgbClr val="000066"/>
                </a:solidFill>
                <a:effectLst/>
                <a:uLnTx/>
                <a:uFillTx/>
                <a:latin typeface="Arial"/>
                <a:ea typeface="+mn-ea"/>
                <a:cs typeface="+mn-cs"/>
              </a:rPr>
              <a:t>năng</a:t>
            </a:r>
            <a:r>
              <a:rPr kumimoji="0" lang="en-US" sz="2800" b="1" i="0" u="none" strike="noStrike" kern="1200" cap="none" spc="0" normalizeH="0" noProof="0" dirty="0">
                <a:ln>
                  <a:noFill/>
                </a:ln>
                <a:solidFill>
                  <a:srgbClr val="000066"/>
                </a:solidFill>
                <a:effectLst/>
                <a:uLnTx/>
                <a:uFillTx/>
                <a:latin typeface="Arial"/>
                <a:ea typeface="+mn-ea"/>
                <a:cs typeface="+mn-cs"/>
              </a:rPr>
              <a:t> </a:t>
            </a:r>
            <a:r>
              <a:rPr kumimoji="0" lang="en-US" sz="2800" b="1" i="0" u="none" strike="noStrike" kern="1200" cap="none" spc="0" normalizeH="0" noProof="0" dirty="0" err="1">
                <a:ln>
                  <a:noFill/>
                </a:ln>
                <a:solidFill>
                  <a:srgbClr val="000066"/>
                </a:solidFill>
                <a:effectLst/>
                <a:uLnTx/>
                <a:uFillTx/>
                <a:latin typeface="Arial"/>
                <a:ea typeface="+mn-ea"/>
                <a:cs typeface="+mn-cs"/>
              </a:rPr>
              <a:t>là</a:t>
            </a:r>
            <a:r>
              <a:rPr kumimoji="0" lang="en-US" sz="2800" b="1" i="0" u="none" strike="noStrike" kern="1200" cap="none" spc="0" normalizeH="0" noProof="0" dirty="0">
                <a:ln>
                  <a:noFill/>
                </a:ln>
                <a:solidFill>
                  <a:srgbClr val="000066"/>
                </a:solidFill>
                <a:effectLst/>
                <a:uLnTx/>
                <a:uFillTx/>
                <a:latin typeface="Arial"/>
                <a:ea typeface="+mn-ea"/>
                <a:cs typeface="+mn-cs"/>
              </a:rPr>
              <a:t>:</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
        <p:nvSpPr>
          <p:cNvPr id="16" name="TextBox 15" descr="n53 fb Le Nhung"/>
          <p:cNvSpPr txBox="1"/>
          <p:nvPr/>
        </p:nvSpPr>
        <p:spPr>
          <a:xfrm>
            <a:off x="1606732" y="4051033"/>
            <a:ext cx="10842172" cy="569387"/>
          </a:xfrm>
          <a:prstGeom prst="rect">
            <a:avLst/>
          </a:prstGeom>
          <a:noFill/>
        </p:spPr>
        <p:txBody>
          <a:bodyPr wrap="square" tIns="91440" rtlCol="0">
            <a:spAutoFit/>
          </a:bodyPr>
          <a:lstStyle/>
          <a:p>
            <a:pPr lvl="0"/>
            <a:r>
              <a:rPr kumimoji="0" lang="en-US" sz="2800" b="1" i="0" u="none" strike="noStrike" kern="1200" cap="none" spc="0" normalizeH="0" noProof="0" dirty="0">
                <a:ln>
                  <a:noFill/>
                </a:ln>
                <a:solidFill>
                  <a:srgbClr val="000066"/>
                </a:solidFill>
                <a:effectLst/>
                <a:uLnTx/>
                <a:uFillTx/>
                <a:latin typeface="Arial"/>
                <a:ea typeface="+mn-ea"/>
                <a:cs typeface="+mn-cs"/>
              </a:rPr>
              <a:t>W</a:t>
            </a:r>
            <a:r>
              <a:rPr kumimoji="0" lang="en-US" sz="2800" b="1" i="0" u="none" strike="noStrike" kern="1200" cap="none" spc="0" normalizeH="0" baseline="-25000" noProof="0" dirty="0">
                <a:ln>
                  <a:noFill/>
                </a:ln>
                <a:solidFill>
                  <a:srgbClr val="000066"/>
                </a:solidFill>
                <a:effectLst/>
                <a:uLnTx/>
                <a:uFillTx/>
                <a:latin typeface="Arial"/>
                <a:ea typeface="+mn-ea"/>
                <a:cs typeface="+mn-cs"/>
              </a:rPr>
              <a:t>t2</a:t>
            </a:r>
            <a:r>
              <a:rPr kumimoji="0" lang="en-US" sz="2800" b="1" i="0" u="none" strike="noStrike" kern="1200" cap="none" spc="0" normalizeH="0" noProof="0" dirty="0">
                <a:ln>
                  <a:noFill/>
                </a:ln>
                <a:solidFill>
                  <a:srgbClr val="000066"/>
                </a:solidFill>
                <a:effectLst/>
                <a:uLnTx/>
                <a:uFillTx/>
                <a:latin typeface="Arial"/>
                <a:ea typeface="+mn-ea"/>
                <a:cs typeface="+mn-cs"/>
              </a:rPr>
              <a:t> = m.g.h</a:t>
            </a:r>
            <a:r>
              <a:rPr kumimoji="0" lang="en-US" sz="2800" b="1" i="0" u="none" strike="noStrike" kern="1200" cap="none" spc="0" normalizeH="0" baseline="-25000" noProof="0" dirty="0">
                <a:ln>
                  <a:noFill/>
                </a:ln>
                <a:solidFill>
                  <a:srgbClr val="000066"/>
                </a:solidFill>
                <a:effectLst/>
                <a:uLnTx/>
                <a:uFillTx/>
                <a:latin typeface="Arial"/>
                <a:ea typeface="+mn-ea"/>
                <a:cs typeface="+mn-cs"/>
              </a:rPr>
              <a:t>2</a:t>
            </a:r>
            <a:r>
              <a:rPr kumimoji="0" lang="en-US" sz="2800" b="1" i="0" u="none" strike="noStrike" kern="1200" cap="none" spc="0" normalizeH="0" noProof="0" dirty="0">
                <a:ln>
                  <a:noFill/>
                </a:ln>
                <a:solidFill>
                  <a:srgbClr val="000066"/>
                </a:solidFill>
                <a:effectLst/>
                <a:uLnTx/>
                <a:uFillTx/>
                <a:latin typeface="Arial"/>
                <a:ea typeface="+mn-ea"/>
                <a:cs typeface="+mn-cs"/>
              </a:rPr>
              <a:t> =</a:t>
            </a:r>
            <a:r>
              <a:rPr lang="en-US" sz="2800" b="1" dirty="0">
                <a:solidFill>
                  <a:srgbClr val="000066"/>
                </a:solidFill>
              </a:rPr>
              <a:t> 0,5.9,8.0,6 = 2,94 J </a:t>
            </a:r>
            <a:r>
              <a:rPr kumimoji="0" lang="en-US" sz="2800" b="1" i="0" u="none" strike="noStrike" kern="1200" cap="none" spc="0" normalizeH="0" noProof="0" dirty="0">
                <a:ln>
                  <a:noFill/>
                </a:ln>
                <a:solidFill>
                  <a:srgbClr val="000066"/>
                </a:solidFill>
                <a:effectLst/>
                <a:uLnTx/>
                <a:uFillTx/>
                <a:latin typeface="Arial"/>
                <a:ea typeface="+mn-ea"/>
                <a:cs typeface="+mn-cs"/>
              </a:rPr>
              <a:t> </a:t>
            </a:r>
            <a:endParaRPr kumimoji="0" lang="en-US" sz="2800" b="1" i="0" u="none" strike="noStrike" kern="1200" cap="none" spc="0" normalizeH="0" baseline="0" noProof="0" dirty="0">
              <a:ln>
                <a:noFill/>
              </a:ln>
              <a:solidFill>
                <a:srgbClr val="000066"/>
              </a:solidFill>
              <a:effectLst/>
              <a:uLnTx/>
              <a:uFillTx/>
              <a:latin typeface="Arial"/>
              <a:ea typeface="+mn-ea"/>
              <a:cs typeface="+mn-cs"/>
            </a:endParaRPr>
          </a:p>
        </p:txBody>
      </p:sp>
    </p:spTree>
    <p:extLst>
      <p:ext uri="{BB962C8B-B14F-4D97-AF65-F5344CB8AC3E}">
        <p14:creationId xmlns:p14="http://schemas.microsoft.com/office/powerpoint/2010/main" val="1928747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2" grpId="0"/>
      <p:bldP spid="9"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53 fb Le N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53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descr="n53 fb Le Nhung"/>
          <p:cNvSpPr txBox="1"/>
          <p:nvPr/>
        </p:nvSpPr>
        <p:spPr>
          <a:xfrm>
            <a:off x="4685833" y="2303852"/>
            <a:ext cx="2112383" cy="692497"/>
          </a:xfrm>
          <a:prstGeom prst="rect">
            <a:avLst/>
          </a:prstGeom>
          <a:noFill/>
        </p:spPr>
        <p:txBody>
          <a:bodyPr wrap="square" t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66"/>
                </a:solidFill>
                <a:effectLst/>
                <a:uLnTx/>
                <a:uFillTx/>
                <a:latin typeface="Arial"/>
              </a:rPr>
              <a:t>W</a:t>
            </a:r>
            <a:r>
              <a:rPr kumimoji="0" lang="en-US" sz="3600" b="1" i="0" u="none" strike="noStrike" kern="1200" cap="none" spc="0" normalizeH="0" baseline="-25000" noProof="0" dirty="0">
                <a:ln>
                  <a:noFill/>
                </a:ln>
                <a:solidFill>
                  <a:srgbClr val="000066"/>
                </a:solidFill>
                <a:effectLst/>
                <a:uLnTx/>
                <a:uFillTx/>
                <a:latin typeface="Arial"/>
              </a:rPr>
              <a:t>1</a:t>
            </a:r>
            <a:r>
              <a:rPr kumimoji="0" lang="en-US" sz="3600" b="1" i="0" u="none" strike="noStrike" kern="1200" cap="none" spc="0" normalizeH="0" baseline="0" noProof="0" dirty="0">
                <a:ln>
                  <a:noFill/>
                </a:ln>
                <a:solidFill>
                  <a:srgbClr val="000066"/>
                </a:solidFill>
                <a:effectLst/>
                <a:uLnTx/>
                <a:uFillTx/>
                <a:latin typeface="Arial"/>
              </a:rPr>
              <a:t> = W</a:t>
            </a:r>
            <a:r>
              <a:rPr lang="en-US" sz="3600" b="1" baseline="-25000" dirty="0">
                <a:solidFill>
                  <a:srgbClr val="000066"/>
                </a:solidFill>
                <a:latin typeface="Arial"/>
              </a:rPr>
              <a:t>2</a:t>
            </a:r>
            <a:endParaRPr kumimoji="0" lang="en-US" sz="3600" b="1" i="0" u="none" strike="noStrike" kern="1200" cap="none" spc="0" normalizeH="0" baseline="0" noProof="0" dirty="0">
              <a:ln>
                <a:noFill/>
              </a:ln>
              <a:solidFill>
                <a:srgbClr val="000066"/>
              </a:solidFill>
              <a:effectLst/>
              <a:uLnTx/>
              <a:uFillTx/>
              <a:latin typeface="Arial"/>
            </a:endParaRPr>
          </a:p>
        </p:txBody>
      </p:sp>
      <mc:AlternateContent xmlns:mc="http://schemas.openxmlformats.org/markup-compatibility/2006" xmlns:a14="http://schemas.microsoft.com/office/drawing/2010/main">
        <mc:Choice Requires="a14">
          <p:sp>
            <p:nvSpPr>
              <p:cNvPr id="12" name="TextBox 11" descr="n53 fb Le Nhung"/>
              <p:cNvSpPr txBox="1"/>
              <p:nvPr/>
            </p:nvSpPr>
            <p:spPr>
              <a:xfrm>
                <a:off x="3337559" y="3225406"/>
                <a:ext cx="4808933" cy="692497"/>
              </a:xfrm>
              <a:prstGeom prst="rect">
                <a:avLst/>
              </a:prstGeom>
              <a:noFill/>
            </p:spPr>
            <p:txBody>
              <a:bodyPr wrap="square" tIns="91440" rtlCol="0">
                <a:spAutoFit/>
              </a:bodyPr>
              <a:lstStyle/>
              <a:p>
                <a14:m>
                  <m:oMath xmlns:m="http://schemas.openxmlformats.org/officeDocument/2006/math">
                    <m:r>
                      <a:rPr kumimoji="0" lang="en-US" sz="36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m:t>
                    </m:r>
                  </m:oMath>
                </a14:m>
                <a:r>
                  <a:rPr kumimoji="0" lang="en-US" sz="3600" b="1" i="0" u="none" strike="noStrike" kern="1200" cap="none" spc="0" normalizeH="0" baseline="0" noProof="0" dirty="0">
                    <a:ln>
                      <a:noFill/>
                    </a:ln>
                    <a:solidFill>
                      <a:srgbClr val="000066"/>
                    </a:solidFill>
                    <a:effectLst/>
                    <a:uLnTx/>
                    <a:uFillTx/>
                    <a:latin typeface="Arial"/>
                  </a:rPr>
                  <a:t>3,92 </a:t>
                </a:r>
                <a:r>
                  <a:rPr kumimoji="0" lang="en-US" sz="3600" b="1" i="0" u="none" strike="noStrike" kern="1200" cap="none" spc="0" normalizeH="0" noProof="0" dirty="0">
                    <a:ln>
                      <a:noFill/>
                    </a:ln>
                    <a:solidFill>
                      <a:srgbClr val="000066"/>
                    </a:solidFill>
                    <a:effectLst/>
                    <a:uLnTx/>
                    <a:uFillTx/>
                    <a:latin typeface="Arial"/>
                  </a:rPr>
                  <a:t> = </a:t>
                </a:r>
                <a:r>
                  <a:rPr lang="en-US" sz="3600" b="1" dirty="0">
                    <a:solidFill>
                      <a:srgbClr val="000066"/>
                    </a:solidFill>
                  </a:rPr>
                  <a:t>W</a:t>
                </a:r>
                <a:r>
                  <a:rPr lang="en-US" sz="3600" b="1" baseline="-25000" dirty="0">
                    <a:solidFill>
                      <a:srgbClr val="000066"/>
                    </a:solidFill>
                  </a:rPr>
                  <a:t>đ2</a:t>
                </a:r>
                <a:r>
                  <a:rPr lang="en-US" sz="3600" b="1" dirty="0">
                    <a:solidFill>
                      <a:srgbClr val="000066"/>
                    </a:solidFill>
                  </a:rPr>
                  <a:t> + 2,94</a:t>
                </a:r>
                <a:r>
                  <a:rPr kumimoji="0" lang="en-US" sz="3600" b="1" i="0" u="none" strike="noStrike" kern="1200" cap="none" spc="0" normalizeH="0" noProof="0" dirty="0">
                    <a:ln>
                      <a:noFill/>
                    </a:ln>
                    <a:solidFill>
                      <a:srgbClr val="000066"/>
                    </a:solidFill>
                    <a:effectLst/>
                    <a:uLnTx/>
                    <a:uFillTx/>
                    <a:latin typeface="Arial"/>
                  </a:rPr>
                  <a:t> </a:t>
                </a:r>
                <a:endParaRPr kumimoji="0" lang="en-US" sz="3600" b="1" i="0" u="none" strike="noStrike" kern="1200" cap="none" spc="0" normalizeH="0" baseline="0" noProof="0" dirty="0">
                  <a:ln>
                    <a:noFill/>
                  </a:ln>
                  <a:solidFill>
                    <a:srgbClr val="000066"/>
                  </a:solidFill>
                  <a:effectLst/>
                  <a:uLnTx/>
                  <a:uFillTx/>
                  <a:latin typeface="Arial"/>
                </a:endParaRPr>
              </a:p>
            </p:txBody>
          </p:sp>
        </mc:Choice>
        <mc:Fallback xmlns="">
          <p:sp>
            <p:nvSpPr>
              <p:cNvPr id="12" name="TextBox 11" descr="n53 fb Le Nhung"/>
              <p:cNvSpPr txBox="1">
                <a:spLocks noRot="1" noChangeAspect="1" noMove="1" noResize="1" noEditPoints="1" noAdjustHandles="1" noChangeArrowheads="1" noChangeShapeType="1" noTextEdit="1"/>
              </p:cNvSpPr>
              <p:nvPr/>
            </p:nvSpPr>
            <p:spPr>
              <a:xfrm>
                <a:off x="3337559" y="3225406"/>
                <a:ext cx="4808933" cy="692497"/>
              </a:xfrm>
              <a:prstGeom prst="rect">
                <a:avLst/>
              </a:prstGeom>
              <a:blipFill>
                <a:blip r:embed="rId3"/>
                <a:stretch>
                  <a:fillRect t="-7018" b="-32456"/>
                </a:stretch>
              </a:blipFill>
            </p:spPr>
            <p:txBody>
              <a:bodyPr/>
              <a:lstStyle/>
              <a:p>
                <a:r>
                  <a:rPr lang="en-US">
                    <a:noFill/>
                  </a:rPr>
                  <a:t> </a:t>
                </a:r>
              </a:p>
            </p:txBody>
          </p:sp>
        </mc:Fallback>
      </mc:AlternateContent>
      <p:sp>
        <p:nvSpPr>
          <p:cNvPr id="3" name="TextBox 2" descr="n53 fb Le Nhung"/>
          <p:cNvSpPr txBox="1"/>
          <p:nvPr/>
        </p:nvSpPr>
        <p:spPr>
          <a:xfrm>
            <a:off x="1254034" y="744583"/>
            <a:ext cx="418012" cy="523220"/>
          </a:xfrm>
          <a:prstGeom prst="rect">
            <a:avLst/>
          </a:prstGeom>
          <a:solidFill>
            <a:schemeClr val="tx2">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5E72">
                    <a:lumMod val="50000"/>
                  </a:srgbClr>
                </a:solidFill>
                <a:effectLst/>
                <a:uLnTx/>
                <a:uFillTx/>
                <a:latin typeface="Arial"/>
                <a:ea typeface="+mn-ea"/>
                <a:cs typeface="+mn-cs"/>
              </a:rPr>
              <a:t>2</a:t>
            </a:r>
          </a:p>
        </p:txBody>
      </p:sp>
      <p:sp>
        <p:nvSpPr>
          <p:cNvPr id="15" name="TextBox 14" descr="n53 fb Le Nhung"/>
          <p:cNvSpPr txBox="1"/>
          <p:nvPr/>
        </p:nvSpPr>
        <p:spPr>
          <a:xfrm>
            <a:off x="1672046" y="1439579"/>
            <a:ext cx="8617132" cy="692497"/>
          </a:xfrm>
          <a:prstGeom prst="rect">
            <a:avLst/>
          </a:prstGeom>
          <a:noFill/>
        </p:spPr>
        <p:txBody>
          <a:bodyPr wrap="square" tIns="91440"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0066"/>
                </a:solidFill>
                <a:effectLst/>
                <a:uLnTx/>
                <a:uFillTx/>
                <a:latin typeface="Arial"/>
              </a:rPr>
              <a:t>Bỏ</a:t>
            </a:r>
            <a:r>
              <a:rPr kumimoji="0" lang="en-US" sz="3600" b="1" i="0" u="none" strike="noStrike" kern="1200" cap="none" spc="0" normalizeH="0" noProof="0" dirty="0">
                <a:ln>
                  <a:noFill/>
                </a:ln>
                <a:solidFill>
                  <a:srgbClr val="000066"/>
                </a:solidFill>
                <a:effectLst/>
                <a:uLnTx/>
                <a:uFillTx/>
                <a:latin typeface="Arial"/>
              </a:rPr>
              <a:t> </a:t>
            </a:r>
            <a:r>
              <a:rPr kumimoji="0" lang="en-US" sz="3600" b="1" i="0" u="none" strike="noStrike" kern="1200" cap="none" spc="0" normalizeH="0" noProof="0" dirty="0" err="1">
                <a:ln>
                  <a:noFill/>
                </a:ln>
                <a:solidFill>
                  <a:srgbClr val="000066"/>
                </a:solidFill>
                <a:effectLst/>
                <a:uLnTx/>
                <a:uFillTx/>
                <a:latin typeface="Arial"/>
              </a:rPr>
              <a:t>quả</a:t>
            </a:r>
            <a:r>
              <a:rPr kumimoji="0" lang="en-US" sz="3600" b="1" i="0" u="none" strike="noStrike" kern="1200" cap="none" spc="0" normalizeH="0" noProof="0" dirty="0">
                <a:ln>
                  <a:noFill/>
                </a:ln>
                <a:solidFill>
                  <a:srgbClr val="000066"/>
                </a:solidFill>
                <a:effectLst/>
                <a:uLnTx/>
                <a:uFillTx/>
                <a:latin typeface="Arial"/>
              </a:rPr>
              <a:t> </a:t>
            </a:r>
            <a:r>
              <a:rPr kumimoji="0" lang="en-US" sz="3600" b="1" i="0" u="none" strike="noStrike" kern="1200" cap="none" spc="0" normalizeH="0" noProof="0" dirty="0" err="1">
                <a:ln>
                  <a:noFill/>
                </a:ln>
                <a:solidFill>
                  <a:srgbClr val="000066"/>
                </a:solidFill>
                <a:effectLst/>
                <a:uLnTx/>
                <a:uFillTx/>
                <a:latin typeface="Arial"/>
              </a:rPr>
              <a:t>mọi</a:t>
            </a:r>
            <a:r>
              <a:rPr kumimoji="0" lang="en-US" sz="3600" b="1" i="0" u="none" strike="noStrike" kern="1200" cap="none" spc="0" normalizeH="0" noProof="0" dirty="0">
                <a:ln>
                  <a:noFill/>
                </a:ln>
                <a:solidFill>
                  <a:srgbClr val="000066"/>
                </a:solidFill>
                <a:effectLst/>
                <a:uLnTx/>
                <a:uFillTx/>
                <a:latin typeface="Arial"/>
              </a:rPr>
              <a:t> ma </a:t>
            </a:r>
            <a:r>
              <a:rPr kumimoji="0" lang="en-US" sz="3600" b="1" i="0" u="none" strike="noStrike" kern="1200" cap="none" spc="0" normalizeH="0" noProof="0" dirty="0" err="1">
                <a:ln>
                  <a:noFill/>
                </a:ln>
                <a:solidFill>
                  <a:srgbClr val="000066"/>
                </a:solidFill>
                <a:effectLst/>
                <a:uLnTx/>
                <a:uFillTx/>
                <a:latin typeface="Arial"/>
              </a:rPr>
              <a:t>sát</a:t>
            </a:r>
            <a:r>
              <a:rPr lang="en-US" sz="3600" b="1" dirty="0">
                <a:solidFill>
                  <a:srgbClr val="000066"/>
                </a:solidFill>
                <a:latin typeface="Arial"/>
              </a:rPr>
              <a:t>, ta </a:t>
            </a:r>
            <a:r>
              <a:rPr lang="en-US" sz="3600" b="1" dirty="0" err="1">
                <a:solidFill>
                  <a:srgbClr val="000066"/>
                </a:solidFill>
                <a:latin typeface="Arial"/>
              </a:rPr>
              <a:t>có</a:t>
            </a:r>
            <a:r>
              <a:rPr lang="en-US" sz="3600" b="1" dirty="0">
                <a:solidFill>
                  <a:srgbClr val="000066"/>
                </a:solidFill>
                <a:latin typeface="Arial"/>
              </a:rPr>
              <a:t>:</a:t>
            </a:r>
            <a:endParaRPr kumimoji="0" lang="en-US" sz="3600" b="1" i="0" u="none" strike="noStrike" kern="1200" cap="none" spc="0" normalizeH="0" baseline="0" noProof="0" dirty="0">
              <a:ln>
                <a:noFill/>
              </a:ln>
              <a:solidFill>
                <a:srgbClr val="000066"/>
              </a:solidFill>
              <a:effectLst/>
              <a:uLnTx/>
              <a:uFillTx/>
              <a:latin typeface="Arial"/>
            </a:endParaRPr>
          </a:p>
        </p:txBody>
      </p:sp>
      <mc:AlternateContent xmlns:mc="http://schemas.openxmlformats.org/markup-compatibility/2006" xmlns:a14="http://schemas.microsoft.com/office/drawing/2010/main">
        <mc:Choice Requires="a14">
          <p:sp>
            <p:nvSpPr>
              <p:cNvPr id="19" name="TextBox 18" descr="n53 fb Le Nhung"/>
              <p:cNvSpPr txBox="1"/>
              <p:nvPr/>
            </p:nvSpPr>
            <p:spPr>
              <a:xfrm>
                <a:off x="3337559" y="4132461"/>
                <a:ext cx="3468053" cy="692497"/>
              </a:xfrm>
              <a:prstGeom prst="rect">
                <a:avLst/>
              </a:prstGeom>
              <a:noFill/>
            </p:spPr>
            <p:txBody>
              <a:bodyPr wrap="square" tIns="91440" rtlCol="0">
                <a:spAutoFit/>
              </a:bodyPr>
              <a:lstStyle/>
              <a:p>
                <a14:m>
                  <m:oMath xmlns:m="http://schemas.openxmlformats.org/officeDocument/2006/math">
                    <m:r>
                      <a:rPr kumimoji="0" lang="en-US" sz="3600" b="1" i="1" u="none" strike="noStrike" kern="1200" cap="none" spc="0" normalizeH="0" baseline="0" noProof="0" smtClean="0">
                        <a:ln>
                          <a:noFill/>
                        </a:ln>
                        <a:solidFill>
                          <a:srgbClr val="000066"/>
                        </a:solidFill>
                        <a:effectLst/>
                        <a:uLnTx/>
                        <a:uFillTx/>
                        <a:latin typeface="Cambria Math" panose="02040503050406030204" pitchFamily="18" charset="0"/>
                        <a:ea typeface="Cambria Math" panose="02040503050406030204" pitchFamily="18" charset="0"/>
                      </a:rPr>
                      <m:t>⇒</m:t>
                    </m:r>
                  </m:oMath>
                </a14:m>
                <a:r>
                  <a:rPr lang="en-US" sz="3600" b="1" dirty="0">
                    <a:solidFill>
                      <a:srgbClr val="000066"/>
                    </a:solidFill>
                  </a:rPr>
                  <a:t>W</a:t>
                </a:r>
                <a:r>
                  <a:rPr lang="en-US" sz="3600" b="1" baseline="-25000" dirty="0">
                    <a:solidFill>
                      <a:srgbClr val="000066"/>
                    </a:solidFill>
                  </a:rPr>
                  <a:t>đ2</a:t>
                </a:r>
                <a:r>
                  <a:rPr lang="en-US" sz="3600" b="1" dirty="0">
                    <a:solidFill>
                      <a:srgbClr val="000066"/>
                    </a:solidFill>
                  </a:rPr>
                  <a:t> =  0,98 J</a:t>
                </a:r>
                <a:r>
                  <a:rPr kumimoji="0" lang="en-US" sz="3600" b="1" i="0" u="none" strike="noStrike" kern="1200" cap="none" spc="0" normalizeH="0" noProof="0" dirty="0">
                    <a:ln>
                      <a:noFill/>
                    </a:ln>
                    <a:solidFill>
                      <a:srgbClr val="000066"/>
                    </a:solidFill>
                    <a:effectLst/>
                    <a:uLnTx/>
                    <a:uFillTx/>
                    <a:latin typeface="Arial"/>
                  </a:rPr>
                  <a:t> </a:t>
                </a:r>
                <a:endParaRPr kumimoji="0" lang="en-US" sz="3600" b="1" i="0" u="none" strike="noStrike" kern="1200" cap="none" spc="0" normalizeH="0" baseline="0" noProof="0" dirty="0">
                  <a:ln>
                    <a:noFill/>
                  </a:ln>
                  <a:solidFill>
                    <a:srgbClr val="000066"/>
                  </a:solidFill>
                  <a:effectLst/>
                  <a:uLnTx/>
                  <a:uFillTx/>
                  <a:latin typeface="Arial"/>
                </a:endParaRPr>
              </a:p>
            </p:txBody>
          </p:sp>
        </mc:Choice>
        <mc:Fallback xmlns="">
          <p:sp>
            <p:nvSpPr>
              <p:cNvPr id="19" name="TextBox 18" descr="n53 fb Le Nhung"/>
              <p:cNvSpPr txBox="1">
                <a:spLocks noRot="1" noChangeAspect="1" noMove="1" noResize="1" noEditPoints="1" noAdjustHandles="1" noChangeArrowheads="1" noChangeShapeType="1" noTextEdit="1"/>
              </p:cNvSpPr>
              <p:nvPr/>
            </p:nvSpPr>
            <p:spPr>
              <a:xfrm>
                <a:off x="3337559" y="4132461"/>
                <a:ext cx="3468053" cy="692497"/>
              </a:xfrm>
              <a:prstGeom prst="rect">
                <a:avLst/>
              </a:prstGeom>
              <a:blipFill>
                <a:blip r:embed="rId4"/>
                <a:stretch>
                  <a:fillRect t="-7080" r="-3866" b="-32743"/>
                </a:stretch>
              </a:blipFill>
            </p:spPr>
            <p:txBody>
              <a:bodyPr/>
              <a:lstStyle/>
              <a:p>
                <a:r>
                  <a:rPr lang="en-US">
                    <a:noFill/>
                  </a:rPr>
                  <a:t> </a:t>
                </a:r>
              </a:p>
            </p:txBody>
          </p:sp>
        </mc:Fallback>
      </mc:AlternateContent>
    </p:spTree>
    <p:extLst>
      <p:ext uri="{BB962C8B-B14F-4D97-AF65-F5344CB8AC3E}">
        <p14:creationId xmlns:p14="http://schemas.microsoft.com/office/powerpoint/2010/main" val="2703450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
        <p:cNvGrpSpPr/>
        <p:nvPr/>
      </p:nvGrpSpPr>
      <p:grpSpPr>
        <a:xfrm>
          <a:off x="0" y="0"/>
          <a:ext cx="0" cy="0"/>
          <a:chOff x="0" y="0"/>
          <a:chExt cx="0" cy="0"/>
        </a:xfrm>
      </p:grpSpPr>
      <p:sp>
        <p:nvSpPr>
          <p:cNvPr id="4" name="Rounded Rectangular Callout 28" descr="n53 fb Le Nhung">
            <a:extLst>
              <a:ext uri="{FF2B5EF4-FFF2-40B4-BE49-F238E27FC236}">
                <a16:creationId xmlns:a16="http://schemas.microsoft.com/office/drawing/2014/main" id="{1E72F060-CD78-40D1-948E-839C63DFB9BC}"/>
              </a:ext>
            </a:extLst>
          </p:cNvPr>
          <p:cNvSpPr/>
          <p:nvPr/>
        </p:nvSpPr>
        <p:spPr>
          <a:xfrm>
            <a:off x="369826" y="525672"/>
            <a:ext cx="6932312" cy="2854597"/>
          </a:xfrm>
          <a:prstGeom prst="wedgeRoundRectCallout">
            <a:avLst/>
          </a:prstGeom>
          <a:noFill/>
          <a:ln w="50800" cap="flat" cmpd="sng" algn="ctr">
            <a:solidFill>
              <a:srgbClr val="FF0000"/>
            </a:solidFill>
            <a:prstDash val="sysDash"/>
            <a:miter lim="800000"/>
          </a:ln>
          <a:effectLst/>
        </p:spPr>
        <p:txBody>
          <a:bodyPr rtlCol="0" anchor="ctr"/>
          <a:lstStyle/>
          <a:p>
            <a:pPr lvl="0" algn="just">
              <a:lnSpc>
                <a:spcPct val="115000"/>
              </a:lnSpc>
            </a:pPr>
            <a:r>
              <a:rPr lang="vi-VN" sz="4000" b="1" dirty="0">
                <a:solidFill>
                  <a:srgbClr val="0070C0"/>
                </a:solidFill>
                <a:ea typeface="Times New Roman" panose="02020603050405020304" pitchFamily="18" charset="0"/>
                <a:cs typeface="#9Slide03 Arima Madurai Black" panose="00000A00000000000000" pitchFamily="2" charset="-93"/>
              </a:rPr>
              <a:t>Khi bắn cung thì có sự chuyển hóa năng lượng như thế nào? </a:t>
            </a:r>
            <a:endParaRPr kumimoji="0" lang="vi-VN" sz="4000" b="1" i="0" u="none" strike="noStrike" kern="1200" cap="none" spc="0" normalizeH="0" baseline="0" noProof="0" dirty="0">
              <a:ln>
                <a:noFill/>
              </a:ln>
              <a:solidFill>
                <a:srgbClr val="0070C0"/>
              </a:solidFill>
              <a:effectLst/>
              <a:uLnTx/>
              <a:uFillTx/>
              <a:ea typeface="Times New Roman" panose="02020603050405020304" pitchFamily="18" charset="0"/>
              <a:cs typeface="#9Slide03 Arima Madurai Black" panose="00000A00000000000000" pitchFamily="2" charset="-93"/>
            </a:endParaRPr>
          </a:p>
        </p:txBody>
      </p:sp>
      <p:pic>
        <p:nvPicPr>
          <p:cNvPr id="6" name="Picture 5" descr="n53 fb Le Nhu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96" y="3909060"/>
            <a:ext cx="3524250" cy="2857500"/>
          </a:xfrm>
          <a:prstGeom prst="rect">
            <a:avLst/>
          </a:prstGeom>
        </p:spPr>
      </p:pic>
      <p:pic>
        <p:nvPicPr>
          <p:cNvPr id="5" name="Picture 4" descr="n53 fb Le Nhu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7085" y="525672"/>
            <a:ext cx="4228556" cy="2854597"/>
          </a:xfrm>
          <a:prstGeom prst="rect">
            <a:avLst/>
          </a:prstGeom>
          <a:noFill/>
          <a:ln>
            <a:noFill/>
          </a:ln>
        </p:spPr>
      </p:pic>
      <p:sp>
        <p:nvSpPr>
          <p:cNvPr id="2" name="TextBox 1" descr="n53 fb Le Nhung"/>
          <p:cNvSpPr txBox="1"/>
          <p:nvPr/>
        </p:nvSpPr>
        <p:spPr>
          <a:xfrm>
            <a:off x="4885509" y="4415246"/>
            <a:ext cx="6792685" cy="1754326"/>
          </a:xfrm>
          <a:prstGeom prst="rect">
            <a:avLst/>
          </a:prstGeom>
          <a:solidFill>
            <a:schemeClr val="accent1">
              <a:lumMod val="20000"/>
              <a:lumOff val="80000"/>
            </a:schemeClr>
          </a:solidFill>
        </p:spPr>
        <p:txBody>
          <a:bodyPr wrap="square" rtlCol="0">
            <a:spAutoFit/>
          </a:bodyPr>
          <a:lstStyle/>
          <a:p>
            <a:pPr algn="just"/>
            <a:r>
              <a:rPr lang="en-US" sz="3600" b="1" dirty="0" err="1">
                <a:solidFill>
                  <a:srgbClr val="002060"/>
                </a:solidFill>
                <a:latin typeface="Arial" panose="020B0604020202020204" pitchFamily="34" charset="0"/>
                <a:cs typeface="Arial" panose="020B0604020202020204" pitchFamily="34" charset="0"/>
              </a:rPr>
              <a:t>Thế</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năng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cung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chuyển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hóa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thành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động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năng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mũi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tên</a:t>
            </a: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889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
        <p:cNvGrpSpPr/>
        <p:nvPr/>
      </p:nvGrpSpPr>
      <p:grpSpPr>
        <a:xfrm>
          <a:off x="0" y="0"/>
          <a:ext cx="0" cy="0"/>
          <a:chOff x="0" y="0"/>
          <a:chExt cx="0" cy="0"/>
        </a:xfrm>
      </p:grpSpPr>
      <p:sp>
        <p:nvSpPr>
          <p:cNvPr id="4" name="Rounded Rectangular Callout 28" descr="n53 fb Le Nhung">
            <a:extLst>
              <a:ext uri="{FF2B5EF4-FFF2-40B4-BE49-F238E27FC236}">
                <a16:creationId xmlns:a16="http://schemas.microsoft.com/office/drawing/2014/main" id="{1E72F060-CD78-40D1-948E-839C63DFB9BC}"/>
              </a:ext>
            </a:extLst>
          </p:cNvPr>
          <p:cNvSpPr/>
          <p:nvPr/>
        </p:nvSpPr>
        <p:spPr>
          <a:xfrm>
            <a:off x="252259" y="277478"/>
            <a:ext cx="7925089" cy="4137768"/>
          </a:xfrm>
          <a:prstGeom prst="wedgeRoundRectCallout">
            <a:avLst/>
          </a:prstGeom>
          <a:noFill/>
          <a:ln w="50800" cap="flat" cmpd="sng" algn="ctr">
            <a:solidFill>
              <a:srgbClr val="FF0000"/>
            </a:solidFill>
            <a:prstDash val="sysDash"/>
            <a:miter lim="800000"/>
          </a:ln>
          <a:effectLst/>
        </p:spPr>
        <p:txBody>
          <a:bodyPr rtlCol="0" anchor="ctr"/>
          <a:lstStyle/>
          <a:p>
            <a:pPr lvl="0" algn="just">
              <a:lnSpc>
                <a:spcPct val="115000"/>
              </a:lnSpc>
            </a:pPr>
            <a:r>
              <a:rPr lang="vi-VN" sz="4000" b="1" dirty="0">
                <a:solidFill>
                  <a:srgbClr val="0070C0"/>
                </a:solidFill>
                <a:ea typeface="Times New Roman" panose="02020603050405020304" pitchFamily="18" charset="0"/>
                <a:cs typeface="#9Slide03 Arima Madurai Black" panose="00000A00000000000000" pitchFamily="2" charset="-93"/>
              </a:rPr>
              <a:t>Giải thích được vì sao vận động viên nhảy sào có thể nhảy lên được tới hơn 6 m, trong khi đó vận động viên nhảy cao chỉ nhảy được tới hơn 2 m.</a:t>
            </a:r>
            <a:endParaRPr kumimoji="0" lang="vi-VN" sz="40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9Slide03 Arima Madurai Black" panose="00000A00000000000000" pitchFamily="2" charset="-93"/>
            </a:endParaRPr>
          </a:p>
        </p:txBody>
      </p:sp>
      <p:pic>
        <p:nvPicPr>
          <p:cNvPr id="6" name="Picture 5" descr="n53 fb Le Nhu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860" y="4820592"/>
            <a:ext cx="2158364" cy="1750025"/>
          </a:xfrm>
          <a:prstGeom prst="rect">
            <a:avLst/>
          </a:prstGeom>
        </p:spPr>
      </p:pic>
      <p:pic>
        <p:nvPicPr>
          <p:cNvPr id="7" name="Picture 6" descr="n53 fb Le Nhung"/>
          <p:cNvPicPr/>
          <p:nvPr/>
        </p:nvPicPr>
        <p:blipFill>
          <a:blip r:embed="rId3">
            <a:extLst>
              <a:ext uri="{28A0092B-C50C-407E-A947-70E740481C1C}">
                <a14:useLocalDpi xmlns:a14="http://schemas.microsoft.com/office/drawing/2010/main" val="0"/>
              </a:ext>
            </a:extLst>
          </a:blip>
          <a:stretch>
            <a:fillRect/>
          </a:stretch>
        </p:blipFill>
        <p:spPr>
          <a:xfrm>
            <a:off x="8411890" y="277478"/>
            <a:ext cx="3592875" cy="3353996"/>
          </a:xfrm>
          <a:prstGeom prst="rect">
            <a:avLst/>
          </a:prstGeom>
        </p:spPr>
      </p:pic>
      <p:pic>
        <p:nvPicPr>
          <p:cNvPr id="8" name="Picture 7" descr="n53 fb Le Nhung"/>
          <p:cNvPicPr/>
          <p:nvPr/>
        </p:nvPicPr>
        <p:blipFill>
          <a:blip r:embed="rId4">
            <a:extLst>
              <a:ext uri="{28A0092B-C50C-407E-A947-70E740481C1C}">
                <a14:useLocalDpi xmlns:a14="http://schemas.microsoft.com/office/drawing/2010/main" val="0"/>
              </a:ext>
            </a:extLst>
          </a:blip>
          <a:stretch>
            <a:fillRect/>
          </a:stretch>
        </p:blipFill>
        <p:spPr>
          <a:xfrm>
            <a:off x="8411890" y="3747379"/>
            <a:ext cx="3592875" cy="2953867"/>
          </a:xfrm>
          <a:prstGeom prst="rect">
            <a:avLst/>
          </a:prstGeom>
        </p:spPr>
      </p:pic>
    </p:spTree>
    <p:extLst>
      <p:ext uri="{BB962C8B-B14F-4D97-AF65-F5344CB8AC3E}">
        <p14:creationId xmlns:p14="http://schemas.microsoft.com/office/powerpoint/2010/main" val="386200938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cú sút xa ngoạn mục trong lịch sử World Cup - Thể thao - ZINGNEWS.VN - Google Chrome 2022-12-07 21-57-01 (online-video-cutter.com)" descr="n53 fb Le Nh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39544" y="156755"/>
            <a:ext cx="5736136" cy="3235001"/>
          </a:xfrm>
          <a:prstGeom prst="rect">
            <a:avLst/>
          </a:prstGeom>
        </p:spPr>
      </p:pic>
      <p:sp>
        <p:nvSpPr>
          <p:cNvPr id="11" name="Rounded Rectangular Callout 28" descr="n53 fb Le Nhung">
            <a:extLst>
              <a:ext uri="{FF2B5EF4-FFF2-40B4-BE49-F238E27FC236}">
                <a16:creationId xmlns:a16="http://schemas.microsoft.com/office/drawing/2014/main" id="{1E72F060-CD78-40D1-948E-839C63DFB9BC}"/>
              </a:ext>
            </a:extLst>
          </p:cNvPr>
          <p:cNvSpPr/>
          <p:nvPr/>
        </p:nvSpPr>
        <p:spPr>
          <a:xfrm>
            <a:off x="287383" y="156755"/>
            <a:ext cx="5617028" cy="3108959"/>
          </a:xfrm>
          <a:prstGeom prst="wedgeRoundRectCallout">
            <a:avLst>
              <a:gd name="adj1" fmla="val -20833"/>
              <a:gd name="adj2" fmla="val 65944"/>
              <a:gd name="adj3" fmla="val 16667"/>
            </a:avLst>
          </a:prstGeom>
          <a:solidFill>
            <a:srgbClr val="F4ECF4"/>
          </a:solidFill>
          <a:ln w="50800" cap="flat" cmpd="sng" algn="ctr">
            <a:solidFill>
              <a:srgbClr val="FF0000"/>
            </a:solidFill>
            <a:prstDash val="sysDash"/>
            <a:miter lim="800000"/>
          </a:ln>
          <a:effectLst/>
        </p:spPr>
        <p:txBody>
          <a:bodyPr rtlCol="0" anchor="ctr"/>
          <a:lstStyle/>
          <a:p>
            <a:pPr lvl="0" algn="just">
              <a:lnSpc>
                <a:spcPct val="115000"/>
              </a:lnSpc>
              <a:defRPr/>
            </a:pPr>
            <a:r>
              <a:rPr lang="vi-VN" sz="3200" b="1" dirty="0">
                <a:solidFill>
                  <a:srgbClr val="0070C0"/>
                </a:solidFill>
                <a:latin typeface="Arial"/>
                <a:ea typeface="Times New Roman" panose="02020603050405020304" pitchFamily="18" charset="0"/>
                <a:cs typeface="#9Slide03 Arima Madurai Black" panose="00000A00000000000000" pitchFamily="2" charset="-93"/>
              </a:rPr>
              <a:t>Quả bóng bay trên không có những loại năng lượng nào?</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Năng</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lượng</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tổng</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cộng</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của</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quả</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bóng</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gọi</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là</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gì</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và</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tính</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như</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thế</a:t>
            </a:r>
            <a:r>
              <a:rPr lang="en-US" sz="3200" b="1" dirty="0">
                <a:solidFill>
                  <a:srgbClr val="0070C0"/>
                </a:solidFill>
                <a:latin typeface="Arial"/>
                <a:ea typeface="Times New Roman" panose="02020603050405020304" pitchFamily="18" charset="0"/>
                <a:cs typeface="#9Slide03 Arima Madurai Black" panose="00000A00000000000000" pitchFamily="2" charset="-93"/>
              </a:rPr>
              <a:t> </a:t>
            </a:r>
            <a:r>
              <a:rPr lang="en-US" sz="3200" b="1" dirty="0" err="1">
                <a:solidFill>
                  <a:srgbClr val="0070C0"/>
                </a:solidFill>
                <a:latin typeface="Arial"/>
                <a:ea typeface="Times New Roman" panose="02020603050405020304" pitchFamily="18" charset="0"/>
                <a:cs typeface="#9Slide03 Arima Madurai Black" panose="00000A00000000000000" pitchFamily="2" charset="-93"/>
              </a:rPr>
              <a:t>nào</a:t>
            </a:r>
            <a:r>
              <a:rPr lang="en-US" sz="3200" b="1" dirty="0">
                <a:solidFill>
                  <a:srgbClr val="0070C0"/>
                </a:solidFill>
                <a:latin typeface="Arial"/>
                <a:ea typeface="Times New Roman" panose="02020603050405020304" pitchFamily="18" charset="0"/>
                <a:cs typeface="#9Slide03 Arima Madurai Black" panose="00000A00000000000000" pitchFamily="2" charset="-93"/>
              </a:rPr>
              <a:t>?</a:t>
            </a:r>
            <a:endParaRPr lang="vi-VN" sz="3200" b="1" dirty="0">
              <a:solidFill>
                <a:srgbClr val="0070C0"/>
              </a:solidFill>
              <a:latin typeface="Arial"/>
              <a:ea typeface="Times New Roman" panose="02020603050405020304" pitchFamily="18" charset="0"/>
              <a:cs typeface="#9Slide03 Arima Madurai Black" panose="00000A00000000000000" pitchFamily="2" charset="-93"/>
            </a:endParaRPr>
          </a:p>
        </p:txBody>
      </p:sp>
      <mc:AlternateContent xmlns:mc="http://schemas.openxmlformats.org/markup-compatibility/2006" xmlns:a14="http://schemas.microsoft.com/office/drawing/2010/main">
        <mc:Choice Requires="a14">
          <p:sp>
            <p:nvSpPr>
              <p:cNvPr id="13" name="Rounded Rectangle 12" descr="n53 fb Le Nhung"/>
              <p:cNvSpPr/>
              <p:nvPr/>
            </p:nvSpPr>
            <p:spPr>
              <a:xfrm>
                <a:off x="287383" y="3901912"/>
                <a:ext cx="11588297" cy="2631518"/>
              </a:xfrm>
              <a:prstGeom prst="roundRect">
                <a:avLst/>
              </a:prstGeom>
              <a:solidFill>
                <a:srgbClr val="F4ECF4"/>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CC00"/>
                    </a:solidFill>
                    <a:effectLst/>
                    <a:uLnTx/>
                    <a:uFillTx/>
                    <a:latin typeface="Arial"/>
                    <a:ea typeface="+mn-ea"/>
                    <a:cs typeface="+mn-cs"/>
                  </a:rPr>
                  <a:t>Năng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lượng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của</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quả</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bóng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gồm</a:t>
                </a:r>
                <a:r>
                  <a:rPr kumimoji="0" lang="en-US" sz="3200" b="1" i="0" u="none" strike="noStrike" kern="1200" cap="none" spc="0" normalizeH="0" noProof="0" dirty="0">
                    <a:ln>
                      <a:noFill/>
                    </a:ln>
                    <a:solidFill>
                      <a:srgbClr val="00CC00"/>
                    </a:solidFill>
                    <a:effectLst/>
                    <a:uLnTx/>
                    <a:uFillTx/>
                    <a:latin typeface="Arial"/>
                    <a:ea typeface="+mn-ea"/>
                    <a:cs typeface="+mn-cs"/>
                  </a:rPr>
                  <a:t> </a:t>
                </a:r>
                <a:r>
                  <a:rPr lang="en-US" sz="3200" b="1" dirty="0" err="1">
                    <a:solidFill>
                      <a:srgbClr val="00CC00"/>
                    </a:solidFill>
                    <a:latin typeface="Arial"/>
                  </a:rPr>
                  <a:t>động</a:t>
                </a:r>
                <a:r>
                  <a:rPr lang="en-US" sz="3200" b="1" dirty="0">
                    <a:solidFill>
                      <a:srgbClr val="00CC00"/>
                    </a:solidFill>
                    <a:latin typeface="Arial"/>
                  </a:rPr>
                  <a:t> </a:t>
                </a:r>
                <a:r>
                  <a:rPr lang="en-US" sz="3200" b="1" dirty="0" err="1">
                    <a:solidFill>
                      <a:srgbClr val="00CC00"/>
                    </a:solidFill>
                    <a:latin typeface="Arial"/>
                  </a:rPr>
                  <a:t>năng</a:t>
                </a:r>
                <a:r>
                  <a:rPr lang="en-US" sz="3200" b="1" dirty="0">
                    <a:solidFill>
                      <a:srgbClr val="00CC00"/>
                    </a:solidFill>
                    <a:latin typeface="Arial"/>
                  </a:rPr>
                  <a:t> </a:t>
                </a:r>
                <a:r>
                  <a:rPr lang="en-US" sz="3200" b="1" dirty="0" err="1">
                    <a:solidFill>
                      <a:srgbClr val="00CC00"/>
                    </a:solidFill>
                    <a:latin typeface="Arial"/>
                  </a:rPr>
                  <a:t>và</a:t>
                </a:r>
                <a:r>
                  <a:rPr lang="en-US" sz="3200" b="1" dirty="0">
                    <a:solidFill>
                      <a:srgbClr val="00CC00"/>
                    </a:solidFill>
                    <a:latin typeface="Arial"/>
                  </a:rPr>
                  <a:t> </a:t>
                </a:r>
                <a:r>
                  <a:rPr lang="en-US" sz="3200" b="1" dirty="0" err="1">
                    <a:solidFill>
                      <a:srgbClr val="00CC00"/>
                    </a:solidFill>
                    <a:latin typeface="Arial"/>
                  </a:rPr>
                  <a:t>thế</a:t>
                </a:r>
                <a:r>
                  <a:rPr lang="en-US" sz="3200" b="1" dirty="0">
                    <a:solidFill>
                      <a:srgbClr val="00CC00"/>
                    </a:solidFill>
                    <a:latin typeface="Arial"/>
                  </a:rPr>
                  <a:t> </a:t>
                </a:r>
                <a:r>
                  <a:rPr lang="en-US" sz="3200" b="1" dirty="0" err="1">
                    <a:solidFill>
                      <a:srgbClr val="00CC00"/>
                    </a:solidFill>
                    <a:latin typeface="Arial"/>
                  </a:rPr>
                  <a:t>năng</a:t>
                </a:r>
                <a:r>
                  <a:rPr lang="en-US" sz="3200" b="1" dirty="0">
                    <a:solidFill>
                      <a:srgbClr val="00CC00"/>
                    </a:solidFill>
                    <a:latin typeface="Arial"/>
                  </a:rPr>
                  <a:t> </a:t>
                </a:r>
                <a:r>
                  <a:rPr lang="en-US" sz="3200" b="1" dirty="0" err="1">
                    <a:solidFill>
                      <a:srgbClr val="00CC00"/>
                    </a:solidFill>
                    <a:latin typeface="Arial"/>
                  </a:rPr>
                  <a:t>trọng</a:t>
                </a:r>
                <a:r>
                  <a:rPr lang="en-US" sz="3200" b="1" dirty="0">
                    <a:solidFill>
                      <a:srgbClr val="00CC00"/>
                    </a:solidFill>
                    <a:latin typeface="Arial"/>
                  </a:rPr>
                  <a:t> </a:t>
                </a:r>
                <a:r>
                  <a:rPr lang="en-US" sz="3200" b="1" dirty="0" err="1">
                    <a:solidFill>
                      <a:srgbClr val="00CC00"/>
                    </a:solidFill>
                    <a:latin typeface="Arial"/>
                  </a:rPr>
                  <a:t>trường</a:t>
                </a:r>
                <a:r>
                  <a:rPr lang="en-US" sz="3200" b="1" dirty="0">
                    <a:solidFill>
                      <a:srgbClr val="00CC00"/>
                    </a:solidFill>
                    <a:latin typeface="Arial"/>
                  </a:rPr>
                  <a:t>, n</a:t>
                </a:r>
                <a:r>
                  <a:rPr kumimoji="0" lang="en-US" sz="3200" b="1" i="0" u="none" strike="noStrike" kern="1200" cap="none" spc="0" normalizeH="0" baseline="0" noProof="0" dirty="0" err="1">
                    <a:ln>
                      <a:noFill/>
                    </a:ln>
                    <a:solidFill>
                      <a:srgbClr val="00CC00"/>
                    </a:solidFill>
                    <a:effectLst/>
                    <a:uLnTx/>
                    <a:uFillTx/>
                    <a:latin typeface="Arial"/>
                    <a:ea typeface="+mn-ea"/>
                    <a:cs typeface="+mn-cs"/>
                  </a:rPr>
                  <a:t>ăng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lượng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tổng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cộng</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của</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quả</a:t>
                </a:r>
                <a:r>
                  <a:rPr kumimoji="0" lang="en-US" sz="3200" b="1" i="0" u="none" strike="noStrike" kern="1200" cap="none" spc="0" normalizeH="0" noProof="0" dirty="0">
                    <a:ln>
                      <a:noFill/>
                    </a:ln>
                    <a:solidFill>
                      <a:srgbClr val="00CC00"/>
                    </a:solidFill>
                    <a:effectLst/>
                    <a:uLnTx/>
                    <a:uFillTx/>
                    <a:latin typeface="Arial"/>
                    <a:ea typeface="+mn-ea"/>
                    <a:cs typeface="+mn-cs"/>
                  </a:rPr>
                  <a:t> </a:t>
                </a:r>
                <a:r>
                  <a:rPr kumimoji="0" lang="en-US" sz="3200" b="1" i="0" u="none" strike="noStrike" kern="1200" cap="none" spc="0" normalizeH="0" noProof="0" dirty="0" err="1">
                    <a:ln>
                      <a:noFill/>
                    </a:ln>
                    <a:solidFill>
                      <a:srgbClr val="00CC00"/>
                    </a:solidFill>
                    <a:effectLst/>
                    <a:uLnTx/>
                    <a:uFillTx/>
                    <a:latin typeface="Arial"/>
                    <a:ea typeface="+mn-ea"/>
                    <a:cs typeface="+mn-cs"/>
                  </a:rPr>
                  <a:t>bóng</a:t>
                </a:r>
                <a:r>
                  <a:rPr lang="en-US" sz="3200" b="1" dirty="0">
                    <a:solidFill>
                      <a:srgbClr val="00CC00"/>
                    </a:solidFill>
                    <a:latin typeface="Arial"/>
                  </a:rPr>
                  <a:t> </a:t>
                </a:r>
                <a:r>
                  <a:rPr lang="en-US" sz="3200" b="1" dirty="0" err="1">
                    <a:solidFill>
                      <a:srgbClr val="00CC00"/>
                    </a:solidFill>
                    <a:latin typeface="Arial"/>
                  </a:rPr>
                  <a:t>gọi</a:t>
                </a:r>
                <a:r>
                  <a:rPr lang="en-US" sz="3200" b="1" dirty="0">
                    <a:solidFill>
                      <a:srgbClr val="00CC00"/>
                    </a:solidFill>
                    <a:latin typeface="Arial"/>
                  </a:rPr>
                  <a:t> </a:t>
                </a:r>
                <a:r>
                  <a:rPr lang="en-US" sz="3200" b="1" dirty="0" err="1">
                    <a:solidFill>
                      <a:srgbClr val="00CC00"/>
                    </a:solidFill>
                    <a:latin typeface="Arial"/>
                  </a:rPr>
                  <a:t>là</a:t>
                </a:r>
                <a:r>
                  <a:rPr lang="en-US" sz="3200" b="1" dirty="0">
                    <a:solidFill>
                      <a:srgbClr val="00CC00"/>
                    </a:solidFill>
                    <a:latin typeface="Arial"/>
                  </a:rPr>
                  <a:t> </a:t>
                </a:r>
                <a:r>
                  <a:rPr lang="en-US" sz="3200" b="1" dirty="0" err="1">
                    <a:solidFill>
                      <a:srgbClr val="00CC00"/>
                    </a:solidFill>
                    <a:latin typeface="Arial"/>
                  </a:rPr>
                  <a:t>cơ</a:t>
                </a:r>
                <a:r>
                  <a:rPr lang="en-US" sz="3200" b="1" dirty="0">
                    <a:solidFill>
                      <a:srgbClr val="00CC00"/>
                    </a:solidFill>
                    <a:latin typeface="Arial"/>
                  </a:rPr>
                  <a:t> </a:t>
                </a:r>
                <a:r>
                  <a:rPr lang="en-US" sz="3200" b="1" dirty="0" err="1">
                    <a:solidFill>
                      <a:srgbClr val="00CC00"/>
                    </a:solidFill>
                    <a:latin typeface="Arial"/>
                  </a:rPr>
                  <a:t>năng</a:t>
                </a:r>
                <a:r>
                  <a:rPr lang="en-US" sz="3200" b="1" dirty="0">
                    <a:solidFill>
                      <a:srgbClr val="00CC00"/>
                    </a:solidFill>
                    <a:latin typeface="Arial"/>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rgbClr val="00CC00"/>
                    </a:solidFill>
                    <a:effectLst/>
                    <a:uLnTx/>
                    <a:uFillTx/>
                    <a:latin typeface="Arial"/>
                    <a:ea typeface="+mn-ea"/>
                    <a:cs typeface="+mn-cs"/>
                  </a:rPr>
                  <a:t>Ta </a:t>
                </a:r>
                <a:r>
                  <a:rPr kumimoji="0" lang="en-US" sz="3200" b="1" i="0" u="none" strike="noStrike" kern="1200" cap="none" spc="0" normalizeH="0" noProof="0" dirty="0" err="1">
                    <a:ln>
                      <a:noFill/>
                    </a:ln>
                    <a:solidFill>
                      <a:srgbClr val="00CC00"/>
                    </a:solidFill>
                    <a:effectLst/>
                    <a:uLnTx/>
                    <a:uFillTx/>
                    <a:latin typeface="Arial"/>
                    <a:ea typeface="+mn-ea"/>
                    <a:cs typeface="+mn-cs"/>
                  </a:rPr>
                  <a:t>có</a:t>
                </a:r>
                <a:r>
                  <a:rPr kumimoji="0" lang="en-US" sz="3200" b="1" i="0" u="none" strike="noStrike" kern="1200" cap="none" spc="0" normalizeH="0" noProof="0" dirty="0">
                    <a:ln>
                      <a:noFill/>
                    </a:ln>
                    <a:solidFill>
                      <a:srgbClr val="00CC00"/>
                    </a:solidFill>
                    <a:effectLst/>
                    <a:uLnTx/>
                    <a:uFillTx/>
                    <a:latin typeface="Arial"/>
                    <a:ea typeface="+mn-ea"/>
                    <a:cs typeface="+mn-cs"/>
                  </a:rPr>
                  <a:t>: </a:t>
                </a:r>
                <a:r>
                  <a:rPr lang="en-US" sz="3200" b="1" dirty="0">
                    <a:solidFill>
                      <a:srgbClr val="00CC00"/>
                    </a:solidFill>
                    <a:latin typeface="Arial"/>
                  </a:rPr>
                  <a:t> </a:t>
                </a:r>
                <a:r>
                  <a:rPr lang="en-US" sz="3200" b="1" noProof="0" dirty="0">
                    <a:solidFill>
                      <a:srgbClr val="00CC00"/>
                    </a:solidFill>
                    <a:latin typeface="Arial"/>
                  </a:rPr>
                  <a:t>W</a:t>
                </a:r>
                <a:r>
                  <a:rPr lang="en-US" sz="3200" b="1" baseline="-25000" noProof="0" dirty="0">
                    <a:solidFill>
                      <a:srgbClr val="00CC00"/>
                    </a:solidFill>
                    <a:latin typeface="Arial"/>
                  </a:rPr>
                  <a:t>C</a:t>
                </a:r>
                <a:r>
                  <a:rPr lang="en-US" sz="3200" b="1" noProof="0" dirty="0">
                    <a:solidFill>
                      <a:srgbClr val="00CC00"/>
                    </a:solidFill>
                    <a:latin typeface="Arial"/>
                  </a:rPr>
                  <a:t> = W</a:t>
                </a:r>
                <a:r>
                  <a:rPr lang="en-US" sz="3200" b="1" baseline="-25000" dirty="0">
                    <a:solidFill>
                      <a:srgbClr val="00CC00"/>
                    </a:solidFill>
                    <a:latin typeface="Arial"/>
                  </a:rPr>
                  <a:t>đ</a:t>
                </a:r>
                <a:r>
                  <a:rPr lang="en-US" sz="3200" b="1" dirty="0">
                    <a:solidFill>
                      <a:srgbClr val="00CC00"/>
                    </a:solidFill>
                    <a:latin typeface="Arial"/>
                  </a:rPr>
                  <a:t> + </a:t>
                </a:r>
                <a:r>
                  <a:rPr lang="en-US" sz="3200" b="1" dirty="0" err="1">
                    <a:solidFill>
                      <a:srgbClr val="00CC00"/>
                    </a:solidFill>
                    <a:latin typeface="Arial"/>
                  </a:rPr>
                  <a:t>W</a:t>
                </a:r>
                <a:r>
                  <a:rPr lang="en-US" sz="3200" b="1" baseline="-25000" dirty="0" err="1">
                    <a:solidFill>
                      <a:srgbClr val="00CC00"/>
                    </a:solidFill>
                    <a:latin typeface="Arial"/>
                  </a:rPr>
                  <a:t>t</a:t>
                </a:r>
                <a:r>
                  <a:rPr lang="en-US" sz="3200" b="1" dirty="0">
                    <a:solidFill>
                      <a:srgbClr val="00CC00"/>
                    </a:solidFill>
                    <a:latin typeface="Arial"/>
                  </a:rPr>
                  <a:t> = </a:t>
                </a:r>
                <a14:m>
                  <m:oMath xmlns:m="http://schemas.openxmlformats.org/officeDocument/2006/math">
                    <m:f>
                      <m:fPr>
                        <m:ctrlPr>
                          <a:rPr lang="en-US" sz="3200" b="1" i="1" smtClean="0">
                            <a:solidFill>
                              <a:srgbClr val="00CC00"/>
                            </a:solidFill>
                            <a:latin typeface="Cambria Math" panose="02040503050406030204" pitchFamily="18" charset="0"/>
                          </a:rPr>
                        </m:ctrlPr>
                      </m:fPr>
                      <m:num>
                        <m:r>
                          <a:rPr lang="en-US" sz="3200" b="1" i="1" smtClean="0">
                            <a:solidFill>
                              <a:srgbClr val="00CC00"/>
                            </a:solidFill>
                            <a:latin typeface="Cambria Math" panose="02040503050406030204" pitchFamily="18" charset="0"/>
                          </a:rPr>
                          <m:t>𝟏</m:t>
                        </m:r>
                      </m:num>
                      <m:den>
                        <m:r>
                          <a:rPr lang="en-US" sz="3200" b="1" i="1" smtClean="0">
                            <a:solidFill>
                              <a:srgbClr val="00CC00"/>
                            </a:solidFill>
                            <a:latin typeface="Cambria Math" panose="02040503050406030204" pitchFamily="18" charset="0"/>
                          </a:rPr>
                          <m:t>𝟐</m:t>
                        </m:r>
                      </m:den>
                    </m:f>
                    <m:r>
                      <a:rPr lang="en-US" sz="3200" b="1" i="1" smtClean="0">
                        <a:solidFill>
                          <a:srgbClr val="00CC00"/>
                        </a:solidFill>
                        <a:latin typeface="Cambria Math" panose="02040503050406030204" pitchFamily="18" charset="0"/>
                      </a:rPr>
                      <m:t>.</m:t>
                    </m:r>
                    <m:r>
                      <a:rPr lang="en-US" sz="3200" b="1" i="1" smtClean="0">
                        <a:solidFill>
                          <a:srgbClr val="00CC00"/>
                        </a:solidFill>
                        <a:latin typeface="Cambria Math" panose="02040503050406030204" pitchFamily="18" charset="0"/>
                      </a:rPr>
                      <m:t>𝒎</m:t>
                    </m:r>
                    <m:r>
                      <a:rPr lang="en-US" sz="3200" b="1" i="1" smtClean="0">
                        <a:solidFill>
                          <a:srgbClr val="00CC00"/>
                        </a:solidFill>
                        <a:latin typeface="Cambria Math" panose="02040503050406030204" pitchFamily="18" charset="0"/>
                      </a:rPr>
                      <m:t>.</m:t>
                    </m:r>
                    <m:sSup>
                      <m:sSupPr>
                        <m:ctrlPr>
                          <a:rPr lang="en-US" sz="3200" b="1" i="1" smtClean="0">
                            <a:solidFill>
                              <a:srgbClr val="00CC00"/>
                            </a:solidFill>
                            <a:latin typeface="Cambria Math" panose="02040503050406030204" pitchFamily="18" charset="0"/>
                          </a:rPr>
                        </m:ctrlPr>
                      </m:sSupPr>
                      <m:e>
                        <m:r>
                          <a:rPr lang="en-US" sz="3200" b="1" i="1" smtClean="0">
                            <a:solidFill>
                              <a:srgbClr val="00CC00"/>
                            </a:solidFill>
                            <a:latin typeface="Cambria Math" panose="02040503050406030204" pitchFamily="18" charset="0"/>
                          </a:rPr>
                          <m:t>𝒗</m:t>
                        </m:r>
                      </m:e>
                      <m:sup>
                        <m:r>
                          <a:rPr lang="en-US" sz="3200" b="1" i="1" smtClean="0">
                            <a:solidFill>
                              <a:srgbClr val="00CC00"/>
                            </a:solidFill>
                            <a:latin typeface="Cambria Math" panose="02040503050406030204" pitchFamily="18" charset="0"/>
                          </a:rPr>
                          <m:t>𝟐</m:t>
                        </m:r>
                      </m:sup>
                    </m:sSup>
                  </m:oMath>
                </a14:m>
                <a:r>
                  <a:rPr kumimoji="0" lang="en-US" sz="3200" b="1" i="0" u="none" strike="noStrike" kern="1200" cap="none" spc="0" normalizeH="0" baseline="0" noProof="0" dirty="0">
                    <a:ln>
                      <a:noFill/>
                    </a:ln>
                    <a:solidFill>
                      <a:srgbClr val="00CC00"/>
                    </a:solidFill>
                    <a:effectLst/>
                    <a:uLnTx/>
                    <a:uFillTx/>
                    <a:latin typeface="Arial"/>
                    <a:ea typeface="+mn-ea"/>
                    <a:cs typeface="+mn-cs"/>
                  </a:rPr>
                  <a:t> + </a:t>
                </a:r>
                <a:r>
                  <a:rPr kumimoji="0" lang="en-US" sz="3200" b="1" i="0" u="none" strike="noStrike" kern="1200" cap="none" spc="0" normalizeH="0" baseline="0" noProof="0" dirty="0" err="1">
                    <a:ln>
                      <a:noFill/>
                    </a:ln>
                    <a:solidFill>
                      <a:srgbClr val="00CC00"/>
                    </a:solidFill>
                    <a:effectLst/>
                    <a:uLnTx/>
                    <a:uFillTx/>
                    <a:latin typeface="Arial"/>
                    <a:ea typeface="+mn-ea"/>
                    <a:cs typeface="+mn-cs"/>
                  </a:rPr>
                  <a:t>mgh</a:t>
                </a:r>
                <a:endParaRPr kumimoji="0" lang="en-US" sz="3200" b="1" i="0" u="none" strike="noStrike" kern="1200" cap="none" spc="0" normalizeH="0" baseline="0" noProof="0" dirty="0">
                  <a:ln>
                    <a:noFill/>
                  </a:ln>
                  <a:solidFill>
                    <a:srgbClr val="00CC00"/>
                  </a:solidFill>
                  <a:effectLst/>
                  <a:uLnTx/>
                  <a:uFillTx/>
                  <a:latin typeface="Arial"/>
                  <a:ea typeface="+mn-ea"/>
                  <a:cs typeface="+mn-cs"/>
                </a:endParaRPr>
              </a:p>
            </p:txBody>
          </p:sp>
        </mc:Choice>
        <mc:Fallback xmlns="">
          <p:sp>
            <p:nvSpPr>
              <p:cNvPr id="13" name="Rounded Rectangle 12" descr="n53 fb Le Nhung"/>
              <p:cNvSpPr>
                <a:spLocks noRot="1" noChangeAspect="1" noMove="1" noResize="1" noEditPoints="1" noAdjustHandles="1" noChangeArrowheads="1" noChangeShapeType="1" noTextEdit="1"/>
              </p:cNvSpPr>
              <p:nvPr/>
            </p:nvSpPr>
            <p:spPr>
              <a:xfrm>
                <a:off x="287383" y="3901912"/>
                <a:ext cx="11588297" cy="2631518"/>
              </a:xfrm>
              <a:prstGeom prst="roundRect">
                <a:avLst/>
              </a:prstGeom>
              <a:blipFill>
                <a:blip r:embed="rId5"/>
                <a:stretch>
                  <a:fillRect l="-52" r="-1049"/>
                </a:stretch>
              </a:blipFill>
              <a:ln w="38100">
                <a:solidFill>
                  <a:srgbClr val="00B0F0"/>
                </a:solidFill>
              </a:ln>
            </p:spPr>
            <p:txBody>
              <a:bodyPr/>
              <a:lstStyle/>
              <a:p>
                <a:r>
                  <a:rPr lang="en-US">
                    <a:noFill/>
                  </a:rPr>
                  <a:t> </a:t>
                </a:r>
              </a:p>
            </p:txBody>
          </p:sp>
        </mc:Fallback>
      </mc:AlternateContent>
    </p:spTree>
    <p:extLst>
      <p:ext uri="{BB962C8B-B14F-4D97-AF65-F5344CB8AC3E}">
        <p14:creationId xmlns:p14="http://schemas.microsoft.com/office/powerpoint/2010/main" val="377255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2"/>
                </p:tgtEl>
              </p:cMediaNode>
            </p:video>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53 fb Le Nhu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17" y="0"/>
            <a:ext cx="12192001" cy="6848203"/>
          </a:xfrm>
          <a:prstGeom prst="rect">
            <a:avLst/>
          </a:prstGeom>
        </p:spPr>
      </p:pic>
      <p:sp>
        <p:nvSpPr>
          <p:cNvPr id="6" name="TextBox 5" descr="n53 fb Le Nhung"/>
          <p:cNvSpPr txBox="1"/>
          <p:nvPr/>
        </p:nvSpPr>
        <p:spPr>
          <a:xfrm>
            <a:off x="1629622" y="971591"/>
            <a:ext cx="9228589" cy="5140959"/>
          </a:xfrm>
          <a:prstGeom prst="rect">
            <a:avLst/>
          </a:prstGeom>
          <a:noFill/>
        </p:spPr>
        <p:txBody>
          <a:bodyPr wrap="square" rtlCol="0">
            <a:spAutoFit/>
          </a:bodyPr>
          <a:lstStyle/>
          <a:p>
            <a:pPr lvl="0" algn="just">
              <a:lnSpc>
                <a:spcPct val="115000"/>
              </a:lnSpc>
            </a:pPr>
            <a:r>
              <a:rPr lang="vi-VN" sz="3200" b="1" dirty="0">
                <a:solidFill>
                  <a:srgbClr val="0070C0"/>
                </a:solidFill>
                <a:latin typeface="Arial"/>
                <a:ea typeface="Times New Roman" panose="02020603050405020304" pitchFamily="18" charset="0"/>
              </a:rPr>
              <a:t>Vì vận động viên nhảy sào sử dụng dụng cụ là chiếc sào, độ dài của chiếc sào sẽ phần nào giúp vận động viên nhảy được cao hơn.  Khi sào được cắm xuống đất, đồng thời sào có tính đàn hồi, sẽ cung cấp cho vận động viên một năng lượng lớn (thế năng đàn hồi + động năng ban đầu) nên vận động viên sẽ đạt được độ cao lớn hơn so với vận động viên nhảy cao</a:t>
            </a:r>
            <a:r>
              <a:rPr lang="vi-VN" sz="2800" b="1" dirty="0">
                <a:solidFill>
                  <a:srgbClr val="0070C0"/>
                </a:solidFill>
                <a:latin typeface="Arial"/>
                <a:ea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37938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53 fb Le Nhung">
            <a:extLst>
              <a:ext uri="{FF2B5EF4-FFF2-40B4-BE49-F238E27FC236}">
                <a16:creationId xmlns:a16="http://schemas.microsoft.com/office/drawing/2014/main" id="{388062CA-7D8E-46DC-9BC6-364F0BDFA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64" r="-1" b="1317"/>
          <a:stretch/>
        </p:blipFill>
        <p:spPr bwMode="auto">
          <a:xfrm>
            <a:off x="0" y="0"/>
            <a:ext cx="12477270" cy="671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012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21" descr="n53 fb Le Nhung">
            <a:extLst>
              <a:ext uri="{FF2B5EF4-FFF2-40B4-BE49-F238E27FC236}">
                <a16:creationId xmlns:a16="http://schemas.microsoft.com/office/drawing/2014/main" id="{4EC2A6DC-7BB3-421C-BCBF-190C79610415}"/>
              </a:ext>
            </a:extLst>
          </p:cNvPr>
          <p:cNvSpPr/>
          <p:nvPr/>
        </p:nvSpPr>
        <p:spPr>
          <a:xfrm>
            <a:off x="254726" y="379745"/>
            <a:ext cx="10601277" cy="689236"/>
          </a:xfrm>
          <a:prstGeom prst="roundRect">
            <a:avLst/>
          </a:prstGeom>
          <a:solidFill>
            <a:srgbClr val="3BABFF"/>
          </a:solidFill>
          <a:ln w="381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9Slide03 AmpleSoft Bold" panose="02000000000000000000" pitchFamily="2" charset="-93"/>
                <a:ea typeface="+mn-ea"/>
                <a:cs typeface="+mn-cs"/>
              </a:rPr>
              <a:t>      </a:t>
            </a:r>
            <a:r>
              <a:rPr lang="en-US" sz="2800" b="1" kern="0" dirty="0" smtClean="0">
                <a:solidFill>
                  <a:srgbClr val="FFFF00"/>
                </a:solidFill>
                <a:latin typeface="Arial"/>
              </a:rPr>
              <a:t>SỰ </a:t>
            </a:r>
            <a:r>
              <a:rPr lang="en-US" sz="2800" b="1" kern="0" dirty="0">
                <a:solidFill>
                  <a:srgbClr val="FFFF00"/>
                </a:solidFill>
                <a:latin typeface="Arial"/>
              </a:rPr>
              <a:t>CHUYỂN HÓA GIỮA ĐỘNG NĂNG VÀ THẾ NĂNG</a:t>
            </a:r>
            <a:endParaRPr kumimoji="0" lang="en-US" sz="2800" b="1" i="0" u="none" strike="noStrike" kern="0" cap="none" spc="0" normalizeH="0" baseline="0" noProof="0" dirty="0">
              <a:ln>
                <a:noFill/>
              </a:ln>
              <a:solidFill>
                <a:srgbClr val="FFFF00"/>
              </a:solidFill>
              <a:effectLst/>
              <a:uLnTx/>
              <a:uFillTx/>
              <a:latin typeface="Arial"/>
              <a:ea typeface="Tahoma" panose="020B0604030504040204" pitchFamily="34" charset="0"/>
              <a:cs typeface="#9Slide03 Arima Madurai Black" panose="00000A00000000000000" pitchFamily="2" charset="-93"/>
            </a:endParaRPr>
          </a:p>
        </p:txBody>
      </p:sp>
      <p:sp>
        <p:nvSpPr>
          <p:cNvPr id="11" name="Hình chữ nhật: Góc Tròn 5" descr="n53 fb Le Nhung">
            <a:extLst>
              <a:ext uri="{FF2B5EF4-FFF2-40B4-BE49-F238E27FC236}">
                <a16:creationId xmlns:a16="http://schemas.microsoft.com/office/drawing/2014/main" id="{0CF6858F-84F5-442F-873F-A411B8C05A66}"/>
              </a:ext>
            </a:extLst>
          </p:cNvPr>
          <p:cNvSpPr/>
          <p:nvPr/>
        </p:nvSpPr>
        <p:spPr>
          <a:xfrm>
            <a:off x="464679" y="318510"/>
            <a:ext cx="829150" cy="787952"/>
          </a:xfrm>
          <a:prstGeom prst="roundRect">
            <a:avLst>
              <a:gd name="adj" fmla="val 50000"/>
            </a:avLst>
          </a:prstGeom>
          <a:solidFill>
            <a:srgbClr val="FF00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FF"/>
                </a:solidFill>
                <a:effectLst>
                  <a:outerShdw blurRad="38100" dist="38100" dir="2700000" algn="tl">
                    <a:srgbClr val="000000">
                      <a:alpha val="43137"/>
                    </a:srgbClr>
                  </a:outerShdw>
                </a:effectLst>
                <a:latin typeface="#9Slide03 AmpleSoft Bold" panose="02000000000000000000" pitchFamily="2" charset="-93"/>
                <a:ea typeface="#9Slide04 Abraham Lincoln" pitchFamily="2" charset="0"/>
              </a:rPr>
              <a:t>I</a:t>
            </a: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9Slide03 AmpleSoft Bold" panose="02000000000000000000" pitchFamily="2" charset="-93"/>
              <a:ea typeface="#9Slide04 Abraham Lincoln" pitchFamily="2" charset="0"/>
              <a:cs typeface="+mn-cs"/>
            </a:endParaRPr>
          </a:p>
        </p:txBody>
      </p:sp>
      <p:pic>
        <p:nvPicPr>
          <p:cNvPr id="7" name="Picture 4" descr="n53 fb Le Nhung">
            <a:extLst>
              <a:ext uri="{FF2B5EF4-FFF2-40B4-BE49-F238E27FC236}">
                <a16:creationId xmlns:a16="http://schemas.microsoft.com/office/drawing/2014/main" id="{014F446F-3481-46B3-A41F-7761CACD713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158" b="96184" l="10000" r="90000">
                        <a14:foregroundMark x1="61889" y1="8421" x2="61889" y2="8421"/>
                        <a14:foregroundMark x1="62222" y1="5132" x2="62222" y2="5132"/>
                        <a14:foregroundMark x1="62111" y1="3289" x2="62111" y2="3289"/>
                        <a14:foregroundMark x1="25556" y1="91842" x2="25556" y2="92368"/>
                        <a14:foregroundMark x1="24444" y1="96184" x2="24444" y2="961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1185" y="1751812"/>
            <a:ext cx="1698630" cy="1517777"/>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descr="n53 fb Le Nhung"/>
          <p:cNvSpPr/>
          <p:nvPr/>
        </p:nvSpPr>
        <p:spPr>
          <a:xfrm>
            <a:off x="1766146" y="1404651"/>
            <a:ext cx="10283319" cy="5010590"/>
          </a:xfrm>
          <a:prstGeom prst="roundRect">
            <a:avLst>
              <a:gd name="adj" fmla="val 6065"/>
            </a:avLst>
          </a:prstGeom>
          <a:solidFill>
            <a:srgbClr val="A7F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b="1" dirty="0">
              <a:solidFill>
                <a:srgbClr val="FFFF00"/>
              </a:solidFill>
            </a:endParaRPr>
          </a:p>
        </p:txBody>
      </p:sp>
      <p:sp>
        <p:nvSpPr>
          <p:cNvPr id="4" name="TextBox 3" descr="n53 fb Le Nhung"/>
          <p:cNvSpPr txBox="1"/>
          <p:nvPr/>
        </p:nvSpPr>
        <p:spPr>
          <a:xfrm>
            <a:off x="2022629" y="1757279"/>
            <a:ext cx="9514948" cy="1569660"/>
          </a:xfrm>
          <a:prstGeom prst="rect">
            <a:avLst/>
          </a:prstGeom>
          <a:noFill/>
        </p:spPr>
        <p:txBody>
          <a:bodyPr wrap="square" rtlCol="0">
            <a:spAutoFit/>
          </a:bodyPr>
          <a:lstStyle/>
          <a:p>
            <a:pPr lvl="0" algn="just"/>
            <a:r>
              <a:rPr lang="en-US" sz="3200" b="1" dirty="0" err="1">
                <a:solidFill>
                  <a:srgbClr val="FF0066"/>
                </a:solidFill>
              </a:rPr>
              <a:t>Cơ</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của</a:t>
            </a:r>
            <a:r>
              <a:rPr lang="en-US" sz="3200" b="1" dirty="0">
                <a:solidFill>
                  <a:srgbClr val="FF0066"/>
                </a:solidFill>
              </a:rPr>
              <a:t> </a:t>
            </a:r>
            <a:r>
              <a:rPr lang="en-US" sz="3200" b="1" dirty="0" err="1">
                <a:solidFill>
                  <a:srgbClr val="FF0066"/>
                </a:solidFill>
              </a:rPr>
              <a:t>một</a:t>
            </a:r>
            <a:r>
              <a:rPr lang="en-US" sz="3200" b="1" dirty="0">
                <a:solidFill>
                  <a:srgbClr val="FF0066"/>
                </a:solidFill>
              </a:rPr>
              <a:t> </a:t>
            </a:r>
            <a:r>
              <a:rPr lang="en-US" sz="3200" b="1" dirty="0" err="1">
                <a:solidFill>
                  <a:srgbClr val="FF0066"/>
                </a:solidFill>
              </a:rPr>
              <a:t>vật</a:t>
            </a:r>
            <a:r>
              <a:rPr lang="en-US" sz="3200" b="1" dirty="0">
                <a:solidFill>
                  <a:srgbClr val="FF0066"/>
                </a:solidFill>
              </a:rPr>
              <a:t> </a:t>
            </a:r>
            <a:r>
              <a:rPr lang="en-US" sz="3200" b="1" dirty="0" err="1">
                <a:solidFill>
                  <a:srgbClr val="FF0066"/>
                </a:solidFill>
              </a:rPr>
              <a:t>là</a:t>
            </a:r>
            <a:r>
              <a:rPr lang="en-US" sz="3200" b="1" dirty="0">
                <a:solidFill>
                  <a:srgbClr val="FF0066"/>
                </a:solidFill>
              </a:rPr>
              <a:t> </a:t>
            </a:r>
            <a:r>
              <a:rPr lang="en-US" sz="3200" b="1" dirty="0" err="1">
                <a:solidFill>
                  <a:srgbClr val="FF0066"/>
                </a:solidFill>
              </a:rPr>
              <a:t>tổng</a:t>
            </a:r>
            <a:r>
              <a:rPr lang="en-US" sz="3200" b="1" dirty="0">
                <a:solidFill>
                  <a:srgbClr val="FF0066"/>
                </a:solidFill>
              </a:rPr>
              <a:t> </a:t>
            </a:r>
            <a:r>
              <a:rPr lang="en-US" sz="3200" b="1" dirty="0" err="1">
                <a:solidFill>
                  <a:srgbClr val="FF0066"/>
                </a:solidFill>
              </a:rPr>
              <a:t>động</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và</a:t>
            </a:r>
            <a:r>
              <a:rPr lang="en-US" sz="3200" b="1" dirty="0">
                <a:solidFill>
                  <a:srgbClr val="FF0066"/>
                </a:solidFill>
              </a:rPr>
              <a:t> </a:t>
            </a:r>
            <a:r>
              <a:rPr lang="en-US" sz="3200" b="1" dirty="0" err="1">
                <a:solidFill>
                  <a:srgbClr val="FF0066"/>
                </a:solidFill>
              </a:rPr>
              <a:t>thế</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của</a:t>
            </a:r>
            <a:r>
              <a:rPr lang="en-US" sz="3200" b="1" dirty="0">
                <a:solidFill>
                  <a:srgbClr val="FF0066"/>
                </a:solidFill>
              </a:rPr>
              <a:t> </a:t>
            </a:r>
            <a:r>
              <a:rPr lang="en-US" sz="3200" b="1" dirty="0" err="1">
                <a:solidFill>
                  <a:srgbClr val="FF0066"/>
                </a:solidFill>
              </a:rPr>
              <a:t>nó</a:t>
            </a:r>
            <a:r>
              <a:rPr lang="en-US" sz="3200" b="1" dirty="0">
                <a:solidFill>
                  <a:srgbClr val="FF0066"/>
                </a:solidFill>
              </a:rPr>
              <a:t>. </a:t>
            </a:r>
            <a:r>
              <a:rPr lang="en-US" sz="3200" b="1" dirty="0" err="1">
                <a:solidFill>
                  <a:srgbClr val="FF0066"/>
                </a:solidFill>
              </a:rPr>
              <a:t>Khi</a:t>
            </a:r>
            <a:r>
              <a:rPr lang="en-US" sz="3200" b="1" dirty="0">
                <a:solidFill>
                  <a:srgbClr val="FF0066"/>
                </a:solidFill>
              </a:rPr>
              <a:t> </a:t>
            </a:r>
            <a:r>
              <a:rPr lang="en-US" sz="3200" b="1" dirty="0" err="1">
                <a:solidFill>
                  <a:srgbClr val="FF0066"/>
                </a:solidFill>
              </a:rPr>
              <a:t>vật</a:t>
            </a:r>
            <a:r>
              <a:rPr lang="en-US" sz="3200" b="1" dirty="0">
                <a:solidFill>
                  <a:srgbClr val="FF0066"/>
                </a:solidFill>
              </a:rPr>
              <a:t> </a:t>
            </a:r>
            <a:r>
              <a:rPr lang="en-US" sz="3200" b="1" dirty="0" err="1">
                <a:solidFill>
                  <a:srgbClr val="FF0066"/>
                </a:solidFill>
              </a:rPr>
              <a:t>chuyển</a:t>
            </a:r>
            <a:r>
              <a:rPr lang="en-US" sz="3200" b="1" dirty="0">
                <a:solidFill>
                  <a:srgbClr val="FF0066"/>
                </a:solidFill>
              </a:rPr>
              <a:t> </a:t>
            </a:r>
            <a:r>
              <a:rPr lang="en-US" sz="3200" b="1" dirty="0" err="1">
                <a:solidFill>
                  <a:srgbClr val="FF0066"/>
                </a:solidFill>
              </a:rPr>
              <a:t>động</a:t>
            </a:r>
            <a:r>
              <a:rPr lang="en-US" sz="3200" b="1" dirty="0">
                <a:solidFill>
                  <a:srgbClr val="FF0066"/>
                </a:solidFill>
              </a:rPr>
              <a:t> </a:t>
            </a:r>
            <a:r>
              <a:rPr lang="en-US" sz="3200" b="1" dirty="0" err="1">
                <a:solidFill>
                  <a:srgbClr val="FF0066"/>
                </a:solidFill>
              </a:rPr>
              <a:t>trong</a:t>
            </a:r>
            <a:r>
              <a:rPr lang="en-US" sz="3200" b="1" dirty="0">
                <a:solidFill>
                  <a:srgbClr val="FF0066"/>
                </a:solidFill>
              </a:rPr>
              <a:t> </a:t>
            </a:r>
            <a:r>
              <a:rPr lang="en-US" sz="3200" b="1" dirty="0" err="1">
                <a:solidFill>
                  <a:srgbClr val="FF0066"/>
                </a:solidFill>
              </a:rPr>
              <a:t>trường</a:t>
            </a:r>
            <a:r>
              <a:rPr lang="en-US" sz="3200" b="1" dirty="0">
                <a:solidFill>
                  <a:srgbClr val="FF0066"/>
                </a:solidFill>
              </a:rPr>
              <a:t> </a:t>
            </a:r>
            <a:r>
              <a:rPr lang="en-US" sz="3200" b="1" dirty="0" err="1">
                <a:solidFill>
                  <a:srgbClr val="FF0066"/>
                </a:solidFill>
              </a:rPr>
              <a:t>trọng</a:t>
            </a:r>
            <a:r>
              <a:rPr lang="en-US" sz="3200" b="1" dirty="0">
                <a:solidFill>
                  <a:srgbClr val="FF0066"/>
                </a:solidFill>
              </a:rPr>
              <a:t> </a:t>
            </a:r>
            <a:r>
              <a:rPr lang="en-US" sz="3200" b="1" dirty="0" err="1">
                <a:solidFill>
                  <a:srgbClr val="FF0066"/>
                </a:solidFill>
              </a:rPr>
              <a:t>lực</a:t>
            </a:r>
            <a:r>
              <a:rPr lang="en-US" sz="3200" b="1" dirty="0">
                <a:solidFill>
                  <a:srgbClr val="FF0066"/>
                </a:solidFill>
              </a:rPr>
              <a:t> </a:t>
            </a:r>
            <a:r>
              <a:rPr lang="en-US" sz="3200" b="1" dirty="0" err="1">
                <a:solidFill>
                  <a:srgbClr val="FF0066"/>
                </a:solidFill>
              </a:rPr>
              <a:t>thì</a:t>
            </a:r>
            <a:r>
              <a:rPr lang="en-US" sz="3200" b="1" dirty="0">
                <a:solidFill>
                  <a:srgbClr val="FF0066"/>
                </a:solidFill>
              </a:rPr>
              <a:t> </a:t>
            </a:r>
            <a:r>
              <a:rPr lang="en-US" sz="3200" b="1" dirty="0" err="1">
                <a:solidFill>
                  <a:srgbClr val="FF0066"/>
                </a:solidFill>
              </a:rPr>
              <a:t>cơ</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có</a:t>
            </a:r>
            <a:r>
              <a:rPr lang="en-US" sz="3200" b="1" dirty="0">
                <a:solidFill>
                  <a:srgbClr val="FF0066"/>
                </a:solidFill>
              </a:rPr>
              <a:t> </a:t>
            </a:r>
            <a:r>
              <a:rPr lang="en-US" sz="3200" b="1" dirty="0" err="1">
                <a:solidFill>
                  <a:srgbClr val="FF0066"/>
                </a:solidFill>
              </a:rPr>
              <a:t>dạng</a:t>
            </a:r>
            <a:r>
              <a:rPr lang="en-US" sz="3200" b="1" dirty="0">
                <a:solidFill>
                  <a:srgbClr val="FF0066"/>
                </a:solidFill>
              </a:rPr>
              <a:t>:</a:t>
            </a:r>
            <a:endParaRPr lang="vi-VN" sz="3200" b="1" dirty="0">
              <a:solidFill>
                <a:srgbClr val="FF0066"/>
              </a:solidFill>
            </a:endParaRPr>
          </a:p>
        </p:txBody>
      </p:sp>
      <p:sp>
        <p:nvSpPr>
          <p:cNvPr id="16" name="TextBox 15" descr="n53 fb Le Nhung"/>
          <p:cNvSpPr txBox="1"/>
          <p:nvPr/>
        </p:nvSpPr>
        <p:spPr>
          <a:xfrm>
            <a:off x="2022629" y="4722694"/>
            <a:ext cx="9514948" cy="1077218"/>
          </a:xfrm>
          <a:prstGeom prst="rect">
            <a:avLst/>
          </a:prstGeom>
          <a:noFill/>
        </p:spPr>
        <p:txBody>
          <a:bodyPr wrap="square" rtlCol="0">
            <a:spAutoFit/>
          </a:bodyPr>
          <a:lstStyle/>
          <a:p>
            <a:pPr lvl="0" algn="just"/>
            <a:r>
              <a:rPr lang="en-US" sz="3200" b="1" dirty="0" err="1">
                <a:solidFill>
                  <a:srgbClr val="FF0066"/>
                </a:solidFill>
              </a:rPr>
              <a:t>Động</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và</a:t>
            </a:r>
            <a:r>
              <a:rPr lang="en-US" sz="3200" b="1" dirty="0">
                <a:solidFill>
                  <a:srgbClr val="FF0066"/>
                </a:solidFill>
              </a:rPr>
              <a:t> </a:t>
            </a:r>
            <a:r>
              <a:rPr lang="en-US" sz="3200" b="1" dirty="0" err="1">
                <a:solidFill>
                  <a:srgbClr val="FF0066"/>
                </a:solidFill>
              </a:rPr>
              <a:t>thế</a:t>
            </a:r>
            <a:r>
              <a:rPr lang="en-US" sz="3200" b="1" dirty="0">
                <a:solidFill>
                  <a:srgbClr val="FF0066"/>
                </a:solidFill>
              </a:rPr>
              <a:t> </a:t>
            </a:r>
            <a:r>
              <a:rPr lang="en-US" sz="3200" b="1" dirty="0" err="1">
                <a:solidFill>
                  <a:srgbClr val="FF0066"/>
                </a:solidFill>
              </a:rPr>
              <a:t>năng</a:t>
            </a:r>
            <a:r>
              <a:rPr lang="en-US" sz="3200" b="1" dirty="0">
                <a:solidFill>
                  <a:srgbClr val="FF0066"/>
                </a:solidFill>
              </a:rPr>
              <a:t> </a:t>
            </a:r>
            <a:r>
              <a:rPr lang="en-US" sz="3200" b="1" dirty="0" err="1">
                <a:solidFill>
                  <a:srgbClr val="FF0066"/>
                </a:solidFill>
              </a:rPr>
              <a:t>có</a:t>
            </a:r>
            <a:r>
              <a:rPr lang="en-US" sz="3200" b="1" dirty="0">
                <a:solidFill>
                  <a:srgbClr val="FF0066"/>
                </a:solidFill>
              </a:rPr>
              <a:t> </a:t>
            </a:r>
            <a:r>
              <a:rPr lang="en-US" sz="3200" b="1" dirty="0" err="1">
                <a:solidFill>
                  <a:srgbClr val="FF0066"/>
                </a:solidFill>
              </a:rPr>
              <a:t>thể</a:t>
            </a:r>
            <a:r>
              <a:rPr lang="en-US" sz="3200" b="1" dirty="0">
                <a:solidFill>
                  <a:srgbClr val="FF0066"/>
                </a:solidFill>
              </a:rPr>
              <a:t> </a:t>
            </a:r>
            <a:r>
              <a:rPr lang="en-US" sz="3200" b="1" dirty="0" err="1">
                <a:solidFill>
                  <a:srgbClr val="FF0066"/>
                </a:solidFill>
              </a:rPr>
              <a:t>chuyển</a:t>
            </a:r>
            <a:r>
              <a:rPr lang="en-US" sz="3200" b="1" dirty="0">
                <a:solidFill>
                  <a:srgbClr val="FF0066"/>
                </a:solidFill>
              </a:rPr>
              <a:t> </a:t>
            </a:r>
            <a:r>
              <a:rPr lang="en-US" sz="3200" b="1" dirty="0" err="1">
                <a:solidFill>
                  <a:srgbClr val="FF0066"/>
                </a:solidFill>
              </a:rPr>
              <a:t>hóa</a:t>
            </a:r>
            <a:r>
              <a:rPr lang="en-US" sz="3200" b="1" dirty="0">
                <a:solidFill>
                  <a:srgbClr val="FF0066"/>
                </a:solidFill>
              </a:rPr>
              <a:t> qua </a:t>
            </a:r>
            <a:r>
              <a:rPr lang="en-US" sz="3200" b="1" dirty="0" err="1">
                <a:solidFill>
                  <a:srgbClr val="FF0066"/>
                </a:solidFill>
              </a:rPr>
              <a:t>lại</a:t>
            </a:r>
            <a:r>
              <a:rPr lang="en-US" sz="3200" b="1" dirty="0">
                <a:solidFill>
                  <a:srgbClr val="FF0066"/>
                </a:solidFill>
              </a:rPr>
              <a:t> </a:t>
            </a:r>
            <a:r>
              <a:rPr lang="en-US" sz="3200" b="1" dirty="0" err="1">
                <a:solidFill>
                  <a:srgbClr val="FF0066"/>
                </a:solidFill>
              </a:rPr>
              <a:t>lẫn</a:t>
            </a:r>
            <a:r>
              <a:rPr lang="en-US" sz="3200" b="1" dirty="0">
                <a:solidFill>
                  <a:srgbClr val="FF0066"/>
                </a:solidFill>
              </a:rPr>
              <a:t> </a:t>
            </a:r>
            <a:r>
              <a:rPr lang="en-US" sz="3200" b="1" dirty="0" err="1">
                <a:solidFill>
                  <a:srgbClr val="FF0066"/>
                </a:solidFill>
              </a:rPr>
              <a:t>nhau</a:t>
            </a:r>
            <a:r>
              <a:rPr lang="en-US" sz="3200" b="1" dirty="0">
                <a:solidFill>
                  <a:srgbClr val="FF0066"/>
                </a:solidFill>
              </a:rPr>
              <a:t>.</a:t>
            </a:r>
            <a:endParaRPr lang="vi-VN" sz="3200" b="1" dirty="0">
              <a:solidFill>
                <a:srgbClr val="FF0066"/>
              </a:solidFill>
            </a:endParaRPr>
          </a:p>
        </p:txBody>
      </p:sp>
      <mc:AlternateContent xmlns:mc="http://schemas.openxmlformats.org/markup-compatibility/2006" xmlns:a14="http://schemas.microsoft.com/office/drawing/2010/main">
        <mc:Choice Requires="a14">
          <p:sp>
            <p:nvSpPr>
              <p:cNvPr id="2" name="Rectangle 1" descr="n53 fb Le Nhung"/>
              <p:cNvSpPr/>
              <p:nvPr/>
            </p:nvSpPr>
            <p:spPr>
              <a:xfrm>
                <a:off x="3820254" y="3624161"/>
                <a:ext cx="5919697" cy="801310"/>
              </a:xfrm>
              <a:prstGeom prst="rect">
                <a:avLst/>
              </a:prstGeom>
            </p:spPr>
            <p:txBody>
              <a:bodyPr wrap="none">
                <a:spAutoFit/>
              </a:bodyPr>
              <a:lstStyle/>
              <a:p>
                <a:pPr lvl="0" algn="just">
                  <a:defRPr/>
                </a:pPr>
                <a:r>
                  <a:rPr lang="en-US" sz="3200" b="1" dirty="0">
                    <a:solidFill>
                      <a:srgbClr val="FF0066"/>
                    </a:solidFill>
                  </a:rPr>
                  <a:t>W</a:t>
                </a:r>
                <a:r>
                  <a:rPr lang="en-US" sz="3200" b="1" baseline="-25000" dirty="0">
                    <a:solidFill>
                      <a:srgbClr val="FF0066"/>
                    </a:solidFill>
                  </a:rPr>
                  <a:t>C</a:t>
                </a:r>
                <a:r>
                  <a:rPr lang="en-US" sz="3200" b="1" dirty="0">
                    <a:solidFill>
                      <a:srgbClr val="FF0066"/>
                    </a:solidFill>
                  </a:rPr>
                  <a:t> = W</a:t>
                </a:r>
                <a:r>
                  <a:rPr lang="en-US" sz="3200" b="1" baseline="-25000" dirty="0">
                    <a:solidFill>
                      <a:srgbClr val="FF0066"/>
                    </a:solidFill>
                  </a:rPr>
                  <a:t>đ</a:t>
                </a:r>
                <a:r>
                  <a:rPr lang="en-US" sz="3200" b="1" dirty="0">
                    <a:solidFill>
                      <a:srgbClr val="FF0066"/>
                    </a:solidFill>
                  </a:rPr>
                  <a:t> + </a:t>
                </a:r>
                <a:r>
                  <a:rPr lang="en-US" sz="3200" b="1" dirty="0" err="1">
                    <a:solidFill>
                      <a:srgbClr val="FF0066"/>
                    </a:solidFill>
                  </a:rPr>
                  <a:t>W</a:t>
                </a:r>
                <a:r>
                  <a:rPr lang="en-US" sz="3200" b="1" baseline="-25000" dirty="0" err="1">
                    <a:solidFill>
                      <a:srgbClr val="FF0066"/>
                    </a:solidFill>
                  </a:rPr>
                  <a:t>t</a:t>
                </a:r>
                <a:r>
                  <a:rPr lang="en-US" sz="3200" b="1" dirty="0">
                    <a:solidFill>
                      <a:srgbClr val="FF0066"/>
                    </a:solidFill>
                  </a:rPr>
                  <a:t> = </a:t>
                </a:r>
                <a14:m>
                  <m:oMath xmlns:m="http://schemas.openxmlformats.org/officeDocument/2006/math">
                    <m:f>
                      <m:fPr>
                        <m:ctrlPr>
                          <a:rPr lang="en-US" sz="3200" b="1" i="1">
                            <a:solidFill>
                              <a:srgbClr val="FF0066"/>
                            </a:solidFill>
                            <a:latin typeface="Cambria Math" panose="02040503050406030204" pitchFamily="18" charset="0"/>
                          </a:rPr>
                        </m:ctrlPr>
                      </m:fPr>
                      <m:num>
                        <m:r>
                          <a:rPr lang="en-US" sz="3200" b="1" i="1">
                            <a:solidFill>
                              <a:srgbClr val="FF0066"/>
                            </a:solidFill>
                            <a:latin typeface="Cambria Math" panose="02040503050406030204" pitchFamily="18" charset="0"/>
                          </a:rPr>
                          <m:t>𝟏</m:t>
                        </m:r>
                      </m:num>
                      <m:den>
                        <m:r>
                          <a:rPr lang="en-US" sz="3200" b="1" i="1">
                            <a:solidFill>
                              <a:srgbClr val="FF0066"/>
                            </a:solidFill>
                            <a:latin typeface="Cambria Math" panose="02040503050406030204" pitchFamily="18" charset="0"/>
                          </a:rPr>
                          <m:t>𝟐</m:t>
                        </m:r>
                      </m:den>
                    </m:f>
                    <m:r>
                      <a:rPr lang="en-US" sz="3200" b="1" i="1">
                        <a:solidFill>
                          <a:srgbClr val="FF0066"/>
                        </a:solidFill>
                        <a:latin typeface="Cambria Math" panose="02040503050406030204" pitchFamily="18" charset="0"/>
                      </a:rPr>
                      <m:t>.</m:t>
                    </m:r>
                    <m:r>
                      <a:rPr lang="en-US" sz="3200" b="1" i="1">
                        <a:solidFill>
                          <a:srgbClr val="FF0066"/>
                        </a:solidFill>
                        <a:latin typeface="Cambria Math" panose="02040503050406030204" pitchFamily="18" charset="0"/>
                      </a:rPr>
                      <m:t>𝒎</m:t>
                    </m:r>
                    <m:r>
                      <a:rPr lang="en-US" sz="3200" b="1" i="1">
                        <a:solidFill>
                          <a:srgbClr val="FF0066"/>
                        </a:solidFill>
                        <a:latin typeface="Cambria Math" panose="02040503050406030204" pitchFamily="18" charset="0"/>
                      </a:rPr>
                      <m:t>.</m:t>
                    </m:r>
                    <m:sSup>
                      <m:sSupPr>
                        <m:ctrlPr>
                          <a:rPr lang="en-US" sz="3200" b="1" i="1">
                            <a:solidFill>
                              <a:srgbClr val="FF0066"/>
                            </a:solidFill>
                            <a:latin typeface="Cambria Math" panose="02040503050406030204" pitchFamily="18" charset="0"/>
                          </a:rPr>
                        </m:ctrlPr>
                      </m:sSupPr>
                      <m:e>
                        <m:r>
                          <a:rPr lang="en-US" sz="3200" b="1" i="1">
                            <a:solidFill>
                              <a:srgbClr val="FF0066"/>
                            </a:solidFill>
                            <a:latin typeface="Cambria Math" panose="02040503050406030204" pitchFamily="18" charset="0"/>
                          </a:rPr>
                          <m:t>𝒗</m:t>
                        </m:r>
                      </m:e>
                      <m:sup>
                        <m:r>
                          <a:rPr lang="en-US" sz="3200" b="1" i="1">
                            <a:solidFill>
                              <a:srgbClr val="FF0066"/>
                            </a:solidFill>
                            <a:latin typeface="Cambria Math" panose="02040503050406030204" pitchFamily="18" charset="0"/>
                          </a:rPr>
                          <m:t>𝟐</m:t>
                        </m:r>
                      </m:sup>
                    </m:sSup>
                  </m:oMath>
                </a14:m>
                <a:r>
                  <a:rPr lang="en-US" sz="3200" b="1" dirty="0">
                    <a:solidFill>
                      <a:srgbClr val="FF0066"/>
                    </a:solidFill>
                    <a:latin typeface="+mj-lt"/>
                  </a:rPr>
                  <a:t> + </a:t>
                </a:r>
                <a:r>
                  <a:rPr lang="en-US" sz="3200" b="1" dirty="0" err="1">
                    <a:solidFill>
                      <a:srgbClr val="FF0066"/>
                    </a:solidFill>
                    <a:latin typeface="+mj-lt"/>
                  </a:rPr>
                  <a:t>mgh</a:t>
                </a:r>
                <a:endParaRPr lang="en-US" sz="3200" b="1" dirty="0">
                  <a:solidFill>
                    <a:srgbClr val="FF0066"/>
                  </a:solidFill>
                  <a:latin typeface="+mj-lt"/>
                </a:endParaRPr>
              </a:p>
            </p:txBody>
          </p:sp>
        </mc:Choice>
        <mc:Fallback xmlns="">
          <p:sp>
            <p:nvSpPr>
              <p:cNvPr id="2" name="Rectangle 1" descr="n53 fb Le Nhung"/>
              <p:cNvSpPr>
                <a:spLocks noRot="1" noChangeAspect="1" noMove="1" noResize="1" noEditPoints="1" noAdjustHandles="1" noChangeArrowheads="1" noChangeShapeType="1" noTextEdit="1"/>
              </p:cNvSpPr>
              <p:nvPr/>
            </p:nvSpPr>
            <p:spPr>
              <a:xfrm>
                <a:off x="3820254" y="3624161"/>
                <a:ext cx="5919697" cy="801310"/>
              </a:xfrm>
              <a:prstGeom prst="rect">
                <a:avLst/>
              </a:prstGeom>
              <a:blipFill>
                <a:blip r:embed="rId4"/>
                <a:stretch>
                  <a:fillRect l="-2678" r="-1751" b="-10687"/>
                </a:stretch>
              </a:blipFill>
            </p:spPr>
            <p:txBody>
              <a:bodyPr/>
              <a:lstStyle/>
              <a:p>
                <a:r>
                  <a:rPr lang="en-US">
                    <a:noFill/>
                  </a:rPr>
                  <a:t> </a:t>
                </a:r>
              </a:p>
            </p:txBody>
          </p:sp>
        </mc:Fallback>
      </mc:AlternateContent>
    </p:spTree>
    <p:extLst>
      <p:ext uri="{BB962C8B-B14F-4D97-AF65-F5344CB8AC3E}">
        <p14:creationId xmlns:p14="http://schemas.microsoft.com/office/powerpoint/2010/main" val="3140921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53 fb Le Nhung">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1395415" y="1003236"/>
            <a:ext cx="1999884" cy="1854444"/>
          </a:xfrm>
          <a:prstGeom prst="rect">
            <a:avLst/>
          </a:prstGeom>
          <a:noFill/>
          <a:extLst>
            <a:ext uri="{909E8E84-426E-40DD-AFC4-6F175D3DCCD1}">
              <a14:hiddenFill xmlns:a14="http://schemas.microsoft.com/office/drawing/2010/main">
                <a:solidFill>
                  <a:srgbClr val="FFFFFF"/>
                </a:solidFill>
              </a14:hiddenFill>
            </a:ext>
          </a:extLst>
        </p:spPr>
      </p:pic>
      <p:pic>
        <p:nvPicPr>
          <p:cNvPr id="3" name="Khu du lịch sinh thái thác Dray Nur _ TRUNG NGUYÊN HEALING - Google Chrome 2022-12-08 13-17-44 (online-video-cutter.com)" descr="n53 fb Le Nh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83864" y="190901"/>
            <a:ext cx="5383439" cy="3036091"/>
          </a:xfrm>
          <a:prstGeom prst="rect">
            <a:avLst/>
          </a:prstGeom>
        </p:spPr>
      </p:pic>
      <p:sp>
        <p:nvSpPr>
          <p:cNvPr id="12" name="Rounded Rectangular Callout 28" descr="n53 fb Le Nhung">
            <a:extLst>
              <a:ext uri="{FF2B5EF4-FFF2-40B4-BE49-F238E27FC236}">
                <a16:creationId xmlns:a16="http://schemas.microsoft.com/office/drawing/2014/main" id="{1E72F060-CD78-40D1-948E-839C63DFB9BC}"/>
              </a:ext>
            </a:extLst>
          </p:cNvPr>
          <p:cNvSpPr/>
          <p:nvPr/>
        </p:nvSpPr>
        <p:spPr>
          <a:xfrm>
            <a:off x="186944" y="3301496"/>
            <a:ext cx="11768589" cy="2942550"/>
          </a:xfrm>
          <a:prstGeom prst="wedgeRoundRectCallout">
            <a:avLst>
              <a:gd name="adj1" fmla="val -20833"/>
              <a:gd name="adj2" fmla="val 65944"/>
              <a:gd name="adj3" fmla="val 16667"/>
            </a:avLst>
          </a:prstGeom>
          <a:noFill/>
          <a:ln w="50800" cap="flat" cmpd="sng" algn="ctr">
            <a:solidFill>
              <a:srgbClr val="FF0000"/>
            </a:solidFill>
            <a:prstDash val="sysDash"/>
            <a:miter lim="800000"/>
          </a:ln>
          <a:effectLst/>
        </p:spPr>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7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Khi</a:t>
            </a:r>
            <a:r>
              <a:rPr kumimoji="0" lang="en-US" sz="2700" b="1"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nước</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chảy</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từ</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thác</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xuống</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p>
          <a:p>
            <a:pPr marL="514350" marR="0" lvl="0" indent="-514350" algn="just" defTabSz="914400" rtl="0" eaLnBrk="1" fontAlgn="auto" latinLnBrk="0" hangingPunct="1">
              <a:lnSpc>
                <a:spcPct val="115000"/>
              </a:lnSpc>
              <a:spcBef>
                <a:spcPts val="0"/>
              </a:spcBef>
              <a:spcAft>
                <a:spcPts val="0"/>
              </a:spcAft>
              <a:buClrTx/>
              <a:buSzTx/>
              <a:buFontTx/>
              <a:buAutoNum type="alphaLcParenR"/>
              <a:tabLst/>
              <a:defRPr/>
            </a:pPr>
            <a:r>
              <a:rPr lang="en-US" sz="2700" b="1" dirty="0" err="1">
                <a:solidFill>
                  <a:srgbClr val="0070C0"/>
                </a:solidFill>
                <a:latin typeface="Arial"/>
                <a:ea typeface="Times New Roman" panose="02020603050405020304" pitchFamily="18" charset="0"/>
                <a:cs typeface="#9Slide03 Arima Madurai Black" panose="00000A00000000000000" pitchFamily="2" charset="-93"/>
              </a:rPr>
              <a:t>Lực</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nào</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làm</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cho</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nước</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chảy</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từ</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đỉnh</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thác</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xuống</a:t>
            </a:r>
            <a:r>
              <a:rPr lang="en-US" sz="2700" b="1"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dirty="0" err="1">
                <a:solidFill>
                  <a:srgbClr val="0070C0"/>
                </a:solidFill>
                <a:latin typeface="Arial"/>
                <a:ea typeface="Times New Roman" panose="02020603050405020304" pitchFamily="18" charset="0"/>
                <a:cs typeface="#9Slide03 Arima Madurai Black" panose="00000A00000000000000" pitchFamily="2" charset="-93"/>
              </a:rPr>
              <a:t>dưới</a:t>
            </a:r>
            <a:r>
              <a:rPr lang="en-US" sz="2700" b="1" dirty="0">
                <a:solidFill>
                  <a:srgbClr val="0070C0"/>
                </a:solidFill>
                <a:latin typeface="Arial"/>
                <a:ea typeface="Times New Roman" panose="02020603050405020304" pitchFamily="18" charset="0"/>
                <a:cs typeface="#9Slide03 Arima Madurai Black" panose="00000A00000000000000" pitchFamily="2" charset="-93"/>
              </a:rPr>
              <a:t>?</a:t>
            </a:r>
          </a:p>
          <a:p>
            <a:pPr marL="514350" marR="0" lvl="0" indent="-514350" algn="just" defTabSz="914400" rtl="0" eaLnBrk="1" fontAlgn="auto" latinLnBrk="0" hangingPunct="1">
              <a:lnSpc>
                <a:spcPct val="115000"/>
              </a:lnSpc>
              <a:spcBef>
                <a:spcPts val="0"/>
              </a:spcBef>
              <a:spcAft>
                <a:spcPts val="0"/>
              </a:spcAft>
              <a:buClrTx/>
              <a:buSzTx/>
              <a:buFontTx/>
              <a:buAutoNum type="alphaLcParenR"/>
              <a:tabLst/>
              <a:defRPr/>
            </a:pPr>
            <a:r>
              <a:rPr kumimoji="0" lang="en-US" sz="2700" b="1" i="0" u="none" strike="noStrike" kern="1200" cap="none" spc="0" normalizeH="0" baseline="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Lực</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nào</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sinh</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công</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trong</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quá</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trình</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noProof="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này</a:t>
            </a:r>
            <a:r>
              <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p>
          <a:p>
            <a:pPr marL="514350" marR="0" lvl="0" indent="-514350" algn="just" defTabSz="914400" rtl="0" eaLnBrk="1" fontAlgn="auto" latinLnBrk="0" hangingPunct="1">
              <a:lnSpc>
                <a:spcPct val="115000"/>
              </a:lnSpc>
              <a:spcBef>
                <a:spcPts val="0"/>
              </a:spcBef>
              <a:spcAft>
                <a:spcPts val="0"/>
              </a:spcAft>
              <a:buClrTx/>
              <a:buSzTx/>
              <a:buFontTx/>
              <a:buAutoNum type="alphaLcParenR"/>
              <a:tabLst/>
              <a:defRPr/>
            </a:pP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Động</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năng</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và</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thế</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năng</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của</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nó</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thay</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đổi</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như</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thế</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 </a:t>
            </a:r>
            <a:r>
              <a:rPr lang="en-US" sz="2700" b="1" noProof="0" dirty="0" err="1">
                <a:solidFill>
                  <a:srgbClr val="0070C0"/>
                </a:solidFill>
                <a:latin typeface="Arial"/>
                <a:ea typeface="Times New Roman" panose="02020603050405020304" pitchFamily="18" charset="0"/>
                <a:cs typeface="#9Slide03 Arima Madurai Black" panose="00000A00000000000000" pitchFamily="2" charset="-93"/>
              </a:rPr>
              <a:t>nào</a:t>
            </a:r>
            <a:r>
              <a:rPr lang="en-US" sz="2700" b="1" noProof="0" dirty="0">
                <a:solidFill>
                  <a:srgbClr val="0070C0"/>
                </a:solidFill>
                <a:latin typeface="Arial"/>
                <a:ea typeface="Times New Roman" panose="02020603050405020304" pitchFamily="18" charset="0"/>
                <a:cs typeface="#9Slide03 Arima Madurai Black" panose="00000A00000000000000" pitchFamily="2" charset="-93"/>
              </a:rPr>
              <a:t>?</a:t>
            </a:r>
          </a:p>
          <a:p>
            <a:pPr marL="514350" marR="0" lvl="0" indent="-514350" algn="just" defTabSz="914400" rtl="0" eaLnBrk="1" fontAlgn="auto" latinLnBrk="0" hangingPunct="1">
              <a:lnSpc>
                <a:spcPct val="115000"/>
              </a:lnSpc>
              <a:spcBef>
                <a:spcPts val="0"/>
              </a:spcBef>
              <a:spcAft>
                <a:spcPts val="0"/>
              </a:spcAft>
              <a:buClrTx/>
              <a:buSzTx/>
              <a:buFontTx/>
              <a:buAutoNum type="alphaLcParenR"/>
              <a:tabLst/>
              <a:defRPr/>
            </a:pP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Hãy</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dự</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đoán</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mối</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liên</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hệ</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giữa</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độ</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tăng</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động</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năng</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và</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độ</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giảm</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thế</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 </a:t>
            </a:r>
            <a:r>
              <a:rPr kumimoji="0" lang="en-US" sz="2700" b="1" i="0" u="none" strike="noStrike" kern="1200" cap="none" spc="0" normalizeH="0" dirty="0" err="1">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năng</a:t>
            </a:r>
            <a:r>
              <a:rPr kumimoji="0" lang="en-US" sz="2700" b="1" i="0" u="none" strike="noStrike" kern="1200" cap="none" spc="0" normalizeH="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rPr>
              <a:t>.</a:t>
            </a:r>
            <a:endParaRPr kumimoji="0" lang="en-US" sz="2700" b="1" i="0" u="none" strike="noStrike" kern="1200" cap="none" spc="0" normalizeH="0" noProof="0" dirty="0">
              <a:ln>
                <a:noFill/>
              </a:ln>
              <a:solidFill>
                <a:srgbClr val="0070C0"/>
              </a:solidFill>
              <a:effectLst/>
              <a:uLnTx/>
              <a:uFillTx/>
              <a:latin typeface="Arial"/>
              <a:ea typeface="Times New Roman" panose="02020603050405020304" pitchFamily="18" charset="0"/>
              <a:cs typeface="#9Slide03 Arima Madurai Black" panose="00000A00000000000000" pitchFamily="2" charset="-93"/>
            </a:endParaRPr>
          </a:p>
        </p:txBody>
      </p:sp>
      <p:sp>
        <p:nvSpPr>
          <p:cNvPr id="13" name="Rectangle: Rounded Corners 3" descr="n53 fb Le Nhung">
            <a:extLst>
              <a:ext uri="{FF2B5EF4-FFF2-40B4-BE49-F238E27FC236}">
                <a16:creationId xmlns:a16="http://schemas.microsoft.com/office/drawing/2014/main" id="{1DB20B84-5A5D-4A0C-BFB4-E7E34EC2C779}"/>
              </a:ext>
            </a:extLst>
          </p:cNvPr>
          <p:cNvSpPr/>
          <p:nvPr/>
        </p:nvSpPr>
        <p:spPr>
          <a:xfrm>
            <a:off x="413780" y="190901"/>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5" name="Oval 14" descr="n53 fb Le Nhung">
            <a:extLst>
              <a:ext uri="{FF2B5EF4-FFF2-40B4-BE49-F238E27FC236}">
                <a16:creationId xmlns:a16="http://schemas.microsoft.com/office/drawing/2014/main" id="{492902CF-EE1A-42BB-A90A-7CE433CD81C5}"/>
              </a:ext>
            </a:extLst>
          </p:cNvPr>
          <p:cNvSpPr/>
          <p:nvPr/>
        </p:nvSpPr>
        <p:spPr>
          <a:xfrm>
            <a:off x="4155591" y="200322"/>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descr="n53 fb Le Nhung"/>
          <p:cNvSpPr txBox="1"/>
          <p:nvPr/>
        </p:nvSpPr>
        <p:spPr>
          <a:xfrm>
            <a:off x="10367303" y="1201114"/>
            <a:ext cx="1596112" cy="1015663"/>
          </a:xfrm>
          <a:prstGeom prst="rect">
            <a:avLst/>
          </a:prstGeom>
          <a:noFill/>
        </p:spPr>
        <p:txBody>
          <a:bodyPr wrap="square" rtlCol="0">
            <a:spAutoFit/>
          </a:bodyPr>
          <a:lstStyle/>
          <a:p>
            <a:pPr algn="ctr"/>
            <a:r>
              <a:rPr lang="en-US" sz="2000" b="1" dirty="0" err="1">
                <a:solidFill>
                  <a:srgbClr val="7030A0"/>
                </a:solidFill>
                <a:latin typeface="+mj-lt"/>
              </a:rPr>
              <a:t>Thác</a:t>
            </a:r>
            <a:r>
              <a:rPr lang="en-US" sz="2000" b="1" dirty="0">
                <a:solidFill>
                  <a:srgbClr val="7030A0"/>
                </a:solidFill>
                <a:latin typeface="+mj-lt"/>
              </a:rPr>
              <a:t> Dray </a:t>
            </a:r>
            <a:r>
              <a:rPr lang="en-US" sz="2000" b="1" dirty="0" err="1">
                <a:solidFill>
                  <a:srgbClr val="7030A0"/>
                </a:solidFill>
                <a:latin typeface="+mj-lt"/>
              </a:rPr>
              <a:t>Nur</a:t>
            </a:r>
            <a:r>
              <a:rPr lang="en-US" sz="2000" b="1" dirty="0">
                <a:solidFill>
                  <a:srgbClr val="7030A0"/>
                </a:solidFill>
                <a:latin typeface="+mj-lt"/>
              </a:rPr>
              <a:t> ở </a:t>
            </a:r>
            <a:r>
              <a:rPr lang="en-US" sz="2000" b="1" dirty="0" err="1">
                <a:solidFill>
                  <a:srgbClr val="7030A0"/>
                </a:solidFill>
                <a:latin typeface="+mj-lt"/>
              </a:rPr>
              <a:t>Đăk</a:t>
            </a:r>
            <a:r>
              <a:rPr lang="en-US" sz="2000" b="1" dirty="0">
                <a:solidFill>
                  <a:srgbClr val="7030A0"/>
                </a:solidFill>
                <a:latin typeface="+mj-lt"/>
              </a:rPr>
              <a:t> </a:t>
            </a:r>
            <a:r>
              <a:rPr lang="en-US" sz="2000" b="1" dirty="0" err="1">
                <a:solidFill>
                  <a:srgbClr val="7030A0"/>
                </a:solidFill>
                <a:latin typeface="+mj-lt"/>
              </a:rPr>
              <a:t>Lăk</a:t>
            </a:r>
            <a:endParaRPr lang="en-US" sz="2000" b="1" dirty="0">
              <a:solidFill>
                <a:srgbClr val="7030A0"/>
              </a:solidFill>
              <a:latin typeface="+mj-lt"/>
            </a:endParaRPr>
          </a:p>
        </p:txBody>
      </p:sp>
    </p:spTree>
    <p:extLst>
      <p:ext uri="{BB962C8B-B14F-4D97-AF65-F5344CB8AC3E}">
        <p14:creationId xmlns:p14="http://schemas.microsoft.com/office/powerpoint/2010/main" val="52111789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53 fb Le Nhu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6848203"/>
          </a:xfrm>
          <a:prstGeom prst="rect">
            <a:avLst/>
          </a:prstGeom>
        </p:spPr>
      </p:pic>
      <p:sp>
        <p:nvSpPr>
          <p:cNvPr id="6" name="TextBox 5" descr="n53 fb Le Nhung"/>
          <p:cNvSpPr txBox="1"/>
          <p:nvPr/>
        </p:nvSpPr>
        <p:spPr>
          <a:xfrm>
            <a:off x="1537062" y="1107457"/>
            <a:ext cx="9292048" cy="1077218"/>
          </a:xfrm>
          <a:prstGeom prst="rect">
            <a:avLst/>
          </a:prstGeom>
          <a:noFill/>
        </p:spPr>
        <p:txBody>
          <a:bodyPr wrap="square" rtlCol="0">
            <a:spAutoFit/>
          </a:bodyPr>
          <a:lstStyle/>
          <a:p>
            <a:pPr algn="just"/>
            <a:r>
              <a:rPr lang="en-US" sz="3200" b="1" dirty="0">
                <a:solidFill>
                  <a:srgbClr val="0070C0"/>
                </a:solidFill>
              </a:rPr>
              <a:t>a. </a:t>
            </a:r>
            <a:r>
              <a:rPr lang="vi-VN" sz="3200" b="1" dirty="0">
                <a:solidFill>
                  <a:srgbClr val="0070C0"/>
                </a:solidFill>
              </a:rPr>
              <a:t>Lực làm cho nước chảy từ đỉnh thác xuống dưới là trọng lực</a:t>
            </a:r>
            <a:endParaRPr lang="en-US" sz="3200" b="1" dirty="0">
              <a:solidFill>
                <a:srgbClr val="0070C0"/>
              </a:solidFill>
            </a:endParaRPr>
          </a:p>
        </p:txBody>
      </p:sp>
      <p:sp>
        <p:nvSpPr>
          <p:cNvPr id="9" name="TextBox 8" descr="n53 fb Le Nhung"/>
          <p:cNvSpPr txBox="1"/>
          <p:nvPr/>
        </p:nvSpPr>
        <p:spPr>
          <a:xfrm>
            <a:off x="1537061" y="2254491"/>
            <a:ext cx="9292048" cy="1077218"/>
          </a:xfrm>
          <a:prstGeom prst="rect">
            <a:avLst/>
          </a:prstGeom>
          <a:noFill/>
        </p:spPr>
        <p:txBody>
          <a:bodyPr wrap="square" rtlCol="0">
            <a:spAutoFit/>
          </a:bodyPr>
          <a:lstStyle/>
          <a:p>
            <a:pPr algn="just"/>
            <a:r>
              <a:rPr lang="en-US" sz="3200" b="1" dirty="0">
                <a:solidFill>
                  <a:srgbClr val="0070C0"/>
                </a:solidFill>
              </a:rPr>
              <a:t>b. </a:t>
            </a:r>
            <a:r>
              <a:rPr lang="en-US" sz="3200" b="1" dirty="0" err="1">
                <a:solidFill>
                  <a:srgbClr val="0070C0"/>
                </a:solidFill>
              </a:rPr>
              <a:t>Lực</a:t>
            </a:r>
            <a:r>
              <a:rPr lang="en-US" sz="3200" b="1" dirty="0">
                <a:solidFill>
                  <a:srgbClr val="0070C0"/>
                </a:solidFill>
              </a:rPr>
              <a:t> </a:t>
            </a:r>
            <a:r>
              <a:rPr lang="en-US" sz="3200" b="1" dirty="0" err="1">
                <a:solidFill>
                  <a:srgbClr val="0070C0"/>
                </a:solidFill>
              </a:rPr>
              <a:t>sinh</a:t>
            </a:r>
            <a:r>
              <a:rPr lang="en-US" sz="3200" b="1" dirty="0">
                <a:solidFill>
                  <a:srgbClr val="0070C0"/>
                </a:solidFill>
              </a:rPr>
              <a:t> </a:t>
            </a:r>
            <a:r>
              <a:rPr lang="en-US" sz="3200" b="1" dirty="0" err="1">
                <a:solidFill>
                  <a:srgbClr val="0070C0"/>
                </a:solidFill>
              </a:rPr>
              <a:t>công</a:t>
            </a:r>
            <a:r>
              <a:rPr lang="en-US" sz="3200" b="1" dirty="0">
                <a:solidFill>
                  <a:srgbClr val="0070C0"/>
                </a:solidFill>
              </a:rPr>
              <a:t> </a:t>
            </a:r>
            <a:r>
              <a:rPr lang="en-US" sz="3200" b="1" dirty="0" err="1">
                <a:solidFill>
                  <a:srgbClr val="0070C0"/>
                </a:solidFill>
              </a:rPr>
              <a:t>trong</a:t>
            </a:r>
            <a:r>
              <a:rPr lang="en-US" sz="3200" b="1" dirty="0">
                <a:solidFill>
                  <a:srgbClr val="0070C0"/>
                </a:solidFill>
              </a:rPr>
              <a:t> </a:t>
            </a:r>
            <a:r>
              <a:rPr lang="en-US" sz="3200" b="1" dirty="0" err="1">
                <a:solidFill>
                  <a:srgbClr val="0070C0"/>
                </a:solidFill>
              </a:rPr>
              <a:t>quá</a:t>
            </a:r>
            <a:r>
              <a:rPr lang="en-US" sz="3200" b="1" dirty="0">
                <a:solidFill>
                  <a:srgbClr val="0070C0"/>
                </a:solidFill>
              </a:rPr>
              <a:t> </a:t>
            </a:r>
            <a:r>
              <a:rPr lang="en-US" sz="3200" b="1" dirty="0" err="1">
                <a:solidFill>
                  <a:srgbClr val="0070C0"/>
                </a:solidFill>
              </a:rPr>
              <a:t>trình</a:t>
            </a:r>
            <a:r>
              <a:rPr lang="en-US" sz="3200" b="1" dirty="0">
                <a:solidFill>
                  <a:srgbClr val="0070C0"/>
                </a:solidFill>
              </a:rPr>
              <a:t> </a:t>
            </a:r>
            <a:r>
              <a:rPr lang="en-US" sz="3200" b="1" dirty="0" err="1">
                <a:solidFill>
                  <a:srgbClr val="0070C0"/>
                </a:solidFill>
              </a:rPr>
              <a:t>này</a:t>
            </a:r>
            <a:r>
              <a:rPr lang="en-US" sz="3200" b="1" dirty="0">
                <a:solidFill>
                  <a:srgbClr val="0070C0"/>
                </a:solidFill>
              </a:rPr>
              <a:t> </a:t>
            </a:r>
            <a:r>
              <a:rPr lang="en-US" sz="3200" b="1" dirty="0" err="1">
                <a:solidFill>
                  <a:srgbClr val="0070C0"/>
                </a:solidFill>
              </a:rPr>
              <a:t>là</a:t>
            </a:r>
            <a:r>
              <a:rPr lang="en-US" sz="3200" b="1" dirty="0">
                <a:solidFill>
                  <a:srgbClr val="0070C0"/>
                </a:solidFill>
              </a:rPr>
              <a:t> </a:t>
            </a:r>
            <a:r>
              <a:rPr lang="en-US" sz="3200" b="1" dirty="0" err="1">
                <a:solidFill>
                  <a:srgbClr val="0070C0"/>
                </a:solidFill>
              </a:rPr>
              <a:t>trọng</a:t>
            </a:r>
            <a:r>
              <a:rPr lang="en-US" sz="3200" b="1" dirty="0">
                <a:solidFill>
                  <a:srgbClr val="0070C0"/>
                </a:solidFill>
              </a:rPr>
              <a:t> </a:t>
            </a:r>
            <a:r>
              <a:rPr lang="en-US" sz="3200" b="1" dirty="0" err="1">
                <a:solidFill>
                  <a:srgbClr val="0070C0"/>
                </a:solidFill>
              </a:rPr>
              <a:t>lực</a:t>
            </a:r>
            <a:endParaRPr lang="en-US" sz="3200" b="1" dirty="0">
              <a:solidFill>
                <a:srgbClr val="0070C0"/>
              </a:solidFill>
            </a:endParaRPr>
          </a:p>
        </p:txBody>
      </p:sp>
      <p:sp>
        <p:nvSpPr>
          <p:cNvPr id="12" name="TextBox 11" descr="n53 fb Le Nhung"/>
          <p:cNvSpPr txBox="1"/>
          <p:nvPr/>
        </p:nvSpPr>
        <p:spPr>
          <a:xfrm>
            <a:off x="1537060" y="3401525"/>
            <a:ext cx="9292048" cy="1569660"/>
          </a:xfrm>
          <a:prstGeom prst="rect">
            <a:avLst/>
          </a:prstGeom>
          <a:noFill/>
        </p:spPr>
        <p:txBody>
          <a:bodyPr wrap="square" rtlCol="0">
            <a:spAutoFit/>
          </a:bodyPr>
          <a:lstStyle/>
          <a:p>
            <a:pPr algn="just"/>
            <a:r>
              <a:rPr lang="en-US" sz="3200" b="1" dirty="0">
                <a:solidFill>
                  <a:srgbClr val="0070C0"/>
                </a:solidFill>
              </a:rPr>
              <a:t>c. </a:t>
            </a:r>
            <a:r>
              <a:rPr lang="vi-VN" sz="3200" b="1" dirty="0">
                <a:solidFill>
                  <a:srgbClr val="0070C0"/>
                </a:solidFill>
              </a:rPr>
              <a:t>Tại đỉnh thá</a:t>
            </a:r>
            <a:r>
              <a:rPr lang="en-US" sz="3200" b="1" dirty="0">
                <a:solidFill>
                  <a:srgbClr val="0070C0"/>
                </a:solidFill>
              </a:rPr>
              <a:t>c</a:t>
            </a:r>
            <a:r>
              <a:rPr lang="vi-VN" sz="3200" b="1" dirty="0">
                <a:solidFill>
                  <a:srgbClr val="0070C0"/>
                </a:solidFill>
              </a:rPr>
              <a:t> thế năng cực đại, động năng bằng 0, càng xuống dưới thì thế năng giảm và động năng tăng</a:t>
            </a:r>
            <a:endParaRPr lang="en-US" sz="3200" b="1" dirty="0">
              <a:solidFill>
                <a:srgbClr val="0070C0"/>
              </a:solidFill>
            </a:endParaRPr>
          </a:p>
        </p:txBody>
      </p:sp>
      <p:sp>
        <p:nvSpPr>
          <p:cNvPr id="17" name="TextBox 16" descr="n53 fb Le Nhung"/>
          <p:cNvSpPr txBox="1"/>
          <p:nvPr/>
        </p:nvSpPr>
        <p:spPr>
          <a:xfrm>
            <a:off x="1537059" y="5041000"/>
            <a:ext cx="9292048" cy="584775"/>
          </a:xfrm>
          <a:prstGeom prst="rect">
            <a:avLst/>
          </a:prstGeom>
          <a:noFill/>
        </p:spPr>
        <p:txBody>
          <a:bodyPr wrap="square" rtlCol="0">
            <a:spAutoFit/>
          </a:bodyPr>
          <a:lstStyle/>
          <a:p>
            <a:pPr algn="just"/>
            <a:r>
              <a:rPr lang="en-US" sz="3200" b="1" dirty="0">
                <a:solidFill>
                  <a:srgbClr val="0070C0"/>
                </a:solidFill>
              </a:rPr>
              <a:t>d. </a:t>
            </a:r>
            <a:r>
              <a:rPr lang="en-US" sz="3200" b="1" dirty="0" err="1">
                <a:solidFill>
                  <a:srgbClr val="0070C0"/>
                </a:solidFill>
              </a:rPr>
              <a:t>Độ</a:t>
            </a:r>
            <a:r>
              <a:rPr lang="en-US" sz="3200" b="1" dirty="0">
                <a:solidFill>
                  <a:srgbClr val="0070C0"/>
                </a:solidFill>
              </a:rPr>
              <a:t> </a:t>
            </a:r>
            <a:r>
              <a:rPr lang="en-US" sz="3200" b="1" dirty="0" err="1">
                <a:solidFill>
                  <a:srgbClr val="0070C0"/>
                </a:solidFill>
              </a:rPr>
              <a:t>tăng</a:t>
            </a:r>
            <a:r>
              <a:rPr lang="en-US" sz="3200" b="1" dirty="0">
                <a:solidFill>
                  <a:srgbClr val="0070C0"/>
                </a:solidFill>
              </a:rPr>
              <a:t> </a:t>
            </a:r>
            <a:r>
              <a:rPr lang="en-US" sz="3200" b="1" dirty="0" err="1">
                <a:solidFill>
                  <a:srgbClr val="0070C0"/>
                </a:solidFill>
              </a:rPr>
              <a:t>động</a:t>
            </a:r>
            <a:r>
              <a:rPr lang="en-US" sz="3200" b="1" dirty="0">
                <a:solidFill>
                  <a:srgbClr val="0070C0"/>
                </a:solidFill>
              </a:rPr>
              <a:t> </a:t>
            </a:r>
            <a:r>
              <a:rPr lang="en-US" sz="3200" b="1" dirty="0" err="1">
                <a:solidFill>
                  <a:srgbClr val="0070C0"/>
                </a:solidFill>
              </a:rPr>
              <a:t>năng</a:t>
            </a:r>
            <a:r>
              <a:rPr lang="en-US" sz="3200" b="1" dirty="0">
                <a:solidFill>
                  <a:srgbClr val="0070C0"/>
                </a:solidFill>
              </a:rPr>
              <a:t> </a:t>
            </a:r>
            <a:r>
              <a:rPr lang="en-US" sz="3200" b="1" dirty="0" err="1">
                <a:solidFill>
                  <a:srgbClr val="0070C0"/>
                </a:solidFill>
              </a:rPr>
              <a:t>bằng</a:t>
            </a:r>
            <a:r>
              <a:rPr lang="en-US" sz="3200" b="1" dirty="0">
                <a:solidFill>
                  <a:srgbClr val="0070C0"/>
                </a:solidFill>
              </a:rPr>
              <a:t> </a:t>
            </a:r>
            <a:r>
              <a:rPr lang="en-US" sz="3200" b="1" dirty="0" err="1">
                <a:solidFill>
                  <a:srgbClr val="0070C0"/>
                </a:solidFill>
              </a:rPr>
              <a:t>độ</a:t>
            </a:r>
            <a:r>
              <a:rPr lang="en-US" sz="3200" b="1" dirty="0">
                <a:solidFill>
                  <a:srgbClr val="0070C0"/>
                </a:solidFill>
              </a:rPr>
              <a:t> </a:t>
            </a:r>
            <a:r>
              <a:rPr lang="en-US" sz="3200" b="1" dirty="0" err="1">
                <a:solidFill>
                  <a:srgbClr val="0070C0"/>
                </a:solidFill>
              </a:rPr>
              <a:t>giảm</a:t>
            </a:r>
            <a:r>
              <a:rPr lang="en-US" sz="3200" b="1" dirty="0">
                <a:solidFill>
                  <a:srgbClr val="0070C0"/>
                </a:solidFill>
              </a:rPr>
              <a:t> </a:t>
            </a:r>
            <a:r>
              <a:rPr lang="en-US" sz="3200" b="1" dirty="0" err="1">
                <a:solidFill>
                  <a:srgbClr val="0070C0"/>
                </a:solidFill>
              </a:rPr>
              <a:t>thế</a:t>
            </a:r>
            <a:r>
              <a:rPr lang="en-US" sz="3200" b="1" dirty="0">
                <a:solidFill>
                  <a:srgbClr val="0070C0"/>
                </a:solidFill>
              </a:rPr>
              <a:t> </a:t>
            </a:r>
            <a:r>
              <a:rPr lang="en-US" sz="3200" b="1" dirty="0" err="1">
                <a:solidFill>
                  <a:srgbClr val="0070C0"/>
                </a:solidFill>
              </a:rPr>
              <a:t>năng</a:t>
            </a:r>
            <a:r>
              <a:rPr lang="en-US" sz="3200" b="1" dirty="0">
                <a:solidFill>
                  <a:srgbClr val="0070C0"/>
                </a:solidFill>
              </a:rPr>
              <a:t>.</a:t>
            </a:r>
          </a:p>
        </p:txBody>
      </p:sp>
    </p:spTree>
    <p:extLst>
      <p:ext uri="{BB962C8B-B14F-4D97-AF65-F5344CB8AC3E}">
        <p14:creationId xmlns:p14="http://schemas.microsoft.com/office/powerpoint/2010/main" val="152909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_Chuyển động của đạn tử_ - Google Chrome 2022-12-08 14-03-12 (online-video-cutter.com)" descr="n53 fb Le Nh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81406" y="1129636"/>
            <a:ext cx="4210594" cy="5433025"/>
          </a:xfrm>
          <a:prstGeom prst="rect">
            <a:avLst/>
          </a:prstGeom>
        </p:spPr>
      </p:pic>
      <p:sp>
        <p:nvSpPr>
          <p:cNvPr id="4" name="Rounded Rectangle 3" descr="n53 fb Le Nhung"/>
          <p:cNvSpPr/>
          <p:nvPr/>
        </p:nvSpPr>
        <p:spPr>
          <a:xfrm>
            <a:off x="147918" y="1221077"/>
            <a:ext cx="7598356" cy="5394876"/>
          </a:xfrm>
          <a:prstGeom prst="roundRect">
            <a:avLst>
              <a:gd name="adj" fmla="val 7445"/>
            </a:avLst>
          </a:prstGeom>
          <a:solidFill>
            <a:schemeClr val="bg1">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defRPr/>
            </a:pPr>
            <a:r>
              <a:rPr lang="en-US" sz="2700" b="1" dirty="0" err="1">
                <a:solidFill>
                  <a:srgbClr val="0070C0"/>
                </a:solidFill>
                <a:ea typeface="Times New Roman" panose="02020603050405020304" pitchFamily="18" charset="0"/>
                <a:cs typeface="#9Slide03 Arima Madurai Black" panose="00000A00000000000000" pitchFamily="2" charset="-93"/>
              </a:rPr>
              <a:t>Từ</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một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điểm</a:t>
            </a:r>
            <a:r>
              <a:rPr lang="en-US" sz="2700" b="1" dirty="0">
                <a:solidFill>
                  <a:srgbClr val="0070C0"/>
                </a:solidFill>
                <a:ea typeface="Times New Roman" panose="02020603050405020304" pitchFamily="18" charset="0"/>
                <a:cs typeface="#9Slide03 Arima Madurai Black" panose="00000A00000000000000" pitchFamily="2" charset="-93"/>
              </a:rPr>
              <a:t> ở </a:t>
            </a:r>
            <a:r>
              <a:rPr lang="en-US" sz="2700" b="1" dirty="0" err="1">
                <a:solidFill>
                  <a:srgbClr val="0070C0"/>
                </a:solidFill>
                <a:ea typeface="Times New Roman" panose="02020603050405020304" pitchFamily="18" charset="0"/>
                <a:cs typeface="#9Slide03 Arima Madurai Black" panose="00000A00000000000000" pitchFamily="2" charset="-93"/>
              </a:rPr>
              <a:t>độ</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cao</a:t>
            </a:r>
            <a:r>
              <a:rPr lang="en-US" sz="2700" b="1" dirty="0">
                <a:solidFill>
                  <a:srgbClr val="0070C0"/>
                </a:solidFill>
                <a:ea typeface="Times New Roman" panose="02020603050405020304" pitchFamily="18" charset="0"/>
                <a:cs typeface="#9Slide03 Arima Madurai Black" panose="00000A00000000000000" pitchFamily="2" charset="-93"/>
              </a:rPr>
              <a:t> h so </a:t>
            </a:r>
            <a:r>
              <a:rPr lang="en-US" sz="2700" b="1" dirty="0" err="1">
                <a:solidFill>
                  <a:srgbClr val="0070C0"/>
                </a:solidFill>
                <a:ea typeface="Times New Roman" panose="02020603050405020304" pitchFamily="18" charset="0"/>
                <a:cs typeface="#9Slide03 Arima Madurai Black" panose="00000A00000000000000" pitchFamily="2" charset="-93"/>
              </a:rPr>
              <a:t>với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mặt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đất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ném</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một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vật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có</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khối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lượng</a:t>
            </a:r>
            <a:r>
              <a:rPr lang="en-US" sz="2700" b="1" dirty="0">
                <a:solidFill>
                  <a:srgbClr val="0070C0"/>
                </a:solidFill>
                <a:ea typeface="Times New Roman" panose="02020603050405020304" pitchFamily="18" charset="0"/>
                <a:cs typeface="#9Slide03 Arima Madurai Black" panose="00000A00000000000000" pitchFamily="2" charset="-93"/>
              </a:rPr>
              <a:t> m </a:t>
            </a:r>
            <a:r>
              <a:rPr lang="en-US" sz="2700" b="1" dirty="0" err="1">
                <a:solidFill>
                  <a:srgbClr val="0070C0"/>
                </a:solidFill>
                <a:ea typeface="Times New Roman" panose="02020603050405020304" pitchFamily="18" charset="0"/>
                <a:cs typeface="#9Slide03 Arima Madurai Black" panose="00000A00000000000000" pitchFamily="2" charset="-93"/>
              </a:rPr>
              <a:t>lên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cao</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với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vận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tốc</a:t>
            </a:r>
            <a:r>
              <a:rPr lang="en-US" sz="2700" b="1" dirty="0">
                <a:solidFill>
                  <a:srgbClr val="0070C0"/>
                </a:solidFill>
                <a:ea typeface="Times New Roman" panose="02020603050405020304" pitchFamily="18" charset="0"/>
                <a:cs typeface="#9Slide03 Arima Madurai Black" panose="00000A00000000000000" pitchFamily="2" charset="-93"/>
              </a:rPr>
              <a:t> ban </a:t>
            </a:r>
            <a:r>
              <a:rPr lang="en-US" sz="2700" b="1" dirty="0" err="1">
                <a:solidFill>
                  <a:srgbClr val="0070C0"/>
                </a:solidFill>
                <a:ea typeface="Times New Roman" panose="02020603050405020304" pitchFamily="18" charset="0"/>
                <a:cs typeface="#9Slide03 Arima Madurai Black" panose="00000A00000000000000" pitchFamily="2" charset="-93"/>
              </a:rPr>
              <a:t>đầu</a:t>
            </a:r>
            <a:r>
              <a:rPr lang="en-US" sz="2700" b="1" dirty="0">
                <a:solidFill>
                  <a:srgbClr val="0070C0"/>
                </a:solidFill>
                <a:ea typeface="Times New Roman" panose="02020603050405020304" pitchFamily="18" charset="0"/>
                <a:cs typeface="#9Slide03 Arima Madurai Black" panose="00000A00000000000000" pitchFamily="2" charset="-93"/>
              </a:rPr>
              <a:t> v</a:t>
            </a:r>
            <a:r>
              <a:rPr lang="en-US" sz="2700" b="1" baseline="-25000" dirty="0">
                <a:solidFill>
                  <a:srgbClr val="0070C0"/>
                </a:solidFill>
                <a:ea typeface="Times New Roman" panose="02020603050405020304" pitchFamily="18" charset="0"/>
                <a:cs typeface="#9Slide03 Arima Madurai Black" panose="00000A00000000000000" pitchFamily="2" charset="-93"/>
              </a:rPr>
              <a:t>0</a:t>
            </a:r>
            <a:r>
              <a:rPr lang="en-US" sz="2700" b="1" dirty="0">
                <a:solidFill>
                  <a:srgbClr val="0070C0"/>
                </a:solidFill>
                <a:ea typeface="Times New Roman" panose="02020603050405020304" pitchFamily="18" charset="0"/>
                <a:cs typeface="#9Slide03 Arima Madurai Black" panose="00000A00000000000000" pitchFamily="2" charset="-93"/>
              </a:rPr>
              <a:t>.</a:t>
            </a:r>
          </a:p>
          <a:p>
            <a:pPr marL="514350" lvl="0" indent="-514350" algn="just">
              <a:lnSpc>
                <a:spcPct val="115000"/>
              </a:lnSpc>
              <a:buFontTx/>
              <a:buAutoNum type="alphaLcParenR"/>
              <a:defRPr/>
            </a:pPr>
            <a:r>
              <a:rPr lang="en-US" sz="2700" b="1" dirty="0" err="1">
                <a:solidFill>
                  <a:srgbClr val="0070C0"/>
                </a:solidFill>
                <a:ea typeface="Times New Roman" panose="02020603050405020304" pitchFamily="18" charset="0"/>
                <a:cs typeface="#9Slide03 Arima Madurai Black" panose="00000A00000000000000" pitchFamily="2" charset="-93"/>
              </a:rPr>
              <a:t>Khi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vật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lên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có</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những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lực</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nào</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tác</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dụng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lên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vật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lực</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đó</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sinh</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công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cản</a:t>
            </a:r>
            <a:r>
              <a:rPr lang="en-US" sz="2700" b="1" dirty="0">
                <a:solidFill>
                  <a:srgbClr val="0070C0"/>
                </a:solidFill>
                <a:ea typeface="Times New Roman" panose="02020603050405020304" pitchFamily="18" charset="0"/>
                <a:cs typeface="#9Slide03 Arima Madurai Black" panose="00000A00000000000000" pitchFamily="2" charset="-93"/>
              </a:rPr>
              <a:t> hay </a:t>
            </a:r>
            <a:r>
              <a:rPr lang="en-US" sz="2700" b="1" dirty="0" err="1">
                <a:solidFill>
                  <a:srgbClr val="0070C0"/>
                </a:solidFill>
                <a:ea typeface="Times New Roman" panose="02020603050405020304" pitchFamily="18" charset="0"/>
                <a:cs typeface="#9Slide03 Arima Madurai Black" panose="00000A00000000000000" pitchFamily="2" charset="-93"/>
              </a:rPr>
              <a:t>công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phát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động</a:t>
            </a:r>
            <a:r>
              <a:rPr lang="en-US" sz="2700" b="1" dirty="0">
                <a:solidFill>
                  <a:srgbClr val="0070C0"/>
                </a:solidFill>
                <a:ea typeface="Times New Roman" panose="02020603050405020304" pitchFamily="18" charset="0"/>
                <a:cs typeface="#9Slide03 Arima Madurai Black" panose="00000A00000000000000" pitchFamily="2" charset="-93"/>
              </a:rPr>
              <a:t>?</a:t>
            </a:r>
          </a:p>
          <a:p>
            <a:pPr marL="514350" lvl="0" indent="-514350" algn="just">
              <a:lnSpc>
                <a:spcPct val="115000"/>
              </a:lnSpc>
              <a:buFontTx/>
              <a:buAutoNum type="alphaLcParenR"/>
              <a:defRPr/>
            </a:pPr>
            <a:r>
              <a:rPr lang="en-US" sz="2700" b="1" dirty="0" err="1">
                <a:solidFill>
                  <a:srgbClr val="0070C0"/>
                </a:solidFill>
                <a:ea typeface="Times New Roman" panose="02020603050405020304" pitchFamily="18" charset="0"/>
                <a:cs typeface="#9Slide03 Arima Madurai Black" panose="00000A00000000000000" pitchFamily="2" charset="-93"/>
              </a:rPr>
              <a:t>Trong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quá</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trình</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vật</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lên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rồi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rơi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xuống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thì</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dạng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năng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lượng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nào</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tăng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dạng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năng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lượng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nào</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giảm</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Hãy</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dự</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đoán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về</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mối</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liên</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hệ</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giữa</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độ</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tăng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của</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động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năng</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và</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độ</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giảm</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của</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thế</a:t>
            </a:r>
            <a:r>
              <a:rPr lang="en-US" sz="2700" b="1" dirty="0">
                <a:solidFill>
                  <a:srgbClr val="0070C0"/>
                </a:solidFill>
                <a:ea typeface="Times New Roman" panose="02020603050405020304" pitchFamily="18" charset="0"/>
                <a:cs typeface="#9Slide03 Arima Madurai Black" panose="00000A00000000000000" pitchFamily="2" charset="-93"/>
              </a:rPr>
              <a:t> </a:t>
            </a:r>
            <a:r>
              <a:rPr lang="en-US" sz="2700" b="1" dirty="0" err="1">
                <a:solidFill>
                  <a:srgbClr val="0070C0"/>
                </a:solidFill>
                <a:ea typeface="Times New Roman" panose="02020603050405020304" pitchFamily="18" charset="0"/>
                <a:cs typeface="#9Slide03 Arima Madurai Black" panose="00000A00000000000000" pitchFamily="2" charset="-93"/>
              </a:rPr>
              <a:t>năng</a:t>
            </a:r>
            <a:r>
              <a:rPr lang="en-US" sz="2700" b="1" dirty="0">
                <a:solidFill>
                  <a:srgbClr val="0070C0"/>
                </a:solidFill>
                <a:ea typeface="Times New Roman" panose="02020603050405020304" pitchFamily="18" charset="0"/>
                <a:cs typeface="#9Slide03 Arima Madurai Black" panose="00000A00000000000000" pitchFamily="2" charset="-93"/>
              </a:rPr>
              <a:t>.</a:t>
            </a:r>
          </a:p>
        </p:txBody>
      </p:sp>
      <p:sp>
        <p:nvSpPr>
          <p:cNvPr id="11" name="Rectangle: Rounded Corners 3" descr="n53 fb Le Nhung">
            <a:extLst>
              <a:ext uri="{FF2B5EF4-FFF2-40B4-BE49-F238E27FC236}">
                <a16:creationId xmlns:a16="http://schemas.microsoft.com/office/drawing/2014/main" id="{1DB20B84-5A5D-4A0C-BFB4-E7E34EC2C779}"/>
              </a:ext>
            </a:extLst>
          </p:cNvPr>
          <p:cNvSpPr/>
          <p:nvPr/>
        </p:nvSpPr>
        <p:spPr>
          <a:xfrm>
            <a:off x="3990909" y="159563"/>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3" name="Oval 12" descr="n53 fb Le Nhung">
            <a:extLst>
              <a:ext uri="{FF2B5EF4-FFF2-40B4-BE49-F238E27FC236}">
                <a16:creationId xmlns:a16="http://schemas.microsoft.com/office/drawing/2014/main" id="{492902CF-EE1A-42BB-A90A-7CE433CD81C5}"/>
              </a:ext>
            </a:extLst>
          </p:cNvPr>
          <p:cNvSpPr/>
          <p:nvPr/>
        </p:nvSpPr>
        <p:spPr>
          <a:xfrm>
            <a:off x="7732720" y="168984"/>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noProof="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622936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53 fb Le Nh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69" y="0"/>
            <a:ext cx="1259259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53 fb Le Nhung"/>
          <p:cNvSpPr txBox="1"/>
          <p:nvPr/>
        </p:nvSpPr>
        <p:spPr>
          <a:xfrm>
            <a:off x="740228" y="963765"/>
            <a:ext cx="7175864" cy="1384995"/>
          </a:xfrm>
          <a:prstGeom prst="rect">
            <a:avLst/>
          </a:prstGeom>
          <a:noFill/>
        </p:spPr>
        <p:txBody>
          <a:bodyPr wrap="square" rtlCol="0">
            <a:spAutoFit/>
          </a:bodyPr>
          <a:lstStyle/>
          <a:p>
            <a:pPr lvl="0" algn="just"/>
            <a:r>
              <a:rPr lang="en-US" sz="2800" b="1" dirty="0">
                <a:solidFill>
                  <a:srgbClr val="0070C0"/>
                </a:solidFill>
              </a:rPr>
              <a:t>a. </a:t>
            </a:r>
            <a:r>
              <a:rPr lang="en-US" sz="2800" b="1" dirty="0" err="1">
                <a:solidFill>
                  <a:srgbClr val="0070C0"/>
                </a:solidFill>
              </a:rPr>
              <a:t>Khi</a:t>
            </a:r>
            <a:r>
              <a:rPr lang="en-US" sz="2800" b="1" dirty="0">
                <a:solidFill>
                  <a:srgbClr val="0070C0"/>
                </a:solidFill>
              </a:rPr>
              <a:t> </a:t>
            </a:r>
            <a:r>
              <a:rPr lang="en-US" sz="2800" b="1" dirty="0" err="1">
                <a:solidFill>
                  <a:srgbClr val="0070C0"/>
                </a:solidFill>
              </a:rPr>
              <a:t>vật</a:t>
            </a:r>
            <a:r>
              <a:rPr lang="en-US" sz="2800" b="1" dirty="0">
                <a:solidFill>
                  <a:srgbClr val="0070C0"/>
                </a:solidFill>
              </a:rPr>
              <a:t> </a:t>
            </a:r>
            <a:r>
              <a:rPr lang="en-US" sz="2800" b="1" dirty="0" err="1">
                <a:solidFill>
                  <a:srgbClr val="0070C0"/>
                </a:solidFill>
              </a:rPr>
              <a:t>đi</a:t>
            </a:r>
            <a:r>
              <a:rPr lang="en-US" sz="2800" b="1" dirty="0">
                <a:solidFill>
                  <a:srgbClr val="0070C0"/>
                </a:solidFill>
              </a:rPr>
              <a:t> </a:t>
            </a:r>
            <a:r>
              <a:rPr lang="en-US" sz="2800" b="1" dirty="0" err="1">
                <a:solidFill>
                  <a:srgbClr val="0070C0"/>
                </a:solidFill>
              </a:rPr>
              <a:t>lên</a:t>
            </a:r>
            <a:r>
              <a:rPr lang="en-US" sz="2800" b="1" dirty="0">
                <a:solidFill>
                  <a:srgbClr val="0070C0"/>
                </a:solidFill>
              </a:rPr>
              <a:t> </a:t>
            </a:r>
            <a:r>
              <a:rPr lang="en-US" sz="2800" b="1" dirty="0" err="1">
                <a:solidFill>
                  <a:srgbClr val="0070C0"/>
                </a:solidFill>
              </a:rPr>
              <a:t>thì</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lực</a:t>
            </a:r>
            <a:r>
              <a:rPr lang="en-US" sz="2800" b="1" dirty="0">
                <a:solidFill>
                  <a:srgbClr val="0070C0"/>
                </a:solidFill>
              </a:rPr>
              <a:t> </a:t>
            </a:r>
            <a:r>
              <a:rPr lang="en-US" sz="2800" b="1" dirty="0" err="1">
                <a:solidFill>
                  <a:srgbClr val="0070C0"/>
                </a:solidFill>
              </a:rPr>
              <a:t>cản</a:t>
            </a:r>
            <a:r>
              <a:rPr lang="en-US" sz="2800" b="1" dirty="0">
                <a:solidFill>
                  <a:srgbClr val="0070C0"/>
                </a:solidFill>
              </a:rPr>
              <a:t> </a:t>
            </a:r>
            <a:r>
              <a:rPr lang="en-US" sz="2800" b="1" dirty="0" err="1">
                <a:solidFill>
                  <a:srgbClr val="0070C0"/>
                </a:solidFill>
              </a:rPr>
              <a:t>của</a:t>
            </a:r>
            <a:r>
              <a:rPr lang="en-US" sz="2800" b="1" dirty="0">
                <a:solidFill>
                  <a:srgbClr val="0070C0"/>
                </a:solidFill>
              </a:rPr>
              <a:t> </a:t>
            </a:r>
            <a:r>
              <a:rPr lang="en-US" sz="2800" b="1" dirty="0" err="1">
                <a:solidFill>
                  <a:srgbClr val="0070C0"/>
                </a:solidFill>
              </a:rPr>
              <a:t>không</a:t>
            </a:r>
            <a:r>
              <a:rPr lang="en-US" sz="2800" b="1" dirty="0">
                <a:solidFill>
                  <a:srgbClr val="0070C0"/>
                </a:solidFill>
              </a:rPr>
              <a:t> </a:t>
            </a:r>
            <a:r>
              <a:rPr lang="en-US" sz="2800" b="1" dirty="0" err="1">
                <a:solidFill>
                  <a:srgbClr val="0070C0"/>
                </a:solidFill>
              </a:rPr>
              <a:t>khí</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trọng</a:t>
            </a:r>
            <a:r>
              <a:rPr lang="en-US" sz="2800" b="1" dirty="0">
                <a:solidFill>
                  <a:srgbClr val="0070C0"/>
                </a:solidFill>
              </a:rPr>
              <a:t> </a:t>
            </a:r>
            <a:r>
              <a:rPr lang="en-US" sz="2800" b="1" dirty="0" err="1">
                <a:solidFill>
                  <a:srgbClr val="0070C0"/>
                </a:solidFill>
              </a:rPr>
              <a:t>lực</a:t>
            </a:r>
            <a:r>
              <a:rPr lang="en-US" sz="2800" b="1" dirty="0">
                <a:solidFill>
                  <a:srgbClr val="0070C0"/>
                </a:solidFill>
              </a:rPr>
              <a:t> </a:t>
            </a:r>
            <a:r>
              <a:rPr lang="en-US" sz="2800" b="1" dirty="0" err="1">
                <a:solidFill>
                  <a:srgbClr val="0070C0"/>
                </a:solidFill>
              </a:rPr>
              <a:t>tác</a:t>
            </a:r>
            <a:r>
              <a:rPr lang="en-US" sz="2800" b="1" dirty="0">
                <a:solidFill>
                  <a:srgbClr val="0070C0"/>
                </a:solidFill>
              </a:rPr>
              <a:t> </a:t>
            </a:r>
            <a:r>
              <a:rPr lang="en-US" sz="2800" b="1" dirty="0" err="1">
                <a:solidFill>
                  <a:srgbClr val="0070C0"/>
                </a:solidFill>
              </a:rPr>
              <a:t>dụng</a:t>
            </a:r>
            <a:r>
              <a:rPr lang="en-US" sz="2800" b="1" dirty="0">
                <a:solidFill>
                  <a:srgbClr val="0070C0"/>
                </a:solidFill>
              </a:rPr>
              <a:t> </a:t>
            </a:r>
            <a:r>
              <a:rPr lang="en-US" sz="2800" b="1" dirty="0" err="1">
                <a:solidFill>
                  <a:srgbClr val="0070C0"/>
                </a:solidFill>
              </a:rPr>
              <a:t>lên</a:t>
            </a:r>
            <a:r>
              <a:rPr lang="en-US" sz="2800" b="1" dirty="0">
                <a:solidFill>
                  <a:srgbClr val="0070C0"/>
                </a:solidFill>
              </a:rPr>
              <a:t> </a:t>
            </a:r>
            <a:r>
              <a:rPr lang="en-US" sz="2800" b="1" dirty="0" err="1">
                <a:solidFill>
                  <a:srgbClr val="0070C0"/>
                </a:solidFill>
              </a:rPr>
              <a:t>vật</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lực</a:t>
            </a:r>
            <a:r>
              <a:rPr lang="en-US" sz="2800" b="1" dirty="0">
                <a:solidFill>
                  <a:srgbClr val="0070C0"/>
                </a:solidFill>
              </a:rPr>
              <a:t> </a:t>
            </a:r>
            <a:r>
              <a:rPr lang="en-US" sz="2800" b="1" dirty="0" err="1">
                <a:solidFill>
                  <a:srgbClr val="0070C0"/>
                </a:solidFill>
              </a:rPr>
              <a:t>đó</a:t>
            </a:r>
            <a:r>
              <a:rPr lang="en-US" sz="2800" b="1" dirty="0">
                <a:solidFill>
                  <a:srgbClr val="0070C0"/>
                </a:solidFill>
              </a:rPr>
              <a:t> </a:t>
            </a:r>
            <a:r>
              <a:rPr lang="en-US" sz="2800" b="1" dirty="0" err="1">
                <a:solidFill>
                  <a:srgbClr val="0070C0"/>
                </a:solidFill>
              </a:rPr>
              <a:t>sinh</a:t>
            </a:r>
            <a:r>
              <a:rPr lang="en-US" sz="2800" b="1" dirty="0">
                <a:solidFill>
                  <a:srgbClr val="0070C0"/>
                </a:solidFill>
              </a:rPr>
              <a:t> </a:t>
            </a:r>
            <a:r>
              <a:rPr lang="en-US" sz="2800" b="1" dirty="0" err="1">
                <a:solidFill>
                  <a:srgbClr val="0070C0"/>
                </a:solidFill>
              </a:rPr>
              <a:t>công</a:t>
            </a:r>
            <a:r>
              <a:rPr lang="en-US" sz="2800" b="1" dirty="0">
                <a:solidFill>
                  <a:srgbClr val="0070C0"/>
                </a:solidFill>
              </a:rPr>
              <a:t> </a:t>
            </a:r>
            <a:r>
              <a:rPr lang="en-US" sz="2800" b="1" dirty="0" err="1">
                <a:solidFill>
                  <a:srgbClr val="0070C0"/>
                </a:solidFill>
              </a:rPr>
              <a:t>cản</a:t>
            </a:r>
            <a:endParaRPr kumimoji="0" lang="en-US" sz="2800" b="1" i="0" u="none" strike="noStrike" kern="1200" cap="none" spc="0" normalizeH="0" baseline="0" noProof="0" dirty="0">
              <a:ln>
                <a:noFill/>
              </a:ln>
              <a:solidFill>
                <a:srgbClr val="0070C0"/>
              </a:solidFill>
              <a:effectLst/>
              <a:uLnTx/>
              <a:uFillTx/>
              <a:latin typeface="Arial"/>
            </a:endParaRPr>
          </a:p>
        </p:txBody>
      </p:sp>
      <p:sp>
        <p:nvSpPr>
          <p:cNvPr id="9" name="TextBox 8" descr="n53 fb Le Nhung"/>
          <p:cNvSpPr txBox="1"/>
          <p:nvPr/>
        </p:nvSpPr>
        <p:spPr>
          <a:xfrm>
            <a:off x="740228" y="2571307"/>
            <a:ext cx="7175864" cy="1384995"/>
          </a:xfrm>
          <a:prstGeom prst="rect">
            <a:avLst/>
          </a:prstGeom>
          <a:noFill/>
        </p:spPr>
        <p:txBody>
          <a:bodyPr wrap="square" rtlCol="0">
            <a:spAutoFit/>
          </a:bodyPr>
          <a:lstStyle/>
          <a:p>
            <a:pPr lvl="0" algn="just"/>
            <a:r>
              <a:rPr lang="en-US" sz="2800" b="1" dirty="0">
                <a:solidFill>
                  <a:srgbClr val="0070C0"/>
                </a:solidFill>
                <a:latin typeface="Arial"/>
              </a:rPr>
              <a:t>b. </a:t>
            </a:r>
            <a:r>
              <a:rPr lang="vi-VN" sz="2800" b="1" dirty="0">
                <a:solidFill>
                  <a:srgbClr val="0070C0"/>
                </a:solidFill>
                <a:latin typeface="Arial"/>
              </a:rPr>
              <a:t>Trong quá trình đi lên, thế năng tăng và động năng giảm. Khi vật rơi xuống thì thế năng giảm và động năng tăng</a:t>
            </a:r>
            <a:endParaRPr kumimoji="0" lang="en-US" sz="2800" b="1" i="0" u="none" strike="noStrike" kern="1200" cap="none" spc="0" normalizeH="0" baseline="0" noProof="0" dirty="0">
              <a:ln>
                <a:noFill/>
              </a:ln>
              <a:solidFill>
                <a:srgbClr val="0070C0"/>
              </a:solidFill>
              <a:effectLst/>
              <a:uLnTx/>
              <a:uFillTx/>
              <a:latin typeface="Arial"/>
            </a:endParaRPr>
          </a:p>
        </p:txBody>
      </p:sp>
      <p:sp>
        <p:nvSpPr>
          <p:cNvPr id="17" name="TextBox 16" descr="n53 fb Le Nhung"/>
          <p:cNvSpPr txBox="1"/>
          <p:nvPr/>
        </p:nvSpPr>
        <p:spPr>
          <a:xfrm>
            <a:off x="740228" y="4007288"/>
            <a:ext cx="7175864" cy="1815882"/>
          </a:xfrm>
          <a:prstGeom prst="rect">
            <a:avLst/>
          </a:prstGeom>
          <a:noFill/>
        </p:spPr>
        <p:txBody>
          <a:bodyPr wrap="square" rtlCol="0">
            <a:spAutoFit/>
          </a:bodyPr>
          <a:lstStyle/>
          <a:p>
            <a:pPr lvl="0" algn="just"/>
            <a:r>
              <a:rPr lang="en-US" sz="2800" b="1" dirty="0" err="1">
                <a:solidFill>
                  <a:srgbClr val="0070C0"/>
                </a:solidFill>
              </a:rPr>
              <a:t>Động</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thế</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thể</a:t>
            </a:r>
            <a:r>
              <a:rPr lang="en-US" sz="2800" b="1" dirty="0">
                <a:solidFill>
                  <a:srgbClr val="0070C0"/>
                </a:solidFill>
              </a:rPr>
              <a:t> </a:t>
            </a:r>
            <a:r>
              <a:rPr lang="en-US" sz="2800" b="1" dirty="0" err="1">
                <a:solidFill>
                  <a:srgbClr val="0070C0"/>
                </a:solidFill>
              </a:rPr>
              <a:t>chuyển</a:t>
            </a:r>
            <a:r>
              <a:rPr lang="en-US" sz="2800" b="1" dirty="0">
                <a:solidFill>
                  <a:srgbClr val="0070C0"/>
                </a:solidFill>
              </a:rPr>
              <a:t> </a:t>
            </a:r>
            <a:r>
              <a:rPr lang="en-US" sz="2800" b="1" dirty="0" err="1">
                <a:solidFill>
                  <a:srgbClr val="0070C0"/>
                </a:solidFill>
              </a:rPr>
              <a:t>hóa</a:t>
            </a:r>
            <a:r>
              <a:rPr lang="en-US" sz="2800" b="1" dirty="0">
                <a:solidFill>
                  <a:srgbClr val="0070C0"/>
                </a:solidFill>
              </a:rPr>
              <a:t> qua </a:t>
            </a:r>
            <a:r>
              <a:rPr lang="en-US" sz="2800" b="1" dirty="0" err="1">
                <a:solidFill>
                  <a:srgbClr val="0070C0"/>
                </a:solidFill>
              </a:rPr>
              <a:t>lại</a:t>
            </a:r>
            <a:r>
              <a:rPr lang="en-US" sz="2800" b="1" dirty="0">
                <a:solidFill>
                  <a:srgbClr val="0070C0"/>
                </a:solidFill>
              </a:rPr>
              <a:t> </a:t>
            </a:r>
            <a:r>
              <a:rPr lang="en-US" sz="2800" b="1" dirty="0" err="1">
                <a:solidFill>
                  <a:srgbClr val="0070C0"/>
                </a:solidFill>
              </a:rPr>
              <a:t>lẫn</a:t>
            </a:r>
            <a:r>
              <a:rPr lang="en-US" sz="2800" b="1" dirty="0">
                <a:solidFill>
                  <a:srgbClr val="0070C0"/>
                </a:solidFill>
              </a:rPr>
              <a:t> </a:t>
            </a:r>
            <a:r>
              <a:rPr lang="en-US" sz="2800" b="1" dirty="0" err="1">
                <a:solidFill>
                  <a:srgbClr val="0070C0"/>
                </a:solidFill>
              </a:rPr>
              <a:t>nhau</a:t>
            </a:r>
            <a:r>
              <a:rPr lang="en-US" sz="2800" b="1" dirty="0">
                <a:solidFill>
                  <a:srgbClr val="0070C0"/>
                </a:solidFill>
              </a:rPr>
              <a:t> </a:t>
            </a:r>
            <a:r>
              <a:rPr lang="en-US" sz="2800" b="1" dirty="0" err="1">
                <a:solidFill>
                  <a:srgbClr val="0070C0"/>
                </a:solidFill>
              </a:rPr>
              <a:t>nên</a:t>
            </a:r>
            <a:r>
              <a:rPr lang="en-US" sz="2800" b="1" dirty="0">
                <a:solidFill>
                  <a:srgbClr val="0070C0"/>
                </a:solidFill>
              </a:rPr>
              <a:t> </a:t>
            </a:r>
            <a:r>
              <a:rPr lang="en-US" sz="2800" b="1" dirty="0" err="1">
                <a:solidFill>
                  <a:srgbClr val="0070C0"/>
                </a:solidFill>
              </a:rPr>
              <a:t>độ</a:t>
            </a:r>
            <a:r>
              <a:rPr lang="en-US" sz="2800" b="1" dirty="0">
                <a:solidFill>
                  <a:srgbClr val="0070C0"/>
                </a:solidFill>
              </a:rPr>
              <a:t> </a:t>
            </a:r>
            <a:r>
              <a:rPr lang="en-US" sz="2800" b="1" dirty="0" err="1">
                <a:solidFill>
                  <a:srgbClr val="0070C0"/>
                </a:solidFill>
              </a:rPr>
              <a:t>tăng</a:t>
            </a:r>
            <a:r>
              <a:rPr lang="en-US" sz="2800" b="1" dirty="0">
                <a:solidFill>
                  <a:srgbClr val="0070C0"/>
                </a:solidFill>
              </a:rPr>
              <a:t> </a:t>
            </a:r>
            <a:r>
              <a:rPr lang="en-US" sz="2800" b="1" dirty="0" err="1">
                <a:solidFill>
                  <a:srgbClr val="0070C0"/>
                </a:solidFill>
              </a:rPr>
              <a:t>của</a:t>
            </a:r>
            <a:r>
              <a:rPr lang="en-US" sz="2800" b="1" dirty="0">
                <a:solidFill>
                  <a:srgbClr val="0070C0"/>
                </a:solidFill>
              </a:rPr>
              <a:t> </a:t>
            </a:r>
            <a:r>
              <a:rPr lang="en-US" sz="2800" b="1" dirty="0" err="1">
                <a:solidFill>
                  <a:srgbClr val="0070C0"/>
                </a:solidFill>
              </a:rPr>
              <a:t>động</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độ</a:t>
            </a:r>
            <a:r>
              <a:rPr lang="en-US" sz="2800" b="1" dirty="0">
                <a:solidFill>
                  <a:srgbClr val="0070C0"/>
                </a:solidFill>
              </a:rPr>
              <a:t> </a:t>
            </a:r>
            <a:r>
              <a:rPr lang="en-US" sz="2800" b="1" dirty="0" err="1">
                <a:solidFill>
                  <a:srgbClr val="0070C0"/>
                </a:solidFill>
              </a:rPr>
              <a:t>giảm</a:t>
            </a:r>
            <a:r>
              <a:rPr lang="en-US" sz="2800" b="1" dirty="0">
                <a:solidFill>
                  <a:srgbClr val="0070C0"/>
                </a:solidFill>
              </a:rPr>
              <a:t> </a:t>
            </a:r>
            <a:r>
              <a:rPr lang="en-US" sz="2800" b="1" dirty="0" err="1">
                <a:solidFill>
                  <a:srgbClr val="0070C0"/>
                </a:solidFill>
              </a:rPr>
              <a:t>thế</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bằng</a:t>
            </a:r>
            <a:r>
              <a:rPr lang="en-US" sz="2800" b="1" dirty="0">
                <a:solidFill>
                  <a:srgbClr val="0070C0"/>
                </a:solidFill>
              </a:rPr>
              <a:t> </a:t>
            </a:r>
            <a:r>
              <a:rPr lang="en-US" sz="2800" b="1" dirty="0" err="1">
                <a:solidFill>
                  <a:srgbClr val="0070C0"/>
                </a:solidFill>
              </a:rPr>
              <a:t>nhau</a:t>
            </a:r>
            <a:r>
              <a:rPr lang="en-US" sz="2800" b="1" dirty="0">
                <a:solidFill>
                  <a:srgbClr val="0070C0"/>
                </a:solidFill>
              </a:rPr>
              <a:t>.</a:t>
            </a:r>
            <a:endParaRPr kumimoji="0" lang="en-US" sz="2800" b="1" i="0" u="none" strike="noStrike" kern="1200" cap="none" spc="0" normalizeH="0" baseline="0" noProof="0" dirty="0">
              <a:ln>
                <a:noFill/>
              </a:ln>
              <a:solidFill>
                <a:srgbClr val="0070C0"/>
              </a:solidFill>
              <a:effectLst/>
              <a:uLnTx/>
              <a:uFillTx/>
              <a:latin typeface="Arial"/>
            </a:endParaRPr>
          </a:p>
        </p:txBody>
      </p:sp>
      <p:pic>
        <p:nvPicPr>
          <p:cNvPr id="2" name="ghghghg" descr="n53 fb Le Nhu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20595" y="1002954"/>
            <a:ext cx="3543300" cy="4572000"/>
          </a:xfrm>
          <a:prstGeom prst="rect">
            <a:avLst/>
          </a:prstGeom>
        </p:spPr>
      </p:pic>
    </p:spTree>
    <p:extLst>
      <p:ext uri="{BB962C8B-B14F-4D97-AF65-F5344CB8AC3E}">
        <p14:creationId xmlns:p14="http://schemas.microsoft.com/office/powerpoint/2010/main" val="4107817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2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2"/>
                </p:tgtEl>
              </p:cMediaNode>
            </p:video>
          </p:childTnLst>
        </p:cTn>
      </p:par>
    </p:tnLst>
    <p:bldLst>
      <p:bldP spid="6" grpId="0"/>
      <p:bldP spid="9"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53 fb Le Nhung">
            <a:extLst>
              <a:ext uri="{FF2B5EF4-FFF2-40B4-BE49-F238E27FC236}">
                <a16:creationId xmlns:a16="http://schemas.microsoft.com/office/drawing/2014/main" id="{B43A4FD6-A113-4752-9D1C-5A96E995E6AA}"/>
              </a:ext>
            </a:extLst>
          </p:cNvPr>
          <p:cNvGrpSpPr/>
          <p:nvPr/>
        </p:nvGrpSpPr>
        <p:grpSpPr>
          <a:xfrm>
            <a:off x="617356" y="228522"/>
            <a:ext cx="3014660" cy="955871"/>
            <a:chOff x="1196025" y="2012250"/>
            <a:chExt cx="2821234" cy="727040"/>
          </a:xfrm>
        </p:grpSpPr>
        <p:sp>
          <p:nvSpPr>
            <p:cNvPr id="6" name="Google Shape;262;p35">
              <a:extLst>
                <a:ext uri="{FF2B5EF4-FFF2-40B4-BE49-F238E27FC236}">
                  <a16:creationId xmlns:a16="http://schemas.microsoft.com/office/drawing/2014/main" id="{6A00E40D-05CC-4C8D-9807-E0EEC8D3A404}"/>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7" name="Google Shape;263;p35">
              <a:extLst>
                <a:ext uri="{FF2B5EF4-FFF2-40B4-BE49-F238E27FC236}">
                  <a16:creationId xmlns:a16="http://schemas.microsoft.com/office/drawing/2014/main" id="{1D70D5C1-96EF-42CA-8FEF-7DBA0287536F}"/>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53 fb Le Nhung">
            <a:extLst>
              <a:ext uri="{FF2B5EF4-FFF2-40B4-BE49-F238E27FC236}">
                <a16:creationId xmlns:a16="http://schemas.microsoft.com/office/drawing/2014/main" id="{5DC4BF7E-61DA-41AF-A12D-3447AFEC21E8}"/>
              </a:ext>
            </a:extLst>
          </p:cNvPr>
          <p:cNvSpPr txBox="1"/>
          <p:nvPr/>
        </p:nvSpPr>
        <p:spPr>
          <a:xfrm>
            <a:off x="844086" y="479165"/>
            <a:ext cx="32019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Thảo</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luận</a:t>
            </a:r>
            <a:r>
              <a:rPr kumimoji="0" lang="en-US"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rPr>
              <a:t> </a:t>
            </a:r>
            <a:r>
              <a:rPr kumimoji="0" lang="en-US" sz="2800" b="0" i="0" u="none" strike="noStrike" kern="1200" cap="none" spc="0" normalizeH="0" baseline="0" noProof="0" dirty="0" err="1">
                <a:ln>
                  <a:noFill/>
                </a:ln>
                <a:solidFill>
                  <a:srgbClr val="FFFFFF"/>
                </a:solidFill>
                <a:effectLst/>
                <a:uLnTx/>
                <a:uFillTx/>
                <a:latin typeface="#9Slide03 AmpleSoft Bold" panose="02000000000000000000" pitchFamily="2" charset="-93"/>
                <a:ea typeface="+mn-ea"/>
                <a:cs typeface="+mn-cs"/>
              </a:rPr>
              <a:t>nhóm</a:t>
            </a:r>
            <a:endParaRPr kumimoji="0" lang="vi-VN" sz="2800" b="0" i="0" u="none" strike="noStrike" kern="1200" cap="none" spc="0" normalizeH="0" baseline="0" noProof="0" dirty="0">
              <a:ln>
                <a:noFill/>
              </a:ln>
              <a:solidFill>
                <a:srgbClr val="FFFFFF"/>
              </a:solidFill>
              <a:effectLst/>
              <a:uLnTx/>
              <a:uFillTx/>
              <a:latin typeface="#9Slide03 AmpleSoft Bold" panose="02000000000000000000" pitchFamily="2" charset="-93"/>
              <a:ea typeface="+mn-ea"/>
              <a:cs typeface="+mn-cs"/>
            </a:endParaRPr>
          </a:p>
        </p:txBody>
      </p:sp>
      <p:pic>
        <p:nvPicPr>
          <p:cNvPr id="14" name="Picture 2" descr="n53 fb Le Nhung">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844086" y="1251335"/>
            <a:ext cx="1999884" cy="185444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descr="n53 fb Le Nhung"/>
          <p:cNvSpPr/>
          <p:nvPr/>
        </p:nvSpPr>
        <p:spPr>
          <a:xfrm>
            <a:off x="147918" y="3595496"/>
            <a:ext cx="11846858" cy="3020455"/>
          </a:xfrm>
          <a:prstGeom prst="roundRect">
            <a:avLst>
              <a:gd name="adj" fmla="val 7445"/>
            </a:avLst>
          </a:prstGeom>
          <a:solidFill>
            <a:schemeClr val="accent4">
              <a:lumMod val="20000"/>
              <a:lumOff val="8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lgn="just">
              <a:lnSpc>
                <a:spcPct val="115000"/>
              </a:lnSpc>
              <a:buAutoNum type="arabicPeriod"/>
              <a:defRPr/>
            </a:pP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Trên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Hình</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26.1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là</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một</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phần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đường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đi</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của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tàu</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lượn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siêu</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tốc</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Em</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hãy</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phân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tích</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sự</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chuyển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hóa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giữa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động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và</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thế</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của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tàu</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lượn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trên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từng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đoạn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đường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a:t>
            </a:r>
          </a:p>
          <a:p>
            <a:pPr marL="514350" lvl="0" indent="-514350" algn="just">
              <a:lnSpc>
                <a:spcPct val="115000"/>
              </a:lnSpc>
              <a:buAutoNum type="arabicPeriod"/>
              <a:defRPr/>
            </a:pP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Trong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các</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quá</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trình</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hoạt</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động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của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tàu</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lượn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ngoài</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động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và</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thế</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còn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có</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dạng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lượng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nào</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khác</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tham</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gia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vào</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quá</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trình</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chuyển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hóa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a:t>
            </a:r>
          </a:p>
          <a:p>
            <a:pPr marL="514350" lvl="0" indent="-514350" algn="just">
              <a:lnSpc>
                <a:spcPct val="115000"/>
              </a:lnSpc>
              <a:buAutoNum type="arabicPeriod"/>
              <a:defRPr/>
            </a:pP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Từ</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những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ví</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dụ</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trên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chỉ</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ra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kết</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luận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về</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sự</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chuyển</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hoá</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giữa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động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và</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thế</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năng</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của</a:t>
            </a:r>
            <a:r>
              <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rPr>
              <a:t> </a:t>
            </a:r>
            <a:r>
              <a:rPr lang="en-US" sz="2400" b="1" dirty="0" err="1">
                <a:solidFill>
                  <a:schemeClr val="tx1">
                    <a:lumMod val="95000"/>
                    <a:lumOff val="5000"/>
                  </a:schemeClr>
                </a:solidFill>
                <a:ea typeface="Times New Roman" panose="02020603050405020304" pitchFamily="18" charset="0"/>
                <a:cs typeface="#9Slide03 Arima Madurai Black" panose="00000A00000000000000" pitchFamily="2" charset="-93"/>
              </a:rPr>
              <a:t>vật</a:t>
            </a:r>
            <a:endParaRPr lang="en-US" sz="2400" b="1" dirty="0">
              <a:solidFill>
                <a:schemeClr val="tx1">
                  <a:lumMod val="95000"/>
                  <a:lumOff val="5000"/>
                </a:schemeClr>
              </a:solidFill>
              <a:ea typeface="Times New Roman" panose="02020603050405020304" pitchFamily="18" charset="0"/>
              <a:cs typeface="#9Slide03 Arima Madurai Black" panose="00000A00000000000000" pitchFamily="2" charset="-93"/>
            </a:endParaRPr>
          </a:p>
        </p:txBody>
      </p:sp>
      <p:pic>
        <p:nvPicPr>
          <p:cNvPr id="11" name="Picture 10" descr="n53 fb Le Nhung"/>
          <p:cNvPicPr/>
          <p:nvPr/>
        </p:nvPicPr>
        <p:blipFill rotWithShape="1">
          <a:blip r:embed="rId4">
            <a:extLst>
              <a:ext uri="{28A0092B-C50C-407E-A947-70E740481C1C}">
                <a14:useLocalDpi xmlns:a14="http://schemas.microsoft.com/office/drawing/2010/main" val="0"/>
              </a:ext>
            </a:extLst>
          </a:blip>
          <a:srcRect b="-192"/>
          <a:stretch/>
        </p:blipFill>
        <p:spPr bwMode="auto">
          <a:xfrm>
            <a:off x="4894729" y="45120"/>
            <a:ext cx="5150224" cy="3330092"/>
          </a:xfrm>
          <a:prstGeom prst="rect">
            <a:avLst/>
          </a:prstGeom>
          <a:noFill/>
          <a:ln>
            <a:noFill/>
          </a:ln>
        </p:spPr>
      </p:pic>
    </p:spTree>
    <p:extLst>
      <p:ext uri="{BB962C8B-B14F-4D97-AF65-F5344CB8AC3E}">
        <p14:creationId xmlns:p14="http://schemas.microsoft.com/office/powerpoint/2010/main" val="3862151261"/>
      </p:ext>
    </p:extLst>
  </p:cSld>
  <p:clrMapOvr>
    <a:masterClrMapping/>
  </p:clrMapOvr>
</p:sld>
</file>

<file path=ppt/theme/theme1.xml><?xml version="1.0" encoding="utf-8"?>
<a:theme xmlns:a="http://schemas.openxmlformats.org/drawingml/2006/main" name="3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Custom 28">
      <a:dk1>
        <a:sysClr val="windowText" lastClr="000000"/>
      </a:dk1>
      <a:lt1>
        <a:sysClr val="window" lastClr="FFFFFF"/>
      </a:lt1>
      <a:dk2>
        <a:srgbClr val="7E8891"/>
      </a:dk2>
      <a:lt2>
        <a:srgbClr val="E7E6E6"/>
      </a:lt2>
      <a:accent1>
        <a:srgbClr val="131C2B"/>
      </a:accent1>
      <a:accent2>
        <a:srgbClr val="ED1B24"/>
      </a:accent2>
      <a:accent3>
        <a:srgbClr val="FD9483"/>
      </a:accent3>
      <a:accent4>
        <a:srgbClr val="EABCBC"/>
      </a:accent4>
      <a:accent5>
        <a:srgbClr val="F02314"/>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FFFFFF"/>
        </a:solidFill>
      </a:spPr>
      <a:bodyPr wrap="square" rtlCol="0">
        <a:spAutoFit/>
      </a:bodyPr>
      <a:lstStyle>
        <a:defPPr algn="just">
          <a:defRPr sz="2800" b="1" dirty="0">
            <a:solidFill>
              <a:srgbClr val="0070C0"/>
            </a:solidFill>
          </a:defRPr>
        </a:defPPr>
      </a:lstStyle>
    </a:txDef>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7932</TotalTime>
  <Words>2176</Words>
  <Application>Microsoft Office PowerPoint</Application>
  <PresentationFormat>Widescreen</PresentationFormat>
  <Paragraphs>129</Paragraphs>
  <Slides>31</Slides>
  <Notes>1</Notes>
  <HiddenSlides>0</HiddenSlides>
  <MMClips>8</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31</vt:i4>
      </vt:variant>
    </vt:vector>
  </HeadingPairs>
  <TitlesOfParts>
    <vt:vector size="51" baseType="lpstr">
      <vt:lpstr>#9Slide03 AmpleSoft Bold</vt:lpstr>
      <vt:lpstr>#9Slide03 Arima Madurai Black</vt:lpstr>
      <vt:lpstr>#9Slide04 Abraham Lincoln</vt:lpstr>
      <vt:lpstr>Amatic SC</vt:lpstr>
      <vt:lpstr>Arial</vt:lpstr>
      <vt:lpstr>Calibri</vt:lpstr>
      <vt:lpstr>Calibri Light</vt:lpstr>
      <vt:lpstr>Cambria Math</vt:lpstr>
      <vt:lpstr>等线</vt:lpstr>
      <vt:lpstr>Happy Monkey</vt:lpstr>
      <vt:lpstr>Livvic</vt:lpstr>
      <vt:lpstr>Mallanna</vt:lpstr>
      <vt:lpstr>Roboto Condensed Light</vt:lpstr>
      <vt:lpstr>Tahoma</vt:lpstr>
      <vt:lpstr>Times New Roman</vt:lpstr>
      <vt:lpstr>3_Estival Flowers by Slidesgo</vt:lpstr>
      <vt:lpstr>1_Estival Flowers by Slidesgo</vt:lpstr>
      <vt:lpstr>6_Office Theme</vt:lpstr>
      <vt:lpstr>4_Estival Flowers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519</cp:revision>
  <dcterms:created xsi:type="dcterms:W3CDTF">2022-09-10T09:27:25Z</dcterms:created>
  <dcterms:modified xsi:type="dcterms:W3CDTF">2025-02-26T07:30:18Z</dcterms:modified>
</cp:coreProperties>
</file>