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D289-FE8C-4198-8E35-4EA4525A1F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E554C85-3B8C-4976-A451-58A6C56A81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4913085-9B91-48C0-83E7-E2DDA9B11064}"/>
              </a:ext>
            </a:extLst>
          </p:cNvPr>
          <p:cNvSpPr>
            <a:spLocks noGrp="1"/>
          </p:cNvSpPr>
          <p:nvPr>
            <p:ph type="dt" sz="half" idx="10"/>
          </p:nvPr>
        </p:nvSpPr>
        <p:spPr/>
        <p:txBody>
          <a:bodyPr/>
          <a:lstStyle/>
          <a:p>
            <a:fld id="{730F5848-E7E6-425C-890D-6232FFC6264D}" type="datetimeFigureOut">
              <a:rPr lang="en-US" smtClean="0"/>
              <a:t>22/02/2025</a:t>
            </a:fld>
            <a:endParaRPr lang="en-US"/>
          </a:p>
        </p:txBody>
      </p:sp>
      <p:sp>
        <p:nvSpPr>
          <p:cNvPr id="5" name="Footer Placeholder 4">
            <a:extLst>
              <a:ext uri="{FF2B5EF4-FFF2-40B4-BE49-F238E27FC236}">
                <a16:creationId xmlns:a16="http://schemas.microsoft.com/office/drawing/2014/main" id="{3C08D5D9-F327-4482-9984-C9E7EC3F5F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8BAF5E-4DBA-41D3-AB8F-BE3C66ABC17D}"/>
              </a:ext>
            </a:extLst>
          </p:cNvPr>
          <p:cNvSpPr>
            <a:spLocks noGrp="1"/>
          </p:cNvSpPr>
          <p:nvPr>
            <p:ph type="sldNum" sz="quarter" idx="12"/>
          </p:nvPr>
        </p:nvSpPr>
        <p:spPr/>
        <p:txBody>
          <a:bodyPr/>
          <a:lstStyle/>
          <a:p>
            <a:fld id="{7A8D2FD9-092A-49A0-8DFF-17FB3395CA93}" type="slidenum">
              <a:rPr lang="en-US" smtClean="0"/>
              <a:t>‹#›</a:t>
            </a:fld>
            <a:endParaRPr lang="en-US"/>
          </a:p>
        </p:txBody>
      </p:sp>
    </p:spTree>
    <p:extLst>
      <p:ext uri="{BB962C8B-B14F-4D97-AF65-F5344CB8AC3E}">
        <p14:creationId xmlns:p14="http://schemas.microsoft.com/office/powerpoint/2010/main" val="1039535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45BFB-9B3B-47C2-861D-679CE17BE87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293F19-2EF8-4FE8-803F-2BA10E0C2D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B4C904-7336-41C5-96C9-86DED0E6CB05}"/>
              </a:ext>
            </a:extLst>
          </p:cNvPr>
          <p:cNvSpPr>
            <a:spLocks noGrp="1"/>
          </p:cNvSpPr>
          <p:nvPr>
            <p:ph type="dt" sz="half" idx="10"/>
          </p:nvPr>
        </p:nvSpPr>
        <p:spPr/>
        <p:txBody>
          <a:bodyPr/>
          <a:lstStyle/>
          <a:p>
            <a:fld id="{730F5848-E7E6-425C-890D-6232FFC6264D}" type="datetimeFigureOut">
              <a:rPr lang="en-US" smtClean="0"/>
              <a:t>22/02/2025</a:t>
            </a:fld>
            <a:endParaRPr lang="en-US"/>
          </a:p>
        </p:txBody>
      </p:sp>
      <p:sp>
        <p:nvSpPr>
          <p:cNvPr id="5" name="Footer Placeholder 4">
            <a:extLst>
              <a:ext uri="{FF2B5EF4-FFF2-40B4-BE49-F238E27FC236}">
                <a16:creationId xmlns:a16="http://schemas.microsoft.com/office/drawing/2014/main" id="{37694364-CE7D-4A85-9974-7A8BC51AB8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2524FA-48CE-4DFD-A336-F1C05633289F}"/>
              </a:ext>
            </a:extLst>
          </p:cNvPr>
          <p:cNvSpPr>
            <a:spLocks noGrp="1"/>
          </p:cNvSpPr>
          <p:nvPr>
            <p:ph type="sldNum" sz="quarter" idx="12"/>
          </p:nvPr>
        </p:nvSpPr>
        <p:spPr/>
        <p:txBody>
          <a:bodyPr/>
          <a:lstStyle/>
          <a:p>
            <a:fld id="{7A8D2FD9-092A-49A0-8DFF-17FB3395CA93}" type="slidenum">
              <a:rPr lang="en-US" smtClean="0"/>
              <a:t>‹#›</a:t>
            </a:fld>
            <a:endParaRPr lang="en-US"/>
          </a:p>
        </p:txBody>
      </p:sp>
    </p:spTree>
    <p:extLst>
      <p:ext uri="{BB962C8B-B14F-4D97-AF65-F5344CB8AC3E}">
        <p14:creationId xmlns:p14="http://schemas.microsoft.com/office/powerpoint/2010/main" val="875174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A80734-4FE1-4106-8C8E-5DA4843F982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F2E5E-5F8C-4229-9A1F-58FA008163A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A03A37-78C2-4F63-BE32-803448A3E34E}"/>
              </a:ext>
            </a:extLst>
          </p:cNvPr>
          <p:cNvSpPr>
            <a:spLocks noGrp="1"/>
          </p:cNvSpPr>
          <p:nvPr>
            <p:ph type="dt" sz="half" idx="10"/>
          </p:nvPr>
        </p:nvSpPr>
        <p:spPr/>
        <p:txBody>
          <a:bodyPr/>
          <a:lstStyle/>
          <a:p>
            <a:fld id="{730F5848-E7E6-425C-890D-6232FFC6264D}" type="datetimeFigureOut">
              <a:rPr lang="en-US" smtClean="0"/>
              <a:t>22/02/2025</a:t>
            </a:fld>
            <a:endParaRPr lang="en-US"/>
          </a:p>
        </p:txBody>
      </p:sp>
      <p:sp>
        <p:nvSpPr>
          <p:cNvPr id="5" name="Footer Placeholder 4">
            <a:extLst>
              <a:ext uri="{FF2B5EF4-FFF2-40B4-BE49-F238E27FC236}">
                <a16:creationId xmlns:a16="http://schemas.microsoft.com/office/drawing/2014/main" id="{169EE266-4BBE-4FEE-937F-DEF9FF1FB6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25F341-8AC4-4641-A022-13A2FB8A07ED}"/>
              </a:ext>
            </a:extLst>
          </p:cNvPr>
          <p:cNvSpPr>
            <a:spLocks noGrp="1"/>
          </p:cNvSpPr>
          <p:nvPr>
            <p:ph type="sldNum" sz="quarter" idx="12"/>
          </p:nvPr>
        </p:nvSpPr>
        <p:spPr/>
        <p:txBody>
          <a:bodyPr/>
          <a:lstStyle/>
          <a:p>
            <a:fld id="{7A8D2FD9-092A-49A0-8DFF-17FB3395CA93}" type="slidenum">
              <a:rPr lang="en-US" smtClean="0"/>
              <a:t>‹#›</a:t>
            </a:fld>
            <a:endParaRPr lang="en-US"/>
          </a:p>
        </p:txBody>
      </p:sp>
    </p:spTree>
    <p:extLst>
      <p:ext uri="{BB962C8B-B14F-4D97-AF65-F5344CB8AC3E}">
        <p14:creationId xmlns:p14="http://schemas.microsoft.com/office/powerpoint/2010/main" val="3498318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874EB-6C8E-44D9-AE91-FA3B8DAD5E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EBA542-F8F2-4645-AA87-E14D24814C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4498B3-C8E6-426C-90F6-28D7A312D66A}"/>
              </a:ext>
            </a:extLst>
          </p:cNvPr>
          <p:cNvSpPr>
            <a:spLocks noGrp="1"/>
          </p:cNvSpPr>
          <p:nvPr>
            <p:ph type="dt" sz="half" idx="10"/>
          </p:nvPr>
        </p:nvSpPr>
        <p:spPr/>
        <p:txBody>
          <a:bodyPr/>
          <a:lstStyle/>
          <a:p>
            <a:fld id="{730F5848-E7E6-425C-890D-6232FFC6264D}" type="datetimeFigureOut">
              <a:rPr lang="en-US" smtClean="0"/>
              <a:t>22/02/2025</a:t>
            </a:fld>
            <a:endParaRPr lang="en-US"/>
          </a:p>
        </p:txBody>
      </p:sp>
      <p:sp>
        <p:nvSpPr>
          <p:cNvPr id="5" name="Footer Placeholder 4">
            <a:extLst>
              <a:ext uri="{FF2B5EF4-FFF2-40B4-BE49-F238E27FC236}">
                <a16:creationId xmlns:a16="http://schemas.microsoft.com/office/drawing/2014/main" id="{12C58EFE-B89E-4513-8791-C8E7FA0294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83C43A-8B10-4178-97FC-19EF7037A260}"/>
              </a:ext>
            </a:extLst>
          </p:cNvPr>
          <p:cNvSpPr>
            <a:spLocks noGrp="1"/>
          </p:cNvSpPr>
          <p:nvPr>
            <p:ph type="sldNum" sz="quarter" idx="12"/>
          </p:nvPr>
        </p:nvSpPr>
        <p:spPr/>
        <p:txBody>
          <a:bodyPr/>
          <a:lstStyle/>
          <a:p>
            <a:fld id="{7A8D2FD9-092A-49A0-8DFF-17FB3395CA93}" type="slidenum">
              <a:rPr lang="en-US" smtClean="0"/>
              <a:t>‹#›</a:t>
            </a:fld>
            <a:endParaRPr lang="en-US"/>
          </a:p>
        </p:txBody>
      </p:sp>
    </p:spTree>
    <p:extLst>
      <p:ext uri="{BB962C8B-B14F-4D97-AF65-F5344CB8AC3E}">
        <p14:creationId xmlns:p14="http://schemas.microsoft.com/office/powerpoint/2010/main" val="861083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2B49A-1C47-43B2-9A4F-6F31ECBB89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C8E440-4346-4719-8043-2CD7CA8095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D4D99C-F7ED-4CDE-96E5-F4A215420768}"/>
              </a:ext>
            </a:extLst>
          </p:cNvPr>
          <p:cNvSpPr>
            <a:spLocks noGrp="1"/>
          </p:cNvSpPr>
          <p:nvPr>
            <p:ph type="dt" sz="half" idx="10"/>
          </p:nvPr>
        </p:nvSpPr>
        <p:spPr/>
        <p:txBody>
          <a:bodyPr/>
          <a:lstStyle/>
          <a:p>
            <a:fld id="{730F5848-E7E6-425C-890D-6232FFC6264D}" type="datetimeFigureOut">
              <a:rPr lang="en-US" smtClean="0"/>
              <a:t>22/02/2025</a:t>
            </a:fld>
            <a:endParaRPr lang="en-US"/>
          </a:p>
        </p:txBody>
      </p:sp>
      <p:sp>
        <p:nvSpPr>
          <p:cNvPr id="5" name="Footer Placeholder 4">
            <a:extLst>
              <a:ext uri="{FF2B5EF4-FFF2-40B4-BE49-F238E27FC236}">
                <a16:creationId xmlns:a16="http://schemas.microsoft.com/office/drawing/2014/main" id="{16A75422-4908-44F4-8A86-CDF24F510B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856984-E13C-4146-B884-2D4FEF48F1A3}"/>
              </a:ext>
            </a:extLst>
          </p:cNvPr>
          <p:cNvSpPr>
            <a:spLocks noGrp="1"/>
          </p:cNvSpPr>
          <p:nvPr>
            <p:ph type="sldNum" sz="quarter" idx="12"/>
          </p:nvPr>
        </p:nvSpPr>
        <p:spPr/>
        <p:txBody>
          <a:bodyPr/>
          <a:lstStyle/>
          <a:p>
            <a:fld id="{7A8D2FD9-092A-49A0-8DFF-17FB3395CA93}" type="slidenum">
              <a:rPr lang="en-US" smtClean="0"/>
              <a:t>‹#›</a:t>
            </a:fld>
            <a:endParaRPr lang="en-US"/>
          </a:p>
        </p:txBody>
      </p:sp>
    </p:spTree>
    <p:extLst>
      <p:ext uri="{BB962C8B-B14F-4D97-AF65-F5344CB8AC3E}">
        <p14:creationId xmlns:p14="http://schemas.microsoft.com/office/powerpoint/2010/main" val="543812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7D84F-B0CB-445F-BAD1-E0752DC3F5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A46039-1DFC-4F35-857F-20514F9BFB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86CF71-9907-429C-BC52-01E40F53FF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BCBDA1-6B28-4BFD-BF03-20529F5BBAFB}"/>
              </a:ext>
            </a:extLst>
          </p:cNvPr>
          <p:cNvSpPr>
            <a:spLocks noGrp="1"/>
          </p:cNvSpPr>
          <p:nvPr>
            <p:ph type="dt" sz="half" idx="10"/>
          </p:nvPr>
        </p:nvSpPr>
        <p:spPr/>
        <p:txBody>
          <a:bodyPr/>
          <a:lstStyle/>
          <a:p>
            <a:fld id="{730F5848-E7E6-425C-890D-6232FFC6264D}" type="datetimeFigureOut">
              <a:rPr lang="en-US" smtClean="0"/>
              <a:t>22/02/2025</a:t>
            </a:fld>
            <a:endParaRPr lang="en-US"/>
          </a:p>
        </p:txBody>
      </p:sp>
      <p:sp>
        <p:nvSpPr>
          <p:cNvPr id="6" name="Footer Placeholder 5">
            <a:extLst>
              <a:ext uri="{FF2B5EF4-FFF2-40B4-BE49-F238E27FC236}">
                <a16:creationId xmlns:a16="http://schemas.microsoft.com/office/drawing/2014/main" id="{EDB2E19B-8EA6-4EE5-83E5-9B88F00430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79162B-96B0-4F46-A84C-6384D21B9104}"/>
              </a:ext>
            </a:extLst>
          </p:cNvPr>
          <p:cNvSpPr>
            <a:spLocks noGrp="1"/>
          </p:cNvSpPr>
          <p:nvPr>
            <p:ph type="sldNum" sz="quarter" idx="12"/>
          </p:nvPr>
        </p:nvSpPr>
        <p:spPr/>
        <p:txBody>
          <a:bodyPr/>
          <a:lstStyle/>
          <a:p>
            <a:fld id="{7A8D2FD9-092A-49A0-8DFF-17FB3395CA93}" type="slidenum">
              <a:rPr lang="en-US" smtClean="0"/>
              <a:t>‹#›</a:t>
            </a:fld>
            <a:endParaRPr lang="en-US"/>
          </a:p>
        </p:txBody>
      </p:sp>
    </p:spTree>
    <p:extLst>
      <p:ext uri="{BB962C8B-B14F-4D97-AF65-F5344CB8AC3E}">
        <p14:creationId xmlns:p14="http://schemas.microsoft.com/office/powerpoint/2010/main" val="1234280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80D5F-9C3A-4BFE-9CD7-8E68846978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0CFF8B-C1E7-4533-8BD8-53D80F8E3C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9EB520-96B8-489C-825C-1C5E9332C5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F2C4697-195A-4C23-A9B1-8EECDF0F84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F5BEBC-3297-49ED-827F-1EE0B12104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63C292-D09C-4A2A-893D-747AB80FAF54}"/>
              </a:ext>
            </a:extLst>
          </p:cNvPr>
          <p:cNvSpPr>
            <a:spLocks noGrp="1"/>
          </p:cNvSpPr>
          <p:nvPr>
            <p:ph type="dt" sz="half" idx="10"/>
          </p:nvPr>
        </p:nvSpPr>
        <p:spPr/>
        <p:txBody>
          <a:bodyPr/>
          <a:lstStyle/>
          <a:p>
            <a:fld id="{730F5848-E7E6-425C-890D-6232FFC6264D}" type="datetimeFigureOut">
              <a:rPr lang="en-US" smtClean="0"/>
              <a:t>22/02/2025</a:t>
            </a:fld>
            <a:endParaRPr lang="en-US"/>
          </a:p>
        </p:txBody>
      </p:sp>
      <p:sp>
        <p:nvSpPr>
          <p:cNvPr id="8" name="Footer Placeholder 7">
            <a:extLst>
              <a:ext uri="{FF2B5EF4-FFF2-40B4-BE49-F238E27FC236}">
                <a16:creationId xmlns:a16="http://schemas.microsoft.com/office/drawing/2014/main" id="{821E97FD-4F1B-4E1E-9C8F-AA42DD5FD6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BAE9C4-F206-4B8A-81D8-A6A8FDAC4C36}"/>
              </a:ext>
            </a:extLst>
          </p:cNvPr>
          <p:cNvSpPr>
            <a:spLocks noGrp="1"/>
          </p:cNvSpPr>
          <p:nvPr>
            <p:ph type="sldNum" sz="quarter" idx="12"/>
          </p:nvPr>
        </p:nvSpPr>
        <p:spPr/>
        <p:txBody>
          <a:bodyPr/>
          <a:lstStyle/>
          <a:p>
            <a:fld id="{7A8D2FD9-092A-49A0-8DFF-17FB3395CA93}" type="slidenum">
              <a:rPr lang="en-US" smtClean="0"/>
              <a:t>‹#›</a:t>
            </a:fld>
            <a:endParaRPr lang="en-US"/>
          </a:p>
        </p:txBody>
      </p:sp>
    </p:spTree>
    <p:extLst>
      <p:ext uri="{BB962C8B-B14F-4D97-AF65-F5344CB8AC3E}">
        <p14:creationId xmlns:p14="http://schemas.microsoft.com/office/powerpoint/2010/main" val="980800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8A1A6-1D7D-433D-9813-9B3D065232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D12BA0-F1E7-46D8-957D-C27058E1900B}"/>
              </a:ext>
            </a:extLst>
          </p:cNvPr>
          <p:cNvSpPr>
            <a:spLocks noGrp="1"/>
          </p:cNvSpPr>
          <p:nvPr>
            <p:ph type="dt" sz="half" idx="10"/>
          </p:nvPr>
        </p:nvSpPr>
        <p:spPr/>
        <p:txBody>
          <a:bodyPr/>
          <a:lstStyle/>
          <a:p>
            <a:fld id="{730F5848-E7E6-425C-890D-6232FFC6264D}" type="datetimeFigureOut">
              <a:rPr lang="en-US" smtClean="0"/>
              <a:t>22/02/2025</a:t>
            </a:fld>
            <a:endParaRPr lang="en-US"/>
          </a:p>
        </p:txBody>
      </p:sp>
      <p:sp>
        <p:nvSpPr>
          <p:cNvPr id="4" name="Footer Placeholder 3">
            <a:extLst>
              <a:ext uri="{FF2B5EF4-FFF2-40B4-BE49-F238E27FC236}">
                <a16:creationId xmlns:a16="http://schemas.microsoft.com/office/drawing/2014/main" id="{9DEB6FEA-D01D-4432-933B-EA3B0E82CC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0D5B936-F4E4-4CE5-B5E6-C603C8AFCE63}"/>
              </a:ext>
            </a:extLst>
          </p:cNvPr>
          <p:cNvSpPr>
            <a:spLocks noGrp="1"/>
          </p:cNvSpPr>
          <p:nvPr>
            <p:ph type="sldNum" sz="quarter" idx="12"/>
          </p:nvPr>
        </p:nvSpPr>
        <p:spPr/>
        <p:txBody>
          <a:bodyPr/>
          <a:lstStyle/>
          <a:p>
            <a:fld id="{7A8D2FD9-092A-49A0-8DFF-17FB3395CA93}" type="slidenum">
              <a:rPr lang="en-US" smtClean="0"/>
              <a:t>‹#›</a:t>
            </a:fld>
            <a:endParaRPr lang="en-US"/>
          </a:p>
        </p:txBody>
      </p:sp>
    </p:spTree>
    <p:extLst>
      <p:ext uri="{BB962C8B-B14F-4D97-AF65-F5344CB8AC3E}">
        <p14:creationId xmlns:p14="http://schemas.microsoft.com/office/powerpoint/2010/main" val="1831418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32F7CF-3934-4378-BC78-E4FDA2F4D9A0}"/>
              </a:ext>
            </a:extLst>
          </p:cNvPr>
          <p:cNvSpPr>
            <a:spLocks noGrp="1"/>
          </p:cNvSpPr>
          <p:nvPr>
            <p:ph type="dt" sz="half" idx="10"/>
          </p:nvPr>
        </p:nvSpPr>
        <p:spPr/>
        <p:txBody>
          <a:bodyPr/>
          <a:lstStyle/>
          <a:p>
            <a:fld id="{730F5848-E7E6-425C-890D-6232FFC6264D}" type="datetimeFigureOut">
              <a:rPr lang="en-US" smtClean="0"/>
              <a:t>22/02/2025</a:t>
            </a:fld>
            <a:endParaRPr lang="en-US"/>
          </a:p>
        </p:txBody>
      </p:sp>
      <p:sp>
        <p:nvSpPr>
          <p:cNvPr id="3" name="Footer Placeholder 2">
            <a:extLst>
              <a:ext uri="{FF2B5EF4-FFF2-40B4-BE49-F238E27FC236}">
                <a16:creationId xmlns:a16="http://schemas.microsoft.com/office/drawing/2014/main" id="{C1E98EE0-2ED4-4458-801F-490FF713E4C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CE5D2A-3711-4D6C-B125-D51A04C46DED}"/>
              </a:ext>
            </a:extLst>
          </p:cNvPr>
          <p:cNvSpPr>
            <a:spLocks noGrp="1"/>
          </p:cNvSpPr>
          <p:nvPr>
            <p:ph type="sldNum" sz="quarter" idx="12"/>
          </p:nvPr>
        </p:nvSpPr>
        <p:spPr/>
        <p:txBody>
          <a:bodyPr/>
          <a:lstStyle/>
          <a:p>
            <a:fld id="{7A8D2FD9-092A-49A0-8DFF-17FB3395CA93}" type="slidenum">
              <a:rPr lang="en-US" smtClean="0"/>
              <a:t>‹#›</a:t>
            </a:fld>
            <a:endParaRPr lang="en-US"/>
          </a:p>
        </p:txBody>
      </p:sp>
    </p:spTree>
    <p:extLst>
      <p:ext uri="{BB962C8B-B14F-4D97-AF65-F5344CB8AC3E}">
        <p14:creationId xmlns:p14="http://schemas.microsoft.com/office/powerpoint/2010/main" val="1233420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17F6-5345-4118-9EED-422E35CEF9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C0BB4B4-BCD0-4D28-928B-AB791CD381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2283F7-1E55-4DF5-96E8-A93C4A87C4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117DB0-C797-4F42-8B4D-9BCBA7118583}"/>
              </a:ext>
            </a:extLst>
          </p:cNvPr>
          <p:cNvSpPr>
            <a:spLocks noGrp="1"/>
          </p:cNvSpPr>
          <p:nvPr>
            <p:ph type="dt" sz="half" idx="10"/>
          </p:nvPr>
        </p:nvSpPr>
        <p:spPr/>
        <p:txBody>
          <a:bodyPr/>
          <a:lstStyle/>
          <a:p>
            <a:fld id="{730F5848-E7E6-425C-890D-6232FFC6264D}" type="datetimeFigureOut">
              <a:rPr lang="en-US" smtClean="0"/>
              <a:t>22/02/2025</a:t>
            </a:fld>
            <a:endParaRPr lang="en-US"/>
          </a:p>
        </p:txBody>
      </p:sp>
      <p:sp>
        <p:nvSpPr>
          <p:cNvPr id="6" name="Footer Placeholder 5">
            <a:extLst>
              <a:ext uri="{FF2B5EF4-FFF2-40B4-BE49-F238E27FC236}">
                <a16:creationId xmlns:a16="http://schemas.microsoft.com/office/drawing/2014/main" id="{8769FFD4-08B8-485D-9F94-BCC6776022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9D6AFF-205B-4934-BF32-03564D7D2BD7}"/>
              </a:ext>
            </a:extLst>
          </p:cNvPr>
          <p:cNvSpPr>
            <a:spLocks noGrp="1"/>
          </p:cNvSpPr>
          <p:nvPr>
            <p:ph type="sldNum" sz="quarter" idx="12"/>
          </p:nvPr>
        </p:nvSpPr>
        <p:spPr/>
        <p:txBody>
          <a:bodyPr/>
          <a:lstStyle/>
          <a:p>
            <a:fld id="{7A8D2FD9-092A-49A0-8DFF-17FB3395CA93}" type="slidenum">
              <a:rPr lang="en-US" smtClean="0"/>
              <a:t>‹#›</a:t>
            </a:fld>
            <a:endParaRPr lang="en-US"/>
          </a:p>
        </p:txBody>
      </p:sp>
    </p:spTree>
    <p:extLst>
      <p:ext uri="{BB962C8B-B14F-4D97-AF65-F5344CB8AC3E}">
        <p14:creationId xmlns:p14="http://schemas.microsoft.com/office/powerpoint/2010/main" val="899762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27739-124E-4674-9F16-5F1C158146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9750D87-89E4-4C58-8EE0-E2D467C745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411702-10DA-4E5F-A3B2-50E6AD1B42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1EF226-2282-4E13-B403-7D453EA56E2B}"/>
              </a:ext>
            </a:extLst>
          </p:cNvPr>
          <p:cNvSpPr>
            <a:spLocks noGrp="1"/>
          </p:cNvSpPr>
          <p:nvPr>
            <p:ph type="dt" sz="half" idx="10"/>
          </p:nvPr>
        </p:nvSpPr>
        <p:spPr/>
        <p:txBody>
          <a:bodyPr/>
          <a:lstStyle/>
          <a:p>
            <a:fld id="{730F5848-E7E6-425C-890D-6232FFC6264D}" type="datetimeFigureOut">
              <a:rPr lang="en-US" smtClean="0"/>
              <a:t>22/02/2025</a:t>
            </a:fld>
            <a:endParaRPr lang="en-US"/>
          </a:p>
        </p:txBody>
      </p:sp>
      <p:sp>
        <p:nvSpPr>
          <p:cNvPr id="6" name="Footer Placeholder 5">
            <a:extLst>
              <a:ext uri="{FF2B5EF4-FFF2-40B4-BE49-F238E27FC236}">
                <a16:creationId xmlns:a16="http://schemas.microsoft.com/office/drawing/2014/main" id="{6704A776-3611-43CC-AEC6-3115120926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B47E3C-4381-414A-91BB-61C257AA7B12}"/>
              </a:ext>
            </a:extLst>
          </p:cNvPr>
          <p:cNvSpPr>
            <a:spLocks noGrp="1"/>
          </p:cNvSpPr>
          <p:nvPr>
            <p:ph type="sldNum" sz="quarter" idx="12"/>
          </p:nvPr>
        </p:nvSpPr>
        <p:spPr/>
        <p:txBody>
          <a:bodyPr/>
          <a:lstStyle/>
          <a:p>
            <a:fld id="{7A8D2FD9-092A-49A0-8DFF-17FB3395CA93}" type="slidenum">
              <a:rPr lang="en-US" smtClean="0"/>
              <a:t>‹#›</a:t>
            </a:fld>
            <a:endParaRPr lang="en-US"/>
          </a:p>
        </p:txBody>
      </p:sp>
    </p:spTree>
    <p:extLst>
      <p:ext uri="{BB962C8B-B14F-4D97-AF65-F5344CB8AC3E}">
        <p14:creationId xmlns:p14="http://schemas.microsoft.com/office/powerpoint/2010/main" val="2940808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67DDB9-7796-4AA0-9D48-9BAF9D95B6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1E2545B-7D6A-4EDE-9845-34429F8E06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A3DE25-E9B6-431A-AD75-17C34B17D7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F5848-E7E6-425C-890D-6232FFC6264D}" type="datetimeFigureOut">
              <a:rPr lang="en-US" smtClean="0"/>
              <a:t>22/02/2025</a:t>
            </a:fld>
            <a:endParaRPr lang="en-US"/>
          </a:p>
        </p:txBody>
      </p:sp>
      <p:sp>
        <p:nvSpPr>
          <p:cNvPr id="5" name="Footer Placeholder 4">
            <a:extLst>
              <a:ext uri="{FF2B5EF4-FFF2-40B4-BE49-F238E27FC236}">
                <a16:creationId xmlns:a16="http://schemas.microsoft.com/office/drawing/2014/main" id="{C59B8C66-E505-4880-9799-568AA05473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7B3D9D1-0008-4F2A-9924-1ED41C0F1F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8D2FD9-092A-49A0-8DFF-17FB3395CA93}" type="slidenum">
              <a:rPr lang="en-US" smtClean="0"/>
              <a:t>‹#›</a:t>
            </a:fld>
            <a:endParaRPr lang="en-US"/>
          </a:p>
        </p:txBody>
      </p:sp>
    </p:spTree>
    <p:extLst>
      <p:ext uri="{BB962C8B-B14F-4D97-AF65-F5344CB8AC3E}">
        <p14:creationId xmlns:p14="http://schemas.microsoft.com/office/powerpoint/2010/main" val="3283133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8A1AEA5-04FC-4B70-BC08-F13D1354AAA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C2862C8-359D-40F7-8605-E65F8C0D1ABF}"/>
              </a:ext>
            </a:extLst>
          </p:cNvPr>
          <p:cNvSpPr>
            <a:spLocks noGrp="1"/>
          </p:cNvSpPr>
          <p:nvPr>
            <p:ph type="ctrTitle"/>
          </p:nvPr>
        </p:nvSpPr>
        <p:spPr/>
        <p:txBody>
          <a:bodyPr>
            <a:normAutofit/>
          </a:bodyPr>
          <a:lstStyle/>
          <a:p>
            <a:r>
              <a:rPr lang="en-US" b="1" dirty="0">
                <a:solidFill>
                  <a:srgbClr val="FF0000"/>
                </a:solidFill>
                <a:latin typeface="Times New Roman" panose="02020603050405020304" pitchFamily="18" charset="0"/>
                <a:cs typeface="Times New Roman" panose="02020603050405020304" pitchFamily="18" charset="0"/>
              </a:rPr>
              <a:t>SO SÁNH VỀ BỐN TÁC GIẢ </a:t>
            </a:r>
            <a:r>
              <a:rPr lang="vi-VN" b="1" dirty="0" smtClean="0">
                <a:solidFill>
                  <a:srgbClr val="FF0000"/>
                </a:solidFill>
                <a:latin typeface="Times New Roman" panose="02020603050405020304" pitchFamily="18" charset="0"/>
                <a:cs typeface="Times New Roman" panose="02020603050405020304" pitchFamily="18" charset="0"/>
              </a:rPr>
              <a:t>VĂN XUÔI</a:t>
            </a:r>
            <a:r>
              <a:rPr lang="en-US" b="1" dirty="0" smtClean="0">
                <a:solidFill>
                  <a:srgbClr val="FF0000"/>
                </a:solidFill>
                <a:latin typeface="Times New Roman" panose="02020603050405020304" pitchFamily="18" charset="0"/>
                <a:cs typeface="Times New Roman" panose="02020603050405020304" pitchFamily="18" charset="0"/>
              </a:rPr>
              <a:t> </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5" name="Subtitle 4">
            <a:extLst>
              <a:ext uri="{FF2B5EF4-FFF2-40B4-BE49-F238E27FC236}">
                <a16:creationId xmlns:a16="http://schemas.microsoft.com/office/drawing/2014/main" id="{B73E5ED1-CAD8-4929-8CB2-6E1E27493F75}"/>
              </a:ext>
            </a:extLst>
          </p:cNvPr>
          <p:cNvSpPr>
            <a:spLocks noGrp="1"/>
          </p:cNvSpPr>
          <p:nvPr>
            <p:ph type="subTitle" idx="1"/>
          </p:nvPr>
        </p:nvSpPr>
        <p:spPr>
          <a:xfrm>
            <a:off x="5277394" y="5202238"/>
            <a:ext cx="5390606" cy="898116"/>
          </a:xfrm>
        </p:spPr>
        <p:txBody>
          <a:bodyPr>
            <a:normAutofit/>
          </a:bodyPr>
          <a:lstStyle/>
          <a:p>
            <a:r>
              <a:rPr lang="vi-VN" sz="2800" b="1" dirty="0" smtClean="0">
                <a:solidFill>
                  <a:srgbClr val="FF0000"/>
                </a:solidFill>
                <a:latin typeface="Times New Roman" panose="02020603050405020304" pitchFamily="18" charset="0"/>
                <a:cs typeface="Times New Roman" panose="02020603050405020304" pitchFamily="18" charset="0"/>
              </a:rPr>
              <a:t>Giáo viên: Trịnh Bình</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74869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DA31A-686F-4297-9131-3B3DF6354189}"/>
              </a:ext>
            </a:extLst>
          </p:cNvPr>
          <p:cNvSpPr>
            <a:spLocks noGrp="1"/>
          </p:cNvSpPr>
          <p:nvPr>
            <p:ph type="title"/>
          </p:nvPr>
        </p:nvSpPr>
        <p:spPr>
          <a:xfrm>
            <a:off x="2870752" y="0"/>
            <a:ext cx="6450496" cy="516835"/>
          </a:xfrm>
        </p:spPr>
        <p:txBody>
          <a:bodyPr>
            <a:noAutofit/>
          </a:bodyPr>
          <a:lstStyle/>
          <a:p>
            <a:pPr algn="ctr"/>
            <a:r>
              <a:rPr lang="en-US" sz="3600" b="1" dirty="0">
                <a:solidFill>
                  <a:srgbClr val="FF0000"/>
                </a:solidFill>
                <a:latin typeface="Times New Roman" panose="02020603050405020304" pitchFamily="18" charset="0"/>
                <a:cs typeface="Times New Roman" panose="02020603050405020304" pitchFamily="18" charset="0"/>
              </a:rPr>
              <a:t>QUAN ĐIỂM SÁNG TÁC</a:t>
            </a:r>
          </a:p>
        </p:txBody>
      </p:sp>
      <p:graphicFrame>
        <p:nvGraphicFramePr>
          <p:cNvPr id="7" name="Table 7">
            <a:extLst>
              <a:ext uri="{FF2B5EF4-FFF2-40B4-BE49-F238E27FC236}">
                <a16:creationId xmlns:a16="http://schemas.microsoft.com/office/drawing/2014/main" id="{8D4F6836-9755-415F-9C75-56AE7ABDFA03}"/>
              </a:ext>
            </a:extLst>
          </p:cNvPr>
          <p:cNvGraphicFramePr>
            <a:graphicFrameLocks noGrp="1"/>
          </p:cNvGraphicFramePr>
          <p:nvPr>
            <p:ph idx="1"/>
            <p:extLst>
              <p:ext uri="{D42A27DB-BD31-4B8C-83A1-F6EECF244321}">
                <p14:modId xmlns:p14="http://schemas.microsoft.com/office/powerpoint/2010/main" val="1561815330"/>
              </p:ext>
            </p:extLst>
          </p:nvPr>
        </p:nvGraphicFramePr>
        <p:xfrm>
          <a:off x="15240" y="449580"/>
          <a:ext cx="12176760" cy="6408420"/>
        </p:xfrm>
        <a:graphic>
          <a:graphicData uri="http://schemas.openxmlformats.org/drawingml/2006/table">
            <a:tbl>
              <a:tblPr firstRow="1" bandRow="1">
                <a:tableStyleId>{E8B1032C-EA38-4F05-BA0D-38AFFFC7BED3}</a:tableStyleId>
              </a:tblPr>
              <a:tblGrid>
                <a:gridCol w="3044190">
                  <a:extLst>
                    <a:ext uri="{9D8B030D-6E8A-4147-A177-3AD203B41FA5}">
                      <a16:colId xmlns:a16="http://schemas.microsoft.com/office/drawing/2014/main" val="75193944"/>
                    </a:ext>
                  </a:extLst>
                </a:gridCol>
                <a:gridCol w="3044190">
                  <a:extLst>
                    <a:ext uri="{9D8B030D-6E8A-4147-A177-3AD203B41FA5}">
                      <a16:colId xmlns:a16="http://schemas.microsoft.com/office/drawing/2014/main" val="1725245199"/>
                    </a:ext>
                  </a:extLst>
                </a:gridCol>
                <a:gridCol w="3044190">
                  <a:extLst>
                    <a:ext uri="{9D8B030D-6E8A-4147-A177-3AD203B41FA5}">
                      <a16:colId xmlns:a16="http://schemas.microsoft.com/office/drawing/2014/main" val="2504386313"/>
                    </a:ext>
                  </a:extLst>
                </a:gridCol>
                <a:gridCol w="3044190">
                  <a:extLst>
                    <a:ext uri="{9D8B030D-6E8A-4147-A177-3AD203B41FA5}">
                      <a16:colId xmlns:a16="http://schemas.microsoft.com/office/drawing/2014/main" val="4059250822"/>
                    </a:ext>
                  </a:extLst>
                </a:gridCol>
              </a:tblGrid>
              <a:tr h="359855">
                <a:tc>
                  <a:txBody>
                    <a:bodyPr/>
                    <a:lstStyle/>
                    <a:p>
                      <a:pPr algn="ctr"/>
                      <a:r>
                        <a:rPr lang="en-US" b="1" dirty="0">
                          <a:solidFill>
                            <a:srgbClr val="92D050"/>
                          </a:solidFill>
                          <a:latin typeface="Times New Roman" panose="02020603050405020304" pitchFamily="18" charset="0"/>
                          <a:cs typeface="Times New Roman" panose="02020603050405020304" pitchFamily="18" charset="0"/>
                        </a:rPr>
                        <a:t>THẠCH LAM</a:t>
                      </a:r>
                    </a:p>
                  </a:txBody>
                  <a:tcPr/>
                </a:tc>
                <a:tc>
                  <a:txBody>
                    <a:bodyPr/>
                    <a:lstStyle/>
                    <a:p>
                      <a:pPr algn="ctr"/>
                      <a:r>
                        <a:rPr lang="en-US" b="1" dirty="0">
                          <a:solidFill>
                            <a:srgbClr val="92D050"/>
                          </a:solidFill>
                          <a:latin typeface="Times New Roman" panose="02020603050405020304" pitchFamily="18" charset="0"/>
                          <a:cs typeface="Times New Roman" panose="02020603050405020304" pitchFamily="18" charset="0"/>
                        </a:rPr>
                        <a:t>NGUYỄN TUÂN</a:t>
                      </a:r>
                    </a:p>
                  </a:txBody>
                  <a:tcPr/>
                </a:tc>
                <a:tc>
                  <a:txBody>
                    <a:bodyPr/>
                    <a:lstStyle/>
                    <a:p>
                      <a:pPr algn="ctr"/>
                      <a:r>
                        <a:rPr lang="en-US" b="1" dirty="0">
                          <a:solidFill>
                            <a:srgbClr val="92D050"/>
                          </a:solidFill>
                          <a:latin typeface="Times New Roman" panose="02020603050405020304" pitchFamily="18" charset="0"/>
                          <a:cs typeface="Times New Roman" panose="02020603050405020304" pitchFamily="18" charset="0"/>
                        </a:rPr>
                        <a:t>VŨ TRỌNG PHỤNG</a:t>
                      </a:r>
                    </a:p>
                  </a:txBody>
                  <a:tcPr/>
                </a:tc>
                <a:tc>
                  <a:txBody>
                    <a:bodyPr/>
                    <a:lstStyle/>
                    <a:p>
                      <a:pPr algn="ctr"/>
                      <a:r>
                        <a:rPr lang="en-US" b="1" dirty="0">
                          <a:solidFill>
                            <a:srgbClr val="92D050"/>
                          </a:solidFill>
                          <a:latin typeface="Times New Roman" panose="02020603050405020304" pitchFamily="18" charset="0"/>
                          <a:cs typeface="Times New Roman" panose="02020603050405020304" pitchFamily="18" charset="0"/>
                        </a:rPr>
                        <a:t>NAM CAO</a:t>
                      </a:r>
                    </a:p>
                  </a:txBody>
                  <a:tcPr/>
                </a:tc>
                <a:extLst>
                  <a:ext uri="{0D108BD9-81ED-4DB2-BD59-A6C34878D82A}">
                    <a16:rowId xmlns:a16="http://schemas.microsoft.com/office/drawing/2014/main" val="1682814476"/>
                  </a:ext>
                </a:extLst>
              </a:tr>
              <a:tr h="5981310">
                <a:tc>
                  <a:txBody>
                    <a:bodyPr/>
                    <a:lstStyle/>
                    <a:p>
                      <a:pPr algn="l">
                        <a:spcBef>
                          <a:spcPts val="500"/>
                        </a:spcBef>
                        <a:spcAft>
                          <a:spcPts val="500"/>
                        </a:spcAft>
                      </a:pPr>
                      <a:r>
                        <a:rPr lang="vi-VN" b="0" dirty="0">
                          <a:solidFill>
                            <a:srgbClr val="252525"/>
                          </a:solidFill>
                          <a:effectLst/>
                          <a:latin typeface="Times New Roman" panose="02020603050405020304" pitchFamily="18" charset="0"/>
                          <a:cs typeface="Times New Roman" panose="02020603050405020304" pitchFamily="18" charset="0"/>
                        </a:rPr>
                        <a:t>- Ông có quan niệm văn chương lành mạnh, tiến bộ và có biệt tài về truyện ngắn.</a:t>
                      </a:r>
                    </a:p>
                    <a:p>
                      <a:pPr algn="l">
                        <a:spcBef>
                          <a:spcPts val="500"/>
                        </a:spcBef>
                        <a:spcAft>
                          <a:spcPts val="500"/>
                        </a:spcAft>
                      </a:pPr>
                      <a:r>
                        <a:rPr lang="vi-VN" b="0" dirty="0">
                          <a:solidFill>
                            <a:srgbClr val="252525"/>
                          </a:solidFill>
                          <a:effectLst/>
                          <a:latin typeface="Times New Roman" panose="02020603050405020304" pitchFamily="18" charset="0"/>
                          <a:cs typeface="Times New Roman" panose="02020603050405020304" pitchFamily="18" charset="0"/>
                        </a:rPr>
                        <a:t>- Theo Thạch Lam văn chương là một thứ khí giới thanh cao và đắc lực, nó tác động sâu sắc đến tư tưởng, tình cảm của con người.</a:t>
                      </a:r>
                    </a:p>
                    <a:p>
                      <a:pPr algn="l">
                        <a:spcBef>
                          <a:spcPts val="500"/>
                        </a:spcBef>
                        <a:spcAft>
                          <a:spcPts val="500"/>
                        </a:spcAft>
                      </a:pPr>
                      <a:r>
                        <a:rPr lang="vi-VN" b="0" dirty="0">
                          <a:solidFill>
                            <a:srgbClr val="252525"/>
                          </a:solidFill>
                          <a:effectLst/>
                          <a:latin typeface="Times New Roman" panose="02020603050405020304" pitchFamily="18" charset="0"/>
                          <a:cs typeface="Times New Roman" panose="02020603050405020304" pitchFamily="18" charset="0"/>
                        </a:rPr>
                        <a:t>- Ông quan niệm: “Đối với tôi văn chương không phải là một cách đem đến cho người đọc sự thoát ly hay sự quên, trái lại văn chương là một thứ khí giới thanh cao và đắc lực mà chúng ta có, để vừa tố cáo và thay đổi một cái thế giới giả dối và tàn ác, làm cho lòng người được thêm trong sạch và phong phú hơn".</a:t>
                      </a:r>
                    </a:p>
                    <a:p>
                      <a:pPr marL="0" indent="0" algn="l">
                        <a:buFontTx/>
                        <a:buNone/>
                      </a:pPr>
                      <a:endParaRPr lang="en-US" b="0" dirty="0">
                        <a:latin typeface="Times New Roman" panose="02020603050405020304" pitchFamily="18" charset="0"/>
                        <a:cs typeface="Times New Roman" panose="02020603050405020304" pitchFamily="18" charset="0"/>
                      </a:endParaRPr>
                    </a:p>
                  </a:txBody>
                  <a:tcPr/>
                </a:tc>
                <a:tc>
                  <a:txBody>
                    <a:bodyPr/>
                    <a:lstStyle/>
                    <a:p>
                      <a:pPr algn="l"/>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vi-VN" sz="1800" b="0" kern="1200" dirty="0">
                          <a:solidFill>
                            <a:schemeClr val="dk1"/>
                          </a:solidFill>
                          <a:effectLst/>
                          <a:latin typeface="Times New Roman" panose="02020603050405020304" pitchFamily="18" charset="0"/>
                          <a:cs typeface="Times New Roman" panose="02020603050405020304" pitchFamily="18" charset="0"/>
                        </a:rPr>
                        <a:t>Nguyễn Tuân có một quan điểm, phong cách nghệ thuật rất độc đáo và sâu sắc. trước hết có thể thâu tóm trong một chữ “ngông”. </a:t>
                      </a:r>
                      <a:endParaRPr lang="en-US" sz="1800" b="0" kern="1200" dirty="0">
                        <a:solidFill>
                          <a:schemeClr val="dk1"/>
                        </a:solidFill>
                        <a:effectLst/>
                        <a:latin typeface="Times New Roman" panose="02020603050405020304" pitchFamily="18" charset="0"/>
                        <a:cs typeface="Times New Roman" panose="02020603050405020304" pitchFamily="18" charset="0"/>
                      </a:endParaRPr>
                    </a:p>
                    <a:p>
                      <a:pPr algn="l"/>
                      <a:r>
                        <a:rPr lang="en-US" sz="1800" b="0" kern="1200" dirty="0">
                          <a:solidFill>
                            <a:schemeClr val="dk1"/>
                          </a:solidFill>
                          <a:effectLst/>
                          <a:latin typeface="Times New Roman" panose="02020603050405020304" pitchFamily="18" charset="0"/>
                          <a:cs typeface="Times New Roman" panose="02020603050405020304" pitchFamily="18" charset="0"/>
                        </a:rPr>
                        <a:t>=&gt; </a:t>
                      </a:r>
                      <a:r>
                        <a:rPr lang="vi-VN" sz="1800" b="0" kern="1200" dirty="0">
                          <a:solidFill>
                            <a:schemeClr val="dk1"/>
                          </a:solidFill>
                          <a:effectLst/>
                          <a:latin typeface="Times New Roman" panose="02020603050405020304" pitchFamily="18" charset="0"/>
                          <a:cs typeface="Times New Roman" panose="02020603050405020304" pitchFamily="18" charset="0"/>
                        </a:rPr>
                        <a:t>Vì vậy, mỗi trang viết của Nguyễn Tuân đều muốn chứng tỏa sự độc đáo, tài hoa, uyên bác. </a:t>
                      </a:r>
                      <a:endParaRPr lang="en-US" b="0" dirty="0">
                        <a:latin typeface="Times New Roman" panose="02020603050405020304" pitchFamily="18" charset="0"/>
                        <a:cs typeface="Times New Roman" panose="02020603050405020304" pitchFamily="18" charset="0"/>
                      </a:endParaRPr>
                    </a:p>
                  </a:txBody>
                  <a:tcPr/>
                </a:tc>
                <a:tc>
                  <a:txBody>
                    <a:bodyPr/>
                    <a:lstStyle/>
                    <a:p>
                      <a:pPr algn="l"/>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vi-VN" sz="1800" b="0" kern="1200" dirty="0">
                          <a:solidFill>
                            <a:schemeClr val="dk1"/>
                          </a:solidFill>
                          <a:effectLst/>
                          <a:latin typeface="Times New Roman" panose="02020603050405020304" pitchFamily="18" charset="0"/>
                          <a:cs typeface="Times New Roman" panose="02020603050405020304" pitchFamily="18" charset="0"/>
                        </a:rPr>
                        <a:t>Quan điểm sáng tác</a:t>
                      </a:r>
                      <a:r>
                        <a:rPr lang="en-US" sz="1800" b="0" kern="1200" dirty="0">
                          <a:solidFill>
                            <a:schemeClr val="dk1"/>
                          </a:solidFill>
                          <a:effectLst/>
                          <a:latin typeface="Times New Roman" panose="02020603050405020304" pitchFamily="18" charset="0"/>
                          <a:cs typeface="Times New Roman" panose="02020603050405020304" pitchFamily="18" charset="0"/>
                        </a:rPr>
                        <a:t>:</a:t>
                      </a:r>
                      <a:r>
                        <a:rPr lang="vi-VN" sz="1800" b="0" kern="1200" dirty="0">
                          <a:solidFill>
                            <a:schemeClr val="dk1"/>
                          </a:solidFill>
                          <a:effectLst/>
                          <a:latin typeface="Times New Roman" panose="02020603050405020304" pitchFamily="18" charset="0"/>
                          <a:cs typeface="Times New Roman" panose="02020603050405020304" pitchFamily="18" charset="0"/>
                        </a:rPr>
                        <a:t> Dùng ngòi bút lách sâu vào mọi góc khuất của xã hội thối nát đương thời,thể hiện niềm căm phẫn với một phong cách độc đáo ,tài năng lớn</a:t>
                      </a:r>
                      <a:r>
                        <a:rPr lang="en-US" sz="1800" b="0" kern="1200" dirty="0">
                          <a:solidFill>
                            <a:schemeClr val="dk1"/>
                          </a:solidFill>
                          <a:effectLst/>
                          <a:latin typeface="Times New Roman" panose="02020603050405020304" pitchFamily="18" charset="0"/>
                          <a:cs typeface="Times New Roman" panose="02020603050405020304" pitchFamily="18" charset="0"/>
                        </a:rPr>
                        <a:t>.</a:t>
                      </a:r>
                      <a:endParaRPr lang="en-US" b="0" dirty="0">
                        <a:latin typeface="Times New Roman" panose="02020603050405020304" pitchFamily="18" charset="0"/>
                        <a:cs typeface="Times New Roman" panose="02020603050405020304" pitchFamily="18" charset="0"/>
                      </a:endParaRPr>
                    </a:p>
                  </a:txBody>
                  <a:tcPr/>
                </a:tc>
                <a:tc>
                  <a:txBody>
                    <a:bodyPr/>
                    <a:lstStyle/>
                    <a:p>
                      <a:pPr algn="l">
                        <a:spcBef>
                          <a:spcPts val="500"/>
                        </a:spcBef>
                        <a:spcAft>
                          <a:spcPts val="500"/>
                        </a:spcAft>
                      </a:pPr>
                      <a:r>
                        <a:rPr lang="vi-VN" b="0" dirty="0">
                          <a:solidFill>
                            <a:srgbClr val="252525"/>
                          </a:solidFill>
                          <a:effectLst/>
                          <a:latin typeface="Times New Roman" panose="02020603050405020304" pitchFamily="18" charset="0"/>
                          <a:cs typeface="Times New Roman" panose="02020603050405020304" pitchFamily="18" charset="0"/>
                        </a:rPr>
                        <a:t>- Ông theo quan điểm “nghệ thuật vị nhân sinh”: “Nghệ thuật không nên là ánh trăng lừa dối, không cần là ánh trăng lừa dối, nghệ thuật chỉ có thể là tiếng đau khổ kia thoát ra từ những kiếp lầm than”.</a:t>
                      </a:r>
                    </a:p>
                    <a:p>
                      <a:pPr algn="l">
                        <a:spcBef>
                          <a:spcPts val="500"/>
                        </a:spcBef>
                        <a:spcAft>
                          <a:spcPts val="500"/>
                        </a:spcAft>
                      </a:pPr>
                      <a:r>
                        <a:rPr lang="vi-VN" b="0" dirty="0">
                          <a:solidFill>
                            <a:srgbClr val="252525"/>
                          </a:solidFill>
                          <a:effectLst/>
                          <a:latin typeface="Times New Roman" panose="02020603050405020304" pitchFamily="18" charset="0"/>
                          <a:cs typeface="Times New Roman" panose="02020603050405020304" pitchFamily="18" charset="0"/>
                        </a:rPr>
                        <a:t>- Ông quan niệm: Tác phẩm "phải chứa đựng được một cái gì lớn lao, mạnh mẽ, vừa đau đớn, lại vừa phấn khởi; ca tụng tình yêu, bác ái, công bằng” và "Văn chương không cần đến sự khéo tay, làm theo một cái khuôn mẫu. Văn chương chỉ dung nạp những người biết đào sâu, biết tìm tòi, khơi những nguồn chưa ai khơi và sáng tạo ra cái gì chưa có”.</a:t>
                      </a:r>
                    </a:p>
                    <a:p>
                      <a:pPr algn="l"/>
                      <a:endParaRPr lang="en-US"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78550949"/>
                  </a:ext>
                </a:extLst>
              </a:tr>
            </a:tbl>
          </a:graphicData>
        </a:graphic>
      </p:graphicFrame>
    </p:spTree>
    <p:extLst>
      <p:ext uri="{BB962C8B-B14F-4D97-AF65-F5344CB8AC3E}">
        <p14:creationId xmlns:p14="http://schemas.microsoft.com/office/powerpoint/2010/main" val="40762299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DA31A-686F-4297-9131-3B3DF6354189}"/>
              </a:ext>
            </a:extLst>
          </p:cNvPr>
          <p:cNvSpPr>
            <a:spLocks noGrp="1"/>
          </p:cNvSpPr>
          <p:nvPr>
            <p:ph type="title"/>
          </p:nvPr>
        </p:nvSpPr>
        <p:spPr>
          <a:xfrm>
            <a:off x="2870752" y="0"/>
            <a:ext cx="6450496" cy="516835"/>
          </a:xfrm>
        </p:spPr>
        <p:txBody>
          <a:bodyPr>
            <a:noAutofit/>
          </a:bodyPr>
          <a:lstStyle/>
          <a:p>
            <a:pPr algn="ctr"/>
            <a:r>
              <a:rPr lang="en-US" sz="3600" b="1" dirty="0">
                <a:solidFill>
                  <a:srgbClr val="FF0000"/>
                </a:solidFill>
                <a:latin typeface="Times New Roman" panose="02020603050405020304" pitchFamily="18" charset="0"/>
                <a:cs typeface="Times New Roman" panose="02020603050405020304" pitchFamily="18" charset="0"/>
              </a:rPr>
              <a:t>PHONG CÁCH SÁNG TÁC</a:t>
            </a:r>
          </a:p>
        </p:txBody>
      </p:sp>
      <p:graphicFrame>
        <p:nvGraphicFramePr>
          <p:cNvPr id="7" name="Table 7">
            <a:extLst>
              <a:ext uri="{FF2B5EF4-FFF2-40B4-BE49-F238E27FC236}">
                <a16:creationId xmlns:a16="http://schemas.microsoft.com/office/drawing/2014/main" id="{8D4F6836-9755-415F-9C75-56AE7ABDFA03}"/>
              </a:ext>
            </a:extLst>
          </p:cNvPr>
          <p:cNvGraphicFramePr>
            <a:graphicFrameLocks noGrp="1"/>
          </p:cNvGraphicFramePr>
          <p:nvPr>
            <p:ph idx="1"/>
            <p:extLst>
              <p:ext uri="{D42A27DB-BD31-4B8C-83A1-F6EECF244321}">
                <p14:modId xmlns:p14="http://schemas.microsoft.com/office/powerpoint/2010/main" val="2344711907"/>
              </p:ext>
            </p:extLst>
          </p:nvPr>
        </p:nvGraphicFramePr>
        <p:xfrm>
          <a:off x="0" y="449580"/>
          <a:ext cx="12192000" cy="6408420"/>
        </p:xfrm>
        <a:graphic>
          <a:graphicData uri="http://schemas.openxmlformats.org/drawingml/2006/table">
            <a:tbl>
              <a:tblPr firstRow="1" bandRow="1">
                <a:tableStyleId>{E8B1032C-EA38-4F05-BA0D-38AFFFC7BED3}</a:tableStyleId>
              </a:tblPr>
              <a:tblGrid>
                <a:gridCol w="3048000">
                  <a:extLst>
                    <a:ext uri="{9D8B030D-6E8A-4147-A177-3AD203B41FA5}">
                      <a16:colId xmlns:a16="http://schemas.microsoft.com/office/drawing/2014/main" val="75193944"/>
                    </a:ext>
                  </a:extLst>
                </a:gridCol>
                <a:gridCol w="3048000">
                  <a:extLst>
                    <a:ext uri="{9D8B030D-6E8A-4147-A177-3AD203B41FA5}">
                      <a16:colId xmlns:a16="http://schemas.microsoft.com/office/drawing/2014/main" val="1725245199"/>
                    </a:ext>
                  </a:extLst>
                </a:gridCol>
                <a:gridCol w="3048000">
                  <a:extLst>
                    <a:ext uri="{9D8B030D-6E8A-4147-A177-3AD203B41FA5}">
                      <a16:colId xmlns:a16="http://schemas.microsoft.com/office/drawing/2014/main" val="2504386313"/>
                    </a:ext>
                  </a:extLst>
                </a:gridCol>
                <a:gridCol w="3048000">
                  <a:extLst>
                    <a:ext uri="{9D8B030D-6E8A-4147-A177-3AD203B41FA5}">
                      <a16:colId xmlns:a16="http://schemas.microsoft.com/office/drawing/2014/main" val="4059250822"/>
                    </a:ext>
                  </a:extLst>
                </a:gridCol>
              </a:tblGrid>
              <a:tr h="346416">
                <a:tc>
                  <a:txBody>
                    <a:bodyPr/>
                    <a:lstStyle/>
                    <a:p>
                      <a:pPr algn="ctr"/>
                      <a:r>
                        <a:rPr lang="en-US" dirty="0">
                          <a:solidFill>
                            <a:srgbClr val="92D050"/>
                          </a:solidFill>
                          <a:latin typeface="Times New Roman" panose="02020603050405020304" pitchFamily="18" charset="0"/>
                          <a:cs typeface="Times New Roman" panose="02020603050405020304" pitchFamily="18" charset="0"/>
                        </a:rPr>
                        <a:t>THẠCH LAM</a:t>
                      </a:r>
                    </a:p>
                  </a:txBody>
                  <a:tcPr/>
                </a:tc>
                <a:tc>
                  <a:txBody>
                    <a:bodyPr/>
                    <a:lstStyle/>
                    <a:p>
                      <a:pPr algn="ctr"/>
                      <a:r>
                        <a:rPr lang="en-US" dirty="0">
                          <a:solidFill>
                            <a:srgbClr val="92D050"/>
                          </a:solidFill>
                          <a:latin typeface="Times New Roman" panose="02020603050405020304" pitchFamily="18" charset="0"/>
                          <a:cs typeface="Times New Roman" panose="02020603050405020304" pitchFamily="18" charset="0"/>
                        </a:rPr>
                        <a:t>NGUYỄN TUÂN</a:t>
                      </a:r>
                    </a:p>
                  </a:txBody>
                  <a:tcPr/>
                </a:tc>
                <a:tc>
                  <a:txBody>
                    <a:bodyPr/>
                    <a:lstStyle/>
                    <a:p>
                      <a:pPr algn="ctr"/>
                      <a:r>
                        <a:rPr lang="en-US">
                          <a:solidFill>
                            <a:srgbClr val="92D050"/>
                          </a:solidFill>
                          <a:latin typeface="Times New Roman" panose="02020603050405020304" pitchFamily="18" charset="0"/>
                          <a:cs typeface="Times New Roman" panose="02020603050405020304" pitchFamily="18" charset="0"/>
                        </a:rPr>
                        <a:t>VŨ TRỌNG PHỤNG</a:t>
                      </a:r>
                      <a:endParaRPr lang="en-US" dirty="0">
                        <a:solidFill>
                          <a:srgbClr val="92D050"/>
                        </a:solidFill>
                        <a:latin typeface="Times New Roman" panose="02020603050405020304" pitchFamily="18" charset="0"/>
                        <a:cs typeface="Times New Roman" panose="02020603050405020304" pitchFamily="18" charset="0"/>
                      </a:endParaRPr>
                    </a:p>
                  </a:txBody>
                  <a:tcPr/>
                </a:tc>
                <a:tc>
                  <a:txBody>
                    <a:bodyPr/>
                    <a:lstStyle/>
                    <a:p>
                      <a:pPr algn="ctr"/>
                      <a:r>
                        <a:rPr lang="en-US" dirty="0">
                          <a:solidFill>
                            <a:srgbClr val="92D050"/>
                          </a:solidFill>
                          <a:latin typeface="Times New Roman" panose="02020603050405020304" pitchFamily="18" charset="0"/>
                          <a:cs typeface="Times New Roman" panose="02020603050405020304" pitchFamily="18" charset="0"/>
                        </a:rPr>
                        <a:t>NAM CAO</a:t>
                      </a:r>
                    </a:p>
                  </a:txBody>
                  <a:tcPr/>
                </a:tc>
                <a:extLst>
                  <a:ext uri="{0D108BD9-81ED-4DB2-BD59-A6C34878D82A}">
                    <a16:rowId xmlns:a16="http://schemas.microsoft.com/office/drawing/2014/main" val="1682814476"/>
                  </a:ext>
                </a:extLst>
              </a:tr>
              <a:tr h="5723079">
                <a:tc>
                  <a:txBody>
                    <a:bodyPr/>
                    <a:lstStyle/>
                    <a:p>
                      <a:pPr algn="l">
                        <a:spcBef>
                          <a:spcPts val="500"/>
                        </a:spcBef>
                        <a:spcAft>
                          <a:spcPts val="500"/>
                        </a:spcAft>
                      </a:pPr>
                      <a:r>
                        <a:rPr lang="vi-VN" b="0" dirty="0">
                          <a:solidFill>
                            <a:srgbClr val="252525"/>
                          </a:solidFill>
                          <a:effectLst/>
                          <a:latin typeface="Times New Roman" panose="02020603050405020304" pitchFamily="18" charset="0"/>
                          <a:cs typeface="Times New Roman" panose="02020603050405020304" pitchFamily="18" charset="0"/>
                        </a:rPr>
                        <a:t>- Sáng tác thường hướng vào cuộc sống cơ cực của những người dân thành thị nghèo và vẻ đẹp nên thơ của cuộc sống thường nhật.</a:t>
                      </a:r>
                    </a:p>
                    <a:p>
                      <a:pPr algn="l">
                        <a:spcBef>
                          <a:spcPts val="500"/>
                        </a:spcBef>
                        <a:spcAft>
                          <a:spcPts val="500"/>
                        </a:spcAft>
                      </a:pPr>
                      <a:r>
                        <a:rPr lang="vi-VN" b="0" dirty="0">
                          <a:solidFill>
                            <a:srgbClr val="252525"/>
                          </a:solidFill>
                          <a:effectLst/>
                          <a:latin typeface="Times New Roman" panose="02020603050405020304" pitchFamily="18" charset="0"/>
                          <a:cs typeface="Times New Roman" panose="02020603050405020304" pitchFamily="18" charset="0"/>
                        </a:rPr>
                        <a:t>- Cốt truyện đơn giản thuộc hoặc không có cốt truyện.</a:t>
                      </a:r>
                    </a:p>
                    <a:p>
                      <a:pPr algn="l">
                        <a:spcBef>
                          <a:spcPts val="500"/>
                        </a:spcBef>
                        <a:spcAft>
                          <a:spcPts val="500"/>
                        </a:spcAft>
                      </a:pPr>
                      <a:r>
                        <a:rPr lang="vi-VN" b="0" dirty="0">
                          <a:solidFill>
                            <a:srgbClr val="252525"/>
                          </a:solidFill>
                          <a:effectLst/>
                          <a:latin typeface="Times New Roman" panose="02020603050405020304" pitchFamily="18" charset="0"/>
                          <a:cs typeface="Times New Roman" panose="02020603050405020304" pitchFamily="18" charset="0"/>
                        </a:rPr>
                        <a:t>- Thạch Lam đi sâu vào thế giới nội tâm nhân vật.</a:t>
                      </a:r>
                    </a:p>
                    <a:p>
                      <a:pPr algn="l">
                        <a:spcBef>
                          <a:spcPts val="500"/>
                        </a:spcBef>
                        <a:spcAft>
                          <a:spcPts val="500"/>
                        </a:spcAft>
                      </a:pPr>
                      <a:r>
                        <a:rPr lang="vi-VN" b="0" dirty="0">
                          <a:solidFill>
                            <a:srgbClr val="252525"/>
                          </a:solidFill>
                          <a:effectLst/>
                          <a:latin typeface="Times New Roman" panose="02020603050405020304" pitchFamily="18" charset="0"/>
                          <a:cs typeface="Times New Roman" panose="02020603050405020304" pitchFamily="18" charset="0"/>
                        </a:rPr>
                        <a:t>- Có sự hòa quyện tuyệt vời giữa hai yếu tố hiện thực và lãng mạn, tự sự và trữ tình. </a:t>
                      </a:r>
                    </a:p>
                    <a:p>
                      <a:pPr algn="l"/>
                      <a:r>
                        <a:rPr lang="vi-VN" b="0" dirty="0">
                          <a:solidFill>
                            <a:srgbClr val="252525"/>
                          </a:solidFill>
                          <a:effectLst/>
                          <a:latin typeface="Times New Roman" panose="02020603050405020304" pitchFamily="18" charset="0"/>
                          <a:cs typeface="Times New Roman" panose="02020603050405020304" pitchFamily="18" charset="0"/>
                        </a:rPr>
                        <a:t/>
                      </a:r>
                      <a:br>
                        <a:rPr lang="vi-VN" b="0" dirty="0">
                          <a:solidFill>
                            <a:srgbClr val="252525"/>
                          </a:solidFill>
                          <a:effectLst/>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txBody>
                  <a:tcPr/>
                </a:tc>
                <a:tc>
                  <a:txBody>
                    <a:bodyPr/>
                    <a:lstStyle/>
                    <a:p>
                      <a:pPr algn="l">
                        <a:spcBef>
                          <a:spcPts val="500"/>
                        </a:spcBef>
                        <a:spcAft>
                          <a:spcPts val="500"/>
                        </a:spcAft>
                      </a:pPr>
                      <a:r>
                        <a:rPr lang="vi-VN" b="0" dirty="0">
                          <a:solidFill>
                            <a:srgbClr val="252525"/>
                          </a:solidFill>
                          <a:effectLst/>
                          <a:latin typeface="Times New Roman" panose="02020603050405020304" pitchFamily="18" charset="0"/>
                          <a:cs typeface="Times New Roman" panose="02020603050405020304" pitchFamily="18" charset="0"/>
                        </a:rPr>
                        <a:t>- Trước cách mạng, phong cách sáng tác của ông được gói gọn trọng một chữ "</a:t>
                      </a:r>
                      <a:r>
                        <a:rPr lang="vi-VN" b="1" dirty="0">
                          <a:solidFill>
                            <a:srgbClr val="252525"/>
                          </a:solidFill>
                          <a:effectLst/>
                          <a:latin typeface="Times New Roman" panose="02020603050405020304" pitchFamily="18" charset="0"/>
                          <a:cs typeface="Times New Roman" panose="02020603050405020304" pitchFamily="18" charset="0"/>
                        </a:rPr>
                        <a:t>Ngông</a:t>
                      </a:r>
                      <a:r>
                        <a:rPr lang="vi-VN" b="0" dirty="0">
                          <a:solidFill>
                            <a:srgbClr val="252525"/>
                          </a:solidFill>
                          <a:effectLst/>
                          <a:latin typeface="Times New Roman" panose="02020603050405020304" pitchFamily="18" charset="0"/>
                          <a:cs typeface="Times New Roman" panose="02020603050405020304" pitchFamily="18" charset="0"/>
                        </a:rPr>
                        <a:t>". Ngông dựa trên sự tài hoa uyên bác và nhân cách hơn người.</a:t>
                      </a:r>
                    </a:p>
                    <a:p>
                      <a:pPr algn="l">
                        <a:spcBef>
                          <a:spcPts val="500"/>
                        </a:spcBef>
                        <a:spcAft>
                          <a:spcPts val="500"/>
                        </a:spcAft>
                      </a:pPr>
                      <a:r>
                        <a:rPr lang="vi-VN" b="0" dirty="0">
                          <a:solidFill>
                            <a:srgbClr val="252525"/>
                          </a:solidFill>
                          <a:effectLst/>
                          <a:latin typeface="Times New Roman" panose="02020603050405020304" pitchFamily="18" charset="0"/>
                          <a:cs typeface="Times New Roman" panose="02020603050405020304" pitchFamily="18" charset="0"/>
                        </a:rPr>
                        <a:t>- Sau cách mạng, phong cách sáng tác của Nguyễn Tuân đã có nhiều chuyển biến quan trọng, không còn cái ngông nghênh, khinh bạc. Ông tìm thấy mối quan hệ chặt chẽ giữa quá khứ - hiện tại - tương lai, giọng văn trở nên tin yêu, đôn hậu, tìm thấy cái đẹp, chất tài hoa ở những con người lao động bình thường, giọng văn khinh bạc chủ yếu để ném vào kẻ thù dân tộc hay những mặt trái của xã hội.</a:t>
                      </a:r>
                    </a:p>
                    <a:p>
                      <a:pPr algn="l"/>
                      <a:endParaRPr lang="en-US" dirty="0">
                        <a:latin typeface="Times New Roman" panose="02020603050405020304" pitchFamily="18" charset="0"/>
                        <a:cs typeface="Times New Roman" panose="02020603050405020304" pitchFamily="18" charset="0"/>
                      </a:endParaRPr>
                    </a:p>
                  </a:txBody>
                  <a:tcPr/>
                </a:tc>
                <a:tc>
                  <a:txBody>
                    <a:bodyPr/>
                    <a:lstStyle/>
                    <a:p>
                      <a:pPr algn="l">
                        <a:spcBef>
                          <a:spcPts val="500"/>
                        </a:spcBef>
                        <a:spcAft>
                          <a:spcPts val="500"/>
                        </a:spcAft>
                      </a:pPr>
                      <a:r>
                        <a:rPr lang="vi-VN" b="0" dirty="0">
                          <a:solidFill>
                            <a:srgbClr val="252525"/>
                          </a:solidFill>
                          <a:effectLst/>
                          <a:latin typeface="Times New Roman" panose="02020603050405020304" pitchFamily="18" charset="0"/>
                          <a:cs typeface="Times New Roman" panose="02020603050405020304" pitchFamily="18" charset="0"/>
                        </a:rPr>
                        <a:t>- Văn chương Vũ Trọng Phụng thể hiện thái độ căm phẫn đối với xã hội “chó đểu”.</a:t>
                      </a:r>
                    </a:p>
                    <a:p>
                      <a:pPr algn="l">
                        <a:spcBef>
                          <a:spcPts val="500"/>
                        </a:spcBef>
                        <a:spcAft>
                          <a:spcPts val="500"/>
                        </a:spcAft>
                      </a:pPr>
                      <a:r>
                        <a:rPr lang="vi-VN" b="0" dirty="0">
                          <a:solidFill>
                            <a:srgbClr val="252525"/>
                          </a:solidFill>
                          <a:effectLst/>
                          <a:latin typeface="Times New Roman" panose="02020603050405020304" pitchFamily="18" charset="0"/>
                          <a:cs typeface="Times New Roman" panose="02020603050405020304" pitchFamily="18" charset="0"/>
                        </a:rPr>
                        <a:t>- Ông là cây bút trào phúng bậc thầy, một trong những đại biểu xuất sắc của xu hướng văn học hiện thực.</a:t>
                      </a:r>
                    </a:p>
                    <a:p>
                      <a:pPr algn="l"/>
                      <a:endParaRPr lang="en-US" dirty="0">
                        <a:latin typeface="Times New Roman" panose="02020603050405020304" pitchFamily="18" charset="0"/>
                        <a:cs typeface="Times New Roman" panose="02020603050405020304" pitchFamily="18" charset="0"/>
                      </a:endParaRPr>
                    </a:p>
                  </a:txBody>
                  <a:tcPr/>
                </a:tc>
                <a:tc>
                  <a:txBody>
                    <a:bodyPr/>
                    <a:lstStyle/>
                    <a:p>
                      <a:pPr algn="l">
                        <a:spcBef>
                          <a:spcPts val="500"/>
                        </a:spcBef>
                        <a:spcAft>
                          <a:spcPts val="500"/>
                        </a:spcAft>
                      </a:pPr>
                      <a:r>
                        <a:rPr lang="en-US" b="0" dirty="0">
                          <a:solidFill>
                            <a:schemeClr val="tx1"/>
                          </a:solidFill>
                          <a:effectLst/>
                          <a:latin typeface="Times New Roman" panose="02020603050405020304" pitchFamily="18" charset="0"/>
                          <a:cs typeface="Times New Roman" panose="02020603050405020304" pitchFamily="18" charset="0"/>
                        </a:rPr>
                        <a:t>- </a:t>
                      </a:r>
                      <a:r>
                        <a:rPr lang="vi-VN" b="0" dirty="0">
                          <a:solidFill>
                            <a:schemeClr val="tx1"/>
                          </a:solidFill>
                          <a:effectLst/>
                          <a:latin typeface="Times New Roman" panose="02020603050405020304" pitchFamily="18" charset="0"/>
                          <a:cs typeface="Times New Roman" panose="02020603050405020304" pitchFamily="18" charset="0"/>
                        </a:rPr>
                        <a:t>Đề cao con người tư tưởng:</a:t>
                      </a:r>
                      <a:r>
                        <a:rPr lang="vi-VN" b="0" dirty="0">
                          <a:solidFill>
                            <a:srgbClr val="252525"/>
                          </a:solidFill>
                          <a:effectLst/>
                          <a:latin typeface="Times New Roman" panose="02020603050405020304" pitchFamily="18" charset="0"/>
                          <a:cs typeface="Times New Roman" panose="02020603050405020304" pitchFamily="18" charset="0"/>
                        </a:rPr>
                        <a:t> Quan tâm tới đời sống tinh thần của con người, luôn hứng thú khám phá "con người trong con người".</a:t>
                      </a:r>
                    </a:p>
                    <a:p>
                      <a:pPr algn="l">
                        <a:spcBef>
                          <a:spcPts val="500"/>
                        </a:spcBef>
                        <a:spcAft>
                          <a:spcPts val="500"/>
                        </a:spcAft>
                      </a:pPr>
                      <a:r>
                        <a:rPr lang="vi-VN" b="0" dirty="0">
                          <a:solidFill>
                            <a:srgbClr val="252525"/>
                          </a:solidFill>
                          <a:effectLst/>
                          <a:latin typeface="Times New Roman" panose="02020603050405020304" pitchFamily="18" charset="0"/>
                          <a:cs typeface="Times New Roman" panose="02020603050405020304" pitchFamily="18" charset="0"/>
                        </a:rPr>
                        <a:t>- Đi sâu khám phá nội tâm nhân vật</a:t>
                      </a:r>
                    </a:p>
                    <a:p>
                      <a:pPr algn="l">
                        <a:spcBef>
                          <a:spcPts val="500"/>
                        </a:spcBef>
                        <a:spcAft>
                          <a:spcPts val="500"/>
                        </a:spcAft>
                      </a:pPr>
                      <a:r>
                        <a:rPr lang="vi-VN" b="0" dirty="0">
                          <a:solidFill>
                            <a:srgbClr val="252525"/>
                          </a:solidFill>
                          <a:effectLst/>
                          <a:latin typeface="Times New Roman" panose="02020603050405020304" pitchFamily="18" charset="0"/>
                          <a:cs typeface="Times New Roman" panose="02020603050405020304" pitchFamily="18" charset="0"/>
                        </a:rPr>
                        <a:t>- Thường viết về những cái nhỏ nhặt nhưng lại mang ý nghĩa triết lý sâu sắc</a:t>
                      </a:r>
                    </a:p>
                    <a:p>
                      <a:pPr algn="l">
                        <a:spcBef>
                          <a:spcPts val="500"/>
                        </a:spcBef>
                        <a:spcAft>
                          <a:spcPts val="500"/>
                        </a:spcAft>
                      </a:pPr>
                      <a:r>
                        <a:rPr lang="vi-VN" b="0" dirty="0">
                          <a:solidFill>
                            <a:srgbClr val="252525"/>
                          </a:solidFill>
                          <a:effectLst/>
                          <a:latin typeface="Times New Roman" panose="02020603050405020304" pitchFamily="18" charset="0"/>
                          <a:cs typeface="Times New Roman" panose="02020603050405020304" pitchFamily="18" charset="0"/>
                        </a:rPr>
                        <a:t>- Ông có phong cách triết lý trữ tình sắc lạnh.</a:t>
                      </a:r>
                    </a:p>
                    <a:p>
                      <a:pPr algn="l"/>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78550949"/>
                  </a:ext>
                </a:extLst>
              </a:tr>
            </a:tbl>
          </a:graphicData>
        </a:graphic>
      </p:graphicFrame>
    </p:spTree>
    <p:extLst>
      <p:ext uri="{BB962C8B-B14F-4D97-AF65-F5344CB8AC3E}">
        <p14:creationId xmlns:p14="http://schemas.microsoft.com/office/powerpoint/2010/main" val="19430799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DA31A-686F-4297-9131-3B3DF6354189}"/>
              </a:ext>
            </a:extLst>
          </p:cNvPr>
          <p:cNvSpPr>
            <a:spLocks noGrp="1"/>
          </p:cNvSpPr>
          <p:nvPr>
            <p:ph type="title"/>
          </p:nvPr>
        </p:nvSpPr>
        <p:spPr>
          <a:xfrm>
            <a:off x="1258957" y="212035"/>
            <a:ext cx="9674086" cy="516835"/>
          </a:xfrm>
        </p:spPr>
        <p:txBody>
          <a:bodyPr>
            <a:noAutofit/>
          </a:bodyPr>
          <a:lstStyle/>
          <a:p>
            <a:pPr algn="ctr"/>
            <a:r>
              <a:rPr lang="en-US" sz="3600" b="1" dirty="0">
                <a:solidFill>
                  <a:srgbClr val="FF0000"/>
                </a:solidFill>
                <a:latin typeface="Times New Roman" panose="02020603050405020304" pitchFamily="18" charset="0"/>
                <a:cs typeface="Times New Roman" panose="02020603050405020304" pitchFamily="18" charset="0"/>
              </a:rPr>
              <a:t>CÁCH XÂY DỰNG NHÂN VẬT</a:t>
            </a:r>
          </a:p>
        </p:txBody>
      </p:sp>
      <p:graphicFrame>
        <p:nvGraphicFramePr>
          <p:cNvPr id="7" name="Table 7">
            <a:extLst>
              <a:ext uri="{FF2B5EF4-FFF2-40B4-BE49-F238E27FC236}">
                <a16:creationId xmlns:a16="http://schemas.microsoft.com/office/drawing/2014/main" id="{8D4F6836-9755-415F-9C75-56AE7ABDFA03}"/>
              </a:ext>
            </a:extLst>
          </p:cNvPr>
          <p:cNvGraphicFramePr>
            <a:graphicFrameLocks noGrp="1"/>
          </p:cNvGraphicFramePr>
          <p:nvPr>
            <p:ph idx="1"/>
            <p:extLst>
              <p:ext uri="{D42A27DB-BD31-4B8C-83A1-F6EECF244321}">
                <p14:modId xmlns:p14="http://schemas.microsoft.com/office/powerpoint/2010/main" val="1961658082"/>
              </p:ext>
            </p:extLst>
          </p:nvPr>
        </p:nvGraphicFramePr>
        <p:xfrm>
          <a:off x="0" y="927653"/>
          <a:ext cx="12192000" cy="5936973"/>
        </p:xfrm>
        <a:graphic>
          <a:graphicData uri="http://schemas.openxmlformats.org/drawingml/2006/table">
            <a:tbl>
              <a:tblPr firstRow="1" bandRow="1">
                <a:tableStyleId>{E8B1032C-EA38-4F05-BA0D-38AFFFC7BED3}</a:tableStyleId>
              </a:tblPr>
              <a:tblGrid>
                <a:gridCol w="3048000">
                  <a:extLst>
                    <a:ext uri="{9D8B030D-6E8A-4147-A177-3AD203B41FA5}">
                      <a16:colId xmlns:a16="http://schemas.microsoft.com/office/drawing/2014/main" val="75193944"/>
                    </a:ext>
                  </a:extLst>
                </a:gridCol>
                <a:gridCol w="3048000">
                  <a:extLst>
                    <a:ext uri="{9D8B030D-6E8A-4147-A177-3AD203B41FA5}">
                      <a16:colId xmlns:a16="http://schemas.microsoft.com/office/drawing/2014/main" val="1725245199"/>
                    </a:ext>
                  </a:extLst>
                </a:gridCol>
                <a:gridCol w="3048000">
                  <a:extLst>
                    <a:ext uri="{9D8B030D-6E8A-4147-A177-3AD203B41FA5}">
                      <a16:colId xmlns:a16="http://schemas.microsoft.com/office/drawing/2014/main" val="2504386313"/>
                    </a:ext>
                  </a:extLst>
                </a:gridCol>
                <a:gridCol w="3048000">
                  <a:extLst>
                    <a:ext uri="{9D8B030D-6E8A-4147-A177-3AD203B41FA5}">
                      <a16:colId xmlns:a16="http://schemas.microsoft.com/office/drawing/2014/main" val="4059250822"/>
                    </a:ext>
                  </a:extLst>
                </a:gridCol>
              </a:tblGrid>
              <a:tr h="387690">
                <a:tc>
                  <a:txBody>
                    <a:bodyPr/>
                    <a:lstStyle/>
                    <a:p>
                      <a:pPr algn="ctr"/>
                      <a:r>
                        <a:rPr lang="en-US" dirty="0">
                          <a:solidFill>
                            <a:srgbClr val="92D050"/>
                          </a:solidFill>
                          <a:latin typeface="Times New Roman" panose="02020603050405020304" pitchFamily="18" charset="0"/>
                          <a:cs typeface="Times New Roman" panose="02020603050405020304" pitchFamily="18" charset="0"/>
                        </a:rPr>
                        <a:t>THẠCH LAM</a:t>
                      </a:r>
                    </a:p>
                  </a:txBody>
                  <a:tcPr/>
                </a:tc>
                <a:tc>
                  <a:txBody>
                    <a:bodyPr/>
                    <a:lstStyle/>
                    <a:p>
                      <a:pPr algn="ctr"/>
                      <a:r>
                        <a:rPr lang="en-US" dirty="0">
                          <a:solidFill>
                            <a:srgbClr val="92D050"/>
                          </a:solidFill>
                          <a:latin typeface="Times New Roman" panose="02020603050405020304" pitchFamily="18" charset="0"/>
                          <a:cs typeface="Times New Roman" panose="02020603050405020304" pitchFamily="18" charset="0"/>
                        </a:rPr>
                        <a:t>NGUYỄN TUÂN</a:t>
                      </a:r>
                    </a:p>
                  </a:txBody>
                  <a:tcPr/>
                </a:tc>
                <a:tc>
                  <a:txBody>
                    <a:bodyPr/>
                    <a:lstStyle/>
                    <a:p>
                      <a:pPr algn="ctr"/>
                      <a:r>
                        <a:rPr lang="en-US">
                          <a:solidFill>
                            <a:srgbClr val="92D050"/>
                          </a:solidFill>
                          <a:latin typeface="Times New Roman" panose="02020603050405020304" pitchFamily="18" charset="0"/>
                          <a:cs typeface="Times New Roman" panose="02020603050405020304" pitchFamily="18" charset="0"/>
                        </a:rPr>
                        <a:t>VŨ TRỌNG PHỤNG</a:t>
                      </a:r>
                      <a:endParaRPr lang="en-US" dirty="0">
                        <a:solidFill>
                          <a:srgbClr val="92D050"/>
                        </a:solidFill>
                        <a:latin typeface="Times New Roman" panose="02020603050405020304" pitchFamily="18" charset="0"/>
                        <a:cs typeface="Times New Roman" panose="02020603050405020304" pitchFamily="18" charset="0"/>
                      </a:endParaRPr>
                    </a:p>
                  </a:txBody>
                  <a:tcPr/>
                </a:tc>
                <a:tc>
                  <a:txBody>
                    <a:bodyPr/>
                    <a:lstStyle/>
                    <a:p>
                      <a:pPr algn="ctr"/>
                      <a:r>
                        <a:rPr lang="en-US" dirty="0">
                          <a:solidFill>
                            <a:srgbClr val="92D050"/>
                          </a:solidFill>
                          <a:latin typeface="Times New Roman" panose="02020603050405020304" pitchFamily="18" charset="0"/>
                          <a:cs typeface="Times New Roman" panose="02020603050405020304" pitchFamily="18" charset="0"/>
                        </a:rPr>
                        <a:t>NAM CAO</a:t>
                      </a:r>
                    </a:p>
                  </a:txBody>
                  <a:tcPr/>
                </a:tc>
                <a:extLst>
                  <a:ext uri="{0D108BD9-81ED-4DB2-BD59-A6C34878D82A}">
                    <a16:rowId xmlns:a16="http://schemas.microsoft.com/office/drawing/2014/main" val="1682814476"/>
                  </a:ext>
                </a:extLst>
              </a:tr>
              <a:tr h="5549283">
                <a:tc>
                  <a:txBody>
                    <a:bodyPr/>
                    <a:lstStyle/>
                    <a:p>
                      <a:pPr marL="0" indent="0" algn="l">
                        <a:buFontTx/>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khắc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chi </a:t>
                      </a:r>
                      <a:r>
                        <a:rPr lang="en-US" dirty="0" err="1">
                          <a:latin typeface="Times New Roman" panose="02020603050405020304" pitchFamily="18" charset="0"/>
                          <a:cs typeface="Times New Roman" panose="02020603050405020304" pitchFamily="18" charset="0"/>
                        </a:rPr>
                        <a:t>tiết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ngoại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a:t>
                      </a:r>
                    </a:p>
                  </a:txBody>
                  <a:tcPr/>
                </a:tc>
                <a:tc>
                  <a:txBody>
                    <a:bodyPr/>
                    <a:lstStyle/>
                    <a:p>
                      <a:pPr marL="0" indent="0" algn="l">
                        <a:buFontTx/>
                        <a:buNone/>
                      </a:pPr>
                      <a:r>
                        <a:rPr lang="en-US" sz="1800" b="0" kern="1200" dirty="0">
                          <a:solidFill>
                            <a:schemeClr val="dk1"/>
                          </a:solidFill>
                          <a:effectLst/>
                          <a:latin typeface="Times New Roman" panose="02020603050405020304" pitchFamily="18" charset="0"/>
                          <a:cs typeface="Times New Roman" panose="02020603050405020304" pitchFamily="18" charset="0"/>
                        </a:rPr>
                        <a:t>-T</a:t>
                      </a:r>
                      <a:r>
                        <a:rPr lang="vi-VN" sz="1800" b="0" kern="1200" dirty="0">
                          <a:solidFill>
                            <a:schemeClr val="dk1"/>
                          </a:solidFill>
                          <a:effectLst/>
                          <a:latin typeface="Times New Roman" panose="02020603050405020304" pitchFamily="18" charset="0"/>
                          <a:cs typeface="Times New Roman" panose="02020603050405020304" pitchFamily="18" charset="0"/>
                        </a:rPr>
                        <a:t>ạo dựng tình huống truyện độc đáo</a:t>
                      </a:r>
                      <a:r>
                        <a:rPr lang="en-US" sz="1800" b="0" kern="1200" dirty="0">
                          <a:solidFill>
                            <a:schemeClr val="dk1"/>
                          </a:solidFill>
                          <a:effectLst/>
                          <a:latin typeface="Times New Roman" panose="02020603050405020304" pitchFamily="18" charset="0"/>
                          <a:cs typeface="Times New Roman" panose="02020603050405020304" pitchFamily="18" charset="0"/>
                        </a:rPr>
                        <a:t>:</a:t>
                      </a:r>
                    </a:p>
                    <a:p>
                      <a:pPr marL="0" indent="0" algn="l">
                        <a:buFontTx/>
                        <a:buNone/>
                      </a:pPr>
                      <a:r>
                        <a:rPr lang="en-US" sz="1800" b="0" kern="1200" dirty="0">
                          <a:solidFill>
                            <a:schemeClr val="dk1"/>
                          </a:solidFill>
                          <a:effectLst/>
                          <a:latin typeface="Times New Roman" panose="02020603050405020304" pitchFamily="18" charset="0"/>
                          <a:cs typeface="Times New Roman" panose="02020603050405020304" pitchFamily="18" charset="0"/>
                        </a:rPr>
                        <a:t>+</a:t>
                      </a:r>
                      <a:r>
                        <a:rPr lang="vi-VN"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a:solidFill>
                            <a:schemeClr val="dk1"/>
                          </a:solidFill>
                          <a:effectLst/>
                          <a:latin typeface="Times New Roman" panose="02020603050405020304" pitchFamily="18" charset="0"/>
                          <a:cs typeface="Times New Roman" panose="02020603050405020304" pitchFamily="18" charset="0"/>
                        </a:rPr>
                        <a:t>T</a:t>
                      </a:r>
                      <a:r>
                        <a:rPr lang="vi-VN" sz="1800" b="0" kern="1200" dirty="0">
                          <a:solidFill>
                            <a:schemeClr val="dk1"/>
                          </a:solidFill>
                          <a:effectLst/>
                          <a:latin typeface="Times New Roman" panose="02020603050405020304" pitchFamily="18" charset="0"/>
                          <a:cs typeface="Times New Roman" panose="02020603050405020304" pitchFamily="18" charset="0"/>
                        </a:rPr>
                        <a:t>rong nghệ thuật dựng cảnh (cảnh trong tác</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phẩm</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vi-VN" sz="1800" b="0" kern="1200" dirty="0">
                          <a:solidFill>
                            <a:schemeClr val="dk1"/>
                          </a:solidFill>
                          <a:effectLst/>
                          <a:latin typeface="Times New Roman" panose="02020603050405020304" pitchFamily="18" charset="0"/>
                          <a:cs typeface="Times New Roman" panose="02020603050405020304" pitchFamily="18" charset="0"/>
                        </a:rPr>
                        <a:t>được xây dựng bằng nghệ thuật tương phản, làm nổi bật sự đối lập gay gắt giữa cái đẹp và cái xấu, cái thiện và cái ác, tính cách và hoàn cảnh)</a:t>
                      </a:r>
                      <a:r>
                        <a:rPr lang="en-US" sz="1800" b="0" kern="1200" dirty="0">
                          <a:solidFill>
                            <a:schemeClr val="dk1"/>
                          </a:solidFill>
                          <a:effectLst/>
                          <a:latin typeface="Times New Roman" panose="02020603050405020304" pitchFamily="18" charset="0"/>
                          <a:cs typeface="Times New Roman" panose="02020603050405020304" pitchFamily="18" charset="0"/>
                        </a:rPr>
                        <a:t>.</a:t>
                      </a:r>
                    </a:p>
                    <a:p>
                      <a:pPr marL="0" indent="0" algn="l">
                        <a:buFontTx/>
                        <a:buNone/>
                      </a:pPr>
                      <a:r>
                        <a:rPr lang="en-US" sz="1800" b="0" kern="1200" dirty="0">
                          <a:solidFill>
                            <a:schemeClr val="dk1"/>
                          </a:solidFill>
                          <a:effectLst/>
                          <a:latin typeface="Times New Roman" panose="02020603050405020304" pitchFamily="18" charset="0"/>
                          <a:cs typeface="Times New Roman" panose="02020603050405020304" pitchFamily="18" charset="0"/>
                        </a:rPr>
                        <a:t>+K</a:t>
                      </a:r>
                      <a:r>
                        <a:rPr lang="vi-VN" sz="1800" b="0" kern="1200" dirty="0">
                          <a:solidFill>
                            <a:schemeClr val="dk1"/>
                          </a:solidFill>
                          <a:effectLst/>
                          <a:latin typeface="Times New Roman" panose="02020603050405020304" pitchFamily="18" charset="0"/>
                          <a:cs typeface="Times New Roman" panose="02020603050405020304" pitchFamily="18" charset="0"/>
                        </a:rPr>
                        <a:t>hăc họa tính cách nhân vật - nhân vật được dựng lên bằng bút pháp lý tưởng hóa cảm hứng lãng mạn,tạo không khí cổ kính, trang trọng; trong việc sử dụng thủ pháp đối lập và ngôn ngữ giàu tính tạo hình.</a:t>
                      </a:r>
                      <a:endParaRPr lang="en-US" dirty="0">
                        <a:latin typeface="Times New Roman" panose="02020603050405020304" pitchFamily="18" charset="0"/>
                        <a:cs typeface="Times New Roman" panose="02020603050405020304" pitchFamily="18" charset="0"/>
                      </a:endParaRPr>
                    </a:p>
                  </a:txBody>
                  <a:tcPr/>
                </a:tc>
                <a:tc>
                  <a:txBody>
                    <a:bodyPr/>
                    <a:lstStyle/>
                    <a:p>
                      <a:pPr algn="l"/>
                      <a:r>
                        <a:rPr lang="en-US" sz="1800" b="0" kern="1200" dirty="0">
                          <a:solidFill>
                            <a:schemeClr val="dk1"/>
                          </a:solidFill>
                          <a:effectLst/>
                          <a:latin typeface="Times New Roman" panose="02020603050405020304" pitchFamily="18" charset="0"/>
                          <a:cs typeface="Times New Roman" panose="02020603050405020304" pitchFamily="18" charset="0"/>
                        </a:rPr>
                        <a:t>-</a:t>
                      </a:r>
                      <a:r>
                        <a:rPr lang="vi-VN" sz="1800" b="0" kern="1200" dirty="0">
                          <a:solidFill>
                            <a:schemeClr val="dk1"/>
                          </a:solidFill>
                          <a:effectLst/>
                          <a:latin typeface="Times New Roman" panose="02020603050405020304" pitchFamily="18" charset="0"/>
                          <a:cs typeface="Times New Roman" panose="02020603050405020304" pitchFamily="18" charset="0"/>
                        </a:rPr>
                        <a:t>Vũ Trọng Phụng là một nhà văn viết về sự tha hóa của con người, giọng văn của ông có pha chút hài hước dí dỏm nhưng đó là tiếng cười của sự châm biếm.</a:t>
                      </a:r>
                      <a:endParaRPr lang="en-US" sz="1800" b="0" kern="1200" dirty="0">
                        <a:solidFill>
                          <a:schemeClr val="dk1"/>
                        </a:solidFill>
                        <a:effectLst/>
                        <a:latin typeface="Times New Roman" panose="02020603050405020304" pitchFamily="18" charset="0"/>
                        <a:cs typeface="Times New Roman" panose="02020603050405020304" pitchFamily="18" charset="0"/>
                      </a:endParaRPr>
                    </a:p>
                    <a:p>
                      <a:pPr algn="l"/>
                      <a:r>
                        <a:rPr lang="en-US" sz="1800" b="0" kern="1200" dirty="0">
                          <a:solidFill>
                            <a:schemeClr val="dk1"/>
                          </a:solidFill>
                          <a:effectLst/>
                          <a:latin typeface="Times New Roman" panose="02020603050405020304" pitchFamily="18" charset="0"/>
                          <a:cs typeface="Times New Roman" panose="02020603050405020304" pitchFamily="18" charset="0"/>
                        </a:rPr>
                        <a:t>-</a:t>
                      </a:r>
                      <a:r>
                        <a:rPr lang="vi-VN" sz="1800" b="0" kern="1200" dirty="0">
                          <a:solidFill>
                            <a:schemeClr val="dk1"/>
                          </a:solidFill>
                          <a:effectLst/>
                          <a:latin typeface="Times New Roman" panose="02020603050405020304" pitchFamily="18" charset="0"/>
                          <a:cs typeface="Times New Roman" panose="02020603050405020304" pitchFamily="18" charset="0"/>
                        </a:rPr>
                        <a:t> Ông luôn đứng về phía người lao động nghèo, lên án vạch trần cái ác, cái xấu</a:t>
                      </a:r>
                      <a:endParaRPr lang="en-US" dirty="0">
                        <a:latin typeface="Times New Roman" panose="02020603050405020304" pitchFamily="18" charset="0"/>
                        <a:cs typeface="Times New Roman" panose="02020603050405020304" pitchFamily="18" charset="0"/>
                      </a:endParaRPr>
                    </a:p>
                  </a:txBody>
                  <a:tcPr/>
                </a:tc>
                <a:tc>
                  <a:txBody>
                    <a:bodyPr/>
                    <a:lstStyle/>
                    <a:p>
                      <a:pPr algn="l"/>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Cách</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xây</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dựng</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nhân</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vật</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xây</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dựng</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nhân</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vật</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điển</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hình</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tiêu</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biểu</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vừa</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sống</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động</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vừa</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có</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cá</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tính</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độc</a:t>
                      </a:r>
                      <a:r>
                        <a:rPr lang="en-US" sz="1800" b="0" kern="1200" dirty="0">
                          <a:solidFill>
                            <a:schemeClr val="dk1"/>
                          </a:solidFill>
                          <a:effectLst/>
                          <a:latin typeface="Times New Roman" panose="02020603050405020304" pitchFamily="18" charset="0"/>
                          <a:cs typeface="Times New Roman" panose="02020603050405020304" pitchFamily="18" charset="0"/>
                        </a:rPr>
                        <a:t> </a:t>
                      </a:r>
                      <a:r>
                        <a:rPr lang="en-US" sz="1800" b="0" kern="1200" dirty="0" err="1">
                          <a:solidFill>
                            <a:schemeClr val="dk1"/>
                          </a:solidFill>
                          <a:effectLst/>
                          <a:latin typeface="Times New Roman" panose="02020603050405020304" pitchFamily="18" charset="0"/>
                          <a:cs typeface="Times New Roman" panose="02020603050405020304" pitchFamily="18" charset="0"/>
                        </a:rPr>
                        <a:t>đáo</a:t>
                      </a:r>
                      <a:r>
                        <a:rPr lang="en-US" sz="1800" b="0" kern="1200" dirty="0">
                          <a:solidFill>
                            <a:schemeClr val="dk1"/>
                          </a:solidFill>
                          <a:effectLst/>
                          <a:latin typeface="Times New Roman" panose="02020603050405020304" pitchFamily="18" charset="0"/>
                          <a:cs typeface="Times New Roman" panose="02020603050405020304" pitchFamily="18" charset="0"/>
                        </a:rPr>
                        <a:t> .</a:t>
                      </a:r>
                    </a:p>
                    <a:p>
                      <a:pPr algn="l"/>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78550949"/>
                  </a:ext>
                </a:extLst>
              </a:tr>
            </a:tbl>
          </a:graphicData>
        </a:graphic>
      </p:graphicFrame>
    </p:spTree>
    <p:extLst>
      <p:ext uri="{BB962C8B-B14F-4D97-AF65-F5344CB8AC3E}">
        <p14:creationId xmlns:p14="http://schemas.microsoft.com/office/powerpoint/2010/main" val="306442639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DA31A-686F-4297-9131-3B3DF6354189}"/>
              </a:ext>
            </a:extLst>
          </p:cNvPr>
          <p:cNvSpPr>
            <a:spLocks noGrp="1"/>
          </p:cNvSpPr>
          <p:nvPr>
            <p:ph type="title"/>
          </p:nvPr>
        </p:nvSpPr>
        <p:spPr>
          <a:xfrm>
            <a:off x="2870752" y="0"/>
            <a:ext cx="6450496" cy="516835"/>
          </a:xfrm>
        </p:spPr>
        <p:txBody>
          <a:bodyPr>
            <a:noAutofit/>
          </a:bodyPr>
          <a:lstStyle/>
          <a:p>
            <a:pPr algn="ctr"/>
            <a:r>
              <a:rPr lang="en-US" sz="3600" b="1" dirty="0">
                <a:solidFill>
                  <a:srgbClr val="FF0000"/>
                </a:solidFill>
                <a:latin typeface="Times New Roman" panose="02020603050405020304" pitchFamily="18" charset="0"/>
                <a:cs typeface="Times New Roman" panose="02020603050405020304" pitchFamily="18" charset="0"/>
              </a:rPr>
              <a:t>GIỌNG ĐIỆU</a:t>
            </a:r>
          </a:p>
        </p:txBody>
      </p:sp>
      <p:graphicFrame>
        <p:nvGraphicFramePr>
          <p:cNvPr id="7" name="Table 7">
            <a:extLst>
              <a:ext uri="{FF2B5EF4-FFF2-40B4-BE49-F238E27FC236}">
                <a16:creationId xmlns:a16="http://schemas.microsoft.com/office/drawing/2014/main" id="{8D4F6836-9755-415F-9C75-56AE7ABDFA03}"/>
              </a:ext>
            </a:extLst>
          </p:cNvPr>
          <p:cNvGraphicFramePr>
            <a:graphicFrameLocks noGrp="1"/>
          </p:cNvGraphicFramePr>
          <p:nvPr>
            <p:ph idx="1"/>
            <p:extLst>
              <p:ext uri="{D42A27DB-BD31-4B8C-83A1-F6EECF244321}">
                <p14:modId xmlns:p14="http://schemas.microsoft.com/office/powerpoint/2010/main" val="844536322"/>
              </p:ext>
            </p:extLst>
          </p:nvPr>
        </p:nvGraphicFramePr>
        <p:xfrm>
          <a:off x="0" y="437322"/>
          <a:ext cx="12192000" cy="6492240"/>
        </p:xfrm>
        <a:graphic>
          <a:graphicData uri="http://schemas.openxmlformats.org/drawingml/2006/table">
            <a:tbl>
              <a:tblPr firstRow="1" bandRow="1">
                <a:tableStyleId>{E8B1032C-EA38-4F05-BA0D-38AFFFC7BED3}</a:tableStyleId>
              </a:tblPr>
              <a:tblGrid>
                <a:gridCol w="3048000">
                  <a:extLst>
                    <a:ext uri="{9D8B030D-6E8A-4147-A177-3AD203B41FA5}">
                      <a16:colId xmlns:a16="http://schemas.microsoft.com/office/drawing/2014/main" val="75193944"/>
                    </a:ext>
                  </a:extLst>
                </a:gridCol>
                <a:gridCol w="3048000">
                  <a:extLst>
                    <a:ext uri="{9D8B030D-6E8A-4147-A177-3AD203B41FA5}">
                      <a16:colId xmlns:a16="http://schemas.microsoft.com/office/drawing/2014/main" val="1725245199"/>
                    </a:ext>
                  </a:extLst>
                </a:gridCol>
                <a:gridCol w="3048000">
                  <a:extLst>
                    <a:ext uri="{9D8B030D-6E8A-4147-A177-3AD203B41FA5}">
                      <a16:colId xmlns:a16="http://schemas.microsoft.com/office/drawing/2014/main" val="2504386313"/>
                    </a:ext>
                  </a:extLst>
                </a:gridCol>
                <a:gridCol w="3048000">
                  <a:extLst>
                    <a:ext uri="{9D8B030D-6E8A-4147-A177-3AD203B41FA5}">
                      <a16:colId xmlns:a16="http://schemas.microsoft.com/office/drawing/2014/main" val="4059250822"/>
                    </a:ext>
                  </a:extLst>
                </a:gridCol>
              </a:tblGrid>
              <a:tr h="324280">
                <a:tc>
                  <a:txBody>
                    <a:bodyPr/>
                    <a:lstStyle/>
                    <a:p>
                      <a:pPr algn="ctr"/>
                      <a:r>
                        <a:rPr lang="en-US" dirty="0">
                          <a:solidFill>
                            <a:srgbClr val="92D050"/>
                          </a:solidFill>
                          <a:latin typeface="Times New Roman" panose="02020603050405020304" pitchFamily="18" charset="0"/>
                          <a:cs typeface="Times New Roman" panose="02020603050405020304" pitchFamily="18" charset="0"/>
                        </a:rPr>
                        <a:t>THẠCH LAM</a:t>
                      </a:r>
                    </a:p>
                  </a:txBody>
                  <a:tcPr/>
                </a:tc>
                <a:tc>
                  <a:txBody>
                    <a:bodyPr/>
                    <a:lstStyle/>
                    <a:p>
                      <a:pPr algn="ctr"/>
                      <a:r>
                        <a:rPr lang="en-US" dirty="0">
                          <a:solidFill>
                            <a:srgbClr val="92D050"/>
                          </a:solidFill>
                          <a:latin typeface="Times New Roman" panose="02020603050405020304" pitchFamily="18" charset="0"/>
                          <a:cs typeface="Times New Roman" panose="02020603050405020304" pitchFamily="18" charset="0"/>
                        </a:rPr>
                        <a:t>NGUYỄN TUÂN</a:t>
                      </a:r>
                    </a:p>
                  </a:txBody>
                  <a:tcPr/>
                </a:tc>
                <a:tc>
                  <a:txBody>
                    <a:bodyPr/>
                    <a:lstStyle/>
                    <a:p>
                      <a:pPr algn="ctr"/>
                      <a:r>
                        <a:rPr lang="en-US">
                          <a:solidFill>
                            <a:srgbClr val="92D050"/>
                          </a:solidFill>
                          <a:latin typeface="Times New Roman" panose="02020603050405020304" pitchFamily="18" charset="0"/>
                          <a:cs typeface="Times New Roman" panose="02020603050405020304" pitchFamily="18" charset="0"/>
                        </a:rPr>
                        <a:t>VŨ TRỌNG PHỤNG</a:t>
                      </a:r>
                      <a:endParaRPr lang="en-US" dirty="0">
                        <a:solidFill>
                          <a:srgbClr val="92D050"/>
                        </a:solidFill>
                        <a:latin typeface="Times New Roman" panose="02020603050405020304" pitchFamily="18" charset="0"/>
                        <a:cs typeface="Times New Roman" panose="02020603050405020304" pitchFamily="18" charset="0"/>
                      </a:endParaRPr>
                    </a:p>
                  </a:txBody>
                  <a:tcPr/>
                </a:tc>
                <a:tc>
                  <a:txBody>
                    <a:bodyPr/>
                    <a:lstStyle/>
                    <a:p>
                      <a:pPr algn="ctr"/>
                      <a:r>
                        <a:rPr lang="en-US" dirty="0">
                          <a:solidFill>
                            <a:srgbClr val="92D050"/>
                          </a:solidFill>
                          <a:latin typeface="Times New Roman" panose="02020603050405020304" pitchFamily="18" charset="0"/>
                          <a:cs typeface="Times New Roman" panose="02020603050405020304" pitchFamily="18" charset="0"/>
                        </a:rPr>
                        <a:t>NAM CAO</a:t>
                      </a:r>
                    </a:p>
                  </a:txBody>
                  <a:tcPr/>
                </a:tc>
                <a:extLst>
                  <a:ext uri="{0D108BD9-81ED-4DB2-BD59-A6C34878D82A}">
                    <a16:rowId xmlns:a16="http://schemas.microsoft.com/office/drawing/2014/main" val="1682814476"/>
                  </a:ext>
                </a:extLst>
              </a:tr>
              <a:tr h="5996669">
                <a:tc>
                  <a:txBody>
                    <a:bodyPr/>
                    <a:lstStyle/>
                    <a:p>
                      <a:pPr marL="0" indent="0" algn="l">
                        <a:buFontTx/>
                        <a:buNone/>
                      </a:pPr>
                      <a:r>
                        <a:rPr lang="en-US" b="0" dirty="0">
                          <a:solidFill>
                            <a:srgbClr val="050505"/>
                          </a:solidFill>
                          <a:effectLst/>
                          <a:latin typeface="Times New Roman" panose="02020603050405020304" pitchFamily="18" charset="0"/>
                          <a:cs typeface="Times New Roman" panose="02020603050405020304" pitchFamily="18" charset="0"/>
                        </a:rPr>
                        <a:t>- </a:t>
                      </a:r>
                      <a:r>
                        <a:rPr lang="vi-VN" b="0" dirty="0">
                          <a:solidFill>
                            <a:srgbClr val="050505"/>
                          </a:solidFill>
                          <a:effectLst/>
                          <a:latin typeface="Times New Roman" panose="02020603050405020304" pitchFamily="18" charset="0"/>
                          <a:cs typeface="Times New Roman" panose="02020603050405020304" pitchFamily="18" charset="0"/>
                        </a:rPr>
                        <a:t>Giọng điệu : điềm đạm ,nhẹ nhàng chứa đựng tình cảm mến yêu trân thành của tác giả trước cảnh vật và lòng người</a:t>
                      </a:r>
                      <a:endParaRPr lang="en-US" dirty="0">
                        <a:latin typeface="Times New Roman" panose="02020603050405020304" pitchFamily="18" charset="0"/>
                        <a:cs typeface="Times New Roman" panose="02020603050405020304" pitchFamily="18" charset="0"/>
                      </a:endParaRPr>
                    </a:p>
                  </a:txBody>
                  <a:tcPr/>
                </a:tc>
                <a:tc>
                  <a:txBody>
                    <a:bodyPr/>
                    <a:lstStyle/>
                    <a:p>
                      <a:pPr marL="0" indent="0" algn="l">
                        <a:buFontTx/>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luyện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sắc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hoa</a:t>
                      </a:r>
                      <a:endParaRPr lang="en-US" dirty="0">
                        <a:latin typeface="Times New Roman" panose="02020603050405020304" pitchFamily="18" charset="0"/>
                        <a:cs typeface="Times New Roman" panose="02020603050405020304" pitchFamily="18" charset="0"/>
                      </a:endParaRPr>
                    </a:p>
                    <a:p>
                      <a:pPr marL="0" indent="0" algn="l">
                        <a:buFontTx/>
                        <a:buNone/>
                      </a:pP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Nguyễn Tuân là nhà văn được trời phú cho rất nhiều</a:t>
                      </a:r>
                    </a:p>
                    <a:p>
                      <a:pPr marL="0" indent="0" algn="l">
                        <a:buFontTx/>
                        <a:buNone/>
                      </a:pPr>
                      <a:r>
                        <a:rPr lang="vi-VN" dirty="0">
                          <a:latin typeface="Times New Roman" panose="02020603050405020304" pitchFamily="18" charset="0"/>
                          <a:cs typeface="Times New Roman" panose="02020603050405020304" pitchFamily="18" charset="0"/>
                        </a:rPr>
                        <a:t>khả năng trong việc bộc lộ giọng điệu.</a:t>
                      </a:r>
                      <a:r>
                        <a:rPr lang="en-US" dirty="0">
                          <a:latin typeface="Times New Roman" panose="02020603050405020304" pitchFamily="18" charset="0"/>
                          <a:cs typeface="Times New Roman" panose="02020603050405020304" pitchFamily="18" charset="0"/>
                        </a:rPr>
                        <a:t> N</a:t>
                      </a:r>
                      <a:r>
                        <a:rPr lang="vi-VN" dirty="0">
                          <a:latin typeface="Times New Roman" panose="02020603050405020304" pitchFamily="18" charset="0"/>
                          <a:cs typeface="Times New Roman" panose="02020603050405020304" pitchFamily="18" charset="0"/>
                        </a:rPr>
                        <a:t>hà phê</a:t>
                      </a:r>
                    </a:p>
                    <a:p>
                      <a:pPr marL="0" indent="0" algn="l">
                        <a:buFontTx/>
                        <a:buNone/>
                      </a:pPr>
                      <a:r>
                        <a:rPr lang="vi-VN" dirty="0">
                          <a:latin typeface="Times New Roman" panose="02020603050405020304" pitchFamily="18" charset="0"/>
                          <a:cs typeface="Times New Roman" panose="02020603050405020304" pitchFamily="18" charset="0"/>
                        </a:rPr>
                        <a:t>bình văn học Vũ Ngọc Phan đã nhận xét: “Văn chương Nguyễn Tuân đã làm</a:t>
                      </a:r>
                    </a:p>
                    <a:p>
                      <a:pPr marL="0" indent="0" algn="l">
                        <a:buFontTx/>
                        <a:buNone/>
                      </a:pPr>
                      <a:r>
                        <a:rPr lang="vi-VN" dirty="0">
                          <a:latin typeface="Times New Roman" panose="02020603050405020304" pitchFamily="18" charset="0"/>
                          <a:cs typeface="Times New Roman" panose="02020603050405020304" pitchFamily="18" charset="0"/>
                        </a:rPr>
                        <a:t>cho văn giới Việt Nam phải chú ý đến lối hành văn đặc biệt của ông và những</a:t>
                      </a:r>
                    </a:p>
                    <a:p>
                      <a:pPr marL="0" indent="0" algn="l">
                        <a:buFontTx/>
                        <a:buNone/>
                      </a:pPr>
                      <a:r>
                        <a:rPr lang="vi-VN" dirty="0">
                          <a:latin typeface="Times New Roman" panose="02020603050405020304" pitchFamily="18" charset="0"/>
                          <a:cs typeface="Times New Roman" panose="02020603050405020304" pitchFamily="18" charset="0"/>
                        </a:rPr>
                        <a:t>ý kiến cùng tư tuởng phô diễn bằng những giọng tài hoa, sâu cay, khinh bạc,</a:t>
                      </a:r>
                    </a:p>
                    <a:p>
                      <a:pPr marL="0" indent="0" algn="l">
                        <a:buFontTx/>
                        <a:buNone/>
                      </a:pPr>
                      <a:r>
                        <a:rPr lang="vi-VN" dirty="0">
                          <a:latin typeface="Times New Roman" panose="02020603050405020304" pitchFamily="18" charset="0"/>
                          <a:cs typeface="Times New Roman" panose="02020603050405020304" pitchFamily="18" charset="0"/>
                        </a:rPr>
                        <a:t>lúc thì đầy nghệ thuật, lúc thì bừa bãi lôi thôi, như một bức phác họa, nhưng</a:t>
                      </a:r>
                    </a:p>
                    <a:p>
                      <a:pPr marL="0" indent="0" algn="l">
                        <a:buFontTx/>
                        <a:buNone/>
                      </a:pPr>
                      <a:r>
                        <a:rPr lang="vi-VN" dirty="0">
                          <a:latin typeface="Times New Roman" panose="02020603050405020304" pitchFamily="18" charset="0"/>
                          <a:cs typeface="Times New Roman" panose="02020603050405020304" pitchFamily="18" charset="0"/>
                        </a:rPr>
                        <a:t>bao giờ nó cũng cho người ta thấy một trạng thái của tâm hồn”.</a:t>
                      </a:r>
                      <a:endParaRPr lang="en-US" dirty="0">
                        <a:latin typeface="Times New Roman" panose="02020603050405020304" pitchFamily="18" charset="0"/>
                        <a:cs typeface="Times New Roman" panose="02020603050405020304" pitchFamily="18" charset="0"/>
                      </a:endParaRPr>
                    </a:p>
                    <a:p>
                      <a:pPr marL="285750" indent="-285750" algn="l">
                        <a:buFontTx/>
                        <a:buChar char="-"/>
                      </a:pPr>
                      <a:endParaRPr lang="en-US" dirty="0">
                        <a:latin typeface="Times New Roman" panose="02020603050405020304" pitchFamily="18" charset="0"/>
                        <a:cs typeface="Times New Roman" panose="02020603050405020304" pitchFamily="18" charset="0"/>
                      </a:endParaRPr>
                    </a:p>
                  </a:txBody>
                  <a:tcPr/>
                </a:tc>
                <a:tc>
                  <a:txBody>
                    <a:bodyPr/>
                    <a:lstStyle/>
                    <a:p>
                      <a:pPr algn="l"/>
                      <a:r>
                        <a:rPr lang="en-US" b="0" dirty="0">
                          <a:solidFill>
                            <a:srgbClr val="050505"/>
                          </a:solidFill>
                          <a:effectLst/>
                          <a:latin typeface="Times New Roman" panose="02020603050405020304" pitchFamily="18" charset="0"/>
                          <a:cs typeface="Times New Roman" panose="02020603050405020304" pitchFamily="18" charset="0"/>
                        </a:rPr>
                        <a:t>- </a:t>
                      </a:r>
                      <a:r>
                        <a:rPr lang="vi-VN" b="0" dirty="0">
                          <a:solidFill>
                            <a:srgbClr val="050505"/>
                          </a:solidFill>
                          <a:effectLst/>
                          <a:latin typeface="Times New Roman" panose="02020603050405020304" pitchFamily="18" charset="0"/>
                          <a:cs typeface="Times New Roman" panose="02020603050405020304" pitchFamily="18" charset="0"/>
                        </a:rPr>
                        <a:t>Nổi tiếng với giọng văn trào phúng, châm biếm các tác phẩm của Vũ Trọng Phụng luôn tạo cho người đọc cảm giác gần gũi và chân thật. Bởi ông lột tả cuộc sống hiện thực, lên án phê phán những thói hư tật xấu của xã hội.</a:t>
                      </a:r>
                      <a:endParaRPr lang="en-US" dirty="0">
                        <a:latin typeface="Times New Roman" panose="02020603050405020304" pitchFamily="18" charset="0"/>
                        <a:cs typeface="Times New Roman" panose="02020603050405020304" pitchFamily="18" charset="0"/>
                      </a:endParaRPr>
                    </a:p>
                  </a:txBody>
                  <a:tcPr/>
                </a:tc>
                <a:tc>
                  <a:txBody>
                    <a:bodyPr/>
                    <a:lstStyle/>
                    <a:p>
                      <a:pPr algn="l"/>
                      <a:r>
                        <a:rPr lang="en-US" sz="1800" b="0" kern="1200" dirty="0">
                          <a:solidFill>
                            <a:schemeClr val="dk1"/>
                          </a:solidFill>
                          <a:effectLst/>
                          <a:latin typeface="Times New Roman" panose="02020603050405020304" pitchFamily="18" charset="0"/>
                          <a:cs typeface="Times New Roman" panose="02020603050405020304" pitchFamily="18" charset="0"/>
                        </a:rPr>
                        <a:t>- G</a:t>
                      </a:r>
                      <a:r>
                        <a:rPr lang="vi-VN" sz="1800" b="0" kern="1200" dirty="0">
                          <a:solidFill>
                            <a:schemeClr val="dk1"/>
                          </a:solidFill>
                          <a:effectLst/>
                          <a:latin typeface="Times New Roman" panose="02020603050405020304" pitchFamily="18" charset="0"/>
                          <a:cs typeface="Times New Roman" panose="02020603050405020304" pitchFamily="18" charset="0"/>
                        </a:rPr>
                        <a:t>iọng điệu: có khi là giọng tỉnh táo và sắc lạnh; có khi là giọng đằm thắm, trữ tình sôi nổi, nặng trĩu yêu thương. Hai giọng văn đối lập nhau cứ chuyển hoá qua lại, tạo nên những trang viết thú vị, hấp dẫn.</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78550949"/>
                  </a:ext>
                </a:extLst>
              </a:tr>
            </a:tbl>
          </a:graphicData>
        </a:graphic>
      </p:graphicFrame>
    </p:spTree>
    <p:extLst>
      <p:ext uri="{BB962C8B-B14F-4D97-AF65-F5344CB8AC3E}">
        <p14:creationId xmlns:p14="http://schemas.microsoft.com/office/powerpoint/2010/main" val="10549392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TotalTime>
  <Words>909</Words>
  <Application>Microsoft Office PowerPoint</Application>
  <PresentationFormat>Widescreen</PresentationFormat>
  <Paragraphs>62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SO SÁNH VỀ BỐN TÁC GIẢ VĂN XUÔI </vt:lpstr>
      <vt:lpstr>QUAN ĐIỂM SÁNG TÁC</vt:lpstr>
      <vt:lpstr>PHONG CÁCH SÁNG TÁC</vt:lpstr>
      <vt:lpstr>CÁCH XÂY DỰNG NHÂN VẬT</vt:lpstr>
      <vt:lpstr>GIỌNG ĐIỆU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 SÁNH VỀ BỐN TÁC GIẢ</dc:title>
  <dc:creator>11A2 Phượng Trần Thị Kim</dc:creator>
  <cp:lastModifiedBy>Admin</cp:lastModifiedBy>
  <cp:revision>3</cp:revision>
  <dcterms:created xsi:type="dcterms:W3CDTF">2021-12-10T09:58:44Z</dcterms:created>
  <dcterms:modified xsi:type="dcterms:W3CDTF">2025-02-22T02:55:08Z</dcterms:modified>
</cp:coreProperties>
</file>