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4"/>
  </p:notesMasterIdLst>
  <p:sldIdLst>
    <p:sldId id="317" r:id="rId2"/>
    <p:sldId id="256" r:id="rId3"/>
    <p:sldId id="320" r:id="rId4"/>
    <p:sldId id="258" r:id="rId5"/>
    <p:sldId id="327" r:id="rId6"/>
    <p:sldId id="328" r:id="rId7"/>
    <p:sldId id="333" r:id="rId8"/>
    <p:sldId id="332" r:id="rId9"/>
    <p:sldId id="331" r:id="rId10"/>
    <p:sldId id="334" r:id="rId11"/>
    <p:sldId id="335" r:id="rId12"/>
    <p:sldId id="336" r:id="rId13"/>
    <p:sldId id="338" r:id="rId14"/>
    <p:sldId id="342" r:id="rId15"/>
    <p:sldId id="344" r:id="rId16"/>
    <p:sldId id="337" r:id="rId17"/>
    <p:sldId id="348" r:id="rId18"/>
    <p:sldId id="346" r:id="rId19"/>
    <p:sldId id="325" r:id="rId20"/>
    <p:sldId id="291" r:id="rId21"/>
    <p:sldId id="326" r:id="rId22"/>
    <p:sldId id="345" r:id="rId23"/>
    <p:sldId id="349" r:id="rId24"/>
    <p:sldId id="347" r:id="rId25"/>
    <p:sldId id="350" r:id="rId26"/>
    <p:sldId id="259" r:id="rId27"/>
    <p:sldId id="318" r:id="rId28"/>
    <p:sldId id="319" r:id="rId29"/>
    <p:sldId id="321" r:id="rId30"/>
    <p:sldId id="323" r:id="rId31"/>
    <p:sldId id="324" r:id="rId32"/>
    <p:sldId id="316" r:id="rId33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DFBA8C-DC4A-4CC1-A30A-D48778274C7D}">
          <p14:sldIdLst>
            <p14:sldId id="317"/>
            <p14:sldId id="256"/>
            <p14:sldId id="320"/>
            <p14:sldId id="258"/>
            <p14:sldId id="327"/>
            <p14:sldId id="328"/>
            <p14:sldId id="333"/>
            <p14:sldId id="332"/>
            <p14:sldId id="331"/>
            <p14:sldId id="334"/>
            <p14:sldId id="335"/>
            <p14:sldId id="336"/>
            <p14:sldId id="338"/>
            <p14:sldId id="342"/>
            <p14:sldId id="344"/>
            <p14:sldId id="337"/>
            <p14:sldId id="348"/>
            <p14:sldId id="346"/>
            <p14:sldId id="325"/>
            <p14:sldId id="291"/>
            <p14:sldId id="326"/>
            <p14:sldId id="345"/>
            <p14:sldId id="349"/>
            <p14:sldId id="347"/>
            <p14:sldId id="350"/>
            <p14:sldId id="259"/>
          </p14:sldIdLst>
        </p14:section>
        <p14:section name="Untitled Section" id="{FE5ACDD4-A9EB-43A3-A46B-94D76E0FDA34}">
          <p14:sldIdLst/>
        </p14:section>
        <p14:section name="Untitled Section" id="{B0D4093E-8564-471B-8706-A55186D3B658}">
          <p14:sldIdLst>
            <p14:sldId id="318"/>
            <p14:sldId id="319"/>
            <p14:sldId id="321"/>
            <p14:sldId id="323"/>
            <p14:sldId id="324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FFCCCC"/>
    <a:srgbClr val="0B88C8"/>
    <a:srgbClr val="FF9966"/>
    <a:srgbClr val="FFFF66"/>
    <a:srgbClr val="CC6600"/>
    <a:srgbClr val="72B4E6"/>
    <a:srgbClr val="FC1048"/>
    <a:srgbClr val="013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3244B7-19CF-44D7-A698-19F5996B0E4D}">
  <a:tblStyle styleId="{673244B7-19CF-44D7-A698-19F5996B0E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87199" autoAdjust="0"/>
  </p:normalViewPr>
  <p:slideViewPr>
    <p:cSldViewPr snapToGrid="0">
      <p:cViewPr varScale="1">
        <p:scale>
          <a:sx n="42" d="100"/>
          <a:sy n="42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c48c152c6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c48c152c6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73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CE09-EA94-4842-B716-2066265D8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54DCE-5E6A-4E1A-9F36-C65887BD9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6D2AA-B0F7-4EC5-BBB6-4C2ACEAB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9F49D-9E04-4EBB-9A75-F193B845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F738-4BF1-479B-A7D4-E1262786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C43D-1F4C-49C2-976E-8DFA94D4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F3661-29B5-4336-AFE8-4626D894A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B768D-AA43-4F37-954C-8F7FF76E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9A32-EBA0-40DB-B206-F5638D56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74D90-D400-48AD-B498-A949D939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EF236-3D0D-4DFB-A187-4AC880F4E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5FA89-1940-4F76-A23F-C716D17A8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E4CA2-7A67-4F0C-8927-2D17AC0C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AAA04-02ED-4B8A-B377-E7178612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83EFE-4623-46BD-9580-625C3D5D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30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512100" y="471000"/>
            <a:ext cx="17263800" cy="9345000"/>
          </a:xfrm>
          <a:prstGeom prst="roundRect">
            <a:avLst>
              <a:gd name="adj" fmla="val 6553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57150" dir="402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440250" y="2705700"/>
            <a:ext cx="154080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1440000" y="663290"/>
            <a:ext cx="15408000" cy="12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2"/>
          </p:nvPr>
        </p:nvSpPr>
        <p:spPr>
          <a:xfrm>
            <a:off x="1440250" y="4502460"/>
            <a:ext cx="5852400" cy="3474600"/>
          </a:xfrm>
          <a:prstGeom prst="rect">
            <a:avLst/>
          </a:prstGeom>
          <a:solidFill>
            <a:srgbClr val="899C00">
              <a:alpha val="16069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3"/>
          </p:nvPr>
        </p:nvSpPr>
        <p:spPr>
          <a:xfrm>
            <a:off x="8618400" y="4502450"/>
            <a:ext cx="8229600" cy="3474600"/>
          </a:xfrm>
          <a:prstGeom prst="rect">
            <a:avLst/>
          </a:prstGeom>
          <a:solidFill>
            <a:srgbClr val="ED1B24">
              <a:alpha val="148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12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B409-206A-4BD7-9A8C-5B384BA4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4E521-FEE3-489D-95C2-17B4EF4E5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72B1B-59C3-4038-9484-A9C4261C3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6528A-5CF7-423D-A568-285BFBD9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CE10D-CA3E-4CF4-881F-F25D1F52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6A85-9AAD-419C-8F3D-346FAB10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D9C4-E4BC-4CC0-9B6E-4AFEB4962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ED72C-8965-4B67-84C4-E8D4DBC3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1CCF-2B03-4816-B4F6-61FA2C04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4397A-E917-4126-9BFA-6A0A1FCC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E1E8-6CC0-4835-8818-7E2631B7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6D36-206D-4017-9E51-C061DA660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4BC33-C42E-485F-B2F2-D13289F6C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59A10-221C-46A6-BC8D-34CA2CEF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39674-8B9E-4328-A14D-9D94C7CA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6FF61-2963-4BCC-8036-034F80F6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1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D969-1DCA-4F8F-8C07-4C20592E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7F633-D57F-4F5A-AC85-E467CB34F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DA20D-4940-4E35-9A5F-67ECDDCF3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59885-0EDF-46E2-95AE-9754DDCCC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FCB1F-217C-4649-8FBA-BEDBE4463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48D35-AF00-4BFC-9876-A2D971B4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699B17-DA7E-40B4-BDFF-433C2EB9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1E231-543F-474A-A3AA-6ADDB892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2BF6-B311-4F4F-90A3-FF691591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F6A89-E8F8-4626-ABD9-B0D91101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474D2-8BAE-41A3-B06F-A5242071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24679-A689-4B9F-9DA4-FD040664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633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929430-0F9B-4912-BD9F-A627E7F5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F689E-0057-4E54-B6B8-2710A21C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215E3-D3FA-4B60-BC18-105EFC0C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4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5DD-148C-4448-A3EE-3C991940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792B9-FA26-4C24-908C-8FB14E668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62DA8-5481-459E-94A4-6C91238A6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F03AD-9251-4B7A-AE73-C919530A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AE4F5-DE33-41B1-8591-5344AB0B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C19F4-5C88-4CA5-956B-71AC24B8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A530-23C9-47D9-9F42-DF682B85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8210EC-2CE5-4D81-9179-DBCEDC279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20755-0B15-4188-B307-FD9EB845E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6D413-2EEC-4436-977C-F0F3CAD4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66196-575C-4E05-A1F1-828465BE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59CE9-CB23-4185-B5F0-E6811CA0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86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9A988-2F03-42B3-8BF7-F5EBD43F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9AB28-E6D5-4246-AD90-B9DE950BE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6C622-CD7C-416E-BB2B-D012237E7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04D0B-8EE4-4259-BCAF-AC6D53A0C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B71A3-BBC4-49E8-AAD8-76A52E39C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4" y="-221672"/>
            <a:ext cx="18288000" cy="10287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21" name="Rounded Rectangle 20"/>
          <p:cNvSpPr/>
          <p:nvPr/>
        </p:nvSpPr>
        <p:spPr>
          <a:xfrm>
            <a:off x="6924" y="3693227"/>
            <a:ext cx="1821876" cy="100653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22" name="Rounded Rectangle 21"/>
          <p:cNvSpPr/>
          <p:nvPr/>
        </p:nvSpPr>
        <p:spPr>
          <a:xfrm>
            <a:off x="1828800" y="3026229"/>
            <a:ext cx="1821876" cy="100653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23" name="Rounded Rectangle 22"/>
          <p:cNvSpPr/>
          <p:nvPr/>
        </p:nvSpPr>
        <p:spPr>
          <a:xfrm>
            <a:off x="3650676" y="2296886"/>
            <a:ext cx="1821876" cy="100653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24" name="Rounded Rectangle 23"/>
          <p:cNvSpPr/>
          <p:nvPr/>
        </p:nvSpPr>
        <p:spPr>
          <a:xfrm>
            <a:off x="5472552" y="1567543"/>
            <a:ext cx="1821876" cy="100653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25" name="Rounded Rectangle 24"/>
          <p:cNvSpPr/>
          <p:nvPr/>
        </p:nvSpPr>
        <p:spPr>
          <a:xfrm>
            <a:off x="7294428" y="838200"/>
            <a:ext cx="1821876" cy="100653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26" name="Rounded Rectangle 25"/>
          <p:cNvSpPr/>
          <p:nvPr/>
        </p:nvSpPr>
        <p:spPr>
          <a:xfrm>
            <a:off x="9116304" y="838200"/>
            <a:ext cx="1821876" cy="100653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27" name="Rounded Rectangle 26"/>
          <p:cNvSpPr/>
          <p:nvPr/>
        </p:nvSpPr>
        <p:spPr>
          <a:xfrm>
            <a:off x="10868940" y="1926459"/>
            <a:ext cx="1821876" cy="100653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28" name="Rounded Rectangle 27"/>
          <p:cNvSpPr/>
          <p:nvPr/>
        </p:nvSpPr>
        <p:spPr>
          <a:xfrm>
            <a:off x="12690133" y="2296886"/>
            <a:ext cx="1821876" cy="100653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29" name="Rounded Rectangle 28"/>
          <p:cNvSpPr/>
          <p:nvPr/>
        </p:nvSpPr>
        <p:spPr>
          <a:xfrm>
            <a:off x="14477731" y="3026229"/>
            <a:ext cx="1821876" cy="100653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30" name="Rounded Rectangle 29"/>
          <p:cNvSpPr/>
          <p:nvPr/>
        </p:nvSpPr>
        <p:spPr>
          <a:xfrm>
            <a:off x="16265328" y="3247901"/>
            <a:ext cx="2022672" cy="100653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823579"/>
      </p:ext>
    </p:extLst>
  </p:cSld>
  <p:clrMapOvr>
    <a:masterClrMapping/>
  </p:clrMapOvr>
  <p:transition spd="slow">
    <p:split orient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00000" fill="hold" grpId="0" nodeType="after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100000" fill="hold" grpId="0" nodeType="after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100000" fill="hold" grpId="0" nodeType="after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accel="100000" fill="hold" grpId="0" nodeType="after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accel="100000" fill="hold" grpId="0" nodeType="after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accel="100000" fill="hold" grpId="0" nodeType="after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1" accel="100000" fill="hold" grpId="0" nodeType="after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3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1" accel="100000" fill="hold" grpId="0" nodeType="after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1" accel="100000" fill="hold" grpId="0" nodeType="after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1" accel="100000" fill="hold" grpId="0" nodeType="after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ac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ac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ac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1" ac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1" ac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1" ac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1" ac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507F1D-A0D9-1055-06E5-710B668DF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736" y="526329"/>
            <a:ext cx="1406929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liệu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cơ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liệu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sử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sản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xuất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cơ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chế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ra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máy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móc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thiết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phục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sản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xuất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đời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sống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ô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máy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cầu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thép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dao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kéo</a:t>
            </a:r>
            <a:r>
              <a:rPr lang="en-US" altLang="en-US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5" name="Octagon 4">
            <a:extLst>
              <a:ext uri="{FF2B5EF4-FFF2-40B4-BE49-F238E27FC236}">
                <a16:creationId xmlns:a16="http://schemas.microsoft.com/office/drawing/2014/main" id="{F8376317-4672-DC7D-0343-85F789D686DE}"/>
              </a:ext>
            </a:extLst>
          </p:cNvPr>
          <p:cNvSpPr/>
          <p:nvPr/>
        </p:nvSpPr>
        <p:spPr>
          <a:xfrm>
            <a:off x="8323119" y="2708557"/>
            <a:ext cx="7468060" cy="2702433"/>
          </a:xfrm>
          <a:prstGeom prst="octag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loại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vật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liệu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khí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biến</a:t>
            </a:r>
            <a:r>
              <a:rPr lang="en-US" sz="3200" dirty="0">
                <a:solidFill>
                  <a:schemeClr val="tx1"/>
                </a:solidFill>
              </a:rPr>
              <a:t>: Gang, </a:t>
            </a:r>
            <a:r>
              <a:rPr lang="en-US" sz="3200" dirty="0" err="1">
                <a:solidFill>
                  <a:schemeClr val="tx1"/>
                </a:solidFill>
              </a:rPr>
              <a:t>thép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kim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đồng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kim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nhôm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cao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nhựa</a:t>
            </a:r>
            <a:r>
              <a:rPr lang="en-US" sz="3200" dirty="0">
                <a:solidFill>
                  <a:schemeClr val="tx1"/>
                </a:solidFill>
              </a:rPr>
              <a:t>....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30895E-B884-BC90-4997-F27143F85508}"/>
              </a:ext>
            </a:extLst>
          </p:cNvPr>
          <p:cNvGrpSpPr/>
          <p:nvPr/>
        </p:nvGrpSpPr>
        <p:grpSpPr>
          <a:xfrm>
            <a:off x="2038350" y="4481514"/>
            <a:ext cx="4383232" cy="3778689"/>
            <a:chOff x="2038350" y="4481513"/>
            <a:chExt cx="1862138" cy="1638110"/>
          </a:xfrm>
        </p:grpSpPr>
        <p:pic>
          <p:nvPicPr>
            <p:cNvPr id="16" name="Picture 66" descr="can_nhua">
              <a:extLst>
                <a:ext uri="{FF2B5EF4-FFF2-40B4-BE49-F238E27FC236}">
                  <a16:creationId xmlns:a16="http://schemas.microsoft.com/office/drawing/2014/main" id="{92FE393B-3EB3-7E68-F336-DCF8A82D1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r="6667"/>
            <a:stretch>
              <a:fillRect/>
            </a:stretch>
          </p:blipFill>
          <p:spPr bwMode="auto">
            <a:xfrm>
              <a:off x="2976563" y="4481513"/>
              <a:ext cx="92392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72">
              <a:extLst>
                <a:ext uri="{FF2B5EF4-FFF2-40B4-BE49-F238E27FC236}">
                  <a16:creationId xmlns:a16="http://schemas.microsoft.com/office/drawing/2014/main" id="{AEA879F3-6186-1013-92BF-F17B278DD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9400" y="5562600"/>
              <a:ext cx="533400" cy="3810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73">
              <a:extLst>
                <a:ext uri="{FF2B5EF4-FFF2-40B4-BE49-F238E27FC236}">
                  <a16:creationId xmlns:a16="http://schemas.microsoft.com/office/drawing/2014/main" id="{7179C1F9-CED2-E4D5-A186-EF558A1B2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350" y="5892800"/>
              <a:ext cx="1295400" cy="22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 nhựa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737056-BD9C-5C2A-DB09-84677D6DE489}"/>
              </a:ext>
            </a:extLst>
          </p:cNvPr>
          <p:cNvGrpSpPr/>
          <p:nvPr/>
        </p:nvGrpSpPr>
        <p:grpSpPr>
          <a:xfrm>
            <a:off x="7114281" y="5709841"/>
            <a:ext cx="4059438" cy="2963203"/>
            <a:chOff x="4543424" y="4648200"/>
            <a:chExt cx="1673226" cy="190939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CB09E66-9502-A276-0964-469EB2049387}"/>
                </a:ext>
              </a:extLst>
            </p:cNvPr>
            <p:cNvGrpSpPr/>
            <p:nvPr/>
          </p:nvGrpSpPr>
          <p:grpSpPr>
            <a:xfrm>
              <a:off x="4543424" y="5957888"/>
              <a:ext cx="1276350" cy="599702"/>
              <a:chOff x="4543424" y="5957888"/>
              <a:chExt cx="1276350" cy="599702"/>
            </a:xfrm>
          </p:grpSpPr>
          <p:sp>
            <p:nvSpPr>
              <p:cNvPr id="22" name="Line 56">
                <a:extLst>
                  <a:ext uri="{FF2B5EF4-FFF2-40B4-BE49-F238E27FC236}">
                    <a16:creationId xmlns:a16="http://schemas.microsoft.com/office/drawing/2014/main" id="{3F6A5DA7-EC1B-123E-DD95-3E417FE4C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81599" y="5957888"/>
                <a:ext cx="204160" cy="36671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57">
                <a:extLst>
                  <a:ext uri="{FF2B5EF4-FFF2-40B4-BE49-F238E27FC236}">
                    <a16:creationId xmlns:a16="http://schemas.microsoft.com/office/drawing/2014/main" id="{F9F6E83C-6625-F4A9-8384-BF82A0C094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3424" y="6260108"/>
                <a:ext cx="1276350" cy="297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Chảo</a:t>
                </a:r>
              </a:p>
            </p:txBody>
          </p:sp>
        </p:grpSp>
        <p:pic>
          <p:nvPicPr>
            <p:cNvPr id="21" name="Picture 128" descr="CHAO NHOM 3">
              <a:extLst>
                <a:ext uri="{FF2B5EF4-FFF2-40B4-BE49-F238E27FC236}">
                  <a16:creationId xmlns:a16="http://schemas.microsoft.com/office/drawing/2014/main" id="{2354C9F7-4D83-4D65-AF47-5AB049ADB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t="25111" r="7333" b="3778"/>
            <a:stretch>
              <a:fillRect/>
            </a:stretch>
          </p:blipFill>
          <p:spPr bwMode="auto">
            <a:xfrm>
              <a:off x="5149850" y="4648200"/>
              <a:ext cx="1066800" cy="145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2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ctagon 3">
            <a:extLst>
              <a:ext uri="{FF2B5EF4-FFF2-40B4-BE49-F238E27FC236}">
                <a16:creationId xmlns:a16="http://schemas.microsoft.com/office/drawing/2014/main" id="{F93861F9-D9BF-1226-A17D-5D8CAF4625AE}"/>
              </a:ext>
            </a:extLst>
          </p:cNvPr>
          <p:cNvSpPr/>
          <p:nvPr/>
        </p:nvSpPr>
        <p:spPr>
          <a:xfrm>
            <a:off x="1405053" y="5823159"/>
            <a:ext cx="15321776" cy="3827714"/>
          </a:xfrm>
          <a:prstGeom prst="octag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Vật</a:t>
            </a:r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liệu</a:t>
            </a:r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cuộc</a:t>
            </a:r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sống</a:t>
            </a:r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rất</a:t>
            </a:r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đa</a:t>
            </a:r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dạng</a:t>
            </a:r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ghế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gỗ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nhựa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Nồi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xoong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nhôm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, gang,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inox</a:t>
            </a:r>
            <a:endParaRPr lang="en-US" sz="36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Dây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PVC.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gạch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cát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, xi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mắng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sắt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thép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…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Octagon 1">
            <a:extLst>
              <a:ext uri="{FF2B5EF4-FFF2-40B4-BE49-F238E27FC236}">
                <a16:creationId xmlns:a16="http://schemas.microsoft.com/office/drawing/2014/main" id="{DB37BC83-5F0F-7086-2EE2-0D4983950E58}"/>
              </a:ext>
            </a:extLst>
          </p:cNvPr>
          <p:cNvSpPr/>
          <p:nvPr/>
        </p:nvSpPr>
        <p:spPr>
          <a:xfrm>
            <a:off x="1405053" y="811505"/>
            <a:ext cx="15812429" cy="4675910"/>
          </a:xfrm>
          <a:prstGeom prst="octag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Vật</a:t>
            </a:r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liệu</a:t>
            </a:r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cơ</a:t>
            </a:r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khí</a:t>
            </a:r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lĩnh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sống</a:t>
            </a:r>
            <a:endParaRPr lang="en-US" sz="36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lĩnh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3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C37B4AD-4AD4-8A9F-5D12-2CDE273A8552}"/>
              </a:ext>
            </a:extLst>
          </p:cNvPr>
          <p:cNvSpPr/>
          <p:nvPr/>
        </p:nvSpPr>
        <p:spPr>
          <a:xfrm>
            <a:off x="581889" y="665020"/>
            <a:ext cx="7045039" cy="1309253"/>
          </a:xfrm>
          <a:prstGeom prst="homePlate">
            <a:avLst/>
          </a:prstGeom>
          <a:solidFill>
            <a:schemeClr val="accent4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bg1"/>
                </a:solidFill>
              </a:rPr>
              <a:t>II. YÊU CẦU CHUNG ĐỐI VỚI VẬT LIỆU CƠ KHÍ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2AB3E-BA8C-2D9B-8706-09C364BA2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9" y="2556164"/>
            <a:ext cx="8021782" cy="7065816"/>
          </a:xfrm>
          <a:prstGeom prst="rect">
            <a:avLst/>
          </a:prstGeom>
        </p:spPr>
      </p:pic>
      <p:sp>
        <p:nvSpPr>
          <p:cNvPr id="11" name="Octagon 10">
            <a:extLst>
              <a:ext uri="{FF2B5EF4-FFF2-40B4-BE49-F238E27FC236}">
                <a16:creationId xmlns:a16="http://schemas.microsoft.com/office/drawing/2014/main" id="{937F43FA-82BB-18E0-A023-B8464E4AF2CD}"/>
              </a:ext>
            </a:extLst>
          </p:cNvPr>
          <p:cNvSpPr/>
          <p:nvPr/>
        </p:nvSpPr>
        <p:spPr>
          <a:xfrm>
            <a:off x="10037618" y="545028"/>
            <a:ext cx="7356763" cy="2281299"/>
          </a:xfrm>
          <a:prstGeom prst="octag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cs typeface="Times New Roman" panose="02020603050405020304" pitchFamily="18" charset="0"/>
              </a:rPr>
              <a:t> (5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phút</a:t>
            </a:r>
            <a:r>
              <a:rPr lang="en-US" altLang="en-US" sz="3200" b="1" dirty="0">
                <a:cs typeface="Times New Roman" panose="02020603050405020304" pitchFamily="18" charset="0"/>
              </a:rPr>
              <a:t>).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nhiệm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vụ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sau</a:t>
            </a:r>
            <a:endParaRPr lang="en-US" altLang="en-US" sz="3200" b="1" dirty="0"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6C4449-2F68-A2D6-2FBC-5B05669892B7}"/>
              </a:ext>
            </a:extLst>
          </p:cNvPr>
          <p:cNvSpPr/>
          <p:nvPr/>
        </p:nvSpPr>
        <p:spPr>
          <a:xfrm>
            <a:off x="9372601" y="3969327"/>
            <a:ext cx="8478981" cy="515389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>
                <a:cs typeface="Times New Roman" panose="02020603050405020304" pitchFamily="18" charset="0"/>
              </a:rPr>
              <a:t>1. </a:t>
            </a:r>
            <a:r>
              <a:rPr lang="en-US" sz="3000" i="1">
                <a:cs typeface="Times New Roman" panose="02020603050405020304" pitchFamily="18" charset="0"/>
              </a:rPr>
              <a:t>Tại sao lại sử dụng kim loại hoặc phi kim để chế tạo các trục và bánh răng?</a:t>
            </a:r>
            <a:endParaRPr lang="en-US" sz="3000">
              <a:cs typeface="Times New Roman" panose="02020603050405020304" pitchFamily="18" charset="0"/>
            </a:endParaRPr>
          </a:p>
          <a:p>
            <a:r>
              <a:rPr lang="en-US" sz="3000" i="1">
                <a:cs typeface="Times New Roman" panose="02020603050405020304" pitchFamily="18" charset="0"/>
              </a:rPr>
              <a:t>2. Tại sao lại sử dụng các vật liệu nhựa để chế tạo van các đường ống dẫn chất lỏng?</a:t>
            </a:r>
            <a:endParaRPr lang="en-US" sz="3000">
              <a:cs typeface="Times New Roman" panose="02020603050405020304" pitchFamily="18" charset="0"/>
            </a:endParaRPr>
          </a:p>
          <a:p>
            <a:r>
              <a:rPr lang="en-US" sz="3000" i="1">
                <a:cs typeface="Times New Roman" panose="02020603050405020304" pitchFamily="18" charset="0"/>
              </a:rPr>
              <a:t>3. Tại sao sử dụng cao su để chế tạo lốp ô tô?</a:t>
            </a:r>
            <a:endParaRPr lang="en-US" sz="3000">
              <a:cs typeface="Times New Roman" panose="02020603050405020304" pitchFamily="18" charset="0"/>
            </a:endParaRPr>
          </a:p>
          <a:p>
            <a:r>
              <a:rPr lang="en-US" sz="3000" i="1">
                <a:cs typeface="Times New Roman" panose="02020603050405020304" pitchFamily="18" charset="0"/>
              </a:rPr>
              <a:t>4. Tại sao cần phải lựa chọn vật liệu phù hợp cho các chi tiết cơ khí khác nhau?</a:t>
            </a:r>
            <a:endParaRPr lang="en-US" sz="30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D671D5-61AC-098C-B4CC-CE861DFC02C1}"/>
              </a:ext>
            </a:extLst>
          </p:cNvPr>
          <p:cNvSpPr txBox="1">
            <a:spLocks noChangeArrowheads="1"/>
          </p:cNvSpPr>
          <p:nvPr/>
        </p:nvSpPr>
        <p:spPr>
          <a:xfrm>
            <a:off x="1828799" y="323850"/>
            <a:ext cx="8769927" cy="10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1.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dụng</a:t>
            </a:r>
            <a:endParaRPr lang="en-US" altLang="en-US" sz="3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529812-A10C-F12E-4869-45475A99DFFA}"/>
              </a:ext>
            </a:extLst>
          </p:cNvPr>
          <p:cNvSpPr txBox="1">
            <a:spLocks noChangeArrowheads="1"/>
          </p:cNvSpPr>
          <p:nvPr/>
        </p:nvSpPr>
        <p:spPr>
          <a:xfrm>
            <a:off x="1579416" y="1413164"/>
            <a:ext cx="14173202" cy="1454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liệu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cơ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cơ</a:t>
            </a:r>
            <a:r>
              <a:rPr lang="en-US" altLang="en-US" sz="30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30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en-US" sz="30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lý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hóa</a:t>
            </a:r>
            <a:r>
              <a:rPr lang="en-US" altLang="en-US" sz="30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30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altLang="en-US" sz="30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nghệ</a:t>
            </a:r>
            <a:r>
              <a:rPr lang="en-US" altLang="en-US" sz="30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yêu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cầu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việc</a:t>
            </a:r>
            <a:r>
              <a:rPr lang="en-US" altLang="en-US" sz="3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" descr="thí nghiệm uốn thép steel bending test">
            <a:extLst>
              <a:ext uri="{FF2B5EF4-FFF2-40B4-BE49-F238E27FC236}">
                <a16:creationId xmlns:a16="http://schemas.microsoft.com/office/drawing/2014/main" id="{BE055ED4-DB7F-7468-F6F3-9D4CD5D4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25" y="3257117"/>
            <a:ext cx="4719637" cy="44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8EAF6C-8DD0-B6F2-8E30-D60B78C80DCC}"/>
              </a:ext>
            </a:extLst>
          </p:cNvPr>
          <p:cNvSpPr txBox="1"/>
          <p:nvPr/>
        </p:nvSpPr>
        <p:spPr bwMode="auto">
          <a:xfrm>
            <a:off x="1241495" y="8489264"/>
            <a:ext cx="3434414" cy="769143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5243" tIns="35243" rIns="35243" bIns="35243" spcCol="1270" anchor="ctr"/>
          <a:lstStyle/>
          <a:p>
            <a:pPr algn="ctr" defTabSz="246697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Tính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chất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cơ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học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tính dẫn điện conductivity">
            <a:extLst>
              <a:ext uri="{FF2B5EF4-FFF2-40B4-BE49-F238E27FC236}">
                <a16:creationId xmlns:a16="http://schemas.microsoft.com/office/drawing/2014/main" id="{EF9627D1-D3DC-4C87-90C8-A2F109CAC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2" y="3257117"/>
            <a:ext cx="4783930" cy="4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2706EA-DF87-1293-98E9-6590416081B5}"/>
              </a:ext>
            </a:extLst>
          </p:cNvPr>
          <p:cNvSpPr txBox="1"/>
          <p:nvPr/>
        </p:nvSpPr>
        <p:spPr bwMode="auto">
          <a:xfrm>
            <a:off x="7704641" y="8631598"/>
            <a:ext cx="3434414" cy="769143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5243" tIns="35243" rIns="35243" bIns="35243" spcCol="1270" anchor="ctr"/>
          <a:lstStyle/>
          <a:p>
            <a:pPr algn="ctr" defTabSz="246697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Tính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err="1">
                <a:solidFill>
                  <a:srgbClr val="FFFF00"/>
                </a:solidFill>
              </a:rPr>
              <a:t>chất</a:t>
            </a:r>
            <a:r>
              <a:rPr lang="en-US" sz="2800" b="1">
                <a:solidFill>
                  <a:srgbClr val="FFFF00"/>
                </a:solidFill>
              </a:rPr>
              <a:t> vật lý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ăn mòn corrosive">
            <a:extLst>
              <a:ext uri="{FF2B5EF4-FFF2-40B4-BE49-F238E27FC236}">
                <a16:creationId xmlns:a16="http://schemas.microsoft.com/office/drawing/2014/main" id="{0DF0A508-7719-853E-5E4F-4868C025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640" y="3257117"/>
            <a:ext cx="5995851" cy="46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8845F0-10F2-5FB3-662A-5F23F709699A}"/>
              </a:ext>
            </a:extLst>
          </p:cNvPr>
          <p:cNvSpPr txBox="1"/>
          <p:nvPr/>
        </p:nvSpPr>
        <p:spPr bwMode="auto">
          <a:xfrm>
            <a:off x="13024786" y="8558753"/>
            <a:ext cx="3434414" cy="769143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5243" tIns="35243" rIns="35243" bIns="35243" spcCol="1270" anchor="ctr"/>
          <a:lstStyle/>
          <a:p>
            <a:pPr algn="ctr" defTabSz="2466975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Tính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err="1">
                <a:solidFill>
                  <a:srgbClr val="FFFF00"/>
                </a:solidFill>
              </a:rPr>
              <a:t>chất</a:t>
            </a:r>
            <a:r>
              <a:rPr lang="en-US" sz="2800" b="1">
                <a:solidFill>
                  <a:srgbClr val="FFFF00"/>
                </a:solidFill>
              </a:rPr>
              <a:t> hóa học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đúc kim loại casting technology">
            <a:extLst>
              <a:ext uri="{FF2B5EF4-FFF2-40B4-BE49-F238E27FC236}">
                <a16:creationId xmlns:a16="http://schemas.microsoft.com/office/drawing/2014/main" id="{5BBDD10C-3B08-9F65-062F-D4FAB2092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45" y="1326357"/>
            <a:ext cx="10287000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gia công cắt gọt machining and cutting">
            <a:extLst>
              <a:ext uri="{FF2B5EF4-FFF2-40B4-BE49-F238E27FC236}">
                <a16:creationId xmlns:a16="http://schemas.microsoft.com/office/drawing/2014/main" id="{9D378A81-64B7-8E86-9594-D81825E3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290513"/>
            <a:ext cx="8882063" cy="947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60" name="Group 2">
            <a:extLst>
              <a:ext uri="{FF2B5EF4-FFF2-40B4-BE49-F238E27FC236}">
                <a16:creationId xmlns:a16="http://schemas.microsoft.com/office/drawing/2014/main" id="{EB1157AC-46DB-D1A6-687E-24F39E6CA85B}"/>
              </a:ext>
            </a:extLst>
          </p:cNvPr>
          <p:cNvGrpSpPr>
            <a:grpSpLocks/>
          </p:cNvGrpSpPr>
          <p:nvPr/>
        </p:nvGrpSpPr>
        <p:grpSpPr bwMode="auto">
          <a:xfrm>
            <a:off x="3121820" y="0"/>
            <a:ext cx="11701463" cy="1047750"/>
            <a:chOff x="7928504" y="2652466"/>
            <a:chExt cx="2182719" cy="10913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A0CA10-DB99-5988-884B-AAA0CE299738}"/>
                </a:ext>
              </a:extLst>
            </p:cNvPr>
            <p:cNvSpPr/>
            <p:nvPr/>
          </p:nvSpPr>
          <p:spPr>
            <a:xfrm>
              <a:off x="7928504" y="2652466"/>
              <a:ext cx="2182719" cy="109135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A50C2F-BAFC-846C-0ED3-CEEE8239B703}"/>
                </a:ext>
              </a:extLst>
            </p:cNvPr>
            <p:cNvSpPr txBox="1"/>
            <p:nvPr/>
          </p:nvSpPr>
          <p:spPr>
            <a:xfrm>
              <a:off x="7928504" y="2652466"/>
              <a:ext cx="2182719" cy="1091359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243" tIns="35243" rIns="35243" bIns="35243" spcCol="1270" anchor="ctr"/>
            <a:lstStyle/>
            <a:p>
              <a:pPr algn="ctr" defTabSz="24669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altLang="vi-VN" sz="5550" b="1" dirty="0">
                  <a:solidFill>
                    <a:srgbClr val="FFFF00"/>
                  </a:solidFill>
                </a:rPr>
                <a:t>Tính chất công nghệ</a:t>
              </a:r>
              <a:r>
                <a:rPr lang="vi-VN" altLang="vi-VN" sz="5550" b="1" dirty="0">
                  <a:solidFill>
                    <a:srgbClr val="FFFF00"/>
                  </a:solidFill>
                </a:rPr>
                <a:t> </a:t>
              </a:r>
              <a:endParaRPr lang="en-US" sz="555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7174" name="Picture 6" descr="nhiệt luyện tôi Quenching">
            <a:extLst>
              <a:ext uri="{FF2B5EF4-FFF2-40B4-BE49-F238E27FC236}">
                <a16:creationId xmlns:a16="http://schemas.microsoft.com/office/drawing/2014/main" id="{166EDD64-08E6-1F51-FD86-0A3C1F1E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1571625"/>
            <a:ext cx="9815513" cy="839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5" action="ppaction://hlinksldjump"/>
            <a:extLst>
              <a:ext uri="{FF2B5EF4-FFF2-40B4-BE49-F238E27FC236}">
                <a16:creationId xmlns:a16="http://schemas.microsoft.com/office/drawing/2014/main" id="{DF30F8CE-EB9F-E06E-C823-36E233A729AA}"/>
              </a:ext>
            </a:extLst>
          </p:cNvPr>
          <p:cNvSpPr/>
          <p:nvPr/>
        </p:nvSpPr>
        <p:spPr>
          <a:xfrm>
            <a:off x="14780420" y="8629650"/>
            <a:ext cx="85725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3014B1-E4AC-A4A2-F3DE-F01A0E7E8371}"/>
              </a:ext>
            </a:extLst>
          </p:cNvPr>
          <p:cNvSpPr txBox="1">
            <a:spLocks noChangeArrowheads="1"/>
          </p:cNvSpPr>
          <p:nvPr/>
        </p:nvSpPr>
        <p:spPr>
          <a:xfrm>
            <a:off x="2618508" y="323850"/>
            <a:ext cx="8769927" cy="10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2.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nghệ</a:t>
            </a:r>
            <a:endParaRPr lang="en-US" altLang="en-US" sz="3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0E2A0F94-DE95-E77D-4D27-DAB22EFB1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508" y="1413164"/>
            <a:ext cx="8643937" cy="2428875"/>
          </a:xfrm>
          <a:prstGeom prst="cloudCallout">
            <a:avLst>
              <a:gd name="adj1" fmla="val -31824"/>
              <a:gd name="adj2" fmla="val 70398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nghệ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?</a:t>
            </a:r>
            <a:endParaRPr lang="vi-VN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83E934D-0B59-73F1-FCD1-3B974D5CD513}"/>
              </a:ext>
            </a:extLst>
          </p:cNvPr>
          <p:cNvSpPr txBox="1">
            <a:spLocks noChangeArrowheads="1"/>
          </p:cNvSpPr>
          <p:nvPr/>
        </p:nvSpPr>
        <p:spPr>
          <a:xfrm>
            <a:off x="1496290" y="4592783"/>
            <a:ext cx="14983692" cy="162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vật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liệu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giảm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khó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khăn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chế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tạo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chi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tiết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máy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đảm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bảo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năng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chất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lượng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khả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năng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gia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công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vật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liệu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altLang="en-US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686C19B-0EDE-18E6-8F4D-579B7BD69AAB}"/>
              </a:ext>
            </a:extLst>
          </p:cNvPr>
          <p:cNvSpPr txBox="1">
            <a:spLocks noChangeArrowheads="1"/>
          </p:cNvSpPr>
          <p:nvPr/>
        </p:nvSpPr>
        <p:spPr>
          <a:xfrm>
            <a:off x="2555512" y="6477001"/>
            <a:ext cx="8769927" cy="10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3.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kinh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tế</a:t>
            </a:r>
            <a:endParaRPr lang="en-US" altLang="en-US" sz="3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D879D4B-C3D9-4728-9D2D-F05B3CA70948}"/>
              </a:ext>
            </a:extLst>
          </p:cNvPr>
          <p:cNvSpPr txBox="1">
            <a:spLocks noChangeArrowheads="1"/>
          </p:cNvSpPr>
          <p:nvPr/>
        </p:nvSpPr>
        <p:spPr>
          <a:xfrm>
            <a:off x="1652154" y="7374775"/>
            <a:ext cx="14983692" cy="162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dirty="0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/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60DE79-71F7-3351-6A0C-1ADE334F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756" y="1646959"/>
            <a:ext cx="9549244" cy="6993081"/>
          </a:xfrm>
          <a:prstGeom prst="rect">
            <a:avLst/>
          </a:prstGeom>
          <a:effectLst>
            <a:outerShdw blurRad="50800" dist="50800" dir="5400000" algn="ctr" rotWithShape="0">
              <a:schemeClr val="accent3"/>
            </a:outerShdw>
          </a:effectLst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5B50F46-07AA-B7C4-DF90-9A61224955E5}"/>
              </a:ext>
            </a:extLst>
          </p:cNvPr>
          <p:cNvSpPr/>
          <p:nvPr/>
        </p:nvSpPr>
        <p:spPr>
          <a:xfrm>
            <a:off x="581889" y="665020"/>
            <a:ext cx="9892147" cy="1309253"/>
          </a:xfrm>
          <a:prstGeom prst="homePlate">
            <a:avLst/>
          </a:prstGeom>
          <a:solidFill>
            <a:schemeClr val="accent4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bg1"/>
                </a:solidFill>
              </a:rPr>
              <a:t>III. PHÂN LOẠI VẬT LIỆU CƠ KHÍ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B87F7479-ED66-D263-AE14-C14AB03C7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993" y="2306784"/>
            <a:ext cx="8706934" cy="1600198"/>
          </a:xfrm>
          <a:prstGeom prst="cloudCallout">
            <a:avLst>
              <a:gd name="adj1" fmla="val -31824"/>
              <a:gd name="adj2" fmla="val 70398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B1A534A-B82A-7A1F-0250-A5AE8A4DBAE3}"/>
              </a:ext>
            </a:extLst>
          </p:cNvPr>
          <p:cNvSpPr txBox="1">
            <a:spLocks noChangeArrowheads="1"/>
          </p:cNvSpPr>
          <p:nvPr/>
        </p:nvSpPr>
        <p:spPr>
          <a:xfrm>
            <a:off x="1039090" y="4597977"/>
            <a:ext cx="7699666" cy="380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VD?</a:t>
            </a:r>
          </a:p>
          <a:p>
            <a:pPr marL="114300" indent="0"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1430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3.1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3.2?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AAB8609F-4DF5-2A49-FD6F-2AA457E31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708" y="2770441"/>
            <a:ext cx="833350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tính chất, ứng dụng của từng nhóm vật liệu cơ khí ?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(Trình bày theo ý tưởng sơ đồ tư duy sáng tạo)</a:t>
            </a:r>
          </a:p>
        </p:txBody>
      </p:sp>
      <p:sp>
        <p:nvSpPr>
          <p:cNvPr id="5" name="AutoShape 14">
            <a:extLst>
              <a:ext uri="{FF2B5EF4-FFF2-40B4-BE49-F238E27FC236}">
                <a16:creationId xmlns:a16="http://schemas.microsoft.com/office/drawing/2014/main" id="{DA919078-E4F0-33E9-CF01-B381DE987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740" y="755937"/>
            <a:ext cx="7044388" cy="2922445"/>
          </a:xfrm>
          <a:prstGeom prst="cloudCallout">
            <a:avLst>
              <a:gd name="adj1" fmla="val -31824"/>
              <a:gd name="adj2" fmla="val 70398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14118E-B0D9-1AB0-3B2C-69E749EEA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11929"/>
              </p:ext>
            </p:extLst>
          </p:nvPr>
        </p:nvGraphicFramePr>
        <p:xfrm>
          <a:off x="2611264" y="5700678"/>
          <a:ext cx="12621808" cy="3652871"/>
        </p:xfrm>
        <a:graphic>
          <a:graphicData uri="http://schemas.openxmlformats.org/drawingml/2006/table">
            <a:tbl>
              <a:tblPr firstRow="1" firstCol="1" bandRow="1">
                <a:tableStyleId>{673244B7-19CF-44D7-A698-19F5996B0E4D}</a:tableStyleId>
              </a:tblPr>
              <a:tblGrid>
                <a:gridCol w="1959487">
                  <a:extLst>
                    <a:ext uri="{9D8B030D-6E8A-4147-A177-3AD203B41FA5}">
                      <a16:colId xmlns:a16="http://schemas.microsoft.com/office/drawing/2014/main" val="106068954"/>
                    </a:ext>
                  </a:extLst>
                </a:gridCol>
                <a:gridCol w="4857203">
                  <a:extLst>
                    <a:ext uri="{9D8B030D-6E8A-4147-A177-3AD203B41FA5}">
                      <a16:colId xmlns:a16="http://schemas.microsoft.com/office/drawing/2014/main" val="3270979857"/>
                    </a:ext>
                  </a:extLst>
                </a:gridCol>
                <a:gridCol w="2490873">
                  <a:extLst>
                    <a:ext uri="{9D8B030D-6E8A-4147-A177-3AD203B41FA5}">
                      <a16:colId xmlns:a16="http://schemas.microsoft.com/office/drawing/2014/main" val="3996837640"/>
                    </a:ext>
                  </a:extLst>
                </a:gridCol>
                <a:gridCol w="3314245">
                  <a:extLst>
                    <a:ext uri="{9D8B030D-6E8A-4147-A177-3AD203B41FA5}">
                      <a16:colId xmlns:a16="http://schemas.microsoft.com/office/drawing/2014/main" val="1238225909"/>
                    </a:ext>
                  </a:extLst>
                </a:gridCol>
              </a:tblGrid>
              <a:tr h="10702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Tên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nhóm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liệu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Tính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Ví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Ứng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174580"/>
                  </a:ext>
                </a:extLst>
              </a:tr>
              <a:tr h="86086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216055"/>
                  </a:ext>
                </a:extLst>
              </a:tr>
              <a:tr h="86086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254163"/>
                  </a:ext>
                </a:extLst>
              </a:tr>
              <a:tr h="86086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595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4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5">
            <a:extLst>
              <a:ext uri="{FF2B5EF4-FFF2-40B4-BE49-F238E27FC236}">
                <a16:creationId xmlns:a16="http://schemas.microsoft.com/office/drawing/2014/main" id="{90A47AB8-F45D-5C86-E24F-C1427C38C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120" y="4802983"/>
            <a:ext cx="4457700" cy="48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000000"/>
                </a:solidFill>
              </a:rPr>
              <a:t>Gang trắng</a:t>
            </a:r>
          </a:p>
        </p:txBody>
      </p:sp>
      <p:sp>
        <p:nvSpPr>
          <p:cNvPr id="83975" name="Text Box 7">
            <a:extLst>
              <a:ext uri="{FF2B5EF4-FFF2-40B4-BE49-F238E27FC236}">
                <a16:creationId xmlns:a16="http://schemas.microsoft.com/office/drawing/2014/main" id="{54070A62-643F-77E4-BD51-1A703803E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745" y="4652963"/>
            <a:ext cx="4457700" cy="48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000000"/>
                </a:solidFill>
              </a:rPr>
              <a:t>Gang xám</a:t>
            </a:r>
            <a:endParaRPr lang="en-US" altLang="vi-VN" sz="3600" b="1">
              <a:solidFill>
                <a:srgbClr val="66FF66"/>
              </a:solidFill>
            </a:endParaRPr>
          </a:p>
        </p:txBody>
      </p:sp>
      <p:sp>
        <p:nvSpPr>
          <p:cNvPr id="83977" name="Text Box 9">
            <a:extLst>
              <a:ext uri="{FF2B5EF4-FFF2-40B4-BE49-F238E27FC236}">
                <a16:creationId xmlns:a16="http://schemas.microsoft.com/office/drawing/2014/main" id="{34AD1FB5-7F45-97B4-1934-3754210B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9032082"/>
            <a:ext cx="4457700" cy="48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000000"/>
                </a:solidFill>
              </a:rPr>
              <a:t>Thép hợp kim</a:t>
            </a:r>
            <a:endParaRPr lang="en-US" altLang="vi-VN" sz="3600" b="1">
              <a:solidFill>
                <a:srgbClr val="66FF66"/>
              </a:solidFill>
            </a:endParaRPr>
          </a:p>
        </p:txBody>
      </p:sp>
      <p:sp>
        <p:nvSpPr>
          <p:cNvPr id="83979" name="Text Box 11">
            <a:extLst>
              <a:ext uri="{FF2B5EF4-FFF2-40B4-BE49-F238E27FC236}">
                <a16:creationId xmlns:a16="http://schemas.microsoft.com/office/drawing/2014/main" id="{8A65F805-2AFB-4632-3687-748689F01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2650" y="8598695"/>
            <a:ext cx="4457700" cy="48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000000"/>
                </a:solidFill>
              </a:rPr>
              <a:t>Thép các bon</a:t>
            </a:r>
            <a:endParaRPr lang="en-US" altLang="vi-VN" sz="3600" b="1">
              <a:solidFill>
                <a:srgbClr val="66FF66"/>
              </a:solidFill>
            </a:endParaRPr>
          </a:p>
        </p:txBody>
      </p:sp>
      <p:sp>
        <p:nvSpPr>
          <p:cNvPr id="83983" name="Text Box 15">
            <a:extLst>
              <a:ext uri="{FF2B5EF4-FFF2-40B4-BE49-F238E27FC236}">
                <a16:creationId xmlns:a16="http://schemas.microsoft.com/office/drawing/2014/main" id="{16847D46-539F-58C8-A9AC-70D0C76CF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9032" y="5083970"/>
            <a:ext cx="4457700" cy="48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000000"/>
                </a:solidFill>
              </a:rPr>
              <a:t>Gang dẻo</a:t>
            </a:r>
            <a:endParaRPr lang="en-US" altLang="vi-VN" sz="3600" b="1">
              <a:solidFill>
                <a:srgbClr val="66FF66"/>
              </a:solidFill>
            </a:endParaRPr>
          </a:p>
        </p:txBody>
      </p:sp>
      <p:sp>
        <p:nvSpPr>
          <p:cNvPr id="83984" name="Text Box 16">
            <a:extLst>
              <a:ext uri="{FF2B5EF4-FFF2-40B4-BE49-F238E27FC236}">
                <a16:creationId xmlns:a16="http://schemas.microsoft.com/office/drawing/2014/main" id="{F0B76ADE-54B9-A5A7-BDE0-8C9A0D9A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07295"/>
            <a:ext cx="10858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solidFill>
                  <a:srgbClr val="FF0066"/>
                </a:solidFill>
              </a:rPr>
              <a:t>SẢN PHẨM TỪ KIM LOẠI ĐEN</a:t>
            </a:r>
          </a:p>
        </p:txBody>
      </p:sp>
      <p:grpSp>
        <p:nvGrpSpPr>
          <p:cNvPr id="14344" name="Group 22">
            <a:extLst>
              <a:ext uri="{FF2B5EF4-FFF2-40B4-BE49-F238E27FC236}">
                <a16:creationId xmlns:a16="http://schemas.microsoft.com/office/drawing/2014/main" id="{54098464-D88C-49F5-54F0-A97D4156DC15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-47625"/>
            <a:ext cx="16916400" cy="10415588"/>
            <a:chOff x="-672" y="-20"/>
            <a:chExt cx="7104" cy="4374"/>
          </a:xfrm>
        </p:grpSpPr>
        <p:grpSp>
          <p:nvGrpSpPr>
            <p:cNvPr id="14351" name="Group 23">
              <a:extLst>
                <a:ext uri="{FF2B5EF4-FFF2-40B4-BE49-F238E27FC236}">
                  <a16:creationId xmlns:a16="http://schemas.microsoft.com/office/drawing/2014/main" id="{B0C85954-DFBA-F104-CCC2-FA2354691E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28" y="3010"/>
              <a:ext cx="6960" cy="1344"/>
              <a:chOff x="-528" y="3010"/>
              <a:chExt cx="6960" cy="1344"/>
            </a:xfrm>
          </p:grpSpPr>
          <p:sp>
            <p:nvSpPr>
              <p:cNvPr id="14361" name="Line 24">
                <a:extLst>
                  <a:ext uri="{FF2B5EF4-FFF2-40B4-BE49-F238E27FC236}">
                    <a16:creationId xmlns:a16="http://schemas.microsoft.com/office/drawing/2014/main" id="{F42F4067-1493-E653-F687-06D69F167B50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 flipV="1">
                <a:off x="-528" y="4268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62" name="Line 25">
                <a:extLst>
                  <a:ext uri="{FF2B5EF4-FFF2-40B4-BE49-F238E27FC236}">
                    <a16:creationId xmlns:a16="http://schemas.microsoft.com/office/drawing/2014/main" id="{4E41173E-DFE7-8319-23B4-FACF5132A379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48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63" name="Line 26">
                <a:extLst>
                  <a:ext uri="{FF2B5EF4-FFF2-40B4-BE49-F238E27FC236}">
                    <a16:creationId xmlns:a16="http://schemas.microsoft.com/office/drawing/2014/main" id="{668D89A0-8ECA-64A4-0C3C-9FD7EDC58947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96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64" name="Line 27">
                <a:extLst>
                  <a:ext uri="{FF2B5EF4-FFF2-40B4-BE49-F238E27FC236}">
                    <a16:creationId xmlns:a16="http://schemas.microsoft.com/office/drawing/2014/main" id="{291BEC29-A384-1143-B923-C3FF298C768F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5712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65" name="Line 28">
                <a:extLst>
                  <a:ext uri="{FF2B5EF4-FFF2-40B4-BE49-F238E27FC236}">
                    <a16:creationId xmlns:a16="http://schemas.microsoft.com/office/drawing/2014/main" id="{20001EB9-43FC-F0AD-425D-B7931B52AAAE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5664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66" name="Line 29">
                <a:extLst>
                  <a:ext uri="{FF2B5EF4-FFF2-40B4-BE49-F238E27FC236}">
                    <a16:creationId xmlns:a16="http://schemas.microsoft.com/office/drawing/2014/main" id="{DCF77165-84D1-8554-B503-EB88BA564487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 flipV="1">
                <a:off x="4368" y="4272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67" name="Line 30">
                <a:extLst>
                  <a:ext uri="{FF2B5EF4-FFF2-40B4-BE49-F238E27FC236}">
                    <a16:creationId xmlns:a16="http://schemas.microsoft.com/office/drawing/2014/main" id="{760487D3-5A0E-9EF8-1B84-793A77A37E13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>
                <a:off x="-336" y="4224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68" name="Line 31">
                <a:extLst>
                  <a:ext uri="{FF2B5EF4-FFF2-40B4-BE49-F238E27FC236}">
                    <a16:creationId xmlns:a16="http://schemas.microsoft.com/office/drawing/2014/main" id="{3DD15D34-927A-595A-1BD3-C10EFD64A9CA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>
                <a:off x="4585" y="422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</p:grpSp>
        <p:grpSp>
          <p:nvGrpSpPr>
            <p:cNvPr id="14352" name="Group 32">
              <a:extLst>
                <a:ext uri="{FF2B5EF4-FFF2-40B4-BE49-F238E27FC236}">
                  <a16:creationId xmlns:a16="http://schemas.microsoft.com/office/drawing/2014/main" id="{539EBC9C-FD7A-B894-A033-7FC35889919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672" y="-20"/>
              <a:ext cx="6960" cy="1344"/>
              <a:chOff x="-528" y="3010"/>
              <a:chExt cx="6960" cy="1344"/>
            </a:xfrm>
          </p:grpSpPr>
          <p:sp>
            <p:nvSpPr>
              <p:cNvPr id="14353" name="Line 33">
                <a:extLst>
                  <a:ext uri="{FF2B5EF4-FFF2-40B4-BE49-F238E27FC236}">
                    <a16:creationId xmlns:a16="http://schemas.microsoft.com/office/drawing/2014/main" id="{FC5BF387-2FCE-2678-5420-BB1FF36BD214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 flipV="1">
                <a:off x="-528" y="4268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54" name="Line 34">
                <a:extLst>
                  <a:ext uri="{FF2B5EF4-FFF2-40B4-BE49-F238E27FC236}">
                    <a16:creationId xmlns:a16="http://schemas.microsoft.com/office/drawing/2014/main" id="{216375E1-2143-83EE-81DF-E771864D29FF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48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55" name="Line 35">
                <a:extLst>
                  <a:ext uri="{FF2B5EF4-FFF2-40B4-BE49-F238E27FC236}">
                    <a16:creationId xmlns:a16="http://schemas.microsoft.com/office/drawing/2014/main" id="{06969E0A-0A07-DC60-789C-9129C38E3333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96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56" name="Line 36">
                <a:extLst>
                  <a:ext uri="{FF2B5EF4-FFF2-40B4-BE49-F238E27FC236}">
                    <a16:creationId xmlns:a16="http://schemas.microsoft.com/office/drawing/2014/main" id="{B45F4260-774E-3721-5046-FA7D939FAA5A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5712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57" name="Line 37">
                <a:extLst>
                  <a:ext uri="{FF2B5EF4-FFF2-40B4-BE49-F238E27FC236}">
                    <a16:creationId xmlns:a16="http://schemas.microsoft.com/office/drawing/2014/main" id="{BEA2EDC8-87F7-1FB1-B7E5-513E2B60E855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5664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58" name="Line 38">
                <a:extLst>
                  <a:ext uri="{FF2B5EF4-FFF2-40B4-BE49-F238E27FC236}">
                    <a16:creationId xmlns:a16="http://schemas.microsoft.com/office/drawing/2014/main" id="{29A8276F-B29C-10C2-60AC-C2D098703B0D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 flipV="1">
                <a:off x="4368" y="4272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59" name="Line 39">
                <a:extLst>
                  <a:ext uri="{FF2B5EF4-FFF2-40B4-BE49-F238E27FC236}">
                    <a16:creationId xmlns:a16="http://schemas.microsoft.com/office/drawing/2014/main" id="{4CB39DCA-386C-932B-09DE-CC78FA9FD2E4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>
                <a:off x="-336" y="4224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4360" name="Line 40">
                <a:extLst>
                  <a:ext uri="{FF2B5EF4-FFF2-40B4-BE49-F238E27FC236}">
                    <a16:creationId xmlns:a16="http://schemas.microsoft.com/office/drawing/2014/main" id="{4B1BB1CD-B027-315E-0D81-65D4D94BD1B7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>
                <a:off x="4585" y="422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</p:grpSp>
      </p:grpSp>
      <p:pic>
        <p:nvPicPr>
          <p:cNvPr id="58370" name="Picture 2">
            <a:extLst>
              <a:ext uri="{FF2B5EF4-FFF2-40B4-BE49-F238E27FC236}">
                <a16:creationId xmlns:a16="http://schemas.microsoft.com/office/drawing/2014/main" id="{50A2F116-BC1B-9D76-F198-D95B3EC3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20" y="1924051"/>
            <a:ext cx="3186113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>
            <a:extLst>
              <a:ext uri="{FF2B5EF4-FFF2-40B4-BE49-F238E27FC236}">
                <a16:creationId xmlns:a16="http://schemas.microsoft.com/office/drawing/2014/main" id="{1C1CEA62-EECF-BCE7-DA50-CD3CC5D20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443163"/>
            <a:ext cx="2847975" cy="188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5A099D48-EA11-4049-427C-BD1B1986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0" y="2581276"/>
            <a:ext cx="3143250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" name="Picture 5">
            <a:extLst>
              <a:ext uri="{FF2B5EF4-FFF2-40B4-BE49-F238E27FC236}">
                <a16:creationId xmlns:a16="http://schemas.microsoft.com/office/drawing/2014/main" id="{DD777788-9A87-CC3B-34B7-D72D7510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70" y="5531645"/>
            <a:ext cx="4005263" cy="321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6">
            <a:extLst>
              <a:ext uri="{FF2B5EF4-FFF2-40B4-BE49-F238E27FC236}">
                <a16:creationId xmlns:a16="http://schemas.microsoft.com/office/drawing/2014/main" id="{05049EED-A156-0AD9-7636-304EAD3CE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245" y="6115051"/>
            <a:ext cx="4138613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5" grpId="0"/>
      <p:bldP spid="83977" grpId="0"/>
      <p:bldP spid="83979" grpId="0"/>
      <p:bldP spid="83983" grpId="0"/>
      <p:bldP spid="839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banh vit bang dong">
            <a:extLst>
              <a:ext uri="{FF2B5EF4-FFF2-40B4-BE49-F238E27FC236}">
                <a16:creationId xmlns:a16="http://schemas.microsoft.com/office/drawing/2014/main" id="{5DA2E584-4CC6-1456-BE29-981F189F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6" t="12875" r="10680"/>
          <a:stretch>
            <a:fillRect/>
          </a:stretch>
        </p:blipFill>
        <p:spPr bwMode="auto">
          <a:xfrm>
            <a:off x="6057900" y="2150270"/>
            <a:ext cx="2857500" cy="261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 Box 5">
            <a:extLst>
              <a:ext uri="{FF2B5EF4-FFF2-40B4-BE49-F238E27FC236}">
                <a16:creationId xmlns:a16="http://schemas.microsoft.com/office/drawing/2014/main" id="{D66CC03A-10CC-9279-7012-D447735EC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893470"/>
            <a:ext cx="4457700" cy="115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000000"/>
                </a:solidFill>
              </a:rPr>
              <a:t>BÁNH VÍT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66FF66"/>
                </a:solidFill>
              </a:rPr>
              <a:t>ĐỒNG THAU</a:t>
            </a:r>
          </a:p>
        </p:txBody>
      </p:sp>
      <p:pic>
        <p:nvPicPr>
          <p:cNvPr id="83974" name="Picture 6" descr="cong chien bang dong den">
            <a:extLst>
              <a:ext uri="{FF2B5EF4-FFF2-40B4-BE49-F238E27FC236}">
                <a16:creationId xmlns:a16="http://schemas.microsoft.com/office/drawing/2014/main" id="{F34169E1-1FCE-C0CF-D57B-9B8E85B7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2150270"/>
            <a:ext cx="26289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Text Box 7">
            <a:extLst>
              <a:ext uri="{FF2B5EF4-FFF2-40B4-BE49-F238E27FC236}">
                <a16:creationId xmlns:a16="http://schemas.microsoft.com/office/drawing/2014/main" id="{EBE0F9F4-0558-89CC-0A3D-27E122AE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4893470"/>
            <a:ext cx="4457700" cy="115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000000"/>
                </a:solidFill>
              </a:rPr>
              <a:t>CỒNG CHIÊN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66FF66"/>
                </a:solidFill>
              </a:rPr>
              <a:t>ĐỒNG ĐEN</a:t>
            </a:r>
          </a:p>
        </p:txBody>
      </p:sp>
      <p:pic>
        <p:nvPicPr>
          <p:cNvPr id="83976" name="Picture 8" descr="nhom duc">
            <a:extLst>
              <a:ext uri="{FF2B5EF4-FFF2-40B4-BE49-F238E27FC236}">
                <a16:creationId xmlns:a16="http://schemas.microsoft.com/office/drawing/2014/main" id="{B5353D9F-BC4B-0D77-F035-CF2A3A73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7843" r="5882"/>
          <a:stretch>
            <a:fillRect/>
          </a:stretch>
        </p:blipFill>
        <p:spPr bwMode="auto">
          <a:xfrm>
            <a:off x="3429000" y="5929313"/>
            <a:ext cx="3200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Text Box 9">
            <a:extLst>
              <a:ext uri="{FF2B5EF4-FFF2-40B4-BE49-F238E27FC236}">
                <a16:creationId xmlns:a16="http://schemas.microsoft.com/office/drawing/2014/main" id="{FBC77717-CDDD-E50A-FF83-B2671481F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8765383"/>
            <a:ext cx="4457700" cy="115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000000"/>
                </a:solidFill>
              </a:rPr>
              <a:t>CHI TIẾT MÁY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66FF66"/>
                </a:solidFill>
              </a:rPr>
              <a:t>NHÔM ĐÚC</a:t>
            </a:r>
          </a:p>
        </p:txBody>
      </p:sp>
      <p:pic>
        <p:nvPicPr>
          <p:cNvPr id="83978" name="Picture 10" descr="than den hop kim nhom">
            <a:extLst>
              <a:ext uri="{FF2B5EF4-FFF2-40B4-BE49-F238E27FC236}">
                <a16:creationId xmlns:a16="http://schemas.microsoft.com/office/drawing/2014/main" id="{2DE4A452-FFCB-D87E-0237-D2C890A6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0" r="3572" b="21783"/>
          <a:stretch>
            <a:fillRect/>
          </a:stretch>
        </p:blipFill>
        <p:spPr bwMode="auto">
          <a:xfrm>
            <a:off x="7258050" y="6157913"/>
            <a:ext cx="3771900" cy="223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9" name="Text Box 11">
            <a:extLst>
              <a:ext uri="{FF2B5EF4-FFF2-40B4-BE49-F238E27FC236}">
                <a16:creationId xmlns:a16="http://schemas.microsoft.com/office/drawing/2014/main" id="{18E667B4-63FA-E926-530E-6CA036EAF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8765383"/>
            <a:ext cx="4457700" cy="115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000000"/>
                </a:solidFill>
              </a:rPr>
              <a:t>THÂN ĐÈN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66FF66"/>
                </a:solidFill>
              </a:rPr>
              <a:t>HỢP KIM NHÔM</a:t>
            </a:r>
          </a:p>
        </p:txBody>
      </p:sp>
      <p:pic>
        <p:nvPicPr>
          <p:cNvPr id="83982" name="Picture 14" descr="vanh nhom duc">
            <a:extLst>
              <a:ext uri="{FF2B5EF4-FFF2-40B4-BE49-F238E27FC236}">
                <a16:creationId xmlns:a16="http://schemas.microsoft.com/office/drawing/2014/main" id="{071756CC-7C8B-A9FA-516C-720550F1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r="23817"/>
          <a:stretch>
            <a:fillRect/>
          </a:stretch>
        </p:blipFill>
        <p:spPr bwMode="auto">
          <a:xfrm>
            <a:off x="12001500" y="6043613"/>
            <a:ext cx="28575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3" name="Text Box 15">
            <a:extLst>
              <a:ext uri="{FF2B5EF4-FFF2-40B4-BE49-F238E27FC236}">
                <a16:creationId xmlns:a16="http://schemas.microsoft.com/office/drawing/2014/main" id="{BFD7334C-6441-1FF5-4D43-9300D05E6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7100" y="8765383"/>
            <a:ext cx="4457700" cy="115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000000"/>
                </a:solidFill>
              </a:rPr>
              <a:t>VÀNH XE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66FF66"/>
                </a:solidFill>
              </a:rPr>
              <a:t>NHÔM ĐÚC</a:t>
            </a:r>
          </a:p>
        </p:txBody>
      </p:sp>
      <p:sp>
        <p:nvSpPr>
          <p:cNvPr id="83984" name="Text Box 16">
            <a:extLst>
              <a:ext uri="{FF2B5EF4-FFF2-40B4-BE49-F238E27FC236}">
                <a16:creationId xmlns:a16="http://schemas.microsoft.com/office/drawing/2014/main" id="{5FDB0252-3C7E-64CB-9CF4-097AE661D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07295"/>
            <a:ext cx="10858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solidFill>
                  <a:srgbClr val="FF0066"/>
                </a:solidFill>
              </a:rPr>
              <a:t>SẢN PHẨM TỪ KIM LOẠI MÀU</a:t>
            </a:r>
          </a:p>
        </p:txBody>
      </p:sp>
      <p:grpSp>
        <p:nvGrpSpPr>
          <p:cNvPr id="17421" name="Group 22">
            <a:extLst>
              <a:ext uri="{FF2B5EF4-FFF2-40B4-BE49-F238E27FC236}">
                <a16:creationId xmlns:a16="http://schemas.microsoft.com/office/drawing/2014/main" id="{9C41AD3F-C9B6-8CEE-6B6F-F0B00F04162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-47625"/>
            <a:ext cx="16916400" cy="10415588"/>
            <a:chOff x="-672" y="-20"/>
            <a:chExt cx="7104" cy="4374"/>
          </a:xfrm>
        </p:grpSpPr>
        <p:grpSp>
          <p:nvGrpSpPr>
            <p:cNvPr id="17423" name="Group 23">
              <a:extLst>
                <a:ext uri="{FF2B5EF4-FFF2-40B4-BE49-F238E27FC236}">
                  <a16:creationId xmlns:a16="http://schemas.microsoft.com/office/drawing/2014/main" id="{04734C5C-4C32-208E-4D14-E822540350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28" y="3010"/>
              <a:ext cx="6960" cy="1344"/>
              <a:chOff x="-528" y="3010"/>
              <a:chExt cx="6960" cy="1344"/>
            </a:xfrm>
          </p:grpSpPr>
          <p:sp>
            <p:nvSpPr>
              <p:cNvPr id="17433" name="Line 24">
                <a:extLst>
                  <a:ext uri="{FF2B5EF4-FFF2-40B4-BE49-F238E27FC236}">
                    <a16:creationId xmlns:a16="http://schemas.microsoft.com/office/drawing/2014/main" id="{C30CCBCC-8169-C41F-9613-F6F8EB664C53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 flipV="1">
                <a:off x="-528" y="4268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34" name="Line 25">
                <a:extLst>
                  <a:ext uri="{FF2B5EF4-FFF2-40B4-BE49-F238E27FC236}">
                    <a16:creationId xmlns:a16="http://schemas.microsoft.com/office/drawing/2014/main" id="{9DD2957A-C1A2-0236-FE7B-4BD43A1FA32F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48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35" name="Line 26">
                <a:extLst>
                  <a:ext uri="{FF2B5EF4-FFF2-40B4-BE49-F238E27FC236}">
                    <a16:creationId xmlns:a16="http://schemas.microsoft.com/office/drawing/2014/main" id="{192FAFEB-126B-48C0-2E7D-B904324A933A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96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36" name="Line 27">
                <a:extLst>
                  <a:ext uri="{FF2B5EF4-FFF2-40B4-BE49-F238E27FC236}">
                    <a16:creationId xmlns:a16="http://schemas.microsoft.com/office/drawing/2014/main" id="{FE991064-B088-4757-2CFF-E9BCC07174F2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5712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37" name="Line 28">
                <a:extLst>
                  <a:ext uri="{FF2B5EF4-FFF2-40B4-BE49-F238E27FC236}">
                    <a16:creationId xmlns:a16="http://schemas.microsoft.com/office/drawing/2014/main" id="{10A56106-48BC-02D8-3329-70333820BB3E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5664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38" name="Line 29">
                <a:extLst>
                  <a:ext uri="{FF2B5EF4-FFF2-40B4-BE49-F238E27FC236}">
                    <a16:creationId xmlns:a16="http://schemas.microsoft.com/office/drawing/2014/main" id="{45504D0E-C777-768F-B4F5-8912DD0D504C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 flipV="1">
                <a:off x="4368" y="4272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39" name="Line 30">
                <a:extLst>
                  <a:ext uri="{FF2B5EF4-FFF2-40B4-BE49-F238E27FC236}">
                    <a16:creationId xmlns:a16="http://schemas.microsoft.com/office/drawing/2014/main" id="{09045FB8-8446-283E-D0A8-1C8ECFD40B26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>
                <a:off x="-336" y="4224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40" name="Line 31">
                <a:extLst>
                  <a:ext uri="{FF2B5EF4-FFF2-40B4-BE49-F238E27FC236}">
                    <a16:creationId xmlns:a16="http://schemas.microsoft.com/office/drawing/2014/main" id="{B329C232-3A67-DC04-D54B-27BF0F846FD5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>
                <a:off x="4585" y="422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</p:grpSp>
        <p:grpSp>
          <p:nvGrpSpPr>
            <p:cNvPr id="17424" name="Group 32">
              <a:extLst>
                <a:ext uri="{FF2B5EF4-FFF2-40B4-BE49-F238E27FC236}">
                  <a16:creationId xmlns:a16="http://schemas.microsoft.com/office/drawing/2014/main" id="{0ED6E3A5-CBC8-D7F3-138E-0888853321D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672" y="-20"/>
              <a:ext cx="6960" cy="1344"/>
              <a:chOff x="-528" y="3010"/>
              <a:chExt cx="6960" cy="1344"/>
            </a:xfrm>
          </p:grpSpPr>
          <p:sp>
            <p:nvSpPr>
              <p:cNvPr id="17425" name="Line 33">
                <a:extLst>
                  <a:ext uri="{FF2B5EF4-FFF2-40B4-BE49-F238E27FC236}">
                    <a16:creationId xmlns:a16="http://schemas.microsoft.com/office/drawing/2014/main" id="{D0B87D30-9EBA-7B13-1A0F-0108B326C2B8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 flipV="1">
                <a:off x="-528" y="4268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26" name="Line 34">
                <a:extLst>
                  <a:ext uri="{FF2B5EF4-FFF2-40B4-BE49-F238E27FC236}">
                    <a16:creationId xmlns:a16="http://schemas.microsoft.com/office/drawing/2014/main" id="{4E495820-003C-A885-6189-3C84D59F4A08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48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27" name="Line 35">
                <a:extLst>
                  <a:ext uri="{FF2B5EF4-FFF2-40B4-BE49-F238E27FC236}">
                    <a16:creationId xmlns:a16="http://schemas.microsoft.com/office/drawing/2014/main" id="{2A822D61-BDB2-AFC9-98B0-1A48686C5630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96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28" name="Line 36">
                <a:extLst>
                  <a:ext uri="{FF2B5EF4-FFF2-40B4-BE49-F238E27FC236}">
                    <a16:creationId xmlns:a16="http://schemas.microsoft.com/office/drawing/2014/main" id="{5D70D02E-2E66-E01A-CB4A-5666EA782AC6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5712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29" name="Line 37">
                <a:extLst>
                  <a:ext uri="{FF2B5EF4-FFF2-40B4-BE49-F238E27FC236}">
                    <a16:creationId xmlns:a16="http://schemas.microsoft.com/office/drawing/2014/main" id="{DACA4F24-55F4-81ED-64AA-B235D097CBC9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>
                <a:off x="5664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30" name="Line 38">
                <a:extLst>
                  <a:ext uri="{FF2B5EF4-FFF2-40B4-BE49-F238E27FC236}">
                    <a16:creationId xmlns:a16="http://schemas.microsoft.com/office/drawing/2014/main" id="{EA0D5D4E-6226-A603-5356-2F290983EB6C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 flipV="1">
                <a:off x="4368" y="4272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31" name="Line 39">
                <a:extLst>
                  <a:ext uri="{FF2B5EF4-FFF2-40B4-BE49-F238E27FC236}">
                    <a16:creationId xmlns:a16="http://schemas.microsoft.com/office/drawing/2014/main" id="{78BF0EC2-6E84-FB41-82F4-3DE08CE46929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>
                <a:off x="-336" y="4224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  <p:sp>
            <p:nvSpPr>
              <p:cNvPr id="17432" name="Line 40">
                <a:extLst>
                  <a:ext uri="{FF2B5EF4-FFF2-40B4-BE49-F238E27FC236}">
                    <a16:creationId xmlns:a16="http://schemas.microsoft.com/office/drawing/2014/main" id="{43DDA49C-CD0E-C77B-7A3D-DECDD0580B56}"/>
                  </a:ext>
                </a:extLst>
              </p:cNvPr>
              <p:cNvSpPr>
                <a:spLocks noChangeShapeType="1"/>
              </p:cNvSpPr>
              <p:nvPr/>
            </p:nvSpPr>
            <p:spPr bwMode="grayWhite">
              <a:xfrm flipH="1">
                <a:off x="4585" y="422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5" grpId="0"/>
      <p:bldP spid="83977" grpId="0"/>
      <p:bldP spid="83979" grpId="0"/>
      <p:bldP spid="83983" grpId="0"/>
      <p:bldP spid="839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0" y="1536842"/>
            <a:ext cx="17905203" cy="129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b="1" dirty="0">
                <a:solidFill>
                  <a:srgbClr val="014E9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Segoe UI Black" panose="020B0A02040204020203" pitchFamily="34" charset="0"/>
                <a:cs typeface="Segoe UI Black" panose="020B0A02040204020203" pitchFamily="34" charset="0"/>
                <a:sym typeface="Libre Baskerville"/>
              </a:rPr>
              <a:t>BÀI 3: TỔNG QUAN VỀ VẬT LIỆU CƠ KHÍ</a:t>
            </a:r>
            <a:endParaRPr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9957661" y="6407052"/>
            <a:ext cx="3943278" cy="3211824"/>
          </a:xfrm>
          <a:custGeom>
            <a:avLst/>
            <a:gdLst/>
            <a:ahLst/>
            <a:cxnLst/>
            <a:rect l="l" t="t" r="r" b="b"/>
            <a:pathLst>
              <a:path w="6326018" h="5372100" extrusionOk="0">
                <a:moveTo>
                  <a:pt x="4775348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775348" y="5372100"/>
                </a:lnTo>
                <a:lnTo>
                  <a:pt x="6326018" y="2686050"/>
                </a:lnTo>
                <a:lnTo>
                  <a:pt x="4775348" y="0"/>
                </a:lnTo>
                <a:close/>
              </a:path>
            </a:pathLst>
          </a:custGeom>
          <a:blipFill>
            <a:blip r:embed="rId3"/>
            <a:stretch>
              <a:fillRect l="-15354" r="-15354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6835263" y="4602702"/>
            <a:ext cx="4089876" cy="3501189"/>
          </a:xfrm>
          <a:custGeom>
            <a:avLst/>
            <a:gdLst/>
            <a:ahLst/>
            <a:cxnLst/>
            <a:rect l="l" t="t" r="r" b="b"/>
            <a:pathLst>
              <a:path w="4282440" h="3708400" extrusionOk="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blipFill rotWithShape="1">
            <a:blip r:embed="rId4"/>
            <a:stretch>
              <a:fillRect l="-14944" r="-14943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3859463" y="6353296"/>
            <a:ext cx="4089876" cy="3501188"/>
          </a:xfrm>
          <a:custGeom>
            <a:avLst/>
            <a:gdLst/>
            <a:ahLst/>
            <a:cxnLst/>
            <a:rect l="l" t="t" r="r" b="b"/>
            <a:pathLst>
              <a:path w="4282440" h="3708400" extrusionOk="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blipFill rotWithShape="1">
            <a:blip r:embed="rId5"/>
            <a:stretch>
              <a:fillRect l="-15354" r="-15354"/>
            </a:stretch>
          </a:blipFill>
          <a:ln>
            <a:noFill/>
          </a:ln>
        </p:spPr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5">
            <a:extLst>
              <a:ext uri="{FF2B5EF4-FFF2-40B4-BE49-F238E27FC236}">
                <a16:creationId xmlns:a16="http://schemas.microsoft.com/office/drawing/2014/main" id="{42193000-7FD2-69EB-3D02-FAA058DD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33" y="1132107"/>
            <a:ext cx="51292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/>
              <a:t> Vật liệu phi kim loại</a:t>
            </a:r>
            <a:r>
              <a:rPr lang="en-US" altLang="vi-VN" sz="3600" b="1" u="sng"/>
              <a:t> </a:t>
            </a:r>
          </a:p>
        </p:txBody>
      </p:sp>
      <p:pic>
        <p:nvPicPr>
          <p:cNvPr id="24583" name="Picture 14">
            <a:extLst>
              <a:ext uri="{FF2B5EF4-FFF2-40B4-BE49-F238E27FC236}">
                <a16:creationId xmlns:a16="http://schemas.microsoft.com/office/drawing/2014/main" id="{F2CF2A64-77DA-6484-5CDE-E8BF8563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5143500"/>
            <a:ext cx="3886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5">
            <a:extLst>
              <a:ext uri="{FF2B5EF4-FFF2-40B4-BE49-F238E27FC236}">
                <a16:creationId xmlns:a16="http://schemas.microsoft.com/office/drawing/2014/main" id="{C77C3429-72D6-FDB9-9AE5-29E3AAE2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32" y="5250657"/>
            <a:ext cx="934164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6">
            <a:extLst>
              <a:ext uri="{FF2B5EF4-FFF2-40B4-BE49-F238E27FC236}">
                <a16:creationId xmlns:a16="http://schemas.microsoft.com/office/drawing/2014/main" id="{3759569A-A53E-A12D-2C08-4BC5992A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038225"/>
            <a:ext cx="7543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7">
            <a:extLst>
              <a:ext uri="{FF2B5EF4-FFF2-40B4-BE49-F238E27FC236}">
                <a16:creationId xmlns:a16="http://schemas.microsoft.com/office/drawing/2014/main" id="{0B85F46D-CEC7-A19C-E5BD-DDC1319F2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434650"/>
            <a:ext cx="378142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day coroa">
            <a:extLst>
              <a:ext uri="{FF2B5EF4-FFF2-40B4-BE49-F238E27FC236}">
                <a16:creationId xmlns:a16="http://schemas.microsoft.com/office/drawing/2014/main" id="{B9375FAB-7BAA-2709-1289-0F8EEE3A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2628900"/>
            <a:ext cx="239792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 descr="giang tay cao su">
            <a:extLst>
              <a:ext uri="{FF2B5EF4-FFF2-40B4-BE49-F238E27FC236}">
                <a16:creationId xmlns:a16="http://schemas.microsoft.com/office/drawing/2014/main" id="{6F37E3E6-4D58-F26D-B0A9-393CE482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7434" r="5139" b="5833"/>
          <a:stretch>
            <a:fillRect/>
          </a:stretch>
        </p:blipFill>
        <p:spPr bwMode="auto">
          <a:xfrm>
            <a:off x="6286500" y="2628900"/>
            <a:ext cx="2628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ung cao su">
            <a:extLst>
              <a:ext uri="{FF2B5EF4-FFF2-40B4-BE49-F238E27FC236}">
                <a16:creationId xmlns:a16="http://schemas.microsoft.com/office/drawing/2014/main" id="{2201F7EA-FF7E-680F-8C4F-37ED1E5BD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486526"/>
            <a:ext cx="2514600" cy="20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vo xe hoi">
            <a:extLst>
              <a:ext uri="{FF2B5EF4-FFF2-40B4-BE49-F238E27FC236}">
                <a16:creationId xmlns:a16="http://schemas.microsoft.com/office/drawing/2014/main" id="{0D30B81D-4664-9787-7442-338F4664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r="2194"/>
          <a:stretch>
            <a:fillRect/>
          </a:stretch>
        </p:blipFill>
        <p:spPr bwMode="auto">
          <a:xfrm>
            <a:off x="6286500" y="6486526"/>
            <a:ext cx="2857500" cy="190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nem cao su">
            <a:extLst>
              <a:ext uri="{FF2B5EF4-FFF2-40B4-BE49-F238E27FC236}">
                <a16:creationId xmlns:a16="http://schemas.microsoft.com/office/drawing/2014/main" id="{0864BF39-0D6B-DD84-D1E2-893E838C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975" y="1602582"/>
            <a:ext cx="3200400" cy="158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 descr="day dong ho">
            <a:extLst>
              <a:ext uri="{FF2B5EF4-FFF2-40B4-BE49-F238E27FC236}">
                <a16:creationId xmlns:a16="http://schemas.microsoft.com/office/drawing/2014/main" id="{F853B18E-A850-1F28-D5C8-2374F377B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5" y="7229475"/>
            <a:ext cx="2743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Text Box 9">
            <a:extLst>
              <a:ext uri="{FF2B5EF4-FFF2-40B4-BE49-F238E27FC236}">
                <a16:creationId xmlns:a16="http://schemas.microsoft.com/office/drawing/2014/main" id="{3BE5CFF7-0AE6-4486-BD04-7CC438E70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8" y="685801"/>
            <a:ext cx="5372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FF0000"/>
                </a:solidFill>
              </a:rPr>
              <a:t>CAO SU NHÂN TẠO</a:t>
            </a:r>
          </a:p>
        </p:txBody>
      </p:sp>
      <p:sp>
        <p:nvSpPr>
          <p:cNvPr id="88074" name="Text Box 10">
            <a:extLst>
              <a:ext uri="{FF2B5EF4-FFF2-40B4-BE49-F238E27FC236}">
                <a16:creationId xmlns:a16="http://schemas.microsoft.com/office/drawing/2014/main" id="{14437342-2FCF-50E7-C810-9ED98D965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685801"/>
            <a:ext cx="5372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FF0000"/>
                </a:solidFill>
              </a:rPr>
              <a:t>CAO SU TỰ NHIÊN</a:t>
            </a:r>
          </a:p>
        </p:txBody>
      </p:sp>
      <p:pic>
        <p:nvPicPr>
          <p:cNvPr id="88075" name="Picture 11" descr="lop may bay">
            <a:extLst>
              <a:ext uri="{FF2B5EF4-FFF2-40B4-BE49-F238E27FC236}">
                <a16:creationId xmlns:a16="http://schemas.microsoft.com/office/drawing/2014/main" id="{45CDA85A-4F66-EB4F-E522-88562A24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5" r="15384" b="8281"/>
          <a:stretch>
            <a:fillRect/>
          </a:stretch>
        </p:blipFill>
        <p:spPr bwMode="auto">
          <a:xfrm>
            <a:off x="10944225" y="4000500"/>
            <a:ext cx="3771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6" name="Text Box 12">
            <a:extLst>
              <a:ext uri="{FF2B5EF4-FFF2-40B4-BE49-F238E27FC236}">
                <a16:creationId xmlns:a16="http://schemas.microsoft.com/office/drawing/2014/main" id="{54194BA9-D67B-9119-2EE4-F393BBC8C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429251"/>
            <a:ext cx="285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DÂY ĐAI</a:t>
            </a:r>
          </a:p>
        </p:txBody>
      </p:sp>
      <p:sp>
        <p:nvSpPr>
          <p:cNvPr id="88077" name="Text Box 13">
            <a:extLst>
              <a:ext uri="{FF2B5EF4-FFF2-40B4-BE49-F238E27FC236}">
                <a16:creationId xmlns:a16="http://schemas.microsoft.com/office/drawing/2014/main" id="{6EFFCF83-BA85-08CF-0441-5FA561F3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429251"/>
            <a:ext cx="285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GIĂNG TAY</a:t>
            </a:r>
          </a:p>
        </p:txBody>
      </p:sp>
      <p:sp>
        <p:nvSpPr>
          <p:cNvPr id="88078" name="Text Box 14">
            <a:extLst>
              <a:ext uri="{FF2B5EF4-FFF2-40B4-BE49-F238E27FC236}">
                <a16:creationId xmlns:a16="http://schemas.microsoft.com/office/drawing/2014/main" id="{31E2F633-09E9-DE11-8FC6-9775D16DE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8629651"/>
            <a:ext cx="285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ỦNG</a:t>
            </a:r>
          </a:p>
        </p:txBody>
      </p:sp>
      <p:sp>
        <p:nvSpPr>
          <p:cNvPr id="88079" name="Text Box 15">
            <a:extLst>
              <a:ext uri="{FF2B5EF4-FFF2-40B4-BE49-F238E27FC236}">
                <a16:creationId xmlns:a16="http://schemas.microsoft.com/office/drawing/2014/main" id="{50B68CEB-077D-267C-D847-5A04FE0AD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8629651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LỐP XE HƠI</a:t>
            </a:r>
          </a:p>
        </p:txBody>
      </p:sp>
      <p:sp>
        <p:nvSpPr>
          <p:cNvPr id="88080" name="Text Box 16">
            <a:extLst>
              <a:ext uri="{FF2B5EF4-FFF2-40B4-BE49-F238E27FC236}">
                <a16:creationId xmlns:a16="http://schemas.microsoft.com/office/drawing/2014/main" id="{202AD0B7-F860-C8BE-6D5F-D6E31E646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2850" y="3228976"/>
            <a:ext cx="285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NỆM</a:t>
            </a:r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E8972286-AFCB-2C20-1D88-3328780C2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8525" y="6486526"/>
            <a:ext cx="3543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LỐP MÁY BAY</a:t>
            </a:r>
          </a:p>
        </p:txBody>
      </p:sp>
      <p:sp>
        <p:nvSpPr>
          <p:cNvPr id="88082" name="Text Box 18">
            <a:extLst>
              <a:ext uri="{FF2B5EF4-FFF2-40B4-BE49-F238E27FC236}">
                <a16:creationId xmlns:a16="http://schemas.microsoft.com/office/drawing/2014/main" id="{41EA4F6E-35EE-8221-AA50-F36DF1EDD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5650" y="9286876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DÂY ĐỒNG HỒ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1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4" grpId="0"/>
      <p:bldP spid="88076" grpId="0"/>
      <p:bldP spid="88077" grpId="0"/>
      <p:bldP spid="88078" grpId="0"/>
      <p:bldP spid="88079" grpId="0"/>
      <p:bldP spid="88080" grpId="0"/>
      <p:bldP spid="88081" grpId="0"/>
      <p:bldP spid="880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38A13-622B-56A1-BEA9-1AE956BE6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901" y="1459561"/>
            <a:ext cx="9508891" cy="6246426"/>
          </a:xfrm>
          <a:prstGeom prst="rect">
            <a:avLst/>
          </a:prstGeom>
        </p:spPr>
      </p:pic>
      <p:sp>
        <p:nvSpPr>
          <p:cNvPr id="8" name="Text Box 16">
            <a:extLst>
              <a:ext uri="{FF2B5EF4-FFF2-40B4-BE49-F238E27FC236}">
                <a16:creationId xmlns:a16="http://schemas.microsoft.com/office/drawing/2014/main" id="{6C880F04-13A1-5AEC-E62D-C09D35DDF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45" y="874786"/>
            <a:ext cx="3990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mới: 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87BF187-2B17-97AB-774A-4E176D322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44" y="2059350"/>
            <a:ext cx="631767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không thể phá vỡ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có khả năng tự làm sạch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Sợi Corban Balsa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Sợi tơ nhện tổng hợp...</a:t>
            </a:r>
          </a:p>
        </p:txBody>
      </p:sp>
    </p:spTree>
    <p:extLst>
      <p:ext uri="{BB962C8B-B14F-4D97-AF65-F5344CB8AC3E}">
        <p14:creationId xmlns:p14="http://schemas.microsoft.com/office/powerpoint/2010/main" val="21895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A7BEC9-63A1-B96D-59C1-0AED259DF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94739"/>
              </p:ext>
            </p:extLst>
          </p:nvPr>
        </p:nvGraphicFramePr>
        <p:xfrm>
          <a:off x="571500" y="477983"/>
          <a:ext cx="17236441" cy="9544560"/>
        </p:xfrm>
        <a:graphic>
          <a:graphicData uri="http://schemas.openxmlformats.org/drawingml/2006/table">
            <a:tbl>
              <a:tblPr firstRow="1" firstCol="1" bandRow="1">
                <a:tableStyleId>{673244B7-19CF-44D7-A698-19F5996B0E4D}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03874274"/>
                    </a:ext>
                  </a:extLst>
                </a:gridCol>
                <a:gridCol w="6772995">
                  <a:extLst>
                    <a:ext uri="{9D8B030D-6E8A-4147-A177-3AD203B41FA5}">
                      <a16:colId xmlns:a16="http://schemas.microsoft.com/office/drawing/2014/main" val="732923863"/>
                    </a:ext>
                  </a:extLst>
                </a:gridCol>
                <a:gridCol w="2985473">
                  <a:extLst>
                    <a:ext uri="{9D8B030D-6E8A-4147-A177-3AD203B41FA5}">
                      <a16:colId xmlns:a16="http://schemas.microsoft.com/office/drawing/2014/main" val="2977799719"/>
                    </a:ext>
                  </a:extLst>
                </a:gridCol>
                <a:gridCol w="4734773">
                  <a:extLst>
                    <a:ext uri="{9D8B030D-6E8A-4147-A177-3AD203B41FA5}">
                      <a16:colId xmlns:a16="http://schemas.microsoft.com/office/drawing/2014/main" val="3201674900"/>
                    </a:ext>
                  </a:extLst>
                </a:gridCol>
              </a:tblGrid>
              <a:tr h="9381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</a:rPr>
                        <a:t>Tên nhóm vật liệu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</a:rPr>
                        <a:t>Tính chất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</a:rPr>
                        <a:t>Ví dụ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</a:rPr>
                        <a:t>Ứng dụng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extLst>
                  <a:ext uri="{0D108BD9-81ED-4DB2-BD59-A6C34878D82A}">
                    <a16:rowId xmlns:a16="http://schemas.microsoft.com/office/drawing/2014/main" val="1555582913"/>
                  </a:ext>
                </a:extLst>
              </a:tr>
              <a:tr h="15261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1. Vật liệu kim loại và hợp kim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Dẫn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điện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dẫn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nhiệt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độ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bền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độ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cứng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dẻo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cao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- Gang, thép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- Đồng, nhôm, inox…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- Chế tạo các chi tiết máy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- chế tạo vỏ máy, đồ dùng gia đình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extLst>
                  <a:ext uri="{0D108BD9-81ED-4DB2-BD59-A6C34878D82A}">
                    <a16:rowId xmlns:a16="http://schemas.microsoft.com/office/drawing/2014/main" val="2066946492"/>
                  </a:ext>
                </a:extLst>
              </a:tr>
              <a:tr h="26048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2. Vật liệu phi kim loại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Mềm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nhiệt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nóng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chảy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thấp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dễ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công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Không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dẫn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điện</a:t>
                      </a:r>
                      <a:r>
                        <a:rPr lang="en-US" sz="2800" dirty="0">
                          <a:effectLst/>
                        </a:rPr>
                        <a:t>, k </a:t>
                      </a:r>
                      <a:r>
                        <a:rPr lang="en-US" sz="2800" dirty="0" err="1">
                          <a:effectLst/>
                        </a:rPr>
                        <a:t>dẫn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nhiệt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không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oxi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hóa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không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ăn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mòn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hóa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học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r>
                        <a:rPr lang="en-US" sz="2800" dirty="0">
                          <a:effectLst/>
                        </a:rPr>
                        <a:t>  </a:t>
                      </a:r>
                      <a:r>
                        <a:rPr lang="en-US" sz="2800" dirty="0" err="1">
                          <a:effectLst/>
                        </a:rPr>
                        <a:t>mài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mòn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tốt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đàn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hồi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cao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- Nhựa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- Cao su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- Chế tạo các đường ống dẫn chất lỏng, nắp các thiết bị điện.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- làm lốp bánh xe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extLst>
                  <a:ext uri="{0D108BD9-81ED-4DB2-BD59-A6C34878D82A}">
                    <a16:rowId xmlns:a16="http://schemas.microsoft.com/office/drawing/2014/main" val="723230579"/>
                  </a:ext>
                </a:extLst>
              </a:tr>
              <a:tr h="40769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3. Vật liệu mới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Độ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bền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độ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cứng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lớn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hơn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hoặc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một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hoặc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nhiều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nhiệt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điện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hoặc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hóa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học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vượt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trội</a:t>
                      </a:r>
                      <a:r>
                        <a:rPr lang="en-US" sz="2800" dirty="0">
                          <a:effectLst/>
                        </a:rPr>
                        <a:t> so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truyền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thống</a:t>
                      </a:r>
                      <a:r>
                        <a:rPr lang="en-US" sz="2800" dirty="0">
                          <a:effectLst/>
                        </a:rPr>
                        <a:t>./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đổi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một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số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chúng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theo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kiểm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soát</a:t>
                      </a:r>
                      <a:r>
                        <a:rPr lang="en-US" sz="2800" dirty="0">
                          <a:effectLst/>
                        </a:rPr>
                        <a:t> do </a:t>
                      </a:r>
                      <a:r>
                        <a:rPr lang="en-US" sz="2800" dirty="0" err="1">
                          <a:effectLst/>
                        </a:rPr>
                        <a:t>kết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kích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liệu</a:t>
                      </a:r>
                      <a:r>
                        <a:rPr lang="en-US" sz="2800" dirty="0">
                          <a:effectLst/>
                        </a:rPr>
                        <a:t> nano, composite, polymer </a:t>
                      </a:r>
                      <a:r>
                        <a:rPr lang="en-US" sz="2800" dirty="0" err="1">
                          <a:effectLst/>
                        </a:rPr>
                        <a:t>tiên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tiến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Hợp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nhớ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, polymer </a:t>
                      </a:r>
                      <a:r>
                        <a:rPr lang="en-US" sz="2800" dirty="0" err="1">
                          <a:effectLst/>
                        </a:rPr>
                        <a:t>nhớ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…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Sản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xuất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siêu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nhẹ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siêu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bền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xe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hơi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máy</a:t>
                      </a:r>
                      <a:r>
                        <a:rPr lang="en-US" sz="2800" dirty="0">
                          <a:effectLst/>
                        </a:rPr>
                        <a:t> bay; </a:t>
                      </a:r>
                      <a:r>
                        <a:rPr lang="en-US" sz="2800" dirty="0" err="1">
                          <a:effectLst/>
                        </a:rPr>
                        <a:t>dụng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gọt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chế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người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máy</a:t>
                      </a:r>
                      <a:r>
                        <a:rPr lang="en-US" sz="2800" dirty="0">
                          <a:effectLst/>
                        </a:rPr>
                        <a:t>…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3" marR="24953" marT="0" marB="0"/>
                </a:tc>
                <a:extLst>
                  <a:ext uri="{0D108BD9-81ED-4DB2-BD59-A6C34878D82A}">
                    <a16:rowId xmlns:a16="http://schemas.microsoft.com/office/drawing/2014/main" val="3760624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98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C03861E2-D62F-D06E-6A42-CD07E50C1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78" y="3254073"/>
            <a:ext cx="78347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1. Cấu tạo chính của dây điện có các bộ phận nào? Cho biết vật liệu chế tạo nên các bộ phận đó?Tại sao lại sử dụng các vật liệu đó?</a:t>
            </a:r>
            <a:endParaRPr lang="en-US" altLang="vi-VN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B735613-750B-7835-3655-88E688AAED5C}"/>
              </a:ext>
            </a:extLst>
          </p:cNvPr>
          <p:cNvSpPr/>
          <p:nvPr/>
        </p:nvSpPr>
        <p:spPr>
          <a:xfrm>
            <a:off x="581889" y="602675"/>
            <a:ext cx="4447311" cy="1309253"/>
          </a:xfrm>
          <a:prstGeom prst="homePlate">
            <a:avLst/>
          </a:prstGeom>
          <a:solidFill>
            <a:schemeClr val="accent4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bg1"/>
                </a:solidFill>
              </a:rPr>
              <a:t>LUYỆN TẬP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28AE7E18-F753-0894-47E5-ECF36B7D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61" y="6165878"/>
            <a:ext cx="84166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2. Cấu tạo chính của ổ cắm  điện có các bộ phận chính nào? Cho biết vật liệu chế tạo nên các bộ phận đó?Tại sao lại sử dụng các vật liệu đó?</a:t>
            </a:r>
            <a:endParaRPr lang="en-US" altLang="vi-VN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7" descr="o cam dien 4">
            <a:extLst>
              <a:ext uri="{FF2B5EF4-FFF2-40B4-BE49-F238E27FC236}">
                <a16:creationId xmlns:a16="http://schemas.microsoft.com/office/drawing/2014/main" id="{D5EAB70B-F02F-E322-F3D1-2C66E0982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r="18124"/>
          <a:stretch>
            <a:fillRect/>
          </a:stretch>
        </p:blipFill>
        <p:spPr bwMode="auto">
          <a:xfrm>
            <a:off x="11409218" y="5143500"/>
            <a:ext cx="4925292" cy="345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58A5CD-0A6E-0230-59FE-B4886122B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739" y="1366590"/>
            <a:ext cx="5802134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9568DD0-0C65-9EA9-B1AD-10F93E05EBCB}"/>
              </a:ext>
            </a:extLst>
          </p:cNvPr>
          <p:cNvSpPr/>
          <p:nvPr/>
        </p:nvSpPr>
        <p:spPr>
          <a:xfrm>
            <a:off x="581889" y="602675"/>
            <a:ext cx="4447311" cy="1309253"/>
          </a:xfrm>
          <a:prstGeom prst="homePlate">
            <a:avLst/>
          </a:prstGeom>
          <a:solidFill>
            <a:schemeClr val="accent4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bg1"/>
                </a:solidFill>
              </a:rPr>
              <a:t>VẬN DỤNG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76B3FB4C-8616-35EC-B9DF-2BFAA480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81" y="3194078"/>
            <a:ext cx="521416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Qua sát chiếc xe máy, em hãy nêu tên những chi tiết, bộ phận nào của xe làm từ vật liệu kim loại và phi kim loại?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vi-VN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D11F1-6B7B-31AA-424D-DB332AC5B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757" y="1911928"/>
            <a:ext cx="8725602" cy="7336968"/>
          </a:xfrm>
          <a:prstGeom prst="rect">
            <a:avLst/>
          </a:prstGeom>
          <a:pattFill prst="pct5">
            <a:fgClr>
              <a:srgbClr val="FFFF99"/>
            </a:fgClr>
            <a:bgClr>
              <a:schemeClr val="bg1"/>
            </a:bgClr>
          </a:patt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796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 txBox="1">
            <a:spLocks noGrp="1"/>
          </p:cNvSpPr>
          <p:nvPr>
            <p:ph type="title"/>
          </p:nvPr>
        </p:nvSpPr>
        <p:spPr>
          <a:xfrm>
            <a:off x="1440000" y="540002"/>
            <a:ext cx="15408000" cy="1280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pPr algn="ctr"/>
            <a:r>
              <a:rPr lang="vi-VN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6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2483" y="1820402"/>
            <a:ext cx="16169906" cy="2050276"/>
            <a:chOff x="339047" y="869261"/>
            <a:chExt cx="8084953" cy="1025138"/>
          </a:xfrm>
        </p:grpSpPr>
        <p:sp>
          <p:nvSpPr>
            <p:cNvPr id="5" name="Rectangle 4"/>
            <p:cNvSpPr/>
            <p:nvPr/>
          </p:nvSpPr>
          <p:spPr>
            <a:xfrm>
              <a:off x="1073648" y="910201"/>
              <a:ext cx="7350352" cy="919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/>
                <a:t>Quan sát chiếc xe máy, em hãy nêu tên những chi tiết, bộ phận nào của xe được được làm bằng kim loại, phi kim loại.</a:t>
              </a:r>
              <a:endParaRPr lang="en-US" sz="40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047" y="869261"/>
              <a:ext cx="732647" cy="102513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42" y="4015489"/>
            <a:ext cx="7871516" cy="56202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2873" y="4500080"/>
            <a:ext cx="4375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6">
                    <a:lumMod val="75000"/>
                  </a:schemeClr>
                </a:solidFill>
              </a:rPr>
              <a:t>Vật liệu kim loại: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2873" y="8119260"/>
            <a:ext cx="353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2">
                    <a:lumMod val="50000"/>
                  </a:schemeClr>
                </a:solidFill>
              </a:rPr>
              <a:t>Vành bánh xe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endCxn id="35" idx="3"/>
          </p:cNvCxnSpPr>
          <p:nvPr/>
        </p:nvCxnSpPr>
        <p:spPr>
          <a:xfrm flipH="1">
            <a:off x="4705567" y="8239875"/>
            <a:ext cx="1623315" cy="23332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3"/>
          </p:cNvCxnSpPr>
          <p:nvPr/>
        </p:nvCxnSpPr>
        <p:spPr>
          <a:xfrm flipH="1" flipV="1">
            <a:off x="4972695" y="6104079"/>
            <a:ext cx="1525335" cy="76910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72873" y="5750136"/>
            <a:ext cx="379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2">
                    <a:lumMod val="50000"/>
                  </a:schemeClr>
                </a:solidFill>
              </a:rPr>
              <a:t>Lò xo giảm xóc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390635" y="4493348"/>
            <a:ext cx="532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6">
                    <a:lumMod val="75000"/>
                  </a:schemeClr>
                </a:solidFill>
              </a:rPr>
              <a:t>Vật liệu phi kim loại: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/>
          <p:cNvCxnSpPr>
            <a:endCxn id="49" idx="3"/>
          </p:cNvCxnSpPr>
          <p:nvPr/>
        </p:nvCxnSpPr>
        <p:spPr>
          <a:xfrm flipH="1" flipV="1">
            <a:off x="3698698" y="7223147"/>
            <a:ext cx="3595956" cy="4960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48378" y="6869204"/>
            <a:ext cx="255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2">
                    <a:lumMod val="50000"/>
                  </a:schemeClr>
                </a:solidFill>
              </a:rPr>
              <a:t>Khung xe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endCxn id="54" idx="1"/>
          </p:cNvCxnSpPr>
          <p:nvPr/>
        </p:nvCxnSpPr>
        <p:spPr>
          <a:xfrm flipV="1">
            <a:off x="12359813" y="8197897"/>
            <a:ext cx="3287729" cy="43203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647542" y="7843954"/>
            <a:ext cx="189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4000" dirty="0">
                <a:solidFill>
                  <a:schemeClr val="bg2">
                    <a:lumMod val="50000"/>
                  </a:schemeClr>
                </a:solidFill>
              </a:rPr>
              <a:t>Lốp xe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8772517" y="6343178"/>
            <a:ext cx="6726426" cy="92613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5498943" y="6694012"/>
            <a:ext cx="20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4000" dirty="0">
                <a:solidFill>
                  <a:schemeClr val="bg2">
                    <a:lumMod val="50000"/>
                  </a:schemeClr>
                </a:solidFill>
              </a:rPr>
              <a:t>Yên xe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2" name="Straight Arrow Connector 61"/>
          <p:cNvCxnSpPr>
            <a:endCxn id="64" idx="1"/>
          </p:cNvCxnSpPr>
          <p:nvPr/>
        </p:nvCxnSpPr>
        <p:spPr>
          <a:xfrm>
            <a:off x="9144000" y="4283330"/>
            <a:ext cx="6210244" cy="169383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354244" y="5623223"/>
            <a:ext cx="2187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4000" dirty="0">
                <a:solidFill>
                  <a:schemeClr val="bg2">
                    <a:lumMod val="50000"/>
                  </a:schemeClr>
                </a:solidFill>
              </a:rPr>
              <a:t>Gương 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41" grpId="0"/>
      <p:bldP spid="44" grpId="0"/>
      <p:bldP spid="49" grpId="0"/>
      <p:bldP spid="54" grpId="0"/>
      <p:bldP spid="59" grpId="0"/>
      <p:bldP spid="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94480" y="3535680"/>
            <a:ext cx="3068320" cy="258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 Semibold" panose="020B0702040204020203" pitchFamily="34" charset="0"/>
              </a:rPr>
              <a:t>Củng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5400" y="3535680"/>
            <a:ext cx="3068320" cy="258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 Semibold" panose="020B0702040204020203" pitchFamily="34" charset="0"/>
              </a:rPr>
              <a:t>cố</a:t>
            </a:r>
          </a:p>
        </p:txBody>
      </p:sp>
      <p:sp>
        <p:nvSpPr>
          <p:cNvPr id="7" name="Rectangle 6"/>
          <p:cNvSpPr/>
          <p:nvPr/>
        </p:nvSpPr>
        <p:spPr>
          <a:xfrm>
            <a:off x="8402320" y="3540760"/>
            <a:ext cx="3068320" cy="258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 Semibold" panose="020B0702040204020203" pitchFamily="34" charset="0"/>
              </a:rPr>
              <a:t>kiến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61040" y="3535680"/>
            <a:ext cx="3068320" cy="258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 Semibold" panose="020B0702040204020203" pitchFamily="34" charset="0"/>
              </a:rPr>
              <a:t>thức</a:t>
            </a:r>
          </a:p>
        </p:txBody>
      </p:sp>
    </p:spTree>
    <p:extLst>
      <p:ext uri="{BB962C8B-B14F-4D97-AF65-F5344CB8AC3E}">
        <p14:creationId xmlns:p14="http://schemas.microsoft.com/office/powerpoint/2010/main" val="4155208795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00000" fill="hold" grpId="0" nodeType="with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00000" fill="hold" grpId="0" nodeType="with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100000" fill="hold" grpId="0" nodeType="with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419100"/>
            <a:ext cx="15994380" cy="209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Câu</a:t>
            </a:r>
            <a:r>
              <a:rPr lang="en-US" sz="4400" dirty="0">
                <a:solidFill>
                  <a:schemeClr val="tx1"/>
                </a:solidFill>
              </a:rPr>
              <a:t> 1: </a:t>
            </a:r>
            <a:r>
              <a:rPr lang="vi-VN" sz="4400" dirty="0">
                <a:solidFill>
                  <a:schemeClr val="tx1"/>
                </a:solidFill>
              </a:rPr>
              <a:t>Tính chất thể hiện khả năng chịu được tác dụng từ ngoại lực của vật liệu là</a:t>
            </a:r>
            <a:endParaRPr lang="vi-VN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0750" y="2867025"/>
            <a:ext cx="6870700" cy="14859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A.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endParaRPr lang="vi-VN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8623300" y="2867025"/>
            <a:ext cx="6870700" cy="14859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/>
              <a:t>B. </a:t>
            </a:r>
            <a:r>
              <a:rPr lang="en-US" sz="3200"/>
              <a:t>Tính chất hóa học</a:t>
            </a:r>
            <a:endParaRPr lang="vi-VN" sz="3200"/>
          </a:p>
        </p:txBody>
      </p:sp>
      <p:sp>
        <p:nvSpPr>
          <p:cNvPr id="8" name="Rounded Rectangle 7"/>
          <p:cNvSpPr/>
          <p:nvPr/>
        </p:nvSpPr>
        <p:spPr>
          <a:xfrm>
            <a:off x="920750" y="5688330"/>
            <a:ext cx="6870700" cy="14859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C.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lý</a:t>
            </a:r>
            <a:endParaRPr lang="vi-VN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8806180" y="5764530"/>
            <a:ext cx="6870700" cy="14859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D</a:t>
            </a:r>
            <a:r>
              <a:rPr lang="vi-VN" sz="3200"/>
              <a:t>. </a:t>
            </a:r>
            <a:r>
              <a:rPr lang="en-US" sz="3200"/>
              <a:t>Tính chất công nghệ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8509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843"/>
            <a:ext cx="13106400" cy="209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đây</a:t>
            </a:r>
            <a:r>
              <a:rPr 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đúng</a:t>
            </a:r>
            <a:endParaRPr lang="vi-VN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37710" y="2182386"/>
            <a:ext cx="11874500" cy="1727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  <a:r>
              <a:rPr lang="en-US" sz="3200"/>
              <a:t>. </a:t>
            </a:r>
            <a:r>
              <a:rPr lang="vi-VN" sz="2800"/>
              <a:t>Tính dẫn nhiệt của thép tốt hơn hợp kim đồng</a:t>
            </a:r>
            <a:endParaRPr lang="vi-VN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537710" y="3945672"/>
            <a:ext cx="11874500" cy="1727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  <a:r>
              <a:rPr lang="en-US" sz="3200"/>
              <a:t>. </a:t>
            </a:r>
            <a:r>
              <a:rPr lang="vi-VN" sz="2800"/>
              <a:t>Tính dẫn điện của thép tốt hơn hợp kim đồng</a:t>
            </a:r>
            <a:endParaRPr lang="vi-VN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4537710" y="5639853"/>
            <a:ext cx="11874500" cy="1727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  <a:r>
              <a:rPr lang="en-US" sz="3200"/>
              <a:t>. </a:t>
            </a:r>
            <a:r>
              <a:rPr lang="en-US" sz="2800"/>
              <a:t>Vật liệu phi kim loại có tính dẫn nhiệt, dẫn điện tốt</a:t>
            </a:r>
            <a:endParaRPr lang="vi-VN" sz="2800" dirty="0"/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A50D4E10-08FB-D6C8-AAE5-24727EBFA706}"/>
              </a:ext>
            </a:extLst>
          </p:cNvPr>
          <p:cNvSpPr/>
          <p:nvPr/>
        </p:nvSpPr>
        <p:spPr>
          <a:xfrm>
            <a:off x="4537710" y="7367053"/>
            <a:ext cx="11874500" cy="1727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  <a:r>
              <a:rPr lang="en-US" sz="3200"/>
              <a:t>. </a:t>
            </a:r>
            <a:r>
              <a:rPr lang="vi-VN" sz="2800"/>
              <a:t>Vật liệu mới có tính năng vượt trội về tính dẫn nhiệt, dẫn điện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971900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0433"/>
            <a:ext cx="18432384" cy="10594485"/>
          </a:xfrm>
          <a:prstGeom prst="rect">
            <a:avLst/>
          </a:prstGeom>
          <a:solidFill>
            <a:schemeClr val="accent1">
              <a:lumMod val="20000"/>
              <a:lumOff val="80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100"/>
          </a:p>
        </p:txBody>
      </p:sp>
      <p:sp useBgFill="1">
        <p:nvSpPr>
          <p:cNvPr id="17" name="Rounded Rectangle 16"/>
          <p:cNvSpPr/>
          <p:nvPr/>
        </p:nvSpPr>
        <p:spPr>
          <a:xfrm rot="1937940">
            <a:off x="672103" y="-855612"/>
            <a:ext cx="1548569" cy="570695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100"/>
          </a:p>
        </p:txBody>
      </p:sp>
      <p:sp useBgFill="1">
        <p:nvSpPr>
          <p:cNvPr id="19" name="Rounded Rectangle 18"/>
          <p:cNvSpPr/>
          <p:nvPr/>
        </p:nvSpPr>
        <p:spPr>
          <a:xfrm rot="1872949">
            <a:off x="3687950" y="-2311065"/>
            <a:ext cx="1548569" cy="570695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100"/>
          </a:p>
        </p:txBody>
      </p:sp>
      <p:sp>
        <p:nvSpPr>
          <p:cNvPr id="28" name="Rectangle 27"/>
          <p:cNvSpPr/>
          <p:nvPr/>
        </p:nvSpPr>
        <p:spPr>
          <a:xfrm>
            <a:off x="11703255" y="114301"/>
            <a:ext cx="6304548" cy="2596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6000" b="1">
                <a:solidFill>
                  <a:srgbClr val="6DBA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6000" b="1">
              <a:solidFill>
                <a:srgbClr val="6DBA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1423058" y="2613572"/>
            <a:ext cx="65847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16758" y="4252314"/>
            <a:ext cx="15699343" cy="241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5400" i="1">
                <a:solidFill>
                  <a:schemeClr val="accent1">
                    <a:lumMod val="75000"/>
                  </a:schemeClr>
                </a:solidFill>
              </a:rPr>
              <a:t>Trình bày được khái niệm cơ bản và phân loại được vật liệu cơ khí</a:t>
            </a:r>
          </a:p>
        </p:txBody>
      </p:sp>
    </p:spTree>
    <p:extLst>
      <p:ext uri="{BB962C8B-B14F-4D97-AF65-F5344CB8AC3E}">
        <p14:creationId xmlns:p14="http://schemas.microsoft.com/office/powerpoint/2010/main" val="329987263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9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419100"/>
            <a:ext cx="15087600" cy="209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</a:rPr>
              <a:t>Câu </a:t>
            </a:r>
            <a:r>
              <a:rPr lang="en-US" sz="4400" b="1" dirty="0">
                <a:solidFill>
                  <a:schemeClr val="tx1"/>
                </a:solidFill>
              </a:rPr>
              <a:t>3</a:t>
            </a:r>
            <a:r>
              <a:rPr lang="vi-VN" sz="4400" b="1" dirty="0">
                <a:solidFill>
                  <a:schemeClr val="tx1"/>
                </a:solidFill>
              </a:rPr>
              <a:t>:</a:t>
            </a:r>
            <a:r>
              <a:rPr lang="vi-VN" sz="4400" dirty="0">
                <a:solidFill>
                  <a:schemeClr val="tx1"/>
                </a:solidFill>
              </a:rPr>
              <a:t> Nhóm vật liệu được sử dụng chủ yếu trong sản xuất cơ khí là?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76700" y="2308860"/>
            <a:ext cx="11315700" cy="14401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A. </a:t>
            </a:r>
            <a:r>
              <a:rPr lang="vi-VN" sz="3600" dirty="0">
                <a:cs typeface="Times New Roman" panose="02020603050405020304" pitchFamily="18" charset="0"/>
              </a:rPr>
              <a:t>Vật liệu kim loại</a:t>
            </a:r>
          </a:p>
          <a:p>
            <a:pPr algn="ctr"/>
            <a:r>
              <a:rPr lang="vi-VN" sz="3600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76700" y="3886200"/>
            <a:ext cx="11315700" cy="1752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B. </a:t>
            </a:r>
            <a:r>
              <a:rPr lang="vi-VN" sz="3600">
                <a:cs typeface="Times New Roman" panose="02020603050405020304" pitchFamily="18" charset="0"/>
              </a:rPr>
              <a:t>Vật liệu phi kim loại</a:t>
            </a:r>
          </a:p>
          <a:p>
            <a:pPr algn="ctr"/>
            <a:r>
              <a:rPr lang="vi-VN" sz="3600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76700" y="5539740"/>
            <a:ext cx="11315700" cy="1752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C. </a:t>
            </a:r>
            <a:r>
              <a:rPr lang="vi-VN" sz="3600">
                <a:cs typeface="Times New Roman" panose="02020603050405020304" pitchFamily="18" charset="0"/>
              </a:rPr>
              <a:t>Vật liệu mới</a:t>
            </a:r>
          </a:p>
          <a:p>
            <a:pPr algn="ctr"/>
            <a:r>
              <a:rPr lang="vi-VN" sz="360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76700" y="7292340"/>
            <a:ext cx="11315700" cy="1752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D. </a:t>
            </a:r>
            <a:r>
              <a:rPr lang="vi-VN" sz="3600">
                <a:cs typeface="Times New Roman" panose="02020603050405020304" pitchFamily="18" charset="0"/>
              </a:rPr>
              <a:t>Cả 3 đáp án trên</a:t>
            </a:r>
          </a:p>
          <a:p>
            <a:pPr algn="ctr"/>
            <a:r>
              <a:rPr lang="vi-VN" sz="3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989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419100"/>
            <a:ext cx="16040100" cy="209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4: </a:t>
            </a:r>
            <a:r>
              <a:rPr lang="vi-VN" sz="4400" dirty="0">
                <a:solidFill>
                  <a:schemeClr val="tx1"/>
                </a:solidFill>
                <a:cs typeface="Times New Roman" panose="02020603050405020304" pitchFamily="18" charset="0"/>
              </a:rPr>
              <a:t>Đâu là sản phẩm được làm vật liệu </a:t>
            </a:r>
            <a:r>
              <a:rPr 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kim</a:t>
            </a:r>
            <a:r>
              <a:rPr 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loại</a:t>
            </a:r>
            <a:r>
              <a:rPr lang="vi-VN" sz="44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76700" y="2133600"/>
            <a:ext cx="11315700" cy="1752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/>
              <a:t>A. </a:t>
            </a:r>
            <a:r>
              <a:rPr lang="en-US" sz="4000" dirty="0" err="1"/>
              <a:t>Đá</a:t>
            </a:r>
            <a:r>
              <a:rPr lang="en-US" sz="4000" dirty="0"/>
              <a:t> </a:t>
            </a:r>
            <a:r>
              <a:rPr lang="en-US" sz="4000" dirty="0" err="1"/>
              <a:t>mài</a:t>
            </a:r>
            <a:endParaRPr lang="vi-VN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4076700" y="3886200"/>
            <a:ext cx="11315700" cy="1752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/>
              <a:t>B. </a:t>
            </a:r>
            <a:r>
              <a:rPr lang="en-US" sz="4000" dirty="0" err="1"/>
              <a:t>Lốp</a:t>
            </a:r>
            <a:r>
              <a:rPr lang="en-US" sz="4000" dirty="0"/>
              <a:t> </a:t>
            </a:r>
            <a:r>
              <a:rPr lang="en-US" sz="4000" dirty="0" err="1"/>
              <a:t>xe</a:t>
            </a:r>
            <a:endParaRPr lang="vi-VN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4076700" y="5600700"/>
            <a:ext cx="11315700" cy="1752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/>
              <a:t>C. </a:t>
            </a:r>
            <a:r>
              <a:rPr lang="en-US" sz="4000"/>
              <a:t>Mũ bảo hiểm</a:t>
            </a:r>
            <a:endParaRPr lang="vi-VN" sz="4000"/>
          </a:p>
        </p:txBody>
      </p:sp>
      <p:sp>
        <p:nvSpPr>
          <p:cNvPr id="9" name="Rounded Rectangle 8"/>
          <p:cNvSpPr/>
          <p:nvPr/>
        </p:nvSpPr>
        <p:spPr>
          <a:xfrm>
            <a:off x="4076700" y="7353300"/>
            <a:ext cx="11315700" cy="1752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/>
              <a:t>D. </a:t>
            </a:r>
            <a:r>
              <a:rPr lang="en-US" sz="4000"/>
              <a:t>Lõi dây điện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4180990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CCCC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16" name="Rounded Rectangle 15"/>
          <p:cNvSpPr/>
          <p:nvPr/>
        </p:nvSpPr>
        <p:spPr>
          <a:xfrm>
            <a:off x="-3801979" y="-1876927"/>
            <a:ext cx="13699958" cy="37538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17" name="Rounded Rectangle 16"/>
          <p:cNvSpPr/>
          <p:nvPr/>
        </p:nvSpPr>
        <p:spPr>
          <a:xfrm>
            <a:off x="-3801979" y="1876927"/>
            <a:ext cx="13699958" cy="37538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18" name="Rounded Rectangle 17"/>
          <p:cNvSpPr/>
          <p:nvPr/>
        </p:nvSpPr>
        <p:spPr>
          <a:xfrm>
            <a:off x="-3801979" y="9384635"/>
            <a:ext cx="13699958" cy="37538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19" name="Rounded Rectangle 18"/>
          <p:cNvSpPr/>
          <p:nvPr/>
        </p:nvSpPr>
        <p:spPr>
          <a:xfrm>
            <a:off x="-3801979" y="5630781"/>
            <a:ext cx="13699958" cy="37538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20" name="Rounded Rectangle 19"/>
          <p:cNvSpPr/>
          <p:nvPr/>
        </p:nvSpPr>
        <p:spPr>
          <a:xfrm>
            <a:off x="6505074" y="-1876927"/>
            <a:ext cx="13699958" cy="37538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21" name="Rounded Rectangle 20"/>
          <p:cNvSpPr/>
          <p:nvPr/>
        </p:nvSpPr>
        <p:spPr>
          <a:xfrm>
            <a:off x="6505074" y="1876927"/>
            <a:ext cx="13699958" cy="37538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22" name="Rounded Rectangle 21"/>
          <p:cNvSpPr/>
          <p:nvPr/>
        </p:nvSpPr>
        <p:spPr>
          <a:xfrm>
            <a:off x="6505074" y="9384635"/>
            <a:ext cx="13699958" cy="37538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23" name="Rounded Rectangle 22"/>
          <p:cNvSpPr/>
          <p:nvPr/>
        </p:nvSpPr>
        <p:spPr>
          <a:xfrm>
            <a:off x="6505074" y="5630781"/>
            <a:ext cx="13699958" cy="37538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5879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94E5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 rot="16200000">
            <a:off x="1821542" y="546774"/>
            <a:ext cx="4343399" cy="6793797"/>
          </a:xfrm>
          <a:custGeom>
            <a:avLst/>
            <a:gdLst/>
            <a:ahLst/>
            <a:cxnLst/>
            <a:rect l="l" t="t" r="r" b="b"/>
            <a:pathLst>
              <a:path w="606628" h="891270" extrusionOk="0">
                <a:moveTo>
                  <a:pt x="606628" y="0"/>
                </a:moveTo>
                <a:lnTo>
                  <a:pt x="606628" y="776970"/>
                </a:lnTo>
                <a:lnTo>
                  <a:pt x="303314" y="891270"/>
                </a:lnTo>
                <a:lnTo>
                  <a:pt x="0" y="776970"/>
                </a:lnTo>
                <a:lnTo>
                  <a:pt x="0" y="0"/>
                </a:lnTo>
                <a:lnTo>
                  <a:pt x="606628" y="0"/>
                </a:lnTo>
                <a:close/>
              </a:path>
            </a:pathLst>
          </a:custGeom>
          <a:solidFill>
            <a:srgbClr val="014E97"/>
          </a:solidFill>
          <a:ln>
            <a:noFill/>
          </a:ln>
        </p:spPr>
      </p:sp>
      <p:sp>
        <p:nvSpPr>
          <p:cNvPr id="129" name="Google Shape;129;p15"/>
          <p:cNvSpPr txBox="1"/>
          <p:nvPr/>
        </p:nvSpPr>
        <p:spPr>
          <a:xfrm>
            <a:off x="8809633" y="3224477"/>
            <a:ext cx="9145856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sym typeface="Libre Franklin Light"/>
              </a:rPr>
              <a:t>II. CÁC YÊU CẦU CHUNG CỦA VẬT LIỆU CƠ KHÍ</a:t>
            </a:r>
            <a:endParaRPr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8427923" y="5782974"/>
            <a:ext cx="9527566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+mn-lt"/>
                <a:cs typeface="Times New Roman" panose="02020603050405020304" pitchFamily="18" charset="0"/>
              </a:rPr>
              <a:t>III. PHÂN LOẠI VẬT LIỆU CƠ KHÍ</a:t>
            </a:r>
            <a:endParaRPr 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596343" y="3579701"/>
            <a:ext cx="632220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  <a:sym typeface="Libre Baskerville"/>
              </a:rPr>
              <a:t>NỘI DUNG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Google Shape;129;p15">
            <a:extLst>
              <a:ext uri="{FF2B5EF4-FFF2-40B4-BE49-F238E27FC236}">
                <a16:creationId xmlns:a16="http://schemas.microsoft.com/office/drawing/2014/main" id="{F535EBC8-1076-F75D-261C-11390194B116}"/>
              </a:ext>
            </a:extLst>
          </p:cNvPr>
          <p:cNvSpPr txBox="1"/>
          <p:nvPr/>
        </p:nvSpPr>
        <p:spPr>
          <a:xfrm>
            <a:off x="8760434" y="1085022"/>
            <a:ext cx="9527566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sym typeface="Libre Franklin Light"/>
              </a:rPr>
              <a:t>I. KHÁI NIỆM VẬT LIỆU CƠ KHÍ</a:t>
            </a:r>
            <a:endParaRPr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2" grpId="0"/>
      <p:bldP spid="13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B90FAFC7-B42B-A4C2-A083-02C9D10210AF}"/>
              </a:ext>
            </a:extLst>
          </p:cNvPr>
          <p:cNvSpPr/>
          <p:nvPr/>
        </p:nvSpPr>
        <p:spPr>
          <a:xfrm>
            <a:off x="1073267" y="889065"/>
            <a:ext cx="6886169" cy="299468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cs typeface="Times New Roman" panose="02020603050405020304" pitchFamily="18" charset="0"/>
                <a:sym typeface="Teko Medium"/>
              </a:rPr>
              <a:t>KHỞI ĐỘNG</a:t>
            </a:r>
            <a:endParaRPr lang="vi-VN" sz="800" dirty="0"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68C2C5-4817-60B3-B3EA-B6707BA2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636" y="889065"/>
            <a:ext cx="9081656" cy="8563158"/>
          </a:xfrm>
          <a:prstGeom prst="rect">
            <a:avLst/>
          </a:prstGeom>
        </p:spPr>
      </p:pic>
      <p:sp>
        <p:nvSpPr>
          <p:cNvPr id="2" name="AutoShape 14">
            <a:extLst>
              <a:ext uri="{FF2B5EF4-FFF2-40B4-BE49-F238E27FC236}">
                <a16:creationId xmlns:a16="http://schemas.microsoft.com/office/drawing/2014/main" id="{AE58648F-637F-C55F-272C-4B20AF9FD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870" y="4666558"/>
            <a:ext cx="6650961" cy="2428875"/>
          </a:xfrm>
          <a:prstGeom prst="cloudCallout">
            <a:avLst>
              <a:gd name="adj1" fmla="val -31824"/>
              <a:gd name="adj2" fmla="val 70398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: 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sản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phẩm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bên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dược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loại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liệu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n-lt"/>
                <a:cs typeface="Times New Roman" panose="02020603050405020304" pitchFamily="18" charset="0"/>
              </a:rPr>
              <a:t>gì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?</a:t>
            </a:r>
            <a:endParaRPr lang="vi-VN" altLang="en-US" sz="30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2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457746C-2B6C-EF54-ED4B-FB4588FF5C1F}"/>
              </a:ext>
            </a:extLst>
          </p:cNvPr>
          <p:cNvSpPr/>
          <p:nvPr/>
        </p:nvSpPr>
        <p:spPr>
          <a:xfrm>
            <a:off x="644234" y="644238"/>
            <a:ext cx="9996057" cy="1309253"/>
          </a:xfrm>
          <a:prstGeom prst="homePlate">
            <a:avLst/>
          </a:prstGeom>
          <a:solidFill>
            <a:schemeClr val="accent4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bg1"/>
                </a:solidFill>
              </a:rPr>
              <a:t>I. KHÁI NIỆM VỀ VẬT LIỆU CƠ KHÍ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AutoShape 14">
            <a:extLst>
              <a:ext uri="{FF2B5EF4-FFF2-40B4-BE49-F238E27FC236}">
                <a16:creationId xmlns:a16="http://schemas.microsoft.com/office/drawing/2014/main" id="{1C62A492-7876-315C-2663-D3F284DC9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750" y="3454978"/>
            <a:ext cx="8643937" cy="2428875"/>
          </a:xfrm>
          <a:prstGeom prst="cloudCallout">
            <a:avLst>
              <a:gd name="adj1" fmla="val -31824"/>
              <a:gd name="adj2" fmla="val 70398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: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kể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phẩm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liệu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khí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cuộc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mà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3000" b="1" dirty="0">
                <a:latin typeface="+mj-lt"/>
                <a:cs typeface="Times New Roman" panose="02020603050405020304" pitchFamily="18" charset="0"/>
              </a:rPr>
              <a:t>?</a:t>
            </a:r>
            <a:endParaRPr lang="vi-VN" altLang="en-US" sz="30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4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>
            <a:extLst>
              <a:ext uri="{FF2B5EF4-FFF2-40B4-BE49-F238E27FC236}">
                <a16:creationId xmlns:a16="http://schemas.microsoft.com/office/drawing/2014/main" id="{28AAE5A3-246B-D1D1-E6A0-95D00017AC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9425"/>
            <a:ext cx="11891963" cy="130175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FF0000"/>
                </a:solidFill>
                <a:cs typeface="Times New Roman" panose="02020603050405020304" pitchFamily="18" charset="0"/>
              </a:rPr>
              <a:t>CÁC LOẠI XE</a:t>
            </a:r>
          </a:p>
        </p:txBody>
      </p:sp>
      <p:pic>
        <p:nvPicPr>
          <p:cNvPr id="69637" name="Picture 5" descr="XE 4 CHO">
            <a:extLst>
              <a:ext uri="{FF2B5EF4-FFF2-40B4-BE49-F238E27FC236}">
                <a16:creationId xmlns:a16="http://schemas.microsoft.com/office/drawing/2014/main" id="{FBE9EA01-2914-E65D-20F0-2F300265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2" b="3024"/>
          <a:stretch>
            <a:fillRect/>
          </a:stretch>
        </p:blipFill>
        <p:spPr bwMode="auto">
          <a:xfrm>
            <a:off x="2857500" y="2028825"/>
            <a:ext cx="4572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6">
            <a:extLst>
              <a:ext uri="{FF2B5EF4-FFF2-40B4-BE49-F238E27FC236}">
                <a16:creationId xmlns:a16="http://schemas.microsoft.com/office/drawing/2014/main" id="{D7FE7852-DBCC-D78F-374F-582008112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4343400"/>
            <a:ext cx="1943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ÔTÔ</a:t>
            </a:r>
          </a:p>
        </p:txBody>
      </p:sp>
      <p:pic>
        <p:nvPicPr>
          <p:cNvPr id="69639" name="Picture 7" descr="XE KHACH">
            <a:extLst>
              <a:ext uri="{FF2B5EF4-FFF2-40B4-BE49-F238E27FC236}">
                <a16:creationId xmlns:a16="http://schemas.microsoft.com/office/drawing/2014/main" id="{BCFDA14C-3EC6-8275-C3A0-8B0CE550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2057401"/>
            <a:ext cx="4636295" cy="20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 Box 8">
            <a:extLst>
              <a:ext uri="{FF2B5EF4-FFF2-40B4-BE49-F238E27FC236}">
                <a16:creationId xmlns:a16="http://schemas.microsoft.com/office/drawing/2014/main" id="{7BE3102B-2125-7AF7-DCEE-4182FDD7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4343400"/>
            <a:ext cx="2971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KHÁCH</a:t>
            </a:r>
          </a:p>
        </p:txBody>
      </p:sp>
      <p:pic>
        <p:nvPicPr>
          <p:cNvPr id="69641" name="Picture 9" descr="XE TAI">
            <a:extLst>
              <a:ext uri="{FF2B5EF4-FFF2-40B4-BE49-F238E27FC236}">
                <a16:creationId xmlns:a16="http://schemas.microsoft.com/office/drawing/2014/main" id="{4F29C80E-0F3F-FE31-96B7-A03858B8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2057401"/>
            <a:ext cx="2286000" cy="188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Text Box 10">
            <a:extLst>
              <a:ext uri="{FF2B5EF4-FFF2-40B4-BE49-F238E27FC236}">
                <a16:creationId xmlns:a16="http://schemas.microsoft.com/office/drawing/2014/main" id="{1BD6F156-3D1E-4E60-4E99-9D922BF34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7313" y="4343400"/>
            <a:ext cx="2171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TẢI</a:t>
            </a:r>
          </a:p>
        </p:txBody>
      </p:sp>
      <p:pic>
        <p:nvPicPr>
          <p:cNvPr id="69643" name="Picture 11" descr="XE DAP DIEN 2">
            <a:extLst>
              <a:ext uri="{FF2B5EF4-FFF2-40B4-BE49-F238E27FC236}">
                <a16:creationId xmlns:a16="http://schemas.microsoft.com/office/drawing/2014/main" id="{1EBAAE43-7159-CA06-B059-93B61098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3609" r="4062" b="5154"/>
          <a:stretch>
            <a:fillRect/>
          </a:stretch>
        </p:blipFill>
        <p:spPr bwMode="auto">
          <a:xfrm>
            <a:off x="2857500" y="5829301"/>
            <a:ext cx="4000500" cy="240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Text Box 12">
            <a:extLst>
              <a:ext uri="{FF2B5EF4-FFF2-40B4-BE49-F238E27FC236}">
                <a16:creationId xmlns:a16="http://schemas.microsoft.com/office/drawing/2014/main" id="{15FE7DB6-D104-6CE8-9DF8-DD9A9B21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8801100"/>
            <a:ext cx="35433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ĐIỆN</a:t>
            </a:r>
          </a:p>
        </p:txBody>
      </p:sp>
      <p:pic>
        <p:nvPicPr>
          <p:cNvPr id="69645" name="Picture 13" descr="XE SPACE">
            <a:extLst>
              <a:ext uri="{FF2B5EF4-FFF2-40B4-BE49-F238E27FC236}">
                <a16:creationId xmlns:a16="http://schemas.microsoft.com/office/drawing/2014/main" id="{10299790-ED5B-52E0-BA14-DF3919CA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29301"/>
            <a:ext cx="3486150" cy="238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6" name="Text Box 14">
            <a:extLst>
              <a:ext uri="{FF2B5EF4-FFF2-40B4-BE49-F238E27FC236}">
                <a16:creationId xmlns:a16="http://schemas.microsoft.com/office/drawing/2014/main" id="{1CEA479F-19B1-73DA-7742-43DD5501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8801100"/>
            <a:ext cx="3886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GẮN MÁY</a:t>
            </a:r>
          </a:p>
        </p:txBody>
      </p:sp>
      <p:pic>
        <p:nvPicPr>
          <p:cNvPr id="69648" name="Picture 16" descr="XE DAP 2">
            <a:extLst>
              <a:ext uri="{FF2B5EF4-FFF2-40B4-BE49-F238E27FC236}">
                <a16:creationId xmlns:a16="http://schemas.microsoft.com/office/drawing/2014/main" id="{CD382A34-7790-E299-B03D-11ED54EF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5829301"/>
            <a:ext cx="3657600" cy="227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9" name="Text Box 17">
            <a:extLst>
              <a:ext uri="{FF2B5EF4-FFF2-40B4-BE49-F238E27FC236}">
                <a16:creationId xmlns:a16="http://schemas.microsoft.com/office/drawing/2014/main" id="{DC870040-443A-673D-467F-1825D895B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2900" y="8686800"/>
            <a:ext cx="3086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8" grpId="0"/>
      <p:bldP spid="69640" grpId="0"/>
      <p:bldP spid="69642" grpId="0"/>
      <p:bldP spid="69644" grpId="0"/>
      <p:bldP spid="69646" grpId="0"/>
      <p:bldP spid="696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>
            <a:extLst>
              <a:ext uri="{FF2B5EF4-FFF2-40B4-BE49-F238E27FC236}">
                <a16:creationId xmlns:a16="http://schemas.microsoft.com/office/drawing/2014/main" id="{3C4F1D1B-64B6-0407-D12A-841EE4128B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9425"/>
            <a:ext cx="11891963" cy="130175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MÁY GIA DỤNG</a:t>
            </a:r>
          </a:p>
        </p:txBody>
      </p:sp>
      <p:pic>
        <p:nvPicPr>
          <p:cNvPr id="66566" name="Picture 6" descr="MAY BOM NUOC">
            <a:extLst>
              <a:ext uri="{FF2B5EF4-FFF2-40B4-BE49-F238E27FC236}">
                <a16:creationId xmlns:a16="http://schemas.microsoft.com/office/drawing/2014/main" id="{0C5DD7D0-5892-1296-F782-6ECAF8B0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314576"/>
            <a:ext cx="28575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7">
            <a:extLst>
              <a:ext uri="{FF2B5EF4-FFF2-40B4-BE49-F238E27FC236}">
                <a16:creationId xmlns:a16="http://schemas.microsoft.com/office/drawing/2014/main" id="{93A3E1EA-67D5-DB26-D888-67E0FF74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4943475"/>
            <a:ext cx="3314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BƠM NƯỚC</a:t>
            </a:r>
          </a:p>
        </p:txBody>
      </p:sp>
      <p:pic>
        <p:nvPicPr>
          <p:cNvPr id="66568" name="Picture 8" descr="MAY HUT BUI">
            <a:extLst>
              <a:ext uri="{FF2B5EF4-FFF2-40B4-BE49-F238E27FC236}">
                <a16:creationId xmlns:a16="http://schemas.microsoft.com/office/drawing/2014/main" id="{877B6DD6-A434-9FBC-2602-B57FAFB5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2085975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9">
            <a:extLst>
              <a:ext uri="{FF2B5EF4-FFF2-40B4-BE49-F238E27FC236}">
                <a16:creationId xmlns:a16="http://schemas.microsoft.com/office/drawing/2014/main" id="{DC0F7189-A2F2-DA9A-C903-995596471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263" y="5029200"/>
            <a:ext cx="2743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HÚT BỤI</a:t>
            </a:r>
          </a:p>
        </p:txBody>
      </p:sp>
      <p:pic>
        <p:nvPicPr>
          <p:cNvPr id="66571" name="Picture 11" descr="MAY NUOC NONG">
            <a:extLst>
              <a:ext uri="{FF2B5EF4-FFF2-40B4-BE49-F238E27FC236}">
                <a16:creationId xmlns:a16="http://schemas.microsoft.com/office/drawing/2014/main" id="{BC44E60E-F070-32AA-63FF-9A76A5F64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5772150"/>
            <a:ext cx="2057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2" name="Text Box 12">
            <a:extLst>
              <a:ext uri="{FF2B5EF4-FFF2-40B4-BE49-F238E27FC236}">
                <a16:creationId xmlns:a16="http://schemas.microsoft.com/office/drawing/2014/main" id="{D31E0ADB-49DD-5E86-4641-5647AAE5E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9272588"/>
            <a:ext cx="3429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NƯỚC NÓNG</a:t>
            </a:r>
          </a:p>
        </p:txBody>
      </p:sp>
      <p:pic>
        <p:nvPicPr>
          <p:cNvPr id="66573" name="Picture 13" descr="MAY RUA CHEN">
            <a:extLst>
              <a:ext uri="{FF2B5EF4-FFF2-40B4-BE49-F238E27FC236}">
                <a16:creationId xmlns:a16="http://schemas.microsoft.com/office/drawing/2014/main" id="{1B107486-223C-6ECE-AA6A-85D10274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063" y="2200276"/>
            <a:ext cx="25146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4" name="Text Box 14">
            <a:extLst>
              <a:ext uri="{FF2B5EF4-FFF2-40B4-BE49-F238E27FC236}">
                <a16:creationId xmlns:a16="http://schemas.microsoft.com/office/drawing/2014/main" id="{CAD20ABB-07CD-ABB9-FF1E-3AF1F5269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7163" y="5057775"/>
            <a:ext cx="3657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RỬA CHÉN</a:t>
            </a:r>
          </a:p>
        </p:txBody>
      </p:sp>
      <p:pic>
        <p:nvPicPr>
          <p:cNvPr id="12" name="Picture 16" descr="MAY RUA RAU">
            <a:extLst>
              <a:ext uri="{FF2B5EF4-FFF2-40B4-BE49-F238E27FC236}">
                <a16:creationId xmlns:a16="http://schemas.microsoft.com/office/drawing/2014/main" id="{CA74409E-46C5-7481-BCF5-6F31C46BC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572125"/>
            <a:ext cx="271224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MAY XAY SINH TO">
            <a:extLst>
              <a:ext uri="{FF2B5EF4-FFF2-40B4-BE49-F238E27FC236}">
                <a16:creationId xmlns:a16="http://schemas.microsoft.com/office/drawing/2014/main" id="{BADB3986-3EA2-3075-4645-9B3998777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0" y="5626895"/>
            <a:ext cx="2764631" cy="358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7">
            <a:extLst>
              <a:ext uri="{FF2B5EF4-FFF2-40B4-BE49-F238E27FC236}">
                <a16:creationId xmlns:a16="http://schemas.microsoft.com/office/drawing/2014/main" id="{1DC1CB59-E13E-0FA9-86E5-D5E4BB56B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658" y="9303545"/>
            <a:ext cx="35361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RỬA RAU CỦ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CDCB3EEF-8006-FB76-A74A-07AED96A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8595" y="9303545"/>
            <a:ext cx="37076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XAY SINH TỐ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7" grpId="0"/>
      <p:bldP spid="66569" grpId="0"/>
      <p:bldP spid="66572" grpId="0"/>
      <p:bldP spid="66574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MAY BAO">
            <a:extLst>
              <a:ext uri="{FF2B5EF4-FFF2-40B4-BE49-F238E27FC236}">
                <a16:creationId xmlns:a16="http://schemas.microsoft.com/office/drawing/2014/main" id="{039A9578-B598-61CB-F07F-E80F64E5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/>
          <a:stretch>
            <a:fillRect/>
          </a:stretch>
        </p:blipFill>
        <p:spPr bwMode="auto">
          <a:xfrm>
            <a:off x="4114800" y="1714500"/>
            <a:ext cx="3686175" cy="281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>
            <a:extLst>
              <a:ext uri="{FF2B5EF4-FFF2-40B4-BE49-F238E27FC236}">
                <a16:creationId xmlns:a16="http://schemas.microsoft.com/office/drawing/2014/main" id="{493C904C-8D10-528C-CADC-9C4BDA6FC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4543425"/>
            <a:ext cx="2171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BÀO</a:t>
            </a:r>
          </a:p>
        </p:txBody>
      </p:sp>
      <p:pic>
        <p:nvPicPr>
          <p:cNvPr id="64518" name="Picture 6" descr="MAY TIEN">
            <a:extLst>
              <a:ext uri="{FF2B5EF4-FFF2-40B4-BE49-F238E27FC236}">
                <a16:creationId xmlns:a16="http://schemas.microsoft.com/office/drawing/2014/main" id="{657CECF5-7DAE-3A38-04A4-15528752F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" b="9624"/>
          <a:stretch>
            <a:fillRect/>
          </a:stretch>
        </p:blipFill>
        <p:spPr bwMode="auto">
          <a:xfrm>
            <a:off x="9944100" y="1943100"/>
            <a:ext cx="4781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MAY KHOAN">
            <a:extLst>
              <a:ext uri="{FF2B5EF4-FFF2-40B4-BE49-F238E27FC236}">
                <a16:creationId xmlns:a16="http://schemas.microsoft.com/office/drawing/2014/main" id="{D28FFF63-9996-665C-64C1-B63876C8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1" y="5486400"/>
            <a:ext cx="174069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>
            <a:extLst>
              <a:ext uri="{FF2B5EF4-FFF2-40B4-BE49-F238E27FC236}">
                <a16:creationId xmlns:a16="http://schemas.microsoft.com/office/drawing/2014/main" id="{E6FECDD8-14BF-4A04-D9C1-5CF7239B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7100" y="4800600"/>
            <a:ext cx="3314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TIỆN</a:t>
            </a:r>
          </a:p>
        </p:txBody>
      </p:sp>
      <p:sp>
        <p:nvSpPr>
          <p:cNvPr id="64521" name="Text Box 9">
            <a:extLst>
              <a:ext uri="{FF2B5EF4-FFF2-40B4-BE49-F238E27FC236}">
                <a16:creationId xmlns:a16="http://schemas.microsoft.com/office/drawing/2014/main" id="{27B14B3C-FC53-C264-F26B-C66E797F4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7300" y="9486900"/>
            <a:ext cx="2514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KHOAN</a:t>
            </a:r>
          </a:p>
        </p:txBody>
      </p:sp>
      <p:pic>
        <p:nvPicPr>
          <p:cNvPr id="64522" name="Picture 10" descr="MAY PHAY">
            <a:extLst>
              <a:ext uri="{FF2B5EF4-FFF2-40B4-BE49-F238E27FC236}">
                <a16:creationId xmlns:a16="http://schemas.microsoft.com/office/drawing/2014/main" id="{1DF74B96-CAD7-19B2-9841-C5D3C23F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43500"/>
            <a:ext cx="331708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3" name="Text Box 11">
            <a:extLst>
              <a:ext uri="{FF2B5EF4-FFF2-40B4-BE49-F238E27FC236}">
                <a16:creationId xmlns:a16="http://schemas.microsoft.com/office/drawing/2014/main" id="{2A8F5F81-C617-14D8-A726-35A9BF840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286875"/>
            <a:ext cx="3771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PHAY</a:t>
            </a:r>
          </a:p>
        </p:txBody>
      </p:sp>
      <p:pic>
        <p:nvPicPr>
          <p:cNvPr id="64525" name="Picture 13" descr="may cat">
            <a:extLst>
              <a:ext uri="{FF2B5EF4-FFF2-40B4-BE49-F238E27FC236}">
                <a16:creationId xmlns:a16="http://schemas.microsoft.com/office/drawing/2014/main" id="{ED340621-A412-E4FD-51B2-119A6C377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376475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6" name="Text Box 14">
            <a:extLst>
              <a:ext uri="{FF2B5EF4-FFF2-40B4-BE49-F238E27FC236}">
                <a16:creationId xmlns:a16="http://schemas.microsoft.com/office/drawing/2014/main" id="{86E6BCB3-6EBD-9D64-285F-6AC789154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9458325"/>
            <a:ext cx="3314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CẮT GÓC</a:t>
            </a:r>
          </a:p>
        </p:txBody>
      </p:sp>
      <p:sp>
        <p:nvSpPr>
          <p:cNvPr id="64527" name="Rectangle 15">
            <a:extLst>
              <a:ext uri="{FF2B5EF4-FFF2-40B4-BE49-F238E27FC236}">
                <a16:creationId xmlns:a16="http://schemas.microsoft.com/office/drawing/2014/main" id="{838B1029-3452-0011-C3BC-EEDE09AB7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9420" y="-276225"/>
            <a:ext cx="12339638" cy="17145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MÁY CÔNG CỤ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20" grpId="0"/>
      <p:bldP spid="64521" grpId="0"/>
      <p:bldP spid="64523" grpId="0"/>
      <p:bldP spid="64526" grpId="0"/>
      <p:bldP spid="645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</TotalTime>
  <Words>1514</Words>
  <Application>Microsoft Office PowerPoint</Application>
  <PresentationFormat>Custom</PresentationFormat>
  <Paragraphs>186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Wingdings</vt:lpstr>
      <vt:lpstr>Arial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LOẠI XE</vt:lpstr>
      <vt:lpstr>CÁC LOẠI MÁY GIA DỤNG</vt:lpstr>
      <vt:lpstr>CÁC LOẠI MÁY CÔNG CỤ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Administrator</cp:lastModifiedBy>
  <cp:revision>57</cp:revision>
  <dcterms:modified xsi:type="dcterms:W3CDTF">2024-10-03T01:53:09Z</dcterms:modified>
</cp:coreProperties>
</file>