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51"/>
  </p:notesMasterIdLst>
  <p:sldIdLst>
    <p:sldId id="256" r:id="rId2"/>
    <p:sldId id="257" r:id="rId3"/>
    <p:sldId id="312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6" r:id="rId20"/>
    <p:sldId id="275" r:id="rId21"/>
    <p:sldId id="313" r:id="rId22"/>
    <p:sldId id="277" r:id="rId23"/>
    <p:sldId id="278" r:id="rId24"/>
    <p:sldId id="27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14" r:id="rId34"/>
    <p:sldId id="286" r:id="rId35"/>
    <p:sldId id="288" r:id="rId36"/>
    <p:sldId id="315" r:id="rId37"/>
    <p:sldId id="289" r:id="rId38"/>
    <p:sldId id="291" r:id="rId39"/>
    <p:sldId id="316" r:id="rId40"/>
    <p:sldId id="317" r:id="rId41"/>
    <p:sldId id="318" r:id="rId42"/>
    <p:sldId id="320" r:id="rId43"/>
    <p:sldId id="319" r:id="rId44"/>
    <p:sldId id="321" r:id="rId45"/>
    <p:sldId id="322" r:id="rId46"/>
    <p:sldId id="323" r:id="rId47"/>
    <p:sldId id="324" r:id="rId48"/>
    <p:sldId id="293" r:id="rId49"/>
    <p:sldId id="292" r:id="rId50"/>
  </p:sldIdLst>
  <p:sldSz cx="9144000" cy="5143500" type="screen16x9"/>
  <p:notesSz cx="6858000" cy="9144000"/>
  <p:embeddedFontLst>
    <p:embeddedFont>
      <p:font typeface="Archivo Black" panose="020B0604020202020204" charset="0"/>
      <p:regular r:id="rId52"/>
    </p:embeddedFont>
    <p:embeddedFont>
      <p:font typeface="Bebas Neue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Exo 2 Black" panose="020B0604020202020204" charset="0"/>
      <p:bold r:id="rId59"/>
      <p:boldItalic r:id="rId60"/>
    </p:embeddedFont>
    <p:embeddedFont>
      <p:font typeface="Montserrat" panose="020B0604020202020204" charset="0"/>
      <p:regular r:id="rId61"/>
      <p:bold r:id="rId62"/>
      <p:italic r:id="rId63"/>
      <p:boldItalic r:id="rId64"/>
    </p:embeddedFont>
    <p:embeddedFont>
      <p:font typeface="Montserrat Medium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9D9B4B-2F1E-4AD7-90EE-E59B32780949}">
  <a:tblStyle styleId="{BE9D9B4B-2F1E-4AD7-90EE-E59B327809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802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48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2468a04dee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2468a04dee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56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2468a04dee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2468a04dee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96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2468a04dee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2468a04dee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01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e4957916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e4957916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7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468a04dee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468a04dee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92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12468a04dee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12468a04dee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7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2468a04dee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2468a04dee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17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2468a04de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2468a04de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3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2468a04dee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2468a04dee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6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12468a04dee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3" name="Google Shape;2323;g12468a04dee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1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44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777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2468a04de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12468a04de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04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12468a04dee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4" name="Google Shape;2434;g12468a04dee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54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2468a04dee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2468a04dee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08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12468a04dee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12468a04dee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2468a04dee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2468a04dee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87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12468a04dee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12468a04dee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157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12468a04de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12468a04de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05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468a04dee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468a04dee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4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70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12468a04dee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12468a04dee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44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208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32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607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12468a04dee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12468a04dee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747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445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16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2468a04dee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2468a04dee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090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010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2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63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887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383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124695f8a4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124695f8a4c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220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24695f8a4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24695f8a4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39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4410d3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4410d3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09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7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468a04de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468a04de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04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10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22400" y="1047900"/>
            <a:ext cx="64992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22400" y="3633900"/>
            <a:ext cx="64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3623247" y="1418125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2" hasCustomPrompt="1"/>
          </p:nvPr>
        </p:nvSpPr>
        <p:spPr>
          <a:xfrm>
            <a:off x="2903250" y="136412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3623247" y="1756525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3"/>
          </p:nvPr>
        </p:nvSpPr>
        <p:spPr>
          <a:xfrm>
            <a:off x="3623247" y="2589613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4" hasCustomPrompt="1"/>
          </p:nvPr>
        </p:nvSpPr>
        <p:spPr>
          <a:xfrm>
            <a:off x="2903250" y="253567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5"/>
          </p:nvPr>
        </p:nvSpPr>
        <p:spPr>
          <a:xfrm>
            <a:off x="3623247" y="2928013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6"/>
          </p:nvPr>
        </p:nvSpPr>
        <p:spPr>
          <a:xfrm>
            <a:off x="3623247" y="3761100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7" hasCustomPrompt="1"/>
          </p:nvPr>
        </p:nvSpPr>
        <p:spPr>
          <a:xfrm>
            <a:off x="2903250" y="3707100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8"/>
          </p:nvPr>
        </p:nvSpPr>
        <p:spPr>
          <a:xfrm>
            <a:off x="3623247" y="409950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1636050" y="3233550"/>
            <a:ext cx="58719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1636050" y="132495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5"/>
          <p:cNvGrpSpPr/>
          <p:nvPr/>
        </p:nvGrpSpPr>
        <p:grpSpPr>
          <a:xfrm>
            <a:off x="76202" y="1712157"/>
            <a:ext cx="214917" cy="230335"/>
            <a:chOff x="424275" y="4593075"/>
            <a:chExt cx="307025" cy="329050"/>
          </a:xfrm>
        </p:grpSpPr>
        <p:sp>
          <p:nvSpPr>
            <p:cNvPr id="245" name="Google Shape;245;p1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5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249" name="Google Shape;249;p1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253" name="Google Shape;253;p1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76202" y="845765"/>
            <a:ext cx="327163" cy="637788"/>
            <a:chOff x="2114275" y="3036050"/>
            <a:chExt cx="467375" cy="911125"/>
          </a:xfrm>
        </p:grpSpPr>
        <p:sp>
          <p:nvSpPr>
            <p:cNvPr id="269" name="Google Shape;269;p1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273" name="Google Shape;273;p15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76" name="Google Shape;276;p1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1"/>
          </p:nvPr>
        </p:nvSpPr>
        <p:spPr>
          <a:xfrm>
            <a:off x="1683000" y="3095100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683000" y="1371300"/>
            <a:ext cx="5778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720000" y="2679450"/>
            <a:ext cx="279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720000" y="1417350"/>
            <a:ext cx="27900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89" name="Google Shape;289;p17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5592277" y="4934503"/>
            <a:ext cx="1675047" cy="149572"/>
            <a:chOff x="4790625" y="1824675"/>
            <a:chExt cx="2392925" cy="213675"/>
          </a:xfrm>
        </p:grpSpPr>
        <p:sp>
          <p:nvSpPr>
            <p:cNvPr id="292" name="Google Shape;292;p1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76195" y="2883480"/>
            <a:ext cx="214917" cy="250565"/>
            <a:chOff x="6571050" y="2495000"/>
            <a:chExt cx="307025" cy="357950"/>
          </a:xfrm>
        </p:grpSpPr>
        <p:sp>
          <p:nvSpPr>
            <p:cNvPr id="298" name="Google Shape;298;p1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76210" y="845785"/>
            <a:ext cx="346832" cy="1809080"/>
            <a:chOff x="4713875" y="2486650"/>
            <a:chExt cx="495475" cy="2584400"/>
          </a:xfrm>
        </p:grpSpPr>
        <p:sp>
          <p:nvSpPr>
            <p:cNvPr id="302" name="Google Shape;302;p1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318" name="Google Shape;318;p17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8833178" y="3869790"/>
            <a:ext cx="214918" cy="230335"/>
            <a:chOff x="424275" y="4593075"/>
            <a:chExt cx="307025" cy="329050"/>
          </a:xfrm>
        </p:grpSpPr>
        <p:sp>
          <p:nvSpPr>
            <p:cNvPr id="321" name="Google Shape;321;p1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subTitle" idx="1"/>
          </p:nvPr>
        </p:nvSpPr>
        <p:spPr>
          <a:xfrm>
            <a:off x="4423727" y="2410050"/>
            <a:ext cx="297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4423727" y="1686750"/>
            <a:ext cx="2970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>
            <a:off x="76202" y="3140240"/>
            <a:ext cx="171833" cy="943110"/>
            <a:chOff x="6952525" y="2517050"/>
            <a:chExt cx="245475" cy="1347300"/>
          </a:xfrm>
        </p:grpSpPr>
        <p:sp>
          <p:nvSpPr>
            <p:cNvPr id="330" name="Google Shape;330;p18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76202" y="2681315"/>
            <a:ext cx="214917" cy="230335"/>
            <a:chOff x="424275" y="4593075"/>
            <a:chExt cx="307025" cy="329050"/>
          </a:xfrm>
        </p:grpSpPr>
        <p:sp>
          <p:nvSpPr>
            <p:cNvPr id="335" name="Google Shape;335;p1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339" name="Google Shape;339;p1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1"/>
          </p:nvPr>
        </p:nvSpPr>
        <p:spPr>
          <a:xfrm>
            <a:off x="1565377" y="2410050"/>
            <a:ext cx="288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565377" y="1686750"/>
            <a:ext cx="2887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347" name="Google Shape;347;p1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351" name="Google Shape;351;p1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367" name="Google Shape;367;p19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375" name="Google Shape;37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81" name="Google Shape;381;p2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85" name="Google Shape;385;p2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01" name="Google Shape;401;p2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404" name="Google Shape;404;p2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408" name="Google Shape;408;p2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412" name="Google Shape;412;p2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415" name="Google Shape;41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1728000" y="3294612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4" name="Google Shape;424;p21"/>
          <p:cNvSpPr txBox="1">
            <a:spLocks noGrp="1"/>
          </p:cNvSpPr>
          <p:nvPr>
            <p:ph type="subTitle" idx="1"/>
          </p:nvPr>
        </p:nvSpPr>
        <p:spPr>
          <a:xfrm>
            <a:off x="1728000" y="3633012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title" idx="2"/>
          </p:nvPr>
        </p:nvSpPr>
        <p:spPr>
          <a:xfrm>
            <a:off x="5076000" y="32946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6" name="Google Shape;426;p21"/>
          <p:cNvSpPr txBox="1">
            <a:spLocks noGrp="1"/>
          </p:cNvSpPr>
          <p:nvPr>
            <p:ph type="subTitle" idx="3"/>
          </p:nvPr>
        </p:nvSpPr>
        <p:spPr>
          <a:xfrm>
            <a:off x="5076000" y="3633015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7" name="Google Shape;427;p2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21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429" name="Google Shape;429;p21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1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435" name="Google Shape;435;p21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1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438" name="Google Shape;438;p2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21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454" name="Google Shape;454;p2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1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458" name="Google Shape;458;p2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1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462" name="Google Shape;462;p21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41900" y="2100600"/>
            <a:ext cx="28602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41900" y="1380600"/>
            <a:ext cx="28602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41900" y="3085800"/>
            <a:ext cx="286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body" idx="2"/>
          </p:nvPr>
        </p:nvSpPr>
        <p:spPr>
          <a:xfrm>
            <a:off x="4572000" y="1719575"/>
            <a:ext cx="38520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22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471" name="Google Shape;471;p2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487" name="Google Shape;487;p2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2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91" name="Google Shape;491;p22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_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3"/>
          <p:cNvSpPr txBox="1">
            <a:spLocks noGrp="1"/>
          </p:cNvSpPr>
          <p:nvPr>
            <p:ph type="title"/>
          </p:nvPr>
        </p:nvSpPr>
        <p:spPr>
          <a:xfrm>
            <a:off x="720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" name="Google Shape;497;p23"/>
          <p:cNvSpPr txBox="1">
            <a:spLocks noGrp="1"/>
          </p:cNvSpPr>
          <p:nvPr>
            <p:ph type="subTitle" idx="1"/>
          </p:nvPr>
        </p:nvSpPr>
        <p:spPr>
          <a:xfrm>
            <a:off x="720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8" name="Google Shape;498;p23"/>
          <p:cNvSpPr txBox="1">
            <a:spLocks noGrp="1"/>
          </p:cNvSpPr>
          <p:nvPr>
            <p:ph type="title" idx="2"/>
          </p:nvPr>
        </p:nvSpPr>
        <p:spPr>
          <a:xfrm>
            <a:off x="6084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9" name="Google Shape;499;p23"/>
          <p:cNvSpPr txBox="1">
            <a:spLocks noGrp="1"/>
          </p:cNvSpPr>
          <p:nvPr>
            <p:ph type="subTitle" idx="3"/>
          </p:nvPr>
        </p:nvSpPr>
        <p:spPr>
          <a:xfrm>
            <a:off x="6084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0" name="Google Shape;500;p23"/>
          <p:cNvSpPr txBox="1">
            <a:spLocks noGrp="1"/>
          </p:cNvSpPr>
          <p:nvPr>
            <p:ph type="title" idx="4"/>
          </p:nvPr>
        </p:nvSpPr>
        <p:spPr>
          <a:xfrm>
            <a:off x="3402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23"/>
          <p:cNvSpPr txBox="1">
            <a:spLocks noGrp="1"/>
          </p:cNvSpPr>
          <p:nvPr>
            <p:ph type="subTitle" idx="5"/>
          </p:nvPr>
        </p:nvSpPr>
        <p:spPr>
          <a:xfrm>
            <a:off x="3402000" y="291240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2" name="Google Shape;50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3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04" name="Google Shape;504;p23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08" name="Google Shape;508;p2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3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12" name="Google Shape;512;p23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3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15" name="Google Shape;515;p2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title"/>
          </p:nvPr>
        </p:nvSpPr>
        <p:spPr>
          <a:xfrm>
            <a:off x="1791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1"/>
          </p:nvPr>
        </p:nvSpPr>
        <p:spPr>
          <a:xfrm>
            <a:off x="1791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5" name="Google Shape;525;p24"/>
          <p:cNvSpPr txBox="1">
            <a:spLocks noGrp="1"/>
          </p:cNvSpPr>
          <p:nvPr>
            <p:ph type="title" idx="2"/>
          </p:nvPr>
        </p:nvSpPr>
        <p:spPr>
          <a:xfrm>
            <a:off x="5109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ubTitle" idx="3"/>
          </p:nvPr>
        </p:nvSpPr>
        <p:spPr>
          <a:xfrm>
            <a:off x="5109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title" idx="4"/>
          </p:nvPr>
        </p:nvSpPr>
        <p:spPr>
          <a:xfrm>
            <a:off x="1791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ubTitle" idx="5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9" name="Google Shape;529;p24"/>
          <p:cNvSpPr txBox="1">
            <a:spLocks noGrp="1"/>
          </p:cNvSpPr>
          <p:nvPr>
            <p:ph type="title" idx="6"/>
          </p:nvPr>
        </p:nvSpPr>
        <p:spPr>
          <a:xfrm>
            <a:off x="5109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p24"/>
          <p:cNvSpPr txBox="1">
            <a:spLocks noGrp="1"/>
          </p:cNvSpPr>
          <p:nvPr>
            <p:ph type="subTitle" idx="7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533" name="Google Shape;533;p2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4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537" name="Google Shape;537;p2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53" name="Google Shape;553;p2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5"/>
          <p:cNvSpPr txBox="1">
            <a:spLocks noGrp="1"/>
          </p:cNvSpPr>
          <p:nvPr>
            <p:ph type="title"/>
          </p:nvPr>
        </p:nvSpPr>
        <p:spPr>
          <a:xfrm>
            <a:off x="19848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19848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title" idx="2"/>
          </p:nvPr>
        </p:nvSpPr>
        <p:spPr>
          <a:xfrm>
            <a:off x="54984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54984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2" name="Google Shape;562;p25"/>
          <p:cNvSpPr txBox="1">
            <a:spLocks noGrp="1"/>
          </p:cNvSpPr>
          <p:nvPr>
            <p:ph type="title" idx="4"/>
          </p:nvPr>
        </p:nvSpPr>
        <p:spPr>
          <a:xfrm>
            <a:off x="19848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5"/>
          </p:nvPr>
        </p:nvSpPr>
        <p:spPr>
          <a:xfrm>
            <a:off x="19848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title" idx="6"/>
          </p:nvPr>
        </p:nvSpPr>
        <p:spPr>
          <a:xfrm>
            <a:off x="54984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7"/>
          </p:nvPr>
        </p:nvSpPr>
        <p:spPr>
          <a:xfrm>
            <a:off x="54984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68" name="Google Shape;568;p2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72" name="Google Shape;572;p2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5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75" name="Google Shape;575;p2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1" name="Google Shape;581;p2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4_1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title"/>
          </p:nvPr>
        </p:nvSpPr>
        <p:spPr>
          <a:xfrm>
            <a:off x="11580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1"/>
          </p:nvPr>
        </p:nvSpPr>
        <p:spPr>
          <a:xfrm>
            <a:off x="11580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title" idx="2"/>
          </p:nvPr>
        </p:nvSpPr>
        <p:spPr>
          <a:xfrm>
            <a:off x="57396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subTitle" idx="3"/>
          </p:nvPr>
        </p:nvSpPr>
        <p:spPr>
          <a:xfrm>
            <a:off x="57396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 idx="4"/>
          </p:nvPr>
        </p:nvSpPr>
        <p:spPr>
          <a:xfrm>
            <a:off x="11580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5"/>
          </p:nvPr>
        </p:nvSpPr>
        <p:spPr>
          <a:xfrm>
            <a:off x="11580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6"/>
          </p:nvPr>
        </p:nvSpPr>
        <p:spPr>
          <a:xfrm>
            <a:off x="57396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7"/>
          </p:nvPr>
        </p:nvSpPr>
        <p:spPr>
          <a:xfrm>
            <a:off x="57396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597" name="Google Shape;597;p2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601" name="Google Shape;601;p26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607" name="Google Shape;607;p2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10" name="Google Shape;610;p2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26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613" name="Google Shape;613;p26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29" name="Google Shape;629;p2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7"/>
          <p:cNvSpPr txBox="1">
            <a:spLocks noGrp="1"/>
          </p:cNvSpPr>
          <p:nvPr>
            <p:ph type="title"/>
          </p:nvPr>
        </p:nvSpPr>
        <p:spPr>
          <a:xfrm>
            <a:off x="7200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6" name="Google Shape;636;p27"/>
          <p:cNvSpPr txBox="1">
            <a:spLocks noGrp="1"/>
          </p:cNvSpPr>
          <p:nvPr>
            <p:ph type="subTitle" idx="1"/>
          </p:nvPr>
        </p:nvSpPr>
        <p:spPr>
          <a:xfrm>
            <a:off x="7200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7" name="Google Shape;637;p27"/>
          <p:cNvSpPr txBox="1">
            <a:spLocks noGrp="1"/>
          </p:cNvSpPr>
          <p:nvPr>
            <p:ph type="title" idx="2"/>
          </p:nvPr>
        </p:nvSpPr>
        <p:spPr>
          <a:xfrm>
            <a:off x="34488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subTitle" idx="3"/>
          </p:nvPr>
        </p:nvSpPr>
        <p:spPr>
          <a:xfrm>
            <a:off x="34488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title" idx="4"/>
          </p:nvPr>
        </p:nvSpPr>
        <p:spPr>
          <a:xfrm>
            <a:off x="7200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subTitle" idx="5"/>
          </p:nvPr>
        </p:nvSpPr>
        <p:spPr>
          <a:xfrm>
            <a:off x="720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title" idx="6"/>
          </p:nvPr>
        </p:nvSpPr>
        <p:spPr>
          <a:xfrm>
            <a:off x="34488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2" name="Google Shape;642;p27"/>
          <p:cNvSpPr txBox="1">
            <a:spLocks noGrp="1"/>
          </p:cNvSpPr>
          <p:nvPr>
            <p:ph type="subTitle" idx="7"/>
          </p:nvPr>
        </p:nvSpPr>
        <p:spPr>
          <a:xfrm>
            <a:off x="34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3" name="Google Shape;643;p27"/>
          <p:cNvSpPr txBox="1">
            <a:spLocks noGrp="1"/>
          </p:cNvSpPr>
          <p:nvPr>
            <p:ph type="title" idx="8"/>
          </p:nvPr>
        </p:nvSpPr>
        <p:spPr>
          <a:xfrm>
            <a:off x="6177595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4" name="Google Shape;644;p27"/>
          <p:cNvSpPr txBox="1">
            <a:spLocks noGrp="1"/>
          </p:cNvSpPr>
          <p:nvPr>
            <p:ph type="subTitle" idx="9"/>
          </p:nvPr>
        </p:nvSpPr>
        <p:spPr>
          <a:xfrm>
            <a:off x="6177595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5" name="Google Shape;645;p27"/>
          <p:cNvSpPr txBox="1">
            <a:spLocks noGrp="1"/>
          </p:cNvSpPr>
          <p:nvPr>
            <p:ph type="title" idx="13"/>
          </p:nvPr>
        </p:nvSpPr>
        <p:spPr>
          <a:xfrm>
            <a:off x="6177595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6" name="Google Shape;646;p27"/>
          <p:cNvSpPr txBox="1">
            <a:spLocks noGrp="1"/>
          </p:cNvSpPr>
          <p:nvPr>
            <p:ph type="subTitle" idx="14"/>
          </p:nvPr>
        </p:nvSpPr>
        <p:spPr>
          <a:xfrm>
            <a:off x="6177595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27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49" name="Google Shape;649;p2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7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65" name="Google Shape;665;p2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7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69" name="Google Shape;669;p27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2"/>
          </p:nvPr>
        </p:nvSpPr>
        <p:spPr>
          <a:xfrm>
            <a:off x="1400400" y="141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subTitle" idx="1"/>
          </p:nvPr>
        </p:nvSpPr>
        <p:spPr>
          <a:xfrm>
            <a:off x="1400400" y="175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7" name="Google Shape;677;p28"/>
          <p:cNvSpPr txBox="1">
            <a:spLocks noGrp="1"/>
          </p:cNvSpPr>
          <p:nvPr>
            <p:ph type="title" idx="3"/>
          </p:nvPr>
        </p:nvSpPr>
        <p:spPr>
          <a:xfrm>
            <a:off x="5498400" y="141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8" name="Google Shape;678;p28"/>
          <p:cNvSpPr txBox="1">
            <a:spLocks noGrp="1"/>
          </p:cNvSpPr>
          <p:nvPr>
            <p:ph type="subTitle" idx="4"/>
          </p:nvPr>
        </p:nvSpPr>
        <p:spPr>
          <a:xfrm>
            <a:off x="5498400" y="175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title" idx="5"/>
          </p:nvPr>
        </p:nvSpPr>
        <p:spPr>
          <a:xfrm>
            <a:off x="1400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0" name="Google Shape;680;p28"/>
          <p:cNvSpPr txBox="1">
            <a:spLocks noGrp="1"/>
          </p:cNvSpPr>
          <p:nvPr>
            <p:ph type="subTitle" idx="6"/>
          </p:nvPr>
        </p:nvSpPr>
        <p:spPr>
          <a:xfrm>
            <a:off x="1400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 idx="7"/>
          </p:nvPr>
        </p:nvSpPr>
        <p:spPr>
          <a:xfrm>
            <a:off x="1400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2" name="Google Shape;682;p28"/>
          <p:cNvSpPr txBox="1">
            <a:spLocks noGrp="1"/>
          </p:cNvSpPr>
          <p:nvPr>
            <p:ph type="subTitle" idx="8"/>
          </p:nvPr>
        </p:nvSpPr>
        <p:spPr>
          <a:xfrm>
            <a:off x="1400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3" name="Google Shape;683;p28"/>
          <p:cNvSpPr txBox="1">
            <a:spLocks noGrp="1"/>
          </p:cNvSpPr>
          <p:nvPr>
            <p:ph type="title" idx="9"/>
          </p:nvPr>
        </p:nvSpPr>
        <p:spPr>
          <a:xfrm>
            <a:off x="5498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4" name="Google Shape;684;p28"/>
          <p:cNvSpPr txBox="1">
            <a:spLocks noGrp="1"/>
          </p:cNvSpPr>
          <p:nvPr>
            <p:ph type="subTitle" idx="13"/>
          </p:nvPr>
        </p:nvSpPr>
        <p:spPr>
          <a:xfrm>
            <a:off x="5498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5" name="Google Shape;685;p28"/>
          <p:cNvSpPr txBox="1">
            <a:spLocks noGrp="1"/>
          </p:cNvSpPr>
          <p:nvPr>
            <p:ph type="title" idx="14"/>
          </p:nvPr>
        </p:nvSpPr>
        <p:spPr>
          <a:xfrm>
            <a:off x="5498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6" name="Google Shape;686;p28"/>
          <p:cNvSpPr txBox="1">
            <a:spLocks noGrp="1"/>
          </p:cNvSpPr>
          <p:nvPr>
            <p:ph type="subTitle" idx="15"/>
          </p:nvPr>
        </p:nvSpPr>
        <p:spPr>
          <a:xfrm>
            <a:off x="5498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687" name="Google Shape;687;p28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88" name="Google Shape;688;p2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8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704" name="Google Shape;704;p2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708" name="Google Shape;708;p2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lt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"/>
          <p:cNvSpPr txBox="1">
            <a:spLocks noGrp="1"/>
          </p:cNvSpPr>
          <p:nvPr>
            <p:ph type="title" hasCustomPrompt="1"/>
          </p:nvPr>
        </p:nvSpPr>
        <p:spPr>
          <a:xfrm>
            <a:off x="1820050" y="1259775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1820050" y="2105779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820050" y="2699320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1820050" y="3545324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0"/>
          <p:cNvSpPr txBox="1">
            <a:spLocks noGrp="1"/>
          </p:cNvSpPr>
          <p:nvPr>
            <p:ph type="title" idx="2"/>
          </p:nvPr>
        </p:nvSpPr>
        <p:spPr>
          <a:xfrm>
            <a:off x="2070104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subTitle" idx="1"/>
          </p:nvPr>
        </p:nvSpPr>
        <p:spPr>
          <a:xfrm>
            <a:off x="2070104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30"/>
          <p:cNvSpPr txBox="1">
            <a:spLocks noGrp="1"/>
          </p:cNvSpPr>
          <p:nvPr>
            <p:ph type="title" idx="4"/>
          </p:nvPr>
        </p:nvSpPr>
        <p:spPr>
          <a:xfrm>
            <a:off x="6177600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5" name="Google Shape;725;p30"/>
          <p:cNvSpPr txBox="1">
            <a:spLocks noGrp="1"/>
          </p:cNvSpPr>
          <p:nvPr>
            <p:ph type="subTitle" idx="5"/>
          </p:nvPr>
        </p:nvSpPr>
        <p:spPr>
          <a:xfrm>
            <a:off x="6177600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6" name="Google Shape;726;p30"/>
          <p:cNvSpPr txBox="1">
            <a:spLocks noGrp="1"/>
          </p:cNvSpPr>
          <p:nvPr>
            <p:ph type="title" idx="6" hasCustomPrompt="1"/>
          </p:nvPr>
        </p:nvSpPr>
        <p:spPr>
          <a:xfrm>
            <a:off x="48276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30"/>
          <p:cNvSpPr txBox="1">
            <a:spLocks noGrp="1"/>
          </p:cNvSpPr>
          <p:nvPr>
            <p:ph type="title" idx="7"/>
          </p:nvPr>
        </p:nvSpPr>
        <p:spPr>
          <a:xfrm>
            <a:off x="2070104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8" name="Google Shape;728;p30"/>
          <p:cNvSpPr txBox="1">
            <a:spLocks noGrp="1"/>
          </p:cNvSpPr>
          <p:nvPr>
            <p:ph type="subTitle" idx="8"/>
          </p:nvPr>
        </p:nvSpPr>
        <p:spPr>
          <a:xfrm>
            <a:off x="2070104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30" name="Google Shape;730;p30"/>
          <p:cNvSpPr txBox="1">
            <a:spLocks noGrp="1"/>
          </p:cNvSpPr>
          <p:nvPr>
            <p:ph type="title" idx="13"/>
          </p:nvPr>
        </p:nvSpPr>
        <p:spPr>
          <a:xfrm>
            <a:off x="61776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subTitle" idx="14"/>
          </p:nvPr>
        </p:nvSpPr>
        <p:spPr>
          <a:xfrm>
            <a:off x="61776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title" idx="15" hasCustomPrompt="1"/>
          </p:nvPr>
        </p:nvSpPr>
        <p:spPr>
          <a:xfrm>
            <a:off x="48276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33" name="Google Shape;733;p3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34" name="Google Shape;734;p3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0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750" name="Google Shape;750;p3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754" name="Google Shape;754;p3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757" name="Google Shape;757;p3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761" name="Google Shape;761;p3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3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765" name="Google Shape;765;p3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768" name="Google Shape;768;p3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_1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1"/>
          <p:cNvSpPr txBox="1">
            <a:spLocks noGrp="1"/>
          </p:cNvSpPr>
          <p:nvPr>
            <p:ph type="title"/>
          </p:nvPr>
        </p:nvSpPr>
        <p:spPr>
          <a:xfrm>
            <a:off x="7200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31"/>
          <p:cNvSpPr txBox="1">
            <a:spLocks noGrp="1"/>
          </p:cNvSpPr>
          <p:nvPr>
            <p:ph type="subTitle" idx="1"/>
          </p:nvPr>
        </p:nvSpPr>
        <p:spPr>
          <a:xfrm>
            <a:off x="7200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8" name="Google Shape;778;p31"/>
          <p:cNvSpPr txBox="1">
            <a:spLocks noGrp="1"/>
          </p:cNvSpPr>
          <p:nvPr>
            <p:ph type="title" idx="2"/>
          </p:nvPr>
        </p:nvSpPr>
        <p:spPr>
          <a:xfrm>
            <a:off x="34488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3"/>
          </p:nvPr>
        </p:nvSpPr>
        <p:spPr>
          <a:xfrm>
            <a:off x="34488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0" name="Google Shape;780;p31"/>
          <p:cNvSpPr txBox="1">
            <a:spLocks noGrp="1"/>
          </p:cNvSpPr>
          <p:nvPr>
            <p:ph type="title" idx="4"/>
          </p:nvPr>
        </p:nvSpPr>
        <p:spPr>
          <a:xfrm>
            <a:off x="6177595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31"/>
          <p:cNvSpPr txBox="1">
            <a:spLocks noGrp="1"/>
          </p:cNvSpPr>
          <p:nvPr>
            <p:ph type="subTitle" idx="5"/>
          </p:nvPr>
        </p:nvSpPr>
        <p:spPr>
          <a:xfrm>
            <a:off x="6177595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2" name="Google Shape;782;p31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31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4" name="Google Shape;784;p31"/>
          <p:cNvSpPr txBox="1">
            <a:spLocks noGrp="1"/>
          </p:cNvSpPr>
          <p:nvPr>
            <p:ph type="title" idx="8" hasCustomPrompt="1"/>
          </p:nvPr>
        </p:nvSpPr>
        <p:spPr>
          <a:xfrm>
            <a:off x="34488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31"/>
          <p:cNvSpPr txBox="1">
            <a:spLocks noGrp="1"/>
          </p:cNvSpPr>
          <p:nvPr>
            <p:ph type="title" idx="9" hasCustomPrompt="1"/>
          </p:nvPr>
        </p:nvSpPr>
        <p:spPr>
          <a:xfrm>
            <a:off x="6177605" y="34227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86" name="Google Shape;786;p31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87" name="Google Shape;787;p3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803" name="Google Shape;803;p3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1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807" name="Google Shape;807;p3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1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810" name="Google Shape;810;p3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31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814" name="Google Shape;814;p31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1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817" name="Google Shape;817;p3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1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823" name="Google Shape;823;p3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92350" y="1216800"/>
            <a:ext cx="4959300" cy="32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25" name="Google Shape;2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1" name="Google Shape;31;p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5" name="Google Shape;35;p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51" name="Google Shape;51;p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4" name="Google Shape;54;p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" name="Google Shape;58;p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62" name="Google Shape;62;p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65" name="Google Shape;6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3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836" name="Google Shape;836;p3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3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844" name="Google Shape;844;p3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3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848" name="Google Shape;848;p33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1651402" y="560265"/>
            <a:ext cx="171833" cy="943110"/>
            <a:chOff x="6952525" y="2517050"/>
            <a:chExt cx="245475" cy="1347300"/>
          </a:xfrm>
        </p:grpSpPr>
        <p:sp>
          <p:nvSpPr>
            <p:cNvPr id="851" name="Google Shape;851;p3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33"/>
          <p:cNvGrpSpPr/>
          <p:nvPr/>
        </p:nvGrpSpPr>
        <p:grpSpPr>
          <a:xfrm>
            <a:off x="6060922" y="4453927"/>
            <a:ext cx="1675047" cy="149573"/>
            <a:chOff x="4790625" y="1824675"/>
            <a:chExt cx="2392925" cy="213675"/>
          </a:xfrm>
        </p:grpSpPr>
        <p:sp>
          <p:nvSpPr>
            <p:cNvPr id="856" name="Google Shape;856;p3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862" name="Google Shape;862;p3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3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868" name="Google Shape;868;p3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3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872" name="Google Shape;872;p3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876" name="Google Shape;876;p3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4"/>
          <p:cNvGrpSpPr/>
          <p:nvPr/>
        </p:nvGrpSpPr>
        <p:grpSpPr>
          <a:xfrm>
            <a:off x="76212" y="3274972"/>
            <a:ext cx="1493135" cy="1792333"/>
            <a:chOff x="2444075" y="2506775"/>
            <a:chExt cx="2133050" cy="2560475"/>
          </a:xfrm>
        </p:grpSpPr>
        <p:sp>
          <p:nvSpPr>
            <p:cNvPr id="895" name="Google Shape;895;p34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4"/>
          <p:cNvGrpSpPr/>
          <p:nvPr/>
        </p:nvGrpSpPr>
        <p:grpSpPr>
          <a:xfrm>
            <a:off x="720003" y="2493615"/>
            <a:ext cx="327163" cy="637788"/>
            <a:chOff x="2114275" y="3036050"/>
            <a:chExt cx="467375" cy="911125"/>
          </a:xfrm>
        </p:grpSpPr>
        <p:sp>
          <p:nvSpPr>
            <p:cNvPr id="915" name="Google Shape;915;p3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720002" y="4404927"/>
            <a:ext cx="1675047" cy="149573"/>
            <a:chOff x="4790625" y="1824675"/>
            <a:chExt cx="2392925" cy="213675"/>
          </a:xfrm>
        </p:grpSpPr>
        <p:sp>
          <p:nvSpPr>
            <p:cNvPr id="919" name="Google Shape;919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925" name="Google Shape;925;p3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720002" y="3711535"/>
            <a:ext cx="1100050" cy="540978"/>
            <a:chOff x="823225" y="4003400"/>
            <a:chExt cx="1571500" cy="772825"/>
          </a:xfrm>
        </p:grpSpPr>
        <p:sp>
          <p:nvSpPr>
            <p:cNvPr id="929" name="Google Shape;929;p3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932" name="Google Shape;932;p3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7533293" y="1055972"/>
            <a:ext cx="242585" cy="475038"/>
            <a:chOff x="6833975" y="3957025"/>
            <a:chExt cx="346550" cy="678625"/>
          </a:xfrm>
        </p:grpSpPr>
        <p:sp>
          <p:nvSpPr>
            <p:cNvPr id="970" name="Google Shape;970;p34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4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974" name="Google Shape;974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980" name="Google Shape;980;p3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984" name="Google Shape;984;p3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2"/>
          </p:nvPr>
        </p:nvSpPr>
        <p:spPr>
          <a:xfrm>
            <a:off x="12779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2779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 idx="3"/>
          </p:nvPr>
        </p:nvSpPr>
        <p:spPr>
          <a:xfrm>
            <a:off x="48082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8082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79" name="Google Shape;79;p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95" name="Google Shape;95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99" name="Google Shape;99;p5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76202" y="3853015"/>
            <a:ext cx="214917" cy="230335"/>
            <a:chOff x="424275" y="4593075"/>
            <a:chExt cx="307025" cy="329050"/>
          </a:xfrm>
        </p:grpSpPr>
        <p:sp>
          <p:nvSpPr>
            <p:cNvPr id="106" name="Google Shape;106;p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110" name="Google Shape;110;p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 flipH="1">
            <a:off x="1838348" y="4917728"/>
            <a:ext cx="1675047" cy="149572"/>
            <a:chOff x="4790625" y="1824675"/>
            <a:chExt cx="2392925" cy="213675"/>
          </a:xfrm>
        </p:grpSpPr>
        <p:sp>
          <p:nvSpPr>
            <p:cNvPr id="113" name="Google Shape;113;p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119" name="Google Shape;119;p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8848145" y="2635242"/>
            <a:ext cx="214918" cy="250565"/>
            <a:chOff x="6571050" y="2495000"/>
            <a:chExt cx="307025" cy="357950"/>
          </a:xfrm>
        </p:grpSpPr>
        <p:sp>
          <p:nvSpPr>
            <p:cNvPr id="122" name="Google Shape;122;p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8891253" y="1463540"/>
            <a:ext cx="171833" cy="943110"/>
            <a:chOff x="6952525" y="2517050"/>
            <a:chExt cx="245475" cy="1347300"/>
          </a:xfrm>
        </p:grpSpPr>
        <p:sp>
          <p:nvSpPr>
            <p:cNvPr id="126" name="Google Shape;126;p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4727997" y="2948850"/>
            <a:ext cx="3232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727997" y="1147950"/>
            <a:ext cx="3232800" cy="18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27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233575" y="2271600"/>
            <a:ext cx="467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233575" y="1455900"/>
            <a:ext cx="4676700" cy="8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title" hasCustomPrompt="1"/>
          </p:nvPr>
        </p:nvSpPr>
        <p:spPr>
          <a:xfrm>
            <a:off x="1823225" y="1725750"/>
            <a:ext cx="54975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0" name="Google Shape;220;p11"/>
          <p:cNvSpPr txBox="1">
            <a:spLocks noGrp="1"/>
          </p:cNvSpPr>
          <p:nvPr>
            <p:ph type="subTitle" idx="1"/>
          </p:nvPr>
        </p:nvSpPr>
        <p:spPr>
          <a:xfrm>
            <a:off x="1823225" y="3079350"/>
            <a:ext cx="549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28" Type="http://schemas.openxmlformats.org/officeDocument/2006/relationships/image" Target="../media/image40.png"/><Relationship Id="rId4" Type="http://schemas.openxmlformats.org/officeDocument/2006/relationships/image" Target="../media/image15.svg"/><Relationship Id="rId27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10" Type="http://schemas.openxmlformats.org/officeDocument/2006/relationships/image" Target="../media/image44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78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microsoft.com/office/2007/relationships/hdphoto" Target="../media/hdphoto4.wdp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5.wdp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1.svg"/><Relationship Id="rId5" Type="http://schemas.openxmlformats.org/officeDocument/2006/relationships/image" Target="../media/image110.png"/><Relationship Id="rId4" Type="http://schemas.openxmlformats.org/officeDocument/2006/relationships/image" Target="../media/image10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gif"/><Relationship Id="rId4" Type="http://schemas.openxmlformats.org/officeDocument/2006/relationships/image" Target="../media/image115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12" Type="http://schemas.openxmlformats.org/officeDocument/2006/relationships/image" Target="../media/image9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28" Type="http://schemas.openxmlformats.org/officeDocument/2006/relationships/image" Target="../media/image17.png"/><Relationship Id="rId4" Type="http://schemas.openxmlformats.org/officeDocument/2006/relationships/image" Target="../media/image15.svg"/><Relationship Id="rId27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27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38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1010" name="Google Shape;101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8"/>
          <p:cNvGrpSpPr/>
          <p:nvPr/>
        </p:nvGrpSpPr>
        <p:grpSpPr>
          <a:xfrm>
            <a:off x="76200" y="76205"/>
            <a:ext cx="1552162" cy="755352"/>
            <a:chOff x="359700" y="4031500"/>
            <a:chExt cx="2217375" cy="1079075"/>
          </a:xfrm>
        </p:grpSpPr>
        <p:sp>
          <p:nvSpPr>
            <p:cNvPr id="1029" name="Google Shape;1029;p3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8"/>
          <p:cNvGrpSpPr/>
          <p:nvPr/>
        </p:nvGrpSpPr>
        <p:grpSpPr>
          <a:xfrm>
            <a:off x="1856952" y="540003"/>
            <a:ext cx="1675047" cy="149573"/>
            <a:chOff x="4790625" y="1824675"/>
            <a:chExt cx="2392925" cy="213675"/>
          </a:xfrm>
        </p:grpSpPr>
        <p:sp>
          <p:nvSpPr>
            <p:cNvPr id="1032" name="Google Shape;1032;p3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8"/>
          <p:cNvGrpSpPr/>
          <p:nvPr/>
        </p:nvGrpSpPr>
        <p:grpSpPr>
          <a:xfrm>
            <a:off x="6835350" y="4243388"/>
            <a:ext cx="246838" cy="387257"/>
            <a:chOff x="404525" y="4002625"/>
            <a:chExt cx="352625" cy="553225"/>
          </a:xfrm>
        </p:grpSpPr>
        <p:sp>
          <p:nvSpPr>
            <p:cNvPr id="1038" name="Google Shape;1038;p38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044" name="Google Shape;1044;p3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8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1048" name="Google Shape;1048;p38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8"/>
          <p:cNvGrpSpPr/>
          <p:nvPr/>
        </p:nvGrpSpPr>
        <p:grpSpPr>
          <a:xfrm>
            <a:off x="7324160" y="3324670"/>
            <a:ext cx="1103235" cy="1479835"/>
            <a:chOff x="393738" y="1475915"/>
            <a:chExt cx="1103235" cy="1479835"/>
          </a:xfrm>
        </p:grpSpPr>
        <p:sp>
          <p:nvSpPr>
            <p:cNvPr id="1052" name="Google Shape;1052;p38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38"/>
          <p:cNvGrpSpPr/>
          <p:nvPr/>
        </p:nvGrpSpPr>
        <p:grpSpPr>
          <a:xfrm>
            <a:off x="335599" y="1174401"/>
            <a:ext cx="346832" cy="1809080"/>
            <a:chOff x="4713875" y="2486650"/>
            <a:chExt cx="495475" cy="2584400"/>
          </a:xfrm>
        </p:grpSpPr>
        <p:sp>
          <p:nvSpPr>
            <p:cNvPr id="1060" name="Google Shape;106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0181" y="1047900"/>
            <a:ext cx="8108464" cy="25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NHIỆT LIỆT CHÀO ĐÓN </a:t>
            </a:r>
            <a:br>
              <a:rPr lang="en-US" sz="36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CÁC EM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46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1512" name="Google Shape;1512;p4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46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1516" name="Google Shape;1516;p46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6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1554" name="Google Shape;1554;p4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243" y="826623"/>
            <a:ext cx="11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9476" y="197758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07" y="2579209"/>
            <a:ext cx="3165204" cy="1513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200" dirty="0"/>
                  <a:t> = 90</a:t>
                </a:r>
                <a:r>
                  <a:rPr lang="en-US" sz="2200" baseline="30000" dirty="0"/>
                  <a:t>o </a:t>
                </a:r>
                <a:endParaRPr lang="en-US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     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200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200" dirty="0"/>
                  <a:t> = 60</a:t>
                </a:r>
                <a:r>
                  <a:rPr lang="en-US" sz="2200" baseline="30000" dirty="0"/>
                  <a:t>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baseline="30000" dirty="0"/>
                  <a:t>            </a:t>
                </a:r>
                <a:r>
                  <a:rPr lang="en-US" sz="2200" dirty="0"/>
                  <a:t>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/>
                  <a:t>)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/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                      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𝐷𝐵𝐶</m:t>
                        </m:r>
                      </m:e>
                    </m:acc>
                  </m:oMath>
                </a14:m>
                <a:r>
                  <a:rPr lang="en-US" sz="2200" dirty="0"/>
                  <a:t> = 150</a:t>
                </a:r>
                <a:r>
                  <a:rPr lang="en-US" sz="2200" baseline="30000" dirty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blipFill rotWithShape="0">
                <a:blip r:embed="rId7"/>
                <a:stretch>
                  <a:fillRect l="-1831" r="-366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Cho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ABC </a:t>
                </a:r>
                <a:r>
                  <a:rPr lang="en-US" sz="2200" dirty="0" err="1"/>
                  <a:t>vuông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/>
                  <a:t> = 30</a:t>
                </a:r>
                <a:r>
                  <a:rPr lang="en-US" sz="2200" baseline="30000" dirty="0"/>
                  <a:t>o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200" dirty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/>
                  <a:t>).</a:t>
                </a: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blipFill rotWithShape="0">
                <a:blip r:embed="rId8"/>
                <a:stretch>
                  <a:fillRect l="-1440" r="-1440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791055" y="501203"/>
            <a:ext cx="1890500" cy="1083239"/>
            <a:chOff x="1346536" y="605456"/>
            <a:chExt cx="1519988" cy="1083239"/>
          </a:xfrm>
        </p:grpSpPr>
        <p:pic>
          <p:nvPicPr>
            <p:cNvPr id="95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tập</a:t>
              </a:r>
              <a:r>
                <a:rPr lang="en-US" sz="2000" b="1" dirty="0">
                  <a:solidFill>
                    <a:srgbClr val="002060"/>
                  </a:solidFill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đều</a:t>
                </a:r>
                <a:r>
                  <a:rPr lang="en-US" sz="2000" dirty="0">
                    <a:latin typeface="+mn-lt"/>
                  </a:rPr>
                  <a:t> ABC.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  <a:blipFill rotWithShape="0">
                <a:blip r:embed="rId6"/>
                <a:stretch>
                  <a:fillRect l="-1475" r="-53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327557" y="124588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AD//BC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  <a:blipFill rotWithShape="0">
                <a:blip r:embed="rId7"/>
                <a:stretch>
                  <a:fillRect l="-1120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0" y="1951053"/>
            <a:ext cx="3609145" cy="2371550"/>
            <a:chOff x="70234" y="1971602"/>
            <a:chExt cx="3609145" cy="23715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34" y="1971602"/>
              <a:ext cx="3609145" cy="23715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86054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591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26342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3000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48"/>
          <p:cNvGrpSpPr/>
          <p:nvPr/>
        </p:nvGrpSpPr>
        <p:grpSpPr>
          <a:xfrm flipH="1" flipV="1">
            <a:off x="76200" y="65931"/>
            <a:ext cx="1552162" cy="755352"/>
            <a:chOff x="359700" y="4031500"/>
            <a:chExt cx="2217375" cy="1079075"/>
          </a:xfrm>
        </p:grpSpPr>
        <p:sp>
          <p:nvSpPr>
            <p:cNvPr id="1710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1302148" y="426629"/>
            <a:ext cx="1675047" cy="149573"/>
            <a:chOff x="4790625" y="1824675"/>
            <a:chExt cx="2392925" cy="213675"/>
          </a:xfrm>
        </p:grpSpPr>
        <p:sp>
          <p:nvSpPr>
            <p:cNvPr id="1713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719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48"/>
          <p:cNvGrpSpPr/>
          <p:nvPr/>
        </p:nvGrpSpPr>
        <p:grpSpPr>
          <a:xfrm>
            <a:off x="8692743" y="3211740"/>
            <a:ext cx="346832" cy="1809080"/>
            <a:chOff x="4713875" y="2486650"/>
            <a:chExt cx="495475" cy="2584400"/>
          </a:xfrm>
        </p:grpSpPr>
        <p:sp>
          <p:nvSpPr>
            <p:cNvPr id="1723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44028" y="780825"/>
            <a:ext cx="475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2. Tích vô hướng của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7" y="1569846"/>
            <a:ext cx="3247613" cy="139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  <a:blipFill rotWithShape="0">
                <a:blip r:embed="rId4"/>
                <a:stretch>
                  <a:fillRect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018832" y="1734620"/>
            <a:ext cx="2969232" cy="1084318"/>
            <a:chOff x="2876764" y="3641846"/>
            <a:chExt cx="2969232" cy="1084318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9"/>
          <p:cNvGrpSpPr/>
          <p:nvPr/>
        </p:nvGrpSpPr>
        <p:grpSpPr>
          <a:xfrm>
            <a:off x="8077173" y="1004710"/>
            <a:ext cx="346832" cy="1809080"/>
            <a:chOff x="4713875" y="2486650"/>
            <a:chExt cx="495475" cy="2584400"/>
          </a:xfrm>
        </p:grpSpPr>
        <p:sp>
          <p:nvSpPr>
            <p:cNvPr id="1747" name="Google Shape;1747;p4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76202" y="4429515"/>
            <a:ext cx="327163" cy="637788"/>
            <a:chOff x="2114275" y="3036050"/>
            <a:chExt cx="467375" cy="911125"/>
          </a:xfrm>
        </p:grpSpPr>
        <p:sp>
          <p:nvSpPr>
            <p:cNvPr id="1763" name="Google Shape;1763;p49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9"/>
          <p:cNvGrpSpPr/>
          <p:nvPr/>
        </p:nvGrpSpPr>
        <p:grpSpPr>
          <a:xfrm>
            <a:off x="720003" y="3483963"/>
            <a:ext cx="171833" cy="810670"/>
            <a:chOff x="2112775" y="1815675"/>
            <a:chExt cx="245475" cy="1158100"/>
          </a:xfrm>
        </p:grpSpPr>
        <p:sp>
          <p:nvSpPr>
            <p:cNvPr id="1767" name="Google Shape;1767;p49"/>
            <p:cNvSpPr/>
            <p:nvPr/>
          </p:nvSpPr>
          <p:spPr>
            <a:xfrm>
              <a:off x="2174325" y="2030725"/>
              <a:ext cx="183925" cy="928600"/>
            </a:xfrm>
            <a:custGeom>
              <a:avLst/>
              <a:gdLst/>
              <a:ahLst/>
              <a:cxnLst/>
              <a:rect l="l" t="t" r="r" b="b"/>
              <a:pathLst>
                <a:path w="7357" h="37144" extrusionOk="0">
                  <a:moveTo>
                    <a:pt x="0" y="0"/>
                  </a:moveTo>
                  <a:lnTo>
                    <a:pt x="0" y="33466"/>
                  </a:lnTo>
                  <a:cubicBezTo>
                    <a:pt x="0" y="35502"/>
                    <a:pt x="1611" y="37144"/>
                    <a:pt x="3678" y="37144"/>
                  </a:cubicBezTo>
                  <a:cubicBezTo>
                    <a:pt x="5715" y="37144"/>
                    <a:pt x="7356" y="35472"/>
                    <a:pt x="7356" y="33466"/>
                  </a:cubicBezTo>
                  <a:lnTo>
                    <a:pt x="7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2113525" y="2016275"/>
              <a:ext cx="213550" cy="957500"/>
            </a:xfrm>
            <a:custGeom>
              <a:avLst/>
              <a:gdLst/>
              <a:ahLst/>
              <a:cxnLst/>
              <a:rect l="l" t="t" r="r" b="b"/>
              <a:pathLst>
                <a:path w="8542" h="38300" extrusionOk="0">
                  <a:moveTo>
                    <a:pt x="7356" y="1125"/>
                  </a:moveTo>
                  <a:lnTo>
                    <a:pt x="7356" y="34044"/>
                  </a:lnTo>
                  <a:cubicBezTo>
                    <a:pt x="7356" y="35746"/>
                    <a:pt x="5958" y="37144"/>
                    <a:pt x="4256" y="37144"/>
                  </a:cubicBezTo>
                  <a:cubicBezTo>
                    <a:pt x="2523" y="37144"/>
                    <a:pt x="1125" y="35746"/>
                    <a:pt x="1125" y="34044"/>
                  </a:cubicBezTo>
                  <a:lnTo>
                    <a:pt x="1125" y="1125"/>
                  </a:lnTo>
                  <a:close/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34044"/>
                  </a:lnTo>
                  <a:cubicBezTo>
                    <a:pt x="1" y="36384"/>
                    <a:pt x="1885" y="38299"/>
                    <a:pt x="4256" y="38299"/>
                  </a:cubicBezTo>
                  <a:cubicBezTo>
                    <a:pt x="6596" y="38299"/>
                    <a:pt x="8542" y="36384"/>
                    <a:pt x="8511" y="34044"/>
                  </a:cubicBezTo>
                  <a:lnTo>
                    <a:pt x="8511" y="578"/>
                  </a:lnTo>
                  <a:cubicBezTo>
                    <a:pt x="8511" y="274"/>
                    <a:pt x="8238" y="1"/>
                    <a:pt x="7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127200" y="2763250"/>
              <a:ext cx="184675" cy="28900"/>
            </a:xfrm>
            <a:custGeom>
              <a:avLst/>
              <a:gdLst/>
              <a:ahLst/>
              <a:cxnLst/>
              <a:rect l="l" t="t" r="r" b="b"/>
              <a:pathLst>
                <a:path w="7387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7387" y="1155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112775" y="1815675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86" y="1945"/>
                  </a:moveTo>
                  <a:lnTo>
                    <a:pt x="7082" y="8025"/>
                  </a:lnTo>
                  <a:lnTo>
                    <a:pt x="1490" y="8025"/>
                  </a:lnTo>
                  <a:lnTo>
                    <a:pt x="4286" y="1945"/>
                  </a:lnTo>
                  <a:close/>
                  <a:moveTo>
                    <a:pt x="4316" y="0"/>
                  </a:moveTo>
                  <a:cubicBezTo>
                    <a:pt x="4073" y="0"/>
                    <a:pt x="3860" y="152"/>
                    <a:pt x="3769" y="335"/>
                  </a:cubicBezTo>
                  <a:lnTo>
                    <a:pt x="91" y="8359"/>
                  </a:lnTo>
                  <a:cubicBezTo>
                    <a:pt x="0" y="8511"/>
                    <a:pt x="0" y="8754"/>
                    <a:pt x="122" y="8906"/>
                  </a:cubicBezTo>
                  <a:cubicBezTo>
                    <a:pt x="243" y="9028"/>
                    <a:pt x="426" y="9149"/>
                    <a:pt x="639" y="9149"/>
                  </a:cubicBezTo>
                  <a:lnTo>
                    <a:pt x="7994" y="9149"/>
                  </a:lnTo>
                  <a:cubicBezTo>
                    <a:pt x="8177" y="9149"/>
                    <a:pt x="8329" y="9058"/>
                    <a:pt x="8481" y="8906"/>
                  </a:cubicBezTo>
                  <a:cubicBezTo>
                    <a:pt x="8602" y="8754"/>
                    <a:pt x="8602" y="8541"/>
                    <a:pt x="8541" y="8359"/>
                  </a:cubicBezTo>
                  <a:lnTo>
                    <a:pt x="4833" y="335"/>
                  </a:lnTo>
                  <a:cubicBezTo>
                    <a:pt x="4742" y="122"/>
                    <a:pt x="4529" y="0"/>
                    <a:pt x="4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49"/>
          <p:cNvGrpSpPr/>
          <p:nvPr/>
        </p:nvGrpSpPr>
        <p:grpSpPr>
          <a:xfrm>
            <a:off x="7883728" y="76210"/>
            <a:ext cx="1184085" cy="1158745"/>
            <a:chOff x="5301275" y="2528150"/>
            <a:chExt cx="1691550" cy="1655350"/>
          </a:xfrm>
        </p:grpSpPr>
        <p:sp>
          <p:nvSpPr>
            <p:cNvPr id="1772" name="Google Shape;1772;p49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49"/>
          <p:cNvGrpSpPr/>
          <p:nvPr/>
        </p:nvGrpSpPr>
        <p:grpSpPr>
          <a:xfrm>
            <a:off x="76202" y="3970583"/>
            <a:ext cx="214917" cy="230335"/>
            <a:chOff x="424275" y="4593075"/>
            <a:chExt cx="307025" cy="329050"/>
          </a:xfrm>
        </p:grpSpPr>
        <p:sp>
          <p:nvSpPr>
            <p:cNvPr id="1781" name="Google Shape;1781;p49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9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1785" name="Google Shape;1785;p4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49"/>
          <p:cNvGrpSpPr/>
          <p:nvPr/>
        </p:nvGrpSpPr>
        <p:grpSpPr>
          <a:xfrm>
            <a:off x="6242647" y="540003"/>
            <a:ext cx="1675047" cy="149573"/>
            <a:chOff x="6242648" y="540003"/>
            <a:chExt cx="1675047" cy="149573"/>
          </a:xfrm>
        </p:grpSpPr>
        <p:sp>
          <p:nvSpPr>
            <p:cNvPr id="1797" name="Google Shape;1797;p49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49"/>
          <p:cNvGrpSpPr/>
          <p:nvPr/>
        </p:nvGrpSpPr>
        <p:grpSpPr>
          <a:xfrm>
            <a:off x="720003" y="4482833"/>
            <a:ext cx="1100050" cy="540978"/>
            <a:chOff x="823225" y="4003400"/>
            <a:chExt cx="1571500" cy="772825"/>
          </a:xfrm>
        </p:grpSpPr>
        <p:sp>
          <p:nvSpPr>
            <p:cNvPr id="1803" name="Google Shape;1803;p49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Pentagon 3"/>
          <p:cNvSpPr/>
          <p:nvPr/>
        </p:nvSpPr>
        <p:spPr>
          <a:xfrm>
            <a:off x="575352" y="782085"/>
            <a:ext cx="2034284" cy="604849"/>
          </a:xfrm>
          <a:prstGeom prst="homePlate">
            <a:avLst>
              <a:gd name="adj" fmla="val 4357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  <a:blipFill rotWithShape="0">
                <a:blip r:embed="rId3"/>
                <a:stretch>
                  <a:fillRect l="-1613" r="-1720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Khi nào thì tích vô hướng của hai vect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,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là một số dương? Là một số âm?</a:t>
                </a:r>
                <a:endParaRPr lang="en-US" sz="2000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4" r="-11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4881" y="633903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Tích 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là một số dương khi góc giữa hai 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/>
                  <a:t> là góc lớn hơn </a:t>
                </a:r>
                <a:r>
                  <a:rPr lang="en-US" sz="2000" dirty="0"/>
                  <a:t>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 </a:t>
                </a:r>
                <a:r>
                  <a:rPr lang="vi-VN" sz="2000" dirty="0"/>
                  <a:t>và nhỏ hơn </a:t>
                </a:r>
                <a:r>
                  <a:rPr lang="en-US" sz="2000" dirty="0"/>
                  <a:t>90</a:t>
                </a:r>
                <a:r>
                  <a:rPr lang="en-US" sz="2000" baseline="30000" dirty="0"/>
                  <a:t>o</a:t>
                </a:r>
                <a:r>
                  <a:rPr lang="vi-VN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Tích 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/>
                  <a:t> là một số âm khi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/>
                  <a:t> là góc lớn hơn </a:t>
                </a:r>
                <a:r>
                  <a:rPr lang="en-US" sz="2000" dirty="0"/>
                  <a:t>9</a:t>
                </a:r>
                <a:r>
                  <a:rPr lang="vi-VN" sz="2000" dirty="0"/>
                  <a:t>0</a:t>
                </a:r>
                <a:r>
                  <a:rPr lang="en-US" sz="2000" baseline="30000" dirty="0"/>
                  <a:t>o</a:t>
                </a:r>
                <a:r>
                  <a:rPr lang="vi-VN" sz="2000" dirty="0"/>
                  <a:t> và nhỏ hơn 180</a:t>
                </a:r>
                <a:r>
                  <a:rPr lang="en-US" sz="2000" baseline="30000" dirty="0"/>
                  <a:t>o</a:t>
                </a:r>
                <a:r>
                  <a:rPr lang="vi-VN" sz="2000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  <a:blipFill rotWithShape="0">
                <a:blip r:embed="rId26"/>
                <a:stretch>
                  <a:fillRect l="-852" r="-4924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Nếu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 vuông góc với nhau thì tích vô hướng của hai vectơ bằng bao nhiêu?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Hãy so sánh tích vô hướng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 với bình phương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877" r="-97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1127" y="707685"/>
            <a:ext cx="928823" cy="12135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761127" y="2291330"/>
            <a:ext cx="1458483" cy="1243357"/>
            <a:chOff x="905482" y="1652300"/>
            <a:chExt cx="1458483" cy="1243357"/>
          </a:xfrm>
        </p:grpSpPr>
        <p:pic>
          <p:nvPicPr>
            <p:cNvPr id="7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Chú</a:t>
              </a:r>
              <a:r>
                <a:rPr lang="en-US" sz="2000" b="1" dirty="0">
                  <a:solidFill>
                    <a:srgbClr val="C00000"/>
                  </a:solidFill>
                </a:rPr>
                <a:t> ý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322" y="2536635"/>
            <a:ext cx="2542252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322" y="2913388"/>
            <a:ext cx="5444200" cy="1670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8171" y="539816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2060"/>
                    </a:solidFill>
                  </a:rPr>
                  <a:t>Khi </a:t>
                </a:r>
                <a:r>
                  <a:rPr lang="en-US" sz="2200" i="1" dirty="0" err="1">
                    <a:solidFill>
                      <a:srgbClr val="002060"/>
                    </a:solidFill>
                  </a:rPr>
                  <a:t>nào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)</a:t>
                </a:r>
                <a:r>
                  <a:rPr lang="en-US" sz="22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>
                    <a:solidFill>
                      <a:srgbClr val="002060"/>
                    </a:solidFill>
                  </a:rPr>
                  <a:t>bằng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blipFill rotWithShape="0">
                <a:blip r:embed="rId26"/>
                <a:stretch>
                  <a:fillRect l="-1776" t="-12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9766" y="2211271"/>
            <a:ext cx="1340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3889" y="2802231"/>
            <a:ext cx="5779509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09766" y="3279447"/>
            <a:ext cx="6047756" cy="125588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325421" y="1594953"/>
            <a:ext cx="369869" cy="4377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55"/>
          <p:cNvGrpSpPr/>
          <p:nvPr/>
        </p:nvGrpSpPr>
        <p:grpSpPr>
          <a:xfrm>
            <a:off x="8724253" y="466336"/>
            <a:ext cx="242585" cy="475038"/>
            <a:chOff x="6833975" y="3957025"/>
            <a:chExt cx="346550" cy="678625"/>
          </a:xfrm>
        </p:grpSpPr>
        <p:sp>
          <p:nvSpPr>
            <p:cNvPr id="2134" name="Google Shape;2134;p5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55"/>
          <p:cNvGrpSpPr/>
          <p:nvPr/>
        </p:nvGrpSpPr>
        <p:grpSpPr>
          <a:xfrm>
            <a:off x="7127032" y="134252"/>
            <a:ext cx="1675047" cy="149573"/>
            <a:chOff x="4790625" y="1824675"/>
            <a:chExt cx="2392925" cy="213675"/>
          </a:xfrm>
        </p:grpSpPr>
        <p:sp>
          <p:nvSpPr>
            <p:cNvPr id="2138" name="Google Shape;2138;p5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5"/>
          <p:cNvGrpSpPr/>
          <p:nvPr/>
        </p:nvGrpSpPr>
        <p:grpSpPr>
          <a:xfrm>
            <a:off x="8751920" y="1261460"/>
            <a:ext cx="214918" cy="250565"/>
            <a:chOff x="6571050" y="2495000"/>
            <a:chExt cx="307025" cy="357950"/>
          </a:xfrm>
        </p:grpSpPr>
        <p:sp>
          <p:nvSpPr>
            <p:cNvPr id="2144" name="Google Shape;2144;p5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91854" y="452213"/>
            <a:ext cx="1536509" cy="1083239"/>
            <a:chOff x="1346536" y="605456"/>
            <a:chExt cx="1536509" cy="1083239"/>
          </a:xfrm>
        </p:grpSpPr>
        <p:pic>
          <p:nvPicPr>
            <p:cNvPr id="144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540842" y="790515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Ví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dụ</a:t>
              </a:r>
              <a:r>
                <a:rPr lang="en-US" sz="2000" b="1" dirty="0">
                  <a:solidFill>
                    <a:srgbClr val="002060"/>
                  </a:solidFill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vuông</a:t>
                </a:r>
                <a:r>
                  <a:rPr lang="en-US" sz="1800" dirty="0"/>
                  <a:t> ABCD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a.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vô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hướng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blipFill rotWithShape="0">
                <a:blip r:embed="rId6"/>
                <a:stretch>
                  <a:fillRect l="-95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Vì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/>
                  <a:t>) = 90</a:t>
                </a:r>
                <a:r>
                  <a:rPr lang="en-US" sz="1800" baseline="30000" dirty="0"/>
                  <a:t>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/>
                  <a:t> =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vuông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chéo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blipFill rotWithShape="0">
                <a:blip r:embed="rId7"/>
                <a:stretch>
                  <a:fillRect l="-881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00" y="1906741"/>
            <a:ext cx="1456251" cy="1770495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312109" y="1598964"/>
            <a:ext cx="4825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54" y="2824536"/>
            <a:ext cx="5968501" cy="191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BC = a, CA = b, AB = c. </a:t>
                </a:r>
                <a:r>
                  <a:rPr lang="en-US" sz="2000" dirty="0" err="1">
                    <a:latin typeface="+mn-lt"/>
                  </a:rPr>
                  <a:t>Hãy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theo</a:t>
                </a:r>
                <a:r>
                  <a:rPr lang="en-US" sz="2000" dirty="0">
                    <a:latin typeface="+mn-lt"/>
                  </a:rPr>
                  <a:t> a, b, c.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0" r="-1221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50714" y="806885"/>
            <a:ext cx="166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Luyện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5661" y="1887776"/>
            <a:ext cx="5373204" cy="2840665"/>
            <a:chOff x="1679361" y="1813276"/>
            <a:chExt cx="5373204" cy="2840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sin, ta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cosA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endPara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55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= c. b. </a:t>
                  </a:r>
                  <a:r>
                    <a:rPr lang="en-US" sz="2000" dirty="0" err="1"/>
                    <a:t>cosA</a:t>
                  </a:r>
                  <a:r>
                    <a:rPr lang="en-US" sz="2000" dirty="0"/>
                    <a:t> = c. 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245364" y="171849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7904" y="382361"/>
            <a:ext cx="6005245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2: BIỂU THỨC TỌA ĐỘ VÀ TÍNH CHẤT CỦA TÍCH VÔ HƯỚNG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499" y="1502797"/>
            <a:ext cx="754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3. Biểu thức tọa độ và tính chất của tích vô hướng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8892" y="205578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Thảo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HĐ2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2432" y="1965158"/>
            <a:ext cx="694000" cy="5933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2432" y="2770302"/>
            <a:ext cx="875286" cy="520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Cho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>
                    <a:latin typeface="+mn-lt"/>
                  </a:rPr>
                  <a:t> cùng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(x;y)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(kx;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ky). Hãy kiểm tra công thức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>
                    <a:latin typeface="+mn-lt"/>
                  </a:rPr>
                  <a:t>.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k(x</a:t>
                </a:r>
                <a:r>
                  <a:rPr lang="en-US" sz="2000" baseline="30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+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y</a:t>
                </a:r>
                <a:r>
                  <a:rPr lang="en-US" sz="2000" baseline="30000" dirty="0">
                    <a:latin typeface="+mn-lt"/>
                  </a:rPr>
                  <a:t>2</a:t>
                </a:r>
                <a:r>
                  <a:rPr lang="vi-VN" sz="2000" dirty="0">
                    <a:latin typeface="+mn-lt"/>
                  </a:rPr>
                  <a:t>) theo từng trường hợp sau: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</a:t>
                </a:r>
                <a:r>
                  <a:rPr lang="en-US" sz="20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              </a:t>
                </a:r>
                <a:r>
                  <a:rPr lang="vi-VN" sz="2000" dirty="0">
                    <a:latin typeface="+mn-lt"/>
                  </a:rPr>
                  <a:t>b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≠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>
                    <a:latin typeface="+mn-lt"/>
                  </a:rPr>
                  <a:t> và k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≥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0</a:t>
                </a:r>
                <a:r>
                  <a:rPr lang="en-US" sz="2000" dirty="0">
                    <a:latin typeface="+mn-lt"/>
                  </a:rPr>
                  <a:t>         </a:t>
                </a:r>
                <a:r>
                  <a:rPr lang="vi-VN" sz="2000" dirty="0">
                    <a:latin typeface="+mn-lt"/>
                  </a:rPr>
                  <a:t>c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≠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>
                    <a:latin typeface="+mn-lt"/>
                  </a:rPr>
                  <a:t> và k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&lt;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0.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  <a:blipFill rotWithShape="0">
                <a:blip r:embed="rId12"/>
                <a:stretch>
                  <a:fillRect l="-943" r="-943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vật lí, nếu có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đổi tác động vào một vật tại điểm O và làm cho vật đó di chuyển một quãng đường s = OM thì công A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tính theo công thức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là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Newton (N),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mét (m),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công A tính bằng Jun (J).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  <a:blipFill rotWithShape="0">
                <a:blip r:embed="rId3"/>
                <a:stretch>
                  <a:fillRect l="-717" r="-637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87039" y="3603460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4" y="1442657"/>
            <a:ext cx="3529890" cy="2645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391" y="1377957"/>
            <a:ext cx="4237087" cy="318848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𝑘𝑦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)(−1)=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  <a:blipFill rotWithShape="0">
                <a:blip r:embed="rId4"/>
                <a:stretch>
                  <a:fillRect l="-879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3696" y="2116691"/>
            <a:ext cx="2693947" cy="26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1324" y="1408801"/>
            <a:ext cx="6683339" cy="3090821"/>
            <a:chOff x="1340776" y="1275237"/>
            <a:chExt cx="6683339" cy="3090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               T</a:t>
                  </a:r>
                  <a:r>
                    <a:rPr lang="vi-VN" sz="2000" dirty="0"/>
                    <a:t>rong mặt phẳng Oxy, cho hai vect</a:t>
                  </a:r>
                  <a:r>
                    <a:rPr lang="en-US" sz="2000" dirty="0"/>
                    <a:t>ơ</a:t>
                  </a:r>
                  <a:r>
                    <a:rPr lang="vi-VN" sz="2000" dirty="0"/>
                    <a:t> không cùng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=</a:t>
                  </a:r>
                  <a:r>
                    <a:rPr lang="en-US" sz="2000" dirty="0"/>
                    <a:t> </a:t>
                  </a:r>
                  <a:r>
                    <a:rPr lang="vi-VN" sz="2000" dirty="0"/>
                    <a:t>(x;</a:t>
                  </a:r>
                  <a:r>
                    <a:rPr lang="en-US" sz="2000" dirty="0"/>
                    <a:t> </a:t>
                  </a:r>
                  <a:r>
                    <a:rPr lang="vi-VN" sz="2000" dirty="0"/>
                    <a:t>y)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=</a:t>
                  </a:r>
                  <a:r>
                    <a:rPr lang="en-US" sz="2000" dirty="0"/>
                    <a:t> </a:t>
                  </a:r>
                  <a:r>
                    <a:rPr lang="vi-VN" sz="2000" dirty="0"/>
                    <a:t>(x′;</a:t>
                  </a:r>
                  <a:r>
                    <a:rPr lang="en-US" sz="2000" dirty="0"/>
                    <a:t> </a:t>
                  </a:r>
                  <a:r>
                    <a:rPr lang="vi-VN" sz="2000" dirty="0"/>
                    <a:t>y′).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/>
                    <a:t>a</a:t>
                  </a:r>
                  <a:r>
                    <a:rPr lang="en-US" sz="2000" dirty="0"/>
                    <a:t>)</a:t>
                  </a:r>
                  <a:r>
                    <a:rPr lang="vi-VN" sz="2000" dirty="0"/>
                    <a:t> Xác định tọa độ của các điểm A và B sao 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=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vi-VN" sz="2000" dirty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=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vi-VN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/>
                    <a:t>b</a:t>
                  </a:r>
                  <a:r>
                    <a:rPr lang="en-US" sz="2000" dirty="0"/>
                    <a:t>)</a:t>
                  </a:r>
                  <a:r>
                    <a:rPr lang="vi-VN" sz="2000" dirty="0"/>
                    <a:t> Tính AB</a:t>
                  </a:r>
                  <a:r>
                    <a:rPr lang="en-US" sz="2000" baseline="30000" dirty="0"/>
                    <a:t>2</a:t>
                  </a:r>
                  <a:r>
                    <a:rPr lang="vi-VN" sz="2000" dirty="0"/>
                    <a:t>, OA</a:t>
                  </a:r>
                  <a:r>
                    <a:rPr lang="en-US" sz="2000" baseline="30000" dirty="0"/>
                    <a:t>2</a:t>
                  </a:r>
                  <a:r>
                    <a:rPr lang="vi-VN" sz="2000" dirty="0"/>
                    <a:t>, OB</a:t>
                  </a:r>
                  <a:r>
                    <a:rPr lang="en-US" sz="2000" baseline="30000" dirty="0"/>
                    <a:t>2</a:t>
                  </a:r>
                  <a:r>
                    <a:rPr lang="vi-VN" sz="2000" dirty="0"/>
                    <a:t> theo tọa độ của A và B.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/>
                    <a:t>c</a:t>
                  </a:r>
                  <a:r>
                    <a:rPr lang="en-US" sz="2000" dirty="0"/>
                    <a:t>)</a:t>
                  </a:r>
                  <a:r>
                    <a:rPr lang="vi-VN" sz="2000" dirty="0"/>
                    <a:t> Tính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vi-VN" sz="2000" dirty="0"/>
                    <a:t>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theo tọa độ của A, B.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12" r="-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ounded Rectangle 106"/>
            <p:cNvSpPr/>
            <p:nvPr/>
          </p:nvSpPr>
          <p:spPr>
            <a:xfrm>
              <a:off x="1443125" y="1275237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HĐ3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240133" y="706248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Thảo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HĐ3</a:t>
            </a:r>
          </a:p>
        </p:txBody>
      </p:sp>
      <p:pic>
        <p:nvPicPr>
          <p:cNvPr id="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673" y="615626"/>
            <a:ext cx="694000" cy="59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9" name="Google Shape;2449;p60"/>
          <p:cNvGrpSpPr/>
          <p:nvPr/>
        </p:nvGrpSpPr>
        <p:grpSpPr>
          <a:xfrm>
            <a:off x="8825218" y="1784635"/>
            <a:ext cx="242585" cy="475038"/>
            <a:chOff x="6833975" y="3957025"/>
            <a:chExt cx="346550" cy="678625"/>
          </a:xfrm>
        </p:grpSpPr>
        <p:sp>
          <p:nvSpPr>
            <p:cNvPr id="2450" name="Google Shape;2450;p6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60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2454" name="Google Shape;2454;p6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60"/>
          <p:cNvGrpSpPr/>
          <p:nvPr/>
        </p:nvGrpSpPr>
        <p:grpSpPr>
          <a:xfrm>
            <a:off x="8852883" y="2488272"/>
            <a:ext cx="214918" cy="250565"/>
            <a:chOff x="6571050" y="2495000"/>
            <a:chExt cx="307025" cy="357950"/>
          </a:xfrm>
        </p:grpSpPr>
        <p:sp>
          <p:nvSpPr>
            <p:cNvPr id="2460" name="Google Shape;2460;p6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60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2464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904782" y="348421"/>
            <a:ext cx="1277579" cy="981660"/>
            <a:chOff x="3739222" y="439559"/>
            <a:chExt cx="1346273" cy="1034443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/>
                <a:t>Giải</a:t>
              </a:r>
              <a:endParaRPr lang="en-US" sz="22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38639" y="1391083"/>
            <a:ext cx="5176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Tọa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A(x; y) </a:t>
            </a:r>
            <a:r>
              <a:rPr lang="en-US" sz="2200" dirty="0" err="1"/>
              <a:t>và</a:t>
            </a:r>
            <a:r>
              <a:rPr lang="en-US" sz="2200" dirty="0"/>
              <a:t> B(x'; y')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8639" y="1861670"/>
            <a:ext cx="4572000" cy="1553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/>
              <a:t>b) AB</a:t>
            </a:r>
            <a:r>
              <a:rPr lang="es-ES" sz="2200" baseline="30000" dirty="0"/>
              <a:t>2</a:t>
            </a:r>
            <a:r>
              <a:rPr lang="es-ES" sz="2200" dirty="0"/>
              <a:t> =(x’ - x)</a:t>
            </a:r>
            <a:r>
              <a:rPr lang="es-ES" sz="2200" baseline="30000" dirty="0"/>
              <a:t>2</a:t>
            </a:r>
            <a:r>
              <a:rPr lang="es-ES" sz="2200" dirty="0"/>
              <a:t> + (y‘ - y)</a:t>
            </a:r>
            <a:r>
              <a:rPr lang="es-ES" sz="2200" baseline="30000" dirty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/>
              <a:t>    OA</a:t>
            </a:r>
            <a:r>
              <a:rPr lang="es-ES" sz="2200" baseline="30000" dirty="0"/>
              <a:t>2</a:t>
            </a:r>
            <a:r>
              <a:rPr lang="es-ES" sz="2200" dirty="0"/>
              <a:t> = x</a:t>
            </a:r>
            <a:r>
              <a:rPr lang="es-ES" sz="2200" baseline="30000" dirty="0"/>
              <a:t>2</a:t>
            </a:r>
            <a:r>
              <a:rPr lang="es-ES" sz="2200" dirty="0"/>
              <a:t> + y</a:t>
            </a:r>
            <a:r>
              <a:rPr lang="es-ES" sz="2200" baseline="30000" dirty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/>
              <a:t>    OB</a:t>
            </a:r>
            <a:r>
              <a:rPr lang="es-ES" sz="2200" baseline="30000" dirty="0"/>
              <a:t>2</a:t>
            </a:r>
            <a:r>
              <a:rPr lang="es-ES" sz="2200" dirty="0"/>
              <a:t> = x</a:t>
            </a:r>
            <a:r>
              <a:rPr lang="es-ES" sz="2200" baseline="30000" dirty="0"/>
              <a:t>2</a:t>
            </a:r>
            <a:r>
              <a:rPr lang="es-ES" sz="2200" dirty="0"/>
              <a:t> + y’</a:t>
            </a:r>
            <a:r>
              <a:rPr lang="es-ES" sz="2200" baseline="30000" dirty="0"/>
              <a:t>2</a:t>
            </a:r>
            <a:endParaRPr lang="es-E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38639" y="3454425"/>
            <a:ext cx="5570642" cy="1242841"/>
            <a:chOff x="1244966" y="3477501"/>
            <a:chExt cx="5570642" cy="124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800"/>
                    </a:spcAft>
                  </a:pPr>
                  <a:r>
                    <a:rPr lang="nl-NL" sz="2200" dirty="0"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c) Ta có:</a:t>
                  </a:r>
                  <a:endParaRPr lang="en-US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82" t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5306186" y="4051280"/>
              <a:ext cx="15094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dirty="0"/>
                <a:t>= xx’ + </a:t>
              </a:r>
              <a:r>
                <a:rPr lang="en-US" sz="2200" dirty="0" err="1"/>
                <a:t>yy</a:t>
              </a:r>
              <a:r>
                <a:rPr lang="en-US" sz="2200" dirty="0"/>
                <a:t>’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6" y="2841493"/>
            <a:ext cx="1992231" cy="23020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entagon 52"/>
          <p:cNvSpPr/>
          <p:nvPr/>
        </p:nvSpPr>
        <p:spPr>
          <a:xfrm>
            <a:off x="575352" y="663737"/>
            <a:ext cx="1520576" cy="507517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  <a:blipFill rotWithShape="0">
                <a:blip r:embed="rId3"/>
                <a:stretch>
                  <a:fillRect l="-956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Pentagon 54"/>
          <p:cNvSpPr/>
          <p:nvPr/>
        </p:nvSpPr>
        <p:spPr>
          <a:xfrm>
            <a:off x="575352" y="1870370"/>
            <a:ext cx="1520576" cy="525745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2"/>
                </a:solidFill>
              </a:rPr>
              <a:t>Nhận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xét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>
                    <a:latin typeface="+mn-lt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vuông góc với nhau khi và chỉ khi  xx</a:t>
                </a:r>
                <a:r>
                  <a:rPr lang="en-US" sz="1800" dirty="0">
                    <a:latin typeface="+mn-lt"/>
                  </a:rPr>
                  <a:t>’ </a:t>
                </a:r>
                <a:r>
                  <a:rPr lang="vi-VN" sz="1800" dirty="0">
                    <a:latin typeface="+mn-lt"/>
                  </a:rPr>
                  <a:t>+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yy</a:t>
                </a:r>
                <a:r>
                  <a:rPr lang="en-US" sz="1800" dirty="0">
                    <a:latin typeface="+mn-lt"/>
                  </a:rPr>
                  <a:t>’ </a:t>
                </a:r>
                <a:r>
                  <a:rPr lang="vi-VN" sz="1800" dirty="0">
                    <a:latin typeface="+mn-lt"/>
                  </a:rPr>
                  <a:t>=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0.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>
                    <a:latin typeface="+mn-lt"/>
                  </a:rPr>
                  <a:t>Bình phương vô hướng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=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(x;</a:t>
                </a:r>
                <a:r>
                  <a:rPr lang="en-US" sz="1800" dirty="0">
                    <a:latin typeface="+mn-lt"/>
                  </a:rPr>
                  <a:t> y</a:t>
                </a:r>
                <a:r>
                  <a:rPr lang="vi-VN" sz="1800" dirty="0">
                    <a:latin typeface="+mn-lt"/>
                  </a:rPr>
                  <a:t>) là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baseline="30000" dirty="0">
                    <a:latin typeface="+mn-lt"/>
                  </a:rPr>
                  <a:t>2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=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x</a:t>
                </a:r>
                <a:r>
                  <a:rPr lang="en-US" sz="1800" baseline="30000" dirty="0">
                    <a:latin typeface="+mn-lt"/>
                  </a:rPr>
                  <a:t>2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+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vi-VN" sz="1800" dirty="0">
                    <a:latin typeface="+mn-lt"/>
                  </a:rPr>
                  <a:t>y</a:t>
                </a:r>
                <a:r>
                  <a:rPr lang="en-US" sz="1800" baseline="30000" dirty="0">
                    <a:latin typeface="+mn-lt"/>
                  </a:rPr>
                  <a:t>2</a:t>
                </a:r>
                <a:r>
                  <a:rPr lang="vi-VN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19" r="-929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  <a:blipFill rotWithShape="0">
                <a:blip r:embed="rId5"/>
                <a:stretch>
                  <a:fillRect l="-584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2463;p60"/>
          <p:cNvGrpSpPr/>
          <p:nvPr/>
        </p:nvGrpSpPr>
        <p:grpSpPr>
          <a:xfrm>
            <a:off x="920578" y="3020179"/>
            <a:ext cx="939045" cy="1259599"/>
            <a:chOff x="393738" y="1475915"/>
            <a:chExt cx="1103234" cy="1479835"/>
          </a:xfrm>
        </p:grpSpPr>
        <p:sp>
          <p:nvSpPr>
            <p:cNvPr id="60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  <p:bldP spid="5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61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2571" name="Google Shape;2571;p6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61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2575" name="Google Shape;2575;p61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1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1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1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1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1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1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1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1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1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1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1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1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1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1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1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1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1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1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1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1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1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1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1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1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1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1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1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1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1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1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1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1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1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1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1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2613" name="Google Shape;2613;p6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346495" y="683130"/>
            <a:ext cx="1367481" cy="1014234"/>
            <a:chOff x="1346536" y="605456"/>
            <a:chExt cx="1536509" cy="1083239"/>
          </a:xfrm>
        </p:grpSpPr>
        <p:pic>
          <p:nvPicPr>
            <p:cNvPr id="123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1539466" y="766410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Ví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dụ</a:t>
              </a:r>
              <a:r>
                <a:rPr lang="en-US" sz="2000" b="1" dirty="0">
                  <a:solidFill>
                    <a:srgbClr val="002060"/>
                  </a:solidFill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Trong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phẳng</a:t>
                </a:r>
                <a:r>
                  <a:rPr lang="en-US" sz="2000" dirty="0"/>
                  <a:t> Oxy,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cặp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= (2; -3)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= (5; 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Ox, </a:t>
                </a:r>
                <a:r>
                  <a:rPr lang="en-US" sz="2000" dirty="0" err="1"/>
                  <a:t>Oy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blipFill rotWithShape="0">
                <a:blip r:embed="rId6"/>
                <a:stretch>
                  <a:fillRect l="-1218" r="-1107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1665188" y="303722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= 2. 5 + (-3). 3 = 10 - 9 = 1</a:t>
                </a:r>
              </a:p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/>
                  <a:t> = (1; 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/>
                  <a:t> = (0; 1)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/>
                  <a:t> = 1. 0 + 0. 1 = 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blipFill rotWithShape="0">
                <a:blip r:embed="rId7"/>
                <a:stretch>
                  <a:fillRect l="-891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837288" y="680278"/>
            <a:ext cx="1890500" cy="1083239"/>
            <a:chOff x="1346536" y="605456"/>
            <a:chExt cx="1519988" cy="1083239"/>
          </a:xfrm>
        </p:grpSpPr>
        <p:pic>
          <p:nvPicPr>
            <p:cNvPr id="79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tập</a:t>
              </a:r>
              <a:r>
                <a:rPr lang="en-US" sz="2000" b="1" dirty="0">
                  <a:solidFill>
                    <a:srgbClr val="002060"/>
                  </a:solidFill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/>
                  <a:t>Tính tích vô hướng và góc giữa hai vect</a:t>
                </a:r>
                <a:r>
                  <a:rPr lang="en-US" sz="2200" dirty="0"/>
                  <a:t>ơ</a:t>
                </a:r>
                <a:r>
                  <a:rPr lang="vi-VN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vi-VN" sz="2200" dirty="0"/>
                  <a:t>=</a:t>
                </a:r>
                <a:r>
                  <a:rPr lang="en-US" sz="2200" dirty="0"/>
                  <a:t> </a:t>
                </a:r>
                <a:r>
                  <a:rPr lang="vi-VN" sz="2200" dirty="0"/>
                  <a:t>(0;</a:t>
                </a:r>
                <a:r>
                  <a:rPr lang="en-US" sz="2200" dirty="0"/>
                  <a:t> </a:t>
                </a:r>
                <a:r>
                  <a:rPr lang="vi-VN" sz="2200" dirty="0"/>
                  <a:t>−5),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vi-VN" sz="2200" dirty="0"/>
                  <a:t>=</a:t>
                </a:r>
                <a:r>
                  <a:rPr lang="en-US" sz="2200" dirty="0"/>
                  <a:t> </a:t>
                </a:r>
                <a:r>
                  <a:rPr lang="vi-VN" sz="22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200" dirty="0"/>
                  <a:t>;</a:t>
                </a:r>
                <a:r>
                  <a:rPr lang="en-US" sz="2200" dirty="0"/>
                  <a:t> </a:t>
                </a:r>
                <a:r>
                  <a:rPr lang="vi-VN" sz="2200" dirty="0"/>
                  <a:t>1)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  <a:blipFill rotWithShape="0">
                <a:blip r:embed="rId6"/>
                <a:stretch>
                  <a:fillRect l="-1484" r="-14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346743" y="20185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= 0.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/>
                  <a:t> + (-5). 1 = - 5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blipFill rotWithShape="0"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0.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+(−5).1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3+1</m:t>
                              </m:r>
                            </m:e>
                          </m:rad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/>
                  <a:t> 120</a:t>
                </a:r>
                <a:r>
                  <a:rPr lang="en-US" sz="2200" baseline="30000" dirty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12676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5" name="Google Shape;2755;p6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2756" name="Google Shape;2756;p6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63"/>
          <p:cNvGrpSpPr/>
          <p:nvPr/>
        </p:nvGrpSpPr>
        <p:grpSpPr>
          <a:xfrm>
            <a:off x="194397" y="304388"/>
            <a:ext cx="171833" cy="943110"/>
            <a:chOff x="6952525" y="2517050"/>
            <a:chExt cx="245475" cy="1347300"/>
          </a:xfrm>
        </p:grpSpPr>
        <p:sp>
          <p:nvSpPr>
            <p:cNvPr id="2773" name="Google Shape;2773;p6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63"/>
          <p:cNvGrpSpPr/>
          <p:nvPr/>
        </p:nvGrpSpPr>
        <p:grpSpPr>
          <a:xfrm>
            <a:off x="6094043" y="4891132"/>
            <a:ext cx="1675047" cy="149573"/>
            <a:chOff x="4790625" y="1824675"/>
            <a:chExt cx="2392925" cy="213675"/>
          </a:xfrm>
        </p:grpSpPr>
        <p:sp>
          <p:nvSpPr>
            <p:cNvPr id="2778" name="Google Shape;2778;p6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63"/>
          <p:cNvGrpSpPr/>
          <p:nvPr/>
        </p:nvGrpSpPr>
        <p:grpSpPr>
          <a:xfrm>
            <a:off x="145721" y="1564484"/>
            <a:ext cx="246837" cy="387257"/>
            <a:chOff x="404525" y="4002625"/>
            <a:chExt cx="352625" cy="553225"/>
          </a:xfrm>
        </p:grpSpPr>
        <p:sp>
          <p:nvSpPr>
            <p:cNvPr id="2784" name="Google Shape;2784;p6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6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2794" name="Google Shape;2794;p6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63"/>
          <p:cNvGrpSpPr/>
          <p:nvPr/>
        </p:nvGrpSpPr>
        <p:grpSpPr>
          <a:xfrm>
            <a:off x="8777357" y="1612962"/>
            <a:ext cx="346832" cy="1809080"/>
            <a:chOff x="4713875" y="2486650"/>
            <a:chExt cx="495475" cy="2584400"/>
          </a:xfrm>
        </p:grpSpPr>
        <p:sp>
          <p:nvSpPr>
            <p:cNvPr id="2798" name="Google Shape;2798;p6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19530" y="870289"/>
            <a:ext cx="50257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HS </a:t>
            </a:r>
            <a:r>
              <a:rPr lang="en-US" sz="2200" i="1" dirty="0" err="1">
                <a:solidFill>
                  <a:srgbClr val="0070C0"/>
                </a:solidFill>
              </a:rPr>
              <a:t>thảo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luận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nhóm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đôi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thực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hiện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HĐ4</a:t>
            </a:r>
            <a:r>
              <a:rPr lang="en-US" sz="22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9975" y="623434"/>
            <a:ext cx="792679" cy="67774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869447" y="1700541"/>
            <a:ext cx="921057" cy="592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Cho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 = (x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; y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= (x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; y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 = (x</a:t>
                </a:r>
                <a:r>
                  <a:rPr lang="en-US" sz="2200" baseline="-25000" dirty="0"/>
                  <a:t>3</a:t>
                </a:r>
                <a:r>
                  <a:rPr lang="en-US" sz="2200" dirty="0"/>
                  <a:t>; y</a:t>
                </a:r>
                <a:r>
                  <a:rPr lang="en-US" sz="2200" baseline="-25000" dirty="0"/>
                  <a:t>3</a:t>
                </a:r>
                <a:r>
                  <a:rPr lang="en-US" sz="22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theo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c)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  <a:blipFill rotWithShape="0">
                <a:blip r:embed="rId12"/>
                <a:stretch>
                  <a:fillRect l="-1229" r="-1229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64"/>
          <p:cNvGrpSpPr/>
          <p:nvPr/>
        </p:nvGrpSpPr>
        <p:grpSpPr>
          <a:xfrm rot="16200000">
            <a:off x="-508918" y="1593666"/>
            <a:ext cx="1675047" cy="149573"/>
            <a:chOff x="4790625" y="1824675"/>
            <a:chExt cx="2392925" cy="213675"/>
          </a:xfrm>
        </p:grpSpPr>
        <p:sp>
          <p:nvSpPr>
            <p:cNvPr id="2846" name="Google Shape;2846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64"/>
          <p:cNvGrpSpPr/>
          <p:nvPr/>
        </p:nvGrpSpPr>
        <p:grpSpPr>
          <a:xfrm>
            <a:off x="253819" y="180383"/>
            <a:ext cx="1100050" cy="540978"/>
            <a:chOff x="823225" y="4003400"/>
            <a:chExt cx="1571500" cy="772825"/>
          </a:xfrm>
        </p:grpSpPr>
        <p:sp>
          <p:nvSpPr>
            <p:cNvPr id="2856" name="Google Shape;2856;p6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6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2859" name="Google Shape;2859;p6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64"/>
          <p:cNvGrpSpPr/>
          <p:nvPr/>
        </p:nvGrpSpPr>
        <p:grpSpPr>
          <a:xfrm>
            <a:off x="6100822" y="243967"/>
            <a:ext cx="1675047" cy="149573"/>
            <a:chOff x="4790625" y="1824675"/>
            <a:chExt cx="2392925" cy="213675"/>
          </a:xfrm>
        </p:grpSpPr>
        <p:sp>
          <p:nvSpPr>
            <p:cNvPr id="2901" name="Google Shape;2901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64"/>
          <p:cNvGrpSpPr/>
          <p:nvPr/>
        </p:nvGrpSpPr>
        <p:grpSpPr>
          <a:xfrm>
            <a:off x="8712726" y="1783356"/>
            <a:ext cx="346832" cy="1809080"/>
            <a:chOff x="4713875" y="2486650"/>
            <a:chExt cx="495475" cy="2584400"/>
          </a:xfrm>
        </p:grpSpPr>
        <p:sp>
          <p:nvSpPr>
            <p:cNvPr id="2911" name="Google Shape;2911;p6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72766" y="318753"/>
            <a:ext cx="1277579" cy="981660"/>
            <a:chOff x="3739222" y="439559"/>
            <a:chExt cx="1346273" cy="1034443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/>
                <a:t>Giải</a:t>
              </a:r>
              <a:endParaRPr lang="en-US" sz="22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5" y="1110266"/>
            <a:ext cx="8461981" cy="174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89" y="2958028"/>
            <a:ext cx="3139712" cy="603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89" y="3514771"/>
            <a:ext cx="4639458" cy="11339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3602704" y="3736778"/>
            <a:ext cx="270062" cy="798004"/>
          </a:xfrm>
          <a:prstGeom prst="rightBrace">
            <a:avLst>
              <a:gd name="adj1" fmla="val 76812"/>
              <a:gd name="adj2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65"/>
          <p:cNvGrpSpPr/>
          <p:nvPr/>
        </p:nvGrpSpPr>
        <p:grpSpPr>
          <a:xfrm>
            <a:off x="217196" y="107027"/>
            <a:ext cx="1675047" cy="149573"/>
            <a:chOff x="4790625" y="1824675"/>
            <a:chExt cx="2392925" cy="213675"/>
          </a:xfrm>
        </p:grpSpPr>
        <p:sp>
          <p:nvSpPr>
            <p:cNvPr id="2993" name="Google Shape;2993;p6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2" name="Google Shape;3002;p65"/>
          <p:cNvGrpSpPr/>
          <p:nvPr/>
        </p:nvGrpSpPr>
        <p:grpSpPr>
          <a:xfrm>
            <a:off x="123842" y="561007"/>
            <a:ext cx="346832" cy="1809080"/>
            <a:chOff x="4713875" y="2486650"/>
            <a:chExt cx="495475" cy="2584400"/>
          </a:xfrm>
        </p:grpSpPr>
        <p:sp>
          <p:nvSpPr>
            <p:cNvPr id="3003" name="Google Shape;3003;p6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9694" y="875376"/>
            <a:ext cx="40959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chemeClr val="tx2">
                    <a:lumMod val="25000"/>
                  </a:schemeClr>
                </a:solidFill>
              </a:rPr>
              <a:t>Tính chất của tích vô hướng:</a:t>
            </a:r>
            <a:endParaRPr lang="en-US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k, ta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  <a:blipFill rotWithShape="0">
                <a:blip r:embed="rId3"/>
                <a:stretch>
                  <a:fillRect l="-1230" r="-114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04845" y="3476322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667" r="-26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  <a:blipFill rotWithShape="0">
                <a:blip r:embed="rId5"/>
                <a:stretch>
                  <a:fillRect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93592" y="1362849"/>
            <a:ext cx="1130471" cy="6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617510" y="642303"/>
            <a:ext cx="1458483" cy="1243357"/>
            <a:chOff x="905482" y="1652300"/>
            <a:chExt cx="1458483" cy="1243357"/>
          </a:xfrm>
        </p:grpSpPr>
        <p:pic>
          <p:nvPicPr>
            <p:cNvPr id="144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Chú</a:t>
              </a:r>
              <a:r>
                <a:rPr lang="en-US" sz="2000" b="1" dirty="0">
                  <a:solidFill>
                    <a:srgbClr val="C00000"/>
                  </a:solidFill>
                </a:rPr>
                <a:t> ý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42057" y="1079306"/>
            <a:ext cx="643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/>
              <a:t>Từ các tính chất trên, ta có thể chứng minh được</a:t>
            </a:r>
            <a:r>
              <a:rPr lang="en-US" sz="2200" dirty="0"/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27" y="1748618"/>
            <a:ext cx="4060288" cy="236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9" y="1431319"/>
            <a:ext cx="3712181" cy="371218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9407" y="502648"/>
            <a:ext cx="663196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3: ỨNG DỤNG CỦA VECTƠ VÀO BÀI TOÁN HÌNH HỌC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/>
                  <a:t> = 60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M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BC.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AB, AC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PQ.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minh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𝑃𝑀𝑄</m:t>
                        </m:r>
                      </m:e>
                    </m:acc>
                  </m:oMath>
                </a14:m>
                <a:r>
                  <a:rPr lang="en-US" sz="2000" dirty="0"/>
                  <a:t> = 90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BP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CQ = BC.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blipFill rotWithShape="0">
                <a:blip r:embed="rId3"/>
                <a:stretch>
                  <a:fillRect l="-1091" r="-109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9" y="2020892"/>
            <a:ext cx="1599944" cy="267829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436501" y="1419464"/>
            <a:ext cx="1450537" cy="887566"/>
            <a:chOff x="1346536" y="605456"/>
            <a:chExt cx="1536509" cy="1083239"/>
          </a:xfrm>
        </p:grpSpPr>
        <p:pic>
          <p:nvPicPr>
            <p:cNvPr id="90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517919" y="754928"/>
              <a:ext cx="1189169" cy="42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>
                      <a:lumMod val="50000"/>
                    </a:schemeClr>
                  </a:solidFill>
                </a:rPr>
                <a:t>Ví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1">
                      <a:lumMod val="50000"/>
                    </a:schemeClr>
                  </a:solidFill>
                </a:rPr>
                <a:t>dụ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Mặt </a:t>
                </a:r>
                <a:r>
                  <a:rPr lang="en-US" sz="1800" dirty="0" err="1"/>
                  <a:t>khác</a:t>
                </a:r>
                <a:r>
                  <a:rPr lang="en-US" sz="1800" dirty="0"/>
                  <a:t>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/>
                  <a:t> = MB. MC. cos180</a:t>
                </a:r>
                <a:r>
                  <a:rPr lang="en-US" sz="1800" baseline="30000" dirty="0"/>
                  <a:t>o</a:t>
                </a:r>
                <a:r>
                  <a:rPr lang="en-US" sz="1800" dirty="0"/>
                  <a:t> = -a</a:t>
                </a:r>
                <a:r>
                  <a:rPr lang="en-US" sz="1800" baseline="30000" dirty="0"/>
                  <a:t>2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/>
                  <a:t> = MB. CQ. cos30</a:t>
                </a:r>
                <a:r>
                  <a:rPr lang="en-US" sz="1800" baseline="30000" dirty="0"/>
                  <a:t>o</a:t>
                </a:r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a.CQ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blipFill rotWithShape="0">
                <a:blip r:embed="rId5"/>
                <a:stretch>
                  <a:fillRect l="-1252" t="-2542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11" y="784526"/>
            <a:ext cx="5883150" cy="1932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/>
                  <a:t> = BP. MC. cos60</a:t>
                </a:r>
                <a:r>
                  <a:rPr lang="en-US" sz="1800" baseline="30000" dirty="0"/>
                  <a:t>o</a:t>
                </a:r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baseline="30000" dirty="0"/>
                  <a:t> </a:t>
                </a:r>
                <a:r>
                  <a:rPr lang="en-US" sz="1800" dirty="0"/>
                  <a:t>a. BP</a:t>
                </a:r>
                <a:endParaRPr lang="en-US" sz="1800" baseline="30000" dirty="0"/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/>
                  <a:t> = BP. CQ. cos90</a:t>
                </a:r>
                <a:r>
                  <a:rPr lang="en-US" sz="1800" baseline="30000" dirty="0"/>
                  <a:t>o</a:t>
                </a:r>
                <a:r>
                  <a:rPr lang="en-US" sz="1800" dirty="0"/>
                  <a:t> = 0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  <a:blipFill rotWithShape="0"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26195" y="502952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Do </a:t>
                </a:r>
                <a:r>
                  <a:rPr lang="en-US" sz="2000" dirty="0" err="1"/>
                  <a:t>đó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(1)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-a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a. 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a. BP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BP - a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CQ + BP =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CQ + BP = BC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minh.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blipFill rotWithShape="0">
                <a:blip r:embed="rId5"/>
                <a:stretch>
                  <a:fillRect l="-1250" b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70214" y="510021"/>
            <a:ext cx="1890500" cy="1083239"/>
            <a:chOff x="1346536" y="605456"/>
            <a:chExt cx="1519988" cy="1083239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tập</a:t>
              </a:r>
              <a:r>
                <a:rPr lang="en-US" sz="2000" b="1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A(-1; 2), B(8; -1), C(8; 8).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H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trực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tâm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Chứng</a:t>
                </a:r>
                <a:r>
                  <a:rPr lang="en-US" sz="2000" dirty="0">
                    <a:latin typeface="+mn-lt"/>
                  </a:rPr>
                  <a:t> minh </a:t>
                </a:r>
                <a:r>
                  <a:rPr lang="en-US" sz="2000" dirty="0" err="1">
                    <a:latin typeface="+mn-lt"/>
                  </a:rPr>
                  <a:t>rằng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= 0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=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H.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c) </a:t>
                </a:r>
                <a:r>
                  <a:rPr lang="en-US" sz="2000" dirty="0" err="1">
                    <a:latin typeface="+mn-lt"/>
                  </a:rPr>
                  <a:t>Giải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  <a:blipFill rotWithShape="0">
                <a:blip r:embed="rId6"/>
                <a:stretch>
                  <a:fillRect l="-1154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57" y="2162020"/>
            <a:ext cx="2269661" cy="162914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H là trực tâm của tam giác ABC nên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  <a:blipFill rotWithShape="0">
                <a:blip r:embed="rId3"/>
                <a:stretch>
                  <a:fillRect l="-1275" r="-1159" b="-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H(x; y)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(x + 1; y - 2);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(0;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(x - 8; y + 1);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(-9; -6)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AH ⊥ BC, BH ⊥ CA </a:t>
                </a:r>
                <a:r>
                  <a:rPr lang="en-US" sz="2000" dirty="0" err="1">
                    <a:latin typeface="+mn-lt"/>
                  </a:rPr>
                  <a:t>nên</a:t>
                </a:r>
                <a:r>
                  <a:rPr lang="en-US" sz="2000" dirty="0">
                    <a:latin typeface="+mn-lt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+1).0+(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−2).9=0</m:t>
                            </m:r>
                          </m: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−8).(−9)+(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+1).(−6)=0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  <a:blipFill rotWithShape="0">
                <a:blip r:embed="rId6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20023" y="4246973"/>
            <a:ext cx="158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dirty="0"/>
              <a:t> H(6; 2)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(9; -3);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/>
                  <a:t>(0;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/>
                  <a:t>(-9; -6)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0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000" dirty="0"/>
                  <a:t>;    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9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  <a:blipFill rotWithShape="0">
                <a:blip r:embed="rId5"/>
                <a:stretch>
                  <a:fillRect l="-1282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ABC: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≈0,61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  <a:blipFill rotWithShape="0">
                <a:blip r:embed="rId6"/>
                <a:stretch>
                  <a:fillRect l="-1061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áp dụng định lí côsin ta có: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≈0,32⇒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=71,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≈56,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  <a:blipFill rotWithShape="0">
                <a:blip r:embed="rId7"/>
                <a:stretch>
                  <a:fillRect l="-1112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3349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4" name="Google Shape;3354;p71"/>
          <p:cNvGrpSpPr/>
          <p:nvPr/>
        </p:nvGrpSpPr>
        <p:grpSpPr>
          <a:xfrm>
            <a:off x="158665" y="162280"/>
            <a:ext cx="214917" cy="230335"/>
            <a:chOff x="424275" y="4593075"/>
            <a:chExt cx="307025" cy="329050"/>
          </a:xfrm>
        </p:grpSpPr>
        <p:sp>
          <p:nvSpPr>
            <p:cNvPr id="3355" name="Google Shape;3355;p7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0183" y="539371"/>
            <a:ext cx="1607961" cy="1017186"/>
            <a:chOff x="1346536" y="605456"/>
            <a:chExt cx="1519988" cy="1083239"/>
          </a:xfrm>
        </p:grpSpPr>
        <p:pic>
          <p:nvPicPr>
            <p:cNvPr id="46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dụng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144" y="332700"/>
            <a:ext cx="6285521" cy="1511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3" y="1713551"/>
            <a:ext cx="7785267" cy="3084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5" y="2114053"/>
            <a:ext cx="2472545" cy="1111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(2), (3) và theo tính chất phân phối đối với phép cộng của tích vô hướng suy ra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tổng của các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  <a:blipFill rotWithShape="0">
                <a:blip r:embed="rId3"/>
                <a:stretch>
                  <a:fillRect l="-1013" r="-921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3" name="Picture 8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Picture 8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có phương vuông góc với phương chuyển động nên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  <a:blipFill rotWithShape="0">
                <a:blip r:embed="rId5"/>
                <a:stretch>
                  <a:fillRect l="-1333" r="-1467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Từ </a:t>
                </a:r>
                <a:r>
                  <a:rPr lang="en-US" sz="2000" dirty="0" err="1">
                    <a:latin typeface="+mn-lt"/>
                  </a:rPr>
                  <a:t>đó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a), </a:t>
                </a:r>
                <a:r>
                  <a:rPr lang="en-US" sz="2000" dirty="0" err="1">
                    <a:latin typeface="+mn-lt"/>
                  </a:rPr>
                  <a:t>suy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ra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sinh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bởi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lực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bằng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  <a:blipFill rotWithShape="0">
                <a:blip r:embed="rId6"/>
                <a:stretch>
                  <a:fillRect l="-1052" r="-1157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Do đó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  <a:blipFill rotWithShape="0">
                <a:blip r:embed="rId7"/>
                <a:stretch>
                  <a:fillRect l="-96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0"/>
          <p:cNvSpPr txBox="1">
            <a:spLocks noGrp="1"/>
          </p:cNvSpPr>
          <p:nvPr>
            <p:ph type="title" idx="2"/>
          </p:nvPr>
        </p:nvSpPr>
        <p:spPr>
          <a:xfrm>
            <a:off x="1678512" y="1636811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2" name="Google Shape;1092;p40"/>
          <p:cNvSpPr txBox="1">
            <a:spLocks noGrp="1"/>
          </p:cNvSpPr>
          <p:nvPr>
            <p:ph type="title" idx="4"/>
          </p:nvPr>
        </p:nvSpPr>
        <p:spPr>
          <a:xfrm>
            <a:off x="1678512" y="2508325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02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7"/>
          </p:nvPr>
        </p:nvSpPr>
        <p:spPr>
          <a:xfrm>
            <a:off x="1678512" y="3444109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03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9"/>
          </p:nvPr>
        </p:nvSpPr>
        <p:spPr>
          <a:xfrm>
            <a:off x="719998" y="694698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NỘI DUNG BÀI HỌC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98" name="Google Shape;1098;p40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1099" name="Google Shape;1099;p4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1107" name="Google Shape;1107;p4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1111" name="Google Shape;1111;p40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40"/>
          <p:cNvGrpSpPr/>
          <p:nvPr/>
        </p:nvGrpSpPr>
        <p:grpSpPr>
          <a:xfrm>
            <a:off x="1506679" y="467753"/>
            <a:ext cx="171833" cy="943110"/>
            <a:chOff x="6952525" y="2517050"/>
            <a:chExt cx="245475" cy="1347300"/>
          </a:xfrm>
        </p:grpSpPr>
        <p:sp>
          <p:nvSpPr>
            <p:cNvPr id="1114" name="Google Shape;1114;p40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0"/>
          <p:cNvGrpSpPr/>
          <p:nvPr/>
        </p:nvGrpSpPr>
        <p:grpSpPr>
          <a:xfrm>
            <a:off x="6060922" y="4917733"/>
            <a:ext cx="1675047" cy="149572"/>
            <a:chOff x="4790625" y="1824675"/>
            <a:chExt cx="2392925" cy="213675"/>
          </a:xfrm>
        </p:grpSpPr>
        <p:sp>
          <p:nvSpPr>
            <p:cNvPr id="1119" name="Google Shape;1119;p4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40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1125" name="Google Shape;1125;p40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131" name="Google Shape;1131;p4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1135" name="Google Shape;1135;p4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0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1139" name="Google Shape;1139;p4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71281" y="1570292"/>
            <a:ext cx="320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Góc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giữa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6741" y="2453743"/>
            <a:ext cx="446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hướng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56392" y="3233056"/>
            <a:ext cx="446925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Biểu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thức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tọa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độ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hướng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092" grpId="0"/>
      <p:bldP spid="1095" grpId="0"/>
      <p:bldP spid="8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LUYỆN TẬP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0792" y="1343001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Bài</a:t>
            </a:r>
            <a:r>
              <a:rPr lang="en-US" sz="2000" b="1" dirty="0">
                <a:solidFill>
                  <a:schemeClr val="tx1"/>
                </a:solidFill>
              </a:rPr>
              <a:t> 4.21 (SGK - tr70)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Trong mặt phẳng tọa độ Oxy, hãy tính góc giữa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000" dirty="0">
                    <a:latin typeface="+mn-lt"/>
                  </a:rPr>
                  <a:t> trong mỗi trường hợp sau: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(−3;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1),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(2;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6)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(3;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1),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(2;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4)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c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</a:t>
                </a:r>
                <a:r>
                  <a:rPr lang="en-US" sz="2000" dirty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+mn-lt"/>
                  </a:rPr>
                  <a:t>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1),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=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(2;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+mn-lt"/>
                  </a:rPr>
                  <a:t>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  <a:blipFill rotWithShape="0">
                <a:blip r:embed="rId3"/>
                <a:stretch>
                  <a:fillRect l="-1002" r="-911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8248" y="2998381"/>
            <a:ext cx="3155771" cy="16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2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a) 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= (-3). 2 + 1. 6 = 0. </a:t>
                </a:r>
                <a:r>
                  <a:rPr lang="en-US" sz="1800" dirty="0" err="1">
                    <a:latin typeface="+mn-lt"/>
                  </a:rPr>
                  <a:t>Suy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ra</a:t>
                </a:r>
                <a:r>
                  <a:rPr lang="en-US" sz="180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) = 90</a:t>
                </a:r>
                <a:r>
                  <a:rPr lang="en-US" sz="1800" baseline="30000" dirty="0">
                    <a:latin typeface="+mn-lt"/>
                  </a:rPr>
                  <a:t>o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  <a:blipFill rotWithShape="0">
                <a:blip r:embed="rId2"/>
                <a:stretch>
                  <a:fillRect l="-890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29457" y="593107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0" y="3017275"/>
            <a:ext cx="7852329" cy="1719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7" y="1377841"/>
            <a:ext cx="772430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25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358;p71"/>
          <p:cNvGrpSpPr/>
          <p:nvPr/>
        </p:nvGrpSpPr>
        <p:grpSpPr>
          <a:xfrm>
            <a:off x="102560" y="509637"/>
            <a:ext cx="346832" cy="1809080"/>
            <a:chOff x="4713875" y="2486650"/>
            <a:chExt cx="495475" cy="2584400"/>
          </a:xfrm>
        </p:grpSpPr>
        <p:sp>
          <p:nvSpPr>
            <p:cNvPr id="31" name="Google Shape;3359;p7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0;p7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1;p7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2;p7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3;p7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4;p7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5;p7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6;p7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7;p7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8;p7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9;p7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0;p7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1;p7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2;p7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3;p7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4979" y="797104"/>
            <a:ext cx="7404145" cy="1213407"/>
            <a:chOff x="1005253" y="576662"/>
            <a:chExt cx="7404145" cy="1213407"/>
          </a:xfrm>
        </p:grpSpPr>
        <p:sp>
          <p:nvSpPr>
            <p:cNvPr id="46" name="Rounded Rectangle 45"/>
            <p:cNvSpPr/>
            <p:nvPr/>
          </p:nvSpPr>
          <p:spPr>
            <a:xfrm>
              <a:off x="1005253" y="582713"/>
              <a:ext cx="2732926" cy="5342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</a:rPr>
                <a:t> 4.22 (SGK - tr70)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200" dirty="0"/>
                    <a:t>Tìm </a:t>
                  </a:r>
                  <a:r>
                    <a:rPr lang="en-US" sz="2200" dirty="0" err="1"/>
                    <a:t>điều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kiện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của</a:t>
                  </a:r>
                  <a:r>
                    <a:rPr lang="en-US" sz="22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 </a:t>
                  </a:r>
                  <a:r>
                    <a:rPr lang="en-US" sz="2200" dirty="0" err="1"/>
                    <a:t>để</a:t>
                  </a:r>
                  <a:r>
                    <a:rPr lang="en-US" sz="2200" dirty="0"/>
                    <a:t>: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3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/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 = 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|</a:t>
                  </a: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40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/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 = −|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|</a:t>
                  </a: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611" r="-9722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4309430" y="217088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87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ngược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94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01666" y="723950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Bài</a:t>
            </a:r>
            <a:r>
              <a:rPr lang="en-US" sz="2000" b="1" dirty="0">
                <a:solidFill>
                  <a:schemeClr val="tx1"/>
                </a:solidFill>
              </a:rPr>
              <a:t> 4.23 (SGK - tr70)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Trong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phẳng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Oxy,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hai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A(1; 2), B(-4; 3).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M(t; 0)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một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thuộc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trục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hoành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theo</a:t>
                </a:r>
                <a:r>
                  <a:rPr lang="en-US" sz="2000" dirty="0">
                    <a:latin typeface="+mn-lt"/>
                  </a:rPr>
                  <a:t> t;                       </a:t>
                </a:r>
                <a:r>
                  <a:rPr lang="en-US" sz="2000" dirty="0"/>
                  <a:t>b)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2000" dirty="0"/>
                  <a:t> = 90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  <a:blipFill rotWithShape="0">
                <a:blip r:embed="rId2"/>
                <a:stretch>
                  <a:fillRect l="-918" r="-300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234358" y="3018331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 = t</a:t>
                </a:r>
                <a:r>
                  <a:rPr lang="en-US" sz="2000" baseline="30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 + 3t + 2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  <a:blipFill rotWithShape="0">
                <a:blip r:embed="rId3"/>
                <a:stretch>
                  <a:fillRect l="-22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  <a:blipFill rotWithShape="0">
                <a:blip r:embed="rId4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5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VẬN DỤNG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41511" y="1478283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Bài</a:t>
            </a:r>
            <a:r>
              <a:rPr lang="en-US" sz="2000" b="1" dirty="0">
                <a:solidFill>
                  <a:schemeClr val="tx1"/>
                </a:solidFill>
              </a:rPr>
              <a:t> 4.25 (SGK - tr70)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1285" y="2375281"/>
            <a:ext cx="60356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ABC,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</a:t>
                </a:r>
                <a:r>
                  <a:rPr lang="en-US" sz="2200" baseline="-25000" dirty="0"/>
                  <a:t>ABC </a:t>
                </a:r>
                <a:r>
                  <a:rPr lang="en-US" sz="2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5222" y="3596808"/>
            <a:ext cx="1215292" cy="9707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22878" y="1807679"/>
            <a:ext cx="509864" cy="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23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1218" y="389517"/>
            <a:ext cx="1417231" cy="987220"/>
            <a:chOff x="3739222" y="439559"/>
            <a:chExt cx="1346273" cy="10344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/>
                <a:t>Gợi</a:t>
              </a:r>
              <a:r>
                <a:rPr lang="en-US" sz="2200" b="1" dirty="0"/>
                <a:t> ý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03" y="3028739"/>
            <a:ext cx="7041490" cy="150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03" y="1373720"/>
            <a:ext cx="605994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9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213370" y="988095"/>
            <a:ext cx="3086651" cy="639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4.26 (SGK - tr70)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4461" y="1779420"/>
            <a:ext cx="67818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Cho tam </a:t>
            </a:r>
            <a:r>
              <a:rPr lang="en-US" sz="2200" dirty="0" err="1"/>
              <a:t>giác</a:t>
            </a:r>
            <a:r>
              <a:rPr lang="en-US" sz="2200" dirty="0"/>
              <a:t> ABC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trọng</a:t>
            </a:r>
            <a:r>
              <a:rPr lang="en-US" sz="2200" dirty="0"/>
              <a:t> </a:t>
            </a:r>
            <a:r>
              <a:rPr lang="en-US" sz="2200" dirty="0" err="1"/>
              <a:t>tâm</a:t>
            </a:r>
            <a:r>
              <a:rPr lang="en-US" sz="2200" dirty="0"/>
              <a:t> G. </a:t>
            </a:r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M,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098" y="3070448"/>
            <a:ext cx="5972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</a:t>
            </a:r>
            <a:r>
              <a:rPr lang="en-US" sz="2200" baseline="30000" dirty="0"/>
              <a:t>2</a:t>
            </a:r>
            <a:r>
              <a:rPr lang="en-US" sz="2200" dirty="0"/>
              <a:t> + MB</a:t>
            </a:r>
            <a:r>
              <a:rPr lang="en-US" sz="2200" baseline="30000" dirty="0"/>
              <a:t>2</a:t>
            </a:r>
            <a:r>
              <a:rPr lang="en-US" sz="2200" dirty="0"/>
              <a:t> + MC</a:t>
            </a:r>
            <a:r>
              <a:rPr lang="en-US" sz="2200" baseline="30000" dirty="0"/>
              <a:t>2</a:t>
            </a:r>
            <a:r>
              <a:rPr lang="en-US" sz="2200" dirty="0"/>
              <a:t> = 3MG</a:t>
            </a:r>
            <a:r>
              <a:rPr lang="en-US" sz="2200" baseline="30000" dirty="0"/>
              <a:t>2</a:t>
            </a:r>
            <a:r>
              <a:rPr lang="en-US" sz="2200" dirty="0"/>
              <a:t> + GA</a:t>
            </a:r>
            <a:r>
              <a:rPr lang="en-US" sz="2200" baseline="30000" dirty="0"/>
              <a:t>2</a:t>
            </a:r>
            <a:r>
              <a:rPr lang="en-US" sz="2200" dirty="0"/>
              <a:t> + GB</a:t>
            </a:r>
            <a:r>
              <a:rPr lang="en-US" sz="2200" baseline="30000" dirty="0"/>
              <a:t>2</a:t>
            </a:r>
            <a:r>
              <a:rPr lang="en-US" sz="2200" dirty="0"/>
              <a:t> + GC</a:t>
            </a:r>
            <a:r>
              <a:rPr lang="en-US" sz="2200" baseline="30000" dirty="0"/>
              <a:t>2</a:t>
            </a:r>
            <a:r>
              <a:rPr lang="en-US" sz="2200" dirty="0"/>
              <a:t>  </a:t>
            </a:r>
          </a:p>
        </p:txBody>
      </p:sp>
      <p:pic>
        <p:nvPicPr>
          <p:cNvPr id="5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388101">
            <a:off x="7407924" y="1161732"/>
            <a:ext cx="601444" cy="722258"/>
          </a:xfrm>
          <a:prstGeom prst="rect">
            <a:avLst/>
          </a:prstGeom>
        </p:spPr>
      </p:pic>
      <p:pic>
        <p:nvPicPr>
          <p:cNvPr id="5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05052" y="3533234"/>
            <a:ext cx="1720622" cy="13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4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0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6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32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36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40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𝑀𝐺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+2.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  <a:blipFill rotWithShape="0"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182988" y="7029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354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75"/>
          <p:cNvSpPr txBox="1">
            <a:spLocks noGrp="1"/>
          </p:cNvSpPr>
          <p:nvPr>
            <p:ph type="title"/>
          </p:nvPr>
        </p:nvSpPr>
        <p:spPr>
          <a:xfrm>
            <a:off x="719992" y="577927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509" name="Google Shape;4509;p75"/>
          <p:cNvGrpSpPr/>
          <p:nvPr/>
        </p:nvGrpSpPr>
        <p:grpSpPr>
          <a:xfrm>
            <a:off x="7533293" y="3611398"/>
            <a:ext cx="242585" cy="475038"/>
            <a:chOff x="6833975" y="3957025"/>
            <a:chExt cx="346550" cy="678625"/>
          </a:xfrm>
        </p:grpSpPr>
        <p:sp>
          <p:nvSpPr>
            <p:cNvPr id="4510" name="Google Shape;4510;p7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3" name="Google Shape;4513;p75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4514" name="Google Shape;4514;p7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9" name="Google Shape;4519;p75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4520" name="Google Shape;4520;p7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3" name="Google Shape;4523;p75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4524" name="Google Shape;4524;p7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9" name="Google Shape;4539;p75"/>
          <p:cNvGrpSpPr/>
          <p:nvPr/>
        </p:nvGrpSpPr>
        <p:grpSpPr>
          <a:xfrm>
            <a:off x="8004465" y="3610800"/>
            <a:ext cx="1063335" cy="1454810"/>
            <a:chOff x="3064150" y="3027700"/>
            <a:chExt cx="1519050" cy="2078300"/>
          </a:xfrm>
        </p:grpSpPr>
        <p:sp>
          <p:nvSpPr>
            <p:cNvPr id="4540" name="Google Shape;4540;p75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2161129" y="1505285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1548" y="1597068"/>
            <a:ext cx="348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77" name="Oval 76"/>
          <p:cNvSpPr/>
          <p:nvPr/>
        </p:nvSpPr>
        <p:spPr>
          <a:xfrm>
            <a:off x="2161129" y="2426097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61547" y="2211948"/>
            <a:ext cx="413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4.24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79" name="Oval 78"/>
          <p:cNvSpPr/>
          <p:nvPr/>
        </p:nvSpPr>
        <p:spPr>
          <a:xfrm>
            <a:off x="2161129" y="3485061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71944" y="3368606"/>
            <a:ext cx="4016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- </a:t>
            </a:r>
            <a:r>
              <a:rPr lang="en-US" sz="2000" b="1" i="1" dirty="0" err="1"/>
              <a:t>Bài</a:t>
            </a:r>
            <a:r>
              <a:rPr lang="en-US" sz="2000" b="1" i="1" dirty="0"/>
              <a:t> </a:t>
            </a:r>
            <a:r>
              <a:rPr lang="en-US" sz="2000" b="1" i="1" dirty="0" err="1"/>
              <a:t>tập</a:t>
            </a:r>
            <a:r>
              <a:rPr lang="en-US" sz="2000" b="1" i="1" dirty="0"/>
              <a:t> </a:t>
            </a:r>
            <a:r>
              <a:rPr lang="en-US" sz="2000" b="1" i="1" dirty="0" err="1"/>
              <a:t>cuối</a:t>
            </a:r>
            <a:r>
              <a:rPr lang="en-US" sz="2000" b="1" i="1" dirty="0"/>
              <a:t> </a:t>
            </a:r>
            <a:r>
              <a:rPr lang="en-US" sz="2000" b="1" i="1" dirty="0" err="1"/>
              <a:t>chương</a:t>
            </a:r>
            <a:r>
              <a:rPr lang="en-US" sz="2000" b="1" i="1" dirty="0"/>
              <a:t> IV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 animBg="1"/>
      <p:bldP spid="78" grpId="0"/>
      <p:bldP spid="79" grpId="0" animBg="1"/>
      <p:bldP spid="8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55" y="1417833"/>
            <a:ext cx="73665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CẢM ƠN CÁC EM ĐÃ CHÚ Ý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41"/>
          <p:cNvGrpSpPr/>
          <p:nvPr/>
        </p:nvGrpSpPr>
        <p:grpSpPr>
          <a:xfrm>
            <a:off x="88180" y="3238024"/>
            <a:ext cx="327163" cy="637788"/>
            <a:chOff x="2114275" y="3036050"/>
            <a:chExt cx="467375" cy="911125"/>
          </a:xfrm>
        </p:grpSpPr>
        <p:sp>
          <p:nvSpPr>
            <p:cNvPr id="1181" name="Google Shape;1181;p4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>
            <a:off x="720002" y="4507669"/>
            <a:ext cx="1675047" cy="149573"/>
            <a:chOff x="4790625" y="1824675"/>
            <a:chExt cx="2392925" cy="213675"/>
          </a:xfrm>
        </p:grpSpPr>
        <p:sp>
          <p:nvSpPr>
            <p:cNvPr id="1188" name="Google Shape;1188;p4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>
            <a:off x="8224798" y="460055"/>
            <a:ext cx="246838" cy="387257"/>
            <a:chOff x="404525" y="4002625"/>
            <a:chExt cx="352625" cy="553225"/>
          </a:xfrm>
        </p:grpSpPr>
        <p:sp>
          <p:nvSpPr>
            <p:cNvPr id="1194" name="Google Shape;1194;p41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1200" name="Google Shape;1200;p4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1"/>
          <p:cNvGrpSpPr/>
          <p:nvPr/>
        </p:nvGrpSpPr>
        <p:grpSpPr>
          <a:xfrm>
            <a:off x="8715845" y="2113905"/>
            <a:ext cx="214918" cy="250565"/>
            <a:chOff x="6571050" y="2495000"/>
            <a:chExt cx="307025" cy="357950"/>
          </a:xfrm>
        </p:grpSpPr>
        <p:sp>
          <p:nvSpPr>
            <p:cNvPr id="1204" name="Google Shape;1204;p4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 rot="16200000">
            <a:off x="-151999" y="4247365"/>
            <a:ext cx="1100050" cy="540978"/>
            <a:chOff x="823225" y="4003400"/>
            <a:chExt cx="1571500" cy="772825"/>
          </a:xfrm>
        </p:grpSpPr>
        <p:sp>
          <p:nvSpPr>
            <p:cNvPr id="1216" name="Google Shape;1216;p4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1"/>
          <p:cNvGrpSpPr/>
          <p:nvPr/>
        </p:nvGrpSpPr>
        <p:grpSpPr>
          <a:xfrm>
            <a:off x="8715860" y="76210"/>
            <a:ext cx="346832" cy="1809080"/>
            <a:chOff x="4713875" y="2486650"/>
            <a:chExt cx="495475" cy="2584400"/>
          </a:xfrm>
        </p:grpSpPr>
        <p:sp>
          <p:nvSpPr>
            <p:cNvPr id="1219" name="Google Shape;1219;p4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66477" y="553478"/>
            <a:ext cx="7170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u="sng" dirty="0">
                <a:solidFill>
                  <a:srgbClr val="002060"/>
                </a:solidFill>
              </a:rPr>
              <a:t>TIẾT 1: </a:t>
            </a:r>
            <a:r>
              <a:rPr lang="vi-VN" sz="2200" b="1" u="sng" dirty="0">
                <a:solidFill>
                  <a:srgbClr val="002060"/>
                </a:solidFill>
              </a:rPr>
              <a:t>GÓC VÀ TÍCH VÔ HƯỚNG GIỮA HAI VECTƠ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477" y="1164901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1. Góc giữa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263" y="1885949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Thảo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HĐ1</a:t>
            </a: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3803" y="1697462"/>
            <a:ext cx="694000" cy="593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3568" y="2583853"/>
            <a:ext cx="5751135" cy="1599371"/>
            <a:chOff x="1100203" y="2436371"/>
            <a:chExt cx="5751135" cy="1599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               </a:t>
                  </a:r>
                  <a:r>
                    <a:rPr lang="vi-VN" sz="2000" dirty="0"/>
                    <a:t>Trong Hình 4.39, số đo góc BAC cũng được gọi là số đo góc giữa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và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vi-VN" sz="2000" dirty="0"/>
                    <a:t>. Hãy tìm số đo các góc giữa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2000" dirty="0"/>
                    <a:t> </a:t>
                  </a:r>
                  <a:r>
                    <a:rPr lang="vi-VN" sz="2000" dirty="0"/>
                    <a:t>và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a14:m>
                  <a:r>
                    <a:rPr lang="vi-VN" sz="2000" dirty="0"/>
                    <a:t>,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</m:oMath>
                  </a14:m>
                  <a:r>
                    <a:rPr lang="vi-VN" sz="2000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vi-VN" sz="2000" dirty="0"/>
                    <a:t>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66" r="-1060" b="-19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198064" y="2436371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HĐ1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1" y="2624653"/>
            <a:ext cx="1788255" cy="155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42"/>
          <p:cNvGrpSpPr/>
          <p:nvPr/>
        </p:nvGrpSpPr>
        <p:grpSpPr>
          <a:xfrm>
            <a:off x="8004465" y="3611395"/>
            <a:ext cx="1063335" cy="1454810"/>
            <a:chOff x="3064150" y="3027700"/>
            <a:chExt cx="1519050" cy="2078300"/>
          </a:xfrm>
        </p:grpSpPr>
        <p:sp>
          <p:nvSpPr>
            <p:cNvPr id="1242" name="Google Shape;1242;p42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42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1292" name="Google Shape;1292;p42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171575" y="729632"/>
            <a:ext cx="246837" cy="387257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2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1320" name="Google Shape;1320;p4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CBD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30</a:t>
                </a:r>
                <a:r>
                  <a:rPr lang="en-US" sz="2200" baseline="30000" dirty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  <a:blipFill rotWithShape="0">
                <a:blip r:embed="rId3"/>
                <a:stretch>
                  <a:fillRect l="-1542" r="-1542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ADB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50</a:t>
                </a:r>
                <a:r>
                  <a:rPr lang="en-US" sz="2200" baseline="30000" dirty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  <a:blipFill rotWithShape="0">
                <a:blip r:embed="rId4"/>
                <a:stretch>
                  <a:fillRect l="-1526" r="-1526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5" y="1817799"/>
            <a:ext cx="2039608" cy="17776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49855" y="560522"/>
            <a:ext cx="1346273" cy="1034443"/>
            <a:chOff x="3739222" y="439559"/>
            <a:chExt cx="1346273" cy="10344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1620" y="655224"/>
              <a:ext cx="1201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Giải</a:t>
              </a:r>
              <a:endParaRPr lang="en-US" sz="2400" b="1" dirty="0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45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1472" name="Google Shape;1472;p4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45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1482" name="Google Shape;1482;p45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063831" y="738060"/>
            <a:ext cx="5447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>
                <a:solidFill>
                  <a:srgbClr val="002060"/>
                </a:solidFill>
              </a:rPr>
              <a:t>Em</a:t>
            </a:r>
            <a:r>
              <a:rPr lang="en-US" sz="2200" i="1" dirty="0">
                <a:solidFill>
                  <a:srgbClr val="002060"/>
                </a:solidFill>
              </a:rPr>
              <a:t> </a:t>
            </a:r>
            <a:r>
              <a:rPr lang="en-US" sz="2200" i="1" dirty="0" err="1">
                <a:solidFill>
                  <a:srgbClr val="002060"/>
                </a:solidFill>
              </a:rPr>
              <a:t>hãy</a:t>
            </a:r>
            <a:r>
              <a:rPr lang="en-US" sz="2200" i="1" dirty="0">
                <a:solidFill>
                  <a:srgbClr val="002060"/>
                </a:solidFill>
              </a:rPr>
              <a:t> </a:t>
            </a:r>
            <a:r>
              <a:rPr lang="vi-VN" sz="2200" i="1" dirty="0">
                <a:solidFill>
                  <a:srgbClr val="002060"/>
                </a:solidFill>
              </a:rPr>
              <a:t>nêu khái niệm góc giữa hai vectơ.</a:t>
            </a:r>
            <a:endParaRPr lang="en-US" sz="2200" i="1" dirty="0">
              <a:solidFill>
                <a:srgbClr val="002060"/>
              </a:solidFill>
            </a:endParaRPr>
          </a:p>
        </p:txBody>
      </p:sp>
      <p:pic>
        <p:nvPicPr>
          <p:cNvPr id="5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7828" y="509811"/>
            <a:ext cx="633371" cy="887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  <a:blipFill rotWithShape="0">
                <a:blip r:embed="rId26"/>
                <a:stretch>
                  <a:fillRect l="-1250" r="-1250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3613933" y="1397195"/>
            <a:ext cx="1777430" cy="567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KẾT LUẬN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46514" y="2348499"/>
            <a:ext cx="2411860" cy="1989880"/>
            <a:chOff x="6146514" y="2348499"/>
            <a:chExt cx="2411860" cy="1989880"/>
          </a:xfrm>
        </p:grpSpPr>
        <p:grpSp>
          <p:nvGrpSpPr>
            <p:cNvPr id="54" name="Group 53"/>
            <p:cNvGrpSpPr/>
            <p:nvPr/>
          </p:nvGrpSpPr>
          <p:grpSpPr>
            <a:xfrm>
              <a:off x="6146514" y="3241332"/>
              <a:ext cx="2411860" cy="1097047"/>
              <a:chOff x="6136239" y="3277278"/>
              <a:chExt cx="2411860" cy="1097047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7197047" y="3974215"/>
                <a:ext cx="12328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6416211" y="3307159"/>
                <a:ext cx="780836" cy="66705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6991563" y="3730247"/>
                <a:ext cx="410968" cy="444023"/>
              </a:xfrm>
              <a:prstGeom prst="arc">
                <a:avLst>
                  <a:gd name="adj1" fmla="val 13286804"/>
                  <a:gd name="adj2" fmla="val 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36239" y="327727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57681" y="3974215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</a:rPr>
                  <a:t>B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935054" y="395225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7140538" y="3272767"/>
              <a:ext cx="123289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6611420" y="2394443"/>
              <a:ext cx="780836" cy="667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5152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i="1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73" r="-1066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342" y="665925"/>
            <a:ext cx="633371" cy="8873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0822" y="1839267"/>
            <a:ext cx="1458483" cy="1243357"/>
            <a:chOff x="905482" y="1652300"/>
            <a:chExt cx="1458483" cy="1243357"/>
          </a:xfrm>
        </p:grpSpPr>
        <p:pic>
          <p:nvPicPr>
            <p:cNvPr id="3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Chú</a:t>
              </a:r>
              <a:r>
                <a:rPr lang="en-US" sz="2000" b="1" dirty="0">
                  <a:solidFill>
                    <a:srgbClr val="C00000"/>
                  </a:solidFill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20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180</a:t>
                </a:r>
                <a:r>
                  <a:rPr lang="en-US" sz="20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90</a:t>
                </a:r>
                <a:r>
                  <a:rPr lang="en-US" sz="20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i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  <a:blipFill rotWithShape="0">
                <a:blip r:embed="rId27"/>
                <a:stretch>
                  <a:fillRect l="-896" r="-995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43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1342" name="Google Shape;1342;p43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684947" y="2528008"/>
            <a:ext cx="171833" cy="94311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1392" name="Google Shape;1392;p4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43"/>
          <p:cNvGrpSpPr/>
          <p:nvPr/>
        </p:nvGrpSpPr>
        <p:grpSpPr>
          <a:xfrm>
            <a:off x="172512" y="3543075"/>
            <a:ext cx="1103235" cy="1479835"/>
            <a:chOff x="393738" y="1475915"/>
            <a:chExt cx="1103235" cy="1479835"/>
          </a:xfrm>
        </p:grpSpPr>
        <p:sp>
          <p:nvSpPr>
            <p:cNvPr id="14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43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1420" name="Google Shape;1420;p4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06741" y="599328"/>
            <a:ext cx="1532480" cy="82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5846" y="1515307"/>
            <a:ext cx="620808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i="1" dirty="0" err="1">
                <a:solidFill>
                  <a:srgbClr val="0070C0"/>
                </a:solidFill>
              </a:rPr>
              <a:t>Khi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nào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thì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góc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giữa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hai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vectơ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bằng</a:t>
            </a:r>
            <a:r>
              <a:rPr lang="en-US" sz="2200" i="1" dirty="0">
                <a:solidFill>
                  <a:srgbClr val="0070C0"/>
                </a:solidFill>
              </a:rPr>
              <a:t> 0</a:t>
            </a:r>
            <a:r>
              <a:rPr lang="en-US" sz="2200" i="1" baseline="30000" dirty="0">
                <a:solidFill>
                  <a:srgbClr val="0070C0"/>
                </a:solidFill>
              </a:rPr>
              <a:t>o</a:t>
            </a:r>
            <a:r>
              <a:rPr lang="en-US" sz="2200" i="1" dirty="0">
                <a:solidFill>
                  <a:srgbClr val="0070C0"/>
                </a:solidFill>
              </a:rPr>
              <a:t>, 180</a:t>
            </a:r>
            <a:r>
              <a:rPr lang="en-US" sz="2200" i="1" baseline="30000" dirty="0">
                <a:solidFill>
                  <a:srgbClr val="0070C0"/>
                </a:solidFill>
              </a:rPr>
              <a:t>o</a:t>
            </a:r>
            <a:r>
              <a:rPr lang="en-US" sz="22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6969" y="2232523"/>
            <a:ext cx="58576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bằng </a:t>
            </a:r>
            <a:r>
              <a:rPr lang="en-US" sz="2200" dirty="0"/>
              <a:t>0</a:t>
            </a:r>
            <a:r>
              <a:rPr lang="en-US" sz="2200" baseline="30000" dirty="0"/>
              <a:t>o</a:t>
            </a:r>
            <a:r>
              <a:rPr lang="vi-VN" sz="2200" dirty="0"/>
              <a:t> khi hai vectơ cùng hướng.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bằng</a:t>
            </a:r>
            <a:r>
              <a:rPr lang="en-US" sz="2200" dirty="0"/>
              <a:t> 180</a:t>
            </a:r>
            <a:r>
              <a:rPr lang="en-US" sz="2200" baseline="30000" dirty="0"/>
              <a:t>o</a:t>
            </a:r>
            <a:r>
              <a:rPr lang="vi-VN" sz="2200" dirty="0"/>
              <a:t> khi hai vectơ ngược hướng.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2878</Words>
  <Application>Microsoft Office PowerPoint</Application>
  <PresentationFormat>On-screen Show (16:9)</PresentationFormat>
  <Paragraphs>250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Archivo Black</vt:lpstr>
      <vt:lpstr>Montserrat</vt:lpstr>
      <vt:lpstr>Wingdings</vt:lpstr>
      <vt:lpstr>Times New Roman</vt:lpstr>
      <vt:lpstr>Exo 2 Black</vt:lpstr>
      <vt:lpstr>Bebas Neue</vt:lpstr>
      <vt:lpstr>Arial</vt:lpstr>
      <vt:lpstr>Montserrat Medium</vt:lpstr>
      <vt:lpstr>Cambria Math</vt:lpstr>
      <vt:lpstr>Symbol</vt:lpstr>
      <vt:lpstr>Calibri</vt:lpstr>
      <vt:lpstr>Math Subject for Middle School - 8th Grade: Measurement by Slidesgo</vt:lpstr>
      <vt:lpstr>NHIỆT LIỆT CHÀO ĐÓN  CÁC EM ĐẾN VỚI BÀI HỌC MỚI!</vt:lpstr>
      <vt:lpstr>KHỞI ĐỘNG</vt:lpstr>
      <vt:lpstr>KHỞI ĐỘNG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ĐÓN  CÁC EM ĐẾN VỚI BÀI HỌC MỚI!</dc:title>
  <dc:creator>User</dc:creator>
  <cp:lastModifiedBy>Administrator</cp:lastModifiedBy>
  <cp:revision>61</cp:revision>
  <dcterms:modified xsi:type="dcterms:W3CDTF">2024-12-25T11:04:04Z</dcterms:modified>
</cp:coreProperties>
</file>