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62" r:id="rId4"/>
    <p:sldId id="270" r:id="rId5"/>
    <p:sldId id="269" r:id="rId6"/>
    <p:sldId id="271" r:id="rId7"/>
    <p:sldId id="268" r:id="rId8"/>
    <p:sldId id="301" r:id="rId9"/>
    <p:sldId id="266" r:id="rId10"/>
    <p:sldId id="267" r:id="rId11"/>
    <p:sldId id="265" r:id="rId12"/>
    <p:sldId id="264" r:id="rId13"/>
    <p:sldId id="263" r:id="rId14"/>
    <p:sldId id="272" r:id="rId15"/>
    <p:sldId id="261" r:id="rId16"/>
    <p:sldId id="260" r:id="rId17"/>
    <p:sldId id="259" r:id="rId18"/>
    <p:sldId id="302" r:id="rId19"/>
    <p:sldId id="281" r:id="rId20"/>
    <p:sldId id="280" r:id="rId21"/>
    <p:sldId id="274" r:id="rId22"/>
    <p:sldId id="283" r:id="rId23"/>
    <p:sldId id="292" r:id="rId24"/>
    <p:sldId id="284" r:id="rId25"/>
    <p:sldId id="276" r:id="rId26"/>
    <p:sldId id="291" r:id="rId27"/>
    <p:sldId id="293" r:id="rId28"/>
    <p:sldId id="303" r:id="rId29"/>
    <p:sldId id="308" r:id="rId30"/>
    <p:sldId id="307" r:id="rId31"/>
    <p:sldId id="306" r:id="rId32"/>
    <p:sldId id="305" r:id="rId33"/>
    <p:sldId id="304" r:id="rId34"/>
    <p:sldId id="310" r:id="rId35"/>
    <p:sldId id="309" r:id="rId36"/>
    <p:sldId id="287" r:id="rId37"/>
    <p:sldId id="311" r:id="rId38"/>
    <p:sldId id="312" r:id="rId39"/>
    <p:sldId id="313" r:id="rId40"/>
    <p:sldId id="288" r:id="rId41"/>
    <p:sldId id="289" r:id="rId42"/>
    <p:sldId id="315" r:id="rId43"/>
    <p:sldId id="290" r:id="rId44"/>
    <p:sldId id="299" r:id="rId45"/>
    <p:sldId id="317" r:id="rId46"/>
    <p:sldId id="316" r:id="rId47"/>
    <p:sldId id="318" r:id="rId48"/>
    <p:sldId id="286" r:id="rId49"/>
    <p:sldId id="298" r:id="rId50"/>
    <p:sldId id="319" r:id="rId51"/>
    <p:sldId id="297" r:id="rId52"/>
    <p:sldId id="300" r:id="rId53"/>
    <p:sldId id="295" r:id="rId54"/>
    <p:sldId id="296" r:id="rId55"/>
    <p:sldId id="320" r:id="rId56"/>
    <p:sldId id="321" r:id="rId57"/>
    <p:sldId id="322" r:id="rId58"/>
    <p:sldId id="323" r:id="rId59"/>
    <p:sldId id="324" r:id="rId60"/>
    <p:sldId id="325" r:id="rId61"/>
    <p:sldId id="327" r:id="rId62"/>
    <p:sldId id="326" r:id="rId63"/>
    <p:sldId id="328" r:id="rId64"/>
    <p:sldId id="329" r:id="rId65"/>
    <p:sldId id="330" r:id="rId66"/>
    <p:sldId id="29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81" d="100"/>
          <a:sy n="81" d="100"/>
        </p:scale>
        <p:origin x="-216"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1D8A9-7202-4750-B1A6-4060F09A6120}" type="datetimeFigureOut">
              <a:rPr lang="en-GB" smtClean="0"/>
              <a:t>22/02/2023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A3F35-8122-4B58-B83D-44F9543F3DA8}" type="slidenum">
              <a:rPr lang="en-GB" smtClean="0"/>
              <a:t>‹#›</a:t>
            </a:fld>
            <a:endParaRPr lang="en-GB"/>
          </a:p>
        </p:txBody>
      </p:sp>
    </p:spTree>
    <p:extLst>
      <p:ext uri="{BB962C8B-B14F-4D97-AF65-F5344CB8AC3E}">
        <p14:creationId xmlns:p14="http://schemas.microsoft.com/office/powerpoint/2010/main" val="392906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a:t>
            </a:fld>
            <a:endParaRPr lang="zh-CN" altLang="en-US"/>
          </a:p>
        </p:txBody>
      </p:sp>
    </p:spTree>
    <p:extLst>
      <p:ext uri="{BB962C8B-B14F-4D97-AF65-F5344CB8AC3E}">
        <p14:creationId xmlns:p14="http://schemas.microsoft.com/office/powerpoint/2010/main" val="311948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10</a:t>
            </a:fld>
            <a:endParaRPr lang="zh-CN" altLang="en-US"/>
          </a:p>
        </p:txBody>
      </p:sp>
    </p:spTree>
    <p:extLst>
      <p:ext uri="{BB962C8B-B14F-4D97-AF65-F5344CB8AC3E}">
        <p14:creationId xmlns:p14="http://schemas.microsoft.com/office/powerpoint/2010/main" val="135523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11</a:t>
            </a:fld>
            <a:endParaRPr lang="zh-CN" altLang="en-US"/>
          </a:p>
        </p:txBody>
      </p:sp>
    </p:spTree>
    <p:extLst>
      <p:ext uri="{BB962C8B-B14F-4D97-AF65-F5344CB8AC3E}">
        <p14:creationId xmlns:p14="http://schemas.microsoft.com/office/powerpoint/2010/main" val="402383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12</a:t>
            </a:fld>
            <a:endParaRPr lang="zh-CN" altLang="en-US"/>
          </a:p>
        </p:txBody>
      </p:sp>
    </p:spTree>
    <p:extLst>
      <p:ext uri="{BB962C8B-B14F-4D97-AF65-F5344CB8AC3E}">
        <p14:creationId xmlns:p14="http://schemas.microsoft.com/office/powerpoint/2010/main" val="250115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13</a:t>
            </a:fld>
            <a:endParaRPr lang="zh-CN" altLang="en-US"/>
          </a:p>
        </p:txBody>
      </p:sp>
    </p:spTree>
    <p:extLst>
      <p:ext uri="{BB962C8B-B14F-4D97-AF65-F5344CB8AC3E}">
        <p14:creationId xmlns:p14="http://schemas.microsoft.com/office/powerpoint/2010/main" val="150037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14</a:t>
            </a:fld>
            <a:endParaRPr lang="zh-CN" altLang="en-US"/>
          </a:p>
        </p:txBody>
      </p:sp>
    </p:spTree>
    <p:extLst>
      <p:ext uri="{BB962C8B-B14F-4D97-AF65-F5344CB8AC3E}">
        <p14:creationId xmlns:p14="http://schemas.microsoft.com/office/powerpoint/2010/main" val="387322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15</a:t>
            </a:fld>
            <a:endParaRPr lang="zh-CN" altLang="en-US"/>
          </a:p>
        </p:txBody>
      </p:sp>
    </p:spTree>
    <p:extLst>
      <p:ext uri="{BB962C8B-B14F-4D97-AF65-F5344CB8AC3E}">
        <p14:creationId xmlns:p14="http://schemas.microsoft.com/office/powerpoint/2010/main" val="198336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16</a:t>
            </a:fld>
            <a:endParaRPr lang="zh-CN" altLang="en-US"/>
          </a:p>
        </p:txBody>
      </p:sp>
    </p:spTree>
    <p:extLst>
      <p:ext uri="{BB962C8B-B14F-4D97-AF65-F5344CB8AC3E}">
        <p14:creationId xmlns:p14="http://schemas.microsoft.com/office/powerpoint/2010/main" val="2759260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17</a:t>
            </a:fld>
            <a:endParaRPr lang="zh-CN" altLang="en-US"/>
          </a:p>
        </p:txBody>
      </p:sp>
    </p:spTree>
    <p:extLst>
      <p:ext uri="{BB962C8B-B14F-4D97-AF65-F5344CB8AC3E}">
        <p14:creationId xmlns:p14="http://schemas.microsoft.com/office/powerpoint/2010/main" val="3258869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18</a:t>
            </a:fld>
            <a:endParaRPr lang="zh-CN" altLang="en-US"/>
          </a:p>
        </p:txBody>
      </p:sp>
    </p:spTree>
    <p:extLst>
      <p:ext uri="{BB962C8B-B14F-4D97-AF65-F5344CB8AC3E}">
        <p14:creationId xmlns:p14="http://schemas.microsoft.com/office/powerpoint/2010/main" val="162067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19</a:t>
            </a:fld>
            <a:endParaRPr lang="zh-CN" altLang="en-US"/>
          </a:p>
        </p:txBody>
      </p:sp>
    </p:spTree>
    <p:extLst>
      <p:ext uri="{BB962C8B-B14F-4D97-AF65-F5344CB8AC3E}">
        <p14:creationId xmlns:p14="http://schemas.microsoft.com/office/powerpoint/2010/main" val="377726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a:t>
            </a:fld>
            <a:endParaRPr lang="zh-CN" altLang="en-US"/>
          </a:p>
        </p:txBody>
      </p:sp>
    </p:spTree>
    <p:extLst>
      <p:ext uri="{BB962C8B-B14F-4D97-AF65-F5344CB8AC3E}">
        <p14:creationId xmlns:p14="http://schemas.microsoft.com/office/powerpoint/2010/main" val="2182127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20</a:t>
            </a:fld>
            <a:endParaRPr lang="zh-CN" altLang="en-US"/>
          </a:p>
        </p:txBody>
      </p:sp>
    </p:spTree>
    <p:extLst>
      <p:ext uri="{BB962C8B-B14F-4D97-AF65-F5344CB8AC3E}">
        <p14:creationId xmlns:p14="http://schemas.microsoft.com/office/powerpoint/2010/main" val="3508107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21</a:t>
            </a:fld>
            <a:endParaRPr lang="zh-CN" altLang="en-US"/>
          </a:p>
        </p:txBody>
      </p:sp>
    </p:spTree>
    <p:extLst>
      <p:ext uri="{BB962C8B-B14F-4D97-AF65-F5344CB8AC3E}">
        <p14:creationId xmlns:p14="http://schemas.microsoft.com/office/powerpoint/2010/main" val="3193748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22</a:t>
            </a:fld>
            <a:endParaRPr lang="zh-CN" altLang="en-US"/>
          </a:p>
        </p:txBody>
      </p:sp>
    </p:spTree>
    <p:extLst>
      <p:ext uri="{BB962C8B-B14F-4D97-AF65-F5344CB8AC3E}">
        <p14:creationId xmlns:p14="http://schemas.microsoft.com/office/powerpoint/2010/main" val="2247659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23</a:t>
            </a:fld>
            <a:endParaRPr lang="zh-CN" altLang="en-US"/>
          </a:p>
        </p:txBody>
      </p:sp>
    </p:spTree>
    <p:extLst>
      <p:ext uri="{BB962C8B-B14F-4D97-AF65-F5344CB8AC3E}">
        <p14:creationId xmlns:p14="http://schemas.microsoft.com/office/powerpoint/2010/main" val="2510737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24</a:t>
            </a:fld>
            <a:endParaRPr lang="zh-CN" altLang="en-US"/>
          </a:p>
        </p:txBody>
      </p:sp>
    </p:spTree>
    <p:extLst>
      <p:ext uri="{BB962C8B-B14F-4D97-AF65-F5344CB8AC3E}">
        <p14:creationId xmlns:p14="http://schemas.microsoft.com/office/powerpoint/2010/main" val="3854384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25</a:t>
            </a:fld>
            <a:endParaRPr lang="zh-CN" altLang="en-US"/>
          </a:p>
        </p:txBody>
      </p:sp>
    </p:spTree>
    <p:extLst>
      <p:ext uri="{BB962C8B-B14F-4D97-AF65-F5344CB8AC3E}">
        <p14:creationId xmlns:p14="http://schemas.microsoft.com/office/powerpoint/2010/main" val="217171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27</a:t>
            </a:fld>
            <a:endParaRPr lang="zh-CN" altLang="en-US"/>
          </a:p>
        </p:txBody>
      </p:sp>
    </p:spTree>
    <p:extLst>
      <p:ext uri="{BB962C8B-B14F-4D97-AF65-F5344CB8AC3E}">
        <p14:creationId xmlns:p14="http://schemas.microsoft.com/office/powerpoint/2010/main" val="238012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28</a:t>
            </a:fld>
            <a:endParaRPr lang="zh-CN" altLang="en-US"/>
          </a:p>
        </p:txBody>
      </p:sp>
    </p:spTree>
    <p:extLst>
      <p:ext uri="{BB962C8B-B14F-4D97-AF65-F5344CB8AC3E}">
        <p14:creationId xmlns:p14="http://schemas.microsoft.com/office/powerpoint/2010/main" val="499581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29</a:t>
            </a:fld>
            <a:endParaRPr lang="zh-CN" altLang="en-US"/>
          </a:p>
        </p:txBody>
      </p:sp>
    </p:spTree>
    <p:extLst>
      <p:ext uri="{BB962C8B-B14F-4D97-AF65-F5344CB8AC3E}">
        <p14:creationId xmlns:p14="http://schemas.microsoft.com/office/powerpoint/2010/main" val="237710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30</a:t>
            </a:fld>
            <a:endParaRPr lang="zh-CN" altLang="en-US"/>
          </a:p>
        </p:txBody>
      </p:sp>
    </p:spTree>
    <p:extLst>
      <p:ext uri="{BB962C8B-B14F-4D97-AF65-F5344CB8AC3E}">
        <p14:creationId xmlns:p14="http://schemas.microsoft.com/office/powerpoint/2010/main" val="262624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a:t>
            </a:fld>
            <a:endParaRPr lang="zh-CN" altLang="en-US"/>
          </a:p>
        </p:txBody>
      </p:sp>
    </p:spTree>
    <p:extLst>
      <p:ext uri="{BB962C8B-B14F-4D97-AF65-F5344CB8AC3E}">
        <p14:creationId xmlns:p14="http://schemas.microsoft.com/office/powerpoint/2010/main" val="1979463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31</a:t>
            </a:fld>
            <a:endParaRPr lang="zh-CN" altLang="en-US"/>
          </a:p>
        </p:txBody>
      </p:sp>
    </p:spTree>
    <p:extLst>
      <p:ext uri="{BB962C8B-B14F-4D97-AF65-F5344CB8AC3E}">
        <p14:creationId xmlns:p14="http://schemas.microsoft.com/office/powerpoint/2010/main" val="3281976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32</a:t>
            </a:fld>
            <a:endParaRPr lang="zh-CN" altLang="en-US"/>
          </a:p>
        </p:txBody>
      </p:sp>
    </p:spTree>
    <p:extLst>
      <p:ext uri="{BB962C8B-B14F-4D97-AF65-F5344CB8AC3E}">
        <p14:creationId xmlns:p14="http://schemas.microsoft.com/office/powerpoint/2010/main" val="3613739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33</a:t>
            </a:fld>
            <a:endParaRPr lang="zh-CN" altLang="en-US"/>
          </a:p>
        </p:txBody>
      </p:sp>
    </p:spTree>
    <p:extLst>
      <p:ext uri="{BB962C8B-B14F-4D97-AF65-F5344CB8AC3E}">
        <p14:creationId xmlns:p14="http://schemas.microsoft.com/office/powerpoint/2010/main" val="1467035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34</a:t>
            </a:fld>
            <a:endParaRPr lang="zh-CN" altLang="en-US"/>
          </a:p>
        </p:txBody>
      </p:sp>
    </p:spTree>
    <p:extLst>
      <p:ext uri="{BB962C8B-B14F-4D97-AF65-F5344CB8AC3E}">
        <p14:creationId xmlns:p14="http://schemas.microsoft.com/office/powerpoint/2010/main" val="2634747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35</a:t>
            </a:fld>
            <a:endParaRPr lang="zh-CN" altLang="en-US"/>
          </a:p>
        </p:txBody>
      </p:sp>
    </p:spTree>
    <p:extLst>
      <p:ext uri="{BB962C8B-B14F-4D97-AF65-F5344CB8AC3E}">
        <p14:creationId xmlns:p14="http://schemas.microsoft.com/office/powerpoint/2010/main" val="4184764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36</a:t>
            </a:fld>
            <a:endParaRPr lang="zh-CN" altLang="en-US"/>
          </a:p>
        </p:txBody>
      </p:sp>
    </p:spTree>
    <p:extLst>
      <p:ext uri="{BB962C8B-B14F-4D97-AF65-F5344CB8AC3E}">
        <p14:creationId xmlns:p14="http://schemas.microsoft.com/office/powerpoint/2010/main" val="170451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38</a:t>
            </a:fld>
            <a:endParaRPr lang="zh-CN" altLang="en-US"/>
          </a:p>
        </p:txBody>
      </p:sp>
    </p:spTree>
    <p:extLst>
      <p:ext uri="{BB962C8B-B14F-4D97-AF65-F5344CB8AC3E}">
        <p14:creationId xmlns:p14="http://schemas.microsoft.com/office/powerpoint/2010/main" val="2599493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39</a:t>
            </a:fld>
            <a:endParaRPr lang="zh-CN" altLang="en-US"/>
          </a:p>
        </p:txBody>
      </p:sp>
    </p:spTree>
    <p:extLst>
      <p:ext uri="{BB962C8B-B14F-4D97-AF65-F5344CB8AC3E}">
        <p14:creationId xmlns:p14="http://schemas.microsoft.com/office/powerpoint/2010/main" val="2297218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40</a:t>
            </a:fld>
            <a:endParaRPr lang="zh-CN" altLang="en-US"/>
          </a:p>
        </p:txBody>
      </p:sp>
    </p:spTree>
    <p:extLst>
      <p:ext uri="{BB962C8B-B14F-4D97-AF65-F5344CB8AC3E}">
        <p14:creationId xmlns:p14="http://schemas.microsoft.com/office/powerpoint/2010/main" val="2932552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41</a:t>
            </a:fld>
            <a:endParaRPr lang="zh-CN" altLang="en-US"/>
          </a:p>
        </p:txBody>
      </p:sp>
    </p:spTree>
    <p:extLst>
      <p:ext uri="{BB962C8B-B14F-4D97-AF65-F5344CB8AC3E}">
        <p14:creationId xmlns:p14="http://schemas.microsoft.com/office/powerpoint/2010/main" val="291669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a:t>
            </a:fld>
            <a:endParaRPr lang="zh-CN" altLang="en-US"/>
          </a:p>
        </p:txBody>
      </p:sp>
    </p:spTree>
    <p:extLst>
      <p:ext uri="{BB962C8B-B14F-4D97-AF65-F5344CB8AC3E}">
        <p14:creationId xmlns:p14="http://schemas.microsoft.com/office/powerpoint/2010/main" val="3802550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42</a:t>
            </a:fld>
            <a:endParaRPr lang="zh-CN" altLang="en-US"/>
          </a:p>
        </p:txBody>
      </p:sp>
    </p:spTree>
    <p:extLst>
      <p:ext uri="{BB962C8B-B14F-4D97-AF65-F5344CB8AC3E}">
        <p14:creationId xmlns:p14="http://schemas.microsoft.com/office/powerpoint/2010/main" val="2252945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43</a:t>
            </a:fld>
            <a:endParaRPr lang="zh-CN" altLang="en-US"/>
          </a:p>
        </p:txBody>
      </p:sp>
    </p:spTree>
    <p:extLst>
      <p:ext uri="{BB962C8B-B14F-4D97-AF65-F5344CB8AC3E}">
        <p14:creationId xmlns:p14="http://schemas.microsoft.com/office/powerpoint/2010/main" val="3508363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44</a:t>
            </a:fld>
            <a:endParaRPr lang="zh-CN" altLang="en-US"/>
          </a:p>
        </p:txBody>
      </p:sp>
    </p:spTree>
    <p:extLst>
      <p:ext uri="{BB962C8B-B14F-4D97-AF65-F5344CB8AC3E}">
        <p14:creationId xmlns:p14="http://schemas.microsoft.com/office/powerpoint/2010/main" val="2167141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48</a:t>
            </a:fld>
            <a:endParaRPr lang="zh-CN" altLang="en-US"/>
          </a:p>
        </p:txBody>
      </p:sp>
    </p:spTree>
    <p:extLst>
      <p:ext uri="{BB962C8B-B14F-4D97-AF65-F5344CB8AC3E}">
        <p14:creationId xmlns:p14="http://schemas.microsoft.com/office/powerpoint/2010/main" val="126177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49</a:t>
            </a:fld>
            <a:endParaRPr lang="zh-CN" altLang="en-US"/>
          </a:p>
        </p:txBody>
      </p:sp>
    </p:spTree>
    <p:extLst>
      <p:ext uri="{BB962C8B-B14F-4D97-AF65-F5344CB8AC3E}">
        <p14:creationId xmlns:p14="http://schemas.microsoft.com/office/powerpoint/2010/main" val="643602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50</a:t>
            </a:fld>
            <a:endParaRPr lang="zh-CN" altLang="en-US"/>
          </a:p>
        </p:txBody>
      </p:sp>
    </p:spTree>
    <p:extLst>
      <p:ext uri="{BB962C8B-B14F-4D97-AF65-F5344CB8AC3E}">
        <p14:creationId xmlns:p14="http://schemas.microsoft.com/office/powerpoint/2010/main" val="3823150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51</a:t>
            </a:fld>
            <a:endParaRPr lang="zh-CN" altLang="en-US"/>
          </a:p>
        </p:txBody>
      </p:sp>
    </p:spTree>
    <p:extLst>
      <p:ext uri="{BB962C8B-B14F-4D97-AF65-F5344CB8AC3E}">
        <p14:creationId xmlns:p14="http://schemas.microsoft.com/office/powerpoint/2010/main" val="794987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52</a:t>
            </a:fld>
            <a:endParaRPr lang="zh-CN" altLang="en-US"/>
          </a:p>
        </p:txBody>
      </p:sp>
    </p:spTree>
    <p:extLst>
      <p:ext uri="{BB962C8B-B14F-4D97-AF65-F5344CB8AC3E}">
        <p14:creationId xmlns:p14="http://schemas.microsoft.com/office/powerpoint/2010/main" val="4030277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53</a:t>
            </a:fld>
            <a:endParaRPr lang="zh-CN" altLang="en-US"/>
          </a:p>
        </p:txBody>
      </p:sp>
    </p:spTree>
    <p:extLst>
      <p:ext uri="{BB962C8B-B14F-4D97-AF65-F5344CB8AC3E}">
        <p14:creationId xmlns:p14="http://schemas.microsoft.com/office/powerpoint/2010/main" val="3637915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54</a:t>
            </a:fld>
            <a:endParaRPr lang="zh-CN" altLang="en-US"/>
          </a:p>
        </p:txBody>
      </p:sp>
    </p:spTree>
    <p:extLst>
      <p:ext uri="{BB962C8B-B14F-4D97-AF65-F5344CB8AC3E}">
        <p14:creationId xmlns:p14="http://schemas.microsoft.com/office/powerpoint/2010/main" val="404754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a:t>
            </a:fld>
            <a:endParaRPr lang="zh-CN" altLang="en-US"/>
          </a:p>
        </p:txBody>
      </p:sp>
    </p:spTree>
    <p:extLst>
      <p:ext uri="{BB962C8B-B14F-4D97-AF65-F5344CB8AC3E}">
        <p14:creationId xmlns:p14="http://schemas.microsoft.com/office/powerpoint/2010/main" val="1017746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55</a:t>
            </a:fld>
            <a:endParaRPr lang="zh-CN" altLang="en-US"/>
          </a:p>
        </p:txBody>
      </p:sp>
    </p:spTree>
    <p:extLst>
      <p:ext uri="{BB962C8B-B14F-4D97-AF65-F5344CB8AC3E}">
        <p14:creationId xmlns:p14="http://schemas.microsoft.com/office/powerpoint/2010/main" val="1259763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56</a:t>
            </a:fld>
            <a:endParaRPr lang="zh-CN" altLang="en-US"/>
          </a:p>
        </p:txBody>
      </p:sp>
    </p:spTree>
    <p:extLst>
      <p:ext uri="{BB962C8B-B14F-4D97-AF65-F5344CB8AC3E}">
        <p14:creationId xmlns:p14="http://schemas.microsoft.com/office/powerpoint/2010/main" val="1114649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57</a:t>
            </a:fld>
            <a:endParaRPr lang="zh-CN" altLang="en-US"/>
          </a:p>
        </p:txBody>
      </p:sp>
    </p:spTree>
    <p:extLst>
      <p:ext uri="{BB962C8B-B14F-4D97-AF65-F5344CB8AC3E}">
        <p14:creationId xmlns:p14="http://schemas.microsoft.com/office/powerpoint/2010/main" val="29739399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58</a:t>
            </a:fld>
            <a:endParaRPr lang="zh-CN" altLang="en-US"/>
          </a:p>
        </p:txBody>
      </p:sp>
    </p:spTree>
    <p:extLst>
      <p:ext uri="{BB962C8B-B14F-4D97-AF65-F5344CB8AC3E}">
        <p14:creationId xmlns:p14="http://schemas.microsoft.com/office/powerpoint/2010/main" val="847612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59</a:t>
            </a:fld>
            <a:endParaRPr lang="zh-CN" altLang="en-US"/>
          </a:p>
        </p:txBody>
      </p:sp>
    </p:spTree>
    <p:extLst>
      <p:ext uri="{BB962C8B-B14F-4D97-AF65-F5344CB8AC3E}">
        <p14:creationId xmlns:p14="http://schemas.microsoft.com/office/powerpoint/2010/main" val="3838743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60</a:t>
            </a:fld>
            <a:endParaRPr lang="zh-CN" altLang="en-US"/>
          </a:p>
        </p:txBody>
      </p:sp>
    </p:spTree>
    <p:extLst>
      <p:ext uri="{BB962C8B-B14F-4D97-AF65-F5344CB8AC3E}">
        <p14:creationId xmlns:p14="http://schemas.microsoft.com/office/powerpoint/2010/main" val="28381321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61</a:t>
            </a:fld>
            <a:endParaRPr lang="zh-CN" altLang="en-US"/>
          </a:p>
        </p:txBody>
      </p:sp>
    </p:spTree>
    <p:extLst>
      <p:ext uri="{BB962C8B-B14F-4D97-AF65-F5344CB8AC3E}">
        <p14:creationId xmlns:p14="http://schemas.microsoft.com/office/powerpoint/2010/main" val="1834421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62</a:t>
            </a:fld>
            <a:endParaRPr lang="zh-CN" altLang="en-US"/>
          </a:p>
        </p:txBody>
      </p:sp>
    </p:spTree>
    <p:extLst>
      <p:ext uri="{BB962C8B-B14F-4D97-AF65-F5344CB8AC3E}">
        <p14:creationId xmlns:p14="http://schemas.microsoft.com/office/powerpoint/2010/main" val="2209377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63</a:t>
            </a:fld>
            <a:endParaRPr lang="zh-CN" altLang="en-US"/>
          </a:p>
        </p:txBody>
      </p:sp>
    </p:spTree>
    <p:extLst>
      <p:ext uri="{BB962C8B-B14F-4D97-AF65-F5344CB8AC3E}">
        <p14:creationId xmlns:p14="http://schemas.microsoft.com/office/powerpoint/2010/main" val="1419442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64</a:t>
            </a:fld>
            <a:endParaRPr lang="zh-CN" altLang="en-US"/>
          </a:p>
        </p:txBody>
      </p:sp>
    </p:spTree>
    <p:extLst>
      <p:ext uri="{BB962C8B-B14F-4D97-AF65-F5344CB8AC3E}">
        <p14:creationId xmlns:p14="http://schemas.microsoft.com/office/powerpoint/2010/main" val="132144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a:t>
            </a:fld>
            <a:endParaRPr lang="zh-CN" altLang="en-US"/>
          </a:p>
        </p:txBody>
      </p:sp>
    </p:spTree>
    <p:extLst>
      <p:ext uri="{BB962C8B-B14F-4D97-AF65-F5344CB8AC3E}">
        <p14:creationId xmlns:p14="http://schemas.microsoft.com/office/powerpoint/2010/main" val="884521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65</a:t>
            </a:fld>
            <a:endParaRPr lang="zh-CN" altLang="en-US"/>
          </a:p>
        </p:txBody>
      </p:sp>
    </p:spTree>
    <p:extLst>
      <p:ext uri="{BB962C8B-B14F-4D97-AF65-F5344CB8AC3E}">
        <p14:creationId xmlns:p14="http://schemas.microsoft.com/office/powerpoint/2010/main" val="1010821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66</a:t>
            </a:fld>
            <a:endParaRPr lang="zh-CN" altLang="en-US"/>
          </a:p>
        </p:txBody>
      </p:sp>
    </p:spTree>
    <p:extLst>
      <p:ext uri="{BB962C8B-B14F-4D97-AF65-F5344CB8AC3E}">
        <p14:creationId xmlns:p14="http://schemas.microsoft.com/office/powerpoint/2010/main" val="363640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7</a:t>
            </a:fld>
            <a:endParaRPr lang="zh-CN" altLang="en-US"/>
          </a:p>
        </p:txBody>
      </p:sp>
    </p:spTree>
    <p:extLst>
      <p:ext uri="{BB962C8B-B14F-4D97-AF65-F5344CB8AC3E}">
        <p14:creationId xmlns:p14="http://schemas.microsoft.com/office/powerpoint/2010/main" val="2749401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8</a:t>
            </a:fld>
            <a:endParaRPr lang="zh-CN" altLang="en-US"/>
          </a:p>
        </p:txBody>
      </p:sp>
    </p:spTree>
    <p:extLst>
      <p:ext uri="{BB962C8B-B14F-4D97-AF65-F5344CB8AC3E}">
        <p14:creationId xmlns:p14="http://schemas.microsoft.com/office/powerpoint/2010/main" val="2612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C81699-ED95-4783-9DFB-97D0CE0CFCD0}" type="slidenum">
              <a:rPr lang="zh-CN" altLang="en-US" smtClean="0"/>
              <a:t>9</a:t>
            </a:fld>
            <a:endParaRPr lang="zh-CN" altLang="en-US"/>
          </a:p>
        </p:txBody>
      </p:sp>
    </p:spTree>
    <p:extLst>
      <p:ext uri="{BB962C8B-B14F-4D97-AF65-F5344CB8AC3E}">
        <p14:creationId xmlns:p14="http://schemas.microsoft.com/office/powerpoint/2010/main" val="205526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C98020-17DE-4846-A14A-F8D0210047C9}" type="datetimeFigureOut">
              <a:rPr lang="en-GB" smtClean="0"/>
              <a:t>22/02/2023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334303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C98020-17DE-4846-A14A-F8D0210047C9}" type="datetimeFigureOut">
              <a:rPr lang="en-GB" smtClean="0"/>
              <a:t>22/02/2023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38397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C98020-17DE-4846-A14A-F8D0210047C9}" type="datetimeFigureOut">
              <a:rPr lang="en-GB" smtClean="0"/>
              <a:t>22/02/2023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402150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C98020-17DE-4846-A14A-F8D0210047C9}" type="datetimeFigureOut">
              <a:rPr lang="en-GB" smtClean="0"/>
              <a:t>22/02/2023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3773443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98020-17DE-4846-A14A-F8D0210047C9}" type="datetimeFigureOut">
              <a:rPr lang="en-GB" smtClean="0"/>
              <a:t>22/02/2023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21276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C98020-17DE-4846-A14A-F8D0210047C9}" type="datetimeFigureOut">
              <a:rPr lang="en-GB" smtClean="0"/>
              <a:t>22/02/2023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414266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C98020-17DE-4846-A14A-F8D0210047C9}" type="datetimeFigureOut">
              <a:rPr lang="en-GB" smtClean="0"/>
              <a:t>22/02/2023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59943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C98020-17DE-4846-A14A-F8D0210047C9}" type="datetimeFigureOut">
              <a:rPr lang="en-GB" smtClean="0"/>
              <a:t>22/02/2023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216542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98020-17DE-4846-A14A-F8D0210047C9}" type="datetimeFigureOut">
              <a:rPr lang="en-GB" smtClean="0"/>
              <a:t>22/02/2023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71293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C98020-17DE-4846-A14A-F8D0210047C9}" type="datetimeFigureOut">
              <a:rPr lang="en-GB" smtClean="0"/>
              <a:t>22/02/2023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25571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C98020-17DE-4846-A14A-F8D0210047C9}" type="datetimeFigureOut">
              <a:rPr lang="en-GB" smtClean="0"/>
              <a:t>22/02/2023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A7C5F2-EEA5-4F3F-87B4-542EF102B6BB}" type="slidenum">
              <a:rPr lang="en-GB" smtClean="0"/>
              <a:t>‹#›</a:t>
            </a:fld>
            <a:endParaRPr lang="en-GB"/>
          </a:p>
        </p:txBody>
      </p:sp>
    </p:spTree>
    <p:extLst>
      <p:ext uri="{BB962C8B-B14F-4D97-AF65-F5344CB8AC3E}">
        <p14:creationId xmlns:p14="http://schemas.microsoft.com/office/powerpoint/2010/main" val="46502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98020-17DE-4846-A14A-F8D0210047C9}" type="datetimeFigureOut">
              <a:rPr lang="en-GB" smtClean="0"/>
              <a:t>22/02/2023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7C5F2-EEA5-4F3F-87B4-542EF102B6BB}" type="slidenum">
              <a:rPr lang="en-GB" smtClean="0"/>
              <a:t>‹#›</a:t>
            </a:fld>
            <a:endParaRPr lang="en-GB"/>
          </a:p>
        </p:txBody>
      </p:sp>
    </p:spTree>
    <p:extLst>
      <p:ext uri="{BB962C8B-B14F-4D97-AF65-F5344CB8AC3E}">
        <p14:creationId xmlns:p14="http://schemas.microsoft.com/office/powerpoint/2010/main" val="950850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jp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g"/><Relationship Id="rId7"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8.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8.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8.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0.png"/><Relationship Id="rId4" Type="http://schemas.openxmlformats.org/officeDocument/2006/relationships/image" Target="../media/image41.sv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0.png"/><Relationship Id="rId4" Type="http://schemas.openxmlformats.org/officeDocument/2006/relationships/image" Target="../media/image41.sv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0.png"/><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8.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075F77A-07BB-487E-A0CC-EAA78DA3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4" name="图片 13">
            <a:extLst>
              <a:ext uri="{FF2B5EF4-FFF2-40B4-BE49-F238E27FC236}">
                <a16:creationId xmlns:a16="http://schemas.microsoft.com/office/drawing/2014/main" xmlns="" id="{5BF92756-2765-4F86-B437-E626ECCA5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0452718" y="404481"/>
            <a:ext cx="1810394" cy="1472634"/>
          </a:xfrm>
          <a:prstGeom prst="rect">
            <a:avLst/>
          </a:prstGeom>
        </p:spPr>
      </p:pic>
      <p:pic>
        <p:nvPicPr>
          <p:cNvPr id="9" name="图片 8">
            <a:extLst>
              <a:ext uri="{FF2B5EF4-FFF2-40B4-BE49-F238E27FC236}">
                <a16:creationId xmlns:a16="http://schemas.microsoft.com/office/drawing/2014/main" xmlns="" id="{02D3712C-1C1F-45F4-AF9B-53FF4568C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129" y="164942"/>
            <a:ext cx="1790700" cy="2427317"/>
          </a:xfrm>
          <a:prstGeom prst="rect">
            <a:avLst/>
          </a:prstGeom>
        </p:spPr>
      </p:pic>
      <p:pic>
        <p:nvPicPr>
          <p:cNvPr id="11" name="图片 10">
            <a:extLst>
              <a:ext uri="{FF2B5EF4-FFF2-40B4-BE49-F238E27FC236}">
                <a16:creationId xmlns:a16="http://schemas.microsoft.com/office/drawing/2014/main" xmlns="" id="{BCF69635-C099-42D5-BC7E-5B495D82A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3605" y="2267223"/>
            <a:ext cx="1684391" cy="1201336"/>
          </a:xfrm>
          <a:prstGeom prst="rect">
            <a:avLst/>
          </a:prstGeom>
        </p:spPr>
      </p:pic>
      <p:pic>
        <p:nvPicPr>
          <p:cNvPr id="18" name="图片 17">
            <a:extLst>
              <a:ext uri="{FF2B5EF4-FFF2-40B4-BE49-F238E27FC236}">
                <a16:creationId xmlns:a16="http://schemas.microsoft.com/office/drawing/2014/main" xmlns="" id="{34C3554F-76BE-48DE-9FC4-3BBECA89F2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15" name="图片 7">
            <a:extLst>
              <a:ext uri="{FF2B5EF4-FFF2-40B4-BE49-F238E27FC236}">
                <a16:creationId xmlns:a16="http://schemas.microsoft.com/office/drawing/2014/main" xmlns="" id="{FCCF11F1-D013-4329-A8EC-D49378A19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17" name="图片 10">
            <a:extLst>
              <a:ext uri="{FF2B5EF4-FFF2-40B4-BE49-F238E27FC236}">
                <a16:creationId xmlns:a16="http://schemas.microsoft.com/office/drawing/2014/main" xmlns="" id="{BCF69635-C099-42D5-BC7E-5B495D82A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482" y="4265741"/>
            <a:ext cx="1684391" cy="1201336"/>
          </a:xfrm>
          <a:prstGeom prst="rect">
            <a:avLst/>
          </a:prstGeom>
        </p:spPr>
      </p:pic>
      <p:pic>
        <p:nvPicPr>
          <p:cNvPr id="19" name="图片 10">
            <a:extLst>
              <a:ext uri="{FF2B5EF4-FFF2-40B4-BE49-F238E27FC236}">
                <a16:creationId xmlns:a16="http://schemas.microsoft.com/office/drawing/2014/main" xmlns="" id="{BCF69635-C099-42D5-BC7E-5B495D82A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695" y="3679859"/>
            <a:ext cx="1684391" cy="1201336"/>
          </a:xfrm>
          <a:prstGeom prst="rect">
            <a:avLst/>
          </a:prstGeom>
        </p:spPr>
      </p:pic>
      <p:pic>
        <p:nvPicPr>
          <p:cNvPr id="21" name="图片 10">
            <a:extLst>
              <a:ext uri="{FF2B5EF4-FFF2-40B4-BE49-F238E27FC236}">
                <a16:creationId xmlns:a16="http://schemas.microsoft.com/office/drawing/2014/main" xmlns="" id="{BCF69635-C099-42D5-BC7E-5B495D82A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150" y="1376137"/>
            <a:ext cx="1684391" cy="1201336"/>
          </a:xfrm>
          <a:prstGeom prst="rect">
            <a:avLst/>
          </a:prstGeom>
        </p:spPr>
      </p:pic>
      <p:sp>
        <p:nvSpPr>
          <p:cNvPr id="24" name="Rectangle 23"/>
          <p:cNvSpPr/>
          <p:nvPr/>
        </p:nvSpPr>
        <p:spPr>
          <a:xfrm>
            <a:off x="3398655" y="1488029"/>
            <a:ext cx="8579341" cy="3416320"/>
          </a:xfrm>
          <a:prstGeom prst="rect">
            <a:avLst/>
          </a:prstGeom>
          <a:noFill/>
        </p:spPr>
        <p:txBody>
          <a:bodyPr wrap="square" lIns="91440" tIns="45720" rIns="91440" bIns="45720">
            <a:spAutoFit/>
          </a:bodyPr>
          <a:lstStyle/>
          <a:p>
            <a:pPr algn="ctr"/>
            <a:r>
              <a:rPr lang="vi-VN" sz="7200" b="1" i="1" cap="none" spc="0">
                <a:ln w="0"/>
                <a:solidFill>
                  <a:srgbClr val="00B05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p>
          <a:p>
            <a:pPr algn="ctr"/>
            <a:r>
              <a:rPr lang="vi-VN" sz="7200" b="1" i="1">
                <a:ln w="0"/>
                <a:solidFill>
                  <a:srgbClr val="00B05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7200" b="1" cap="none" spc="0">
              <a:ln w="0"/>
              <a:solidFill>
                <a:srgbClr val="00B05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8" y="-1"/>
            <a:ext cx="4563308" cy="6816103"/>
          </a:xfrm>
          <a:prstGeom prst="rect">
            <a:avLst/>
          </a:prstGeom>
        </p:spPr>
      </p:pic>
      <p:pic>
        <p:nvPicPr>
          <p:cNvPr id="16" name="Picture 5" descr="C:\Documents and Settings\Admin\My Documents\khanh linh\Hình Động\707657b39hsqemsd.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90990" y="-826056"/>
            <a:ext cx="63007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Documents and Settings\Admin\My Documents\khanh linh\Hình Động\707657b39hsqemsd.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659981" y="-2287746"/>
            <a:ext cx="63007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Documents and Settings\Admin\My Documents\khanh linh\Hình Động\707657b39hsqemsd.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102011" y="1736059"/>
            <a:ext cx="63007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C:\Documents and Settings\Admin\My Documents\khanh linh\Hình Động\707657b39hsqemsd.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812469" y="-564228"/>
            <a:ext cx="63007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152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80">
                                          <p:stCondLst>
                                            <p:cond delay="0"/>
                                          </p:stCondLst>
                                        </p:cTn>
                                        <p:tgtEl>
                                          <p:spTgt spid="24"/>
                                        </p:tgtEl>
                                      </p:cBhvr>
                                    </p:animEffect>
                                    <p:anim calcmode="lin" valueType="num">
                                      <p:cBhvr>
                                        <p:cTn id="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 dur="26">
                                          <p:stCondLst>
                                            <p:cond delay="650"/>
                                          </p:stCondLst>
                                        </p:cTn>
                                        <p:tgtEl>
                                          <p:spTgt spid="24"/>
                                        </p:tgtEl>
                                      </p:cBhvr>
                                      <p:to x="100000" y="60000"/>
                                    </p:animScale>
                                    <p:animScale>
                                      <p:cBhvr>
                                        <p:cTn id="22" dur="166" decel="50000">
                                          <p:stCondLst>
                                            <p:cond delay="676"/>
                                          </p:stCondLst>
                                        </p:cTn>
                                        <p:tgtEl>
                                          <p:spTgt spid="24"/>
                                        </p:tgtEl>
                                      </p:cBhvr>
                                      <p:to x="100000" y="100000"/>
                                    </p:animScale>
                                    <p:animScale>
                                      <p:cBhvr>
                                        <p:cTn id="23" dur="26">
                                          <p:stCondLst>
                                            <p:cond delay="1312"/>
                                          </p:stCondLst>
                                        </p:cTn>
                                        <p:tgtEl>
                                          <p:spTgt spid="24"/>
                                        </p:tgtEl>
                                      </p:cBhvr>
                                      <p:to x="100000" y="80000"/>
                                    </p:animScale>
                                    <p:animScale>
                                      <p:cBhvr>
                                        <p:cTn id="24" dur="166" decel="50000">
                                          <p:stCondLst>
                                            <p:cond delay="1338"/>
                                          </p:stCondLst>
                                        </p:cTn>
                                        <p:tgtEl>
                                          <p:spTgt spid="24"/>
                                        </p:tgtEl>
                                      </p:cBhvr>
                                      <p:to x="100000" y="100000"/>
                                    </p:animScale>
                                    <p:animScale>
                                      <p:cBhvr>
                                        <p:cTn id="25" dur="26">
                                          <p:stCondLst>
                                            <p:cond delay="1642"/>
                                          </p:stCondLst>
                                        </p:cTn>
                                        <p:tgtEl>
                                          <p:spTgt spid="24"/>
                                        </p:tgtEl>
                                      </p:cBhvr>
                                      <p:to x="100000" y="90000"/>
                                    </p:animScale>
                                    <p:animScale>
                                      <p:cBhvr>
                                        <p:cTn id="26" dur="166" decel="50000">
                                          <p:stCondLst>
                                            <p:cond delay="1668"/>
                                          </p:stCondLst>
                                        </p:cTn>
                                        <p:tgtEl>
                                          <p:spTgt spid="24"/>
                                        </p:tgtEl>
                                      </p:cBhvr>
                                      <p:to x="100000" y="100000"/>
                                    </p:animScale>
                                    <p:animScale>
                                      <p:cBhvr>
                                        <p:cTn id="27" dur="26">
                                          <p:stCondLst>
                                            <p:cond delay="1808"/>
                                          </p:stCondLst>
                                        </p:cTn>
                                        <p:tgtEl>
                                          <p:spTgt spid="24"/>
                                        </p:tgtEl>
                                      </p:cBhvr>
                                      <p:to x="100000" y="95000"/>
                                    </p:animScale>
                                    <p:animScale>
                                      <p:cBhvr>
                                        <p:cTn id="28"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69" y="811189"/>
            <a:ext cx="3385231" cy="2714648"/>
          </a:xfrm>
          <a:prstGeom prst="rect">
            <a:avLst/>
          </a:prstGeom>
          <a:ln w="228600" cap="sq" cmpd="thickThin">
            <a:solidFill>
              <a:schemeClr val="accent6">
                <a:lumMod val="50000"/>
              </a:schemeClr>
            </a:solidFill>
            <a:prstDash val="solid"/>
            <a:miter lim="800000"/>
          </a:ln>
          <a:effectLst>
            <a:innerShdw blurRad="76200">
              <a:srgbClr val="000000"/>
            </a:innerShdw>
          </a:effectLst>
        </p:spPr>
      </p:pic>
      <p:sp>
        <p:nvSpPr>
          <p:cNvPr id="2" name="Rectangle 1"/>
          <p:cNvSpPr/>
          <p:nvPr/>
        </p:nvSpPr>
        <p:spPr>
          <a:xfrm>
            <a:off x="4768598" y="716009"/>
            <a:ext cx="6096000" cy="740652"/>
          </a:xfrm>
          <a:prstGeom prst="rect">
            <a:avLst/>
          </a:prstGeom>
        </p:spPr>
        <p:txBody>
          <a:bodyPr>
            <a:spAutoFit/>
          </a:bodyPr>
          <a:lstStyle/>
          <a:p>
            <a:pPr algn="just">
              <a:lnSpc>
                <a:spcPct val="130000"/>
              </a:lnSpc>
              <a:spcAft>
                <a:spcPts val="0"/>
              </a:spcAft>
            </a:pPr>
            <a:r>
              <a:rPr lang="en-US" sz="3600" b="1">
                <a:latin typeface="Times New Roman" panose="02020603050405020304" pitchFamily="18" charset="0"/>
                <a:cs typeface="Times New Roman" panose="02020603050405020304" pitchFamily="18" charset="0"/>
              </a:rPr>
              <a:t>Đặc điểm sáng tác</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68598" y="1812428"/>
            <a:ext cx="7119422" cy="2219838"/>
          </a:xfrm>
          <a:prstGeom prst="rect">
            <a:avLst/>
          </a:prstGeom>
        </p:spPr>
        <p:txBody>
          <a:bodyPr wrap="square">
            <a:spAutoFit/>
          </a:bodyPr>
          <a:lstStyle/>
          <a:p>
            <a:pPr algn="just">
              <a:lnSpc>
                <a:spcPct val="150000"/>
              </a:lnSpc>
            </a:pPr>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Thạch Lam viết nhiều về cuộc sống của người dân nghèo, trí thức bình dân, thể hiện niềm thương cảm kín đáo mà sâu sắc </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4768598" y="4246562"/>
            <a:ext cx="7246618" cy="2219838"/>
          </a:xfrm>
          <a:prstGeom prst="rect">
            <a:avLst/>
          </a:prstGeom>
        </p:spPr>
        <p:txBody>
          <a:bodyPr wrap="square">
            <a:spAutoFit/>
          </a:bodyPr>
          <a:lstStyle/>
          <a:p>
            <a:pPr algn="just">
              <a:lnSpc>
                <a:spcPct val="150000"/>
              </a:lnSpc>
            </a:pPr>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Cốt truyện đơn giản, lối viết giản dị, lời văn trong sáng, truyện đậm tính trữ tình, giàu chất thơ.</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3417" r="13888"/>
          <a:stretch/>
        </p:blipFill>
        <p:spPr>
          <a:xfrm flipH="1">
            <a:off x="272368" y="3994282"/>
            <a:ext cx="3476671" cy="2670560"/>
          </a:xfrm>
          <a:prstGeom prst="rect">
            <a:avLst/>
          </a:prstGeom>
          <a:ln w="228600" cap="sq" cmpd="thickThin">
            <a:solidFill>
              <a:srgbClr val="CDC25B"/>
            </a:solidFill>
            <a:prstDash val="solid"/>
            <a:miter lim="800000"/>
          </a:ln>
          <a:effectLst>
            <a:innerShdw blurRad="76200">
              <a:srgbClr val="000000"/>
            </a:innerShdw>
          </a:effectLst>
        </p:spPr>
      </p:pic>
      <p:pic>
        <p:nvPicPr>
          <p:cNvPr id="13" name="Picture 12"/>
          <p:cNvPicPr>
            <a:picLocks noChangeAspect="1"/>
          </p:cNvPicPr>
          <p:nvPr/>
        </p:nvPicPr>
        <p:blipFill>
          <a:blip r:embed="rId8"/>
          <a:stretch>
            <a:fillRect/>
          </a:stretch>
        </p:blipFill>
        <p:spPr>
          <a:xfrm>
            <a:off x="4299511" y="919502"/>
            <a:ext cx="285751" cy="285751"/>
          </a:xfrm>
          <a:prstGeom prst="rect">
            <a:avLst/>
          </a:prstGeom>
        </p:spPr>
      </p:pic>
      <p:sp>
        <p:nvSpPr>
          <p:cNvPr id="16" name="Oval 15"/>
          <p:cNvSpPr/>
          <p:nvPr/>
        </p:nvSpPr>
        <p:spPr>
          <a:xfrm>
            <a:off x="4442386" y="4627245"/>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9" name="Oval 18"/>
          <p:cNvSpPr/>
          <p:nvPr/>
        </p:nvSpPr>
        <p:spPr>
          <a:xfrm>
            <a:off x="4410541" y="2218402"/>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Tree>
    <p:extLst>
      <p:ext uri="{BB962C8B-B14F-4D97-AF65-F5344CB8AC3E}">
        <p14:creationId xmlns:p14="http://schemas.microsoft.com/office/powerpoint/2010/main" val="1495464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in)">
                                      <p:cBhvr>
                                        <p:cTn id="53" dur="2000"/>
                                        <p:tgtEl>
                                          <p:spTgt spid="2"/>
                                        </p:tgtEl>
                                      </p:cBhvr>
                                    </p:animEffect>
                                  </p:childTnLst>
                                </p:cTn>
                              </p:par>
                              <p:par>
                                <p:cTn id="54" presetID="6"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circle(in)">
                                      <p:cBhvr>
                                        <p:cTn id="61" dur="2000"/>
                                        <p:tgtEl>
                                          <p:spTgt spid="19"/>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circle(in)">
                                      <p:cBhvr>
                                        <p:cTn id="64" dur="2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9" name="Round Same Side Corner Rectangle 8"/>
          <p:cNvSpPr/>
          <p:nvPr/>
        </p:nvSpPr>
        <p:spPr>
          <a:xfrm rot="5400000">
            <a:off x="2860104" y="-1618340"/>
            <a:ext cx="477019" cy="5433946"/>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0" name="Rectangle 9"/>
          <p:cNvSpPr/>
          <p:nvPr/>
        </p:nvSpPr>
        <p:spPr>
          <a:xfrm>
            <a:off x="896604" y="867414"/>
            <a:ext cx="4790963" cy="523220"/>
          </a:xfrm>
          <a:prstGeom prst="rect">
            <a:avLst/>
          </a:prstGeom>
          <a:solidFill>
            <a:schemeClr val="bg1"/>
          </a:solidFill>
          <a:ln>
            <a:solidFill>
              <a:srgbClr val="00B0F0"/>
            </a:solidFill>
          </a:ln>
        </p:spPr>
        <p:txBody>
          <a:bodyPr wrap="square">
            <a:spAutoFit/>
          </a:bodyPr>
          <a:lstStyle/>
          <a:p>
            <a:pPr defTabSz="457132">
              <a:spcBef>
                <a:spcPts val="600"/>
              </a:spcBef>
              <a:defRPr/>
            </a:pPr>
            <a:r>
              <a:rPr lang="vi-VN" sz="2800" b="1">
                <a:latin typeface="+mj-lt"/>
                <a:cs typeface="Arial" pitchFamily="34" charset="0"/>
              </a:rPr>
              <a:t> TÁC PHẨM</a:t>
            </a:r>
            <a:endParaRPr lang="en-US" sz="2800" dirty="0">
              <a:latin typeface="+mj-lt"/>
              <a:cs typeface="Arial" pitchFamily="34" charset="0"/>
            </a:endParaRPr>
          </a:p>
        </p:txBody>
      </p:sp>
      <p:sp>
        <p:nvSpPr>
          <p:cNvPr id="12" name="TextBox 11"/>
          <p:cNvSpPr txBox="1"/>
          <p:nvPr/>
        </p:nvSpPr>
        <p:spPr>
          <a:xfrm>
            <a:off x="522059" y="805952"/>
            <a:ext cx="419773" cy="523220"/>
          </a:xfrm>
          <a:prstGeom prst="rect">
            <a:avLst/>
          </a:prstGeom>
          <a:solidFill>
            <a:schemeClr val="bg1"/>
          </a:solidFill>
          <a:ln>
            <a:solidFill>
              <a:srgbClr val="00B0F0"/>
            </a:solidFill>
          </a:ln>
        </p:spPr>
        <p:txBody>
          <a:bodyPr wrap="square" rtlCol="0">
            <a:spAutoFit/>
          </a:bodyPr>
          <a:lstStyle/>
          <a:p>
            <a:pPr algn="ctr"/>
            <a:r>
              <a:rPr lang="vi-VN" sz="2800" b="1">
                <a:latin typeface="+mj-lt"/>
                <a:ea typeface="Tahoma" pitchFamily="34" charset="0"/>
                <a:cs typeface="Tahoma" pitchFamily="34" charset="0"/>
              </a:rPr>
              <a:t>2</a:t>
            </a:r>
            <a:endParaRPr lang="en-US" sz="2800" b="1">
              <a:latin typeface="+mj-lt"/>
              <a:ea typeface="Tahoma" pitchFamily="34" charset="0"/>
              <a:cs typeface="Tahoma" pitchFamily="34" charset="0"/>
            </a:endParaRPr>
          </a:p>
        </p:txBody>
      </p:sp>
      <p:sp>
        <p:nvSpPr>
          <p:cNvPr id="2" name="Rectangle 1"/>
          <p:cNvSpPr/>
          <p:nvPr/>
        </p:nvSpPr>
        <p:spPr>
          <a:xfrm>
            <a:off x="709813" y="3092419"/>
            <a:ext cx="5584518" cy="1481175"/>
          </a:xfrm>
          <a:prstGeom prst="rect">
            <a:avLst/>
          </a:prstGeom>
        </p:spPr>
        <p:txBody>
          <a:bodyPr wrap="square">
            <a:spAutoFit/>
          </a:bodyPr>
          <a:lstStyle/>
          <a:p>
            <a:pPr>
              <a:lnSpc>
                <a:spcPct val="150000"/>
              </a:lnSpc>
            </a:pPr>
            <a:r>
              <a:rPr lang="en-US" sz="3200" b="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 xứ:</a:t>
            </a:r>
            <a:r>
              <a:rPr lang="en-US" sz="320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pt-BR"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trong </a:t>
            </a:r>
            <a:r>
              <a:rPr lang="en-US" sz="32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Tuyển tập Thạch Lam</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09813" y="1932412"/>
            <a:ext cx="5091458" cy="584775"/>
          </a:xfrm>
          <a:prstGeom prst="rect">
            <a:avLst/>
          </a:prstGeom>
        </p:spPr>
        <p:txBody>
          <a:bodyPr wrap="none">
            <a:spAutoFit/>
          </a:bodyPr>
          <a:lstStyle/>
          <a:p>
            <a:r>
              <a:rPr lang="en-US" sz="3200" b="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 loại</a:t>
            </a:r>
            <a:r>
              <a:rPr lang="en-US" sz="320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truyện ngắn</a:t>
            </a:r>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trữ tình</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stretch>
            <a:fillRect/>
          </a:stretch>
        </p:blipFill>
        <p:spPr>
          <a:xfrm>
            <a:off x="204992" y="2066747"/>
            <a:ext cx="285751" cy="285751"/>
          </a:xfrm>
          <a:prstGeom prst="rect">
            <a:avLst/>
          </a:prstGeom>
        </p:spPr>
      </p:pic>
      <p:pic>
        <p:nvPicPr>
          <p:cNvPr id="15" name="Picture 14"/>
          <p:cNvPicPr>
            <a:picLocks noChangeAspect="1"/>
          </p:cNvPicPr>
          <p:nvPr/>
        </p:nvPicPr>
        <p:blipFill>
          <a:blip r:embed="rId6"/>
          <a:stretch>
            <a:fillRect/>
          </a:stretch>
        </p:blipFill>
        <p:spPr>
          <a:xfrm>
            <a:off x="236308" y="3335438"/>
            <a:ext cx="285751" cy="2857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4331" y="776083"/>
            <a:ext cx="2363546" cy="345494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8451" y="4217315"/>
            <a:ext cx="3900967" cy="2221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7347" y="1492916"/>
            <a:ext cx="3332725" cy="18746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84515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ircle(in)">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763" y="3295221"/>
            <a:ext cx="5124842" cy="29180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2390" y="797225"/>
            <a:ext cx="4795604" cy="26975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Round Same Side Corner Rectangle 18"/>
          <p:cNvSpPr/>
          <p:nvPr/>
        </p:nvSpPr>
        <p:spPr>
          <a:xfrm rot="5400000">
            <a:off x="2669990" y="-1110298"/>
            <a:ext cx="592070" cy="5168763"/>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2" name="Rectangle 21"/>
          <p:cNvSpPr/>
          <p:nvPr/>
        </p:nvSpPr>
        <p:spPr>
          <a:xfrm>
            <a:off x="896606" y="1185344"/>
            <a:ext cx="4397770" cy="584775"/>
          </a:xfrm>
          <a:prstGeom prst="rect">
            <a:avLst/>
          </a:prstGeom>
          <a:solidFill>
            <a:schemeClr val="bg1"/>
          </a:solidFill>
          <a:ln>
            <a:solidFill>
              <a:srgbClr val="00B0F0"/>
            </a:solidFill>
          </a:ln>
        </p:spPr>
        <p:txBody>
          <a:bodyPr wrap="square">
            <a:spAutoFit/>
          </a:bodyPr>
          <a:lstStyle/>
          <a:p>
            <a:pPr defTabSz="457132">
              <a:spcBef>
                <a:spcPts val="600"/>
              </a:spcBef>
              <a:defRPr/>
            </a:pPr>
            <a:r>
              <a:rPr lang="vi-VN" sz="3200" b="1">
                <a:latin typeface="Times New Roman" panose="02020603050405020304" pitchFamily="18" charset="0"/>
                <a:cs typeface="Times New Roman" panose="02020603050405020304" pitchFamily="18" charset="0"/>
              </a:rPr>
              <a:t>KHÁM PHÁ VĂN BẢN</a:t>
            </a:r>
            <a:endParaRPr lang="en-US" sz="32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12664" y="1123882"/>
            <a:ext cx="574888" cy="584775"/>
          </a:xfrm>
          <a:prstGeom prst="rect">
            <a:avLst/>
          </a:prstGeom>
          <a:solidFill>
            <a:schemeClr val="bg1"/>
          </a:solidFill>
          <a:ln>
            <a:solidFill>
              <a:srgbClr val="00B0F0"/>
            </a:solidFill>
          </a:ln>
        </p:spPr>
        <p:txBody>
          <a:bodyPr wrap="square" rtlCol="0">
            <a:spAutoFit/>
          </a:bodyPr>
          <a:lstStyle/>
          <a:p>
            <a:pPr algn="ctr"/>
            <a:r>
              <a:rPr lang="vi-VN" sz="3200" b="1">
                <a:latin typeface="Times New Roman" panose="02020603050405020304" pitchFamily="18" charset="0"/>
                <a:ea typeface="Tahoma" pitchFamily="34" charset="0"/>
                <a:cs typeface="Times New Roman" panose="02020603050405020304" pitchFamily="18" charset="0"/>
              </a:rPr>
              <a:t>I</a:t>
            </a:r>
            <a:r>
              <a:rPr lang="en-US" sz="3200" b="1">
                <a:latin typeface="Times New Roman" panose="02020603050405020304" pitchFamily="18" charset="0"/>
                <a:ea typeface="Tahoma" pitchFamily="34" charset="0"/>
                <a:cs typeface="Times New Roman" panose="02020603050405020304" pitchFamily="18" charset="0"/>
              </a:rPr>
              <a:t>I</a:t>
            </a:r>
          </a:p>
        </p:txBody>
      </p:sp>
      <p:sp>
        <p:nvSpPr>
          <p:cNvPr id="24" name="Round Same Side Corner Rectangle 23"/>
          <p:cNvSpPr/>
          <p:nvPr/>
        </p:nvSpPr>
        <p:spPr>
          <a:xfrm rot="5400000">
            <a:off x="2556363" y="-124824"/>
            <a:ext cx="1084508" cy="5433946"/>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5" name="Rectangle 24"/>
          <p:cNvSpPr/>
          <p:nvPr/>
        </p:nvSpPr>
        <p:spPr>
          <a:xfrm>
            <a:off x="887734" y="2075473"/>
            <a:ext cx="4686949" cy="1077218"/>
          </a:xfrm>
          <a:prstGeom prst="rect">
            <a:avLst/>
          </a:prstGeom>
          <a:solidFill>
            <a:schemeClr val="bg1"/>
          </a:solidFill>
          <a:ln>
            <a:solidFill>
              <a:srgbClr val="00B0F0"/>
            </a:solidFill>
          </a:ln>
        </p:spPr>
        <p:txBody>
          <a:bodyPr wrap="square">
            <a:spAutoFit/>
          </a:bodyPr>
          <a:lstStyle/>
          <a:p>
            <a:pPr defTabSz="457132">
              <a:spcBef>
                <a:spcPts val="600"/>
              </a:spcBef>
              <a:defRPr/>
            </a:pPr>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Đọc văn bản, xác định bố cục và tóm tắt</a:t>
            </a:r>
            <a:endParaRPr lang="en-US" sz="32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12664" y="2282357"/>
            <a:ext cx="419773" cy="523220"/>
          </a:xfrm>
          <a:prstGeom prst="rect">
            <a:avLst/>
          </a:prstGeom>
          <a:solidFill>
            <a:schemeClr val="bg1"/>
          </a:solidFill>
          <a:ln>
            <a:solidFill>
              <a:srgbClr val="00B0F0"/>
            </a:solidFill>
          </a:ln>
        </p:spPr>
        <p:txBody>
          <a:bodyPr wrap="square" rtlCol="0">
            <a:spAutoFit/>
          </a:bodyPr>
          <a:lstStyle/>
          <a:p>
            <a:pPr algn="ctr"/>
            <a:r>
              <a:rPr lang="vi-VN" sz="2800" b="1">
                <a:latin typeface="+mj-lt"/>
                <a:ea typeface="Tahoma" pitchFamily="34" charset="0"/>
                <a:cs typeface="Tahoma" pitchFamily="34" charset="0"/>
              </a:rPr>
              <a:t>2</a:t>
            </a:r>
            <a:endParaRPr lang="en-US" sz="2800" b="1">
              <a:latin typeface="+mj-lt"/>
              <a:ea typeface="Tahoma" pitchFamily="34" charset="0"/>
              <a:cs typeface="Tahoma" pitchFamily="34" charset="0"/>
            </a:endParaRPr>
          </a:p>
        </p:txBody>
      </p:sp>
      <p:sp>
        <p:nvSpPr>
          <p:cNvPr id="9" name="Rectangle 8"/>
          <p:cNvSpPr/>
          <p:nvPr/>
        </p:nvSpPr>
        <p:spPr>
          <a:xfrm>
            <a:off x="614788" y="3788582"/>
            <a:ext cx="2783134" cy="371192"/>
          </a:xfrm>
          <a:prstGeom prst="rect">
            <a:avLst/>
          </a:prstGeom>
        </p:spPr>
        <p:txBody>
          <a:bodyPr wrap="none">
            <a:spAutoFit/>
          </a:bodyPr>
          <a:lstStyle/>
          <a:p>
            <a:pPr algn="just">
              <a:lnSpc>
                <a:spcPts val="1800"/>
              </a:lnSpc>
              <a:spcAft>
                <a:spcPts val="0"/>
              </a:spcAft>
              <a:tabLst>
                <a:tab pos="152400" algn="l"/>
                <a:tab pos="266700" algn="l"/>
              </a:tabLst>
            </a:pPr>
            <a:r>
              <a:rPr lang="en-US" sz="3200" b="1">
                <a:latin typeface="Times New Roman" panose="02020603050405020304" pitchFamily="18" charset="0"/>
                <a:ea typeface="MS Mincho"/>
                <a:cs typeface="Times New Roman" panose="02020603050405020304" pitchFamily="18" charset="0"/>
              </a:rPr>
              <a:t>a. Đọc văn bản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14788" y="4732971"/>
            <a:ext cx="3432350" cy="371192"/>
          </a:xfrm>
          <a:prstGeom prst="rect">
            <a:avLst/>
          </a:prstGeom>
        </p:spPr>
        <p:txBody>
          <a:bodyPr wrap="none">
            <a:spAutoFit/>
          </a:bodyPr>
          <a:lstStyle/>
          <a:p>
            <a:pPr algn="just">
              <a:lnSpc>
                <a:spcPts val="1800"/>
              </a:lnSpc>
              <a:spcAft>
                <a:spcPts val="0"/>
              </a:spcAft>
              <a:tabLst>
                <a:tab pos="152400" algn="l"/>
                <a:tab pos="266700" algn="l"/>
              </a:tabLst>
            </a:pPr>
            <a:r>
              <a:rPr lang="en-US" sz="3200" b="1">
                <a:latin typeface="Times New Roman" panose="02020603050405020304" pitchFamily="18" charset="0"/>
                <a:ea typeface="MS Mincho"/>
                <a:cs typeface="Times New Roman" panose="02020603050405020304" pitchFamily="18" charset="0"/>
              </a:rPr>
              <a:t>b. Xác định </a:t>
            </a:r>
            <a:r>
              <a:rPr lang="en-US" sz="3200" b="1">
                <a:latin typeface="Times New Roman" panose="02020603050405020304" pitchFamily="18" charset="0"/>
                <a:ea typeface="Times New Roman" panose="02020603050405020304" pitchFamily="18" charset="0"/>
                <a:cs typeface="Times New Roman" panose="02020603050405020304" pitchFamily="18" charset="0"/>
              </a:rPr>
              <a:t>bố cục</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4063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000"/>
                                        <p:tgtEl>
                                          <p:spTgt spid="20"/>
                                        </p:tgtEl>
                                      </p:cBhvr>
                                    </p:animEffect>
                                    <p:anim calcmode="lin" valueType="num">
                                      <p:cBhvr>
                                        <p:cTn id="27" dur="2000" fill="hold"/>
                                        <p:tgtEl>
                                          <p:spTgt spid="20"/>
                                        </p:tgtEl>
                                        <p:attrNameLst>
                                          <p:attrName>ppt_w</p:attrName>
                                        </p:attrNameLst>
                                      </p:cBhvr>
                                      <p:tavLst>
                                        <p:tav tm="0" fmla="#ppt_w*sin(2.5*pi*$)">
                                          <p:val>
                                            <p:fltVal val="0"/>
                                          </p:val>
                                        </p:tav>
                                        <p:tav tm="100000">
                                          <p:val>
                                            <p:fltVal val="1"/>
                                          </p:val>
                                        </p:tav>
                                      </p:tavLst>
                                    </p:anim>
                                    <p:anim calcmode="lin" valueType="num">
                                      <p:cBhvr>
                                        <p:cTn id="2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2000"/>
                                        <p:tgtEl>
                                          <p:spTgt spid="2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P spid="25" grpId="0" animBg="1"/>
      <p:bldP spid="26" grpId="0"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 y="41897"/>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31" name="Group 30"/>
          <p:cNvGrpSpPr/>
          <p:nvPr/>
        </p:nvGrpSpPr>
        <p:grpSpPr>
          <a:xfrm>
            <a:off x="-13820" y="1593647"/>
            <a:ext cx="4337748" cy="3237081"/>
            <a:chOff x="2287829" y="4659009"/>
            <a:chExt cx="7678990" cy="4264191"/>
          </a:xfrm>
        </p:grpSpPr>
        <p:sp>
          <p:nvSpPr>
            <p:cNvPr id="32" name="Rectangle 31"/>
            <p:cNvSpPr/>
            <p:nvPr/>
          </p:nvSpPr>
          <p:spPr>
            <a:xfrm>
              <a:off x="2417063" y="4694776"/>
              <a:ext cx="7064725" cy="1936833"/>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Box 32"/>
            <p:cNvSpPr txBox="1"/>
            <p:nvPr/>
          </p:nvSpPr>
          <p:spPr>
            <a:xfrm>
              <a:off x="2287829" y="4659009"/>
              <a:ext cx="7678990" cy="1435231"/>
            </a:xfrm>
            <a:prstGeom prst="rect">
              <a:avLst/>
            </a:prstGeom>
            <a:noFill/>
          </p:spPr>
          <p:txBody>
            <a:bodyPr wrap="square" rtlCol="0">
              <a:spAutoFit/>
            </a:bodyPr>
            <a:lstStyle/>
            <a:p>
              <a:pPr>
                <a:lnSpc>
                  <a:spcPct val="120000"/>
                </a:lnSpc>
              </a:pPr>
              <a:r>
                <a:rPr lang="vi-VN" sz="2700" b="1" dirty="0">
                  <a:latin typeface="Times New Roman" panose="02020603050405020304" pitchFamily="18" charset="0"/>
                  <a:cs typeface="Times New Roman" panose="02020603050405020304" pitchFamily="18" charset="0"/>
                </a:rPr>
                <a:t>Từ đầu </a:t>
              </a:r>
              <a:r>
                <a:rPr lang="vi-VN" sz="2700" b="1">
                  <a:latin typeface="Times New Roman" panose="02020603050405020304" pitchFamily="18" charset="0"/>
                  <a:cs typeface="Times New Roman" panose="02020603050405020304" pitchFamily="18" charset="0"/>
                </a:rPr>
                <a:t>đến </a:t>
              </a:r>
              <a:r>
                <a:rPr lang="vi-VN" sz="2700" i="1">
                  <a:latin typeface="Times New Roman" panose="02020603050405020304" pitchFamily="18" charset="0"/>
                  <a:cs typeface="Times New Roman" panose="02020603050405020304" pitchFamily="18" charset="0"/>
                </a:rPr>
                <a:t>“</a:t>
              </a:r>
              <a:r>
                <a:rPr lang="en-US" sz="2700" i="1">
                  <a:latin typeface="Times New Roman" panose="02020603050405020304" pitchFamily="18" charset="0"/>
                  <a:cs typeface="Times New Roman" panose="02020603050405020304" pitchFamily="18" charset="0"/>
                </a:rPr>
                <a:t>Ðể bà hái mấy lá rau nấu canh ăn cho mát</a:t>
              </a:r>
              <a:r>
                <a:rPr lang="vi-VN" sz="2700" i="1">
                  <a:latin typeface="Times New Roman" panose="02020603050405020304" pitchFamily="18" charset="0"/>
                  <a:cs typeface="Times New Roman" panose="02020603050405020304" pitchFamily="18" charset="0"/>
                </a:rPr>
                <a:t>”</a:t>
              </a:r>
              <a:r>
                <a:rPr lang="vi-VN" sz="2700" b="1" i="1">
                  <a:latin typeface="Times New Roman" panose="02020603050405020304" pitchFamily="18" charset="0"/>
                  <a:cs typeface="Times New Roman" panose="02020603050405020304" pitchFamily="18" charset="0"/>
                </a:rPr>
                <a:t> </a:t>
              </a:r>
              <a:endParaRPr lang="en-US" sz="2700" b="1" i="1" dirty="0">
                <a:latin typeface="Times New Roman" panose="02020603050405020304" pitchFamily="18" charset="0"/>
                <a:cs typeface="Times New Roman" panose="02020603050405020304" pitchFamily="18" charset="0"/>
              </a:endParaRPr>
            </a:p>
          </p:txBody>
        </p:sp>
        <p:sp>
          <p:nvSpPr>
            <p:cNvPr id="34" name="Rectangle 33"/>
            <p:cNvSpPr/>
            <p:nvPr/>
          </p:nvSpPr>
          <p:spPr>
            <a:xfrm>
              <a:off x="2417063" y="6194718"/>
              <a:ext cx="7064725" cy="2607095"/>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TextBox 34"/>
            <p:cNvSpPr txBox="1"/>
            <p:nvPr/>
          </p:nvSpPr>
          <p:spPr>
            <a:xfrm>
              <a:off x="2309186" y="6077062"/>
              <a:ext cx="7087783" cy="2846138"/>
            </a:xfrm>
            <a:prstGeom prst="rect">
              <a:avLst/>
            </a:prstGeom>
            <a:noFill/>
          </p:spPr>
          <p:txBody>
            <a:bodyPr wrap="square" rtlCol="0">
              <a:spAutoFit/>
            </a:bodyPr>
            <a:lstStyle/>
            <a:p>
              <a:pPr algn="just">
                <a:lnSpc>
                  <a:spcPct val="120000"/>
                </a:lnSpc>
              </a:pPr>
              <a:r>
                <a:rPr lang="vi-VN" sz="2800">
                  <a:latin typeface="Times New Roman" panose="02020603050405020304" pitchFamily="18" charset="0"/>
                  <a:cs typeface="Times New Roman" panose="02020603050405020304" pitchFamily="18" charset="0"/>
                </a:rPr>
                <a:t>C</a:t>
              </a:r>
              <a:r>
                <a:rPr lang="en-US" sz="2800">
                  <a:latin typeface="Times New Roman" panose="02020603050405020304" pitchFamily="18" charset="0"/>
                  <a:cs typeface="Times New Roman" panose="02020603050405020304" pitchFamily="18" charset="0"/>
                </a:rPr>
                <a:t>ảm xúc của Thanh khi trở về nhà bà và những biểu hiện tình cảm của bà dành cho cháu.</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4044112" y="1619597"/>
            <a:ext cx="4412960" cy="3261102"/>
            <a:chOff x="2243379" y="4655150"/>
            <a:chExt cx="7412092" cy="4267930"/>
          </a:xfrm>
        </p:grpSpPr>
        <p:sp>
          <p:nvSpPr>
            <p:cNvPr id="39" name="Rectangle 38"/>
            <p:cNvSpPr/>
            <p:nvPr/>
          </p:nvSpPr>
          <p:spPr>
            <a:xfrm>
              <a:off x="2417063" y="4655150"/>
              <a:ext cx="7064725" cy="1976459"/>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TextBox 39"/>
            <p:cNvSpPr txBox="1"/>
            <p:nvPr/>
          </p:nvSpPr>
          <p:spPr>
            <a:xfrm>
              <a:off x="2243379" y="4706201"/>
              <a:ext cx="7412092" cy="1474244"/>
            </a:xfrm>
            <a:prstGeom prst="rect">
              <a:avLst/>
            </a:prstGeom>
            <a:noFill/>
          </p:spPr>
          <p:txBody>
            <a:bodyPr wrap="square" rtlCol="0">
              <a:spAutoFit/>
            </a:bodyPr>
            <a:lstStyle/>
            <a:p>
              <a:pPr algn="ctr">
                <a:lnSpc>
                  <a:spcPct val="120000"/>
                </a:lnSpc>
              </a:pPr>
              <a:r>
                <a:rPr lang="vi-VN" sz="2800" b="1" i="1">
                  <a:latin typeface="Times New Roman" panose="02020603050405020304" pitchFamily="18" charset="0"/>
                  <a:cs typeface="Times New Roman" panose="02020603050405020304" pitchFamily="18" charset="0"/>
                </a:rPr>
                <a:t>Tiếp theo</a:t>
              </a:r>
              <a:r>
                <a:rPr lang="vi-VN" sz="2800" b="1">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a:t>
              </a:r>
              <a:r>
                <a:rPr lang="en-US" sz="2800" i="1">
                  <a:latin typeface="Times New Roman" panose="02020603050405020304" pitchFamily="18" charset="0"/>
                  <a:cs typeface="Times New Roman" panose="02020603050405020304" pitchFamily="18" charset="0"/>
                </a:rPr>
                <a:t>Chàng đến trường kỉ ngồi ở bên đèn</a:t>
              </a:r>
              <a:r>
                <a:rPr lang="vi-VN" sz="2800" i="1">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41" name="Rectangle 40"/>
            <p:cNvSpPr/>
            <p:nvPr/>
          </p:nvSpPr>
          <p:spPr>
            <a:xfrm>
              <a:off x="2417063" y="6121369"/>
              <a:ext cx="7064725" cy="2615712"/>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TextBox 41"/>
            <p:cNvSpPr txBox="1"/>
            <p:nvPr/>
          </p:nvSpPr>
          <p:spPr>
            <a:xfrm>
              <a:off x="2295437" y="6095431"/>
              <a:ext cx="7107783" cy="2827649"/>
            </a:xfrm>
            <a:prstGeom prst="rect">
              <a:avLst/>
            </a:prstGeom>
            <a:noFill/>
          </p:spPr>
          <p:txBody>
            <a:bodyPr wrap="square" rtlCol="0">
              <a:spAutoFit/>
            </a:bodyPr>
            <a:lstStyle/>
            <a:p>
              <a:pPr algn="just">
                <a:lnSpc>
                  <a:spcPct val="120000"/>
                </a:lnSpc>
              </a:pPr>
              <a:r>
                <a:rPr lang="en-US" sz="2800">
                  <a:latin typeface="Times New Roman" panose="02020603050405020304" pitchFamily="18" charset="0"/>
                  <a:cs typeface="Times New Roman" panose="02020603050405020304" pitchFamily="18" charset="0"/>
                </a:rPr>
                <a:t>Thanh gặp lại Nga – người bạn gái thuở ấu thơ – và sự chớm nở tình cảm giữa đôi bạn trẻ.</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8426744" y="1619594"/>
            <a:ext cx="3573987" cy="3118983"/>
            <a:chOff x="2332884" y="4655150"/>
            <a:chExt cx="7148904" cy="3698731"/>
          </a:xfrm>
        </p:grpSpPr>
        <p:sp>
          <p:nvSpPr>
            <p:cNvPr id="44" name="Rectangle 43"/>
            <p:cNvSpPr/>
            <p:nvPr/>
          </p:nvSpPr>
          <p:spPr>
            <a:xfrm>
              <a:off x="2417063" y="4655150"/>
              <a:ext cx="7064725" cy="1976459"/>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TextBox 44"/>
            <p:cNvSpPr txBox="1"/>
            <p:nvPr/>
          </p:nvSpPr>
          <p:spPr>
            <a:xfrm>
              <a:off x="2549950" y="4825014"/>
              <a:ext cx="6795698" cy="830243"/>
            </a:xfrm>
            <a:prstGeom prst="rect">
              <a:avLst/>
            </a:prstGeom>
            <a:noFill/>
          </p:spPr>
          <p:txBody>
            <a:bodyPr wrap="square" rtlCol="0">
              <a:spAutoFit/>
            </a:bodyPr>
            <a:lstStyle/>
            <a:p>
              <a:pPr algn="ctr">
                <a:lnSpc>
                  <a:spcPct val="120000"/>
                </a:lnSpc>
              </a:pP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i="1" dirty="0">
                <a:latin typeface="Times New Roman" panose="02020603050405020304" pitchFamily="18" charset="0"/>
                <a:cs typeface="Times New Roman" panose="02020603050405020304" pitchFamily="18" charset="0"/>
              </a:endParaRPr>
            </a:p>
          </p:txBody>
        </p:sp>
        <p:sp>
          <p:nvSpPr>
            <p:cNvPr id="46" name="Rectangle 45"/>
            <p:cNvSpPr/>
            <p:nvPr/>
          </p:nvSpPr>
          <p:spPr>
            <a:xfrm>
              <a:off x="2332884" y="6006880"/>
              <a:ext cx="7064725" cy="2347001"/>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TextBox 46"/>
            <p:cNvSpPr txBox="1"/>
            <p:nvPr/>
          </p:nvSpPr>
          <p:spPr>
            <a:xfrm>
              <a:off x="2841266" y="6268875"/>
              <a:ext cx="6047957" cy="1872937"/>
            </a:xfrm>
            <a:prstGeom prst="rect">
              <a:avLst/>
            </a:prstGeom>
            <a:noFill/>
          </p:spPr>
          <p:txBody>
            <a:bodyPr wrap="square" rtlCol="0">
              <a:spAutoFit/>
            </a:bodyPr>
            <a:lstStyle/>
            <a:p>
              <a:pPr algn="just">
                <a:lnSpc>
                  <a:spcPts val="2500"/>
                </a:lnSpc>
              </a:pPr>
              <a:r>
                <a:rPr lang="en-US" sz="2800">
                  <a:latin typeface="Times New Roman" panose="02020603050405020304" pitchFamily="18" charset="0"/>
                  <a:cs typeface="Times New Roman" panose="02020603050405020304" pitchFamily="18" charset="0"/>
                </a:rPr>
                <a:t>Thanh ra đi, cảm thấy trong lòng trỗi dậy một niềm vương vấn về Nga.</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1144603" y="687986"/>
            <a:ext cx="3332964" cy="707886"/>
          </a:xfrm>
          <a:prstGeom prst="rect">
            <a:avLst/>
          </a:prstGeom>
        </p:spPr>
        <p:txBody>
          <a:bodyPr wrap="none">
            <a:spAutoFit/>
          </a:bodyPr>
          <a:lstStyle/>
          <a:p>
            <a:r>
              <a:rPr lang="vi-VN" sz="4000" b="1">
                <a:solidFill>
                  <a:srgbClr val="000000"/>
                </a:solidFill>
                <a:latin typeface="Times New Roman" panose="02020603050405020304" pitchFamily="18" charset="0"/>
                <a:ea typeface="Calibri" panose="020F0502020204030204" pitchFamily="34" charset="0"/>
              </a:rPr>
              <a:t>Bố cục:</a:t>
            </a:r>
            <a:r>
              <a:rPr lang="vi-VN" sz="4000">
                <a:solidFill>
                  <a:srgbClr val="000000"/>
                </a:solidFill>
                <a:latin typeface="Times New Roman" panose="02020603050405020304" pitchFamily="18" charset="0"/>
                <a:ea typeface="Calibri" panose="020F0502020204030204" pitchFamily="34" charset="0"/>
              </a:rPr>
              <a:t> 3 phần</a:t>
            </a:r>
            <a:endParaRPr lang="en-GB" sz="4000"/>
          </a:p>
        </p:txBody>
      </p:sp>
      <p:pic>
        <p:nvPicPr>
          <p:cNvPr id="48" name="Picture 47"/>
          <p:cNvPicPr>
            <a:picLocks noChangeAspect="1"/>
          </p:cNvPicPr>
          <p:nvPr/>
        </p:nvPicPr>
        <p:blipFill>
          <a:blip r:embed="rId6"/>
          <a:stretch>
            <a:fillRect/>
          </a:stretch>
        </p:blipFill>
        <p:spPr>
          <a:xfrm>
            <a:off x="777931" y="927735"/>
            <a:ext cx="285751" cy="28575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807" y="4780476"/>
            <a:ext cx="4260160" cy="208499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6" y="4780476"/>
            <a:ext cx="4021154" cy="213894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7205" y="4780476"/>
            <a:ext cx="3533525" cy="2077523"/>
          </a:xfrm>
          <a:prstGeom prst="rect">
            <a:avLst/>
          </a:prstGeom>
        </p:spPr>
      </p:pic>
    </p:spTree>
    <p:extLst>
      <p:ext uri="{BB962C8B-B14F-4D97-AF65-F5344CB8AC3E}">
        <p14:creationId xmlns:p14="http://schemas.microsoft.com/office/powerpoint/2010/main" val="2702791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3" name="Rectangle 2"/>
          <p:cNvSpPr/>
          <p:nvPr/>
        </p:nvSpPr>
        <p:spPr>
          <a:xfrm>
            <a:off x="5167493" y="628036"/>
            <a:ext cx="2305118" cy="646331"/>
          </a:xfrm>
          <a:prstGeom prst="rect">
            <a:avLst/>
          </a:prstGeom>
        </p:spPr>
        <p:txBody>
          <a:bodyPr wrap="none">
            <a:spAutoFit/>
          </a:bodyPr>
          <a:lstStyle/>
          <a:p>
            <a:r>
              <a:rPr lang="en-US" sz="3600" b="1">
                <a:latin typeface="Times New Roman" panose="02020603050405020304" pitchFamily="18" charset="0"/>
                <a:ea typeface="Times New Roman" panose="02020603050405020304" pitchFamily="18" charset="0"/>
              </a:rPr>
              <a:t>c. Tóm tắt </a:t>
            </a:r>
            <a:endParaRPr lang="en-GB" sz="3600"/>
          </a:p>
        </p:txBody>
      </p:sp>
      <p:sp>
        <p:nvSpPr>
          <p:cNvPr id="6" name="Rectangle 5"/>
          <p:cNvSpPr/>
          <p:nvPr/>
        </p:nvSpPr>
        <p:spPr>
          <a:xfrm>
            <a:off x="7444909" y="1971996"/>
            <a:ext cx="3828243" cy="1384995"/>
          </a:xfrm>
          <a:prstGeom prst="rect">
            <a:avLst/>
          </a:prstGeom>
        </p:spPr>
        <p:txBody>
          <a:bodyPr wrap="square">
            <a:spAutoFit/>
          </a:bodyPr>
          <a:lstStyle/>
          <a:p>
            <a:pPr algn="just"/>
            <a:r>
              <a:rPr lang="en-US" sz="2800">
                <a:latin typeface="Times New Roman" panose="02020603050405020304" pitchFamily="18" charset="0"/>
                <a:ea typeface="Calibri" panose="020F0502020204030204" pitchFamily="34" charset="0"/>
              </a:rPr>
              <a:t>Nhưng câu chuyện vẫn khép lại trong cảnh Thanh trở về tỉnh.</a:t>
            </a:r>
            <a:endParaRPr lang="en-GB" sz="2800"/>
          </a:p>
        </p:txBody>
      </p:sp>
      <p:sp>
        <p:nvSpPr>
          <p:cNvPr id="10" name="圆角矩形 11"/>
          <p:cNvSpPr/>
          <p:nvPr/>
        </p:nvSpPr>
        <p:spPr>
          <a:xfrm flipH="1">
            <a:off x="301751" y="1328198"/>
            <a:ext cx="4937867" cy="2068710"/>
          </a:xfrm>
          <a:prstGeom prst="roundRect">
            <a:avLst/>
          </a:prstGeom>
          <a:noFill/>
          <a:ln w="19050">
            <a:solidFill>
              <a:srgbClr val="CE3220"/>
            </a:solidFill>
            <a:round/>
            <a:headEnd type="none" w="med" len="med"/>
            <a:tailEnd type="ova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12" name="泪滴形 12"/>
          <p:cNvSpPr/>
          <p:nvPr/>
        </p:nvSpPr>
        <p:spPr>
          <a:xfrm flipH="1">
            <a:off x="4792049" y="2513833"/>
            <a:ext cx="876002" cy="876002"/>
          </a:xfrm>
          <a:prstGeom prst="teardrop">
            <a:avLst/>
          </a:prstGeom>
          <a:solidFill>
            <a:srgbClr val="B521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dirty="0">
              <a:solidFill>
                <a:schemeClr val="bg1"/>
              </a:solidFill>
              <a:latin typeface="印品黑体" panose="00000500000000000000" pitchFamily="2" charset="-122"/>
            </a:endParaRPr>
          </a:p>
        </p:txBody>
      </p:sp>
      <p:sp>
        <p:nvSpPr>
          <p:cNvPr id="13" name="圆角矩形 13"/>
          <p:cNvSpPr/>
          <p:nvPr/>
        </p:nvSpPr>
        <p:spPr>
          <a:xfrm flipH="1">
            <a:off x="417571" y="3831159"/>
            <a:ext cx="6474611" cy="2635888"/>
          </a:xfrm>
          <a:prstGeom prst="roundRect">
            <a:avLst/>
          </a:prstGeom>
          <a:noFill/>
          <a:ln w="19050">
            <a:solidFill>
              <a:srgbClr val="07A140"/>
            </a:solidFill>
            <a:round/>
            <a:headEnd type="none"/>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14" name="泪滴形 14"/>
          <p:cNvSpPr/>
          <p:nvPr/>
        </p:nvSpPr>
        <p:spPr>
          <a:xfrm flipH="1" flipV="1">
            <a:off x="6759746" y="4027880"/>
            <a:ext cx="876002" cy="876002"/>
          </a:xfrm>
          <a:prstGeom prst="teardrop">
            <a:avLst/>
          </a:prstGeom>
          <a:solidFill>
            <a:srgbClr val="6EAD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dirty="0">
              <a:solidFill>
                <a:schemeClr val="bg1"/>
              </a:solidFill>
              <a:latin typeface="印品黑体" panose="00000500000000000000" pitchFamily="2" charset="-122"/>
            </a:endParaRPr>
          </a:p>
        </p:txBody>
      </p:sp>
      <p:sp>
        <p:nvSpPr>
          <p:cNvPr id="21" name="文本框 1"/>
          <p:cNvSpPr txBox="1">
            <a:spLocks noChangeArrowheads="1"/>
          </p:cNvSpPr>
          <p:nvPr/>
        </p:nvSpPr>
        <p:spPr bwMode="auto">
          <a:xfrm flipH="1">
            <a:off x="4848370" y="2697297"/>
            <a:ext cx="763360" cy="523220"/>
          </a:xfrm>
          <a:prstGeom prst="rect">
            <a:avLst/>
          </a:prstGeom>
          <a:noFill/>
          <a:ln>
            <a:noFill/>
          </a:ln>
          <a:effec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en-US" altLang="zh-CN" sz="2800" dirty="0">
                <a:solidFill>
                  <a:schemeClr val="bg1"/>
                </a:solidFill>
                <a:latin typeface="印品黑体" panose="00000500000000000000" pitchFamily="2" charset="-122"/>
                <a:ea typeface="印品黑体" panose="00000500000000000000" pitchFamily="2" charset="-122"/>
              </a:rPr>
              <a:t>01</a:t>
            </a:r>
            <a:endParaRPr lang="zh-CN" altLang="en-US" sz="2800" dirty="0">
              <a:solidFill>
                <a:schemeClr val="bg1"/>
              </a:solidFill>
              <a:latin typeface="印品黑体" panose="00000500000000000000" pitchFamily="2" charset="-122"/>
              <a:ea typeface="印品黑体" panose="00000500000000000000" pitchFamily="2" charset="-122"/>
            </a:endParaRPr>
          </a:p>
        </p:txBody>
      </p:sp>
      <p:sp>
        <p:nvSpPr>
          <p:cNvPr id="22" name="文本框 1"/>
          <p:cNvSpPr txBox="1">
            <a:spLocks noChangeArrowheads="1"/>
          </p:cNvSpPr>
          <p:nvPr/>
        </p:nvSpPr>
        <p:spPr bwMode="auto">
          <a:xfrm flipH="1">
            <a:off x="6818813" y="4238983"/>
            <a:ext cx="763360" cy="523220"/>
          </a:xfrm>
          <a:prstGeom prst="rect">
            <a:avLst/>
          </a:prstGeom>
          <a:noFill/>
          <a:ln>
            <a:noFill/>
          </a:ln>
          <a:effec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en-US" altLang="zh-CN" sz="2800" dirty="0">
                <a:solidFill>
                  <a:schemeClr val="bg1"/>
                </a:solidFill>
                <a:latin typeface="印品黑体" panose="00000500000000000000" pitchFamily="2" charset="-122"/>
                <a:ea typeface="印品黑体" panose="00000500000000000000" pitchFamily="2" charset="-122"/>
              </a:rPr>
              <a:t>02</a:t>
            </a:r>
            <a:endParaRPr lang="zh-CN" altLang="en-US" sz="2800" dirty="0">
              <a:solidFill>
                <a:schemeClr val="bg1"/>
              </a:solidFill>
              <a:latin typeface="印品黑体" panose="00000500000000000000" pitchFamily="2" charset="-122"/>
              <a:ea typeface="印品黑体" panose="00000500000000000000" pitchFamily="2" charset="-122"/>
            </a:endParaRPr>
          </a:p>
        </p:txBody>
      </p:sp>
      <p:sp>
        <p:nvSpPr>
          <p:cNvPr id="24" name="圆角矩形 23"/>
          <p:cNvSpPr/>
          <p:nvPr/>
        </p:nvSpPr>
        <p:spPr>
          <a:xfrm flipH="1">
            <a:off x="6950584" y="1866959"/>
            <a:ext cx="4350267" cy="1763209"/>
          </a:xfrm>
          <a:prstGeom prst="roundRect">
            <a:avLst/>
          </a:prstGeom>
          <a:noFill/>
          <a:ln w="19050">
            <a:solidFill>
              <a:srgbClr val="848E2B"/>
            </a:solidFill>
            <a:round/>
            <a:head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defTabSz="914400" fontAlgn="base">
              <a:spcBef>
                <a:spcPct val="0"/>
              </a:spcBef>
              <a:spcAft>
                <a:spcPct val="0"/>
              </a:spcAft>
            </a:pPr>
            <a:endParaRPr lang="zh-CN" altLang="en-US" dirty="0">
              <a:solidFill>
                <a:schemeClr val="tx1">
                  <a:lumMod val="75000"/>
                  <a:lumOff val="25000"/>
                </a:schemeClr>
              </a:solidFill>
              <a:latin typeface="印品黑体" panose="00000500000000000000" pitchFamily="2" charset="-122"/>
            </a:endParaRPr>
          </a:p>
        </p:txBody>
      </p:sp>
      <p:sp>
        <p:nvSpPr>
          <p:cNvPr id="25" name="泪滴形 25"/>
          <p:cNvSpPr/>
          <p:nvPr/>
        </p:nvSpPr>
        <p:spPr>
          <a:xfrm>
            <a:off x="6518681" y="2520908"/>
            <a:ext cx="876002" cy="876002"/>
          </a:xfrm>
          <a:prstGeom prst="teardrop">
            <a:avLst/>
          </a:prstGeom>
          <a:solidFill>
            <a:srgbClr val="EB86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dirty="0">
              <a:solidFill>
                <a:schemeClr val="bg1"/>
              </a:solidFill>
              <a:latin typeface="印品黑体" panose="00000500000000000000" pitchFamily="2" charset="-122"/>
            </a:endParaRPr>
          </a:p>
        </p:txBody>
      </p:sp>
      <p:sp>
        <p:nvSpPr>
          <p:cNvPr id="2" name="Rectangle 1"/>
          <p:cNvSpPr/>
          <p:nvPr/>
        </p:nvSpPr>
        <p:spPr>
          <a:xfrm>
            <a:off x="417571" y="1501040"/>
            <a:ext cx="4380573" cy="1815882"/>
          </a:xfrm>
          <a:prstGeom prst="rect">
            <a:avLst/>
          </a:prstGeom>
        </p:spPr>
        <p:txBody>
          <a:bodyPr wrap="square">
            <a:spAutoFit/>
          </a:bodyPr>
          <a:lstStyle/>
          <a:p>
            <a:pPr algn="just"/>
            <a:r>
              <a:rPr lang="en-US" sz="2800">
                <a:latin typeface="Times New Roman" panose="02020603050405020304" pitchFamily="18" charset="0"/>
                <a:ea typeface="Calibri" panose="020F0502020204030204" pitchFamily="34" charset="0"/>
              </a:rPr>
              <a:t>Văn bản xoay quanh một lần trở về quê thăm bà của nhân vật Thanh - mồ côi cha mẹ, sống cùng </a:t>
            </a:r>
            <a:r>
              <a:rPr lang="vi-VN" sz="2800">
                <a:latin typeface="Times New Roman" panose="02020603050405020304" pitchFamily="18" charset="0"/>
                <a:ea typeface="Calibri" panose="020F0502020204030204" pitchFamily="34" charset="0"/>
              </a:rPr>
              <a:t>bà.</a:t>
            </a:r>
            <a:endParaRPr lang="en-GB" sz="2800"/>
          </a:p>
        </p:txBody>
      </p:sp>
      <p:sp>
        <p:nvSpPr>
          <p:cNvPr id="27" name="文本框 1"/>
          <p:cNvSpPr txBox="1">
            <a:spLocks noChangeArrowheads="1"/>
          </p:cNvSpPr>
          <p:nvPr/>
        </p:nvSpPr>
        <p:spPr bwMode="auto">
          <a:xfrm flipH="1">
            <a:off x="6568907" y="2702754"/>
            <a:ext cx="763360" cy="523220"/>
          </a:xfrm>
          <a:prstGeom prst="rect">
            <a:avLst/>
          </a:prstGeom>
          <a:noFill/>
          <a:ln>
            <a:noFill/>
          </a:ln>
          <a:effec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en-US" altLang="zh-CN" sz="2800" dirty="0">
                <a:solidFill>
                  <a:schemeClr val="bg1"/>
                </a:solidFill>
                <a:latin typeface="印品黑体" panose="00000500000000000000" pitchFamily="2" charset="-122"/>
                <a:ea typeface="印品黑体" panose="00000500000000000000" pitchFamily="2" charset="-122"/>
              </a:rPr>
              <a:t>03</a:t>
            </a:r>
            <a:endParaRPr lang="zh-CN" altLang="en-US" sz="2800" dirty="0">
              <a:solidFill>
                <a:schemeClr val="bg1"/>
              </a:solidFill>
              <a:latin typeface="印品黑体" panose="00000500000000000000" pitchFamily="2" charset="-122"/>
              <a:ea typeface="印品黑体" panose="00000500000000000000" pitchFamily="2" charset="-122"/>
            </a:endParaRPr>
          </a:p>
        </p:txBody>
      </p:sp>
      <p:sp>
        <p:nvSpPr>
          <p:cNvPr id="7" name="Rectangle 6"/>
          <p:cNvSpPr/>
          <p:nvPr/>
        </p:nvSpPr>
        <p:spPr>
          <a:xfrm>
            <a:off x="359168" y="3985175"/>
            <a:ext cx="6247224" cy="2246769"/>
          </a:xfrm>
          <a:prstGeom prst="rect">
            <a:avLst/>
          </a:prstGeom>
        </p:spPr>
        <p:txBody>
          <a:bodyPr wrap="square">
            <a:spAutoFit/>
          </a:bodyPr>
          <a:lstStyle/>
          <a:p>
            <a:pPr algn="just"/>
            <a:r>
              <a:rPr lang="en-US" sz="2800">
                <a:latin typeface="Times New Roman" panose="02020603050405020304" pitchFamily="18" charset="0"/>
                <a:ea typeface="Calibri" panose="020F0502020204030204" pitchFamily="34" charset="0"/>
              </a:rPr>
              <a:t>Trong cảnh bình yên và thong thả của chốn xưa, những hình ảnh quen thuộc hiện lên, và bên cạnh mái tóc của bà, mùi hương hoàng lan nơi vườn và bên tóc mai của Nga khiến chàng trai trẻ xốn xang. </a:t>
            </a:r>
            <a:endParaRPr lang="en-GB" sz="2800"/>
          </a:p>
        </p:txBody>
      </p:sp>
    </p:spTree>
    <p:extLst>
      <p:ext uri="{BB962C8B-B14F-4D97-AF65-F5344CB8AC3E}">
        <p14:creationId xmlns:p14="http://schemas.microsoft.com/office/powerpoint/2010/main" val="39057948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2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circle(in)">
                                      <p:cBhvr>
                                        <p:cTn id="8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animBg="1"/>
      <p:bldP spid="12" grpId="0" animBg="1"/>
      <p:bldP spid="13" grpId="0" animBg="1"/>
      <p:bldP spid="14" grpId="0" animBg="1"/>
      <p:bldP spid="21" grpId="0" animBg="1"/>
      <p:bldP spid="22" grpId="0" animBg="1"/>
      <p:bldP spid="24" grpId="0" animBg="1"/>
      <p:bldP spid="25" grpId="0" animBg="1"/>
      <p:bldP spid="2" grpId="0"/>
      <p:bldP spid="27"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9" name="Round Same Side Corner Rectangle 8"/>
          <p:cNvSpPr/>
          <p:nvPr/>
        </p:nvSpPr>
        <p:spPr>
          <a:xfrm rot="5400000">
            <a:off x="2692431" y="-1376448"/>
            <a:ext cx="592070" cy="5168763"/>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0" name="Rectangle 9"/>
          <p:cNvSpPr/>
          <p:nvPr/>
        </p:nvSpPr>
        <p:spPr>
          <a:xfrm>
            <a:off x="919047" y="919194"/>
            <a:ext cx="4397770" cy="584775"/>
          </a:xfrm>
          <a:prstGeom prst="rect">
            <a:avLst/>
          </a:prstGeom>
          <a:solidFill>
            <a:schemeClr val="bg1"/>
          </a:solidFill>
          <a:ln>
            <a:solidFill>
              <a:srgbClr val="00B0F0"/>
            </a:solidFill>
          </a:ln>
        </p:spPr>
        <p:txBody>
          <a:bodyPr wrap="square">
            <a:spAutoFit/>
          </a:bodyPr>
          <a:lstStyle/>
          <a:p>
            <a:r>
              <a:rPr lang="vi-VN" sz="3200" b="1"/>
              <a:t> Khám phá văn bản </a:t>
            </a:r>
            <a:endParaRPr lang="en-GB" sz="3200"/>
          </a:p>
        </p:txBody>
      </p:sp>
      <p:sp>
        <p:nvSpPr>
          <p:cNvPr id="12" name="TextBox 11"/>
          <p:cNvSpPr txBox="1"/>
          <p:nvPr/>
        </p:nvSpPr>
        <p:spPr>
          <a:xfrm>
            <a:off x="435105" y="857732"/>
            <a:ext cx="574888" cy="584775"/>
          </a:xfrm>
          <a:prstGeom prst="rect">
            <a:avLst/>
          </a:prstGeom>
          <a:solidFill>
            <a:schemeClr val="bg1"/>
          </a:solidFill>
          <a:ln>
            <a:solidFill>
              <a:srgbClr val="00B0F0"/>
            </a:solidFill>
          </a:ln>
        </p:spPr>
        <p:txBody>
          <a:bodyPr wrap="square" rtlCol="0">
            <a:spAutoFit/>
          </a:bodyPr>
          <a:lstStyle/>
          <a:p>
            <a:pPr algn="ctr"/>
            <a:r>
              <a:rPr lang="en-US" sz="3200" b="1">
                <a:latin typeface="Times New Roman" panose="02020603050405020304" pitchFamily="18" charset="0"/>
                <a:ea typeface="Tahoma" pitchFamily="34" charset="0"/>
                <a:cs typeface="Times New Roman" panose="02020603050405020304" pitchFamily="18" charset="0"/>
              </a:rPr>
              <a:t>2</a:t>
            </a:r>
          </a:p>
        </p:txBody>
      </p:sp>
      <p:grpSp>
        <p:nvGrpSpPr>
          <p:cNvPr id="13" name="Group 12"/>
          <p:cNvGrpSpPr>
            <a:grpSpLocks/>
          </p:cNvGrpSpPr>
          <p:nvPr/>
        </p:nvGrpSpPr>
        <p:grpSpPr bwMode="auto">
          <a:xfrm>
            <a:off x="4761250" y="3035289"/>
            <a:ext cx="1463040" cy="555203"/>
            <a:chOff x="7285743" y="5508596"/>
            <a:chExt cx="2699505" cy="1143386"/>
          </a:xfrm>
        </p:grpSpPr>
        <p:cxnSp>
          <p:nvCxnSpPr>
            <p:cNvPr id="14" name="Straight Connector 13"/>
            <p:cNvCxnSpPr>
              <a:stCxn id="15"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16" name="Oval 15"/>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19" name="Group 18"/>
          <p:cNvGrpSpPr>
            <a:grpSpLocks/>
          </p:cNvGrpSpPr>
          <p:nvPr/>
        </p:nvGrpSpPr>
        <p:grpSpPr bwMode="auto">
          <a:xfrm>
            <a:off x="3593592" y="2234029"/>
            <a:ext cx="6156612" cy="772892"/>
            <a:chOff x="9935513" y="4032988"/>
            <a:chExt cx="6075038" cy="1243345"/>
          </a:xfrm>
        </p:grpSpPr>
        <p:sp>
          <p:nvSpPr>
            <p:cNvPr id="20" name="Rounded Rectangle 19"/>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1" name="Rectangle 1"/>
            <p:cNvSpPr>
              <a:spLocks noChangeArrowheads="1"/>
            </p:cNvSpPr>
            <p:nvPr/>
          </p:nvSpPr>
          <p:spPr bwMode="auto">
            <a:xfrm>
              <a:off x="10395878" y="4243582"/>
              <a:ext cx="399717"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GB">
                <a:solidFill>
                  <a:schemeClr val="bg1"/>
                </a:solidFill>
              </a:endParaRPr>
            </a:p>
          </p:txBody>
        </p:sp>
      </p:grpSp>
      <p:grpSp>
        <p:nvGrpSpPr>
          <p:cNvPr id="22" name="Group 21"/>
          <p:cNvGrpSpPr>
            <a:grpSpLocks/>
          </p:cNvGrpSpPr>
          <p:nvPr/>
        </p:nvGrpSpPr>
        <p:grpSpPr bwMode="auto">
          <a:xfrm>
            <a:off x="1241948" y="3416333"/>
            <a:ext cx="4454788" cy="2668345"/>
            <a:chOff x="3073394" y="5663194"/>
            <a:chExt cx="6040678" cy="5702385"/>
          </a:xfrm>
          <a:solidFill>
            <a:schemeClr val="accent6">
              <a:lumMod val="60000"/>
              <a:lumOff val="40000"/>
            </a:schemeClr>
          </a:solidFill>
        </p:grpSpPr>
        <p:sp>
          <p:nvSpPr>
            <p:cNvPr id="23" name="Rounded Rectangle 22"/>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23"/>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r>
                <a:rPr lang="vi-VN" sz="32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 bóng hoàng lan” được kể bằng lời của người kể chuyện ngôi thứ ba</a:t>
              </a:r>
              <a:endParaRPr lang="en-GB"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5" name="Group 24"/>
          <p:cNvGrpSpPr>
            <a:grpSpLocks/>
          </p:cNvGrpSpPr>
          <p:nvPr/>
        </p:nvGrpSpPr>
        <p:grpSpPr bwMode="auto">
          <a:xfrm>
            <a:off x="6373242" y="3412004"/>
            <a:ext cx="3376962" cy="2672675"/>
            <a:chOff x="3779005" y="6235320"/>
            <a:chExt cx="6278477" cy="5095888"/>
          </a:xfrm>
          <a:solidFill>
            <a:schemeClr val="accent6">
              <a:lumMod val="60000"/>
              <a:lumOff val="40000"/>
            </a:schemeClr>
          </a:solidFill>
        </p:grpSpPr>
        <p:sp>
          <p:nvSpPr>
            <p:cNvPr id="26" name="Rounded Rectangle 25"/>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7" name="Rounded Rectangle 26"/>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29" name="Rectangle 28"/>
          <p:cNvSpPr/>
          <p:nvPr/>
        </p:nvSpPr>
        <p:spPr>
          <a:xfrm>
            <a:off x="6533259" y="3754936"/>
            <a:ext cx="3047963" cy="2062103"/>
          </a:xfrm>
          <a:prstGeom prst="rect">
            <a:avLst/>
          </a:prstGeom>
        </p:spPr>
        <p:txBody>
          <a:bodyPr wrap="square">
            <a:spAutoFit/>
          </a:bodyPr>
          <a:lstStyle/>
          <a:p>
            <a:pPr algn="just"/>
            <a:r>
              <a:rPr lang="vi-VN"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 kể thứ ba nhất quán trong toàn bộ tác phẩm.</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30" name="Group 29"/>
          <p:cNvGrpSpPr>
            <a:grpSpLocks/>
          </p:cNvGrpSpPr>
          <p:nvPr/>
        </p:nvGrpSpPr>
        <p:grpSpPr bwMode="auto">
          <a:xfrm rot="3607914">
            <a:off x="6379462" y="2976631"/>
            <a:ext cx="764566" cy="563218"/>
            <a:chOff x="7285743" y="5508596"/>
            <a:chExt cx="2699505" cy="1143386"/>
          </a:xfrm>
        </p:grpSpPr>
        <p:cxnSp>
          <p:nvCxnSpPr>
            <p:cNvPr id="31" name="Straight Connector 30"/>
            <p:cNvCxnSpPr>
              <a:stCxn id="32"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3" name="Oval 32"/>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3" name="Rectangle 2"/>
          <p:cNvSpPr/>
          <p:nvPr/>
        </p:nvSpPr>
        <p:spPr>
          <a:xfrm>
            <a:off x="4136634" y="2514439"/>
            <a:ext cx="5263300" cy="397609"/>
          </a:xfrm>
          <a:prstGeom prst="rect">
            <a:avLst/>
          </a:prstGeom>
        </p:spPr>
        <p:txBody>
          <a:bodyPr wrap="none">
            <a:spAutoFit/>
          </a:bodyPr>
          <a:lstStyle/>
          <a:p>
            <a:pPr>
              <a:lnSpc>
                <a:spcPts val="1800"/>
              </a:lnSpc>
              <a:spcAft>
                <a:spcPts val="0"/>
              </a:spcAft>
            </a:pPr>
            <a:r>
              <a:rPr lang="vi-VN" sz="40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Ngôi kể trong truyện</a:t>
            </a:r>
            <a:endParaRPr lang="en-GB"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ular Callout 5"/>
          <p:cNvSpPr/>
          <p:nvPr/>
        </p:nvSpPr>
        <p:spPr>
          <a:xfrm>
            <a:off x="183758" y="1691541"/>
            <a:ext cx="4982602" cy="2629096"/>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Câu chuyện được kể bằng lời của người kể chuyện ngôi thứ mấy? Ngôi kể có nhất quán trong toàn bộ tác phẩm không?</a:t>
            </a:r>
            <a:endParaRPr lang="en-GB"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015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1"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6"/>
                                        </p:tgtEl>
                                      </p:cBhvr>
                                    </p:animEffect>
                                    <p:anim calcmode="lin" valueType="num">
                                      <p:cBhvr>
                                        <p:cTn id="35" dur="1000"/>
                                        <p:tgtEl>
                                          <p:spTgt spid="6"/>
                                        </p:tgtEl>
                                        <p:attrNameLst>
                                          <p:attrName>ppt_x</p:attrName>
                                        </p:attrNameLst>
                                      </p:cBhvr>
                                      <p:tavLst>
                                        <p:tav tm="0">
                                          <p:val>
                                            <p:strVal val="ppt_x"/>
                                          </p:val>
                                        </p:tav>
                                        <p:tav tm="100000">
                                          <p:val>
                                            <p:strVal val="ppt_x"/>
                                          </p:val>
                                        </p:tav>
                                      </p:tavLst>
                                    </p:anim>
                                    <p:anim calcmode="lin" valueType="num">
                                      <p:cBhvr>
                                        <p:cTn id="36" dur="1000"/>
                                        <p:tgtEl>
                                          <p:spTgt spid="6"/>
                                        </p:tgtEl>
                                        <p:attrNameLst>
                                          <p:attrName>ppt_y</p:attrName>
                                        </p:attrNameLst>
                                      </p:cBhvr>
                                      <p:tavLst>
                                        <p:tav tm="0">
                                          <p:val>
                                            <p:strVal val="ppt_y"/>
                                          </p:val>
                                        </p:tav>
                                        <p:tav tm="100000">
                                          <p:val>
                                            <p:strVal val="ppt_y+.1"/>
                                          </p:val>
                                        </p:tav>
                                      </p:tavLst>
                                    </p:anim>
                                    <p:set>
                                      <p:cBhvr>
                                        <p:cTn id="37" dur="1" fill="hold">
                                          <p:stCondLst>
                                            <p:cond delay="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down)">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29" grpId="0"/>
      <p:bldP spid="3" grpId="0"/>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15" name="Group 14"/>
          <p:cNvGrpSpPr>
            <a:grpSpLocks/>
          </p:cNvGrpSpPr>
          <p:nvPr/>
        </p:nvGrpSpPr>
        <p:grpSpPr bwMode="auto">
          <a:xfrm>
            <a:off x="3520440" y="813984"/>
            <a:ext cx="5218959" cy="772892"/>
            <a:chOff x="9935513" y="4032988"/>
            <a:chExt cx="6075038" cy="1243345"/>
          </a:xfrm>
        </p:grpSpPr>
        <p:sp>
          <p:nvSpPr>
            <p:cNvPr id="16" name="Rounded Rectangle 15"/>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19" name="Rectangle 1"/>
            <p:cNvSpPr>
              <a:spLocks noChangeArrowheads="1"/>
            </p:cNvSpPr>
            <p:nvPr/>
          </p:nvSpPr>
          <p:spPr bwMode="auto">
            <a:xfrm>
              <a:off x="10395878" y="4243582"/>
              <a:ext cx="399717"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GB">
                <a:solidFill>
                  <a:schemeClr val="bg1"/>
                </a:solidFill>
              </a:endParaRPr>
            </a:p>
          </p:txBody>
        </p:sp>
      </p:grpSp>
      <p:grpSp>
        <p:nvGrpSpPr>
          <p:cNvPr id="20" name="Group 19"/>
          <p:cNvGrpSpPr>
            <a:grpSpLocks/>
          </p:cNvGrpSpPr>
          <p:nvPr/>
        </p:nvGrpSpPr>
        <p:grpSpPr bwMode="auto">
          <a:xfrm>
            <a:off x="3400548" y="2002536"/>
            <a:ext cx="5185668" cy="1214748"/>
            <a:chOff x="3073394" y="5663194"/>
            <a:chExt cx="6040678" cy="5702385"/>
          </a:xfrm>
          <a:solidFill>
            <a:schemeClr val="accent6">
              <a:lumMod val="60000"/>
              <a:lumOff val="40000"/>
            </a:schemeClr>
          </a:solidFill>
        </p:grpSpPr>
        <p:sp>
          <p:nvSpPr>
            <p:cNvPr id="21" name="Rounded Rectangle 20"/>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Rounded Rectangle 21"/>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chemeClr val="tx1"/>
                  </a:solidFill>
                  <a:latin typeface="Times New Roman" panose="02020603050405020304" pitchFamily="18" charset="0"/>
                  <a:cs typeface="Times New Roman" panose="02020603050405020304" pitchFamily="18" charset="0"/>
                </a:rPr>
                <a:t>Điểm nhìn trần thuật</a:t>
              </a:r>
              <a:endParaRPr lang="en-GB"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37" name="Down Arrow 36"/>
          <p:cNvSpPr/>
          <p:nvPr/>
        </p:nvSpPr>
        <p:spPr>
          <a:xfrm>
            <a:off x="5502007" y="1605922"/>
            <a:ext cx="413347" cy="432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3704608" y="1035074"/>
            <a:ext cx="4768228" cy="371192"/>
          </a:xfrm>
          <a:prstGeom prst="rect">
            <a:avLst/>
          </a:prstGeom>
        </p:spPr>
        <p:txBody>
          <a:bodyPr wrap="none">
            <a:spAutoFit/>
          </a:bodyPr>
          <a:lstStyle/>
          <a:p>
            <a:pPr algn="just">
              <a:lnSpc>
                <a:spcPts val="1800"/>
              </a:lnSpc>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b. Điểm nhìn trong truyện</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3" name="Group 42"/>
          <p:cNvGrpSpPr>
            <a:grpSpLocks/>
          </p:cNvGrpSpPr>
          <p:nvPr/>
        </p:nvGrpSpPr>
        <p:grpSpPr bwMode="auto">
          <a:xfrm>
            <a:off x="1333631" y="3730638"/>
            <a:ext cx="3375772" cy="2779738"/>
            <a:chOff x="3073394" y="5663194"/>
            <a:chExt cx="6040678" cy="5702385"/>
          </a:xfrm>
          <a:solidFill>
            <a:schemeClr val="accent6">
              <a:lumMod val="60000"/>
              <a:lumOff val="40000"/>
            </a:schemeClr>
          </a:solidFill>
        </p:grpSpPr>
        <p:sp>
          <p:nvSpPr>
            <p:cNvPr id="44" name="Rounded Rectangle 43"/>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5" name="Rounded Rectangle 44"/>
            <p:cNvSpPr/>
            <p:nvPr/>
          </p:nvSpPr>
          <p:spPr>
            <a:xfrm>
              <a:off x="3246983" y="5945956"/>
              <a:ext cx="5699097" cy="5003497"/>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r>
                <a:rPr lang="vi-VN" sz="32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a:solidFill>
                    <a:schemeClr val="tx1"/>
                  </a:solidFill>
                  <a:latin typeface="Times New Roman" panose="02020603050405020304" pitchFamily="18" charset="0"/>
                  <a:cs typeface="Times New Roman" panose="02020603050405020304" pitchFamily="18" charset="0"/>
                </a:rPr>
                <a:t>Từ những quan sát và cảm nhận của nhân vật </a:t>
              </a:r>
              <a:r>
                <a:rPr lang="vi-VN" sz="3200"/>
                <a:t>Thanh. </a:t>
              </a:r>
              <a:endParaRPr lang="en-GB"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6" name="Group 45"/>
          <p:cNvGrpSpPr>
            <a:grpSpLocks/>
          </p:cNvGrpSpPr>
          <p:nvPr/>
        </p:nvGrpSpPr>
        <p:grpSpPr bwMode="auto">
          <a:xfrm>
            <a:off x="4956049" y="3730637"/>
            <a:ext cx="7063230" cy="3098524"/>
            <a:chOff x="3779005" y="6235320"/>
            <a:chExt cx="6278477" cy="5095888"/>
          </a:xfrm>
          <a:solidFill>
            <a:schemeClr val="accent6">
              <a:lumMod val="60000"/>
              <a:lumOff val="40000"/>
            </a:schemeClr>
          </a:solidFill>
        </p:grpSpPr>
        <p:sp>
          <p:nvSpPr>
            <p:cNvPr id="47" name="Rounded Rectangle 46"/>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48" name="Rounded Rectangle 47"/>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6" name="Rectangle 5"/>
          <p:cNvSpPr/>
          <p:nvPr/>
        </p:nvSpPr>
        <p:spPr>
          <a:xfrm>
            <a:off x="5362004" y="4019464"/>
            <a:ext cx="6339364" cy="2554545"/>
          </a:xfrm>
          <a:prstGeom prst="rect">
            <a:avLst/>
          </a:prstGeom>
        </p:spPr>
        <p:txBody>
          <a:bodyPr wrap="square">
            <a:spAutoFit/>
          </a:bodyPr>
          <a:lstStyle/>
          <a:p>
            <a:pPr algn="just"/>
            <a:r>
              <a:rPr lang="vi-VN" sz="3200">
                <a:latin typeface="Times New Roman" panose="02020603050405020304" pitchFamily="18" charset="0"/>
                <a:ea typeface="Times New Roman" panose="02020603050405020304" pitchFamily="18" charset="0"/>
              </a:rPr>
              <a:t>Đó là câu chuyện riêng tư của Thanh về ngôi nhà, về khu vườn, về bà và về Nga. Vì thế, mối quan hệ giữa Thanh với từng cảnh, từng người đều gần gũi, chan chứa kí ức.</a:t>
            </a:r>
            <a:endParaRPr lang="en-GB" sz="3200"/>
          </a:p>
        </p:txBody>
      </p:sp>
      <p:sp>
        <p:nvSpPr>
          <p:cNvPr id="49" name="Down Arrow 48"/>
          <p:cNvSpPr/>
          <p:nvPr/>
        </p:nvSpPr>
        <p:spPr>
          <a:xfrm>
            <a:off x="3427756" y="3302713"/>
            <a:ext cx="413347" cy="432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Down Arrow 49"/>
          <p:cNvSpPr/>
          <p:nvPr/>
        </p:nvSpPr>
        <p:spPr>
          <a:xfrm>
            <a:off x="7452727" y="3299122"/>
            <a:ext cx="413347" cy="432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4992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circle(in)">
                                      <p:cBhvr>
                                        <p:cTn id="24" dur="20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barn(inVertical)">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anim calcmode="lin" valueType="num">
                                      <p:cBhvr>
                                        <p:cTn id="54" dur="1000" fill="hold"/>
                                        <p:tgtEl>
                                          <p:spTgt spid="46"/>
                                        </p:tgtEl>
                                        <p:attrNameLst>
                                          <p:attrName>ppt_x</p:attrName>
                                        </p:attrNameLst>
                                      </p:cBhvr>
                                      <p:tavLst>
                                        <p:tav tm="0">
                                          <p:val>
                                            <p:strVal val="#ppt_x"/>
                                          </p:val>
                                        </p:tav>
                                        <p:tav tm="100000">
                                          <p:val>
                                            <p:strVal val="#ppt_x"/>
                                          </p:val>
                                        </p:tav>
                                      </p:tavLst>
                                    </p:anim>
                                    <p:anim calcmode="lin" valueType="num">
                                      <p:cBhvr>
                                        <p:cTn id="5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barn(inVertical)">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2" grpId="0"/>
      <p:bldP spid="6" grpId="0"/>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9" name="Group 8"/>
          <p:cNvGrpSpPr>
            <a:grpSpLocks/>
          </p:cNvGrpSpPr>
          <p:nvPr/>
        </p:nvGrpSpPr>
        <p:grpSpPr bwMode="auto">
          <a:xfrm>
            <a:off x="4389363" y="764231"/>
            <a:ext cx="2543052" cy="1214748"/>
            <a:chOff x="3073394" y="5663194"/>
            <a:chExt cx="6040678" cy="5702385"/>
          </a:xfrm>
          <a:solidFill>
            <a:schemeClr val="accent6">
              <a:lumMod val="60000"/>
              <a:lumOff val="40000"/>
            </a:schemeClr>
          </a:solidFill>
        </p:grpSpPr>
        <p:sp>
          <p:nvSpPr>
            <p:cNvPr id="10" name="Rounded Rectangle 9"/>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ounded Rectangle 11"/>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a:solidFill>
                    <a:schemeClr val="tx1"/>
                  </a:solidFill>
                </a:rPr>
                <a:t>Ý nghĩa</a:t>
              </a:r>
              <a:endParaRPr lang="en-GB"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3" name="Group 12"/>
          <p:cNvGrpSpPr>
            <a:grpSpLocks/>
          </p:cNvGrpSpPr>
          <p:nvPr/>
        </p:nvGrpSpPr>
        <p:grpSpPr bwMode="auto">
          <a:xfrm>
            <a:off x="134326" y="2413901"/>
            <a:ext cx="3480009" cy="3959466"/>
            <a:chOff x="3073394" y="5663194"/>
            <a:chExt cx="6040678" cy="5702385"/>
          </a:xfrm>
          <a:solidFill>
            <a:schemeClr val="accent6">
              <a:lumMod val="60000"/>
              <a:lumOff val="40000"/>
            </a:schemeClr>
          </a:solidFill>
        </p:grpSpPr>
        <p:sp>
          <p:nvSpPr>
            <p:cNvPr id="14" name="Rounded Rectangle 13"/>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ounded Rectangle 14"/>
            <p:cNvSpPr/>
            <p:nvPr/>
          </p:nvSpPr>
          <p:spPr>
            <a:xfrm>
              <a:off x="3246983" y="5945956"/>
              <a:ext cx="5699097" cy="5003497"/>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r>
                <a:rPr lang="vi-VN" sz="32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a:solidFill>
                    <a:schemeClr val="tx1"/>
                  </a:solidFill>
                  <a:latin typeface="Times New Roman" panose="02020603050405020304" pitchFamily="18" charset="0"/>
                  <a:cs typeface="Times New Roman" panose="02020603050405020304" pitchFamily="18" charset="0"/>
                </a:rPr>
                <a:t>Với điểm nhìn từ nhân vật, nhà văn dễ dàng hơn trong việc tạo không khí trữ tình cho câu chuyện. Thanh. </a:t>
              </a:r>
              <a:endParaRPr lang="en-GB"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6" name="Group 15"/>
          <p:cNvGrpSpPr>
            <a:grpSpLocks/>
          </p:cNvGrpSpPr>
          <p:nvPr/>
        </p:nvGrpSpPr>
        <p:grpSpPr bwMode="auto">
          <a:xfrm>
            <a:off x="3977641" y="2413900"/>
            <a:ext cx="3703320" cy="3959467"/>
            <a:chOff x="3779005" y="6235320"/>
            <a:chExt cx="6278477" cy="5095888"/>
          </a:xfrm>
          <a:solidFill>
            <a:schemeClr val="accent6">
              <a:lumMod val="60000"/>
              <a:lumOff val="40000"/>
            </a:schemeClr>
          </a:solidFill>
        </p:grpSpPr>
        <p:sp>
          <p:nvSpPr>
            <p:cNvPr id="19" name="Rounded Rectangle 18"/>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0" name="Rounded Rectangle 19"/>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22" name="Down Arrow 21"/>
          <p:cNvSpPr/>
          <p:nvPr/>
        </p:nvSpPr>
        <p:spPr>
          <a:xfrm rot="3040778">
            <a:off x="3797957" y="1745572"/>
            <a:ext cx="413347" cy="97896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Down Arrow 22"/>
          <p:cNvSpPr/>
          <p:nvPr/>
        </p:nvSpPr>
        <p:spPr>
          <a:xfrm rot="17836905">
            <a:off x="7361410" y="1608955"/>
            <a:ext cx="413347" cy="1272744"/>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267201" y="2709319"/>
            <a:ext cx="3124200" cy="3539430"/>
          </a:xfrm>
          <a:prstGeom prst="rect">
            <a:avLst/>
          </a:prstGeom>
        </p:spPr>
        <p:txBody>
          <a:bodyPr wrap="square">
            <a:spAutoFit/>
          </a:bodyPr>
          <a:lstStyle/>
          <a:p>
            <a:pPr algn="just"/>
            <a:r>
              <a:rPr lang="vi-VN" sz="3200">
                <a:latin typeface="Times New Roman" panose="02020603050405020304" pitchFamily="18" charset="0"/>
                <a:ea typeface="Calibri" panose="020F0502020204030204" pitchFamily="34" charset="0"/>
              </a:rPr>
              <a:t>Mọi đối tượng đều hết sức gần gũi, thân thiết bởi hiện lên dưới cái nhìn chứa chan tình cảm của Thanh. </a:t>
            </a:r>
            <a:endParaRPr lang="en-GB" sz="3200"/>
          </a:p>
        </p:txBody>
      </p:sp>
      <p:grpSp>
        <p:nvGrpSpPr>
          <p:cNvPr id="24" name="Group 23"/>
          <p:cNvGrpSpPr>
            <a:grpSpLocks/>
          </p:cNvGrpSpPr>
          <p:nvPr/>
        </p:nvGrpSpPr>
        <p:grpSpPr bwMode="auto">
          <a:xfrm>
            <a:off x="8084820" y="2374573"/>
            <a:ext cx="3703320" cy="3959467"/>
            <a:chOff x="3779005" y="6235320"/>
            <a:chExt cx="6278477" cy="5095888"/>
          </a:xfrm>
          <a:solidFill>
            <a:schemeClr val="accent6">
              <a:lumMod val="60000"/>
              <a:lumOff val="40000"/>
            </a:schemeClr>
          </a:solidFill>
        </p:grpSpPr>
        <p:sp>
          <p:nvSpPr>
            <p:cNvPr id="25" name="Rounded Rectangle 24"/>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6" name="Rounded Rectangle 25"/>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7" name="Rectangle 6"/>
          <p:cNvSpPr/>
          <p:nvPr/>
        </p:nvSpPr>
        <p:spPr>
          <a:xfrm>
            <a:off x="8527153" y="3161259"/>
            <a:ext cx="2738255" cy="2062103"/>
          </a:xfrm>
          <a:prstGeom prst="rect">
            <a:avLst/>
          </a:prstGeom>
        </p:spPr>
        <p:txBody>
          <a:bodyPr wrap="square">
            <a:spAutoFit/>
          </a:bodyPr>
          <a:lstStyle/>
          <a:p>
            <a:pPr algn="just"/>
            <a:r>
              <a:rPr lang="vi-VN" sz="3200">
                <a:latin typeface="Times New Roman" panose="02020603050405020304" pitchFamily="18" charset="0"/>
                <a:ea typeface="Calibri" panose="020F0502020204030204" pitchFamily="34" charset="0"/>
              </a:rPr>
              <a:t>Làm nổi bật bút pháp truyện ngắn của Thạch Lam.</a:t>
            </a:r>
            <a:endParaRPr lang="en-GB" sz="3200"/>
          </a:p>
        </p:txBody>
      </p:sp>
      <p:sp>
        <p:nvSpPr>
          <p:cNvPr id="27" name="Down Arrow 26"/>
          <p:cNvSpPr/>
          <p:nvPr/>
        </p:nvSpPr>
        <p:spPr>
          <a:xfrm>
            <a:off x="5594495" y="1914715"/>
            <a:ext cx="413347" cy="737616"/>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ular Callout 27"/>
          <p:cNvSpPr/>
          <p:nvPr/>
        </p:nvSpPr>
        <p:spPr>
          <a:xfrm>
            <a:off x="523177" y="1922316"/>
            <a:ext cx="4982602" cy="3285563"/>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Times New Roman" panose="02020603050405020304" pitchFamily="18" charset="0"/>
                <a:cs typeface="Times New Roman" panose="02020603050405020304" pitchFamily="18" charset="0"/>
              </a:rPr>
              <a:t>Hình ảnh thiên nhiên, con người, cảnh sinh hoạt,… hiện ra qua đôi mắt của nhân vật nào? Việc chọn điểm nhìn như vậy có ý nghĩa gì?</a:t>
            </a:r>
            <a:endParaRPr lang="en-GB"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623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28"/>
                                        </p:tgtEl>
                                      </p:cBhvr>
                                    </p:animEffect>
                                    <p:anim calcmode="lin" valueType="num">
                                      <p:cBhvr>
                                        <p:cTn id="31" dur="1000"/>
                                        <p:tgtEl>
                                          <p:spTgt spid="28"/>
                                        </p:tgtEl>
                                        <p:attrNameLst>
                                          <p:attrName>ppt_x</p:attrName>
                                        </p:attrNameLst>
                                      </p:cBhvr>
                                      <p:tavLst>
                                        <p:tav tm="0">
                                          <p:val>
                                            <p:strVal val="ppt_x"/>
                                          </p:val>
                                        </p:tav>
                                        <p:tav tm="100000">
                                          <p:val>
                                            <p:strVal val="ppt_x"/>
                                          </p:val>
                                        </p:tav>
                                      </p:tavLst>
                                    </p:anim>
                                    <p:anim calcmode="lin" valueType="num">
                                      <p:cBhvr>
                                        <p:cTn id="32" dur="1000"/>
                                        <p:tgtEl>
                                          <p:spTgt spid="28"/>
                                        </p:tgtEl>
                                        <p:attrNameLst>
                                          <p:attrName>ppt_y</p:attrName>
                                        </p:attrNameLst>
                                      </p:cBhvr>
                                      <p:tavLst>
                                        <p:tav tm="0">
                                          <p:val>
                                            <p:strVal val="ppt_y"/>
                                          </p:val>
                                        </p:tav>
                                        <p:tav tm="100000">
                                          <p:val>
                                            <p:strVal val="ppt_y+.1"/>
                                          </p:val>
                                        </p:tav>
                                      </p:tavLst>
                                    </p:anim>
                                    <p:set>
                                      <p:cBhvr>
                                        <p:cTn id="33" dur="1" fill="hold">
                                          <p:stCondLst>
                                            <p:cond delay="9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circle(in)">
                                      <p:cBhvr>
                                        <p:cTn id="55" dur="2000"/>
                                        <p:tgtEl>
                                          <p:spTgt spid="6"/>
                                        </p:tgtEl>
                                      </p:cBhvr>
                                    </p:animEffect>
                                  </p:childTnLst>
                                </p:cTn>
                              </p:par>
                              <p:par>
                                <p:cTn id="56" presetID="6"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circle(in)">
                                      <p:cBhvr>
                                        <p:cTn id="58" dur="2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circle(in)">
                                      <p:cBhvr>
                                        <p:cTn id="70" dur="2000"/>
                                        <p:tgtEl>
                                          <p:spTgt spid="7"/>
                                        </p:tgtEl>
                                      </p:cBhvr>
                                    </p:animEffect>
                                  </p:childTnLst>
                                </p:cTn>
                              </p:par>
                              <p:par>
                                <p:cTn id="71" presetID="6"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circle(in)">
                                      <p:cBhvr>
                                        <p:cTn id="7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6" grpId="0"/>
      <p:bldP spid="7" grpId="0"/>
      <p:bldP spid="27" grpId="0" animBg="1"/>
      <p:bldP spid="28" grpId="0" animBg="1"/>
      <p:bldP spid="2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6" name="Rectangle 15"/>
          <p:cNvSpPr/>
          <p:nvPr/>
        </p:nvSpPr>
        <p:spPr>
          <a:xfrm>
            <a:off x="595481" y="610370"/>
            <a:ext cx="11392976" cy="1077218"/>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c.Tình cảm của Thanh đối với bà (qua đoạn đối thoại trong phần đầu truyện)</a:t>
            </a:r>
            <a:endParaRPr lang="en-GB" sz="3200">
              <a:latin typeface="Times New Roman" panose="02020603050405020304" pitchFamily="18" charset="0"/>
              <a:cs typeface="Times New Roman" panose="02020603050405020304" pitchFamily="18" charset="0"/>
            </a:endParaRPr>
          </a:p>
        </p:txBody>
      </p:sp>
      <p:sp>
        <p:nvSpPr>
          <p:cNvPr id="9" name="Oval Callout 8"/>
          <p:cNvSpPr/>
          <p:nvPr/>
        </p:nvSpPr>
        <p:spPr>
          <a:xfrm>
            <a:off x="1419626" y="1903320"/>
            <a:ext cx="2688336" cy="215798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Callout 22"/>
          <p:cNvSpPr/>
          <p:nvPr/>
        </p:nvSpPr>
        <p:spPr>
          <a:xfrm>
            <a:off x="2839251" y="4061304"/>
            <a:ext cx="3129606" cy="215798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Callout 23"/>
          <p:cNvSpPr/>
          <p:nvPr/>
        </p:nvSpPr>
        <p:spPr>
          <a:xfrm>
            <a:off x="5952400" y="1191632"/>
            <a:ext cx="2688336" cy="215798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Callout 24"/>
          <p:cNvSpPr/>
          <p:nvPr/>
        </p:nvSpPr>
        <p:spPr>
          <a:xfrm>
            <a:off x="6528816" y="3349616"/>
            <a:ext cx="4153682" cy="270269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49201" y="2189046"/>
            <a:ext cx="2161437" cy="1200329"/>
          </a:xfrm>
          <a:prstGeom prst="rect">
            <a:avLst/>
          </a:prstGeom>
        </p:spPr>
        <p:txBody>
          <a:bodyPr wrap="square">
            <a:spAutoFit/>
          </a:bodyPr>
          <a:lstStyle/>
          <a:p>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Nhân vật đối thoại?</a:t>
            </a:r>
            <a:endParaRPr lang="en-GB" sz="3600">
              <a:effectLst>
                <a:outerShdw blurRad="38100" dist="38100" dir="2700000" algn="tl">
                  <a:srgbClr val="000000">
                    <a:alpha val="43137"/>
                  </a:srgbClr>
                </a:outerShdw>
              </a:effectLst>
            </a:endParaRPr>
          </a:p>
        </p:txBody>
      </p:sp>
      <p:sp>
        <p:nvSpPr>
          <p:cNvPr id="12" name="Rectangle 11"/>
          <p:cNvSpPr/>
          <p:nvPr/>
        </p:nvSpPr>
        <p:spPr>
          <a:xfrm>
            <a:off x="6291969" y="1520801"/>
            <a:ext cx="2147218" cy="1200329"/>
          </a:xfrm>
          <a:prstGeom prst="rect">
            <a:avLst/>
          </a:prstGeom>
        </p:spPr>
        <p:txBody>
          <a:bodyPr wrap="square">
            <a:spAutoFit/>
          </a:bodyPr>
          <a:lstStyle/>
          <a:p>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Bối cảnh đối thoại?</a:t>
            </a:r>
            <a:endParaRPr lang="en-GB" sz="3600">
              <a:effectLst>
                <a:outerShdw blurRad="38100" dist="38100" dir="2700000" algn="tl">
                  <a:srgbClr val="000000">
                    <a:alpha val="43137"/>
                  </a:srgbClr>
                </a:outerShdw>
              </a:effectLst>
            </a:endParaRPr>
          </a:p>
        </p:txBody>
      </p:sp>
      <p:sp>
        <p:nvSpPr>
          <p:cNvPr id="13" name="Rectangle 12"/>
          <p:cNvSpPr/>
          <p:nvPr/>
        </p:nvSpPr>
        <p:spPr>
          <a:xfrm>
            <a:off x="3252042" y="4377888"/>
            <a:ext cx="2432042" cy="1754326"/>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Nội dung cuộc đối thoại? </a:t>
            </a:r>
            <a:endParaRPr lang="en-GB"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7304315" y="3669909"/>
            <a:ext cx="3101993" cy="2308324"/>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Tình cảm của các nhân vật qua lời đối thoại?</a:t>
            </a:r>
            <a:endParaRPr lang="en-GB"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79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P spid="23" grpId="0" animBg="1"/>
      <p:bldP spid="24" grpId="0" animBg="1"/>
      <p:bldP spid="25" grpId="0" animBg="1"/>
      <p:bldP spid="10"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827160" y="904460"/>
            <a:ext cx="7411584" cy="652486"/>
          </a:xfrm>
          <a:prstGeom prst="rect">
            <a:avLst/>
          </a:prstGeom>
        </p:spPr>
        <p:txBody>
          <a:bodyPr wrap="square">
            <a:spAutoFit/>
          </a:bodyPr>
          <a:lstStyle/>
          <a:p>
            <a:pPr algn="just">
              <a:lnSpc>
                <a:spcPct val="130000"/>
              </a:lnSpc>
              <a:spcAft>
                <a:spcPts val="0"/>
              </a:spcAft>
              <a:tabLst>
                <a:tab pos="177800" algn="l"/>
              </a:tabLst>
            </a:pPr>
            <a:r>
              <a:rPr lang="en-GB" sz="2800" b="1">
                <a:solidFill>
                  <a:srgbClr val="0070C0"/>
                </a:solidFill>
                <a:latin typeface="Times New Roman" panose="02020603050405020304" pitchFamily="18" charset="0"/>
                <a:ea typeface="MS Mincho"/>
              </a:rPr>
              <a:t> </a:t>
            </a:r>
            <a:r>
              <a:rPr lang="en-US" sz="2800" b="1">
                <a:solidFill>
                  <a:srgbClr val="000000"/>
                </a:solidFill>
                <a:latin typeface="Times New Roman" panose="02020603050405020304" pitchFamily="18" charset="0"/>
                <a:ea typeface="Calibri" panose="020F0502020204030204" pitchFamily="34" charset="0"/>
              </a:rPr>
              <a:t> </a:t>
            </a:r>
            <a:r>
              <a:rPr lang="vi-VN" sz="2800"/>
              <a:t>Nhân vật đối thoại: Bà của Thanh và Thanh.</a:t>
            </a:r>
            <a:endParaRPr lang="en-GB" sz="2800" b="1">
              <a:effectLst/>
              <a:latin typeface="Times New Roman" panose="02020603050405020304" pitchFamily="18" charset="0"/>
              <a:ea typeface="Calibri" panose="020F0502020204030204" pitchFamily="34" charset="0"/>
            </a:endParaRPr>
          </a:p>
        </p:txBody>
      </p:sp>
      <p:sp>
        <p:nvSpPr>
          <p:cNvPr id="3" name="Rectangle 2"/>
          <p:cNvSpPr/>
          <p:nvPr/>
        </p:nvSpPr>
        <p:spPr>
          <a:xfrm>
            <a:off x="1003178" y="1618505"/>
            <a:ext cx="6975347" cy="2332946"/>
          </a:xfrm>
          <a:prstGeom prst="rect">
            <a:avLst/>
          </a:prstGeom>
        </p:spPr>
        <p:txBody>
          <a:bodyPr wrap="square">
            <a:spAutoFit/>
          </a:bodyPr>
          <a:lstStyle/>
          <a:p>
            <a:pPr algn="just">
              <a:lnSpc>
                <a:spcPct val="130000"/>
              </a:lnSpc>
              <a:spcAft>
                <a:spcPts val="0"/>
              </a:spcAft>
              <a:tabLst>
                <a:tab pos="177800" algn="l"/>
              </a:tabLst>
            </a:pPr>
            <a:r>
              <a:rPr lang="vi-VN" sz="2800"/>
              <a:t>Bối cảnh đối thoại: Sau một thời gian xa bà đi làm việc trên tỉnh, lần này được nghỉ một ngày, Thanh tranh thủ về thăm bà. Lời đối thoại diễn ra khi cháu vừa gặp lại bà.</a:t>
            </a:r>
            <a:endParaRPr lang="en-GB" sz="2800" b="1">
              <a:effectLst/>
              <a:latin typeface="Times New Roman" panose="02020603050405020304" pitchFamily="18" charset="0"/>
              <a:ea typeface="Calibri" panose="020F0502020204030204" pitchFamily="34" charset="0"/>
            </a:endParaRPr>
          </a:p>
        </p:txBody>
      </p:sp>
      <p:sp>
        <p:nvSpPr>
          <p:cNvPr id="6" name="Rectangle 5"/>
          <p:cNvSpPr/>
          <p:nvPr/>
        </p:nvSpPr>
        <p:spPr>
          <a:xfrm>
            <a:off x="977407" y="3925069"/>
            <a:ext cx="7076364" cy="1772793"/>
          </a:xfrm>
          <a:prstGeom prst="rect">
            <a:avLst/>
          </a:prstGeom>
        </p:spPr>
        <p:txBody>
          <a:bodyPr wrap="square">
            <a:spAutoFit/>
          </a:bodyPr>
          <a:lstStyle/>
          <a:p>
            <a:pPr algn="just">
              <a:lnSpc>
                <a:spcPct val="130000"/>
              </a:lnSpc>
              <a:spcAft>
                <a:spcPts val="0"/>
              </a:spcAft>
              <a:tabLst>
                <a:tab pos="1386840" algn="l"/>
              </a:tabLst>
            </a:pPr>
            <a:r>
              <a:rPr lang="vi-VN" sz="2800"/>
              <a:t>Nội dung cuộc đối thoại: Xoay quanh chuyện Thanh từ trên tỉnh về, bà cháu thể hiện sự quan tâm về nhau.</a:t>
            </a:r>
            <a:endParaRPr lang="en-GB" sz="2800" b="1">
              <a:effectLst/>
              <a:latin typeface="Times New Roman" panose="02020603050405020304" pitchFamily="18" charset="0"/>
              <a:ea typeface="Calibri" panose="020F0502020204030204" pitchFamily="34" charset="0"/>
            </a:endParaRPr>
          </a:p>
        </p:txBody>
      </p:sp>
      <p:pic>
        <p:nvPicPr>
          <p:cNvPr id="19" name="Picture 18"/>
          <p:cNvPicPr>
            <a:picLocks noChangeAspect="1"/>
          </p:cNvPicPr>
          <p:nvPr/>
        </p:nvPicPr>
        <p:blipFill>
          <a:blip r:embed="rId6"/>
          <a:stretch>
            <a:fillRect/>
          </a:stretch>
        </p:blipFill>
        <p:spPr>
          <a:xfrm>
            <a:off x="541409" y="1167830"/>
            <a:ext cx="285751" cy="285751"/>
          </a:xfrm>
          <a:prstGeom prst="rect">
            <a:avLst/>
          </a:prstGeom>
        </p:spPr>
      </p:pic>
      <p:pic>
        <p:nvPicPr>
          <p:cNvPr id="20" name="Picture 19"/>
          <p:cNvPicPr>
            <a:picLocks noChangeAspect="1"/>
          </p:cNvPicPr>
          <p:nvPr/>
        </p:nvPicPr>
        <p:blipFill>
          <a:blip r:embed="rId6"/>
          <a:stretch>
            <a:fillRect/>
          </a:stretch>
        </p:blipFill>
        <p:spPr>
          <a:xfrm>
            <a:off x="549037" y="4119526"/>
            <a:ext cx="285751" cy="285751"/>
          </a:xfrm>
          <a:prstGeom prst="rect">
            <a:avLst/>
          </a:prstGeom>
        </p:spPr>
      </p:pic>
      <p:pic>
        <p:nvPicPr>
          <p:cNvPr id="21" name="Picture 20"/>
          <p:cNvPicPr>
            <a:picLocks noChangeAspect="1"/>
          </p:cNvPicPr>
          <p:nvPr/>
        </p:nvPicPr>
        <p:blipFill>
          <a:blip r:embed="rId6"/>
          <a:stretch>
            <a:fillRect/>
          </a:stretch>
        </p:blipFill>
        <p:spPr>
          <a:xfrm>
            <a:off x="595481" y="1900764"/>
            <a:ext cx="285751" cy="285751"/>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7108" y="767305"/>
            <a:ext cx="3298206" cy="2481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5397" y="3445981"/>
            <a:ext cx="3342934" cy="2691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8515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bg1"/>
          </a:solidFill>
          <a:ln>
            <a:solidFill>
              <a:srgbClr val="00B0F0"/>
            </a:solidFill>
          </a:ln>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9" name="Rounded Rectangle 18"/>
          <p:cNvSpPr/>
          <p:nvPr/>
        </p:nvSpPr>
        <p:spPr>
          <a:xfrm>
            <a:off x="1516611" y="1254656"/>
            <a:ext cx="9662796" cy="5521048"/>
          </a:xfrm>
          <a:prstGeom prst="roundRect">
            <a:avLst>
              <a:gd name="adj" fmla="val 3218"/>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0" name="Text1"/>
          <p:cNvSpPr txBox="1"/>
          <p:nvPr/>
        </p:nvSpPr>
        <p:spPr>
          <a:xfrm>
            <a:off x="1991446" y="3785142"/>
            <a:ext cx="8871625" cy="954107"/>
          </a:xfrm>
          <a:prstGeom prst="rect">
            <a:avLst/>
          </a:prstGeom>
          <a:noFill/>
        </p:spPr>
        <p:txBody>
          <a:bodyPr wrap="square" rtlCol="0">
            <a:spAutoFit/>
          </a:bodyPr>
          <a:lstStyle/>
          <a:p>
            <a:pPr marL="371420" indent="-371420" defTabSz="457132">
              <a:spcBef>
                <a:spcPts val="600"/>
              </a:spcBef>
              <a:buFont typeface="+mj-lt"/>
              <a:buAutoNum type="arabicPeriod"/>
              <a:defRPr/>
            </a:pPr>
            <a:r>
              <a:rPr lang="en-US" sz="2800" b="1">
                <a:latin typeface="Times New Roman" panose="02020603050405020304" pitchFamily="18" charset="0"/>
                <a:cs typeface="Times New Roman" panose="02020603050405020304" pitchFamily="18" charset="0"/>
              </a:rPr>
              <a:t>Đọc văn bản, xác định bố cục và tóm tắt</a:t>
            </a:r>
            <a:endParaRPr lang="vi-VN" sz="2800" b="1">
              <a:latin typeface="Times New Roman" panose="02020603050405020304" pitchFamily="18" charset="0"/>
              <a:cs typeface="Times New Roman" panose="02020603050405020304" pitchFamily="18" charset="0"/>
            </a:endParaRPr>
          </a:p>
          <a:p>
            <a:r>
              <a:rPr lang="vi-VN" sz="2800" b="1">
                <a:latin typeface="Times New Roman" panose="02020603050405020304" pitchFamily="18" charset="0"/>
                <a:cs typeface="Times New Roman" panose="02020603050405020304" pitchFamily="18" charset="0"/>
              </a:rPr>
              <a:t>2. Khám phá văn bản </a:t>
            </a:r>
            <a:endParaRPr lang="en-GB" sz="280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4004551" y="990918"/>
            <a:ext cx="4548168" cy="622755"/>
            <a:chOff x="8010143" y="1905000"/>
            <a:chExt cx="9097521" cy="1290242"/>
          </a:xfrm>
        </p:grpSpPr>
        <p:sp>
          <p:nvSpPr>
            <p:cNvPr id="22" name="Rectangle 21"/>
            <p:cNvSpPr/>
            <p:nvPr/>
          </p:nvSpPr>
          <p:spPr>
            <a:xfrm>
              <a:off x="8010143" y="2221477"/>
              <a:ext cx="9097521" cy="774032"/>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3" name="Rounded Rectangle 22"/>
            <p:cNvSpPr/>
            <p:nvPr/>
          </p:nvSpPr>
          <p:spPr>
            <a:xfrm>
              <a:off x="8014819" y="1905000"/>
              <a:ext cx="9092845" cy="1290242"/>
            </a:xfrm>
            <a:prstGeom prst="roundRect">
              <a:avLst/>
            </a:prstGeom>
            <a:noFill/>
            <a:ln w="571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grpSp>
      <p:sp>
        <p:nvSpPr>
          <p:cNvPr id="24" name="Rectangle 23"/>
          <p:cNvSpPr/>
          <p:nvPr/>
        </p:nvSpPr>
        <p:spPr>
          <a:xfrm>
            <a:off x="1991446" y="2226352"/>
            <a:ext cx="8944173" cy="1031051"/>
          </a:xfrm>
          <a:prstGeom prst="rect">
            <a:avLst/>
          </a:prstGeom>
        </p:spPr>
        <p:txBody>
          <a:bodyPr wrap="square">
            <a:spAutoFit/>
          </a:bodyPr>
          <a:lstStyle/>
          <a:p>
            <a:pPr marL="371420" indent="-371420" defTabSz="457132">
              <a:spcBef>
                <a:spcPts val="600"/>
              </a:spcBef>
              <a:buFont typeface="+mj-lt"/>
              <a:buAutoNum type="arabicPeriod"/>
              <a:defRPr/>
            </a:pPr>
            <a:r>
              <a:rPr lang="vi-VN" sz="2800" b="1">
                <a:solidFill>
                  <a:sysClr val="windowText" lastClr="000000"/>
                </a:solidFill>
                <a:latin typeface="+mj-lt"/>
                <a:cs typeface="Arial" pitchFamily="34" charset="0"/>
              </a:rPr>
              <a:t>Tác giả </a:t>
            </a:r>
          </a:p>
          <a:p>
            <a:pPr marL="371420" indent="-371420" defTabSz="457132">
              <a:spcBef>
                <a:spcPts val="600"/>
              </a:spcBef>
              <a:buFont typeface="+mj-lt"/>
              <a:buAutoNum type="arabicPeriod"/>
              <a:defRPr/>
            </a:pPr>
            <a:r>
              <a:rPr lang="vi-VN" sz="2800" b="1">
                <a:solidFill>
                  <a:prstClr val="black"/>
                </a:solidFill>
                <a:latin typeface="+mj-lt"/>
                <a:cs typeface="Arial" pitchFamily="34" charset="0"/>
              </a:rPr>
              <a:t>Văn bản Dưới bóng hoàng lan</a:t>
            </a:r>
            <a:endParaRPr lang="en-US" sz="2800" b="1" i="1" dirty="0">
              <a:solidFill>
                <a:prstClr val="black"/>
              </a:solidFill>
              <a:latin typeface="+mj-lt"/>
              <a:cs typeface="Arial" pitchFamily="34" charset="0"/>
            </a:endParaRPr>
          </a:p>
        </p:txBody>
      </p:sp>
      <p:sp>
        <p:nvSpPr>
          <p:cNvPr id="25" name="Rectangle 24"/>
          <p:cNvSpPr/>
          <p:nvPr/>
        </p:nvSpPr>
        <p:spPr>
          <a:xfrm>
            <a:off x="1991446" y="5228818"/>
            <a:ext cx="7390298" cy="1538883"/>
          </a:xfrm>
          <a:prstGeom prst="rect">
            <a:avLst/>
          </a:prstGeom>
        </p:spPr>
        <p:txBody>
          <a:bodyPr wrap="square">
            <a:spAutoFit/>
          </a:bodyPr>
          <a:lstStyle/>
          <a:p>
            <a:pPr marL="371420" indent="-371420" defTabSz="457132">
              <a:spcBef>
                <a:spcPts val="600"/>
              </a:spcBef>
              <a:buFont typeface="+mj-lt"/>
              <a:buAutoNum type="arabicPeriod"/>
              <a:defRPr/>
            </a:pPr>
            <a:r>
              <a:rPr lang="vi-VN" sz="2800" b="1">
                <a:solidFill>
                  <a:sysClr val="windowText" lastClr="000000"/>
                </a:solidFill>
                <a:latin typeface="Times New Roman" panose="02020603050405020304" pitchFamily="18" charset="0"/>
                <a:cs typeface="Times New Roman" panose="02020603050405020304" pitchFamily="18" charset="0"/>
              </a:rPr>
              <a:t>Đặc sắc n</a:t>
            </a:r>
            <a:r>
              <a:rPr lang="en-US" sz="2800" b="1">
                <a:solidFill>
                  <a:sysClr val="windowText" lastClr="000000"/>
                </a:solidFill>
                <a:latin typeface="Times New Roman" panose="02020603050405020304" pitchFamily="18" charset="0"/>
                <a:cs typeface="Times New Roman" panose="02020603050405020304" pitchFamily="18" charset="0"/>
              </a:rPr>
              <a:t>ội </a:t>
            </a:r>
            <a:r>
              <a:rPr lang="en-US" sz="2800" b="1" dirty="0">
                <a:solidFill>
                  <a:sysClr val="windowText" lastClr="000000"/>
                </a:solidFill>
                <a:latin typeface="Times New Roman" panose="02020603050405020304" pitchFamily="18" charset="0"/>
                <a:cs typeface="Times New Roman" panose="02020603050405020304" pitchFamily="18" charset="0"/>
              </a:rPr>
              <a:t>dung</a:t>
            </a:r>
          </a:p>
          <a:p>
            <a:pPr marL="371420" indent="-371420" defTabSz="457132">
              <a:spcBef>
                <a:spcPts val="600"/>
              </a:spcBef>
              <a:buFont typeface="+mj-lt"/>
              <a:buAutoNum type="arabicPeriod"/>
              <a:defRPr/>
            </a:pPr>
            <a:r>
              <a:rPr lang="vi-VN" sz="2800" b="1">
                <a:solidFill>
                  <a:sysClr val="windowText" lastClr="000000"/>
                </a:solidFill>
                <a:latin typeface="Times New Roman" panose="02020603050405020304" pitchFamily="18" charset="0"/>
                <a:cs typeface="Times New Roman" panose="02020603050405020304" pitchFamily="18" charset="0"/>
              </a:rPr>
              <a:t>Đặc sắc n</a:t>
            </a:r>
            <a:r>
              <a:rPr lang="en-US" sz="2800" b="1">
                <a:solidFill>
                  <a:sysClr val="windowText" lastClr="000000"/>
                </a:solidFill>
                <a:latin typeface="Times New Roman" panose="02020603050405020304" pitchFamily="18" charset="0"/>
                <a:cs typeface="Times New Roman" panose="02020603050405020304" pitchFamily="18" charset="0"/>
              </a:rPr>
              <a:t>ghệ thuật</a:t>
            </a:r>
            <a:endParaRPr lang="vi-VN" sz="2800" b="1">
              <a:solidFill>
                <a:sysClr val="windowText" lastClr="000000"/>
              </a:solidFill>
              <a:latin typeface="Times New Roman" panose="02020603050405020304" pitchFamily="18" charset="0"/>
              <a:cs typeface="Times New Roman" panose="02020603050405020304" pitchFamily="18" charset="0"/>
            </a:endParaRPr>
          </a:p>
          <a:p>
            <a:pPr marL="371420" indent="-371420" defTabSz="457132">
              <a:spcBef>
                <a:spcPts val="600"/>
              </a:spcBef>
              <a:buFont typeface="+mj-lt"/>
              <a:buAutoNum type="arabicPeriod"/>
              <a:defRPr/>
            </a:pPr>
            <a:r>
              <a:rPr lang="vi-VN" sz="2800" b="1">
                <a:solidFill>
                  <a:sysClr val="windowText" lastClr="000000"/>
                </a:solidFill>
                <a:latin typeface="Times New Roman" panose="02020603050405020304" pitchFamily="18" charset="0"/>
                <a:cs typeface="Times New Roman" panose="02020603050405020304" pitchFamily="18" charset="0"/>
              </a:rPr>
              <a:t>Sức hấp dẫn của truyện ngắn Thạch Lam</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439932" y="1702824"/>
            <a:ext cx="8966099" cy="523220"/>
            <a:chOff x="2840539" y="3796930"/>
            <a:chExt cx="17934528" cy="1046575"/>
          </a:xfrm>
          <a:solidFill>
            <a:srgbClr val="FF66CC"/>
          </a:solidFill>
        </p:grpSpPr>
        <p:sp>
          <p:nvSpPr>
            <p:cNvPr id="2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2845371" y="3796930"/>
              <a:ext cx="17929696" cy="1046575"/>
              <a:chOff x="2845371" y="3644530"/>
              <a:chExt cx="17929696" cy="1046575"/>
            </a:xfrm>
            <a:grpFill/>
          </p:grpSpPr>
          <p:sp>
            <p:nvSpPr>
              <p:cNvPr id="29" name="Round Same Side Corner Rectangle 28"/>
              <p:cNvSpPr/>
              <p:nvPr/>
            </p:nvSpPr>
            <p:spPr>
              <a:xfrm rot="5400000">
                <a:off x="6544119" y="100181"/>
                <a:ext cx="731520" cy="8129015"/>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0" name="Rectangle 29"/>
              <p:cNvSpPr/>
              <p:nvPr/>
            </p:nvSpPr>
            <p:spPr>
              <a:xfrm>
                <a:off x="2865930" y="3801289"/>
                <a:ext cx="1270615" cy="72916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1" name="Rectangle 30"/>
              <p:cNvSpPr/>
              <p:nvPr/>
            </p:nvSpPr>
            <p:spPr>
              <a:xfrm>
                <a:off x="4460659" y="3644530"/>
                <a:ext cx="16314408" cy="1046575"/>
              </a:xfrm>
              <a:prstGeom prst="rect">
                <a:avLst/>
              </a:prstGeom>
              <a:solidFill>
                <a:schemeClr val="bg1"/>
              </a:solidFill>
              <a:ln>
                <a:solidFill>
                  <a:srgbClr val="00B0F0"/>
                </a:solidFill>
              </a:ln>
            </p:spPr>
            <p:txBody>
              <a:bodyPr wrap="none">
                <a:spAutoFit/>
              </a:bodyPr>
              <a:lstStyle/>
              <a:p>
                <a:pPr defTabSz="457132">
                  <a:spcBef>
                    <a:spcPts val="600"/>
                  </a:spcBef>
                  <a:defRPr/>
                </a:pPr>
                <a:r>
                  <a:rPr lang="en-US" sz="2800" b="1">
                    <a:latin typeface="Times New Roman" panose="02020603050405020304" pitchFamily="18" charset="0"/>
                    <a:cs typeface="Times New Roman" panose="02020603050405020304" pitchFamily="18" charset="0"/>
                  </a:rPr>
                  <a:t>TÌM HIỂU CHUNG</a:t>
                </a:r>
                <a:r>
                  <a:rPr lang="vi-VN" sz="2800" b="1">
                    <a:latin typeface="Times New Roman" panose="02020603050405020304" pitchFamily="18" charset="0"/>
                    <a:cs typeface="Times New Roman" panose="02020603050405020304" pitchFamily="18" charset="0"/>
                  </a:rPr>
                  <a:t> VỀ TÁC GIẢ VÀ TÁC PHẨM</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126240" y="3733746"/>
                <a:ext cx="956092" cy="861885"/>
              </a:xfrm>
              <a:prstGeom prst="rect">
                <a:avLst/>
              </a:prstGeom>
              <a:solidFill>
                <a:schemeClr val="bg1"/>
              </a:solidFill>
              <a:ln>
                <a:solidFill>
                  <a:srgbClr val="00B0F0"/>
                </a:solidFill>
              </a:ln>
            </p:spPr>
            <p:txBody>
              <a:bodyPr wrap="square" rtlCol="0">
                <a:spAutoFit/>
              </a:bodyPr>
              <a:lstStyle/>
              <a:p>
                <a:pPr algn="ctr"/>
                <a:r>
                  <a:rPr lang="en-US" sz="2200" b="1">
                    <a:latin typeface="Tahoma" pitchFamily="34" charset="0"/>
                    <a:ea typeface="Tahoma" pitchFamily="34" charset="0"/>
                    <a:cs typeface="Tahoma" pitchFamily="34" charset="0"/>
                  </a:rPr>
                  <a:t>I</a:t>
                </a:r>
              </a:p>
            </p:txBody>
          </p:sp>
        </p:grpSp>
      </p:grpSp>
      <p:grpSp>
        <p:nvGrpSpPr>
          <p:cNvPr id="33" name="Group 32"/>
          <p:cNvGrpSpPr/>
          <p:nvPr/>
        </p:nvGrpSpPr>
        <p:grpSpPr>
          <a:xfrm>
            <a:off x="1439931" y="3184025"/>
            <a:ext cx="4509943" cy="595056"/>
            <a:chOff x="2840539" y="3818711"/>
            <a:chExt cx="9021060" cy="1190266"/>
          </a:xfrm>
          <a:solidFill>
            <a:schemeClr val="bg1"/>
          </a:solidFill>
        </p:grpSpPr>
        <p:sp>
          <p:nvSpPr>
            <p:cNvPr id="3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p:cNvGrpSpPr/>
            <p:nvPr/>
          </p:nvGrpSpPr>
          <p:grpSpPr>
            <a:xfrm>
              <a:off x="2840539" y="3886200"/>
              <a:ext cx="9021060" cy="1122777"/>
              <a:chOff x="2840539" y="3733800"/>
              <a:chExt cx="9021060" cy="1122777"/>
            </a:xfrm>
            <a:grpFill/>
          </p:grpSpPr>
          <p:sp>
            <p:nvSpPr>
              <p:cNvPr id="36" name="Round Same Side Corner Rectangle 35"/>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7" name="Rectangle 36"/>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8" name="Rectangle 37"/>
              <p:cNvSpPr/>
              <p:nvPr/>
            </p:nvSpPr>
            <p:spPr>
              <a:xfrm>
                <a:off x="4460662" y="3810002"/>
                <a:ext cx="7400937" cy="1046575"/>
              </a:xfrm>
              <a:prstGeom prst="rect">
                <a:avLst/>
              </a:prstGeom>
              <a:grpFill/>
              <a:ln>
                <a:solidFill>
                  <a:srgbClr val="00B0F0"/>
                </a:solidFill>
              </a:ln>
            </p:spPr>
            <p:txBody>
              <a:bodyPr wrap="none">
                <a:spAutoFit/>
              </a:bodyPr>
              <a:lstStyle/>
              <a:p>
                <a:pPr defTabSz="457132">
                  <a:spcBef>
                    <a:spcPts val="600"/>
                  </a:spcBef>
                  <a:defRPr/>
                </a:pPr>
                <a:r>
                  <a:rPr lang="vi-VN" sz="2800" b="1">
                    <a:latin typeface="+mj-lt"/>
                    <a:cs typeface="Arial" pitchFamily="34" charset="0"/>
                  </a:rPr>
                  <a:t>ĐỌC HIỂU VĂN BẢN</a:t>
                </a:r>
                <a:endParaRPr lang="en-US" sz="2800" dirty="0">
                  <a:latin typeface="+mj-lt"/>
                  <a:cs typeface="Arial" pitchFamily="34" charset="0"/>
                </a:endParaRPr>
              </a:p>
            </p:txBody>
          </p:sp>
          <p:sp>
            <p:nvSpPr>
              <p:cNvPr id="39" name="TextBox 38"/>
              <p:cNvSpPr txBox="1"/>
              <p:nvPr/>
            </p:nvSpPr>
            <p:spPr>
              <a:xfrm>
                <a:off x="2840539" y="3733800"/>
                <a:ext cx="1216398" cy="861885"/>
              </a:xfrm>
              <a:prstGeom prst="rect">
                <a:avLst/>
              </a:prstGeom>
              <a:grpFill/>
              <a:ln>
                <a:solidFill>
                  <a:srgbClr val="00B0F0"/>
                </a:solidFill>
              </a:ln>
            </p:spPr>
            <p:txBody>
              <a:bodyPr wrap="square" rtlCol="0">
                <a:spAutoFit/>
              </a:bodyPr>
              <a:lstStyle/>
              <a:p>
                <a:pPr algn="ctr"/>
                <a:r>
                  <a:rPr lang="en-US" sz="2200" b="1">
                    <a:latin typeface="Tahoma" pitchFamily="34" charset="0"/>
                    <a:ea typeface="Tahoma" pitchFamily="34" charset="0"/>
                    <a:cs typeface="Tahoma" pitchFamily="34" charset="0"/>
                  </a:rPr>
                  <a:t>II</a:t>
                </a:r>
              </a:p>
            </p:txBody>
          </p:sp>
        </p:grpSp>
      </p:grpSp>
      <p:grpSp>
        <p:nvGrpSpPr>
          <p:cNvPr id="40" name="Group 39"/>
          <p:cNvGrpSpPr/>
          <p:nvPr/>
        </p:nvGrpSpPr>
        <p:grpSpPr>
          <a:xfrm>
            <a:off x="1439931" y="4652040"/>
            <a:ext cx="4109303" cy="595055"/>
            <a:chOff x="2840539" y="3818711"/>
            <a:chExt cx="8219675" cy="1190262"/>
          </a:xfrm>
          <a:solidFill>
            <a:schemeClr val="bg1"/>
          </a:solidFill>
        </p:grpSpPr>
        <p:sp>
          <p:nvSpPr>
            <p:cNvPr id="4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2" name="Group 41"/>
            <p:cNvGrpSpPr/>
            <p:nvPr/>
          </p:nvGrpSpPr>
          <p:grpSpPr>
            <a:xfrm>
              <a:off x="2840539" y="3886200"/>
              <a:ext cx="8219675" cy="1122773"/>
              <a:chOff x="2840539" y="3733800"/>
              <a:chExt cx="8219675" cy="1122773"/>
            </a:xfrm>
            <a:grpFill/>
          </p:grpSpPr>
          <p:sp>
            <p:nvSpPr>
              <p:cNvPr id="43" name="Round Same Side Corner Rectangle 42"/>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4" name="Rectangle 43"/>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5" name="Rectangle 44"/>
              <p:cNvSpPr/>
              <p:nvPr/>
            </p:nvSpPr>
            <p:spPr>
              <a:xfrm>
                <a:off x="4460662" y="3810000"/>
                <a:ext cx="6599552" cy="1046573"/>
              </a:xfrm>
              <a:prstGeom prst="rect">
                <a:avLst/>
              </a:prstGeom>
              <a:grpFill/>
              <a:ln>
                <a:solidFill>
                  <a:srgbClr val="00B0F0"/>
                </a:solidFill>
              </a:ln>
            </p:spPr>
            <p:txBody>
              <a:bodyPr wrap="square">
                <a:spAutoFit/>
              </a:bodyPr>
              <a:lstStyle/>
              <a:p>
                <a:pPr defTabSz="457132">
                  <a:spcBef>
                    <a:spcPts val="600"/>
                  </a:spcBef>
                  <a:defRPr/>
                </a:pPr>
                <a:r>
                  <a:rPr lang="en-US" sz="2800" b="1">
                    <a:latin typeface="Times New Roman" panose="02020603050405020304" pitchFamily="18" charset="0"/>
                    <a:cs typeface="Times New Roman" panose="02020603050405020304" pitchFamily="18" charset="0"/>
                  </a:rPr>
                  <a:t>TỔNG KẾT</a:t>
                </a:r>
                <a:endParaRPr lang="en-US" sz="2800"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2882698" y="3733800"/>
                <a:ext cx="1310512" cy="861883"/>
              </a:xfrm>
              <a:prstGeom prst="rect">
                <a:avLst/>
              </a:prstGeom>
              <a:grpFill/>
              <a:ln>
                <a:solidFill>
                  <a:srgbClr val="00B0F0"/>
                </a:solidFill>
              </a:ln>
            </p:spPr>
            <p:txBody>
              <a:bodyPr wrap="square" rtlCol="0">
                <a:spAutoFit/>
              </a:bodyPr>
              <a:lstStyle/>
              <a:p>
                <a:pPr algn="ctr"/>
                <a:r>
                  <a:rPr lang="en-US" sz="2200" b="1">
                    <a:latin typeface="Tahoma" pitchFamily="34" charset="0"/>
                    <a:ea typeface="Tahoma" pitchFamily="34" charset="0"/>
                    <a:cs typeface="Tahoma" pitchFamily="34" charset="0"/>
                  </a:rPr>
                  <a:t>III</a:t>
                </a:r>
              </a:p>
            </p:txBody>
          </p:sp>
        </p:grpSp>
      </p:grpSp>
      <p:sp>
        <p:nvSpPr>
          <p:cNvPr id="75" name="Rectangle 74"/>
          <p:cNvSpPr/>
          <p:nvPr/>
        </p:nvSpPr>
        <p:spPr>
          <a:xfrm>
            <a:off x="4644216" y="1112178"/>
            <a:ext cx="3470822" cy="492443"/>
          </a:xfrm>
          <a:prstGeom prst="rect">
            <a:avLst/>
          </a:prstGeom>
        </p:spPr>
        <p:txBody>
          <a:bodyPr wrap="none">
            <a:spAutoFit/>
          </a:bodyPr>
          <a:lstStyle/>
          <a:p>
            <a:r>
              <a:rPr lang="en-US" sz="2600" b="1">
                <a:latin typeface="Tahoma" pitchFamily="34" charset="0"/>
                <a:ea typeface="Tahoma" pitchFamily="34" charset="0"/>
                <a:cs typeface="Tahoma" pitchFamily="34" charset="0"/>
              </a:rPr>
              <a:t>ĐỀ MỤC BÀI GIẢNG</a:t>
            </a:r>
            <a:endParaRPr lang="en-US" sz="2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7173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897"/>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0" name="Rounded Rectangle 19"/>
          <p:cNvSpPr/>
          <p:nvPr/>
        </p:nvSpPr>
        <p:spPr>
          <a:xfrm>
            <a:off x="146068" y="710867"/>
            <a:ext cx="7939774" cy="544174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21" name="Group 20"/>
          <p:cNvGrpSpPr/>
          <p:nvPr/>
        </p:nvGrpSpPr>
        <p:grpSpPr>
          <a:xfrm>
            <a:off x="502921" y="1053402"/>
            <a:ext cx="8019288" cy="5386276"/>
            <a:chOff x="4280177" y="1236311"/>
            <a:chExt cx="2199649" cy="1396777"/>
          </a:xfrm>
        </p:grpSpPr>
        <p:sp>
          <p:nvSpPr>
            <p:cNvPr id="22" name="Rounded Rectangle 21"/>
            <p:cNvSpPr/>
            <p:nvPr/>
          </p:nvSpPr>
          <p:spPr>
            <a:xfrm>
              <a:off x="4280177" y="1236311"/>
              <a:ext cx="2199649"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sp>
        <p:nvSpPr>
          <p:cNvPr id="24" name="Rectangle 23"/>
          <p:cNvSpPr/>
          <p:nvPr/>
        </p:nvSpPr>
        <p:spPr>
          <a:xfrm>
            <a:off x="788672" y="1102631"/>
            <a:ext cx="7433212" cy="5213735"/>
          </a:xfrm>
          <a:prstGeom prst="rect">
            <a:avLst/>
          </a:prstGeom>
        </p:spPr>
        <p:txBody>
          <a:bodyPr wrap="square">
            <a:spAutoFit/>
          </a:bodyPr>
          <a:lstStyle/>
          <a:p>
            <a:pPr algn="just">
              <a:lnSpc>
                <a:spcPct val="130000"/>
              </a:lnSpc>
              <a:spcAft>
                <a:spcPts val="0"/>
              </a:spcAft>
              <a:tabLst>
                <a:tab pos="1386840" algn="l"/>
              </a:tabLst>
            </a:pPr>
            <a:r>
              <a:rPr lang="en-US" sz="3200" b="1">
                <a:solidFill>
                  <a:srgbClr val="0D0D0D"/>
                </a:solidFill>
                <a:latin typeface="Times New Roman" panose="02020603050405020304" pitchFamily="18" charset="0"/>
                <a:ea typeface="MS Mincho"/>
              </a:rPr>
              <a:t> </a:t>
            </a:r>
            <a:r>
              <a:rPr lang="vi-VN" sz="3200"/>
              <a:t>Tình cảm của các nhân vật qua lời đối thoại: Tình cảm thân thương, trìu mến. Bà vui khi thấy cháu về, quan tâm cháu từng li từng tí. Cháu muốn biết có ai ở cùng bà. Bên cạnh đó, giọng điệu nhẹ nhàng, âu yếm của các nhân vật trong từng lời đối thoại cũng là những biểu hiện rõ nét của tình cảm nhân vật.</a:t>
            </a:r>
            <a:endParaRPr lang="en-US" sz="3200" b="1">
              <a:solidFill>
                <a:srgbClr val="0D0D0D"/>
              </a:solidFill>
              <a:latin typeface="Times New Roman" panose="02020603050405020304" pitchFamily="18" charset="0"/>
              <a:ea typeface="MS Mincho"/>
            </a:endParaRP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39399" y="1710219"/>
            <a:ext cx="3095748" cy="3255264"/>
          </a:xfrm>
          <a:prstGeom prst="rect">
            <a:avLst/>
          </a:prstGeom>
        </p:spPr>
      </p:pic>
    </p:spTree>
    <p:extLst>
      <p:ext uri="{BB962C8B-B14F-4D97-AF65-F5344CB8AC3E}">
        <p14:creationId xmlns:p14="http://schemas.microsoft.com/office/powerpoint/2010/main" val="486670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5" name="Picture 14"/>
          <p:cNvPicPr>
            <a:picLocks noChangeAspect="1"/>
          </p:cNvPicPr>
          <p:nvPr/>
        </p:nvPicPr>
        <p:blipFill>
          <a:blip r:embed="rId6"/>
          <a:stretch>
            <a:fillRect/>
          </a:stretch>
        </p:blipFill>
        <p:spPr>
          <a:xfrm>
            <a:off x="246490" y="2251135"/>
            <a:ext cx="285751" cy="28575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720" y="1760710"/>
            <a:ext cx="4603585" cy="5509291"/>
          </a:xfrm>
          <a:prstGeom prst="rect">
            <a:avLst/>
          </a:prstGeom>
        </p:spPr>
      </p:pic>
      <p:sp>
        <p:nvSpPr>
          <p:cNvPr id="2" name="Rectangle 1"/>
          <p:cNvSpPr/>
          <p:nvPr/>
        </p:nvSpPr>
        <p:spPr>
          <a:xfrm>
            <a:off x="5107791" y="1389518"/>
            <a:ext cx="5841214" cy="371192"/>
          </a:xfrm>
          <a:prstGeom prst="rect">
            <a:avLst/>
          </a:prstGeom>
        </p:spPr>
        <p:txBody>
          <a:bodyPr wrap="none">
            <a:spAutoFit/>
          </a:bodyPr>
          <a:lstStyle/>
          <a:p>
            <a:pPr>
              <a:lnSpc>
                <a:spcPts val="1800"/>
              </a:lnSpc>
              <a:spcAft>
                <a:spcPts val="0"/>
              </a:spcAft>
            </a:pP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vi-VN" sz="3200" b="1">
                <a:latin typeface="Times New Roman" panose="02020603050405020304" pitchFamily="18" charset="0"/>
                <a:ea typeface="Times New Roman" panose="02020603050405020304" pitchFamily="18" charset="0"/>
                <a:cs typeface="Times New Roman" panose="02020603050405020304" pitchFamily="18" charset="0"/>
              </a:rPr>
              <a:t>Tình cảm giữa Thanh và Nga</a:t>
            </a:r>
            <a:r>
              <a:rPr lang="vi-VN" sz="3200">
                <a:latin typeface="Times New Roman" panose="02020603050405020304" pitchFamily="18" charset="0"/>
                <a:ea typeface="Calibri" panose="020F0502020204030204" pitchFamily="34" charset="0"/>
                <a:cs typeface="Times New Roman" panose="02020603050405020304" pitchFamily="18"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68435068"/>
              </p:ext>
            </p:extLst>
          </p:nvPr>
        </p:nvGraphicFramePr>
        <p:xfrm>
          <a:off x="4425865" y="2291481"/>
          <a:ext cx="7406640" cy="3413760"/>
        </p:xfrm>
        <a:graphic>
          <a:graphicData uri="http://schemas.openxmlformats.org/drawingml/2006/table">
            <a:tbl>
              <a:tblPr firstRow="1" firstCol="1" lastRow="1" lastCol="1" bandRow="1" bandCol="1">
                <a:tableStyleId>{5C22544A-7EE6-4342-B048-85BDC9FD1C3A}</a:tableStyleId>
              </a:tblPr>
              <a:tblGrid>
                <a:gridCol w="3157075">
                  <a:extLst>
                    <a:ext uri="{9D8B030D-6E8A-4147-A177-3AD203B41FA5}">
                      <a16:colId xmlns:a16="http://schemas.microsoft.com/office/drawing/2014/main" xmlns="" val="20000"/>
                    </a:ext>
                  </a:extLst>
                </a:gridCol>
                <a:gridCol w="1460645">
                  <a:extLst>
                    <a:ext uri="{9D8B030D-6E8A-4147-A177-3AD203B41FA5}">
                      <a16:colId xmlns:a16="http://schemas.microsoft.com/office/drawing/2014/main" xmlns="" val="20001"/>
                    </a:ext>
                  </a:extLst>
                </a:gridCol>
                <a:gridCol w="1316736">
                  <a:extLst>
                    <a:ext uri="{9D8B030D-6E8A-4147-A177-3AD203B41FA5}">
                      <a16:colId xmlns:a16="http://schemas.microsoft.com/office/drawing/2014/main" xmlns="" val="20002"/>
                    </a:ext>
                  </a:extLst>
                </a:gridCol>
                <a:gridCol w="1472184">
                  <a:extLst>
                    <a:ext uri="{9D8B030D-6E8A-4147-A177-3AD203B41FA5}">
                      <a16:colId xmlns:a16="http://schemas.microsoft.com/office/drawing/2014/main" xmlns="" val="20003"/>
                    </a:ext>
                  </a:extLst>
                </a:gridCol>
              </a:tblGrid>
              <a:tr h="251460">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Các biểu hiện</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Nhân vật Thanh</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Nhân vật Nga</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Phân tích</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51460">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Lời nói</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859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51460">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Cử chỉ</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51460">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Suy nghĩ, cảm xúc</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32460">
                <a:tc>
                  <a:txBody>
                    <a:bodyPr/>
                    <a:lstStyle/>
                    <a:p>
                      <a:pPr algn="just">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Nhận xét chung về tình cảm hai nhân vật dành cho nhau</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0">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3871633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38" y="1101234"/>
            <a:ext cx="3934730" cy="4708846"/>
          </a:xfrm>
          <a:prstGeom prst="rect">
            <a:avLst/>
          </a:prstGeom>
        </p:spPr>
      </p:pic>
      <p:sp>
        <p:nvSpPr>
          <p:cNvPr id="14" name="Rectangle 13"/>
          <p:cNvSpPr/>
          <p:nvPr/>
        </p:nvSpPr>
        <p:spPr>
          <a:xfrm>
            <a:off x="4925245" y="1448609"/>
            <a:ext cx="3048207" cy="584775"/>
          </a:xfrm>
          <a:prstGeom prst="rect">
            <a:avLst/>
          </a:prstGeom>
        </p:spPr>
        <p:txBody>
          <a:bodyPr wrap="none">
            <a:spAutoFit/>
          </a:bodyPr>
          <a:lstStyle/>
          <a:p>
            <a:r>
              <a:rPr lang="vi-VN" sz="3200" b="1">
                <a:latin typeface="Times New Roman" panose="02020603050405020304" pitchFamily="18" charset="0"/>
                <a:cs typeface="Times New Roman" panose="02020603050405020304" pitchFamily="18" charset="0"/>
              </a:rPr>
              <a:t>Nhân vật Thanh</a:t>
            </a:r>
            <a:endParaRPr lang="en-GB" sz="3200" b="1">
              <a:latin typeface="Times New Roman" panose="02020603050405020304" pitchFamily="18" charset="0"/>
              <a:cs typeface="Times New Roman" panose="02020603050405020304" pitchFamily="18" charset="0"/>
            </a:endParaRPr>
          </a:p>
        </p:txBody>
      </p:sp>
      <p:sp>
        <p:nvSpPr>
          <p:cNvPr id="16" name="Rectangle 15"/>
          <p:cNvSpPr/>
          <p:nvPr/>
        </p:nvSpPr>
        <p:spPr>
          <a:xfrm>
            <a:off x="4704013" y="2676490"/>
            <a:ext cx="6789996" cy="2308324"/>
          </a:xfrm>
          <a:prstGeom prst="rect">
            <a:avLst/>
          </a:prstGeom>
        </p:spPr>
        <p:txBody>
          <a:bodyPr wrap="square">
            <a:spAutoFit/>
          </a:bodyPr>
          <a:lstStyle/>
          <a:p>
            <a:pPr marR="30480" algn="just">
              <a:lnSpc>
                <a:spcPct val="150000"/>
              </a:lnSpc>
              <a:spcAft>
                <a:spcPts val="0"/>
              </a:spcAft>
            </a:pPr>
            <a:r>
              <a:rPr lang="vi-VN" sz="3200" b="1">
                <a:effectLst>
                  <a:outerShdw blurRad="38100" dist="38100" dir="2700000" algn="tl">
                    <a:srgbClr val="000000">
                      <a:alpha val="43137"/>
                    </a:srgbClr>
                  </a:outerShdw>
                </a:effectLst>
                <a:latin typeface="+mj-lt"/>
                <a:ea typeface="Times New Roman" panose="02020603050405020304" pitchFamily="18" charset="0"/>
              </a:rPr>
              <a:t> </a:t>
            </a:r>
            <a:r>
              <a:rPr lang="vi-VN" sz="3200" b="1">
                <a:effectLst>
                  <a:outerShdw blurRad="38100" dist="38100" dir="2700000" algn="tl">
                    <a:srgbClr val="000000">
                      <a:alpha val="43137"/>
                    </a:srgbClr>
                  </a:outerShdw>
                </a:effectLst>
                <a:latin typeface="+mj-lt"/>
              </a:rPr>
              <a:t>Lời nói</a:t>
            </a:r>
            <a:r>
              <a:rPr lang="vi-VN" sz="3200">
                <a:latin typeface="+mj-lt"/>
              </a:rPr>
              <a:t>: </a:t>
            </a:r>
            <a:r>
              <a:rPr lang="vi-VN" sz="3200" i="1">
                <a:latin typeface="+mj-lt"/>
              </a:rPr>
              <a:t>“Chàng chợt nhớ, chạy vùng xuống nhà ngang, gọi vui vẻ: – Cô Nga…”</a:t>
            </a:r>
            <a:endParaRPr lang="en-GB" sz="3200" b="1" i="1">
              <a:effectLst>
                <a:outerShdw blurRad="38100" dist="38100" dir="2700000" algn="tl">
                  <a:srgbClr val="000000">
                    <a:alpha val="43137"/>
                  </a:srgbClr>
                </a:outerShdw>
              </a:effectLst>
              <a:latin typeface="+mj-lt"/>
              <a:ea typeface="Calibri" panose="020F0502020204030204" pitchFamily="34" charset="0"/>
            </a:endParaRPr>
          </a:p>
        </p:txBody>
      </p:sp>
      <p:sp>
        <p:nvSpPr>
          <p:cNvPr id="12" name="Oval 11"/>
          <p:cNvSpPr/>
          <p:nvPr/>
        </p:nvSpPr>
        <p:spPr>
          <a:xfrm>
            <a:off x="4492514" y="2936971"/>
            <a:ext cx="150876" cy="163420"/>
          </a:xfrm>
          <a:prstGeom prst="ellipse">
            <a:avLst/>
          </a:prstGeom>
          <a:solidFill>
            <a:srgbClr val="00B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21" name="Picture 20"/>
          <p:cNvPicPr>
            <a:picLocks noChangeAspect="1"/>
          </p:cNvPicPr>
          <p:nvPr/>
        </p:nvPicPr>
        <p:blipFill>
          <a:blip r:embed="rId7"/>
          <a:stretch>
            <a:fillRect/>
          </a:stretch>
        </p:blipFill>
        <p:spPr>
          <a:xfrm>
            <a:off x="4609183" y="1578029"/>
            <a:ext cx="285751" cy="285751"/>
          </a:xfrm>
          <a:prstGeom prst="rect">
            <a:avLst/>
          </a:prstGeom>
        </p:spPr>
      </p:pic>
    </p:spTree>
    <p:extLst>
      <p:ext uri="{BB962C8B-B14F-4D97-AF65-F5344CB8AC3E}">
        <p14:creationId xmlns:p14="http://schemas.microsoft.com/office/powerpoint/2010/main" val="1444999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38" y="1101233"/>
            <a:ext cx="3934730" cy="5338443"/>
          </a:xfrm>
          <a:prstGeom prst="rect">
            <a:avLst/>
          </a:prstGeom>
        </p:spPr>
      </p:pic>
      <p:sp>
        <p:nvSpPr>
          <p:cNvPr id="16" name="Rectangle 15"/>
          <p:cNvSpPr/>
          <p:nvPr/>
        </p:nvSpPr>
        <p:spPr>
          <a:xfrm>
            <a:off x="4000278" y="737304"/>
            <a:ext cx="8065264" cy="5940088"/>
          </a:xfrm>
          <a:prstGeom prst="rect">
            <a:avLst/>
          </a:prstGeom>
        </p:spPr>
        <p:txBody>
          <a:bodyPr wrap="square">
            <a:spAutoFit/>
          </a:bodyPr>
          <a:lstStyle/>
          <a:p>
            <a:pPr algn="just"/>
            <a:r>
              <a:rPr lang="vi-VN" sz="32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Cử chỉ</a:t>
            </a:r>
            <a:r>
              <a:rPr lang="vi-VN" sz="3200">
                <a:latin typeface="Times New Roman" panose="02020603050405020304" pitchFamily="18" charset="0"/>
                <a:cs typeface="Times New Roman" panose="02020603050405020304" pitchFamily="18" charset="0"/>
              </a:rPr>
              <a:t>: </a:t>
            </a:r>
            <a:r>
              <a:rPr lang="vi-VN" sz="3200" i="1">
                <a:latin typeface="Times New Roman" panose="02020603050405020304" pitchFamily="18" charset="0"/>
                <a:cs typeface="Times New Roman" panose="02020603050405020304" pitchFamily="18" charset="0"/>
              </a:rPr>
              <a:t>“Chàng nhìn cô thiếu nữ xinh xắn trong tà áo trắng, mái tóc đen lánh buông trên cổ nhỏ [...] và mỗi lần về, chàng lại gặp ở nhà như một người thân mật. [...] Thanh cũng ngồi ghé xuống. [...] Thỉnh thoảng chàng nhìn đôi môi thắm của Nga, hai má hồng. [...] một bà một cháu với một cô láng giềng chuyện trò dưới bóng đèn mãi tới khuya, khi trăng lên. [...] Thanh tiễn Nga ra đến cổng. [...] Không lưỡng lự, Thanh cầm lấy tay Nga, để yên trong tay mình.”</a:t>
            </a:r>
            <a:endParaRPr lang="en-GB" sz="3200" i="1">
              <a:latin typeface="Times New Roman" panose="02020603050405020304" pitchFamily="18" charset="0"/>
              <a:cs typeface="Times New Roman" panose="02020603050405020304" pitchFamily="18" charset="0"/>
            </a:endParaRPr>
          </a:p>
          <a:p>
            <a:pPr marR="30480" algn="just">
              <a:spcAft>
                <a:spcPts val="0"/>
              </a:spcAft>
            </a:pPr>
            <a:r>
              <a:rPr lang="vi-VN"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endParaRPr lang="en-GB" sz="28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12" name="Oval 11"/>
          <p:cNvSpPr/>
          <p:nvPr/>
        </p:nvSpPr>
        <p:spPr>
          <a:xfrm>
            <a:off x="3859293" y="994241"/>
            <a:ext cx="150876" cy="163420"/>
          </a:xfrm>
          <a:prstGeom prst="ellipse">
            <a:avLst/>
          </a:prstGeom>
          <a:solidFill>
            <a:srgbClr val="00B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Tree>
    <p:extLst>
      <p:ext uri="{BB962C8B-B14F-4D97-AF65-F5344CB8AC3E}">
        <p14:creationId xmlns:p14="http://schemas.microsoft.com/office/powerpoint/2010/main" val="2183575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9" name="Content Placeholder 3"/>
          <p:cNvPicPr>
            <a:picLocks noGrp="1" noChangeAspect="1"/>
          </p:cNvPicPr>
          <p:nvPr>
            <p:ph idx="1"/>
          </p:nvPr>
        </p:nvPicPr>
        <p:blipFill>
          <a:blip r:embed="rId6" cstate="print">
            <a:extLst>
              <a:ext uri="{BEBA8EAE-BF5A-486C-A8C5-ECC9F3942E4B}">
                <a14:imgProps xmlns:a14="http://schemas.microsoft.com/office/drawing/2010/main">
                  <a14:imgLayer r:embed="rId7">
                    <a14:imgEffect>
                      <a14:backgroundRemoval t="0" b="93931" l="9826" r="99208">
                        <a14:foregroundMark x1="96197" y1="1734" x2="95246" y2="86705"/>
                        <a14:foregroundMark x1="68621" y1="88728" x2="85103" y2="70809"/>
                        <a14:foregroundMark x1="84469" y1="68497" x2="84628" y2="63873"/>
                        <a14:foregroundMark x1="66878" y1="90462" x2="69731" y2="93931"/>
                        <a14:foregroundMark x1="60697" y1="13295" x2="70048" y2="12717"/>
                        <a14:foregroundMark x1="77655" y1="53757" x2="80666" y2="52601"/>
                        <a14:foregroundMark x1="78922" y1="50000" x2="85261" y2="57514"/>
                        <a14:backgroundMark x1="12678" y1="67630" x2="73534" y2="65607"/>
                        <a14:backgroundMark x1="69572" y1="49133" x2="77655" y2="49422"/>
                        <a14:backgroundMark x1="82884" y1="56647" x2="83201" y2="52312"/>
                        <a14:backgroundMark x1="70840" y1="22543" x2="88273" y2="47688"/>
                        <a14:backgroundMark x1="58796" y1="37283" x2="61648" y2="37572"/>
                        <a14:backgroundMark x1="87322" y1="1445" x2="91284" y2="17919"/>
                        <a14:backgroundMark x1="74326" y1="1445" x2="75436" y2="10116"/>
                        <a14:backgroundMark x1="78605" y1="50000" x2="85103" y2="57514"/>
                        <a14:backgroundMark x1="82409" y1="71676" x2="82884" y2="64162"/>
                      </a14:backgroundRemoval>
                    </a14:imgEffect>
                  </a14:imgLayer>
                </a14:imgProps>
              </a:ext>
              <a:ext uri="{28A0092B-C50C-407E-A947-70E740481C1C}">
                <a14:useLocalDpi xmlns:a14="http://schemas.microsoft.com/office/drawing/2010/main" val="0"/>
              </a:ext>
            </a:extLst>
          </a:blip>
          <a:stretch>
            <a:fillRect/>
          </a:stretch>
        </p:blipFill>
        <p:spPr>
          <a:xfrm>
            <a:off x="7918704" y="1831503"/>
            <a:ext cx="4138370" cy="5083141"/>
          </a:xfrm>
        </p:spPr>
      </p:pic>
      <p:sp>
        <p:nvSpPr>
          <p:cNvPr id="2" name="Rectangle 1"/>
          <p:cNvSpPr/>
          <p:nvPr/>
        </p:nvSpPr>
        <p:spPr>
          <a:xfrm>
            <a:off x="257413" y="506792"/>
            <a:ext cx="9955055" cy="6494085"/>
          </a:xfrm>
          <a:prstGeom prst="rect">
            <a:avLst/>
          </a:prstGeom>
        </p:spPr>
        <p:txBody>
          <a:bodyPr wrap="square">
            <a:spAutoFit/>
          </a:bodyPr>
          <a:lstStyle/>
          <a:p>
            <a:pPr marR="30480" algn="just">
              <a:lnSpc>
                <a:spcPct val="130000"/>
              </a:lnSpc>
              <a:spcAft>
                <a:spcPts val="0"/>
              </a:spcAft>
            </a:pPr>
            <a:r>
              <a:rPr lang="vi-VN" sz="32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nghĩ, cảm xúc</a:t>
            </a:r>
            <a:r>
              <a:rPr lang="vi-VN" sz="3200">
                <a:latin typeface="Times New Roman" panose="02020603050405020304" pitchFamily="18" charset="0"/>
                <a:cs typeface="Times New Roman" panose="02020603050405020304" pitchFamily="18" charset="0"/>
              </a:rPr>
              <a:t>: </a:t>
            </a:r>
            <a:r>
              <a:rPr lang="vi-VN" sz="3200" i="1">
                <a:latin typeface="Times New Roman" panose="02020603050405020304" pitchFamily="18" charset="0"/>
                <a:cs typeface="Times New Roman" panose="02020603050405020304" pitchFamily="18" charset="0"/>
              </a:rPr>
              <a:t>“hình như có tiếng người khác nữa, tiếng trong và mau hơn. Thanh lắng nghe: một tiếng cười sẽ đưa lên. [...] có lúc chàng lầm tưởng Nga chính là em gái ruột của mình. [...] Gạch mát và phủ rêu khiến Thanh nhớ lại hai bàn chân xinh xắn của Nga, ngày nào, đi trên đó. [...] Có lúc gần nhau, Thanh thấy mái tóc Nga thoang thoảng thơm như có giắt hoàng lan. [...] Có cái gì dịu ngọt chăng tơ ở đâu đây, khiến chàng vương phải. [...] Thanh biết rằng Nga sẽ vẫn đợi chàng, vẫn nhớ mong chàng như ngày trước.”...</a:t>
            </a:r>
            <a:endParaRPr lang="en-GB" sz="3200" b="1" i="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Oval 12"/>
          <p:cNvSpPr/>
          <p:nvPr/>
        </p:nvSpPr>
        <p:spPr>
          <a:xfrm>
            <a:off x="106537" y="833337"/>
            <a:ext cx="150876" cy="163420"/>
          </a:xfrm>
          <a:prstGeom prst="ellipse">
            <a:avLst/>
          </a:prstGeom>
          <a:solidFill>
            <a:srgbClr val="00B05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Tree>
    <p:extLst>
      <p:ext uri="{BB962C8B-B14F-4D97-AF65-F5344CB8AC3E}">
        <p14:creationId xmlns:p14="http://schemas.microsoft.com/office/powerpoint/2010/main" val="513115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459"/>
            <a:ext cx="15391550" cy="8657747"/>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2573920" y="834956"/>
            <a:ext cx="261610" cy="416524"/>
          </a:xfrm>
          <a:prstGeom prst="rect">
            <a:avLst/>
          </a:prstGeom>
        </p:spPr>
        <p:txBody>
          <a:bodyPr wrap="none">
            <a:spAutoFit/>
          </a:bodyPr>
          <a:lstStyle/>
          <a:p>
            <a:pPr algn="just">
              <a:lnSpc>
                <a:spcPct val="130000"/>
              </a:lnSpc>
              <a:spcAft>
                <a:spcPts val="0"/>
              </a:spcAft>
            </a:pPr>
            <a:r>
              <a:rPr lang="vi-VN">
                <a:solidFill>
                  <a:srgbClr val="000000"/>
                </a:solidFill>
                <a:latin typeface="Times New Roman" panose="02020603050405020304" pitchFamily="18" charset="0"/>
                <a:ea typeface="Times New Roman" panose="02020603050405020304" pitchFamily="18" charset="0"/>
              </a:rPr>
              <a:t>-</a:t>
            </a:r>
            <a:endParaRPr lang="en-GB" sz="160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4737634" y="583715"/>
            <a:ext cx="2645248" cy="107706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13" name="Group 12"/>
          <p:cNvGrpSpPr/>
          <p:nvPr/>
        </p:nvGrpSpPr>
        <p:grpSpPr>
          <a:xfrm>
            <a:off x="4984987" y="717025"/>
            <a:ext cx="2443336" cy="1044275"/>
            <a:chOff x="4280177" y="1236311"/>
            <a:chExt cx="2199649" cy="1396777"/>
          </a:xfrm>
        </p:grpSpPr>
        <p:sp>
          <p:nvSpPr>
            <p:cNvPr id="14" name="Rounded Rectangle 13"/>
            <p:cNvSpPr/>
            <p:nvPr/>
          </p:nvSpPr>
          <p:spPr>
            <a:xfrm>
              <a:off x="4280177" y="1236311"/>
              <a:ext cx="2199649"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sp>
        <p:nvSpPr>
          <p:cNvPr id="21" name="Rounded Rectangle 20"/>
          <p:cNvSpPr/>
          <p:nvPr/>
        </p:nvSpPr>
        <p:spPr>
          <a:xfrm>
            <a:off x="3868127" y="2327939"/>
            <a:ext cx="4406490" cy="4008831"/>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2" name="Group 21"/>
          <p:cNvGrpSpPr/>
          <p:nvPr/>
        </p:nvGrpSpPr>
        <p:grpSpPr>
          <a:xfrm>
            <a:off x="4138595" y="2422117"/>
            <a:ext cx="4256567" cy="4309658"/>
            <a:chOff x="2705362" y="3272820"/>
            <a:chExt cx="2199649" cy="1396777"/>
          </a:xfrm>
        </p:grpSpPr>
        <p:sp>
          <p:nvSpPr>
            <p:cNvPr id="23" name="Rounded Rectangle 22"/>
            <p:cNvSpPr/>
            <p:nvPr/>
          </p:nvSpPr>
          <p:spPr>
            <a:xfrm>
              <a:off x="2705362"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ounded Rectangle 12"/>
            <p:cNvSpPr/>
            <p:nvPr/>
          </p:nvSpPr>
          <p:spPr>
            <a:xfrm>
              <a:off x="2717200" y="3313730"/>
              <a:ext cx="2162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8550662" y="2352046"/>
            <a:ext cx="3261123" cy="3906029"/>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6" name="Group 25"/>
          <p:cNvGrpSpPr/>
          <p:nvPr/>
        </p:nvGrpSpPr>
        <p:grpSpPr>
          <a:xfrm>
            <a:off x="8739399" y="2407871"/>
            <a:ext cx="3338631" cy="4387311"/>
            <a:chOff x="4789498" y="3340131"/>
            <a:chExt cx="2718282" cy="1381440"/>
          </a:xfrm>
        </p:grpSpPr>
        <p:sp>
          <p:nvSpPr>
            <p:cNvPr id="27" name="Rounded Rectangle 26"/>
            <p:cNvSpPr/>
            <p:nvPr/>
          </p:nvSpPr>
          <p:spPr>
            <a:xfrm>
              <a:off x="4789498" y="3356667"/>
              <a:ext cx="2718282" cy="1364904"/>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Rounded Rectangle 15"/>
            <p:cNvSpPr/>
            <p:nvPr/>
          </p:nvSpPr>
          <p:spPr>
            <a:xfrm>
              <a:off x="5011365" y="3340131"/>
              <a:ext cx="2417267"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grpSp>
      <p:sp>
        <p:nvSpPr>
          <p:cNvPr id="29" name="Straight Connector 3"/>
          <p:cNvSpPr/>
          <p:nvPr/>
        </p:nvSpPr>
        <p:spPr>
          <a:xfrm>
            <a:off x="5967985" y="1727845"/>
            <a:ext cx="4024366" cy="700058"/>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30" name="Straight Connector 4"/>
          <p:cNvSpPr/>
          <p:nvPr/>
        </p:nvSpPr>
        <p:spPr>
          <a:xfrm>
            <a:off x="1926969" y="1722532"/>
            <a:ext cx="3987050" cy="649643"/>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31" name="Rounded Rectangle 30"/>
          <p:cNvSpPr/>
          <p:nvPr/>
        </p:nvSpPr>
        <p:spPr>
          <a:xfrm>
            <a:off x="79126" y="2327939"/>
            <a:ext cx="3440358" cy="4008831"/>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32" name="Group 31"/>
          <p:cNvGrpSpPr/>
          <p:nvPr/>
        </p:nvGrpSpPr>
        <p:grpSpPr>
          <a:xfrm>
            <a:off x="287422" y="2427903"/>
            <a:ext cx="3459981" cy="4303872"/>
            <a:chOff x="247486" y="3272820"/>
            <a:chExt cx="2199649" cy="1396777"/>
          </a:xfrm>
        </p:grpSpPr>
        <p:sp>
          <p:nvSpPr>
            <p:cNvPr id="33" name="Rounded Rectangle 32"/>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grpSp>
      <p:sp>
        <p:nvSpPr>
          <p:cNvPr id="35" name="Rectangle 34"/>
          <p:cNvSpPr/>
          <p:nvPr/>
        </p:nvSpPr>
        <p:spPr>
          <a:xfrm>
            <a:off x="341812" y="2357738"/>
            <a:ext cx="3332001" cy="4401205"/>
          </a:xfrm>
          <a:prstGeom prst="rect">
            <a:avLst/>
          </a:prstGeom>
        </p:spPr>
        <p:txBody>
          <a:bodyPr wrap="square">
            <a:spAutoFit/>
          </a:bodyPr>
          <a:lstStyle/>
          <a:p>
            <a:pPr algn="just">
              <a:spcAft>
                <a:spcPts val="0"/>
              </a:spcAft>
            </a:pPr>
            <a:r>
              <a:rPr lang="vi-VN" sz="28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 nói: </a:t>
            </a:r>
            <a:r>
              <a:rPr lang="vi-VN" sz="2800" i="1">
                <a:latin typeface="Times New Roman" panose="02020603050405020304" pitchFamily="18" charset="0"/>
                <a:cs typeface="Times New Roman" panose="02020603050405020304" pitchFamily="18" charset="0"/>
              </a:rPr>
              <a:t>“... rồi lên tiếng nhẹ nhàng: “– Anh Thanh! </a:t>
            </a:r>
            <a:r>
              <a:rPr lang="fr-FR" sz="2800" i="1">
                <a:latin typeface="Times New Roman" panose="02020603050405020304" pitchFamily="18" charset="0"/>
                <a:cs typeface="Times New Roman" panose="02020603050405020304" pitchFamily="18" charset="0"/>
              </a:rPr>
              <a:t>Anh đã về đấy à? [...] – Anh Thanh độ này khác hẳn trước. Anh chóng nhớn quá. [...] – Những ngày em đến đây hái hoa, em nhớ anh quá.”...</a:t>
            </a:r>
            <a:endParaRPr lang="en-GB" sz="28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Rectangle 35"/>
          <p:cNvSpPr/>
          <p:nvPr/>
        </p:nvSpPr>
        <p:spPr>
          <a:xfrm>
            <a:off x="4291010" y="2420515"/>
            <a:ext cx="4087176" cy="4401205"/>
          </a:xfrm>
          <a:prstGeom prst="rect">
            <a:avLst/>
          </a:prstGeom>
        </p:spPr>
        <p:txBody>
          <a:bodyPr wrap="square">
            <a:spAutoFit/>
          </a:bodyPr>
          <a:lstStyle/>
          <a:p>
            <a:pPr algn="just">
              <a:spcAft>
                <a:spcPts val="0"/>
              </a:spcAft>
            </a:pPr>
            <a:r>
              <a:rPr lang="fr-FR" sz="28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Cử chỉ: </a:t>
            </a:r>
            <a:r>
              <a:rPr lang="fr-FR" sz="2800" i="1">
                <a:latin typeface="Times New Roman" panose="02020603050405020304" pitchFamily="18" charset="0"/>
                <a:cs typeface="Times New Roman" panose="02020603050405020304" pitchFamily="18" charset="0"/>
              </a:rPr>
              <a:t>“Nga ngửng nhìn Thanh, cười [...] nàng chỉ ăn nhỏ nhẻ, cầm chừng, và buông đũa luôn để sới cơm cho Thanh. [...] nụ cười tươi nở, nàng nhìn lại Thanh, một chút thôi, nhưng biết bao nhiêu âu yếm. [...] Nga cũng đứng yên lặng.”...</a:t>
            </a:r>
            <a:endParaRPr lang="en-GB" sz="28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Rectangle 36"/>
          <p:cNvSpPr/>
          <p:nvPr/>
        </p:nvSpPr>
        <p:spPr>
          <a:xfrm>
            <a:off x="8756376" y="2493729"/>
            <a:ext cx="3200932" cy="4401205"/>
          </a:xfrm>
          <a:prstGeom prst="rect">
            <a:avLst/>
          </a:prstGeom>
        </p:spPr>
        <p:txBody>
          <a:bodyPr wrap="square">
            <a:spAutoFit/>
          </a:bodyPr>
          <a:lstStyle/>
          <a:p>
            <a:pPr algn="just">
              <a:spcAft>
                <a:spcPts val="0"/>
              </a:spcAf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nghĩ, cảm xúc: </a:t>
            </a:r>
            <a:r>
              <a:rPr lang="fr-FR" sz="2800" i="1">
                <a:latin typeface="Times New Roman" panose="02020603050405020304" pitchFamily="18" charset="0"/>
                <a:cs typeface="Times New Roman" panose="02020603050405020304" pitchFamily="18" charset="0"/>
              </a:rPr>
              <a:t>“Nga cũng cười hơi thẹn: [...] – “Anh con hái đấy ạ” và nàng nhìn Thanh mỉm cười. [...] Mỗi mùa cô lại giắt hoàng lan trong mái tóc để tưởng nhớ mùi hương.”...</a:t>
            </a:r>
            <a:endParaRPr lang="en-GB" sz="28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5019695" y="676366"/>
            <a:ext cx="1729897" cy="954107"/>
          </a:xfrm>
          <a:prstGeom prst="rect">
            <a:avLst/>
          </a:prstGeom>
        </p:spPr>
        <p:txBody>
          <a:bodyPr wrap="square">
            <a:spAutoFit/>
          </a:bodyPr>
          <a:lstStyle/>
          <a:p>
            <a:pPr algn="ctr">
              <a:spcAft>
                <a:spcPts val="0"/>
              </a:spcAft>
            </a:pPr>
            <a:r>
              <a:rPr lang="vi-VN" sz="2800" b="1"/>
              <a:t>Nhân vật Nga</a:t>
            </a:r>
            <a:endParaRPr lang="en-GB" sz="16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6754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000"/>
                                        <p:tgtEl>
                                          <p:spTgt spid="26"/>
                                        </p:tgtEl>
                                      </p:cBhvr>
                                    </p:animEffect>
                                    <p:anim calcmode="lin" valueType="num">
                                      <p:cBhvr>
                                        <p:cTn id="86" dur="1000" fill="hold"/>
                                        <p:tgtEl>
                                          <p:spTgt spid="26"/>
                                        </p:tgtEl>
                                        <p:attrNameLst>
                                          <p:attrName>ppt_x</p:attrName>
                                        </p:attrNameLst>
                                      </p:cBhvr>
                                      <p:tavLst>
                                        <p:tav tm="0">
                                          <p:val>
                                            <p:strVal val="#ppt_x"/>
                                          </p:val>
                                        </p:tav>
                                        <p:tav tm="100000">
                                          <p:val>
                                            <p:strVal val="#ppt_x"/>
                                          </p:val>
                                        </p:tav>
                                      </p:tavLst>
                                    </p:anim>
                                    <p:anim calcmode="lin" valueType="num">
                                      <p:cBhvr>
                                        <p:cTn id="8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grpSp>
        <p:nvGrpSpPr>
          <p:cNvPr id="7" name="Group 6"/>
          <p:cNvGrpSpPr/>
          <p:nvPr/>
        </p:nvGrpSpPr>
        <p:grpSpPr>
          <a:xfrm>
            <a:off x="146305" y="605346"/>
            <a:ext cx="8019288" cy="5386276"/>
            <a:chOff x="4280177" y="1236311"/>
            <a:chExt cx="2199649" cy="1396777"/>
          </a:xfrm>
        </p:grpSpPr>
        <p:sp>
          <p:nvSpPr>
            <p:cNvPr id="8" name="Rounded Rectangle 7"/>
            <p:cNvSpPr/>
            <p:nvPr/>
          </p:nvSpPr>
          <p:spPr>
            <a:xfrm>
              <a:off x="4280177" y="1236311"/>
              <a:ext cx="2199649"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498" y="608745"/>
            <a:ext cx="762341" cy="625696"/>
          </a:xfrm>
          <a:prstGeom prst="rect">
            <a:avLst/>
          </a:prstGeom>
        </p:spPr>
      </p:pic>
      <p:sp>
        <p:nvSpPr>
          <p:cNvPr id="3" name="Rectangle 2"/>
          <p:cNvSpPr/>
          <p:nvPr/>
        </p:nvSpPr>
        <p:spPr>
          <a:xfrm>
            <a:off x="1089839" y="767829"/>
            <a:ext cx="6751762" cy="1077218"/>
          </a:xfrm>
          <a:prstGeom prst="rect">
            <a:avLst/>
          </a:prstGeom>
        </p:spPr>
        <p:txBody>
          <a:bodyPr wrap="square">
            <a:spAutoFit/>
          </a:bodyPr>
          <a:lstStyle/>
          <a:p>
            <a:r>
              <a:rPr lang="fr-FR" sz="3200" b="1">
                <a:latin typeface="Times New Roman" panose="02020603050405020304" pitchFamily="18" charset="0"/>
                <a:ea typeface="Calibri" panose="020F0502020204030204" pitchFamily="34" charset="0"/>
                <a:cs typeface="Times New Roman" panose="02020603050405020304" pitchFamily="18" charset="0"/>
              </a:rPr>
              <a:t>Nhận xét chung về tình cảm hai nhân vật dành cho nhau</a:t>
            </a:r>
            <a:endParaRPr lang="en-GB" sz="3200">
              <a:latin typeface="Times New Roman" panose="02020603050405020304" pitchFamily="18" charset="0"/>
              <a:cs typeface="Times New Roman" panose="02020603050405020304" pitchFamily="18" charset="0"/>
            </a:endParaRPr>
          </a:p>
        </p:txBody>
      </p:sp>
      <p:sp>
        <p:nvSpPr>
          <p:cNvPr id="11" name="Rectangle 10"/>
          <p:cNvSpPr/>
          <p:nvPr/>
        </p:nvSpPr>
        <p:spPr>
          <a:xfrm>
            <a:off x="302785" y="2055812"/>
            <a:ext cx="7538816" cy="3539430"/>
          </a:xfrm>
          <a:prstGeom prst="rect">
            <a:avLst/>
          </a:prstGeom>
        </p:spPr>
        <p:txBody>
          <a:bodyPr wrap="square">
            <a:spAutoFit/>
          </a:bodyPr>
          <a:lstStyle/>
          <a:p>
            <a:pPr algn="just"/>
            <a:r>
              <a:rPr lang="fr-FR" sz="3200">
                <a:latin typeface="Times New Roman" panose="02020603050405020304" pitchFamily="18" charset="0"/>
                <a:ea typeface="Calibri" panose="020F0502020204030204" pitchFamily="34" charset="0"/>
                <a:cs typeface="Times New Roman" panose="02020603050405020304" pitchFamily="18" charset="0"/>
              </a:rPr>
              <a:t>Giữa Thanh và Nga tuy chưa hề có lời tỏ tình, hẹn ước, nhưng trong lòng hai người đã dậy lên những tình cảm khác lạ. Đó là những rung động đầu đời, tươi mới, lạ lùng, bỡ ngỡ. Mọi lời nói, cử chỉ, cảm xúc của họ đều thể hiện sự quan tâm về nhau một cách nhẹ nhàng, tự nhiên, ngọt ngào và trong sáng.</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6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678" y="1559925"/>
            <a:ext cx="5715000" cy="4216651"/>
          </a:xfrm>
          <a:prstGeom prst="rect">
            <a:avLst/>
          </a:prstGeom>
        </p:spPr>
      </p:pic>
      <p:sp>
        <p:nvSpPr>
          <p:cNvPr id="2" name="Rectangle 1"/>
          <p:cNvSpPr/>
          <p:nvPr/>
        </p:nvSpPr>
        <p:spPr>
          <a:xfrm>
            <a:off x="1193788" y="782830"/>
            <a:ext cx="9760724" cy="1077218"/>
          </a:xfrm>
          <a:prstGeom prst="rect">
            <a:avLst/>
          </a:prstGeom>
        </p:spPr>
        <p:txBody>
          <a:bodyPr wrap="square">
            <a:spAutoFit/>
          </a:bodyPr>
          <a:lstStyle/>
          <a:p>
            <a:pPr>
              <a:spcAft>
                <a:spcPts val="0"/>
              </a:spcAft>
            </a:pPr>
            <a:r>
              <a:rPr lang="fr-FR" sz="3200" b="1">
                <a:latin typeface="Times New Roman" panose="02020603050405020304" pitchFamily="18" charset="0"/>
                <a:ea typeface="Calibri" panose="020F0502020204030204" pitchFamily="34" charset="0"/>
                <a:cs typeface="Times New Roman" panose="02020603050405020304" pitchFamily="18" charset="0"/>
              </a:rPr>
              <a:t>e. Nghệ thuật viết truyện của Thạch Lam qua cốt truyện, nhân vật và lời kể</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35346" y="2593590"/>
            <a:ext cx="4712579" cy="3046988"/>
          </a:xfrm>
          <a:prstGeom prst="rect">
            <a:avLst/>
          </a:prstGeom>
        </p:spPr>
        <p:txBody>
          <a:bodyPr wrap="square">
            <a:spAutoFit/>
          </a:bodyPr>
          <a:lstStyle/>
          <a:p>
            <a:pPr algn="just"/>
            <a:r>
              <a:rPr lang="en-US" sz="3200">
                <a:latin typeface="Times New Roman" panose="02020603050405020304" pitchFamily="18" charset="0"/>
                <a:ea typeface="Times New Roman" panose="02020603050405020304" pitchFamily="18" charset="0"/>
              </a:rPr>
              <a:t>Trong “Dưới bóng hoàng lan”, nghệ thuật viết truyện của Thạch Lam biểu hiện rõ nhất qua cốt truyện, nhân vật hay lời kể? Hãy phân tích các yếu tố đó.</a:t>
            </a:r>
            <a:endParaRPr lang="en-GB" sz="3200"/>
          </a:p>
        </p:txBody>
      </p:sp>
      <p:sp>
        <p:nvSpPr>
          <p:cNvPr id="9" name="Rounded Rectangular Callout 8"/>
          <p:cNvSpPr/>
          <p:nvPr/>
        </p:nvSpPr>
        <p:spPr>
          <a:xfrm>
            <a:off x="512064" y="2388342"/>
            <a:ext cx="5184648" cy="338823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8556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37920"/>
            <a:ext cx="12192001" cy="6995919"/>
          </a:xfrm>
          <a:prstGeom prst="rect">
            <a:avLst/>
          </a:prstGeom>
        </p:spPr>
      </p:pic>
      <p:sp>
        <p:nvSpPr>
          <p:cNvPr id="14" name="Rectangle 13">
            <a:extLst>
              <a:ext uri="{FF2B5EF4-FFF2-40B4-BE49-F238E27FC236}">
                <a16:creationId xmlns:a16="http://schemas.microsoft.com/office/drawing/2014/main" xmlns="" id="{407E3729-BB04-4D5C-BB93-FBA119F07B39}"/>
              </a:ext>
            </a:extLst>
          </p:cNvPr>
          <p:cNvSpPr/>
          <p:nvPr/>
        </p:nvSpPr>
        <p:spPr>
          <a:xfrm>
            <a:off x="347472" y="80100"/>
            <a:ext cx="11622023"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ounded Rectangle 14"/>
          <p:cNvSpPr/>
          <p:nvPr/>
        </p:nvSpPr>
        <p:spPr>
          <a:xfrm>
            <a:off x="594361" y="714424"/>
            <a:ext cx="4646415" cy="5503496"/>
          </a:xfrm>
          <a:prstGeom prst="roundRect">
            <a:avLst/>
          </a:prstGeom>
          <a:noFill/>
          <a:ln w="12700" cmpd="sng">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794130" y="925779"/>
            <a:ext cx="4121224" cy="584775"/>
          </a:xfrm>
          <a:prstGeom prst="rect">
            <a:avLst/>
          </a:prstGeom>
          <a:ln>
            <a:noFill/>
          </a:ln>
        </p:spPr>
        <p:txBody>
          <a:bodyPr wrap="square">
            <a:spAutoFit/>
          </a:bodyPr>
          <a:lstStyle/>
          <a:p>
            <a:pPr algn="just"/>
            <a:r>
              <a:rPr lang="en-US" sz="3200">
                <a:solidFill>
                  <a:schemeClr val="bg1"/>
                </a:solidFill>
                <a:latin typeface="Times New Roman" panose="02020603050405020304" pitchFamily="18" charset="0"/>
                <a:ea typeface="MS Mincho"/>
                <a:cs typeface="Times New Roman" panose="02020603050405020304" pitchFamily="18" charset="0"/>
              </a:rPr>
              <a:t> </a:t>
            </a:r>
            <a:r>
              <a:rPr lang="fr-FR" sz="3200" b="1">
                <a:solidFill>
                  <a:schemeClr val="bg1"/>
                </a:solidFill>
                <a:latin typeface="Times New Roman" panose="02020603050405020304" pitchFamily="18" charset="0"/>
                <a:cs typeface="Times New Roman" panose="02020603050405020304" pitchFamily="18" charset="0"/>
              </a:rPr>
              <a:t>Cốt truyện</a:t>
            </a:r>
            <a:endParaRPr lang="en-GB" sz="3200" b="1">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075572" y="1645604"/>
            <a:ext cx="3942699" cy="3539430"/>
          </a:xfrm>
          <a:prstGeom prst="rect">
            <a:avLst/>
          </a:prstGeom>
        </p:spPr>
        <p:txBody>
          <a:bodyPr wrap="square">
            <a:spAutoFit/>
          </a:bodyPr>
          <a:lstStyle/>
          <a:p>
            <a:pPr algn="just">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t>
            </a:r>
            <a:r>
              <a:rPr lang="fr-FR"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ất đơn giản</a:t>
            </a:r>
            <a:r>
              <a:rPr lang="fr-FR"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có thể tóm lược trong vài ba dòng, không có những tình tiết li kì, gay cấn. Truyện không lôi cuốn người đọc bằng cốt truyện hấp dẫn.</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ounded Rectangle 19"/>
          <p:cNvSpPr/>
          <p:nvPr/>
        </p:nvSpPr>
        <p:spPr>
          <a:xfrm>
            <a:off x="5815585" y="736676"/>
            <a:ext cx="5899522" cy="5481243"/>
          </a:xfrm>
          <a:prstGeom prst="roundRect">
            <a:avLst/>
          </a:prstGeom>
          <a:noFill/>
          <a:ln w="12700" cmpd="sng">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charset="0"/>
              <a:cs typeface="Calibri" panose="020F0502020204030204" charset="0"/>
            </a:endParaRPr>
          </a:p>
        </p:txBody>
      </p:sp>
      <p:sp>
        <p:nvSpPr>
          <p:cNvPr id="21" name="Rectangle 20"/>
          <p:cNvSpPr/>
          <p:nvPr/>
        </p:nvSpPr>
        <p:spPr>
          <a:xfrm>
            <a:off x="7721077" y="940191"/>
            <a:ext cx="4121224" cy="584775"/>
          </a:xfrm>
          <a:prstGeom prst="rect">
            <a:avLst/>
          </a:prstGeom>
          <a:ln>
            <a:noFill/>
          </a:ln>
        </p:spPr>
        <p:txBody>
          <a:bodyPr wrap="square">
            <a:spAutoFit/>
          </a:bodyPr>
          <a:lstStyle/>
          <a:p>
            <a:pPr algn="just"/>
            <a:r>
              <a:rPr lang="en-US" sz="3200">
                <a:solidFill>
                  <a:schemeClr val="bg1"/>
                </a:solidFill>
                <a:latin typeface="Times New Roman" panose="02020603050405020304" pitchFamily="18" charset="0"/>
                <a:ea typeface="MS Mincho"/>
                <a:cs typeface="Times New Roman" panose="02020603050405020304" pitchFamily="18" charset="0"/>
              </a:rPr>
              <a:t> </a:t>
            </a:r>
            <a:r>
              <a:rPr lang="fr-FR" sz="3200" b="1">
                <a:solidFill>
                  <a:schemeClr val="bg1"/>
                </a:solidFill>
                <a:latin typeface="Times New Roman" panose="02020603050405020304" pitchFamily="18" charset="0"/>
                <a:cs typeface="Times New Roman" panose="02020603050405020304" pitchFamily="18" charset="0"/>
              </a:rPr>
              <a:t>Nhân vật</a:t>
            </a:r>
            <a:endParaRPr lang="en-GB" sz="3200" b="1">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5961888" y="1897480"/>
            <a:ext cx="5605272" cy="4031873"/>
          </a:xfrm>
          <a:prstGeom prst="rect">
            <a:avLst/>
          </a:prstGeom>
        </p:spPr>
        <p:txBody>
          <a:bodyPr wrap="square">
            <a:spAutoFit/>
          </a:bodyPr>
          <a:lstStyle/>
          <a:p>
            <a:pPr algn="just">
              <a:spcAft>
                <a:spcPts val="0"/>
              </a:spcAft>
            </a:pPr>
            <a:r>
              <a:rPr lang="fr-FR" sz="3200" b="1">
                <a:solidFill>
                  <a:schemeClr val="bg1"/>
                </a:solidFill>
                <a:latin typeface="Times New Roman" panose="02020603050405020304" pitchFamily="18" charset="0"/>
                <a:cs typeface="Times New Roman" panose="02020603050405020304" pitchFamily="18" charset="0"/>
              </a:rPr>
              <a:t>Truyện ngắn này chỉ có một vài nhân vật</a:t>
            </a:r>
            <a:r>
              <a:rPr lang="fr-FR" sz="3200">
                <a:solidFill>
                  <a:schemeClr val="bg1"/>
                </a:solidFill>
                <a:latin typeface="Times New Roman" panose="02020603050405020304" pitchFamily="18" charset="0"/>
                <a:cs typeface="Times New Roman" panose="02020603050405020304" pitchFamily="18" charset="0"/>
              </a:rPr>
              <a:t>. Các yếu tố như: lai lịch, ngoại hình, hành động của nhân vật hầu như không có nét gì đặc biệt. Lời nói của nhân vật không nhằm thể hiện cá tính, mà chủ yếu bộc lộ đời sống tình cảm trong các mối quan hệ.</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7520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1"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1"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9" grpId="0"/>
      <p:bldP spid="20" grpId="0" animBg="1"/>
      <p:bldP spid="20" grpId="1" animBg="1"/>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92" y="41897"/>
            <a:ext cx="12246592" cy="6888708"/>
          </a:xfrm>
          <a:prstGeom prst="rect">
            <a:avLst/>
          </a:prstGeom>
        </p:spPr>
      </p:pic>
      <p:sp>
        <p:nvSpPr>
          <p:cNvPr id="14" name="Rectangle 13">
            <a:extLst>
              <a:ext uri="{FF2B5EF4-FFF2-40B4-BE49-F238E27FC236}">
                <a16:creationId xmlns:a16="http://schemas.microsoft.com/office/drawing/2014/main" xmlns="" id="{407E3729-BB04-4D5C-BB93-FBA119F07B39}"/>
              </a:ext>
            </a:extLst>
          </p:cNvPr>
          <p:cNvSpPr/>
          <p:nvPr/>
        </p:nvSpPr>
        <p:spPr>
          <a:xfrm>
            <a:off x="347472" y="415495"/>
            <a:ext cx="11622023" cy="6208280"/>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ounded Rectangle 14"/>
          <p:cNvSpPr/>
          <p:nvPr/>
        </p:nvSpPr>
        <p:spPr>
          <a:xfrm>
            <a:off x="1014983" y="714122"/>
            <a:ext cx="10286999" cy="4086176"/>
          </a:xfrm>
          <a:prstGeom prst="roundRect">
            <a:avLst/>
          </a:prstGeom>
          <a:noFill/>
          <a:ln w="12700" cmpd="sng">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59406" y="987406"/>
            <a:ext cx="9598152" cy="3539430"/>
          </a:xfrm>
          <a:prstGeom prst="rect">
            <a:avLst/>
          </a:prstGeom>
        </p:spPr>
        <p:txBody>
          <a:bodyPr wrap="square">
            <a:spAutoFit/>
          </a:bodyPr>
          <a:lstStyle/>
          <a:p>
            <a:pPr algn="just"/>
            <a:r>
              <a:rPr lang="fr-FR" sz="3200" b="1">
                <a:solidFill>
                  <a:schemeClr val="bg1"/>
                </a:solidFill>
                <a:latin typeface="Times New Roman" panose="02020603050405020304" pitchFamily="18" charset="0"/>
                <a:ea typeface="Calibri" panose="020F0502020204030204" pitchFamily="34" charset="0"/>
              </a:rPr>
              <a:t>Lời kể: Xuyên suốt từ đầu đến cuối</a:t>
            </a:r>
            <a:r>
              <a:rPr lang="fr-FR" sz="3200">
                <a:solidFill>
                  <a:schemeClr val="bg1"/>
                </a:solidFill>
                <a:latin typeface="Times New Roman" panose="02020603050405020304" pitchFamily="18" charset="0"/>
                <a:ea typeface="Calibri" panose="020F0502020204030204" pitchFamily="34" charset="0"/>
              </a:rPr>
              <a:t> </a:t>
            </a:r>
            <a:r>
              <a:rPr lang="fr-FR" sz="3200" b="1">
                <a:solidFill>
                  <a:schemeClr val="bg1"/>
                </a:solidFill>
                <a:latin typeface="Times New Roman" panose="02020603050405020304" pitchFamily="18" charset="0"/>
                <a:ea typeface="Calibri" panose="020F0502020204030204" pitchFamily="34" charset="0"/>
              </a:rPr>
              <a:t>là lời kể của người kể chuyện ngôi thứ ba</a:t>
            </a:r>
            <a:r>
              <a:rPr lang="fr-FR" sz="3200">
                <a:solidFill>
                  <a:schemeClr val="bg1"/>
                </a:solidFill>
                <a:latin typeface="Times New Roman" panose="02020603050405020304" pitchFamily="18" charset="0"/>
                <a:ea typeface="Calibri" panose="020F0502020204030204" pitchFamily="34" charset="0"/>
              </a:rPr>
              <a:t>, đậm tính trữ tình, in đậm dấu ấn riêng của Thạch Lam. Lời kể đảm nhiệm nhiều chức năng: giới thiệu, miêu tả nhân vật (nhất là những biểu hiện tinh tế trong tâm trạng); tả cảnh thiên nhiên, cảnh sinh hoạt; thể hiện điểm nhìn từ người kể chuyện và điểm nhìn từ nhân vật; tạo giọng điệu riêng cho tác phẩm</a:t>
            </a:r>
            <a:endParaRPr lang="en-GB" sz="3200">
              <a:solidFill>
                <a:schemeClr val="bg1"/>
              </a:solidFill>
            </a:endParaRPr>
          </a:p>
        </p:txBody>
      </p:sp>
      <p:sp>
        <p:nvSpPr>
          <p:cNvPr id="13" name="Rectangle 12"/>
          <p:cNvSpPr/>
          <p:nvPr/>
        </p:nvSpPr>
        <p:spPr>
          <a:xfrm>
            <a:off x="1445954" y="5174198"/>
            <a:ext cx="9709998" cy="1077218"/>
          </a:xfrm>
          <a:prstGeom prst="rect">
            <a:avLst/>
          </a:prstGeom>
        </p:spPr>
        <p:txBody>
          <a:bodyPr wrap="square">
            <a:spAutoFit/>
          </a:bodyPr>
          <a:lstStyle/>
          <a:p>
            <a:pPr algn="just">
              <a:spcAft>
                <a:spcPts val="0"/>
              </a:spcAft>
            </a:pPr>
            <a:r>
              <a:rPr lang="fr-FR"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 vậy, lời kể là yếu tố thể hiện rõ nhất nghệ thuật truyện ngắn của Thạch Lam.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449" y="4950013"/>
            <a:ext cx="762341" cy="625696"/>
          </a:xfrm>
          <a:prstGeom prst="rect">
            <a:avLst/>
          </a:prstGeom>
        </p:spPr>
      </p:pic>
    </p:spTree>
    <p:extLst>
      <p:ext uri="{BB962C8B-B14F-4D97-AF65-F5344CB8AC3E}">
        <p14:creationId xmlns:p14="http://schemas.microsoft.com/office/powerpoint/2010/main" val="1411184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Google Shape;230;p28"/>
          <p:cNvPicPr preferRelativeResize="0"/>
          <p:nvPr/>
        </p:nvPicPr>
        <p:blipFill rotWithShape="1">
          <a:blip r:embed="rId6">
            <a:alphaModFix/>
          </a:blip>
          <a:srcRect l="73593"/>
          <a:stretch/>
        </p:blipFill>
        <p:spPr>
          <a:xfrm flipH="1">
            <a:off x="1051965" y="1633440"/>
            <a:ext cx="2694210" cy="3370360"/>
          </a:xfrm>
          <a:prstGeom prst="rect">
            <a:avLst/>
          </a:prstGeom>
          <a:noFill/>
          <a:ln>
            <a:noFill/>
          </a:ln>
        </p:spPr>
      </p:pic>
      <p:pic>
        <p:nvPicPr>
          <p:cNvPr id="12" name="Picture 11" descr="Bài: Dưới bóng hoàng lan - Ngữ Văn 10 tập 2 [ kết nối tri thức ]"/>
          <p:cNvPicPr/>
          <p:nvPr/>
        </p:nvPicPr>
        <p:blipFill>
          <a:blip r:embed="rId7">
            <a:extLst>
              <a:ext uri="{28A0092B-C50C-407E-A947-70E740481C1C}">
                <a14:useLocalDpi xmlns:a14="http://schemas.microsoft.com/office/drawing/2010/main" val="0"/>
              </a:ext>
            </a:extLst>
          </a:blip>
          <a:srcRect/>
          <a:stretch>
            <a:fillRect/>
          </a:stretch>
        </p:blipFill>
        <p:spPr bwMode="auto">
          <a:xfrm>
            <a:off x="34060" y="0"/>
            <a:ext cx="12157940" cy="6858000"/>
          </a:xfrm>
          <a:prstGeom prst="rect">
            <a:avLst/>
          </a:prstGeom>
          <a:noFill/>
          <a:ln>
            <a:noFill/>
          </a:ln>
        </p:spPr>
      </p:pic>
      <p:sp>
        <p:nvSpPr>
          <p:cNvPr id="16" name="Google Shape;231;p28"/>
          <p:cNvSpPr/>
          <p:nvPr/>
        </p:nvSpPr>
        <p:spPr>
          <a:xfrm>
            <a:off x="3185753" y="1059992"/>
            <a:ext cx="6826116" cy="4183160"/>
          </a:xfrm>
          <a:prstGeom prst="cloudCallout">
            <a:avLst>
              <a:gd name="adj1" fmla="val -54751"/>
              <a:gd name="adj2" fmla="val -3368"/>
            </a:avLst>
          </a:prstGeom>
          <a:solidFill>
            <a:srgbClr val="00B050">
              <a:alpha val="57647"/>
            </a:srgb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9" name="Rectangle 18"/>
          <p:cNvSpPr/>
          <p:nvPr/>
        </p:nvSpPr>
        <p:spPr>
          <a:xfrm>
            <a:off x="3941862" y="1952787"/>
            <a:ext cx="5313898" cy="2426946"/>
          </a:xfrm>
          <a:prstGeom prst="rect">
            <a:avLst/>
          </a:prstGeom>
          <a:noFill/>
        </p:spPr>
        <p:txBody>
          <a:bodyPr wrap="square" lIns="60960" tIns="30480" rIns="60960" bIns="30480">
            <a:spAutoFit/>
          </a:bodyPr>
          <a:lstStyle/>
          <a:p>
            <a:pPr algn="ctr">
              <a:lnSpc>
                <a:spcPct val="150000"/>
              </a:lnSpc>
            </a:pPr>
            <a:r>
              <a:rPr lang="vi-VN" sz="5400" b="1" dirty="0">
                <a:ln w="0"/>
                <a:solidFill>
                  <a:schemeClr val="bg1"/>
                </a:solidFill>
                <a:effectLst>
                  <a:reflection blurRad="6350" stA="53000" endA="300" endPos="35500" dir="5400000" sy="-90000" algn="bl" rotWithShape="0"/>
                </a:effectLst>
                <a:latin typeface="Palatino Linotype" panose="02040502050505030304" pitchFamily="18" charset="0"/>
                <a:ea typeface="Montserrat"/>
              </a:rPr>
              <a:t>HOẠT ĐỘNG 1 KHỞI ĐỘNG</a:t>
            </a:r>
            <a:endParaRPr lang="en-GB" sz="5400" b="1"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229190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Picture 12" descr="Radio Đọc truyện | DƯỚI BÓNG HOÀNG LAN - Thạch Lam | Nguyệt Thảo | Truyện  ngắn &quot;Dưới bóng hoàng lan&quot; - Nhà văn Thạch Lam 📻 Đọc &quot;Dưới bóng hoàng lan&quot;,"/>
          <p:cNvPicPr/>
          <p:nvPr/>
        </p:nvPicPr>
        <p:blipFill>
          <a:blip r:embed="rId6">
            <a:extLst>
              <a:ext uri="{28A0092B-C50C-407E-A947-70E740481C1C}">
                <a14:useLocalDpi xmlns:a14="http://schemas.microsoft.com/office/drawing/2010/main" val="0"/>
              </a:ext>
            </a:extLst>
          </a:blip>
          <a:srcRect/>
          <a:stretch>
            <a:fillRect/>
          </a:stretch>
        </p:blipFill>
        <p:spPr bwMode="auto">
          <a:xfrm>
            <a:off x="6858001" y="1487322"/>
            <a:ext cx="4636008" cy="40245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ounded Rectangular Callout 5"/>
          <p:cNvSpPr/>
          <p:nvPr/>
        </p:nvSpPr>
        <p:spPr>
          <a:xfrm>
            <a:off x="1665256" y="2141819"/>
            <a:ext cx="4032504" cy="2962365"/>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 bạn, nhan đề “Dưới bóng hoàng lan” có ý nghĩa gì?</a:t>
            </a:r>
            <a:endParaRPr lang="en-GB" sz="40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457955" y="996757"/>
            <a:ext cx="7518405" cy="535531"/>
          </a:xfrm>
          <a:prstGeom prst="rect">
            <a:avLst/>
          </a:prstGeom>
        </p:spPr>
        <p:txBody>
          <a:bodyPr wrap="none">
            <a:spAutoFit/>
          </a:bodyPr>
          <a:lstStyle/>
          <a:p>
            <a:pPr lvl="0" algn="ctr" defTabSz="1022350">
              <a:lnSpc>
                <a:spcPct val="90000"/>
              </a:lnSpc>
              <a:spcBef>
                <a:spcPct val="0"/>
              </a:spcBef>
              <a:spcAft>
                <a:spcPct val="35000"/>
              </a:spcAft>
            </a:pPr>
            <a:r>
              <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 </a:t>
            </a:r>
            <a:r>
              <a:rPr lang="fr-FR"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Nhan đề truyện “Dưới bóng hoàng lan”</a:t>
            </a:r>
            <a:endPar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980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7391400"/>
          </a:xfrm>
          <a:prstGeom prst="rect">
            <a:avLst/>
          </a:prstGeom>
          <a:ln>
            <a:solidFill>
              <a:srgbClr val="FF0000"/>
            </a:solidFill>
          </a:ln>
        </p:spPr>
      </p:pic>
      <p:sp>
        <p:nvSpPr>
          <p:cNvPr id="14" name="Straight Connector 3"/>
          <p:cNvSpPr/>
          <p:nvPr/>
        </p:nvSpPr>
        <p:spPr>
          <a:xfrm>
            <a:off x="5973798" y="1472978"/>
            <a:ext cx="4032691" cy="639731"/>
          </a:xfrm>
          <a:custGeom>
            <a:avLst/>
            <a:gdLst/>
            <a:ahLst/>
            <a:cxnLst/>
            <a:rect l="0" t="0" r="0" b="0"/>
            <a:pathLst>
              <a:path>
                <a:moveTo>
                  <a:pt x="0" y="0"/>
                </a:moveTo>
                <a:lnTo>
                  <a:pt x="0" y="435958"/>
                </a:lnTo>
                <a:lnTo>
                  <a:pt x="4032691" y="435958"/>
                </a:lnTo>
                <a:lnTo>
                  <a:pt x="4032691" y="639731"/>
                </a:lnTo>
              </a:path>
            </a:pathLst>
          </a:custGeom>
          <a:noFill/>
          <a:ln>
            <a:solidFill>
              <a:srgbClr val="FF00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5" name="Straight Connector 4"/>
          <p:cNvSpPr/>
          <p:nvPr/>
        </p:nvSpPr>
        <p:spPr>
          <a:xfrm>
            <a:off x="5973798" y="1472978"/>
            <a:ext cx="1344230" cy="639731"/>
          </a:xfrm>
          <a:custGeom>
            <a:avLst/>
            <a:gdLst/>
            <a:ahLst/>
            <a:cxnLst/>
            <a:rect l="0" t="0" r="0" b="0"/>
            <a:pathLst>
              <a:path>
                <a:moveTo>
                  <a:pt x="0" y="0"/>
                </a:moveTo>
                <a:lnTo>
                  <a:pt x="0" y="435958"/>
                </a:lnTo>
                <a:lnTo>
                  <a:pt x="1344230" y="435958"/>
                </a:lnTo>
                <a:lnTo>
                  <a:pt x="1344230" y="639731"/>
                </a:lnTo>
              </a:path>
            </a:pathLst>
          </a:custGeom>
          <a:noFill/>
          <a:ln>
            <a:solidFill>
              <a:srgbClr val="FF00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Straight Connector 5"/>
          <p:cNvSpPr/>
          <p:nvPr/>
        </p:nvSpPr>
        <p:spPr>
          <a:xfrm>
            <a:off x="1941106" y="1472978"/>
            <a:ext cx="4032691" cy="639731"/>
          </a:xfrm>
          <a:custGeom>
            <a:avLst/>
            <a:gdLst/>
            <a:ahLst/>
            <a:cxnLst/>
            <a:rect l="0" t="0" r="0" b="0"/>
            <a:pathLst>
              <a:path>
                <a:moveTo>
                  <a:pt x="4032691" y="0"/>
                </a:moveTo>
                <a:lnTo>
                  <a:pt x="4032691" y="435958"/>
                </a:lnTo>
                <a:lnTo>
                  <a:pt x="0" y="435958"/>
                </a:lnTo>
                <a:lnTo>
                  <a:pt x="0" y="639731"/>
                </a:lnTo>
              </a:path>
            </a:pathLst>
          </a:custGeom>
          <a:noFill/>
          <a:ln>
            <a:solidFill>
              <a:srgbClr val="FF00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grpSp>
        <p:nvGrpSpPr>
          <p:cNvPr id="19" name="Group 18"/>
          <p:cNvGrpSpPr/>
          <p:nvPr/>
        </p:nvGrpSpPr>
        <p:grpSpPr>
          <a:xfrm>
            <a:off x="3895345" y="308385"/>
            <a:ext cx="4399626" cy="1162759"/>
            <a:chOff x="3610598" y="1236311"/>
            <a:chExt cx="3846171" cy="1396777"/>
          </a:xfrm>
        </p:grpSpPr>
        <p:sp>
          <p:nvSpPr>
            <p:cNvPr id="20" name="Rounded Rectangle 19"/>
            <p:cNvSpPr/>
            <p:nvPr/>
          </p:nvSpPr>
          <p:spPr>
            <a:xfrm>
              <a:off x="3610598" y="1236311"/>
              <a:ext cx="3846171"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ounded Rectangle 8"/>
            <p:cNvSpPr/>
            <p:nvPr/>
          </p:nvSpPr>
          <p:spPr>
            <a:xfrm>
              <a:off x="3610598" y="1277221"/>
              <a:ext cx="378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 </a:t>
              </a:r>
              <a:r>
                <a:rPr lang="fr-FR"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Nhan đề truyện “Dưới bóng hoàng lan”</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2" name="Rectangle 21">
            <a:extLst>
              <a:ext uri="{FF2B5EF4-FFF2-40B4-BE49-F238E27FC236}">
                <a16:creationId xmlns:a16="http://schemas.microsoft.com/office/drawing/2014/main" xmlns="" id="{407E3729-BB04-4D5C-BB93-FBA119F07B39}"/>
              </a:ext>
            </a:extLst>
          </p:cNvPr>
          <p:cNvSpPr/>
          <p:nvPr/>
        </p:nvSpPr>
        <p:spPr>
          <a:xfrm>
            <a:off x="1500546" y="2268342"/>
            <a:ext cx="2670048" cy="4126920"/>
          </a:xfrm>
          <a:prstGeom prst="rect">
            <a:avLst/>
          </a:prstGeom>
          <a:solidFill>
            <a:schemeClr val="dk1">
              <a:alpha val="56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fr-FR"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 gian thân thuộc, ở nơi đó, con người thể hiện những tình cảm đẹp đẽ, thuần hậu với nhau.</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407E3729-BB04-4D5C-BB93-FBA119F07B39}"/>
              </a:ext>
            </a:extLst>
          </p:cNvPr>
          <p:cNvSpPr/>
          <p:nvPr/>
        </p:nvSpPr>
        <p:spPr>
          <a:xfrm>
            <a:off x="4934654" y="2274915"/>
            <a:ext cx="2609146" cy="4120347"/>
          </a:xfrm>
          <a:prstGeom prst="rect">
            <a:avLst/>
          </a:prstGeom>
          <a:solidFill>
            <a:schemeClr val="dk1">
              <a:alpha val="56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mát</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mẻ</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tĩnh</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lặng</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phồn</a:t>
            </a:r>
            <a:r>
              <a:rPr lang="fr-FR"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r>
              <a:rPr lang="fr-FR"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phức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tạp</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bên</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ngoài</a:t>
            </a:r>
            <a:r>
              <a:rPr lang="fr-FR"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407E3729-BB04-4D5C-BB93-FBA119F07B39}"/>
              </a:ext>
            </a:extLst>
          </p:cNvPr>
          <p:cNvSpPr/>
          <p:nvPr/>
        </p:nvSpPr>
        <p:spPr>
          <a:xfrm>
            <a:off x="8430768" y="2284346"/>
            <a:ext cx="2276856" cy="4136616"/>
          </a:xfrm>
          <a:prstGeom prst="rect">
            <a:avLst/>
          </a:prstGeom>
          <a:solidFill>
            <a:schemeClr val="dk1">
              <a:alpha val="56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fr-FR"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Nơi ươm mầm một mối tình đôi lứa trong sáng, đẹp đẽ.</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330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3" name="Rounded Rectangular Callout 12"/>
          <p:cNvSpPr/>
          <p:nvPr/>
        </p:nvSpPr>
        <p:spPr>
          <a:xfrm>
            <a:off x="228600" y="1710219"/>
            <a:ext cx="5385816" cy="2962365"/>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Cảnh nào được miêu tả trong truyện gợi cho bạn nghĩ đến một bức tranh đẹp? Nếu cần chọn một cảnh để vẽ minh hoạ, bạn sẽ chọn cảnh nào? Vì sao?</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540" y="1552990"/>
            <a:ext cx="5852160" cy="4143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1220834" y="1080757"/>
            <a:ext cx="4540602" cy="371192"/>
          </a:xfrm>
          <a:prstGeom prst="rect">
            <a:avLst/>
          </a:prstGeom>
        </p:spPr>
        <p:txBody>
          <a:bodyPr wrap="none">
            <a:spAutoFit/>
          </a:bodyPr>
          <a:lstStyle/>
          <a:p>
            <a:pPr>
              <a:lnSpc>
                <a:spcPts val="1800"/>
              </a:lnSpc>
              <a:spcAft>
                <a:spcPts val="0"/>
              </a:spcAft>
            </a:pPr>
            <a:r>
              <a:rPr lang="fr-FR" sz="3200" b="1">
                <a:latin typeface="Times New Roman" panose="02020603050405020304" pitchFamily="18" charset="0"/>
                <a:ea typeface="Calibri" panose="020F0502020204030204" pitchFamily="34" charset="0"/>
                <a:cs typeface="Times New Roman" panose="02020603050405020304" pitchFamily="18" charset="0"/>
              </a:rPr>
              <a:t>h. Chất họa trong truyện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2568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3" name="Rounded Rectangular Callout 12"/>
          <p:cNvSpPr/>
          <p:nvPr/>
        </p:nvSpPr>
        <p:spPr>
          <a:xfrm>
            <a:off x="1881764" y="1218543"/>
            <a:ext cx="8761852" cy="4148985"/>
          </a:xfrm>
          <a:prstGeom prst="wedgeRoundRectCallou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200" i="1">
                <a:solidFill>
                  <a:schemeClr val="tx1"/>
                </a:solidFill>
                <a:latin typeface="Times New Roman" panose="02020603050405020304" pitchFamily="18" charset="0"/>
                <a:cs typeface="Times New Roman" panose="02020603050405020304" pitchFamily="18" charset="0"/>
              </a:rPr>
              <a:t>“... trên con đường gạch Bát Tràng rêu phủ, những vòng ánh sáng lọt qua vòm cây xuống nhẩy múa theo chiều gió. [...] Thanh đi bên bà, người thẳng, mạnh, cạnh bà cụ gầy còng. Tuy vậy chàng cảm thấy chính bà che chở cho chàng, cũng như những ngày chàng còn nhỏ.”</a:t>
            </a:r>
            <a:endParaRPr lang="en-GB" sz="32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167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9" name="Rounded Rectangular Callout 8"/>
          <p:cNvSpPr/>
          <p:nvPr/>
        </p:nvSpPr>
        <p:spPr>
          <a:xfrm>
            <a:off x="1881764" y="1218543"/>
            <a:ext cx="8761852" cy="4148985"/>
          </a:xfrm>
          <a:prstGeom prst="wedgeRoundRectCallou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200" i="1">
                <a:solidFill>
                  <a:schemeClr val="tx1"/>
                </a:solidFill>
                <a:latin typeface="Times New Roman" panose="02020603050405020304" pitchFamily="18" charset="0"/>
                <a:cs typeface="Times New Roman" panose="02020603050405020304" pitchFamily="18" charset="0"/>
              </a:rPr>
              <a:t>“Chàng lặng nằm xuống giường, ruỗi chân tay, khoan khoái. Ngoài khung cửa sổ, trời xanh ngắt ánh sáng; lá cây rung động dưới làn gió nhẹ. Một thân cây vút cao lên trước mặt. Cùng một lúc, chàng lẩm bẩm: “cây hoàng lan!”, mùi hương thơm thoang thoảng đưa vào.”</a:t>
            </a:r>
            <a:endParaRPr lang="en-GB" sz="32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656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174"/>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9" name="Rounded Rectangular Callout 8"/>
          <p:cNvSpPr/>
          <p:nvPr/>
        </p:nvSpPr>
        <p:spPr>
          <a:xfrm>
            <a:off x="1216152" y="1218543"/>
            <a:ext cx="10140696" cy="4148985"/>
          </a:xfrm>
          <a:prstGeom prst="wedgeRoundRectCallou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200" i="1">
                <a:solidFill>
                  <a:schemeClr val="tx1"/>
                </a:solidFill>
                <a:latin typeface="Times New Roman" panose="02020603050405020304" pitchFamily="18" charset="0"/>
                <a:cs typeface="Times New Roman" panose="02020603050405020304" pitchFamily="18" charset="0"/>
              </a:rPr>
              <a:t>“Thanh dắt nàng đi xem vườn; cây hoàng lan cao vút, cành lá rủ xuống như chào đón hai người. Có lúc gần nhau, Thanh thấy mái tóc Nga thoang thoảng thơm như có giắt hoàng lan. Nhưng hoa lan chưa rụng, vẫn còn tươi xanh ở trên cành. [...] Thanh chẳng biết nói gì; chàng vít một cành lan xuống giữ ở trong tay để Nga tìm hoa, rồi nhẹ nhàng buông ra cho cành lại cong lên. Nắng soi vào vai hai người, nhưng dưới chân đất vẫn mát như xưa.”</a:t>
            </a:r>
            <a:endParaRPr lang="en-GB" sz="32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690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 y="41897"/>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9" y="41897"/>
            <a:ext cx="4563308" cy="6816103"/>
          </a:xfrm>
          <a:prstGeom prst="rect">
            <a:avLst/>
          </a:prstGeom>
        </p:spPr>
      </p:pic>
      <p:sp>
        <p:nvSpPr>
          <p:cNvPr id="3" name="Rectangle 2"/>
          <p:cNvSpPr/>
          <p:nvPr/>
        </p:nvSpPr>
        <p:spPr>
          <a:xfrm>
            <a:off x="5120639" y="1736871"/>
            <a:ext cx="6041507" cy="584775"/>
          </a:xfrm>
          <a:prstGeom prst="rect">
            <a:avLst/>
          </a:prstGeom>
          <a:ln>
            <a:solidFill>
              <a:srgbClr val="00B0F0"/>
            </a:solidFill>
          </a:ln>
        </p:spPr>
        <p:txBody>
          <a:bodyPr wrap="square">
            <a:spAutoFit/>
          </a:bodyPr>
          <a:lstStyle/>
          <a:p>
            <a:pPr marL="114300" marR="125095" indent="179705" algn="just">
              <a:spcAft>
                <a:spcPts val="0"/>
              </a:spcAft>
            </a:pPr>
            <a:r>
              <a:rPr lang="vi-VN" sz="3200" b="1">
                <a:solidFill>
                  <a:srgbClr val="0D0D0D"/>
                </a:solidFill>
                <a:latin typeface="Times New Roman" panose="02020603050405020304" pitchFamily="18" charset="0"/>
                <a:ea typeface="MS Mincho"/>
                <a:cs typeface="Times New Roman" panose="02020603050405020304" pitchFamily="18" charset="0"/>
              </a:rPr>
              <a:t> </a:t>
            </a:r>
            <a:r>
              <a:rPr lang="fr-FR" sz="3200">
                <a:latin typeface="Times New Roman" panose="02020603050405020304" pitchFamily="18" charset="0"/>
                <a:cs typeface="Times New Roman" panose="02020603050405020304" pitchFamily="18" charset="0"/>
              </a:rPr>
              <a:t>Ý nghĩa lời nhận xét của Thế Lữ</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800521" y="2884024"/>
            <a:ext cx="3282775" cy="2554545"/>
          </a:xfrm>
          <a:prstGeom prst="rect">
            <a:avLst/>
          </a:prstGeom>
          <a:ln>
            <a:solidFill>
              <a:srgbClr val="00B0F0"/>
            </a:solidFill>
          </a:ln>
        </p:spPr>
        <p:txBody>
          <a:bodyPr wrap="square">
            <a:spAutoFit/>
          </a:bodyPr>
          <a:lstStyle/>
          <a:p>
            <a:pPr algn="just"/>
            <a:r>
              <a:rPr lang="fr-FR" sz="3200">
                <a:latin typeface="Times New Roman" panose="02020603050405020304" pitchFamily="18" charset="0"/>
                <a:cs typeface="Times New Roman" panose="02020603050405020304" pitchFamily="18" charset="0"/>
              </a:rPr>
              <a:t>“Nhân từ” là hiền lành, thương người; “yên ủi” là làm dịu những đau khổ, buồn phiền. </a:t>
            </a:r>
            <a:endParaRPr lang="en-GB" sz="3200" b="1">
              <a:latin typeface="Times New Roman" panose="02020603050405020304" pitchFamily="18" charset="0"/>
              <a:cs typeface="Times New Roman" panose="02020603050405020304" pitchFamily="18" charset="0"/>
            </a:endParaRPr>
          </a:p>
        </p:txBody>
      </p:sp>
      <p:sp>
        <p:nvSpPr>
          <p:cNvPr id="13" name="Oval 12"/>
          <p:cNvSpPr/>
          <p:nvPr/>
        </p:nvSpPr>
        <p:spPr>
          <a:xfrm>
            <a:off x="2314964" y="1217074"/>
            <a:ext cx="150876" cy="163420"/>
          </a:xfrm>
          <a:prstGeom prst="ellipse">
            <a:avLst/>
          </a:prstGeom>
          <a:solidFill>
            <a:srgbClr val="FF66CC"/>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7" name="Rectangle 6"/>
          <p:cNvSpPr/>
          <p:nvPr/>
        </p:nvSpPr>
        <p:spPr>
          <a:xfrm>
            <a:off x="3165402" y="912502"/>
            <a:ext cx="8191446" cy="584775"/>
          </a:xfrm>
          <a:prstGeom prst="rect">
            <a:avLst/>
          </a:prstGeom>
        </p:spPr>
        <p:txBody>
          <a:bodyPr wrap="square">
            <a:spAutoFit/>
          </a:bodyPr>
          <a:lstStyle/>
          <a:p>
            <a:r>
              <a:rPr lang="fr-FR" sz="3200" b="1">
                <a:latin typeface="Times New Roman" panose="02020603050405020304" pitchFamily="18" charset="0"/>
                <a:cs typeface="Times New Roman" panose="02020603050405020304" pitchFamily="18" charset="0"/>
              </a:rPr>
              <a:t>i. Quan điểm, tư tưởng, thái độ của nhà văn </a:t>
            </a:r>
            <a:endParaRPr lang="en-GB" sz="3200">
              <a:latin typeface="Times New Roman" panose="02020603050405020304" pitchFamily="18" charset="0"/>
              <a:cs typeface="Times New Roman" panose="02020603050405020304" pitchFamily="18" charset="0"/>
            </a:endParaRPr>
          </a:p>
        </p:txBody>
      </p:sp>
      <p:sp>
        <p:nvSpPr>
          <p:cNvPr id="9" name="Rectangle 8"/>
          <p:cNvSpPr/>
          <p:nvPr/>
        </p:nvSpPr>
        <p:spPr>
          <a:xfrm>
            <a:off x="8462539" y="2658533"/>
            <a:ext cx="3534389" cy="3539430"/>
          </a:xfrm>
          <a:prstGeom prst="rect">
            <a:avLst/>
          </a:prstGeom>
          <a:ln>
            <a:solidFill>
              <a:srgbClr val="00B0F0"/>
            </a:solidFill>
          </a:ln>
        </p:spPr>
        <p:txBody>
          <a:bodyPr wrap="square">
            <a:spAutoFit/>
          </a:bodyPr>
          <a:lstStyle/>
          <a:p>
            <a:pPr algn="just"/>
            <a:r>
              <a:rPr lang="fr-FR" sz="3200">
                <a:latin typeface="Times New Roman" panose="02020603050405020304" pitchFamily="18" charset="0"/>
                <a:ea typeface="Calibri" panose="020F0502020204030204" pitchFamily="34" charset="0"/>
                <a:cs typeface="Times New Roman" panose="02020603050405020304" pitchFamily="18" charset="0"/>
              </a:rPr>
              <a:t>Như vậy, theo Thế Lữ, đọc truyện này, độc giả cảm thấy như nhận được một tình thương mến, khiến lòng người được vỗ về, an ủi.</a:t>
            </a:r>
            <a:endParaRPr lang="en-GB" sz="3200">
              <a:latin typeface="Times New Roman" panose="02020603050405020304" pitchFamily="18" charset="0"/>
              <a:cs typeface="Times New Roman" panose="02020603050405020304" pitchFamily="18" charset="0"/>
            </a:endParaRPr>
          </a:p>
        </p:txBody>
      </p:sp>
      <p:sp>
        <p:nvSpPr>
          <p:cNvPr id="10" name="Down Arrow 9"/>
          <p:cNvSpPr/>
          <p:nvPr/>
        </p:nvSpPr>
        <p:spPr>
          <a:xfrm>
            <a:off x="6400107" y="2341788"/>
            <a:ext cx="156368" cy="562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a:off x="9853262" y="2280051"/>
            <a:ext cx="159418" cy="3784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8742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2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3" grpId="0" animBg="1"/>
      <p:bldP spid="7" grpId="0"/>
      <p:bldP spid="9" grpId="0" animBg="1"/>
      <p:bldP spid="10"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grpSp>
        <p:nvGrpSpPr>
          <p:cNvPr id="7" name="Group 6"/>
          <p:cNvGrpSpPr/>
          <p:nvPr/>
        </p:nvGrpSpPr>
        <p:grpSpPr>
          <a:xfrm>
            <a:off x="146305" y="605346"/>
            <a:ext cx="8019288" cy="5386276"/>
            <a:chOff x="4280177" y="1236311"/>
            <a:chExt cx="2199649" cy="1396777"/>
          </a:xfrm>
        </p:grpSpPr>
        <p:sp>
          <p:nvSpPr>
            <p:cNvPr id="8" name="Rounded Rectangle 7"/>
            <p:cNvSpPr/>
            <p:nvPr/>
          </p:nvSpPr>
          <p:spPr>
            <a:xfrm>
              <a:off x="4280177" y="1236311"/>
              <a:ext cx="2199649"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sp>
        <p:nvSpPr>
          <p:cNvPr id="11" name="Rectangle 10"/>
          <p:cNvSpPr/>
          <p:nvPr/>
        </p:nvSpPr>
        <p:spPr>
          <a:xfrm>
            <a:off x="386541" y="1036326"/>
            <a:ext cx="7538816" cy="4524315"/>
          </a:xfrm>
          <a:prstGeom prst="rect">
            <a:avLst/>
          </a:prstGeom>
        </p:spPr>
        <p:txBody>
          <a:bodyPr wrap="square">
            <a:spAutoFit/>
          </a:bodyPr>
          <a:lstStyle/>
          <a:p>
            <a:pPr algn="just"/>
            <a:r>
              <a:rPr lang="fr-FR"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nét đẹp trong tình cảm, cách ứng xử giữa các nhân vật với nhau, sự nâng niu, trân trọng đối với từng cảnh vật, từng kỉ niệm cũng như những biểu hiện tinh tế, mơ hồ nhưng dịu ngọt trong tình yêu mới chớm của đôi bạn trẻ,… Chính tư tưởng, tình cảm của tác giả đối với cuộc sống và con người là yếu tố tạo nên hiệu quả nghệ thuật này cho tác </a:t>
            </a:r>
            <a:r>
              <a:rPr lang="vi-VN"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8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 y="41897"/>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grpSp>
        <p:nvGrpSpPr>
          <p:cNvPr id="25" name="Group 50"/>
          <p:cNvGrpSpPr>
            <a:grpSpLocks noChangeAspect="1"/>
          </p:cNvGrpSpPr>
          <p:nvPr/>
        </p:nvGrpSpPr>
        <p:grpSpPr>
          <a:xfrm>
            <a:off x="2448649" y="366070"/>
            <a:ext cx="6106209" cy="6074698"/>
            <a:chOff x="-12700" y="-12700"/>
            <a:chExt cx="25400" cy="25400"/>
          </a:xfrm>
        </p:grpSpPr>
        <p:sp>
          <p:nvSpPr>
            <p:cNvPr id="26" name="Freeform 51"/>
            <p:cNvSpPr/>
            <p:nvPr/>
          </p:nvSpPr>
          <p:spPr>
            <a:xfrm>
              <a:off x="0" y="-12700"/>
              <a:ext cx="12858" cy="13335"/>
            </a:xfrm>
            <a:custGeom>
              <a:avLst/>
              <a:gdLst/>
              <a:ahLst/>
              <a:cxnLst/>
              <a:rect l="l" t="t" r="r" b="b"/>
              <a:pathLst>
                <a:path w="12858" h="13335">
                  <a:moveTo>
                    <a:pt x="0" y="0"/>
                  </a:moveTo>
                  <a:lnTo>
                    <a:pt x="0" y="0"/>
                  </a:lnTo>
                  <a:cubicBezTo>
                    <a:pt x="3478" y="0"/>
                    <a:pt x="6805" y="1427"/>
                    <a:pt x="9202" y="3947"/>
                  </a:cubicBezTo>
                  <a:cubicBezTo>
                    <a:pt x="11599" y="6467"/>
                    <a:pt x="12858" y="9861"/>
                    <a:pt x="12684" y="13335"/>
                  </a:cubicBezTo>
                  <a:lnTo>
                    <a:pt x="0" y="12700"/>
                  </a:lnTo>
                  <a:close/>
                </a:path>
              </a:pathLst>
            </a:custGeom>
            <a:solidFill>
              <a:srgbClr val="3EDAD8"/>
            </a:solidFill>
          </p:spPr>
        </p:sp>
        <p:sp>
          <p:nvSpPr>
            <p:cNvPr id="27" name="Freeform 52"/>
            <p:cNvSpPr/>
            <p:nvPr/>
          </p:nvSpPr>
          <p:spPr>
            <a:xfrm>
              <a:off x="-635" y="0"/>
              <a:ext cx="13335" cy="12858"/>
            </a:xfrm>
            <a:custGeom>
              <a:avLst/>
              <a:gdLst/>
              <a:ahLst/>
              <a:cxnLst/>
              <a:rect l="l" t="t" r="r" b="b"/>
              <a:pathLst>
                <a:path w="13335" h="12858">
                  <a:moveTo>
                    <a:pt x="13335" y="0"/>
                  </a:moveTo>
                  <a:lnTo>
                    <a:pt x="13335" y="0"/>
                  </a:lnTo>
                  <a:cubicBezTo>
                    <a:pt x="13335" y="3478"/>
                    <a:pt x="11908" y="6805"/>
                    <a:pt x="9388" y="9202"/>
                  </a:cubicBezTo>
                  <a:cubicBezTo>
                    <a:pt x="6868" y="11599"/>
                    <a:pt x="3474" y="12858"/>
                    <a:pt x="0" y="12684"/>
                  </a:cubicBezTo>
                  <a:lnTo>
                    <a:pt x="635" y="0"/>
                  </a:lnTo>
                  <a:close/>
                </a:path>
              </a:pathLst>
            </a:custGeom>
            <a:solidFill>
              <a:srgbClr val="00BEDA"/>
            </a:solidFill>
          </p:spPr>
        </p:sp>
        <p:sp>
          <p:nvSpPr>
            <p:cNvPr id="28" name="Freeform 53"/>
            <p:cNvSpPr/>
            <p:nvPr/>
          </p:nvSpPr>
          <p:spPr>
            <a:xfrm>
              <a:off x="-12858" y="-635"/>
              <a:ext cx="12858" cy="13335"/>
            </a:xfrm>
            <a:custGeom>
              <a:avLst/>
              <a:gdLst/>
              <a:ahLst/>
              <a:cxnLst/>
              <a:rect l="l" t="t" r="r" b="b"/>
              <a:pathLst>
                <a:path w="12858" h="13335">
                  <a:moveTo>
                    <a:pt x="12858" y="13335"/>
                  </a:moveTo>
                  <a:lnTo>
                    <a:pt x="12858" y="13335"/>
                  </a:lnTo>
                  <a:cubicBezTo>
                    <a:pt x="9380" y="13335"/>
                    <a:pt x="6053" y="11908"/>
                    <a:pt x="3656" y="9388"/>
                  </a:cubicBezTo>
                  <a:cubicBezTo>
                    <a:pt x="1259" y="6868"/>
                    <a:pt x="0" y="3474"/>
                    <a:pt x="174" y="0"/>
                  </a:cubicBezTo>
                  <a:lnTo>
                    <a:pt x="12858" y="635"/>
                  </a:lnTo>
                  <a:close/>
                </a:path>
              </a:pathLst>
            </a:custGeom>
            <a:solidFill>
              <a:srgbClr val="0EA1D5"/>
            </a:solidFill>
          </p:spPr>
        </p:sp>
        <p:sp>
          <p:nvSpPr>
            <p:cNvPr id="29" name="Freeform 54"/>
            <p:cNvSpPr/>
            <p:nvPr/>
          </p:nvSpPr>
          <p:spPr>
            <a:xfrm>
              <a:off x="-12700" y="-12700"/>
              <a:ext cx="12700" cy="12700"/>
            </a:xfrm>
            <a:custGeom>
              <a:avLst/>
              <a:gdLst/>
              <a:ahLst/>
              <a:cxnLst/>
              <a:rect l="l" t="t" r="r" b="b"/>
              <a:pathLst>
                <a:path w="12700" h="12700">
                  <a:moveTo>
                    <a:pt x="0" y="12700"/>
                  </a:moveTo>
                  <a:lnTo>
                    <a:pt x="0" y="12700"/>
                  </a:lnTo>
                  <a:cubicBezTo>
                    <a:pt x="0" y="5686"/>
                    <a:pt x="5685" y="1"/>
                    <a:pt x="12699" y="0"/>
                  </a:cubicBezTo>
                  <a:lnTo>
                    <a:pt x="12700" y="12700"/>
                  </a:lnTo>
                  <a:close/>
                </a:path>
              </a:pathLst>
            </a:custGeom>
            <a:solidFill>
              <a:srgbClr val="3C82C6"/>
            </a:solidFill>
          </p:spPr>
        </p:sp>
        <p:sp>
          <p:nvSpPr>
            <p:cNvPr id="30" name="Freeform 55"/>
            <p:cNvSpPr/>
            <p:nvPr/>
          </p:nvSpPr>
          <p:spPr>
            <a:xfrm>
              <a:off x="0" y="-12700"/>
              <a:ext cx="1" cy="12700"/>
            </a:xfrm>
            <a:custGeom>
              <a:avLst/>
              <a:gdLst/>
              <a:ahLst/>
              <a:cxnLst/>
              <a:rect l="l" t="t" r="r" b="b"/>
              <a:pathLst>
                <a:path w="1" h="12700">
                  <a:moveTo>
                    <a:pt x="0" y="0"/>
                  </a:moveTo>
                  <a:lnTo>
                    <a:pt x="0" y="0"/>
                  </a:lnTo>
                  <a:cubicBezTo>
                    <a:pt x="0" y="0"/>
                    <a:pt x="1" y="0"/>
                    <a:pt x="1" y="0"/>
                  </a:cubicBezTo>
                  <a:lnTo>
                    <a:pt x="0" y="12700"/>
                  </a:lnTo>
                  <a:close/>
                </a:path>
              </a:pathLst>
            </a:custGeom>
            <a:solidFill>
              <a:srgbClr val="5662AB"/>
            </a:solidFill>
          </p:spPr>
        </p:sp>
      </p:grpSp>
      <p:pic>
        <p:nvPicPr>
          <p:cNvPr id="31" name="Picture 5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77717" y="996757"/>
            <a:ext cx="4848075" cy="4848075"/>
          </a:xfrm>
          <a:prstGeom prst="rect">
            <a:avLst/>
          </a:prstGeom>
        </p:spPr>
      </p:pic>
      <p:sp>
        <p:nvSpPr>
          <p:cNvPr id="35" name="Rectangle 34"/>
          <p:cNvSpPr/>
          <p:nvPr/>
        </p:nvSpPr>
        <p:spPr>
          <a:xfrm>
            <a:off x="3376008" y="2034299"/>
            <a:ext cx="4017916" cy="2496517"/>
          </a:xfrm>
          <a:prstGeom prst="rect">
            <a:avLst/>
          </a:prstGeom>
          <a:noFill/>
        </p:spPr>
        <p:txBody>
          <a:bodyPr wrap="square">
            <a:spAutoFit/>
          </a:bodyPr>
          <a:lstStyle/>
          <a:p>
            <a:pPr algn="ctr">
              <a:lnSpc>
                <a:spcPct val="150000"/>
              </a:lnSpc>
              <a:spcAft>
                <a:spcPts val="0"/>
              </a:spcAft>
            </a:pPr>
            <a:r>
              <a:rPr lang="fr-FR"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RUBRIC ĐÁNH GIÁ PHẦN THẢO LUẬN </a:t>
            </a:r>
            <a:r>
              <a:rPr lang="vi-VN"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NHÓ</a:t>
            </a:r>
            <a:r>
              <a:rPr lang="fr-FR"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GB"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84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6"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 y="41897"/>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56224354"/>
              </p:ext>
            </p:extLst>
          </p:nvPr>
        </p:nvGraphicFramePr>
        <p:xfrm>
          <a:off x="-40460" y="0"/>
          <a:ext cx="12124944" cy="6779177"/>
        </p:xfrm>
        <a:graphic>
          <a:graphicData uri="http://schemas.openxmlformats.org/drawingml/2006/table">
            <a:tbl>
              <a:tblPr firstRow="1" firstCol="1" bandRow="1">
                <a:tableStyleId>{5C22544A-7EE6-4342-B048-85BDC9FD1C3A}</a:tableStyleId>
              </a:tblPr>
              <a:tblGrid>
                <a:gridCol w="1307592">
                  <a:extLst>
                    <a:ext uri="{9D8B030D-6E8A-4147-A177-3AD203B41FA5}">
                      <a16:colId xmlns:a16="http://schemas.microsoft.com/office/drawing/2014/main" xmlns="" val="20000"/>
                    </a:ext>
                  </a:extLst>
                </a:gridCol>
                <a:gridCol w="2980944">
                  <a:extLst>
                    <a:ext uri="{9D8B030D-6E8A-4147-A177-3AD203B41FA5}">
                      <a16:colId xmlns:a16="http://schemas.microsoft.com/office/drawing/2014/main" xmlns="" val="20001"/>
                    </a:ext>
                  </a:extLst>
                </a:gridCol>
                <a:gridCol w="3255264">
                  <a:extLst>
                    <a:ext uri="{9D8B030D-6E8A-4147-A177-3AD203B41FA5}">
                      <a16:colId xmlns:a16="http://schemas.microsoft.com/office/drawing/2014/main" xmlns="" val="20002"/>
                    </a:ext>
                  </a:extLst>
                </a:gridCol>
                <a:gridCol w="4581144">
                  <a:extLst>
                    <a:ext uri="{9D8B030D-6E8A-4147-A177-3AD203B41FA5}">
                      <a16:colId xmlns:a16="http://schemas.microsoft.com/office/drawing/2014/main" xmlns="" val="20003"/>
                    </a:ext>
                  </a:extLst>
                </a:gridCol>
              </a:tblGrid>
              <a:tr h="378377">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TIÊU CHÍ</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rgbClr val="FFC000"/>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CẦN CỐ GẮNG</a:t>
                      </a:r>
                      <a:r>
                        <a:rPr lang="vi-VN" sz="2000">
                          <a:solidFill>
                            <a:schemeClr val="tx1"/>
                          </a:solidFill>
                          <a:effectLst/>
                          <a:latin typeface="Times New Roman" panose="02020603050405020304" pitchFamily="18" charset="0"/>
                          <a:cs typeface="Times New Roman" panose="02020603050405020304" pitchFamily="18" charset="0"/>
                        </a:rPr>
                        <a:t> </a:t>
                      </a:r>
                      <a:r>
                        <a:rPr lang="en-US" sz="2000">
                          <a:solidFill>
                            <a:schemeClr val="tx1"/>
                          </a:solidFill>
                          <a:effectLst/>
                          <a:latin typeface="Times New Roman" panose="02020603050405020304" pitchFamily="18" charset="0"/>
                          <a:cs typeface="Times New Roman" panose="02020603050405020304" pitchFamily="18" charset="0"/>
                        </a:rPr>
                        <a:t>(0 – </a:t>
                      </a:r>
                      <a:r>
                        <a:rPr lang="vi-VN" sz="2000">
                          <a:solidFill>
                            <a:schemeClr val="tx1"/>
                          </a:solidFill>
                          <a:effectLst/>
                          <a:latin typeface="Times New Roman" panose="02020603050405020304" pitchFamily="18" charset="0"/>
                          <a:cs typeface="Times New Roman" panose="02020603050405020304" pitchFamily="18" charset="0"/>
                        </a:rPr>
                        <a:t>4 đ</a:t>
                      </a:r>
                      <a:r>
                        <a:rPr lang="en-US" sz="2000">
                          <a:solidFill>
                            <a:schemeClr val="tx1"/>
                          </a:solidFill>
                          <a:effectLst/>
                          <a:latin typeface="Times New Roman" panose="02020603050405020304" pitchFamily="18" charset="0"/>
                          <a:cs typeface="Times New Roman" panose="02020603050405020304" pitchFamily="18" charset="0"/>
                        </a:rPr>
                        <a:t>)</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rgbClr val="FFC000"/>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ĐÃ LÀM TỐT</a:t>
                      </a:r>
                      <a:r>
                        <a:rPr lang="vi-VN" sz="2000" baseline="0">
                          <a:solidFill>
                            <a:schemeClr val="tx1"/>
                          </a:solidFill>
                          <a:effectLst/>
                          <a:latin typeface="Times New Roman" panose="02020603050405020304" pitchFamily="18" charset="0"/>
                          <a:cs typeface="Times New Roman" panose="02020603050405020304" pitchFamily="18" charset="0"/>
                        </a:rPr>
                        <a:t> </a:t>
                      </a:r>
                      <a:r>
                        <a:rPr lang="en-US" sz="2000">
                          <a:solidFill>
                            <a:schemeClr val="tx1"/>
                          </a:solidFill>
                          <a:effectLst/>
                          <a:latin typeface="Times New Roman" panose="02020603050405020304" pitchFamily="18" charset="0"/>
                          <a:cs typeface="Times New Roman" panose="02020603050405020304" pitchFamily="18" charset="0"/>
                        </a:rPr>
                        <a:t>(5 – 7 đ)</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rgbClr val="FFC000"/>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RẤT XUẤT SẮC</a:t>
                      </a:r>
                      <a:r>
                        <a:rPr lang="vi-VN" sz="2000" baseline="0">
                          <a:solidFill>
                            <a:schemeClr val="tx1"/>
                          </a:solidFill>
                          <a:effectLst/>
                          <a:latin typeface="Times New Roman" panose="02020603050405020304" pitchFamily="18" charset="0"/>
                          <a:cs typeface="Times New Roman" panose="02020603050405020304" pitchFamily="18" charset="0"/>
                        </a:rPr>
                        <a:t> </a:t>
                      </a:r>
                      <a:r>
                        <a:rPr lang="en-US" sz="2000">
                          <a:solidFill>
                            <a:schemeClr val="tx1"/>
                          </a:solidFill>
                          <a:effectLst/>
                          <a:latin typeface="Times New Roman" panose="02020603050405020304" pitchFamily="18" charset="0"/>
                          <a:cs typeface="Times New Roman" panose="02020603050405020304" pitchFamily="18" charset="0"/>
                        </a:rPr>
                        <a:t>(8 – 10 điểm)</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rgbClr val="FFC000"/>
                    </a:solidFill>
                  </a:tcPr>
                </a:tc>
                <a:extLst>
                  <a:ext uri="{0D108BD9-81ED-4DB2-BD59-A6C34878D82A}">
                    <a16:rowId xmlns:a16="http://schemas.microsoft.com/office/drawing/2014/main" xmlns="" val="10000"/>
                  </a:ext>
                </a:extLst>
              </a:tr>
              <a:tr h="1135132">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Hình thức</a:t>
                      </a:r>
                      <a:endParaRPr lang="en-GB" sz="20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 điểm)</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nchor="ctr">
                    <a:solidFill>
                      <a:srgbClr val="FFC000"/>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0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Bài làm còn sơ sài, trình bày cẩu thả</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Sai lỗi chính tả</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1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Bài làm tương đối đầy đủ, chỉn chu</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Trình bày cẩn thận</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Không có lỗi chính tả</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2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Bài làm tương đối đầy đủ, chỉn chu</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Trình bày cẩn thận</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Không có lỗi chính tả</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Có sự sáng tạo</a:t>
                      </a:r>
                      <a:endParaRPr lang="en-GB" sz="2000">
                        <a:effectLst/>
                        <a:latin typeface="Times New Roman" panose="02020603050405020304" pitchFamily="18" charset="0"/>
                        <a:cs typeface="Times New Roman" panose="02020603050405020304" pitchFamily="18" charset="0"/>
                      </a:endParaRPr>
                    </a:p>
                  </a:txBody>
                  <a:tcPr marL="56757" marR="56757" marT="0" marB="0">
                    <a:solidFill>
                      <a:schemeClr val="accent2">
                        <a:lumMod val="20000"/>
                        <a:lumOff val="80000"/>
                      </a:schemeClr>
                    </a:solidFill>
                  </a:tcPr>
                </a:tc>
                <a:extLst>
                  <a:ext uri="{0D108BD9-81ED-4DB2-BD59-A6C34878D82A}">
                    <a16:rowId xmlns:a16="http://schemas.microsoft.com/office/drawing/2014/main" xmlns="" val="10001"/>
                  </a:ext>
                </a:extLst>
              </a:tr>
              <a:tr h="1324320">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Nội dung</a:t>
                      </a:r>
                      <a:endParaRPr lang="en-GB" sz="20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(6 điểm)</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nchor="ctr">
                    <a:solidFill>
                      <a:srgbClr val="FFC000"/>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1 - 3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Chưa trả lời đúng câu hỏi trọng tâm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Không trả lời đủ hết các câu hỏi gợi dẫn</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Nội dung sơ sài mới dừng lại ở mức độ biết và nhận diện</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4 – 5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Trả lời tương đối đầy đủ các câu hỏi gợi dẫn</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Trả lời đúng trọng tâm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Có ít nhất 1 – 2 ý mở rộng nâng cao</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6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Trả lời tương đối đầy đủ các câu hỏi gợi dẫn</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Trả lời đúng trọng tâm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Có nhiều hơn 2 ý mở rộng nâng cao</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Có sự sáng tạo</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extLst>
                  <a:ext uri="{0D108BD9-81ED-4DB2-BD59-A6C34878D82A}">
                    <a16:rowId xmlns:a16="http://schemas.microsoft.com/office/drawing/2014/main" xmlns="" val="10002"/>
                  </a:ext>
                </a:extLst>
              </a:tr>
              <a:tr h="1135132">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Hiệu quả nhóm</a:t>
                      </a:r>
                      <a:endParaRPr lang="en-GB" sz="20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 điểm)</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nchor="ctr">
                    <a:solidFill>
                      <a:srgbClr val="FFC000"/>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0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Các thành viên chưa gắn kết chặt chẽ</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Vẫn còn trên 2 thành viên không tham gia hoạt động</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1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Hoạt động tương đối gắn kết, có tranh luận nhưng vẫn đi đến thống nhất</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Vẫn còn 1 thành viên không tham gia hoạt động</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2 điểm</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Hoạt động gắn kết</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Có sự đồng thuận và nhiều ý tưởng khác biệt, sáng tạo</a:t>
                      </a:r>
                      <a:endParaRPr lang="en-GB" sz="20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Toàn bộ thành viên đều tham gia hoạt động, có tương tác tốt.</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extLst>
                  <a:ext uri="{0D108BD9-81ED-4DB2-BD59-A6C34878D82A}">
                    <a16:rowId xmlns:a16="http://schemas.microsoft.com/office/drawing/2014/main" xmlns="" val="10003"/>
                  </a:ext>
                </a:extLst>
              </a:tr>
              <a:tr h="189189">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Điểm</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rgbClr val="FFC000"/>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extLst>
                  <a:ext uri="{0D108BD9-81ED-4DB2-BD59-A6C34878D82A}">
                    <a16:rowId xmlns:a16="http://schemas.microsoft.com/office/drawing/2014/main" xmlns="" val="10004"/>
                  </a:ext>
                </a:extLst>
              </a:tr>
              <a:tr h="189189">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TỔNG</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rgbClr val="FFC000"/>
                    </a:solidFill>
                  </a:tcPr>
                </a:tc>
                <a:tc gridSpan="3">
                  <a:txBody>
                    <a:bodyPr/>
                    <a:lstStyle/>
                    <a:p>
                      <a:pPr algn="just">
                        <a:lnSpc>
                          <a:spcPct val="100000"/>
                        </a:lnSpc>
                        <a:spcAft>
                          <a:spcPts val="0"/>
                        </a:spcAft>
                      </a:pPr>
                      <a:r>
                        <a:rPr lang="en-US" sz="2000">
                          <a:effectLst/>
                          <a:latin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solidFill>
                      <a:schemeClr val="accent2">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009940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Picture 2" descr="Kể lại kỉ niệm đáng nhớ về người thân trong gia đình (ba, mẹ, ông, bà...)"/>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338"/>
            <a:ext cx="12192000" cy="687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ular Callout 15"/>
          <p:cNvSpPr/>
          <p:nvPr/>
        </p:nvSpPr>
        <p:spPr>
          <a:xfrm>
            <a:off x="6302775" y="123442"/>
            <a:ext cx="5602025" cy="3744469"/>
          </a:xfrm>
          <a:prstGeom prst="wedgeRoundRectCallou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437376" y="228696"/>
            <a:ext cx="5312664" cy="3508653"/>
          </a:xfrm>
          <a:prstGeom prst="rect">
            <a:avLst/>
          </a:prstGeom>
          <a:noFill/>
        </p:spPr>
        <p:txBody>
          <a:bodyPr wrap="square" lIns="60960" tIns="30480" rIns="60960" bIns="30480">
            <a:spAutoFit/>
          </a:bodyPr>
          <a:lstStyle/>
          <a:p>
            <a:pPr algn="just"/>
            <a:r>
              <a:rPr lang="vi-VN" sz="3200">
                <a:latin typeface="Times New Roman" panose="02020603050405020304" pitchFamily="18" charset="0"/>
                <a:cs typeface="Times New Roman" panose="02020603050405020304" pitchFamily="18" charset="0"/>
              </a:rPr>
              <a:t>Ghi một số từ khoá liên quan đến kỉ niệm sâu sắc về những người thân, từ đó lựa chọn cách kể (hoặc vẽ tranh, làm thơ, mượn lời bài hát,...) để làm sống lại những sự kiện trong kí ức đó. </a:t>
            </a:r>
            <a:endParaRPr lang="en-GB" sz="3200" b="1">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456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9" name="Round Same Side Corner Rectangle 8"/>
          <p:cNvSpPr/>
          <p:nvPr/>
        </p:nvSpPr>
        <p:spPr>
          <a:xfrm rot="5400000">
            <a:off x="1717500" y="-633298"/>
            <a:ext cx="477019" cy="3148738"/>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0" name="Rectangle 9"/>
          <p:cNvSpPr/>
          <p:nvPr/>
        </p:nvSpPr>
        <p:spPr>
          <a:xfrm>
            <a:off x="896605" y="709856"/>
            <a:ext cx="2442943" cy="523220"/>
          </a:xfrm>
          <a:prstGeom prst="rect">
            <a:avLst/>
          </a:prstGeom>
          <a:solidFill>
            <a:schemeClr val="bg1"/>
          </a:solidFill>
          <a:ln>
            <a:solidFill>
              <a:srgbClr val="00B0F0"/>
            </a:solidFill>
          </a:ln>
        </p:spPr>
        <p:txBody>
          <a:bodyPr wrap="square">
            <a:spAutoFit/>
          </a:bodyPr>
          <a:lstStyle/>
          <a:p>
            <a:r>
              <a:rPr lang="vi-VN" sz="2800" b="1">
                <a:latin typeface="Times New Roman" panose="02020603050405020304" pitchFamily="18" charset="0"/>
                <a:cs typeface="Times New Roman" panose="02020603050405020304" pitchFamily="18" charset="0"/>
              </a:rPr>
              <a:t>  TỔNG KẾT</a:t>
            </a:r>
            <a:endParaRPr lang="en-GB" sz="2800" b="1">
              <a:latin typeface="Times New Roman" panose="02020603050405020304" pitchFamily="18" charset="0"/>
              <a:cs typeface="Times New Roman" panose="02020603050405020304" pitchFamily="18" charset="0"/>
            </a:endParaRPr>
          </a:p>
        </p:txBody>
      </p:sp>
      <p:sp>
        <p:nvSpPr>
          <p:cNvPr id="12" name="TextBox 11"/>
          <p:cNvSpPr txBox="1"/>
          <p:nvPr/>
        </p:nvSpPr>
        <p:spPr>
          <a:xfrm>
            <a:off x="381643" y="648394"/>
            <a:ext cx="664387" cy="523220"/>
          </a:xfrm>
          <a:prstGeom prst="rect">
            <a:avLst/>
          </a:prstGeom>
          <a:solidFill>
            <a:schemeClr val="bg1"/>
          </a:solidFill>
          <a:ln>
            <a:solidFill>
              <a:srgbClr val="00B0F0"/>
            </a:solidFill>
          </a:ln>
        </p:spPr>
        <p:txBody>
          <a:bodyPr wrap="square" rtlCol="0">
            <a:spAutoFit/>
          </a:bodyPr>
          <a:lstStyle/>
          <a:p>
            <a:pPr algn="ctr"/>
            <a:r>
              <a:rPr lang="vi-VN" sz="2800" b="1">
                <a:latin typeface="Times New Roman" panose="02020603050405020304" pitchFamily="18" charset="0"/>
                <a:ea typeface="Tahoma" pitchFamily="34" charset="0"/>
                <a:cs typeface="Times New Roman" panose="02020603050405020304" pitchFamily="18" charset="0"/>
              </a:rPr>
              <a:t>III</a:t>
            </a:r>
            <a:endParaRPr lang="en-US" sz="2800" b="1">
              <a:latin typeface="Times New Roman" panose="02020603050405020304" pitchFamily="18" charset="0"/>
              <a:ea typeface="Tahoma" pitchFamily="34" charset="0"/>
              <a:cs typeface="Times New Roman" panose="02020603050405020304" pitchFamily="18" charset="0"/>
            </a:endParaRPr>
          </a:p>
        </p:txBody>
      </p:sp>
      <p:grpSp>
        <p:nvGrpSpPr>
          <p:cNvPr id="21" name="Group 6"/>
          <p:cNvGrpSpPr/>
          <p:nvPr/>
        </p:nvGrpSpPr>
        <p:grpSpPr>
          <a:xfrm>
            <a:off x="6757416" y="3189394"/>
            <a:ext cx="4654296" cy="2384367"/>
            <a:chOff x="0" y="0"/>
            <a:chExt cx="5348005" cy="1217270"/>
          </a:xfrm>
        </p:grpSpPr>
        <p:sp>
          <p:nvSpPr>
            <p:cNvPr id="22" name="Freeform 7"/>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37C9EF"/>
            </a:solidFill>
          </p:spPr>
        </p:sp>
      </p:grpSp>
      <p:grpSp>
        <p:nvGrpSpPr>
          <p:cNvPr id="23" name="Group 8"/>
          <p:cNvGrpSpPr/>
          <p:nvPr/>
        </p:nvGrpSpPr>
        <p:grpSpPr>
          <a:xfrm>
            <a:off x="830133" y="3189393"/>
            <a:ext cx="3824163" cy="2384368"/>
            <a:chOff x="0" y="0"/>
            <a:chExt cx="5348005" cy="1217270"/>
          </a:xfrm>
        </p:grpSpPr>
        <p:sp>
          <p:nvSpPr>
            <p:cNvPr id="24" name="Freeform 9"/>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3EDAD8"/>
            </a:solidFill>
          </p:spPr>
        </p:sp>
      </p:grpSp>
      <p:sp>
        <p:nvSpPr>
          <p:cNvPr id="25" name="TextBox 10"/>
          <p:cNvSpPr txBox="1"/>
          <p:nvPr/>
        </p:nvSpPr>
        <p:spPr>
          <a:xfrm>
            <a:off x="6949440" y="3332373"/>
            <a:ext cx="4132269" cy="1969770"/>
          </a:xfrm>
          <a:prstGeom prst="rect">
            <a:avLst/>
          </a:prstGeom>
        </p:spPr>
        <p:txBody>
          <a:bodyPr wrap="square" lIns="0" tIns="0" rIns="0" bIns="0" rtlCol="0" anchor="t">
            <a:spAutoFit/>
          </a:bodyPr>
          <a:lstStyle/>
          <a:p>
            <a:pPr algn="just"/>
            <a:r>
              <a:rPr lang="vi-VN" sz="3200">
                <a:latin typeface="Times New Roman" panose="02020603050405020304" pitchFamily="18" charset="0"/>
                <a:cs typeface="Times New Roman" panose="02020603050405020304" pitchFamily="18" charset="0"/>
              </a:rPr>
              <a:t>Đan xen giữa lời của người kể chuyện, lời đối thoại và lời độc thoại nội tâm của nhân vật.</a:t>
            </a:r>
            <a:endParaRPr lang="en-US" sz="3200" spc="64">
              <a:solidFill>
                <a:srgbClr val="FFFFFF"/>
              </a:solidFill>
              <a:latin typeface="Times New Roman" panose="02020603050405020304" pitchFamily="18" charset="0"/>
              <a:cs typeface="Times New Roman" panose="02020603050405020304" pitchFamily="18" charset="0"/>
            </a:endParaRPr>
          </a:p>
        </p:txBody>
      </p:sp>
      <p:sp>
        <p:nvSpPr>
          <p:cNvPr id="26" name="TextBox 11"/>
          <p:cNvSpPr txBox="1"/>
          <p:nvPr/>
        </p:nvSpPr>
        <p:spPr>
          <a:xfrm>
            <a:off x="1118464" y="3332373"/>
            <a:ext cx="3003640" cy="1969770"/>
          </a:xfrm>
          <a:prstGeom prst="rect">
            <a:avLst/>
          </a:prstGeom>
        </p:spPr>
        <p:txBody>
          <a:bodyPr wrap="square" lIns="0" tIns="0" rIns="0" bIns="0" rtlCol="0" anchor="t">
            <a:spAutoFit/>
          </a:bodyPr>
          <a:lstStyle/>
          <a:p>
            <a:pPr algn="just"/>
            <a:r>
              <a:rPr lang="vi-VN" sz="3200">
                <a:latin typeface="Times New Roman" panose="02020603050405020304" pitchFamily="18" charset="0"/>
                <a:cs typeface="Times New Roman" panose="02020603050405020304" pitchFamily="18" charset="0"/>
              </a:rPr>
              <a:t>Ngôi kể thứ ba có sự nhất quán từ đầu truyện đến cuối câu chuyện</a:t>
            </a:r>
            <a:endParaRPr lang="en-US" sz="3200" spc="64">
              <a:solidFill>
                <a:srgbClr val="FFFFFF"/>
              </a:solidFill>
              <a:latin typeface="Times New Roman" panose="02020603050405020304" pitchFamily="18" charset="0"/>
              <a:cs typeface="Times New Roman" panose="02020603050405020304" pitchFamily="18" charset="0"/>
            </a:endParaRPr>
          </a:p>
        </p:txBody>
      </p:sp>
      <p:grpSp>
        <p:nvGrpSpPr>
          <p:cNvPr id="28" name="Group 83"/>
          <p:cNvGrpSpPr/>
          <p:nvPr/>
        </p:nvGrpSpPr>
        <p:grpSpPr>
          <a:xfrm>
            <a:off x="3723049" y="1442861"/>
            <a:ext cx="3930480" cy="1212015"/>
            <a:chOff x="0" y="0"/>
            <a:chExt cx="5032465" cy="1106170"/>
          </a:xfrm>
        </p:grpSpPr>
        <p:sp>
          <p:nvSpPr>
            <p:cNvPr id="29" name="Freeform 84"/>
            <p:cNvSpPr/>
            <p:nvPr/>
          </p:nvSpPr>
          <p:spPr>
            <a:xfrm>
              <a:off x="0" y="0"/>
              <a:ext cx="5033735" cy="1106170"/>
            </a:xfrm>
            <a:custGeom>
              <a:avLst/>
              <a:gdLst/>
              <a:ahLst/>
              <a:cxnLst/>
              <a:rect l="l" t="t" r="r" b="b"/>
              <a:pathLst>
                <a:path w="5033735" h="1106170">
                  <a:moveTo>
                    <a:pt x="4480015" y="1106170"/>
                  </a:moveTo>
                  <a:lnTo>
                    <a:pt x="553720" y="1106170"/>
                  </a:lnTo>
                  <a:cubicBezTo>
                    <a:pt x="247650" y="1106170"/>
                    <a:pt x="0" y="858520"/>
                    <a:pt x="0" y="553720"/>
                  </a:cubicBezTo>
                  <a:cubicBezTo>
                    <a:pt x="0" y="247650"/>
                    <a:pt x="247650" y="0"/>
                    <a:pt x="553720" y="0"/>
                  </a:cubicBezTo>
                  <a:lnTo>
                    <a:pt x="4480015" y="0"/>
                  </a:lnTo>
                  <a:cubicBezTo>
                    <a:pt x="4786085" y="0"/>
                    <a:pt x="5033735" y="247650"/>
                    <a:pt x="5033735" y="553720"/>
                  </a:cubicBezTo>
                  <a:cubicBezTo>
                    <a:pt x="5032465" y="858520"/>
                    <a:pt x="4784815" y="1106170"/>
                    <a:pt x="4480015" y="1106170"/>
                  </a:cubicBezTo>
                  <a:close/>
                </a:path>
              </a:pathLst>
            </a:custGeom>
            <a:solidFill>
              <a:srgbClr val="86EAE9"/>
            </a:solidFill>
          </p:spPr>
        </p:sp>
      </p:grpSp>
      <p:sp>
        <p:nvSpPr>
          <p:cNvPr id="32" name="TextBox 87"/>
          <p:cNvSpPr txBox="1"/>
          <p:nvPr/>
        </p:nvSpPr>
        <p:spPr>
          <a:xfrm>
            <a:off x="4213210" y="1700675"/>
            <a:ext cx="4058188" cy="553998"/>
          </a:xfrm>
          <a:prstGeom prst="rect">
            <a:avLst/>
          </a:prstGeom>
        </p:spPr>
        <p:txBody>
          <a:bodyPr lIns="0" tIns="0" rIns="0" bIns="0" rtlCol="0" anchor="t">
            <a:spAutoFit/>
          </a:bodyPr>
          <a:lstStyle/>
          <a:p>
            <a:r>
              <a:rPr lang="vi-VN" sz="3600" b="1">
                <a:latin typeface="Times New Roman" panose="02020603050405020304" pitchFamily="18" charset="0"/>
                <a:cs typeface="Times New Roman" panose="02020603050405020304" pitchFamily="18" charset="0"/>
              </a:rPr>
              <a:t>1. Nghệ thuật</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431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par>
                                <p:cTn id="53" presetID="2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25" grpId="0"/>
      <p:bldP spid="26"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19" name="Group 6"/>
          <p:cNvGrpSpPr/>
          <p:nvPr/>
        </p:nvGrpSpPr>
        <p:grpSpPr>
          <a:xfrm>
            <a:off x="6281928" y="3189394"/>
            <a:ext cx="5559552" cy="2717630"/>
            <a:chOff x="0" y="0"/>
            <a:chExt cx="5348005" cy="1217270"/>
          </a:xfrm>
        </p:grpSpPr>
        <p:sp>
          <p:nvSpPr>
            <p:cNvPr id="20" name="Freeform 7"/>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37C9EF"/>
            </a:solidFill>
          </p:spPr>
        </p:sp>
      </p:grpSp>
      <p:grpSp>
        <p:nvGrpSpPr>
          <p:cNvPr id="21" name="Group 8"/>
          <p:cNvGrpSpPr/>
          <p:nvPr/>
        </p:nvGrpSpPr>
        <p:grpSpPr>
          <a:xfrm>
            <a:off x="830133" y="3189392"/>
            <a:ext cx="4816991" cy="2809071"/>
            <a:chOff x="0" y="0"/>
            <a:chExt cx="5348005" cy="1217270"/>
          </a:xfrm>
        </p:grpSpPr>
        <p:sp>
          <p:nvSpPr>
            <p:cNvPr id="22" name="Freeform 9"/>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3EDAD8"/>
            </a:solidFill>
          </p:spPr>
        </p:sp>
      </p:grpSp>
      <p:sp>
        <p:nvSpPr>
          <p:cNvPr id="23" name="TextBox 10"/>
          <p:cNvSpPr txBox="1"/>
          <p:nvPr/>
        </p:nvSpPr>
        <p:spPr>
          <a:xfrm>
            <a:off x="6638544" y="3332373"/>
            <a:ext cx="4809744" cy="2462213"/>
          </a:xfrm>
          <a:prstGeom prst="rect">
            <a:avLst/>
          </a:prstGeom>
        </p:spPr>
        <p:txBody>
          <a:bodyPr wrap="square" lIns="0" tIns="0" rIns="0" bIns="0" rtlCol="0" anchor="t">
            <a:spAutoFit/>
          </a:bodyPr>
          <a:lstStyle/>
          <a:p>
            <a:pPr algn="just"/>
            <a:r>
              <a:rPr lang="vi-VN" sz="3200"/>
              <a:t>Khơi gợi được thứ tình cảm gắn bó, sâu kín ở mỗi người, đó là tình yêu quê hướng, tình cảm gia đình, tình yêu đầu đời.</a:t>
            </a:r>
            <a:r>
              <a:rPr lang="nl-NL" sz="3200"/>
              <a:t>..</a:t>
            </a:r>
            <a:endParaRPr lang="en-US" sz="3200" spc="64">
              <a:solidFill>
                <a:srgbClr val="FFFFFF"/>
              </a:solidFill>
              <a:latin typeface="Times New Roman" panose="02020603050405020304" pitchFamily="18" charset="0"/>
              <a:cs typeface="Times New Roman" panose="02020603050405020304" pitchFamily="18" charset="0"/>
            </a:endParaRPr>
          </a:p>
        </p:txBody>
      </p:sp>
      <p:sp>
        <p:nvSpPr>
          <p:cNvPr id="24" name="TextBox 11"/>
          <p:cNvSpPr txBox="1"/>
          <p:nvPr/>
        </p:nvSpPr>
        <p:spPr>
          <a:xfrm>
            <a:off x="1118464" y="3332373"/>
            <a:ext cx="4358792" cy="2462213"/>
          </a:xfrm>
          <a:prstGeom prst="rect">
            <a:avLst/>
          </a:prstGeom>
        </p:spPr>
        <p:txBody>
          <a:bodyPr wrap="square" lIns="0" tIns="0" rIns="0" bIns="0" rtlCol="0" anchor="t">
            <a:spAutoFit/>
          </a:bodyPr>
          <a:lstStyle/>
          <a:p>
            <a:pPr algn="just"/>
            <a:r>
              <a:rPr lang="vi-VN" sz="3200"/>
              <a:t>Câu chuyện nhẹ nhàng, giản dị nhưng đầy tinh tế, sâu sắc, mang đến cho người đọc cảm giác thư thái, nhẹ nhàng.</a:t>
            </a:r>
            <a:endParaRPr lang="en-US" sz="3200" spc="64">
              <a:solidFill>
                <a:srgbClr val="FFFFFF"/>
              </a:solidFill>
              <a:latin typeface="Times New Roman" panose="02020603050405020304" pitchFamily="18" charset="0"/>
              <a:cs typeface="Times New Roman" panose="02020603050405020304" pitchFamily="18" charset="0"/>
            </a:endParaRPr>
          </a:p>
        </p:txBody>
      </p:sp>
      <p:grpSp>
        <p:nvGrpSpPr>
          <p:cNvPr id="25" name="Group 83"/>
          <p:cNvGrpSpPr/>
          <p:nvPr/>
        </p:nvGrpSpPr>
        <p:grpSpPr>
          <a:xfrm>
            <a:off x="3723049" y="1442861"/>
            <a:ext cx="3930480" cy="1212015"/>
            <a:chOff x="0" y="0"/>
            <a:chExt cx="5032465" cy="1106170"/>
          </a:xfrm>
        </p:grpSpPr>
        <p:sp>
          <p:nvSpPr>
            <p:cNvPr id="26" name="Freeform 84"/>
            <p:cNvSpPr/>
            <p:nvPr/>
          </p:nvSpPr>
          <p:spPr>
            <a:xfrm>
              <a:off x="0" y="0"/>
              <a:ext cx="5033735" cy="1106170"/>
            </a:xfrm>
            <a:custGeom>
              <a:avLst/>
              <a:gdLst/>
              <a:ahLst/>
              <a:cxnLst/>
              <a:rect l="l" t="t" r="r" b="b"/>
              <a:pathLst>
                <a:path w="5033735" h="1106170">
                  <a:moveTo>
                    <a:pt x="4480015" y="1106170"/>
                  </a:moveTo>
                  <a:lnTo>
                    <a:pt x="553720" y="1106170"/>
                  </a:lnTo>
                  <a:cubicBezTo>
                    <a:pt x="247650" y="1106170"/>
                    <a:pt x="0" y="858520"/>
                    <a:pt x="0" y="553720"/>
                  </a:cubicBezTo>
                  <a:cubicBezTo>
                    <a:pt x="0" y="247650"/>
                    <a:pt x="247650" y="0"/>
                    <a:pt x="553720" y="0"/>
                  </a:cubicBezTo>
                  <a:lnTo>
                    <a:pt x="4480015" y="0"/>
                  </a:lnTo>
                  <a:cubicBezTo>
                    <a:pt x="4786085" y="0"/>
                    <a:pt x="5033735" y="247650"/>
                    <a:pt x="5033735" y="553720"/>
                  </a:cubicBezTo>
                  <a:cubicBezTo>
                    <a:pt x="5032465" y="858520"/>
                    <a:pt x="4784815" y="1106170"/>
                    <a:pt x="4480015" y="1106170"/>
                  </a:cubicBezTo>
                  <a:close/>
                </a:path>
              </a:pathLst>
            </a:custGeom>
            <a:solidFill>
              <a:srgbClr val="86EAE9"/>
            </a:solidFill>
          </p:spPr>
        </p:sp>
      </p:grpSp>
      <p:sp>
        <p:nvSpPr>
          <p:cNvPr id="27" name="TextBox 87"/>
          <p:cNvSpPr txBox="1"/>
          <p:nvPr/>
        </p:nvSpPr>
        <p:spPr>
          <a:xfrm>
            <a:off x="4213210" y="1700675"/>
            <a:ext cx="4058188" cy="553998"/>
          </a:xfrm>
          <a:prstGeom prst="rect">
            <a:avLst/>
          </a:prstGeom>
        </p:spPr>
        <p:txBody>
          <a:bodyPr lIns="0" tIns="0" rIns="0" bIns="0" rtlCol="0" anchor="t">
            <a:spAutoFit/>
          </a:bodyPr>
          <a:lstStyle/>
          <a:p>
            <a:r>
              <a:rPr lang="vi-VN" sz="3600" b="1"/>
              <a:t>2. Nội dung</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338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9" name="Group 2"/>
          <p:cNvGrpSpPr/>
          <p:nvPr/>
        </p:nvGrpSpPr>
        <p:grpSpPr>
          <a:xfrm>
            <a:off x="6578760" y="3032972"/>
            <a:ext cx="2384056" cy="3555931"/>
            <a:chOff x="0" y="0"/>
            <a:chExt cx="5348005" cy="1217270"/>
          </a:xfrm>
        </p:grpSpPr>
        <p:sp>
          <p:nvSpPr>
            <p:cNvPr id="10" name="Freeform 3"/>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2C92D5"/>
            </a:solidFill>
          </p:spPr>
        </p:sp>
      </p:grpSp>
      <p:grpSp>
        <p:nvGrpSpPr>
          <p:cNvPr id="12" name="Group 4"/>
          <p:cNvGrpSpPr/>
          <p:nvPr/>
        </p:nvGrpSpPr>
        <p:grpSpPr>
          <a:xfrm>
            <a:off x="9438424" y="3060970"/>
            <a:ext cx="2478663" cy="3378707"/>
            <a:chOff x="0" y="0"/>
            <a:chExt cx="5348005" cy="1217270"/>
          </a:xfrm>
        </p:grpSpPr>
        <p:sp>
          <p:nvSpPr>
            <p:cNvPr id="13" name="Freeform 5"/>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13538A"/>
            </a:solidFill>
          </p:spPr>
        </p:sp>
      </p:grpSp>
      <p:grpSp>
        <p:nvGrpSpPr>
          <p:cNvPr id="14" name="Group 6"/>
          <p:cNvGrpSpPr/>
          <p:nvPr/>
        </p:nvGrpSpPr>
        <p:grpSpPr>
          <a:xfrm>
            <a:off x="3928495" y="3017964"/>
            <a:ext cx="2214252" cy="3638868"/>
            <a:chOff x="0" y="0"/>
            <a:chExt cx="5348005" cy="1217270"/>
          </a:xfrm>
        </p:grpSpPr>
        <p:sp>
          <p:nvSpPr>
            <p:cNvPr id="15" name="Freeform 7"/>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37C9EF"/>
            </a:solidFill>
          </p:spPr>
        </p:sp>
      </p:grpSp>
      <p:grpSp>
        <p:nvGrpSpPr>
          <p:cNvPr id="16" name="Group 8"/>
          <p:cNvGrpSpPr/>
          <p:nvPr/>
        </p:nvGrpSpPr>
        <p:grpSpPr>
          <a:xfrm>
            <a:off x="365761" y="3055064"/>
            <a:ext cx="3298322" cy="3601768"/>
            <a:chOff x="0" y="0"/>
            <a:chExt cx="5348005" cy="1217270"/>
          </a:xfrm>
        </p:grpSpPr>
        <p:sp>
          <p:nvSpPr>
            <p:cNvPr id="19" name="Freeform 9"/>
            <p:cNvSpPr/>
            <p:nvPr/>
          </p:nvSpPr>
          <p:spPr>
            <a:xfrm>
              <a:off x="0" y="0"/>
              <a:ext cx="5349275" cy="1217270"/>
            </a:xfrm>
            <a:custGeom>
              <a:avLst/>
              <a:gdLst/>
              <a:ahLst/>
              <a:cxnLst/>
              <a:rect l="l" t="t" r="r" b="b"/>
              <a:pathLst>
                <a:path w="5349275" h="1217270">
                  <a:moveTo>
                    <a:pt x="4795555" y="1217270"/>
                  </a:moveTo>
                  <a:lnTo>
                    <a:pt x="553720" y="1217270"/>
                  </a:lnTo>
                  <a:cubicBezTo>
                    <a:pt x="247650" y="1217270"/>
                    <a:pt x="0" y="944763"/>
                    <a:pt x="0" y="609344"/>
                  </a:cubicBezTo>
                  <a:cubicBezTo>
                    <a:pt x="0" y="272528"/>
                    <a:pt x="247650" y="0"/>
                    <a:pt x="553720" y="0"/>
                  </a:cubicBezTo>
                  <a:lnTo>
                    <a:pt x="4795555" y="0"/>
                  </a:lnTo>
                  <a:cubicBezTo>
                    <a:pt x="5101625" y="0"/>
                    <a:pt x="5349275" y="272528"/>
                    <a:pt x="5349275" y="609344"/>
                  </a:cubicBezTo>
                  <a:cubicBezTo>
                    <a:pt x="5348005" y="944763"/>
                    <a:pt x="5100355" y="1217270"/>
                    <a:pt x="4795555" y="1217270"/>
                  </a:cubicBezTo>
                  <a:close/>
                </a:path>
              </a:pathLst>
            </a:custGeom>
            <a:solidFill>
              <a:srgbClr val="3EDAD8"/>
            </a:solidFill>
          </p:spPr>
        </p:sp>
      </p:grpSp>
      <p:grpSp>
        <p:nvGrpSpPr>
          <p:cNvPr id="20" name="Group 83"/>
          <p:cNvGrpSpPr/>
          <p:nvPr/>
        </p:nvGrpSpPr>
        <p:grpSpPr>
          <a:xfrm>
            <a:off x="3339000" y="1161613"/>
            <a:ext cx="5514001" cy="1212015"/>
            <a:chOff x="0" y="0"/>
            <a:chExt cx="5032465" cy="1106170"/>
          </a:xfrm>
        </p:grpSpPr>
        <p:sp>
          <p:nvSpPr>
            <p:cNvPr id="21" name="Freeform 84"/>
            <p:cNvSpPr/>
            <p:nvPr/>
          </p:nvSpPr>
          <p:spPr>
            <a:xfrm>
              <a:off x="0" y="0"/>
              <a:ext cx="5033735" cy="1106170"/>
            </a:xfrm>
            <a:custGeom>
              <a:avLst/>
              <a:gdLst/>
              <a:ahLst/>
              <a:cxnLst/>
              <a:rect l="l" t="t" r="r" b="b"/>
              <a:pathLst>
                <a:path w="5033735" h="1106170">
                  <a:moveTo>
                    <a:pt x="4480015" y="1106170"/>
                  </a:moveTo>
                  <a:lnTo>
                    <a:pt x="553720" y="1106170"/>
                  </a:lnTo>
                  <a:cubicBezTo>
                    <a:pt x="247650" y="1106170"/>
                    <a:pt x="0" y="858520"/>
                    <a:pt x="0" y="553720"/>
                  </a:cubicBezTo>
                  <a:cubicBezTo>
                    <a:pt x="0" y="247650"/>
                    <a:pt x="247650" y="0"/>
                    <a:pt x="553720" y="0"/>
                  </a:cubicBezTo>
                  <a:lnTo>
                    <a:pt x="4480015" y="0"/>
                  </a:lnTo>
                  <a:cubicBezTo>
                    <a:pt x="4786085" y="0"/>
                    <a:pt x="5033735" y="247650"/>
                    <a:pt x="5033735" y="553720"/>
                  </a:cubicBezTo>
                  <a:cubicBezTo>
                    <a:pt x="5032465" y="858520"/>
                    <a:pt x="4784815" y="1106170"/>
                    <a:pt x="4480015" y="1106170"/>
                  </a:cubicBezTo>
                  <a:close/>
                </a:path>
              </a:pathLst>
            </a:custGeom>
            <a:solidFill>
              <a:srgbClr val="86EAE9"/>
            </a:solidFill>
          </p:spPr>
        </p:sp>
      </p:grpSp>
      <p:sp>
        <p:nvSpPr>
          <p:cNvPr id="2" name="Rectangle 1"/>
          <p:cNvSpPr/>
          <p:nvPr/>
        </p:nvSpPr>
        <p:spPr>
          <a:xfrm>
            <a:off x="3664084" y="1210195"/>
            <a:ext cx="4863832" cy="1077218"/>
          </a:xfrm>
          <a:prstGeom prst="rect">
            <a:avLst/>
          </a:prstGeom>
        </p:spPr>
        <p:txBody>
          <a:bodyPr wrap="none">
            <a:spAutoFit/>
          </a:bodyPr>
          <a:lstStyle/>
          <a:p>
            <a:pPr algn="ctr"/>
            <a:r>
              <a:rPr lang="nl-NL" sz="3200" b="1">
                <a:solidFill>
                  <a:srgbClr val="000000"/>
                </a:solidFill>
                <a:latin typeface="Times New Roman" panose="02020603050405020304" pitchFamily="18" charset="0"/>
                <a:ea typeface="MS Mincho"/>
              </a:rPr>
              <a:t>3. Sức hấp dẫn</a:t>
            </a:r>
            <a:r>
              <a:rPr lang="nl-NL" sz="3200">
                <a:solidFill>
                  <a:srgbClr val="000000"/>
                </a:solidFill>
                <a:latin typeface="Times New Roman" panose="02020603050405020304" pitchFamily="18" charset="0"/>
                <a:ea typeface="MS Mincho"/>
              </a:rPr>
              <a:t> </a:t>
            </a:r>
            <a:r>
              <a:rPr lang="nl-NL" sz="3200" b="1">
                <a:solidFill>
                  <a:srgbClr val="000000"/>
                </a:solidFill>
                <a:latin typeface="Times New Roman" panose="02020603050405020304" pitchFamily="18" charset="0"/>
                <a:ea typeface="MS Mincho"/>
              </a:rPr>
              <a:t>của truyện </a:t>
            </a:r>
            <a:endParaRPr lang="vi-VN" sz="3200" b="1">
              <a:solidFill>
                <a:srgbClr val="000000"/>
              </a:solidFill>
              <a:latin typeface="Times New Roman" panose="02020603050405020304" pitchFamily="18" charset="0"/>
              <a:ea typeface="MS Mincho"/>
            </a:endParaRPr>
          </a:p>
          <a:p>
            <a:pPr algn="ctr"/>
            <a:r>
              <a:rPr lang="nl-NL" sz="3200" b="1">
                <a:solidFill>
                  <a:srgbClr val="000000"/>
                </a:solidFill>
                <a:latin typeface="Times New Roman" panose="02020603050405020304" pitchFamily="18" charset="0"/>
                <a:ea typeface="MS Mincho"/>
              </a:rPr>
              <a:t>ngắn Thạch Lam</a:t>
            </a:r>
            <a:endParaRPr lang="en-GB" sz="3200"/>
          </a:p>
        </p:txBody>
      </p:sp>
      <p:sp>
        <p:nvSpPr>
          <p:cNvPr id="3" name="Rectangle 2"/>
          <p:cNvSpPr/>
          <p:nvPr/>
        </p:nvSpPr>
        <p:spPr>
          <a:xfrm>
            <a:off x="435488" y="3049473"/>
            <a:ext cx="3057520" cy="3539430"/>
          </a:xfrm>
          <a:prstGeom prst="rect">
            <a:avLst/>
          </a:prstGeom>
        </p:spPr>
        <p:txBody>
          <a:bodyPr wrap="square">
            <a:spAutoFit/>
          </a:bodyPr>
          <a:lstStyle/>
          <a:p>
            <a:pPr algn="just"/>
            <a:r>
              <a:rPr lang="nl-NL" sz="28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Sáng tác thường hướng vào cuộc sống cơ cực của những người dân thành thị nghèo và vẻ đẹp nên thơ của cuộc sống thường nhật. </a:t>
            </a:r>
            <a:endParaRPr lang="en-GB" sz="2800">
              <a:solidFill>
                <a:schemeClr val="bg1"/>
              </a:solidFill>
              <a:effectLst>
                <a:outerShdw blurRad="38100" dist="38100" dir="2700000" algn="tl">
                  <a:srgbClr val="000000">
                    <a:alpha val="43137"/>
                  </a:srgbClr>
                </a:outerShdw>
              </a:effectLst>
            </a:endParaRPr>
          </a:p>
        </p:txBody>
      </p:sp>
      <p:sp>
        <p:nvSpPr>
          <p:cNvPr id="6" name="Rectangle 5"/>
          <p:cNvSpPr/>
          <p:nvPr/>
        </p:nvSpPr>
        <p:spPr>
          <a:xfrm>
            <a:off x="4086271" y="3068187"/>
            <a:ext cx="1899226" cy="2246769"/>
          </a:xfrm>
          <a:prstGeom prst="rect">
            <a:avLst/>
          </a:prstGeom>
        </p:spPr>
        <p:txBody>
          <a:bodyPr wrap="square">
            <a:spAutoFit/>
          </a:bodyPr>
          <a:lstStyle/>
          <a:p>
            <a:pPr algn="just"/>
            <a:r>
              <a:rPr lang="nl-NL" sz="28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Cốt truyện đơn giản thuộc hoặc không có cốt truyện. </a:t>
            </a:r>
            <a:endParaRPr lang="en-GB" sz="2800">
              <a:solidFill>
                <a:schemeClr val="bg1"/>
              </a:solidFill>
              <a:effectLst>
                <a:outerShdw blurRad="38100" dist="38100" dir="2700000" algn="tl">
                  <a:srgbClr val="000000">
                    <a:alpha val="43137"/>
                  </a:srgbClr>
                </a:outerShdw>
              </a:effectLst>
            </a:endParaRPr>
          </a:p>
        </p:txBody>
      </p:sp>
      <p:sp>
        <p:nvSpPr>
          <p:cNvPr id="7" name="Rectangle 6"/>
          <p:cNvSpPr/>
          <p:nvPr/>
        </p:nvSpPr>
        <p:spPr>
          <a:xfrm>
            <a:off x="6728924" y="3256697"/>
            <a:ext cx="2010475" cy="2246769"/>
          </a:xfrm>
          <a:prstGeom prst="rect">
            <a:avLst/>
          </a:prstGeom>
        </p:spPr>
        <p:txBody>
          <a:bodyPr wrap="square">
            <a:spAutoFit/>
          </a:bodyPr>
          <a:lstStyle/>
          <a:p>
            <a:pPr algn="just"/>
            <a:r>
              <a:rPr lang="nl-NL" sz="28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Thạch Lam đi sâu vào thế giới nội tâm nhân vật. </a:t>
            </a:r>
            <a:endParaRPr lang="en-GB" sz="2800">
              <a:solidFill>
                <a:schemeClr val="bg1"/>
              </a:solidFill>
              <a:effectLst>
                <a:outerShdw blurRad="38100" dist="38100" dir="2700000" algn="tl">
                  <a:srgbClr val="000000">
                    <a:alpha val="43137"/>
                  </a:srgbClr>
                </a:outerShdw>
              </a:effectLst>
            </a:endParaRPr>
          </a:p>
        </p:txBody>
      </p:sp>
      <p:sp>
        <p:nvSpPr>
          <p:cNvPr id="22" name="Rectangle 21"/>
          <p:cNvSpPr/>
          <p:nvPr/>
        </p:nvSpPr>
        <p:spPr>
          <a:xfrm>
            <a:off x="9682878" y="3157085"/>
            <a:ext cx="2131170" cy="3108543"/>
          </a:xfrm>
          <a:prstGeom prst="rect">
            <a:avLst/>
          </a:prstGeom>
        </p:spPr>
        <p:txBody>
          <a:bodyPr wrap="square">
            <a:spAutoFit/>
          </a:bodyPr>
          <a:lstStyle/>
          <a:p>
            <a:pPr algn="just"/>
            <a:r>
              <a:rPr lang="nl-NL" sz="280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 sự hòa quyện tuyệt vời giữa hai yếu tố hiện thực và lãng mạn, tự sự và trữ tình.</a:t>
            </a:r>
            <a:endParaRPr lang="en-GB" sz="28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166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22" presetClass="entr" presetSubtype="4"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9327"/>
            <a:ext cx="12192000" cy="6858000"/>
          </a:xfrm>
          <a:prstGeom prst="rect">
            <a:avLst/>
          </a:prstGeom>
        </p:spPr>
      </p:pic>
      <p:sp>
        <p:nvSpPr>
          <p:cNvPr id="13" name="Google Shape;231;p28"/>
          <p:cNvSpPr/>
          <p:nvPr/>
        </p:nvSpPr>
        <p:spPr>
          <a:xfrm>
            <a:off x="3392755" y="2557267"/>
            <a:ext cx="7759154" cy="4183160"/>
          </a:xfrm>
          <a:prstGeom prst="cloudCallout">
            <a:avLst>
              <a:gd name="adj1" fmla="val -54751"/>
              <a:gd name="adj2" fmla="val -3368"/>
            </a:avLst>
          </a:prstGeom>
          <a:solidFill>
            <a:schemeClr val="bg2">
              <a:lumMod val="10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4" name="Rectangle 13"/>
          <p:cNvSpPr/>
          <p:nvPr/>
        </p:nvSpPr>
        <p:spPr>
          <a:xfrm>
            <a:off x="4208043" y="3188798"/>
            <a:ext cx="6128578" cy="2831544"/>
          </a:xfrm>
          <a:prstGeom prst="rect">
            <a:avLst/>
          </a:prstGeom>
          <a:noFill/>
        </p:spPr>
        <p:txBody>
          <a:bodyPr wrap="square" lIns="60960" tIns="30480" rIns="60960" bIns="30480">
            <a:spAutoFit/>
          </a:bodyPr>
          <a:lstStyle/>
          <a:p>
            <a:pPr algn="ctr">
              <a:lnSpc>
                <a:spcPct val="150000"/>
              </a:lnSpc>
            </a:pPr>
            <a:r>
              <a:rPr lang="vi-VN" sz="6000" b="1">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Montserrat"/>
              </a:rPr>
              <a:t>HOẠT ĐỘNG 3 LUYỆN TẬP</a:t>
            </a:r>
            <a:endParaRPr lang="en-GB" sz="6000" b="1">
              <a:ln w="0"/>
              <a:solidFill>
                <a:schemeClr val="bg1"/>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2729869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a:ln>
            <a:solidFill>
              <a:schemeClr val="accent2">
                <a:lumMod val="60000"/>
                <a:lumOff val="40000"/>
              </a:schemeClr>
            </a:solidFill>
          </a:ln>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6" name="Rounded Rectangular Callout 5"/>
          <p:cNvSpPr/>
          <p:nvPr/>
        </p:nvSpPr>
        <p:spPr>
          <a:xfrm>
            <a:off x="2512297" y="1251630"/>
            <a:ext cx="5286830" cy="3710509"/>
          </a:xfrm>
          <a:prstGeom prst="wedgeRoundRectCallou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072402" y="1595965"/>
            <a:ext cx="3995910" cy="2554545"/>
          </a:xfrm>
          <a:prstGeom prst="rect">
            <a:avLst/>
          </a:prstGeom>
        </p:spPr>
        <p:txBody>
          <a:bodyPr wrap="square">
            <a:spAutoFit/>
          </a:bodyPr>
          <a:lstStyle/>
          <a:p>
            <a:pPr algn="just"/>
            <a:r>
              <a:rPr lang="nl-NL" sz="4000" b="1">
                <a:latin typeface="Times New Roman" panose="02020603050405020304" pitchFamily="18" charset="0"/>
                <a:ea typeface="Calibri" panose="020F0502020204030204" pitchFamily="34" charset="0"/>
              </a:rPr>
              <a:t>Nhiệm vụ 1: Đọc văn bản sau và thực hiện các yêu cầu</a:t>
            </a:r>
            <a:endParaRPr lang="en-GB" sz="4000"/>
          </a:p>
        </p:txBody>
      </p:sp>
    </p:spTree>
    <p:extLst>
      <p:ext uri="{BB962C8B-B14F-4D97-AF65-F5344CB8AC3E}">
        <p14:creationId xmlns:p14="http://schemas.microsoft.com/office/powerpoint/2010/main" val="1971328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4919" y="6279317"/>
            <a:ext cx="6119588" cy="1945469"/>
          </a:xfrm>
          <a:prstGeom prst="rect">
            <a:avLst/>
          </a:prstGeom>
        </p:spPr>
      </p:pic>
      <p:grpSp>
        <p:nvGrpSpPr>
          <p:cNvPr id="3" name="Group 5"/>
          <p:cNvGrpSpPr/>
          <p:nvPr/>
        </p:nvGrpSpPr>
        <p:grpSpPr>
          <a:xfrm>
            <a:off x="9439500" y="5917289"/>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480751" y="6103387"/>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225580" y="6467528"/>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11831" y="5825806"/>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2059320" y="6311122"/>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32484" y="6175190"/>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180513" y="6063473"/>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3269" y="6124237"/>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17907">
            <a:off x="121639" y="638905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54042" y="6498008"/>
            <a:ext cx="6119588" cy="1945469"/>
          </a:xfrm>
          <a:prstGeom prst="rect">
            <a:avLst/>
          </a:prstGeom>
        </p:spPr>
      </p:pic>
      <p:pic>
        <p:nvPicPr>
          <p:cNvPr id="2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38379">
            <a:off x="3544332" y="6030899"/>
            <a:ext cx="1135607" cy="2131685"/>
          </a:xfrm>
          <a:prstGeom prst="rect">
            <a:avLst/>
          </a:prstGeom>
        </p:spPr>
      </p:pic>
      <p:pic>
        <p:nvPicPr>
          <p:cNvPr id="21"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3183" y="5810459"/>
            <a:ext cx="1320133" cy="2206909"/>
          </a:xfrm>
          <a:prstGeom prst="rect">
            <a:avLst/>
          </a:prstGeom>
        </p:spPr>
      </p:pic>
      <p:pic>
        <p:nvPicPr>
          <p:cNvPr id="2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18227" flipH="1">
            <a:off x="7044047" y="5972121"/>
            <a:ext cx="1483825" cy="1771755"/>
          </a:xfrm>
          <a:prstGeom prst="rect">
            <a:avLst/>
          </a:prstGeom>
        </p:spPr>
      </p:pic>
      <p:pic>
        <p:nvPicPr>
          <p:cNvPr id="2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38379">
            <a:off x="10782578" y="5924069"/>
            <a:ext cx="1135607" cy="2131685"/>
          </a:xfrm>
          <a:prstGeom prst="rect">
            <a:avLst/>
          </a:prstGeom>
        </p:spPr>
      </p:pic>
      <p:sp>
        <p:nvSpPr>
          <p:cNvPr id="30" name="Rectangle 29"/>
          <p:cNvSpPr/>
          <p:nvPr/>
        </p:nvSpPr>
        <p:spPr>
          <a:xfrm>
            <a:off x="68043" y="58105"/>
            <a:ext cx="11883165" cy="6986528"/>
          </a:xfrm>
          <a:prstGeom prst="rect">
            <a:avLst/>
          </a:prstGeom>
        </p:spPr>
        <p:txBody>
          <a:bodyPr wrap="square">
            <a:spAutoFit/>
          </a:bodyPr>
          <a:lstStyle/>
          <a:p>
            <a:pPr indent="457200" algn="just">
              <a:spcAft>
                <a:spcPts val="0"/>
              </a:spcAft>
            </a:pPr>
            <a:r>
              <a:rPr lang="nl-NL" sz="2800" i="1">
                <a:latin typeface="Times New Roman" panose="02020603050405020304" pitchFamily="18" charset="0"/>
                <a:ea typeface="Times New Roman" panose="02020603050405020304" pitchFamily="18" charset="0"/>
                <a:cs typeface="Times New Roman" panose="02020603050405020304" pitchFamily="18" charset="0"/>
              </a:rPr>
              <a:t>Ngoài khung cửa sổ, trời xanh ngắt ánh sáng; lá cây rung động dưới làn gió nhẹ. Một thân cây vút cao lên trước mặt. Cùng một lúc, chàng lẩm bẩm:" Cây hoàng lan!", mùi hương thơm thoang thoảng đưa vào. Thanh nhắm mắt ngửi hương thơm và nhớ đến cái cây ấy chàng hay chơi dưới gốc nhặt hoa. Đã từ lâu lắm, ngày mới có căn nhà này, ngày cha mẹ chàng hãy còn. Rồi đến ngày một bà một cháu quấn quýt nhau. Thanh ra tỉnh làm rồi đi về hàng năm, các ngày nghỉ. Bây giờ cây đã lớn.</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nl-NL" sz="2800" i="1">
                <a:latin typeface="Times New Roman" panose="02020603050405020304" pitchFamily="18" charset="0"/>
                <a:ea typeface="Times New Roman" panose="02020603050405020304" pitchFamily="18" charset="0"/>
                <a:cs typeface="Times New Roman" panose="02020603050405020304" pitchFamily="18" charset="0"/>
              </a:rPr>
              <a:t>Thanh thấy tâm hồn nhẹ nhõm tươi mát như vừa tắm ở suối. Chàng tắm trong cái không khí tươi mát này. Những ngày bận rộn ở tỉnh giờ xa quá. Khu vườn với các cây quen đã nhận biết chàng rồi.</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nl-NL" sz="2800" i="1">
                <a:latin typeface="Times New Roman" panose="02020603050405020304" pitchFamily="18" charset="0"/>
                <a:ea typeface="Times New Roman" panose="02020603050405020304" pitchFamily="18" charset="0"/>
                <a:cs typeface="Times New Roman" panose="02020603050405020304" pitchFamily="18" charset="0"/>
              </a:rPr>
              <a:t>Nghe tiếng bà đi vào. Thanh nằm yên giả vờ ngủ. Bà lại gần săn sóc, buông màn, nhìn cháu và xua đuổi muỗi. Gió quạt đưa nhẹ trên mái tóc chàng. Thanh vẫn nằm yên, nhắm mắt nhưng biết bà ở bên mình. Chàng không dám động đậy, yên lặng chờ cho bà lại đi ra. Bà xuống bếp làm cơm hẳn. Tiếng dép nhỏ dần."</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r">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(Trích </a:t>
            </a:r>
            <a:r>
              <a:rPr lang="nl-NL" sz="2800" i="1">
                <a:latin typeface="Times New Roman" panose="02020603050405020304" pitchFamily="18" charset="0"/>
                <a:ea typeface="Times New Roman" panose="02020603050405020304" pitchFamily="18" charset="0"/>
                <a:cs typeface="Times New Roman" panose="02020603050405020304" pitchFamily="18" charset="0"/>
              </a:rPr>
              <a:t>Dưới bóng hoàng lan</a:t>
            </a:r>
            <a:r>
              <a:rPr lang="nl-NL" sz="2800">
                <a:latin typeface="Times New Roman" panose="02020603050405020304" pitchFamily="18" charset="0"/>
                <a:ea typeface="Times New Roman" panose="02020603050405020304" pitchFamily="18" charset="0"/>
                <a:cs typeface="Times New Roman" panose="02020603050405020304" pitchFamily="18" charset="0"/>
              </a:rPr>
              <a:t>, </a:t>
            </a:r>
            <a:r>
              <a:rPr lang="nl-NL" sz="2800" i="1">
                <a:latin typeface="Times New Roman" panose="02020603050405020304" pitchFamily="18" charset="0"/>
                <a:ea typeface="Times New Roman" panose="02020603050405020304" pitchFamily="18" charset="0"/>
                <a:cs typeface="Times New Roman" panose="02020603050405020304" pitchFamily="18" charset="0"/>
              </a:rPr>
              <a:t>Tuyển tậpThạch Lam</a:t>
            </a:r>
            <a:r>
              <a:rPr lang="nl-NL" sz="2800">
                <a:latin typeface="Times New Roman" panose="02020603050405020304" pitchFamily="18" charset="0"/>
                <a:ea typeface="Times New Roman" panose="02020603050405020304" pitchFamily="18" charset="0"/>
                <a:cs typeface="Times New Roman" panose="02020603050405020304" pitchFamily="18" charset="0"/>
              </a:rPr>
              <a:t>, NXB Văn học, Hà Nội, 1988, tr. 123-128)​</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70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38379">
            <a:off x="10661678" y="5227135"/>
            <a:ext cx="1135607" cy="2131685"/>
          </a:xfrm>
          <a:prstGeom prst="rect">
            <a:avLst/>
          </a:prstGeom>
        </p:spPr>
      </p:pic>
      <p:sp>
        <p:nvSpPr>
          <p:cNvPr id="29" name="Rectangle 28"/>
          <p:cNvSpPr/>
          <p:nvPr/>
        </p:nvSpPr>
        <p:spPr>
          <a:xfrm>
            <a:off x="1666389" y="462770"/>
            <a:ext cx="9031841" cy="4031873"/>
          </a:xfrm>
          <a:prstGeom prst="rect">
            <a:avLst/>
          </a:prstGeom>
        </p:spPr>
        <p:txBody>
          <a:bodyPr wrap="square">
            <a:spAutoFit/>
          </a:bodyPr>
          <a:lstStyle/>
          <a:p>
            <a:pPr>
              <a:spcAft>
                <a:spcPts val="0"/>
              </a:spcAft>
            </a:pPr>
            <a:r>
              <a:rPr lang="nl-NL" sz="3200" b="1">
                <a:latin typeface="Times New Roman" panose="02020603050405020304" pitchFamily="18" charset="0"/>
                <a:ea typeface="Times New Roman" panose="02020603050405020304" pitchFamily="18" charset="0"/>
                <a:cs typeface="Times New Roman" panose="02020603050405020304" pitchFamily="18" charset="0"/>
              </a:rPr>
              <a:t>Câu 1.</a:t>
            </a:r>
            <a:r>
              <a:rPr lang="nl-NL" sz="3200">
                <a:latin typeface="Times New Roman" panose="02020603050405020304" pitchFamily="18" charset="0"/>
                <a:ea typeface="Times New Roman" panose="02020603050405020304" pitchFamily="18" charset="0"/>
                <a:cs typeface="Times New Roman" panose="02020603050405020304" pitchFamily="18" charset="0"/>
              </a:rPr>
              <a:t> Xác định các phương thức biểu đạt được sử dụng trong đoạn trích.</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3200" b="1">
                <a:latin typeface="Times New Roman" panose="02020603050405020304" pitchFamily="18" charset="0"/>
                <a:ea typeface="Times New Roman" panose="02020603050405020304" pitchFamily="18" charset="0"/>
                <a:cs typeface="Times New Roman" panose="02020603050405020304" pitchFamily="18" charset="0"/>
              </a:rPr>
              <a:t>Câu 2.</a:t>
            </a:r>
            <a:r>
              <a:rPr lang="nl-NL" sz="3200">
                <a:latin typeface="Times New Roman" panose="02020603050405020304" pitchFamily="18" charset="0"/>
                <a:ea typeface="Times New Roman" panose="02020603050405020304" pitchFamily="18" charset="0"/>
                <a:cs typeface="Times New Roman" panose="02020603050405020304" pitchFamily="18" charset="0"/>
              </a:rPr>
              <a:t> Trong đoạn trích, cây hoàng lan được miêu tả qua những chi tiết nào?</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3200" b="1">
                <a:latin typeface="Times New Roman" panose="02020603050405020304" pitchFamily="18" charset="0"/>
                <a:ea typeface="Times New Roman" panose="02020603050405020304" pitchFamily="18" charset="0"/>
                <a:cs typeface="Times New Roman" panose="02020603050405020304" pitchFamily="18" charset="0"/>
              </a:rPr>
              <a:t>Câu 3.</a:t>
            </a:r>
            <a:r>
              <a:rPr lang="nl-NL" sz="3200">
                <a:latin typeface="Times New Roman" panose="02020603050405020304" pitchFamily="18" charset="0"/>
                <a:ea typeface="Times New Roman" panose="02020603050405020304" pitchFamily="18" charset="0"/>
                <a:cs typeface="Times New Roman" panose="02020603050405020304" pitchFamily="18" charset="0"/>
              </a:rPr>
              <a:t> Nêu tâm trạng của nhân vật Thanh khi trở về dưới bóng hoàng lan trong đoạn trích.</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3200" b="1">
                <a:latin typeface="Times New Roman" panose="02020603050405020304" pitchFamily="18" charset="0"/>
                <a:ea typeface="Times New Roman" panose="02020603050405020304" pitchFamily="18" charset="0"/>
                <a:cs typeface="Times New Roman" panose="02020603050405020304" pitchFamily="18" charset="0"/>
              </a:rPr>
              <a:t>Câu 4.</a:t>
            </a:r>
            <a:r>
              <a:rPr lang="nl-NL" sz="3200">
                <a:latin typeface="Times New Roman" panose="02020603050405020304" pitchFamily="18" charset="0"/>
                <a:ea typeface="Times New Roman" panose="02020603050405020304" pitchFamily="18" charset="0"/>
                <a:cs typeface="Times New Roman" panose="02020603050405020304" pitchFamily="18" charset="0"/>
              </a:rPr>
              <a:t> Anh/Chị hãy nhận xét về nghệ thuật miêu tả tâm trạng nhân vật của Thạch Lam trong đoạn trích.</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53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4392" y="6426418"/>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54042" y="6487720"/>
            <a:ext cx="6119588" cy="1945469"/>
          </a:xfrm>
          <a:prstGeom prst="rect">
            <a:avLst/>
          </a:prstGeom>
        </p:spPr>
      </p:pic>
      <p:pic>
        <p:nvPicPr>
          <p:cNvPr id="2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8403" y="5606239"/>
            <a:ext cx="1320133" cy="2206909"/>
          </a:xfrm>
          <a:prstGeom prst="rect">
            <a:avLst/>
          </a:prstGeom>
        </p:spPr>
      </p:pic>
      <p:pic>
        <p:nvPicPr>
          <p:cNvPr id="2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18227" flipH="1">
            <a:off x="7211225" y="5847933"/>
            <a:ext cx="1483825" cy="1771755"/>
          </a:xfrm>
          <a:prstGeom prst="rect">
            <a:avLst/>
          </a:prstGeom>
        </p:spPr>
      </p:pic>
      <p:pic>
        <p:nvPicPr>
          <p:cNvPr id="23"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38379">
            <a:off x="10661678" y="5227135"/>
            <a:ext cx="1135607" cy="2131685"/>
          </a:xfrm>
          <a:prstGeom prst="rect">
            <a:avLst/>
          </a:prstGeom>
        </p:spPr>
      </p:pic>
      <p:sp>
        <p:nvSpPr>
          <p:cNvPr id="29" name="Rectangle 28"/>
          <p:cNvSpPr/>
          <p:nvPr/>
        </p:nvSpPr>
        <p:spPr>
          <a:xfrm>
            <a:off x="5315698" y="2831"/>
            <a:ext cx="1415139" cy="584775"/>
          </a:xfrm>
          <a:prstGeom prst="rect">
            <a:avLst/>
          </a:prstGeom>
        </p:spPr>
        <p:txBody>
          <a:bodyPr wrap="square">
            <a:spAutoFit/>
          </a:bodyPr>
          <a:lstStyle/>
          <a:p>
            <a:pPr>
              <a:spcAft>
                <a:spcPts val="0"/>
              </a:spcAft>
            </a:pPr>
            <a:r>
              <a:rPr lang="vi-VN" sz="3200" b="1">
                <a:latin typeface="Times New Roman" panose="02020603050405020304" pitchFamily="18" charset="0"/>
                <a:cs typeface="Times New Roman" panose="02020603050405020304" pitchFamily="18" charset="0"/>
              </a:rPr>
              <a:t>Gợi ý</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595311" y="569702"/>
            <a:ext cx="11184640" cy="954107"/>
          </a:xfrm>
          <a:prstGeom prst="rect">
            <a:avLst/>
          </a:prstGeom>
        </p:spPr>
        <p:txBody>
          <a:bodyPr wrap="square">
            <a:spAutoFit/>
          </a:bodyPr>
          <a:lstStyle/>
          <a:p>
            <a:pPr algn="just">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1.</a:t>
            </a:r>
            <a:r>
              <a:rPr lang="vi-VN" sz="2800">
                <a:latin typeface="Times New Roman" panose="02020603050405020304" pitchFamily="18" charset="0"/>
                <a:ea typeface="Times New Roman" panose="02020603050405020304" pitchFamily="18" charset="0"/>
                <a:cs typeface="Times New Roman" panose="02020603050405020304" pitchFamily="18" charset="0"/>
              </a:rPr>
              <a:t> Các phương thức biểu đạt được sử dụng trong đoạn trích: Tự sự, miêu tả, biểu cảm.</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595311" y="1561500"/>
            <a:ext cx="11184640" cy="954107"/>
          </a:xfrm>
          <a:prstGeom prst="rect">
            <a:avLst/>
          </a:prstGeom>
        </p:spPr>
        <p:txBody>
          <a:bodyPr wrap="square">
            <a:spAutoFit/>
          </a:bodyPr>
          <a:lstStyle/>
          <a:p>
            <a:pPr algn="just">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2.</a:t>
            </a:r>
            <a:r>
              <a:rPr lang="vi-VN" sz="2800">
                <a:latin typeface="Times New Roman" panose="02020603050405020304" pitchFamily="18" charset="0"/>
                <a:ea typeface="Times New Roman" panose="02020603050405020304" pitchFamily="18" charset="0"/>
                <a:cs typeface="Times New Roman" panose="02020603050405020304" pitchFamily="18" charset="0"/>
              </a:rPr>
              <a:t> Những những chi tiết miêu tả cây hoàng lan trong đoạn trích: lá cây rung động; thân cây vút cao; mùi hương thơm thoang thoảng; cây đã lớn.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579534" y="2554643"/>
            <a:ext cx="11106059" cy="1384995"/>
          </a:xfrm>
          <a:prstGeom prst="rect">
            <a:avLst/>
          </a:prstGeom>
        </p:spPr>
        <p:txBody>
          <a:bodyPr wrap="square">
            <a:spAutoFit/>
          </a:bodyPr>
          <a:lstStyle/>
          <a:p>
            <a:pPr algn="just">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3.</a:t>
            </a:r>
            <a:r>
              <a:rPr lang="vi-VN" sz="2800">
                <a:latin typeface="Times New Roman" panose="02020603050405020304" pitchFamily="18" charset="0"/>
                <a:ea typeface="Times New Roman" panose="02020603050405020304" pitchFamily="18" charset="0"/>
                <a:cs typeface="Times New Roman" panose="02020603050405020304" pitchFamily="18" charset="0"/>
              </a:rPr>
              <a:t> Tâm trạng của nhân vật Thanh trong đoạn trích: Cảm thấy nhẹ nhàng, thư thái, bình yên khi tắm mình trong không khí tươi mát của hương hoàng lan và đón nhận sự săn sóc của bà.</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p:cNvSpPr/>
          <p:nvPr/>
        </p:nvSpPr>
        <p:spPr>
          <a:xfrm>
            <a:off x="595311" y="3965533"/>
            <a:ext cx="11106058" cy="1384995"/>
          </a:xfrm>
          <a:prstGeom prst="rect">
            <a:avLst/>
          </a:prstGeom>
        </p:spPr>
        <p:txBody>
          <a:bodyPr wrap="square">
            <a:spAutoFit/>
          </a:bodyPr>
          <a:lstStyle/>
          <a:p>
            <a:pPr algn="just">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4.</a:t>
            </a:r>
            <a:r>
              <a:rPr lang="vi-VN" sz="2800">
                <a:latin typeface="Times New Roman" panose="02020603050405020304" pitchFamily="18" charset="0"/>
                <a:ea typeface="Times New Roman" panose="02020603050405020304" pitchFamily="18" charset="0"/>
                <a:cs typeface="Times New Roman" panose="02020603050405020304" pitchFamily="18" charset="0"/>
              </a:rPr>
              <a:t> Nhận xét về nghệ thuật miêu tả tâm trạng nhân vật của Thạch Lam trong đoạn trích: Miêu tả tinh tế các sắc thái tâm trạng; ngôn ngữ trong sáng, gợi cảm; giọng điệu nhẹ nhàng, giàu chất trữ tình.</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459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5" grpId="0"/>
      <p:bldP spid="26"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9" name="Rounded Rectangular Callout 8"/>
          <p:cNvSpPr/>
          <p:nvPr/>
        </p:nvSpPr>
        <p:spPr>
          <a:xfrm>
            <a:off x="2512297" y="1251630"/>
            <a:ext cx="7253496" cy="3710509"/>
          </a:xfrm>
          <a:prstGeom prst="wedgeRoundRectCallou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779794" y="1595965"/>
            <a:ext cx="6857982" cy="2554545"/>
          </a:xfrm>
          <a:prstGeom prst="rect">
            <a:avLst/>
          </a:prstGeom>
        </p:spPr>
        <p:txBody>
          <a:bodyPr wrap="square">
            <a:spAutoFit/>
          </a:bodyPr>
          <a:lstStyle/>
          <a:p>
            <a:pPr algn="just"/>
            <a:r>
              <a:rPr lang="nl-NL" sz="4000" b="1">
                <a:latin typeface="Times New Roman" panose="02020603050405020304" pitchFamily="18" charset="0"/>
                <a:ea typeface="Calibri" panose="020F0502020204030204" pitchFamily="34" charset="0"/>
                <a:cs typeface="Times New Roman" panose="02020603050405020304" pitchFamily="18" charset="0"/>
              </a:rPr>
              <a:t>Nhiệm vụ </a:t>
            </a:r>
            <a:r>
              <a:rPr lang="vi-VN" sz="4000" b="1">
                <a:latin typeface="Times New Roman" panose="02020603050405020304" pitchFamily="18" charset="0"/>
                <a:ea typeface="Calibri" panose="020F0502020204030204" pitchFamily="34" charset="0"/>
                <a:cs typeface="Times New Roman" panose="02020603050405020304" pitchFamily="18" charset="0"/>
              </a:rPr>
              <a:t>2</a:t>
            </a:r>
            <a:r>
              <a:rPr lang="nl-NL" sz="4000" b="1">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Viết một đoạn văn (khoảng 150 chữ), phân tích tâm trạng nhân vật Thanh ở đoạn văn cuối của phần kết truyện.</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740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6" name="Rectangle 5"/>
          <p:cNvSpPr/>
          <p:nvPr/>
        </p:nvSpPr>
        <p:spPr>
          <a:xfrm>
            <a:off x="52504" y="466576"/>
            <a:ext cx="12006071" cy="6324808"/>
          </a:xfrm>
          <a:prstGeom prst="rect">
            <a:avLst/>
          </a:prstGeom>
        </p:spPr>
        <p:txBody>
          <a:bodyPr wrap="square">
            <a:spAutoFit/>
          </a:bodyPr>
          <a:lstStyle/>
          <a:p>
            <a:pPr algn="ctr">
              <a:spcAft>
                <a:spcPts val="0"/>
              </a:spcAft>
            </a:pPr>
            <a:r>
              <a:rPr lang="vi-VN" sz="2700">
                <a:latin typeface="Times New Roman" panose="02020603050405020304" pitchFamily="18" charset="0"/>
                <a:ea typeface="Times New Roman" panose="02020603050405020304" pitchFamily="18" charset="0"/>
                <a:cs typeface="Times New Roman" panose="02020603050405020304" pitchFamily="18" charset="0"/>
              </a:rPr>
              <a:t> </a:t>
            </a:r>
            <a:r>
              <a:rPr lang="vi-VN" sz="2700" b="1" u="sng">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GB" sz="2700" u="sng">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90170" algn="l"/>
              </a:tabLst>
            </a:pPr>
            <a:r>
              <a:rPr lang="vi-VN" sz="2700" b="1">
                <a:latin typeface="Times New Roman" panose="02020603050405020304" pitchFamily="18" charset="0"/>
                <a:ea typeface="Times New Roman" panose="02020603050405020304" pitchFamily="18" charset="0"/>
                <a:cs typeface="Times New Roman" panose="02020603050405020304" pitchFamily="18" charset="0"/>
              </a:rPr>
              <a:t>- </a:t>
            </a:r>
            <a:r>
              <a:rPr lang="vi-VN" sz="2700">
                <a:latin typeface="Times New Roman" panose="02020603050405020304" pitchFamily="18" charset="0"/>
                <a:ea typeface="Times New Roman" panose="02020603050405020304" pitchFamily="18" charset="0"/>
                <a:cs typeface="Times New Roman" panose="02020603050405020304" pitchFamily="18" charset="0"/>
              </a:rPr>
              <a:t>Hình thức: đoạn văn 150 chữ - cấu trúc, dung lượng; từ ngữ, ngữ pháp đúng chuẩn mực; liên kết câu chặt chẽ.</a:t>
            </a:r>
            <a:endParaRPr lang="en-GB" sz="27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90170" algn="l"/>
              </a:tabLst>
            </a:pPr>
            <a:r>
              <a:rPr lang="vi-VN" sz="2700">
                <a:latin typeface="Times New Roman" panose="02020603050405020304" pitchFamily="18" charset="0"/>
                <a:ea typeface="Times New Roman" panose="02020603050405020304" pitchFamily="18" charset="0"/>
                <a:cs typeface="Times New Roman" panose="02020603050405020304" pitchFamily="18" charset="0"/>
              </a:rPr>
              <a:t>- Xác định được đoạn văn phân tích: “Rồi chàng bước ra đi</a:t>
            </a:r>
            <a:r>
              <a:rPr lang="en-US" sz="2700">
                <a:latin typeface="Times New Roman" panose="02020603050405020304" pitchFamily="18" charset="0"/>
                <a:ea typeface="Times New Roman" panose="02020603050405020304" pitchFamily="18" charset="0"/>
                <a:cs typeface="Times New Roman" panose="02020603050405020304" pitchFamily="18" charset="0"/>
              </a:rPr>
              <a:t>………………..</a:t>
            </a:r>
            <a:r>
              <a:rPr lang="vi-VN" sz="2700">
                <a:latin typeface="Times New Roman" panose="02020603050405020304" pitchFamily="18" charset="0"/>
                <a:ea typeface="Times New Roman" panose="02020603050405020304" pitchFamily="18" charset="0"/>
                <a:cs typeface="Times New Roman" panose="02020603050405020304" pitchFamily="18" charset="0"/>
              </a:rPr>
              <a:t>tưởng nhớ mùi hương.”</a:t>
            </a:r>
            <a:endParaRPr lang="en-GB" sz="27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90170" algn="l"/>
              </a:tabLst>
            </a:pPr>
            <a:r>
              <a:rPr lang="vi-VN" sz="2700">
                <a:latin typeface="Times New Roman" panose="02020603050405020304" pitchFamily="18" charset="0"/>
                <a:ea typeface="Times New Roman" panose="02020603050405020304" pitchFamily="18" charset="0"/>
                <a:cs typeface="Times New Roman" panose="02020603050405020304" pitchFamily="18" charset="0"/>
              </a:rPr>
              <a:t>- Phân tích tâm trạng của Thanh trong đoạn văn trên: </a:t>
            </a:r>
            <a:r>
              <a:rPr lang="vi-VN" sz="2700" i="1">
                <a:latin typeface="Times New Roman" panose="02020603050405020304" pitchFamily="18" charset="0"/>
                <a:ea typeface="Times New Roman" panose="02020603050405020304" pitchFamily="18" charset="0"/>
                <a:cs typeface="Times New Roman" panose="02020603050405020304" pitchFamily="18" charset="0"/>
              </a:rPr>
              <a:t>nửa buồn mà lại nửa vui</a:t>
            </a:r>
            <a:endParaRPr lang="en-GB" sz="27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90170" algn="l"/>
              </a:tabLst>
            </a:pPr>
            <a:r>
              <a:rPr lang="vi-VN" sz="2700" i="1">
                <a:latin typeface="Times New Roman" panose="02020603050405020304" pitchFamily="18" charset="0"/>
                <a:ea typeface="Times New Roman" panose="02020603050405020304" pitchFamily="18" charset="0"/>
                <a:cs typeface="Times New Roman" panose="02020603050405020304" pitchFamily="18" charset="0"/>
              </a:rPr>
              <a:t>+ </a:t>
            </a:r>
            <a:r>
              <a:rPr lang="vi-VN" sz="2700">
                <a:latin typeface="Times New Roman" panose="02020603050405020304" pitchFamily="18" charset="0"/>
                <a:ea typeface="Times New Roman" panose="02020603050405020304" pitchFamily="18" charset="0"/>
                <a:cs typeface="Times New Roman" panose="02020603050405020304" pitchFamily="18" charset="0"/>
              </a:rPr>
              <a:t>Buồn: vì phải đi xa ngôi nhà quen thuộc có tình thương yêu của bà, vì xa khung cảnh thân quen gắn với tuổi thơ, vì tình cảm mới chớm nở với Nga, còn chưa kịp ngỏ lời.</a:t>
            </a:r>
            <a:endParaRPr lang="en-GB" sz="27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90170" algn="l"/>
              </a:tabLst>
            </a:pPr>
            <a:r>
              <a:rPr lang="vi-VN" sz="2700">
                <a:latin typeface="Times New Roman" panose="02020603050405020304" pitchFamily="18" charset="0"/>
                <a:ea typeface="Times New Roman" panose="02020603050405020304" pitchFamily="18" charset="0"/>
                <a:cs typeface="Times New Roman" panose="02020603050405020304" pitchFamily="18" charset="0"/>
              </a:rPr>
              <a:t>+ Vui: Lần này chàng đi, không chỉ mang theo tình thương yêu của bà, mà còn mang theo niềm tin vào tình yêu, sự chờ đợi của Nga. Điều đó khiến cho Thanh đi lần này chắc sẽ nhanh trở về hơn những lần trước.</a:t>
            </a:r>
            <a:endParaRPr lang="en-GB" sz="27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700">
                <a:latin typeface="Times New Roman" panose="02020603050405020304" pitchFamily="18" charset="0"/>
                <a:ea typeface="Times New Roman" panose="02020603050405020304" pitchFamily="18" charset="0"/>
                <a:cs typeface="Times New Roman" panose="02020603050405020304" pitchFamily="18" charset="0"/>
              </a:rPr>
              <a:t>- Nhận xét, đánh giá: Lời của người kể chuyện ngôi thứ ba và khả năng biết hết những diễn biến trong tâm trạng của nhân vật; những biểu hiện tinh tế ở tình cảm của Thanh và nghệ thuật miêu tả tình yêu mới chớm trong tâm hồn một chàng trai.</a:t>
            </a:r>
            <a:endParaRPr lang="en-GB" sz="27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0514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4"/>
            <a:ext cx="12192000" cy="6858000"/>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94" y="0"/>
            <a:ext cx="6271758" cy="68580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265" y="0"/>
            <a:ext cx="6365735" cy="3252083"/>
          </a:xfrm>
          <a:prstGeom prst="rect">
            <a:avLst/>
          </a:prstGeom>
        </p:spPr>
      </p:pic>
      <p:pic>
        <p:nvPicPr>
          <p:cNvPr id="1026" name="Picture 2" descr="Kể lại kỉ niệm đáng nhớ về người thân trong gia đình (ba, mẹ, ông, bà...)"/>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6264" y="3252083"/>
            <a:ext cx="6365735" cy="354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4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pSp>
        <p:nvGrpSpPr>
          <p:cNvPr id="10" name="Group 50"/>
          <p:cNvGrpSpPr>
            <a:grpSpLocks noChangeAspect="1"/>
          </p:cNvGrpSpPr>
          <p:nvPr/>
        </p:nvGrpSpPr>
        <p:grpSpPr>
          <a:xfrm>
            <a:off x="2448649" y="603814"/>
            <a:ext cx="6106209" cy="6074698"/>
            <a:chOff x="-12700" y="-12700"/>
            <a:chExt cx="25400" cy="25400"/>
          </a:xfrm>
        </p:grpSpPr>
        <p:sp>
          <p:nvSpPr>
            <p:cNvPr id="12" name="Freeform 51"/>
            <p:cNvSpPr/>
            <p:nvPr/>
          </p:nvSpPr>
          <p:spPr>
            <a:xfrm>
              <a:off x="0" y="-12700"/>
              <a:ext cx="12858" cy="13335"/>
            </a:xfrm>
            <a:custGeom>
              <a:avLst/>
              <a:gdLst/>
              <a:ahLst/>
              <a:cxnLst/>
              <a:rect l="l" t="t" r="r" b="b"/>
              <a:pathLst>
                <a:path w="12858" h="13335">
                  <a:moveTo>
                    <a:pt x="0" y="0"/>
                  </a:moveTo>
                  <a:lnTo>
                    <a:pt x="0" y="0"/>
                  </a:lnTo>
                  <a:cubicBezTo>
                    <a:pt x="3478" y="0"/>
                    <a:pt x="6805" y="1427"/>
                    <a:pt x="9202" y="3947"/>
                  </a:cubicBezTo>
                  <a:cubicBezTo>
                    <a:pt x="11599" y="6467"/>
                    <a:pt x="12858" y="9861"/>
                    <a:pt x="12684" y="13335"/>
                  </a:cubicBezTo>
                  <a:lnTo>
                    <a:pt x="0" y="12700"/>
                  </a:lnTo>
                  <a:close/>
                </a:path>
              </a:pathLst>
            </a:custGeom>
            <a:solidFill>
              <a:srgbClr val="3EDAD8"/>
            </a:solidFill>
          </p:spPr>
        </p:sp>
        <p:sp>
          <p:nvSpPr>
            <p:cNvPr id="13" name="Freeform 52"/>
            <p:cNvSpPr/>
            <p:nvPr/>
          </p:nvSpPr>
          <p:spPr>
            <a:xfrm>
              <a:off x="-635" y="0"/>
              <a:ext cx="13335" cy="12858"/>
            </a:xfrm>
            <a:custGeom>
              <a:avLst/>
              <a:gdLst/>
              <a:ahLst/>
              <a:cxnLst/>
              <a:rect l="l" t="t" r="r" b="b"/>
              <a:pathLst>
                <a:path w="13335" h="12858">
                  <a:moveTo>
                    <a:pt x="13335" y="0"/>
                  </a:moveTo>
                  <a:lnTo>
                    <a:pt x="13335" y="0"/>
                  </a:lnTo>
                  <a:cubicBezTo>
                    <a:pt x="13335" y="3478"/>
                    <a:pt x="11908" y="6805"/>
                    <a:pt x="9388" y="9202"/>
                  </a:cubicBezTo>
                  <a:cubicBezTo>
                    <a:pt x="6868" y="11599"/>
                    <a:pt x="3474" y="12858"/>
                    <a:pt x="0" y="12684"/>
                  </a:cubicBezTo>
                  <a:lnTo>
                    <a:pt x="635" y="0"/>
                  </a:lnTo>
                  <a:close/>
                </a:path>
              </a:pathLst>
            </a:custGeom>
            <a:solidFill>
              <a:srgbClr val="00BEDA"/>
            </a:solidFill>
          </p:spPr>
        </p:sp>
        <p:sp>
          <p:nvSpPr>
            <p:cNvPr id="14" name="Freeform 53"/>
            <p:cNvSpPr/>
            <p:nvPr/>
          </p:nvSpPr>
          <p:spPr>
            <a:xfrm>
              <a:off x="-12858" y="-635"/>
              <a:ext cx="12858" cy="13335"/>
            </a:xfrm>
            <a:custGeom>
              <a:avLst/>
              <a:gdLst/>
              <a:ahLst/>
              <a:cxnLst/>
              <a:rect l="l" t="t" r="r" b="b"/>
              <a:pathLst>
                <a:path w="12858" h="13335">
                  <a:moveTo>
                    <a:pt x="12858" y="13335"/>
                  </a:moveTo>
                  <a:lnTo>
                    <a:pt x="12858" y="13335"/>
                  </a:lnTo>
                  <a:cubicBezTo>
                    <a:pt x="9380" y="13335"/>
                    <a:pt x="6053" y="11908"/>
                    <a:pt x="3656" y="9388"/>
                  </a:cubicBezTo>
                  <a:cubicBezTo>
                    <a:pt x="1259" y="6868"/>
                    <a:pt x="0" y="3474"/>
                    <a:pt x="174" y="0"/>
                  </a:cubicBezTo>
                  <a:lnTo>
                    <a:pt x="12858" y="635"/>
                  </a:lnTo>
                  <a:close/>
                </a:path>
              </a:pathLst>
            </a:custGeom>
            <a:solidFill>
              <a:srgbClr val="0EA1D5"/>
            </a:solidFill>
          </p:spPr>
        </p:sp>
        <p:sp>
          <p:nvSpPr>
            <p:cNvPr id="15" name="Freeform 54"/>
            <p:cNvSpPr/>
            <p:nvPr/>
          </p:nvSpPr>
          <p:spPr>
            <a:xfrm>
              <a:off x="-12700" y="-12700"/>
              <a:ext cx="12700" cy="12700"/>
            </a:xfrm>
            <a:custGeom>
              <a:avLst/>
              <a:gdLst/>
              <a:ahLst/>
              <a:cxnLst/>
              <a:rect l="l" t="t" r="r" b="b"/>
              <a:pathLst>
                <a:path w="12700" h="12700">
                  <a:moveTo>
                    <a:pt x="0" y="12700"/>
                  </a:moveTo>
                  <a:lnTo>
                    <a:pt x="0" y="12700"/>
                  </a:lnTo>
                  <a:cubicBezTo>
                    <a:pt x="0" y="5686"/>
                    <a:pt x="5685" y="1"/>
                    <a:pt x="12699" y="0"/>
                  </a:cubicBezTo>
                  <a:lnTo>
                    <a:pt x="12700" y="12700"/>
                  </a:lnTo>
                  <a:close/>
                </a:path>
              </a:pathLst>
            </a:custGeom>
            <a:solidFill>
              <a:srgbClr val="3C82C6"/>
            </a:solidFill>
          </p:spPr>
        </p:sp>
        <p:sp>
          <p:nvSpPr>
            <p:cNvPr id="16" name="Freeform 55"/>
            <p:cNvSpPr/>
            <p:nvPr/>
          </p:nvSpPr>
          <p:spPr>
            <a:xfrm>
              <a:off x="0" y="-12700"/>
              <a:ext cx="1" cy="12700"/>
            </a:xfrm>
            <a:custGeom>
              <a:avLst/>
              <a:gdLst/>
              <a:ahLst/>
              <a:cxnLst/>
              <a:rect l="l" t="t" r="r" b="b"/>
              <a:pathLst>
                <a:path w="1" h="12700">
                  <a:moveTo>
                    <a:pt x="0" y="0"/>
                  </a:moveTo>
                  <a:lnTo>
                    <a:pt x="0" y="0"/>
                  </a:lnTo>
                  <a:cubicBezTo>
                    <a:pt x="0" y="0"/>
                    <a:pt x="1" y="0"/>
                    <a:pt x="1" y="0"/>
                  </a:cubicBezTo>
                  <a:lnTo>
                    <a:pt x="0" y="12700"/>
                  </a:lnTo>
                  <a:close/>
                </a:path>
              </a:pathLst>
            </a:custGeom>
            <a:solidFill>
              <a:srgbClr val="5662AB"/>
            </a:solidFill>
          </p:spPr>
        </p:sp>
      </p:grpSp>
      <p:pic>
        <p:nvPicPr>
          <p:cNvPr id="19" name="Picture 5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77717" y="1234501"/>
            <a:ext cx="4848075" cy="4848075"/>
          </a:xfrm>
          <a:prstGeom prst="rect">
            <a:avLst/>
          </a:prstGeom>
        </p:spPr>
      </p:pic>
      <p:sp>
        <p:nvSpPr>
          <p:cNvPr id="20" name="Rectangle 19"/>
          <p:cNvSpPr/>
          <p:nvPr/>
        </p:nvSpPr>
        <p:spPr>
          <a:xfrm>
            <a:off x="3189549" y="2670289"/>
            <a:ext cx="4809521" cy="1938992"/>
          </a:xfrm>
          <a:prstGeom prst="rect">
            <a:avLst/>
          </a:prstGeom>
        </p:spPr>
        <p:txBody>
          <a:bodyPr wrap="square">
            <a:spAutoFit/>
          </a:bodyPr>
          <a:lstStyle/>
          <a:p>
            <a:pPr marL="318135" marR="541655" algn="ctr">
              <a:spcAft>
                <a:spcPts val="0"/>
              </a:spcAft>
            </a:pPr>
            <a:r>
              <a:rPr lang="en-US" sz="4000" b="1">
                <a:latin typeface="Times New Roman" panose="02020603050405020304" pitchFamily="18" charset="0"/>
                <a:ea typeface="Palatino Linotype" panose="02040502050505030304" pitchFamily="18" charset="0"/>
                <a:cs typeface="Times New Roman" panose="02020603050405020304" pitchFamily="18" charset="0"/>
              </a:rPr>
              <a:t>RUBRIC ĐÁNH GIÁ ĐOẠN VĂN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846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00513018"/>
              </p:ext>
            </p:extLst>
          </p:nvPr>
        </p:nvGraphicFramePr>
        <p:xfrm>
          <a:off x="-1" y="41897"/>
          <a:ext cx="12161521" cy="6774804"/>
        </p:xfrm>
        <a:graphic>
          <a:graphicData uri="http://schemas.openxmlformats.org/drawingml/2006/table">
            <a:tbl>
              <a:tblPr firstRow="1" firstCol="1" lastRow="1" lastCol="1" bandRow="1" bandCol="1">
                <a:tableStyleId>{5C22544A-7EE6-4342-B048-85BDC9FD1C3A}</a:tableStyleId>
              </a:tblPr>
              <a:tblGrid>
                <a:gridCol w="1769866">
                  <a:extLst>
                    <a:ext uri="{9D8B030D-6E8A-4147-A177-3AD203B41FA5}">
                      <a16:colId xmlns:a16="http://schemas.microsoft.com/office/drawing/2014/main" xmlns="" val="20000"/>
                    </a:ext>
                  </a:extLst>
                </a:gridCol>
                <a:gridCol w="9394959">
                  <a:extLst>
                    <a:ext uri="{9D8B030D-6E8A-4147-A177-3AD203B41FA5}">
                      <a16:colId xmlns:a16="http://schemas.microsoft.com/office/drawing/2014/main" xmlns="" val="20001"/>
                    </a:ext>
                  </a:extLst>
                </a:gridCol>
                <a:gridCol w="996696">
                  <a:extLst>
                    <a:ext uri="{9D8B030D-6E8A-4147-A177-3AD203B41FA5}">
                      <a16:colId xmlns:a16="http://schemas.microsoft.com/office/drawing/2014/main" xmlns="" val="20002"/>
                    </a:ext>
                  </a:extLst>
                </a:gridCol>
              </a:tblGrid>
              <a:tr h="470167">
                <a:tc>
                  <a:txBody>
                    <a:bodyPr/>
                    <a:lstStyle/>
                    <a:p>
                      <a:pPr algn="ctr">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Tiêu chí</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tc>
                  <a:txBody>
                    <a:bodyPr/>
                    <a:lstStyle/>
                    <a:p>
                      <a:pPr algn="ctr">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Mô tả tiêu chí</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tc>
                  <a:txBody>
                    <a:bodyPr/>
                    <a:lstStyle/>
                    <a:p>
                      <a:pPr algn="ctr">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Điểm</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extLst>
                  <a:ext uri="{0D108BD9-81ED-4DB2-BD59-A6C34878D82A}">
                    <a16:rowId xmlns:a16="http://schemas.microsoft.com/office/drawing/2014/main" xmlns="" val="10000"/>
                  </a:ext>
                </a:extLst>
              </a:tr>
              <a:tr h="362611">
                <a:tc rowSpan="2">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Hình thức</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 Đảm bảo hình thức và dung lượng của đoạn văn (khoảng 150 chữ) </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1</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1"/>
                  </a:ext>
                </a:extLst>
              </a:tr>
              <a:tr h="362611">
                <a:tc vMerge="1">
                  <a:txBody>
                    <a:bodyPr/>
                    <a:lstStyle/>
                    <a:p>
                      <a:endParaRPr lang="en-GB"/>
                    </a:p>
                  </a:txBody>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 Không đảm bảo yêu cầu về hình thức và dung lượng của đoạn văn </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0</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2"/>
                  </a:ext>
                </a:extLst>
              </a:tr>
              <a:tr h="362611">
                <a:tc rowSpan="4">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Nội dung</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tc gridSpan="2">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Phân tích tâm trạng nhân vật Thanh ở đoạn văn cuối của phần kết truyện</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tc hMerge="1">
                  <a:txBody>
                    <a:bodyPr/>
                    <a:lstStyle/>
                    <a:p>
                      <a:endParaRPr lang="en-GB"/>
                    </a:p>
                  </a:txBody>
                  <a:tcPr/>
                </a:tc>
                <a:extLst>
                  <a:ext uri="{0D108BD9-81ED-4DB2-BD59-A6C34878D82A}">
                    <a16:rowId xmlns:a16="http://schemas.microsoft.com/office/drawing/2014/main" xmlns="" val="10003"/>
                  </a:ext>
                </a:extLst>
              </a:tr>
              <a:tr h="543917">
                <a:tc vMerge="1">
                  <a:txBody>
                    <a:bodyPr/>
                    <a:lstStyle/>
                    <a:p>
                      <a:endParaRPr lang="en-GB"/>
                    </a:p>
                  </a:txBody>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 Xác định được đoạn văn phân tích</a:t>
                      </a:r>
                      <a:endParaRPr lang="en-GB" sz="2700">
                        <a:solidFill>
                          <a:schemeClr val="tx1"/>
                        </a:solidFill>
                        <a:effectLst/>
                        <a:latin typeface="Times New Roman" panose="02020603050405020304" pitchFamily="18"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2,5</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4"/>
                  </a:ext>
                </a:extLst>
              </a:tr>
              <a:tr h="362611">
                <a:tc vMerge="1">
                  <a:txBody>
                    <a:bodyPr/>
                    <a:lstStyle/>
                    <a:p>
                      <a:endParaRPr lang="en-GB"/>
                    </a:p>
                  </a:txBody>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 Phân tích tâm trạng của Thanh trong đoạn văn: nửa buồn mà lại nửa vui</a:t>
                      </a:r>
                      <a:endParaRPr lang="en-GB" sz="2700">
                        <a:solidFill>
                          <a:schemeClr val="tx1"/>
                        </a:solidFill>
                        <a:effectLst/>
                        <a:latin typeface="Times New Roman" panose="02020603050405020304" pitchFamily="18"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3</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5"/>
                  </a:ext>
                </a:extLst>
              </a:tr>
              <a:tr h="543917">
                <a:tc vMerge="1">
                  <a:txBody>
                    <a:bodyPr/>
                    <a:lstStyle/>
                    <a:p>
                      <a:endParaRPr lang="en-GB"/>
                    </a:p>
                  </a:txBody>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 Nhận xét, đánh giá: lời của người kể chuyện ngôi thứ ba và nghệ thuật miêu tả tâm trạng nhân vật Thanh</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2</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6"/>
                  </a:ext>
                </a:extLst>
              </a:tr>
              <a:tr h="543917">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Chính tả, ngữ pháp</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tc>
                  <a:txBody>
                    <a:bodyPr/>
                    <a:lstStyle/>
                    <a:p>
                      <a:pPr algn="just">
                        <a:lnSpc>
                          <a:spcPct val="100000"/>
                        </a:lnSpc>
                        <a:spcAft>
                          <a:spcPts val="0"/>
                        </a:spcAft>
                      </a:pPr>
                      <a:r>
                        <a:rPr lang="vi-VN" sz="2700">
                          <a:solidFill>
                            <a:schemeClr val="tx1"/>
                          </a:solidFill>
                          <a:effectLst/>
                          <a:latin typeface="Times New Roman" panose="02020603050405020304" pitchFamily="18" charset="0"/>
                          <a:cs typeface="Times New Roman" panose="02020603050405020304" pitchFamily="18" charset="0"/>
                        </a:rPr>
                        <a:t>Đảm bảo chuẩn chính tả, ngữ pháp tiếng Việt.</a:t>
                      </a:r>
                      <a:endParaRPr lang="en-GB" sz="27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 </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0,5</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7"/>
                  </a:ext>
                </a:extLst>
              </a:tr>
              <a:tr h="543917">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Sáng tạo</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4"/>
                    </a:solidFill>
                  </a:tcPr>
                </a:tc>
                <a:tc>
                  <a:txBody>
                    <a:bodyPr/>
                    <a:lstStyle/>
                    <a:p>
                      <a:pPr algn="just">
                        <a:lnSpc>
                          <a:spcPct val="100000"/>
                        </a:lnSpc>
                        <a:spcAft>
                          <a:spcPts val="0"/>
                        </a:spcAft>
                      </a:pPr>
                      <a:r>
                        <a:rPr lang="vi-VN" sz="2700">
                          <a:solidFill>
                            <a:schemeClr val="tx1"/>
                          </a:solidFill>
                          <a:effectLst/>
                          <a:latin typeface="Times New Roman" panose="02020603050405020304" pitchFamily="18" charset="0"/>
                          <a:cs typeface="Times New Roman" panose="02020603050405020304" pitchFamily="18" charset="0"/>
                        </a:rPr>
                        <a:t>Thể hiện suy nghĩ sâu sắc về vấn đề nghị luận; có cách diễn đạt mới mẻ.</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tc>
                  <a:txBody>
                    <a:bodyPr/>
                    <a:lstStyle/>
                    <a:p>
                      <a:pPr algn="just">
                        <a:lnSpc>
                          <a:spcPct val="100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1,0</a:t>
                      </a:r>
                      <a:endParaRPr lang="en-GB" sz="27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392" marR="54392" marT="0" marB="0">
                    <a:solidFill>
                      <a:schemeClr val="accent2">
                        <a:lumMod val="20000"/>
                        <a:lumOff val="80000"/>
                      </a:schemeClr>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596130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1599"/>
          </a:xfrm>
          <a:prstGeom prst="rect">
            <a:avLst/>
          </a:prstGeom>
        </p:spPr>
      </p:pic>
      <p:sp>
        <p:nvSpPr>
          <p:cNvPr id="13" name="Google Shape;231;p28"/>
          <p:cNvSpPr/>
          <p:nvPr/>
        </p:nvSpPr>
        <p:spPr>
          <a:xfrm>
            <a:off x="4146684" y="1633440"/>
            <a:ext cx="6826116" cy="4183160"/>
          </a:xfrm>
          <a:prstGeom prst="cloudCallout">
            <a:avLst>
              <a:gd name="adj1" fmla="val -54751"/>
              <a:gd name="adj2" fmla="val -3368"/>
            </a:avLst>
          </a:prstGeom>
          <a:solidFill>
            <a:schemeClr val="tx1">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4" name="Rectangle 13"/>
          <p:cNvSpPr/>
          <p:nvPr/>
        </p:nvSpPr>
        <p:spPr>
          <a:xfrm>
            <a:off x="4947702" y="2519715"/>
            <a:ext cx="5313898" cy="2426946"/>
          </a:xfrm>
          <a:prstGeom prst="rect">
            <a:avLst/>
          </a:prstGeom>
          <a:noFill/>
        </p:spPr>
        <p:txBody>
          <a:bodyPr wrap="square" lIns="60960" tIns="30480" rIns="60960" bIns="30480">
            <a:spAutoFit/>
          </a:bodyPr>
          <a:lstStyle/>
          <a:p>
            <a:pPr algn="ctr">
              <a:lnSpc>
                <a:spcPct val="150000"/>
              </a:lnSpc>
            </a:pPr>
            <a:r>
              <a:rPr lang="vi-VN" sz="5400" b="1">
                <a:ln w="0"/>
                <a:solidFill>
                  <a:schemeClr val="bg1"/>
                </a:solidFill>
                <a:effectLst>
                  <a:reflection blurRad="6350" stA="53000" endA="300" endPos="35500" dir="5400000" sy="-90000" algn="bl" rotWithShape="0"/>
                </a:effectLst>
                <a:latin typeface="Palatino Linotype" panose="02040502050505030304" pitchFamily="18" charset="0"/>
                <a:ea typeface="Montserrat"/>
              </a:rPr>
              <a:t>HOẠT ĐỘNG 4</a:t>
            </a:r>
          </a:p>
          <a:p>
            <a:pPr algn="ctr">
              <a:lnSpc>
                <a:spcPct val="150000"/>
              </a:lnSpc>
            </a:pPr>
            <a:r>
              <a:rPr lang="vi-VN" sz="5400" b="1">
                <a:ln w="0"/>
                <a:solidFill>
                  <a:schemeClr val="bg1"/>
                </a:solidFill>
                <a:effectLst>
                  <a:reflection blurRad="6350" stA="53000" endA="300" endPos="35500" dir="5400000" sy="-90000" algn="bl" rotWithShape="0"/>
                </a:effectLst>
                <a:latin typeface="Palatino Linotype" panose="02040502050505030304" pitchFamily="18" charset="0"/>
              </a:rPr>
              <a:t>VẬN DỤNG</a:t>
            </a:r>
            <a:endParaRPr lang="en-GB" sz="5400" b="1">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95512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2" name="Rectangle 1"/>
          <p:cNvSpPr/>
          <p:nvPr/>
        </p:nvSpPr>
        <p:spPr>
          <a:xfrm>
            <a:off x="2606040" y="-3893"/>
            <a:ext cx="6686767" cy="523220"/>
          </a:xfrm>
          <a:prstGeom prst="rect">
            <a:avLst/>
          </a:prstGeom>
        </p:spPr>
        <p:txBody>
          <a:bodyPr wrap="none">
            <a:spAutoFit/>
          </a:bodyPr>
          <a:lstStyle/>
          <a:p>
            <a:pPr marR="30480" algn="just">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 văn bản sau và thực hiện các yêu cầu:</a:t>
            </a:r>
            <a:endParaRPr lang="en-GB"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604429" y="493800"/>
            <a:ext cx="2452787" cy="461665"/>
          </a:xfrm>
          <a:prstGeom prst="rect">
            <a:avLst/>
          </a:prstGeom>
        </p:spPr>
        <p:txBody>
          <a:bodyPr wrap="none">
            <a:spAutoFit/>
          </a:bodyPr>
          <a:lstStyle/>
          <a:p>
            <a:pPr indent="228600" algn="ctr">
              <a:spcAft>
                <a:spcPts val="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HAI ĐỨA TRẺ</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27743" y="1038654"/>
            <a:ext cx="12033504" cy="5693866"/>
          </a:xfrm>
          <a:prstGeom prst="rect">
            <a:avLst/>
          </a:prstGeom>
        </p:spPr>
        <p:txBody>
          <a:bodyPr wrap="square">
            <a:spAutoFit/>
          </a:bodyPr>
          <a:lstStyle/>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Tiếng trống thu không trên cái chòi của huyện nhỏ; từng tiếng một vang ra để gọi buổi chiều. Phương tây đỏ rực như lửa cháy và những đám mây ánh hồng như hòn than sắp tàn. Dãy tre làng trước mặt đen lại và cắt hình rõ rệt trên nền trời.</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Chiều, chiều rồi. Một chiều êm ả như ru, văng vẳng tiếng ếch nhái kêu ran ngoài đồng ruộng theo gió nhẹ đưa vào. Trong cửa hàng hơi tối, muỗi đã bắt đầu vo ve. Liên ngồi yên lặng bên mấy quả thuốc sơn đen; đôi mắt chị bóng tối ngập đầy dần và cái buồn của buổi chiều quê thấm thía vào tâm hồn ngây thơ của chị; Liên không hiểu sao, nhưng chị thấy lòng buồn man mác trước cái giờ khắc của ngày tàn.</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Em thắp đèn lên chị Liên nhé?</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Nghe tiếng An, Liên đứng dậy trả lời:</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Hẵng thong thả một lát nữa cũng được. Em ra ngồi đây với chị kẻo ở trong ấy muỗi.</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1087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3" name="Rectangle 2"/>
          <p:cNvSpPr/>
          <p:nvPr/>
        </p:nvSpPr>
        <p:spPr>
          <a:xfrm>
            <a:off x="85345" y="601491"/>
            <a:ext cx="12106656" cy="6124754"/>
          </a:xfrm>
          <a:prstGeom prst="rect">
            <a:avLst/>
          </a:prstGeom>
        </p:spPr>
        <p:txBody>
          <a:bodyPr wrap="square">
            <a:spAutoFit/>
          </a:bodyPr>
          <a:lstStyle/>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An bỏ bao diêm xuống bàn cùng chị ra ngoài chõng ngồi; chiếc chõng nan lún xuống và kêu cót két.</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Cái chõng này sắp gãy rồi chị nhỉ?</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Ừ để rồi chị bảo mẹ mua cái khác thay vào.</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Hai chị em gượng nhẹ ngồi yên nhìn ra phố. Các nhà đã lên đèn cả rồi, đèn treo trong nhà bác phở Mỹ, đèn Hoa Kì leo lét trong nhà ông Cửu, và đèn dây sáng xanh trong hiệu khách...Những nguồn ánh sáng đều chiếu ra ngoài phố khiến cát lấp lánh từng chỗ và đường mấp mô thêm vì những hòn đá nhỏ một bên sáng một bên tối.</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Chợ họp giữa phố vãn từ lâu. Người về hết và tiếng ồn ào cũng mất. Trên đất chỉ còn rác rưởi, vỏ bưởi, vỏ thị, lá nhãn và lá mía. Một mùi âm ẩm bốc lên, hơi nóng của ban ngày lẫn mùi cát bụi quen thuộc quá, khiến chị em Liên tưởng là mùi riêng của đất, của quê hương này. Một vài người bán hàng về muộn đang thu xếp hàng hóa, đòn gánh đã xỏ sẵn vào quang rồi, họ còn đứng nói chuyện với nhau ít câu nữa.</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5174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2" name="Rectangle 1"/>
          <p:cNvSpPr/>
          <p:nvPr/>
        </p:nvSpPr>
        <p:spPr>
          <a:xfrm>
            <a:off x="0" y="289017"/>
            <a:ext cx="12192000" cy="6494085"/>
          </a:xfrm>
          <a:prstGeom prst="rect">
            <a:avLst/>
          </a:prstGeom>
        </p:spPr>
        <p:txBody>
          <a:bodyPr wrap="square">
            <a:spAutoFit/>
          </a:bodyPr>
          <a:lstStyle/>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Mấy đứa trẻ con nhà nghèo ở ven chợ cúi lom khom trên mặt đất đi lại tìm tòi. Chúng nhặt nhạnh thanh nứa, thanh tre, hay bất cứ cái gì có thể dùng được của các người bán hàng để lại, Liên trông thấy động lòng thương nhưng chính chị cũng không có tiền để mà cho chúng nó.</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Trời nhá nhem tối, bây giờ chị em Liên mới thấy thằng cu bé xách điếu đóm và khiêng hai cái ghế trên lưng ở trong ngõ đi ra; chị Tí, mẹ nó, theo sau, đội cái chõng trên đầu và tay mang không biết bao nhiêu là đồ đạc: tất cả cái cửa hàng của chị.</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 Sao hôm nay chị dọn hàng muộn thế?</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Chị Tí để chõng xuống đất, bày biện các bát uống nước mãi rồi mới chép miệng trả lời Liên:</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 Ối chao, sớm với muộn mà có ăn thua gì.</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Ngày, chị đi mò cua bắt tép; tối đến chị mới dọn cái hàng nước này dưới gốc cây bàng, bên cạnh cái mốc gạch. Để bán cho ai? Mấy người phu gạo hay phu xe, thỉnh thoảng có mấy chú lính lệ trong huyện hay người nhà thầy thừa đi gọi chân tổ tôm, cao hứng vào hàng chị uống bát nước chè tươi và hút điếu thuốc lào. Chị Tí chả kiếm được bao nhiêu, nhưng chiều nào chị cũng dọn hàng, từ chập tối cho đến đêm.</a:t>
            </a:r>
            <a:endParaRPr lang="en-GB" sz="2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767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2" name="Rectangle 1"/>
          <p:cNvSpPr/>
          <p:nvPr/>
        </p:nvSpPr>
        <p:spPr>
          <a:xfrm>
            <a:off x="83820" y="428319"/>
            <a:ext cx="12024360" cy="6494085"/>
          </a:xfrm>
          <a:prstGeom prst="rect">
            <a:avLst/>
          </a:prstGeom>
        </p:spPr>
        <p:txBody>
          <a:bodyPr wrap="square">
            <a:spAutoFit/>
          </a:bodyPr>
          <a:lstStyle/>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Chị kê xong chõng ghế, dịch ngọn đèn Hoa Kỳ lại để ngồi têm trầu, còn thằng cu thì loay hoay nhóm lửa để nấu nồi nước chè. Lúc bấy giờ chị mới ngẩng lên nói chuyện với Liên:</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 Còn cô chưa dọn hàng à?</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Liên giật mình, kêu khẽ: “Chết chửa!”, rồi đứng dậy giục em:</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 Vào đóng cửa hàng thôi, không mẹ mắng chết.</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An đáp:</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 Hôm nay chưa chắc mẹ có ra không, chị ạ. Mẹ còn bận làm gạo cơ mà.</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600">
                <a:latin typeface="Times New Roman" panose="02020603050405020304" pitchFamily="18" charset="0"/>
                <a:ea typeface="Times New Roman" panose="02020603050405020304" pitchFamily="18" charset="0"/>
                <a:cs typeface="Times New Roman" panose="02020603050405020304" pitchFamily="18" charset="0"/>
              </a:rPr>
              <a:t>Ngày nào, cứ chập tối, mẹ Liên tạt ra thăm hàng một lần, và bà dặn hễ cứ trống thu không là phải đóng cửa hàng lại. Thế mà Liên mải ngồi nhìn phố quên mất! Bây giờ Liên vội vàng vào thắp đèn, xếp những quả sơn đen lại, trong lúc An đi tìm then để cài cửa cho chắc chắn. Cái cửa hàng hai chị em trông coi - là một cửa hàng tạp hóa nhỏ xíu, mẹ Liên dọn ngay từ khi cả nhà bỏ Hà Nội về quê ở, vì thầy Liên mất việc. Một gian hàng bé thuê lại của bà lão móm ngăn ra bằng một tấm phên nứa dán giấy nhật trình. Mẹ Liên giao cho Liên trông coi - bà còn bận làm hàng xáo - và buổi tối thì hai chị em cùng ngủ ở đây để trông hàng.</a:t>
            </a:r>
            <a:endParaRPr lang="en-GB" sz="2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836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2" name="Rectangle 1"/>
          <p:cNvSpPr/>
          <p:nvPr/>
        </p:nvSpPr>
        <p:spPr>
          <a:xfrm>
            <a:off x="106680" y="723863"/>
            <a:ext cx="11978640" cy="5693866"/>
          </a:xfrm>
          <a:prstGeom prst="rect">
            <a:avLst/>
          </a:prstGeom>
        </p:spPr>
        <p:txBody>
          <a:bodyPr wrap="square">
            <a:spAutoFit/>
          </a:bodyPr>
          <a:lstStyle/>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Liên đếm lại những phong thuốc lào, xếp vào hòm các bánh xà phòng còn lại, vừa lẩm nhẩm tính tiền hàng. Hôm nay ngày phiên mà bán cũng chẳng ăn thua gì.</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Có phải buổi trưa em bán cho bà Lực hai bánh xà phòng không?</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An ngẫm nghĩ rồi đáp:</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Vâng, bà ta mua hai bánh, còn cụ Chi lấy chịu nửa bánh nữa.</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Liên với cái bàn tính để cộng số tiền. Nhưng trong hàng nóng và muỗi quá, chị ngần ngại rồi xếp hết cả tiền vào tráp không tính nữa:</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Thôi, để mai tính một thể.</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An nhìn chị, chỉ đợi lúc ấy. Hai chị em cùng vội muốn đóng cửa hàng để lại ra ngoài kia, ngồi trên chõng ngắm nhìn phong cảnh ngoài phố. Liên khóa vội tráp tiền với một chiếc chìa khóa chị đeo vào cái dây xà tích bạc ở thắt lưng, chiếc xà tích và cái khóa chị quý mến và hãnh diện, vì nó tỏ ra chị là người con gái lớn và đảm đang.</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6503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2" name="Rectangle 1"/>
          <p:cNvSpPr/>
          <p:nvPr/>
        </p:nvSpPr>
        <p:spPr>
          <a:xfrm>
            <a:off x="231649" y="797510"/>
            <a:ext cx="11960352" cy="5262979"/>
          </a:xfrm>
          <a:prstGeom prst="rect">
            <a:avLst/>
          </a:prstGeom>
        </p:spPr>
        <p:txBody>
          <a:bodyPr wrap="square">
            <a:spAutoFit/>
          </a:bodyPr>
          <a:lstStyle/>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 cô bé làm gì thế?</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Nghe câu nói tiếp theo một tiếng cười khanh khách, chị em Liên không cần ngoảnh mặt ra cũng biết là ai đã vào hàng. Đó là cụ Thi, một bà già hơi điên, vẫn mua rượu ở hàng Liên. Liên đã biết tính bà, chị lẳng lặng rót một cút rượu ti đầy đưa cho cụ; chị không dám nhìn mặt cụ, và trong lòng hơi run sợ, chị mong cho cụ chóng đi. Cụ cầm cút rượu soi lên rồi cười giòn giã nói:</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 em Liên thảo nhỉ. Hôm nay lại rót đầy cho chị đây.</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indent="228600" algn="just">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Cụ ngửa cổ ra đằng sau, uống một hơi cạn sạch, rồi vừa chép miệng vừa lần ruột tượng trả tiền. Cụ để ba đồng xu vào tay Liên, xoa đầu chị một cái rồi lảo đảo bước ra ngoài. Hai chị em Liên đứng sững nhìn theo cụ đi lần vào bóng tối, tiếng cười khanh khách nhỏ dần về phía làng.</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r">
              <a:spcAft>
                <a:spcPts val="0"/>
              </a:spcAft>
            </a:pPr>
            <a:r>
              <a:rPr lang="vi-VN" sz="2800" i="1">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i="1">
                <a:latin typeface="Times New Roman" panose="02020603050405020304" pitchFamily="18" charset="0"/>
                <a:ea typeface="Times New Roman" panose="02020603050405020304" pitchFamily="18" charset="0"/>
                <a:cs typeface="Times New Roman" panose="02020603050405020304" pitchFamily="18" charset="0"/>
              </a:rPr>
              <a:t>SGK Ngữ Văn 11</a:t>
            </a:r>
            <a:r>
              <a:rPr lang="vi-VN" sz="2800" i="1">
                <a:latin typeface="Times New Roman" panose="02020603050405020304" pitchFamily="18" charset="0"/>
                <a:ea typeface="Times New Roman" panose="02020603050405020304" pitchFamily="18" charset="0"/>
                <a:cs typeface="Times New Roman" panose="02020603050405020304" pitchFamily="18" charset="0"/>
              </a:rPr>
              <a:t>, tập 1, </a:t>
            </a:r>
            <a:r>
              <a:rPr lang="vi-VN" sz="2800">
                <a:latin typeface="Times New Roman" panose="02020603050405020304" pitchFamily="18" charset="0"/>
                <a:ea typeface="Times New Roman" panose="02020603050405020304" pitchFamily="18" charset="0"/>
                <a:cs typeface="Times New Roman" panose="02020603050405020304" pitchFamily="18" charset="0"/>
              </a:rPr>
              <a:t>NXB Giáo dục, tr.</a:t>
            </a:r>
            <a:r>
              <a:rPr lang="en-US" sz="2800">
                <a:latin typeface="Times New Roman" panose="02020603050405020304" pitchFamily="18" charset="0"/>
                <a:ea typeface="Times New Roman" panose="02020603050405020304" pitchFamily="18" charset="0"/>
                <a:cs typeface="Times New Roman" panose="02020603050405020304" pitchFamily="18" charset="0"/>
              </a:rPr>
              <a:t>95-97</a:t>
            </a:r>
            <a:r>
              <a:rPr lang="vi-VN" sz="2800" i="1">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0115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3" name="Rectangle 2"/>
          <p:cNvSpPr/>
          <p:nvPr/>
        </p:nvSpPr>
        <p:spPr>
          <a:xfrm>
            <a:off x="207264" y="790831"/>
            <a:ext cx="11777472" cy="4832092"/>
          </a:xfrm>
          <a:prstGeom prst="rect">
            <a:avLst/>
          </a:prstGeom>
        </p:spPr>
        <p:txBody>
          <a:bodyPr wrap="square">
            <a:spAutoFit/>
          </a:bodyPr>
          <a:lstStyle/>
          <a:p>
            <a:pPr algn="just">
              <a:spcAft>
                <a:spcPts val="0"/>
              </a:spcAft>
              <a:tabLst>
                <a:tab pos="331470" algn="l"/>
              </a:tabLs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1.</a:t>
            </a:r>
            <a:r>
              <a:rPr lang="vi-VN" sz="2800">
                <a:latin typeface="Times New Roman" panose="02020603050405020304" pitchFamily="18" charset="0"/>
                <a:ea typeface="Times New Roman" panose="02020603050405020304" pitchFamily="18" charset="0"/>
                <a:cs typeface="Times New Roman" panose="02020603050405020304" pitchFamily="18" charset="0"/>
              </a:rPr>
              <a:t> Xác định người kể chuyện trong đoạn trích.</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340995" algn="l"/>
              </a:tabLs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2.</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Toàn bộ cảnh vật thiên nhiên, cuộc sống con người nơi phố huyện được cảm nhận qua cái nhìn và tâm trạng của nhân vật nào? Cách lựa chọn điểm nhìn như vậy có ý nghĩa gì</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333375" algn="l"/>
              </a:tabLs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3.</a:t>
            </a:r>
            <a:r>
              <a:rPr lang="vi-VN" sz="2800">
                <a:latin typeface="Times New Roman" panose="02020603050405020304" pitchFamily="18" charset="0"/>
                <a:ea typeface="Times New Roman" panose="02020603050405020304" pitchFamily="18" charset="0"/>
                <a:cs typeface="Times New Roman" panose="02020603050405020304" pitchFamily="18" charset="0"/>
              </a:rPr>
              <a:t> Khung cảnh phố huyện được miêu tả trong thời khắc nào? Tìm</a:t>
            </a:r>
            <a:r>
              <a:rPr lang="vi-VN" sz="2800">
                <a:latin typeface="Times New Roman" panose="02020603050405020304" pitchFamily="18" charset="0"/>
                <a:ea typeface="Calibri" panose="020F0502020204030204" pitchFamily="34" charset="0"/>
                <a:cs typeface="Times New Roman" panose="02020603050405020304" pitchFamily="18" charset="0"/>
              </a:rPr>
              <a:t> những chi tiết miêu tả bức tranh nơi phố huyện lúc chiều tàn (âm thanh, hình ảnh, màu sắc, đường nét)? Cảnh này gợi cho bạn những suy nghĩ, xúc cảm gì?</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333375" algn="l"/>
              </a:tabLs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4.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vật chính trong đoạn trích trên là ai? Phân tích vẻ đẹp tâm hồn của nhân vật chính trong đoạn trích?</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5.</a:t>
            </a:r>
            <a:r>
              <a:rPr lang="vi-VN" sz="2800">
                <a:latin typeface="Times New Roman" panose="02020603050405020304" pitchFamily="18" charset="0"/>
                <a:ea typeface="Times New Roman" panose="02020603050405020304" pitchFamily="18" charset="0"/>
                <a:cs typeface="Times New Roman" panose="02020603050405020304" pitchFamily="18" charset="0"/>
              </a:rPr>
              <a:t> Qua việc miêu tả bức tranh phố huyện và thể hiện nội tâm của Liên, bạn hiểu gì về tình cảm của nhà văn Thạch Lam?</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9066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13" name="Google Shape;230;p28"/>
          <p:cNvPicPr preferRelativeResize="0"/>
          <p:nvPr/>
        </p:nvPicPr>
        <p:blipFill rotWithShape="1">
          <a:blip r:embed="rId6">
            <a:alphaModFix/>
          </a:blip>
          <a:srcRect l="73593"/>
          <a:stretch/>
        </p:blipFill>
        <p:spPr>
          <a:xfrm flipH="1">
            <a:off x="1296063" y="1785089"/>
            <a:ext cx="2349054" cy="3242500"/>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83541"/>
          </a:xfrm>
          <a:prstGeom prst="rect">
            <a:avLst/>
          </a:prstGeom>
        </p:spPr>
      </p:pic>
      <p:sp>
        <p:nvSpPr>
          <p:cNvPr id="12" name="Google Shape;231;p28"/>
          <p:cNvSpPr/>
          <p:nvPr/>
        </p:nvSpPr>
        <p:spPr>
          <a:xfrm>
            <a:off x="2577481" y="-548579"/>
            <a:ext cx="7475340" cy="4777946"/>
          </a:xfrm>
          <a:prstGeom prst="cloudCallout">
            <a:avLst>
              <a:gd name="adj1" fmla="val -54751"/>
              <a:gd name="adj2" fmla="val -3368"/>
            </a:avLst>
          </a:prstGeom>
          <a:solidFill>
            <a:schemeClr val="bg2">
              <a:lumMod val="10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6" name="Rectangle 15"/>
          <p:cNvSpPr/>
          <p:nvPr/>
        </p:nvSpPr>
        <p:spPr>
          <a:xfrm>
            <a:off x="3488315" y="233912"/>
            <a:ext cx="6114917" cy="2831544"/>
          </a:xfrm>
          <a:prstGeom prst="rect">
            <a:avLst/>
          </a:prstGeom>
          <a:noFill/>
        </p:spPr>
        <p:txBody>
          <a:bodyPr wrap="square" lIns="60960" tIns="30480" rIns="60960" bIns="30480">
            <a:spAutoFit/>
          </a:bodyPr>
          <a:lstStyle/>
          <a:p>
            <a:pPr algn="ctr"/>
            <a:r>
              <a:rPr lang="vi-VN" sz="6000" b="1" dirty="0">
                <a:ln w="0"/>
                <a:solidFill>
                  <a:srgbClr val="FF00FF"/>
                </a:solidFill>
                <a:effectLst>
                  <a:reflection blurRad="6350" stA="53000" endA="300" endPos="35500" dir="5400000" sy="-90000" algn="bl" rotWithShape="0"/>
                </a:effectLst>
                <a:latin typeface="Palatino Linotype" panose="02040502050505030304" pitchFamily="18" charset="0"/>
                <a:ea typeface="Montserrat"/>
              </a:rPr>
              <a:t>HOẠT ĐỘNG 2</a:t>
            </a:r>
          </a:p>
          <a:p>
            <a:pPr algn="ctr"/>
            <a:r>
              <a:rPr lang="vi-VN" sz="6000" b="1" dirty="0">
                <a:ln w="0"/>
                <a:solidFill>
                  <a:schemeClr val="bg1"/>
                </a:solidFill>
                <a:effectLst>
                  <a:reflection blurRad="6350" stA="53000" endA="300" endPos="35500" dir="5400000" sy="-90000" algn="bl" rotWithShape="0"/>
                </a:effectLst>
                <a:latin typeface="+mj-lt"/>
              </a:rPr>
              <a:t>HÌNH THÀNH KIẾN THỨC</a:t>
            </a:r>
            <a:endParaRPr lang="en-GB" sz="6000" b="1" dirty="0">
              <a:ln w="0"/>
              <a:solidFill>
                <a:schemeClr val="bg1"/>
              </a:solidFill>
              <a:effectLst>
                <a:reflection blurRad="6350" stA="53000" endA="300" endPos="35500" dir="5400000" sy="-90000" algn="bl" rotWithShape="0"/>
              </a:effectLst>
              <a:latin typeface="+mj-lt"/>
            </a:endParaRPr>
          </a:p>
        </p:txBody>
      </p:sp>
    </p:spTree>
    <p:extLst>
      <p:ext uri="{BB962C8B-B14F-4D97-AF65-F5344CB8AC3E}">
        <p14:creationId xmlns:p14="http://schemas.microsoft.com/office/powerpoint/2010/main" val="301352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5185667" y="1450652"/>
            <a:ext cx="1273105" cy="646331"/>
          </a:xfrm>
          <a:prstGeom prst="rect">
            <a:avLst/>
          </a:prstGeom>
        </p:spPr>
        <p:txBody>
          <a:bodyPr wrap="none">
            <a:spAutoFit/>
          </a:bodyPr>
          <a:lstStyle/>
          <a:p>
            <a:r>
              <a:rPr lang="vi-VN" sz="3600" b="1">
                <a:solidFill>
                  <a:srgbClr val="FF0000"/>
                </a:solidFill>
                <a:latin typeface="Times New Roman" panose="02020603050405020304" pitchFamily="18" charset="0"/>
                <a:ea typeface="Times New Roman" panose="02020603050405020304" pitchFamily="18" charset="0"/>
              </a:rPr>
              <a:t>Gợi ý</a:t>
            </a:r>
            <a:endParaRPr lang="en-GB" sz="3600"/>
          </a:p>
        </p:txBody>
      </p:sp>
      <p:sp>
        <p:nvSpPr>
          <p:cNvPr id="3" name="Rectangle 2"/>
          <p:cNvSpPr/>
          <p:nvPr/>
        </p:nvSpPr>
        <p:spPr>
          <a:xfrm>
            <a:off x="2426208" y="2639173"/>
            <a:ext cx="6096000" cy="1754326"/>
          </a:xfrm>
          <a:prstGeom prst="rect">
            <a:avLst/>
          </a:prstGeom>
        </p:spPr>
        <p:txBody>
          <a:bodyPr>
            <a:spAutoFit/>
          </a:bodyPr>
          <a:lstStyle/>
          <a:p>
            <a:pPr algn="just">
              <a:spcAft>
                <a:spcPts val="0"/>
              </a:spcAft>
              <a:tabLst>
                <a:tab pos="348615" algn="l"/>
              </a:tabLst>
            </a:pPr>
            <a:r>
              <a:rPr lang="vi-VN" sz="3600" b="1">
                <a:latin typeface="Times New Roman" panose="02020603050405020304" pitchFamily="18" charset="0"/>
                <a:ea typeface="Times New Roman" panose="02020603050405020304" pitchFamily="18" charset="0"/>
                <a:cs typeface="Times New Roman" panose="02020603050405020304" pitchFamily="18" charset="0"/>
              </a:rPr>
              <a:t>Câu 1.</a:t>
            </a:r>
            <a:r>
              <a:rPr lang="vi-VN" sz="3600">
                <a:latin typeface="Times New Roman" panose="02020603050405020304" pitchFamily="18" charset="0"/>
                <a:ea typeface="Times New Roman" panose="02020603050405020304" pitchFamily="18" charset="0"/>
                <a:cs typeface="Times New Roman" panose="02020603050405020304" pitchFamily="18" charset="0"/>
              </a:rPr>
              <a:t> Người kể chuyện trong đoạn trích giấu mặt, đó là người kể chuyện ngôi thứ ba.</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7872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365760" y="439438"/>
            <a:ext cx="11494008" cy="6555641"/>
          </a:xfrm>
          <a:prstGeom prst="rect">
            <a:avLst/>
          </a:prstGeom>
        </p:spPr>
        <p:txBody>
          <a:bodyPr wrap="square">
            <a:spAutoFit/>
          </a:bodyPr>
          <a:lstStyle/>
          <a:p>
            <a:pPr algn="ctr">
              <a:spcAft>
                <a:spcPts val="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Câu 2</a:t>
            </a:r>
            <a:r>
              <a:rPr lang="vi-VN" sz="2800">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Toàn bộ cảnh vật thiên nhiên, cuộc sống con người nơi phố huyện được cảm nhận qua cái nhìn và tâm trạng của nhân vật Liên</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Cách lựa chọn điểm nhìn miêu tả ấy thể hiện nét đặc sắc và độc đáo trong nghệ thuật miêu tả của nhà văn, nhà văn đã không trực tiếp mô tả qua cảm nhận của mình mà bằng những cảm nhận và quan sát của Liên. Bức tranh thiên nhiên trong </a:t>
            </a:r>
            <a:r>
              <a:rPr lang="vi-VN" sz="2800" i="1">
                <a:latin typeface="Times New Roman" panose="02020603050405020304" pitchFamily="18" charset="0"/>
                <a:ea typeface="Times New Roman" panose="02020603050405020304" pitchFamily="18" charset="0"/>
                <a:cs typeface="Times New Roman" panose="02020603050405020304" pitchFamily="18" charset="0"/>
              </a:rPr>
              <a:t>Hai đứa trẻ</a:t>
            </a:r>
            <a:r>
              <a:rPr lang="vi-VN" sz="2800">
                <a:latin typeface="Times New Roman" panose="02020603050405020304" pitchFamily="18" charset="0"/>
                <a:ea typeface="Times New Roman" panose="02020603050405020304" pitchFamily="18" charset="0"/>
                <a:cs typeface="Times New Roman" panose="02020603050405020304" pitchFamily="18" charset="0"/>
              </a:rPr>
              <a:t> được thể hiện bằng những motip của ánh sáng và bóng tối. Cảnh thiên nhiên hiện hữu thật chân thực khi có sự phối hợp hài hòa của cả màu sắc, âm thanh và mùi vị. Ngoài ra, việc tạo nên hệ thống hình ảnh có sự tương phản về độ tối – sáng trong tác phẩm cũng là một nét đặc sắc về nghệ thuật miêu tả của nhà văn và việc chọn Liên là điểm nhìn để có thể miêu tả và cảm nhận về cảnh vật. Điều này khiến cho những tác giả có thể phần nào gián tiếp nói lên tâm trạng nhân vật, thể hiện được những rung cảm tinh tế của Liên – một nhân vật có đời sống tâm hồn phong phú và tinh tế trong cách nhìn nhận, quan sát những điều diễn ra xung quanh cuộc sống. </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272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457200" y="448480"/>
            <a:ext cx="11734800" cy="6494085"/>
          </a:xfrm>
          <a:prstGeom prst="rect">
            <a:avLst/>
          </a:prstGeom>
        </p:spPr>
        <p:txBody>
          <a:bodyPr wrap="square">
            <a:spAutoFit/>
          </a:bodyPr>
          <a:lstStyle/>
          <a:p>
            <a:pPr algn="ctr">
              <a:spcAft>
                <a:spcPts val="0"/>
              </a:spcAft>
            </a:pPr>
            <a:r>
              <a:rPr lang="vi-VN" sz="2600" b="1">
                <a:latin typeface="Times New Roman" panose="02020603050405020304" pitchFamily="18" charset="0"/>
                <a:ea typeface="Times New Roman" panose="02020603050405020304" pitchFamily="18" charset="0"/>
                <a:cs typeface="Times New Roman" panose="02020603050405020304" pitchFamily="18" charset="0"/>
              </a:rPr>
              <a:t>Câu 3</a:t>
            </a:r>
            <a:r>
              <a:rPr lang="vi-VN" sz="2600">
                <a:latin typeface="Times New Roman" panose="02020603050405020304" pitchFamily="18" charset="0"/>
                <a:ea typeface="Times New Roman" panose="02020603050405020304" pitchFamily="18" charset="0"/>
                <a:cs typeface="Times New Roman" panose="02020603050405020304" pitchFamily="18" charset="0"/>
              </a:rPr>
              <a:t> </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Khung cảnh phố huyện được miêu tả trong thời khắc chiều tối</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Những chi tiết miêu tả bức tranh phố huyện:</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Âm thanh:</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Tiếng trống thu không gọi chiều về.</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Tiếng ếch nhái kêu ran ngoài đồng ruộng.</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Tiếng muỗi vo ve. (“Tiếng trống thu không ... trên nền trời”)</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Hình ảnh, màu sắc:</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“Phương tây đỏ rực như lửa cháy”,</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“Những đám mây ánh hồng như hòn than sắp tàn”.</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Đường nét: dãy tre làng cắt hình rõ rệt trên nền trời.</a:t>
            </a:r>
            <a:endParaRPr lang="en-GB" sz="2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600">
                <a:latin typeface="Times New Roman" panose="02020603050405020304" pitchFamily="18" charset="0"/>
                <a:ea typeface="Times New Roman" panose="02020603050405020304" pitchFamily="18" charset="0"/>
                <a:cs typeface="Times New Roman" panose="02020603050405020304" pitchFamily="18" charset="0"/>
              </a:rPr>
              <a:t>- Qua những chi tiết miêu tả bức tranh nơi phố huyện gợi nỗi buồn man mác. Nỗi buồn ấy hiện diện ở bức tranh thiên nhiên, bức tranh của cuộc sống sinh hoạt và trong nỗi lòng của con người. Tuy nhiên, dù cuộc sống có nghèo khó và tưởng chừng sẽ chìm khuất vào bóng tối, con người nơi ấy vẫn có những tấm lòng đáng quý và những mong ước đáng trân trọng…</a:t>
            </a:r>
            <a:endParaRPr lang="en-GB" sz="2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1576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3" name="Rectangle 2"/>
          <p:cNvSpPr/>
          <p:nvPr/>
        </p:nvSpPr>
        <p:spPr>
          <a:xfrm>
            <a:off x="621792" y="650215"/>
            <a:ext cx="11420856" cy="6001643"/>
          </a:xfrm>
          <a:prstGeom prst="rect">
            <a:avLst/>
          </a:prstGeom>
        </p:spPr>
        <p:txBody>
          <a:bodyPr wrap="square">
            <a:spAutoFit/>
          </a:bodyPr>
          <a:lstStyle/>
          <a:p>
            <a:pPr algn="just">
              <a:spcAft>
                <a:spcPts val="0"/>
              </a:spcAft>
              <a:tabLst>
                <a:tab pos="348615" algn="l"/>
              </a:tabLst>
            </a:pPr>
            <a:r>
              <a:rPr lang="vi-VN" sz="3200" b="1">
                <a:latin typeface="Times New Roman" panose="02020603050405020304" pitchFamily="18" charset="0"/>
                <a:ea typeface="Times New Roman" panose="02020603050405020304" pitchFamily="18" charset="0"/>
                <a:cs typeface="Times New Roman" panose="02020603050405020304" pitchFamily="18" charset="0"/>
              </a:rPr>
              <a:t>Câu 4. </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348615" algn="l"/>
              </a:tabLst>
            </a:pPr>
            <a:r>
              <a:rPr lang="vi-VN" sz="3200" b="1">
                <a:latin typeface="Times New Roman" panose="02020603050405020304" pitchFamily="18" charset="0"/>
                <a:ea typeface="Times New Roman" panose="02020603050405020304" pitchFamily="18" charset="0"/>
                <a:cs typeface="Times New Roman" panose="02020603050405020304" pitchFamily="18" charset="0"/>
              </a:rPr>
              <a:t>- </a:t>
            </a:r>
            <a:r>
              <a:rPr lang="vi-VN" sz="3200">
                <a:latin typeface="Times New Roman" panose="02020603050405020304" pitchFamily="18" charset="0"/>
                <a:ea typeface="Times New Roman" panose="02020603050405020304" pitchFamily="18" charset="0"/>
                <a:cs typeface="Times New Roman" panose="02020603050405020304" pitchFamily="18" charset="0"/>
              </a:rPr>
              <a:t>Nhân vật chính trong đoạn trích trên là Liên.</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Tâm trạng của Liên:</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Cảm nhận rất rõ: “mùi riêng của đất, của quê hương này”.</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Cảnh ngày tàn và những kiếp người tàn tạ: gợi cho Liên nỗi buồn thấm thía</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Động lòng thương những đứa trẻ nhà nghèo nhưng chính chị cũng không có tiền mà cho chúng.</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Xót thương mẹ con chị Tí: ngày mò cua bắt tép, tối dọn cái hàng nước chè tươi chả kiếm được bao nhiêu.</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-&gt; Liên là một cô bé có tâm hồn nhạy cảm, tinh tế, có lòng trắc ẩn, yêu thương con người.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6461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2599944" y="1556854"/>
            <a:ext cx="7357872" cy="2958502"/>
          </a:xfrm>
          <a:prstGeom prst="rect">
            <a:avLst/>
          </a:prstGeom>
        </p:spPr>
        <p:txBody>
          <a:bodyPr wrap="square">
            <a:spAutoFit/>
          </a:bodyPr>
          <a:lstStyle/>
          <a:p>
            <a:pPr algn="just">
              <a:lnSpc>
                <a:spcPct val="150000"/>
              </a:lnSpc>
              <a:spcAft>
                <a:spcPts val="0"/>
              </a:spcAft>
              <a:tabLst>
                <a:tab pos="348615" algn="l"/>
              </a:tabLst>
            </a:pPr>
            <a:r>
              <a:rPr lang="vi-VN" sz="3200" b="1">
                <a:latin typeface="Times New Roman" panose="02020603050405020304" pitchFamily="18" charset="0"/>
                <a:ea typeface="Times New Roman" panose="02020603050405020304" pitchFamily="18" charset="0"/>
                <a:cs typeface="Times New Roman" panose="02020603050405020304" pitchFamily="18" charset="0"/>
              </a:rPr>
              <a:t>Câu 5. </a:t>
            </a:r>
            <a:r>
              <a:rPr lang="vi-VN" sz="3200">
                <a:latin typeface="Times New Roman" panose="02020603050405020304" pitchFamily="18" charset="0"/>
                <a:ea typeface="Times New Roman" panose="02020603050405020304" pitchFamily="18" charset="0"/>
                <a:cs typeface="Times New Roman" panose="02020603050405020304" pitchFamily="18" charset="0"/>
              </a:rPr>
              <a:t>Tình cảm của nhà văn Thạch Lam: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348615" algn="l"/>
              </a:tabLst>
            </a:pPr>
            <a:r>
              <a:rPr lang="vi-VN" sz="3200">
                <a:latin typeface="Times New Roman" panose="02020603050405020304" pitchFamily="18" charset="0"/>
                <a:ea typeface="Times New Roman" panose="02020603050405020304" pitchFamily="18" charset="0"/>
                <a:cs typeface="Times New Roman" panose="02020603050405020304" pitchFamily="18" charset="0"/>
              </a:rPr>
              <a:t>- Y</a:t>
            </a:r>
            <a:r>
              <a:rPr lang="vi-VN" sz="3200">
                <a:latin typeface="Times New Roman" panose="02020603050405020304" pitchFamily="18" charset="0"/>
                <a:ea typeface="Calibri" panose="020F0502020204030204" pitchFamily="34" charset="0"/>
                <a:cs typeface="Times New Roman" panose="02020603050405020304" pitchFamily="18" charset="0"/>
              </a:rPr>
              <a:t>êu mến, gắn bó với thiên nhiên đất nước. </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348615" algn="l"/>
              </a:tabLst>
            </a:pPr>
            <a:r>
              <a:rPr lang="vi-VN" sz="3200">
                <a:latin typeface="Times New Roman" panose="02020603050405020304" pitchFamily="18" charset="0"/>
                <a:ea typeface="Calibri" panose="020F0502020204030204" pitchFamily="34" charset="0"/>
                <a:cs typeface="Times New Roman" panose="02020603050405020304" pitchFamily="18" charset="0"/>
              </a:rPr>
              <a:t>-  Giàu lòng trắc ẩn đối với những kiếp người nghèo khổ.</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3144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3" name="Rectangle 2"/>
          <p:cNvSpPr/>
          <p:nvPr/>
        </p:nvSpPr>
        <p:spPr>
          <a:xfrm>
            <a:off x="2371344" y="1381261"/>
            <a:ext cx="8025384" cy="4031873"/>
          </a:xfrm>
          <a:prstGeom prst="rect">
            <a:avLst/>
          </a:prstGeom>
        </p:spPr>
        <p:txBody>
          <a:bodyPr wrap="square">
            <a:spAutoFit/>
          </a:bodyPr>
          <a:lstStyle/>
          <a:p>
            <a:pPr algn="ctr">
              <a:spcAft>
                <a:spcPts val="0"/>
              </a:spcAft>
            </a:pPr>
            <a:r>
              <a:rPr lang="vi-VN" sz="3200" b="1">
                <a:latin typeface="Times New Roman" panose="02020603050405020304" pitchFamily="18" charset="0"/>
                <a:ea typeface="Times New Roman" panose="02020603050405020304" pitchFamily="18" charset="0"/>
                <a:cs typeface="Times New Roman" panose="02020603050405020304" pitchFamily="18" charset="0"/>
              </a:rPr>
              <a:t>H</a:t>
            </a:r>
            <a:r>
              <a:rPr lang="pt-BR" sz="3200" b="1">
                <a:latin typeface="Times New Roman" panose="02020603050405020304" pitchFamily="18" charset="0"/>
                <a:ea typeface="Times New Roman" panose="02020603050405020304" pitchFamily="18" charset="0"/>
                <a:cs typeface="Times New Roman" panose="02020603050405020304" pitchFamily="18" charset="0"/>
              </a:rPr>
              <a:t>ướng dẫn học ở nhà</a:t>
            </a:r>
            <a:r>
              <a:rPr lang="pt-BR" sz="3200">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3200">
                <a:latin typeface="Times New Roman" panose="02020603050405020304" pitchFamily="18" charset="0"/>
                <a:ea typeface="Calibri" panose="020F0502020204030204" pitchFamily="34" charset="0"/>
                <a:cs typeface="Times New Roman" panose="02020603050405020304" pitchFamily="18" charset="0"/>
              </a:rPr>
              <a:t>- Vẽ sơ đồ tư duy về các đơn vị kiến thức của bài học hoặc vẽ tranh hình ảnh ấn tượng về bài học.</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3200">
                <a:latin typeface="Times New Roman" panose="02020603050405020304" pitchFamily="18" charset="0"/>
                <a:ea typeface="Calibri" panose="020F0502020204030204" pitchFamily="34" charset="0"/>
                <a:cs typeface="Times New Roman" panose="02020603050405020304" pitchFamily="18" charset="0"/>
              </a:rPr>
              <a:t>- Tìm đọc thêm các truyện ngắn có cùng đặc điểm sáng tác và độ dài tương đương. </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pt-BR" sz="3200">
                <a:latin typeface="Times New Roman" panose="02020603050405020304" pitchFamily="18" charset="0"/>
                <a:ea typeface="Calibri" panose="020F0502020204030204" pitchFamily="34" charset="0"/>
                <a:cs typeface="Times New Roman" panose="02020603050405020304" pitchFamily="18" charset="0"/>
              </a:rPr>
              <a:t>- Chuẩn bị bài: Một chuyện đùa nho nhỏ (An-tôn Sê-khốp)</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160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0" name="Google Shape;231;p28"/>
          <p:cNvSpPr/>
          <p:nvPr/>
        </p:nvSpPr>
        <p:spPr>
          <a:xfrm>
            <a:off x="3762796" y="1235195"/>
            <a:ext cx="8079275" cy="4387610"/>
          </a:xfrm>
          <a:prstGeom prst="cloudCallout">
            <a:avLst>
              <a:gd name="adj1" fmla="val -54751"/>
              <a:gd name="adj2" fmla="val -3368"/>
            </a:avLst>
          </a:prstGeom>
          <a:solidFill>
            <a:schemeClr val="bg1">
              <a:alpha val="57647"/>
            </a:schemeClr>
          </a:solidFill>
          <a:ln w="12700" cap="flat" cmpd="sng">
            <a:solidFill>
              <a:schemeClr val="accent2">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r>
              <a:rPr lang="vi-VN"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rPr>
              <a:t>THE END!!!</a:t>
            </a: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Tree>
    <p:extLst>
      <p:ext uri="{BB962C8B-B14F-4D97-AF65-F5344CB8AC3E}">
        <p14:creationId xmlns:p14="http://schemas.microsoft.com/office/powerpoint/2010/main" val="3352520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14" name="Round Same Side Corner Rectangle 13"/>
          <p:cNvSpPr/>
          <p:nvPr/>
        </p:nvSpPr>
        <p:spPr>
          <a:xfrm rot="5400000">
            <a:off x="2448626" y="-1364420"/>
            <a:ext cx="477019" cy="4610981"/>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5" name="Rectangle 14"/>
          <p:cNvSpPr/>
          <p:nvPr/>
        </p:nvSpPr>
        <p:spPr>
          <a:xfrm>
            <a:off x="896606" y="709856"/>
            <a:ext cx="10332226" cy="584775"/>
          </a:xfrm>
          <a:prstGeom prst="rect">
            <a:avLst/>
          </a:prstGeom>
          <a:solidFill>
            <a:schemeClr val="bg1"/>
          </a:solidFill>
          <a:ln>
            <a:solidFill>
              <a:srgbClr val="00B0F0"/>
            </a:solidFill>
          </a:ln>
        </p:spPr>
        <p:txBody>
          <a:bodyPr wrap="square">
            <a:spAutoFit/>
          </a:bodyPr>
          <a:lstStyle/>
          <a:p>
            <a:pPr defTabSz="457132">
              <a:spcBef>
                <a:spcPts val="600"/>
              </a:spcBef>
              <a:defRPr/>
            </a:pPr>
            <a:r>
              <a:rPr lang="en-US" sz="3200" b="1">
                <a:latin typeface="Times New Roman" panose="02020603050405020304" pitchFamily="18" charset="0"/>
                <a:cs typeface="Times New Roman" panose="02020603050405020304" pitchFamily="18" charset="0"/>
              </a:rPr>
              <a:t>TÌM HIỂU CHUNG</a:t>
            </a:r>
            <a:r>
              <a:rPr lang="vi-VN" sz="3200" b="1">
                <a:latin typeface="Times New Roman" panose="02020603050405020304" pitchFamily="18" charset="0"/>
                <a:cs typeface="Times New Roman" panose="02020603050405020304" pitchFamily="18" charset="0"/>
              </a:rPr>
              <a:t> VÀ TÁC GIẢ VÀ TÁC PHẨM</a:t>
            </a:r>
            <a:endParaRPr lang="en-US" sz="3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22060" y="648394"/>
            <a:ext cx="374546" cy="584775"/>
          </a:xfrm>
          <a:prstGeom prst="rect">
            <a:avLst/>
          </a:prstGeom>
          <a:solidFill>
            <a:schemeClr val="bg1"/>
          </a:solidFill>
          <a:ln>
            <a:solidFill>
              <a:srgbClr val="00B0F0"/>
            </a:solidFill>
          </a:ln>
        </p:spPr>
        <p:txBody>
          <a:bodyPr wrap="square" rtlCol="0">
            <a:spAutoFit/>
          </a:bodyPr>
          <a:lstStyle/>
          <a:p>
            <a:pPr algn="ctr"/>
            <a:r>
              <a:rPr lang="en-US" sz="3200" b="1">
                <a:latin typeface="Times New Roman" panose="02020603050405020304" pitchFamily="18" charset="0"/>
                <a:ea typeface="Tahoma" pitchFamily="34" charset="0"/>
                <a:cs typeface="Times New Roman" panose="02020603050405020304" pitchFamily="18" charset="0"/>
              </a:rPr>
              <a:t>I</a:t>
            </a:r>
          </a:p>
        </p:txBody>
      </p:sp>
      <p:sp>
        <p:nvSpPr>
          <p:cNvPr id="19" name="Round Same Side Corner Rectangle 18"/>
          <p:cNvSpPr/>
          <p:nvPr/>
        </p:nvSpPr>
        <p:spPr>
          <a:xfrm rot="5400000">
            <a:off x="1177607" y="557931"/>
            <a:ext cx="477019" cy="2068950"/>
          </a:xfrm>
          <a:prstGeom prst="round2Same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0" name="Rectangle 19"/>
          <p:cNvSpPr/>
          <p:nvPr/>
        </p:nvSpPr>
        <p:spPr>
          <a:xfrm>
            <a:off x="896605" y="1361190"/>
            <a:ext cx="1435115" cy="523220"/>
          </a:xfrm>
          <a:prstGeom prst="rect">
            <a:avLst/>
          </a:prstGeom>
          <a:solidFill>
            <a:schemeClr val="bg1"/>
          </a:solidFill>
          <a:ln>
            <a:solidFill>
              <a:srgbClr val="00B0F0"/>
            </a:solidFill>
          </a:ln>
        </p:spPr>
        <p:txBody>
          <a:bodyPr wrap="square">
            <a:spAutoFit/>
          </a:bodyPr>
          <a:lstStyle/>
          <a:p>
            <a:pPr defTabSz="457132">
              <a:spcBef>
                <a:spcPts val="600"/>
              </a:spcBef>
              <a:defRPr/>
            </a:pPr>
            <a:r>
              <a:rPr lang="vi-VN" sz="2800" b="1">
                <a:latin typeface="+mj-lt"/>
                <a:cs typeface="Arial" pitchFamily="34" charset="0"/>
              </a:rPr>
              <a:t>Tác giả</a:t>
            </a:r>
            <a:endParaRPr lang="en-US" sz="2800" dirty="0">
              <a:latin typeface="+mj-lt"/>
              <a:cs typeface="Arial" pitchFamily="34" charset="0"/>
            </a:endParaRPr>
          </a:p>
        </p:txBody>
      </p:sp>
      <p:sp>
        <p:nvSpPr>
          <p:cNvPr id="21" name="TextBox 20"/>
          <p:cNvSpPr txBox="1"/>
          <p:nvPr/>
        </p:nvSpPr>
        <p:spPr>
          <a:xfrm>
            <a:off x="522059" y="1299728"/>
            <a:ext cx="374546" cy="523220"/>
          </a:xfrm>
          <a:prstGeom prst="rect">
            <a:avLst/>
          </a:prstGeom>
          <a:solidFill>
            <a:schemeClr val="bg1"/>
          </a:solidFill>
          <a:ln>
            <a:solidFill>
              <a:srgbClr val="00B0F0"/>
            </a:solidFill>
          </a:ln>
        </p:spPr>
        <p:txBody>
          <a:bodyPr wrap="square" rtlCol="0">
            <a:spAutoFit/>
          </a:bodyPr>
          <a:lstStyle/>
          <a:p>
            <a:pPr algn="ctr"/>
            <a:r>
              <a:rPr lang="vi-VN" sz="2800" b="1">
                <a:latin typeface="+mj-lt"/>
                <a:ea typeface="Tahoma" pitchFamily="34" charset="0"/>
                <a:cs typeface="Tahoma" pitchFamily="34" charset="0"/>
              </a:rPr>
              <a:t>1</a:t>
            </a:r>
            <a:endParaRPr lang="en-US" sz="2800" b="1">
              <a:latin typeface="+mj-lt"/>
              <a:ea typeface="Tahoma" pitchFamily="34" charset="0"/>
              <a:cs typeface="Tahoma" pitchFamily="34" charset="0"/>
            </a:endParaRPr>
          </a:p>
        </p:txBody>
      </p:sp>
      <p:pic>
        <p:nvPicPr>
          <p:cNvPr id="22" name="Picture 2" descr="http://dcvonline.net/wp-content/uploads/2013/07/thach-l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43" y="2221334"/>
            <a:ext cx="3040024" cy="4448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09488" y="1510572"/>
            <a:ext cx="1485278" cy="584775"/>
          </a:xfrm>
          <a:prstGeom prst="rect">
            <a:avLst/>
          </a:prstGeom>
        </p:spPr>
        <p:txBody>
          <a:bodyPr wrap="none">
            <a:spAutoFit/>
          </a:bodyPr>
          <a:lstStyle/>
          <a:p>
            <a:r>
              <a:rPr lang="vi-VN" sz="32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Tiểu sử</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4195547" y="2584486"/>
            <a:ext cx="8266639" cy="1077218"/>
          </a:xfrm>
          <a:prstGeom prst="rect">
            <a:avLst/>
          </a:prstGeom>
        </p:spPr>
        <p:txBody>
          <a:bodyPr wrap="square">
            <a:spAutoFit/>
          </a:bodyPr>
          <a:lstStyle/>
          <a:p>
            <a:r>
              <a:rPr lang="vi-VN"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Tên thật là Nguyễn Tường Vinh (sau đổi thành Nguyễn Tường Lân).</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4195547" y="2007581"/>
            <a:ext cx="4491935" cy="584775"/>
          </a:xfrm>
          <a:prstGeom prst="rect">
            <a:avLst/>
          </a:prstGeom>
        </p:spPr>
        <p:txBody>
          <a:bodyPr wrap="none">
            <a:spAutoFit/>
          </a:bodyPr>
          <a:lstStyle/>
          <a:p>
            <a:r>
              <a:rPr lang="pt-BR"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Thạch Lam (1910 – 1942)</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4213483" y="3667239"/>
            <a:ext cx="7978517" cy="584775"/>
          </a:xfrm>
          <a:prstGeom prst="rect">
            <a:avLst/>
          </a:prstGeom>
        </p:spPr>
        <p:txBody>
          <a:bodyPr wrap="square">
            <a:spAutoFit/>
          </a:bodyPr>
          <a:lstStyle/>
          <a:p>
            <a:r>
              <a:rPr lang="pt-BR"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 quán: Hà Nội</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7"/>
          <a:stretch>
            <a:fillRect/>
          </a:stretch>
        </p:blipFill>
        <p:spPr>
          <a:xfrm>
            <a:off x="4242816" y="1665186"/>
            <a:ext cx="285751" cy="285751"/>
          </a:xfrm>
          <a:prstGeom prst="rect">
            <a:avLst/>
          </a:prstGeom>
        </p:spPr>
      </p:pic>
      <p:sp>
        <p:nvSpPr>
          <p:cNvPr id="24" name="Oval 23"/>
          <p:cNvSpPr/>
          <p:nvPr/>
        </p:nvSpPr>
        <p:spPr>
          <a:xfrm>
            <a:off x="3839887" y="2184464"/>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5" name="Oval 24"/>
          <p:cNvSpPr/>
          <p:nvPr/>
        </p:nvSpPr>
        <p:spPr>
          <a:xfrm>
            <a:off x="3839887" y="2775527"/>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6" name="Oval 25"/>
          <p:cNvSpPr/>
          <p:nvPr/>
        </p:nvSpPr>
        <p:spPr>
          <a:xfrm>
            <a:off x="3839887" y="3855542"/>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7" name="Oval 26"/>
          <p:cNvSpPr/>
          <p:nvPr/>
        </p:nvSpPr>
        <p:spPr>
          <a:xfrm>
            <a:off x="3839887" y="4675117"/>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8" name="Oval 27"/>
          <p:cNvSpPr/>
          <p:nvPr/>
        </p:nvSpPr>
        <p:spPr>
          <a:xfrm>
            <a:off x="3930267" y="5936973"/>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9" name="Rectangle 8"/>
          <p:cNvSpPr/>
          <p:nvPr/>
        </p:nvSpPr>
        <p:spPr>
          <a:xfrm>
            <a:off x="4242816" y="4217868"/>
            <a:ext cx="7803537" cy="1569660"/>
          </a:xfrm>
          <a:prstGeom prst="rect">
            <a:avLst/>
          </a:prstGeom>
        </p:spPr>
        <p:txBody>
          <a:bodyPr wrap="square">
            <a:spAutoFit/>
          </a:bodyPr>
          <a:lstStyle/>
          <a:p>
            <a:pPr algn="just">
              <a:spcAft>
                <a:spcPts val="0"/>
              </a:spcAft>
            </a:pP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Từng có khoảng thời gian sống ở quê ngoại Cẩm Giàng, Hải Dương </a:t>
            </a:r>
            <a:r>
              <a:rPr lang="en-US"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không gian nghệ thuật quen thuộc trong văn Thạch Lam.</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4275890" y="5744415"/>
            <a:ext cx="8591612" cy="1077218"/>
          </a:xfrm>
          <a:prstGeom prst="rect">
            <a:avLst/>
          </a:prstGeom>
        </p:spPr>
        <p:txBody>
          <a:bodyPr wrap="square">
            <a:spAutoFit/>
          </a:bodyPr>
          <a:lstStyle/>
          <a:p>
            <a:r>
              <a:rPr lang="en-US"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 người: Là người thông minh, trầm </a:t>
            </a:r>
            <a:r>
              <a:rPr lang="vi-VN"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t>
            </a:r>
            <a:r>
              <a:rPr lang="en-US"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ĩnh, điềm đạm, đôn hậu và rất tinh tế.</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665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anim calcmode="lin" valueType="num">
                                      <p:cBhvr>
                                        <p:cTn id="60" dur="1000" fill="hold"/>
                                        <p:tgtEl>
                                          <p:spTgt spid="2"/>
                                        </p:tgtEl>
                                        <p:attrNameLst>
                                          <p:attrName>ppt_x</p:attrName>
                                        </p:attrNameLst>
                                      </p:cBhvr>
                                      <p:tavLst>
                                        <p:tav tm="0">
                                          <p:val>
                                            <p:strVal val="#ppt_x"/>
                                          </p:val>
                                        </p:tav>
                                        <p:tav tm="100000">
                                          <p:val>
                                            <p:strVal val="#ppt_x"/>
                                          </p:val>
                                        </p:tav>
                                      </p:tavLst>
                                    </p:anim>
                                    <p:anim calcmode="lin" valueType="num">
                                      <p:cBhvr>
                                        <p:cTn id="6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1000"/>
                                        <p:tgtEl>
                                          <p:spTgt spid="3"/>
                                        </p:tgtEl>
                                      </p:cBhvr>
                                    </p:animEffect>
                                    <p:anim calcmode="lin" valueType="num">
                                      <p:cBhvr>
                                        <p:cTn id="89" dur="1000" fill="hold"/>
                                        <p:tgtEl>
                                          <p:spTgt spid="3"/>
                                        </p:tgtEl>
                                        <p:attrNameLst>
                                          <p:attrName>ppt_x</p:attrName>
                                        </p:attrNameLst>
                                      </p:cBhvr>
                                      <p:tavLst>
                                        <p:tav tm="0">
                                          <p:val>
                                            <p:strVal val="#ppt_x"/>
                                          </p:val>
                                        </p:tav>
                                        <p:tav tm="100000">
                                          <p:val>
                                            <p:strVal val="#ppt_x"/>
                                          </p:val>
                                        </p:tav>
                                      </p:tavLst>
                                    </p:anim>
                                    <p:anim calcmode="lin" valueType="num">
                                      <p:cBhvr>
                                        <p:cTn id="9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1000"/>
                                        <p:tgtEl>
                                          <p:spTgt spid="7"/>
                                        </p:tgtEl>
                                      </p:cBhvr>
                                    </p:animEffect>
                                    <p:anim calcmode="lin" valueType="num">
                                      <p:cBhvr>
                                        <p:cTn id="101" dur="1000" fill="hold"/>
                                        <p:tgtEl>
                                          <p:spTgt spid="7"/>
                                        </p:tgtEl>
                                        <p:attrNameLst>
                                          <p:attrName>ppt_x</p:attrName>
                                        </p:attrNameLst>
                                      </p:cBhvr>
                                      <p:tavLst>
                                        <p:tav tm="0">
                                          <p:val>
                                            <p:strVal val="#ppt_x"/>
                                          </p:val>
                                        </p:tav>
                                        <p:tav tm="100000">
                                          <p:val>
                                            <p:strVal val="#ppt_x"/>
                                          </p:val>
                                        </p:tav>
                                      </p:tavLst>
                                    </p:anim>
                                    <p:anim calcmode="lin" valueType="num">
                                      <p:cBhvr>
                                        <p:cTn id="10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arn(inVertical)">
                                      <p:cBhvr>
                                        <p:cTn id="107" dur="500"/>
                                        <p:tgtEl>
                                          <p:spTgt spid="27"/>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barn(inVertical)">
                                      <p:cBhvr>
                                        <p:cTn id="110" dur="5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circle(in)">
                                      <p:cBhvr>
                                        <p:cTn id="115" dur="2000"/>
                                        <p:tgtEl>
                                          <p:spTgt spid="10"/>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circle(in)">
                                      <p:cBhvr>
                                        <p:cTn id="11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P spid="21" grpId="0" animBg="1"/>
      <p:bldP spid="2" grpId="0"/>
      <p:bldP spid="3" grpId="0"/>
      <p:bldP spid="6" grpId="0"/>
      <p:bldP spid="7" grpId="0"/>
      <p:bldP spid="24" grpId="0" animBg="1"/>
      <p:bldP spid="25" grpId="0" animBg="1"/>
      <p:bldP spid="26" grpId="0" animBg="1"/>
      <p:bldP spid="27" grpId="0" animBg="1"/>
      <p:bldP spid="28"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2" name="Picture 2" descr="http://dcvonline.net/wp-content/uploads/2013/07/thach-l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43" y="2221334"/>
            <a:ext cx="3040024" cy="44488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7"/>
          <a:stretch>
            <a:fillRect/>
          </a:stretch>
        </p:blipFill>
        <p:spPr>
          <a:xfrm>
            <a:off x="4187951" y="1278629"/>
            <a:ext cx="285751" cy="285751"/>
          </a:xfrm>
          <a:prstGeom prst="rect">
            <a:avLst/>
          </a:prstGeom>
        </p:spPr>
      </p:pic>
      <p:sp>
        <p:nvSpPr>
          <p:cNvPr id="24" name="Oval 23"/>
          <p:cNvSpPr/>
          <p:nvPr/>
        </p:nvSpPr>
        <p:spPr>
          <a:xfrm>
            <a:off x="3915325" y="2329275"/>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5" name="Oval 24"/>
          <p:cNvSpPr/>
          <p:nvPr/>
        </p:nvSpPr>
        <p:spPr>
          <a:xfrm>
            <a:off x="3983312" y="4055322"/>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 name="Rectangle 11"/>
          <p:cNvSpPr/>
          <p:nvPr/>
        </p:nvSpPr>
        <p:spPr>
          <a:xfrm>
            <a:off x="4758833" y="1149051"/>
            <a:ext cx="1505742" cy="646331"/>
          </a:xfrm>
          <a:prstGeom prst="rect">
            <a:avLst/>
          </a:prstGeom>
        </p:spPr>
        <p:txBody>
          <a:bodyPr wrap="square">
            <a:spAutoFit/>
          </a:bodyPr>
          <a:lstStyle/>
          <a:p>
            <a:r>
              <a:rPr lang="vi-VN" sz="36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Vị trí</a:t>
            </a:r>
            <a:endParaRPr lang="en-GB" sz="3600">
              <a:effectLst>
                <a:outerShdw blurRad="38100" dist="38100" dir="2700000" algn="tl">
                  <a:srgbClr val="000000">
                    <a:alpha val="43137"/>
                  </a:srgbClr>
                </a:outerShdw>
              </a:effectLst>
            </a:endParaRPr>
          </a:p>
        </p:txBody>
      </p:sp>
      <p:sp>
        <p:nvSpPr>
          <p:cNvPr id="13" name="Rectangle 12"/>
          <p:cNvSpPr/>
          <p:nvPr/>
        </p:nvSpPr>
        <p:spPr>
          <a:xfrm>
            <a:off x="4330827" y="2082516"/>
            <a:ext cx="7348728" cy="1200329"/>
          </a:xfrm>
          <a:prstGeom prst="rect">
            <a:avLst/>
          </a:prstGeom>
        </p:spPr>
        <p:txBody>
          <a:bodyPr wrap="square">
            <a:spAutoFit/>
          </a:bodyPr>
          <a:lstStyle/>
          <a:p>
            <a:r>
              <a:rPr lang="vi-VN" sz="3600">
                <a:effectLst>
                  <a:outerShdw blurRad="38100" dist="38100" dir="2700000" algn="tl">
                    <a:srgbClr val="000000">
                      <a:alpha val="43137"/>
                    </a:srgbClr>
                  </a:outerShdw>
                </a:effectLst>
                <a:latin typeface="Times New Roman" panose="02020603050405020304" pitchFamily="18" charset="0"/>
                <a:ea typeface="TeXGyreTermes-BoldItalic"/>
              </a:rPr>
              <a:t>Cây bút tiêu biểu của nhóm văn Tự lực văn đoàn, từng làm báo viết văn.</a:t>
            </a:r>
            <a:endParaRPr lang="en-GB" sz="3600">
              <a:effectLst>
                <a:outerShdw blurRad="38100" dist="38100" dir="2700000" algn="tl">
                  <a:srgbClr val="000000">
                    <a:alpha val="43137"/>
                  </a:srgbClr>
                </a:outerShdw>
              </a:effectLst>
            </a:endParaRPr>
          </a:p>
        </p:txBody>
      </p:sp>
      <p:sp>
        <p:nvSpPr>
          <p:cNvPr id="29" name="Rectangle 28"/>
          <p:cNvSpPr/>
          <p:nvPr/>
        </p:nvSpPr>
        <p:spPr>
          <a:xfrm>
            <a:off x="4330827" y="3713977"/>
            <a:ext cx="7348728" cy="1200329"/>
          </a:xfrm>
          <a:prstGeom prst="rect">
            <a:avLst/>
          </a:prstGeom>
        </p:spPr>
        <p:txBody>
          <a:bodyPr wrap="square">
            <a:spAutoFit/>
          </a:bodyPr>
          <a:lstStyle/>
          <a:p>
            <a:r>
              <a:rPr lang="vi-VN" sz="3600">
                <a:effectLst>
                  <a:outerShdw blurRad="38100" dist="38100" dir="2700000" algn="tl">
                    <a:srgbClr val="000000">
                      <a:alpha val="43137"/>
                    </a:srgbClr>
                  </a:outerShdw>
                </a:effectLst>
                <a:latin typeface="Times New Roman" panose="02020603050405020304" pitchFamily="18" charset="0"/>
                <a:ea typeface="TeXGyreTermes-BoldItalic"/>
              </a:rPr>
              <a:t>Nhà văn nổi tiếng giai đoạn 1930-1945 với sở trường truyện ngắn.</a:t>
            </a:r>
            <a:endParaRPr lang="en-GB" sz="36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03788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circle(in)">
                                      <p:cBhvr>
                                        <p:cTn id="5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2" grpId="0"/>
      <p:bldP spid="13"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161F6FD-1F01-4205-8D6F-06FD99E2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xmlns="" id="{FC4F547B-3746-49B9-862A-258AA905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0" y="41897"/>
            <a:ext cx="12272920" cy="954860"/>
          </a:xfrm>
          <a:prstGeom prst="rect">
            <a:avLst/>
          </a:prstGeom>
        </p:spPr>
      </p:pic>
      <p:pic>
        <p:nvPicPr>
          <p:cNvPr id="8" name="图片 7">
            <a:extLst>
              <a:ext uri="{FF2B5EF4-FFF2-40B4-BE49-F238E27FC236}">
                <a16:creationId xmlns:a16="http://schemas.microsoft.com/office/drawing/2014/main" xmlns="" id="{FCCF11F1-D013-4329-A8EC-D49378A1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810080"/>
            <a:ext cx="12192000" cy="1047919"/>
          </a:xfrm>
          <a:prstGeom prst="rect">
            <a:avLst/>
          </a:prstGeom>
        </p:spPr>
      </p:pic>
      <p:pic>
        <p:nvPicPr>
          <p:cNvPr id="11" name="图片 10">
            <a:extLst>
              <a:ext uri="{FF2B5EF4-FFF2-40B4-BE49-F238E27FC236}">
                <a16:creationId xmlns:a16="http://schemas.microsoft.com/office/drawing/2014/main" xmlns="" id="{AF4DB8CB-8F29-40BD-BD9C-E724B7425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15356"/>
            <a:ext cx="1419626" cy="1924321"/>
          </a:xfrm>
          <a:prstGeom prst="rect">
            <a:avLst/>
          </a:prstGeom>
        </p:spPr>
      </p:pic>
      <p:sp>
        <p:nvSpPr>
          <p:cNvPr id="17" name="Rectangle 16"/>
          <p:cNvSpPr/>
          <p:nvPr/>
        </p:nvSpPr>
        <p:spPr>
          <a:xfrm>
            <a:off x="2704725" y="41897"/>
            <a:ext cx="6421259" cy="3735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8" name="Rectangle 17"/>
          <p:cNvSpPr/>
          <p:nvPr/>
        </p:nvSpPr>
        <p:spPr>
          <a:xfrm>
            <a:off x="3165402" y="-56644"/>
            <a:ext cx="5573997" cy="523220"/>
          </a:xfrm>
          <a:prstGeom prst="rect">
            <a:avLst/>
          </a:prstGeom>
          <a:noFill/>
        </p:spPr>
        <p:txBody>
          <a:bodyPr wrap="square" lIns="91440" tIns="45720" rIns="91440" bIns="45720">
            <a:spAutoFit/>
          </a:bodyPr>
          <a:lstStyle/>
          <a:p>
            <a:pPr algn="ctr"/>
            <a:r>
              <a:rPr lang="vi-VN" sz="2800" b="1" i="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Dưới bóng hoàng lan</a:t>
            </a:r>
            <a:r>
              <a:rPr lang="vi-VN" sz="2800" b="1" i="1">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Times New Roman" panose="02020603050405020304" pitchFamily="18" charset="0"/>
              </a:rPr>
              <a:t>- Thạch Lam</a:t>
            </a:r>
            <a:endParaRPr lang="en-GB" sz="28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 name="Rectangle 1"/>
          <p:cNvSpPr/>
          <p:nvPr/>
        </p:nvSpPr>
        <p:spPr>
          <a:xfrm>
            <a:off x="1076485" y="994547"/>
            <a:ext cx="3249608" cy="523220"/>
          </a:xfrm>
          <a:prstGeom prst="rect">
            <a:avLst/>
          </a:prstGeom>
        </p:spPr>
        <p:txBody>
          <a:bodyPr wrap="none">
            <a:spAutoFit/>
          </a:bodyPr>
          <a:lstStyle/>
          <a:p>
            <a:r>
              <a:rPr lang="vi-VN" sz="2800" b="1">
                <a:solidFill>
                  <a:srgbClr val="000000"/>
                </a:solidFill>
                <a:latin typeface="Times New Roman" panose="02020603050405020304" pitchFamily="18" charset="0"/>
                <a:ea typeface="Times New Roman" panose="02020603050405020304" pitchFamily="18" charset="0"/>
              </a:rPr>
              <a:t>Các tác phẩm chính</a:t>
            </a:r>
            <a:endParaRPr lang="en-GB" sz="2800" b="1"/>
          </a:p>
        </p:txBody>
      </p:sp>
      <p:sp>
        <p:nvSpPr>
          <p:cNvPr id="3" name="Rectangle 2"/>
          <p:cNvSpPr/>
          <p:nvPr/>
        </p:nvSpPr>
        <p:spPr>
          <a:xfrm>
            <a:off x="634913" y="1863230"/>
            <a:ext cx="6680288" cy="3970318"/>
          </a:xfrm>
          <a:prstGeom prst="rect">
            <a:avLst/>
          </a:prstGeom>
        </p:spPr>
        <p:txBody>
          <a:bodyPr wrap="square">
            <a:spAutoFit/>
          </a:bodyPr>
          <a:lstStyle/>
          <a:p>
            <a:pPr algn="just">
              <a:lnSpc>
                <a:spcPct val="150000"/>
              </a:lnSpc>
              <a:spcAft>
                <a:spcPts val="0"/>
              </a:spcAft>
            </a:pPr>
            <a:r>
              <a:rPr lang="vi-VN" sz="2800" b="1">
                <a:solidFill>
                  <a:srgbClr val="000000"/>
                </a:solidFill>
                <a:latin typeface="Times New Roman" panose="02020603050405020304" pitchFamily="18" charset="0"/>
                <a:ea typeface="Times New Roman" panose="02020603050405020304" pitchFamily="18" charset="0"/>
              </a:rPr>
              <a:t> Các tập truyện ngắn: </a:t>
            </a:r>
            <a:r>
              <a:rPr lang="vi-VN" sz="2800" b="1" i="1">
                <a:solidFill>
                  <a:srgbClr val="000000"/>
                </a:solidFill>
                <a:latin typeface="Times New Roman" panose="02020603050405020304" pitchFamily="18" charset="0"/>
                <a:ea typeface="Times New Roman" panose="02020603050405020304" pitchFamily="18" charset="0"/>
              </a:rPr>
              <a:t>Gió đầu mùa (1937), Nắng trong vườn (1938), Sợi tóc (1942)</a:t>
            </a:r>
            <a:endParaRPr lang="en-GB" sz="2800" b="1">
              <a:latin typeface="Times New Roman" panose="02020603050405020304" pitchFamily="18" charset="0"/>
              <a:ea typeface="Calibri" panose="020F0502020204030204" pitchFamily="34" charset="0"/>
            </a:endParaRPr>
          </a:p>
          <a:p>
            <a:pPr algn="just">
              <a:lnSpc>
                <a:spcPct val="150000"/>
              </a:lnSpc>
              <a:spcAft>
                <a:spcPts val="0"/>
              </a:spcAft>
            </a:pPr>
            <a:r>
              <a:rPr lang="vi-VN" sz="2800" b="1" i="1">
                <a:solidFill>
                  <a:srgbClr val="000000"/>
                </a:solidFill>
                <a:latin typeface="Times New Roman" panose="02020603050405020304" pitchFamily="18" charset="0"/>
                <a:ea typeface="Times New Roman" panose="02020603050405020304" pitchFamily="18" charset="0"/>
              </a:rPr>
              <a:t> </a:t>
            </a:r>
            <a:r>
              <a:rPr lang="vi-VN" sz="2800" b="1">
                <a:solidFill>
                  <a:srgbClr val="000000"/>
                </a:solidFill>
                <a:latin typeface="Times New Roman" panose="02020603050405020304" pitchFamily="18" charset="0"/>
                <a:ea typeface="Times New Roman" panose="02020603050405020304" pitchFamily="18" charset="0"/>
              </a:rPr>
              <a:t>Tiểu thuyết: </a:t>
            </a:r>
            <a:r>
              <a:rPr lang="vi-VN" sz="2800" b="1" i="1">
                <a:solidFill>
                  <a:srgbClr val="000000"/>
                </a:solidFill>
                <a:latin typeface="Times New Roman" panose="02020603050405020304" pitchFamily="18" charset="0"/>
                <a:ea typeface="Times New Roman" panose="02020603050405020304" pitchFamily="18" charset="0"/>
              </a:rPr>
              <a:t>Ngày mới (1939)</a:t>
            </a:r>
            <a:endParaRPr lang="en-GB" sz="2800" b="1">
              <a:latin typeface="Times New Roman" panose="02020603050405020304" pitchFamily="18" charset="0"/>
              <a:ea typeface="Calibri" panose="020F0502020204030204" pitchFamily="34" charset="0"/>
            </a:endParaRPr>
          </a:p>
          <a:p>
            <a:pPr algn="just">
              <a:lnSpc>
                <a:spcPct val="150000"/>
              </a:lnSpc>
              <a:spcAft>
                <a:spcPts val="0"/>
              </a:spcAft>
            </a:pPr>
            <a:r>
              <a:rPr lang="vi-VN" sz="2800" b="1" i="1">
                <a:solidFill>
                  <a:srgbClr val="000000"/>
                </a:solidFill>
                <a:latin typeface="Times New Roman" panose="02020603050405020304" pitchFamily="18" charset="0"/>
                <a:ea typeface="Times New Roman" panose="02020603050405020304" pitchFamily="18" charset="0"/>
              </a:rPr>
              <a:t> </a:t>
            </a:r>
            <a:r>
              <a:rPr lang="vi-VN" sz="2800" b="1">
                <a:solidFill>
                  <a:srgbClr val="000000"/>
                </a:solidFill>
                <a:latin typeface="Times New Roman" panose="02020603050405020304" pitchFamily="18" charset="0"/>
                <a:ea typeface="Times New Roman" panose="02020603050405020304" pitchFamily="18" charset="0"/>
              </a:rPr>
              <a:t>Tập tiểu luận: </a:t>
            </a:r>
            <a:r>
              <a:rPr lang="vi-VN" sz="2800" b="1" i="1">
                <a:solidFill>
                  <a:srgbClr val="000000"/>
                </a:solidFill>
                <a:latin typeface="Times New Roman" panose="02020603050405020304" pitchFamily="18" charset="0"/>
                <a:ea typeface="Times New Roman" panose="02020603050405020304" pitchFamily="18" charset="0"/>
              </a:rPr>
              <a:t>Theo dòng (1941)</a:t>
            </a:r>
            <a:endParaRPr lang="en-GB" sz="2800" b="1">
              <a:latin typeface="Times New Roman" panose="02020603050405020304" pitchFamily="18" charset="0"/>
              <a:ea typeface="Calibri" panose="020F0502020204030204" pitchFamily="34" charset="0"/>
            </a:endParaRPr>
          </a:p>
          <a:p>
            <a:pPr algn="just">
              <a:lnSpc>
                <a:spcPct val="150000"/>
              </a:lnSpc>
              <a:spcAft>
                <a:spcPts val="0"/>
              </a:spcAft>
            </a:pPr>
            <a:r>
              <a:rPr lang="vi-VN" sz="2800" b="1" i="1">
                <a:solidFill>
                  <a:srgbClr val="000000"/>
                </a:solidFill>
                <a:latin typeface="Times New Roman" panose="02020603050405020304" pitchFamily="18" charset="0"/>
                <a:ea typeface="Times New Roman" panose="02020603050405020304" pitchFamily="18" charset="0"/>
              </a:rPr>
              <a:t> </a:t>
            </a:r>
            <a:r>
              <a:rPr lang="vi-VN" sz="2800" b="1">
                <a:solidFill>
                  <a:srgbClr val="000000"/>
                </a:solidFill>
                <a:latin typeface="Times New Roman" panose="02020603050405020304" pitchFamily="18" charset="0"/>
                <a:ea typeface="Times New Roman" panose="02020603050405020304" pitchFamily="18" charset="0"/>
              </a:rPr>
              <a:t>Tùy bút: </a:t>
            </a:r>
            <a:r>
              <a:rPr lang="vi-VN" sz="2800" b="1" i="1">
                <a:solidFill>
                  <a:srgbClr val="000000"/>
                </a:solidFill>
                <a:latin typeface="Times New Roman" panose="02020603050405020304" pitchFamily="18" charset="0"/>
                <a:ea typeface="Times New Roman" panose="02020603050405020304" pitchFamily="18" charset="0"/>
              </a:rPr>
              <a:t>Hà Nội ba sáu phố phường (1943)</a:t>
            </a:r>
            <a:endParaRPr lang="en-GB" sz="2800" b="1">
              <a:effectLst/>
              <a:latin typeface="Times New Roman" panose="02020603050405020304" pitchFamily="18" charset="0"/>
              <a:ea typeface="Calibri" panose="020F0502020204030204" pitchFamily="34" charset="0"/>
            </a:endParaRPr>
          </a:p>
        </p:txBody>
      </p:sp>
      <p:pic>
        <p:nvPicPr>
          <p:cNvPr id="12" name="Picture 11"/>
          <p:cNvPicPr>
            <a:picLocks noChangeAspect="1"/>
          </p:cNvPicPr>
          <p:nvPr/>
        </p:nvPicPr>
        <p:blipFill>
          <a:blip r:embed="rId6"/>
          <a:stretch>
            <a:fillRect/>
          </a:stretch>
        </p:blipFill>
        <p:spPr>
          <a:xfrm>
            <a:off x="748685" y="1132605"/>
            <a:ext cx="285751" cy="285751"/>
          </a:xfrm>
          <a:prstGeom prst="rect">
            <a:avLst/>
          </a:prstGeom>
        </p:spPr>
      </p:pic>
      <p:sp>
        <p:nvSpPr>
          <p:cNvPr id="13" name="Oval 12"/>
          <p:cNvSpPr/>
          <p:nvPr/>
        </p:nvSpPr>
        <p:spPr>
          <a:xfrm>
            <a:off x="529848" y="3439776"/>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4" name="Oval 13"/>
          <p:cNvSpPr/>
          <p:nvPr/>
        </p:nvSpPr>
        <p:spPr>
          <a:xfrm>
            <a:off x="519014" y="2209771"/>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5" name="Oval 14"/>
          <p:cNvSpPr/>
          <p:nvPr/>
        </p:nvSpPr>
        <p:spPr>
          <a:xfrm>
            <a:off x="510249" y="4070386"/>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6" name="Oval 15"/>
          <p:cNvSpPr/>
          <p:nvPr/>
        </p:nvSpPr>
        <p:spPr>
          <a:xfrm>
            <a:off x="510369" y="4699216"/>
            <a:ext cx="150876" cy="163420"/>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521" t="5349" r="521" b="1715"/>
          <a:stretch/>
        </p:blipFill>
        <p:spPr>
          <a:xfrm>
            <a:off x="7071879" y="508473"/>
            <a:ext cx="5244665" cy="379691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4358" y="3368937"/>
            <a:ext cx="2140901" cy="3489063"/>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0344" y="2650632"/>
            <a:ext cx="2581656" cy="42073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2507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5733</Words>
  <Application>Microsoft Office PowerPoint</Application>
  <PresentationFormat>Custom</PresentationFormat>
  <Paragraphs>447</Paragraphs>
  <Slides>66</Slides>
  <Notes>61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 PC</dc:creator>
  <cp:lastModifiedBy>Windows User</cp:lastModifiedBy>
  <cp:revision>85</cp:revision>
  <dcterms:created xsi:type="dcterms:W3CDTF">2022-11-10T09:37:08Z</dcterms:created>
  <dcterms:modified xsi:type="dcterms:W3CDTF">2023-02-22T13:47:38Z</dcterms:modified>
</cp:coreProperties>
</file>