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1" r:id="rId3"/>
    <p:sldId id="262" r:id="rId4"/>
    <p:sldId id="263" r:id="rId5"/>
    <p:sldId id="265" r:id="rId6"/>
    <p:sldId id="269" r:id="rId7"/>
    <p:sldId id="270" r:id="rId8"/>
    <p:sldId id="271" r:id="rId9"/>
    <p:sldId id="273" r:id="rId10"/>
    <p:sldId id="275" r:id="rId11"/>
    <p:sldId id="277" r:id="rId12"/>
    <p:sldId id="279" r:id="rId13"/>
    <p:sldId id="281" r:id="rId14"/>
    <p:sldId id="283" r:id="rId15"/>
    <p:sldId id="284" r:id="rId16"/>
    <p:sldId id="286"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958A1-B9AE-41A9-9D83-1786D481107E}" type="datetimeFigureOut">
              <a:rPr lang="en-US" smtClean="0"/>
              <a:pPr/>
              <a:t>12/9/2025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5A0DA-3BFB-4A4B-8A19-0AEE481870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vi-VN" altLang="en-US">
              <a:latin typeface="Calibri" pitchFamily="34" charset="0"/>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B3A304A9-E44D-433E-8389-E937D7EE93E1}"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E25BB4-9CFE-40FA-83A6-F6D750C9540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25BB4-9CFE-40FA-83A6-F6D750C9540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25BB4-9CFE-40FA-83A6-F6D750C9540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25BB4-9CFE-40FA-83A6-F6D750C9540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E25BB4-9CFE-40FA-83A6-F6D750C9540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E25BB4-9CFE-40FA-83A6-F6D750C9540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E25BB4-9CFE-40FA-83A6-F6D750C95407}"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E25BB4-9CFE-40FA-83A6-F6D750C95407}"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25BB4-9CFE-40FA-83A6-F6D750C95407}"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E25BB4-9CFE-40FA-83A6-F6D750C9540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E25BB4-9CFE-40FA-83A6-F6D750C9540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15F3-EF29-4984-B93C-EBE7D94487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25BB4-9CFE-40FA-83A6-F6D750C95407}"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15F3-EF29-4984-B93C-EBE7D94487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p:cNvPr>
          <p:cNvPicPr>
            <a:picLocks noChangeAspect="1"/>
          </p:cNvPicPr>
          <p:nvPr/>
        </p:nvPicPr>
        <p:blipFill>
          <a:blip r:embed="rId4"/>
          <a:stretch>
            <a:fillRect/>
          </a:stretch>
        </p:blipFill>
        <p:spPr>
          <a:xfrm>
            <a:off x="0" y="0"/>
            <a:ext cx="92964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5" name="TextBox 13"/>
          <p:cNvSpPr txBox="1">
            <a:spLocks noChangeArrowheads="1"/>
          </p:cNvSpPr>
          <p:nvPr/>
        </p:nvSpPr>
        <p:spPr bwMode="auto">
          <a:xfrm>
            <a:off x="304800" y="2362200"/>
            <a:ext cx="8382000" cy="2529923"/>
          </a:xfrm>
          <a:prstGeom prst="rect">
            <a:avLst/>
          </a:prstGeom>
          <a:noFill/>
          <a:ln w="9525">
            <a:noFill/>
            <a:miter lim="800000"/>
            <a:headEnd/>
            <a:tailEnd/>
          </a:ln>
        </p:spPr>
        <p:txBody>
          <a:bodyPr>
            <a:spAutoFit/>
          </a:bodyPr>
          <a:lstStyle/>
          <a:p>
            <a:pPr algn="ctr" eaLnBrk="1" hangingPunct="1">
              <a:lnSpc>
                <a:spcPct val="120000"/>
              </a:lnSpc>
            </a:pPr>
            <a:endParaRPr lang="en-US" altLang="en-US" sz="6600" b="1" dirty="0">
              <a:solidFill>
                <a:srgbClr val="FF0000"/>
              </a:solidFill>
              <a:latin typeface="Times New Roman" pitchFamily="18" charset="0"/>
              <a:cs typeface="Times New Roman" pitchFamily="18" charset="0"/>
            </a:endParaRPr>
          </a:p>
          <a:p>
            <a:pPr algn="ctr" eaLnBrk="1" hangingPunct="1">
              <a:lnSpc>
                <a:spcPct val="120000"/>
              </a:lnSpc>
            </a:pPr>
            <a:r>
              <a:rPr lang="en-US" altLang="en-US" sz="6600" b="1" dirty="0">
                <a:solidFill>
                  <a:srgbClr val="FF0000"/>
                </a:solidFill>
                <a:latin typeface="Times New Roman" pitchFamily="18" charset="0"/>
                <a:cs typeface="Times New Roman" pitchFamily="18" charset="0"/>
              </a:rPr>
              <a:t>KHỞI ĐỘNG</a:t>
            </a:r>
            <a:endParaRPr lang="en-US" altLang="en-US" sz="6600" b="1" dirty="0">
              <a:solidFill>
                <a:srgbClr val="FF0000"/>
              </a:solidFill>
              <a:latin typeface="Times New Roman" pitchFamily="18" charset="0"/>
              <a:ea typeface="HP001 5Ha" pitchFamily="34" charset="-127"/>
              <a:cs typeface="Times New Roman" pitchFamily="18" charset="0"/>
            </a:endParaRPr>
          </a:p>
        </p:txBody>
      </p:sp>
      <p:sp>
        <p:nvSpPr>
          <p:cNvPr id="4" name="TextBox 3"/>
          <p:cNvSpPr txBox="1"/>
          <p:nvPr/>
        </p:nvSpPr>
        <p:spPr>
          <a:xfrm>
            <a:off x="1143000" y="685800"/>
            <a:ext cx="6934200" cy="369332"/>
          </a:xfrm>
          <a:prstGeom prst="rect">
            <a:avLst/>
          </a:prstGeom>
          <a:noFill/>
        </p:spPr>
        <p:txBody>
          <a:bodyPr wrap="square" rtlCol="0">
            <a:spAutoFit/>
          </a:bodyPr>
          <a:lstStyle/>
          <a:p>
            <a:endParaRPr lang="en-US" dirty="0"/>
          </a:p>
        </p:txBody>
      </p:sp>
      <p:sp>
        <p:nvSpPr>
          <p:cNvPr id="5" name="Rectangle 4">
            <a:extLst/>
          </p:cNvPr>
          <p:cNvSpPr/>
          <p:nvPr/>
        </p:nvSpPr>
        <p:spPr>
          <a:xfrm>
            <a:off x="228600" y="1295400"/>
            <a:ext cx="8915400" cy="1323439"/>
          </a:xfrm>
          <a:prstGeom prst="rect">
            <a:avLst/>
          </a:prstGeom>
          <a:noFill/>
        </p:spPr>
        <p:txBody>
          <a:bodyPr wrap="square">
            <a:spAutoFit/>
          </a:bodyPr>
          <a:lstStyle/>
          <a:p>
            <a:pPr algn="ctr">
              <a:defRPr/>
            </a:pP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2026</a:t>
            </a:r>
          </a:p>
          <a:p>
            <a:pPr algn="ctr">
              <a:defRPr/>
            </a:pPr>
            <a:r>
              <a:rPr lang="en-US" sz="4000" b="1" dirty="0" err="1">
                <a:solidFill>
                  <a:srgbClr val="0000FF"/>
                </a:solidFill>
                <a:latin typeface="Times New Roman" pitchFamily="18" charset="0"/>
              </a:rPr>
              <a:t>Tập</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làm</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văn</a:t>
            </a:r>
            <a:r>
              <a:rPr lang="en-US" sz="4000" b="1" dirty="0">
                <a:solidFill>
                  <a:srgbClr val="0000FF"/>
                </a:solidFill>
                <a:latin typeface="Times New Roman" pitchFamily="18" charset="0"/>
              </a:rPr>
              <a:t>:</a:t>
            </a:r>
            <a:endPar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ircle/>
    <p:sndAc>
      <p:stSnd>
        <p:snd r:embed="rId3"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3429000" y="0"/>
            <a:ext cx="1981200" cy="677863"/>
          </a:xfrm>
          <a:prstGeom prst="rect">
            <a:avLst/>
          </a:prstGeom>
          <a:noFill/>
          <a:ln w="9525">
            <a:noFill/>
            <a:miter lim="800000"/>
            <a:headEnd/>
            <a:tailEnd/>
          </a:ln>
        </p:spPr>
        <p:txBody>
          <a:bodyPr>
            <a:spAutoFit/>
          </a:bodyPr>
          <a:lstStyle/>
          <a:p>
            <a:pPr algn="ctr" eaLnBrk="1" hangingPunct="1"/>
            <a:r>
              <a:rPr lang="en-US" altLang="en-US" sz="3800" b="1">
                <a:solidFill>
                  <a:srgbClr val="FF0000"/>
                </a:solidFill>
                <a:latin typeface="Times New Roman" pitchFamily="18" charset="0"/>
                <a:cs typeface="Times New Roman" pitchFamily="18" charset="0"/>
              </a:rPr>
              <a:t>Gợi ý:</a:t>
            </a:r>
          </a:p>
        </p:txBody>
      </p:sp>
      <p:sp>
        <p:nvSpPr>
          <p:cNvPr id="5" name="TextBox 2">
            <a:extLst/>
          </p:cNvPr>
          <p:cNvSpPr txBox="1">
            <a:spLocks noChangeArrowheads="1"/>
          </p:cNvSpPr>
          <p:nvPr/>
        </p:nvSpPr>
        <p:spPr bwMode="auto">
          <a:xfrm>
            <a:off x="142875" y="685800"/>
            <a:ext cx="9001125" cy="632460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b="1" dirty="0">
                <a:solidFill>
                  <a:srgbClr val="0000FF"/>
                </a:solidFill>
                <a:latin typeface="Times New Roman" pitchFamily="18" charset="0"/>
                <a:cs typeface="Times New Roman" pitchFamily="18" charset="0"/>
              </a:rPr>
              <a:t>2. Chọn cách mở bài:</a:t>
            </a:r>
          </a:p>
          <a:p>
            <a:pPr marL="514350" indent="-514350" algn="just" eaLnBrk="1" hangingPunct="1">
              <a:buFontTx/>
              <a:buAutoNum type="alphaLcParenR"/>
              <a:defRPr/>
            </a:pP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a:p>
            <a:pPr algn="just" eaLnBrk="1" hangingPunct="1">
              <a:lnSpc>
                <a:spcPct val="150000"/>
              </a:lnSpc>
              <a:defRPr/>
            </a:pPr>
            <a:r>
              <a:rPr lang="en-US" sz="3200" b="1" dirty="0">
                <a:solidFill>
                  <a:srgbClr val="FF0000"/>
                </a:solidFill>
                <a:latin typeface="Times New Roman" pitchFamily="18" charset="0"/>
                <a:cs typeface="Times New Roman" pitchFamily="18" charset="0"/>
              </a:rPr>
              <a:t>M:</a:t>
            </a:r>
            <a:r>
              <a:rPr lang="en-US" sz="3200" b="1" dirty="0">
                <a:solidFill>
                  <a:srgbClr val="0000FF"/>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Trước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quý</a:t>
            </a:r>
            <a:r>
              <a:rPr lang="en-US" sz="3200" b="1" dirty="0">
                <a:latin typeface="Times New Roman" pitchFamily="18" charset="0"/>
                <a:cs typeface="Times New Roman" pitchFamily="18" charset="0"/>
              </a:rPr>
              <a:t>.</a:t>
            </a:r>
          </a:p>
          <a:p>
            <a:pPr algn="just" eaLnBrk="1" hangingPunct="1">
              <a:lnSpc>
                <a:spcPct val="150000"/>
              </a:lnSpc>
              <a:defRPr/>
            </a:pPr>
            <a:r>
              <a:rPr lang="en-US" sz="3200" b="1" dirty="0">
                <a:solidFill>
                  <a:srgbClr val="0000FF"/>
                </a:solidFill>
                <a:latin typeface="Times New Roman" pitchFamily="18" charset="0"/>
                <a:cs typeface="Times New Roman" pitchFamily="18" charset="0"/>
              </a:rPr>
              <a:t>b) </a:t>
            </a: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a:p>
            <a:pPr algn="just" eaLnBrk="1" hangingPunct="1">
              <a:lnSpc>
                <a:spcPct val="150000"/>
              </a:lnSpc>
              <a:defRPr/>
            </a:pPr>
            <a:r>
              <a:rPr lang="en-US" sz="3200" b="1" dirty="0">
                <a:solidFill>
                  <a:srgbClr val="FF0000"/>
                </a:solidFill>
                <a:latin typeface="Times New Roman" pitchFamily="18" charset="0"/>
                <a:cs typeface="Times New Roman" pitchFamily="18" charset="0"/>
              </a:rPr>
              <a:t>M:</a:t>
            </a:r>
            <a:r>
              <a:rPr lang="en-US" sz="3200" b="1" dirty="0">
                <a:solidFill>
                  <a:srgbClr val="0000FF"/>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Hè</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vừa</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nghỉ</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biển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ngồi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dừa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hưởng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rượi</a:t>
            </a:r>
            <a:r>
              <a:rPr lang="en-US" sz="3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3200400" y="0"/>
            <a:ext cx="2286000" cy="708025"/>
          </a:xfrm>
          <a:prstGeom prst="rect">
            <a:avLst/>
          </a:prstGeom>
          <a:noFill/>
          <a:ln w="9525">
            <a:noFill/>
            <a:miter lim="800000"/>
            <a:headEnd/>
            <a:tailEnd/>
          </a:ln>
        </p:spPr>
        <p:txBody>
          <a:bodyPr>
            <a:spAutoFit/>
          </a:bodyPr>
          <a:lstStyle/>
          <a:p>
            <a:pPr eaLnBrk="1" hangingPunct="1"/>
            <a:r>
              <a:rPr lang="en-US" altLang="en-US" sz="4000" b="1">
                <a:solidFill>
                  <a:srgbClr val="FF0000"/>
                </a:solidFill>
                <a:latin typeface="Times New Roman" pitchFamily="18" charset="0"/>
                <a:cs typeface="Times New Roman" pitchFamily="18" charset="0"/>
              </a:rPr>
              <a:t>Gợi ý:</a:t>
            </a:r>
          </a:p>
        </p:txBody>
      </p:sp>
      <p:sp>
        <p:nvSpPr>
          <p:cNvPr id="5" name="TextBox 2"/>
          <p:cNvSpPr txBox="1">
            <a:spLocks noChangeArrowheads="1"/>
          </p:cNvSpPr>
          <p:nvPr/>
        </p:nvSpPr>
        <p:spPr bwMode="auto">
          <a:xfrm>
            <a:off x="152400" y="762000"/>
            <a:ext cx="8839200" cy="5932488"/>
          </a:xfrm>
          <a:prstGeom prst="rect">
            <a:avLst/>
          </a:prstGeom>
          <a:noFill/>
          <a:ln w="9525">
            <a:noFill/>
            <a:miter lim="800000"/>
            <a:headEnd/>
            <a:tailEnd/>
          </a:ln>
        </p:spPr>
        <p:txBody>
          <a:bodyPr>
            <a:spAutoFit/>
          </a:bodyPr>
          <a:lstStyle/>
          <a:p>
            <a:pPr algn="ctr" eaLnBrk="1" hangingPunct="1"/>
            <a:r>
              <a:rPr lang="en-US" altLang="en-US" sz="3300" b="1">
                <a:solidFill>
                  <a:srgbClr val="0000FF"/>
                </a:solidFill>
                <a:latin typeface="Times New Roman" pitchFamily="18" charset="0"/>
                <a:cs typeface="Times New Roman" pitchFamily="18" charset="0"/>
              </a:rPr>
              <a:t>3. Viết từng đoạn thân bài.</a:t>
            </a:r>
          </a:p>
          <a:p>
            <a:pPr algn="just" eaLnBrk="1" hangingPunct="1">
              <a:lnSpc>
                <a:spcPct val="150000"/>
              </a:lnSpc>
            </a:pPr>
            <a:r>
              <a:rPr lang="en-US" altLang="en-US" sz="3300" b="1">
                <a:solidFill>
                  <a:srgbClr val="FF0000"/>
                </a:solidFill>
                <a:latin typeface="Times New Roman" pitchFamily="18" charset="0"/>
                <a:cs typeface="Times New Roman" pitchFamily="18" charset="0"/>
              </a:rPr>
              <a:t>M: </a:t>
            </a:r>
            <a:r>
              <a:rPr lang="en-US" altLang="en-US" sz="3300" b="1">
                <a:latin typeface="Times New Roman" pitchFamily="18" charset="0"/>
                <a:cs typeface="Times New Roman" pitchFamily="18" charset="0"/>
              </a:rPr>
              <a:t>Từ xa nhìn lại, em thấy cây dừa cao to, xùm xòa. Thân cây được bao bọc bên ngoài bằng lớp vỏ cứng, sần sùi. Các tàu lá dừa màu xanh sẫm, to và xòe ra mọi phía. Những tàu lá như đang dùng chiếc vĩ cầm của mình kéo thành một bản nhạc, hòa tấu cùng tiếng sóng biển, tiếng gió rì rào tạo nên những âm thanh êm dịu.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743200" y="381000"/>
            <a:ext cx="2743200" cy="830263"/>
          </a:xfrm>
          <a:prstGeom prst="rect">
            <a:avLst/>
          </a:prstGeom>
          <a:noFill/>
          <a:ln w="9525">
            <a:noFill/>
            <a:miter lim="800000"/>
            <a:headEnd/>
            <a:tailEnd/>
          </a:ln>
        </p:spPr>
        <p:txBody>
          <a:bodyPr>
            <a:spAutoFit/>
          </a:bodyPr>
          <a:lstStyle/>
          <a:p>
            <a:pPr algn="ctr" eaLnBrk="1" hangingPunct="1"/>
            <a:r>
              <a:rPr lang="en-US" altLang="en-US" sz="4800" b="1">
                <a:solidFill>
                  <a:srgbClr val="FF0000"/>
                </a:solidFill>
                <a:latin typeface="Times New Roman" pitchFamily="18" charset="0"/>
                <a:cs typeface="Times New Roman" pitchFamily="18" charset="0"/>
              </a:rPr>
              <a:t>Gợi ý:</a:t>
            </a:r>
          </a:p>
        </p:txBody>
      </p:sp>
      <p:sp>
        <p:nvSpPr>
          <p:cNvPr id="5" name="TextBox 2"/>
          <p:cNvSpPr txBox="1">
            <a:spLocks noChangeArrowheads="1"/>
          </p:cNvSpPr>
          <p:nvPr/>
        </p:nvSpPr>
        <p:spPr bwMode="auto">
          <a:xfrm>
            <a:off x="304800" y="1752600"/>
            <a:ext cx="8305800" cy="2862263"/>
          </a:xfrm>
          <a:prstGeom prst="rect">
            <a:avLst/>
          </a:prstGeom>
          <a:noFill/>
          <a:ln w="9525">
            <a:noFill/>
            <a:miter lim="800000"/>
            <a:headEnd/>
            <a:tailEnd/>
          </a:ln>
        </p:spPr>
        <p:txBody>
          <a:bodyPr>
            <a:spAutoFit/>
          </a:bodyPr>
          <a:lstStyle/>
          <a:p>
            <a:pPr algn="ctr" eaLnBrk="1" hangingPunct="1">
              <a:lnSpc>
                <a:spcPct val="150000"/>
              </a:lnSpc>
            </a:pPr>
            <a:r>
              <a:rPr lang="en-US" altLang="en-US" sz="4000" b="1">
                <a:solidFill>
                  <a:srgbClr val="0000FF"/>
                </a:solidFill>
                <a:latin typeface="Times New Roman" pitchFamily="18" charset="0"/>
                <a:cs typeface="Times New Roman" pitchFamily="18" charset="0"/>
              </a:rPr>
              <a:t>4. Chọn cách kết bài.</a:t>
            </a:r>
          </a:p>
          <a:p>
            <a:pPr algn="just" eaLnBrk="1" hangingPunct="1">
              <a:lnSpc>
                <a:spcPct val="150000"/>
              </a:lnSpc>
            </a:pPr>
            <a:r>
              <a:rPr lang="en-US" altLang="en-US" sz="4000" b="1">
                <a:latin typeface="Times New Roman" pitchFamily="18" charset="0"/>
                <a:cs typeface="Times New Roman" pitchFamily="18" charset="0"/>
              </a:rPr>
              <a:t>a) Kết bài mở rộng.</a:t>
            </a:r>
          </a:p>
          <a:p>
            <a:pPr algn="just" eaLnBrk="1" hangingPunct="1">
              <a:lnSpc>
                <a:spcPct val="150000"/>
              </a:lnSpc>
            </a:pPr>
            <a:r>
              <a:rPr lang="en-US" altLang="en-US" sz="4000" b="1">
                <a:latin typeface="Times New Roman" pitchFamily="18" charset="0"/>
                <a:cs typeface="Times New Roman" pitchFamily="18" charset="0"/>
              </a:rPr>
              <a:t>b) Kết bài không 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80963" y="1066800"/>
            <a:ext cx="9001125" cy="5754688"/>
          </a:xfrm>
          <a:prstGeom prst="rect">
            <a:avLst/>
          </a:prstGeom>
          <a:noFill/>
          <a:ln w="9525">
            <a:noFill/>
            <a:miter lim="800000"/>
            <a:headEnd/>
            <a:tailEnd/>
          </a:ln>
        </p:spPr>
        <p:txBody>
          <a:bodyPr>
            <a:spAutoFit/>
          </a:bodyPr>
          <a:lstStyle/>
          <a:p>
            <a:pPr algn="just">
              <a:spcBef>
                <a:spcPct val="50000"/>
              </a:spcBef>
            </a:pPr>
            <a:r>
              <a:rPr lang="en-US" altLang="en-US" sz="3200" b="1" dirty="0">
                <a:solidFill>
                  <a:srgbClr val="FF0000"/>
                </a:solidFill>
                <a:latin typeface="Times New Roman" pitchFamily="18" charset="0"/>
                <a:cs typeface="Times New Roman" pitchFamily="18" charset="0"/>
              </a:rPr>
              <a:t>1/ </a:t>
            </a:r>
            <a:r>
              <a:rPr lang="en-US" altLang="en-US" sz="3200" b="1" dirty="0" err="1">
                <a:solidFill>
                  <a:srgbClr val="FF0000"/>
                </a:solidFill>
                <a:latin typeface="Times New Roman" pitchFamily="18" charset="0"/>
                <a:cs typeface="Times New Roman" pitchFamily="18" charset="0"/>
              </a:rPr>
              <a:t>Mở</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bài</a:t>
            </a:r>
            <a:r>
              <a:rPr lang="en-US" altLang="en-US" sz="3200" b="1" dirty="0">
                <a:solidFill>
                  <a:srgbClr val="FF0000"/>
                </a:solidFill>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Giới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thiệu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định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tả</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gì</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Trồng</a:t>
            </a:r>
            <a:r>
              <a:rPr lang="en-US" altLang="en-US" sz="3200" b="1" dirty="0">
                <a:latin typeface="Times New Roman" pitchFamily="18" charset="0"/>
                <a:cs typeface="Times New Roman" pitchFamily="18" charset="0"/>
              </a:rPr>
              <a:t> ở </a:t>
            </a:r>
            <a:r>
              <a:rPr lang="en-US" altLang="en-US" sz="3200" b="1" dirty="0" err="1">
                <a:latin typeface="Times New Roman" pitchFamily="18" charset="0"/>
                <a:cs typeface="Times New Roman" pitchFamily="18" charset="0"/>
              </a:rPr>
              <a:t>đâu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do </a:t>
            </a:r>
            <a:r>
              <a:rPr lang="en-US" altLang="en-US" sz="3200" b="1" dirty="0" err="1">
                <a:latin typeface="Times New Roman" pitchFamily="18" charset="0"/>
                <a:cs typeface="Times New Roman" pitchFamily="18" charset="0"/>
              </a:rPr>
              <a:t>ai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trồng</a:t>
            </a:r>
            <a:r>
              <a:rPr lang="en-US" altLang="en-US" sz="3200" b="1" dirty="0">
                <a:latin typeface="Times New Roman" pitchFamily="18" charset="0"/>
                <a:cs typeface="Times New Roman" pitchFamily="18" charset="0"/>
              </a:rPr>
              <a:t>?)</a:t>
            </a:r>
          </a:p>
          <a:p>
            <a:pPr algn="just">
              <a:spcBef>
                <a:spcPct val="50000"/>
              </a:spcBef>
            </a:pPr>
            <a:r>
              <a:rPr lang="en-US" altLang="en-US" sz="3200" b="1" dirty="0">
                <a:solidFill>
                  <a:srgbClr val="FF0000"/>
                </a:solidFill>
                <a:latin typeface="Times New Roman" pitchFamily="18" charset="0"/>
                <a:cs typeface="Times New Roman" pitchFamily="18" charset="0"/>
              </a:rPr>
              <a:t>2/ </a:t>
            </a:r>
            <a:r>
              <a:rPr lang="en-US" altLang="en-US" sz="3200" b="1" dirty="0" err="1">
                <a:solidFill>
                  <a:srgbClr val="FF0000"/>
                </a:solidFill>
                <a:latin typeface="Times New Roman" pitchFamily="18" charset="0"/>
                <a:cs typeface="Times New Roman" pitchFamily="18" charset="0"/>
              </a:rPr>
              <a:t>Thân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bài</a:t>
            </a:r>
            <a:r>
              <a:rPr lang="en-US" altLang="en-US" sz="3200" b="1" dirty="0">
                <a:solidFill>
                  <a:srgbClr val="FF0000"/>
                </a:solidFill>
                <a:latin typeface="Times New Roman" pitchFamily="18" charset="0"/>
                <a:cs typeface="Times New Roman" pitchFamily="18" charset="0"/>
              </a:rPr>
              <a:t>: </a:t>
            </a:r>
          </a:p>
          <a:p>
            <a:pPr algn="just">
              <a:spcBef>
                <a:spcPct val="50000"/>
              </a:spcBef>
            </a:pPr>
            <a:r>
              <a:rPr lang="en-US" altLang="en-US" sz="3200" b="1" dirty="0">
                <a:solidFill>
                  <a:srgbClr val="0000FF"/>
                </a:solidFill>
                <a:latin typeface="Times New Roman" pitchFamily="18" charset="0"/>
                <a:cs typeface="Times New Roman" pitchFamily="18" charset="0"/>
              </a:rPr>
              <a:t>a/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bao</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quát</a:t>
            </a:r>
            <a:r>
              <a:rPr lang="en-US" altLang="en-US" sz="3200" b="1" dirty="0">
                <a:solidFill>
                  <a:srgbClr val="0000FF"/>
                </a:solidFill>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Nhìn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từ</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xa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có</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gì</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nổi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bật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Đến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gần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như</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thế</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nào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Hình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dáng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độ</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cao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màu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sắc</a:t>
            </a:r>
            <a:r>
              <a:rPr lang="en-US" altLang="en-US" sz="3200" b="1" dirty="0">
                <a:latin typeface="Times New Roman" pitchFamily="18" charset="0"/>
                <a:cs typeface="Times New Roman" pitchFamily="18" charset="0"/>
              </a:rPr>
              <a:t>,…</a:t>
            </a:r>
          </a:p>
          <a:p>
            <a:pPr algn="just"/>
            <a:r>
              <a:rPr lang="en-US" altLang="en-US" sz="3200" b="1" dirty="0">
                <a:solidFill>
                  <a:srgbClr val="0000FF"/>
                </a:solidFill>
                <a:latin typeface="Times New Roman" pitchFamily="18" charset="0"/>
                <a:cs typeface="Times New Roman" pitchFamily="18" charset="0"/>
              </a:rPr>
              <a:t>b/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chi </a:t>
            </a:r>
            <a:r>
              <a:rPr lang="en-US" altLang="en-US" sz="3200" b="1" dirty="0" err="1">
                <a:solidFill>
                  <a:srgbClr val="0000FF"/>
                </a:solidFill>
                <a:latin typeface="Times New Roman" pitchFamily="18" charset="0"/>
                <a:cs typeface="Times New Roman" pitchFamily="18" charset="0"/>
              </a:rPr>
              <a:t>tiết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từng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bộ</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phận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của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Gốc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rễ</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thân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cành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lá</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quả</a:t>
            </a:r>
            <a:r>
              <a:rPr lang="en-US" altLang="en-US" sz="3200" b="1" dirty="0">
                <a:solidFill>
                  <a:srgbClr val="0000FF"/>
                </a:solidFill>
                <a:latin typeface="Times New Roman" pitchFamily="18" charset="0"/>
                <a:cs typeface="Times New Roman" pitchFamily="18" charset="0"/>
              </a:rPr>
              <a:t>…</a:t>
            </a:r>
          </a:p>
          <a:p>
            <a:pPr algn="just">
              <a:spcBef>
                <a:spcPct val="50000"/>
              </a:spcBef>
            </a:pPr>
            <a:r>
              <a:rPr lang="en-US" altLang="en-US" sz="3200" b="1" dirty="0">
                <a:solidFill>
                  <a:srgbClr val="FF0000"/>
                </a:solidFill>
                <a:latin typeface="Times New Roman" pitchFamily="18" charset="0"/>
                <a:cs typeface="Times New Roman" pitchFamily="18" charset="0"/>
              </a:rPr>
              <a:t>3/ </a:t>
            </a:r>
            <a:r>
              <a:rPr lang="en-US" altLang="en-US" sz="3200" b="1" dirty="0" err="1">
                <a:solidFill>
                  <a:srgbClr val="FF0000"/>
                </a:solidFill>
                <a:latin typeface="Times New Roman" pitchFamily="18" charset="0"/>
                <a:cs typeface="Times New Roman" pitchFamily="18" charset="0"/>
              </a:rPr>
              <a:t>Kết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bài</a:t>
            </a:r>
            <a:r>
              <a:rPr lang="en-US" altLang="en-US" sz="3200" b="1" dirty="0">
                <a:solidFill>
                  <a:srgbClr val="FF0000"/>
                </a:solidFill>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Nêu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ích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lợi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của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tình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cảm</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của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em</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đối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với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cách</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chăm</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sóc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bảo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vệ</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cây</a:t>
            </a:r>
            <a:r>
              <a:rPr lang="en-US" altLang="en-US" sz="3200" b="1" dirty="0">
                <a:latin typeface="Times New Roman" pitchFamily="18" charset="0"/>
                <a:cs typeface="Times New Roman" pitchFamily="18" charset="0"/>
              </a:rPr>
              <a:t>.</a:t>
            </a:r>
          </a:p>
        </p:txBody>
      </p:sp>
      <p:sp>
        <p:nvSpPr>
          <p:cNvPr id="15363" name="TextBox 2"/>
          <p:cNvSpPr txBox="1">
            <a:spLocks noChangeArrowheads="1"/>
          </p:cNvSpPr>
          <p:nvPr/>
        </p:nvSpPr>
        <p:spPr bwMode="auto">
          <a:xfrm>
            <a:off x="0" y="0"/>
            <a:ext cx="9153525" cy="1077913"/>
          </a:xfrm>
          <a:prstGeom prst="rect">
            <a:avLst/>
          </a:prstGeom>
          <a:noFill/>
          <a:ln w="9525">
            <a:noFill/>
            <a:miter lim="800000"/>
            <a:headEnd/>
            <a:tailEnd/>
          </a:ln>
        </p:spPr>
        <p:txBody>
          <a:bodyPr>
            <a:spAutoFit/>
          </a:bodyPr>
          <a:lstStyle/>
          <a:p>
            <a:pPr algn="just" eaLnBrk="1" hangingPunct="1"/>
            <a:r>
              <a:rPr lang="en-US" altLang="en-US" sz="3200" b="1" u="sng" dirty="0" err="1">
                <a:solidFill>
                  <a:srgbClr val="FF0000"/>
                </a:solidFill>
                <a:latin typeface="Times New Roman" pitchFamily="18" charset="0"/>
                <a:cs typeface="Times New Roman" pitchFamily="18" charset="0"/>
              </a:rPr>
              <a:t>Đề</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bài</a:t>
            </a:r>
            <a:r>
              <a:rPr lang="en-US" altLang="en-US" sz="3200" b="1" dirty="0">
                <a:solidFill>
                  <a:srgbClr val="FF0000"/>
                </a:solidFill>
                <a:latin typeface="Times New Roman" pitchFamily="18" charset="0"/>
                <a:cs typeface="Times New Roman" pitchFamily="18" charset="0"/>
              </a:rPr>
              <a: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một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có</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bóng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mát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hoặc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quả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em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yêu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thích</a:t>
            </a:r>
            <a:r>
              <a:rPr lang="en-US" altLang="en-US" sz="3200" b="1" dirty="0">
                <a:solidFill>
                  <a:srgbClr val="0000FF"/>
                </a:solidFill>
                <a:latin typeface="Times New Roman" pitchFamily="18" charset="0"/>
                <a:cs typeface="Times New Roman"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ChangeArrowheads="1"/>
          </p:cNvSpPr>
          <p:nvPr/>
        </p:nvSpPr>
        <p:spPr bwMode="auto">
          <a:xfrm>
            <a:off x="152400" y="228600"/>
            <a:ext cx="8991600" cy="6094413"/>
          </a:xfrm>
          <a:prstGeom prst="rect">
            <a:avLst/>
          </a:prstGeom>
          <a:noFill/>
          <a:ln w="9525">
            <a:noFill/>
            <a:miter lim="800000"/>
            <a:headEnd/>
            <a:tailEnd/>
          </a:ln>
        </p:spPr>
        <p:txBody>
          <a:bodyPr>
            <a:spAutoFit/>
          </a:bodyPr>
          <a:lstStyle/>
          <a:p>
            <a:pPr algn="ctr" eaLnBrk="1" hangingPunct="1">
              <a:lnSpc>
                <a:spcPct val="150000"/>
              </a:lnSpc>
            </a:pPr>
            <a:r>
              <a:rPr lang="en-US" altLang="en-US" sz="4400" b="1">
                <a:solidFill>
                  <a:srgbClr val="FF0000"/>
                </a:solidFill>
                <a:latin typeface="Times New Roman" pitchFamily="18" charset="0"/>
                <a:cs typeface="Times New Roman" pitchFamily="18" charset="0"/>
              </a:rPr>
              <a:t>Tiêu chí đánh giá</a:t>
            </a:r>
          </a:p>
          <a:p>
            <a:pPr eaLnBrk="1" hangingPunct="1">
              <a:lnSpc>
                <a:spcPct val="150000"/>
              </a:lnSpc>
            </a:pPr>
            <a:r>
              <a:rPr lang="en-US" altLang="en-US" sz="3600" b="1">
                <a:latin typeface="Times New Roman" pitchFamily="18" charset="0"/>
                <a:cs typeface="Times New Roman" pitchFamily="18" charset="0"/>
              </a:rPr>
              <a:t>1. Viết đúng yêu cầu đề bài.</a:t>
            </a:r>
          </a:p>
          <a:p>
            <a:pPr eaLnBrk="1" hangingPunct="1">
              <a:lnSpc>
                <a:spcPct val="150000"/>
              </a:lnSpc>
            </a:pPr>
            <a:r>
              <a:rPr lang="en-US" altLang="en-US" sz="3600" b="1">
                <a:latin typeface="Times New Roman" pitchFamily="18" charset="0"/>
                <a:cs typeface="Times New Roman" pitchFamily="18" charset="0"/>
              </a:rPr>
              <a:t>2. Bài văn đủ 3 phần: Mở bài, thân bài, kết bài.</a:t>
            </a:r>
          </a:p>
          <a:p>
            <a:pPr eaLnBrk="1" hangingPunct="1">
              <a:lnSpc>
                <a:spcPct val="150000"/>
              </a:lnSpc>
            </a:pPr>
            <a:r>
              <a:rPr lang="en-US" altLang="en-US" sz="3600" b="1">
                <a:latin typeface="Times New Roman" pitchFamily="18" charset="0"/>
                <a:cs typeface="Times New Roman" pitchFamily="18" charset="0"/>
              </a:rPr>
              <a:t>3. Dùng từ ngữ phù hợp, câu văn đúng ngữ pháp.</a:t>
            </a:r>
          </a:p>
          <a:p>
            <a:pPr eaLnBrk="1" hangingPunct="1">
              <a:lnSpc>
                <a:spcPct val="150000"/>
              </a:lnSpc>
            </a:pPr>
            <a:r>
              <a:rPr lang="en-US" altLang="en-US" sz="3600" b="1">
                <a:latin typeface="Times New Roman" pitchFamily="18" charset="0"/>
                <a:cs typeface="Times New Roman" pitchFamily="18" charset="0"/>
              </a:rPr>
              <a:t>4. Có sử dụng hình ảnh so sánh, nhân hóa.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4788" y="550863"/>
            <a:ext cx="8734425" cy="5893921"/>
          </a:xfrm>
          <a:prstGeom prst="rect">
            <a:avLst/>
          </a:prstGeom>
          <a:noFill/>
          <a:ln w="9525">
            <a:noFill/>
            <a:miter lim="800000"/>
            <a:headEnd/>
            <a:tailEnd/>
          </a:ln>
        </p:spPr>
        <p:txBody>
          <a:bodyPr>
            <a:spAutoFit/>
          </a:bodyPr>
          <a:lstStyle/>
          <a:p>
            <a:pPr algn="ctr" eaLnBrk="1" hangingPunct="1"/>
            <a:r>
              <a:rPr lang="en-US" altLang="en-US" sz="2300" b="1" dirty="0" err="1">
                <a:solidFill>
                  <a:srgbClr val="FF0000"/>
                </a:solidFill>
                <a:latin typeface="Times New Roman" pitchFamily="18" charset="0"/>
                <a:cs typeface="Times New Roman" pitchFamily="18" charset="0"/>
              </a:rPr>
              <a:t>Tả</a:t>
            </a:r>
            <a:r>
              <a:rPr lang="en-US" altLang="en-US" sz="2300" b="1" dirty="0">
                <a:solidFill>
                  <a:srgbClr val="FF0000"/>
                </a:solidFill>
                <a:latin typeface="Times New Roman" pitchFamily="18" charset="0"/>
                <a:cs typeface="Times New Roman" pitchFamily="18" charset="0"/>
              </a:rPr>
              <a:t> </a:t>
            </a:r>
            <a:r>
              <a:rPr lang="en-US" altLang="en-US" sz="2300" b="1" dirty="0" err="1">
                <a:solidFill>
                  <a:srgbClr val="FF0000"/>
                </a:solidFill>
                <a:latin typeface="Times New Roman" pitchFamily="18" charset="0"/>
                <a:cs typeface="Times New Roman" pitchFamily="18" charset="0"/>
              </a:rPr>
              <a:t>cây</a:t>
            </a:r>
            <a:r>
              <a:rPr lang="en-US" altLang="en-US" sz="2300" b="1" dirty="0">
                <a:solidFill>
                  <a:srgbClr val="FF0000"/>
                </a:solidFill>
                <a:latin typeface="Times New Roman" pitchFamily="18" charset="0"/>
                <a:cs typeface="Times New Roman" pitchFamily="18" charset="0"/>
              </a:rPr>
              <a:t> </a:t>
            </a:r>
            <a:r>
              <a:rPr lang="en-US" altLang="en-US" sz="2300" b="1" dirty="0" err="1">
                <a:solidFill>
                  <a:srgbClr val="FF0000"/>
                </a:solidFill>
                <a:latin typeface="Times New Roman" pitchFamily="18" charset="0"/>
                <a:cs typeface="Times New Roman" pitchFamily="18" charset="0"/>
              </a:rPr>
              <a:t>bàng</a:t>
            </a:r>
            <a:endParaRPr lang="en-US" altLang="en-US" sz="2300" b="1" dirty="0">
              <a:solidFill>
                <a:srgbClr val="FF0000"/>
              </a:solidFill>
              <a:latin typeface="Times New Roman" pitchFamily="18" charset="0"/>
              <a:cs typeface="Times New Roman" pitchFamily="18" charset="0"/>
            </a:endParaRPr>
          </a:p>
          <a:p>
            <a:r>
              <a:rPr lang="en-US" alt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Ở trường em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trồng rất nhiều cây bóng mát. Cây nào cũng cao lớn, xanh tốt nhưng đẹp hơn cả là một cây bàng được trồng ở giữa sân trường.Tính đến nay bàng chừng hai mươi tuổi.</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Nhìn từ xa, cây bàng như một chiếc ô xanh mát rượi. Thân cây to, màu nâu sẫm bằng cả vòng tay ôm của em. Những chiếc rễ nổi trên mặt đất ngoằn ngoèo như những con giun khổng lồ bò lổm ngổm. Bàng có những chiếc rễ to ráp như những con trăn khổng lồ. Cây có hàng chục tán lá to như những cánh tay vừa vươn rộng, vừa vươn cao để đón ánh nắng mặt trời. Từ những tán lá to mọc ra nhiều cành nhỏ chi chít lá. Lá bàng hình bầu dục, to hơn bàn tay em, dày và xanh bóng. Cây bàng toả bóng mát cho chúng em vui chơi, học tập. Mỗi khi gió thổi qua, lá bàng vẫy vẫy như những chiếc quạt đang đong đưa trong gió.</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Cây bàng chẳng những cho chúng em bóng mát để vui chơi mà bàng còn gắn bó với chúng em trong suốt những năm học qua. Em mong cho cây mãi xanh tốt để đem lại niềm vui cho chúng em, tăng thêm vẻ đẹp cho ngôi trường. Và để cho chúng em lưu giữ những kỉ niệm đẹp về tuổi học trò</a:t>
            </a:r>
            <a:r>
              <a:rPr lang="vi-VN" sz="2400" dirty="0"/>
              <a:t>. </a:t>
            </a:r>
            <a:endParaRPr lang="en-US" altLang="en-US" sz="23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52400" y="152400"/>
            <a:ext cx="8731250" cy="6247864"/>
          </a:xfrm>
          <a:prstGeom prst="rect">
            <a:avLst/>
          </a:prstGeom>
          <a:noFill/>
          <a:ln w="9525">
            <a:noFill/>
            <a:miter lim="800000"/>
            <a:headEnd/>
            <a:tailEnd/>
          </a:ln>
        </p:spPr>
        <p:txBody>
          <a:bodyPr>
            <a:spAutoFit/>
          </a:bodyPr>
          <a:lstStyle/>
          <a:p>
            <a:pPr algn="ctr" eaLnBrk="1" hangingPunct="1"/>
            <a:r>
              <a:rPr lang="en-US" altLang="en-US" sz="2000" b="1" dirty="0" err="1">
                <a:solidFill>
                  <a:srgbClr val="FF0000"/>
                </a:solidFill>
                <a:latin typeface="Times New Roman" pitchFamily="18" charset="0"/>
                <a:cs typeface="Times New Roman" pitchFamily="18" charset="0"/>
              </a:rPr>
              <a:t>Tả</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cây</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hoa</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hồng</a:t>
            </a:r>
            <a:endParaRPr lang="en-US" altLang="en-US" sz="2000" b="1" dirty="0">
              <a:solidFill>
                <a:srgbClr val="FF0000"/>
              </a:solidFill>
              <a:latin typeface="Times New Roman" pitchFamily="18" charset="0"/>
              <a:cs typeface="Times New Roman" pitchFamily="18" charset="0"/>
            </a:endParaRPr>
          </a:p>
          <a:p>
            <a:r>
              <a:rPr lang="en-US" altLang="en-US" sz="2000" dirty="0">
                <a:latin typeface="Times New Roman" pitchFamily="18" charset="0"/>
                <a:cs typeface="Times New Roman" pitchFamily="18" charset="0"/>
              </a:rPr>
              <a:t>      </a:t>
            </a:r>
            <a:r>
              <a:rPr lang="vi-VN" sz="2000" dirty="0">
                <a:latin typeface="+mj-lt"/>
              </a:rPr>
              <a:t>Xuân đến, nắng xuân ấm áp lấp lánh ánh vàng, cây cối đâm chồi nảy lộc, muôn hoa khoe sắc thắm làm rực rỡ cả </a:t>
            </a:r>
            <a:r>
              <a:rPr lang="en-US" sz="2000" dirty="0" err="1">
                <a:latin typeface="+mj-lt"/>
              </a:rPr>
              <a:t>sân</a:t>
            </a:r>
            <a:r>
              <a:rPr lang="vi-VN" sz="2000" dirty="0">
                <a:latin typeface="+mj-lt"/>
              </a:rPr>
              <a:t> nhà em. Hoa nào cũng đẹp, mỗi loài hoa đều có hương sắc riêng nhưng đặc biệt và em yêu quý hơn cả là cây hoa hồng </a:t>
            </a:r>
            <a:endParaRPr lang="en-US" sz="2000" dirty="0">
              <a:latin typeface="+mj-lt"/>
            </a:endParaRPr>
          </a:p>
          <a:p>
            <a:r>
              <a:rPr lang="vi-VN" sz="2000" dirty="0">
                <a:latin typeface="+mj-lt"/>
              </a:rPr>
              <a:t>      Cây hoa hồng này được bố trồng trong một chậu kiểng có đôn. Tính đến nay cây chừng hai tuổi. Cây cao bằng vai em. Lá hồng có màu xanh mơn mởn, hoa có màu đỏ thắm trông như một ngọn lửa hồng đang rực cháy. Gốc hồng  cứng và có màu xanh sẫm. Thân hồng mập mạp cũng có màu xanh sẫm. Trên thân cây có nhiều gai nhọn cứng và toả ra nhiều nhánh  nhỏ. Cành của cây hồng có rất nhiều gai. Ở mép lá có rất nhiều răng cưa, lá già thì có màu xanh sẫm, còn lá non thì có màu xanh xám. Nụ hồng có hình ngọn nến, khi nụ còn bé thì khoác một chiếc áo choàng màu xanh. Có nụ đã ló dạng màu đỏ của cánh hoa. Trên bụi hồng đã có những bông hoa nở  xoè cánh đỏ hồng nhung mơn mởn và tỏa một mùi thơm thoang thoảng. Buổi sáng, những giọt sương sớm long lanh đậu lên những cánh hoa như những viên kim cương. Ong bay đến để hút mật, chim chóc bay đến hót vang chào một ngày mới. </a:t>
            </a:r>
            <a:endParaRPr lang="en-US" sz="2000" dirty="0">
              <a:latin typeface="+mj-lt"/>
            </a:endParaRPr>
          </a:p>
          <a:p>
            <a:r>
              <a:rPr lang="vi-VN" sz="2000" dirty="0">
                <a:latin typeface="+mj-lt"/>
              </a:rPr>
              <a:t>       Em rất yêu cây hoa hồng này vì cây toả hương thơm ngát và làm đẹp cho nhà em. Ai đến nhà cũng trầm trồ trước vẻ đẹp quyến rũ của hồng. Yêu quý hồng nên ngày nào em cũng  tưới nước, bắt sâu cho cây. Ôi, yêu sao cây hoa hồng nhà em!</a:t>
            </a:r>
            <a:endParaRPr lang="en-US" sz="2000" dirty="0">
              <a:latin typeface="+mj-lt"/>
            </a:endParaRPr>
          </a:p>
          <a:p>
            <a:pPr algn="just" eaLnBrk="1" hangingPunct="1"/>
            <a:endParaRPr lang="en-US" altLang="en-US" sz="2000" dirty="0">
              <a:latin typeface="Times New Roman" pitchFamily="18" charset="0"/>
              <a:cs typeface="Times New Roman" pitchFamily="18"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7924800" cy="2308324"/>
          </a:xfrm>
          <a:prstGeom prst="rect">
            <a:avLst/>
          </a:prstGeom>
        </p:spPr>
        <p:txBody>
          <a:bodyPr wrap="square">
            <a:spAutoFit/>
          </a:bodyPr>
          <a:lstStyle/>
          <a:p>
            <a:pPr algn="ctr">
              <a:defRPr/>
            </a:pP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36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2024</a:t>
            </a:r>
            <a:endPar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endParaRPr lang="en-US" sz="2800" b="1" dirty="0">
              <a:solidFill>
                <a:srgbClr val="0000FF"/>
              </a:solidFill>
              <a:latin typeface="Times New Roman" pitchFamily="18" charset="0"/>
            </a:endParaRPr>
          </a:p>
          <a:p>
            <a:pPr algn="ctr">
              <a:defRPr/>
            </a:pPr>
            <a:r>
              <a:rPr lang="en-US" sz="4000" b="1" u="sng" dirty="0" err="1">
                <a:solidFill>
                  <a:srgbClr val="0000FF"/>
                </a:solidFill>
                <a:latin typeface="Times New Roman" pitchFamily="18" charset="0"/>
              </a:rPr>
              <a:t>Tập</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làm</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văn</a:t>
            </a:r>
            <a:r>
              <a:rPr lang="en-US" sz="4000" b="1" dirty="0">
                <a:solidFill>
                  <a:srgbClr val="0000FF"/>
                </a:solidFill>
                <a:latin typeface="Times New Roman" pitchFamily="18" charset="0"/>
              </a:rPr>
              <a:t>:</a:t>
            </a:r>
          </a:p>
          <a:p>
            <a:pPr algn="ctr">
              <a:defRPr/>
            </a:pPr>
            <a:r>
              <a:rPr lang="en-US" sz="4000" b="1" dirty="0" err="1">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Luyện</a:t>
            </a:r>
            <a:r>
              <a:rPr lang="en-US" sz="4000" b="1" dirty="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tập</a:t>
            </a:r>
            <a:r>
              <a:rPr lang="en-US" sz="4000" b="1" dirty="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miêu</a:t>
            </a:r>
            <a:r>
              <a:rPr lang="en-US" sz="4000" b="1" dirty="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tả</a:t>
            </a:r>
            <a:r>
              <a:rPr lang="en-US" sz="4000" b="1" dirty="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cây</a:t>
            </a:r>
            <a:r>
              <a:rPr lang="en-US" sz="4000" b="1" dirty="0">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a:ln w="0"/>
                <a:solidFill>
                  <a:srgbClr val="0000FF"/>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cối</a:t>
            </a:r>
            <a:endPar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Box 5">
            <a:extLst/>
          </p:cNvPr>
          <p:cNvSpPr txBox="1"/>
          <p:nvPr/>
        </p:nvSpPr>
        <p:spPr>
          <a:xfrm>
            <a:off x="990600" y="3352800"/>
            <a:ext cx="7696200" cy="1717778"/>
          </a:xfrm>
          <a:prstGeom prst="rect">
            <a:avLst/>
          </a:prstGeom>
          <a:noFill/>
        </p:spPr>
        <p:txBody>
          <a:bodyPr>
            <a:spAutoFit/>
          </a:bodyPr>
          <a:lstStyle/>
          <a:p>
            <a:pPr eaLnBrk="1" hangingPunct="1">
              <a:lnSpc>
                <a:spcPct val="150000"/>
              </a:lnSpc>
              <a:defRPr/>
            </a:pPr>
            <a:r>
              <a:rPr lang="en-US" sz="8000" b="1" dirty="0">
                <a:ln>
                  <a:solidFill>
                    <a:sysClr val="windowText" lastClr="000000"/>
                  </a:solidFill>
                </a:ln>
                <a:solidFill>
                  <a:srgbClr val="FF3399"/>
                </a:solidFill>
                <a:latin typeface="Times New Roman" pitchFamily="18" charset="0"/>
                <a:ea typeface="HP001 5Ha" pitchFamily="34" charset="-127"/>
                <a:cs typeface="Times New Roman" pitchFamily="18" charset="0"/>
              </a:rPr>
              <a:t>    </a:t>
            </a:r>
            <a:r>
              <a:rPr lang="en-US" sz="8000" b="1" dirty="0" err="1">
                <a:ln>
                  <a:solidFill>
                    <a:sysClr val="windowText" lastClr="000000"/>
                  </a:solidFill>
                </a:ln>
                <a:solidFill>
                  <a:srgbClr val="FF3399"/>
                </a:solidFill>
                <a:latin typeface="Times New Roman" pitchFamily="18" charset="0"/>
                <a:ea typeface="HP001 5Ha" pitchFamily="34" charset="-127"/>
                <a:cs typeface="Times New Roman" pitchFamily="18" charset="0"/>
              </a:rPr>
              <a:t>Vận</a:t>
            </a:r>
            <a:r>
              <a:rPr lang="en-US" sz="8000" b="1" dirty="0">
                <a:ln>
                  <a:solidFill>
                    <a:sysClr val="windowText" lastClr="000000"/>
                  </a:solidFill>
                </a:ln>
                <a:solidFill>
                  <a:srgbClr val="FF3399"/>
                </a:solidFill>
                <a:latin typeface="Times New Roman" pitchFamily="18" charset="0"/>
                <a:ea typeface="HP001 5Ha" pitchFamily="34" charset="-127"/>
                <a:cs typeface="Times New Roman" pitchFamily="18" charset="0"/>
              </a:rPr>
              <a:t> </a:t>
            </a:r>
            <a:r>
              <a:rPr lang="en-US" sz="8000" b="1" dirty="0" err="1">
                <a:ln>
                  <a:solidFill>
                    <a:sysClr val="windowText" lastClr="000000"/>
                  </a:solidFill>
                </a:ln>
                <a:solidFill>
                  <a:srgbClr val="FF3399"/>
                </a:solidFill>
                <a:latin typeface="Times New Roman" pitchFamily="18" charset="0"/>
                <a:ea typeface="HP001 5Ha" pitchFamily="34" charset="-127"/>
                <a:cs typeface="Times New Roman" pitchFamily="18" charset="0"/>
              </a:rPr>
              <a:t>dụng</a:t>
            </a:r>
            <a:endParaRPr lang="en-US" sz="8000" b="1" dirty="0">
              <a:ln>
                <a:solidFill>
                  <a:sysClr val="windowText" lastClr="000000"/>
                </a:solidFill>
              </a:ln>
              <a:solidFill>
                <a:srgbClr val="FF3399"/>
              </a:solidFill>
              <a:latin typeface="Times New Roman" pitchFamily="18" charset="0"/>
              <a:ea typeface="HP001 5Ha" pitchFamily="34" charset="-127"/>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2514600"/>
            <a:ext cx="8915400" cy="3276600"/>
          </a:xfrm>
        </p:spPr>
        <p:txBody>
          <a:bodyPr/>
          <a:lstStyle/>
          <a:p>
            <a:r>
              <a:rPr lang="en-US" altLang="en-US" sz="6000" b="1" dirty="0" err="1">
                <a:solidFill>
                  <a:srgbClr val="0000CC"/>
                </a:solidFill>
                <a:latin typeface="Times New Roman" pitchFamily="18" charset="0"/>
                <a:cs typeface="Times New Roman" pitchFamily="18" charset="0"/>
              </a:rPr>
              <a:t>Đọc</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đoạn</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kết</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bài</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mà</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bạn</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đã</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viết</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về</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cây</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mà</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bạn</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yêu</a:t>
            </a:r>
            <a:r>
              <a:rPr lang="en-US" altLang="en-US" sz="6000" b="1" dirty="0">
                <a:solidFill>
                  <a:srgbClr val="0000CC"/>
                </a:solidFill>
                <a:latin typeface="Times New Roman" pitchFamily="18" charset="0"/>
                <a:cs typeface="Times New Roman" pitchFamily="18" charset="0"/>
              </a:rPr>
              <a:t> </a:t>
            </a:r>
            <a:r>
              <a:rPr lang="en-US" altLang="en-US" sz="6000" b="1" dirty="0" err="1">
                <a:solidFill>
                  <a:srgbClr val="0000CC"/>
                </a:solidFill>
                <a:latin typeface="Times New Roman" pitchFamily="18" charset="0"/>
                <a:cs typeface="Times New Roman" pitchFamily="18" charset="0"/>
              </a:rPr>
              <a:t>thích</a:t>
            </a:r>
            <a:r>
              <a:rPr lang="en-US" altLang="en-US" sz="6000" b="1" dirty="0">
                <a:solidFill>
                  <a:srgbClr val="0000CC"/>
                </a:solidFill>
                <a:latin typeface="Times New Roman" pitchFamily="18" charset="0"/>
                <a:cs typeface="Times New Roman" pitchFamily="18" charset="0"/>
              </a:rPr>
              <a:t>.</a:t>
            </a:r>
            <a:endParaRPr lang="vi-VN" altLang="en-US" sz="6000" b="1" dirty="0">
              <a:solidFill>
                <a:srgbClr val="0000CC"/>
              </a:solidFill>
              <a:cs typeface="Times New Roman" pitchFamily="18" charset="0"/>
            </a:endParaRPr>
          </a:p>
        </p:txBody>
      </p:sp>
      <p:sp>
        <p:nvSpPr>
          <p:cNvPr id="3" name="Rectangle 2"/>
          <p:cNvSpPr/>
          <p:nvPr/>
        </p:nvSpPr>
        <p:spPr>
          <a:xfrm>
            <a:off x="990600" y="1676400"/>
            <a:ext cx="7315200" cy="699102"/>
          </a:xfrm>
          <a:prstGeom prst="rect">
            <a:avLst/>
          </a:prstGeom>
        </p:spPr>
        <p:txBody>
          <a:bodyPr wrap="square">
            <a:spAutoFit/>
          </a:bodyPr>
          <a:lstStyle/>
          <a:p>
            <a:pPr algn="ctr" eaLnBrk="1" hangingPunct="1">
              <a:lnSpc>
                <a:spcPct val="120000"/>
              </a:lnSpc>
            </a:pPr>
            <a:r>
              <a:rPr lang="en-US" altLang="en-US" sz="3600" b="1" dirty="0">
                <a:solidFill>
                  <a:srgbClr val="FF0000"/>
                </a:solidFill>
                <a:latin typeface="Times New Roman" pitchFamily="18" charset="0"/>
                <a:cs typeface="Times New Roman" pitchFamily="18" charset="0"/>
              </a:rPr>
              <a:t>KHỞI ĐỘNG</a:t>
            </a:r>
            <a:endParaRPr lang="en-US" altLang="en-US" sz="3600" b="1" dirty="0">
              <a:solidFill>
                <a:srgbClr val="FF0000"/>
              </a:solidFill>
              <a:latin typeface="Times New Roman" pitchFamily="18" charset="0"/>
              <a:ea typeface="HP001 5Ha" pitchFamily="34" charset="-127"/>
              <a:cs typeface="Times New Roman" pitchFamily="18" charset="0"/>
            </a:endParaRPr>
          </a:p>
        </p:txBody>
      </p:sp>
      <p:sp>
        <p:nvSpPr>
          <p:cNvPr id="5" name="Rectangle 4"/>
          <p:cNvSpPr/>
          <p:nvPr/>
        </p:nvSpPr>
        <p:spPr>
          <a:xfrm>
            <a:off x="533400" y="533400"/>
            <a:ext cx="7924800" cy="954107"/>
          </a:xfrm>
          <a:prstGeom prst="rect">
            <a:avLst/>
          </a:prstGeom>
        </p:spPr>
        <p:txBody>
          <a:bodyPr wrap="square">
            <a:spAutoFit/>
          </a:bodyPr>
          <a:lstStyle/>
          <a:p>
            <a:pPr algn="ctr">
              <a:defRPr/>
            </a:pP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2026</a:t>
            </a:r>
          </a:p>
          <a:p>
            <a:pPr algn="ctr">
              <a:defRPr/>
            </a:pPr>
            <a:r>
              <a:rPr lang="en-US" sz="2800" b="1" dirty="0" err="1">
                <a:solidFill>
                  <a:srgbClr val="0000FF"/>
                </a:solidFill>
                <a:latin typeface="Times New Roman" pitchFamily="18" charset="0"/>
              </a:rPr>
              <a:t>Tập</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văn</a:t>
            </a:r>
            <a:r>
              <a:rPr lang="en-US" sz="2800" b="1" dirty="0">
                <a:solidFill>
                  <a:srgbClr val="0000FF"/>
                </a:solidFill>
                <a:latin typeface="Times New Roman" pitchFamily="18" charset="0"/>
              </a:rPr>
              <a:t>:</a:t>
            </a:r>
            <a:endPar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90600" y="2514600"/>
            <a:ext cx="7772400" cy="830997"/>
          </a:xfrm>
          <a:prstGeom prst="rect">
            <a:avLst/>
          </a:prstGeom>
          <a:noFill/>
          <a:ln w="9525">
            <a:noFill/>
            <a:miter lim="800000"/>
            <a:headEnd/>
            <a:tailEnd/>
          </a:ln>
        </p:spPr>
        <p:txBody>
          <a:bodyPr wrap="square">
            <a:spAutoFit/>
          </a:bodyPr>
          <a:lstStyle/>
          <a:p>
            <a:r>
              <a:rPr lang="en-US" sz="4800" b="1" dirty="0" err="1">
                <a:solidFill>
                  <a:srgbClr val="3333FF"/>
                </a:solidFill>
                <a:latin typeface="Times New Roman" pitchFamily="18" charset="0"/>
                <a:cs typeface="Times New Roman" pitchFamily="18" charset="0"/>
              </a:rPr>
              <a:t>Luyện</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tập</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miêu</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tả</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cây</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cối</a:t>
            </a:r>
            <a:endParaRPr lang="en-US" sz="4800" b="1" dirty="0">
              <a:solidFill>
                <a:srgbClr val="3333FF"/>
              </a:solidFill>
              <a:latin typeface="Times New Roman" pitchFamily="18" charset="0"/>
              <a:cs typeface="Times New Roman" pitchFamily="18" charset="0"/>
            </a:endParaRPr>
          </a:p>
        </p:txBody>
      </p:sp>
      <p:sp>
        <p:nvSpPr>
          <p:cNvPr id="5" name="Rectangle 4"/>
          <p:cNvSpPr/>
          <p:nvPr/>
        </p:nvSpPr>
        <p:spPr>
          <a:xfrm>
            <a:off x="533400" y="533400"/>
            <a:ext cx="7924800" cy="1569660"/>
          </a:xfrm>
          <a:prstGeom prst="rect">
            <a:avLst/>
          </a:prstGeom>
        </p:spPr>
        <p:txBody>
          <a:bodyPr wrap="square">
            <a:spAutoFit/>
          </a:bodyPr>
          <a:lstStyle/>
          <a:p>
            <a:pPr algn="ctr">
              <a:defRPr/>
            </a:pP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2026</a:t>
            </a:r>
          </a:p>
          <a:p>
            <a:pPr algn="ctr">
              <a:defRPr/>
            </a:pPr>
            <a:endParaRPr lang="en-US" sz="2800" b="1" dirty="0">
              <a:solidFill>
                <a:srgbClr val="0000FF"/>
              </a:solidFill>
              <a:latin typeface="Times New Roman" pitchFamily="18" charset="0"/>
            </a:endParaRPr>
          </a:p>
          <a:p>
            <a:pPr algn="ctr">
              <a:defRPr/>
            </a:pPr>
            <a:r>
              <a:rPr lang="en-US" sz="4000" b="1" u="sng" dirty="0" err="1">
                <a:solidFill>
                  <a:srgbClr val="0000FF"/>
                </a:solidFill>
                <a:latin typeface="Times New Roman" pitchFamily="18" charset="0"/>
              </a:rPr>
              <a:t>Tập</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làm</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văn</a:t>
            </a:r>
            <a:r>
              <a:rPr lang="en-US" sz="4000" b="1" dirty="0">
                <a:solidFill>
                  <a:srgbClr val="0000FF"/>
                </a:solidFill>
                <a:latin typeface="Times New Roman" pitchFamily="18" charset="0"/>
              </a:rPr>
              <a:t>:</a:t>
            </a:r>
            <a:endPar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743200"/>
            <a:ext cx="7086600" cy="369332"/>
          </a:xfrm>
          <a:prstGeom prst="rect">
            <a:avLst/>
          </a:prstGeom>
          <a:noFill/>
        </p:spPr>
        <p:txBody>
          <a:bodyPr wrap="square" rtlCol="0">
            <a:spAutoFit/>
          </a:bodyPr>
          <a:lstStyle/>
          <a:p>
            <a:endParaRPr lang="en-US" dirty="0"/>
          </a:p>
        </p:txBody>
      </p:sp>
      <p:sp>
        <p:nvSpPr>
          <p:cNvPr id="5" name="TextBox 2"/>
          <p:cNvSpPr txBox="1">
            <a:spLocks noChangeArrowheads="1"/>
          </p:cNvSpPr>
          <p:nvPr/>
        </p:nvSpPr>
        <p:spPr bwMode="auto">
          <a:xfrm>
            <a:off x="0" y="3124200"/>
            <a:ext cx="9144000" cy="1481138"/>
          </a:xfrm>
          <a:prstGeom prst="rect">
            <a:avLst/>
          </a:prstGeom>
          <a:noFill/>
          <a:ln w="9525">
            <a:noFill/>
            <a:miter lim="800000"/>
            <a:headEnd/>
            <a:tailEnd/>
          </a:ln>
        </p:spPr>
        <p:txBody>
          <a:bodyPr>
            <a:spAutoFit/>
          </a:bodyPr>
          <a:lstStyle/>
          <a:p>
            <a:pPr algn="just" eaLnBrk="1" hangingPunct="1">
              <a:lnSpc>
                <a:spcPct val="150000"/>
              </a:lnSpc>
            </a:pPr>
            <a:r>
              <a:rPr lang="en-US" altLang="en-US" sz="3200" b="1" u="sng" dirty="0" err="1">
                <a:solidFill>
                  <a:srgbClr val="FF0000"/>
                </a:solidFill>
                <a:latin typeface="Times New Roman" pitchFamily="18" charset="0"/>
                <a:cs typeface="Times New Roman" pitchFamily="18" charset="0"/>
              </a:rPr>
              <a:t>Đề</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bài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một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có</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bóng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mát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hoặc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quả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hoa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em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yêu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thích</a:t>
            </a:r>
            <a:r>
              <a:rPr lang="en-US" altLang="en-US" sz="3200" b="1" dirty="0">
                <a:solidFill>
                  <a:srgbClr val="0000FF"/>
                </a:solidFill>
                <a:latin typeface="Times New Roman" pitchFamily="18" charset="0"/>
                <a:cs typeface="Times New Roman" pitchFamily="18" charset="0"/>
              </a:rPr>
              <a:t>.</a:t>
            </a:r>
          </a:p>
        </p:txBody>
      </p:sp>
      <p:sp>
        <p:nvSpPr>
          <p:cNvPr id="6" name="Rectangle 5"/>
          <p:cNvSpPr/>
          <p:nvPr/>
        </p:nvSpPr>
        <p:spPr>
          <a:xfrm>
            <a:off x="533400" y="533400"/>
            <a:ext cx="7924800" cy="1138773"/>
          </a:xfrm>
          <a:prstGeom prst="rect">
            <a:avLst/>
          </a:prstGeom>
        </p:spPr>
        <p:txBody>
          <a:bodyPr wrap="square">
            <a:spAutoFit/>
          </a:bodyPr>
          <a:lstStyle/>
          <a:p>
            <a:pPr algn="ctr">
              <a:defRPr/>
            </a:pP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Sáu</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17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2026</a:t>
            </a:r>
          </a:p>
          <a:p>
            <a:pPr algn="ctr">
              <a:defRPr/>
            </a:pPr>
            <a:r>
              <a:rPr lang="en-US" sz="4000" b="1" u="sng" dirty="0" err="1">
                <a:solidFill>
                  <a:srgbClr val="0000FF"/>
                </a:solidFill>
                <a:latin typeface="Times New Roman" pitchFamily="18" charset="0"/>
              </a:rPr>
              <a:t>Tập</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làm</a:t>
            </a:r>
            <a:r>
              <a:rPr lang="en-US" sz="4000" b="1" u="sng" dirty="0">
                <a:solidFill>
                  <a:srgbClr val="0000FF"/>
                </a:solidFill>
                <a:latin typeface="Times New Roman" pitchFamily="18" charset="0"/>
              </a:rPr>
              <a:t> </a:t>
            </a:r>
            <a:r>
              <a:rPr lang="en-US" sz="4000" b="1" u="sng" dirty="0" err="1">
                <a:solidFill>
                  <a:srgbClr val="0000FF"/>
                </a:solidFill>
                <a:latin typeface="Times New Roman" pitchFamily="18" charset="0"/>
              </a:rPr>
              <a:t>văn</a:t>
            </a:r>
            <a:r>
              <a:rPr lang="en-US" sz="4000" b="1" dirty="0">
                <a:solidFill>
                  <a:srgbClr val="0000FF"/>
                </a:solidFill>
                <a:latin typeface="Times New Roman" pitchFamily="18" charset="0"/>
              </a:rPr>
              <a:t>:</a:t>
            </a:r>
            <a:endPar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A01 (3)"/>
          <p:cNvPicPr>
            <a:picLocks noChangeAspect="1" noChangeArrowheads="1"/>
          </p:cNvPicPr>
          <p:nvPr/>
        </p:nvPicPr>
        <p:blipFill>
          <a:blip r:embed="rId2"/>
          <a:srcRect/>
          <a:stretch>
            <a:fillRect/>
          </a:stretch>
        </p:blipFill>
        <p:spPr bwMode="auto">
          <a:xfrm>
            <a:off x="30163" y="0"/>
            <a:ext cx="4557712" cy="3505200"/>
          </a:xfrm>
          <a:prstGeom prst="rect">
            <a:avLst/>
          </a:prstGeom>
          <a:noFill/>
          <a:ln w="9525">
            <a:noFill/>
            <a:miter lim="800000"/>
            <a:headEnd/>
            <a:tailEnd/>
          </a:ln>
        </p:spPr>
      </p:pic>
      <p:pic>
        <p:nvPicPr>
          <p:cNvPr id="15" name="Picture 14">
            <a:extLst/>
          </p:cNvPr>
          <p:cNvPicPr>
            <a:picLocks noChangeAspect="1"/>
          </p:cNvPicPr>
          <p:nvPr/>
        </p:nvPicPr>
        <p:blipFill>
          <a:blip r:embed="rId3"/>
          <a:stretch>
            <a:fillRect/>
          </a:stretch>
        </p:blipFill>
        <p:spPr>
          <a:xfrm>
            <a:off x="4664075" y="0"/>
            <a:ext cx="4343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2" descr="C:\Users\Admin\Desktop\m-cây_mít.jpg"/>
          <p:cNvPicPr>
            <a:picLocks noChangeAspect="1" noChangeArrowheads="1"/>
          </p:cNvPicPr>
          <p:nvPr/>
        </p:nvPicPr>
        <p:blipFill>
          <a:blip r:embed="rId4"/>
          <a:srcRect/>
          <a:stretch>
            <a:fillRect/>
          </a:stretch>
        </p:blipFill>
        <p:spPr bwMode="auto">
          <a:xfrm>
            <a:off x="0" y="3505200"/>
            <a:ext cx="4572000" cy="3352800"/>
          </a:xfrm>
          <a:prstGeom prst="rect">
            <a:avLst/>
          </a:prstGeom>
          <a:noFill/>
          <a:ln w="9525">
            <a:noFill/>
            <a:miter lim="800000"/>
            <a:headEnd/>
            <a:tailEnd/>
          </a:ln>
        </p:spPr>
      </p:pic>
      <p:pic>
        <p:nvPicPr>
          <p:cNvPr id="7173" name="Picture 3" descr="C:\Users\Admin\Desktop\viem-dai-trang-cay-xoai-01.jpg"/>
          <p:cNvPicPr>
            <a:picLocks noChangeAspect="1" noChangeArrowheads="1"/>
          </p:cNvPicPr>
          <p:nvPr/>
        </p:nvPicPr>
        <p:blipFill>
          <a:blip r:embed="rId5"/>
          <a:srcRect/>
          <a:stretch>
            <a:fillRect/>
          </a:stretch>
        </p:blipFill>
        <p:spPr bwMode="auto">
          <a:xfrm>
            <a:off x="4694238" y="3581400"/>
            <a:ext cx="4343400" cy="3200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p:cNvPr>
          <p:cNvPicPr>
            <a:picLocks noChangeAspect="1"/>
          </p:cNvPicPr>
          <p:nvPr/>
        </p:nvPicPr>
        <p:blipFill>
          <a:blip r:embed="rId3"/>
          <a:stretch>
            <a:fillRect/>
          </a:stretch>
        </p:blipFill>
        <p:spPr>
          <a:xfrm>
            <a:off x="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p:cNvPr>
          <p:cNvPicPr>
            <a:picLocks noChangeAspect="1"/>
          </p:cNvPicPr>
          <p:nvPr/>
        </p:nvPicPr>
        <p:blipFill>
          <a:blip r:embed="rId4"/>
          <a:stretch>
            <a:fillRect/>
          </a:stretch>
        </p:blipFill>
        <p:spPr>
          <a:xfrm>
            <a:off x="457200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p:cNvPr>
          <p:cNvPicPr>
            <a:picLocks noChangeAspect="1"/>
          </p:cNvPicPr>
          <p:nvPr/>
        </p:nvPicPr>
        <p:blipFill>
          <a:blip r:embed="rId5"/>
          <a:stretch>
            <a:fillRect/>
          </a:stretch>
        </p:blipFill>
        <p:spPr>
          <a:xfrm>
            <a:off x="4572000" y="3429000"/>
            <a:ext cx="4572000" cy="3443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p:cNvPr>
          <p:cNvPicPr>
            <a:picLocks noChangeAspect="1"/>
          </p:cNvPicPr>
          <p:nvPr/>
        </p:nvPicPr>
        <p:blipFill>
          <a:blip r:embed="rId6"/>
          <a:stretch>
            <a:fillRect/>
          </a:stretch>
        </p:blipFill>
        <p:spPr>
          <a:xfrm>
            <a:off x="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p:cNvPr>
          <p:cNvPicPr>
            <a:picLocks noChangeAspect="1"/>
          </p:cNvPicPr>
          <p:nvPr/>
        </p:nvPicPr>
        <p:blipFill>
          <a:blip r:embed="rId2"/>
          <a:stretch>
            <a:fillRect/>
          </a:stretch>
        </p:blipFill>
        <p:spPr>
          <a:xfrm>
            <a:off x="76200" y="76200"/>
            <a:ext cx="4343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9" name="Picture 7" descr="C:\Users\Admin\Desktop\images (1).jpg"/>
          <p:cNvPicPr>
            <a:picLocks noChangeAspect="1" noChangeArrowheads="1"/>
          </p:cNvPicPr>
          <p:nvPr/>
        </p:nvPicPr>
        <p:blipFill>
          <a:blip r:embed="rId3"/>
          <a:srcRect/>
          <a:stretch>
            <a:fillRect/>
          </a:stretch>
        </p:blipFill>
        <p:spPr bwMode="auto">
          <a:xfrm>
            <a:off x="4648200" y="90488"/>
            <a:ext cx="4464050" cy="3414712"/>
          </a:xfrm>
          <a:prstGeom prst="rect">
            <a:avLst/>
          </a:prstGeom>
          <a:noFill/>
          <a:ln w="9525">
            <a:noFill/>
            <a:miter lim="800000"/>
            <a:headEnd/>
            <a:tailEnd/>
          </a:ln>
        </p:spPr>
      </p:pic>
      <p:pic>
        <p:nvPicPr>
          <p:cNvPr id="9220" name="Picture 8" descr="C:\Users\Admin\Desktop\SAM_1409.JPG"/>
          <p:cNvPicPr>
            <a:picLocks noChangeAspect="1" noChangeArrowheads="1"/>
          </p:cNvPicPr>
          <p:nvPr/>
        </p:nvPicPr>
        <p:blipFill>
          <a:blip r:embed="rId4"/>
          <a:srcRect/>
          <a:stretch>
            <a:fillRect/>
          </a:stretch>
        </p:blipFill>
        <p:spPr bwMode="auto">
          <a:xfrm>
            <a:off x="76200" y="3581400"/>
            <a:ext cx="4343400" cy="3276600"/>
          </a:xfrm>
          <a:prstGeom prst="rect">
            <a:avLst/>
          </a:prstGeom>
          <a:noFill/>
          <a:ln w="9525">
            <a:noFill/>
            <a:miter lim="800000"/>
            <a:headEnd/>
            <a:tailEnd/>
          </a:ln>
        </p:spPr>
      </p:pic>
      <p:pic>
        <p:nvPicPr>
          <p:cNvPr id="9221" name="Picture 9" descr="C:\Users\Admin\Desktop\6f6e286031f36e5.jpg"/>
          <p:cNvPicPr>
            <a:picLocks noChangeAspect="1" noChangeArrowheads="1"/>
          </p:cNvPicPr>
          <p:nvPr/>
        </p:nvPicPr>
        <p:blipFill>
          <a:blip r:embed="rId5"/>
          <a:srcRect/>
          <a:stretch>
            <a:fillRect/>
          </a:stretch>
        </p:blipFill>
        <p:spPr bwMode="auto">
          <a:xfrm>
            <a:off x="4572000" y="3565525"/>
            <a:ext cx="454025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p:cNvPr>
          <p:cNvPicPr>
            <a:picLocks noChangeAspect="1"/>
          </p:cNvPicPr>
          <p:nvPr/>
        </p:nvPicPr>
        <p:blipFill>
          <a:blip r:embed="rId2"/>
          <a:stretch>
            <a:fillRect/>
          </a:stretch>
        </p:blipFill>
        <p:spPr>
          <a:xfrm>
            <a:off x="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p:cNvPr>
          <p:cNvPicPr>
            <a:picLocks noChangeAspect="1"/>
          </p:cNvPicPr>
          <p:nvPr/>
        </p:nvPicPr>
        <p:blipFill>
          <a:blip r:embed="rId3"/>
          <a:stretch>
            <a:fillRect/>
          </a:stretch>
        </p:blipFill>
        <p:spPr>
          <a:xfrm>
            <a:off x="457200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p:cNvPr>
          <p:cNvPicPr>
            <a:picLocks noChangeAspect="1"/>
          </p:cNvPicPr>
          <p:nvPr/>
        </p:nvPicPr>
        <p:blipFill>
          <a:blip r:embed="rId4"/>
          <a:stretch>
            <a:fillRect/>
          </a:stretch>
        </p:blipFill>
        <p:spPr>
          <a:xfrm>
            <a:off x="6350" y="3429000"/>
            <a:ext cx="464185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p:cNvPr>
          <p:cNvPicPr>
            <a:picLocks noChangeAspect="1"/>
          </p:cNvPicPr>
          <p:nvPr/>
        </p:nvPicPr>
        <p:blipFill>
          <a:blip r:embed="rId5"/>
          <a:stretch>
            <a:fillRect/>
          </a:stretch>
        </p:blipFill>
        <p:spPr>
          <a:xfrm>
            <a:off x="457200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048000" y="0"/>
            <a:ext cx="2514600" cy="830263"/>
          </a:xfrm>
          <a:prstGeom prst="rect">
            <a:avLst/>
          </a:prstGeom>
          <a:noFill/>
          <a:ln w="9525">
            <a:noFill/>
            <a:miter lim="800000"/>
            <a:headEnd/>
            <a:tailEnd/>
          </a:ln>
        </p:spPr>
        <p:txBody>
          <a:bodyPr>
            <a:spAutoFit/>
          </a:bodyPr>
          <a:lstStyle/>
          <a:p>
            <a:pPr algn="ctr" eaLnBrk="1" hangingPunct="1"/>
            <a:r>
              <a:rPr lang="en-US" altLang="en-US" sz="4800" b="1">
                <a:solidFill>
                  <a:srgbClr val="FF0000"/>
                </a:solidFill>
                <a:latin typeface="Times New Roman" pitchFamily="18" charset="0"/>
                <a:cs typeface="Times New Roman" pitchFamily="18" charset="0"/>
              </a:rPr>
              <a:t>Gợi ý:</a:t>
            </a:r>
          </a:p>
        </p:txBody>
      </p:sp>
      <p:sp>
        <p:nvSpPr>
          <p:cNvPr id="5" name="TextBox 2">
            <a:extLst/>
          </p:cNvPr>
          <p:cNvSpPr txBox="1">
            <a:spLocks noChangeArrowheads="1"/>
          </p:cNvSpPr>
          <p:nvPr/>
        </p:nvSpPr>
        <p:spPr bwMode="auto">
          <a:xfrm>
            <a:off x="0" y="990600"/>
            <a:ext cx="7010400" cy="5632450"/>
          </a:xfrm>
          <a:prstGeom prst="rect">
            <a:avLst/>
          </a:prstGeom>
          <a:noFill/>
          <a:ln>
            <a:noFill/>
          </a:ln>
          <a:extLst/>
        </p:spPr>
        <p:txBody>
          <a:bodyPr>
            <a:spAutoFit/>
          </a:bodyPr>
          <a:lstStyle/>
          <a:p>
            <a:pPr marL="514350" indent="-514350" eaLnBrk="1" hangingPunct="1">
              <a:lnSpc>
                <a:spcPct val="150000"/>
              </a:lnSpc>
              <a:buFontTx/>
              <a:buAutoNum type="arabicPeriod"/>
            </a:pPr>
            <a:r>
              <a:rPr lang="en-US" sz="4000" b="1">
                <a:solidFill>
                  <a:srgbClr val="0000FF"/>
                </a:solidFill>
                <a:latin typeface="Times New Roman" pitchFamily="18" charset="0"/>
                <a:cs typeface="Times New Roman" pitchFamily="18" charset="0"/>
              </a:rPr>
              <a:t>Xây dựng dàn ý:</a:t>
            </a:r>
          </a:p>
          <a:p>
            <a:pPr marL="514350" indent="-514350" eaLnBrk="1" hangingPunct="1">
              <a:lnSpc>
                <a:spcPct val="150000"/>
              </a:lnSpc>
            </a:pPr>
            <a:r>
              <a:rPr lang="en-US" sz="4000" b="1">
                <a:latin typeface="Times New Roman" pitchFamily="18" charset="0"/>
                <a:cs typeface="Times New Roman" pitchFamily="18" charset="0"/>
              </a:rPr>
              <a:t>- Giới thiệu cây định tả.</a:t>
            </a:r>
          </a:p>
          <a:p>
            <a:pPr marL="514350" indent="-514350" eaLnBrk="1" hangingPunct="1">
              <a:lnSpc>
                <a:spcPct val="150000"/>
              </a:lnSpc>
            </a:pPr>
            <a:r>
              <a:rPr lang="en-US" sz="4000" b="1">
                <a:latin typeface="Times New Roman" pitchFamily="18" charset="0"/>
                <a:cs typeface="Times New Roman" pitchFamily="18" charset="0"/>
              </a:rPr>
              <a:t>- Tả bao quát.</a:t>
            </a:r>
          </a:p>
          <a:p>
            <a:pPr marL="514350" indent="-514350" eaLnBrk="1" hangingPunct="1">
              <a:lnSpc>
                <a:spcPct val="150000"/>
              </a:lnSpc>
            </a:pPr>
            <a:r>
              <a:rPr lang="en-US" sz="4000" b="1">
                <a:latin typeface="Times New Roman" pitchFamily="18" charset="0"/>
                <a:cs typeface="Times New Roman" pitchFamily="18" charset="0"/>
              </a:rPr>
              <a:t>- Tả từng bộ phận của cây.</a:t>
            </a:r>
          </a:p>
          <a:p>
            <a:pPr marL="514350" indent="-514350" eaLnBrk="1" hangingPunct="1">
              <a:lnSpc>
                <a:spcPct val="150000"/>
              </a:lnSpc>
            </a:pPr>
            <a:r>
              <a:rPr lang="en-US" sz="4000" b="1">
                <a:latin typeface="Times New Roman" pitchFamily="18" charset="0"/>
                <a:cs typeface="Times New Roman" pitchFamily="18" charset="0"/>
              </a:rPr>
              <a:t>- Nêu ích lợi của cây, nêu cảm nghĩ của em.</a:t>
            </a:r>
          </a:p>
        </p:txBody>
      </p:sp>
      <p:sp>
        <p:nvSpPr>
          <p:cNvPr id="6" name="Right Arrow 5">
            <a:extLst/>
          </p:cNvPr>
          <p:cNvSpPr/>
          <p:nvPr/>
        </p:nvSpPr>
        <p:spPr>
          <a:xfrm>
            <a:off x="5334000" y="2438400"/>
            <a:ext cx="16002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vi-VN">
              <a:solidFill>
                <a:srgbClr val="FFFFFF"/>
              </a:solidFill>
              <a:latin typeface="Times New Roman" pitchFamily="18" charset="0"/>
              <a:cs typeface="Times New Roman" pitchFamily="18" charset="0"/>
            </a:endParaRPr>
          </a:p>
        </p:txBody>
      </p:sp>
      <p:sp>
        <p:nvSpPr>
          <p:cNvPr id="7" name="Rectangle 6"/>
          <p:cNvSpPr>
            <a:spLocks noChangeArrowheads="1"/>
          </p:cNvSpPr>
          <p:nvPr/>
        </p:nvSpPr>
        <p:spPr bwMode="auto">
          <a:xfrm>
            <a:off x="7162800" y="2057400"/>
            <a:ext cx="1981200" cy="708025"/>
          </a:xfrm>
          <a:prstGeom prst="rect">
            <a:avLst/>
          </a:prstGeom>
          <a:noFill/>
          <a:ln w="9525">
            <a:noFill/>
            <a:miter lim="800000"/>
            <a:headEnd/>
            <a:tailEnd/>
          </a:ln>
        </p:spPr>
        <p:txBody>
          <a:bodyPr>
            <a:spAutoFit/>
          </a:bodyPr>
          <a:lstStyle/>
          <a:p>
            <a:pPr eaLnBrk="1" hangingPunct="1"/>
            <a:r>
              <a:rPr lang="en-US" altLang="en-US" sz="4000" b="1">
                <a:solidFill>
                  <a:srgbClr val="0000FF"/>
                </a:solidFill>
                <a:latin typeface="Times New Roman" pitchFamily="18" charset="0"/>
                <a:cs typeface="Times New Roman" pitchFamily="18" charset="0"/>
              </a:rPr>
              <a:t>Mở bài</a:t>
            </a:r>
          </a:p>
        </p:txBody>
      </p:sp>
      <p:sp>
        <p:nvSpPr>
          <p:cNvPr id="8" name="Right Brace 7">
            <a:extLst/>
          </p:cNvPr>
          <p:cNvSpPr/>
          <p:nvPr/>
        </p:nvSpPr>
        <p:spPr>
          <a:xfrm>
            <a:off x="5943600" y="3352800"/>
            <a:ext cx="457200" cy="1143000"/>
          </a:xfrm>
          <a:prstGeom prst="rightBrace">
            <a:avLst>
              <a:gd name="adj1" fmla="val 0"/>
              <a:gd name="adj2" fmla="val 50000"/>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endParaRPr lang="vi-VN">
              <a:latin typeface="Times New Roman" pitchFamily="18" charset="0"/>
              <a:cs typeface="Times New Roman" pitchFamily="18" charset="0"/>
            </a:endParaRPr>
          </a:p>
        </p:txBody>
      </p:sp>
      <p:sp>
        <p:nvSpPr>
          <p:cNvPr id="9" name="Right Arrow 8">
            <a:extLst/>
          </p:cNvPr>
          <p:cNvSpPr/>
          <p:nvPr/>
        </p:nvSpPr>
        <p:spPr>
          <a:xfrm>
            <a:off x="6477000" y="3810000"/>
            <a:ext cx="6858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vi-VN">
              <a:solidFill>
                <a:srgbClr val="FFFFFF"/>
              </a:solidFill>
              <a:latin typeface="Times New Roman" pitchFamily="18" charset="0"/>
              <a:cs typeface="Times New Roman" pitchFamily="18" charset="0"/>
            </a:endParaRPr>
          </a:p>
        </p:txBody>
      </p:sp>
      <p:sp>
        <p:nvSpPr>
          <p:cNvPr id="10" name="Rectangle 9"/>
          <p:cNvSpPr>
            <a:spLocks noChangeArrowheads="1"/>
          </p:cNvSpPr>
          <p:nvPr/>
        </p:nvSpPr>
        <p:spPr bwMode="auto">
          <a:xfrm>
            <a:off x="7162800" y="3505200"/>
            <a:ext cx="1981200" cy="646113"/>
          </a:xfrm>
          <a:prstGeom prst="rect">
            <a:avLst/>
          </a:prstGeom>
          <a:noFill/>
          <a:ln w="9525">
            <a:noFill/>
            <a:miter lim="800000"/>
            <a:headEnd/>
            <a:tailEnd/>
          </a:ln>
        </p:spPr>
        <p:txBody>
          <a:bodyPr>
            <a:spAutoFit/>
          </a:bodyPr>
          <a:lstStyle/>
          <a:p>
            <a:pPr eaLnBrk="1" hangingPunct="1"/>
            <a:r>
              <a:rPr lang="en-US" altLang="en-US" sz="3600" b="1">
                <a:solidFill>
                  <a:srgbClr val="0000FF"/>
                </a:solidFill>
                <a:latin typeface="Times New Roman" pitchFamily="18" charset="0"/>
                <a:cs typeface="Times New Roman" pitchFamily="18" charset="0"/>
              </a:rPr>
              <a:t>Thân bài</a:t>
            </a:r>
          </a:p>
        </p:txBody>
      </p:sp>
      <p:sp>
        <p:nvSpPr>
          <p:cNvPr id="11" name="Right Arrow 10">
            <a:extLst/>
          </p:cNvPr>
          <p:cNvSpPr/>
          <p:nvPr/>
        </p:nvSpPr>
        <p:spPr>
          <a:xfrm>
            <a:off x="4343400" y="6019800"/>
            <a:ext cx="21336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vi-VN">
              <a:solidFill>
                <a:srgbClr val="FFFFFF"/>
              </a:solidFill>
              <a:latin typeface="Times New Roman" pitchFamily="18" charset="0"/>
              <a:cs typeface="Times New Roman" pitchFamily="18" charset="0"/>
            </a:endParaRPr>
          </a:p>
        </p:txBody>
      </p:sp>
      <p:sp>
        <p:nvSpPr>
          <p:cNvPr id="12" name="Rectangle 11"/>
          <p:cNvSpPr>
            <a:spLocks noChangeArrowheads="1"/>
          </p:cNvSpPr>
          <p:nvPr/>
        </p:nvSpPr>
        <p:spPr bwMode="auto">
          <a:xfrm>
            <a:off x="7010400" y="5638800"/>
            <a:ext cx="1828800" cy="708025"/>
          </a:xfrm>
          <a:prstGeom prst="rect">
            <a:avLst/>
          </a:prstGeom>
          <a:noFill/>
          <a:ln w="9525">
            <a:noFill/>
            <a:miter lim="800000"/>
            <a:headEnd/>
            <a:tailEnd/>
          </a:ln>
        </p:spPr>
        <p:txBody>
          <a:bodyPr>
            <a:spAutoFit/>
          </a:bodyPr>
          <a:lstStyle/>
          <a:p>
            <a:pPr eaLnBrk="1" hangingPunct="1"/>
            <a:r>
              <a:rPr lang="en-US" altLang="en-US" sz="4000" b="1">
                <a:solidFill>
                  <a:srgbClr val="0000FF"/>
                </a:solidFill>
                <a:latin typeface="Times New Roman" pitchFamily="18" charset="0"/>
                <a:cs typeface="Times New Roman" pitchFamily="18" charset="0"/>
              </a:rPr>
              <a:t>Kết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animBg="1"/>
      <p:bldP spid="10" grpId="0"/>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1165</Words>
  <Application>Microsoft Office PowerPoint</Application>
  <PresentationFormat>On-screen Show (4:3)</PresentationFormat>
  <Paragraphs>62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HP001 5Ha</vt:lpstr>
      <vt:lpstr>Times New Roman</vt:lpstr>
      <vt:lpstr>Office Theme</vt:lpstr>
      <vt:lpstr>PowerPoint Presentation</vt:lpstr>
      <vt:lpstr>Đọc đoạn kết bài mà bạn đã viết về cây mà bạn yêu thích.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Administrator</cp:lastModifiedBy>
  <cp:revision>13</cp:revision>
  <dcterms:created xsi:type="dcterms:W3CDTF">2023-03-14T09:00:36Z</dcterms:created>
  <dcterms:modified xsi:type="dcterms:W3CDTF">2025-12-09T02:17:28Z</dcterms:modified>
</cp:coreProperties>
</file>