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60" r:id="rId3"/>
    <p:sldId id="271" r:id="rId4"/>
    <p:sldId id="2007577258" r:id="rId5"/>
    <p:sldId id="2007577257" r:id="rId6"/>
    <p:sldId id="2007577259" r:id="rId7"/>
    <p:sldId id="2007577276" r:id="rId8"/>
    <p:sldId id="299" r:id="rId9"/>
    <p:sldId id="2007577267" r:id="rId10"/>
    <p:sldId id="281" r:id="rId11"/>
    <p:sldId id="2007577268" r:id="rId12"/>
    <p:sldId id="2007577269" r:id="rId13"/>
    <p:sldId id="2007577265" r:id="rId14"/>
    <p:sldId id="284" r:id="rId15"/>
    <p:sldId id="2007577270" r:id="rId16"/>
    <p:sldId id="2007577271" r:id="rId17"/>
    <p:sldId id="2007577266" r:id="rId18"/>
    <p:sldId id="295" r:id="rId19"/>
    <p:sldId id="2007577272" r:id="rId20"/>
    <p:sldId id="200757727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037AD-4CB6-4FDA-A0CC-9F9B665D067A}" type="datetimeFigureOut">
              <a:rPr lang="en-US" smtClean="0"/>
              <a:pPr/>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0227A-DA86-4833-8D93-183C50D1C38C}" type="slidenum">
              <a:rPr lang="en-US" smtClean="0"/>
              <a:pPr/>
              <a:t>‹#›</a:t>
            </a:fld>
            <a:endParaRPr lang="en-US"/>
          </a:p>
        </p:txBody>
      </p:sp>
    </p:spTree>
    <p:extLst>
      <p:ext uri="{BB962C8B-B14F-4D97-AF65-F5344CB8AC3E}">
        <p14:creationId xmlns:p14="http://schemas.microsoft.com/office/powerpoint/2010/main" val="349429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2025/12/9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extLst>
      <p:ext uri="{BB962C8B-B14F-4D97-AF65-F5344CB8AC3E}">
        <p14:creationId xmlns:p14="http://schemas.microsoft.com/office/powerpoint/2010/main" val="70916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6741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84535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244644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55168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42695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278159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779288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45177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398743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39823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088718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389265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229089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528056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94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6486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2025/12/9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84328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2025/12/9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311842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2025/12/9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59505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2025/12/9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11864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2025/12/9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5010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13913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2025/12/9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3"/>
    </p:custDataLst>
    <p:extLst>
      <p:ext uri="{BB962C8B-B14F-4D97-AF65-F5344CB8AC3E}">
        <p14:creationId xmlns:p14="http://schemas.microsoft.com/office/powerpoint/2010/main" val="4206516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pPr/>
              <a:t>12/9/2025</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pPr/>
              <a:t>‹#›</a:t>
            </a:fld>
            <a:endParaRPr lang="en-US"/>
          </a:p>
        </p:txBody>
      </p:sp>
    </p:spTree>
    <p:extLst>
      <p:ext uri="{BB962C8B-B14F-4D97-AF65-F5344CB8AC3E}">
        <p14:creationId xmlns:p14="http://schemas.microsoft.com/office/powerpoint/2010/main" val="41022701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9.png"/><Relationship Id="rId5" Type="http://schemas.openxmlformats.org/officeDocument/2006/relationships/image" Target="../media/image17.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image" Target="../media/image17.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1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2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70C0"/>
                </a:solidFill>
                <a:effectLst/>
                <a:uLnTx/>
                <a:uFillTx/>
                <a:latin typeface="UTM Mother" panose="02040603050506020204" pitchFamily="18" charset="0"/>
                <a:ea typeface="微软雅黑"/>
                <a:cs typeface="+mn-cs"/>
              </a:rPr>
              <a:t>Khởi</a:t>
            </a:r>
            <a:r>
              <a:rPr kumimoji="0" lang="en-US" sz="11500" b="0" i="0" u="none" strike="noStrike" kern="1200" cap="none" spc="0" normalizeH="0" baseline="0" noProof="0" dirty="0">
                <a:ln>
                  <a:noFill/>
                </a:ln>
                <a:solidFill>
                  <a:srgbClr val="0070C0"/>
                </a:solidFill>
                <a:effectLst/>
                <a:uLnTx/>
                <a:uFillTx/>
                <a:latin typeface="UTM Mother" panose="02040603050506020204" pitchFamily="18" charset="0"/>
                <a:ea typeface="微软雅黑"/>
                <a:cs typeface="+mn-cs"/>
              </a:rPr>
              <a:t> </a:t>
            </a:r>
            <a:r>
              <a:rPr kumimoji="0" lang="en-US" sz="11500" b="0" i="0" u="none" strike="noStrike" kern="1200" cap="none" spc="0" normalizeH="0" baseline="0" noProof="0" dirty="0" err="1">
                <a:ln>
                  <a:noFill/>
                </a:ln>
                <a:solidFill>
                  <a:srgbClr val="0070C0"/>
                </a:solidFill>
                <a:effectLst/>
                <a:uLnTx/>
                <a:uFillTx/>
                <a:latin typeface="UTM Mother" panose="02040603050506020204" pitchFamily="18" charset="0"/>
                <a:ea typeface="微软雅黑"/>
                <a:cs typeface="+mn-cs"/>
              </a:rPr>
              <a:t>động</a:t>
            </a:r>
            <a:endParaRPr kumimoji="0" lang="en-US" sz="11500" b="0" i="0" u="none" strike="noStrike" kern="1200" cap="none" spc="0" normalizeH="0" baseline="0" noProof="0" dirty="0">
              <a:ln>
                <a:noFill/>
              </a:ln>
              <a:solidFill>
                <a:srgbClr val="0070C0"/>
              </a:solidFill>
              <a:effectLst/>
              <a:uLnTx/>
              <a:uFillTx/>
              <a:latin typeface="UTM Mother" panose="02040603050506020204" pitchFamily="18" charset="0"/>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210174" y="2457956"/>
            <a:ext cx="6353175" cy="3416320"/>
          </a:xfrm>
          <a:custGeom>
            <a:avLst/>
            <a:gdLst>
              <a:gd name="connsiteX0" fmla="*/ 0 w 6353175"/>
              <a:gd name="connsiteY0" fmla="*/ 0 h 3416320"/>
              <a:gd name="connsiteX1" fmla="*/ 6353175 w 6353175"/>
              <a:gd name="connsiteY1" fmla="*/ 0 h 3416320"/>
              <a:gd name="connsiteX2" fmla="*/ 6353175 w 6353175"/>
              <a:gd name="connsiteY2" fmla="*/ 3416320 h 3416320"/>
              <a:gd name="connsiteX3" fmla="*/ 0 w 6353175"/>
              <a:gd name="connsiteY3" fmla="*/ 3416320 h 3416320"/>
              <a:gd name="connsiteX4" fmla="*/ 0 w 635317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175" h="3416320" fill="none" extrusionOk="0">
                <a:moveTo>
                  <a:pt x="0" y="0"/>
                </a:moveTo>
                <a:cubicBezTo>
                  <a:pt x="2028690" y="5222"/>
                  <a:pt x="5419597" y="24918"/>
                  <a:pt x="6353175" y="0"/>
                </a:cubicBezTo>
                <a:cubicBezTo>
                  <a:pt x="6191930" y="1219428"/>
                  <a:pt x="6309415" y="2405311"/>
                  <a:pt x="6353175" y="3416320"/>
                </a:cubicBezTo>
                <a:cubicBezTo>
                  <a:pt x="3726862" y="3251559"/>
                  <a:pt x="2085051" y="3534470"/>
                  <a:pt x="0" y="3416320"/>
                </a:cubicBezTo>
                <a:cubicBezTo>
                  <a:pt x="-55725" y="3041098"/>
                  <a:pt x="17072" y="1237259"/>
                  <a:pt x="0" y="0"/>
                </a:cubicBezTo>
                <a:close/>
              </a:path>
              <a:path w="6353175" h="3416320" stroke="0" extrusionOk="0">
                <a:moveTo>
                  <a:pt x="0" y="0"/>
                </a:moveTo>
                <a:cubicBezTo>
                  <a:pt x="1676188" y="11849"/>
                  <a:pt x="4304513" y="-161459"/>
                  <a:pt x="6353175" y="0"/>
                </a:cubicBezTo>
                <a:cubicBezTo>
                  <a:pt x="6356305" y="1548882"/>
                  <a:pt x="6251999" y="2955689"/>
                  <a:pt x="6353175" y="3416320"/>
                </a:cubicBezTo>
                <a:cubicBezTo>
                  <a:pt x="3317924" y="3270460"/>
                  <a:pt x="1758277"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Thấy bạn bị ngã nhưng Lan không giúp đỡ bạn mà còn trêu cười bạn. </a:t>
            </a:r>
            <a:endParaRPr lang="en-US" sz="3600" b="1" dirty="0">
              <a:solidFill>
                <a:prstClr val="black"/>
              </a:solidFill>
              <a:latin typeface="Calibri" panose="020F0502020204030204" pitchFamily="34" charset="0"/>
              <a:cs typeface="Calibri" panose="020F0502020204030204" pitchFamily="34" charset="0"/>
            </a:endParaRPr>
          </a:p>
          <a:p>
            <a:pPr lvl="0" algn="just">
              <a:defRPr/>
            </a:pPr>
            <a:r>
              <a:rPr lang="en-US" sz="3600" b="1" dirty="0">
                <a:solidFill>
                  <a:prstClr val="black"/>
                </a:solidFill>
                <a:latin typeface="Calibri" panose="020F0502020204030204" pitchFamily="34" charset="0"/>
                <a:cs typeface="Calibri" panose="020F0502020204030204" pitchFamily="34" charset="0"/>
              </a:rPr>
              <a:t>=&gt; </a:t>
            </a:r>
            <a:r>
              <a:rPr lang="vi-VN" sz="3600" b="1" dirty="0">
                <a:solidFill>
                  <a:prstClr val="black"/>
                </a:solidFill>
                <a:latin typeface="Calibri" panose="020F0502020204030204" pitchFamily="34" charset="0"/>
                <a:cs typeface="Calibri" panose="020F0502020204030204" pitchFamily="34" charset="0"/>
              </a:rPr>
              <a:t>Chúng ta cần giúp bạn đứng dậy, hỏi bạn có bị thương không và dìu bạn đến phòng y tế.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6" name="Picture 5">
            <a:extLst>
              <a:ext uri="{FF2B5EF4-FFF2-40B4-BE49-F238E27FC236}">
                <a16:creationId xmlns:a16="http://schemas.microsoft.com/office/drawing/2014/main" id="{D3BC7DF3-25EA-2E96-9BEA-E0FFDE3165BA}"/>
              </a:ext>
            </a:extLst>
          </p:cNvPr>
          <p:cNvPicPr>
            <a:picLocks noChangeAspect="1"/>
          </p:cNvPicPr>
          <p:nvPr/>
        </p:nvPicPr>
        <p:blipFill>
          <a:blip r:embed="rId6"/>
          <a:stretch>
            <a:fillRect/>
          </a:stretch>
        </p:blipFill>
        <p:spPr>
          <a:xfrm>
            <a:off x="900112" y="2257425"/>
            <a:ext cx="3982697" cy="2943225"/>
          </a:xfrm>
          <a:prstGeom prst="rect">
            <a:avLst/>
          </a:prstGeom>
        </p:spPr>
      </p:pic>
    </p:spTree>
    <p:custDataLst>
      <p:tags r:id="rId1"/>
    </p:custDataLst>
    <p:extLst>
      <p:ext uri="{BB962C8B-B14F-4D97-AF65-F5344CB8AC3E}">
        <p14:creationId xmlns:p14="http://schemas.microsoft.com/office/powerpoint/2010/main" val="3013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210174" y="2457956"/>
            <a:ext cx="6353175" cy="2800767"/>
          </a:xfrm>
          <a:custGeom>
            <a:avLst/>
            <a:gdLst>
              <a:gd name="connsiteX0" fmla="*/ 0 w 6353175"/>
              <a:gd name="connsiteY0" fmla="*/ 0 h 2800767"/>
              <a:gd name="connsiteX1" fmla="*/ 6353175 w 6353175"/>
              <a:gd name="connsiteY1" fmla="*/ 0 h 2800767"/>
              <a:gd name="connsiteX2" fmla="*/ 6353175 w 6353175"/>
              <a:gd name="connsiteY2" fmla="*/ 2800767 h 2800767"/>
              <a:gd name="connsiteX3" fmla="*/ 0 w 6353175"/>
              <a:gd name="connsiteY3" fmla="*/ 2800767 h 2800767"/>
              <a:gd name="connsiteX4" fmla="*/ 0 w 6353175"/>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175" h="2800767" fill="none" extrusionOk="0">
                <a:moveTo>
                  <a:pt x="0" y="0"/>
                </a:moveTo>
                <a:cubicBezTo>
                  <a:pt x="2028690" y="5222"/>
                  <a:pt x="5419597" y="24918"/>
                  <a:pt x="6353175" y="0"/>
                </a:cubicBezTo>
                <a:cubicBezTo>
                  <a:pt x="6191930" y="824835"/>
                  <a:pt x="6309415" y="1838800"/>
                  <a:pt x="6353175" y="2800767"/>
                </a:cubicBezTo>
                <a:cubicBezTo>
                  <a:pt x="3726862" y="2636006"/>
                  <a:pt x="2085051" y="2918917"/>
                  <a:pt x="0" y="2800767"/>
                </a:cubicBezTo>
                <a:cubicBezTo>
                  <a:pt x="-55725" y="1748758"/>
                  <a:pt x="17072" y="400304"/>
                  <a:pt x="0" y="0"/>
                </a:cubicBezTo>
                <a:close/>
              </a:path>
              <a:path w="6353175" h="2800767" stroke="0" extrusionOk="0">
                <a:moveTo>
                  <a:pt x="0" y="0"/>
                </a:moveTo>
                <a:cubicBezTo>
                  <a:pt x="1676188" y="11849"/>
                  <a:pt x="4304513" y="-161459"/>
                  <a:pt x="6353175" y="0"/>
                </a:cubicBezTo>
                <a:cubicBezTo>
                  <a:pt x="6356305" y="576155"/>
                  <a:pt x="6251999" y="1970127"/>
                  <a:pt x="6353175" y="2800767"/>
                </a:cubicBezTo>
                <a:cubicBezTo>
                  <a:pt x="3317924" y="2654907"/>
                  <a:pt x="1758277" y="2722443"/>
                  <a:pt x="0" y="2800767"/>
                </a:cubicBezTo>
                <a:cubicBezTo>
                  <a:pt x="74291" y="1938890"/>
                  <a:pt x="168006" y="81881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4400" b="1" dirty="0">
                <a:solidFill>
                  <a:prstClr val="black"/>
                </a:solidFill>
                <a:latin typeface="Calibri" panose="020F0502020204030204" pitchFamily="34" charset="0"/>
                <a:cs typeface="Calibri" panose="020F0502020204030204" pitchFamily="34" charset="0"/>
              </a:rPr>
              <a:t>Bạn Đức biết cảm thông, giúp đỡ bạn vì đã hỏi han, chia sẻ với nỗi buồn của bạn.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7" name="Picture 6">
            <a:extLst>
              <a:ext uri="{FF2B5EF4-FFF2-40B4-BE49-F238E27FC236}">
                <a16:creationId xmlns:a16="http://schemas.microsoft.com/office/drawing/2014/main" id="{E23F9707-5497-742B-1119-FE2ABF96580C}"/>
              </a:ext>
            </a:extLst>
          </p:cNvPr>
          <p:cNvPicPr>
            <a:picLocks noChangeAspect="1"/>
          </p:cNvPicPr>
          <p:nvPr/>
        </p:nvPicPr>
        <p:blipFill>
          <a:blip r:embed="rId6"/>
          <a:stretch>
            <a:fillRect/>
          </a:stretch>
        </p:blipFill>
        <p:spPr>
          <a:xfrm>
            <a:off x="809624" y="2571750"/>
            <a:ext cx="3996455" cy="2890837"/>
          </a:xfrm>
          <a:prstGeom prst="rect">
            <a:avLst/>
          </a:prstGeom>
        </p:spPr>
      </p:pic>
    </p:spTree>
    <p:custDataLst>
      <p:tags r:id="rId1"/>
    </p:custDataLst>
    <p:extLst>
      <p:ext uri="{BB962C8B-B14F-4D97-AF65-F5344CB8AC3E}">
        <p14:creationId xmlns:p14="http://schemas.microsoft.com/office/powerpoint/2010/main" val="64817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2752725" y="108729"/>
            <a:ext cx="6655255"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Đưa</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lời</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khuyên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7" name="Picture 6">
            <a:extLst>
              <a:ext uri="{FF2B5EF4-FFF2-40B4-BE49-F238E27FC236}">
                <a16:creationId xmlns:a16="http://schemas.microsoft.com/office/drawing/2014/main" id="{FEDEC474-FA2D-78F7-C057-A7DC558EBFF0}"/>
              </a:ext>
            </a:extLst>
          </p:cNvPr>
          <p:cNvPicPr>
            <a:picLocks noChangeAspect="1"/>
          </p:cNvPicPr>
          <p:nvPr/>
        </p:nvPicPr>
        <p:blipFill>
          <a:blip r:embed="rId5"/>
          <a:stretch>
            <a:fillRect/>
          </a:stretch>
        </p:blipFill>
        <p:spPr>
          <a:xfrm>
            <a:off x="400050" y="1655190"/>
            <a:ext cx="11315700" cy="1367521"/>
          </a:xfrm>
          <a:prstGeom prst="rect">
            <a:avLst/>
          </a:prstGeom>
        </p:spPr>
      </p:pic>
      <p:sp>
        <p:nvSpPr>
          <p:cNvPr id="9" name="TextBox 8">
            <a:extLst>
              <a:ext uri="{FF2B5EF4-FFF2-40B4-BE49-F238E27FC236}">
                <a16:creationId xmlns:a16="http://schemas.microsoft.com/office/drawing/2014/main" id="{3C6C33CD-3BB5-80C4-6825-84CEF2F68EC7}"/>
              </a:ext>
            </a:extLst>
          </p:cNvPr>
          <p:cNvSpPr txBox="1"/>
          <p:nvPr/>
        </p:nvSpPr>
        <p:spPr>
          <a:xfrm>
            <a:off x="819150" y="3457575"/>
            <a:ext cx="10868025" cy="1200329"/>
          </a:xfrm>
          <a:prstGeom prst="rect">
            <a:avLst/>
          </a:prstGeom>
          <a:noFill/>
        </p:spPr>
        <p:txBody>
          <a:bodyPr wrap="square" rtlCol="0">
            <a:spAutoFit/>
          </a:bodyPr>
          <a:lstStyle/>
          <a:p>
            <a:pPr algn="just"/>
            <a:r>
              <a:rPr lang="vi-VN"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Em sẽ khuyên bạn như thế nào để bạn hiểu được ý nghĩa của việc cảm thông, giúp đỡ người gặp khó khăn?</a:t>
            </a:r>
            <a:endParaRPr lang="en-US" sz="3600" b="1" i="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176713" y="-1385886"/>
            <a:ext cx="5857874" cy="971550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763612" y="1150120"/>
            <a:ext cx="8571138" cy="452431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khuyên</a:t>
            </a:r>
            <a:r>
              <a:rPr lang="vi-VN" sz="3600" b="1" dirty="0">
                <a:solidFill>
                  <a:srgbClr val="002060"/>
                </a:solidFill>
                <a:latin typeface="Calibri" panose="020F0502020204030204" pitchFamily="34" charset="0"/>
                <a:cs typeface="Calibri" panose="020F0502020204030204" pitchFamily="34" charset="0"/>
              </a:rPr>
              <a:t> Hoàng không nên nghĩ như thế vì trẻ em mồ côi rất khó khăn, tặng quà tết giúp các em vui vẻ và ấm lòng hơn.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Việc này là điều chúng ta nên làm, cũng giúp Hoàng thể hiện mình là người tử tế, có lòng nhân ái, biết yêu thương, cảm thông, giúp đỡ người gặp khó khăn.</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4000" b="1" kern="100" dirty="0">
                  <a:solidFill>
                    <a:prstClr val="black"/>
                  </a:solidFill>
                  <a:latin typeface="Calibri" panose="020F0502020204030204" pitchFamily="34" charset="0"/>
                  <a:ea typeface="Calibri" panose="020F0502020204030204" pitchFamily="34" charset="0"/>
                  <a:cs typeface="Calibri" panose="020F0502020204030204" pitchFamily="34" charset="0"/>
                </a:rPr>
                <a:t>3. </a:t>
              </a:r>
              <a:r>
                <a:rPr kumimoji="0" lang="vi-VN"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tình huống và trả lời câu hỏi</a:t>
              </a:r>
              <a:endParaRPr kumimoji="0" lang="en-US"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7" name="Picture 6">
            <a:extLst>
              <a:ext uri="{FF2B5EF4-FFF2-40B4-BE49-F238E27FC236}">
                <a16:creationId xmlns:a16="http://schemas.microsoft.com/office/drawing/2014/main" id="{F227F182-F14E-008F-8E87-912CCBBFB673}"/>
              </a:ext>
            </a:extLst>
          </p:cNvPr>
          <p:cNvPicPr>
            <a:picLocks noChangeAspect="1"/>
          </p:cNvPicPr>
          <p:nvPr/>
        </p:nvPicPr>
        <p:blipFill>
          <a:blip r:embed="rId6"/>
          <a:stretch>
            <a:fillRect/>
          </a:stretch>
        </p:blipFill>
        <p:spPr>
          <a:xfrm>
            <a:off x="447675" y="1081087"/>
            <a:ext cx="11449050" cy="2085975"/>
          </a:xfrm>
          <a:prstGeom prst="rect">
            <a:avLst/>
          </a:prstGeom>
        </p:spPr>
      </p:pic>
      <p:grpSp>
        <p:nvGrpSpPr>
          <p:cNvPr id="10" name="Group 9">
            <a:extLst>
              <a:ext uri="{FF2B5EF4-FFF2-40B4-BE49-F238E27FC236}">
                <a16:creationId xmlns:a16="http://schemas.microsoft.com/office/drawing/2014/main" id="{295E3D4E-669E-7CFC-04D0-C32AD3C6A18D}"/>
              </a:ext>
            </a:extLst>
          </p:cNvPr>
          <p:cNvGrpSpPr/>
          <p:nvPr/>
        </p:nvGrpSpPr>
        <p:grpSpPr>
          <a:xfrm>
            <a:off x="761999" y="4126123"/>
            <a:ext cx="3514726" cy="2326767"/>
            <a:chOff x="2200274" y="4221373"/>
            <a:chExt cx="3514726" cy="2326767"/>
          </a:xfrm>
        </p:grpSpPr>
        <p:pic>
          <p:nvPicPr>
            <p:cNvPr id="14" name="Picture 13" descr="A picture containing toy, doll&#10;&#10;Description automatically generated">
              <a:extLst>
                <a:ext uri="{FF2B5EF4-FFF2-40B4-BE49-F238E27FC236}">
                  <a16:creationId xmlns:a16="http://schemas.microsoft.com/office/drawing/2014/main" id="{385E45E8-7D09-B080-24D0-692F08BB0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0274" y="4221373"/>
              <a:ext cx="3495675" cy="1772961"/>
            </a:xfrm>
            <a:prstGeom prst="rect">
              <a:avLst/>
            </a:prstGeom>
          </p:spPr>
        </p:pic>
        <p:sp>
          <p:nvSpPr>
            <p:cNvPr id="16" name="TextBox 15">
              <a:extLst>
                <a:ext uri="{FF2B5EF4-FFF2-40B4-BE49-F238E27FC236}">
                  <a16:creationId xmlns:a16="http://schemas.microsoft.com/office/drawing/2014/main" id="{016DED63-CE64-20C0-0807-D218219E0FC4}"/>
                </a:ext>
              </a:extLst>
            </p:cNvPr>
            <p:cNvSpPr txBox="1"/>
            <p:nvPr/>
          </p:nvSpPr>
          <p:spPr>
            <a:xfrm>
              <a:off x="2638425" y="6086475"/>
              <a:ext cx="3076575" cy="461665"/>
            </a:xfrm>
            <a:prstGeom prst="rect">
              <a:avLst/>
            </a:prstGeom>
            <a:noFill/>
          </p:spPr>
          <p:txBody>
            <a:bodyPr wrap="square" rtlCol="0">
              <a:spAutoFit/>
            </a:bodyPr>
            <a:lstStyle/>
            <a:p>
              <a:r>
                <a:rPr lang="en-US" sz="2400" b="1" dirty="0" err="1"/>
                <a:t>Thảo</a:t>
              </a:r>
              <a:r>
                <a:rPr lang="en-US" sz="2400" b="1" dirty="0"/>
                <a:t> </a:t>
              </a:r>
              <a:r>
                <a:rPr lang="en-US" sz="2400" b="1" dirty="0" err="1"/>
                <a:t>luận</a:t>
              </a:r>
              <a:r>
                <a:rPr lang="en-US" sz="2400" b="1" dirty="0"/>
                <a:t> </a:t>
              </a:r>
              <a:r>
                <a:rPr lang="en-US" sz="2400" b="1" dirty="0" err="1"/>
                <a:t>nhóm</a:t>
              </a:r>
              <a:endParaRPr lang="en-US" sz="2400" b="1" dirty="0"/>
            </a:p>
          </p:txBody>
        </p:sp>
      </p:grpSp>
      <p:sp>
        <p:nvSpPr>
          <p:cNvPr id="17" name="Speech Bubble: Rectangle with Corners Rounded 16">
            <a:extLst>
              <a:ext uri="{FF2B5EF4-FFF2-40B4-BE49-F238E27FC236}">
                <a16:creationId xmlns:a16="http://schemas.microsoft.com/office/drawing/2014/main" id="{E9BCA1BF-346C-3A10-473E-8C8059409C4F}"/>
              </a:ext>
            </a:extLst>
          </p:cNvPr>
          <p:cNvSpPr/>
          <p:nvPr/>
        </p:nvSpPr>
        <p:spPr>
          <a:xfrm>
            <a:off x="4585221" y="3279159"/>
            <a:ext cx="6848475" cy="1190625"/>
          </a:xfrm>
          <a:prstGeom prst="wedgeRoundRectCallout">
            <a:avLst>
              <a:gd name="adj1" fmla="val -61507"/>
              <a:gd name="adj2" fmla="val 4350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marL="514350" indent="-514350">
              <a:buAutoNum type="alphaLcPeriod"/>
            </a:pP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xét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nói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endParaRPr lang="en-US" sz="3200" b="1" dirty="0">
              <a:latin typeface="Calibri" panose="020F0502020204030204" pitchFamily="34" charset="0"/>
              <a:cs typeface="Calibri" panose="020F0502020204030204" pitchFamily="34" charset="0"/>
            </a:endParaRPr>
          </a:p>
          <a:p>
            <a:pPr marL="514350" indent="-514350"/>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An?</a:t>
            </a:r>
          </a:p>
        </p:txBody>
      </p:sp>
      <p:sp>
        <p:nvSpPr>
          <p:cNvPr id="18" name="Speech Bubble: Rectangle with Corners Rounded 17">
            <a:extLst>
              <a:ext uri="{FF2B5EF4-FFF2-40B4-BE49-F238E27FC236}">
                <a16:creationId xmlns:a16="http://schemas.microsoft.com/office/drawing/2014/main" id="{7148D981-9BCC-AFEF-CFFC-85C66B23C95F}"/>
              </a:ext>
            </a:extLst>
          </p:cNvPr>
          <p:cNvSpPr/>
          <p:nvPr/>
        </p:nvSpPr>
        <p:spPr>
          <a:xfrm>
            <a:off x="4772024" y="4972050"/>
            <a:ext cx="6896101" cy="1419225"/>
          </a:xfrm>
          <a:prstGeom prst="wedgeRoundRectCallout">
            <a:avLst>
              <a:gd name="adj1" fmla="val -56826"/>
              <a:gd name="adj2" fmla="val -441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b. Nếu em là An, em sẽ làm gì để thể hiện mình là người biết cảm thông, giúp đỡ người gặp khó khăn?</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692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876300" y="1829306"/>
            <a:ext cx="10325099" cy="1754326"/>
          </a:xfrm>
          <a:custGeom>
            <a:avLst/>
            <a:gdLst>
              <a:gd name="connsiteX0" fmla="*/ 0 w 10325099"/>
              <a:gd name="connsiteY0" fmla="*/ 0 h 1754326"/>
              <a:gd name="connsiteX1" fmla="*/ 10325099 w 10325099"/>
              <a:gd name="connsiteY1" fmla="*/ 0 h 1754326"/>
              <a:gd name="connsiteX2" fmla="*/ 10325099 w 10325099"/>
              <a:gd name="connsiteY2" fmla="*/ 1754326 h 1754326"/>
              <a:gd name="connsiteX3" fmla="*/ 0 w 10325099"/>
              <a:gd name="connsiteY3" fmla="*/ 1754326 h 1754326"/>
              <a:gd name="connsiteX4" fmla="*/ 0 w 10325099"/>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5099" h="1754326" fill="none" extrusionOk="0">
                <a:moveTo>
                  <a:pt x="0" y="0"/>
                </a:moveTo>
                <a:cubicBezTo>
                  <a:pt x="4773261" y="5222"/>
                  <a:pt x="6720551" y="24918"/>
                  <a:pt x="10325099" y="0"/>
                </a:cubicBezTo>
                <a:cubicBezTo>
                  <a:pt x="10389674" y="239465"/>
                  <a:pt x="10227026" y="1500058"/>
                  <a:pt x="10325099" y="1754326"/>
                </a:cubicBezTo>
                <a:cubicBezTo>
                  <a:pt x="6359813" y="1589565"/>
                  <a:pt x="2089290" y="1872476"/>
                  <a:pt x="0" y="1754326"/>
                </a:cubicBezTo>
                <a:cubicBezTo>
                  <a:pt x="-8328" y="1287393"/>
                  <a:pt x="-71301" y="628243"/>
                  <a:pt x="0" y="0"/>
                </a:cubicBezTo>
                <a:close/>
              </a:path>
              <a:path w="10325099" h="1754326" stroke="0" extrusionOk="0">
                <a:moveTo>
                  <a:pt x="0" y="0"/>
                </a:moveTo>
                <a:cubicBezTo>
                  <a:pt x="2042965" y="11849"/>
                  <a:pt x="6554166" y="-161459"/>
                  <a:pt x="10325099" y="0"/>
                </a:cubicBezTo>
                <a:cubicBezTo>
                  <a:pt x="10299285" y="606792"/>
                  <a:pt x="10178569" y="1569389"/>
                  <a:pt x="10325099" y="1754326"/>
                </a:cubicBezTo>
                <a:cubicBezTo>
                  <a:pt x="8949730" y="1608466"/>
                  <a:pt x="2741630"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Lời nói: “Bố mình khỏe lắm, hồi trước còn đạt huy chương thể thao” là chưa phù hợp vì việc so sánh sức khỏe với bố An sẽ làm cho Hạnh buồn hơn.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726871" y="502967"/>
            <a:ext cx="7010400" cy="943704"/>
          </a:xfrm>
          <a:prstGeom prst="rect">
            <a:avLst/>
          </a:prstGeom>
        </p:spPr>
      </p:pic>
      <p:sp>
        <p:nvSpPr>
          <p:cNvPr id="3" name="TextBox 2">
            <a:extLst>
              <a:ext uri="{FF2B5EF4-FFF2-40B4-BE49-F238E27FC236}">
                <a16:creationId xmlns:a16="http://schemas.microsoft.com/office/drawing/2014/main" id="{49A9C8FE-0BB1-CFCB-170E-5A7E5128B43E}"/>
              </a:ext>
            </a:extLst>
          </p:cNvPr>
          <p:cNvSpPr txBox="1"/>
          <p:nvPr/>
        </p:nvSpPr>
        <p:spPr>
          <a:xfrm>
            <a:off x="857250" y="3991481"/>
            <a:ext cx="10591800" cy="1754326"/>
          </a:xfrm>
          <a:custGeom>
            <a:avLst/>
            <a:gdLst>
              <a:gd name="connsiteX0" fmla="*/ 0 w 10591800"/>
              <a:gd name="connsiteY0" fmla="*/ 0 h 1754326"/>
              <a:gd name="connsiteX1" fmla="*/ 10591800 w 10591800"/>
              <a:gd name="connsiteY1" fmla="*/ 0 h 1754326"/>
              <a:gd name="connsiteX2" fmla="*/ 10591800 w 10591800"/>
              <a:gd name="connsiteY2" fmla="*/ 1754326 h 1754326"/>
              <a:gd name="connsiteX3" fmla="*/ 0 w 10591800"/>
              <a:gd name="connsiteY3" fmla="*/ 1754326 h 1754326"/>
              <a:gd name="connsiteX4" fmla="*/ 0 w 105918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0" h="1754326" fill="none" extrusionOk="0">
                <a:moveTo>
                  <a:pt x="0" y="0"/>
                </a:moveTo>
                <a:cubicBezTo>
                  <a:pt x="3641538" y="5222"/>
                  <a:pt x="9124372" y="24918"/>
                  <a:pt x="10591800" y="0"/>
                </a:cubicBezTo>
                <a:cubicBezTo>
                  <a:pt x="10656375" y="239465"/>
                  <a:pt x="10493727" y="1500058"/>
                  <a:pt x="10591800" y="1754326"/>
                </a:cubicBezTo>
                <a:cubicBezTo>
                  <a:pt x="8398424" y="1589565"/>
                  <a:pt x="1445591" y="1872476"/>
                  <a:pt x="0" y="1754326"/>
                </a:cubicBezTo>
                <a:cubicBezTo>
                  <a:pt x="-8328" y="1287393"/>
                  <a:pt x="-71301" y="628243"/>
                  <a:pt x="0" y="0"/>
                </a:cubicBezTo>
                <a:close/>
              </a:path>
              <a:path w="10591800" h="1754326" stroke="0" extrusionOk="0">
                <a:moveTo>
                  <a:pt x="0" y="0"/>
                </a:moveTo>
                <a:cubicBezTo>
                  <a:pt x="3715532" y="11849"/>
                  <a:pt x="7997864" y="-161459"/>
                  <a:pt x="10591800" y="0"/>
                </a:cubicBezTo>
                <a:cubicBezTo>
                  <a:pt x="10565986" y="606792"/>
                  <a:pt x="10445270" y="1569389"/>
                  <a:pt x="10591800" y="1754326"/>
                </a:cubicBezTo>
                <a:cubicBezTo>
                  <a:pt x="9220360" y="1608466"/>
                  <a:pt x="3728632"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Nếu em là An, em sẽ động viên bạn Hạnh đừng buồn nữa, bố Hạnh sẽ khỏe và vui nếu Hạnh cố gắng học giỏi. Mọi người luôn bên cạnh Hạnh và gia đình Hạnh.</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19572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171128"/>
            <a:chOff x="4144021" y="1484380"/>
            <a:chExt cx="7574794" cy="4840220"/>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205990" cy="3919310"/>
            </a:xfrm>
            <a:prstGeom prst="rect">
              <a:avLst/>
            </a:prstGeom>
            <a:noFill/>
          </p:spPr>
          <p:txBody>
            <a:bodyPr wrap="square" rtlCol="0">
              <a:spAutoFit/>
            </a:bodyPr>
            <a:lstStyle/>
            <a:p>
              <a:pPr marL="0" marR="0">
                <a:lnSpc>
                  <a:spcPct val="115000"/>
                </a:lnSpc>
                <a:spcBef>
                  <a:spcPts val="0"/>
                </a:spcBef>
                <a:spcAft>
                  <a:spcPts val="800"/>
                </a:spcAft>
              </a:pP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Sưu</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tầm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hoặc</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hình</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ảnh</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về</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một</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tấm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gương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biết</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cảm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thông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giúp</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đỡ</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người</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gặp</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khó</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khăn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chia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sẻ</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với</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các</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bạn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trong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lớp</a:t>
              </a:r>
              <a:endParaRPr lang="en-US" sz="3200" kern="10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7534274" y="2609452"/>
            <a:ext cx="4657725" cy="440140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CBBF154E-C310-2795-6F4D-186EC9186165}"/>
              </a:ext>
            </a:extLst>
          </p:cNvPr>
          <p:cNvSpPr txBox="1"/>
          <p:nvPr/>
        </p:nvSpPr>
        <p:spPr>
          <a:xfrm>
            <a:off x="2061624" y="2495607"/>
            <a:ext cx="9350029" cy="1478418"/>
          </a:xfrm>
          <a:prstGeom prst="rect">
            <a:avLst/>
          </a:prstGeom>
          <a:noFill/>
        </p:spPr>
        <p:txBody>
          <a:bodyPr wrap="square" rtlCol="0">
            <a:spAutoFit/>
          </a:bodyPr>
          <a:lstStyle/>
          <a:p>
            <a:pPr lvl="0" algn="just">
              <a:lnSpc>
                <a:spcPct val="150000"/>
              </a:lnSpc>
              <a:defRPr/>
            </a:pPr>
            <a:r>
              <a:rPr lang="en-US" sz="3200" dirty="0">
                <a:solidFill>
                  <a:prstClr val="black"/>
                </a:solidFill>
                <a:cs typeface="Calibri" panose="020F0502020204030204" pitchFamily="34" charset="0"/>
              </a:rPr>
              <a:t>V</a:t>
            </a:r>
            <a:r>
              <a:rPr lang="vi-VN" sz="3200" dirty="0">
                <a:solidFill>
                  <a:prstClr val="black"/>
                </a:solidFill>
                <a:cs typeface="Calibri" panose="020F0502020204030204" pitchFamily="34" charset="0"/>
              </a:rPr>
              <a:t>ề nhà sưu tầm câu chuyện, tranh ảnh về cảm thông, giúp đỡ người khó khăn.</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5" name="Picture 4">
            <a:extLst>
              <a:ext uri="{FF2B5EF4-FFF2-40B4-BE49-F238E27FC236}">
                <a16:creationId xmlns:a16="http://schemas.microsoft.com/office/drawing/2014/main" id="{577C19A3-904F-E435-2474-4D846DB4F834}"/>
              </a:ext>
            </a:extLst>
          </p:cNvPr>
          <p:cNvPicPr>
            <a:picLocks noChangeAspect="1"/>
          </p:cNvPicPr>
          <p:nvPr/>
        </p:nvPicPr>
        <p:blipFill>
          <a:blip r:embed="rId5" cstate="print"/>
          <a:stretch>
            <a:fillRect/>
          </a:stretch>
        </p:blipFill>
        <p:spPr>
          <a:xfrm rot="737208" flipH="1">
            <a:off x="869510" y="2412956"/>
            <a:ext cx="919996" cy="919996"/>
          </a:xfrm>
          <a:prstGeom prst="rect">
            <a:avLst/>
          </a:prstGeom>
        </p:spPr>
      </p:pic>
      <p:pic>
        <p:nvPicPr>
          <p:cNvPr id="6" name="Picture 5">
            <a:extLst>
              <a:ext uri="{FF2B5EF4-FFF2-40B4-BE49-F238E27FC236}">
                <a16:creationId xmlns:a16="http://schemas.microsoft.com/office/drawing/2014/main" id="{21508C59-6432-ED04-74A2-704026EA7A70}"/>
              </a:ext>
            </a:extLst>
          </p:cNvPr>
          <p:cNvPicPr>
            <a:picLocks noChangeAspect="1"/>
          </p:cNvPicPr>
          <p:nvPr/>
        </p:nvPicPr>
        <p:blipFill>
          <a:blip r:embed="rId6"/>
          <a:stretch>
            <a:fillRect/>
          </a:stretch>
        </p:blipFill>
        <p:spPr>
          <a:xfrm>
            <a:off x="3050127" y="559167"/>
            <a:ext cx="6090432" cy="1444877"/>
          </a:xfrm>
          <a:prstGeom prst="rect">
            <a:avLst/>
          </a:prstGeom>
        </p:spPr>
      </p:pic>
      <p:sp>
        <p:nvSpPr>
          <p:cNvPr id="7" name="TextBox 6">
            <a:extLst>
              <a:ext uri="{FF2B5EF4-FFF2-40B4-BE49-F238E27FC236}">
                <a16:creationId xmlns:a16="http://schemas.microsoft.com/office/drawing/2014/main" id="{D33E0243-7AFE-2D9A-BF23-F2C65EDF5886}"/>
              </a:ext>
            </a:extLst>
          </p:cNvPr>
          <p:cNvSpPr txBox="1"/>
          <p:nvPr/>
        </p:nvSpPr>
        <p:spPr>
          <a:xfrm>
            <a:off x="2023524" y="4295832"/>
            <a:ext cx="9350029" cy="739754"/>
          </a:xfrm>
          <a:prstGeom prst="rect">
            <a:avLst/>
          </a:prstGeom>
          <a:noFill/>
        </p:spPr>
        <p:txBody>
          <a:bodyPr wrap="square" rtlCol="0">
            <a:spAutoFit/>
          </a:bodyPr>
          <a:lstStyle/>
          <a:p>
            <a:pPr lvl="0" algn="just">
              <a:lnSpc>
                <a:spcPct val="150000"/>
              </a:lnSpc>
              <a:defRPr/>
            </a:pPr>
            <a:r>
              <a:rPr lang="vi-VN" sz="3200" dirty="0">
                <a:solidFill>
                  <a:prstClr val="black"/>
                </a:solidFill>
                <a:cs typeface="Calibri" panose="020F0502020204030204" pitchFamily="34" charset="0"/>
              </a:rPr>
              <a:t>Sau 1 tuần, chia sẻ kết quả sưu tầm.</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8" name="Picture 7">
            <a:extLst>
              <a:ext uri="{FF2B5EF4-FFF2-40B4-BE49-F238E27FC236}">
                <a16:creationId xmlns:a16="http://schemas.microsoft.com/office/drawing/2014/main" id="{3C930595-020B-D76F-1AE1-6899C6E019FB}"/>
              </a:ext>
            </a:extLst>
          </p:cNvPr>
          <p:cNvPicPr>
            <a:picLocks noChangeAspect="1"/>
          </p:cNvPicPr>
          <p:nvPr/>
        </p:nvPicPr>
        <p:blipFill>
          <a:blip r:embed="rId5" cstate="print"/>
          <a:stretch>
            <a:fillRect/>
          </a:stretch>
        </p:blipFill>
        <p:spPr>
          <a:xfrm rot="737208" flipH="1">
            <a:off x="831410" y="4213181"/>
            <a:ext cx="919996" cy="919996"/>
          </a:xfrm>
          <a:prstGeom prst="rect">
            <a:avLst/>
          </a:prstGeom>
        </p:spPr>
      </p:pic>
    </p:spTree>
    <p:custDataLst>
      <p:tags r:id="rId1"/>
    </p:custDataLst>
    <p:extLst>
      <p:ext uri="{BB962C8B-B14F-4D97-AF65-F5344CB8AC3E}">
        <p14:creationId xmlns:p14="http://schemas.microsoft.com/office/powerpoint/2010/main" val="28717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9" name="Picture 8">
            <a:extLst>
              <a:ext uri="{FF2B5EF4-FFF2-40B4-BE49-F238E27FC236}">
                <a16:creationId xmlns:a16="http://schemas.microsoft.com/office/drawing/2014/main" id="{3F2F8530-653C-E9D8-3DE7-060E364E5AE7}"/>
              </a:ext>
            </a:extLst>
          </p:cNvPr>
          <p:cNvPicPr>
            <a:picLocks noChangeAspect="1"/>
          </p:cNvPicPr>
          <p:nvPr/>
        </p:nvPicPr>
        <p:blipFill>
          <a:blip r:embed="rId5"/>
          <a:stretch>
            <a:fillRect/>
          </a:stretch>
        </p:blipFill>
        <p:spPr>
          <a:xfrm>
            <a:off x="1123950" y="1580689"/>
            <a:ext cx="10287000" cy="3243723"/>
          </a:xfrm>
          <a:prstGeom prst="rect">
            <a:avLst/>
          </a:prstGeom>
        </p:spPr>
      </p:pic>
    </p:spTree>
    <p:custDataLst>
      <p:tags r:id="rId1"/>
    </p:custDataLst>
    <p:extLst>
      <p:ext uri="{BB962C8B-B14F-4D97-AF65-F5344CB8AC3E}">
        <p14:creationId xmlns:p14="http://schemas.microsoft.com/office/powerpoint/2010/main" val="8010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cụ</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qua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đường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quần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áo</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cảnh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khăn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Xách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cặp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đang</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thương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An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ủi</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khi</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mắng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pic>
        <p:nvPicPr>
          <p:cNvPr id="5" name="Picture 4">
            <a:extLst>
              <a:ext uri="{FF2B5EF4-FFF2-40B4-BE49-F238E27FC236}">
                <a16:creationId xmlns:a16="http://schemas.microsoft.com/office/drawing/2014/main" id="{7ED2246E-2801-6C05-0BDE-FA783890B641}"/>
              </a:ext>
            </a:extLst>
          </p:cNvPr>
          <p:cNvPicPr>
            <a:picLocks noChangeAspect="1"/>
          </p:cNvPicPr>
          <p:nvPr/>
        </p:nvPicPr>
        <p:blipFill>
          <a:blip r:embed="rId5"/>
          <a:stretch>
            <a:fillRect/>
          </a:stretch>
        </p:blipFill>
        <p:spPr>
          <a:xfrm>
            <a:off x="1160258" y="1249851"/>
            <a:ext cx="6175783"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800"/>
                </a:spcAft>
              </a:pPr>
              <a:r>
                <a:rPr lang="en-US" sz="2600" b="1" kern="100" dirty="0">
                  <a:effectLst/>
                  <a:latin typeface="Calibri" panose="020F0502020204030204" pitchFamily="34" charset="0"/>
                  <a:ea typeface="Calibri" panose="020F0502020204030204" pitchFamily="34" charset="0"/>
                  <a:cs typeface="Calibri" panose="020F0502020204030204" pitchFamily="34" charset="0"/>
                </a:rPr>
                <a:t>1. </a:t>
              </a:r>
              <a:r>
                <a:rPr lang="vi-VN" sz="2600" b="1" kern="100" dirty="0">
                  <a:effectLst/>
                  <a:latin typeface="Calibri" panose="020F0502020204030204" pitchFamily="34" charset="0"/>
                  <a:ea typeface="Calibri" panose="020F0502020204030204" pitchFamily="34" charset="0"/>
                  <a:cs typeface="Calibri" panose="020F0502020204030204" pitchFamily="34" charset="0"/>
                </a:rPr>
                <a:t>Em có nhận xét gì về hành vi của các bạn trong từng tình huống? Vì sao?</a:t>
              </a:r>
              <a:endParaRPr lang="en-US" sz="26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7" name="Picture 6">
            <a:extLst>
              <a:ext uri="{FF2B5EF4-FFF2-40B4-BE49-F238E27FC236}">
                <a16:creationId xmlns:a16="http://schemas.microsoft.com/office/drawing/2014/main" id="{E23405B3-4EF5-75A3-0DE1-27E594985001}"/>
              </a:ext>
            </a:extLst>
          </p:cNvPr>
          <p:cNvPicPr>
            <a:picLocks noChangeAspect="1"/>
          </p:cNvPicPr>
          <p:nvPr/>
        </p:nvPicPr>
        <p:blipFill>
          <a:blip r:embed="rId6"/>
          <a:stretch>
            <a:fillRect/>
          </a:stretch>
        </p:blipFill>
        <p:spPr>
          <a:xfrm>
            <a:off x="900112" y="1138237"/>
            <a:ext cx="7172325" cy="2962275"/>
          </a:xfrm>
          <a:prstGeom prst="rect">
            <a:avLst/>
          </a:prstGeom>
        </p:spPr>
      </p:pic>
      <p:pic>
        <p:nvPicPr>
          <p:cNvPr id="10" name="Picture 9">
            <a:extLst>
              <a:ext uri="{FF2B5EF4-FFF2-40B4-BE49-F238E27FC236}">
                <a16:creationId xmlns:a16="http://schemas.microsoft.com/office/drawing/2014/main" id="{86A2DC95-7763-2686-9EBA-652AC5FA1A89}"/>
              </a:ext>
            </a:extLst>
          </p:cNvPr>
          <p:cNvPicPr>
            <a:picLocks noChangeAspect="1"/>
          </p:cNvPicPr>
          <p:nvPr/>
        </p:nvPicPr>
        <p:blipFill>
          <a:blip r:embed="rId7"/>
          <a:stretch>
            <a:fillRect/>
          </a:stretch>
        </p:blipFill>
        <p:spPr>
          <a:xfrm>
            <a:off x="3824287" y="4100512"/>
            <a:ext cx="7515225" cy="2562225"/>
          </a:xfrm>
          <a:prstGeom prst="rect">
            <a:avLst/>
          </a:prstGeom>
        </p:spPr>
      </p:pic>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2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hành vi của các bạn trong từng tình huống? Vì sao?</a:t>
              </a:r>
              <a:endParaRPr kumimoji="0" lang="en-US" sz="2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9" name="Picture 8">
            <a:extLst>
              <a:ext uri="{FF2B5EF4-FFF2-40B4-BE49-F238E27FC236}">
                <a16:creationId xmlns:a16="http://schemas.microsoft.com/office/drawing/2014/main" id="{AC85A54E-8964-3263-E116-831D88DBE5DC}"/>
              </a:ext>
            </a:extLst>
          </p:cNvPr>
          <p:cNvPicPr>
            <a:picLocks noChangeAspect="1"/>
          </p:cNvPicPr>
          <p:nvPr/>
        </p:nvPicPr>
        <p:blipFill>
          <a:blip r:embed="rId6"/>
          <a:stretch>
            <a:fillRect/>
          </a:stretch>
        </p:blipFill>
        <p:spPr>
          <a:xfrm>
            <a:off x="1276349" y="1500187"/>
            <a:ext cx="9627099" cy="3348038"/>
          </a:xfrm>
          <a:prstGeom prst="rect">
            <a:avLst/>
          </a:prstGeom>
        </p:spPr>
      </p:pic>
      <p:grpSp>
        <p:nvGrpSpPr>
          <p:cNvPr id="13" name="Group 12">
            <a:extLst>
              <a:ext uri="{FF2B5EF4-FFF2-40B4-BE49-F238E27FC236}">
                <a16:creationId xmlns:a16="http://schemas.microsoft.com/office/drawing/2014/main" id="{395F37A7-5599-CAC2-5CA2-9A6633C7322B}"/>
              </a:ext>
            </a:extLst>
          </p:cNvPr>
          <p:cNvGrpSpPr/>
          <p:nvPr/>
        </p:nvGrpSpPr>
        <p:grpSpPr>
          <a:xfrm>
            <a:off x="2200274" y="4221373"/>
            <a:ext cx="3514726" cy="2326767"/>
            <a:chOff x="2200274" y="4221373"/>
            <a:chExt cx="3514726" cy="2326767"/>
          </a:xfrm>
        </p:grpSpPr>
        <p:pic>
          <p:nvPicPr>
            <p:cNvPr id="11" name="Picture 10" descr="A picture containing toy, doll&#10;&#10;Description automatically generated">
              <a:extLst>
                <a:ext uri="{FF2B5EF4-FFF2-40B4-BE49-F238E27FC236}">
                  <a16:creationId xmlns:a16="http://schemas.microsoft.com/office/drawing/2014/main" id="{569DE4E1-F786-7E64-5485-EB87363D6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0274" y="4221373"/>
              <a:ext cx="3495675" cy="1772961"/>
            </a:xfrm>
            <a:prstGeom prst="rect">
              <a:avLst/>
            </a:prstGeom>
          </p:spPr>
        </p:pic>
        <p:sp>
          <p:nvSpPr>
            <p:cNvPr id="12" name="TextBox 11">
              <a:extLst>
                <a:ext uri="{FF2B5EF4-FFF2-40B4-BE49-F238E27FC236}">
                  <a16:creationId xmlns:a16="http://schemas.microsoft.com/office/drawing/2014/main" id="{E0826E2A-0FE3-B105-4249-4A603142E874}"/>
                </a:ext>
              </a:extLst>
            </p:cNvPr>
            <p:cNvSpPr txBox="1"/>
            <p:nvPr/>
          </p:nvSpPr>
          <p:spPr>
            <a:xfrm>
              <a:off x="2638425" y="6086475"/>
              <a:ext cx="3076575" cy="461665"/>
            </a:xfrm>
            <a:prstGeom prst="rect">
              <a:avLst/>
            </a:prstGeom>
            <a:noFill/>
          </p:spPr>
          <p:txBody>
            <a:bodyPr wrap="square" rtlCol="0">
              <a:spAutoFit/>
            </a:bodyPr>
            <a:lstStyle/>
            <a:p>
              <a:r>
                <a:rPr lang="en-US" sz="2400" b="1" dirty="0" err="1"/>
                <a:t>Thảo</a:t>
              </a:r>
              <a:r>
                <a:rPr lang="en-US" sz="2400" b="1" dirty="0"/>
                <a:t> </a:t>
              </a:r>
              <a:r>
                <a:rPr lang="en-US" sz="2400" b="1" dirty="0" err="1"/>
                <a:t>luận</a:t>
              </a:r>
              <a:r>
                <a:rPr lang="en-US" sz="2400" b="1" dirty="0"/>
                <a:t> </a:t>
              </a:r>
              <a:r>
                <a:rPr lang="en-US" sz="2400" b="1" dirty="0" err="1"/>
                <a:t>nhóm</a:t>
              </a:r>
              <a:r>
                <a:rPr lang="en-US" sz="2400" b="1" dirty="0"/>
                <a:t> 4</a:t>
              </a:r>
            </a:p>
          </p:txBody>
        </p:sp>
      </p:grpSp>
    </p:spTree>
    <p:custDataLst>
      <p:tags r:id="rId1"/>
    </p:custDataLst>
    <p:extLst>
      <p:ext uri="{BB962C8B-B14F-4D97-AF65-F5344CB8AC3E}">
        <p14:creationId xmlns:p14="http://schemas.microsoft.com/office/powerpoint/2010/main" val="252284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133975" y="2267456"/>
            <a:ext cx="6467475" cy="3416320"/>
          </a:xfrm>
          <a:custGeom>
            <a:avLst/>
            <a:gdLst>
              <a:gd name="connsiteX0" fmla="*/ 0 w 6467475"/>
              <a:gd name="connsiteY0" fmla="*/ 0 h 3416320"/>
              <a:gd name="connsiteX1" fmla="*/ 6467475 w 6467475"/>
              <a:gd name="connsiteY1" fmla="*/ 0 h 3416320"/>
              <a:gd name="connsiteX2" fmla="*/ 6467475 w 6467475"/>
              <a:gd name="connsiteY2" fmla="*/ 3416320 h 3416320"/>
              <a:gd name="connsiteX3" fmla="*/ 0 w 6467475"/>
              <a:gd name="connsiteY3" fmla="*/ 3416320 h 3416320"/>
              <a:gd name="connsiteX4" fmla="*/ 0 w 646747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475" h="3416320" fill="none" extrusionOk="0">
                <a:moveTo>
                  <a:pt x="0" y="0"/>
                </a:moveTo>
                <a:cubicBezTo>
                  <a:pt x="2725932" y="5222"/>
                  <a:pt x="4966229" y="24918"/>
                  <a:pt x="6467475" y="0"/>
                </a:cubicBezTo>
                <a:cubicBezTo>
                  <a:pt x="6306230" y="1219428"/>
                  <a:pt x="6423715" y="2405311"/>
                  <a:pt x="6467475" y="3416320"/>
                </a:cubicBezTo>
                <a:cubicBezTo>
                  <a:pt x="3524912" y="3251559"/>
                  <a:pt x="1193496" y="3534470"/>
                  <a:pt x="0" y="3416320"/>
                </a:cubicBezTo>
                <a:cubicBezTo>
                  <a:pt x="-55725" y="3041098"/>
                  <a:pt x="17072" y="1237259"/>
                  <a:pt x="0" y="0"/>
                </a:cubicBezTo>
                <a:close/>
              </a:path>
              <a:path w="6467475" h="3416320" stroke="0" extrusionOk="0">
                <a:moveTo>
                  <a:pt x="0" y="0"/>
                </a:moveTo>
                <a:cubicBezTo>
                  <a:pt x="2106720" y="11849"/>
                  <a:pt x="5752336" y="-161459"/>
                  <a:pt x="6467475" y="0"/>
                </a:cubicBezTo>
                <a:cubicBezTo>
                  <a:pt x="6470605" y="1548882"/>
                  <a:pt x="6366299" y="2955689"/>
                  <a:pt x="6467475" y="3416320"/>
                </a:cubicBezTo>
                <a:cubicBezTo>
                  <a:pt x="3729395" y="3270460"/>
                  <a:pt x="2348811"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b="1" dirty="0">
                <a:latin typeface="Calibri" panose="020F0502020204030204" pitchFamily="34" charset="0"/>
                <a:cs typeface="Calibri" panose="020F0502020204030204" pitchFamily="34" charset="0"/>
              </a:rPr>
              <a:t>An và Hà thỏa thuận không chơi cùng bạn có tật ở chân. </a:t>
            </a:r>
            <a:endParaRPr lang="en-US" sz="3600" b="1" dirty="0">
              <a:latin typeface="Calibri" panose="020F0502020204030204" pitchFamily="34" charset="0"/>
              <a:cs typeface="Calibri" panose="020F0502020204030204" pitchFamily="34" charset="0"/>
            </a:endParaRPr>
          </a:p>
          <a:p>
            <a:pPr lvl="0" algn="just">
              <a:defRPr/>
            </a:pPr>
            <a:r>
              <a:rPr lang="en-US" sz="3600" b="1" dirty="0">
                <a:latin typeface="Calibri" panose="020F0502020204030204" pitchFamily="34" charset="0"/>
                <a:cs typeface="Calibri" panose="020F0502020204030204" pitchFamily="34" charset="0"/>
              </a:rPr>
              <a:t>=&gt; </a:t>
            </a:r>
            <a:r>
              <a:rPr lang="vi-VN" sz="3600" b="1" dirty="0">
                <a:latin typeface="Calibri" panose="020F0502020204030204" pitchFamily="34" charset="0"/>
                <a:cs typeface="Calibri" panose="020F0502020204030204" pitchFamily="34" charset="0"/>
              </a:rPr>
              <a:t>Bị tật ở chân là điều không ai muốn. Chúng ta cần hỗ trợ, giúp đỡ bạn thay vì cảm thấy phiền phức và không chơi với bạn.</a:t>
            </a: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10" name="Picture 9">
            <a:extLst>
              <a:ext uri="{FF2B5EF4-FFF2-40B4-BE49-F238E27FC236}">
                <a16:creationId xmlns:a16="http://schemas.microsoft.com/office/drawing/2014/main" id="{4AE91FA8-2496-E059-8E51-964CBA64B5AA}"/>
              </a:ext>
            </a:extLst>
          </p:cNvPr>
          <p:cNvPicPr>
            <a:picLocks noChangeAspect="1"/>
          </p:cNvPicPr>
          <p:nvPr/>
        </p:nvPicPr>
        <p:blipFill>
          <a:blip r:embed="rId6"/>
          <a:stretch>
            <a:fillRect/>
          </a:stretch>
        </p:blipFill>
        <p:spPr>
          <a:xfrm>
            <a:off x="995362" y="2052637"/>
            <a:ext cx="4016112" cy="345281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536</Words>
  <Application>Microsoft Office PowerPoint</Application>
  <PresentationFormat>Widescreen</PresentationFormat>
  <Paragraphs>35</Paragraphs>
  <Slides>20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微软雅黑</vt:lpstr>
      <vt:lpstr>Arial</vt:lpstr>
      <vt:lpstr>Calibri</vt:lpstr>
      <vt:lpstr>Calibri Light</vt:lpstr>
      <vt:lpstr>Times New Roman</vt:lpstr>
      <vt:lpstr>UTM Mother</vt:lpstr>
      <vt:lpstr>Wingdings</vt:lpstr>
      <vt:lpstr>思源黑体 Medium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ASUS</dc:creator>
  <cp:lastModifiedBy>Administrator</cp:lastModifiedBy>
  <cp:revision>6</cp:revision>
  <dcterms:created xsi:type="dcterms:W3CDTF">2023-09-15T01:58:06Z</dcterms:created>
  <dcterms:modified xsi:type="dcterms:W3CDTF">2025-12-09T02:08:20Z</dcterms:modified>
</cp:coreProperties>
</file>