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328" r:id="rId3"/>
    <p:sldId id="370" r:id="rId4"/>
    <p:sldId id="383" r:id="rId5"/>
    <p:sldId id="368" r:id="rId6"/>
    <p:sldId id="369" r:id="rId7"/>
    <p:sldId id="371" r:id="rId8"/>
    <p:sldId id="386" r:id="rId9"/>
    <p:sldId id="330" r:id="rId10"/>
    <p:sldId id="347" r:id="rId11"/>
    <p:sldId id="304" r:id="rId12"/>
    <p:sldId id="385" r:id="rId13"/>
    <p:sldId id="372" r:id="rId14"/>
    <p:sldId id="384" r:id="rId15"/>
    <p:sldId id="335" r:id="rId16"/>
    <p:sldId id="333" r:id="rId17"/>
    <p:sldId id="374" r:id="rId18"/>
    <p:sldId id="387" r:id="rId19"/>
    <p:sldId id="388" r:id="rId20"/>
    <p:sldId id="382" r:id="rId21"/>
    <p:sldId id="365" r:id="rId22"/>
    <p:sldId id="389" r:id="rId23"/>
    <p:sldId id="305" r:id="rId24"/>
    <p:sldId id="351" r:id="rId25"/>
    <p:sldId id="352" r:id="rId26"/>
    <p:sldId id="353" r:id="rId27"/>
    <p:sldId id="355" r:id="rId28"/>
    <p:sldId id="356" r:id="rId29"/>
    <p:sldId id="357" r:id="rId30"/>
    <p:sldId id="358" r:id="rId31"/>
    <p:sldId id="359" r:id="rId32"/>
    <p:sldId id="390" r:id="rId33"/>
    <p:sldId id="378" r:id="rId34"/>
    <p:sldId id="375" r:id="rId35"/>
  </p:sldIdLst>
  <p:sldSz cx="18288000" cy="10287000"/>
  <p:notesSz cx="6858000" cy="9144000"/>
  <p:embeddedFontLst>
    <p:embeddedFont>
      <p:font typeface="宋体" panose="02010600030101010101" pitchFamily="2" charset="-122"/>
      <p:regular r:id="rId37"/>
    </p:embeddedFont>
    <p:embeddedFont>
      <p:font typeface="Calibri" panose="020F0502020204030204" pitchFamily="34" charset="0"/>
      <p:regular r:id="rId38"/>
      <p:bold r:id="rId39"/>
      <p:italic r:id="rId40"/>
      <p:boldItalic r:id="rId41"/>
    </p:embeddedFont>
    <p:embeddedFont>
      <p:font typeface="Century" panose="02040604050505020304" pitchFamily="18" charset="0"/>
      <p:regular r:id="rId42"/>
    </p:embeddedFont>
    <p:embeddedFont>
      <p:font typeface="HP001 4 hàng" panose="020B0604020202020204" charset="0"/>
      <p:regular r:id="rId43"/>
      <p:bold r:id="rId44"/>
    </p:embeddedFont>
  </p:embeddedFontLst>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9F71FA-D67C-46DF-A038-426266A113DA}">
          <p14:sldIdLst>
            <p14:sldId id="328"/>
            <p14:sldId id="370"/>
            <p14:sldId id="383"/>
            <p14:sldId id="368"/>
            <p14:sldId id="369"/>
            <p14:sldId id="371"/>
            <p14:sldId id="386"/>
            <p14:sldId id="330"/>
            <p14:sldId id="347"/>
            <p14:sldId id="304"/>
            <p14:sldId id="385"/>
            <p14:sldId id="372"/>
            <p14:sldId id="384"/>
            <p14:sldId id="335"/>
            <p14:sldId id="333"/>
            <p14:sldId id="374"/>
            <p14:sldId id="387"/>
            <p14:sldId id="388"/>
            <p14:sldId id="382"/>
            <p14:sldId id="365"/>
            <p14:sldId id="389"/>
            <p14:sldId id="305"/>
            <p14:sldId id="351"/>
            <p14:sldId id="352"/>
            <p14:sldId id="353"/>
            <p14:sldId id="355"/>
            <p14:sldId id="356"/>
            <p14:sldId id="357"/>
            <p14:sldId id="358"/>
            <p14:sldId id="359"/>
            <p14:sldId id="390"/>
            <p14:sldId id="378"/>
            <p14:sldId id="375"/>
          </p14:sldIdLst>
        </p14:section>
        <p14:section name="Untitled Section" id="{A0326EFE-EA38-4F54-9BE8-4A04847651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F4D"/>
    <a:srgbClr val="5D97AF"/>
    <a:srgbClr val="FFBFA1"/>
    <a:srgbClr val="E2895F"/>
    <a:srgbClr val="AFEBE1"/>
    <a:srgbClr val="FFCC66"/>
    <a:srgbClr val="6E1F05"/>
    <a:srgbClr val="FFFFFF"/>
    <a:srgbClr val="348F9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7865" autoAdjust="0"/>
  </p:normalViewPr>
  <p:slideViewPr>
    <p:cSldViewPr>
      <p:cViewPr varScale="1">
        <p:scale>
          <a:sx n="46" d="100"/>
          <a:sy n="46" d="100"/>
        </p:scale>
        <p:origin x="75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FDEB63-486C-4466-926C-680FE1E629B5}" type="datetimeFigureOut">
              <a:rPr lang="vi-VN" smtClean="0"/>
              <a:t>18/10/2025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F925D-7E27-49EA-8834-25ECCC52FEB3}" type="slidenum">
              <a:rPr lang="vi-VN" smtClean="0"/>
              <a:t>‹#›</a:t>
            </a:fld>
            <a:endParaRPr lang="vi-VN"/>
          </a:p>
        </p:txBody>
      </p:sp>
    </p:spTree>
    <p:extLst>
      <p:ext uri="{BB962C8B-B14F-4D97-AF65-F5344CB8AC3E}">
        <p14:creationId xmlns:p14="http://schemas.microsoft.com/office/powerpoint/2010/main" val="2926305593"/>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1"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F925D-7E27-49EA-8834-25ECCC52FEB3}" type="slidenum">
              <a:rPr lang="vi-VN" smtClean="0"/>
              <a:t>3</a:t>
            </a:fld>
            <a:endParaRPr lang="vi-VN"/>
          </a:p>
        </p:txBody>
      </p:sp>
    </p:spTree>
    <p:extLst>
      <p:ext uri="{BB962C8B-B14F-4D97-AF65-F5344CB8AC3E}">
        <p14:creationId xmlns:p14="http://schemas.microsoft.com/office/powerpoint/2010/main" val="155358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F925D-7E27-49EA-8834-25ECCC52FEB3}" type="slidenum">
              <a:rPr lang="vi-VN" smtClean="0"/>
              <a:t>11</a:t>
            </a:fld>
            <a:endParaRPr lang="vi-VN"/>
          </a:p>
        </p:txBody>
      </p:sp>
    </p:spTree>
    <p:extLst>
      <p:ext uri="{BB962C8B-B14F-4D97-AF65-F5344CB8AC3E}">
        <p14:creationId xmlns:p14="http://schemas.microsoft.com/office/powerpoint/2010/main" val="54601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F925D-7E27-49EA-8834-25ECCC52FEB3}" type="slidenum">
              <a:rPr lang="vi-VN" smtClean="0"/>
              <a:t>16</a:t>
            </a:fld>
            <a:endParaRPr lang="vi-VN"/>
          </a:p>
        </p:txBody>
      </p:sp>
    </p:spTree>
    <p:extLst>
      <p:ext uri="{BB962C8B-B14F-4D97-AF65-F5344CB8AC3E}">
        <p14:creationId xmlns:p14="http://schemas.microsoft.com/office/powerpoint/2010/main" val="158747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buFont typeface="Arial" charset="0"/>
              <a:buNone/>
            </a:pPr>
            <a:fld id="{2A6BE640-8DE2-46D0-B501-4BED4138DA71}" type="slidenum">
              <a:rPr lang="en-US" sz="1200" smtClean="0"/>
              <a:pPr>
                <a:buFont typeface="Arial" charset="0"/>
                <a:buNone/>
              </a:pPr>
              <a:t>33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7"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24"/>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451938"/>
      </p:ext>
    </p:extLst>
  </p:cSld>
  <p:clrMapOvr>
    <a:masterClrMapping/>
  </p:clrMapOvr>
  <p:transition>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20756"/>
      </p:ext>
    </p:extLst>
  </p:cSld>
  <p:clrMapOvr>
    <a:masterClrMapping/>
  </p:clrMapOvr>
  <p:transition>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436"/>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03867"/>
      </p:ext>
    </p:extLst>
  </p:cSld>
  <p:clrMapOvr>
    <a:masterClrMapping/>
  </p:clrMapOvr>
  <p:transition>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10"/>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10"/>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411541"/>
      </p:ext>
    </p:extLst>
  </p:cSld>
  <p:clrMapOvr>
    <a:masterClrMapping/>
  </p:clrMapOvr>
  <p:transition>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08"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10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100895"/>
      </p:ext>
    </p:extLst>
  </p:cSld>
  <p:clrMapOvr>
    <a:masterClrMapping/>
  </p:clrMapOvr>
  <p:transition>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281519"/>
      </p:ext>
    </p:extLst>
  </p:cSld>
  <p:clrMapOvr>
    <a:masterClrMapping/>
  </p:clrMapOvr>
  <p:transition>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254260"/>
      </p:ext>
    </p:extLst>
  </p:cSld>
  <p:clrMapOvr>
    <a:masterClrMapping/>
  </p:clrMapOvr>
  <p:transition>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661"/>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400"/>
            </a:lvl4pPr>
            <a:lvl5pPr marL="2743200" indent="0">
              <a:buNone/>
              <a:defRPr sz="1400"/>
            </a:lvl5pPr>
            <a:lvl6pPr marL="3429000" indent="0">
              <a:buNone/>
              <a:defRPr sz="1400"/>
            </a:lvl6pPr>
            <a:lvl7pPr marL="4114800" indent="0">
              <a:buNone/>
              <a:defRPr sz="1400"/>
            </a:lvl7pPr>
            <a:lvl8pPr marL="4800600" indent="0">
              <a:buNone/>
              <a:defRPr sz="1400"/>
            </a:lvl8pPr>
            <a:lvl9pPr marL="548640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323904"/>
      </p:ext>
    </p:extLst>
  </p:cSld>
  <p:clrMapOvr>
    <a:masterClrMapping/>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400"/>
            </a:lvl4pPr>
            <a:lvl5pPr marL="2743200" indent="0">
              <a:buNone/>
              <a:defRPr sz="1400"/>
            </a:lvl5pPr>
            <a:lvl6pPr marL="3429000" indent="0">
              <a:buNone/>
              <a:defRPr sz="1400"/>
            </a:lvl6pPr>
            <a:lvl7pPr marL="4114800" indent="0">
              <a:buNone/>
              <a:defRPr sz="1400"/>
            </a:lvl7pPr>
            <a:lvl8pPr marL="4800600" indent="0">
              <a:buNone/>
              <a:defRPr sz="1400"/>
            </a:lvl8pPr>
            <a:lvl9pPr marL="548640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14547"/>
      </p:ext>
    </p:extLst>
  </p:cSld>
  <p:clrMapOvr>
    <a:masterClrMapping/>
  </p:clrMapOvr>
  <p:transition>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192508"/>
      </p:ext>
    </p:extLst>
  </p:cSld>
  <p:clrMapOvr>
    <a:masterClrMapping/>
  </p:clrMapOvr>
  <p:transition>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043"/>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043"/>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672941"/>
      </p:ext>
    </p:extLst>
  </p:cSld>
  <p:clrMapOvr>
    <a:masterClrMapping/>
  </p:clrMapOvr>
  <p:transition>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700">
                <a:solidFill>
                  <a:schemeClr val="tx1">
                    <a:tint val="75000"/>
                  </a:schemeClr>
                </a:solidFill>
              </a:defRPr>
            </a:lvl3pPr>
            <a:lvl4pPr marL="1371464" indent="0">
              <a:buNone/>
              <a:defRPr sz="1400">
                <a:solidFill>
                  <a:schemeClr val="tx1">
                    <a:tint val="75000"/>
                  </a:schemeClr>
                </a:solidFill>
              </a:defRPr>
            </a:lvl4pPr>
            <a:lvl5pPr marL="1828617"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1"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700" b="1"/>
            </a:lvl4pPr>
            <a:lvl5pPr marL="1828617" indent="0">
              <a:buNone/>
              <a:defRPr sz="1700" b="1"/>
            </a:lvl5pPr>
            <a:lvl6pPr marL="2285772" indent="0">
              <a:buNone/>
              <a:defRPr sz="1700" b="1"/>
            </a:lvl6pPr>
            <a:lvl7pPr marL="2742926" indent="0">
              <a:buNone/>
              <a:defRPr sz="1700" b="1"/>
            </a:lvl7pPr>
            <a:lvl8pPr marL="3200081" indent="0">
              <a:buNone/>
              <a:defRPr sz="1700" b="1"/>
            </a:lvl8pPr>
            <a:lvl9pPr marL="365723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700" b="1"/>
            </a:lvl4pPr>
            <a:lvl5pPr marL="1828617" indent="0">
              <a:buNone/>
              <a:defRPr sz="1700" b="1"/>
            </a:lvl5pPr>
            <a:lvl6pPr marL="2285772" indent="0">
              <a:buNone/>
              <a:defRPr sz="1700" b="1"/>
            </a:lvl6pPr>
            <a:lvl7pPr marL="2742926" indent="0">
              <a:buNone/>
              <a:defRPr sz="1700" b="1"/>
            </a:lvl7pPr>
            <a:lvl8pPr marL="3200081" indent="0">
              <a:buNone/>
              <a:defRPr sz="1700" b="1"/>
            </a:lvl8pPr>
            <a:lvl9pPr marL="365723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155" indent="0">
              <a:buNone/>
              <a:defRPr sz="1200"/>
            </a:lvl2pPr>
            <a:lvl3pPr marL="914309" indent="0">
              <a:buNone/>
              <a:defRPr sz="1100"/>
            </a:lvl3pPr>
            <a:lvl4pPr marL="1371464" indent="0">
              <a:buNone/>
              <a:defRPr sz="900"/>
            </a:lvl4pPr>
            <a:lvl5pPr marL="1828617" indent="0">
              <a:buNone/>
              <a:defRPr sz="900"/>
            </a:lvl5pPr>
            <a:lvl6pPr marL="2285772" indent="0">
              <a:buNone/>
              <a:defRPr sz="900"/>
            </a:lvl6pPr>
            <a:lvl7pPr marL="2742926" indent="0">
              <a:buNone/>
              <a:defRPr sz="900"/>
            </a:lvl7pPr>
            <a:lvl8pPr marL="3200081"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55" indent="0">
              <a:buNone/>
              <a:defRPr sz="2900"/>
            </a:lvl2pPr>
            <a:lvl3pPr marL="914309" indent="0">
              <a:buNone/>
              <a:defRPr sz="2400"/>
            </a:lvl3pPr>
            <a:lvl4pPr marL="1371464" indent="0">
              <a:buNone/>
              <a:defRPr sz="2000"/>
            </a:lvl4pPr>
            <a:lvl5pPr marL="1828617" indent="0">
              <a:buNone/>
              <a:defRPr sz="2000"/>
            </a:lvl5pPr>
            <a:lvl6pPr marL="2285772" indent="0">
              <a:buNone/>
              <a:defRPr sz="2000"/>
            </a:lvl6pPr>
            <a:lvl7pPr marL="2742926" indent="0">
              <a:buNone/>
              <a:defRPr sz="2000"/>
            </a:lvl7pPr>
            <a:lvl8pPr marL="3200081"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155" indent="0">
              <a:buNone/>
              <a:defRPr sz="1200"/>
            </a:lvl2pPr>
            <a:lvl3pPr marL="914309" indent="0">
              <a:buNone/>
              <a:defRPr sz="1100"/>
            </a:lvl3pPr>
            <a:lvl4pPr marL="1371464" indent="0">
              <a:buNone/>
              <a:defRPr sz="900"/>
            </a:lvl4pPr>
            <a:lvl5pPr marL="1828617" indent="0">
              <a:buNone/>
              <a:defRPr sz="900"/>
            </a:lvl5pPr>
            <a:lvl6pPr marL="2285772" indent="0">
              <a:buNone/>
              <a:defRPr sz="900"/>
            </a:lvl6pPr>
            <a:lvl7pPr marL="2742926" indent="0">
              <a:buNone/>
              <a:defRPr sz="900"/>
            </a:lvl7pPr>
            <a:lvl8pPr marL="3200081"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1" tIns="45716" rIns="91431"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31" tIns="45716" rIns="91431"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31" tIns="45716" rIns="91431" bIns="45716" rtlCol="0" anchor="ctr"/>
          <a:lstStyle>
            <a:lvl1pPr algn="l">
              <a:defRPr sz="12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31" tIns="45716" rIns="91431"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31" tIns="45716" rIns="91431" bIns="45716"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5" indent="-285722" algn="l" defTabSz="91430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914400" y="2400310"/>
            <a:ext cx="16459200" cy="6788945"/>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611"/>
            <a:ext cx="42672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BD49B11F-FD39-4463-B8EE-9C327E0107F0}" type="datetimeFigureOut">
              <a:rPr lang="en-US" smtClean="0">
                <a:solidFill>
                  <a:prstClr val="black">
                    <a:tint val="75000"/>
                  </a:prstClr>
                </a:solidFill>
              </a:rPr>
              <a:pPr defTabSz="1371600"/>
              <a:t>10/18/2025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611"/>
            <a:ext cx="5791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611"/>
            <a:ext cx="42672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2CBBA857-939C-4488-8464-AEE40D69B57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552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sh dir="r"/>
  </p:transition>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svg"/><Relationship Id="rId7" Type="http://schemas.openxmlformats.org/officeDocument/2006/relationships/image" Target="../media/image2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svg"/><Relationship Id="rId4" Type="http://schemas.openxmlformats.org/officeDocument/2006/relationships/image" Target="../media/image24.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gif"/><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16.svg"/><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3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3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
            <a:ext cx="2555876"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656" y="5541231"/>
            <a:ext cx="5791200" cy="426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7"/>
          <p:cNvSpPr>
            <a:spLocks noChangeArrowheads="1"/>
          </p:cNvSpPr>
          <p:nvPr/>
        </p:nvSpPr>
        <p:spPr bwMode="auto">
          <a:xfrm>
            <a:off x="9448800" y="9372600"/>
            <a:ext cx="8839200" cy="85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spAutoFit/>
          </a:bodyPr>
          <a:lstStyle/>
          <a:p>
            <a:pPr algn="ctr"/>
            <a:r>
              <a:rPr lang="en-US" sz="4500" dirty="0">
                <a:solidFill>
                  <a:srgbClr val="3333CC"/>
                </a:solidFill>
                <a:latin typeface="Century" pitchFamily="18" charset="0"/>
              </a:rPr>
              <a:t>GV: </a:t>
            </a:r>
            <a:r>
              <a:rPr lang="vi-VN" sz="4500" dirty="0">
                <a:solidFill>
                  <a:srgbClr val="3333CC"/>
                </a:solidFill>
                <a:latin typeface="Century" pitchFamily="18" charset="0"/>
              </a:rPr>
              <a:t>Nguyễn Thị Hường</a:t>
            </a:r>
            <a:endParaRPr lang="en-US" sz="4500" dirty="0">
              <a:solidFill>
                <a:srgbClr val="3333CC"/>
              </a:solidFill>
              <a:latin typeface="Century" pitchFamily="18" charset="0"/>
            </a:endParaRPr>
          </a:p>
        </p:txBody>
      </p:sp>
      <p:sp>
        <p:nvSpPr>
          <p:cNvPr id="4102" name="Rectangle 9"/>
          <p:cNvSpPr>
            <a:spLocks noChangeArrowheads="1"/>
          </p:cNvSpPr>
          <p:nvPr/>
        </p:nvSpPr>
        <p:spPr bwMode="auto">
          <a:xfrm>
            <a:off x="9448800" y="228602"/>
            <a:ext cx="9144000" cy="11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spAutoFit/>
          </a:bodyPr>
          <a:lstStyle/>
          <a:p>
            <a:pPr algn="ctr"/>
            <a:r>
              <a:rPr lang="en-US" sz="3200" b="1" dirty="0">
                <a:solidFill>
                  <a:srgbClr val="3333CC"/>
                </a:solidFill>
                <a:latin typeface="Times New Roman" pitchFamily="18" charset="0"/>
                <a:cs typeface="Times New Roman" pitchFamily="18" charset="0"/>
              </a:rPr>
              <a:t>ỦY BAN NHÂN DÂN </a:t>
            </a:r>
            <a:r>
              <a:rPr lang="vi-VN" sz="3200" b="1" dirty="0">
                <a:solidFill>
                  <a:srgbClr val="3333CC"/>
                </a:solidFill>
                <a:latin typeface="Times New Roman" pitchFamily="18" charset="0"/>
                <a:cs typeface="Times New Roman" pitchFamily="18" charset="0"/>
              </a:rPr>
              <a:t>XÃ ĐIỀM THỤY</a:t>
            </a:r>
            <a:endParaRPr lang="en-US" sz="3200" b="1" dirty="0">
              <a:solidFill>
                <a:srgbClr val="3333CC"/>
              </a:solidFill>
              <a:latin typeface="Times New Roman" pitchFamily="18" charset="0"/>
              <a:cs typeface="Times New Roman" pitchFamily="18" charset="0"/>
            </a:endParaRPr>
          </a:p>
          <a:p>
            <a:pPr algn="ctr"/>
            <a:r>
              <a:rPr lang="en-US" sz="3200" b="1" dirty="0">
                <a:solidFill>
                  <a:srgbClr val="3333CC"/>
                </a:solidFill>
                <a:latin typeface="Times New Roman" pitchFamily="18" charset="0"/>
                <a:cs typeface="Times New Roman" pitchFamily="18" charset="0"/>
              </a:rPr>
              <a:t>TRƯỜNG TIỂU HỌC </a:t>
            </a:r>
            <a:r>
              <a:rPr lang="vi-VN" sz="3200" b="1" dirty="0">
                <a:solidFill>
                  <a:srgbClr val="3333CC"/>
                </a:solidFill>
                <a:latin typeface="Times New Roman" pitchFamily="18" charset="0"/>
                <a:cs typeface="Times New Roman" pitchFamily="18" charset="0"/>
              </a:rPr>
              <a:t>HÀ CHÂU</a:t>
            </a:r>
            <a:endParaRPr lang="en-US" sz="3200" b="1" dirty="0">
              <a:solidFill>
                <a:srgbClr val="3333CC"/>
              </a:solidFill>
              <a:latin typeface="Times New Roman" pitchFamily="18" charset="0"/>
              <a:cs typeface="Times New Roman" pitchFamily="18" charset="0"/>
            </a:endParaRPr>
          </a:p>
        </p:txBody>
      </p:sp>
      <p:sp>
        <p:nvSpPr>
          <p:cNvPr id="4103" name="Rectangle 10"/>
          <p:cNvSpPr>
            <a:spLocks noChangeArrowheads="1"/>
          </p:cNvSpPr>
          <p:nvPr/>
        </p:nvSpPr>
        <p:spPr bwMode="auto">
          <a:xfrm>
            <a:off x="8991600" y="1978820"/>
            <a:ext cx="9906000" cy="293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68" tIns="81635" rIns="163268" bIns="81635">
            <a:spAutoFit/>
          </a:bodyPr>
          <a:lstStyle/>
          <a:p>
            <a:pPr algn="ctr"/>
            <a:r>
              <a:rPr lang="en-US" sz="6000" b="1" dirty="0" err="1">
                <a:latin typeface="HP001 4 hàng" pitchFamily="34" charset="-93"/>
              </a:rPr>
              <a:t>Tiếng</a:t>
            </a:r>
            <a:r>
              <a:rPr lang="en-US" sz="6000" b="1" dirty="0">
                <a:latin typeface="HP001 4 hàng" pitchFamily="34" charset="-93"/>
              </a:rPr>
              <a:t> </a:t>
            </a:r>
            <a:r>
              <a:rPr lang="en-US" sz="6000" b="1" dirty="0" err="1">
                <a:latin typeface="HP001 4 hàng" pitchFamily="34" charset="-93"/>
              </a:rPr>
              <a:t>Việt</a:t>
            </a:r>
            <a:r>
              <a:rPr lang="en-US" sz="6000" b="1" dirty="0">
                <a:latin typeface="HP001 4 hàng" pitchFamily="34" charset="-93"/>
              </a:rPr>
              <a:t> </a:t>
            </a:r>
          </a:p>
          <a:p>
            <a:pPr algn="ctr"/>
            <a:r>
              <a:rPr lang="en-US" sz="6600" b="1" dirty="0">
                <a:solidFill>
                  <a:srgbClr val="FF0000"/>
                </a:solidFill>
              </a:rPr>
              <a:t>Lớp:3B</a:t>
            </a:r>
          </a:p>
          <a:p>
            <a:r>
              <a:rPr lang="en-US" sz="5400" b="1" dirty="0">
                <a:solidFill>
                  <a:srgbClr val="002060"/>
                </a:solidFill>
                <a:latin typeface="HP001 4 hàng" pitchFamily="34" charset="-93"/>
              </a:rPr>
              <a:t>  </a:t>
            </a:r>
            <a:r>
              <a:rPr lang="en-US" sz="5400" b="1" dirty="0" err="1">
                <a:solidFill>
                  <a:srgbClr val="FF0000"/>
                </a:solidFill>
                <a:latin typeface="HP001 4 hàng" pitchFamily="34" charset="-93"/>
              </a:rPr>
              <a:t>Bài</a:t>
            </a:r>
            <a:r>
              <a:rPr lang="en-US" sz="5400" b="1" dirty="0">
                <a:solidFill>
                  <a:srgbClr val="FF0000"/>
                </a:solidFill>
                <a:latin typeface="HP001 4 hàng" pitchFamily="34" charset="-93"/>
              </a:rPr>
              <a:t>: Cha </a:t>
            </a:r>
            <a:r>
              <a:rPr lang="en-US" sz="5400" b="1" dirty="0" err="1">
                <a:solidFill>
                  <a:srgbClr val="FF0000"/>
                </a:solidFill>
                <a:latin typeface="HP001 4 hàng" pitchFamily="34" charset="-93"/>
              </a:rPr>
              <a:t>sẽ</a:t>
            </a:r>
            <a:r>
              <a:rPr lang="en-US" sz="5400" b="1" dirty="0">
                <a:solidFill>
                  <a:srgbClr val="FF0000"/>
                </a:solidFill>
                <a:latin typeface="HP001 4 hàng" pitchFamily="34" charset="-93"/>
              </a:rPr>
              <a:t> </a:t>
            </a:r>
            <a:r>
              <a:rPr lang="en-US" sz="5400" b="1" dirty="0" err="1">
                <a:solidFill>
                  <a:srgbClr val="FF0000"/>
                </a:solidFill>
                <a:latin typeface="HP001 4 hàng" pitchFamily="34" charset="-93"/>
              </a:rPr>
              <a:t>luôn</a:t>
            </a:r>
            <a:r>
              <a:rPr lang="en-US" sz="5400" b="1" dirty="0">
                <a:solidFill>
                  <a:srgbClr val="FF0000"/>
                </a:solidFill>
                <a:latin typeface="HP001 4 hàng" pitchFamily="34" charset="-93"/>
              </a:rPr>
              <a:t> ở </a:t>
            </a:r>
            <a:r>
              <a:rPr lang="en-US" sz="5400" b="1" dirty="0" err="1">
                <a:solidFill>
                  <a:srgbClr val="FF0000"/>
                </a:solidFill>
                <a:latin typeface="HP001 4 hàng" pitchFamily="34" charset="-93"/>
              </a:rPr>
              <a:t>bên</a:t>
            </a:r>
            <a:r>
              <a:rPr lang="en-US" sz="5400" b="1" dirty="0">
                <a:solidFill>
                  <a:srgbClr val="FF0000"/>
                </a:solidFill>
                <a:latin typeface="HP001 4 hàng" pitchFamily="34" charset="-93"/>
              </a:rPr>
              <a:t> con</a:t>
            </a:r>
          </a:p>
        </p:txBody>
      </p:sp>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23880"/>
            <a:ext cx="9296399" cy="1026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83094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62323"/>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18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2024</a:t>
            </a:r>
          </a:p>
          <a:p>
            <a:pPr algn="ctr"/>
            <a:r>
              <a:rPr lang="en-US" sz="3200" b="1" i="1" dirty="0">
                <a:latin typeface="HP001 4 hàng" pitchFamily="34" charset="-93"/>
              </a:rPr>
              <a:t>  </a:t>
            </a: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479236"/>
          </a:xfrm>
          <a:prstGeom prst="rect">
            <a:avLst/>
          </a:prstGeom>
        </p:spPr>
        <p:txBody>
          <a:bodyPr wrap="square" lIns="91431" tIns="45716" rIns="91431" bIns="45716">
            <a:spAutoFit/>
          </a:bodyPr>
          <a:lstStyle/>
          <a:p>
            <a:r>
              <a:rPr lang="vi-VN" sz="3200" dirty="0">
                <a:latin typeface="+mj-lt"/>
              </a:rPr>
              <a:t>       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latin typeface="+mj-lt"/>
              </a:rPr>
              <a:t>      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br>
              <a:rPr lang="vi-VN" sz="3200" dirty="0"/>
            </a:br>
            <a:br>
              <a:rPr lang="vi-VN" sz="2900" dirty="0"/>
            </a:br>
            <a:br>
              <a:rPr lang="vi-VN" dirty="0"/>
            </a:br>
            <a:endParaRPr lang="vi-VN" dirty="0"/>
          </a:p>
        </p:txBody>
      </p:sp>
    </p:spTree>
    <p:extLst>
      <p:ext uri="{BB962C8B-B14F-4D97-AF65-F5344CB8AC3E}">
        <p14:creationId xmlns:p14="http://schemas.microsoft.com/office/powerpoint/2010/main" val="722468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2"/>
            <a:ext cx="10591800" cy="1846651"/>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a:t>
            </a:r>
            <a:r>
              <a:rPr lang="vi-VN" sz="3200" b="1" i="1" dirty="0">
                <a:latin typeface="HP001 4 hàng" pitchFamily="34" charset="-93"/>
              </a:rPr>
              <a:t>7</a:t>
            </a:r>
            <a:r>
              <a:rPr lang="en-US" sz="3200" b="1" i="1" dirty="0">
                <a:latin typeface="HP001 4 hàng" pitchFamily="34" charset="-93"/>
              </a:rPr>
              <a:t>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a:t>
            </a:r>
            <a:r>
              <a:rPr lang="vi-VN" sz="3200" b="1" i="1" dirty="0">
                <a:latin typeface="HP001 4 hàng" pitchFamily="34" charset="-93"/>
              </a:rPr>
              <a:t>5</a:t>
            </a:r>
            <a:endParaRPr lang="en-US" sz="3200" b="1" i="1" dirty="0">
              <a:latin typeface="HP001 4 hàng" pitchFamily="34" charset="-93"/>
            </a:endParaRPr>
          </a:p>
          <a:p>
            <a:pPr algn="ctr"/>
            <a:r>
              <a:rPr lang="en-US" sz="2800" b="1" i="1" u="sng" dirty="0" err="1">
                <a:latin typeface="HP001 4 hàng" pitchFamily="34" charset="-93"/>
              </a:rPr>
              <a:t>Tiếng</a:t>
            </a:r>
            <a:r>
              <a:rPr lang="en-US" sz="2800" b="1" i="1" u="sng" dirty="0">
                <a:latin typeface="HP001 4 hàng" pitchFamily="34" charset="-93"/>
              </a:rPr>
              <a:t> </a:t>
            </a:r>
            <a:r>
              <a:rPr lang="en-US" sz="2800" b="1" i="1" u="sng" dirty="0" err="1">
                <a:latin typeface="HP001 4 hàng" pitchFamily="34" charset="-93"/>
              </a:rPr>
              <a:t>Việt</a:t>
            </a:r>
            <a:endParaRPr lang="en-US" sz="2800" b="1" i="1" u="sng" dirty="0">
              <a:latin typeface="HP001 4 hàng" pitchFamily="34" charset="-93"/>
            </a:endParaRPr>
          </a:p>
          <a:p>
            <a:pPr algn="ctr"/>
            <a:r>
              <a:rPr lang="en-US" sz="3600" b="1" i="1" dirty="0">
                <a:solidFill>
                  <a:srgbClr val="FF0000"/>
                </a:solidFill>
                <a:latin typeface="HP001 4 hàng" pitchFamily="34" charset="-93"/>
              </a:rPr>
              <a:t> </a:t>
            </a:r>
            <a:r>
              <a:rPr lang="en-US" sz="5400" b="1" i="1" dirty="0">
                <a:solidFill>
                  <a:srgbClr val="FF0000"/>
                </a:solidFill>
                <a:latin typeface="HP001 4 hàng" pitchFamily="34" charset="-93"/>
              </a:rPr>
              <a:t>Cha </a:t>
            </a:r>
            <a:r>
              <a:rPr lang="en-US" sz="5400" b="1" i="1" dirty="0" err="1">
                <a:solidFill>
                  <a:srgbClr val="FF0000"/>
                </a:solidFill>
                <a:latin typeface="HP001 4 hàng" pitchFamily="34" charset="-93"/>
              </a:rPr>
              <a:t>sẽ</a:t>
            </a:r>
            <a:r>
              <a:rPr lang="en-US" sz="5400" b="1" i="1" dirty="0">
                <a:solidFill>
                  <a:srgbClr val="FF0000"/>
                </a:solidFill>
                <a:latin typeface="HP001 4 hàng" pitchFamily="34" charset="-93"/>
              </a:rPr>
              <a:t> </a:t>
            </a:r>
            <a:r>
              <a:rPr lang="en-US" sz="5400" b="1" i="1" dirty="0" err="1">
                <a:solidFill>
                  <a:srgbClr val="FF0000"/>
                </a:solidFill>
                <a:latin typeface="HP001 4 hàng" pitchFamily="34" charset="-93"/>
              </a:rPr>
              <a:t>luôn</a:t>
            </a:r>
            <a:r>
              <a:rPr lang="en-US" sz="5400" b="1" i="1" dirty="0">
                <a:solidFill>
                  <a:srgbClr val="FF0000"/>
                </a:solidFill>
                <a:latin typeface="HP001 4 hàng" pitchFamily="34" charset="-93"/>
              </a:rPr>
              <a:t> ở </a:t>
            </a:r>
            <a:r>
              <a:rPr lang="en-US" sz="5400" b="1" i="1" dirty="0" err="1">
                <a:solidFill>
                  <a:srgbClr val="FF0000"/>
                </a:solidFill>
                <a:latin typeface="HP001 4 hàng" pitchFamily="34" charset="-93"/>
              </a:rPr>
              <a:t>bên</a:t>
            </a:r>
            <a:r>
              <a:rPr lang="en-US" sz="5400" b="1" i="1" dirty="0">
                <a:solidFill>
                  <a:srgbClr val="FF0000"/>
                </a:solidFill>
                <a:latin typeface="HP001 4 hàng" pitchFamily="34" charset="-93"/>
              </a:rPr>
              <a:t> con</a:t>
            </a:r>
          </a:p>
        </p:txBody>
      </p:sp>
      <p:sp>
        <p:nvSpPr>
          <p:cNvPr id="6" name="Rectangle 5"/>
          <p:cNvSpPr/>
          <p:nvPr/>
        </p:nvSpPr>
        <p:spPr>
          <a:xfrm>
            <a:off x="1066800" y="2821560"/>
            <a:ext cx="16916400" cy="1138773"/>
          </a:xfrm>
          <a:prstGeom prst="rect">
            <a:avLst/>
          </a:prstGeom>
        </p:spPr>
        <p:txBody>
          <a:bodyPr wrap="square" lIns="91431" tIns="45716" rIns="91431" bIns="45716">
            <a:spAutoFit/>
          </a:bodyPr>
          <a:lstStyle/>
          <a:p>
            <a:br>
              <a:rPr lang="vi-VN" sz="3200" dirty="0">
                <a:latin typeface="+mj-lt"/>
              </a:rPr>
            </a:br>
            <a:br>
              <a:rPr lang="vi-VN" dirty="0"/>
            </a:br>
            <a:endParaRPr lang="vi-VN" dirty="0"/>
          </a:p>
        </p:txBody>
      </p:sp>
      <p:pic>
        <p:nvPicPr>
          <p:cNvPr id="12" name="Picture 11">
            <a:extLst>
              <a:ext uri="{FF2B5EF4-FFF2-40B4-BE49-F238E27FC236}">
                <a16:creationId xmlns:a16="http://schemas.microsoft.com/office/drawing/2014/main" id="{CFBA70D1-8DE9-30D3-68BE-B03A2C407BC4}"/>
              </a:ext>
            </a:extLst>
          </p:cNvPr>
          <p:cNvPicPr>
            <a:picLocks noChangeAspect="1"/>
          </p:cNvPicPr>
          <p:nvPr/>
        </p:nvPicPr>
        <p:blipFill>
          <a:blip r:embed="rId3"/>
          <a:stretch>
            <a:fillRect/>
          </a:stretch>
        </p:blipFill>
        <p:spPr>
          <a:xfrm>
            <a:off x="12784745" y="5720442"/>
            <a:ext cx="2644828" cy="291515"/>
          </a:xfrm>
          <a:prstGeom prst="rect">
            <a:avLst/>
          </a:prstGeom>
        </p:spPr>
      </p:pic>
      <p:pic>
        <p:nvPicPr>
          <p:cNvPr id="15" name="Picture 14">
            <a:extLst>
              <a:ext uri="{FF2B5EF4-FFF2-40B4-BE49-F238E27FC236}">
                <a16:creationId xmlns:a16="http://schemas.microsoft.com/office/drawing/2014/main" id="{14643ECD-5820-0877-8E6D-7BE37522119F}"/>
              </a:ext>
            </a:extLst>
          </p:cNvPr>
          <p:cNvPicPr>
            <a:picLocks noChangeAspect="1"/>
          </p:cNvPicPr>
          <p:nvPr/>
        </p:nvPicPr>
        <p:blipFill>
          <a:blip r:embed="rId3"/>
          <a:stretch>
            <a:fillRect/>
          </a:stretch>
        </p:blipFill>
        <p:spPr>
          <a:xfrm>
            <a:off x="7679504" y="5720442"/>
            <a:ext cx="2809034" cy="309613"/>
          </a:xfrm>
          <a:prstGeom prst="rect">
            <a:avLst/>
          </a:prstGeom>
        </p:spPr>
      </p:pic>
      <p:pic>
        <p:nvPicPr>
          <p:cNvPr id="17" name="Picture 16">
            <a:extLst>
              <a:ext uri="{FF2B5EF4-FFF2-40B4-BE49-F238E27FC236}">
                <a16:creationId xmlns:a16="http://schemas.microsoft.com/office/drawing/2014/main" id="{05F5D16E-318C-11F1-911B-5C86AC368FCD}"/>
              </a:ext>
            </a:extLst>
          </p:cNvPr>
          <p:cNvPicPr>
            <a:picLocks noChangeAspect="1"/>
          </p:cNvPicPr>
          <p:nvPr/>
        </p:nvPicPr>
        <p:blipFill>
          <a:blip r:embed="rId3"/>
          <a:stretch>
            <a:fillRect/>
          </a:stretch>
        </p:blipFill>
        <p:spPr>
          <a:xfrm>
            <a:off x="3005093" y="5668769"/>
            <a:ext cx="2700438" cy="341025"/>
          </a:xfrm>
          <a:prstGeom prst="rect">
            <a:avLst/>
          </a:prstGeom>
        </p:spPr>
      </p:pic>
      <p:pic>
        <p:nvPicPr>
          <p:cNvPr id="18" name="Picture 17">
            <a:extLst>
              <a:ext uri="{FF2B5EF4-FFF2-40B4-BE49-F238E27FC236}">
                <a16:creationId xmlns:a16="http://schemas.microsoft.com/office/drawing/2014/main" id="{27D03B23-8B9C-0E96-D063-F5AA1A728115}"/>
              </a:ext>
            </a:extLst>
          </p:cNvPr>
          <p:cNvPicPr>
            <a:picLocks noChangeAspect="1"/>
          </p:cNvPicPr>
          <p:nvPr/>
        </p:nvPicPr>
        <p:blipFill>
          <a:blip r:embed="rId4"/>
          <a:stretch>
            <a:fillRect/>
          </a:stretch>
        </p:blipFill>
        <p:spPr>
          <a:xfrm>
            <a:off x="1174956" y="4963749"/>
            <a:ext cx="1876704" cy="1775953"/>
          </a:xfrm>
          <a:prstGeom prst="rect">
            <a:avLst/>
          </a:prstGeom>
        </p:spPr>
      </p:pic>
      <p:sp>
        <p:nvSpPr>
          <p:cNvPr id="20" name="文本框 14">
            <a:extLst>
              <a:ext uri="{FF2B5EF4-FFF2-40B4-BE49-F238E27FC236}">
                <a16:creationId xmlns:a16="http://schemas.microsoft.com/office/drawing/2014/main" id="{3D39BA4A-2CC9-78AC-F541-2A0ED6980347}"/>
              </a:ext>
            </a:extLst>
          </p:cNvPr>
          <p:cNvSpPr txBox="1"/>
          <p:nvPr/>
        </p:nvSpPr>
        <p:spPr>
          <a:xfrm>
            <a:off x="76200" y="7129671"/>
            <a:ext cx="3429000" cy="1478418"/>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Từ</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đầu</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đến</a:t>
            </a:r>
            <a:endParaRPr lang="en-US" altLang="zh-CN" sz="3200" b="1" dirty="0">
              <a:latin typeface="Arial" panose="020B0604020202020204" pitchFamily="34" charset="0"/>
              <a:ea typeface="仓耳青禾体-谷力 W05" panose="02020400000000000000" pitchFamily="18" charset="-122"/>
              <a:cs typeface="Arial" panose="020B0604020202020204" pitchFamily="34" charset="0"/>
            </a:endParaRPr>
          </a:p>
          <a:p>
            <a:pPr algn="ctr">
              <a:lnSpc>
                <a:spcPct val="150000"/>
              </a:lnSpc>
            </a:pP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luôn</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ở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bên</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con</a:t>
            </a:r>
            <a:r>
              <a:rPr lang="vi-VN" altLang="zh-CN" sz="3200" b="1" i="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i="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28" name="Hexagon 27">
            <a:extLst>
              <a:ext uri="{FF2B5EF4-FFF2-40B4-BE49-F238E27FC236}">
                <a16:creationId xmlns:a16="http://schemas.microsoft.com/office/drawing/2014/main" id="{BE7B0C11-2D2F-6BFD-CEAD-04AA6AAA8F27}"/>
              </a:ext>
            </a:extLst>
          </p:cNvPr>
          <p:cNvSpPr/>
          <p:nvPr/>
        </p:nvSpPr>
        <p:spPr>
          <a:xfrm>
            <a:off x="5591233" y="4864709"/>
            <a:ext cx="2116056" cy="1981664"/>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FF00"/>
                </a:solidFill>
              </a:rPr>
              <a:t>2</a:t>
            </a:r>
          </a:p>
        </p:txBody>
      </p:sp>
      <p:sp>
        <p:nvSpPr>
          <p:cNvPr id="30" name="Cloud 29">
            <a:extLst>
              <a:ext uri="{FF2B5EF4-FFF2-40B4-BE49-F238E27FC236}">
                <a16:creationId xmlns:a16="http://schemas.microsoft.com/office/drawing/2014/main" id="{D5E84721-44DB-41E0-3160-1FD2A64DD56F}"/>
              </a:ext>
            </a:extLst>
          </p:cNvPr>
          <p:cNvSpPr/>
          <p:nvPr/>
        </p:nvSpPr>
        <p:spPr>
          <a:xfrm>
            <a:off x="10438147" y="4851961"/>
            <a:ext cx="2515853" cy="210402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3</a:t>
            </a:r>
          </a:p>
        </p:txBody>
      </p:sp>
      <p:sp>
        <p:nvSpPr>
          <p:cNvPr id="31" name="Oval 30">
            <a:extLst>
              <a:ext uri="{FF2B5EF4-FFF2-40B4-BE49-F238E27FC236}">
                <a16:creationId xmlns:a16="http://schemas.microsoft.com/office/drawing/2014/main" id="{ED79BE4E-33FF-CD31-A0F3-F62451995F68}"/>
              </a:ext>
            </a:extLst>
          </p:cNvPr>
          <p:cNvSpPr/>
          <p:nvPr/>
        </p:nvSpPr>
        <p:spPr>
          <a:xfrm>
            <a:off x="15392400" y="4758039"/>
            <a:ext cx="2172627" cy="19816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D4778CB-6DF3-A471-D4AA-ED4E35B8C59C}"/>
              </a:ext>
            </a:extLst>
          </p:cNvPr>
          <p:cNvSpPr txBox="1"/>
          <p:nvPr/>
        </p:nvSpPr>
        <p:spPr>
          <a:xfrm>
            <a:off x="1447800" y="5347037"/>
            <a:ext cx="1284449" cy="1015663"/>
          </a:xfrm>
          <a:prstGeom prst="rect">
            <a:avLst/>
          </a:prstGeom>
          <a:noFill/>
        </p:spPr>
        <p:txBody>
          <a:bodyPr wrap="square" rtlCol="0">
            <a:spAutoFit/>
          </a:bodyPr>
          <a:lstStyle/>
          <a:p>
            <a:pPr algn="ctr"/>
            <a:r>
              <a:rPr lang="en-US" sz="6000" b="1" dirty="0">
                <a:solidFill>
                  <a:srgbClr val="FF0000"/>
                </a:solidFill>
              </a:rPr>
              <a:t>1</a:t>
            </a:r>
          </a:p>
        </p:txBody>
      </p:sp>
      <p:sp>
        <p:nvSpPr>
          <p:cNvPr id="33" name="TextBox 32">
            <a:extLst>
              <a:ext uri="{FF2B5EF4-FFF2-40B4-BE49-F238E27FC236}">
                <a16:creationId xmlns:a16="http://schemas.microsoft.com/office/drawing/2014/main" id="{A34EA1A6-3266-47E6-3B0C-462AC6E8FEA1}"/>
              </a:ext>
            </a:extLst>
          </p:cNvPr>
          <p:cNvSpPr txBox="1"/>
          <p:nvPr/>
        </p:nvSpPr>
        <p:spPr>
          <a:xfrm flipH="1">
            <a:off x="16306800" y="5343897"/>
            <a:ext cx="228600" cy="1015663"/>
          </a:xfrm>
          <a:prstGeom prst="rect">
            <a:avLst/>
          </a:prstGeom>
          <a:noFill/>
        </p:spPr>
        <p:txBody>
          <a:bodyPr wrap="square" rtlCol="0">
            <a:spAutoFit/>
          </a:bodyPr>
          <a:lstStyle/>
          <a:p>
            <a:r>
              <a:rPr lang="en-US" sz="6000" b="1" dirty="0">
                <a:solidFill>
                  <a:srgbClr val="F5AF4D"/>
                </a:solidFill>
              </a:rPr>
              <a:t>4</a:t>
            </a:r>
          </a:p>
        </p:txBody>
      </p:sp>
      <p:sp>
        <p:nvSpPr>
          <p:cNvPr id="35" name="文本框 14">
            <a:extLst>
              <a:ext uri="{FF2B5EF4-FFF2-40B4-BE49-F238E27FC236}">
                <a16:creationId xmlns:a16="http://schemas.microsoft.com/office/drawing/2014/main" id="{E2B84818-9B9B-004F-1267-371FEB8F444A}"/>
              </a:ext>
            </a:extLst>
          </p:cNvPr>
          <p:cNvSpPr txBox="1"/>
          <p:nvPr/>
        </p:nvSpPr>
        <p:spPr>
          <a:xfrm>
            <a:off x="5029200" y="7282071"/>
            <a:ext cx="3429000" cy="1478418"/>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Tiếp</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theo</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đến</a:t>
            </a:r>
            <a:endParaRPr lang="en-US" altLang="zh-CN" sz="3200" b="1" dirty="0">
              <a:latin typeface="Arial" panose="020B0604020202020204" pitchFamily="34" charset="0"/>
              <a:ea typeface="仓耳青禾体-谷力 W05" panose="02020400000000000000" pitchFamily="18" charset="-122"/>
              <a:cs typeface="Arial" panose="020B0604020202020204" pitchFamily="34" charset="0"/>
            </a:endParaRPr>
          </a:p>
          <a:p>
            <a:pPr algn="ctr">
              <a:lnSpc>
                <a:spcPct val="150000"/>
              </a:lnSpc>
            </a:pP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cùng</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ông</a:t>
            </a:r>
            <a:r>
              <a:rPr lang="vi-VN" altLang="zh-CN" sz="3200" b="1" i="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i="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36" name="文本框 14">
            <a:extLst>
              <a:ext uri="{FF2B5EF4-FFF2-40B4-BE49-F238E27FC236}">
                <a16:creationId xmlns:a16="http://schemas.microsoft.com/office/drawing/2014/main" id="{8582EE57-FB76-6460-4848-FE6904CAD7F5}"/>
              </a:ext>
            </a:extLst>
          </p:cNvPr>
          <p:cNvSpPr txBox="1"/>
          <p:nvPr/>
        </p:nvSpPr>
        <p:spPr>
          <a:xfrm>
            <a:off x="9906000" y="7246482"/>
            <a:ext cx="3429000" cy="1478418"/>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Tiếp</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theo</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đến</a:t>
            </a:r>
            <a:endParaRPr lang="en-US" altLang="zh-CN" sz="3200" b="1" dirty="0">
              <a:latin typeface="Arial" panose="020B0604020202020204" pitchFamily="34" charset="0"/>
              <a:ea typeface="仓耳青禾体-谷力 W05" panose="02020400000000000000" pitchFamily="18" charset="-122"/>
              <a:cs typeface="Arial" panose="020B0604020202020204" pitchFamily="34" charset="0"/>
            </a:endParaRPr>
          </a:p>
          <a:p>
            <a:pPr algn="ctr">
              <a:lnSpc>
                <a:spcPct val="150000"/>
              </a:lnSpc>
            </a:pP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còn</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sống</a:t>
            </a:r>
            <a:r>
              <a:rPr lang="vi-VN" altLang="zh-CN" sz="3200" b="1" i="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i="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37" name="文本框 14">
            <a:extLst>
              <a:ext uri="{FF2B5EF4-FFF2-40B4-BE49-F238E27FC236}">
                <a16:creationId xmlns:a16="http://schemas.microsoft.com/office/drawing/2014/main" id="{36BB99E1-D448-FA58-5A5A-F83DDA3A440C}"/>
              </a:ext>
            </a:extLst>
          </p:cNvPr>
          <p:cNvSpPr txBox="1"/>
          <p:nvPr/>
        </p:nvSpPr>
        <p:spPr>
          <a:xfrm>
            <a:off x="14859000" y="7353300"/>
            <a:ext cx="3429000" cy="739754"/>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Còn</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lại</a:t>
            </a:r>
            <a:r>
              <a:rPr lang="vi-VN" altLang="zh-CN" sz="3200" b="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38" name="Rectangle: Rounded Corners 37">
            <a:extLst>
              <a:ext uri="{FF2B5EF4-FFF2-40B4-BE49-F238E27FC236}">
                <a16:creationId xmlns:a16="http://schemas.microsoft.com/office/drawing/2014/main" id="{E69F4E0E-1F54-99DD-915D-3C0303A61F74}"/>
              </a:ext>
            </a:extLst>
          </p:cNvPr>
          <p:cNvSpPr/>
          <p:nvPr/>
        </p:nvSpPr>
        <p:spPr>
          <a:xfrm>
            <a:off x="1524000" y="3091605"/>
            <a:ext cx="2971800" cy="12136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highlight>
                  <a:srgbClr val="0000FF"/>
                </a:highlight>
              </a:rPr>
              <a:t>Chia </a:t>
            </a:r>
            <a:r>
              <a:rPr lang="en-US" sz="4800" dirty="0" err="1">
                <a:highlight>
                  <a:srgbClr val="0000FF"/>
                </a:highlight>
              </a:rPr>
              <a:t>đoạn</a:t>
            </a:r>
            <a:endParaRPr lang="en-US" sz="4800" dirty="0">
              <a:highlight>
                <a:srgbClr val="0000FF"/>
              </a:highlight>
            </a:endParaRPr>
          </a:p>
        </p:txBody>
      </p:sp>
    </p:spTree>
    <p:extLst>
      <p:ext uri="{BB962C8B-B14F-4D97-AF65-F5344CB8AC3E}">
        <p14:creationId xmlns:p14="http://schemas.microsoft.com/office/powerpoint/2010/main" val="172309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00759"/>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a:t>
            </a:r>
            <a:r>
              <a:rPr lang="vi-VN" sz="3200" b="1" i="1" dirty="0">
                <a:latin typeface="HP001 4 hàng" pitchFamily="34" charset="-93"/>
              </a:rPr>
              <a:t>7</a:t>
            </a:r>
            <a:r>
              <a:rPr lang="en-US" sz="3200" b="1" i="1" dirty="0">
                <a:latin typeface="HP001 4 hàng" pitchFamily="34" charset="-93"/>
              </a:rPr>
              <a:t>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a:t>
            </a:r>
            <a:r>
              <a:rPr lang="vi-VN" sz="3200" b="1" i="1" dirty="0">
                <a:latin typeface="HP001 4 hàng" pitchFamily="34" charset="-93"/>
              </a:rPr>
              <a:t>5</a:t>
            </a:r>
            <a:endParaRPr lang="en-US" sz="3200" b="1" i="1" dirty="0">
              <a:latin typeface="HP001 4 hàng" pitchFamily="34" charset="-93"/>
            </a:endParaRPr>
          </a:p>
          <a:p>
            <a:pPr algn="ctr"/>
            <a:r>
              <a:rPr lang="en-US" sz="2800" b="1" i="1" u="sng" dirty="0" err="1">
                <a:latin typeface="HP001 4 hàng" pitchFamily="34" charset="-93"/>
              </a:rPr>
              <a:t>Tiếng</a:t>
            </a:r>
            <a:r>
              <a:rPr lang="en-US" sz="2800" b="1" i="1" u="sng" dirty="0">
                <a:latin typeface="HP001 4 hàng" pitchFamily="34" charset="-93"/>
              </a:rPr>
              <a:t> </a:t>
            </a:r>
            <a:r>
              <a:rPr lang="en-US" sz="2800" b="1" i="1" u="sng" dirty="0" err="1">
                <a:latin typeface="HP001 4 hàng" pitchFamily="34" charset="-93"/>
              </a:rPr>
              <a:t>Việt</a:t>
            </a:r>
            <a:endParaRPr lang="en-US" sz="28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971679"/>
          </a:xfrm>
          <a:prstGeom prst="rect">
            <a:avLst/>
          </a:prstGeom>
        </p:spPr>
        <p:txBody>
          <a:bodyPr wrap="square" lIns="91431" tIns="45716" rIns="91431" bIns="45716">
            <a:spAutoFit/>
          </a:bodyPr>
          <a:lstStyle/>
          <a:p>
            <a:r>
              <a:rPr lang="vi-VN" sz="3200" dirty="0">
                <a:latin typeface="+mj-lt"/>
              </a:rPr>
              <a:t>       </a:t>
            </a:r>
            <a:r>
              <a:rPr lang="vi-VN" sz="3200" b="1" dirty="0">
                <a:solidFill>
                  <a:srgbClr val="FF0000"/>
                </a:solidFill>
                <a:latin typeface="+mj-lt"/>
              </a:rPr>
              <a:t>1</a:t>
            </a:r>
            <a:r>
              <a:rPr lang="vi-VN" sz="3200" dirty="0">
                <a:solidFill>
                  <a:srgbClr val="FF0000"/>
                </a:solidFill>
                <a:latin typeface="+mj-lt"/>
              </a:rPr>
              <a:t>.</a:t>
            </a:r>
            <a:r>
              <a:rPr lang="vi-VN" sz="3200" dirty="0">
                <a:latin typeface="+mj-lt"/>
              </a:rPr>
              <a:t>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a:t>
            </a:r>
            <a:r>
              <a:rPr lang="vi-VN" sz="3200" b="1" dirty="0">
                <a:solidFill>
                  <a:srgbClr val="FF0000"/>
                </a:solidFill>
                <a:latin typeface="+mj-lt"/>
              </a:rPr>
              <a:t>2</a:t>
            </a:r>
            <a:r>
              <a:rPr lang="vi-VN" sz="3200" dirty="0">
                <a:solidFill>
                  <a:srgbClr val="FF0000"/>
                </a:solidFill>
                <a:latin typeface="+mj-lt"/>
              </a:rPr>
              <a:t>.</a:t>
            </a:r>
            <a:r>
              <a:rPr lang="vi-VN" sz="3200" dirty="0">
                <a:latin typeface="+mj-lt"/>
              </a:rPr>
              <a:t>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solidFill>
                  <a:srgbClr val="FF0000"/>
                </a:solidFill>
                <a:latin typeface="+mj-lt"/>
              </a:rPr>
              <a:t>      </a:t>
            </a:r>
            <a:r>
              <a:rPr lang="vi-VN" sz="3200" b="1" dirty="0">
                <a:solidFill>
                  <a:srgbClr val="FF0000"/>
                </a:solidFill>
                <a:latin typeface="+mj-lt"/>
              </a:rPr>
              <a:t>3.</a:t>
            </a:r>
            <a:r>
              <a:rPr lang="vi-VN" sz="32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solidFill>
                  <a:srgbClr val="FF0000"/>
                </a:solidFill>
                <a:latin typeface="+mj-lt"/>
              </a:rPr>
              <a:t>      </a:t>
            </a:r>
            <a:r>
              <a:rPr lang="en-US" sz="3200" dirty="0">
                <a:solidFill>
                  <a:srgbClr val="FF0000"/>
                </a:solidFill>
                <a:latin typeface="+mj-lt"/>
              </a:rPr>
              <a:t>4.</a:t>
            </a:r>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br>
              <a:rPr lang="vi-VN" sz="3200" dirty="0"/>
            </a:br>
            <a:br>
              <a:rPr lang="vi-VN" sz="2900" dirty="0"/>
            </a:br>
            <a:br>
              <a:rPr lang="vi-VN" dirty="0"/>
            </a:br>
            <a:endParaRPr lang="vi-VN" dirty="0"/>
          </a:p>
        </p:txBody>
      </p:sp>
    </p:spTree>
    <p:extLst>
      <p:ext uri="{BB962C8B-B14F-4D97-AF65-F5344CB8AC3E}">
        <p14:creationId xmlns:p14="http://schemas.microsoft.com/office/powerpoint/2010/main" val="46575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8" name="TextBox 7">
            <a:extLst>
              <a:ext uri="{FF2B5EF4-FFF2-40B4-BE49-F238E27FC236}">
                <a16:creationId xmlns:a16="http://schemas.microsoft.com/office/drawing/2014/main" id="{FE719102-8003-B081-31F1-F2093FD1E0B5}"/>
              </a:ext>
            </a:extLst>
          </p:cNvPr>
          <p:cNvSpPr txBox="1"/>
          <p:nvPr/>
        </p:nvSpPr>
        <p:spPr>
          <a:xfrm>
            <a:off x="1694331" y="3432006"/>
            <a:ext cx="14864381" cy="1446542"/>
          </a:xfrm>
          <a:prstGeom prst="rect">
            <a:avLst/>
          </a:prstGeom>
          <a:noFill/>
        </p:spPr>
        <p:txBody>
          <a:bodyPr wrap="square" lIns="91431" tIns="45716" rIns="91431" bIns="45716" rtlCol="0">
            <a:spAutoFit/>
          </a:bodyPr>
          <a:lstStyle/>
          <a:p>
            <a:r>
              <a:rPr lang="en-US" sz="4400" b="1" i="1" u="sng" dirty="0" err="1">
                <a:latin typeface="HP001 4 hàng" pitchFamily="34" charset="-93"/>
              </a:rPr>
              <a:t>Luyện</a:t>
            </a:r>
            <a:r>
              <a:rPr lang="en-US" sz="4400" b="1" i="1" u="sng" dirty="0">
                <a:latin typeface="HP001 4 hàng" pitchFamily="34" charset="-93"/>
              </a:rPr>
              <a:t> </a:t>
            </a:r>
            <a:r>
              <a:rPr lang="en-US" sz="4400" b="1" i="1" u="sng" dirty="0" err="1">
                <a:latin typeface="HP001 4 hàng" pitchFamily="34" charset="-93"/>
              </a:rPr>
              <a:t>đọc</a:t>
            </a:r>
            <a:r>
              <a:rPr lang="en-US" sz="4400" b="1" i="1" u="sng" dirty="0">
                <a:latin typeface="HP001 4 hàng" pitchFamily="34" charset="-93"/>
              </a:rPr>
              <a:t> </a:t>
            </a:r>
            <a:r>
              <a:rPr lang="en-US" sz="4400" b="1" i="1" u="sng" dirty="0" err="1">
                <a:latin typeface="HP001 4 hàng" pitchFamily="34" charset="-93"/>
              </a:rPr>
              <a:t>từ</a:t>
            </a:r>
            <a:r>
              <a:rPr lang="en-US" sz="4400" b="1" i="1" u="sng" dirty="0">
                <a:latin typeface="HP001 4 hàng" pitchFamily="34" charset="-93"/>
              </a:rPr>
              <a:t> </a:t>
            </a:r>
            <a:r>
              <a:rPr lang="en-US" sz="4400" b="1" i="1" u="sng" dirty="0" err="1">
                <a:latin typeface="HP001 4 hàng" pitchFamily="34" charset="-93"/>
              </a:rPr>
              <a:t>khó</a:t>
            </a:r>
            <a:r>
              <a:rPr lang="en-US" sz="4400" b="1" i="1" dirty="0">
                <a:latin typeface="HP001 4 hàng" pitchFamily="34" charset="-93"/>
              </a:rPr>
              <a:t>: </a:t>
            </a:r>
            <a:r>
              <a:rPr lang="en-US" sz="4400" b="1" i="1" dirty="0" err="1">
                <a:latin typeface="HP001 4 hàng" pitchFamily="34" charset="-93"/>
              </a:rPr>
              <a:t>hỗn</a:t>
            </a:r>
            <a:r>
              <a:rPr lang="en-US" sz="4400" b="1" i="1" dirty="0">
                <a:latin typeface="HP001 4 hàng" pitchFamily="34" charset="-93"/>
              </a:rPr>
              <a:t> </a:t>
            </a:r>
            <a:r>
              <a:rPr lang="en-US" sz="4400" b="1" i="1" dirty="0" err="1">
                <a:latin typeface="HP001 4 hàng" pitchFamily="34" charset="-93"/>
              </a:rPr>
              <a:t>loạn</a:t>
            </a:r>
            <a:r>
              <a:rPr lang="en-US" sz="4400" b="1" i="1" dirty="0">
                <a:latin typeface="HP001 4 hàng" pitchFamily="34" charset="-93"/>
              </a:rPr>
              <a:t>, </a:t>
            </a:r>
            <a:r>
              <a:rPr lang="en-US" sz="4400" b="1" i="1" dirty="0" err="1">
                <a:latin typeface="HP001 4 hàng" pitchFamily="34" charset="-93"/>
              </a:rPr>
              <a:t>cứu</a:t>
            </a:r>
            <a:endParaRPr lang="vi-VN" sz="4400" dirty="0">
              <a:latin typeface="+mj-lt"/>
            </a:endParaRPr>
          </a:p>
          <a:p>
            <a:endParaRPr lang="vi-VN" sz="4400" dirty="0">
              <a:latin typeface="+mj-lt"/>
            </a:endParaRPr>
          </a:p>
        </p:txBody>
      </p:sp>
    </p:spTree>
    <p:extLst>
      <p:ext uri="{BB962C8B-B14F-4D97-AF65-F5344CB8AC3E}">
        <p14:creationId xmlns:p14="http://schemas.microsoft.com/office/powerpoint/2010/main" val="36757259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137934" y="19050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112967" y="7638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txBody>
            <a:bodyPr/>
            <a:lstStyle/>
            <a:p>
              <a:endParaRPr lang="en-US"/>
            </a:p>
          </p:txBody>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txBody>
            <a:bodyPr/>
            <a:lstStyle/>
            <a:p>
              <a:endParaRPr lang="en-US"/>
            </a:p>
          </p:txBody>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60539" y="8822953"/>
            <a:ext cx="3534087" cy="1846562"/>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93374" y="8822953"/>
            <a:ext cx="3534087" cy="1846562"/>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16245">
            <a:off x="7049510" y="8880103"/>
            <a:ext cx="1043756" cy="982436"/>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4703">
            <a:off x="8621059" y="8880103"/>
            <a:ext cx="1043756" cy="982436"/>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29385">
            <a:off x="10193671" y="8880103"/>
            <a:ext cx="1043756" cy="982436"/>
          </a:xfrm>
          <a:prstGeom prst="rect">
            <a:avLst/>
          </a:prstGeom>
        </p:spPr>
      </p:pic>
      <p:sp>
        <p:nvSpPr>
          <p:cNvPr id="28" name="Speech Bubble: Oval 27">
            <a:extLst>
              <a:ext uri="{FF2B5EF4-FFF2-40B4-BE49-F238E27FC236}">
                <a16:creationId xmlns:a16="http://schemas.microsoft.com/office/drawing/2014/main" id="{ED7053AB-B528-D1A1-6BA8-753CAA695E5C}"/>
              </a:ext>
            </a:extLst>
          </p:cNvPr>
          <p:cNvSpPr/>
          <p:nvPr/>
        </p:nvSpPr>
        <p:spPr>
          <a:xfrm>
            <a:off x="990602" y="1752600"/>
            <a:ext cx="16154399" cy="5219700"/>
          </a:xfrm>
          <a:prstGeom prst="wedgeEllipseCallout">
            <a:avLst>
              <a:gd name="adj1" fmla="val -53220"/>
              <a:gd name="adj2" fmla="val 50314"/>
            </a:avLst>
          </a:prstGeom>
          <a:ln/>
        </p:spPr>
        <p:style>
          <a:lnRef idx="2">
            <a:schemeClr val="accent1"/>
          </a:lnRef>
          <a:fillRef idx="1">
            <a:schemeClr val="lt1"/>
          </a:fillRef>
          <a:effectRef idx="0">
            <a:schemeClr val="accent1"/>
          </a:effectRef>
          <a:fontRef idx="minor">
            <a:schemeClr val="dk1"/>
          </a:fontRef>
        </p:style>
        <p:txBody>
          <a:bodyPr lIns="91431" tIns="45716" rIns="91431" bIns="45716" rtlCol="0" anchor="ctr"/>
          <a:lstStyle/>
          <a:p>
            <a:r>
              <a:rPr lang="vi-VN" sz="4100" dirty="0"/>
              <a:t>       Nhưng với ai, ông cũng chỉ có một câu hỏi: “Bác có giúp tôi không?,  rồi tiếp tục đào bới. Nhiều người bắt đầu đào bới cùng ông.</a:t>
            </a:r>
            <a:endParaRPr lang="vi-VN" sz="4100" dirty="0">
              <a:solidFill>
                <a:srgbClr val="FF0000"/>
              </a:solidFill>
            </a:endParaRPr>
          </a:p>
        </p:txBody>
      </p:sp>
      <p:cxnSp>
        <p:nvCxnSpPr>
          <p:cNvPr id="16" name="Straight Connector 15"/>
          <p:cNvCxnSpPr/>
          <p:nvPr/>
        </p:nvCxnSpPr>
        <p:spPr>
          <a:xfrm flipH="1">
            <a:off x="7620000" y="35433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991600" y="41529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4401800" y="3572743"/>
            <a:ext cx="228600" cy="474275"/>
            <a:chOff x="11430000" y="4749376"/>
            <a:chExt cx="228600" cy="474275"/>
          </a:xfrm>
        </p:grpSpPr>
        <p:cxnSp>
          <p:nvCxnSpPr>
            <p:cNvPr id="39" name="Straight Connector 38"/>
            <p:cNvCxnSpPr/>
            <p:nvPr/>
          </p:nvCxnSpPr>
          <p:spPr>
            <a:xfrm flipH="1">
              <a:off x="11506200" y="4766451"/>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1430000" y="474937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3792200" y="4135825"/>
            <a:ext cx="228600" cy="474275"/>
            <a:chOff x="11430000" y="4749376"/>
            <a:chExt cx="228600" cy="474275"/>
          </a:xfrm>
        </p:grpSpPr>
        <p:cxnSp>
          <p:nvCxnSpPr>
            <p:cNvPr id="32" name="Straight Connector 31"/>
            <p:cNvCxnSpPr/>
            <p:nvPr/>
          </p:nvCxnSpPr>
          <p:spPr>
            <a:xfrm flipH="1">
              <a:off x="11506200" y="4766451"/>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1430000" y="474937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8229600" y="47625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2649200" y="4762500"/>
            <a:ext cx="228600" cy="474275"/>
            <a:chOff x="11430000" y="4749376"/>
            <a:chExt cx="228600" cy="474275"/>
          </a:xfrm>
        </p:grpSpPr>
        <p:cxnSp>
          <p:nvCxnSpPr>
            <p:cNvPr id="37" name="Straight Connector 36"/>
            <p:cNvCxnSpPr/>
            <p:nvPr/>
          </p:nvCxnSpPr>
          <p:spPr>
            <a:xfrm flipH="1">
              <a:off x="11506200" y="4766451"/>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1430000" y="474937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22576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45"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anim calcmode="lin" valueType="num">
                                      <p:cBhvr>
                                        <p:cTn id="26" dur="2000" fill="hold"/>
                                        <p:tgtEl>
                                          <p:spTgt spid="23"/>
                                        </p:tgtEl>
                                        <p:attrNameLst>
                                          <p:attrName>ppt_w</p:attrName>
                                        </p:attrNameLst>
                                      </p:cBhvr>
                                      <p:tavLst>
                                        <p:tav tm="0" fmla="#ppt_w*sin(2.5*pi*$)">
                                          <p:val>
                                            <p:fltVal val="0"/>
                                          </p:val>
                                        </p:tav>
                                        <p:tav tm="100000">
                                          <p:val>
                                            <p:fltVal val="1"/>
                                          </p:val>
                                        </p:tav>
                                      </p:tavLst>
                                    </p:anim>
                                    <p:anim calcmode="lin" valueType="num">
                                      <p:cBhvr>
                                        <p:cTn id="27" dur="2000" fill="hold"/>
                                        <p:tgtEl>
                                          <p:spTgt spid="23"/>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000"/>
                                        <p:tgtEl>
                                          <p:spTgt spid="24"/>
                                        </p:tgtEl>
                                      </p:cBhvr>
                                    </p:animEffect>
                                    <p:anim calcmode="lin" valueType="num">
                                      <p:cBhvr>
                                        <p:cTn id="31" dur="2000" fill="hold"/>
                                        <p:tgtEl>
                                          <p:spTgt spid="24"/>
                                        </p:tgtEl>
                                        <p:attrNameLst>
                                          <p:attrName>ppt_w</p:attrName>
                                        </p:attrNameLst>
                                      </p:cBhvr>
                                      <p:tavLst>
                                        <p:tav tm="0" fmla="#ppt_w*sin(2.5*pi*$)">
                                          <p:val>
                                            <p:fltVal val="0"/>
                                          </p:val>
                                        </p:tav>
                                        <p:tav tm="100000">
                                          <p:val>
                                            <p:fltVal val="1"/>
                                          </p:val>
                                        </p:tav>
                                      </p:tavLst>
                                    </p:anim>
                                    <p:anim calcmode="lin" valueType="num">
                                      <p:cBhvr>
                                        <p:cTn id="32" dur="2000" fill="hold"/>
                                        <p:tgtEl>
                                          <p:spTgt spid="24"/>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000"/>
                                        <p:tgtEl>
                                          <p:spTgt spid="25"/>
                                        </p:tgtEl>
                                      </p:cBhvr>
                                    </p:animEffect>
                                    <p:anim calcmode="lin" valueType="num">
                                      <p:cBhvr>
                                        <p:cTn id="36" dur="2000" fill="hold"/>
                                        <p:tgtEl>
                                          <p:spTgt spid="25"/>
                                        </p:tgtEl>
                                        <p:attrNameLst>
                                          <p:attrName>ppt_w</p:attrName>
                                        </p:attrNameLst>
                                      </p:cBhvr>
                                      <p:tavLst>
                                        <p:tav tm="0" fmla="#ppt_w*sin(2.5*pi*$)">
                                          <p:val>
                                            <p:fltVal val="0"/>
                                          </p:val>
                                        </p:tav>
                                        <p:tav tm="100000">
                                          <p:val>
                                            <p:fltVal val="1"/>
                                          </p:val>
                                        </p:tav>
                                      </p:tavLst>
                                    </p:anim>
                                    <p:anim calcmode="lin" valueType="num">
                                      <p:cBhvr>
                                        <p:cTn id="37" dur="2000" fill="hold"/>
                                        <p:tgtEl>
                                          <p:spTgt spid="25"/>
                                        </p:tgtEl>
                                        <p:attrNameLst>
                                          <p:attrName>ppt_h</p:attrName>
                                        </p:attrNameLst>
                                      </p:cBhvr>
                                      <p:tavLst>
                                        <p:tav tm="0">
                                          <p:val>
                                            <p:strVal val="#ppt_h"/>
                                          </p:val>
                                        </p:tav>
                                        <p:tav tm="100000">
                                          <p:val>
                                            <p:strVal val="#ppt_h"/>
                                          </p:val>
                                        </p:tav>
                                      </p:tavLst>
                                    </p:anim>
                                  </p:childTnLst>
                                </p:cTn>
                              </p:par>
                              <p:par>
                                <p:cTn id="38" presetID="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90"/>
                                          </p:val>
                                        </p:tav>
                                        <p:tav tm="100000">
                                          <p:val>
                                            <p:fltVal val="0"/>
                                          </p:val>
                                        </p:tav>
                                      </p:tavLst>
                                    </p:anim>
                                    <p:animEffect transition="in" filter="fade">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 calcmode="lin" valueType="num">
                                      <p:cBhvr additive="base">
                                        <p:cTn id="54"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1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ircle(in)">
                                      <p:cBhvr>
                                        <p:cTn id="65" dur="25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1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1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1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barn(inVertical)">
                                      <p:cBhvr>
                                        <p:cTn id="85" dur="1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extLst>
              <p:ext uri="{D42A27DB-BD31-4B8C-83A1-F6EECF244321}">
                <p14:modId xmlns:p14="http://schemas.microsoft.com/office/powerpoint/2010/main" val="1992986322"/>
              </p:ext>
            </p:extLst>
          </p:nvPr>
        </p:nvGraphicFramePr>
        <p:xfrm>
          <a:off x="1" y="2400301"/>
          <a:ext cx="3886199" cy="6760370"/>
        </p:xfrm>
        <a:graphic>
          <a:graphicData uri="http://schemas.openxmlformats.org/presentationml/2006/ole">
            <mc:AlternateContent xmlns:mc="http://schemas.openxmlformats.org/markup-compatibility/2006">
              <mc:Choice xmlns:v="urn:schemas-microsoft-com:vml" Requires="v">
                <p:oleObj spid="_x0000_s1029" name="Clip" r:id="rId4" imgW="3532327" imgH="4445813" progId="MS_ClipArt_Gallery.2">
                  <p:embed/>
                </p:oleObj>
              </mc:Choice>
              <mc:Fallback>
                <p:oleObj name="Clip" r:id="rId4" imgW="3532327" imgH="444581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00301"/>
                        <a:ext cx="3886199" cy="6760370"/>
                      </a:xfrm>
                      <a:prstGeom prst="rect">
                        <a:avLst/>
                      </a:prstGeom>
                      <a:noFill/>
                      <a:ln>
                        <a:noFill/>
                      </a:ln>
                    </p:spPr>
                  </p:pic>
                </p:oleObj>
              </mc:Fallback>
            </mc:AlternateContent>
          </a:graphicData>
        </a:graphic>
      </p:graphicFrame>
      <p:sp>
        <p:nvSpPr>
          <p:cNvPr id="6" name="Text Box 6"/>
          <p:cNvSpPr txBox="1">
            <a:spLocks noChangeArrowheads="1"/>
          </p:cNvSpPr>
          <p:nvPr/>
        </p:nvSpPr>
        <p:spPr bwMode="auto">
          <a:xfrm>
            <a:off x="7467600" y="3486059"/>
            <a:ext cx="10363200" cy="12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7100" b="1" dirty="0">
                <a:solidFill>
                  <a:srgbClr val="FF0000"/>
                </a:solidFill>
                <a:latin typeface="Times New Roman" pitchFamily="18" charset="0"/>
                <a:cs typeface="Times New Roman" pitchFamily="18" charset="0"/>
              </a:rPr>
              <a:t> </a:t>
            </a:r>
          </a:p>
        </p:txBody>
      </p:sp>
      <p:pic>
        <p:nvPicPr>
          <p:cNvPr id="15366" name="Picture 10"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0" y="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0" y="925830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3"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925830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itle 2"/>
          <p:cNvSpPr>
            <a:spLocks/>
          </p:cNvSpPr>
          <p:nvPr/>
        </p:nvSpPr>
        <p:spPr bwMode="auto">
          <a:xfrm>
            <a:off x="2133601" y="-342900"/>
            <a:ext cx="13741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nchor="b"/>
          <a:lstStyle/>
          <a:p>
            <a:pPr algn="ctr" eaLnBrk="1" hangingPunct="1"/>
            <a:endParaRPr lang="en-US" sz="5000" dirty="0">
              <a:latin typeface="Times New Roman" pitchFamily="18" charset="0"/>
              <a:cs typeface="Times New Roman" pitchFamily="18" charset="0"/>
            </a:endParaRPr>
          </a:p>
        </p:txBody>
      </p:sp>
      <p:sp>
        <p:nvSpPr>
          <p:cNvPr id="2" name="Rectangle 1"/>
          <p:cNvSpPr/>
          <p:nvPr/>
        </p:nvSpPr>
        <p:spPr>
          <a:xfrm>
            <a:off x="4876800" y="857251"/>
            <a:ext cx="9144000" cy="1877438"/>
          </a:xfrm>
          <a:prstGeom prst="rect">
            <a:avLst/>
          </a:prstGeom>
        </p:spPr>
        <p:txBody>
          <a:bodyPr lIns="91431" tIns="45716" rIns="91431" bIns="45716">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vi-VN" sz="4400" b="1" dirty="0">
                <a:solidFill>
                  <a:srgbClr val="FF0000"/>
                </a:solidFill>
                <a:latin typeface="+mj-lt"/>
              </a:rPr>
              <a:t>Cha sẽ luôn ở bên con</a:t>
            </a:r>
            <a:endParaRPr lang="vi-VN" sz="4400" dirty="0">
              <a:solidFill>
                <a:srgbClr val="FF0000"/>
              </a:solidFill>
              <a:latin typeface="+mj-lt"/>
            </a:endParaRPr>
          </a:p>
        </p:txBody>
      </p:sp>
      <p:sp>
        <p:nvSpPr>
          <p:cNvPr id="3" name="Rectangle 2"/>
          <p:cNvSpPr/>
          <p:nvPr/>
        </p:nvSpPr>
        <p:spPr>
          <a:xfrm>
            <a:off x="3886200" y="3618305"/>
            <a:ext cx="14401800" cy="6247865"/>
          </a:xfrm>
          <a:prstGeom prst="rect">
            <a:avLst/>
          </a:prstGeom>
        </p:spPr>
        <p:txBody>
          <a:bodyPr wrap="square" lIns="91431" tIns="45716" rIns="91431" bIns="45716">
            <a:spAutoFit/>
          </a:bodyPr>
          <a:lstStyle/>
          <a:p>
            <a:r>
              <a:rPr lang="vi-VN" sz="4800" dirty="0"/>
              <a:t>     </a:t>
            </a:r>
            <a:r>
              <a:rPr lang="vi-VN" sz="44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4400" dirty="0">
                <a:latin typeface="+mj-lt"/>
              </a:rPr>
              <a:t>       Bọn trẻ được cứu thoát. Cậu con trai ôm chầm lấy cha:</a:t>
            </a:r>
          </a:p>
          <a:p>
            <a:r>
              <a:rPr lang="vi-VN" sz="4400" dirty="0">
                <a:latin typeface="+mj-lt"/>
              </a:rPr>
              <a:t>     - Cha ơi! Con đã bảo các bạn là nhất định cha sẽ cứu con và các bạn mà!</a:t>
            </a:r>
          </a:p>
          <a:p>
            <a:r>
              <a:rPr lang="vi-VN" sz="4400" dirty="0">
                <a:latin typeface="+mj-lt"/>
              </a:rPr>
              <a:t>                         Theo báo </a:t>
            </a:r>
            <a:r>
              <a:rPr lang="vi-VN" sz="4400" i="1" dirty="0">
                <a:latin typeface="+mj-lt"/>
              </a:rPr>
              <a:t>Tuổi trẻ</a:t>
            </a:r>
            <a:r>
              <a:rPr lang="vi-VN" sz="4400" dirty="0">
                <a:latin typeface="+mj-lt"/>
              </a:rPr>
              <a:t> (Thanh Giang dịch)</a:t>
            </a:r>
          </a:p>
        </p:txBody>
      </p:sp>
    </p:spTree>
    <p:extLst>
      <p:ext uri="{BB962C8B-B14F-4D97-AF65-F5344CB8AC3E}">
        <p14:creationId xmlns:p14="http://schemas.microsoft.com/office/powerpoint/2010/main" val="456014889"/>
      </p:ext>
    </p:extLst>
  </p:cSld>
  <p:clrMapOvr>
    <a:masterClrMapping/>
  </p:clrMapOvr>
  <p:transition spd="med">
    <p:pull dir="rd"/>
    <p:sndAc>
      <p:stSnd>
        <p:snd r:embed="rId3" name="las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4"/>
            <a:ext cx="9731621" cy="1815882"/>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818202" y="3514457"/>
            <a:ext cx="14791103" cy="584775"/>
          </a:xfrm>
          <a:prstGeom prst="rect">
            <a:avLst/>
          </a:prstGeom>
          <a:noFill/>
        </p:spPr>
        <p:txBody>
          <a:bodyPr wrap="square" lIns="91431" tIns="45716" rIns="91431" bIns="45716" rtlCol="0">
            <a:spAutoFit/>
          </a:bodyPr>
          <a:lstStyle/>
          <a:p>
            <a:r>
              <a:rPr lang="vi-VN" sz="3200" dirty="0"/>
              <a:t>I</a:t>
            </a:r>
          </a:p>
        </p:txBody>
      </p:sp>
      <p:pic>
        <p:nvPicPr>
          <p:cNvPr id="16" name="Picture 2" descr="C:\Users\Admin\Documents\Zalo Received Files\CHÚ THÍCH.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9705" y="3514457"/>
            <a:ext cx="14681046" cy="526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8538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cuments\Zalo Received Files\động đất.jpg">
            <a:extLst>
              <a:ext uri="{FF2B5EF4-FFF2-40B4-BE49-F238E27FC236}">
                <a16:creationId xmlns:a16="http://schemas.microsoft.com/office/drawing/2014/main" id="{3631047C-945C-3CA0-DDCA-BBC97EF03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00300"/>
            <a:ext cx="17830800" cy="770661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a:extLst>
              <a:ext uri="{FF2B5EF4-FFF2-40B4-BE49-F238E27FC236}">
                <a16:creationId xmlns:a16="http://schemas.microsoft.com/office/drawing/2014/main" id="{D9A801FD-EA66-FA18-0093-47A7AAC83921}"/>
              </a:ext>
            </a:extLst>
          </p:cNvPr>
          <p:cNvSpPr>
            <a:spLocks noChangeArrowheads="1"/>
          </p:cNvSpPr>
          <p:nvPr/>
        </p:nvSpPr>
        <p:spPr bwMode="auto">
          <a:xfrm flipH="1" flipV="1">
            <a:off x="1508194" y="-190501"/>
            <a:ext cx="15271609" cy="2587113"/>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p>
            <a:r>
              <a:rPr lang="vi-VN" sz="4400" b="1" kern="10" dirty="0">
                <a:ln w="9525">
                  <a:solidFill>
                    <a:srgbClr val="000000"/>
                  </a:solidFill>
                  <a:round/>
                  <a:headEnd/>
                  <a:tailEnd/>
                </a:ln>
                <a:solidFill>
                  <a:schemeClr val="tx1"/>
                </a:solidFill>
                <a:latin typeface="+mj-lt"/>
                <a:cs typeface="Arial"/>
              </a:rPr>
              <a:t>Động đất: hiện tượng vỏ Trái Đất chuyển động, làm cho</a:t>
            </a:r>
            <a:endParaRPr lang="en-US" sz="4400" b="1" kern="10" dirty="0">
              <a:ln w="9525">
                <a:solidFill>
                  <a:srgbClr val="000000"/>
                </a:solidFill>
                <a:round/>
                <a:headEnd/>
                <a:tailEnd/>
              </a:ln>
              <a:solidFill>
                <a:schemeClr val="tx1"/>
              </a:solidFill>
              <a:latin typeface="+mj-lt"/>
              <a:cs typeface="Arial"/>
            </a:endParaRPr>
          </a:p>
          <a:p>
            <a:r>
              <a:rPr lang="vi-VN" sz="4400" b="1" kern="10" dirty="0">
                <a:ln w="9525">
                  <a:solidFill>
                    <a:srgbClr val="000000"/>
                  </a:solidFill>
                  <a:round/>
                  <a:headEnd/>
                  <a:tailEnd/>
                </a:ln>
                <a:solidFill>
                  <a:schemeClr val="tx1"/>
                </a:solidFill>
                <a:latin typeface="+mj-lt"/>
                <a:cs typeface="Arial"/>
              </a:rPr>
              <a:t> mặt đất nứt nẻ, trồi sụt, có thể làm đổ </a:t>
            </a:r>
            <a:r>
              <a:rPr lang="en-US" sz="4400" b="1" kern="10" dirty="0" err="1">
                <a:ln w="9525">
                  <a:solidFill>
                    <a:srgbClr val="000000"/>
                  </a:solidFill>
                  <a:round/>
                  <a:headEnd/>
                  <a:tailEnd/>
                </a:ln>
                <a:solidFill>
                  <a:schemeClr val="tx1"/>
                </a:solidFill>
                <a:latin typeface="+mj-lt"/>
                <a:cs typeface="Arial"/>
              </a:rPr>
              <a:t>nhà</a:t>
            </a:r>
            <a:r>
              <a:rPr lang="en-US" sz="4400" b="1" kern="10" dirty="0">
                <a:ln w="9525">
                  <a:solidFill>
                    <a:srgbClr val="000000"/>
                  </a:solidFill>
                  <a:round/>
                  <a:headEnd/>
                  <a:tailEnd/>
                </a:ln>
                <a:solidFill>
                  <a:schemeClr val="tx1"/>
                </a:solidFill>
                <a:latin typeface="+mj-lt"/>
                <a:cs typeface="Arial"/>
              </a:rPr>
              <a:t> </a:t>
            </a:r>
            <a:r>
              <a:rPr lang="vi-VN" sz="4400" b="1" kern="10" dirty="0">
                <a:ln w="9525">
                  <a:solidFill>
                    <a:srgbClr val="000000"/>
                  </a:solidFill>
                  <a:round/>
                  <a:headEnd/>
                  <a:tailEnd/>
                </a:ln>
                <a:solidFill>
                  <a:schemeClr val="tx1"/>
                </a:solidFill>
                <a:latin typeface="+mj-lt"/>
                <a:cs typeface="Arial"/>
              </a:rPr>
              <a:t>cửa.</a:t>
            </a:r>
            <a:endParaRPr lang="en-US" altLang="zh-CN" sz="4400" dirty="0">
              <a:solidFill>
                <a:schemeClr val="bg2">
                  <a:lumMod val="50000"/>
                </a:schemeClr>
              </a:solidFill>
            </a:endParaRPr>
          </a:p>
        </p:txBody>
      </p:sp>
    </p:spTree>
    <p:extLst>
      <p:ext uri="{BB962C8B-B14F-4D97-AF65-F5344CB8AC3E}">
        <p14:creationId xmlns:p14="http://schemas.microsoft.com/office/powerpoint/2010/main" val="297299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9BB3E4A5-172E-CCB9-374C-5F095B027472}"/>
              </a:ext>
            </a:extLst>
          </p:cNvPr>
          <p:cNvSpPr>
            <a:spLocks noChangeArrowheads="1"/>
          </p:cNvSpPr>
          <p:nvPr/>
        </p:nvSpPr>
        <p:spPr bwMode="auto">
          <a:xfrm flipH="1" flipV="1">
            <a:off x="12290" y="3086100"/>
            <a:ext cx="18199510" cy="3931768"/>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p>
            <a:pPr algn="ctr"/>
            <a:r>
              <a:rPr lang="vi-VN" sz="1800" kern="10" dirty="0">
                <a:ln w="9525">
                  <a:solidFill>
                    <a:srgbClr val="000000"/>
                  </a:solidFill>
                  <a:round/>
                  <a:headEnd/>
                  <a:tailEnd/>
                </a:ln>
                <a:latin typeface="+mj-lt"/>
                <a:cs typeface="Arial"/>
              </a:rPr>
              <a:t>.</a:t>
            </a:r>
          </a:p>
        </p:txBody>
      </p:sp>
      <p:sp>
        <p:nvSpPr>
          <p:cNvPr id="7" name="AutoShape 6">
            <a:extLst>
              <a:ext uri="{FF2B5EF4-FFF2-40B4-BE49-F238E27FC236}">
                <a16:creationId xmlns:a16="http://schemas.microsoft.com/office/drawing/2014/main" id="{DEE23F51-8B36-4413-F221-0C93C1C100A0}"/>
              </a:ext>
            </a:extLst>
          </p:cNvPr>
          <p:cNvSpPr>
            <a:spLocks noChangeArrowheads="1"/>
          </p:cNvSpPr>
          <p:nvPr/>
        </p:nvSpPr>
        <p:spPr bwMode="auto">
          <a:xfrm flipH="1" flipV="1">
            <a:off x="902108" y="3323306"/>
            <a:ext cx="16395291" cy="3457356"/>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p>
            <a:r>
              <a:rPr lang="vi-VN" sz="4800" b="1" kern="10" dirty="0">
                <a:ln w="9525">
                  <a:solidFill>
                    <a:srgbClr val="000000"/>
                  </a:solidFill>
                  <a:round/>
                  <a:headEnd/>
                  <a:tailEnd/>
                </a:ln>
                <a:latin typeface="+mj-lt"/>
                <a:cs typeface="Arial"/>
              </a:rPr>
              <a:t>Hỗn loạn: tình trạng lộn xộn, không kiểm soát được</a:t>
            </a:r>
            <a:endParaRPr lang="en-US" altLang="zh-CN" sz="4800" b="1" dirty="0">
              <a:solidFill>
                <a:schemeClr val="bg2">
                  <a:lumMod val="50000"/>
                </a:schemeClr>
              </a:solidFill>
            </a:endParaRPr>
          </a:p>
        </p:txBody>
      </p:sp>
    </p:spTree>
    <p:extLst>
      <p:ext uri="{BB962C8B-B14F-4D97-AF65-F5344CB8AC3E}">
        <p14:creationId xmlns:p14="http://schemas.microsoft.com/office/powerpoint/2010/main" val="3597218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E69FAACC-C4D2-B0BC-7F93-915A4069C507}"/>
              </a:ext>
            </a:extLst>
          </p:cNvPr>
          <p:cNvSpPr/>
          <p:nvPr/>
        </p:nvSpPr>
        <p:spPr>
          <a:xfrm>
            <a:off x="76201" y="38100"/>
            <a:ext cx="2514600" cy="1750280"/>
          </a:xfrm>
          <a:prstGeom prst="cloud">
            <a:avLst/>
          </a:prstGeom>
          <a:noFill/>
          <a:ln>
            <a:solidFill>
              <a:srgbClr val="0070C0"/>
            </a:solidFill>
          </a:ln>
        </p:spPr>
        <p:style>
          <a:lnRef idx="0">
            <a:scrgbClr r="0" g="0" b="0"/>
          </a:lnRef>
          <a:fillRef idx="0">
            <a:scrgbClr r="0" g="0" b="0"/>
          </a:fillRef>
          <a:effectRef idx="0">
            <a:scrgbClr r="0" g="0" b="0"/>
          </a:effectRef>
          <a:fontRef idx="minor">
            <a:schemeClr val="accent5"/>
          </a:fontRef>
        </p:style>
        <p:txBody>
          <a:bodyPr lIns="137160" tIns="68580" rIns="137160" bIns="68580" rtlCol="0" anchor="ctr"/>
          <a:lstStyle/>
          <a:p>
            <a:pPr algn="ctr"/>
            <a:r>
              <a:rPr lang="vi-VN" sz="3200" b="1" dirty="0"/>
              <a:t>Bàng hoàng</a:t>
            </a:r>
            <a:endParaRPr lang="en-US" sz="3200" b="1" dirty="0"/>
          </a:p>
        </p:txBody>
      </p:sp>
      <p:pic>
        <p:nvPicPr>
          <p:cNvPr id="5" name="图片 1">
            <a:extLst>
              <a:ext uri="{FF2B5EF4-FFF2-40B4-BE49-F238E27FC236}">
                <a16:creationId xmlns:a16="http://schemas.microsoft.com/office/drawing/2014/main" id="{02524476-2E35-0DC9-6026-FC8532D8F664}"/>
              </a:ext>
            </a:extLst>
          </p:cNvPr>
          <p:cNvPicPr>
            <a:picLocks noChangeAspect="1"/>
          </p:cNvPicPr>
          <p:nvPr/>
        </p:nvPicPr>
        <p:blipFill rotWithShape="1">
          <a:blip r:embed="rId2"/>
          <a:srcRect l="12076" t="3051" r="6556" b="5657"/>
          <a:stretch/>
        </p:blipFill>
        <p:spPr>
          <a:xfrm flipH="1">
            <a:off x="2133600" y="-6145"/>
            <a:ext cx="2973126" cy="2330245"/>
          </a:xfrm>
          <a:prstGeom prst="rect">
            <a:avLst/>
          </a:prstGeom>
        </p:spPr>
      </p:pic>
      <p:sp>
        <p:nvSpPr>
          <p:cNvPr id="17" name="AutoShape 5">
            <a:extLst>
              <a:ext uri="{FF2B5EF4-FFF2-40B4-BE49-F238E27FC236}">
                <a16:creationId xmlns:a16="http://schemas.microsoft.com/office/drawing/2014/main" id="{3A135CDE-2281-2EE0-E404-F616BBF5AD3C}"/>
              </a:ext>
            </a:extLst>
          </p:cNvPr>
          <p:cNvSpPr>
            <a:spLocks noChangeArrowheads="1"/>
          </p:cNvSpPr>
          <p:nvPr/>
        </p:nvSpPr>
        <p:spPr bwMode="auto">
          <a:xfrm flipH="1" flipV="1">
            <a:off x="12290" y="3086100"/>
            <a:ext cx="17373600" cy="3931768"/>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p>
            <a:pPr algn="ctr"/>
            <a:r>
              <a:rPr lang="vi-VN" sz="1800" kern="10" dirty="0">
                <a:ln w="9525">
                  <a:solidFill>
                    <a:srgbClr val="000000"/>
                  </a:solidFill>
                  <a:round/>
                  <a:headEnd/>
                  <a:tailEnd/>
                </a:ln>
                <a:latin typeface="+mj-lt"/>
                <a:cs typeface="Arial"/>
              </a:rPr>
              <a:t>.</a:t>
            </a:r>
          </a:p>
        </p:txBody>
      </p:sp>
      <p:sp>
        <p:nvSpPr>
          <p:cNvPr id="18" name="AutoShape 6">
            <a:extLst>
              <a:ext uri="{FF2B5EF4-FFF2-40B4-BE49-F238E27FC236}">
                <a16:creationId xmlns:a16="http://schemas.microsoft.com/office/drawing/2014/main" id="{0665D6DE-384D-2823-0E7D-AB6E9046223F}"/>
              </a:ext>
            </a:extLst>
          </p:cNvPr>
          <p:cNvSpPr>
            <a:spLocks noChangeArrowheads="1"/>
          </p:cNvSpPr>
          <p:nvPr/>
        </p:nvSpPr>
        <p:spPr bwMode="auto">
          <a:xfrm flipH="1" flipV="1">
            <a:off x="902110" y="3323306"/>
            <a:ext cx="15271609" cy="3457356"/>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p>
            <a:r>
              <a:rPr lang="en-US" altLang="zh-CN" sz="6000" b="1" kern="10" dirty="0" err="1">
                <a:ln w="9525">
                  <a:solidFill>
                    <a:srgbClr val="000000"/>
                  </a:solidFill>
                  <a:round/>
                  <a:headEnd/>
                  <a:tailEnd/>
                </a:ln>
                <a:latin typeface="+mj-lt"/>
                <a:cs typeface="Arial"/>
              </a:rPr>
              <a:t>Bàng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hoàng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choáng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váng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sững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sờ</a:t>
            </a:r>
            <a:endParaRPr lang="en-US" altLang="zh-CN" sz="6000" b="1" dirty="0"/>
          </a:p>
        </p:txBody>
      </p:sp>
    </p:spTree>
    <p:extLst>
      <p:ext uri="{BB962C8B-B14F-4D97-AF65-F5344CB8AC3E}">
        <p14:creationId xmlns:p14="http://schemas.microsoft.com/office/powerpoint/2010/main" val="296781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7219">
            <a:off x="-770512" y="584986"/>
            <a:ext cx="2645352" cy="2304763"/>
          </a:xfrm>
          <a:prstGeom prst="rect">
            <a:avLst/>
          </a:prstGeom>
        </p:spPr>
      </p:pic>
      <p:grpSp>
        <p:nvGrpSpPr>
          <p:cNvPr id="4" name="Group 4"/>
          <p:cNvGrpSpPr/>
          <p:nvPr/>
        </p:nvGrpSpPr>
        <p:grpSpPr>
          <a:xfrm>
            <a:off x="125730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04196" y="126515"/>
            <a:ext cx="2154515" cy="198215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6537">
            <a:off x="16398687" y="2427552"/>
            <a:ext cx="1901530" cy="17399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8649">
            <a:off x="14957775" y="7626520"/>
            <a:ext cx="3054065" cy="2660854"/>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257300" y="8486081"/>
            <a:ext cx="1556085" cy="143159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783462">
            <a:off x="581286" y="7579067"/>
            <a:ext cx="1045660" cy="956779"/>
          </a:xfrm>
          <a:prstGeom prst="rect">
            <a:avLst/>
          </a:prstGeom>
        </p:spPr>
      </p:pic>
      <p:sp>
        <p:nvSpPr>
          <p:cNvPr id="7" name="TextBox 6"/>
          <p:cNvSpPr txBox="1"/>
          <p:nvPr/>
        </p:nvSpPr>
        <p:spPr>
          <a:xfrm>
            <a:off x="3161567" y="1586814"/>
            <a:ext cx="9731620" cy="2862322"/>
          </a:xfrm>
          <a:prstGeom prst="rect">
            <a:avLst/>
          </a:prstGeom>
          <a:noFill/>
        </p:spPr>
        <p:txBody>
          <a:bodyPr wrap="square"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endParaRPr lang="en-US" sz="3200" b="1" i="1" u="sng" dirty="0">
              <a:latin typeface="HP001 4 hàng" pitchFamily="34" charset="-93"/>
            </a:endParaRPr>
          </a:p>
          <a:p>
            <a:pPr algn="ctr"/>
            <a:endParaRPr lang="en-US" sz="3200" b="1" i="1" u="sng" dirty="0">
              <a:latin typeface="HP001 4 hàng" pitchFamily="34" charset="-93"/>
            </a:endParaRPr>
          </a:p>
          <a:p>
            <a:pPr algn="ctr"/>
            <a:r>
              <a:rPr lang="en-US" sz="4800" b="1" dirty="0">
                <a:solidFill>
                  <a:srgbClr val="FF0000"/>
                </a:solidFill>
                <a:latin typeface="UVN Tin Tuc" pitchFamily="34" charset="0"/>
              </a:rPr>
              <a:t>KHỞI ĐỘNG</a:t>
            </a:r>
          </a:p>
        </p:txBody>
      </p:sp>
      <p:pic>
        <p:nvPicPr>
          <p:cNvPr id="8" name="khởi động m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6558711" y="4838700"/>
            <a:ext cx="1576889" cy="1402556"/>
          </a:xfrm>
          <a:prstGeom prst="rect">
            <a:avLst/>
          </a:prstGeom>
        </p:spPr>
      </p:pic>
    </p:spTree>
    <p:extLst>
      <p:ext uri="{BB962C8B-B14F-4D97-AF65-F5344CB8AC3E}">
        <p14:creationId xmlns:p14="http://schemas.microsoft.com/office/powerpoint/2010/main" val="37892776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 presetClass="mediacall" presetSubtype="0" fill="hold" nodeType="withEffect">
                                  <p:stCondLst>
                                    <p:cond delay="0"/>
                                  </p:stCondLst>
                                  <p:childTnLst>
                                    <p:cmd type="call" cmd="playFrom(0.0)">
                                      <p:cBhvr>
                                        <p:cTn id="42" dur="16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32" y="-190500"/>
            <a:ext cx="3657600" cy="685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map of a village&#10;&#10;Description automatically generated">
            <a:extLst>
              <a:ext uri="{FF2B5EF4-FFF2-40B4-BE49-F238E27FC236}">
                <a16:creationId xmlns:a16="http://schemas.microsoft.com/office/drawing/2014/main" id="{173DAC39-4814-E180-2709-29472204A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432" y="2781300"/>
            <a:ext cx="14610736" cy="7505700"/>
          </a:xfrm>
          <a:prstGeom prst="rect">
            <a:avLst/>
          </a:prstGeom>
        </p:spPr>
      </p:pic>
      <p:sp>
        <p:nvSpPr>
          <p:cNvPr id="4" name="TextBox 3">
            <a:extLst>
              <a:ext uri="{FF2B5EF4-FFF2-40B4-BE49-F238E27FC236}">
                <a16:creationId xmlns:a16="http://schemas.microsoft.com/office/drawing/2014/main" id="{5D7D9B23-8668-EDC9-9F3C-56A62511AF85}"/>
              </a:ext>
            </a:extLst>
          </p:cNvPr>
          <p:cNvSpPr txBox="1"/>
          <p:nvPr/>
        </p:nvSpPr>
        <p:spPr>
          <a:xfrm>
            <a:off x="4419600" y="1569303"/>
            <a:ext cx="13106400" cy="830997"/>
          </a:xfrm>
          <a:prstGeom prst="rect">
            <a:avLst/>
          </a:prstGeom>
          <a:noFill/>
        </p:spPr>
        <p:txBody>
          <a:bodyPr wrap="square" rtlCol="0">
            <a:spAutoFit/>
          </a:bodyPr>
          <a:lstStyle/>
          <a:p>
            <a:r>
              <a:rPr lang="en-US" sz="4800" b="1" dirty="0" err="1">
                <a:solidFill>
                  <a:srgbClr val="FF0000"/>
                </a:solidFill>
              </a:rPr>
              <a:t>Xem</a:t>
            </a:r>
            <a:r>
              <a:rPr lang="en-US" sz="4800" b="1" dirty="0">
                <a:solidFill>
                  <a:srgbClr val="FF0000"/>
                </a:solidFill>
              </a:rPr>
              <a:t> </a:t>
            </a:r>
            <a:r>
              <a:rPr lang="en-US" sz="4800" b="1" dirty="0" err="1">
                <a:solidFill>
                  <a:srgbClr val="FF0000"/>
                </a:solidFill>
              </a:rPr>
              <a:t>phóng</a:t>
            </a:r>
            <a:r>
              <a:rPr lang="en-US" sz="4800" b="1" dirty="0">
                <a:solidFill>
                  <a:srgbClr val="FF0000"/>
                </a:solidFill>
              </a:rPr>
              <a:t> </a:t>
            </a:r>
            <a:r>
              <a:rPr lang="en-US" sz="4800" b="1" dirty="0" err="1">
                <a:solidFill>
                  <a:srgbClr val="FF0000"/>
                </a:solidFill>
              </a:rPr>
              <a:t>sự</a:t>
            </a:r>
            <a:r>
              <a:rPr lang="en-US" sz="4800" b="1" dirty="0">
                <a:solidFill>
                  <a:srgbClr val="FF0000"/>
                </a:solidFill>
              </a:rPr>
              <a:t> </a:t>
            </a:r>
            <a:r>
              <a:rPr lang="en-US" sz="4800" b="1" dirty="0" err="1">
                <a:solidFill>
                  <a:srgbClr val="FF0000"/>
                </a:solidFill>
              </a:rPr>
              <a:t>về</a:t>
            </a:r>
            <a:r>
              <a:rPr lang="en-US" sz="4800" b="1" dirty="0">
                <a:solidFill>
                  <a:srgbClr val="FF0000"/>
                </a:solidFill>
              </a:rPr>
              <a:t> </a:t>
            </a:r>
            <a:r>
              <a:rPr lang="en-US" sz="4800" b="1" dirty="0" err="1">
                <a:solidFill>
                  <a:srgbClr val="FF0000"/>
                </a:solidFill>
              </a:rPr>
              <a:t>trận</a:t>
            </a:r>
            <a:r>
              <a:rPr lang="en-US" sz="4800" b="1" dirty="0">
                <a:solidFill>
                  <a:srgbClr val="FF0000"/>
                </a:solidFill>
              </a:rPr>
              <a:t> </a:t>
            </a:r>
            <a:r>
              <a:rPr lang="en-US" sz="4800" b="1" dirty="0" err="1">
                <a:solidFill>
                  <a:srgbClr val="FF0000"/>
                </a:solidFill>
              </a:rPr>
              <a:t>động</a:t>
            </a:r>
            <a:r>
              <a:rPr lang="en-US" sz="4800" b="1" dirty="0">
                <a:solidFill>
                  <a:srgbClr val="FF0000"/>
                </a:solidFill>
              </a:rPr>
              <a:t> </a:t>
            </a:r>
            <a:r>
              <a:rPr lang="en-US" sz="4800" b="1" dirty="0" err="1">
                <a:solidFill>
                  <a:srgbClr val="FF0000"/>
                </a:solidFill>
              </a:rPr>
              <a:t>đất</a:t>
            </a:r>
            <a:r>
              <a:rPr lang="en-US" sz="4800" b="1" dirty="0">
                <a:solidFill>
                  <a:srgbClr val="FF0000"/>
                </a:solidFill>
              </a:rPr>
              <a:t> </a:t>
            </a:r>
            <a:r>
              <a:rPr lang="en-US" sz="4800" b="1" dirty="0" err="1">
                <a:solidFill>
                  <a:srgbClr val="FF0000"/>
                </a:solidFill>
              </a:rPr>
              <a:t>gần</a:t>
            </a:r>
            <a:r>
              <a:rPr lang="en-US" sz="4800" b="1" dirty="0">
                <a:solidFill>
                  <a:srgbClr val="FF0000"/>
                </a:solidFill>
              </a:rPr>
              <a:t> </a:t>
            </a:r>
            <a:r>
              <a:rPr lang="en-US" sz="4800" b="1" dirty="0" err="1">
                <a:solidFill>
                  <a:srgbClr val="FF0000"/>
                </a:solidFill>
              </a:rPr>
              <a:t>đây</a:t>
            </a:r>
            <a:r>
              <a:rPr lang="en-US" sz="4800" b="1" dirty="0">
                <a:solidFill>
                  <a:srgbClr val="FF0000"/>
                </a:solidFill>
              </a:rPr>
              <a:t>  ở </a:t>
            </a:r>
            <a:r>
              <a:rPr lang="en-US" sz="4800" b="1" dirty="0" err="1">
                <a:solidFill>
                  <a:srgbClr val="FF0000"/>
                </a:solidFill>
              </a:rPr>
              <a:t>nước</a:t>
            </a:r>
            <a:r>
              <a:rPr lang="en-US" sz="4800" b="1" dirty="0">
                <a:solidFill>
                  <a:srgbClr val="FF0000"/>
                </a:solidFill>
              </a:rPr>
              <a:t> ta</a:t>
            </a:r>
          </a:p>
        </p:txBody>
      </p:sp>
      <p:sp>
        <p:nvSpPr>
          <p:cNvPr id="7" name="TextBox 6">
            <a:extLst>
              <a:ext uri="{FF2B5EF4-FFF2-40B4-BE49-F238E27FC236}">
                <a16:creationId xmlns:a16="http://schemas.microsoft.com/office/drawing/2014/main" id="{98D89604-BAFD-9EA8-522F-4FB575AE0668}"/>
              </a:ext>
            </a:extLst>
          </p:cNvPr>
          <p:cNvSpPr txBox="1"/>
          <p:nvPr/>
        </p:nvSpPr>
        <p:spPr>
          <a:xfrm>
            <a:off x="3276600" y="190500"/>
            <a:ext cx="12801600" cy="1323439"/>
          </a:xfrm>
          <a:prstGeom prst="rect">
            <a:avLst/>
          </a:prstGeom>
          <a:noFill/>
        </p:spPr>
        <p:txBody>
          <a:bodyPr wrap="square" rtlCol="0">
            <a:spAutoFit/>
          </a:bodyPr>
          <a:lstStyle/>
          <a:p>
            <a:pPr algn="ctr"/>
            <a:r>
              <a:rPr lang="en-US" sz="8000" b="1" dirty="0"/>
              <a:t>GIẢI LAO GIỮA TIẾT</a:t>
            </a:r>
          </a:p>
        </p:txBody>
      </p:sp>
    </p:spTree>
    <p:extLst>
      <p:ext uri="{BB962C8B-B14F-4D97-AF65-F5344CB8AC3E}">
        <p14:creationId xmlns:p14="http://schemas.microsoft.com/office/powerpoint/2010/main" val="158249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00759"/>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a:t>
            </a:r>
            <a:r>
              <a:rPr lang="vi-VN" sz="3200" b="1" i="1" dirty="0">
                <a:latin typeface="HP001 4 hàng" pitchFamily="34" charset="-93"/>
              </a:rPr>
              <a:t>7</a:t>
            </a:r>
            <a:r>
              <a:rPr lang="en-US" sz="3200" b="1" i="1" dirty="0">
                <a:latin typeface="HP001 4 hàng" pitchFamily="34" charset="-93"/>
              </a:rPr>
              <a:t>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a:t>
            </a:r>
            <a:r>
              <a:rPr lang="vi-VN" sz="3200" b="1" i="1" dirty="0">
                <a:latin typeface="HP001 4 hàng" pitchFamily="34" charset="-93"/>
              </a:rPr>
              <a:t>5</a:t>
            </a:r>
            <a:endParaRPr lang="en-US" sz="3200" b="1" i="1" dirty="0">
              <a:latin typeface="HP001 4 hàng" pitchFamily="34" charset="-93"/>
            </a:endParaRPr>
          </a:p>
          <a:p>
            <a:pPr algn="ctr"/>
            <a:r>
              <a:rPr lang="en-US" sz="2800" b="1" i="1" u="sng" dirty="0" err="1">
                <a:latin typeface="HP001 4 hàng" pitchFamily="34" charset="-93"/>
              </a:rPr>
              <a:t>Tiếng</a:t>
            </a:r>
            <a:r>
              <a:rPr lang="en-US" sz="2800" b="1" i="1" u="sng" dirty="0">
                <a:latin typeface="HP001 4 hàng" pitchFamily="34" charset="-93"/>
              </a:rPr>
              <a:t> </a:t>
            </a:r>
            <a:r>
              <a:rPr lang="en-US" sz="2800" b="1" i="1" u="sng" dirty="0" err="1">
                <a:latin typeface="HP001 4 hàng" pitchFamily="34" charset="-93"/>
              </a:rPr>
              <a:t>Việt</a:t>
            </a:r>
            <a:endParaRPr lang="en-US" sz="28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971679"/>
          </a:xfrm>
          <a:prstGeom prst="rect">
            <a:avLst/>
          </a:prstGeom>
        </p:spPr>
        <p:txBody>
          <a:bodyPr wrap="square" lIns="91431" tIns="45716" rIns="91431" bIns="45716">
            <a:spAutoFit/>
          </a:bodyPr>
          <a:lstStyle/>
          <a:p>
            <a:r>
              <a:rPr lang="vi-VN" sz="3200" dirty="0">
                <a:latin typeface="+mj-lt"/>
              </a:rPr>
              <a:t>       </a:t>
            </a:r>
            <a:r>
              <a:rPr lang="vi-VN" sz="3200" b="1" dirty="0">
                <a:solidFill>
                  <a:srgbClr val="FF0000"/>
                </a:solidFill>
                <a:latin typeface="+mj-lt"/>
              </a:rPr>
              <a:t>1</a:t>
            </a:r>
            <a:r>
              <a:rPr lang="vi-VN" sz="3200" dirty="0">
                <a:solidFill>
                  <a:srgbClr val="FF0000"/>
                </a:solidFill>
                <a:latin typeface="+mj-lt"/>
              </a:rPr>
              <a:t>.</a:t>
            </a:r>
            <a:r>
              <a:rPr lang="vi-VN" sz="3200" dirty="0">
                <a:latin typeface="+mj-lt"/>
              </a:rPr>
              <a:t>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a:t>
            </a:r>
            <a:r>
              <a:rPr lang="vi-VN" sz="3200" b="1" dirty="0">
                <a:solidFill>
                  <a:srgbClr val="FF0000"/>
                </a:solidFill>
                <a:latin typeface="+mj-lt"/>
              </a:rPr>
              <a:t>2</a:t>
            </a:r>
            <a:r>
              <a:rPr lang="vi-VN" sz="3200" dirty="0">
                <a:solidFill>
                  <a:srgbClr val="FF0000"/>
                </a:solidFill>
                <a:latin typeface="+mj-lt"/>
              </a:rPr>
              <a:t>.</a:t>
            </a:r>
            <a:r>
              <a:rPr lang="vi-VN" sz="3200" dirty="0">
                <a:latin typeface="+mj-lt"/>
              </a:rPr>
              <a:t>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solidFill>
                  <a:srgbClr val="FF0000"/>
                </a:solidFill>
                <a:latin typeface="+mj-lt"/>
              </a:rPr>
              <a:t>      </a:t>
            </a:r>
            <a:r>
              <a:rPr lang="vi-VN" sz="3200" b="1" dirty="0">
                <a:solidFill>
                  <a:srgbClr val="FF0000"/>
                </a:solidFill>
                <a:latin typeface="+mj-lt"/>
              </a:rPr>
              <a:t>3.</a:t>
            </a:r>
            <a:r>
              <a:rPr lang="vi-VN" sz="32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solidFill>
                  <a:srgbClr val="FF0000"/>
                </a:solidFill>
                <a:latin typeface="+mj-lt"/>
              </a:rPr>
              <a:t>      </a:t>
            </a:r>
            <a:r>
              <a:rPr lang="en-US" sz="3200" dirty="0">
                <a:solidFill>
                  <a:srgbClr val="FF0000"/>
                </a:solidFill>
                <a:latin typeface="+mj-lt"/>
              </a:rPr>
              <a:t>4.</a:t>
            </a:r>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br>
              <a:rPr lang="vi-VN" sz="3200" dirty="0"/>
            </a:br>
            <a:br>
              <a:rPr lang="vi-VN" sz="2900" dirty="0"/>
            </a:br>
            <a:br>
              <a:rPr lang="vi-VN" dirty="0"/>
            </a:br>
            <a:endParaRPr lang="vi-VN" dirty="0"/>
          </a:p>
        </p:txBody>
      </p:sp>
    </p:spTree>
    <p:extLst>
      <p:ext uri="{BB962C8B-B14F-4D97-AF65-F5344CB8AC3E}">
        <p14:creationId xmlns:p14="http://schemas.microsoft.com/office/powerpoint/2010/main" val="143788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619803" y="5516607"/>
            <a:ext cx="14791103" cy="1446551"/>
          </a:xfrm>
          <a:prstGeom prst="rect">
            <a:avLst/>
          </a:prstGeom>
          <a:noFill/>
        </p:spPr>
        <p:txBody>
          <a:bodyPr wrap="square" lIns="91431" tIns="45716" rIns="91431" bIns="45716" rtlCol="0">
            <a:spAutoFit/>
          </a:bodyPr>
          <a:lstStyle/>
          <a:p>
            <a:r>
              <a:rPr lang="vi-VN" sz="4400" b="1" u="sng" dirty="0">
                <a:latin typeface="+mj-lt"/>
              </a:rPr>
              <a:t>Câu 1</a:t>
            </a:r>
            <a:r>
              <a:rPr lang="vi-VN" sz="4400" b="1" dirty="0">
                <a:latin typeface="+mj-lt"/>
              </a:rPr>
              <a:t>: Chuyện gì xảy ra với ngôi trường của cậu con trai khi động đất?</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0707" y="3297505"/>
            <a:ext cx="14007860" cy="230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5155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402778" y="3712732"/>
            <a:ext cx="14791103" cy="3477867"/>
          </a:xfrm>
          <a:prstGeom prst="rect">
            <a:avLst/>
          </a:prstGeom>
          <a:noFill/>
        </p:spPr>
        <p:txBody>
          <a:bodyPr wrap="square" lIns="91431" tIns="45716" rIns="91431" bIns="45716" rtlCol="0">
            <a:spAutoFit/>
          </a:bodyPr>
          <a:lstStyle/>
          <a:p>
            <a:r>
              <a:rPr lang="vi-VN" sz="4400" b="1" u="sng" dirty="0">
                <a:latin typeface="+mj-lt"/>
              </a:rPr>
              <a:t>Câu 1</a:t>
            </a:r>
            <a:r>
              <a:rPr lang="vi-VN" sz="4400" b="1" dirty="0">
                <a:latin typeface="+mj-lt"/>
              </a:rPr>
              <a:t>: Chuyện gì xảy ra với ngôi trường của cậu con trai khi động đất?</a:t>
            </a:r>
          </a:p>
          <a:p>
            <a:r>
              <a:rPr lang="vi-VN" sz="4400" dirty="0">
                <a:latin typeface="+mj-lt"/>
              </a:rPr>
              <a:t>    Chuyện xảy ra với ngôi trường của cậu con trai khi động đất là: Động đất khiến ngôi trường sụp đổ hoàn toàn và chỉ còn là một đống đổ nát.</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804346" y="6846367"/>
            <a:ext cx="13987968" cy="769433"/>
          </a:xfrm>
          <a:prstGeom prst="rect">
            <a:avLst/>
          </a:prstGeom>
          <a:noFill/>
        </p:spPr>
        <p:txBody>
          <a:bodyPr wrap="square" lIns="91431" tIns="45716" rIns="91431" bIns="45716" rtlCol="0">
            <a:spAutoFit/>
          </a:bodyPr>
          <a:lstStyle/>
          <a:p>
            <a:endParaRPr lang="vi-VN" sz="4400" dirty="0">
              <a:latin typeface="+mj-lt"/>
            </a:endParaRPr>
          </a:p>
        </p:txBody>
      </p:sp>
    </p:spTree>
    <p:extLst>
      <p:ext uri="{BB962C8B-B14F-4D97-AF65-F5344CB8AC3E}">
        <p14:creationId xmlns:p14="http://schemas.microsoft.com/office/powerpoint/2010/main" val="12312449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nodePh="1">
                                  <p:stCondLst>
                                    <p:cond delay="0"/>
                                  </p:stCondLst>
                                  <p:endCondLst>
                                    <p:cond evt="begin" delay="0">
                                      <p:tn val="48"/>
                                    </p:cond>
                                  </p:end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619803" y="6466893"/>
            <a:ext cx="14791103" cy="1446551"/>
          </a:xfrm>
          <a:prstGeom prst="rect">
            <a:avLst/>
          </a:prstGeom>
          <a:noFill/>
        </p:spPr>
        <p:txBody>
          <a:bodyPr wrap="square" lIns="91431" tIns="45716" rIns="91431" bIns="45716" rtlCol="0">
            <a:spAutoFit/>
          </a:bodyPr>
          <a:lstStyle/>
          <a:p>
            <a:r>
              <a:rPr lang="vi-VN" sz="4400" b="1" u="sng" dirty="0">
                <a:latin typeface="+mj-lt"/>
              </a:rPr>
              <a:t>Câu 2</a:t>
            </a:r>
            <a:r>
              <a:rPr lang="vi-VN" sz="4400" b="1" dirty="0">
                <a:latin typeface="+mj-lt"/>
              </a:rPr>
              <a:t>: Vì sao người cha vẫn quyết tâm đào bới đống đổ nát khi mọi người cho rằng không còn hi vọng?</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4349" y="3297505"/>
            <a:ext cx="14007860" cy="311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7012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516841" y="3825022"/>
            <a:ext cx="14791103" cy="4832084"/>
          </a:xfrm>
          <a:prstGeom prst="rect">
            <a:avLst/>
          </a:prstGeom>
          <a:noFill/>
        </p:spPr>
        <p:txBody>
          <a:bodyPr wrap="square" lIns="91431" tIns="45716" rIns="91431" bIns="45716" rtlCol="0">
            <a:spAutoFit/>
          </a:bodyPr>
          <a:lstStyle/>
          <a:p>
            <a:r>
              <a:rPr lang="vi-VN" sz="4400" b="1" u="sng" dirty="0">
                <a:latin typeface="+mj-lt"/>
              </a:rPr>
              <a:t>Câu 2</a:t>
            </a:r>
            <a:r>
              <a:rPr lang="vi-VN" sz="4400" b="1" dirty="0">
                <a:latin typeface="+mj-lt"/>
              </a:rPr>
              <a:t>: Vì sao người cha vẫn quyết tâm đào bới đống đổ nát khi mọi người cho rằng không còn hi vọng?</a:t>
            </a:r>
          </a:p>
          <a:p>
            <a:r>
              <a:rPr lang="vi-VN" sz="4400" dirty="0">
                <a:latin typeface="+mj-lt"/>
              </a:rPr>
              <a:t>     Người cha vẫn quyết tâm đào bới đống đổ nát khi mọi người cho rằng không còn hi vọng vì: ông yêu con trai của mình và ông nhớ đến lời hứa với con: “Dù có chuyện gì xảy ra, cha cũng sẽ luôn ở bên con.”</a:t>
            </a:r>
          </a:p>
          <a:p>
            <a:endParaRPr lang="vi-VN" sz="4400" dirty="0">
              <a:latin typeface="+mj-lt"/>
            </a:endParaRP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327519" y="5502912"/>
            <a:ext cx="15157290" cy="723267"/>
          </a:xfrm>
          <a:prstGeom prst="rect">
            <a:avLst/>
          </a:prstGeom>
          <a:noFill/>
        </p:spPr>
        <p:txBody>
          <a:bodyPr wrap="square" lIns="91431" tIns="45716" rIns="91431" bIns="45716" rtlCol="0">
            <a:spAutoFit/>
          </a:bodyPr>
          <a:lstStyle/>
          <a:p>
            <a:r>
              <a:rPr lang="vi-VN" sz="4100" dirty="0">
                <a:latin typeface="+mj-lt"/>
              </a:rPr>
              <a:t>    </a:t>
            </a:r>
            <a:endParaRPr lang="vi-VN" sz="4100" dirty="0"/>
          </a:p>
        </p:txBody>
      </p:sp>
    </p:spTree>
    <p:extLst>
      <p:ext uri="{BB962C8B-B14F-4D97-AF65-F5344CB8AC3E}">
        <p14:creationId xmlns:p14="http://schemas.microsoft.com/office/powerpoint/2010/main" val="37861142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284983" y="3269159"/>
            <a:ext cx="14791103" cy="769442"/>
          </a:xfrm>
          <a:prstGeom prst="rect">
            <a:avLst/>
          </a:prstGeom>
          <a:noFill/>
        </p:spPr>
        <p:txBody>
          <a:bodyPr wrap="square" lIns="91431" tIns="45716" rIns="91431" bIns="45716" rtlCol="0">
            <a:spAutoFit/>
          </a:bodyPr>
          <a:lstStyle/>
          <a:p>
            <a:r>
              <a:rPr lang="vi-VN" sz="4400" b="1" u="sng" dirty="0">
                <a:latin typeface="+mj-lt"/>
              </a:rPr>
              <a:t>Câu 3</a:t>
            </a:r>
            <a:r>
              <a:rPr lang="vi-VN" sz="4400" b="1" dirty="0">
                <a:latin typeface="+mj-lt"/>
              </a:rPr>
              <a:t>: Quyết tâm của người cha đã đem lại kết quả gì?</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87312" y="6700472"/>
            <a:ext cx="14491724" cy="2123658"/>
          </a:xfrm>
          <a:prstGeom prst="rect">
            <a:avLst/>
          </a:prstGeom>
          <a:noFill/>
        </p:spPr>
        <p:txBody>
          <a:bodyPr wrap="square" lIns="91431" tIns="45716" rIns="91431" bIns="45716" rtlCol="0">
            <a:spAutoFit/>
          </a:bodyPr>
          <a:lstStyle/>
          <a:p>
            <a:r>
              <a:rPr lang="vi-VN" sz="4400" dirty="0">
                <a:latin typeface="+mj-lt"/>
              </a:rPr>
              <a:t>   Quyết tâm của người cha đã đem lại kết quả là:</a:t>
            </a:r>
          </a:p>
          <a:p>
            <a:r>
              <a:rPr lang="vi-VN" sz="4400" dirty="0">
                <a:latin typeface="+mj-lt"/>
              </a:rPr>
              <a:t>   Sau nhiều giờ đào bới, ông và mọi người đã tìm được con trai và các bạn của cậu, tất cả đều còn sống.</a:t>
            </a:r>
          </a:p>
        </p:txBody>
      </p:sp>
      <p:pic>
        <p:nvPicPr>
          <p:cNvPr id="16" name="Picture 2" descr="C:\Users\Admin\Downloads\c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7892" y="4120063"/>
            <a:ext cx="983581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207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2088116" y="6363949"/>
            <a:ext cx="14791103" cy="1446551"/>
          </a:xfrm>
          <a:prstGeom prst="rect">
            <a:avLst/>
          </a:prstGeom>
          <a:noFill/>
        </p:spPr>
        <p:txBody>
          <a:bodyPr wrap="square" lIns="91431" tIns="45716" rIns="91431" bIns="45716" rtlCol="0">
            <a:spAutoFit/>
          </a:bodyPr>
          <a:lstStyle/>
          <a:p>
            <a:r>
              <a:rPr lang="vi-VN" sz="4400" b="1" u="sng" dirty="0">
                <a:latin typeface="+mj-lt"/>
              </a:rPr>
              <a:t>Câu 4</a:t>
            </a:r>
            <a:r>
              <a:rPr lang="vi-VN" sz="4400" b="1" dirty="0">
                <a:latin typeface="+mj-lt"/>
              </a:rPr>
              <a:t>: Chi tiết nào cho thấy cậu con trai rất tin tưởng vào cha của mình?</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9625" y="3249725"/>
            <a:ext cx="14007860" cy="321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750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516841" y="3825022"/>
            <a:ext cx="14791103" cy="3477867"/>
          </a:xfrm>
          <a:prstGeom prst="rect">
            <a:avLst/>
          </a:prstGeom>
          <a:noFill/>
        </p:spPr>
        <p:txBody>
          <a:bodyPr wrap="square" lIns="91431" tIns="45716" rIns="91431" bIns="45716" rtlCol="0">
            <a:spAutoFit/>
          </a:bodyPr>
          <a:lstStyle/>
          <a:p>
            <a:r>
              <a:rPr lang="vi-VN" sz="4400" b="1" u="sng" dirty="0">
                <a:latin typeface="+mj-lt"/>
              </a:rPr>
              <a:t>Câu 4</a:t>
            </a:r>
            <a:r>
              <a:rPr lang="vi-VN" sz="4400" b="1" dirty="0">
                <a:latin typeface="+mj-lt"/>
              </a:rPr>
              <a:t>: Chi tiết nào cho thấy cậu con trai rất tin tưởng vào cha của mình?</a:t>
            </a:r>
          </a:p>
          <a:p>
            <a:r>
              <a:rPr lang="vi-VN" sz="4400" dirty="0"/>
              <a:t>     </a:t>
            </a:r>
            <a:r>
              <a:rPr lang="vi-VN" sz="4400" dirty="0">
                <a:latin typeface="+mj-lt"/>
              </a:rPr>
              <a:t>Chi tiết cho thấy cậu con trai rất tin tưởng vào cha của mình là: “Cha ơi! Con đã bảo các bạn là nhất định cha sẽ cứu con và các bạn mà !”.</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66531" y="5502913"/>
            <a:ext cx="14491724" cy="1446542"/>
          </a:xfrm>
          <a:prstGeom prst="rect">
            <a:avLst/>
          </a:prstGeom>
          <a:noFill/>
        </p:spPr>
        <p:txBody>
          <a:bodyPr wrap="square" lIns="91431" tIns="45716" rIns="91431" bIns="45716" rtlCol="0">
            <a:spAutoFit/>
          </a:bodyPr>
          <a:lstStyle/>
          <a:p>
            <a:endParaRPr lang="vi-VN" sz="4400" dirty="0">
              <a:latin typeface="+mj-lt"/>
            </a:endParaRPr>
          </a:p>
          <a:p>
            <a:r>
              <a:rPr lang="vi-VN" sz="4400" dirty="0">
                <a:latin typeface="+mj-lt"/>
              </a:rPr>
              <a:t> </a:t>
            </a:r>
          </a:p>
        </p:txBody>
      </p:sp>
    </p:spTree>
    <p:extLst>
      <p:ext uri="{BB962C8B-B14F-4D97-AF65-F5344CB8AC3E}">
        <p14:creationId xmlns:p14="http://schemas.microsoft.com/office/powerpoint/2010/main" val="30110801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Bảy</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15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2022</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pic>
        <p:nvPicPr>
          <p:cNvPr id="819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3695700"/>
            <a:ext cx="14552085" cy="604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577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907390403603">
            <a:hlinkClick r:id="" action="ppaction://media"/>
            <a:extLst>
              <a:ext uri="{FF2B5EF4-FFF2-40B4-BE49-F238E27FC236}">
                <a16:creationId xmlns:a16="http://schemas.microsoft.com/office/drawing/2014/main" id="{EAC72C46-A898-EB4A-2D38-F330CD587F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90800" y="-114300"/>
            <a:ext cx="13868400" cy="10401300"/>
          </a:xfrm>
        </p:spPr>
      </p:pic>
    </p:spTree>
    <p:extLst>
      <p:ext uri="{BB962C8B-B14F-4D97-AF65-F5344CB8AC3E}">
        <p14:creationId xmlns:p14="http://schemas.microsoft.com/office/powerpoint/2010/main" val="345535385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Bảy</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15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2022</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2285999" y="4762500"/>
            <a:ext cx="13790087" cy="769433"/>
          </a:xfrm>
          <a:prstGeom prst="rect">
            <a:avLst/>
          </a:prstGeom>
          <a:noFill/>
        </p:spPr>
        <p:txBody>
          <a:bodyPr wrap="square" lIns="91431" tIns="45716" rIns="91431" bIns="45716" rtlCol="0">
            <a:spAutoFit/>
          </a:bodyPr>
          <a:lstStyle/>
          <a:p>
            <a:r>
              <a:rPr lang="vi-VN" sz="4400" dirty="0">
                <a:latin typeface="+mj-lt"/>
              </a:rPr>
              <a:t>    </a:t>
            </a:r>
          </a:p>
        </p:txBody>
      </p:sp>
      <p:sp>
        <p:nvSpPr>
          <p:cNvPr id="16" name="TextBox 15"/>
          <p:cNvSpPr txBox="1"/>
          <p:nvPr/>
        </p:nvSpPr>
        <p:spPr>
          <a:xfrm>
            <a:off x="2088117" y="3464252"/>
            <a:ext cx="11641014" cy="3754866"/>
          </a:xfrm>
          <a:prstGeom prst="rect">
            <a:avLst/>
          </a:prstGeom>
          <a:noFill/>
        </p:spPr>
        <p:txBody>
          <a:bodyPr wrap="square" lIns="91431" tIns="45716" rIns="91431" bIns="45716" rtlCol="0">
            <a:spAutoFit/>
          </a:bodyPr>
          <a:lstStyle/>
          <a:p>
            <a:endParaRPr lang="vi-VN" dirty="0"/>
          </a:p>
          <a:p>
            <a:r>
              <a:rPr lang="vi-VN" sz="4400" dirty="0">
                <a:latin typeface="+mj-lt"/>
              </a:rPr>
              <a:t>      </a:t>
            </a:r>
            <a:r>
              <a:rPr lang="vi-VN" sz="4400" b="1" dirty="0">
                <a:latin typeface="+mj-lt"/>
              </a:rPr>
              <a:t>Qua câu chuyện em hiểu được điều gì?</a:t>
            </a:r>
          </a:p>
          <a:p>
            <a:r>
              <a:rPr lang="vi-VN" sz="4400" dirty="0">
                <a:latin typeface="+mj-lt"/>
              </a:rPr>
              <a:t>      Qua câu chuyện em hiểu được là tình yêu của người cha dành cho con và sự tin tưởng của cậu bé đối với cha của mình.</a:t>
            </a:r>
          </a:p>
          <a:p>
            <a:endParaRPr lang="vi-VN" sz="4400" dirty="0">
              <a:latin typeface="+mj-lt"/>
            </a:endParaRPr>
          </a:p>
        </p:txBody>
      </p:sp>
    </p:spTree>
    <p:extLst>
      <p:ext uri="{BB962C8B-B14F-4D97-AF65-F5344CB8AC3E}">
        <p14:creationId xmlns:p14="http://schemas.microsoft.com/office/powerpoint/2010/main" val="15797775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00759"/>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a:t>
            </a:r>
            <a:r>
              <a:rPr lang="vi-VN" sz="3200" b="1" i="1" dirty="0">
                <a:latin typeface="HP001 4 hàng" pitchFamily="34" charset="-93"/>
              </a:rPr>
              <a:t>7</a:t>
            </a:r>
            <a:r>
              <a:rPr lang="en-US" sz="3200" b="1" i="1" dirty="0">
                <a:latin typeface="HP001 4 hàng" pitchFamily="34" charset="-93"/>
              </a:rPr>
              <a:t>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a:t>
            </a:r>
            <a:r>
              <a:rPr lang="vi-VN" sz="3200" b="1" i="1" dirty="0">
                <a:latin typeface="HP001 4 hàng" pitchFamily="34" charset="-93"/>
              </a:rPr>
              <a:t>5</a:t>
            </a:r>
            <a:endParaRPr lang="en-US" sz="3200" b="1" i="1" dirty="0">
              <a:latin typeface="HP001 4 hàng" pitchFamily="34" charset="-93"/>
            </a:endParaRPr>
          </a:p>
          <a:p>
            <a:pPr algn="ctr"/>
            <a:r>
              <a:rPr lang="en-US" sz="2800" b="1" i="1" u="sng" dirty="0" err="1">
                <a:latin typeface="HP001 4 hàng" pitchFamily="34" charset="-93"/>
              </a:rPr>
              <a:t>Tiếng</a:t>
            </a:r>
            <a:r>
              <a:rPr lang="en-US" sz="2800" b="1" i="1" u="sng" dirty="0">
                <a:latin typeface="HP001 4 hàng" pitchFamily="34" charset="-93"/>
              </a:rPr>
              <a:t> </a:t>
            </a:r>
            <a:r>
              <a:rPr lang="en-US" sz="2800" b="1" i="1" u="sng" dirty="0" err="1">
                <a:latin typeface="HP001 4 hàng" pitchFamily="34" charset="-93"/>
              </a:rPr>
              <a:t>Việt</a:t>
            </a:r>
            <a:endParaRPr lang="en-US" sz="28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971679"/>
          </a:xfrm>
          <a:prstGeom prst="rect">
            <a:avLst/>
          </a:prstGeom>
        </p:spPr>
        <p:txBody>
          <a:bodyPr wrap="square" lIns="91431" tIns="45716" rIns="91431" bIns="45716">
            <a:spAutoFit/>
          </a:bodyPr>
          <a:lstStyle/>
          <a:p>
            <a:r>
              <a:rPr lang="vi-VN" sz="3200" dirty="0">
                <a:latin typeface="+mj-lt"/>
              </a:rPr>
              <a:t>       </a:t>
            </a:r>
            <a:r>
              <a:rPr lang="vi-VN" sz="3200" b="1" dirty="0">
                <a:solidFill>
                  <a:srgbClr val="FF0000"/>
                </a:solidFill>
                <a:latin typeface="+mj-lt"/>
              </a:rPr>
              <a:t>1</a:t>
            </a:r>
            <a:r>
              <a:rPr lang="vi-VN" sz="3200" dirty="0">
                <a:solidFill>
                  <a:srgbClr val="FF0000"/>
                </a:solidFill>
                <a:latin typeface="+mj-lt"/>
              </a:rPr>
              <a:t>.</a:t>
            </a:r>
            <a:r>
              <a:rPr lang="vi-VN" sz="3200" dirty="0">
                <a:latin typeface="+mj-lt"/>
              </a:rPr>
              <a:t>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a:t>
            </a:r>
            <a:r>
              <a:rPr lang="vi-VN" sz="3200" b="1" dirty="0">
                <a:solidFill>
                  <a:srgbClr val="FF0000"/>
                </a:solidFill>
                <a:latin typeface="+mj-lt"/>
              </a:rPr>
              <a:t>2</a:t>
            </a:r>
            <a:r>
              <a:rPr lang="vi-VN" sz="3200" dirty="0">
                <a:solidFill>
                  <a:srgbClr val="FF0000"/>
                </a:solidFill>
                <a:latin typeface="+mj-lt"/>
              </a:rPr>
              <a:t>.</a:t>
            </a:r>
            <a:r>
              <a:rPr lang="vi-VN" sz="3200" dirty="0">
                <a:latin typeface="+mj-lt"/>
              </a:rPr>
              <a:t>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solidFill>
                  <a:srgbClr val="FF0000"/>
                </a:solidFill>
                <a:latin typeface="+mj-lt"/>
              </a:rPr>
              <a:t>      </a:t>
            </a:r>
            <a:r>
              <a:rPr lang="vi-VN" sz="3200" b="1" dirty="0">
                <a:solidFill>
                  <a:srgbClr val="FF0000"/>
                </a:solidFill>
                <a:latin typeface="+mj-lt"/>
              </a:rPr>
              <a:t>3.</a:t>
            </a:r>
            <a:r>
              <a:rPr lang="vi-VN" sz="32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solidFill>
                  <a:srgbClr val="FF0000"/>
                </a:solidFill>
                <a:latin typeface="+mj-lt"/>
              </a:rPr>
              <a:t>      </a:t>
            </a:r>
            <a:r>
              <a:rPr lang="en-US" sz="3200" dirty="0">
                <a:solidFill>
                  <a:srgbClr val="FF0000"/>
                </a:solidFill>
                <a:latin typeface="+mj-lt"/>
              </a:rPr>
              <a:t>4.</a:t>
            </a:r>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br>
              <a:rPr lang="vi-VN" sz="3200" dirty="0"/>
            </a:br>
            <a:br>
              <a:rPr lang="vi-VN" sz="2900" dirty="0"/>
            </a:br>
            <a:br>
              <a:rPr lang="vi-VN" dirty="0"/>
            </a:br>
            <a:endParaRPr lang="vi-VN" dirty="0"/>
          </a:p>
        </p:txBody>
      </p:sp>
    </p:spTree>
    <p:extLst>
      <p:ext uri="{BB962C8B-B14F-4D97-AF65-F5344CB8AC3E}">
        <p14:creationId xmlns:p14="http://schemas.microsoft.com/office/powerpoint/2010/main" val="647894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Tree>
    <p:extLst>
      <p:ext uri="{BB962C8B-B14F-4D97-AF65-F5344CB8AC3E}">
        <p14:creationId xmlns:p14="http://schemas.microsoft.com/office/powerpoint/2010/main" val="8613315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vi-VN">
              <a:latin typeface="Calibri" pitchFamily="34" charset="0"/>
            </a:endParaRPr>
          </a:p>
        </p:txBody>
      </p:sp>
      <p:pic>
        <p:nvPicPr>
          <p:cNvPr id="235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8288000" cy="10287000"/>
          </a:xfrm>
        </p:spPr>
      </p:pic>
      <p:sp>
        <p:nvSpPr>
          <p:cNvPr id="14" name="Rectangle 13"/>
          <p:cNvSpPr>
            <a:spLocks noChangeArrowheads="1"/>
          </p:cNvSpPr>
          <p:nvPr/>
        </p:nvSpPr>
        <p:spPr bwMode="auto">
          <a:xfrm>
            <a:off x="0" y="9317833"/>
            <a:ext cx="18288000" cy="12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7100" b="1" dirty="0">
                <a:solidFill>
                  <a:srgbClr val="CC00FF"/>
                </a:solidFill>
                <a:latin typeface="Times New Roman" pitchFamily="18" charset="0"/>
                <a:cs typeface="Times New Roman" pitchFamily="18" charset="0"/>
              </a:rPr>
              <a:t> </a:t>
            </a:r>
            <a:endParaRPr lang="en-US" sz="7100" b="1" dirty="0">
              <a:solidFill>
                <a:srgbClr val="CC00FF"/>
              </a:solidFill>
            </a:endParaRPr>
          </a:p>
        </p:txBody>
      </p:sp>
      <p:sp>
        <p:nvSpPr>
          <p:cNvPr id="23557" name="Rectangle 4"/>
          <p:cNvSpPr>
            <a:spLocks noChangeArrowheads="1"/>
          </p:cNvSpPr>
          <p:nvPr/>
        </p:nvSpPr>
        <p:spPr bwMode="auto">
          <a:xfrm>
            <a:off x="0" y="0"/>
            <a:ext cx="9296400" cy="213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6400" b="1">
                <a:solidFill>
                  <a:srgbClr val="0033CC"/>
                </a:solidFill>
                <a:latin typeface="Times New Roman" pitchFamily="18" charset="0"/>
                <a:cs typeface="Times New Roman" pitchFamily="18" charset="0"/>
              </a:rPr>
              <a:t>Chúc các em </a:t>
            </a:r>
          </a:p>
          <a:p>
            <a:r>
              <a:rPr lang="en-US" sz="6400" b="1">
                <a:solidFill>
                  <a:srgbClr val="0033CC"/>
                </a:solidFill>
                <a:latin typeface="Times New Roman" pitchFamily="18" charset="0"/>
                <a:cs typeface="Times New Roman" pitchFamily="18" charset="0"/>
              </a:rPr>
              <a:t>chăm ngoan, học giỏi!</a:t>
            </a:r>
            <a:endParaRPr lang="en-US" sz="6400" b="1">
              <a:solidFill>
                <a:srgbClr val="0033CC"/>
              </a:solidFill>
            </a:endParaRPr>
          </a:p>
        </p:txBody>
      </p:sp>
    </p:spTree>
    <p:extLst>
      <p:ext uri="{BB962C8B-B14F-4D97-AF65-F5344CB8AC3E}">
        <p14:creationId xmlns:p14="http://schemas.microsoft.com/office/powerpoint/2010/main" val="154172846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8" name="TextBox 7"/>
          <p:cNvSpPr txBox="1"/>
          <p:nvPr/>
        </p:nvSpPr>
        <p:spPr>
          <a:xfrm>
            <a:off x="1516841" y="3825022"/>
            <a:ext cx="14791103" cy="769433"/>
          </a:xfrm>
          <a:prstGeom prst="rect">
            <a:avLst/>
          </a:prstGeom>
          <a:noFill/>
        </p:spPr>
        <p:txBody>
          <a:bodyPr wrap="square" lIns="91431" tIns="45716" rIns="91431" bIns="45716" rtlCol="0">
            <a:spAutoFit/>
          </a:bodyPr>
          <a:lstStyle/>
          <a:p>
            <a:r>
              <a:rPr lang="vi-VN" sz="4400" u="sng" dirty="0">
                <a:latin typeface="+mj-lt"/>
              </a:rPr>
              <a:t>Câu 1</a:t>
            </a:r>
            <a:r>
              <a:rPr lang="vi-VN" sz="4400" dirty="0">
                <a:latin typeface="+mj-lt"/>
              </a:rPr>
              <a:t>: Khổ thơ 1 gợi lại kỉ niệm gì về ngưỡng cửa?</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66531" y="5502913"/>
            <a:ext cx="14491724" cy="3477867"/>
          </a:xfrm>
          <a:prstGeom prst="rect">
            <a:avLst/>
          </a:prstGeom>
          <a:noFill/>
        </p:spPr>
        <p:txBody>
          <a:bodyPr wrap="square" lIns="91431" tIns="45716" rIns="91431" bIns="45716" rtlCol="0">
            <a:spAutoFit/>
          </a:bodyPr>
          <a:lstStyle/>
          <a:p>
            <a:r>
              <a:rPr lang="vi-VN" sz="4400" b="1" dirty="0">
                <a:latin typeface="+mj-lt"/>
              </a:rPr>
              <a:t>      Khổ thơ 1</a:t>
            </a:r>
            <a:r>
              <a:rPr lang="en-US" sz="4400" b="1" dirty="0">
                <a:latin typeface="+mj-lt"/>
              </a:rPr>
              <a:t> </a:t>
            </a:r>
            <a:r>
              <a:rPr lang="vi-VN" sz="4400" b="1" dirty="0">
                <a:latin typeface="+mj-lt"/>
              </a:rPr>
              <a:t>gợi lại những kỉ niệm quen thuộc với mỗi người từ khi còn bé, khi mà bà, mẹ còn dắt cho mình tập đi bên ngưỡng cửa.</a:t>
            </a:r>
          </a:p>
          <a:p>
            <a:endParaRPr lang="vi-VN" sz="4400" dirty="0">
              <a:latin typeface="+mj-lt"/>
            </a:endParaRPr>
          </a:p>
          <a:p>
            <a:r>
              <a:rPr lang="vi-VN" sz="4400" dirty="0">
                <a:latin typeface="+mj-lt"/>
              </a:rPr>
              <a:t> </a:t>
            </a:r>
          </a:p>
        </p:txBody>
      </p:sp>
    </p:spTree>
    <p:extLst>
      <p:ext uri="{BB962C8B-B14F-4D97-AF65-F5344CB8AC3E}">
        <p14:creationId xmlns:p14="http://schemas.microsoft.com/office/powerpoint/2010/main" val="26394681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8" name="TextBox 7"/>
          <p:cNvSpPr txBox="1"/>
          <p:nvPr/>
        </p:nvSpPr>
        <p:spPr>
          <a:xfrm>
            <a:off x="1572490" y="2809363"/>
            <a:ext cx="14791103" cy="3477867"/>
          </a:xfrm>
          <a:prstGeom prst="rect">
            <a:avLst/>
          </a:prstGeom>
          <a:noFill/>
        </p:spPr>
        <p:txBody>
          <a:bodyPr wrap="square" lIns="91431" tIns="45716" rIns="91431" bIns="45716" rtlCol="0">
            <a:spAutoFit/>
          </a:bodyPr>
          <a:lstStyle/>
          <a:p>
            <a:r>
              <a:rPr lang="vi-VN" sz="4400" u="sng" dirty="0">
                <a:latin typeface="+mj-lt"/>
              </a:rPr>
              <a:t>Câu 2 </a:t>
            </a:r>
            <a:r>
              <a:rPr lang="vi-VN" sz="4400" dirty="0">
                <a:latin typeface="+mj-lt"/>
              </a:rPr>
              <a:t>: Em hiểu </a:t>
            </a:r>
            <a:r>
              <a:rPr lang="vi-VN" sz="4400" dirty="0"/>
              <a:t>“</a:t>
            </a:r>
            <a:r>
              <a:rPr lang="vi-VN" sz="4400" dirty="0">
                <a:latin typeface="+mj-lt"/>
              </a:rPr>
              <a:t>con đường xa tắp”ở khổ thơ 3 là gì? Chọn ý đúng:</a:t>
            </a:r>
          </a:p>
          <a:p>
            <a:r>
              <a:rPr lang="vi-VN" sz="4400" dirty="0">
                <a:latin typeface="+mj-lt"/>
              </a:rPr>
              <a:t>a. Đường đến trường học.</a:t>
            </a:r>
          </a:p>
          <a:p>
            <a:r>
              <a:rPr lang="vi-VN" sz="4400" dirty="0">
                <a:latin typeface="+mj-lt"/>
              </a:rPr>
              <a:t>b. Đường đến nhà bạn bè.</a:t>
            </a:r>
          </a:p>
          <a:p>
            <a:r>
              <a:rPr lang="vi-VN" sz="4400" dirty="0">
                <a:latin typeface="+mj-lt"/>
              </a:rPr>
              <a:t>c. Đường đến tương lai.</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804349" y="6057900"/>
            <a:ext cx="14491724" cy="2800759"/>
          </a:xfrm>
          <a:prstGeom prst="rect">
            <a:avLst/>
          </a:prstGeom>
          <a:noFill/>
        </p:spPr>
        <p:txBody>
          <a:bodyPr wrap="square" lIns="91431" tIns="45716" rIns="91431" bIns="45716" rtlCol="0">
            <a:spAutoFit/>
          </a:bodyPr>
          <a:lstStyle/>
          <a:p>
            <a:r>
              <a:rPr lang="vi-VN" sz="4400" dirty="0">
                <a:latin typeface="+mj-lt"/>
              </a:rPr>
              <a:t>      </a:t>
            </a:r>
          </a:p>
          <a:p>
            <a:r>
              <a:rPr lang="vi-VN" sz="4400" b="1" dirty="0">
                <a:latin typeface="+mj-lt"/>
              </a:rPr>
              <a:t>      Em hiểu “con đường xa tắp”ở khổ thơ 3 là:</a:t>
            </a:r>
          </a:p>
          <a:p>
            <a:r>
              <a:rPr lang="vi-VN" sz="4400" b="1" dirty="0">
                <a:latin typeface="+mj-lt"/>
              </a:rPr>
              <a:t> Câu c: Đường đến tương lai.</a:t>
            </a:r>
          </a:p>
          <a:p>
            <a:r>
              <a:rPr lang="vi-VN" sz="4400" b="1" dirty="0">
                <a:latin typeface="+mj-lt"/>
              </a:rPr>
              <a:t> </a:t>
            </a:r>
          </a:p>
        </p:txBody>
      </p:sp>
    </p:spTree>
    <p:extLst>
      <p:ext uri="{BB962C8B-B14F-4D97-AF65-F5344CB8AC3E}">
        <p14:creationId xmlns:p14="http://schemas.microsoft.com/office/powerpoint/2010/main" val="3466193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66531" y="5502913"/>
            <a:ext cx="14491724" cy="1446542"/>
          </a:xfrm>
          <a:prstGeom prst="rect">
            <a:avLst/>
          </a:prstGeom>
          <a:noFill/>
        </p:spPr>
        <p:txBody>
          <a:bodyPr wrap="square" lIns="91431" tIns="45716" rIns="91431" bIns="45716" rtlCol="0">
            <a:spAutoFit/>
          </a:bodyPr>
          <a:lstStyle/>
          <a:p>
            <a:endParaRPr lang="vi-VN" sz="4400" dirty="0">
              <a:latin typeface="+mj-lt"/>
            </a:endParaRPr>
          </a:p>
          <a:p>
            <a:r>
              <a:rPr lang="vi-VN" sz="4400" dirty="0">
                <a:latin typeface="+mj-lt"/>
              </a:rPr>
              <a:t> </a:t>
            </a:r>
          </a:p>
        </p:txBody>
      </p:sp>
    </p:spTree>
    <p:extLst>
      <p:ext uri="{BB962C8B-B14F-4D97-AF65-F5344CB8AC3E}">
        <p14:creationId xmlns:p14="http://schemas.microsoft.com/office/powerpoint/2010/main" val="12232128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4"/>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8" name="TextBox 7"/>
          <p:cNvSpPr txBox="1"/>
          <p:nvPr/>
        </p:nvSpPr>
        <p:spPr>
          <a:xfrm>
            <a:off x="1818202" y="3514457"/>
            <a:ext cx="14791103" cy="584775"/>
          </a:xfrm>
          <a:prstGeom prst="rect">
            <a:avLst/>
          </a:prstGeom>
          <a:noFill/>
        </p:spPr>
        <p:txBody>
          <a:bodyPr wrap="square" lIns="91431" tIns="45716" rIns="91431" bIns="45716" rtlCol="0">
            <a:spAutoFit/>
          </a:bodyPr>
          <a:lstStyle/>
          <a:p>
            <a:r>
              <a:rPr lang="vi-VN" sz="3200" dirty="0"/>
              <a:t>I</a:t>
            </a:r>
          </a:p>
        </p:txBody>
      </p:sp>
      <p:pic>
        <p:nvPicPr>
          <p:cNvPr id="20482" name="Picture 2" descr="C:\Users\Admin\Downloads\hình bài c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201" y="3514457"/>
            <a:ext cx="14190363" cy="523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34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4"/>
            <a:ext cx="9731621" cy="1815882"/>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a:t>
            </a:r>
            <a:r>
              <a:rPr lang="vi-VN" sz="3600" b="1" i="1" dirty="0">
                <a:latin typeface="HP001 4 hàng" pitchFamily="34" charset="-93"/>
              </a:rPr>
              <a:t>7</a:t>
            </a:r>
            <a:r>
              <a:rPr lang="en-US" sz="3600" b="1" i="1" dirty="0">
                <a:latin typeface="HP001 4 hàng" pitchFamily="34" charset="-93"/>
              </a:rPr>
              <a:t>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a:t>
            </a:r>
            <a:r>
              <a:rPr lang="vi-VN" sz="3600" b="1" i="1" dirty="0">
                <a:latin typeface="HP001 4 hàng" pitchFamily="34" charset="-93"/>
              </a:rPr>
              <a:t>5</a:t>
            </a:r>
            <a:endParaRPr lang="en-US" sz="3600" b="1" i="1" dirty="0">
              <a:latin typeface="HP001 4 hàng" pitchFamily="34" charset="-93"/>
            </a:endParaRP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818202" y="3514457"/>
            <a:ext cx="14791103" cy="584775"/>
          </a:xfrm>
          <a:prstGeom prst="rect">
            <a:avLst/>
          </a:prstGeom>
          <a:noFill/>
        </p:spPr>
        <p:txBody>
          <a:bodyPr wrap="square" lIns="91431" tIns="45716" rIns="91431" bIns="45716" rtlCol="0">
            <a:spAutoFit/>
          </a:bodyPr>
          <a:lstStyle/>
          <a:p>
            <a:r>
              <a:rPr lang="vi-VN" sz="3200" dirty="0"/>
              <a:t>I</a:t>
            </a:r>
          </a:p>
        </p:txBody>
      </p:sp>
      <p:pic>
        <p:nvPicPr>
          <p:cNvPr id="20482" name="Picture 2" descr="C:\Users\Admin\Downloads\hình bài c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201" y="3514457"/>
            <a:ext cx="14190363" cy="523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389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E9CC710-4CE6-4D0A-9BA2-2B68307BB7C6}"/>
              </a:ext>
            </a:extLst>
          </p:cNvPr>
          <p:cNvPicPr>
            <a:picLocks noChangeAspect="1"/>
          </p:cNvPicPr>
          <p:nvPr/>
        </p:nvPicPr>
        <p:blipFill rotWithShape="1">
          <a:blip r:embed="rId2"/>
          <a:srcRect l="11702" r="13406" b="10712"/>
          <a:stretch/>
        </p:blipFill>
        <p:spPr>
          <a:xfrm>
            <a:off x="579122" y="254728"/>
            <a:ext cx="1904444" cy="1489166"/>
          </a:xfrm>
          <a:prstGeom prst="rect">
            <a:avLst/>
          </a:prstGeom>
        </p:spPr>
      </p:pic>
      <p:grpSp>
        <p:nvGrpSpPr>
          <p:cNvPr id="5" name="组合 15">
            <a:extLst>
              <a:ext uri="{FF2B5EF4-FFF2-40B4-BE49-F238E27FC236}">
                <a16:creationId xmlns:a16="http://schemas.microsoft.com/office/drawing/2014/main" id="{161CCDC2-2368-4E89-8969-3D8A0E0025B5}"/>
              </a:ext>
            </a:extLst>
          </p:cNvPr>
          <p:cNvGrpSpPr/>
          <p:nvPr/>
        </p:nvGrpSpPr>
        <p:grpSpPr>
          <a:xfrm>
            <a:off x="2897940" y="505223"/>
            <a:ext cx="2835597" cy="1066631"/>
            <a:chOff x="2720336" y="492988"/>
            <a:chExt cx="4193158" cy="711087"/>
          </a:xfrm>
        </p:grpSpPr>
        <p:sp>
          <p:nvSpPr>
            <p:cNvPr id="6" name="对话气泡: 圆角矩形 12">
              <a:extLst>
                <a:ext uri="{FF2B5EF4-FFF2-40B4-BE49-F238E27FC236}">
                  <a16:creationId xmlns:a16="http://schemas.microsoft.com/office/drawing/2014/main" id="{1EDA5C66-4314-4770-B688-73CA14A0633F}"/>
                </a:ext>
              </a:extLst>
            </p:cNvPr>
            <p:cNvSpPr/>
            <p:nvPr/>
          </p:nvSpPr>
          <p:spPr>
            <a:xfrm rot="16200000">
              <a:off x="4494405" y="-1188888"/>
              <a:ext cx="618894" cy="4167032"/>
            </a:xfrm>
            <a:prstGeom prst="wedgeRoundRectCallout">
              <a:avLst>
                <a:gd name="adj1" fmla="val 19986"/>
                <a:gd name="adj2" fmla="val -58308"/>
                <a:gd name="adj3" fmla="val 16667"/>
              </a:avLst>
            </a:prstGeom>
            <a:noFill/>
            <a:ln w="190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4">
              <a:extLst>
                <a:ext uri="{FF2B5EF4-FFF2-40B4-BE49-F238E27FC236}">
                  <a16:creationId xmlns:a16="http://schemas.microsoft.com/office/drawing/2014/main" id="{6532CBE2-4F7E-405F-A533-51E8D258F432}"/>
                </a:ext>
              </a:extLst>
            </p:cNvPr>
            <p:cNvSpPr txBox="1"/>
            <p:nvPr/>
          </p:nvSpPr>
          <p:spPr>
            <a:xfrm>
              <a:off x="2746461" y="492988"/>
              <a:ext cx="4167033" cy="707886"/>
            </a:xfrm>
            <a:prstGeom prst="rect">
              <a:avLst/>
            </a:prstGeom>
            <a:noFill/>
          </p:spPr>
          <p:txBody>
            <a:bodyPr wrap="square" rtlCol="0">
              <a:spAutoFit/>
            </a:bodyPr>
            <a:lstStyle/>
            <a:p>
              <a:pPr>
                <a:lnSpc>
                  <a:spcPct val="150000"/>
                </a:lnSpc>
              </a:pPr>
              <a:r>
                <a:rPr lang="vi-VN" altLang="zh-CN" sz="4200" b="1" dirty="0">
                  <a:solidFill>
                    <a:srgbClr val="FF0000"/>
                  </a:solidFill>
                  <a:latin typeface="Arial" panose="020B0604020202020204" pitchFamily="34" charset="0"/>
                  <a:ea typeface="仓耳青禾体-谷力 W05" panose="02020400000000000000" pitchFamily="18" charset="-122"/>
                  <a:cs typeface="Arial" panose="020B0604020202020204" pitchFamily="34" charset="0"/>
                </a:rPr>
                <a:t>Cách đọc </a:t>
              </a:r>
              <a:endParaRPr lang="zh-CN" altLang="en-US" sz="4200" b="1" dirty="0">
                <a:solidFill>
                  <a:srgbClr val="FF0000"/>
                </a:solidFill>
                <a:latin typeface="Arial" panose="020B0604020202020204" pitchFamily="34" charset="0"/>
                <a:ea typeface="仓耳青禾体-谷力 W05" panose="02020400000000000000" pitchFamily="18" charset="-122"/>
                <a:cs typeface="Arial" panose="020B0604020202020204" pitchFamily="34" charset="0"/>
              </a:endParaRPr>
            </a:p>
          </p:txBody>
        </p:sp>
      </p:grpSp>
      <p:sp>
        <p:nvSpPr>
          <p:cNvPr id="70" name="TextBox 69">
            <a:extLst>
              <a:ext uri="{FF2B5EF4-FFF2-40B4-BE49-F238E27FC236}">
                <a16:creationId xmlns:a16="http://schemas.microsoft.com/office/drawing/2014/main" id="{B2ED885F-E507-F615-C1DF-09DA3444B505}"/>
              </a:ext>
            </a:extLst>
          </p:cNvPr>
          <p:cNvSpPr txBox="1"/>
          <p:nvPr/>
        </p:nvSpPr>
        <p:spPr>
          <a:xfrm>
            <a:off x="579120" y="1631763"/>
            <a:ext cx="12400410" cy="1615827"/>
          </a:xfrm>
          <a:prstGeom prst="rect">
            <a:avLst/>
          </a:prstGeom>
          <a:noFill/>
        </p:spPr>
        <p:txBody>
          <a:bodyPr wrap="square" lIns="137147" tIns="68573" rIns="137147" bIns="68573">
            <a:spAutoFit/>
          </a:bodyPr>
          <a:lstStyle/>
          <a:p>
            <a:r>
              <a:rPr lang="vi-VN" sz="4800" dirty="0">
                <a:solidFill>
                  <a:srgbClr val="003366"/>
                </a:solidFill>
                <a:latin typeface="+mj-lt"/>
              </a:rPr>
              <a:t>- Đoạn 1, 2: Giọng đọc hồi hộp, lo lắng.</a:t>
            </a:r>
          </a:p>
          <a:p>
            <a:r>
              <a:rPr lang="vi-VN" sz="4800" dirty="0">
                <a:solidFill>
                  <a:srgbClr val="003366"/>
                </a:solidFill>
                <a:latin typeface="+mj-lt"/>
              </a:rPr>
              <a:t>- Đoạn 3</a:t>
            </a:r>
            <a:r>
              <a:rPr lang="en-US" sz="4800" dirty="0">
                <a:solidFill>
                  <a:srgbClr val="003366"/>
                </a:solidFill>
                <a:latin typeface="+mj-lt"/>
              </a:rPr>
              <a:t>, 4</a:t>
            </a:r>
            <a:r>
              <a:rPr lang="vi-VN" sz="4800" dirty="0">
                <a:solidFill>
                  <a:srgbClr val="003366"/>
                </a:solidFill>
                <a:latin typeface="+mj-lt"/>
              </a:rPr>
              <a:t>: Giọng vui tươi, hân hoan.</a:t>
            </a:r>
          </a:p>
        </p:txBody>
      </p:sp>
      <p:sp>
        <p:nvSpPr>
          <p:cNvPr id="3" name="TextBox 2"/>
          <p:cNvSpPr txBox="1"/>
          <p:nvPr/>
        </p:nvSpPr>
        <p:spPr>
          <a:xfrm>
            <a:off x="579122" y="3257981"/>
            <a:ext cx="11836530" cy="2585324"/>
          </a:xfrm>
          <a:prstGeom prst="rect">
            <a:avLst/>
          </a:prstGeom>
          <a:noFill/>
        </p:spPr>
        <p:txBody>
          <a:bodyPr wrap="square" lIns="91431" tIns="45716" rIns="91431" bIns="45716" rtlCol="0">
            <a:spAutoFit/>
          </a:bodyPr>
          <a:lstStyle/>
          <a:p>
            <a:r>
              <a:rPr lang="vi-VN" sz="4800" dirty="0">
                <a:solidFill>
                  <a:srgbClr val="003366"/>
                </a:solidFill>
                <a:latin typeface="+mj-lt"/>
              </a:rPr>
              <a:t>- Giọng của mọi người thì buồn bã, thất vọng.</a:t>
            </a:r>
          </a:p>
          <a:p>
            <a:r>
              <a:rPr lang="vi-VN" sz="4800" dirty="0">
                <a:solidFill>
                  <a:srgbClr val="003366"/>
                </a:solidFill>
                <a:latin typeface="+mj-lt"/>
              </a:rPr>
              <a:t>- Giọng người cha thì quyết tâm mạnh mẽ.</a:t>
            </a:r>
          </a:p>
          <a:p>
            <a:r>
              <a:rPr lang="vi-VN" sz="4800" dirty="0">
                <a:solidFill>
                  <a:srgbClr val="003366"/>
                </a:solidFill>
                <a:latin typeface="+mj-lt"/>
              </a:rPr>
              <a:t>- Giọng cậu bé thì xúc động, hạnh phúc.</a:t>
            </a:r>
          </a:p>
          <a:p>
            <a:endParaRPr lang="vi-VN" dirty="0"/>
          </a:p>
        </p:txBody>
      </p:sp>
      <p:pic>
        <p:nvPicPr>
          <p:cNvPr id="71" name="图片 13">
            <a:extLst>
              <a:ext uri="{FF2B5EF4-FFF2-40B4-BE49-F238E27FC236}">
                <a16:creationId xmlns:a16="http://schemas.microsoft.com/office/drawing/2014/main" id="{B590A254-EB6D-D721-D94D-7A0361947D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427"/>
          <a:stretch/>
        </p:blipFill>
        <p:spPr>
          <a:xfrm>
            <a:off x="7924801" y="1712720"/>
            <a:ext cx="10668002" cy="8802065"/>
          </a:xfrm>
          <a:prstGeom prst="rect">
            <a:avLst/>
          </a:prstGeom>
        </p:spPr>
      </p:pic>
    </p:spTree>
    <p:extLst>
      <p:ext uri="{BB962C8B-B14F-4D97-AF65-F5344CB8AC3E}">
        <p14:creationId xmlns:p14="http://schemas.microsoft.com/office/powerpoint/2010/main" val="1355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3905</TotalTime>
  <Words>2393</Words>
  <Application>Microsoft Office PowerPoint</Application>
  <PresentationFormat>Custom</PresentationFormat>
  <Paragraphs>197</Paragraphs>
  <Slides>33</Slides>
  <Notes>5</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4" baseType="lpstr">
      <vt:lpstr>HP001 4 hàng</vt:lpstr>
      <vt:lpstr>Century</vt:lpstr>
      <vt:lpstr>宋体</vt:lpstr>
      <vt:lpstr>UVN Tin Tuc</vt:lpstr>
      <vt:lpstr>仓耳青禾体-谷力 W05</vt:lpstr>
      <vt:lpstr>Times New Roman</vt:lpstr>
      <vt:lpstr>Arial</vt:lpstr>
      <vt:lpstr>Calibri</vt:lpstr>
      <vt:lpstr>Office Theme</vt:lpstr>
      <vt:lpstr>2_Office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dc:creator>HP</dc:creator>
  <cp:lastModifiedBy>Administrator</cp:lastModifiedBy>
  <cp:revision>179</cp:revision>
  <dcterms:created xsi:type="dcterms:W3CDTF">2006-08-16T00:00:00Z</dcterms:created>
  <dcterms:modified xsi:type="dcterms:W3CDTF">2025-10-18T08:57:32Z</dcterms:modified>
  <dc:identifier>DAFHfPaZuCU</dc:identifier>
</cp:coreProperties>
</file>