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5" r:id="rId3"/>
    <p:sldId id="263" r:id="rId4"/>
    <p:sldId id="274" r:id="rId5"/>
    <p:sldId id="257" r:id="rId6"/>
    <p:sldId id="256" r:id="rId7"/>
    <p:sldId id="264" r:id="rId8"/>
    <p:sldId id="275" r:id="rId9"/>
    <p:sldId id="267" r:id="rId10"/>
    <p:sldId id="268" r:id="rId11"/>
    <p:sldId id="266" r:id="rId12"/>
    <p:sldId id="269" r:id="rId13"/>
    <p:sldId id="271" r:id="rId14"/>
    <p:sldId id="258" r:id="rId15"/>
    <p:sldId id="259" r:id="rId16"/>
    <p:sldId id="260" r:id="rId17"/>
    <p:sldId id="261" r:id="rId18"/>
    <p:sldId id="262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0834-CB3E-4F62-ADDE-2AFD13C315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9F138-12B0-4639-88B4-221D5BECD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7D02-8477-46F9-AED1-FFC92E4FD8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3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6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6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7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7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1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92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61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94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14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42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1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9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1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3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7013F-82D8-4DE8-8887-B32C818AB27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78B29-40EA-4295-8606-E402E82D7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59A8809-511F-4929-A3FC-A42234E596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15EA0BE-7844-4031-8AAE-45357278E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7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12" Type="http://schemas.openxmlformats.org/officeDocument/2006/relationships/image" Target="../media/image2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4.xml"/><Relationship Id="rId11" Type="http://schemas.openxmlformats.org/officeDocument/2006/relationships/image" Target="../media/image22.gif"/><Relationship Id="rId5" Type="http://schemas.openxmlformats.org/officeDocument/2006/relationships/image" Target="../media/image20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0.png"/><Relationship Id="rId1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200.png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NULL"/><Relationship Id="rId5" Type="http://schemas.openxmlformats.org/officeDocument/2006/relationships/image" Target="../media/image25.png"/><Relationship Id="rId15" Type="http://schemas.openxmlformats.org/officeDocument/2006/relationships/image" Target="../media/image230.png"/><Relationship Id="rId10" Type="http://schemas.microsoft.com/office/2007/relationships/hdphoto" Target="../media/hdphoto3.wdp"/><Relationship Id="rId19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2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0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00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0.png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9" b="30586"/>
          <a:stretch>
            <a:fillRect/>
          </a:stretch>
        </p:blipFill>
        <p:spPr>
          <a:xfrm>
            <a:off x="0" y="-92596"/>
            <a:ext cx="12192000" cy="69505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52400"/>
            <a:ext cx="11201400" cy="659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alt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x-none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PHÚ BÌNH</a:t>
            </a:r>
            <a:endParaRPr lang="vi-VN" alt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r>
              <a:rPr lang="pt-BR" altLang="x-none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HƯƠNG SƠN</a:t>
            </a:r>
          </a:p>
          <a:p>
            <a:pPr algn="ctr" defTabSz="457189"/>
            <a:endParaRPr lang="pt-BR" altLang="x-none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endParaRPr lang="pt-BR" altLang="x-non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r>
              <a:rPr lang="pt-BR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457189"/>
            <a:r>
              <a:rPr lang="pt-BR" alt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TIẾT HỌC MÔN TOÁN LỚP </a:t>
            </a:r>
            <a:r>
              <a:rPr lang="pt-BR" altLang="x-none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</a:t>
            </a:r>
            <a:endParaRPr lang="pt-BR" altLang="x-non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endParaRPr lang="pt-BR" altLang="x-none" sz="2800" b="1" i="1" dirty="0">
              <a:solidFill>
                <a:srgbClr val="453A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189">
              <a:lnSpc>
                <a:spcPct val="114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189">
              <a:lnSpc>
                <a:spcPct val="114000"/>
              </a:lnSpc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vi-VN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/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57189"/>
            <a:r>
              <a:rPr lang="en-US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</a:t>
            </a:r>
            <a:r>
              <a:rPr lang="en-US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990600"/>
            <a:ext cx="2819400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060744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" y="627089"/>
            <a:ext cx="11938763" cy="51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01623" y="788618"/>
                <a:ext cx="8827219" cy="1442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 cm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cm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l-G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.8</a:t>
                </a:r>
                <a:r>
                  <a:rPr lang="en-US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64</a:t>
                </a:r>
                <a:r>
                  <a:rPr lang="el-G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</a:t>
                </a:r>
                <a:r>
                  <a:rPr lang="en-US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33,51(cm</a:t>
                </a:r>
                <a:r>
                  <a:rPr lang="en-US" sz="2400" baseline="30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23" y="788618"/>
                <a:ext cx="8827219" cy="1442959"/>
              </a:xfrm>
              <a:prstGeom prst="rect">
                <a:avLst/>
              </a:prstGeom>
              <a:blipFill>
                <a:blip r:embed="rId2"/>
                <a:stretch>
                  <a:fillRect l="-1105" t="-3376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01623" y="2625594"/>
                <a:ext cx="8631761" cy="1443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 cm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 cm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l-G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.9</a:t>
                </a:r>
                <a:r>
                  <a:rPr lang="en-US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81</a:t>
                </a:r>
                <a:r>
                  <a:rPr lang="el-G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</a:t>
                </a:r>
                <a:r>
                  <a:rPr lang="en-US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31,81(cm</a:t>
                </a:r>
                <a:r>
                  <a:rPr lang="en-US" sz="2400" baseline="30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23" y="2625594"/>
                <a:ext cx="8631761" cy="1443216"/>
              </a:xfrm>
              <a:prstGeom prst="rect">
                <a:avLst/>
              </a:prstGeom>
              <a:blipFill>
                <a:blip r:embed="rId3"/>
                <a:stretch>
                  <a:fillRect l="-1130" t="-339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01623" y="4511869"/>
            <a:ext cx="8631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33,51 &gt; 31,81</a:t>
            </a:r>
          </a:p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905" y="101515"/>
            <a:ext cx="2123420" cy="2060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905" y="2301369"/>
            <a:ext cx="2453357" cy="22570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193" y="101515"/>
            <a:ext cx="184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12795" y="680789"/>
                <a:ext cx="9270570" cy="179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 cm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cm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lvl="0" indent="-285750">
                  <a:buFontTx/>
                  <a:buChar char="-"/>
                </a:pP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8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32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33,51 (cm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95" y="680789"/>
                <a:ext cx="9270570" cy="1790875"/>
              </a:xfrm>
              <a:prstGeom prst="rect">
                <a:avLst/>
              </a:prstGeom>
              <a:blipFill>
                <a:blip r:embed="rId2"/>
                <a:stretch>
                  <a:fillRect l="-1052" t="-2730" b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24935" y="4586694"/>
            <a:ext cx="998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33,51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&gt; 31,81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24935" y="2537840"/>
                <a:ext cx="9252698" cy="179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 cm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 cm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45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lvl="0" indent="-285750">
                  <a:buFontTx/>
                  <a:buChar char="-"/>
                </a:pP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kumimoji="0" lang="en-US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9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81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31,81(cm</a:t>
                </a:r>
                <a:r>
                  <a:rPr kumimoji="0" lang="en-US" sz="2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35" y="2537840"/>
                <a:ext cx="9252698" cy="1790875"/>
              </a:xfrm>
              <a:prstGeom prst="rect">
                <a:avLst/>
              </a:prstGeom>
              <a:blipFill>
                <a:blip r:embed="rId3"/>
                <a:stretch>
                  <a:fillRect l="-988" t="-272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365" y="112110"/>
            <a:ext cx="2123420" cy="2060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2304732"/>
            <a:ext cx="2453357" cy="2257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193" y="101515"/>
            <a:ext cx="184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22708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sz="2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2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38293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kumimoji="0" lang="en-GB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19781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04702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78085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79731" y="4445447"/>
              <a:ext cx="2025648" cy="103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5365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0959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</a:t>
              </a:r>
              <a:r>
                <a:rPr kumimoji="0" lang="en-GB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79439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408545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73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81452" y="1949346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360</m:t>
                        </m:r>
                      </m:den>
                    </m:f>
                    <m:r>
                      <m:rPr>
                        <m:sty m:val="p"/>
                      </m:rPr>
                      <a:rPr lang="en-US" sz="4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4000" b="0" i="0" baseline="30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kumimoji="0" lang="vi-VN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52" y="1949346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452566" y="200932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</a:t>
                </a:r>
                <a:r>
                  <a:rPr lang="en-US" sz="3200" baseline="-25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q</a:t>
                </a:r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m:rPr>
                        <m:sty m:val="p"/>
                      </m:rPr>
                      <a:rPr lang="en-US" sz="4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πR</m:t>
                    </m:r>
                    <m:r>
                      <a:rPr lang="en-US" sz="4000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566" y="2009321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3106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81452" y="3652566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m:rPr>
                        <m:sty m:val="p"/>
                      </m:rPr>
                      <a:rPr lang="en-US" sz="4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πR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52" y="3652566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106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548259" y="368620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  <m:r>
                      <m:rPr>
                        <m:sty m:val="p"/>
                      </m:rPr>
                      <a:rPr lang="en-US" sz="4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πR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59" y="3686201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3106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03113" y="194934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82842" y="368593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369098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9702763" y="5598292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2.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khẳng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định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đây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đúng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11"/>
                <a:stretch>
                  <a:fillRect l="-232" r="-23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96623" y="185988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</a:t>
                </a:r>
                <a:r>
                  <a:rPr lang="el-GR" sz="3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23" y="1859884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3106" b="-118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017018" y="1953106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π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𝑑𝑚</m:t>
                    </m:r>
                    <m:r>
                      <a:rPr kumimoji="0" lang="en-US" sz="3200" b="0" i="1" u="none" strike="noStrike" kern="1200" cap="none" spc="0" normalizeH="0" baseline="3000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3200" b="0" i="1" u="none" strike="noStrike" kern="1200" cap="none" spc="0" normalizeH="0" baseline="3000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vi-VN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18" y="1953106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106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110220" y="2838518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2838518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3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blipFill>
                <a:blip r:embed="rId15"/>
                <a:stretch>
                  <a:fillRect l="-3230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2" y="197805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3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9702763" y="5696964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985036" y="3522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90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9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6904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bởi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 (R &gt; r)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110220" y="191206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b="0" i="1" baseline="30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b="0" i="1" baseline="30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1912064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en-US" sz="32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3230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110220" y="2838518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 </a:t>
                </a:r>
                <a:r>
                  <a:rPr lang="en-US" sz="3200" noProof="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</a:t>
                </a:r>
                <a:r>
                  <a:rPr lang="en-US" sz="3200" baseline="-25000" noProof="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v</a:t>
                </a:r>
                <a:r>
                  <a:rPr lang="en-US" sz="3200" noProof="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3200" b="0" i="1" baseline="30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3200" baseline="30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2838518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096000" y="2838518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D.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</a:t>
                </a:r>
                <a:r>
                  <a:rPr lang="en-US" sz="3200" baseline="-25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v</a:t>
                </a:r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38518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47926" y="1974821"/>
            <a:ext cx="885137" cy="708059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9776937" y="5699544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utoShape 6" descr="data:image/gif;base64,R0lGODlhAQABAIAAAP///wAAACH5BAEAAAAALAAAAAABAAEAAAICRAEAOw=="/>
          <p:cNvSpPr>
            <a:spLocks noChangeAspect="1" noChangeArrowheads="1"/>
          </p:cNvSpPr>
          <p:nvPr/>
        </p:nvSpPr>
        <p:spPr bwMode="auto">
          <a:xfrm>
            <a:off x="63500" y="-41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26" y="2886850"/>
            <a:ext cx="805722" cy="708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97" y="2898096"/>
            <a:ext cx="805722" cy="708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20" y="2016292"/>
            <a:ext cx="805722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1236" y="310649"/>
            <a:ext cx="1202076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Diện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tích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vành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khuyên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nằm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bán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kính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3 cm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 cm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67651" y="2904102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cm</a:t>
                </a:r>
                <a:r>
                  <a:rPr lang="en-US" sz="3200" baseline="30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1" y="2904102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234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673865" y="3014570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:r>
                  <a:rPr lang="en-US" sz="3200" noProof="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cm</a:t>
                </a:r>
                <a:r>
                  <a:rPr lang="en-US" sz="3200" baseline="30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865" y="3014570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3230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07359" y="411787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 </a:t>
                </a:r>
                <a:r>
                  <a:rPr lang="en-US" sz="3200" noProof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8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cm</a:t>
                </a:r>
                <a:r>
                  <a:rPr kumimoji="0" lang="en-US" sz="32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59" y="4117871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673865" y="411251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D. 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cm</a:t>
                </a:r>
                <a:r>
                  <a:rPr lang="en-US" sz="3200" baseline="30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865" y="4112511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3230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77" y="3020153"/>
            <a:ext cx="805722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41496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77" y="3031125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9702763" y="5579218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96777" y="4112433"/>
            <a:ext cx="885137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592"/>
            <a:ext cx="12179278" cy="36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oán Piz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644"/>
          <a:stretch/>
        </p:blipFill>
        <p:spPr>
          <a:xfrm>
            <a:off x="194732" y="0"/>
            <a:ext cx="11768667" cy="63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4" y="1122949"/>
            <a:ext cx="2448267" cy="2305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95" y="1226261"/>
            <a:ext cx="2439319" cy="2202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083" t="11165" r="4757" b="11800"/>
          <a:stretch/>
        </p:blipFill>
        <p:spPr>
          <a:xfrm>
            <a:off x="9168266" y="1226261"/>
            <a:ext cx="2150534" cy="2196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3581" t="39934" r="21193" b="43314"/>
          <a:stretch/>
        </p:blipFill>
        <p:spPr>
          <a:xfrm>
            <a:off x="7039573" y="3707722"/>
            <a:ext cx="4257385" cy="2798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941" y="1189285"/>
            <a:ext cx="2249177" cy="22338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02" y="3654596"/>
            <a:ext cx="5347758" cy="2843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7320" y="317314"/>
            <a:ext cx="730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12" y="1631479"/>
            <a:ext cx="4257675" cy="2730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873" y="1668873"/>
            <a:ext cx="2731452" cy="2252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85" y="1312910"/>
            <a:ext cx="3256806" cy="304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7320" y="443060"/>
            <a:ext cx="730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64" y="1210561"/>
            <a:ext cx="4598420" cy="43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77" y="163107"/>
            <a:ext cx="11873023" cy="27076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120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cm.</a:t>
            </a:r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2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8977" y="1163232"/>
            <a:ext cx="11873023" cy="27076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3 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cm.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4 cm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cm.</a:t>
            </a:r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603</Words>
  <Application>Microsoft Office PowerPoint</Application>
  <PresentationFormat>Widescreen</PresentationFormat>
  <Paragraphs>80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dụ: a) Tính diện tích của hình quạt tròn bán kính 3cm, ứng với cung 1200. b) Tính diện tích của hình quạt tròn bán kính 5 cm và có độ dài cung tương ứng với nó bằng 4π cm.</vt:lpstr>
      <vt:lpstr>Ví dụ: Tính diện tích Sv của hình vành khuyên nằm giữa hai đường tròn đồng tâm có bán kính là: a) 3 cm và 5 cm. b) 4 cm và 6 cm.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54</cp:revision>
  <dcterms:created xsi:type="dcterms:W3CDTF">2025-11-04T15:04:17Z</dcterms:created>
  <dcterms:modified xsi:type="dcterms:W3CDTF">2025-11-05T17:12:21Z</dcterms:modified>
</cp:coreProperties>
</file>