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emf" ContentType="image/x-emf"/>
  <Default Extension="wmf" ContentType="image/x-wmf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11"/>
  </p:notesMasterIdLst>
  <p:sldIdLst>
    <p:sldId id="257" r:id="rId7"/>
    <p:sldId id="258" r:id="rId8"/>
    <p:sldId id="285" r:id="rId9"/>
    <p:sldId id="282" r:id="rId10"/>
    <p:sldId id="284" r:id="rId12"/>
    <p:sldId id="259" r:id="rId13"/>
    <p:sldId id="260" r:id="rId14"/>
    <p:sldId id="278" r:id="rId15"/>
    <p:sldId id="279" r:id="rId16"/>
    <p:sldId id="261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3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4660"/>
  </p:normalViewPr>
  <p:slideViewPr>
    <p:cSldViewPr snapToGrid="0">
      <p:cViewPr varScale="1">
        <p:scale>
          <a:sx n="68" d="100"/>
          <a:sy n="68" d="100"/>
        </p:scale>
        <p:origin x="3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81062-1FA7-4484-80AB-D44A334D8A54}" type="datetimeFigureOut">
              <a:rPr kumimoji="0" lang="en-US" alt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</a:fld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4F448-5B35-4684-BB46-58B97403CA2B}" type="slidenum">
              <a:rPr kumimoji="0" lang="en-US" alt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</a:fld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00" y="349250"/>
            <a:ext cx="11160369" cy="6344894"/>
          </a:xfrm>
          <a:prstGeom prst="rect">
            <a:avLst/>
          </a:prstGeom>
        </p:spPr>
      </p:pic>
      <p:sp>
        <p:nvSpPr>
          <p:cNvPr id="8" name="图文框 7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>
            <a:fillRect/>
          </a:stretch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67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0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3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6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0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5" Type="http://schemas.openxmlformats.org/officeDocument/2006/relationships/theme" Target="../theme/theme5.xml"/><Relationship Id="rId24" Type="http://schemas.openxmlformats.org/officeDocument/2006/relationships/image" Target="../media/image4.png"/><Relationship Id="rId23" Type="http://schemas.openxmlformats.org/officeDocument/2006/relationships/image" Target="../media/image3.png"/><Relationship Id="rId22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CF9FA-95A2-4E05-A375-91EF8F67C5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4AB2B-6D2E-4966-A32C-741963488FD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图文框 6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3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10" name="图片 8"/>
          <p:cNvPicPr>
            <a:picLocks noChangeAspect="1"/>
          </p:cNvPicPr>
          <p:nvPr userDrawn="1"/>
        </p:nvPicPr>
        <p:blipFill>
          <a:blip r:embed="rId24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43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3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45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025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7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15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slide" Target="slide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slide" Target="slide13.xml"/><Relationship Id="rId21" Type="http://schemas.openxmlformats.org/officeDocument/2006/relationships/slideLayout" Target="../slideLayouts/slideLayout23.xml"/><Relationship Id="rId20" Type="http://schemas.openxmlformats.org/officeDocument/2006/relationships/slide" Target="slide18.xml"/><Relationship Id="rId2" Type="http://schemas.openxmlformats.org/officeDocument/2006/relationships/image" Target="../media/image18.jpeg"/><Relationship Id="rId19" Type="http://schemas.openxmlformats.org/officeDocument/2006/relationships/image" Target="../media/image29.GIF"/><Relationship Id="rId18" Type="http://schemas.openxmlformats.org/officeDocument/2006/relationships/image" Target="../media/image28.png"/><Relationship Id="rId17" Type="http://schemas.openxmlformats.org/officeDocument/2006/relationships/image" Target="../media/image27.png"/><Relationship Id="rId16" Type="http://schemas.openxmlformats.org/officeDocument/2006/relationships/slide" Target="slide17.xml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slide" Target="slide16.xml"/><Relationship Id="rId12" Type="http://schemas.openxmlformats.org/officeDocument/2006/relationships/image" Target="../media/image24.png"/><Relationship Id="rId11" Type="http://schemas.openxmlformats.org/officeDocument/2006/relationships/slide" Target="slide12.xml"/><Relationship Id="rId10" Type="http://schemas.openxmlformats.org/officeDocument/2006/relationships/image" Target="../media/image23.pn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GIF"/><Relationship Id="rId8" Type="http://schemas.openxmlformats.org/officeDocument/2006/relationships/image" Target="../media/image34.GIF"/><Relationship Id="rId7" Type="http://schemas.openxmlformats.org/officeDocument/2006/relationships/image" Target="../media/image33.GIF"/><Relationship Id="rId6" Type="http://schemas.openxmlformats.org/officeDocument/2006/relationships/slide" Target="slide12.xml"/><Relationship Id="rId5" Type="http://schemas.openxmlformats.org/officeDocument/2006/relationships/image" Target="../media/image32.jpe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31.GIF"/><Relationship Id="rId15" Type="http://schemas.openxmlformats.org/officeDocument/2006/relationships/slideLayout" Target="../slideLayouts/slideLayout34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38.GIF"/><Relationship Id="rId11" Type="http://schemas.openxmlformats.org/officeDocument/2006/relationships/image" Target="../media/image37.GIF"/><Relationship Id="rId10" Type="http://schemas.openxmlformats.org/officeDocument/2006/relationships/image" Target="../media/image36.GIF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GIF"/><Relationship Id="rId8" Type="http://schemas.openxmlformats.org/officeDocument/2006/relationships/image" Target="../media/image33.GIF"/><Relationship Id="rId7" Type="http://schemas.openxmlformats.org/officeDocument/2006/relationships/slide" Target="slide12.xml"/><Relationship Id="rId6" Type="http://schemas.openxmlformats.org/officeDocument/2006/relationships/image" Target="../media/image32.jpeg"/><Relationship Id="rId5" Type="http://schemas.openxmlformats.org/officeDocument/2006/relationships/image" Target="../media/image39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1.GIF"/><Relationship Id="rId19" Type="http://schemas.openxmlformats.org/officeDocument/2006/relationships/slideLayout" Target="../slideLayouts/slideLayout34.xml"/><Relationship Id="rId18" Type="http://schemas.openxmlformats.org/officeDocument/2006/relationships/audio" Target="../media/audio3.wav"/><Relationship Id="rId17" Type="http://schemas.openxmlformats.org/officeDocument/2006/relationships/audio" Target="../media/audio2.wav"/><Relationship Id="rId16" Type="http://schemas.openxmlformats.org/officeDocument/2006/relationships/image" Target="../media/image40.png"/><Relationship Id="rId15" Type="http://schemas.microsoft.com/office/2007/relationships/media" Target="../media/media3.mp4"/><Relationship Id="rId14" Type="http://schemas.openxmlformats.org/officeDocument/2006/relationships/video" Target="../media/media3.mp4"/><Relationship Id="rId13" Type="http://schemas.openxmlformats.org/officeDocument/2006/relationships/image" Target="../media/image38.GIF"/><Relationship Id="rId12" Type="http://schemas.openxmlformats.org/officeDocument/2006/relationships/image" Target="../media/image37.GIF"/><Relationship Id="rId11" Type="http://schemas.openxmlformats.org/officeDocument/2006/relationships/image" Target="../media/image36.GIF"/><Relationship Id="rId10" Type="http://schemas.openxmlformats.org/officeDocument/2006/relationships/image" Target="../media/image35.GIF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GIF"/><Relationship Id="rId8" Type="http://schemas.openxmlformats.org/officeDocument/2006/relationships/tags" Target="../tags/tag1.xml"/><Relationship Id="rId7" Type="http://schemas.openxmlformats.org/officeDocument/2006/relationships/image" Target="../media/image33.GIF"/><Relationship Id="rId6" Type="http://schemas.openxmlformats.org/officeDocument/2006/relationships/slide" Target="slide12.xml"/><Relationship Id="rId5" Type="http://schemas.openxmlformats.org/officeDocument/2006/relationships/image" Target="../media/image32.jpeg"/><Relationship Id="rId4" Type="http://schemas.openxmlformats.org/officeDocument/2006/relationships/image" Target="../media/image24.png"/><Relationship Id="rId32" Type="http://schemas.openxmlformats.org/officeDocument/2006/relationships/slideLayout" Target="../slideLayouts/slideLayout34.xml"/><Relationship Id="rId31" Type="http://schemas.openxmlformats.org/officeDocument/2006/relationships/audio" Target="../media/audio6.wav"/><Relationship Id="rId30" Type="http://schemas.openxmlformats.org/officeDocument/2006/relationships/audio" Target="../media/audio5.wav"/><Relationship Id="rId3" Type="http://schemas.openxmlformats.org/officeDocument/2006/relationships/image" Target="../media/image23.png"/><Relationship Id="rId29" Type="http://schemas.openxmlformats.org/officeDocument/2006/relationships/audio" Target="../media/audio4.wav"/><Relationship Id="rId28" Type="http://schemas.openxmlformats.org/officeDocument/2006/relationships/audio" Target="../media/audio3.wav"/><Relationship Id="rId27" Type="http://schemas.openxmlformats.org/officeDocument/2006/relationships/audio" Target="../media/audio2.wav"/><Relationship Id="rId26" Type="http://schemas.openxmlformats.org/officeDocument/2006/relationships/image" Target="../media/image44.png"/><Relationship Id="rId25" Type="http://schemas.openxmlformats.org/officeDocument/2006/relationships/image" Target="../media/image43.png"/><Relationship Id="rId24" Type="http://schemas.openxmlformats.org/officeDocument/2006/relationships/tags" Target="../tags/tag10.xml"/><Relationship Id="rId23" Type="http://schemas.openxmlformats.org/officeDocument/2006/relationships/tags" Target="../tags/tag9.xml"/><Relationship Id="rId22" Type="http://schemas.openxmlformats.org/officeDocument/2006/relationships/image" Target="../media/image42.png"/><Relationship Id="rId21" Type="http://schemas.openxmlformats.org/officeDocument/2006/relationships/tags" Target="../tags/tag8.xml"/><Relationship Id="rId20" Type="http://schemas.openxmlformats.org/officeDocument/2006/relationships/image" Target="../media/image41.png"/><Relationship Id="rId2" Type="http://schemas.openxmlformats.org/officeDocument/2006/relationships/image" Target="../media/image31.GIF"/><Relationship Id="rId19" Type="http://schemas.openxmlformats.org/officeDocument/2006/relationships/tags" Target="../tags/tag7.xml"/><Relationship Id="rId18" Type="http://schemas.openxmlformats.org/officeDocument/2006/relationships/tags" Target="../tags/tag6.xml"/><Relationship Id="rId17" Type="http://schemas.openxmlformats.org/officeDocument/2006/relationships/tags" Target="../tags/tag5.xml"/><Relationship Id="rId16" Type="http://schemas.openxmlformats.org/officeDocument/2006/relationships/tags" Target="../tags/tag4.xml"/><Relationship Id="rId15" Type="http://schemas.openxmlformats.org/officeDocument/2006/relationships/tags" Target="../tags/tag3.xml"/><Relationship Id="rId14" Type="http://schemas.openxmlformats.org/officeDocument/2006/relationships/image" Target="../media/image38.GIF"/><Relationship Id="rId13" Type="http://schemas.openxmlformats.org/officeDocument/2006/relationships/image" Target="../media/image37.GIF"/><Relationship Id="rId12" Type="http://schemas.openxmlformats.org/officeDocument/2006/relationships/image" Target="../media/image36.GIF"/><Relationship Id="rId11" Type="http://schemas.openxmlformats.org/officeDocument/2006/relationships/image" Target="../media/image35.GIF"/><Relationship Id="rId10" Type="http://schemas.openxmlformats.org/officeDocument/2006/relationships/tags" Target="../tags/tag2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GIF"/><Relationship Id="rId8" Type="http://schemas.openxmlformats.org/officeDocument/2006/relationships/image" Target="../media/image34.GIF"/><Relationship Id="rId7" Type="http://schemas.openxmlformats.org/officeDocument/2006/relationships/image" Target="../media/image33.GIF"/><Relationship Id="rId6" Type="http://schemas.openxmlformats.org/officeDocument/2006/relationships/slide" Target="slide12.xml"/><Relationship Id="rId5" Type="http://schemas.openxmlformats.org/officeDocument/2006/relationships/image" Target="../media/image32.jpe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8" Type="http://schemas.openxmlformats.org/officeDocument/2006/relationships/slideLayout" Target="../slideLayouts/slideLayout34.xml"/><Relationship Id="rId27" Type="http://schemas.openxmlformats.org/officeDocument/2006/relationships/audio" Target="../media/audio6.wav"/><Relationship Id="rId26" Type="http://schemas.openxmlformats.org/officeDocument/2006/relationships/audio" Target="../media/audio5.wav"/><Relationship Id="rId25" Type="http://schemas.openxmlformats.org/officeDocument/2006/relationships/audio" Target="../media/audio4.wav"/><Relationship Id="rId24" Type="http://schemas.openxmlformats.org/officeDocument/2006/relationships/audio" Target="../media/audio3.wav"/><Relationship Id="rId23" Type="http://schemas.openxmlformats.org/officeDocument/2006/relationships/audio" Target="../media/audio2.wav"/><Relationship Id="rId22" Type="http://schemas.openxmlformats.org/officeDocument/2006/relationships/tags" Target="../tags/tag18.xml"/><Relationship Id="rId21" Type="http://schemas.openxmlformats.org/officeDocument/2006/relationships/tags" Target="../tags/tag17.xml"/><Relationship Id="rId20" Type="http://schemas.openxmlformats.org/officeDocument/2006/relationships/image" Target="../media/image43.png"/><Relationship Id="rId2" Type="http://schemas.openxmlformats.org/officeDocument/2006/relationships/image" Target="../media/image31.GIF"/><Relationship Id="rId19" Type="http://schemas.openxmlformats.org/officeDocument/2006/relationships/tags" Target="../tags/tag16.xml"/><Relationship Id="rId18" Type="http://schemas.openxmlformats.org/officeDocument/2006/relationships/image" Target="../media/image41.png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image" Target="../media/image38.GIF"/><Relationship Id="rId11" Type="http://schemas.openxmlformats.org/officeDocument/2006/relationships/image" Target="../media/image37.GIF"/><Relationship Id="rId10" Type="http://schemas.openxmlformats.org/officeDocument/2006/relationships/image" Target="../media/image36.GIF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GIF"/><Relationship Id="rId8" Type="http://schemas.openxmlformats.org/officeDocument/2006/relationships/image" Target="../media/image34.GIF"/><Relationship Id="rId7" Type="http://schemas.openxmlformats.org/officeDocument/2006/relationships/image" Target="../media/image33.GIF"/><Relationship Id="rId6" Type="http://schemas.openxmlformats.org/officeDocument/2006/relationships/slide" Target="slide12.xml"/><Relationship Id="rId5" Type="http://schemas.openxmlformats.org/officeDocument/2006/relationships/image" Target="../media/image32.jpe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31.GIF"/><Relationship Id="rId15" Type="http://schemas.openxmlformats.org/officeDocument/2006/relationships/slideLayout" Target="../slideLayouts/slideLayout34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38.GIF"/><Relationship Id="rId11" Type="http://schemas.openxmlformats.org/officeDocument/2006/relationships/image" Target="../media/image37.GIF"/><Relationship Id="rId10" Type="http://schemas.openxmlformats.org/officeDocument/2006/relationships/image" Target="../media/image36.GIF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1.wmf"/><Relationship Id="rId1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9" b="30586"/>
          <a:stretch>
            <a:fillRect/>
          </a:stretch>
        </p:blipFill>
        <p:spPr>
          <a:xfrm>
            <a:off x="0" y="-92596"/>
            <a:ext cx="12192000" cy="69505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152400"/>
            <a:ext cx="11201400" cy="659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altLang="x-none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PHÚ BÌNH</a:t>
            </a:r>
            <a:endParaRPr lang="vi-VN" altLang="x-none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pt-BR" altLang="x-none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HƯƠNG SƠN</a:t>
            </a:r>
            <a:endParaRPr lang="pt-BR" altLang="x-none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pt-BR" altLang="x-none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pt-BR" altLang="x-non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pt-BR" alt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  <a:endParaRPr lang="pt-BR" altLang="x-non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pt-BR" alt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TIẾT HỌC MÔN TOÁN LỚP </a:t>
            </a:r>
            <a:r>
              <a:rPr lang="pt-BR" altLang="x-none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6A2</a:t>
            </a:r>
            <a:endParaRPr lang="pt-BR" altLang="x-non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pt-BR" altLang="x-none" sz="2800" b="1" i="1" dirty="0">
              <a:solidFill>
                <a:srgbClr val="453A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pt-BR" altLang="x-none" sz="2800" b="1" i="1" dirty="0">
              <a:solidFill>
                <a:srgbClr val="453A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pt-BR" altLang="x-none" sz="2800" b="1" i="1" dirty="0">
              <a:solidFill>
                <a:srgbClr val="453A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lnSpc>
                <a:spcPct val="114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lnSpc>
                <a:spcPct val="114000"/>
              </a:lnSpc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công t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</a:t>
            </a:r>
            <a:endParaRPr lang="vi-VN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en-US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en-US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724400" y="915184"/>
            <a:ext cx="281940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32190948194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2209802" y="0"/>
            <a:ext cx="7772396" cy="4301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584" y="450038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7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7.40741E-7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839352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174661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1043042"/>
            <a:ext cx="1969179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48233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88" y="963946"/>
            <a:ext cx="1969179" cy="1743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63" y="417463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563" y="1006046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837" y="44823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03" y="4340181"/>
            <a:ext cx="1969179" cy="17436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79" y="3830923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44" y="430285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20" y="3751597"/>
            <a:ext cx="2060627" cy="13839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96002" y="6308765"/>
            <a:ext cx="6095999" cy="3348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" y="2974629"/>
            <a:ext cx="6095999" cy="3348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96002" y="2974629"/>
            <a:ext cx="6095999" cy="334819"/>
          </a:xfrm>
          <a:prstGeom prst="rect">
            <a:avLst/>
          </a:prstGeom>
        </p:spPr>
      </p:pic>
      <p:sp>
        <p:nvSpPr>
          <p:cNvPr id="2" name="5-Point Star 1">
            <a:hlinkClick r:id="rId20" tooltip="" action="ppaction://hlinksldjump"/>
          </p:cNvPr>
          <p:cNvSpPr/>
          <p:nvPr/>
        </p:nvSpPr>
        <p:spPr>
          <a:xfrm>
            <a:off x="11285466" y="5935372"/>
            <a:ext cx="906535" cy="7082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1"/>
            <a:ext cx="9622971" cy="223467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nl-NL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Hãy sử dụng số nguyên âm dể diễn tả lại ý nghĩa của câu sau:</a:t>
            </a:r>
            <a:endParaRPr lang="nl-NL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200"/>
            <a:r>
              <a:rPr lang="nl-NL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“Độ sâu trung bình của vịnh Thái Lan khoảng 45m và độ sâu lớn nhất là 80m dưới mực nước biển”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679397" y="2449020"/>
            <a:ext cx="8985136" cy="13135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115000"/>
              </a:lnSpc>
            </a:pPr>
            <a:r>
              <a:rPr lang="nl-NL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cao trung bình của vịnh Thái Lan khoảng -45m và độ cao thấp nhất là -80m.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" action="ppaction://noaction"/>
              </a:rPr>
              <a:t>GO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HOME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9451" y="3898213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cuốn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: Folded Corner 27"/>
              <p:cNvSpPr/>
              <p:nvPr/>
            </p:nvSpPr>
            <p:spPr>
              <a:xfrm>
                <a:off x="8128530" y="1701580"/>
                <a:ext cx="3659199" cy="82531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32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án</a:t>
                </a:r>
                <a:r>
                  <a:rPr lang="en-US" sz="32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Cambria Math" panose="02040503050406030204" pitchFamily="18" charset="0"/>
                          </a:rPr>
                          <m:t>𝟖</m:t>
                        </m:r>
                      </m:e>
                      <m:sup>
                        <m:r>
                          <a:rPr lang="en-US" sz="3200" b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Cambria Math" panose="02040503050406030204" pitchFamily="18" charset="0"/>
                          </a:rPr>
                          <m:t>𝐨</m:t>
                        </m:r>
                      </m:sup>
                    </m:sSup>
                    <m:r>
                      <a:rPr lang="en-US" sz="32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Cambria Math" panose="02040503050406030204" pitchFamily="18" charset="0"/>
                      </a:rPr>
                      <m:t>𝐂</m:t>
                    </m:r>
                  </m:oMath>
                </a14:m>
                <a:endPara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Rectangle: Folded Corner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530" y="1701580"/>
                <a:ext cx="3659199" cy="825310"/>
              </a:xfrm>
              <a:prstGeom prst="foldedCorner">
                <a:avLst/>
              </a:prstGeom>
              <a:blipFill rotWithShape="1">
                <a:blip r:embed="rId5"/>
                <a:stretch>
                  <a:fillRect l="-14" t="-50" r="6" b="27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2774863" y="4831721"/>
            <a:ext cx="2310939" cy="899515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pic>
        <p:nvPicPr>
          <p:cNvPr id="6" name="7322798132187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35" y="799465"/>
            <a:ext cx="7861935" cy="40614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" y="0"/>
            <a:ext cx="8458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Folded Corner 27"/>
          <p:cNvSpPr/>
          <p:nvPr/>
        </p:nvSpPr>
        <p:spPr>
          <a:xfrm>
            <a:off x="0" y="84455"/>
            <a:ext cx="7932420" cy="80581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2. Các em hãy giúp bạn Huyền trả lời câu hỏi trong tình huống sau.</a:t>
            </a:r>
            <a:endParaRPr lang="en-US" sz="2400" b="1" i="1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28" grpId="0" bldLvl="0" animBg="1"/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85" y="4904615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24" y="4330063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0061497" y="3953333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-597355" y="5516273"/>
            <a:ext cx="2438331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-89744" y="5794978"/>
            <a:ext cx="2310939" cy="899515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9528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>
            <p:custDataLst>
              <p:tags r:id="rId8"/>
            </p:custDataLst>
          </p:nvPr>
        </p:nvSpPr>
        <p:spPr>
          <a:xfrm flipV="1">
            <a:off x="496741" y="4385449"/>
            <a:ext cx="335895" cy="219562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78" y="4948397"/>
            <a:ext cx="777979" cy="76864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20959" y="5315328"/>
            <a:ext cx="880161" cy="8431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2" name="Snip Diagonal Corner Rectangle 21"/>
          <p:cNvSpPr/>
          <p:nvPr/>
        </p:nvSpPr>
        <p:spPr>
          <a:xfrm>
            <a:off x="0" y="128750"/>
            <a:ext cx="12192000" cy="144336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b="1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>
            <p:custDataLst>
              <p:tags r:id="rId15"/>
            </p:custDataLst>
          </p:nvPr>
        </p:nvSpPr>
        <p:spPr>
          <a:xfrm>
            <a:off x="97031" y="3626760"/>
            <a:ext cx="488586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cờ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Sao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đèn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>
            <p:custDataLst>
              <p:tags r:id="rId16"/>
            </p:custDataLst>
          </p:nvPr>
        </p:nvSpPr>
        <p:spPr>
          <a:xfrm>
            <a:off x="5079590" y="36445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cờ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đèn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Sao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biển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>
            <p:custDataLst>
              <p:tags r:id="rId17"/>
            </p:custDataLst>
          </p:nvPr>
        </p:nvSpPr>
        <p:spPr>
          <a:xfrm>
            <a:off x="89694" y="4437153"/>
            <a:ext cx="491297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biển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đèn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cờ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>
            <p:custDataLst>
              <p:tags r:id="rId18"/>
            </p:custDataLst>
          </p:nvPr>
        </p:nvSpPr>
        <p:spPr>
          <a:xfrm>
            <a:off x="5074089" y="4437153"/>
            <a:ext cx="492221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cờ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Sao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biển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đèn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22" y="3797932"/>
            <a:ext cx="487570" cy="4284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2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544483" y="4689794"/>
            <a:ext cx="484546" cy="42404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28" y="4623102"/>
            <a:ext cx="453940" cy="3989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539" y="3737491"/>
            <a:ext cx="538404" cy="430723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26"/>
          <a:stretch>
            <a:fillRect/>
          </a:stretch>
        </p:blipFill>
        <p:spPr>
          <a:xfrm>
            <a:off x="333" y="1594223"/>
            <a:ext cx="11531026" cy="2026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7" name="chimes.wav"/>
          </p:stSnd>
        </p:sndAc>
      </p:transition>
    </mc:Choice>
    <mc:Fallback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737017" y="4512536"/>
            <a:ext cx="2310939" cy="899515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4769" y="3860560"/>
            <a:ext cx="777979" cy="76864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253366" y="4059905"/>
            <a:ext cx="880161" cy="8431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2" name="Snip Diagonal Corner Rectangle 21"/>
          <p:cNvSpPr/>
          <p:nvPr/>
        </p:nvSpPr>
        <p:spPr>
          <a:xfrm>
            <a:off x="-116231" y="53150"/>
            <a:ext cx="12308231" cy="181933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>
            <p:custDataLst>
              <p:tags r:id="rId13"/>
            </p:custDataLst>
          </p:nvPr>
        </p:nvSpPr>
        <p:spPr>
          <a:xfrm>
            <a:off x="759685" y="21643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>
            <p:custDataLst>
              <p:tags r:id="rId14"/>
            </p:custDataLst>
          </p:nvPr>
        </p:nvSpPr>
        <p:spPr>
          <a:xfrm>
            <a:off x="6673865" y="21136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>
            <p:custDataLst>
              <p:tags r:id="rId15"/>
            </p:custDataLst>
          </p:nvPr>
        </p:nvSpPr>
        <p:spPr>
          <a:xfrm>
            <a:off x="759685" y="315400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>
            <p:custDataLst>
              <p:tags r:id="rId16"/>
            </p:custDataLst>
          </p:nvPr>
        </p:nvSpPr>
        <p:spPr>
          <a:xfrm>
            <a:off x="6673865" y="314056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12" y="2227068"/>
            <a:ext cx="805722" cy="7080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73" y="3251560"/>
            <a:ext cx="804536" cy="6436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1" y="3172375"/>
            <a:ext cx="804742" cy="7071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1" y="2271927"/>
            <a:ext cx="732592" cy="643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3" name="chimes.wav"/>
          </p:stSnd>
        </p:sndAc>
      </p:transition>
    </mc:Choice>
    <mc:Fallback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36908"/>
            <a:ext cx="11684000" cy="20202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5: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20m so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3m,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4m.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96597" y="2137162"/>
            <a:ext cx="10579403" cy="109795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19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mét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764915" y="4270908"/>
            <a:ext cx="2310939" cy="899515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5292" y="3700685"/>
            <a:ext cx="777979" cy="76864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396230" y="3884912"/>
            <a:ext cx="880161" cy="8431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7056120" y="6475730"/>
            <a:ext cx="559435" cy="39179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6725"/>
            <a:ext cx="10515600" cy="5710555"/>
          </a:xfrm>
        </p:spPr>
        <p:txBody>
          <a:bodyPr>
            <a:normAutofit fontScale="90000" lnSpcReduction="20000"/>
          </a:bodyPr>
          <a:lstStyle/>
          <a:p>
            <a:pPr marL="0" indent="0">
              <a:buNone/>
            </a:pPr>
            <a:r>
              <a:rPr lang="en-US" alt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* Hư</a:t>
            </a:r>
            <a:r>
              <a:rPr lang="en-US" alt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ớng dẫn học ở nhà </a:t>
            </a:r>
            <a:endParaRPr lang="en-US" altLang="en-US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nhiệm vụ 1:</a:t>
            </a: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Yêu cầu học sinh làm bài tập ở nhà bài sau:</a:t>
            </a:r>
            <a:endParaRPr lang="en-US" alt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Bài tập: Tìm x, biết: </a:t>
            </a:r>
            <a:endParaRPr lang="en-US" alt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a,  x + (-3) = 12</a:t>
            </a:r>
            <a:endParaRPr lang="en-US" alt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b, 9 - x = -32</a:t>
            </a:r>
            <a:endParaRPr lang="en-US" alt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c,  x : (-4) = 20 - (-4)</a:t>
            </a:r>
            <a:endParaRPr lang="en-US" alt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d, 2.x - 4 = 6</a:t>
            </a:r>
            <a:endParaRPr lang="en-US" alt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nhiệm vụ 2: </a:t>
            </a: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HS thực hiện cá nhân.</a:t>
            </a:r>
            <a:endParaRPr lang="en-US" alt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- Xem lại các bài tập </a:t>
            </a: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ã làm trong tiết học.</a:t>
            </a:r>
            <a:endParaRPr lang="en-US" alt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- Học thuộc: các kiến thức cơ bản của ch</a:t>
            </a: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ơng III.</a:t>
            </a:r>
            <a:endParaRPr lang="en-US" alt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- Làm các bài tập còn lại trong SGK, SBT.</a:t>
            </a:r>
            <a:endParaRPr lang="en-US" alt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03389" y="1700214"/>
            <a:ext cx="8605837" cy="3856037"/>
          </a:xfrm>
          <a:prstGeom prst="rect">
            <a:avLst/>
          </a:prstGeom>
        </p:spPr>
        <p:txBody>
          <a:bodyPr lIns="102401" tIns="51200" rIns="102401" bIns="51200">
            <a:spAutoFit/>
          </a:bodyPr>
          <a:lstStyle/>
          <a:p>
            <a:pPr marL="0" marR="0" lvl="0" indent="511810" algn="just" defTabSz="457200" rtl="0" eaLnBrk="1" fontAlgn="auto" latinLnBrk="0" hangingPunct="1">
              <a:lnSpc>
                <a:spcPct val="107000"/>
              </a:lnSpc>
              <a:spcBef>
                <a:spcPts val="670"/>
              </a:spcBef>
              <a:spcAft>
                <a:spcPts val="670"/>
              </a:spcAft>
              <a:buClrTx/>
              <a:buSzTx/>
              <a:buFontTx/>
              <a:buNone/>
              <a:defRPr/>
            </a:pP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Trên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đây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một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số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ý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nghĩ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chủ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quan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tôi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về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việc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rèn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luyện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kĩ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năng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làm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bài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tập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“7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hằng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đẳng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thức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đáng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nhớ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"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sao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cho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hiệu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quả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cao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chắc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chắn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chưa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thể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hoàn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-4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thiện</a:t>
            </a:r>
            <a:r>
              <a:rPr kumimoji="0" lang="en-US" sz="31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670"/>
              </a:spcBef>
              <a:spcAft>
                <a:spcPts val="670"/>
              </a:spcAft>
              <a:buClrTx/>
              <a:buSzTx/>
              <a:buFontTx/>
              <a:buNone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	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Vậy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rất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mong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nhận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được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ý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kiến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đóng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góp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đồng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nghiệp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để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lượng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môn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toán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ngày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càng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được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nâng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cao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91139" name="Picture 18" descr="Cute Flower Floral Backgrounds | Wallpaper powerpoint, Floral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13"/>
          <p:cNvSpPr txBox="1">
            <a:spLocks noChangeArrowheads="1"/>
          </p:cNvSpPr>
          <p:nvPr/>
        </p:nvSpPr>
        <p:spPr bwMode="auto">
          <a:xfrm>
            <a:off x="1447800" y="1881505"/>
            <a:ext cx="10061575" cy="268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401" tIns="51200" rIns="102401" bIns="512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BAN GIÁM KHẢO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MẠNH KHOẺ, HẠNH PHÚC. 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HỘI THI THÀNH CÔNG RỰC RỠ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XIN TRÂN TRỌNG CẢM ƠN!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32611322674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515" y="466090"/>
            <a:ext cx="11459210" cy="6212205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663565" y="3246755"/>
            <a:ext cx="864870" cy="53086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04495" y="-287655"/>
            <a:ext cx="2232660" cy="1310640"/>
          </a:xfrm>
          <a:prstGeom prst="rect">
            <a:avLst/>
          </a:prstGeom>
        </p:spPr>
      </p:pic>
      <p:pic>
        <p:nvPicPr>
          <p:cNvPr id="8" name="Picture 7" descr="29b6c71f-38e7-4a6b-b35f-63c0a3d9489b-m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0" y="3246755"/>
            <a:ext cx="1550035" cy="81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5105" y="162141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9964" y="2283539"/>
            <a:ext cx="1743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90500"/>
            <a:ext cx="1078420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3.50 (SGK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76) Dùng số âm để diễn tả các thông tin sau: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en-US" sz="32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℃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sz="28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7998" y="3041941"/>
            <a:ext cx="765142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−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28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7998" y="3800344"/>
            <a:ext cx="670874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−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6190" y="972185"/>
            <a:ext cx="8416925" cy="1884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 nguyên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bé đến lớn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 </a:t>
            </a:r>
            <a:endParaRPr lang="en-US" sz="2800" dirty="0" smtClean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−3; 0; −99; 3; −5; 12; −18.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7581" y="3293966"/>
            <a:ext cx="8298180" cy="1599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endParaRPr lang="en-US" sz="2800" b="1" dirty="0" smtClean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Các số nguyên được sắp xếp theo thứ tự từ bé đến lớn là:</a:t>
            </a:r>
            <a:endParaRPr lang="en-US" sz="2800" b="1" dirty="0" smtClean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−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99;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−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18;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−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5;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−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3; 0; 3; 12.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6160" y="946785"/>
            <a:ext cx="10886440" cy="3382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3.52 (SGK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76). Liệt kê các phần tử của tập hợp sau rồi tính tổng của chúng: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43060" y="791850"/>
            <a:ext cx="132848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143128" y="2540589"/>
          <a:ext cx="3665568" cy="641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1" imgW="1167765" imgH="203200" progId="Equation.DSMT4">
                  <p:embed/>
                </p:oleObj>
              </mc:Choice>
              <mc:Fallback>
                <p:oleObj name="Equation" r:id="rId1" imgW="1167765" imgH="203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8" y="2540589"/>
                        <a:ext cx="3665568" cy="6410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-1" y="-1"/>
            <a:ext cx="1471427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142843" y="3332347"/>
          <a:ext cx="3673663" cy="650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3" imgW="1155700" imgH="203200" progId="Equation.DSMT4">
                  <p:embed/>
                </p:oleObj>
              </mc:Choice>
              <mc:Fallback>
                <p:oleObj name="Equation" r:id="rId3" imgW="1155700" imgH="203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43" y="3332347"/>
                        <a:ext cx="3673663" cy="650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9181" y="556677"/>
            <a:ext cx="7296785" cy="2676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3.53 (SGK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76). Tính một cách hợp lí: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15. (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−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236) + 15. 235;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237. (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−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28) + 28. 137;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38. (27 – 44) – 27. (38 – 44).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127.67614173228348,&quot;left&quot;:7.874015748031496e-05,&quot;top&quot;:285.5716535433071,&quot;width&quot;:787.1105511811022}"/>
</p:tagLst>
</file>

<file path=ppt/tags/tag10.xml><?xml version="1.0" encoding="utf-8"?>
<p:tagLst xmlns:p="http://schemas.openxmlformats.org/presentationml/2006/main">
  <p:tag name="KSO_WM_DIAGRAM_VIRTUALLY_FRAME" val="{&quot;height&quot;:127.67614173228348,&quot;left&quot;:7.874015748031496e-05,&quot;top&quot;:285.5716535433071,&quot;width&quot;:787.1105511811022}"/>
</p:tagLst>
</file>

<file path=ppt/tags/tag11.xml><?xml version="1.0" encoding="utf-8"?>
<p:tagLst xmlns:p="http://schemas.openxmlformats.org/presentationml/2006/main">
  <p:tag name="KSO_WM_DIAGRAM_VIRTUALLY_FRAME" val="{&quot;height&quot;:142.6084251968504,&quot;left&quot;:59.817716535433064,&quot;top&quot;:166.43267716535433,&quot;width&quot;:852.0455118110236}"/>
</p:tagLst>
</file>

<file path=ppt/tags/tag12.xml><?xml version="1.0" encoding="utf-8"?>
<p:tagLst xmlns:p="http://schemas.openxmlformats.org/presentationml/2006/main">
  <p:tag name="KSO_WM_DIAGRAM_VIRTUALLY_FRAME" val="{&quot;height&quot;:142.6084251968504,&quot;left&quot;:59.817716535433064,&quot;top&quot;:166.43267716535433,&quot;width&quot;:852.0455118110236}"/>
</p:tagLst>
</file>

<file path=ppt/tags/tag13.xml><?xml version="1.0" encoding="utf-8"?>
<p:tagLst xmlns:p="http://schemas.openxmlformats.org/presentationml/2006/main">
  <p:tag name="KSO_WM_DIAGRAM_VIRTUALLY_FRAME" val="{&quot;height&quot;:142.6084251968504,&quot;left&quot;:59.817716535433064,&quot;top&quot;:166.43267716535433,&quot;width&quot;:852.0455118110236}"/>
</p:tagLst>
</file>

<file path=ppt/tags/tag14.xml><?xml version="1.0" encoding="utf-8"?>
<p:tagLst xmlns:p="http://schemas.openxmlformats.org/presentationml/2006/main">
  <p:tag name="KSO_WM_DIAGRAM_VIRTUALLY_FRAME" val="{&quot;height&quot;:142.6084251968504,&quot;left&quot;:59.817716535433064,&quot;top&quot;:166.43267716535433,&quot;width&quot;:852.0455118110236}"/>
</p:tagLst>
</file>

<file path=ppt/tags/tag15.xml><?xml version="1.0" encoding="utf-8"?>
<p:tagLst xmlns:p="http://schemas.openxmlformats.org/presentationml/2006/main">
  <p:tag name="KSO_WM_DIAGRAM_VIRTUALLY_FRAME" val="{&quot;height&quot;:142.6084251968504,&quot;left&quot;:59.817716535433064,&quot;top&quot;:166.43267716535433,&quot;width&quot;:852.0455118110236}"/>
</p:tagLst>
</file>

<file path=ppt/tags/tag16.xml><?xml version="1.0" encoding="utf-8"?>
<p:tagLst xmlns:p="http://schemas.openxmlformats.org/presentationml/2006/main">
  <p:tag name="KSO_WM_DIAGRAM_VIRTUALLY_FRAME" val="{&quot;height&quot;:142.6084251968504,&quot;left&quot;:59.817716535433064,&quot;top&quot;:166.43267716535433,&quot;width&quot;:852.0455118110236}"/>
</p:tagLst>
</file>

<file path=ppt/tags/tag17.xml><?xml version="1.0" encoding="utf-8"?>
<p:tagLst xmlns:p="http://schemas.openxmlformats.org/presentationml/2006/main">
  <p:tag name="KSO_WM_DIAGRAM_VIRTUALLY_FRAME" val="{&quot;height&quot;:142.6084251968504,&quot;left&quot;:59.817716535433064,&quot;top&quot;:166.43267716535433,&quot;width&quot;:852.0455118110236}"/>
</p:tagLst>
</file>

<file path=ppt/tags/tag18.xml><?xml version="1.0" encoding="utf-8"?>
<p:tagLst xmlns:p="http://schemas.openxmlformats.org/presentationml/2006/main">
  <p:tag name="KSO_WM_DIAGRAM_VIRTUALLY_FRAME" val="{&quot;height&quot;:142.6084251968504,&quot;left&quot;:59.817716535433064,&quot;top&quot;:166.43267716535433,&quot;width&quot;:852.0455118110236}"/>
</p:tagLst>
</file>

<file path=ppt/tags/tag2.xml><?xml version="1.0" encoding="utf-8"?>
<p:tagLst xmlns:p="http://schemas.openxmlformats.org/presentationml/2006/main">
  <p:tag name="KSO_WM_DIAGRAM_VIRTUALLY_FRAME" val="{&quot;height&quot;:127.67614173228348,&quot;left&quot;:7.874015748031496e-05,&quot;top&quot;:285.5716535433071,&quot;width&quot;:787.1105511811022}"/>
</p:tagLst>
</file>

<file path=ppt/tags/tag3.xml><?xml version="1.0" encoding="utf-8"?>
<p:tagLst xmlns:p="http://schemas.openxmlformats.org/presentationml/2006/main">
  <p:tag name="KSO_WM_DIAGRAM_VIRTUALLY_FRAME" val="{&quot;height&quot;:127.67614173228348,&quot;left&quot;:7.874015748031496e-05,&quot;top&quot;:285.5716535433071,&quot;width&quot;:787.1105511811022}"/>
</p:tagLst>
</file>

<file path=ppt/tags/tag4.xml><?xml version="1.0" encoding="utf-8"?>
<p:tagLst xmlns:p="http://schemas.openxmlformats.org/presentationml/2006/main">
  <p:tag name="KSO_WM_DIAGRAM_VIRTUALLY_FRAME" val="{&quot;height&quot;:127.67614173228348,&quot;left&quot;:7.874015748031496e-05,&quot;top&quot;:285.5716535433071,&quot;width&quot;:787.1105511811022}"/>
</p:tagLst>
</file>

<file path=ppt/tags/tag5.xml><?xml version="1.0" encoding="utf-8"?>
<p:tagLst xmlns:p="http://schemas.openxmlformats.org/presentationml/2006/main">
  <p:tag name="KSO_WM_DIAGRAM_VIRTUALLY_FRAME" val="{&quot;height&quot;:127.67614173228348,&quot;left&quot;:7.874015748031496e-05,&quot;top&quot;:285.5716535433071,&quot;width&quot;:787.1105511811022}"/>
</p:tagLst>
</file>

<file path=ppt/tags/tag6.xml><?xml version="1.0" encoding="utf-8"?>
<p:tagLst xmlns:p="http://schemas.openxmlformats.org/presentationml/2006/main">
  <p:tag name="KSO_WM_DIAGRAM_VIRTUALLY_FRAME" val="{&quot;height&quot;:127.67614173228348,&quot;left&quot;:7.874015748031496e-05,&quot;top&quot;:285.5716535433071,&quot;width&quot;:787.1105511811022}"/>
</p:tagLst>
</file>

<file path=ppt/tags/tag7.xml><?xml version="1.0" encoding="utf-8"?>
<p:tagLst xmlns:p="http://schemas.openxmlformats.org/presentationml/2006/main">
  <p:tag name="KSO_WM_DIAGRAM_VIRTUALLY_FRAME" val="{&quot;height&quot;:127.67614173228348,&quot;left&quot;:7.874015748031496e-05,&quot;top&quot;:285.5716535433071,&quot;width&quot;:787.1105511811022}"/>
</p:tagLst>
</file>

<file path=ppt/tags/tag8.xml><?xml version="1.0" encoding="utf-8"?>
<p:tagLst xmlns:p="http://schemas.openxmlformats.org/presentationml/2006/main">
  <p:tag name="KSO_WM_DIAGRAM_VIRTUALLY_FRAME" val="{&quot;height&quot;:127.67614173228348,&quot;left&quot;:7.874015748031496e-05,&quot;top&quot;:285.5716535433071,&quot;width&quot;:787.1105511811022}"/>
</p:tagLst>
</file>

<file path=ppt/tags/tag9.xml><?xml version="1.0" encoding="utf-8"?>
<p:tagLst xmlns:p="http://schemas.openxmlformats.org/presentationml/2006/main">
  <p:tag name="KSO_WM_DIAGRAM_VIRTUALLY_FRAME" val="{&quot;height&quot;:127.67614173228348,&quot;left&quot;:7.874015748031496e-05,&quot;top&quot;:285.5716535433071,&quot;width&quot;:787.1105511811022}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3134</Words>
  <Application>WPS Presentation</Application>
  <PresentationFormat>Widescreen</PresentationFormat>
  <Paragraphs>122</Paragraphs>
  <Slides>19</Slides>
  <Notes>1</Notes>
  <HiddenSlides>0</HiddenSlides>
  <MMClips>4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4" baseType="lpstr">
      <vt:lpstr>Arial</vt:lpstr>
      <vt:lpstr>SimSun</vt:lpstr>
      <vt:lpstr>Wingdings</vt:lpstr>
      <vt:lpstr>Tw Cen MT Condensed</vt:lpstr>
      <vt:lpstr>Arial</vt:lpstr>
      <vt:lpstr>Microsoft YaHei</vt:lpstr>
      <vt:lpstr>Tw Cen MT</vt:lpstr>
      <vt:lpstr>Wingdings 3</vt:lpstr>
      <vt:lpstr>Times New Roman</vt:lpstr>
      <vt:lpstr>Arial Unicode MS</vt:lpstr>
      <vt:lpstr>Calibri Light</vt:lpstr>
      <vt:lpstr>Calibri</vt:lpstr>
      <vt:lpstr>Tahoma</vt:lpstr>
      <vt:lpstr>Calibri</vt:lpstr>
      <vt:lpstr>Cambria Math</vt:lpstr>
      <vt:lpstr>Algerian</vt:lpstr>
      <vt:lpstr>华文仿宋</vt:lpstr>
      <vt:lpstr>Segoe Print</vt:lpstr>
      <vt:lpstr>Office Theme</vt:lpstr>
      <vt:lpstr>3_Office Theme</vt:lpstr>
      <vt:lpstr>4_Office Theme</vt:lpstr>
      <vt:lpstr>5_Office Theme</vt:lpstr>
      <vt:lpstr>Integral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57</cp:revision>
  <dcterms:created xsi:type="dcterms:W3CDTF">2025-12-12T13:37:00Z</dcterms:created>
  <dcterms:modified xsi:type="dcterms:W3CDTF">2025-12-16T00:43:49Z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5566BD6351FE4D4F896E93F9112FAA28_12</vt:lpwstr>
  </property>
  <property fmtid="{D5CDD505-2E9C-101B-9397-08002B2CF9AE}" pid="3" name="KSOProductBuildVer">
    <vt:lpwstr>1033-12.2.0.23155</vt:lpwstr>
  </property>
</Properties>
</file>