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notesMasterIdLst>
    <p:notesMasterId r:id="rId27"/>
  </p:notesMasterIdLst>
  <p:sldIdLst>
    <p:sldId id="256" r:id="rId3"/>
    <p:sldId id="311" r:id="rId4"/>
    <p:sldId id="280" r:id="rId5"/>
    <p:sldId id="274" r:id="rId6"/>
    <p:sldId id="294" r:id="rId7"/>
    <p:sldId id="295" r:id="rId8"/>
    <p:sldId id="296" r:id="rId9"/>
    <p:sldId id="297" r:id="rId10"/>
    <p:sldId id="313" r:id="rId11"/>
    <p:sldId id="285" r:id="rId12"/>
    <p:sldId id="298" r:id="rId13"/>
    <p:sldId id="317" r:id="rId14"/>
    <p:sldId id="315" r:id="rId15"/>
    <p:sldId id="300" r:id="rId16"/>
    <p:sldId id="302" r:id="rId17"/>
    <p:sldId id="303" r:id="rId18"/>
    <p:sldId id="304" r:id="rId19"/>
    <p:sldId id="305" r:id="rId20"/>
    <p:sldId id="306" r:id="rId21"/>
    <p:sldId id="307" r:id="rId22"/>
    <p:sldId id="308" r:id="rId23"/>
    <p:sldId id="309" r:id="rId24"/>
    <p:sldId id="286" r:id="rId25"/>
    <p:sldId id="29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B2E2"/>
    <a:srgbClr val="FFDC17"/>
    <a:srgbClr val="F0AE42"/>
    <a:srgbClr val="FFCC00"/>
    <a:srgbClr val="00683F"/>
    <a:srgbClr val="FF33CC"/>
    <a:srgbClr val="F56D22"/>
    <a:srgbClr val="FC694A"/>
    <a:srgbClr val="59CAF6"/>
    <a:srgbClr val="55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autoAdjust="0"/>
    <p:restoredTop sz="95033" autoAdjust="0"/>
  </p:normalViewPr>
  <p:slideViewPr>
    <p:cSldViewPr snapToGrid="0">
      <p:cViewPr varScale="1">
        <p:scale>
          <a:sx n="73" d="100"/>
          <a:sy n="73" d="100"/>
        </p:scale>
        <p:origin x="53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9/12/2025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dirty="0"/>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8</a:t>
            </a:fld>
            <a:endParaRPr lang="en-US"/>
          </a:p>
        </p:txBody>
      </p:sp>
    </p:spTree>
    <p:extLst>
      <p:ext uri="{BB962C8B-B14F-4D97-AF65-F5344CB8AC3E}">
        <p14:creationId xmlns:p14="http://schemas.microsoft.com/office/powerpoint/2010/main" val="846903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a:t>
            </a:fld>
            <a:endParaRPr/>
          </a:p>
        </p:txBody>
      </p:sp>
    </p:spTree>
    <p:extLst>
      <p:ext uri="{BB962C8B-B14F-4D97-AF65-F5344CB8AC3E}">
        <p14:creationId xmlns:p14="http://schemas.microsoft.com/office/powerpoint/2010/main" val="1021460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10</a:t>
            </a:fld>
            <a:endParaRPr lang="en-US"/>
          </a:p>
        </p:txBody>
      </p:sp>
    </p:spTree>
    <p:extLst>
      <p:ext uri="{BB962C8B-B14F-4D97-AF65-F5344CB8AC3E}">
        <p14:creationId xmlns:p14="http://schemas.microsoft.com/office/powerpoint/2010/main" val="1241558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2582A-F079-47F3-8470-D65EB27A3FCA}" type="slidenum">
              <a:rPr lang="en-US" smtClean="0"/>
              <a:t>14</a:t>
            </a:fld>
            <a:endParaRPr lang="en-US" dirty="0"/>
          </a:p>
        </p:txBody>
      </p:sp>
    </p:spTree>
    <p:extLst>
      <p:ext uri="{BB962C8B-B14F-4D97-AF65-F5344CB8AC3E}">
        <p14:creationId xmlns:p14="http://schemas.microsoft.com/office/powerpoint/2010/main" val="2014149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vi-VN" dirty="0"/>
          </a:p>
        </p:txBody>
      </p:sp>
      <p:sp>
        <p:nvSpPr>
          <p:cNvPr id="4" name="Slide Number Placeholder 3"/>
          <p:cNvSpPr>
            <a:spLocks noGrp="1"/>
          </p:cNvSpPr>
          <p:nvPr>
            <p:ph type="sldNum" sz="quarter" idx="10"/>
          </p:nvPr>
        </p:nvSpPr>
        <p:spPr/>
        <p:txBody>
          <a:bodyPr/>
          <a:lstStyle/>
          <a:p>
            <a:fld id="{7E011C3E-8D59-4B87-B56C-E94D4BA2B6F8}" type="slidenum">
              <a:rPr lang="vi-VN" smtClean="0">
                <a:solidFill>
                  <a:prstClr val="black"/>
                </a:solidFill>
              </a:rPr>
              <a:pPr/>
              <a:t>15</a:t>
            </a:fld>
            <a:endParaRPr lang="vi-VN">
              <a:solidFill>
                <a:prstClr val="black"/>
              </a:solidFill>
            </a:endParaRPr>
          </a:p>
        </p:txBody>
      </p:sp>
    </p:spTree>
    <p:extLst>
      <p:ext uri="{BB962C8B-B14F-4D97-AF65-F5344CB8AC3E}">
        <p14:creationId xmlns:p14="http://schemas.microsoft.com/office/powerpoint/2010/main" val="742837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2582A-F079-47F3-8470-D65EB27A3FCA}" type="slidenum">
              <a:rPr lang="en-US" smtClean="0"/>
              <a:t>23</a:t>
            </a:fld>
            <a:endParaRPr lang="en-US" dirty="0"/>
          </a:p>
        </p:txBody>
      </p:sp>
    </p:spTree>
    <p:extLst>
      <p:ext uri="{BB962C8B-B14F-4D97-AF65-F5344CB8AC3E}">
        <p14:creationId xmlns:p14="http://schemas.microsoft.com/office/powerpoint/2010/main" val="1727488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2582A-F079-47F3-8470-D65EB27A3FCA}" type="slidenum">
              <a:rPr lang="en-US" smtClean="0"/>
              <a:t>24</a:t>
            </a:fld>
            <a:endParaRPr lang="en-US" dirty="0"/>
          </a:p>
        </p:txBody>
      </p:sp>
    </p:spTree>
    <p:extLst>
      <p:ext uri="{BB962C8B-B14F-4D97-AF65-F5344CB8AC3E}">
        <p14:creationId xmlns:p14="http://schemas.microsoft.com/office/powerpoint/2010/main" val="482786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9/12/2025</a:t>
            </a:fld>
            <a:endParaRPr lang="en-US" dirty="0"/>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9/12/2025</a:t>
            </a:fld>
            <a:endParaRPr lang="en-US" dirty="0"/>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9/12/2025</a:t>
            </a:fld>
            <a:endParaRPr lang="en-US" dirty="0"/>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7763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199988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9/12/2025</a:t>
            </a:fld>
            <a:endParaRPr lang="en-US" dirty="0"/>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1131831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9/12/2025</a:t>
            </a:fld>
            <a:endParaRPr lang="en-US" dirty="0"/>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951208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9/12/2025</a:t>
            </a:fld>
            <a:endParaRPr lang="en-US" dirty="0"/>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3415302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9/12/2025</a:t>
            </a:fld>
            <a:endParaRPr lang="en-US" dirty="0"/>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1776788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9/12/2025</a:t>
            </a:fld>
            <a:endParaRPr lang="en-US" dirty="0"/>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1434338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9/12/2025</a:t>
            </a:fld>
            <a:endParaRPr lang="en-US" dirty="0"/>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1856848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9/12/2025</a:t>
            </a:fld>
            <a:endParaRPr lang="en-US" dirty="0"/>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9/12/2025</a:t>
            </a:fld>
            <a:endParaRPr lang="en-US" dirty="0"/>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2425432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9/12/2025</a:t>
            </a:fld>
            <a:endParaRPr lang="en-US" dirty="0"/>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1094574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9/12/2025</a:t>
            </a:fld>
            <a:endParaRPr lang="en-US" dirty="0"/>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693212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9/12/2025</a:t>
            </a:fld>
            <a:endParaRPr lang="en-US" dirty="0"/>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2759723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9/12/2025</a:t>
            </a:fld>
            <a:endParaRPr lang="en-US" dirty="0"/>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9/12/2025</a:t>
            </a:fld>
            <a:endParaRPr lang="en-US" dirty="0"/>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9/12/2025</a:t>
            </a:fld>
            <a:endParaRPr lang="en-US" dirty="0"/>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9/12/2025</a:t>
            </a:fld>
            <a:endParaRPr lang="en-US" dirty="0"/>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9/12/2025</a:t>
            </a:fld>
            <a:endParaRPr lang="en-US" dirty="0"/>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9/12/2025</a:t>
            </a:fld>
            <a:endParaRPr lang="en-US" dirty="0"/>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9/12/2025</a:t>
            </a:fld>
            <a:endParaRPr lang="en-US" dirty="0"/>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9/12/2025</a:t>
            </a:fld>
            <a:endParaRPr lang="en-US" dirty="0"/>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9/12/2025</a:t>
            </a:fld>
            <a:endParaRPr lang="en-US" dirty="0"/>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dirty="0"/>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98" r:id="rId12"/>
    <p:sldLayoutId id="2147483799" r:id="rId13"/>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9/12/2025</a:t>
            </a:fld>
            <a:endParaRPr lang="en-US" dirty="0"/>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dirty="0"/>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dirty="0"/>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video" Target="https://www.youtube.com/embed/e6vMlz1Drgw?feature=oembed" TargetMode="Externa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png"/><Relationship Id="rId7"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6.jpeg"/></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png"/><Relationship Id="rId7"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6.jpeg"/></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png"/><Relationship Id="rId7"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png"/><Relationship Id="rId7"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29.jpe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audio" Target="../media/audio1.wav"/><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jpeg"/><Relationship Id="rId7"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idx="4294967295"/>
          </p:nvPr>
        </p:nvSpPr>
        <p:spPr>
          <a:xfrm>
            <a:off x="2390503" y="876299"/>
            <a:ext cx="9801497" cy="3042557"/>
          </a:xfrm>
        </p:spPr>
        <p:txBody>
          <a:bodyPr vert="horz" lIns="91440" tIns="45720" rIns="91440" bIns="45720" rtlCol="0" anchor="t">
            <a:noAutofit/>
          </a:bodyPr>
          <a:lstStyle/>
          <a:p>
            <a:pPr algn="ctr">
              <a:lnSpc>
                <a:spcPct val="150000"/>
              </a:lnSpc>
            </a:pPr>
            <a:r>
              <a:rPr lang="en-US" b="1" dirty="0" err="1" smtClean="0">
                <a:solidFill>
                  <a:srgbClr val="FFFF00"/>
                </a:solidFill>
                <a:ea typeface="Open Sans" panose="020B0606030504020204" pitchFamily="34" charset="0"/>
                <a:cs typeface="Open Sans" panose="020B0606030504020204" pitchFamily="34" charset="0"/>
              </a:rPr>
              <a:t>Chủ</a:t>
            </a:r>
            <a:r>
              <a:rPr lang="en-US" b="1" dirty="0" smtClean="0">
                <a:solidFill>
                  <a:srgbClr val="FFFF00"/>
                </a:solidFill>
                <a:ea typeface="Open Sans" panose="020B0606030504020204" pitchFamily="34" charset="0"/>
                <a:cs typeface="Open Sans" panose="020B0606030504020204" pitchFamily="34" charset="0"/>
              </a:rPr>
              <a:t> </a:t>
            </a:r>
            <a:r>
              <a:rPr lang="en-US" b="1" dirty="0" err="1" smtClean="0">
                <a:solidFill>
                  <a:srgbClr val="FFFF00"/>
                </a:solidFill>
                <a:ea typeface="Open Sans" panose="020B0606030504020204" pitchFamily="34" charset="0"/>
                <a:cs typeface="Open Sans" panose="020B0606030504020204" pitchFamily="34" charset="0"/>
              </a:rPr>
              <a:t>đề</a:t>
            </a:r>
            <a:r>
              <a:rPr lang="en-US" b="1" dirty="0" smtClean="0">
                <a:solidFill>
                  <a:srgbClr val="FFFF00"/>
                </a:solidFill>
                <a:ea typeface="Open Sans" panose="020B0606030504020204" pitchFamily="34" charset="0"/>
                <a:cs typeface="Open Sans" panose="020B0606030504020204" pitchFamily="34" charset="0"/>
              </a:rPr>
              <a:t> 1. </a:t>
            </a:r>
            <a:r>
              <a:rPr lang="en-US" b="1" dirty="0" err="1" smtClean="0">
                <a:solidFill>
                  <a:srgbClr val="FFFF00"/>
                </a:solidFill>
                <a:ea typeface="Open Sans" panose="020B0606030504020204" pitchFamily="34" charset="0"/>
                <a:cs typeface="Open Sans" panose="020B0606030504020204" pitchFamily="34" charset="0"/>
              </a:rPr>
              <a:t>Máy</a:t>
            </a:r>
            <a:r>
              <a:rPr lang="en-US" b="1" dirty="0" smtClean="0">
                <a:solidFill>
                  <a:srgbClr val="FFFF00"/>
                </a:solidFill>
                <a:ea typeface="Open Sans" panose="020B0606030504020204" pitchFamily="34" charset="0"/>
                <a:cs typeface="Open Sans" panose="020B0606030504020204" pitchFamily="34" charset="0"/>
              </a:rPr>
              <a:t> </a:t>
            </a:r>
            <a:r>
              <a:rPr lang="en-US" b="1" dirty="0" err="1" smtClean="0">
                <a:solidFill>
                  <a:srgbClr val="FFFF00"/>
                </a:solidFill>
                <a:ea typeface="Open Sans" panose="020B0606030504020204" pitchFamily="34" charset="0"/>
                <a:cs typeface="Open Sans" panose="020B0606030504020204" pitchFamily="34" charset="0"/>
              </a:rPr>
              <a:t>tính</a:t>
            </a:r>
            <a:r>
              <a:rPr lang="en-US" b="1" dirty="0" smtClean="0">
                <a:solidFill>
                  <a:srgbClr val="FFFF00"/>
                </a:solidFill>
                <a:ea typeface="Open Sans" panose="020B0606030504020204" pitchFamily="34" charset="0"/>
                <a:cs typeface="Open Sans" panose="020B0606030504020204" pitchFamily="34" charset="0"/>
              </a:rPr>
              <a:t> </a:t>
            </a:r>
            <a:r>
              <a:rPr lang="en-US" b="1" dirty="0" err="1" smtClean="0">
                <a:solidFill>
                  <a:srgbClr val="FFFF00"/>
                </a:solidFill>
                <a:ea typeface="Open Sans" panose="020B0606030504020204" pitchFamily="34" charset="0"/>
                <a:cs typeface="Open Sans" panose="020B0606030504020204" pitchFamily="34" charset="0"/>
              </a:rPr>
              <a:t>và</a:t>
            </a:r>
            <a:r>
              <a:rPr lang="en-US" b="1" dirty="0" smtClean="0">
                <a:solidFill>
                  <a:srgbClr val="FFFF00"/>
                </a:solidFill>
                <a:ea typeface="Open Sans" panose="020B0606030504020204" pitchFamily="34" charset="0"/>
                <a:cs typeface="Open Sans" panose="020B0606030504020204" pitchFamily="34" charset="0"/>
              </a:rPr>
              <a:t> </a:t>
            </a:r>
            <a:r>
              <a:rPr lang="en-US" b="1" dirty="0" err="1" smtClean="0">
                <a:solidFill>
                  <a:srgbClr val="FFFF00"/>
                </a:solidFill>
                <a:ea typeface="Open Sans" panose="020B0606030504020204" pitchFamily="34" charset="0"/>
                <a:cs typeface="Open Sans" panose="020B0606030504020204" pitchFamily="34" charset="0"/>
              </a:rPr>
              <a:t>cộng</a:t>
            </a:r>
            <a:r>
              <a:rPr lang="en-US" b="1" dirty="0" smtClean="0">
                <a:solidFill>
                  <a:srgbClr val="FFFF00"/>
                </a:solidFill>
                <a:ea typeface="Open Sans" panose="020B0606030504020204" pitchFamily="34" charset="0"/>
                <a:cs typeface="Open Sans" panose="020B0606030504020204" pitchFamily="34" charset="0"/>
              </a:rPr>
              <a:t> </a:t>
            </a:r>
            <a:r>
              <a:rPr lang="en-US" b="1" dirty="0" err="1" smtClean="0">
                <a:solidFill>
                  <a:srgbClr val="FFFF00"/>
                </a:solidFill>
                <a:ea typeface="Open Sans" panose="020B0606030504020204" pitchFamily="34" charset="0"/>
                <a:cs typeface="Open Sans" panose="020B0606030504020204" pitchFamily="34" charset="0"/>
              </a:rPr>
              <a:t>đồng</a:t>
            </a:r>
            <a:r>
              <a:rPr lang="en-US" b="1" dirty="0" smtClean="0">
                <a:solidFill>
                  <a:srgbClr val="FFFF00"/>
                </a:solidFill>
                <a:ea typeface="Open Sans" panose="020B0606030504020204" pitchFamily="34" charset="0"/>
                <a:cs typeface="Open Sans" panose="020B0606030504020204" pitchFamily="34" charset="0"/>
              </a:rPr>
              <a:t/>
            </a:r>
            <a:br>
              <a:rPr lang="en-US" b="1" dirty="0" smtClean="0">
                <a:solidFill>
                  <a:srgbClr val="FFFF00"/>
                </a:solidFill>
                <a:ea typeface="Open Sans" panose="020B0606030504020204" pitchFamily="34" charset="0"/>
                <a:cs typeface="Open Sans" panose="020B0606030504020204" pitchFamily="34" charset="0"/>
              </a:rPr>
            </a:br>
            <a:r>
              <a:rPr lang="en-US" b="1" dirty="0" smtClean="0">
                <a:solidFill>
                  <a:srgbClr val="FFFF00"/>
                </a:solidFill>
                <a:ea typeface="Open Sans" panose="020B0606030504020204" pitchFamily="34" charset="0"/>
                <a:cs typeface="Open Sans" panose="020B0606030504020204" pitchFamily="34" charset="0"/>
              </a:rPr>
              <a:t>BÀI </a:t>
            </a:r>
            <a:r>
              <a:rPr lang="en-US" b="1" dirty="0">
                <a:solidFill>
                  <a:srgbClr val="FFFF00"/>
                </a:solidFill>
                <a:ea typeface="Open Sans" panose="020B0606030504020204" pitchFamily="34" charset="0"/>
                <a:cs typeface="Open Sans" panose="020B0606030504020204" pitchFamily="34" charset="0"/>
              </a:rPr>
              <a:t>1</a:t>
            </a:r>
            <a:r>
              <a:rPr lang="en-US" b="1" dirty="0" smtClean="0">
                <a:solidFill>
                  <a:srgbClr val="FFFF00"/>
                </a:solidFill>
                <a:ea typeface="Open Sans" panose="020B0606030504020204" pitchFamily="34" charset="0"/>
                <a:cs typeface="Open Sans" panose="020B0606030504020204" pitchFamily="34" charset="0"/>
              </a:rPr>
              <a:t>: THẾ </a:t>
            </a:r>
            <a:r>
              <a:rPr lang="en-US" sz="4400" b="1" dirty="0">
                <a:solidFill>
                  <a:srgbClr val="FFFF00"/>
                </a:solidFill>
                <a:ea typeface="Open Sans" panose="020B0606030504020204" pitchFamily="34" charset="0"/>
                <a:cs typeface="Open Sans" panose="020B0606030504020204" pitchFamily="34" charset="0"/>
              </a:rPr>
              <a:t>GIỚI KỸ THUẬT </a:t>
            </a:r>
            <a:r>
              <a:rPr lang="en-US" b="1" dirty="0" smtClean="0">
                <a:solidFill>
                  <a:srgbClr val="FFFF00"/>
                </a:solidFill>
                <a:ea typeface="Open Sans" panose="020B0606030504020204" pitchFamily="34" charset="0"/>
                <a:cs typeface="Open Sans" panose="020B0606030504020204" pitchFamily="34" charset="0"/>
              </a:rPr>
              <a:t>SỐ</a:t>
            </a:r>
            <a:br>
              <a:rPr lang="en-US" b="1" dirty="0" smtClean="0">
                <a:solidFill>
                  <a:srgbClr val="FFFF00"/>
                </a:solidFill>
                <a:ea typeface="Open Sans" panose="020B0606030504020204" pitchFamily="34" charset="0"/>
                <a:cs typeface="Open Sans" panose="020B0606030504020204" pitchFamily="34" charset="0"/>
              </a:rPr>
            </a:br>
            <a:r>
              <a:rPr lang="en-US" b="1" dirty="0" smtClean="0">
                <a:solidFill>
                  <a:srgbClr val="FFFF00"/>
                </a:solidFill>
                <a:ea typeface="Open Sans" panose="020B0606030504020204" pitchFamily="34" charset="0"/>
                <a:cs typeface="Open Sans" panose="020B0606030504020204" pitchFamily="34" charset="0"/>
              </a:rPr>
              <a:t>(</a:t>
            </a:r>
            <a:r>
              <a:rPr lang="en-US" b="1" dirty="0" err="1" smtClean="0">
                <a:solidFill>
                  <a:srgbClr val="FFFF00"/>
                </a:solidFill>
                <a:ea typeface="Open Sans" panose="020B0606030504020204" pitchFamily="34" charset="0"/>
                <a:cs typeface="Open Sans" panose="020B0606030504020204" pitchFamily="34" charset="0"/>
              </a:rPr>
              <a:t>Tiết</a:t>
            </a:r>
            <a:r>
              <a:rPr lang="en-US" b="1" dirty="0" smtClean="0">
                <a:solidFill>
                  <a:srgbClr val="FFFF00"/>
                </a:solidFill>
                <a:ea typeface="Open Sans" panose="020B0606030504020204" pitchFamily="34" charset="0"/>
                <a:cs typeface="Open Sans" panose="020B0606030504020204" pitchFamily="34" charset="0"/>
              </a:rPr>
              <a:t> 1)</a:t>
            </a:r>
            <a:endParaRPr lang="en-US" sz="4400" b="1" dirty="0">
              <a:solidFill>
                <a:srgbClr val="FFFF00"/>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hi nhớ">
            <a:extLst>
              <a:ext uri="{FF2B5EF4-FFF2-40B4-BE49-F238E27FC236}">
                <a16:creationId xmlns:a16="http://schemas.microsoft.com/office/drawing/2014/main" id="{0BB3A087-3236-4056-BBCE-D718DFB20AFE}"/>
              </a:ext>
            </a:extLst>
          </p:cNvPr>
          <p:cNvGrpSpPr/>
          <p:nvPr/>
        </p:nvGrpSpPr>
        <p:grpSpPr>
          <a:xfrm>
            <a:off x="840115" y="2311401"/>
            <a:ext cx="10360893" cy="1869930"/>
            <a:chOff x="722549" y="2215661"/>
            <a:chExt cx="10360893" cy="1667165"/>
          </a:xfrm>
        </p:grpSpPr>
        <p:grpSp>
          <p:nvGrpSpPr>
            <p:cNvPr id="2" name="Group 1">
              <a:extLst>
                <a:ext uri="{FF2B5EF4-FFF2-40B4-BE49-F238E27FC236}">
                  <a16:creationId xmlns:a16="http://schemas.microsoft.com/office/drawing/2014/main" id="{813B2D54-9839-D904-227A-FCE5F16CFCA0}"/>
                </a:ext>
              </a:extLst>
            </p:cNvPr>
            <p:cNvGrpSpPr/>
            <p:nvPr/>
          </p:nvGrpSpPr>
          <p:grpSpPr>
            <a:xfrm>
              <a:off x="722549" y="2215661"/>
              <a:ext cx="10360893" cy="1662979"/>
              <a:chOff x="751424" y="4271766"/>
              <a:chExt cx="10360893" cy="1805966"/>
            </a:xfrm>
          </p:grpSpPr>
          <p:grpSp>
            <p:nvGrpSpPr>
              <p:cNvPr id="3" name="Group 2">
                <a:extLst>
                  <a:ext uri="{FF2B5EF4-FFF2-40B4-BE49-F238E27FC236}">
                    <a16:creationId xmlns:a16="http://schemas.microsoft.com/office/drawing/2014/main" id="{57EDA549-C91D-ADE0-068F-B40A039F0392}"/>
                  </a:ext>
                </a:extLst>
              </p:cNvPr>
              <p:cNvGrpSpPr/>
              <p:nvPr/>
            </p:nvGrpSpPr>
            <p:grpSpPr>
              <a:xfrm>
                <a:off x="751424" y="4271766"/>
                <a:ext cx="10340110" cy="1805966"/>
                <a:chOff x="748591" y="4323720"/>
                <a:chExt cx="10193330" cy="1805966"/>
              </a:xfrm>
            </p:grpSpPr>
            <p:sp>
              <p:nvSpPr>
                <p:cNvPr id="7" name="Rectangle: Rounded Corners 6">
                  <a:extLst>
                    <a:ext uri="{FF2B5EF4-FFF2-40B4-BE49-F238E27FC236}">
                      <a16:creationId xmlns:a16="http://schemas.microsoft.com/office/drawing/2014/main" id="{875349A0-F13C-66A0-43B7-F05D5EED5488}"/>
                    </a:ext>
                  </a:extLst>
                </p:cNvPr>
                <p:cNvSpPr/>
                <p:nvPr/>
              </p:nvSpPr>
              <p:spPr>
                <a:xfrm>
                  <a:off x="1181534" y="4376051"/>
                  <a:ext cx="9760387" cy="1753635"/>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B945C60-2F6D-EB00-DB20-42104270D694}"/>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5" name="Rectangle 4">
                <a:extLst>
                  <a:ext uri="{FF2B5EF4-FFF2-40B4-BE49-F238E27FC236}">
                    <a16:creationId xmlns:a16="http://schemas.microsoft.com/office/drawing/2014/main" id="{3933F56F-6CDC-1484-EC4F-10B35056F25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E16DFEE-0A79-92BB-715F-5E4A39760C5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47CE1460-2B02-78F8-7ED4-34E3B55614F2}"/>
                </a:ext>
              </a:extLst>
            </p:cNvPr>
            <p:cNvSpPr txBox="1"/>
            <p:nvPr/>
          </p:nvSpPr>
          <p:spPr>
            <a:xfrm>
              <a:off x="1485384" y="2263848"/>
              <a:ext cx="9598058" cy="1618978"/>
            </a:xfrm>
            <a:prstGeom prst="rect">
              <a:avLst/>
            </a:prstGeom>
            <a:noFill/>
          </p:spPr>
          <p:txBody>
            <a:bodyPr wrap="square">
              <a:spAutoFit/>
            </a:bodyPr>
            <a:lstStyle/>
            <a:p>
              <a:pPr rtl="0"/>
              <a:r>
                <a:rPr lang="vi-VN" sz="2800" b="1" i="1" u="none" strike="noStrike" kern="1200" baseline="0" dirty="0">
                  <a:solidFill>
                    <a:srgbClr val="231F20"/>
                  </a:solidFill>
                  <a:latin typeface="Times New Roman" panose="02020603050405020304" pitchFamily="18" charset="0"/>
                  <a:cs typeface="Times New Roman" panose="02020603050405020304" pitchFamily="18" charset="0"/>
                </a:rPr>
                <a:t>Thiết bị được gắn bộ xử lí hiện diện xung quanh ta. Chúng giúp con người tự động hoá một phần hoạt động xử lí thông tin và xuất hiện trong hầu hết các lĩnh vực kinh tế, xã hội và đời sống,…</a:t>
              </a:r>
            </a:p>
          </p:txBody>
        </p:sp>
      </p:grpSp>
      <p:grpSp>
        <p:nvGrpSpPr>
          <p:cNvPr id="14" name="Group 13">
            <a:extLst>
              <a:ext uri="{FF2B5EF4-FFF2-40B4-BE49-F238E27FC236}">
                <a16:creationId xmlns:a16="http://schemas.microsoft.com/office/drawing/2014/main" id="{E48C8259-9FE2-966F-6F72-712F8C8B58C7}"/>
              </a:ext>
            </a:extLst>
          </p:cNvPr>
          <p:cNvGrpSpPr/>
          <p:nvPr/>
        </p:nvGrpSpPr>
        <p:grpSpPr>
          <a:xfrm>
            <a:off x="-172721" y="-121386"/>
            <a:ext cx="4914927" cy="1755228"/>
            <a:chOff x="-3441970" y="621441"/>
            <a:chExt cx="4914927" cy="1755228"/>
          </a:xfrm>
        </p:grpSpPr>
        <p:pic>
          <p:nvPicPr>
            <p:cNvPr id="15" name="Picture 2">
              <a:extLst>
                <a:ext uri="{FF2B5EF4-FFF2-40B4-BE49-F238E27FC236}">
                  <a16:creationId xmlns:a16="http://schemas.microsoft.com/office/drawing/2014/main" id="{F8E8C11B-4230-C8D6-5941-9BEE67B30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56" r="1756"/>
            <a:stretch/>
          </p:blipFill>
          <p:spPr bwMode="auto">
            <a:xfrm>
              <a:off x="-3441970" y="621441"/>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FD87ECA-27FF-BF1B-F5AB-EF79211062DF}"/>
                </a:ext>
              </a:extLst>
            </p:cNvPr>
            <p:cNvSpPr txBox="1"/>
            <p:nvPr/>
          </p:nvSpPr>
          <p:spPr>
            <a:xfrm>
              <a:off x="-2860603" y="1299000"/>
              <a:ext cx="3752193" cy="400110"/>
            </a:xfrm>
            <a:prstGeom prst="rect">
              <a:avLst/>
            </a:prstGeom>
            <a:noFill/>
          </p:spPr>
          <p:txBody>
            <a:bodyPr wrap="square" rtlCol="0">
              <a:spAutoFit/>
            </a:bodyPr>
            <a:lstStyle/>
            <a:p>
              <a:r>
                <a:rPr lang="en-US" sz="2000" b="1">
                  <a:solidFill>
                    <a:schemeClr val="bg1"/>
                  </a:solidFill>
                  <a:latin typeface="Tahoma" panose="020B0604030504040204" pitchFamily="34" charset="0"/>
                </a:rPr>
                <a:t>1. THẾ GIỚI KỸ THUẬT SỐ</a:t>
              </a:r>
            </a:p>
          </p:txBody>
        </p:sp>
      </p:grpSp>
    </p:spTree>
    <p:extLst>
      <p:ext uri="{BB962C8B-B14F-4D97-AF65-F5344CB8AC3E}">
        <p14:creationId xmlns:p14="http://schemas.microsoft.com/office/powerpoint/2010/main" val="24332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3936D37-5BB6-AD1E-8707-0F6672046572}"/>
              </a:ext>
            </a:extLst>
          </p:cNvPr>
          <p:cNvSpPr txBox="1"/>
          <p:nvPr/>
        </p:nvSpPr>
        <p:spPr>
          <a:xfrm>
            <a:off x="515241" y="448742"/>
            <a:ext cx="11161514" cy="400110"/>
          </a:xfrm>
          <a:prstGeom prst="rect">
            <a:avLst/>
          </a:prstGeom>
          <a:noFill/>
        </p:spPr>
        <p:txBody>
          <a:bodyPr wrap="square" rtlCol="0">
            <a:spAutoFit/>
          </a:bodyPr>
          <a:lstStyle/>
          <a:p>
            <a:r>
              <a:rPr lang="en-US" sz="2000" b="1" dirty="0">
                <a:solidFill>
                  <a:srgbClr val="FF0000"/>
                </a:solidFill>
                <a:latin typeface="Tahoma" panose="020B0604030504040204" pitchFamily="34" charset="0"/>
              </a:rPr>
              <a:t>2. ỨNG DỤNG THỰC TẾ CỦA MÁY TÍNH TRONG KHOA HỌC KĨ THUẬT VÀ ĐỜI SỐNG</a:t>
            </a:r>
          </a:p>
        </p:txBody>
      </p:sp>
      <p:pic>
        <p:nvPicPr>
          <p:cNvPr id="7" name="y2meta.com - 5 Minute Timer-(1080p)">
            <a:hlinkClick r:id="" action="ppaction://media"/>
            <a:extLst>
              <a:ext uri="{FF2B5EF4-FFF2-40B4-BE49-F238E27FC236}">
                <a16:creationId xmlns:a16="http://schemas.microsoft.com/office/drawing/2014/main" id="{582FA788-9D6F-6995-C8E1-678F57D061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7356239" y="2801215"/>
            <a:ext cx="2206414" cy="965167"/>
          </a:xfrm>
          <a:prstGeom prst="rect">
            <a:avLst/>
          </a:prstGeom>
        </p:spPr>
      </p:pic>
      <p:grpSp>
        <p:nvGrpSpPr>
          <p:cNvPr id="11" name="Xem KQ">
            <a:extLst>
              <a:ext uri="{FF2B5EF4-FFF2-40B4-BE49-F238E27FC236}">
                <a16:creationId xmlns:a16="http://schemas.microsoft.com/office/drawing/2014/main" id="{82229C08-F653-8D95-785C-6CE09742C2D9}"/>
              </a:ext>
            </a:extLst>
          </p:cNvPr>
          <p:cNvGrpSpPr/>
          <p:nvPr/>
        </p:nvGrpSpPr>
        <p:grpSpPr>
          <a:xfrm>
            <a:off x="10170398" y="2684576"/>
            <a:ext cx="1062053" cy="1062053"/>
            <a:chOff x="1580575" y="4515507"/>
            <a:chExt cx="1278588" cy="1278588"/>
          </a:xfrm>
        </p:grpSpPr>
        <p:pic>
          <p:nvPicPr>
            <p:cNvPr id="12" name="Picture 2">
              <a:extLst>
                <a:ext uri="{FF2B5EF4-FFF2-40B4-BE49-F238E27FC236}">
                  <a16:creationId xmlns:a16="http://schemas.microsoft.com/office/drawing/2014/main" id="{E8FDC17D-AADE-21EC-51CB-7DC6495B42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F11476-DC60-979F-4841-6AB80C7C1F09}"/>
                </a:ext>
              </a:extLst>
            </p:cNvPr>
            <p:cNvSpPr txBox="1"/>
            <p:nvPr/>
          </p:nvSpPr>
          <p:spPr>
            <a:xfrm>
              <a:off x="1580575" y="4893191"/>
              <a:ext cx="1262667"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34756DB0-3539-C071-3AD8-34E1239DE7BB}"/>
              </a:ext>
            </a:extLst>
          </p:cNvPr>
          <p:cNvGrpSpPr/>
          <p:nvPr/>
        </p:nvGrpSpPr>
        <p:grpSpPr>
          <a:xfrm>
            <a:off x="6953416" y="2348003"/>
            <a:ext cx="2848282" cy="1881318"/>
            <a:chOff x="5430688" y="198416"/>
            <a:chExt cx="3429000" cy="2264888"/>
          </a:xfrm>
        </p:grpSpPr>
        <p:pic>
          <p:nvPicPr>
            <p:cNvPr id="16" name="Picture 4">
              <a:extLst>
                <a:ext uri="{FF2B5EF4-FFF2-40B4-BE49-F238E27FC236}">
                  <a16:creationId xmlns:a16="http://schemas.microsoft.com/office/drawing/2014/main" id="{978F2CF0-F4D8-F08D-99CF-A5E878156A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D14A3D-B9A0-64D6-4995-97AEBB9A9224}"/>
                </a:ext>
              </a:extLst>
            </p:cNvPr>
            <p:cNvSpPr txBox="1"/>
            <p:nvPr/>
          </p:nvSpPr>
          <p:spPr>
            <a:xfrm>
              <a:off x="5991048" y="976917"/>
              <a:ext cx="2707936" cy="778107"/>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grpSp>
        <p:nvGrpSpPr>
          <p:cNvPr id="2" name="Câu hỏi hoạt động nhóm">
            <a:extLst>
              <a:ext uri="{FF2B5EF4-FFF2-40B4-BE49-F238E27FC236}">
                <a16:creationId xmlns:a16="http://schemas.microsoft.com/office/drawing/2014/main" id="{71C8FE63-AAEF-33C1-AAE8-1474D40DCFC8}"/>
              </a:ext>
            </a:extLst>
          </p:cNvPr>
          <p:cNvGrpSpPr/>
          <p:nvPr/>
        </p:nvGrpSpPr>
        <p:grpSpPr>
          <a:xfrm>
            <a:off x="488902" y="520464"/>
            <a:ext cx="6225469" cy="2912443"/>
            <a:chOff x="3206105" y="153843"/>
            <a:chExt cx="6225469" cy="2912443"/>
          </a:xfrm>
        </p:grpSpPr>
        <p:sp>
          <p:nvSpPr>
            <p:cNvPr id="3" name="TextBox 2">
              <a:extLst>
                <a:ext uri="{FF2B5EF4-FFF2-40B4-BE49-F238E27FC236}">
                  <a16:creationId xmlns:a16="http://schemas.microsoft.com/office/drawing/2014/main" id="{29F4C0B1-47BA-8A46-9014-8619DA1F8804}"/>
                </a:ext>
              </a:extLst>
            </p:cNvPr>
            <p:cNvSpPr txBox="1"/>
            <p:nvPr/>
          </p:nvSpPr>
          <p:spPr>
            <a:xfrm>
              <a:off x="3206105" y="1738263"/>
              <a:ext cx="6225469" cy="1328023"/>
            </a:xfrm>
            <a:prstGeom prst="roundRect">
              <a:avLst/>
            </a:prstGeom>
            <a:solidFill>
              <a:srgbClr val="92D050"/>
            </a:solidFill>
          </p:spPr>
          <p:txBody>
            <a:bodyPr wrap="square" rtlCol="0">
              <a:spAutoFit/>
            </a:bodyPr>
            <a:lstStyle/>
            <a:p>
              <a:pPr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Em hãy nêu một số khả năng của máy tính mà nhờ đó máy tính có thể hỗ trợ con người một cách đắc lực trong cuộc sống</a:t>
              </a:r>
              <a:endParaRPr lang="en-US" sz="2400" b="0" i="0" u="none" strike="noStrike" kern="1200" baseline="0" dirty="0">
                <a:solidFill>
                  <a:srgbClr val="00000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3F0D67F6-9944-AD83-4618-E4CE51C9CA9E}"/>
                </a:ext>
              </a:extLst>
            </p:cNvPr>
            <p:cNvGrpSpPr/>
            <p:nvPr/>
          </p:nvGrpSpPr>
          <p:grpSpPr>
            <a:xfrm>
              <a:off x="5208428" y="153843"/>
              <a:ext cx="2220823" cy="1755322"/>
              <a:chOff x="8111612" y="1250254"/>
              <a:chExt cx="3313394" cy="2618882"/>
            </a:xfrm>
            <a:noFill/>
          </p:grpSpPr>
          <p:sp>
            <p:nvSpPr>
              <p:cNvPr id="8" name="Rectangle 7">
                <a:extLst>
                  <a:ext uri="{FF2B5EF4-FFF2-40B4-BE49-F238E27FC236}">
                    <a16:creationId xmlns:a16="http://schemas.microsoft.com/office/drawing/2014/main" id="{BE800AA5-26A9-6F98-1901-B781C4F5DDD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700"/>
              </a:p>
            </p:txBody>
          </p:sp>
          <p:pic>
            <p:nvPicPr>
              <p:cNvPr id="20" name="Picture 2">
                <a:extLst>
                  <a:ext uri="{FF2B5EF4-FFF2-40B4-BE49-F238E27FC236}">
                    <a16:creationId xmlns:a16="http://schemas.microsoft.com/office/drawing/2014/main" id="{C44252AA-C379-A0A7-3C76-208A823C4B90}"/>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44654" r="-44654"/>
              <a:stretch/>
            </p:blipFill>
            <p:spPr bwMode="auto">
              <a:xfrm>
                <a:off x="8572353" y="1605724"/>
                <a:ext cx="2852653" cy="1506892"/>
              </a:xfrm>
              <a:prstGeom prst="rect">
                <a:avLst/>
              </a:prstGeom>
              <a:grpFill/>
            </p:spPr>
          </p:pic>
          <p:sp>
            <p:nvSpPr>
              <p:cNvPr id="22" name="TextBox 21">
                <a:extLst>
                  <a:ext uri="{FF2B5EF4-FFF2-40B4-BE49-F238E27FC236}">
                    <a16:creationId xmlns:a16="http://schemas.microsoft.com/office/drawing/2014/main" id="{0643D227-693A-B748-380F-EAD0A37FD790}"/>
                  </a:ext>
                </a:extLst>
              </p:cNvPr>
              <p:cNvSpPr txBox="1"/>
              <p:nvPr/>
            </p:nvSpPr>
            <p:spPr>
              <a:xfrm>
                <a:off x="8752468" y="3193716"/>
                <a:ext cx="2492423" cy="446787"/>
              </a:xfrm>
              <a:prstGeom prst="rect">
                <a:avLst/>
              </a:prstGeom>
              <a:grpFill/>
            </p:spPr>
            <p:txBody>
              <a:bodyPr wrap="square" rtlCol="0">
                <a:prstTxWarp prst="textInflateBottom">
                  <a:avLst/>
                </a:prstTxWarp>
                <a:spAutoFit/>
              </a:bodyPr>
              <a:lstStyle/>
              <a:p>
                <a:r>
                  <a:rPr lang="en-US" sz="700" b="1" dirty="0">
                    <a:latin typeface="Open Sans" panose="020B0606030504020204" pitchFamily="34" charset="0"/>
                    <a:ea typeface="Open Sans" panose="020B0606030504020204" pitchFamily="34" charset="0"/>
                    <a:cs typeface="Open Sans" panose="020B0606030504020204" pitchFamily="34" charset="0"/>
                  </a:rPr>
                  <a:t>HOẠT ĐỘNG NHÓM</a:t>
                </a:r>
                <a:endParaRPr lang="vi-VN" sz="700" b="1">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21" name="Flowchart: Predefined Process 20" descr="OPL20U25GSXzBJYl68kk8uQGfFKzs7yb1M4KJWUiLk6ZEvGF+qCIPSnY57AbBFCvTW$2023.11$.25+K4lPs7H94VUqPe2XwIsfPRnrXQE//QTEXxb8/8N4CNc6FpgZahzpTjFhMzSA7T/nHJa11DE8Ng2TP3iAmRczFlmslSuUNOgUeb6yRvs0="/>
          <p:cNvSpPr/>
          <p:nvPr/>
        </p:nvSpPr>
        <p:spPr>
          <a:xfrm>
            <a:off x="274321" y="3774937"/>
            <a:ext cx="10944905" cy="2832340"/>
          </a:xfrm>
          <a:prstGeom prst="flowChartPredefined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itchFamily="18" charset="0"/>
                <a:cs typeface="Times New Roman" pitchFamily="18" charset="0"/>
              </a:rPr>
              <a:t>1. Một số khả năng của máy tính:</a:t>
            </a:r>
          </a:p>
          <a:p>
            <a:pPr algn="just"/>
            <a:r>
              <a:rPr lang="en-US" sz="2800" dirty="0">
                <a:solidFill>
                  <a:schemeClr val="tx1"/>
                </a:solidFill>
                <a:latin typeface="Times New Roman" pitchFamily="18" charset="0"/>
                <a:cs typeface="Times New Roman" pitchFamily="18" charset="0"/>
              </a:rPr>
              <a:t>- Tính toán nhanh, chính xác: thực hiện phép toán trong 1 giây.</a:t>
            </a:r>
          </a:p>
          <a:p>
            <a:pPr algn="just"/>
            <a:r>
              <a:rPr lang="en-US" sz="2800" dirty="0">
                <a:solidFill>
                  <a:schemeClr val="tx1"/>
                </a:solidFill>
                <a:latin typeface="Times New Roman" pitchFamily="18" charset="0"/>
                <a:cs typeface="Times New Roman" pitchFamily="18" charset="0"/>
              </a:rPr>
              <a:t>- Lưu trữ dung lượng lớn:lưu trữ và xử lí nhiều loại dữ liệu.</a:t>
            </a:r>
          </a:p>
          <a:p>
            <a:pPr algn="just"/>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toàn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cầu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tốc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độ</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cao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máy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tính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nhau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thành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máy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tính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toàn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cầu</a:t>
            </a:r>
            <a:r>
              <a:rPr lang="en-US" sz="2800" dirty="0">
                <a:solidFill>
                  <a:schemeClr val="tx1"/>
                </a:solidFill>
                <a:latin typeface="Times New Roman" pitchFamily="18" charset="0"/>
                <a:cs typeface="Times New Roman" pitchFamily="18" charset="0"/>
              </a:rPr>
              <a:t> Internet.</a:t>
            </a:r>
          </a:p>
        </p:txBody>
      </p:sp>
    </p:spTree>
    <p:extLst>
      <p:ext uri="{BB962C8B-B14F-4D97-AF65-F5344CB8AC3E}">
        <p14:creationId xmlns:p14="http://schemas.microsoft.com/office/powerpoint/2010/main" val="35543408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49" presetClass="exit" presetSubtype="0" accel="100000" fill="hold" nodeType="clickEffect">
                                  <p:stCondLst>
                                    <p:cond delay="0"/>
                                  </p:stCondLst>
                                  <p:childTnLst>
                                    <p:anim calcmode="lin" valueType="num">
                                      <p:cBhvr>
                                        <p:cTn id="26" dur="500"/>
                                        <p:tgtEl>
                                          <p:spTgt spid="15"/>
                                        </p:tgtEl>
                                        <p:attrNameLst>
                                          <p:attrName>ppt_w</p:attrName>
                                        </p:attrNameLst>
                                      </p:cBhvr>
                                      <p:tavLst>
                                        <p:tav tm="0">
                                          <p:val>
                                            <p:strVal val="ppt_w"/>
                                          </p:val>
                                        </p:tav>
                                        <p:tav tm="100000">
                                          <p:val>
                                            <p:fltVal val="0"/>
                                          </p:val>
                                        </p:tav>
                                      </p:tavLst>
                                    </p:anim>
                                    <p:anim calcmode="lin" valueType="num">
                                      <p:cBhvr>
                                        <p:cTn id="27" dur="500"/>
                                        <p:tgtEl>
                                          <p:spTgt spid="15"/>
                                        </p:tgtEl>
                                        <p:attrNameLst>
                                          <p:attrName>ppt_h</p:attrName>
                                        </p:attrNameLst>
                                      </p:cBhvr>
                                      <p:tavLst>
                                        <p:tav tm="0">
                                          <p:val>
                                            <p:strVal val="ppt_h"/>
                                          </p:val>
                                        </p:tav>
                                        <p:tav tm="100000">
                                          <p:val>
                                            <p:fltVal val="0"/>
                                          </p:val>
                                        </p:tav>
                                      </p:tavLst>
                                    </p:anim>
                                    <p:anim calcmode="lin" valueType="num">
                                      <p:cBhvr>
                                        <p:cTn id="28" dur="500"/>
                                        <p:tgtEl>
                                          <p:spTgt spid="15"/>
                                        </p:tgtEl>
                                        <p:attrNameLst>
                                          <p:attrName>style.rotation</p:attrName>
                                        </p:attrNameLst>
                                      </p:cBhvr>
                                      <p:tavLst>
                                        <p:tav tm="0">
                                          <p:val>
                                            <p:fltVal val="0"/>
                                          </p:val>
                                        </p:tav>
                                        <p:tav tm="100000">
                                          <p:val>
                                            <p:fltVal val="360"/>
                                          </p:val>
                                        </p:tav>
                                      </p:tavLst>
                                    </p:anim>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315015" fill="hold"/>
                                        <p:tgtEl>
                                          <p:spTgt spid="7"/>
                                        </p:tgtEl>
                                      </p:cBhvr>
                                    </p:cmd>
                                  </p:childTnLst>
                                </p:cTn>
                              </p:par>
                            </p:childTnLst>
                          </p:cTn>
                        </p:par>
                      </p:childTnLst>
                    </p:cTn>
                  </p:par>
                </p:childTnLst>
              </p:cTn>
              <p:nextCondLst>
                <p:cond evt="onClick" delay="0">
                  <p:tgtEl>
                    <p:spTgt spid="15"/>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after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md type="call" cmd="stop">
                                      <p:cBhvr>
                                        <p:cTn id="40" dur="1">
                                          <p:stCondLst>
                                            <p:cond delay="499"/>
                                          </p:stCondLst>
                                        </p:cTn>
                                        <p:tgtEl>
                                          <p:spTgt spid="7"/>
                                        </p:tgtEl>
                                      </p:cBhvr>
                                    </p:cmd>
                                  </p:childTnLst>
                                </p:cTn>
                              </p:par>
                            </p:childTnLst>
                          </p:cTn>
                        </p:par>
                      </p:childTnLst>
                    </p:cTn>
                  </p:par>
                </p:childTnLst>
              </p:cTn>
              <p:nextCondLst>
                <p:cond evt="onClick" delay="0">
                  <p:tgtEl>
                    <p:spTgt spid="11"/>
                  </p:tgtEl>
                </p:cond>
              </p:nextCondLst>
            </p:seq>
            <p:video>
              <p:cMediaNode vol="80000" mute="1">
                <p:cTn id="41" fill="hold" display="0">
                  <p:stCondLst>
                    <p:cond delay="indefinite"/>
                  </p:stCondLst>
                </p:cTn>
                <p:tgtEl>
                  <p:spTgt spid="7"/>
                </p:tgtEl>
              </p:cMediaNode>
            </p:video>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3936D37-5BB6-AD1E-8707-0F6672046572}"/>
              </a:ext>
            </a:extLst>
          </p:cNvPr>
          <p:cNvSpPr txBox="1"/>
          <p:nvPr/>
        </p:nvSpPr>
        <p:spPr>
          <a:xfrm>
            <a:off x="515241" y="448742"/>
            <a:ext cx="11161514" cy="400110"/>
          </a:xfrm>
          <a:prstGeom prst="rect">
            <a:avLst/>
          </a:prstGeom>
          <a:noFill/>
        </p:spPr>
        <p:txBody>
          <a:bodyPr wrap="square" rtlCol="0">
            <a:spAutoFit/>
          </a:bodyPr>
          <a:lstStyle/>
          <a:p>
            <a:r>
              <a:rPr lang="en-US" sz="2000" b="1" dirty="0">
                <a:solidFill>
                  <a:srgbClr val="FF0000"/>
                </a:solidFill>
                <a:latin typeface="Tahoma" panose="020B0604030504040204" pitchFamily="34" charset="0"/>
              </a:rPr>
              <a:t>2. ỨNG DỤNG THỰC TẾ CỦA MÁY TÍNH TRONG KHOA HỌC KĨ THUẬT VÀ ĐỜI SỐNG</a:t>
            </a:r>
          </a:p>
        </p:txBody>
      </p:sp>
      <p:pic>
        <p:nvPicPr>
          <p:cNvPr id="9" name="Online Media 8" title="Tin Học 9 - Bài 2. Ứng Dụng Của Máy TÍnh Trong Khoa Học Và Đời Sống">
            <a:hlinkClick r:id="" action="ppaction://media"/>
            <a:extLst>
              <a:ext uri="{FF2B5EF4-FFF2-40B4-BE49-F238E27FC236}">
                <a16:creationId xmlns:a16="http://schemas.microsoft.com/office/drawing/2014/main" id="{73116D4F-65EC-B07C-C7AD-37A92E62D053}"/>
              </a:ext>
            </a:extLst>
          </p:cNvPr>
          <p:cNvPicPr>
            <a:picLocks noRot="1" noChangeAspect="1"/>
          </p:cNvPicPr>
          <p:nvPr>
            <a:videoFile r:link="rId1"/>
          </p:nvPr>
        </p:nvPicPr>
        <p:blipFill>
          <a:blip r:embed="rId3"/>
          <a:stretch>
            <a:fillRect/>
          </a:stretch>
        </p:blipFill>
        <p:spPr>
          <a:xfrm>
            <a:off x="2266633" y="1124859"/>
            <a:ext cx="7658735" cy="4323802"/>
          </a:xfrm>
          <a:prstGeom prst="rect">
            <a:avLst/>
          </a:prstGeom>
        </p:spPr>
      </p:pic>
      <p:grpSp>
        <p:nvGrpSpPr>
          <p:cNvPr id="23" name="Hỏi cá nhân">
            <a:extLst>
              <a:ext uri="{FF2B5EF4-FFF2-40B4-BE49-F238E27FC236}">
                <a16:creationId xmlns:a16="http://schemas.microsoft.com/office/drawing/2014/main" id="{D48F24D0-E422-34BD-025F-ECF60A6BD471}"/>
              </a:ext>
            </a:extLst>
          </p:cNvPr>
          <p:cNvGrpSpPr/>
          <p:nvPr/>
        </p:nvGrpSpPr>
        <p:grpSpPr>
          <a:xfrm>
            <a:off x="722549" y="5448663"/>
            <a:ext cx="10360893" cy="960599"/>
            <a:chOff x="722549" y="2215666"/>
            <a:chExt cx="10360893" cy="960599"/>
          </a:xfrm>
        </p:grpSpPr>
        <p:grpSp>
          <p:nvGrpSpPr>
            <p:cNvPr id="28" name="Group 27">
              <a:extLst>
                <a:ext uri="{FF2B5EF4-FFF2-40B4-BE49-F238E27FC236}">
                  <a16:creationId xmlns:a16="http://schemas.microsoft.com/office/drawing/2014/main" id="{2F6C28AD-F728-43FA-FA52-9981F95C9FB9}"/>
                </a:ext>
              </a:extLst>
            </p:cNvPr>
            <p:cNvGrpSpPr/>
            <p:nvPr/>
          </p:nvGrpSpPr>
          <p:grpSpPr>
            <a:xfrm>
              <a:off x="722549" y="2215666"/>
              <a:ext cx="10360893" cy="960599"/>
              <a:chOff x="751424" y="4271768"/>
              <a:chExt cx="10360893" cy="1043193"/>
            </a:xfrm>
          </p:grpSpPr>
          <p:grpSp>
            <p:nvGrpSpPr>
              <p:cNvPr id="30" name="Group 29">
                <a:extLst>
                  <a:ext uri="{FF2B5EF4-FFF2-40B4-BE49-F238E27FC236}">
                    <a16:creationId xmlns:a16="http://schemas.microsoft.com/office/drawing/2014/main" id="{62EA2D83-E16A-1D01-686D-B02F81264E31}"/>
                  </a:ext>
                </a:extLst>
              </p:cNvPr>
              <p:cNvGrpSpPr/>
              <p:nvPr/>
            </p:nvGrpSpPr>
            <p:grpSpPr>
              <a:xfrm>
                <a:off x="751424" y="4271768"/>
                <a:ext cx="10340110" cy="1043193"/>
                <a:chOff x="748591" y="4323722"/>
                <a:chExt cx="10193330" cy="1043193"/>
              </a:xfrm>
            </p:grpSpPr>
            <p:sp>
              <p:nvSpPr>
                <p:cNvPr id="33" name="Rectangle: Rounded Corners 32">
                  <a:extLst>
                    <a:ext uri="{FF2B5EF4-FFF2-40B4-BE49-F238E27FC236}">
                      <a16:creationId xmlns:a16="http://schemas.microsoft.com/office/drawing/2014/main" id="{676D86FB-6D31-A260-3A07-9F49BC4E8116}"/>
                    </a:ext>
                  </a:extLst>
                </p:cNvPr>
                <p:cNvSpPr/>
                <p:nvPr/>
              </p:nvSpPr>
              <p:spPr>
                <a:xfrm>
                  <a:off x="1181534" y="4593969"/>
                  <a:ext cx="9760387" cy="772946"/>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221FA744-AAAE-83F2-0BE2-F4099E742F45}"/>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31" name="Rectangle 30">
                <a:extLst>
                  <a:ext uri="{FF2B5EF4-FFF2-40B4-BE49-F238E27FC236}">
                    <a16:creationId xmlns:a16="http://schemas.microsoft.com/office/drawing/2014/main" id="{99E34A7C-E9E6-28AD-F412-D9185950783B}"/>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6C772BDA-D937-F664-3BE9-48380556A10D}"/>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29" name="TextBox 28">
              <a:extLst>
                <a:ext uri="{FF2B5EF4-FFF2-40B4-BE49-F238E27FC236}">
                  <a16:creationId xmlns:a16="http://schemas.microsoft.com/office/drawing/2014/main" id="{439C836B-5F05-9E9C-9AE4-252892CD1B99}"/>
                </a:ext>
              </a:extLst>
            </p:cNvPr>
            <p:cNvSpPr txBox="1"/>
            <p:nvPr/>
          </p:nvSpPr>
          <p:spPr>
            <a:xfrm>
              <a:off x="1615756" y="2470098"/>
              <a:ext cx="9312221" cy="461665"/>
            </a:xfrm>
            <a:prstGeom prst="rect">
              <a:avLst/>
            </a:prstGeom>
            <a:noFill/>
          </p:spPr>
          <p:txBody>
            <a:bodyPr wrap="square">
              <a:spAutoFit/>
            </a:bodyPr>
            <a:lstStyle/>
            <a:p>
              <a:pPr rtl="0"/>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Em đã ứng dụng máy tính trong cuộc sống vào việc gì?</a:t>
              </a:r>
            </a:p>
          </p:txBody>
        </p:sp>
      </p:grpSp>
    </p:spTree>
    <p:extLst>
      <p:ext uri="{BB962C8B-B14F-4D97-AF65-F5344CB8AC3E}">
        <p14:creationId xmlns:p14="http://schemas.microsoft.com/office/powerpoint/2010/main" val="36445301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9"/>
                </p:tgtEl>
              </p:cMediaNode>
            </p:vide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edefined Process 6" descr="OPL20U25GSXzBJYl68kk8uQGfFKzs7yb1M4KJWUiLk6ZEvGF+qCIPSnY57AbBFCvTW$2023.11$.25+K4lPs7H94VUqPe2XwIsfPRnrXQE//QTEXxb8/8N4CNc6FpgZahzpTjFhMzSA7T/nHJa11DE8Ng2TP3iAmRczFlmslSuUNOgUeb6yRvs0="/>
          <p:cNvSpPr/>
          <p:nvPr/>
        </p:nvSpPr>
        <p:spPr>
          <a:xfrm>
            <a:off x="479293" y="2433490"/>
            <a:ext cx="11267747" cy="4173793"/>
          </a:xfrm>
          <a:prstGeom prst="flowChartPredefined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Tx/>
              <a:buChar char="-"/>
            </a:pPr>
            <a:r>
              <a:rPr lang="en-US" sz="2800" smtClean="0">
                <a:solidFill>
                  <a:srgbClr val="002060"/>
                </a:solidFill>
                <a:latin typeface="Times New Roman" pitchFamily="18" charset="0"/>
                <a:cs typeface="Times New Roman" pitchFamily="18" charset="0"/>
              </a:rPr>
              <a:t>Nghiên </a:t>
            </a:r>
            <a:r>
              <a:rPr lang="en-US" sz="2800">
                <a:solidFill>
                  <a:srgbClr val="002060"/>
                </a:solidFill>
                <a:latin typeface="Times New Roman" pitchFamily="18" charset="0"/>
                <a:cs typeface="Times New Roman" pitchFamily="18" charset="0"/>
              </a:rPr>
              <a:t>cứu khoa học, phát triển công </a:t>
            </a:r>
            <a:r>
              <a:rPr lang="en-US" sz="2800" smtClean="0">
                <a:solidFill>
                  <a:srgbClr val="002060"/>
                </a:solidFill>
                <a:latin typeface="Times New Roman" pitchFamily="18" charset="0"/>
                <a:cs typeface="Times New Roman" pitchFamily="18" charset="0"/>
              </a:rPr>
              <a:t>nghệ: mô phỏng dòng chảy của chất lỏng, siêu máy tính, kính viễn vọng…</a:t>
            </a:r>
          </a:p>
          <a:p>
            <a:pPr marL="457200" indent="-457200" algn="just">
              <a:buFontTx/>
              <a:buChar char="-"/>
            </a:pPr>
            <a:r>
              <a:rPr lang="en-US" sz="2800" smtClean="0">
                <a:solidFill>
                  <a:srgbClr val="002060"/>
                </a:solidFill>
                <a:latin typeface="Times New Roman" pitchFamily="18" charset="0"/>
                <a:cs typeface="Times New Roman" pitchFamily="18" charset="0"/>
              </a:rPr>
              <a:t>Y tế: dùng máy tính để chẩn đoán  rối loạn thể chất và tinh thần, quản lí dữ liệu.</a:t>
            </a:r>
          </a:p>
          <a:p>
            <a:pPr marL="457200" indent="-457200" algn="just">
              <a:buFontTx/>
              <a:buChar char="-"/>
            </a:pPr>
            <a:r>
              <a:rPr lang="en-US" sz="2800" smtClean="0">
                <a:solidFill>
                  <a:srgbClr val="002060"/>
                </a:solidFill>
                <a:latin typeface="Times New Roman" pitchFamily="18" charset="0"/>
                <a:cs typeface="Times New Roman" pitchFamily="18" charset="0"/>
              </a:rPr>
              <a:t>Giao thông: điều khiển xe tự động lái, điều khiển hệ thống đèn tín hiệu…</a:t>
            </a:r>
          </a:p>
          <a:p>
            <a:pPr marL="457200" indent="-457200" algn="just">
              <a:buFontTx/>
              <a:buChar char="-"/>
            </a:pPr>
            <a:r>
              <a:rPr lang="en-US" sz="2800" smtClean="0">
                <a:solidFill>
                  <a:srgbClr val="002060"/>
                </a:solidFill>
                <a:latin typeface="Times New Roman" pitchFamily="18" charset="0"/>
                <a:cs typeface="Times New Roman" pitchFamily="18" charset="0"/>
              </a:rPr>
              <a:t>Đời sống: gửi hàng, mua thực phẩm…</a:t>
            </a:r>
          </a:p>
          <a:p>
            <a:pPr marL="457200" indent="-457200" algn="just">
              <a:buFontTx/>
              <a:buChar char="-"/>
            </a:pPr>
            <a:r>
              <a:rPr lang="en-US" sz="2800" smtClean="0">
                <a:solidFill>
                  <a:srgbClr val="002060"/>
                </a:solidFill>
                <a:latin typeface="Times New Roman" pitchFamily="18" charset="0"/>
                <a:cs typeface="Times New Roman" pitchFamily="18" charset="0"/>
              </a:rPr>
              <a:t>Giải trí: nghe nhạc, xem phim, trò chuyện…</a:t>
            </a:r>
            <a:endParaRPr lang="en-US" sz="2800">
              <a:solidFill>
                <a:srgbClr val="002060"/>
              </a:solidFill>
              <a:latin typeface="Times New Roman" pitchFamily="18" charset="0"/>
              <a:cs typeface="Times New Roman" pitchFamily="18" charset="0"/>
            </a:endParaRPr>
          </a:p>
          <a:p>
            <a:pPr marL="457200" indent="-457200">
              <a:buFontTx/>
              <a:buChar char="-"/>
            </a:pPr>
            <a:endParaRPr lang="en-US" sz="2800"/>
          </a:p>
        </p:txBody>
      </p:sp>
      <p:sp>
        <p:nvSpPr>
          <p:cNvPr id="6" name="Rectangle 5" descr="OPL20U25GSXzBJYl68kk8uQGfFKzs7yb1M4KJWUiLk6ZEvGF+qCIPSnY57AbBFCvTW$2023.11$.25+K4lPs7H94VUqPe2XwIsfPRnrXQE//QTEXxb8/8N4CNc6FpgZahzpTjFhMzSA7T/nHJa11DE8Ng2TP3iAmRczFlmslSuUNOgUeb6yRvs0="/>
          <p:cNvSpPr/>
          <p:nvPr/>
        </p:nvSpPr>
        <p:spPr>
          <a:xfrm>
            <a:off x="0" y="-31964"/>
            <a:ext cx="10844572" cy="609398"/>
          </a:xfrm>
          <a:prstGeom prst="rect">
            <a:avLst/>
          </a:prstGeom>
          <a:noFill/>
        </p:spPr>
        <p:txBody>
          <a:bodyPr wrap="none">
            <a:spAutoFit/>
          </a:bodyPr>
          <a:lstStyle/>
          <a:p>
            <a:pPr algn="just">
              <a:lnSpc>
                <a:spcPct val="120000"/>
              </a:lnSpc>
              <a:spcBef>
                <a:spcPts val="300"/>
              </a:spcBef>
              <a:spcAft>
                <a:spcPts val="300"/>
              </a:spcAft>
            </a:pPr>
            <a:r>
              <a:rPr lang="en-US" sz="2800" b="1" dirty="0">
                <a:solidFill>
                  <a:srgbClr val="C00000"/>
                </a:solidFill>
                <a:latin typeface="Times New Roman" panose="02020603050405020304" pitchFamily="18" charset="0"/>
                <a:cs typeface="Times New Roman" panose="02020603050405020304" pitchFamily="18" charset="0"/>
              </a:rPr>
              <a:t>2. Ứng dụng thực tế của máy tính trong khoa học kĩ thuật và đời sống</a:t>
            </a:r>
            <a:endParaRPr lang="en-US" sz="2800"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8" name="Google Shape;364;p10"/>
          <p:cNvGrpSpPr/>
          <p:nvPr/>
        </p:nvGrpSpPr>
        <p:grpSpPr>
          <a:xfrm>
            <a:off x="479291" y="930347"/>
            <a:ext cx="10093928" cy="1326156"/>
            <a:chOff x="6459260" y="1628712"/>
            <a:chExt cx="5022149" cy="4695583"/>
          </a:xfrm>
        </p:grpSpPr>
        <p:sp>
          <p:nvSpPr>
            <p:cNvPr id="9" name="Google Shape;365;p10"/>
            <p:cNvSpPr/>
            <p:nvPr/>
          </p:nvSpPr>
          <p:spPr>
            <a:xfrm>
              <a:off x="6520226" y="1720171"/>
              <a:ext cx="4863138" cy="4536836"/>
            </a:xfrm>
            <a:prstGeom prst="rect">
              <a:avLst/>
            </a:prstGeom>
            <a:noFill/>
            <a:ln w="9525" cap="flat" cmpd="sng">
              <a:solidFill>
                <a:srgbClr val="6DC1B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600" b="0" i="0" u="none" strike="noStrike" cap="none">
                <a:solidFill>
                  <a:srgbClr val="000000"/>
                </a:solidFill>
                <a:latin typeface="Arial"/>
                <a:ea typeface="Arial"/>
                <a:cs typeface="Arial"/>
                <a:sym typeface="Arial"/>
              </a:endParaRPr>
            </a:p>
          </p:txBody>
        </p:sp>
        <p:sp>
          <p:nvSpPr>
            <p:cNvPr id="10" name="Google Shape;367;p10"/>
            <p:cNvSpPr/>
            <p:nvPr/>
          </p:nvSpPr>
          <p:spPr>
            <a:xfrm>
              <a:off x="6459260" y="1628712"/>
              <a:ext cx="528638" cy="530225"/>
            </a:xfrm>
            <a:custGeom>
              <a:avLst/>
              <a:gdLst/>
              <a:ahLst/>
              <a:cxnLst/>
              <a:rect l="l" t="t" r="r" b="b"/>
              <a:pathLst>
                <a:path w="1446" h="1446" extrusionOk="0">
                  <a:moveTo>
                    <a:pt x="0" y="0"/>
                  </a:moveTo>
                  <a:lnTo>
                    <a:pt x="1446" y="0"/>
                  </a:lnTo>
                  <a:lnTo>
                    <a:pt x="1446" y="458"/>
                  </a:lnTo>
                  <a:lnTo>
                    <a:pt x="438" y="458"/>
                  </a:lnTo>
                  <a:lnTo>
                    <a:pt x="438" y="1446"/>
                  </a:lnTo>
                  <a:lnTo>
                    <a:pt x="0" y="1446"/>
                  </a:lnTo>
                  <a:lnTo>
                    <a:pt x="0" y="0"/>
                  </a:lnTo>
                  <a:close/>
                </a:path>
              </a:pathLst>
            </a:custGeom>
            <a:solidFill>
              <a:srgbClr val="6DC1B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600" b="0" i="0" u="none" strike="noStrike" cap="none">
                <a:solidFill>
                  <a:srgbClr val="000000"/>
                </a:solidFill>
                <a:latin typeface="Arial"/>
                <a:ea typeface="Arial"/>
                <a:cs typeface="Arial"/>
                <a:sym typeface="Arial"/>
              </a:endParaRPr>
            </a:p>
          </p:txBody>
        </p:sp>
        <p:sp>
          <p:nvSpPr>
            <p:cNvPr id="11" name="Google Shape;368;p10"/>
            <p:cNvSpPr/>
            <p:nvPr/>
          </p:nvSpPr>
          <p:spPr>
            <a:xfrm rot="10800000">
              <a:off x="10952771" y="5794070"/>
              <a:ext cx="528638" cy="530225"/>
            </a:xfrm>
            <a:custGeom>
              <a:avLst/>
              <a:gdLst/>
              <a:ahLst/>
              <a:cxnLst/>
              <a:rect l="l" t="t" r="r" b="b"/>
              <a:pathLst>
                <a:path w="1446" h="1446" extrusionOk="0">
                  <a:moveTo>
                    <a:pt x="0" y="0"/>
                  </a:moveTo>
                  <a:lnTo>
                    <a:pt x="1446" y="0"/>
                  </a:lnTo>
                  <a:lnTo>
                    <a:pt x="1446" y="458"/>
                  </a:lnTo>
                  <a:lnTo>
                    <a:pt x="438" y="458"/>
                  </a:lnTo>
                  <a:lnTo>
                    <a:pt x="438" y="1446"/>
                  </a:lnTo>
                  <a:lnTo>
                    <a:pt x="0" y="1446"/>
                  </a:lnTo>
                  <a:lnTo>
                    <a:pt x="0" y="0"/>
                  </a:lnTo>
                  <a:close/>
                </a:path>
              </a:pathLst>
            </a:custGeom>
            <a:solidFill>
              <a:srgbClr val="6DC1B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600" b="0" i="0" u="none" strike="noStrike" cap="none">
                <a:solidFill>
                  <a:srgbClr val="000000"/>
                </a:solidFill>
                <a:latin typeface="Arial"/>
                <a:ea typeface="Arial"/>
                <a:cs typeface="Arial"/>
                <a:sym typeface="Arial"/>
              </a:endParaRPr>
            </a:p>
          </p:txBody>
        </p:sp>
      </p:grpSp>
      <p:sp>
        <p:nvSpPr>
          <p:cNvPr id="2" name="Rectangle 1"/>
          <p:cNvSpPr/>
          <p:nvPr/>
        </p:nvSpPr>
        <p:spPr>
          <a:xfrm>
            <a:off x="914405" y="1117955"/>
            <a:ext cx="9127671" cy="954107"/>
          </a:xfrm>
          <a:prstGeom prst="rect">
            <a:avLst/>
          </a:prstGeom>
        </p:spPr>
        <p:txBody>
          <a:bodyPr wrap="square">
            <a:spAutoFit/>
          </a:bodyPr>
          <a:lstStyle/>
          <a:p>
            <a:pPr algn="just"/>
            <a:r>
              <a:rPr lang="en-US" sz="2800" b="1" i="1" dirty="0">
                <a:solidFill>
                  <a:srgbClr val="002060"/>
                </a:solidFill>
                <a:latin typeface="Times New Roman" pitchFamily="18" charset="0"/>
                <a:cs typeface="Times New Roman" panose="02020603050405020304" pitchFamily="18" charset="0"/>
              </a:rPr>
              <a:t>Em hãy nêu một </a:t>
            </a:r>
            <a:r>
              <a:rPr lang="en-US" sz="2800" b="1" i="1">
                <a:solidFill>
                  <a:srgbClr val="002060"/>
                </a:solidFill>
                <a:latin typeface="Times New Roman" panose="02020603050405020304" pitchFamily="18" charset="0"/>
                <a:cs typeface="Times New Roman" panose="02020603050405020304" pitchFamily="18" charset="0"/>
              </a:rPr>
              <a:t>số </a:t>
            </a:r>
            <a:r>
              <a:rPr lang="en-US" sz="2800" b="1" i="1" smtClean="0">
                <a:solidFill>
                  <a:srgbClr val="002060"/>
                </a:solidFill>
                <a:latin typeface="Times New Roman" pitchFamily="18" charset="0"/>
                <a:cs typeface="Times New Roman" pitchFamily="18" charset="0"/>
              </a:rPr>
              <a:t>ứng </a:t>
            </a:r>
            <a:r>
              <a:rPr lang="en-US" sz="2800" b="1" i="1">
                <a:solidFill>
                  <a:srgbClr val="002060"/>
                </a:solidFill>
                <a:latin typeface="Times New Roman" pitchFamily="18" charset="0"/>
                <a:cs typeface="Times New Roman" pitchFamily="18" charset="0"/>
              </a:rPr>
              <a:t>dụng thực tế của máy tính trong khoa học kĩ thuật và đời </a:t>
            </a:r>
            <a:r>
              <a:rPr lang="en-US" sz="2800" b="1" i="1" smtClean="0">
                <a:solidFill>
                  <a:srgbClr val="002060"/>
                </a:solidFill>
                <a:latin typeface="Times New Roman" pitchFamily="18" charset="0"/>
                <a:cs typeface="Times New Roman" pitchFamily="18" charset="0"/>
              </a:rPr>
              <a:t>sống?</a:t>
            </a:r>
            <a:endParaRPr lang="en-US" sz="2800" b="1" i="1">
              <a:solidFill>
                <a:srgbClr val="002060"/>
              </a:solidFill>
              <a:latin typeface="Times New Roman" pitchFamily="18" charset="0"/>
              <a:cs typeface="Times New Roman" pitchFamily="18" charset="0"/>
            </a:endParaRPr>
          </a:p>
        </p:txBody>
      </p:sp>
      <p:pic>
        <p:nvPicPr>
          <p:cNvPr id="12" name="Picture 11" descr="OPL20U25GSXzBJYl68kk8uQGfFKzs7yb1M4KJWUiLk6ZEvGF+qCIPSnY57AbBFCvTW$2023.11$.25+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8136" y="-142522"/>
            <a:ext cx="1456733" cy="1456733"/>
          </a:xfrm>
          <a:prstGeom prst="rect">
            <a:avLst/>
          </a:prstGeom>
        </p:spPr>
      </p:pic>
    </p:spTree>
    <p:extLst>
      <p:ext uri="{BB962C8B-B14F-4D97-AF65-F5344CB8AC3E}">
        <p14:creationId xmlns:p14="http://schemas.microsoft.com/office/powerpoint/2010/main" val="94235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hi nhớ">
            <a:extLst>
              <a:ext uri="{FF2B5EF4-FFF2-40B4-BE49-F238E27FC236}">
                <a16:creationId xmlns:a16="http://schemas.microsoft.com/office/drawing/2014/main" id="{0BB3A087-3236-4056-BBCE-D718DFB20AFE}"/>
              </a:ext>
            </a:extLst>
          </p:cNvPr>
          <p:cNvGrpSpPr/>
          <p:nvPr/>
        </p:nvGrpSpPr>
        <p:grpSpPr>
          <a:xfrm>
            <a:off x="722549" y="2215662"/>
            <a:ext cx="10360893" cy="2386819"/>
            <a:chOff x="722549" y="2215662"/>
            <a:chExt cx="10360893" cy="2386819"/>
          </a:xfrm>
        </p:grpSpPr>
        <p:grpSp>
          <p:nvGrpSpPr>
            <p:cNvPr id="2" name="Group 1">
              <a:extLst>
                <a:ext uri="{FF2B5EF4-FFF2-40B4-BE49-F238E27FC236}">
                  <a16:creationId xmlns:a16="http://schemas.microsoft.com/office/drawing/2014/main" id="{813B2D54-9839-D904-227A-FCE5F16CFCA0}"/>
                </a:ext>
              </a:extLst>
            </p:cNvPr>
            <p:cNvGrpSpPr/>
            <p:nvPr/>
          </p:nvGrpSpPr>
          <p:grpSpPr>
            <a:xfrm>
              <a:off x="722549" y="2215662"/>
              <a:ext cx="10360893" cy="2386819"/>
              <a:chOff x="751424" y="4271766"/>
              <a:chExt cx="10360893" cy="2592043"/>
            </a:xfrm>
          </p:grpSpPr>
          <p:grpSp>
            <p:nvGrpSpPr>
              <p:cNvPr id="3" name="Group 2">
                <a:extLst>
                  <a:ext uri="{FF2B5EF4-FFF2-40B4-BE49-F238E27FC236}">
                    <a16:creationId xmlns:a16="http://schemas.microsoft.com/office/drawing/2014/main" id="{57EDA549-C91D-ADE0-068F-B40A039F0392}"/>
                  </a:ext>
                </a:extLst>
              </p:cNvPr>
              <p:cNvGrpSpPr/>
              <p:nvPr/>
            </p:nvGrpSpPr>
            <p:grpSpPr>
              <a:xfrm>
                <a:off x="751424" y="4271766"/>
                <a:ext cx="10340110" cy="2592043"/>
                <a:chOff x="748591" y="4323720"/>
                <a:chExt cx="10193330" cy="2592043"/>
              </a:xfrm>
            </p:grpSpPr>
            <p:sp>
              <p:nvSpPr>
                <p:cNvPr id="7" name="Rectangle: Rounded Corners 6">
                  <a:extLst>
                    <a:ext uri="{FF2B5EF4-FFF2-40B4-BE49-F238E27FC236}">
                      <a16:creationId xmlns:a16="http://schemas.microsoft.com/office/drawing/2014/main" id="{875349A0-F13C-66A0-43B7-F05D5EED5488}"/>
                    </a:ext>
                  </a:extLst>
                </p:cNvPr>
                <p:cNvSpPr/>
                <p:nvPr/>
              </p:nvSpPr>
              <p:spPr>
                <a:xfrm>
                  <a:off x="1181534" y="4594430"/>
                  <a:ext cx="9760387" cy="2321333"/>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B945C60-2F6D-EB00-DB20-42104270D694}"/>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5" name="Rectangle 4">
                <a:extLst>
                  <a:ext uri="{FF2B5EF4-FFF2-40B4-BE49-F238E27FC236}">
                    <a16:creationId xmlns:a16="http://schemas.microsoft.com/office/drawing/2014/main" id="{3933F56F-6CDC-1484-EC4F-10B35056F25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E16DFEE-0A79-92BB-715F-5E4A39760C5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47CE1460-2B02-78F8-7ED4-34E3B55614F2}"/>
                </a:ext>
              </a:extLst>
            </p:cNvPr>
            <p:cNvSpPr txBox="1"/>
            <p:nvPr/>
          </p:nvSpPr>
          <p:spPr>
            <a:xfrm>
              <a:off x="1615756" y="2464086"/>
              <a:ext cx="9312221" cy="1569660"/>
            </a:xfrm>
            <a:prstGeom prst="rect">
              <a:avLst/>
            </a:prstGeom>
            <a:noFill/>
          </p:spPr>
          <p:txBody>
            <a:bodyPr wrap="square">
              <a:spAutoFit/>
            </a:bodyPr>
            <a:lstStyle/>
            <a:p>
              <a:pPr rtl="0"/>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Máy tính có khả năng tính toán nhanh, bền bỉ, chính xác; lưu trữ dữ liệu với dung lượng lớn; kết nối toàn cầu với tốc độ cao. </a:t>
              </a:r>
            </a:p>
            <a:p>
              <a:pPr rtl="0"/>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Máy tính được ứng dụng hiệu quả trong nhiều lĩnh vực của khoa học kĩ thuật và đời sống.</a:t>
              </a:r>
            </a:p>
          </p:txBody>
        </p:sp>
      </p:grpSp>
      <p:sp>
        <p:nvSpPr>
          <p:cNvPr id="10" name="TextBox 9">
            <a:extLst>
              <a:ext uri="{FF2B5EF4-FFF2-40B4-BE49-F238E27FC236}">
                <a16:creationId xmlns:a16="http://schemas.microsoft.com/office/drawing/2014/main" id="{5F0F337E-687E-C541-C36B-7D1A57319A84}"/>
              </a:ext>
            </a:extLst>
          </p:cNvPr>
          <p:cNvSpPr txBox="1"/>
          <p:nvPr/>
        </p:nvSpPr>
        <p:spPr>
          <a:xfrm>
            <a:off x="515241" y="448742"/>
            <a:ext cx="11161514" cy="400110"/>
          </a:xfrm>
          <a:prstGeom prst="rect">
            <a:avLst/>
          </a:prstGeom>
          <a:noFill/>
        </p:spPr>
        <p:txBody>
          <a:bodyPr wrap="square" rtlCol="0">
            <a:spAutoFit/>
          </a:bodyPr>
          <a:lstStyle/>
          <a:p>
            <a:r>
              <a:rPr lang="en-US" sz="2000" b="1" dirty="0">
                <a:solidFill>
                  <a:srgbClr val="FF0000"/>
                </a:solidFill>
                <a:latin typeface="Tahoma" panose="020B0604030504040204" pitchFamily="34" charset="0"/>
              </a:rPr>
              <a:t>2. ỨNG DỤNG THỰC TẾ CỦA MÁY TÍNH TRONG KHOA HỌC KĨ THUẬT VÀ ĐỜI SỐNG</a:t>
            </a:r>
          </a:p>
        </p:txBody>
      </p:sp>
    </p:spTree>
    <p:extLst>
      <p:ext uri="{BB962C8B-B14F-4D97-AF65-F5344CB8AC3E}">
        <p14:creationId xmlns:p14="http://schemas.microsoft.com/office/powerpoint/2010/main" val="321551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1c98244e0147f1e783b3d16720741e69.jpg"/>
          <p:cNvPicPr>
            <a:picLocks noChangeAspect="1"/>
          </p:cNvPicPr>
          <p:nvPr/>
        </p:nvPicPr>
        <p:blipFill>
          <a:blip r:embed="rId3">
            <a:clrChange>
              <a:clrFrom>
                <a:srgbClr val="F6F6F6"/>
              </a:clrFrom>
              <a:clrTo>
                <a:srgbClr val="F6F6F6">
                  <a:alpha val="0"/>
                </a:srgbClr>
              </a:clrTo>
            </a:clrChange>
          </a:blip>
          <a:srcRect l="6182" t="55208" r="53035" b="22917"/>
          <a:stretch>
            <a:fillRect/>
          </a:stretch>
        </p:blipFill>
        <p:spPr>
          <a:xfrm>
            <a:off x="3584041" y="3944239"/>
            <a:ext cx="1849347" cy="745115"/>
          </a:xfrm>
          <a:prstGeom prst="rect">
            <a:avLst/>
          </a:prstGeom>
        </p:spPr>
      </p:pic>
      <p:pic>
        <p:nvPicPr>
          <p:cNvPr id="23" name="Picture 22" descr="18053136-tác-giả-của-một-con-gà-mái-và-bảy-quả-trứng-của-cô-trên-một-nền-trắng.jpg"/>
          <p:cNvPicPr>
            <a:picLocks noChangeAspect="1"/>
          </p:cNvPicPr>
          <p:nvPr/>
        </p:nvPicPr>
        <p:blipFill>
          <a:blip r:embed="rId4" cstate="print">
            <a:clrChange>
              <a:clrFrom>
                <a:srgbClr val="FFFFFF"/>
              </a:clrFrom>
              <a:clrTo>
                <a:srgbClr val="FFFFFF">
                  <a:alpha val="0"/>
                </a:srgbClr>
              </a:clrTo>
            </a:clrChange>
          </a:blip>
          <a:stretch>
            <a:fillRect/>
          </a:stretch>
        </p:blipFill>
        <p:spPr>
          <a:xfrm>
            <a:off x="2767947" y="998215"/>
            <a:ext cx="2665440" cy="2058753"/>
          </a:xfrm>
          <a:prstGeom prst="rect">
            <a:avLst/>
          </a:prstGeom>
        </p:spPr>
      </p:pic>
      <p:pic>
        <p:nvPicPr>
          <p:cNvPr id="28" name="Picture 27" descr="1c98244e0147f1e783b3d16720741e69.jpg"/>
          <p:cNvPicPr>
            <a:picLocks noChangeAspect="1"/>
          </p:cNvPicPr>
          <p:nvPr/>
        </p:nvPicPr>
        <p:blipFill>
          <a:blip r:embed="rId3">
            <a:clrChange>
              <a:clrFrom>
                <a:srgbClr val="F6F6F6"/>
              </a:clrFrom>
              <a:clrTo>
                <a:srgbClr val="F6F6F6">
                  <a:alpha val="0"/>
                </a:srgbClr>
              </a:clrTo>
            </a:clrChange>
          </a:blip>
          <a:srcRect l="36438" t="37500" r="40610" b="42708"/>
          <a:stretch>
            <a:fillRect/>
          </a:stretch>
        </p:blipFill>
        <p:spPr>
          <a:xfrm>
            <a:off x="5036078" y="3523939"/>
            <a:ext cx="1776657" cy="1159538"/>
          </a:xfrm>
          <a:prstGeom prst="rect">
            <a:avLst/>
          </a:prstGeom>
        </p:spPr>
      </p:pic>
      <p:pic>
        <p:nvPicPr>
          <p:cNvPr id="29" name="Picture 28" descr="kuik1.png"/>
          <p:cNvPicPr>
            <a:picLocks noChangeAspect="1"/>
          </p:cNvPicPr>
          <p:nvPr/>
        </p:nvPicPr>
        <p:blipFill>
          <a:blip r:embed="rId5" cstate="print"/>
          <a:stretch>
            <a:fillRect/>
          </a:stretch>
        </p:blipFill>
        <p:spPr>
          <a:xfrm>
            <a:off x="9906029" y="3714752"/>
            <a:ext cx="1094907" cy="785818"/>
          </a:xfrm>
          <a:prstGeom prst="rect">
            <a:avLst/>
          </a:prstGeom>
        </p:spPr>
      </p:pic>
      <p:pic>
        <p:nvPicPr>
          <p:cNvPr id="30" name="Picture 29" descr="18013219-tác-giả-của-một-con-gà-gần-bảng-mũi-tên-trên-một-nền-trắng 2.jpg"/>
          <p:cNvPicPr>
            <a:picLocks noChangeAspect="1"/>
          </p:cNvPicPr>
          <p:nvPr/>
        </p:nvPicPr>
        <p:blipFill>
          <a:blip r:embed="rId6">
            <a:clrChange>
              <a:clrFrom>
                <a:srgbClr val="FFFFFF"/>
              </a:clrFrom>
              <a:clrTo>
                <a:srgbClr val="FFFFFF">
                  <a:alpha val="0"/>
                </a:srgbClr>
              </a:clrTo>
            </a:clrChange>
          </a:blip>
          <a:stretch>
            <a:fillRect/>
          </a:stretch>
        </p:blipFill>
        <p:spPr>
          <a:xfrm flipH="1">
            <a:off x="7536160" y="3543452"/>
            <a:ext cx="5026557" cy="3314548"/>
          </a:xfrm>
          <a:prstGeom prst="rect">
            <a:avLst/>
          </a:prstGeom>
        </p:spPr>
      </p:pic>
      <p:pic>
        <p:nvPicPr>
          <p:cNvPr id="31" name="Picture 30" descr="349de0c82228b446ebd18bb653781d4e.jpg"/>
          <p:cNvPicPr>
            <a:picLocks noChangeAspect="1"/>
          </p:cNvPicPr>
          <p:nvPr/>
        </p:nvPicPr>
        <p:blipFill>
          <a:blip r:embed="rId7" cstate="print">
            <a:clrChange>
              <a:clrFrom>
                <a:srgbClr val="F6F6F6"/>
              </a:clrFrom>
              <a:clrTo>
                <a:srgbClr val="F6F6F6">
                  <a:alpha val="0"/>
                </a:srgbClr>
              </a:clrTo>
            </a:clrChange>
          </a:blip>
          <a:srcRect t="45833" r="22500"/>
          <a:stretch>
            <a:fillRect/>
          </a:stretch>
        </p:blipFill>
        <p:spPr>
          <a:xfrm>
            <a:off x="11745296" y="6615550"/>
            <a:ext cx="371677" cy="214314"/>
          </a:xfrm>
          <a:prstGeom prst="rect">
            <a:avLst/>
          </a:prstGeom>
        </p:spPr>
      </p:pic>
      <p:sp>
        <p:nvSpPr>
          <p:cNvPr id="34" name="Rectangle 33"/>
          <p:cNvSpPr/>
          <p:nvPr/>
        </p:nvSpPr>
        <p:spPr>
          <a:xfrm>
            <a:off x="1295533" y="90279"/>
            <a:ext cx="7481083"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36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38100" dist="38100" dir="2700000" algn="tl">
                    <a:srgbClr val="000000">
                      <a:alpha val="43137"/>
                    </a:srgbClr>
                  </a:outerShdw>
                </a:effectLst>
                <a:latin typeface="Tahoma" pitchFamily="34" charset="0"/>
                <a:cs typeface="Tahoma" pitchFamily="34" charset="0"/>
              </a:rPr>
              <a:t>THU HOẠCH TRỨNG GÀ</a:t>
            </a:r>
            <a:endParaRPr lang="en-US" sz="3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38100" dist="38100" dir="2700000" algn="tl">
                  <a:srgbClr val="000000">
                    <a:alpha val="43137"/>
                  </a:srgbClr>
                </a:outerShdw>
              </a:effectLst>
              <a:latin typeface="Tahoma" pitchFamily="34" charset="0"/>
              <a:cs typeface="Tahoma" pitchFamily="34" charset="0"/>
            </a:endParaRPr>
          </a:p>
        </p:txBody>
      </p:sp>
      <p:pic>
        <p:nvPicPr>
          <p:cNvPr id="43" name="Picture 42" descr="18789247-tác-giả-của-những-con-vịt-màu-nâu-và-bốn-con-vịt-con-màu-vàng-của-cô-trên-một-nền-trắng.jpg"/>
          <p:cNvPicPr>
            <a:picLocks noChangeAspect="1"/>
          </p:cNvPicPr>
          <p:nvPr/>
        </p:nvPicPr>
        <p:blipFill>
          <a:blip r:embed="rId8" cstate="print">
            <a:clrChange>
              <a:clrFrom>
                <a:srgbClr val="FFFFFF"/>
              </a:clrFrom>
              <a:clrTo>
                <a:srgbClr val="FFFFFF">
                  <a:alpha val="0"/>
                </a:srgbClr>
              </a:clrTo>
            </a:clrChange>
          </a:blip>
          <a:stretch>
            <a:fillRect/>
          </a:stretch>
        </p:blipFill>
        <p:spPr>
          <a:xfrm>
            <a:off x="2195489" y="5589240"/>
            <a:ext cx="2120099" cy="1479172"/>
          </a:xfrm>
          <a:prstGeom prst="rect">
            <a:avLst/>
          </a:prstGeom>
        </p:spPr>
      </p:pic>
      <p:pic>
        <p:nvPicPr>
          <p:cNvPr id="18" name="Picture 17" descr="9a12101c4398f4729d1cb617915a20f0.jpg"/>
          <p:cNvPicPr>
            <a:picLocks noChangeAspect="1"/>
          </p:cNvPicPr>
          <p:nvPr/>
        </p:nvPicPr>
        <p:blipFill>
          <a:blip r:embed="rId9" cstate="print">
            <a:clrChange>
              <a:clrFrom>
                <a:srgbClr val="F6F6F6"/>
              </a:clrFrom>
              <a:clrTo>
                <a:srgbClr val="F6F6F6">
                  <a:alpha val="0"/>
                </a:srgbClr>
              </a:clrTo>
            </a:clrChange>
          </a:blip>
          <a:stretch>
            <a:fillRect/>
          </a:stretch>
        </p:blipFill>
        <p:spPr>
          <a:xfrm>
            <a:off x="8096264" y="6072206"/>
            <a:ext cx="1047725" cy="785794"/>
          </a:xfrm>
          <a:prstGeom prst="rect">
            <a:avLst/>
          </a:prstGeom>
        </p:spPr>
      </p:pic>
      <p:pic>
        <p:nvPicPr>
          <p:cNvPr id="20" name="Picture 19" descr="coleta-de-passaros-coloridos_1096-119.jpg"/>
          <p:cNvPicPr>
            <a:picLocks noChangeAspect="1"/>
          </p:cNvPicPr>
          <p:nvPr/>
        </p:nvPicPr>
        <p:blipFill>
          <a:blip r:embed="rId10" cstate="print">
            <a:clrChange>
              <a:clrFrom>
                <a:srgbClr val="FEFEFE"/>
              </a:clrFrom>
              <a:clrTo>
                <a:srgbClr val="FEFEFE">
                  <a:alpha val="0"/>
                </a:srgbClr>
              </a:clrTo>
            </a:clrChange>
          </a:blip>
          <a:srcRect l="6630" t="74921" r="67012" b="5910"/>
          <a:stretch>
            <a:fillRect/>
          </a:stretch>
        </p:blipFill>
        <p:spPr>
          <a:xfrm>
            <a:off x="4095737" y="4714891"/>
            <a:ext cx="381003" cy="207819"/>
          </a:xfrm>
          <a:prstGeom prst="rect">
            <a:avLst/>
          </a:prstGeom>
        </p:spPr>
      </p:pic>
      <p:pic>
        <p:nvPicPr>
          <p:cNvPr id="1026" name="Picture 2" descr="C:\Users\Admin\AppData\Local\Temp\Rar$DI16.811\1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24192" y="1265865"/>
            <a:ext cx="3376333" cy="2061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6395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537317" y="70340"/>
            <a:ext cx="7143800" cy="1857364"/>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r>
              <a:rPr lang="en-US" sz="2200" b="1" dirty="0" err="1" smtClean="0">
                <a:solidFill>
                  <a:prstClr val="white"/>
                </a:solidFill>
              </a:rPr>
              <a:t>Những</a:t>
            </a:r>
            <a:r>
              <a:rPr lang="en-US" sz="2200" b="1" dirty="0" smtClean="0">
                <a:solidFill>
                  <a:prstClr val="white"/>
                </a:solidFill>
              </a:rPr>
              <a:t> </a:t>
            </a:r>
            <a:r>
              <a:rPr lang="en-US" sz="2200" b="1" dirty="0" err="1" smtClean="0">
                <a:solidFill>
                  <a:prstClr val="white"/>
                </a:solidFill>
              </a:rPr>
              <a:t>chu</a:t>
            </a:r>
            <a:r>
              <a:rPr lang="en-US" sz="2200" b="1" dirty="0" smtClean="0">
                <a:solidFill>
                  <a:prstClr val="white"/>
                </a:solidFill>
              </a:rPr>
              <a:t>́ </a:t>
            </a:r>
            <a:r>
              <a:rPr lang="en-US" sz="2200" b="1" dirty="0" err="1" smtClean="0">
                <a:solidFill>
                  <a:prstClr val="white"/>
                </a:solidFill>
              </a:rPr>
              <a:t>ga</a:t>
            </a:r>
            <a:r>
              <a:rPr lang="en-US" sz="2200" b="1" dirty="0" smtClean="0">
                <a:solidFill>
                  <a:prstClr val="white"/>
                </a:solidFill>
              </a:rPr>
              <a:t>̀ </a:t>
            </a:r>
            <a:r>
              <a:rPr lang="en-US" sz="2200" b="1" dirty="0" err="1" smtClean="0">
                <a:solidFill>
                  <a:prstClr val="white"/>
                </a:solidFill>
              </a:rPr>
              <a:t>mái</a:t>
            </a:r>
            <a:r>
              <a:rPr lang="en-US" sz="2200" b="1" dirty="0" smtClean="0">
                <a:solidFill>
                  <a:prstClr val="white"/>
                </a:solidFill>
              </a:rPr>
              <a:t> </a:t>
            </a:r>
            <a:r>
              <a:rPr lang="en-US" sz="2200" b="1" dirty="0" err="1" smtClean="0">
                <a:solidFill>
                  <a:prstClr val="white"/>
                </a:solidFill>
              </a:rPr>
              <a:t>của</a:t>
            </a:r>
            <a:r>
              <a:rPr lang="en-US" sz="2200" b="1" dirty="0" smtClean="0">
                <a:solidFill>
                  <a:prstClr val="white"/>
                </a:solidFill>
              </a:rPr>
              <a:t> </a:t>
            </a:r>
            <a:r>
              <a:rPr lang="en-US" sz="2200" b="1" dirty="0" err="1" smtClean="0">
                <a:solidFill>
                  <a:prstClr val="white"/>
                </a:solidFill>
              </a:rPr>
              <a:t>chúng</a:t>
            </a:r>
            <a:r>
              <a:rPr lang="en-US" sz="2200" b="1" dirty="0" smtClean="0">
                <a:solidFill>
                  <a:prstClr val="white"/>
                </a:solidFill>
              </a:rPr>
              <a:t> ta </a:t>
            </a:r>
            <a:r>
              <a:rPr lang="en-US" sz="2200" b="1" dirty="0" err="1" smtClean="0">
                <a:solidFill>
                  <a:prstClr val="white"/>
                </a:solidFill>
              </a:rPr>
              <a:t>đã</a:t>
            </a:r>
            <a:r>
              <a:rPr lang="en-US" sz="2200" b="1" dirty="0" smtClean="0">
                <a:solidFill>
                  <a:prstClr val="white"/>
                </a:solidFill>
              </a:rPr>
              <a:t> </a:t>
            </a:r>
            <a:r>
              <a:rPr lang="en-US" sz="2200" b="1" dirty="0" err="1" smtClean="0">
                <a:solidFill>
                  <a:prstClr val="white"/>
                </a:solidFill>
              </a:rPr>
              <a:t>đẻ</a:t>
            </a:r>
            <a:r>
              <a:rPr lang="en-US" sz="2200" b="1" dirty="0" smtClean="0">
                <a:solidFill>
                  <a:prstClr val="white"/>
                </a:solidFill>
              </a:rPr>
              <a:t> </a:t>
            </a:r>
            <a:r>
              <a:rPr lang="en-US" sz="2200" b="1" dirty="0" err="1" smtClean="0">
                <a:solidFill>
                  <a:prstClr val="white"/>
                </a:solidFill>
              </a:rPr>
              <a:t>rất</a:t>
            </a:r>
            <a:r>
              <a:rPr lang="en-US" sz="2200" b="1" dirty="0" smtClean="0">
                <a:solidFill>
                  <a:prstClr val="white"/>
                </a:solidFill>
              </a:rPr>
              <a:t> </a:t>
            </a:r>
            <a:r>
              <a:rPr lang="en-US" sz="2200" b="1" dirty="0" err="1" smtClean="0">
                <a:solidFill>
                  <a:prstClr val="white"/>
                </a:solidFill>
              </a:rPr>
              <a:t>nhiều</a:t>
            </a:r>
            <a:r>
              <a:rPr lang="en-US" sz="2200" b="1" dirty="0" smtClean="0">
                <a:solidFill>
                  <a:prstClr val="white"/>
                </a:solidFill>
              </a:rPr>
              <a:t> </a:t>
            </a:r>
            <a:r>
              <a:rPr lang="en-US" sz="2200" b="1" dirty="0" err="1" smtClean="0">
                <a:solidFill>
                  <a:prstClr val="white"/>
                </a:solidFill>
              </a:rPr>
              <a:t>trứng</a:t>
            </a:r>
            <a:r>
              <a:rPr lang="en-US" sz="2200" b="1" dirty="0" smtClean="0">
                <a:solidFill>
                  <a:prstClr val="white"/>
                </a:solidFill>
              </a:rPr>
              <a:t>. </a:t>
            </a:r>
            <a:r>
              <a:rPr lang="en-US" sz="2200" b="1" dirty="0" err="1" smtClean="0">
                <a:solidFill>
                  <a:prstClr val="white"/>
                </a:solidFill>
              </a:rPr>
              <a:t>Bạn</a:t>
            </a:r>
            <a:r>
              <a:rPr lang="en-US" sz="2200" b="1" dirty="0" smtClean="0">
                <a:solidFill>
                  <a:prstClr val="white"/>
                </a:solidFill>
              </a:rPr>
              <a:t> </a:t>
            </a:r>
            <a:r>
              <a:rPr lang="en-US" sz="2200" b="1" dirty="0" err="1" smtClean="0">
                <a:solidFill>
                  <a:prstClr val="white"/>
                </a:solidFill>
              </a:rPr>
              <a:t>hãy</a:t>
            </a:r>
            <a:r>
              <a:rPr lang="en-US" sz="2200" b="1" dirty="0" smtClean="0">
                <a:solidFill>
                  <a:prstClr val="white"/>
                </a:solidFill>
              </a:rPr>
              <a:t> </a:t>
            </a:r>
            <a:r>
              <a:rPr lang="en-US" sz="2200" b="1" dirty="0" err="1" smtClean="0">
                <a:solidFill>
                  <a:prstClr val="white"/>
                </a:solidFill>
              </a:rPr>
              <a:t>giúp</a:t>
            </a:r>
            <a:r>
              <a:rPr lang="en-US" sz="2200" b="1" dirty="0" smtClean="0">
                <a:solidFill>
                  <a:prstClr val="white"/>
                </a:solidFill>
              </a:rPr>
              <a:t> </a:t>
            </a:r>
            <a:r>
              <a:rPr lang="en-US" sz="2200" b="1" dirty="0" err="1" smtClean="0">
                <a:solidFill>
                  <a:prstClr val="white"/>
                </a:solidFill>
              </a:rPr>
              <a:t>mình</a:t>
            </a:r>
            <a:r>
              <a:rPr lang="en-US" sz="2200" b="1" dirty="0" smtClean="0">
                <a:solidFill>
                  <a:prstClr val="white"/>
                </a:solidFill>
              </a:rPr>
              <a:t> </a:t>
            </a:r>
            <a:r>
              <a:rPr lang="en-US" sz="2200" b="1" dirty="0" err="1" smtClean="0">
                <a:solidFill>
                  <a:prstClr val="white"/>
                </a:solidFill>
              </a:rPr>
              <a:t>thu</a:t>
            </a:r>
            <a:r>
              <a:rPr lang="en-US" sz="2200" b="1" dirty="0" smtClean="0">
                <a:solidFill>
                  <a:prstClr val="white"/>
                </a:solidFill>
              </a:rPr>
              <a:t> </a:t>
            </a:r>
            <a:r>
              <a:rPr lang="en-US" sz="2200" b="1" dirty="0" err="1" smtClean="0">
                <a:solidFill>
                  <a:prstClr val="white"/>
                </a:solidFill>
              </a:rPr>
              <a:t>hoạch</a:t>
            </a:r>
            <a:r>
              <a:rPr lang="en-US" sz="2200" b="1" dirty="0" smtClean="0">
                <a:solidFill>
                  <a:prstClr val="white"/>
                </a:solidFill>
              </a:rPr>
              <a:t> </a:t>
            </a:r>
            <a:r>
              <a:rPr lang="en-US" sz="2200" b="1" dirty="0" err="1" smtClean="0">
                <a:solidFill>
                  <a:prstClr val="white"/>
                </a:solidFill>
              </a:rPr>
              <a:t>số</a:t>
            </a:r>
            <a:r>
              <a:rPr lang="en-US" sz="2200" b="1" dirty="0" smtClean="0">
                <a:solidFill>
                  <a:prstClr val="white"/>
                </a:solidFill>
              </a:rPr>
              <a:t> </a:t>
            </a:r>
            <a:r>
              <a:rPr lang="en-US" sz="2200" b="1" dirty="0" err="1" smtClean="0">
                <a:solidFill>
                  <a:prstClr val="white"/>
                </a:solidFill>
              </a:rPr>
              <a:t>trứng</a:t>
            </a:r>
            <a:r>
              <a:rPr lang="en-US" sz="2200" b="1" dirty="0" smtClean="0">
                <a:solidFill>
                  <a:prstClr val="white"/>
                </a:solidFill>
              </a:rPr>
              <a:t> </a:t>
            </a:r>
            <a:r>
              <a:rPr lang="en-US" sz="2200" b="1" dirty="0" err="1" smtClean="0">
                <a:solidFill>
                  <a:prstClr val="white"/>
                </a:solidFill>
              </a:rPr>
              <a:t>đó</a:t>
            </a:r>
            <a:r>
              <a:rPr lang="en-US" sz="2200" b="1" dirty="0" smtClean="0">
                <a:solidFill>
                  <a:prstClr val="white"/>
                </a:solidFill>
              </a:rPr>
              <a:t> </a:t>
            </a:r>
            <a:r>
              <a:rPr lang="en-US" sz="2200" b="1" dirty="0" err="1" smtClean="0">
                <a:solidFill>
                  <a:prstClr val="white"/>
                </a:solidFill>
              </a:rPr>
              <a:t>bằng</a:t>
            </a:r>
            <a:r>
              <a:rPr lang="en-US" sz="2200" b="1" dirty="0" smtClean="0">
                <a:solidFill>
                  <a:prstClr val="white"/>
                </a:solidFill>
              </a:rPr>
              <a:t> </a:t>
            </a:r>
            <a:r>
              <a:rPr lang="en-US" sz="2200" b="1" dirty="0" err="1" smtClean="0">
                <a:solidFill>
                  <a:prstClr val="white"/>
                </a:solidFill>
              </a:rPr>
              <a:t>cách</a:t>
            </a:r>
            <a:r>
              <a:rPr lang="en-US" sz="2200" b="1" dirty="0" smtClean="0">
                <a:solidFill>
                  <a:prstClr val="white"/>
                </a:solidFill>
              </a:rPr>
              <a:t> </a:t>
            </a:r>
            <a:r>
              <a:rPr lang="en-US" sz="2200" b="1" dirty="0" err="1" smtClean="0">
                <a:solidFill>
                  <a:prstClr val="white"/>
                </a:solidFill>
              </a:rPr>
              <a:t>trả</a:t>
            </a:r>
            <a:r>
              <a:rPr lang="en-US" sz="2200" b="1" dirty="0" smtClean="0">
                <a:solidFill>
                  <a:prstClr val="white"/>
                </a:solidFill>
              </a:rPr>
              <a:t> </a:t>
            </a:r>
            <a:r>
              <a:rPr lang="en-US" sz="2200" b="1" dirty="0" err="1" smtClean="0">
                <a:solidFill>
                  <a:prstClr val="white"/>
                </a:solidFill>
              </a:rPr>
              <a:t>lời</a:t>
            </a:r>
            <a:r>
              <a:rPr lang="en-US" sz="2200" b="1" dirty="0" smtClean="0">
                <a:solidFill>
                  <a:prstClr val="white"/>
                </a:solidFill>
              </a:rPr>
              <a:t> </a:t>
            </a:r>
            <a:r>
              <a:rPr lang="en-US" sz="2200" b="1" dirty="0" err="1" smtClean="0">
                <a:solidFill>
                  <a:prstClr val="white"/>
                </a:solidFill>
              </a:rPr>
              <a:t>các</a:t>
            </a:r>
            <a:r>
              <a:rPr lang="en-US" sz="2200" b="1" dirty="0" smtClean="0">
                <a:solidFill>
                  <a:prstClr val="white"/>
                </a:solidFill>
              </a:rPr>
              <a:t> </a:t>
            </a:r>
            <a:r>
              <a:rPr lang="en-US" sz="2200" b="1" dirty="0" err="1" smtClean="0">
                <a:solidFill>
                  <a:prstClr val="white"/>
                </a:solidFill>
              </a:rPr>
              <a:t>câu</a:t>
            </a:r>
            <a:r>
              <a:rPr lang="en-US" sz="2200" b="1" dirty="0" smtClean="0">
                <a:solidFill>
                  <a:prstClr val="white"/>
                </a:solidFill>
              </a:rPr>
              <a:t> </a:t>
            </a:r>
            <a:r>
              <a:rPr lang="en-US" sz="2200" b="1" dirty="0" err="1" smtClean="0">
                <a:solidFill>
                  <a:prstClr val="white"/>
                </a:solidFill>
              </a:rPr>
              <a:t>hỏi</a:t>
            </a:r>
            <a:r>
              <a:rPr lang="en-US" sz="2200" b="1" dirty="0" smtClean="0">
                <a:solidFill>
                  <a:prstClr val="white"/>
                </a:solidFill>
              </a:rPr>
              <a:t> </a:t>
            </a:r>
            <a:r>
              <a:rPr lang="en-US" sz="2200" b="1" dirty="0" err="1" smtClean="0">
                <a:solidFill>
                  <a:prstClr val="white"/>
                </a:solidFill>
              </a:rPr>
              <a:t>nhé</a:t>
            </a:r>
            <a:r>
              <a:rPr lang="en-US" sz="2200" b="1" dirty="0" smtClean="0">
                <a:solidFill>
                  <a:prstClr val="white"/>
                </a:solidFill>
              </a:rPr>
              <a:t>. </a:t>
            </a:r>
            <a:r>
              <a:rPr lang="en-US" sz="2200" b="1" dirty="0" err="1" smtClean="0">
                <a:solidFill>
                  <a:prstClr val="white"/>
                </a:solidFill>
              </a:rPr>
              <a:t>Khi</a:t>
            </a:r>
            <a:r>
              <a:rPr lang="en-US" sz="2200" b="1" dirty="0" smtClean="0">
                <a:solidFill>
                  <a:prstClr val="white"/>
                </a:solidFill>
              </a:rPr>
              <a:t> </a:t>
            </a:r>
            <a:r>
              <a:rPr lang="en-US" sz="2200" b="1" dirty="0" err="1" smtClean="0">
                <a:solidFill>
                  <a:prstClr val="white"/>
                </a:solidFill>
              </a:rPr>
              <a:t>bạn</a:t>
            </a:r>
            <a:r>
              <a:rPr lang="en-US" sz="2200" b="1" dirty="0" smtClean="0">
                <a:solidFill>
                  <a:prstClr val="white"/>
                </a:solidFill>
              </a:rPr>
              <a:t> </a:t>
            </a:r>
            <a:r>
              <a:rPr lang="en-US" sz="2200" b="1" dirty="0" err="1" smtClean="0">
                <a:solidFill>
                  <a:prstClr val="white"/>
                </a:solidFill>
              </a:rPr>
              <a:t>trả</a:t>
            </a:r>
            <a:r>
              <a:rPr lang="en-US" sz="2200" b="1" dirty="0" smtClean="0">
                <a:solidFill>
                  <a:prstClr val="white"/>
                </a:solidFill>
              </a:rPr>
              <a:t> </a:t>
            </a:r>
            <a:r>
              <a:rPr lang="en-US" sz="2200" b="1" dirty="0" err="1" smtClean="0">
                <a:solidFill>
                  <a:prstClr val="white"/>
                </a:solidFill>
              </a:rPr>
              <a:t>lời</a:t>
            </a:r>
            <a:r>
              <a:rPr lang="en-US" sz="2200" b="1" dirty="0" smtClean="0">
                <a:solidFill>
                  <a:prstClr val="white"/>
                </a:solidFill>
              </a:rPr>
              <a:t> </a:t>
            </a:r>
            <a:r>
              <a:rPr lang="en-US" sz="2200" b="1" dirty="0" err="1" smtClean="0">
                <a:solidFill>
                  <a:prstClr val="white"/>
                </a:solidFill>
              </a:rPr>
              <a:t>đúng</a:t>
            </a:r>
            <a:r>
              <a:rPr lang="en-US" sz="2200" b="1" dirty="0" smtClean="0">
                <a:solidFill>
                  <a:prstClr val="white"/>
                </a:solidFill>
              </a:rPr>
              <a:t> </a:t>
            </a:r>
            <a:r>
              <a:rPr lang="en-US" sz="2200" b="1" dirty="0" err="1" smtClean="0">
                <a:solidFill>
                  <a:prstClr val="white"/>
                </a:solidFill>
              </a:rPr>
              <a:t>là</a:t>
            </a:r>
            <a:r>
              <a:rPr lang="en-US" sz="2200" b="1" dirty="0" smtClean="0">
                <a:solidFill>
                  <a:prstClr val="white"/>
                </a:solidFill>
              </a:rPr>
              <a:t> </a:t>
            </a:r>
            <a:r>
              <a:rPr lang="en-US" sz="2200" b="1" dirty="0" err="1" smtClean="0">
                <a:solidFill>
                  <a:prstClr val="white"/>
                </a:solidFill>
              </a:rPr>
              <a:t>trứng</a:t>
            </a:r>
            <a:r>
              <a:rPr lang="en-US" sz="2200" b="1" dirty="0" smtClean="0">
                <a:solidFill>
                  <a:prstClr val="white"/>
                </a:solidFill>
              </a:rPr>
              <a:t> </a:t>
            </a:r>
            <a:r>
              <a:rPr lang="en-US" sz="2200" b="1" dirty="0" err="1" smtClean="0">
                <a:solidFill>
                  <a:prstClr val="white"/>
                </a:solidFill>
              </a:rPr>
              <a:t>đã</a:t>
            </a:r>
            <a:r>
              <a:rPr lang="en-US" sz="2200" b="1" dirty="0" smtClean="0">
                <a:solidFill>
                  <a:prstClr val="white"/>
                </a:solidFill>
              </a:rPr>
              <a:t> </a:t>
            </a:r>
            <a:r>
              <a:rPr lang="en-US" sz="2200" b="1" dirty="0" err="1" smtClean="0">
                <a:solidFill>
                  <a:prstClr val="white"/>
                </a:solidFill>
              </a:rPr>
              <a:t>vào</a:t>
            </a:r>
            <a:r>
              <a:rPr lang="en-US" sz="2200" b="1" dirty="0" smtClean="0">
                <a:solidFill>
                  <a:prstClr val="white"/>
                </a:solidFill>
              </a:rPr>
              <a:t> </a:t>
            </a:r>
            <a:r>
              <a:rPr lang="en-US" sz="2200" b="1" dirty="0" err="1" smtClean="0">
                <a:solidFill>
                  <a:prstClr val="white"/>
                </a:solidFill>
              </a:rPr>
              <a:t>giỏ</a:t>
            </a:r>
            <a:r>
              <a:rPr lang="en-US" sz="2200" b="1" dirty="0" smtClean="0">
                <a:solidFill>
                  <a:prstClr val="white"/>
                </a:solidFill>
              </a:rPr>
              <a:t> </a:t>
            </a:r>
            <a:r>
              <a:rPr lang="en-US" sz="2200" b="1" dirty="0" err="1" smtClean="0">
                <a:solidFill>
                  <a:prstClr val="white"/>
                </a:solidFill>
              </a:rPr>
              <a:t>của</a:t>
            </a:r>
            <a:r>
              <a:rPr lang="en-US" sz="2200" b="1" dirty="0" smtClean="0">
                <a:solidFill>
                  <a:prstClr val="white"/>
                </a:solidFill>
              </a:rPr>
              <a:t> </a:t>
            </a:r>
            <a:r>
              <a:rPr lang="en-US" sz="2200" b="1" dirty="0" err="1" smtClean="0">
                <a:solidFill>
                  <a:prstClr val="white"/>
                </a:solidFill>
              </a:rPr>
              <a:t>mình</a:t>
            </a:r>
            <a:r>
              <a:rPr lang="en-US" sz="2200" b="1" dirty="0" smtClean="0">
                <a:solidFill>
                  <a:prstClr val="white"/>
                </a:solidFill>
              </a:rPr>
              <a:t> </a:t>
            </a:r>
            <a:r>
              <a:rPr lang="en-US" sz="2200" b="1" dirty="0" err="1" smtClean="0">
                <a:solidFill>
                  <a:prstClr val="white"/>
                </a:solidFill>
              </a:rPr>
              <a:t>rồi</a:t>
            </a:r>
            <a:r>
              <a:rPr lang="en-US" sz="2200" b="1" dirty="0" smtClean="0">
                <a:solidFill>
                  <a:prstClr val="white"/>
                </a:solidFill>
              </a:rPr>
              <a:t> </a:t>
            </a:r>
            <a:r>
              <a:rPr lang="en-US" sz="2200" b="1" dirty="0" err="1" smtClean="0">
                <a:solidFill>
                  <a:prstClr val="white"/>
                </a:solidFill>
              </a:rPr>
              <a:t>đấy</a:t>
            </a:r>
            <a:r>
              <a:rPr lang="en-US" sz="2200" b="1" dirty="0" smtClean="0">
                <a:solidFill>
                  <a:prstClr val="white"/>
                </a:solidFill>
              </a:rPr>
              <a:t>. </a:t>
            </a:r>
            <a:r>
              <a:rPr lang="en-US" sz="2200" b="1" dirty="0" err="1" smtClean="0">
                <a:solidFill>
                  <a:prstClr val="white"/>
                </a:solidFill>
              </a:rPr>
              <a:t>Nào</a:t>
            </a:r>
            <a:r>
              <a:rPr lang="en-US" sz="2200" b="1" dirty="0" smtClean="0">
                <a:solidFill>
                  <a:prstClr val="white"/>
                </a:solidFill>
              </a:rPr>
              <a:t> </a:t>
            </a:r>
            <a:r>
              <a:rPr lang="en-US" sz="2200" b="1" dirty="0" err="1" smtClean="0">
                <a:solidFill>
                  <a:prstClr val="white"/>
                </a:solidFill>
              </a:rPr>
              <a:t>bắt</a:t>
            </a:r>
            <a:r>
              <a:rPr lang="en-US" sz="2200" b="1" dirty="0" smtClean="0">
                <a:solidFill>
                  <a:prstClr val="white"/>
                </a:solidFill>
              </a:rPr>
              <a:t> </a:t>
            </a:r>
            <a:r>
              <a:rPr lang="en-US" sz="2200" b="1" dirty="0" err="1" smtClean="0">
                <a:solidFill>
                  <a:prstClr val="white"/>
                </a:solidFill>
              </a:rPr>
              <a:t>đầu</a:t>
            </a:r>
            <a:r>
              <a:rPr lang="en-US" sz="2200" b="1" dirty="0" smtClean="0">
                <a:solidFill>
                  <a:prstClr val="white"/>
                </a:solidFill>
              </a:rPr>
              <a:t> </a:t>
            </a:r>
            <a:r>
              <a:rPr lang="en-US" sz="2200" b="1" dirty="0" err="1" smtClean="0">
                <a:solidFill>
                  <a:prstClr val="white"/>
                </a:solidFill>
              </a:rPr>
              <a:t>thôi</a:t>
            </a:r>
            <a:r>
              <a:rPr lang="en-US" sz="2200" b="1" dirty="0" smtClean="0">
                <a:solidFill>
                  <a:prstClr val="white"/>
                </a:solidFill>
              </a:rPr>
              <a:t>!</a:t>
            </a:r>
            <a:endParaRPr lang="vi-VN" sz="2200" b="1" dirty="0">
              <a:solidFill>
                <a:prstClr val="white"/>
              </a:solidFill>
            </a:endParaRPr>
          </a:p>
        </p:txBody>
      </p:sp>
      <p:grpSp>
        <p:nvGrpSpPr>
          <p:cNvPr id="13" name="Group 12"/>
          <p:cNvGrpSpPr/>
          <p:nvPr/>
        </p:nvGrpSpPr>
        <p:grpSpPr>
          <a:xfrm>
            <a:off x="6394705" y="2010312"/>
            <a:ext cx="3429024" cy="1489035"/>
            <a:chOff x="3387886" y="1857364"/>
            <a:chExt cx="2571768" cy="1489035"/>
          </a:xfrm>
        </p:grpSpPr>
        <p:pic>
          <p:nvPicPr>
            <p:cNvPr id="11" name="Picture 10" descr="15057373-dấu-hiệu-bằng-gỗ-treo-trên-dây-chuyền-vector-minh-họa.jpg"/>
            <p:cNvPicPr>
              <a:picLocks noChangeAspect="1"/>
            </p:cNvPicPr>
            <p:nvPr/>
          </p:nvPicPr>
          <p:blipFill>
            <a:blip r:embed="rId2">
              <a:clrChange>
                <a:clrFrom>
                  <a:srgbClr val="FFFFFF"/>
                </a:clrFrom>
                <a:clrTo>
                  <a:srgbClr val="FFFFFF">
                    <a:alpha val="0"/>
                  </a:srgbClr>
                </a:clrTo>
              </a:clrChange>
            </a:blip>
            <a:srcRect l="13750" t="17000" r="6250" b="14000"/>
            <a:stretch>
              <a:fillRect/>
            </a:stretch>
          </p:blipFill>
          <p:spPr>
            <a:xfrm>
              <a:off x="3387886" y="1857364"/>
              <a:ext cx="2571768" cy="1489035"/>
            </a:xfrm>
            <a:prstGeom prst="rect">
              <a:avLst/>
            </a:prstGeom>
          </p:spPr>
        </p:pic>
        <p:sp>
          <p:nvSpPr>
            <p:cNvPr id="12" name="TextBox 11">
              <a:hlinkClick r:id="rId3" action="ppaction://hlinksldjump"/>
            </p:cNvPr>
            <p:cNvSpPr txBox="1"/>
            <p:nvPr/>
          </p:nvSpPr>
          <p:spPr>
            <a:xfrm>
              <a:off x="3945322" y="2541412"/>
              <a:ext cx="1269620" cy="492443"/>
            </a:xfrm>
            <a:prstGeom prst="rect">
              <a:avLst/>
            </a:prstGeom>
            <a:noFill/>
          </p:spPr>
          <p:txBody>
            <a:bodyPr wrap="square" rtlCol="0">
              <a:spAutoFit/>
            </a:bodyPr>
            <a:lstStyle/>
            <a:p>
              <a:pPr algn="ctr"/>
              <a:r>
                <a:rPr lang="en-US" sz="2600" b="1" dirty="0" err="1" smtClean="0">
                  <a:solidFill>
                    <a:srgbClr val="FFFF00"/>
                  </a:solidFill>
                  <a:effectLst>
                    <a:outerShdw blurRad="38100" dist="38100" dir="2700000" algn="tl">
                      <a:srgbClr val="000000">
                        <a:alpha val="43137"/>
                      </a:srgbClr>
                    </a:outerShdw>
                  </a:effectLst>
                </a:rPr>
                <a:t>Bắt</a:t>
              </a:r>
              <a:r>
                <a:rPr lang="en-US" sz="2600" b="1" dirty="0" smtClean="0">
                  <a:solidFill>
                    <a:srgbClr val="FFFF00"/>
                  </a:solidFill>
                  <a:effectLst>
                    <a:outerShdw blurRad="38100" dist="38100" dir="2700000" algn="tl">
                      <a:srgbClr val="000000">
                        <a:alpha val="43137"/>
                      </a:srgbClr>
                    </a:outerShdw>
                  </a:effectLst>
                </a:rPr>
                <a:t> </a:t>
              </a:r>
              <a:r>
                <a:rPr lang="en-US" sz="2600" b="1" dirty="0" err="1" smtClean="0">
                  <a:solidFill>
                    <a:srgbClr val="FFFF00"/>
                  </a:solidFill>
                  <a:effectLst>
                    <a:outerShdw blurRad="38100" dist="38100" dir="2700000" algn="tl">
                      <a:srgbClr val="000000">
                        <a:alpha val="43137"/>
                      </a:srgbClr>
                    </a:outerShdw>
                  </a:effectLst>
                </a:rPr>
                <a:t>đầu</a:t>
              </a:r>
              <a:endParaRPr lang="vi-VN" sz="2600" b="1" dirty="0">
                <a:solidFill>
                  <a:srgbClr val="FFFF00"/>
                </a:solidFill>
                <a:effectLst>
                  <a:outerShdw blurRad="38100" dist="38100" dir="2700000" algn="tl">
                    <a:srgbClr val="000000">
                      <a:alpha val="43137"/>
                    </a:srgbClr>
                  </a:outerShdw>
                </a:effectLst>
              </a:endParaRPr>
            </a:p>
          </p:txBody>
        </p:sp>
      </p:grpSp>
      <p:pic>
        <p:nvPicPr>
          <p:cNvPr id="9" name="Picture 8" descr="ee376867b6edb2b7f8a1c93f2ceb4b12.png">
            <a:hlinkClick r:id="" action="ppaction://hlinkshowjump?jump=firstslide"/>
          </p:cNvPr>
          <p:cNvPicPr>
            <a:picLocks noChangeAspect="1"/>
          </p:cNvPicPr>
          <p:nvPr/>
        </p:nvPicPr>
        <p:blipFill>
          <a:blip r:embed="rId4" cstate="print">
            <a:clrChange>
              <a:clrFrom>
                <a:srgbClr val="000000">
                  <a:alpha val="0"/>
                </a:srgbClr>
              </a:clrFrom>
              <a:clrTo>
                <a:srgbClr val="000000">
                  <a:alpha val="0"/>
                </a:srgbClr>
              </a:clrTo>
            </a:clrChange>
          </a:blip>
          <a:stretch>
            <a:fillRect/>
          </a:stretch>
        </p:blipFill>
        <p:spPr>
          <a:xfrm>
            <a:off x="437232" y="5956340"/>
            <a:ext cx="1296000" cy="972000"/>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59565" y="1146515"/>
            <a:ext cx="4042755" cy="5638734"/>
          </a:xfrm>
          <a:prstGeom prst="rect">
            <a:avLst/>
          </a:prstGeom>
        </p:spPr>
      </p:pic>
      <p:pic>
        <p:nvPicPr>
          <p:cNvPr id="4" name="Picture 3"/>
          <p:cNvPicPr>
            <a:picLocks noChangeAspect="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3983765" y="1823349"/>
            <a:ext cx="3340704" cy="2523665"/>
          </a:xfrm>
          <a:prstGeom prst="rect">
            <a:avLst/>
          </a:prstGeom>
        </p:spPr>
      </p:pic>
    </p:spTree>
    <p:extLst>
      <p:ext uri="{BB962C8B-B14F-4D97-AF65-F5344CB8AC3E}">
        <p14:creationId xmlns:p14="http://schemas.microsoft.com/office/powerpoint/2010/main" val="271100644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amond(in)">
                                      <p:cBhvr>
                                        <p:cTn id="7" dur="2000"/>
                                        <p:tgtEl>
                                          <p:spTgt spid="8">
                                            <p:txEl>
                                              <p:pRg st="0" end="0"/>
                                            </p:txEl>
                                          </p:spTgt>
                                        </p:tgtEl>
                                      </p:cBhvr>
                                    </p:animEffect>
                                  </p:childTnLst>
                                </p:cTn>
                              </p:par>
                            </p:childTnLst>
                          </p:cTn>
                        </p:par>
                        <p:par>
                          <p:cTn id="8" fill="hold">
                            <p:stCondLst>
                              <p:cond delay="2000"/>
                            </p:stCondLst>
                            <p:childTnLst>
                              <p:par>
                                <p:cTn id="9" presetID="55" presetClass="entr" presetSubtype="0" fill="hold" nodeType="afterEffect">
                                  <p:stCondLst>
                                    <p:cond delay="100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strVal val="#ppt_w*0.70"/>
                                          </p:val>
                                        </p:tav>
                                        <p:tav tm="100000">
                                          <p:val>
                                            <p:strVal val="#ppt_w"/>
                                          </p:val>
                                        </p:tav>
                                      </p:tavLst>
                                    </p:anim>
                                    <p:anim calcmode="lin" valueType="num">
                                      <p:cBhvr>
                                        <p:cTn id="12" dur="1000" fill="hold"/>
                                        <p:tgtEl>
                                          <p:spTgt spid="13"/>
                                        </p:tgtEl>
                                        <p:attrNameLst>
                                          <p:attrName>ppt_h</p:attrName>
                                        </p:attrNameLst>
                                      </p:cBhvr>
                                      <p:tavLst>
                                        <p:tav tm="0">
                                          <p:val>
                                            <p:strVal val="#ppt_h"/>
                                          </p:val>
                                        </p:tav>
                                        <p:tav tm="100000">
                                          <p:val>
                                            <p:strVal val="#ppt_h"/>
                                          </p:val>
                                        </p:tav>
                                      </p:tavLst>
                                    </p:anim>
                                    <p:animEffect transition="in" filter="fade">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0" y="5466"/>
            <a:ext cx="12192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2800" b="1" dirty="0" err="1" smtClean="0">
                <a:solidFill>
                  <a:prstClr val="white"/>
                </a:solidFill>
                <a:latin typeface="Times New Roman" pitchFamily="18" charset="0"/>
                <a:cs typeface="Times New Roman" pitchFamily="18" charset="0"/>
              </a:rPr>
              <a:t>Câu</a:t>
            </a:r>
            <a:r>
              <a:rPr lang="en-US" sz="2800" b="1" dirty="0" smtClean="0">
                <a:solidFill>
                  <a:prstClr val="white"/>
                </a:solidFill>
                <a:latin typeface="Times New Roman" pitchFamily="18" charset="0"/>
                <a:cs typeface="Times New Roman" pitchFamily="18" charset="0"/>
              </a:rPr>
              <a:t> 1</a:t>
            </a:r>
            <a:r>
              <a:rPr lang="en-US" sz="2800" b="1" smtClean="0">
                <a:solidFill>
                  <a:prstClr val="white"/>
                </a:solidFill>
                <a:latin typeface="Times New Roman" pitchFamily="18" charset="0"/>
                <a:cs typeface="Times New Roman" pitchFamily="18" charset="0"/>
              </a:rPr>
              <a:t>: </a:t>
            </a:r>
            <a:r>
              <a:rPr lang="en-US" sz="2800" b="1" i="1">
                <a:latin typeface="Times New Roman" pitchFamily="18" charset="0"/>
                <a:cs typeface="Times New Roman" pitchFamily="18" charset="0"/>
              </a:rPr>
              <a:t>Những thiết bị có gắn bộ xử lí thông tin như tivi, máy giặt, lò vi sóng, tủ lạnh, máy rửa bát…thường được xử dụng ở đâu?</a:t>
            </a:r>
            <a:endParaRPr lang="vi-VN" sz="2800" b="1" dirty="0">
              <a:solidFill>
                <a:prstClr val="white"/>
              </a:solidFill>
              <a:latin typeface="Times New Roman" pitchFamily="18" charset="0"/>
              <a:cs typeface="Times New Roman" pitchFamily="18" charset="0"/>
            </a:endParaRPr>
          </a:p>
        </p:txBody>
      </p:sp>
      <p:pic>
        <p:nvPicPr>
          <p:cNvPr id="11" name="Picture 10" descr="ga cau hoi 1.png"/>
          <p:cNvPicPr>
            <a:picLocks noChangeAspect="1"/>
          </p:cNvPicPr>
          <p:nvPr/>
        </p:nvPicPr>
        <p:blipFill>
          <a:blip r:embed="rId2">
            <a:clrChange>
              <a:clrFrom>
                <a:srgbClr val="FFFFFF"/>
              </a:clrFrom>
              <a:clrTo>
                <a:srgbClr val="FFFFFF">
                  <a:alpha val="0"/>
                </a:srgbClr>
              </a:clrTo>
            </a:clrChange>
          </a:blip>
          <a:stretch>
            <a:fillRect/>
          </a:stretch>
        </p:blipFill>
        <p:spPr>
          <a:xfrm>
            <a:off x="7143759" y="1643057"/>
            <a:ext cx="4235852" cy="2680949"/>
          </a:xfrm>
          <a:prstGeom prst="rect">
            <a:avLst/>
          </a:prstGeom>
        </p:spPr>
      </p:pic>
      <p:sp>
        <p:nvSpPr>
          <p:cNvPr id="13" name="Hexagon 12"/>
          <p:cNvSpPr/>
          <p:nvPr/>
        </p:nvSpPr>
        <p:spPr>
          <a:xfrm>
            <a:off x="1428717" y="3511418"/>
            <a:ext cx="5238787"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smtClean="0">
                <a:solidFill>
                  <a:prstClr val="white"/>
                </a:solidFill>
              </a:rPr>
              <a:t>A </a:t>
            </a:r>
            <a:r>
              <a:rPr lang="en-US" sz="2800" b="1" smtClean="0">
                <a:solidFill>
                  <a:prstClr val="white"/>
                </a:solidFill>
              </a:rPr>
              <a:t>: </a:t>
            </a:r>
            <a:r>
              <a:rPr lang="en-US" sz="2800" b="1">
                <a:latin typeface="Times New Roman" pitchFamily="18" charset="0"/>
                <a:cs typeface="Times New Roman" pitchFamily="18" charset="0"/>
              </a:rPr>
              <a:t>Trong gia đình</a:t>
            </a:r>
            <a:endParaRPr lang="vi-VN" sz="2800" b="1" dirty="0">
              <a:solidFill>
                <a:prstClr val="white"/>
              </a:solidFill>
              <a:latin typeface="Times New Roman" pitchFamily="18" charset="0"/>
              <a:cs typeface="Times New Roman" pitchFamily="18" charset="0"/>
            </a:endParaRPr>
          </a:p>
        </p:txBody>
      </p:sp>
      <p:pic>
        <p:nvPicPr>
          <p:cNvPr id="14" name="Picture 13"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227973" y="4214818"/>
            <a:ext cx="1283699" cy="928694"/>
          </a:xfrm>
          <a:prstGeom prst="rect">
            <a:avLst/>
          </a:prstGeom>
        </p:spPr>
      </p:pic>
      <p:sp>
        <p:nvSpPr>
          <p:cNvPr id="15" name="Hexagon 14"/>
          <p:cNvSpPr/>
          <p:nvPr/>
        </p:nvSpPr>
        <p:spPr>
          <a:xfrm>
            <a:off x="1384965" y="4429132"/>
            <a:ext cx="5238787"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800" b="1" dirty="0" smtClean="0">
                <a:solidFill>
                  <a:prstClr val="white"/>
                </a:solidFill>
              </a:rPr>
              <a:t>B</a:t>
            </a:r>
            <a:r>
              <a:rPr lang="en-US" sz="2800" b="1" smtClean="0">
                <a:solidFill>
                  <a:prstClr val="white"/>
                </a:solidFill>
              </a:rPr>
              <a:t>: </a:t>
            </a:r>
            <a:r>
              <a:rPr lang="en-US" sz="2800" b="1">
                <a:latin typeface="Times New Roman" pitchFamily="18" charset="0"/>
                <a:cs typeface="Times New Roman" pitchFamily="18" charset="0"/>
              </a:rPr>
              <a:t>Trong công xưởng</a:t>
            </a:r>
          </a:p>
        </p:txBody>
      </p:sp>
      <p:pic>
        <p:nvPicPr>
          <p:cNvPr id="16" name="Picture 15"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223161" y="5096000"/>
            <a:ext cx="1283699" cy="928694"/>
          </a:xfrm>
          <a:prstGeom prst="rect">
            <a:avLst/>
          </a:prstGeom>
        </p:spPr>
      </p:pic>
      <p:sp>
        <p:nvSpPr>
          <p:cNvPr id="17" name="Hexagon 16"/>
          <p:cNvSpPr/>
          <p:nvPr/>
        </p:nvSpPr>
        <p:spPr>
          <a:xfrm>
            <a:off x="1380149" y="5310314"/>
            <a:ext cx="5238787"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smtClean="0">
                <a:solidFill>
                  <a:prstClr val="white"/>
                </a:solidFill>
              </a:rPr>
              <a:t>C</a:t>
            </a:r>
            <a:r>
              <a:rPr lang="en-US" sz="2800" b="1" smtClean="0">
                <a:solidFill>
                  <a:prstClr val="white"/>
                </a:solidFill>
              </a:rPr>
              <a:t>: </a:t>
            </a:r>
            <a:r>
              <a:rPr lang="en-US" sz="2800" b="1">
                <a:latin typeface="Times New Roman" pitchFamily="18" charset="0"/>
                <a:cs typeface="Times New Roman" pitchFamily="18" charset="0"/>
              </a:rPr>
              <a:t>Trong bệnh viện</a:t>
            </a:r>
            <a:endParaRPr lang="vi-VN" sz="2800" b="1" dirty="0">
              <a:solidFill>
                <a:prstClr val="white"/>
              </a:solidFill>
              <a:latin typeface="Times New Roman" pitchFamily="18" charset="0"/>
              <a:cs typeface="Times New Roman" pitchFamily="18" charset="0"/>
            </a:endParaRPr>
          </a:p>
        </p:txBody>
      </p:sp>
      <p:pic>
        <p:nvPicPr>
          <p:cNvPr id="18" name="Picture 17"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179405" y="5985578"/>
            <a:ext cx="1283699" cy="928694"/>
          </a:xfrm>
          <a:prstGeom prst="rect">
            <a:avLst/>
          </a:prstGeom>
        </p:spPr>
      </p:pic>
      <p:sp>
        <p:nvSpPr>
          <p:cNvPr id="19" name="Hexagon 18"/>
          <p:cNvSpPr/>
          <p:nvPr/>
        </p:nvSpPr>
        <p:spPr>
          <a:xfrm>
            <a:off x="1336397" y="6199892"/>
            <a:ext cx="5238787"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smtClean="0">
                <a:solidFill>
                  <a:prstClr val="white"/>
                </a:solidFill>
              </a:rPr>
              <a:t>D</a:t>
            </a:r>
            <a:r>
              <a:rPr lang="en-US" sz="2800" b="1" smtClean="0">
                <a:solidFill>
                  <a:prstClr val="white"/>
                </a:solidFill>
              </a:rPr>
              <a:t>: </a:t>
            </a:r>
            <a:r>
              <a:rPr lang="en-US" sz="2800" b="1">
                <a:latin typeface="Times New Roman" pitchFamily="18" charset="0"/>
                <a:cs typeface="Times New Roman" pitchFamily="18" charset="0"/>
              </a:rPr>
              <a:t>Trong trường học</a:t>
            </a:r>
            <a:endParaRPr lang="vi-VN" sz="2800" b="1" dirty="0">
              <a:solidFill>
                <a:prstClr val="white"/>
              </a:solidFill>
              <a:latin typeface="Times New Roman" pitchFamily="18" charset="0"/>
              <a:cs typeface="Times New Roman" pitchFamily="18" charset="0"/>
            </a:endParaRPr>
          </a:p>
        </p:txBody>
      </p:sp>
      <p:sp>
        <p:nvSpPr>
          <p:cNvPr id="32" name="TextBox 31"/>
          <p:cNvSpPr txBox="1"/>
          <p:nvPr/>
        </p:nvSpPr>
        <p:spPr>
          <a:xfrm rot="19938490">
            <a:off x="2481426" y="2246163"/>
            <a:ext cx="2038700" cy="707886"/>
          </a:xfrm>
          <a:prstGeom prst="rect">
            <a:avLst/>
          </a:prstGeom>
          <a:noFill/>
        </p:spPr>
        <p:txBody>
          <a:bodyPr wrap="none" rtlCol="0">
            <a:spAutoFit/>
          </a:bodyPr>
          <a:lstStyle/>
          <a:p>
            <a:r>
              <a:rPr lang="en-US" sz="2000" b="1" dirty="0" smtClean="0">
                <a:solidFill>
                  <a:srgbClr val="FF0000"/>
                </a:solidFill>
                <a:effectLst>
                  <a:outerShdw blurRad="38100" dist="38100" dir="2700000" algn="tl">
                    <a:srgbClr val="000000">
                      <a:alpha val="43137"/>
                    </a:srgbClr>
                  </a:outerShdw>
                </a:effectLst>
              </a:rPr>
              <a:t>Yeah, </a:t>
            </a:r>
            <a:r>
              <a:rPr lang="en-US" sz="2000" b="1" dirty="0" err="1" smtClean="0">
                <a:solidFill>
                  <a:srgbClr val="FF0000"/>
                </a:solidFill>
                <a:effectLst>
                  <a:outerShdw blurRad="38100" dist="38100" dir="2700000" algn="tl">
                    <a:srgbClr val="000000">
                      <a:alpha val="43137"/>
                    </a:srgbClr>
                  </a:outerShdw>
                </a:effectLst>
              </a:rPr>
              <a:t>Đúng</a:t>
            </a:r>
            <a:r>
              <a:rPr lang="en-US" sz="2000" b="1" dirty="0" smtClean="0">
                <a:solidFill>
                  <a:srgbClr val="FF0000"/>
                </a:solidFill>
                <a:effectLst>
                  <a:outerShdw blurRad="38100" dist="38100" dir="2700000" algn="tl">
                    <a:srgbClr val="000000">
                      <a:alpha val="43137"/>
                    </a:srgbClr>
                  </a:outerShdw>
                </a:effectLst>
              </a:rPr>
              <a:t> </a:t>
            </a:r>
            <a:r>
              <a:rPr lang="en-US" sz="2000" b="1" dirty="0" err="1" smtClean="0">
                <a:solidFill>
                  <a:srgbClr val="FF0000"/>
                </a:solidFill>
                <a:effectLst>
                  <a:outerShdw blurRad="38100" dist="38100" dir="2700000" algn="tl">
                    <a:srgbClr val="000000">
                      <a:alpha val="43137"/>
                    </a:srgbClr>
                  </a:outerShdw>
                </a:effectLst>
              </a:rPr>
              <a:t>rồi</a:t>
            </a:r>
            <a:r>
              <a:rPr lang="en-US" sz="2000" b="1" dirty="0" smtClean="0">
                <a:solidFill>
                  <a:srgbClr val="FF0000"/>
                </a:solidFill>
                <a:effectLst>
                  <a:outerShdw blurRad="38100" dist="38100" dir="2700000" algn="tl">
                    <a:srgbClr val="000000">
                      <a:alpha val="43137"/>
                    </a:srgbClr>
                  </a:outerShdw>
                </a:effectLst>
              </a:rPr>
              <a:t>, </a:t>
            </a:r>
          </a:p>
          <a:p>
            <a:pPr algn="ctr"/>
            <a:r>
              <a:rPr lang="en-US" sz="2000" b="1" dirty="0" err="1" smtClean="0">
                <a:solidFill>
                  <a:srgbClr val="FF0000"/>
                </a:solidFill>
                <a:effectLst>
                  <a:outerShdw blurRad="38100" dist="38100" dir="2700000" algn="tl">
                    <a:srgbClr val="000000">
                      <a:alpha val="43137"/>
                    </a:srgbClr>
                  </a:outerShdw>
                </a:effectLst>
              </a:rPr>
              <a:t>bạn</a:t>
            </a:r>
            <a:r>
              <a:rPr lang="en-US" sz="2000" b="1" dirty="0" smtClean="0">
                <a:solidFill>
                  <a:srgbClr val="FF0000"/>
                </a:solidFill>
                <a:effectLst>
                  <a:outerShdw blurRad="38100" dist="38100" dir="2700000" algn="tl">
                    <a:srgbClr val="000000">
                      <a:alpha val="43137"/>
                    </a:srgbClr>
                  </a:outerShdw>
                </a:effectLst>
              </a:rPr>
              <a:t> </a:t>
            </a:r>
            <a:r>
              <a:rPr lang="en-US" sz="2000" b="1" dirty="0" err="1" smtClean="0">
                <a:solidFill>
                  <a:srgbClr val="FF0000"/>
                </a:solidFill>
                <a:effectLst>
                  <a:outerShdw blurRad="38100" dist="38100" dir="2700000" algn="tl">
                    <a:srgbClr val="000000">
                      <a:alpha val="43137"/>
                    </a:srgbClr>
                  </a:outerShdw>
                </a:effectLst>
              </a:rPr>
              <a:t>giỏi</a:t>
            </a:r>
            <a:r>
              <a:rPr lang="en-US" sz="2000" b="1" dirty="0" smtClean="0">
                <a:solidFill>
                  <a:srgbClr val="FF0000"/>
                </a:solidFill>
                <a:effectLst>
                  <a:outerShdw blurRad="38100" dist="38100" dir="2700000" algn="tl">
                    <a:srgbClr val="000000">
                      <a:alpha val="43137"/>
                    </a:srgbClr>
                  </a:outerShdw>
                </a:effectLst>
              </a:rPr>
              <a:t> </a:t>
            </a:r>
            <a:r>
              <a:rPr lang="en-US" sz="2000" b="1" dirty="0" err="1" smtClean="0">
                <a:solidFill>
                  <a:srgbClr val="FF0000"/>
                </a:solidFill>
                <a:effectLst>
                  <a:outerShdw blurRad="38100" dist="38100" dir="2700000" algn="tl">
                    <a:srgbClr val="000000">
                      <a:alpha val="43137"/>
                    </a:srgbClr>
                  </a:outerShdw>
                </a:effectLst>
              </a:rPr>
              <a:t>quá</a:t>
            </a:r>
            <a:r>
              <a:rPr lang="en-US" sz="2000" b="1" dirty="0" smtClean="0">
                <a:solidFill>
                  <a:srgbClr val="FF0000"/>
                </a:solidFill>
                <a:effectLst>
                  <a:outerShdw blurRad="38100" dist="38100" dir="2700000" algn="tl">
                    <a:srgbClr val="000000">
                      <a:alpha val="43137"/>
                    </a:srgbClr>
                  </a:outerShdw>
                </a:effectLst>
              </a:rPr>
              <a:t>!</a:t>
            </a:r>
            <a:endParaRPr lang="vi-VN" sz="2000" b="1" dirty="0">
              <a:solidFill>
                <a:srgbClr val="FF0000"/>
              </a:solidFill>
              <a:effectLst>
                <a:outerShdw blurRad="38100" dist="38100" dir="2700000" algn="tl">
                  <a:srgbClr val="000000">
                    <a:alpha val="43137"/>
                  </a:srgbClr>
                </a:outerShdw>
              </a:effectLst>
            </a:endParaRPr>
          </a:p>
        </p:txBody>
      </p:sp>
      <p:pic>
        <p:nvPicPr>
          <p:cNvPr id="25" name="Picture 24"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248197" y="3313162"/>
            <a:ext cx="1283699" cy="928694"/>
          </a:xfrm>
          <a:prstGeom prst="rect">
            <a:avLst/>
          </a:prstGeom>
        </p:spPr>
      </p:pic>
      <p:sp>
        <p:nvSpPr>
          <p:cNvPr id="22" name="TextBox 21"/>
          <p:cNvSpPr txBox="1"/>
          <p:nvPr/>
        </p:nvSpPr>
        <p:spPr>
          <a:xfrm>
            <a:off x="7905764" y="4857760"/>
            <a:ext cx="3619525" cy="400110"/>
          </a:xfrm>
          <a:prstGeom prst="rect">
            <a:avLst/>
          </a:prstGeom>
          <a:noFill/>
        </p:spPr>
        <p:txBody>
          <a:bodyPr wrap="square" rtlCol="0">
            <a:spAutoFit/>
          </a:bodyPr>
          <a:lstStyle/>
          <a:p>
            <a:pPr algn="ctr"/>
            <a:r>
              <a:rPr lang="en-US" sz="2000" b="1" dirty="0" smtClean="0">
                <a:solidFill>
                  <a:srgbClr val="C00000"/>
                </a:solidFill>
              </a:rPr>
              <a:t>Ồ, </a:t>
            </a:r>
            <a:r>
              <a:rPr lang="en-US" sz="2000" b="1" dirty="0" err="1" smtClean="0">
                <a:solidFill>
                  <a:srgbClr val="C00000"/>
                </a:solidFill>
              </a:rPr>
              <a:t>tiếc</a:t>
            </a:r>
            <a:r>
              <a:rPr lang="en-US" sz="2000" b="1" dirty="0" smtClean="0">
                <a:solidFill>
                  <a:srgbClr val="C00000"/>
                </a:solidFill>
              </a:rPr>
              <a:t> </a:t>
            </a:r>
            <a:r>
              <a:rPr lang="en-US" sz="2000" b="1" dirty="0" err="1" smtClean="0">
                <a:solidFill>
                  <a:srgbClr val="C00000"/>
                </a:solidFill>
              </a:rPr>
              <a:t>quá</a:t>
            </a:r>
            <a:r>
              <a:rPr lang="en-US" sz="2000" b="1" dirty="0" smtClean="0">
                <a:solidFill>
                  <a:srgbClr val="C00000"/>
                </a:solidFill>
              </a:rPr>
              <a:t>, </a:t>
            </a:r>
            <a:r>
              <a:rPr lang="en-US" sz="2000" b="1" dirty="0" err="1" smtClean="0">
                <a:solidFill>
                  <a:srgbClr val="C00000"/>
                </a:solidFill>
              </a:rPr>
              <a:t>sai</a:t>
            </a:r>
            <a:r>
              <a:rPr lang="en-US" sz="2000" b="1" dirty="0" smtClean="0">
                <a:solidFill>
                  <a:srgbClr val="C00000"/>
                </a:solidFill>
              </a:rPr>
              <a:t> </a:t>
            </a:r>
            <a:r>
              <a:rPr lang="en-US" sz="2000" b="1" dirty="0" err="1" smtClean="0">
                <a:solidFill>
                  <a:srgbClr val="C00000"/>
                </a:solidFill>
              </a:rPr>
              <a:t>mất</a:t>
            </a:r>
            <a:r>
              <a:rPr lang="en-US" sz="2000" b="1" dirty="0" smtClean="0">
                <a:solidFill>
                  <a:srgbClr val="C00000"/>
                </a:solidFill>
              </a:rPr>
              <a:t> </a:t>
            </a:r>
            <a:r>
              <a:rPr lang="en-US" sz="2000" b="1" dirty="0" err="1" smtClean="0">
                <a:solidFill>
                  <a:srgbClr val="C00000"/>
                </a:solidFill>
              </a:rPr>
              <a:t>rồi</a:t>
            </a:r>
            <a:r>
              <a:rPr lang="en-US" sz="2000" b="1" dirty="0" smtClean="0">
                <a:solidFill>
                  <a:srgbClr val="C00000"/>
                </a:solidFill>
              </a:rPr>
              <a:t>!</a:t>
            </a:r>
            <a:endParaRPr lang="vi-VN" sz="2000" b="1" dirty="0">
              <a:solidFill>
                <a:srgbClr val="C00000"/>
              </a:solidFill>
            </a:endParaRPr>
          </a:p>
        </p:txBody>
      </p:sp>
      <p:pic>
        <p:nvPicPr>
          <p:cNvPr id="33" name="Picture 32" descr="egg-2151891_960_720.png"/>
          <p:cNvPicPr>
            <a:picLocks noChangeAspect="1"/>
          </p:cNvPicPr>
          <p:nvPr/>
        </p:nvPicPr>
        <p:blipFill>
          <a:blip r:embed="rId4" cstate="print"/>
          <a:stretch>
            <a:fillRect/>
          </a:stretch>
        </p:blipFill>
        <p:spPr>
          <a:xfrm>
            <a:off x="3714733" y="2857496"/>
            <a:ext cx="888000" cy="666000"/>
          </a:xfrm>
          <a:prstGeom prst="rect">
            <a:avLst/>
          </a:prstGeom>
        </p:spPr>
      </p:pic>
      <p:pic>
        <p:nvPicPr>
          <p:cNvPr id="34" name="Picture 33" descr="egg-2151896__340.png"/>
          <p:cNvPicPr>
            <a:picLocks noChangeAspect="1"/>
          </p:cNvPicPr>
          <p:nvPr/>
        </p:nvPicPr>
        <p:blipFill>
          <a:blip r:embed="rId5" cstate="print">
            <a:clrChange>
              <a:clrFrom>
                <a:srgbClr val="000000">
                  <a:alpha val="0"/>
                </a:srgbClr>
              </a:clrFrom>
              <a:clrTo>
                <a:srgbClr val="000000">
                  <a:alpha val="0"/>
                </a:srgbClr>
              </a:clrTo>
            </a:clrChange>
          </a:blip>
          <a:stretch>
            <a:fillRect/>
          </a:stretch>
        </p:blipFill>
        <p:spPr>
          <a:xfrm>
            <a:off x="7048507" y="4572008"/>
            <a:ext cx="888976" cy="666732"/>
          </a:xfrm>
          <a:prstGeom prst="rect">
            <a:avLst/>
          </a:prstGeom>
        </p:spPr>
      </p:pic>
      <p:pic>
        <p:nvPicPr>
          <p:cNvPr id="20" name="Picture 19" descr="ee376867b6edb2b7f8a1c93f2ceb4b12.png">
            <a:hlinkClick r:id="rId6" action="ppaction://hlinksldjump"/>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8813437" y="6215082"/>
            <a:ext cx="1008035" cy="756026"/>
          </a:xfrm>
          <a:prstGeom prst="rect">
            <a:avLst/>
          </a:prstGeom>
        </p:spPr>
      </p:pic>
      <p:pic>
        <p:nvPicPr>
          <p:cNvPr id="21" name="Picture 20" descr="images (3).jpg">
            <a:hlinkClick r:id="" action="ppaction://hlinkshowjump?jump=nextslide"/>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1504469" y="6381126"/>
            <a:ext cx="642623" cy="514098"/>
          </a:xfrm>
          <a:prstGeom prst="rect">
            <a:avLst/>
          </a:prstGeom>
        </p:spPr>
      </p:pic>
      <p:pic>
        <p:nvPicPr>
          <p:cNvPr id="23" name="Picture 22" descr="images (7).jpg"/>
          <p:cNvPicPr>
            <a:picLocks noChangeAspect="1"/>
          </p:cNvPicPr>
          <p:nvPr/>
        </p:nvPicPr>
        <p:blipFill>
          <a:blip r:embed="rId9">
            <a:clrChange>
              <a:clrFrom>
                <a:srgbClr val="FFFFFF"/>
              </a:clrFrom>
              <a:clrTo>
                <a:srgbClr val="FFFFFF">
                  <a:alpha val="0"/>
                </a:srgbClr>
              </a:clrTo>
            </a:clrChange>
          </a:blip>
          <a:stretch>
            <a:fillRect/>
          </a:stretch>
        </p:blipFill>
        <p:spPr>
          <a:xfrm>
            <a:off x="10520743" y="6373927"/>
            <a:ext cx="887071" cy="665303"/>
          </a:xfrm>
          <a:prstGeom prst="rect">
            <a:avLst/>
          </a:prstGeom>
        </p:spPr>
      </p:pic>
      <p:pic>
        <p:nvPicPr>
          <p:cNvPr id="28" name="Picture 27" descr="images (3).jpg">
            <a:hlinkClick r:id="" action="ppaction://hlinkshowjump?jump=previousslide"/>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9765176" y="6357970"/>
            <a:ext cx="685464" cy="514098"/>
          </a:xfrm>
          <a:prstGeom prst="rect">
            <a:avLst/>
          </a:prstGeom>
        </p:spPr>
      </p:pic>
    </p:spTree>
    <p:extLst>
      <p:ext uri="{BB962C8B-B14F-4D97-AF65-F5344CB8AC3E}">
        <p14:creationId xmlns:p14="http://schemas.microsoft.com/office/powerpoint/2010/main" val="409056081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0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0" y="5465"/>
            <a:ext cx="12192000" cy="1941321"/>
          </a:xfrm>
          <a:prstGeom prst="cloudCallout">
            <a:avLst>
              <a:gd name="adj1" fmla="val 30353"/>
              <a:gd name="adj2" fmla="val 87359"/>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2800" b="1" dirty="0" err="1" smtClean="0">
                <a:solidFill>
                  <a:prstClr val="white"/>
                </a:solidFill>
                <a:latin typeface="Times New Roman" pitchFamily="18" charset="0"/>
                <a:cs typeface="Times New Roman" pitchFamily="18" charset="0"/>
              </a:rPr>
              <a:t>Câu</a:t>
            </a:r>
            <a:r>
              <a:rPr lang="en-US" sz="2800" b="1" dirty="0" smtClean="0">
                <a:solidFill>
                  <a:prstClr val="white"/>
                </a:solidFill>
                <a:latin typeface="Times New Roman" pitchFamily="18" charset="0"/>
                <a:cs typeface="Times New Roman" pitchFamily="18" charset="0"/>
              </a:rPr>
              <a:t> 2</a:t>
            </a:r>
            <a:r>
              <a:rPr lang="en-US" sz="2800" b="1" smtClean="0">
                <a:solidFill>
                  <a:prstClr val="white"/>
                </a:solidFill>
                <a:latin typeface="Times New Roman" pitchFamily="18" charset="0"/>
                <a:cs typeface="Times New Roman" pitchFamily="18" charset="0"/>
              </a:rPr>
              <a:t>: </a:t>
            </a:r>
            <a:r>
              <a:rPr lang="en-US" sz="2800" b="1" i="1">
                <a:latin typeface="Times New Roman" pitchFamily="18" charset="0"/>
                <a:cs typeface="Times New Roman" pitchFamily="18" charset="0"/>
              </a:rPr>
              <a:t>Trong đô thị thiết bị nào sau đây được gắn bộ xử lí thông tin để điều khiển việc lưu thông, giúp cho các phương tiện trên đường phố di chuyển một cách có trật tự?</a:t>
            </a:r>
            <a:endParaRPr lang="en-US" sz="2800" b="1">
              <a:latin typeface="Times New Roman" pitchFamily="18" charset="0"/>
              <a:cs typeface="Times New Roman" pitchFamily="18" charset="0"/>
            </a:endParaRPr>
          </a:p>
        </p:txBody>
      </p:sp>
      <p:pic>
        <p:nvPicPr>
          <p:cNvPr id="11" name="Picture 10" descr="ga cau hoi 1.png"/>
          <p:cNvPicPr>
            <a:picLocks noChangeAspect="1"/>
          </p:cNvPicPr>
          <p:nvPr/>
        </p:nvPicPr>
        <p:blipFill>
          <a:blip r:embed="rId2">
            <a:clrChange>
              <a:clrFrom>
                <a:srgbClr val="FFFFFF"/>
              </a:clrFrom>
              <a:clrTo>
                <a:srgbClr val="FFFFFF">
                  <a:alpha val="0"/>
                </a:srgbClr>
              </a:clrTo>
            </a:clrChange>
          </a:blip>
          <a:stretch>
            <a:fillRect/>
          </a:stretch>
        </p:blipFill>
        <p:spPr>
          <a:xfrm>
            <a:off x="7143759" y="1643053"/>
            <a:ext cx="4235852" cy="2680949"/>
          </a:xfrm>
          <a:prstGeom prst="rect">
            <a:avLst/>
          </a:prstGeom>
        </p:spPr>
      </p:pic>
      <p:sp>
        <p:nvSpPr>
          <p:cNvPr id="13" name="Hexagon 12"/>
          <p:cNvSpPr/>
          <p:nvPr/>
        </p:nvSpPr>
        <p:spPr>
          <a:xfrm>
            <a:off x="1372445" y="4412868"/>
            <a:ext cx="5238787"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smtClean="0">
                <a:solidFill>
                  <a:prstClr val="white"/>
                </a:solidFill>
              </a:rPr>
              <a:t>B</a:t>
            </a:r>
            <a:r>
              <a:rPr lang="en-US" sz="2800" b="1" smtClean="0">
                <a:solidFill>
                  <a:prstClr val="white"/>
                </a:solidFill>
              </a:rPr>
              <a:t>: </a:t>
            </a:r>
            <a:r>
              <a:rPr lang="en-US" sz="2800" b="1">
                <a:latin typeface="Times New Roman" pitchFamily="18" charset="0"/>
                <a:cs typeface="Times New Roman" pitchFamily="18" charset="0"/>
              </a:rPr>
              <a:t>Đèn giao thông</a:t>
            </a:r>
            <a:endParaRPr lang="vi-VN" sz="2800" b="1" dirty="0">
              <a:solidFill>
                <a:prstClr val="white"/>
              </a:solidFill>
              <a:latin typeface="Times New Roman" pitchFamily="18" charset="0"/>
              <a:cs typeface="Times New Roman" pitchFamily="18" charset="0"/>
            </a:endParaRPr>
          </a:p>
        </p:txBody>
      </p:sp>
      <p:pic>
        <p:nvPicPr>
          <p:cNvPr id="14" name="Picture 13"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151481" y="3286124"/>
            <a:ext cx="1283699" cy="928694"/>
          </a:xfrm>
          <a:prstGeom prst="rect">
            <a:avLst/>
          </a:prstGeom>
        </p:spPr>
      </p:pic>
      <p:sp>
        <p:nvSpPr>
          <p:cNvPr id="15" name="Hexagon 14"/>
          <p:cNvSpPr/>
          <p:nvPr/>
        </p:nvSpPr>
        <p:spPr>
          <a:xfrm>
            <a:off x="1308469" y="3500438"/>
            <a:ext cx="5238787"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smtClean="0">
                <a:solidFill>
                  <a:prstClr val="white"/>
                </a:solidFill>
              </a:rPr>
              <a:t>A</a:t>
            </a:r>
            <a:r>
              <a:rPr lang="en-US" sz="2800" b="1" smtClean="0">
                <a:solidFill>
                  <a:prstClr val="white"/>
                </a:solidFill>
              </a:rPr>
              <a:t>: </a:t>
            </a:r>
            <a:r>
              <a:rPr lang="en-US" sz="2800" b="1">
                <a:latin typeface="Times New Roman" pitchFamily="18" charset="0"/>
                <a:cs typeface="Times New Roman" pitchFamily="18" charset="0"/>
              </a:rPr>
              <a:t>Xe ô tô tự lái</a:t>
            </a:r>
            <a:endParaRPr lang="vi-VN" sz="2800" b="1" dirty="0">
              <a:solidFill>
                <a:prstClr val="white"/>
              </a:solidFill>
              <a:latin typeface="Times New Roman" pitchFamily="18" charset="0"/>
              <a:cs typeface="Times New Roman" pitchFamily="18" charset="0"/>
            </a:endParaRPr>
          </a:p>
        </p:txBody>
      </p:sp>
      <p:pic>
        <p:nvPicPr>
          <p:cNvPr id="16" name="Picture 15"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223161" y="5096000"/>
            <a:ext cx="1283699" cy="928694"/>
          </a:xfrm>
          <a:prstGeom prst="rect">
            <a:avLst/>
          </a:prstGeom>
        </p:spPr>
      </p:pic>
      <p:sp>
        <p:nvSpPr>
          <p:cNvPr id="17" name="Hexagon 16"/>
          <p:cNvSpPr/>
          <p:nvPr/>
        </p:nvSpPr>
        <p:spPr>
          <a:xfrm>
            <a:off x="1380149" y="5310314"/>
            <a:ext cx="5238787"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smtClean="0">
                <a:solidFill>
                  <a:prstClr val="white"/>
                </a:solidFill>
              </a:rPr>
              <a:t>C</a:t>
            </a:r>
            <a:r>
              <a:rPr lang="en-US" sz="2800" b="1" smtClean="0">
                <a:solidFill>
                  <a:prstClr val="white"/>
                </a:solidFill>
              </a:rPr>
              <a:t>: </a:t>
            </a:r>
            <a:r>
              <a:rPr lang="en-US" sz="2800" b="1">
                <a:latin typeface="Times New Roman" pitchFamily="18" charset="0"/>
                <a:cs typeface="Times New Roman" pitchFamily="18" charset="0"/>
              </a:rPr>
              <a:t>Camera an ninh</a:t>
            </a:r>
            <a:endParaRPr lang="vi-VN" sz="2800" b="1" dirty="0">
              <a:solidFill>
                <a:prstClr val="white"/>
              </a:solidFill>
              <a:latin typeface="Times New Roman" pitchFamily="18" charset="0"/>
              <a:cs typeface="Times New Roman" pitchFamily="18" charset="0"/>
            </a:endParaRPr>
          </a:p>
        </p:txBody>
      </p:sp>
      <p:pic>
        <p:nvPicPr>
          <p:cNvPr id="18" name="Picture 17"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179405" y="5985578"/>
            <a:ext cx="1283699" cy="928694"/>
          </a:xfrm>
          <a:prstGeom prst="rect">
            <a:avLst/>
          </a:prstGeom>
        </p:spPr>
      </p:pic>
      <p:sp>
        <p:nvSpPr>
          <p:cNvPr id="19" name="Hexagon 18"/>
          <p:cNvSpPr/>
          <p:nvPr/>
        </p:nvSpPr>
        <p:spPr>
          <a:xfrm>
            <a:off x="1336396" y="6199892"/>
            <a:ext cx="5238787"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smtClean="0">
                <a:solidFill>
                  <a:prstClr val="white"/>
                </a:solidFill>
              </a:rPr>
              <a:t>D</a:t>
            </a:r>
            <a:r>
              <a:rPr lang="en-US" sz="2800" b="1" smtClean="0">
                <a:solidFill>
                  <a:prstClr val="white"/>
                </a:solidFill>
              </a:rPr>
              <a:t>: </a:t>
            </a:r>
            <a:r>
              <a:rPr lang="en-US" sz="2800" b="1">
                <a:latin typeface="Times New Roman" pitchFamily="18" charset="0"/>
                <a:cs typeface="Times New Roman" pitchFamily="18" charset="0"/>
              </a:rPr>
              <a:t>Biển báo giao thông</a:t>
            </a:r>
            <a:endParaRPr lang="vi-VN" sz="2800" b="1" dirty="0">
              <a:solidFill>
                <a:prstClr val="white"/>
              </a:solidFill>
              <a:latin typeface="Times New Roman" pitchFamily="18" charset="0"/>
              <a:cs typeface="Times New Roman" pitchFamily="18" charset="0"/>
            </a:endParaRPr>
          </a:p>
        </p:txBody>
      </p:sp>
      <p:sp>
        <p:nvSpPr>
          <p:cNvPr id="32" name="TextBox 31"/>
          <p:cNvSpPr txBox="1"/>
          <p:nvPr/>
        </p:nvSpPr>
        <p:spPr>
          <a:xfrm rot="19938490">
            <a:off x="2480302" y="2246163"/>
            <a:ext cx="2040943" cy="707886"/>
          </a:xfrm>
          <a:prstGeom prst="rect">
            <a:avLst/>
          </a:prstGeom>
          <a:noFill/>
        </p:spPr>
        <p:txBody>
          <a:bodyPr wrap="none" rtlCol="0">
            <a:spAutoFit/>
          </a:bodyPr>
          <a:lstStyle/>
          <a:p>
            <a:r>
              <a:rPr lang="en-US" sz="2000" b="1" dirty="0" smtClean="0">
                <a:solidFill>
                  <a:srgbClr val="FF0000"/>
                </a:solidFill>
                <a:effectLst>
                  <a:outerShdw blurRad="38100" dist="38100" dir="2700000" algn="tl">
                    <a:srgbClr val="000000">
                      <a:alpha val="43137"/>
                    </a:srgbClr>
                  </a:outerShdw>
                </a:effectLst>
              </a:rPr>
              <a:t>Yeah, </a:t>
            </a:r>
            <a:r>
              <a:rPr lang="en-US" sz="2000" b="1" dirty="0" err="1" smtClean="0">
                <a:solidFill>
                  <a:srgbClr val="FF0000"/>
                </a:solidFill>
                <a:effectLst>
                  <a:outerShdw blurRad="38100" dist="38100" dir="2700000" algn="tl">
                    <a:srgbClr val="000000">
                      <a:alpha val="43137"/>
                    </a:srgbClr>
                  </a:outerShdw>
                </a:effectLst>
              </a:rPr>
              <a:t>Đúng</a:t>
            </a:r>
            <a:r>
              <a:rPr lang="en-US" sz="2000" b="1" dirty="0" smtClean="0">
                <a:solidFill>
                  <a:srgbClr val="FF0000"/>
                </a:solidFill>
                <a:effectLst>
                  <a:outerShdw blurRad="38100" dist="38100" dir="2700000" algn="tl">
                    <a:srgbClr val="000000">
                      <a:alpha val="43137"/>
                    </a:srgbClr>
                  </a:outerShdw>
                </a:effectLst>
              </a:rPr>
              <a:t> </a:t>
            </a:r>
            <a:r>
              <a:rPr lang="en-US" sz="2000" b="1" dirty="0" err="1" smtClean="0">
                <a:solidFill>
                  <a:srgbClr val="FF0000"/>
                </a:solidFill>
                <a:effectLst>
                  <a:outerShdw blurRad="38100" dist="38100" dir="2700000" algn="tl">
                    <a:srgbClr val="000000">
                      <a:alpha val="43137"/>
                    </a:srgbClr>
                  </a:outerShdw>
                </a:effectLst>
              </a:rPr>
              <a:t>rồi</a:t>
            </a:r>
            <a:r>
              <a:rPr lang="en-US" sz="2000" b="1" dirty="0" smtClean="0">
                <a:solidFill>
                  <a:srgbClr val="FF0000"/>
                </a:solidFill>
                <a:effectLst>
                  <a:outerShdw blurRad="38100" dist="38100" dir="2700000" algn="tl">
                    <a:srgbClr val="000000">
                      <a:alpha val="43137"/>
                    </a:srgbClr>
                  </a:outerShdw>
                </a:effectLst>
              </a:rPr>
              <a:t>, </a:t>
            </a:r>
          </a:p>
          <a:p>
            <a:pPr algn="ctr"/>
            <a:r>
              <a:rPr lang="en-US" sz="2000" b="1" dirty="0" err="1" smtClean="0">
                <a:solidFill>
                  <a:srgbClr val="FF0000"/>
                </a:solidFill>
                <a:effectLst>
                  <a:outerShdw blurRad="38100" dist="38100" dir="2700000" algn="tl">
                    <a:srgbClr val="000000">
                      <a:alpha val="43137"/>
                    </a:srgbClr>
                  </a:outerShdw>
                </a:effectLst>
              </a:rPr>
              <a:t>bạn</a:t>
            </a:r>
            <a:r>
              <a:rPr lang="en-US" sz="2000" b="1" dirty="0" smtClean="0">
                <a:solidFill>
                  <a:srgbClr val="FF0000"/>
                </a:solidFill>
                <a:effectLst>
                  <a:outerShdw blurRad="38100" dist="38100" dir="2700000" algn="tl">
                    <a:srgbClr val="000000">
                      <a:alpha val="43137"/>
                    </a:srgbClr>
                  </a:outerShdw>
                </a:effectLst>
              </a:rPr>
              <a:t> </a:t>
            </a:r>
            <a:r>
              <a:rPr lang="en-US" sz="2000" b="1" dirty="0" err="1" smtClean="0">
                <a:solidFill>
                  <a:srgbClr val="FF0000"/>
                </a:solidFill>
                <a:effectLst>
                  <a:outerShdw blurRad="38100" dist="38100" dir="2700000" algn="tl">
                    <a:srgbClr val="000000">
                      <a:alpha val="43137"/>
                    </a:srgbClr>
                  </a:outerShdw>
                </a:effectLst>
              </a:rPr>
              <a:t>giỏi</a:t>
            </a:r>
            <a:r>
              <a:rPr lang="en-US" sz="2000" b="1" dirty="0" smtClean="0">
                <a:solidFill>
                  <a:srgbClr val="FF0000"/>
                </a:solidFill>
                <a:effectLst>
                  <a:outerShdw blurRad="38100" dist="38100" dir="2700000" algn="tl">
                    <a:srgbClr val="000000">
                      <a:alpha val="43137"/>
                    </a:srgbClr>
                  </a:outerShdw>
                </a:effectLst>
              </a:rPr>
              <a:t> </a:t>
            </a:r>
            <a:r>
              <a:rPr lang="en-US" sz="2000" b="1" dirty="0" err="1" smtClean="0">
                <a:solidFill>
                  <a:srgbClr val="FF0000"/>
                </a:solidFill>
                <a:effectLst>
                  <a:outerShdw blurRad="38100" dist="38100" dir="2700000" algn="tl">
                    <a:srgbClr val="000000">
                      <a:alpha val="43137"/>
                    </a:srgbClr>
                  </a:outerShdw>
                </a:effectLst>
              </a:rPr>
              <a:t>quá</a:t>
            </a:r>
            <a:r>
              <a:rPr lang="en-US" sz="2000" b="1" dirty="0" smtClean="0">
                <a:solidFill>
                  <a:srgbClr val="FF0000"/>
                </a:solidFill>
                <a:effectLst>
                  <a:outerShdw blurRad="38100" dist="38100" dir="2700000" algn="tl">
                    <a:srgbClr val="000000">
                      <a:alpha val="43137"/>
                    </a:srgbClr>
                  </a:outerShdw>
                </a:effectLst>
              </a:rPr>
              <a:t>!</a:t>
            </a:r>
            <a:endParaRPr lang="vi-VN" sz="2000" b="1" dirty="0">
              <a:solidFill>
                <a:srgbClr val="FF0000"/>
              </a:solidFill>
              <a:effectLst>
                <a:outerShdw blurRad="38100" dist="38100" dir="2700000" algn="tl">
                  <a:srgbClr val="000000">
                    <a:alpha val="43137"/>
                  </a:srgbClr>
                </a:outerShdw>
              </a:effectLst>
            </a:endParaRPr>
          </a:p>
        </p:txBody>
      </p:sp>
      <p:pic>
        <p:nvPicPr>
          <p:cNvPr id="25" name="Picture 24"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191922" y="4214612"/>
            <a:ext cx="1283699" cy="928694"/>
          </a:xfrm>
          <a:prstGeom prst="rect">
            <a:avLst/>
          </a:prstGeom>
        </p:spPr>
      </p:pic>
      <p:sp>
        <p:nvSpPr>
          <p:cNvPr id="22" name="TextBox 21"/>
          <p:cNvSpPr txBox="1"/>
          <p:nvPr/>
        </p:nvSpPr>
        <p:spPr>
          <a:xfrm>
            <a:off x="7905764" y="4857760"/>
            <a:ext cx="3619525" cy="400110"/>
          </a:xfrm>
          <a:prstGeom prst="rect">
            <a:avLst/>
          </a:prstGeom>
          <a:noFill/>
        </p:spPr>
        <p:txBody>
          <a:bodyPr wrap="square" rtlCol="0">
            <a:spAutoFit/>
          </a:bodyPr>
          <a:lstStyle/>
          <a:p>
            <a:pPr algn="ctr"/>
            <a:r>
              <a:rPr lang="en-US" sz="2000" b="1" dirty="0" smtClean="0">
                <a:solidFill>
                  <a:srgbClr val="C00000"/>
                </a:solidFill>
              </a:rPr>
              <a:t>Ồ, </a:t>
            </a:r>
            <a:r>
              <a:rPr lang="en-US" sz="2000" b="1" dirty="0" err="1" smtClean="0">
                <a:solidFill>
                  <a:srgbClr val="C00000"/>
                </a:solidFill>
              </a:rPr>
              <a:t>tiếc</a:t>
            </a:r>
            <a:r>
              <a:rPr lang="en-US" sz="2000" b="1" dirty="0" smtClean="0">
                <a:solidFill>
                  <a:srgbClr val="C00000"/>
                </a:solidFill>
              </a:rPr>
              <a:t> </a:t>
            </a:r>
            <a:r>
              <a:rPr lang="en-US" sz="2000" b="1" dirty="0" err="1" smtClean="0">
                <a:solidFill>
                  <a:srgbClr val="C00000"/>
                </a:solidFill>
              </a:rPr>
              <a:t>quá</a:t>
            </a:r>
            <a:r>
              <a:rPr lang="en-US" sz="2000" b="1" dirty="0" smtClean="0">
                <a:solidFill>
                  <a:srgbClr val="C00000"/>
                </a:solidFill>
              </a:rPr>
              <a:t>, </a:t>
            </a:r>
            <a:r>
              <a:rPr lang="en-US" sz="2000" b="1" dirty="0" err="1" smtClean="0">
                <a:solidFill>
                  <a:srgbClr val="C00000"/>
                </a:solidFill>
              </a:rPr>
              <a:t>sai</a:t>
            </a:r>
            <a:r>
              <a:rPr lang="en-US" sz="2000" b="1" dirty="0" smtClean="0">
                <a:solidFill>
                  <a:srgbClr val="C00000"/>
                </a:solidFill>
              </a:rPr>
              <a:t> </a:t>
            </a:r>
            <a:r>
              <a:rPr lang="en-US" sz="2000" b="1" dirty="0" err="1" smtClean="0">
                <a:solidFill>
                  <a:srgbClr val="C00000"/>
                </a:solidFill>
              </a:rPr>
              <a:t>mất</a:t>
            </a:r>
            <a:r>
              <a:rPr lang="en-US" sz="2000" b="1" dirty="0" smtClean="0">
                <a:solidFill>
                  <a:srgbClr val="C00000"/>
                </a:solidFill>
              </a:rPr>
              <a:t> </a:t>
            </a:r>
            <a:r>
              <a:rPr lang="en-US" sz="2000" b="1" dirty="0" err="1" smtClean="0">
                <a:solidFill>
                  <a:srgbClr val="C00000"/>
                </a:solidFill>
              </a:rPr>
              <a:t>rồi</a:t>
            </a:r>
            <a:r>
              <a:rPr lang="en-US" sz="2000" b="1" dirty="0" smtClean="0">
                <a:solidFill>
                  <a:srgbClr val="C00000"/>
                </a:solidFill>
              </a:rPr>
              <a:t>!</a:t>
            </a:r>
            <a:endParaRPr lang="vi-VN" sz="2000" b="1" dirty="0">
              <a:solidFill>
                <a:srgbClr val="C00000"/>
              </a:solidFill>
            </a:endParaRPr>
          </a:p>
        </p:txBody>
      </p:sp>
      <p:pic>
        <p:nvPicPr>
          <p:cNvPr id="33" name="Picture 32" descr="egg-2151891_960_720.png"/>
          <p:cNvPicPr>
            <a:picLocks noChangeAspect="1"/>
          </p:cNvPicPr>
          <p:nvPr/>
        </p:nvPicPr>
        <p:blipFill>
          <a:blip r:embed="rId4" cstate="print"/>
          <a:stretch>
            <a:fillRect/>
          </a:stretch>
        </p:blipFill>
        <p:spPr>
          <a:xfrm>
            <a:off x="3714733" y="2857496"/>
            <a:ext cx="888000" cy="666000"/>
          </a:xfrm>
          <a:prstGeom prst="rect">
            <a:avLst/>
          </a:prstGeom>
        </p:spPr>
      </p:pic>
      <p:pic>
        <p:nvPicPr>
          <p:cNvPr id="34" name="Picture 33" descr="egg-2151896__340.png"/>
          <p:cNvPicPr>
            <a:picLocks noChangeAspect="1"/>
          </p:cNvPicPr>
          <p:nvPr/>
        </p:nvPicPr>
        <p:blipFill>
          <a:blip r:embed="rId5" cstate="print">
            <a:clrChange>
              <a:clrFrom>
                <a:srgbClr val="000000">
                  <a:alpha val="0"/>
                </a:srgbClr>
              </a:clrFrom>
              <a:clrTo>
                <a:srgbClr val="000000">
                  <a:alpha val="0"/>
                </a:srgbClr>
              </a:clrTo>
            </a:clrChange>
          </a:blip>
          <a:stretch>
            <a:fillRect/>
          </a:stretch>
        </p:blipFill>
        <p:spPr>
          <a:xfrm>
            <a:off x="7048507" y="4572008"/>
            <a:ext cx="888976" cy="666732"/>
          </a:xfrm>
          <a:prstGeom prst="rect">
            <a:avLst/>
          </a:prstGeom>
        </p:spPr>
      </p:pic>
      <p:pic>
        <p:nvPicPr>
          <p:cNvPr id="20" name="Picture 19" descr="ee376867b6edb2b7f8a1c93f2ceb4b12.png">
            <a:hlinkClick r:id="rId6" action="ppaction://hlinksldjump"/>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8813436" y="6215082"/>
            <a:ext cx="1008035" cy="756026"/>
          </a:xfrm>
          <a:prstGeom prst="rect">
            <a:avLst/>
          </a:prstGeom>
        </p:spPr>
      </p:pic>
      <p:pic>
        <p:nvPicPr>
          <p:cNvPr id="21" name="Picture 20" descr="images (3).jpg">
            <a:hlinkClick r:id="" action="ppaction://hlinkshowjump?jump=nextslide"/>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1504466" y="6381126"/>
            <a:ext cx="642623" cy="514098"/>
          </a:xfrm>
          <a:prstGeom prst="rect">
            <a:avLst/>
          </a:prstGeom>
        </p:spPr>
      </p:pic>
      <p:pic>
        <p:nvPicPr>
          <p:cNvPr id="23" name="Picture 22" descr="images (7).jpg"/>
          <p:cNvPicPr>
            <a:picLocks noChangeAspect="1"/>
          </p:cNvPicPr>
          <p:nvPr/>
        </p:nvPicPr>
        <p:blipFill>
          <a:blip r:embed="rId9">
            <a:clrChange>
              <a:clrFrom>
                <a:srgbClr val="FFFFFF"/>
              </a:clrFrom>
              <a:clrTo>
                <a:srgbClr val="FFFFFF">
                  <a:alpha val="0"/>
                </a:srgbClr>
              </a:clrTo>
            </a:clrChange>
          </a:blip>
          <a:stretch>
            <a:fillRect/>
          </a:stretch>
        </p:blipFill>
        <p:spPr>
          <a:xfrm>
            <a:off x="10520741" y="6373923"/>
            <a:ext cx="887071" cy="665303"/>
          </a:xfrm>
          <a:prstGeom prst="rect">
            <a:avLst/>
          </a:prstGeom>
        </p:spPr>
      </p:pic>
      <p:pic>
        <p:nvPicPr>
          <p:cNvPr id="28" name="Picture 27" descr="images (3).jpg">
            <a:hlinkClick r:id="" action="ppaction://hlinkshowjump?jump=previousslide"/>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9765176" y="6357970"/>
            <a:ext cx="685464" cy="514098"/>
          </a:xfrm>
          <a:prstGeom prst="rect">
            <a:avLst/>
          </a:prstGeom>
        </p:spPr>
      </p:pic>
    </p:spTree>
    <p:extLst>
      <p:ext uri="{BB962C8B-B14F-4D97-AF65-F5344CB8AC3E}">
        <p14:creationId xmlns:p14="http://schemas.microsoft.com/office/powerpoint/2010/main" val="11682191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000"/>
                                        <p:tgtEl>
                                          <p:spTgt spid="15"/>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20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0" y="5466"/>
            <a:ext cx="12192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r>
              <a:rPr lang="en-US" sz="2800" b="1" err="1" smtClean="0">
                <a:solidFill>
                  <a:prstClr val="white"/>
                </a:solidFill>
                <a:latin typeface="Times New Roman" pitchFamily="18" charset="0"/>
                <a:cs typeface="Times New Roman" pitchFamily="18" charset="0"/>
              </a:rPr>
              <a:t>Câu</a:t>
            </a:r>
            <a:r>
              <a:rPr lang="en-US" sz="2800" b="1" smtClean="0">
                <a:solidFill>
                  <a:prstClr val="white"/>
                </a:solidFill>
                <a:latin typeface="Times New Roman" pitchFamily="18" charset="0"/>
                <a:cs typeface="Times New Roman" pitchFamily="18" charset="0"/>
              </a:rPr>
              <a:t> 3: </a:t>
            </a:r>
            <a:r>
              <a:rPr lang="en-US" sz="2800" b="1" i="1">
                <a:latin typeface="Times New Roman" pitchFamily="18" charset="0"/>
                <a:cs typeface="Times New Roman" pitchFamily="18" charset="0"/>
              </a:rPr>
              <a:t>Loại đồng hồ nào sau đây được gắn bộ xử lí thông tin?</a:t>
            </a:r>
            <a:endParaRPr lang="en-US" sz="2800" b="1">
              <a:latin typeface="Times New Roman" pitchFamily="18" charset="0"/>
              <a:cs typeface="Times New Roman" pitchFamily="18" charset="0"/>
            </a:endParaRPr>
          </a:p>
        </p:txBody>
      </p:sp>
      <p:pic>
        <p:nvPicPr>
          <p:cNvPr id="11" name="Picture 10" descr="ga cau hoi 1.png"/>
          <p:cNvPicPr>
            <a:picLocks noChangeAspect="1"/>
          </p:cNvPicPr>
          <p:nvPr/>
        </p:nvPicPr>
        <p:blipFill>
          <a:blip r:embed="rId2">
            <a:clrChange>
              <a:clrFrom>
                <a:srgbClr val="FFFFFF"/>
              </a:clrFrom>
              <a:clrTo>
                <a:srgbClr val="FFFFFF">
                  <a:alpha val="0"/>
                </a:srgbClr>
              </a:clrTo>
            </a:clrChange>
          </a:blip>
          <a:stretch>
            <a:fillRect/>
          </a:stretch>
        </p:blipFill>
        <p:spPr>
          <a:xfrm>
            <a:off x="7143759" y="1643053"/>
            <a:ext cx="4235852" cy="2680949"/>
          </a:xfrm>
          <a:prstGeom prst="rect">
            <a:avLst/>
          </a:prstGeom>
        </p:spPr>
      </p:pic>
      <p:sp>
        <p:nvSpPr>
          <p:cNvPr id="13" name="Hexagon 12"/>
          <p:cNvSpPr/>
          <p:nvPr/>
        </p:nvSpPr>
        <p:spPr>
          <a:xfrm>
            <a:off x="1391204" y="5340258"/>
            <a:ext cx="6660167"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800" b="1" dirty="0" smtClean="0">
                <a:solidFill>
                  <a:prstClr val="white"/>
                </a:solidFill>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minh</a:t>
            </a:r>
            <a:endParaRPr lang="vi-VN" sz="2800" b="1" dirty="0">
              <a:solidFill>
                <a:prstClr val="white"/>
              </a:solidFill>
              <a:latin typeface="Times New Roman" panose="02020603050405020304" pitchFamily="18" charset="0"/>
              <a:cs typeface="Times New Roman" panose="02020603050405020304" pitchFamily="18" charset="0"/>
            </a:endParaRPr>
          </a:p>
        </p:txBody>
      </p:sp>
      <p:pic>
        <p:nvPicPr>
          <p:cNvPr id="14" name="Picture 13"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227973" y="4214818"/>
            <a:ext cx="1283699" cy="928694"/>
          </a:xfrm>
          <a:prstGeom prst="rect">
            <a:avLst/>
          </a:prstGeom>
        </p:spPr>
      </p:pic>
      <p:sp>
        <p:nvSpPr>
          <p:cNvPr id="15" name="Hexagon 14"/>
          <p:cNvSpPr/>
          <p:nvPr/>
        </p:nvSpPr>
        <p:spPr>
          <a:xfrm>
            <a:off x="1384964" y="4429132"/>
            <a:ext cx="7428472"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800" b="1" dirty="0" smtClean="0">
                <a:solidFill>
                  <a:prstClr val="white"/>
                </a:solidFill>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pin</a:t>
            </a:r>
          </a:p>
        </p:txBody>
      </p:sp>
      <p:pic>
        <p:nvPicPr>
          <p:cNvPr id="16" name="Picture 15"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202281" y="3390776"/>
            <a:ext cx="1283699" cy="928694"/>
          </a:xfrm>
          <a:prstGeom prst="rect">
            <a:avLst/>
          </a:prstGeom>
        </p:spPr>
      </p:pic>
      <p:sp>
        <p:nvSpPr>
          <p:cNvPr id="17" name="Hexagon 16"/>
          <p:cNvSpPr/>
          <p:nvPr/>
        </p:nvSpPr>
        <p:spPr>
          <a:xfrm>
            <a:off x="1359269" y="3605090"/>
            <a:ext cx="7581078"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smtClean="0">
                <a:solidFill>
                  <a:prstClr val="white"/>
                </a:solidFill>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cót</a:t>
            </a:r>
            <a:endParaRPr lang="vi-VN" sz="2800" b="1" dirty="0">
              <a:solidFill>
                <a:prstClr val="white"/>
              </a:solidFill>
              <a:latin typeface="Times New Roman" panose="02020603050405020304" pitchFamily="18" charset="0"/>
              <a:cs typeface="Times New Roman" panose="02020603050405020304" pitchFamily="18" charset="0"/>
            </a:endParaRPr>
          </a:p>
        </p:txBody>
      </p:sp>
      <p:pic>
        <p:nvPicPr>
          <p:cNvPr id="18" name="Picture 17"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179405" y="5985578"/>
            <a:ext cx="1283699" cy="928694"/>
          </a:xfrm>
          <a:prstGeom prst="rect">
            <a:avLst/>
          </a:prstGeom>
        </p:spPr>
      </p:pic>
      <p:sp>
        <p:nvSpPr>
          <p:cNvPr id="19" name="Hexagon 18"/>
          <p:cNvSpPr/>
          <p:nvPr/>
        </p:nvSpPr>
        <p:spPr>
          <a:xfrm>
            <a:off x="1336396" y="6199892"/>
            <a:ext cx="6714975"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800" b="1" dirty="0" smtClean="0">
                <a:solidFill>
                  <a:prstClr val="white"/>
                </a:solidFill>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a:t>
            </a:r>
            <a:r>
              <a:rPr lang="en-US" sz="2800" b="1" dirty="0">
                <a:latin typeface="Times New Roman" panose="02020603050405020304" pitchFamily="18" charset="0"/>
                <a:cs typeface="Times New Roman" panose="02020603050405020304" pitchFamily="18" charset="0"/>
              </a:rPr>
              <a:t> quartz (</a:t>
            </a:r>
            <a:r>
              <a:rPr lang="en-US" sz="2800" b="1" dirty="0" err="1">
                <a:latin typeface="Times New Roman" panose="02020603050405020304" pitchFamily="18" charset="0"/>
                <a:cs typeface="Times New Roman" panose="02020603050405020304" pitchFamily="18" charset="0"/>
              </a:rPr>
              <a:t>thạch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anh</a:t>
            </a:r>
            <a:r>
              <a:rPr lang="en-US" sz="2800" b="1" dirty="0">
                <a:latin typeface="Times New Roman" panose="02020603050405020304" pitchFamily="18" charset="0"/>
                <a:cs typeface="Times New Roman" panose="02020603050405020304" pitchFamily="18" charset="0"/>
              </a:rPr>
              <a:t>)</a:t>
            </a:r>
          </a:p>
        </p:txBody>
      </p:sp>
      <p:sp>
        <p:nvSpPr>
          <p:cNvPr id="32" name="TextBox 31"/>
          <p:cNvSpPr txBox="1"/>
          <p:nvPr/>
        </p:nvSpPr>
        <p:spPr>
          <a:xfrm rot="19938490">
            <a:off x="2480302" y="2246163"/>
            <a:ext cx="2040943" cy="707886"/>
          </a:xfrm>
          <a:prstGeom prst="rect">
            <a:avLst/>
          </a:prstGeom>
          <a:noFill/>
        </p:spPr>
        <p:txBody>
          <a:bodyPr wrap="none" rtlCol="0">
            <a:spAutoFit/>
          </a:bodyPr>
          <a:lstStyle/>
          <a:p>
            <a:r>
              <a:rPr lang="en-US" sz="2000" b="1" dirty="0" smtClean="0">
                <a:solidFill>
                  <a:srgbClr val="FF0000"/>
                </a:solidFill>
                <a:effectLst>
                  <a:outerShdw blurRad="38100" dist="38100" dir="2700000" algn="tl">
                    <a:srgbClr val="000000">
                      <a:alpha val="43137"/>
                    </a:srgbClr>
                  </a:outerShdw>
                </a:effectLst>
              </a:rPr>
              <a:t>Yeah, </a:t>
            </a:r>
            <a:r>
              <a:rPr lang="en-US" sz="2000" b="1" dirty="0" err="1" smtClean="0">
                <a:solidFill>
                  <a:srgbClr val="FF0000"/>
                </a:solidFill>
                <a:effectLst>
                  <a:outerShdw blurRad="38100" dist="38100" dir="2700000" algn="tl">
                    <a:srgbClr val="000000">
                      <a:alpha val="43137"/>
                    </a:srgbClr>
                  </a:outerShdw>
                </a:effectLst>
              </a:rPr>
              <a:t>Đúng</a:t>
            </a:r>
            <a:r>
              <a:rPr lang="en-US" sz="2000" b="1" dirty="0" smtClean="0">
                <a:solidFill>
                  <a:srgbClr val="FF0000"/>
                </a:solidFill>
                <a:effectLst>
                  <a:outerShdw blurRad="38100" dist="38100" dir="2700000" algn="tl">
                    <a:srgbClr val="000000">
                      <a:alpha val="43137"/>
                    </a:srgbClr>
                  </a:outerShdw>
                </a:effectLst>
              </a:rPr>
              <a:t> </a:t>
            </a:r>
            <a:r>
              <a:rPr lang="en-US" sz="2000" b="1" dirty="0" err="1" smtClean="0">
                <a:solidFill>
                  <a:srgbClr val="FF0000"/>
                </a:solidFill>
                <a:effectLst>
                  <a:outerShdw blurRad="38100" dist="38100" dir="2700000" algn="tl">
                    <a:srgbClr val="000000">
                      <a:alpha val="43137"/>
                    </a:srgbClr>
                  </a:outerShdw>
                </a:effectLst>
              </a:rPr>
              <a:t>rồi</a:t>
            </a:r>
            <a:r>
              <a:rPr lang="en-US" sz="2000" b="1" dirty="0" smtClean="0">
                <a:solidFill>
                  <a:srgbClr val="FF0000"/>
                </a:solidFill>
                <a:effectLst>
                  <a:outerShdw blurRad="38100" dist="38100" dir="2700000" algn="tl">
                    <a:srgbClr val="000000">
                      <a:alpha val="43137"/>
                    </a:srgbClr>
                  </a:outerShdw>
                </a:effectLst>
              </a:rPr>
              <a:t>, </a:t>
            </a:r>
          </a:p>
          <a:p>
            <a:pPr algn="ctr"/>
            <a:r>
              <a:rPr lang="en-US" sz="2000" b="1" dirty="0" err="1" smtClean="0">
                <a:solidFill>
                  <a:srgbClr val="FF0000"/>
                </a:solidFill>
                <a:effectLst>
                  <a:outerShdw blurRad="38100" dist="38100" dir="2700000" algn="tl">
                    <a:srgbClr val="000000">
                      <a:alpha val="43137"/>
                    </a:srgbClr>
                  </a:outerShdw>
                </a:effectLst>
              </a:rPr>
              <a:t>bạn</a:t>
            </a:r>
            <a:r>
              <a:rPr lang="en-US" sz="2000" b="1" dirty="0" smtClean="0">
                <a:solidFill>
                  <a:srgbClr val="FF0000"/>
                </a:solidFill>
                <a:effectLst>
                  <a:outerShdw blurRad="38100" dist="38100" dir="2700000" algn="tl">
                    <a:srgbClr val="000000">
                      <a:alpha val="43137"/>
                    </a:srgbClr>
                  </a:outerShdw>
                </a:effectLst>
              </a:rPr>
              <a:t> </a:t>
            </a:r>
            <a:r>
              <a:rPr lang="en-US" sz="2000" b="1" dirty="0" err="1" smtClean="0">
                <a:solidFill>
                  <a:srgbClr val="FF0000"/>
                </a:solidFill>
                <a:effectLst>
                  <a:outerShdw blurRad="38100" dist="38100" dir="2700000" algn="tl">
                    <a:srgbClr val="000000">
                      <a:alpha val="43137"/>
                    </a:srgbClr>
                  </a:outerShdw>
                </a:effectLst>
              </a:rPr>
              <a:t>giỏi</a:t>
            </a:r>
            <a:r>
              <a:rPr lang="en-US" sz="2000" b="1" dirty="0" smtClean="0">
                <a:solidFill>
                  <a:srgbClr val="FF0000"/>
                </a:solidFill>
                <a:effectLst>
                  <a:outerShdw blurRad="38100" dist="38100" dir="2700000" algn="tl">
                    <a:srgbClr val="000000">
                      <a:alpha val="43137"/>
                    </a:srgbClr>
                  </a:outerShdw>
                </a:effectLst>
              </a:rPr>
              <a:t> </a:t>
            </a:r>
            <a:r>
              <a:rPr lang="en-US" sz="2000" b="1" dirty="0" err="1" smtClean="0">
                <a:solidFill>
                  <a:srgbClr val="FF0000"/>
                </a:solidFill>
                <a:effectLst>
                  <a:outerShdw blurRad="38100" dist="38100" dir="2700000" algn="tl">
                    <a:srgbClr val="000000">
                      <a:alpha val="43137"/>
                    </a:srgbClr>
                  </a:outerShdw>
                </a:effectLst>
              </a:rPr>
              <a:t>quá</a:t>
            </a:r>
            <a:r>
              <a:rPr lang="en-US" sz="2000" b="1" dirty="0" smtClean="0">
                <a:solidFill>
                  <a:srgbClr val="FF0000"/>
                </a:solidFill>
                <a:effectLst>
                  <a:outerShdw blurRad="38100" dist="38100" dir="2700000" algn="tl">
                    <a:srgbClr val="000000">
                      <a:alpha val="43137"/>
                    </a:srgbClr>
                  </a:outerShdw>
                </a:effectLst>
              </a:rPr>
              <a:t>!</a:t>
            </a:r>
            <a:endParaRPr lang="vi-VN" sz="2000" b="1" dirty="0">
              <a:solidFill>
                <a:srgbClr val="FF0000"/>
              </a:solidFill>
              <a:effectLst>
                <a:outerShdw blurRad="38100" dist="38100" dir="2700000" algn="tl">
                  <a:srgbClr val="000000">
                    <a:alpha val="43137"/>
                  </a:srgbClr>
                </a:outerShdw>
              </a:effectLst>
            </a:endParaRPr>
          </a:p>
        </p:txBody>
      </p:sp>
      <p:pic>
        <p:nvPicPr>
          <p:cNvPr id="25" name="Picture 24"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210681" y="5142002"/>
            <a:ext cx="1283699" cy="928694"/>
          </a:xfrm>
          <a:prstGeom prst="rect">
            <a:avLst/>
          </a:prstGeom>
        </p:spPr>
      </p:pic>
      <p:sp>
        <p:nvSpPr>
          <p:cNvPr id="22" name="TextBox 21"/>
          <p:cNvSpPr txBox="1"/>
          <p:nvPr/>
        </p:nvSpPr>
        <p:spPr>
          <a:xfrm>
            <a:off x="8908628" y="4857760"/>
            <a:ext cx="3619525" cy="400110"/>
          </a:xfrm>
          <a:prstGeom prst="rect">
            <a:avLst/>
          </a:prstGeom>
          <a:noFill/>
        </p:spPr>
        <p:txBody>
          <a:bodyPr wrap="square" rtlCol="0">
            <a:spAutoFit/>
          </a:bodyPr>
          <a:lstStyle/>
          <a:p>
            <a:pPr algn="ctr"/>
            <a:r>
              <a:rPr lang="en-US" sz="2000" b="1" dirty="0" smtClean="0">
                <a:solidFill>
                  <a:srgbClr val="C00000"/>
                </a:solidFill>
              </a:rPr>
              <a:t>Ồ, </a:t>
            </a:r>
            <a:r>
              <a:rPr lang="en-US" sz="2000" b="1" dirty="0" err="1" smtClean="0">
                <a:solidFill>
                  <a:srgbClr val="C00000"/>
                </a:solidFill>
              </a:rPr>
              <a:t>tiếc</a:t>
            </a:r>
            <a:r>
              <a:rPr lang="en-US" sz="2000" b="1" dirty="0" smtClean="0">
                <a:solidFill>
                  <a:srgbClr val="C00000"/>
                </a:solidFill>
              </a:rPr>
              <a:t> </a:t>
            </a:r>
            <a:r>
              <a:rPr lang="en-US" sz="2000" b="1" dirty="0" err="1" smtClean="0">
                <a:solidFill>
                  <a:srgbClr val="C00000"/>
                </a:solidFill>
              </a:rPr>
              <a:t>quá</a:t>
            </a:r>
            <a:r>
              <a:rPr lang="en-US" sz="2000" b="1" dirty="0" smtClean="0">
                <a:solidFill>
                  <a:srgbClr val="C00000"/>
                </a:solidFill>
              </a:rPr>
              <a:t>, </a:t>
            </a:r>
            <a:r>
              <a:rPr lang="en-US" sz="2000" b="1" dirty="0" err="1" smtClean="0">
                <a:solidFill>
                  <a:srgbClr val="C00000"/>
                </a:solidFill>
              </a:rPr>
              <a:t>sai</a:t>
            </a:r>
            <a:r>
              <a:rPr lang="en-US" sz="2000" b="1" dirty="0" smtClean="0">
                <a:solidFill>
                  <a:srgbClr val="C00000"/>
                </a:solidFill>
              </a:rPr>
              <a:t> </a:t>
            </a:r>
            <a:r>
              <a:rPr lang="en-US" sz="2000" b="1" dirty="0" err="1" smtClean="0">
                <a:solidFill>
                  <a:srgbClr val="C00000"/>
                </a:solidFill>
              </a:rPr>
              <a:t>mất</a:t>
            </a:r>
            <a:r>
              <a:rPr lang="en-US" sz="2000" b="1" dirty="0" smtClean="0">
                <a:solidFill>
                  <a:srgbClr val="C00000"/>
                </a:solidFill>
              </a:rPr>
              <a:t> </a:t>
            </a:r>
            <a:r>
              <a:rPr lang="en-US" sz="2000" b="1" dirty="0" err="1" smtClean="0">
                <a:solidFill>
                  <a:srgbClr val="C00000"/>
                </a:solidFill>
              </a:rPr>
              <a:t>rồi</a:t>
            </a:r>
            <a:r>
              <a:rPr lang="en-US" sz="2000" b="1" dirty="0" smtClean="0">
                <a:solidFill>
                  <a:srgbClr val="C00000"/>
                </a:solidFill>
              </a:rPr>
              <a:t>!</a:t>
            </a:r>
            <a:endParaRPr lang="vi-VN" sz="2000" b="1" dirty="0">
              <a:solidFill>
                <a:srgbClr val="C00000"/>
              </a:solidFill>
            </a:endParaRPr>
          </a:p>
        </p:txBody>
      </p:sp>
      <p:pic>
        <p:nvPicPr>
          <p:cNvPr id="33" name="Picture 32" descr="egg-2151891_960_720.png"/>
          <p:cNvPicPr>
            <a:picLocks noChangeAspect="1"/>
          </p:cNvPicPr>
          <p:nvPr/>
        </p:nvPicPr>
        <p:blipFill>
          <a:blip r:embed="rId4" cstate="print"/>
          <a:stretch>
            <a:fillRect/>
          </a:stretch>
        </p:blipFill>
        <p:spPr>
          <a:xfrm>
            <a:off x="3714733" y="2857496"/>
            <a:ext cx="888000" cy="666000"/>
          </a:xfrm>
          <a:prstGeom prst="rect">
            <a:avLst/>
          </a:prstGeom>
        </p:spPr>
      </p:pic>
      <p:pic>
        <p:nvPicPr>
          <p:cNvPr id="34" name="Picture 33" descr="egg-2151896__340.png"/>
          <p:cNvPicPr>
            <a:picLocks noChangeAspect="1"/>
          </p:cNvPicPr>
          <p:nvPr/>
        </p:nvPicPr>
        <p:blipFill>
          <a:blip r:embed="rId5" cstate="print">
            <a:clrChange>
              <a:clrFrom>
                <a:srgbClr val="000000">
                  <a:alpha val="0"/>
                </a:srgbClr>
              </a:clrFrom>
              <a:clrTo>
                <a:srgbClr val="000000">
                  <a:alpha val="0"/>
                </a:srgbClr>
              </a:clrTo>
            </a:clrChange>
          </a:blip>
          <a:stretch>
            <a:fillRect/>
          </a:stretch>
        </p:blipFill>
        <p:spPr>
          <a:xfrm>
            <a:off x="8051371" y="4572008"/>
            <a:ext cx="888976" cy="666732"/>
          </a:xfrm>
          <a:prstGeom prst="rect">
            <a:avLst/>
          </a:prstGeom>
        </p:spPr>
      </p:pic>
      <p:pic>
        <p:nvPicPr>
          <p:cNvPr id="20" name="Picture 19" descr="ee376867b6edb2b7f8a1c93f2ceb4b12.png">
            <a:hlinkClick r:id="rId6" action="ppaction://hlinksldjump"/>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8813436" y="6215082"/>
            <a:ext cx="1008035" cy="756026"/>
          </a:xfrm>
          <a:prstGeom prst="rect">
            <a:avLst/>
          </a:prstGeom>
        </p:spPr>
      </p:pic>
      <p:pic>
        <p:nvPicPr>
          <p:cNvPr id="21" name="Picture 20" descr="images (3).jpg">
            <a:hlinkClick r:id="" action="ppaction://hlinkshowjump?jump=nextslide"/>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1504466" y="6381126"/>
            <a:ext cx="642623" cy="514098"/>
          </a:xfrm>
          <a:prstGeom prst="rect">
            <a:avLst/>
          </a:prstGeom>
        </p:spPr>
      </p:pic>
      <p:pic>
        <p:nvPicPr>
          <p:cNvPr id="23" name="Picture 22" descr="images (7).jpg"/>
          <p:cNvPicPr>
            <a:picLocks noChangeAspect="1"/>
          </p:cNvPicPr>
          <p:nvPr/>
        </p:nvPicPr>
        <p:blipFill>
          <a:blip r:embed="rId9">
            <a:clrChange>
              <a:clrFrom>
                <a:srgbClr val="FFFFFF"/>
              </a:clrFrom>
              <a:clrTo>
                <a:srgbClr val="FFFFFF">
                  <a:alpha val="0"/>
                </a:srgbClr>
              </a:clrTo>
            </a:clrChange>
          </a:blip>
          <a:stretch>
            <a:fillRect/>
          </a:stretch>
        </p:blipFill>
        <p:spPr>
          <a:xfrm>
            <a:off x="10520741" y="6373923"/>
            <a:ext cx="887071" cy="665303"/>
          </a:xfrm>
          <a:prstGeom prst="rect">
            <a:avLst/>
          </a:prstGeom>
        </p:spPr>
      </p:pic>
      <p:pic>
        <p:nvPicPr>
          <p:cNvPr id="28" name="Picture 27" descr="images (3).jpg">
            <a:hlinkClick r:id="" action="ppaction://hlinkshowjump?jump=previousslide"/>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9765176" y="6357970"/>
            <a:ext cx="685464" cy="514098"/>
          </a:xfrm>
          <a:prstGeom prst="rect">
            <a:avLst/>
          </a:prstGeom>
        </p:spPr>
      </p:pic>
    </p:spTree>
    <p:extLst>
      <p:ext uri="{BB962C8B-B14F-4D97-AF65-F5344CB8AC3E}">
        <p14:creationId xmlns:p14="http://schemas.microsoft.com/office/powerpoint/2010/main" val="253458416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000"/>
                                        <p:tgtEl>
                                          <p:spTgt spid="17"/>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6C2A9F-89A8-4552-8AB3-3D405AD5E44F}"/>
              </a:ext>
            </a:extLst>
          </p:cNvPr>
          <p:cNvSpPr txBox="1"/>
          <p:nvPr/>
        </p:nvSpPr>
        <p:spPr>
          <a:xfrm>
            <a:off x="5252463" y="7843804"/>
            <a:ext cx="4890890" cy="683457"/>
          </a:xfrm>
          <a:prstGeom prst="rect">
            <a:avLst/>
          </a:prstGeom>
          <a:noFill/>
        </p:spPr>
        <p:txBody>
          <a:bodyPr wrap="square">
            <a:spAutoFit/>
          </a:bodyPr>
          <a:lstStyle/>
          <a:p>
            <a:pPr marL="0" marR="0" lvl="0" indent="0" defTabSz="342900" rtl="0" eaLnBrk="1" fontAlgn="auto" latinLnBrk="0" hangingPunct="1">
              <a:lnSpc>
                <a:spcPct val="135000"/>
              </a:lnSpc>
              <a:spcBef>
                <a:spcPts val="0"/>
              </a:spcBef>
              <a:spcAft>
                <a:spcPts val="0"/>
              </a:spcAft>
              <a:buClrTx/>
              <a:buSzTx/>
              <a:buFontTx/>
              <a:buNone/>
              <a:tabLst/>
              <a:defRPr/>
            </a:pPr>
            <a:r>
              <a:rPr lang="en-US" sz="3200" b="1" dirty="0">
                <a:solidFill>
                  <a:schemeClr val="bg1"/>
                </a:solidFill>
                <a:latin typeface="UTM Avo" panose="02040603050506020204" pitchFamily="18" charset="0"/>
                <a:cs typeface="Times New Roman" panose="02020603050405020304" pitchFamily="18" charset="0"/>
              </a:rPr>
              <a:t>An      Minh    Khoa</a:t>
            </a:r>
            <a:endParaRPr kumimoji="0" lang="en-US" sz="3200" b="1" i="0" u="none" strike="noStrike" kern="1200" cap="none" spc="0" normalizeH="0" baseline="0" noProof="0" dirty="0">
              <a:ln>
                <a:noFill/>
              </a:ln>
              <a:solidFill>
                <a:schemeClr val="bg1"/>
              </a:solidFill>
              <a:effectLst/>
              <a:uLnTx/>
              <a:uFillTx/>
              <a:latin typeface="Arial"/>
            </a:endParaRPr>
          </a:p>
        </p:txBody>
      </p:sp>
      <p:pic>
        <p:nvPicPr>
          <p:cNvPr id="1030" name="Picture 6">
            <a:extLst>
              <a:ext uri="{FF2B5EF4-FFF2-40B4-BE49-F238E27FC236}">
                <a16:creationId xmlns:a16="http://schemas.microsoft.com/office/drawing/2014/main" id="{79F03015-3662-2DF1-920E-EDB9860A1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6561" y="3453941"/>
            <a:ext cx="20383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59ADC65-ECDA-A489-46E1-7F1D25685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19" y="3534596"/>
            <a:ext cx="2190750" cy="2857500"/>
          </a:xfrm>
          <a:prstGeom prst="rect">
            <a:avLst/>
          </a:prstGeom>
          <a:noFill/>
          <a:extLst>
            <a:ext uri="{909E8E84-426E-40DD-AFC4-6F175D3DCCD1}">
              <a14:hiddenFill xmlns:a14="http://schemas.microsoft.com/office/drawing/2010/main">
                <a:solidFill>
                  <a:srgbClr val="FFFFFF"/>
                </a:solidFill>
              </a14:hiddenFill>
            </a:ext>
          </a:extLst>
        </p:spPr>
      </p:pic>
      <p:sp>
        <p:nvSpPr>
          <p:cNvPr id="9" name="Thought Bubble: Cloud 8">
            <a:extLst>
              <a:ext uri="{FF2B5EF4-FFF2-40B4-BE49-F238E27FC236}">
                <a16:creationId xmlns:a16="http://schemas.microsoft.com/office/drawing/2014/main" id="{71A1C29D-1D66-4F8E-AC1D-4C60D02E672D}"/>
              </a:ext>
            </a:extLst>
          </p:cNvPr>
          <p:cNvSpPr/>
          <p:nvPr/>
        </p:nvSpPr>
        <p:spPr>
          <a:xfrm>
            <a:off x="-17173" y="581368"/>
            <a:ext cx="3809244" cy="3369320"/>
          </a:xfrm>
          <a:prstGeom prst="cloudCallout">
            <a:avLst>
              <a:gd name="adj1" fmla="val 52851"/>
              <a:gd name="adj2" fmla="val 50853"/>
            </a:avLst>
          </a:prstGeom>
          <a:solidFill>
            <a:srgbClr val="FDDEEB"/>
          </a:solidFill>
        </p:spPr>
        <p:style>
          <a:lnRef idx="1">
            <a:schemeClr val="accent4"/>
          </a:lnRef>
          <a:fillRef idx="2">
            <a:schemeClr val="accent4"/>
          </a:fillRef>
          <a:effectRef idx="1">
            <a:schemeClr val="accent4"/>
          </a:effectRef>
          <a:fontRef idx="minor">
            <a:schemeClr val="dk1"/>
          </a:fontRef>
        </p:style>
        <p:txBody>
          <a:bodyPr rtlCol="0" anchor="ctr"/>
          <a:lstStyle/>
          <a:p>
            <a:endParaRPr lang="en-US" b="1"/>
          </a:p>
        </p:txBody>
      </p:sp>
      <p:sp>
        <p:nvSpPr>
          <p:cNvPr id="10" name="TextBox 9">
            <a:extLst>
              <a:ext uri="{FF2B5EF4-FFF2-40B4-BE49-F238E27FC236}">
                <a16:creationId xmlns:a16="http://schemas.microsoft.com/office/drawing/2014/main" id="{9F79CF38-8D3B-4763-8951-D81751B06733}"/>
              </a:ext>
            </a:extLst>
          </p:cNvPr>
          <p:cNvSpPr txBox="1"/>
          <p:nvPr/>
        </p:nvSpPr>
        <p:spPr>
          <a:xfrm>
            <a:off x="276090" y="1040694"/>
            <a:ext cx="3089229" cy="2547172"/>
          </a:xfrm>
          <a:prstGeom prst="rect">
            <a:avLst/>
          </a:prstGeom>
          <a:noFill/>
        </p:spPr>
        <p:txBody>
          <a:bodyPr wrap="square">
            <a:spAutoFit/>
          </a:bodyPr>
          <a:lstStyle/>
          <a:p>
            <a:pPr lvl="0" algn="ctr" defTabSz="342900">
              <a:lnSpc>
                <a:spcPct val="135000"/>
              </a:lnSpc>
              <a:defRPr/>
            </a:pPr>
            <a:r>
              <a:rPr lang="vi-VN" sz="2000" dirty="0">
                <a:solidFill>
                  <a:srgbClr val="000000"/>
                </a:solidFill>
                <a:latin typeface="UTM Avo" panose="02040603050506020204" pitchFamily="18" charset="0"/>
                <a:cs typeface="Times New Roman" panose="02020603050405020304" pitchFamily="18" charset="0"/>
              </a:rPr>
              <a:t>Bộ xử lí là thành phần quan trọng của máy tính, thường được gọi là "bộ não" </a:t>
            </a:r>
            <a:r>
              <a:rPr lang="vi-VN" sz="2000" dirty="0" smtClean="0">
                <a:solidFill>
                  <a:srgbClr val="000000"/>
                </a:solidFill>
                <a:latin typeface="UTM Avo" panose="02040603050506020204" pitchFamily="18" charset="0"/>
                <a:cs typeface="Times New Roman" panose="02020603050405020304" pitchFamily="18" charset="0"/>
              </a:rPr>
              <a:t>của </a:t>
            </a:r>
            <a:r>
              <a:rPr lang="vi-VN" sz="2000" dirty="0">
                <a:solidFill>
                  <a:srgbClr val="000000"/>
                </a:solidFill>
                <a:latin typeface="UTM Avo" panose="02040603050506020204" pitchFamily="18" charset="0"/>
                <a:cs typeface="Times New Roman" panose="02020603050405020304" pitchFamily="18" charset="0"/>
              </a:rPr>
              <a:t>máy tính. Nhưng liệu có phải chỉ máy tính mới có bộ xử lí không?</a:t>
            </a:r>
            <a:endParaRPr kumimoji="0" lang="en-US" sz="2000" i="0" u="none" strike="noStrike" kern="1200" cap="none" spc="0" normalizeH="0" baseline="0" noProof="0" dirty="0">
              <a:ln>
                <a:noFill/>
              </a:ln>
              <a:solidFill>
                <a:prstClr val="white"/>
              </a:solidFill>
              <a:effectLst/>
              <a:uLnTx/>
              <a:uFillTx/>
              <a:latin typeface="Arial"/>
            </a:endParaRPr>
          </a:p>
        </p:txBody>
      </p:sp>
      <p:sp>
        <p:nvSpPr>
          <p:cNvPr id="13" name="Thought Bubble: Cloud 12">
            <a:extLst>
              <a:ext uri="{FF2B5EF4-FFF2-40B4-BE49-F238E27FC236}">
                <a16:creationId xmlns:a16="http://schemas.microsoft.com/office/drawing/2014/main" id="{64A977E8-54A5-428C-BC9C-FC4C61056471}"/>
              </a:ext>
            </a:extLst>
          </p:cNvPr>
          <p:cNvSpPr/>
          <p:nvPr/>
        </p:nvSpPr>
        <p:spPr>
          <a:xfrm>
            <a:off x="7766543" y="257949"/>
            <a:ext cx="4237198" cy="4294411"/>
          </a:xfrm>
          <a:prstGeom prst="cloudCallout">
            <a:avLst>
              <a:gd name="adj1" fmla="val -44774"/>
              <a:gd name="adj2" fmla="val 47850"/>
            </a:avLst>
          </a:prstGeom>
          <a:solidFill>
            <a:schemeClr val="accent1">
              <a:lumMod val="10000"/>
              <a:lumOff val="90000"/>
            </a:schemeClr>
          </a:solidFill>
        </p:spPr>
        <p:style>
          <a:lnRef idx="1">
            <a:schemeClr val="accent5"/>
          </a:lnRef>
          <a:fillRef idx="3">
            <a:schemeClr val="accent5"/>
          </a:fillRef>
          <a:effectRef idx="2">
            <a:schemeClr val="accent5"/>
          </a:effectRef>
          <a:fontRef idx="minor">
            <a:schemeClr val="lt1"/>
          </a:fontRef>
        </p:style>
        <p:txBody>
          <a:bodyPr rtlCol="0" anchor="ctr"/>
          <a:lstStyle/>
          <a:p>
            <a:endParaRPr lang="en-US" b="1"/>
          </a:p>
        </p:txBody>
      </p:sp>
      <p:sp>
        <p:nvSpPr>
          <p:cNvPr id="14" name="TextBox 13">
            <a:extLst>
              <a:ext uri="{FF2B5EF4-FFF2-40B4-BE49-F238E27FC236}">
                <a16:creationId xmlns:a16="http://schemas.microsoft.com/office/drawing/2014/main" id="{41DFD396-A1F7-4263-BB39-172F65FB4F14}"/>
              </a:ext>
            </a:extLst>
          </p:cNvPr>
          <p:cNvSpPr txBox="1"/>
          <p:nvPr/>
        </p:nvSpPr>
        <p:spPr>
          <a:xfrm>
            <a:off x="8132779" y="923818"/>
            <a:ext cx="3467550" cy="3026870"/>
          </a:xfrm>
          <a:prstGeom prst="rect">
            <a:avLst/>
          </a:prstGeom>
          <a:noFill/>
        </p:spPr>
        <p:txBody>
          <a:bodyPr wrap="square">
            <a:spAutoFit/>
          </a:bodyPr>
          <a:lstStyle/>
          <a:p>
            <a:pPr lvl="0" algn="ctr" defTabSz="342900">
              <a:lnSpc>
                <a:spcPct val="135000"/>
              </a:lnSpc>
              <a:defRPr/>
            </a:pPr>
            <a:r>
              <a:rPr lang="vi-VN" sz="2000" dirty="0">
                <a:solidFill>
                  <a:srgbClr val="000000"/>
                </a:solidFill>
                <a:latin typeface="UTM Avo" panose="02040603050506020204" pitchFamily="18" charset="0"/>
                <a:cs typeface="Times New Roman" panose="02020603050405020304" pitchFamily="18" charset="0"/>
              </a:rPr>
              <a:t>Bộ xử lí không chỉ xuất hiện trong máy tính để bàn hoặc máy tính xách tay mà </a:t>
            </a:r>
          </a:p>
          <a:p>
            <a:pPr lvl="0" algn="ctr" defTabSz="342900">
              <a:lnSpc>
                <a:spcPct val="135000"/>
              </a:lnSpc>
              <a:defRPr/>
            </a:pPr>
            <a:r>
              <a:rPr lang="vi-VN" sz="2000" dirty="0">
                <a:solidFill>
                  <a:srgbClr val="000000"/>
                </a:solidFill>
                <a:latin typeface="UTM Avo" panose="02040603050506020204" pitchFamily="18" charset="0"/>
                <a:cs typeface="Times New Roman" panose="02020603050405020304" pitchFamily="18" charset="0"/>
              </a:rPr>
              <a:t>nhiều thiết bị điện tử khác cũng cần bộ xử lí để hoạt động như ti vi kĩ thuật số </a:t>
            </a:r>
          </a:p>
          <a:p>
            <a:pPr lvl="0" algn="ctr" defTabSz="342900">
              <a:lnSpc>
                <a:spcPct val="135000"/>
              </a:lnSpc>
              <a:defRPr/>
            </a:pPr>
            <a:r>
              <a:rPr lang="vi-VN" sz="2000" dirty="0">
                <a:solidFill>
                  <a:srgbClr val="000000"/>
                </a:solidFill>
                <a:latin typeface="UTM Avo" panose="02040603050506020204" pitchFamily="18" charset="0"/>
                <a:cs typeface="Times New Roman" panose="02020603050405020304" pitchFamily="18" charset="0"/>
              </a:rPr>
              <a:t>hay rô bốt quét nhà,…</a:t>
            </a:r>
            <a:endParaRPr kumimoji="0" lang="en-US" sz="2000" i="0" u="none" strike="noStrike" kern="1200" cap="none" spc="0" normalizeH="0" baseline="0" noProof="0" dirty="0">
              <a:ln>
                <a:noFill/>
              </a:ln>
              <a:solidFill>
                <a:prstClr val="white"/>
              </a:solidFill>
              <a:effectLst/>
              <a:uLnTx/>
              <a:uFillTx/>
              <a:latin typeface="Arial"/>
            </a:endParaRPr>
          </a:p>
        </p:txBody>
      </p:sp>
      <p:sp>
        <p:nvSpPr>
          <p:cNvPr id="11" name="Thought Bubble: Cloud 10">
            <a:extLst>
              <a:ext uri="{FF2B5EF4-FFF2-40B4-BE49-F238E27FC236}">
                <a16:creationId xmlns:a16="http://schemas.microsoft.com/office/drawing/2014/main" id="{E3089920-B3F8-49B1-B797-007CEDE0C556}"/>
              </a:ext>
            </a:extLst>
          </p:cNvPr>
          <p:cNvSpPr/>
          <p:nvPr/>
        </p:nvSpPr>
        <p:spPr>
          <a:xfrm>
            <a:off x="3920297" y="581368"/>
            <a:ext cx="3610056" cy="2723214"/>
          </a:xfrm>
          <a:prstGeom prst="cloudCallout">
            <a:avLst>
              <a:gd name="adj1" fmla="val -25744"/>
              <a:gd name="adj2" fmla="val 63497"/>
            </a:avLst>
          </a:prstGeom>
          <a:solidFill>
            <a:schemeClr val="accent3">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endParaRPr lang="en-US" b="1"/>
          </a:p>
        </p:txBody>
      </p:sp>
      <p:sp>
        <p:nvSpPr>
          <p:cNvPr id="2" name="TextBox 1">
            <a:extLst>
              <a:ext uri="{FF2B5EF4-FFF2-40B4-BE49-F238E27FC236}">
                <a16:creationId xmlns:a16="http://schemas.microsoft.com/office/drawing/2014/main" id="{A6E15109-513D-AABA-71CD-CBEF0D9F144D}"/>
              </a:ext>
            </a:extLst>
          </p:cNvPr>
          <p:cNvSpPr txBox="1"/>
          <p:nvPr/>
        </p:nvSpPr>
        <p:spPr>
          <a:xfrm>
            <a:off x="4180710" y="1271239"/>
            <a:ext cx="3089229" cy="1300677"/>
          </a:xfrm>
          <a:prstGeom prst="rect">
            <a:avLst/>
          </a:prstGeom>
          <a:noFill/>
        </p:spPr>
        <p:txBody>
          <a:bodyPr wrap="square">
            <a:spAutoFit/>
          </a:bodyPr>
          <a:lstStyle/>
          <a:p>
            <a:pPr lvl="0" algn="ctr" defTabSz="342900">
              <a:lnSpc>
                <a:spcPct val="135000"/>
              </a:lnSpc>
              <a:defRPr/>
            </a:pPr>
            <a:r>
              <a:rPr lang="vi-VN" sz="2000" dirty="0">
                <a:solidFill>
                  <a:srgbClr val="000000"/>
                </a:solidFill>
                <a:latin typeface="UTM Avo" panose="02040603050506020204" pitchFamily="18" charset="0"/>
                <a:cs typeface="Times New Roman" panose="02020603050405020304" pitchFamily="18" charset="0"/>
              </a:rPr>
              <a:t>Thế thì còn nhiều thiết bị nữa có gắn bộ xử lí ở xung quanh chúng ta.</a:t>
            </a:r>
            <a:endParaRPr kumimoji="0" lang="en-US" sz="200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22333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fade">
                                      <p:cBhvr>
                                        <p:cTn id="28" dur="500"/>
                                        <p:tgtEl>
                                          <p:spTgt spid="1030"/>
                                        </p:tgtEl>
                                      </p:cBhvr>
                                    </p:animEffect>
                                  </p:childTnLst>
                                </p:cTn>
                              </p:par>
                              <p:par>
                                <p:cTn id="29" presetID="10"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P spid="13" grpId="0" animBg="1"/>
      <p:bldP spid="14" grpId="0"/>
      <p:bldP spid="11"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0" y="5466"/>
            <a:ext cx="12192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2800" b="1" err="1" smtClean="0">
                <a:solidFill>
                  <a:prstClr val="white"/>
                </a:solidFill>
                <a:latin typeface="Times New Roman" pitchFamily="18" charset="0"/>
                <a:cs typeface="Times New Roman" pitchFamily="18" charset="0"/>
              </a:rPr>
              <a:t>Câu</a:t>
            </a:r>
            <a:r>
              <a:rPr lang="en-US" sz="2800" b="1" smtClean="0">
                <a:solidFill>
                  <a:prstClr val="white"/>
                </a:solidFill>
                <a:latin typeface="Times New Roman" pitchFamily="18" charset="0"/>
                <a:cs typeface="Times New Roman" pitchFamily="18" charset="0"/>
              </a:rPr>
              <a:t> 4:</a:t>
            </a:r>
            <a:r>
              <a:rPr lang="en-US" sz="2800" b="1" smtClean="0">
                <a:solidFill>
                  <a:prstClr val="white"/>
                </a:solidFill>
              </a:rPr>
              <a:t> </a:t>
            </a:r>
            <a:r>
              <a:rPr lang="en-US" sz="2800" b="1" i="1">
                <a:latin typeface="Times New Roman" pitchFamily="18" charset="0"/>
                <a:cs typeface="Times New Roman" pitchFamily="18" charset="0"/>
              </a:rPr>
              <a:t>Đâu không phải là khả năng của máy tính?</a:t>
            </a:r>
            <a:endParaRPr lang="vi-VN" sz="2800" b="1" dirty="0">
              <a:solidFill>
                <a:prstClr val="white"/>
              </a:solidFill>
              <a:latin typeface="Times New Roman" pitchFamily="18" charset="0"/>
              <a:cs typeface="Times New Roman" pitchFamily="18" charset="0"/>
            </a:endParaRPr>
          </a:p>
        </p:txBody>
      </p:sp>
      <p:pic>
        <p:nvPicPr>
          <p:cNvPr id="11" name="Picture 10" descr="ga cau hoi 1.png"/>
          <p:cNvPicPr>
            <a:picLocks noChangeAspect="1"/>
          </p:cNvPicPr>
          <p:nvPr/>
        </p:nvPicPr>
        <p:blipFill>
          <a:blip r:embed="rId2">
            <a:clrChange>
              <a:clrFrom>
                <a:srgbClr val="FFFFFF"/>
              </a:clrFrom>
              <a:clrTo>
                <a:srgbClr val="FFFFFF">
                  <a:alpha val="0"/>
                </a:srgbClr>
              </a:clrTo>
            </a:clrChange>
          </a:blip>
          <a:stretch>
            <a:fillRect/>
          </a:stretch>
        </p:blipFill>
        <p:spPr>
          <a:xfrm>
            <a:off x="7143759" y="1643053"/>
            <a:ext cx="4235852" cy="2680949"/>
          </a:xfrm>
          <a:prstGeom prst="rect">
            <a:avLst/>
          </a:prstGeom>
        </p:spPr>
      </p:pic>
      <p:sp>
        <p:nvSpPr>
          <p:cNvPr id="13" name="Hexagon 12"/>
          <p:cNvSpPr/>
          <p:nvPr/>
        </p:nvSpPr>
        <p:spPr>
          <a:xfrm>
            <a:off x="1391204" y="6171780"/>
            <a:ext cx="5238787"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smtClean="0">
                <a:solidFill>
                  <a:prstClr val="white"/>
                </a:solidFill>
              </a:rPr>
              <a:t>D</a:t>
            </a:r>
            <a:r>
              <a:rPr lang="en-US" sz="2800" b="1" smtClean="0">
                <a:solidFill>
                  <a:prstClr val="white"/>
                </a:solidFill>
              </a:rPr>
              <a:t>: </a:t>
            </a:r>
            <a:r>
              <a:rPr lang="en-US" sz="2800" b="1">
                <a:latin typeface="Times New Roman" pitchFamily="18" charset="0"/>
                <a:cs typeface="Times New Roman" pitchFamily="18" charset="0"/>
              </a:rPr>
              <a:t>Biết suy nghĩ</a:t>
            </a:r>
            <a:endParaRPr lang="vi-VN" sz="2800" b="1" dirty="0">
              <a:solidFill>
                <a:prstClr val="white"/>
              </a:solidFill>
              <a:latin typeface="Times New Roman" pitchFamily="18" charset="0"/>
              <a:cs typeface="Times New Roman" pitchFamily="18" charset="0"/>
            </a:endParaRPr>
          </a:p>
        </p:txBody>
      </p:sp>
      <p:pic>
        <p:nvPicPr>
          <p:cNvPr id="14" name="Picture 13"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227973" y="4214818"/>
            <a:ext cx="1283699" cy="928694"/>
          </a:xfrm>
          <a:prstGeom prst="rect">
            <a:avLst/>
          </a:prstGeom>
        </p:spPr>
      </p:pic>
      <p:sp>
        <p:nvSpPr>
          <p:cNvPr id="15" name="Hexagon 14"/>
          <p:cNvSpPr/>
          <p:nvPr/>
        </p:nvSpPr>
        <p:spPr>
          <a:xfrm>
            <a:off x="1384964" y="4429132"/>
            <a:ext cx="5969425"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smtClean="0">
                <a:solidFill>
                  <a:prstClr val="white"/>
                </a:solidFill>
              </a:rPr>
              <a:t>B: </a:t>
            </a:r>
            <a:r>
              <a:rPr lang="en-US" sz="2800" b="1" dirty="0" err="1">
                <a:latin typeface="Times New Roman" pitchFamily="18" charset="0"/>
                <a:cs typeface="Times New Roman" pitchFamily="18" charset="0"/>
              </a:rPr>
              <a:t>Lưu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trữ</a:t>
            </a:r>
            <a:r>
              <a:rPr lang="en-US" sz="2800" b="1" dirty="0">
                <a:latin typeface="Times New Roman" pitchFamily="18" charset="0"/>
                <a:cs typeface="Times New Roman" pitchFamily="18" charset="0"/>
              </a:rPr>
              <a:t> dung </a:t>
            </a:r>
            <a:r>
              <a:rPr lang="en-US" sz="2800" b="1" dirty="0" err="1">
                <a:latin typeface="Times New Roman" pitchFamily="18" charset="0"/>
                <a:cs typeface="Times New Roman" pitchFamily="18" charset="0"/>
              </a:rPr>
              <a:t>lượng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lớn</a:t>
            </a:r>
            <a:endParaRPr lang="vi-VN" sz="2800" b="1" dirty="0">
              <a:solidFill>
                <a:prstClr val="white"/>
              </a:solidFill>
              <a:latin typeface="Times New Roman" pitchFamily="18" charset="0"/>
              <a:cs typeface="Times New Roman" pitchFamily="18" charset="0"/>
            </a:endParaRPr>
          </a:p>
        </p:txBody>
      </p:sp>
      <p:pic>
        <p:nvPicPr>
          <p:cNvPr id="16" name="Picture 15"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223161" y="5096000"/>
            <a:ext cx="1283699" cy="928694"/>
          </a:xfrm>
          <a:prstGeom prst="rect">
            <a:avLst/>
          </a:prstGeom>
        </p:spPr>
      </p:pic>
      <p:sp>
        <p:nvSpPr>
          <p:cNvPr id="17" name="Hexagon 16"/>
          <p:cNvSpPr/>
          <p:nvPr/>
        </p:nvSpPr>
        <p:spPr>
          <a:xfrm>
            <a:off x="1380149" y="5310314"/>
            <a:ext cx="5238787"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smtClean="0">
                <a:solidFill>
                  <a:prstClr val="white"/>
                </a:solidFill>
              </a:rPr>
              <a:t>C</a:t>
            </a:r>
            <a:r>
              <a:rPr lang="en-US" sz="2800" b="1" smtClean="0">
                <a:solidFill>
                  <a:prstClr val="white"/>
                </a:solidFill>
              </a:rPr>
              <a:t>: </a:t>
            </a:r>
            <a:r>
              <a:rPr lang="en-US" sz="2800" b="1">
                <a:latin typeface="Times New Roman" pitchFamily="18" charset="0"/>
                <a:cs typeface="Times New Roman" pitchFamily="18" charset="0"/>
              </a:rPr>
              <a:t>Kết nối toàn cầu</a:t>
            </a:r>
            <a:endParaRPr lang="vi-VN" sz="2800" b="1" dirty="0">
              <a:solidFill>
                <a:prstClr val="white"/>
              </a:solidFill>
              <a:latin typeface="Times New Roman" pitchFamily="18" charset="0"/>
              <a:cs typeface="Times New Roman" pitchFamily="18" charset="0"/>
            </a:endParaRPr>
          </a:p>
        </p:txBody>
      </p:sp>
      <p:pic>
        <p:nvPicPr>
          <p:cNvPr id="18" name="Picture 17"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206673" y="3384806"/>
            <a:ext cx="1283699" cy="928694"/>
          </a:xfrm>
          <a:prstGeom prst="rect">
            <a:avLst/>
          </a:prstGeom>
        </p:spPr>
      </p:pic>
      <p:sp>
        <p:nvSpPr>
          <p:cNvPr id="19" name="Hexagon 18"/>
          <p:cNvSpPr/>
          <p:nvPr/>
        </p:nvSpPr>
        <p:spPr>
          <a:xfrm>
            <a:off x="1363661" y="3599120"/>
            <a:ext cx="5238787"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smtClean="0">
                <a:solidFill>
                  <a:prstClr val="white"/>
                </a:solidFill>
              </a:rPr>
              <a:t>A</a:t>
            </a:r>
            <a:r>
              <a:rPr lang="en-US" sz="2800" b="1" smtClean="0">
                <a:solidFill>
                  <a:prstClr val="white"/>
                </a:solidFill>
              </a:rPr>
              <a:t>: </a:t>
            </a:r>
            <a:r>
              <a:rPr lang="en-US" sz="2800" b="1">
                <a:latin typeface="Times New Roman" pitchFamily="18" charset="0"/>
                <a:cs typeface="Times New Roman" pitchFamily="18" charset="0"/>
              </a:rPr>
              <a:t>Tính toán nhanh</a:t>
            </a:r>
            <a:endParaRPr lang="vi-VN" sz="2800" b="1" dirty="0">
              <a:solidFill>
                <a:prstClr val="white"/>
              </a:solidFill>
              <a:latin typeface="Times New Roman" pitchFamily="18" charset="0"/>
              <a:cs typeface="Times New Roman" pitchFamily="18" charset="0"/>
            </a:endParaRPr>
          </a:p>
        </p:txBody>
      </p:sp>
      <p:sp>
        <p:nvSpPr>
          <p:cNvPr id="32" name="TextBox 31"/>
          <p:cNvSpPr txBox="1"/>
          <p:nvPr/>
        </p:nvSpPr>
        <p:spPr>
          <a:xfrm rot="19938490">
            <a:off x="2480302" y="2246163"/>
            <a:ext cx="2040943" cy="707886"/>
          </a:xfrm>
          <a:prstGeom prst="rect">
            <a:avLst/>
          </a:prstGeom>
          <a:noFill/>
        </p:spPr>
        <p:txBody>
          <a:bodyPr wrap="none" rtlCol="0">
            <a:spAutoFit/>
          </a:bodyPr>
          <a:lstStyle/>
          <a:p>
            <a:r>
              <a:rPr lang="en-US" sz="2000" b="1" dirty="0" smtClean="0">
                <a:solidFill>
                  <a:srgbClr val="FF0000"/>
                </a:solidFill>
                <a:effectLst>
                  <a:outerShdw blurRad="38100" dist="38100" dir="2700000" algn="tl">
                    <a:srgbClr val="000000">
                      <a:alpha val="43137"/>
                    </a:srgbClr>
                  </a:outerShdw>
                </a:effectLst>
              </a:rPr>
              <a:t>Yeah, </a:t>
            </a:r>
            <a:r>
              <a:rPr lang="en-US" sz="2000" b="1" dirty="0" err="1" smtClean="0">
                <a:solidFill>
                  <a:srgbClr val="FF0000"/>
                </a:solidFill>
                <a:effectLst>
                  <a:outerShdw blurRad="38100" dist="38100" dir="2700000" algn="tl">
                    <a:srgbClr val="000000">
                      <a:alpha val="43137"/>
                    </a:srgbClr>
                  </a:outerShdw>
                </a:effectLst>
              </a:rPr>
              <a:t>Đúng</a:t>
            </a:r>
            <a:r>
              <a:rPr lang="en-US" sz="2000" b="1" dirty="0" smtClean="0">
                <a:solidFill>
                  <a:srgbClr val="FF0000"/>
                </a:solidFill>
                <a:effectLst>
                  <a:outerShdw blurRad="38100" dist="38100" dir="2700000" algn="tl">
                    <a:srgbClr val="000000">
                      <a:alpha val="43137"/>
                    </a:srgbClr>
                  </a:outerShdw>
                </a:effectLst>
              </a:rPr>
              <a:t> </a:t>
            </a:r>
            <a:r>
              <a:rPr lang="en-US" sz="2000" b="1" dirty="0" err="1" smtClean="0">
                <a:solidFill>
                  <a:srgbClr val="FF0000"/>
                </a:solidFill>
                <a:effectLst>
                  <a:outerShdw blurRad="38100" dist="38100" dir="2700000" algn="tl">
                    <a:srgbClr val="000000">
                      <a:alpha val="43137"/>
                    </a:srgbClr>
                  </a:outerShdw>
                </a:effectLst>
              </a:rPr>
              <a:t>rồi</a:t>
            </a:r>
            <a:r>
              <a:rPr lang="en-US" sz="2000" b="1" dirty="0" smtClean="0">
                <a:solidFill>
                  <a:srgbClr val="FF0000"/>
                </a:solidFill>
                <a:effectLst>
                  <a:outerShdw blurRad="38100" dist="38100" dir="2700000" algn="tl">
                    <a:srgbClr val="000000">
                      <a:alpha val="43137"/>
                    </a:srgbClr>
                  </a:outerShdw>
                </a:effectLst>
              </a:rPr>
              <a:t>, </a:t>
            </a:r>
          </a:p>
          <a:p>
            <a:pPr algn="ctr"/>
            <a:r>
              <a:rPr lang="en-US" sz="2000" b="1" dirty="0" err="1" smtClean="0">
                <a:solidFill>
                  <a:srgbClr val="FF0000"/>
                </a:solidFill>
                <a:effectLst>
                  <a:outerShdw blurRad="38100" dist="38100" dir="2700000" algn="tl">
                    <a:srgbClr val="000000">
                      <a:alpha val="43137"/>
                    </a:srgbClr>
                  </a:outerShdw>
                </a:effectLst>
              </a:rPr>
              <a:t>bạn</a:t>
            </a:r>
            <a:r>
              <a:rPr lang="en-US" sz="2000" b="1" dirty="0" smtClean="0">
                <a:solidFill>
                  <a:srgbClr val="FF0000"/>
                </a:solidFill>
                <a:effectLst>
                  <a:outerShdw blurRad="38100" dist="38100" dir="2700000" algn="tl">
                    <a:srgbClr val="000000">
                      <a:alpha val="43137"/>
                    </a:srgbClr>
                  </a:outerShdw>
                </a:effectLst>
              </a:rPr>
              <a:t> </a:t>
            </a:r>
            <a:r>
              <a:rPr lang="en-US" sz="2000" b="1" dirty="0" err="1" smtClean="0">
                <a:solidFill>
                  <a:srgbClr val="FF0000"/>
                </a:solidFill>
                <a:effectLst>
                  <a:outerShdw blurRad="38100" dist="38100" dir="2700000" algn="tl">
                    <a:srgbClr val="000000">
                      <a:alpha val="43137"/>
                    </a:srgbClr>
                  </a:outerShdw>
                </a:effectLst>
              </a:rPr>
              <a:t>giỏi</a:t>
            </a:r>
            <a:r>
              <a:rPr lang="en-US" sz="2000" b="1" dirty="0" smtClean="0">
                <a:solidFill>
                  <a:srgbClr val="FF0000"/>
                </a:solidFill>
                <a:effectLst>
                  <a:outerShdw blurRad="38100" dist="38100" dir="2700000" algn="tl">
                    <a:srgbClr val="000000">
                      <a:alpha val="43137"/>
                    </a:srgbClr>
                  </a:outerShdw>
                </a:effectLst>
              </a:rPr>
              <a:t> </a:t>
            </a:r>
            <a:r>
              <a:rPr lang="en-US" sz="2000" b="1" dirty="0" err="1" smtClean="0">
                <a:solidFill>
                  <a:srgbClr val="FF0000"/>
                </a:solidFill>
                <a:effectLst>
                  <a:outerShdw blurRad="38100" dist="38100" dir="2700000" algn="tl">
                    <a:srgbClr val="000000">
                      <a:alpha val="43137"/>
                    </a:srgbClr>
                  </a:outerShdw>
                </a:effectLst>
              </a:rPr>
              <a:t>quá</a:t>
            </a:r>
            <a:r>
              <a:rPr lang="en-US" sz="2000" b="1" dirty="0" smtClean="0">
                <a:solidFill>
                  <a:srgbClr val="FF0000"/>
                </a:solidFill>
                <a:effectLst>
                  <a:outerShdw blurRad="38100" dist="38100" dir="2700000" algn="tl">
                    <a:srgbClr val="000000">
                      <a:alpha val="43137"/>
                    </a:srgbClr>
                  </a:outerShdw>
                </a:effectLst>
              </a:rPr>
              <a:t>!</a:t>
            </a:r>
            <a:endParaRPr lang="vi-VN" sz="2000" b="1" dirty="0">
              <a:solidFill>
                <a:srgbClr val="FF0000"/>
              </a:solidFill>
              <a:effectLst>
                <a:outerShdw blurRad="38100" dist="38100" dir="2700000" algn="tl">
                  <a:srgbClr val="000000">
                    <a:alpha val="43137"/>
                  </a:srgbClr>
                </a:outerShdw>
              </a:effectLst>
            </a:endParaRPr>
          </a:p>
        </p:txBody>
      </p:sp>
      <p:pic>
        <p:nvPicPr>
          <p:cNvPr id="25" name="Picture 24"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210681" y="5973524"/>
            <a:ext cx="1283699" cy="928694"/>
          </a:xfrm>
          <a:prstGeom prst="rect">
            <a:avLst/>
          </a:prstGeom>
        </p:spPr>
      </p:pic>
      <p:sp>
        <p:nvSpPr>
          <p:cNvPr id="22" name="TextBox 21"/>
          <p:cNvSpPr txBox="1"/>
          <p:nvPr/>
        </p:nvSpPr>
        <p:spPr>
          <a:xfrm>
            <a:off x="7905764" y="4857760"/>
            <a:ext cx="3619525" cy="400110"/>
          </a:xfrm>
          <a:prstGeom prst="rect">
            <a:avLst/>
          </a:prstGeom>
          <a:noFill/>
        </p:spPr>
        <p:txBody>
          <a:bodyPr wrap="square" rtlCol="0">
            <a:spAutoFit/>
          </a:bodyPr>
          <a:lstStyle/>
          <a:p>
            <a:pPr algn="ctr"/>
            <a:r>
              <a:rPr lang="en-US" sz="2000" b="1" dirty="0" smtClean="0">
                <a:solidFill>
                  <a:srgbClr val="C00000"/>
                </a:solidFill>
              </a:rPr>
              <a:t>Ồ, </a:t>
            </a:r>
            <a:r>
              <a:rPr lang="en-US" sz="2000" b="1" dirty="0" err="1" smtClean="0">
                <a:solidFill>
                  <a:srgbClr val="C00000"/>
                </a:solidFill>
              </a:rPr>
              <a:t>tiếc</a:t>
            </a:r>
            <a:r>
              <a:rPr lang="en-US" sz="2000" b="1" dirty="0" smtClean="0">
                <a:solidFill>
                  <a:srgbClr val="C00000"/>
                </a:solidFill>
              </a:rPr>
              <a:t> </a:t>
            </a:r>
            <a:r>
              <a:rPr lang="en-US" sz="2000" b="1" dirty="0" err="1" smtClean="0">
                <a:solidFill>
                  <a:srgbClr val="C00000"/>
                </a:solidFill>
              </a:rPr>
              <a:t>quá</a:t>
            </a:r>
            <a:r>
              <a:rPr lang="en-US" sz="2000" b="1" dirty="0" smtClean="0">
                <a:solidFill>
                  <a:srgbClr val="C00000"/>
                </a:solidFill>
              </a:rPr>
              <a:t>, </a:t>
            </a:r>
            <a:r>
              <a:rPr lang="en-US" sz="2000" b="1" dirty="0" err="1" smtClean="0">
                <a:solidFill>
                  <a:srgbClr val="C00000"/>
                </a:solidFill>
              </a:rPr>
              <a:t>sai</a:t>
            </a:r>
            <a:r>
              <a:rPr lang="en-US" sz="2000" b="1" dirty="0" smtClean="0">
                <a:solidFill>
                  <a:srgbClr val="C00000"/>
                </a:solidFill>
              </a:rPr>
              <a:t> </a:t>
            </a:r>
            <a:r>
              <a:rPr lang="en-US" sz="2000" b="1" dirty="0" err="1" smtClean="0">
                <a:solidFill>
                  <a:srgbClr val="C00000"/>
                </a:solidFill>
              </a:rPr>
              <a:t>mất</a:t>
            </a:r>
            <a:r>
              <a:rPr lang="en-US" sz="2000" b="1" dirty="0" smtClean="0">
                <a:solidFill>
                  <a:srgbClr val="C00000"/>
                </a:solidFill>
              </a:rPr>
              <a:t> </a:t>
            </a:r>
            <a:r>
              <a:rPr lang="en-US" sz="2000" b="1" dirty="0" err="1" smtClean="0">
                <a:solidFill>
                  <a:srgbClr val="C00000"/>
                </a:solidFill>
              </a:rPr>
              <a:t>rồi</a:t>
            </a:r>
            <a:r>
              <a:rPr lang="en-US" sz="2000" b="1" dirty="0" smtClean="0">
                <a:solidFill>
                  <a:srgbClr val="C00000"/>
                </a:solidFill>
              </a:rPr>
              <a:t>!</a:t>
            </a:r>
            <a:endParaRPr lang="vi-VN" sz="2000" b="1" dirty="0">
              <a:solidFill>
                <a:srgbClr val="C00000"/>
              </a:solidFill>
            </a:endParaRPr>
          </a:p>
        </p:txBody>
      </p:sp>
      <p:pic>
        <p:nvPicPr>
          <p:cNvPr id="33" name="Picture 32" descr="egg-2151891_960_720.png"/>
          <p:cNvPicPr>
            <a:picLocks noChangeAspect="1"/>
          </p:cNvPicPr>
          <p:nvPr/>
        </p:nvPicPr>
        <p:blipFill>
          <a:blip r:embed="rId4" cstate="print"/>
          <a:stretch>
            <a:fillRect/>
          </a:stretch>
        </p:blipFill>
        <p:spPr>
          <a:xfrm>
            <a:off x="3714733" y="2857496"/>
            <a:ext cx="888000" cy="666000"/>
          </a:xfrm>
          <a:prstGeom prst="rect">
            <a:avLst/>
          </a:prstGeom>
        </p:spPr>
      </p:pic>
      <p:pic>
        <p:nvPicPr>
          <p:cNvPr id="34" name="Picture 33" descr="egg-2151896__340.png"/>
          <p:cNvPicPr>
            <a:picLocks noChangeAspect="1"/>
          </p:cNvPicPr>
          <p:nvPr/>
        </p:nvPicPr>
        <p:blipFill>
          <a:blip r:embed="rId5" cstate="print">
            <a:clrChange>
              <a:clrFrom>
                <a:srgbClr val="000000">
                  <a:alpha val="0"/>
                </a:srgbClr>
              </a:clrFrom>
              <a:clrTo>
                <a:srgbClr val="000000">
                  <a:alpha val="0"/>
                </a:srgbClr>
              </a:clrTo>
            </a:clrChange>
          </a:blip>
          <a:stretch>
            <a:fillRect/>
          </a:stretch>
        </p:blipFill>
        <p:spPr>
          <a:xfrm>
            <a:off x="7048507" y="4572008"/>
            <a:ext cx="888976" cy="666732"/>
          </a:xfrm>
          <a:prstGeom prst="rect">
            <a:avLst/>
          </a:prstGeom>
        </p:spPr>
      </p:pic>
      <p:pic>
        <p:nvPicPr>
          <p:cNvPr id="20" name="Picture 19" descr="ee376867b6edb2b7f8a1c93f2ceb4b12.png">
            <a:hlinkClick r:id="rId6" action="ppaction://hlinksldjump"/>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8813436" y="6215082"/>
            <a:ext cx="1008035" cy="756026"/>
          </a:xfrm>
          <a:prstGeom prst="rect">
            <a:avLst/>
          </a:prstGeom>
        </p:spPr>
      </p:pic>
      <p:pic>
        <p:nvPicPr>
          <p:cNvPr id="21" name="Picture 20" descr="images (3).jpg">
            <a:hlinkClick r:id="" action="ppaction://hlinkshowjump?jump=nextslide"/>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1504466" y="6381126"/>
            <a:ext cx="642623" cy="514098"/>
          </a:xfrm>
          <a:prstGeom prst="rect">
            <a:avLst/>
          </a:prstGeom>
        </p:spPr>
      </p:pic>
      <p:pic>
        <p:nvPicPr>
          <p:cNvPr id="23" name="Picture 22" descr="images (7).jpg"/>
          <p:cNvPicPr>
            <a:picLocks noChangeAspect="1"/>
          </p:cNvPicPr>
          <p:nvPr/>
        </p:nvPicPr>
        <p:blipFill>
          <a:blip r:embed="rId9">
            <a:clrChange>
              <a:clrFrom>
                <a:srgbClr val="FFFFFF"/>
              </a:clrFrom>
              <a:clrTo>
                <a:srgbClr val="FFFFFF">
                  <a:alpha val="0"/>
                </a:srgbClr>
              </a:clrTo>
            </a:clrChange>
          </a:blip>
          <a:stretch>
            <a:fillRect/>
          </a:stretch>
        </p:blipFill>
        <p:spPr>
          <a:xfrm>
            <a:off x="10520741" y="6373923"/>
            <a:ext cx="887071" cy="665303"/>
          </a:xfrm>
          <a:prstGeom prst="rect">
            <a:avLst/>
          </a:prstGeom>
        </p:spPr>
      </p:pic>
      <p:pic>
        <p:nvPicPr>
          <p:cNvPr id="28" name="Picture 27" descr="images (3).jpg">
            <a:hlinkClick r:id="" action="ppaction://hlinkshowjump?jump=previousslide"/>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9765176" y="6357970"/>
            <a:ext cx="685464" cy="514098"/>
          </a:xfrm>
          <a:prstGeom prst="rect">
            <a:avLst/>
          </a:prstGeom>
        </p:spPr>
      </p:pic>
    </p:spTree>
    <p:extLst>
      <p:ext uri="{BB962C8B-B14F-4D97-AF65-F5344CB8AC3E}">
        <p14:creationId xmlns:p14="http://schemas.microsoft.com/office/powerpoint/2010/main" val="133366423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000"/>
                                        <p:tgtEl>
                                          <p:spTgt spid="19"/>
                                        </p:tgtEl>
                                      </p:cBhvr>
                                    </p:animEffect>
                                  </p:childTnLst>
                                </p:cTn>
                              </p:par>
                            </p:childTnLst>
                          </p:cTn>
                        </p:par>
                        <p:par>
                          <p:cTn id="15" fill="hold">
                            <p:stCondLst>
                              <p:cond delay="6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p:stCondLst>
                              <p:cond delay="8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p:stCondLst>
                              <p:cond delay="10000"/>
                            </p:stCondLst>
                            <p:childTnLst>
                              <p:par>
                                <p:cTn id="30" presetID="10"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20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e376867b6edb2b7f8a1c93f2ceb4b12.png">
            <a:hlinkClick r:id="" action="ppaction://hlinkshowjump?jump=firstslide"/>
          </p:cNvPr>
          <p:cNvPicPr>
            <a:picLocks noChangeAspect="1"/>
          </p:cNvPicPr>
          <p:nvPr/>
        </p:nvPicPr>
        <p:blipFill>
          <a:blip r:embed="rId2" cstate="print">
            <a:clrChange>
              <a:clrFrom>
                <a:srgbClr val="000000">
                  <a:alpha val="0"/>
                </a:srgbClr>
              </a:clrFrom>
              <a:clrTo>
                <a:srgbClr val="000000">
                  <a:alpha val="0"/>
                </a:srgbClr>
              </a:clrTo>
            </a:clrChange>
          </a:blip>
          <a:stretch>
            <a:fillRect/>
          </a:stretch>
        </p:blipFill>
        <p:spPr>
          <a:xfrm>
            <a:off x="10034401" y="6130110"/>
            <a:ext cx="1008035" cy="756026"/>
          </a:xfrm>
          <a:prstGeom prst="rect">
            <a:avLst/>
          </a:prstGeom>
        </p:spPr>
      </p:pic>
      <p:pic>
        <p:nvPicPr>
          <p:cNvPr id="12" name="Picture 11" descr="images (5).jpg"/>
          <p:cNvPicPr>
            <a:picLocks noChangeAspect="1"/>
          </p:cNvPicPr>
          <p:nvPr/>
        </p:nvPicPr>
        <p:blipFill>
          <a:blip r:embed="rId3">
            <a:clrChange>
              <a:clrFrom>
                <a:srgbClr val="FFFFFF"/>
              </a:clrFrom>
              <a:clrTo>
                <a:srgbClr val="FFFFFF">
                  <a:alpha val="0"/>
                </a:srgbClr>
              </a:clrTo>
            </a:clrChange>
            <a:lum bright="10000"/>
          </a:blip>
          <a:stretch>
            <a:fillRect/>
          </a:stretch>
        </p:blipFill>
        <p:spPr>
          <a:xfrm>
            <a:off x="11118208" y="6186408"/>
            <a:ext cx="816000" cy="612000"/>
          </a:xfrm>
          <a:prstGeom prst="rect">
            <a:avLst/>
          </a:prstGeom>
        </p:spPr>
      </p:pic>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5941" y="980729"/>
            <a:ext cx="3936437" cy="5905408"/>
          </a:xfrm>
          <a:prstGeom prst="rect">
            <a:avLst/>
          </a:prstGeom>
        </p:spPr>
      </p:pic>
      <p:sp>
        <p:nvSpPr>
          <p:cNvPr id="4" name="Cloud Callout 3"/>
          <p:cNvSpPr/>
          <p:nvPr/>
        </p:nvSpPr>
        <p:spPr>
          <a:xfrm>
            <a:off x="1199458" y="-207403"/>
            <a:ext cx="8570876" cy="2376264"/>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TextBox 4"/>
          <p:cNvSpPr txBox="1"/>
          <p:nvPr/>
        </p:nvSpPr>
        <p:spPr>
          <a:xfrm>
            <a:off x="2639617" y="89888"/>
            <a:ext cx="5280587" cy="1661993"/>
          </a:xfrm>
          <a:prstGeom prst="rect">
            <a:avLst/>
          </a:prstGeom>
          <a:noFill/>
        </p:spPr>
        <p:txBody>
          <a:bodyPr wrap="square" rtlCol="0">
            <a:spAutoFit/>
          </a:bodyPr>
          <a:lstStyle/>
          <a:p>
            <a:r>
              <a:rPr lang="en-US" sz="2800" b="1" dirty="0" err="1">
                <a:solidFill>
                  <a:srgbClr val="FF0000"/>
                </a:solidFill>
              </a:rPr>
              <a:t>Oa</a:t>
            </a:r>
            <a:r>
              <a:rPr lang="en-US" sz="2800" b="1" dirty="0">
                <a:solidFill>
                  <a:srgbClr val="FF0000"/>
                </a:solidFill>
              </a:rPr>
              <a:t>! </a:t>
            </a:r>
            <a:r>
              <a:rPr lang="en-US" sz="2800" b="1" dirty="0" err="1">
                <a:solidFill>
                  <a:srgbClr val="FF0000"/>
                </a:solidFill>
              </a:rPr>
              <a:t>Bạn</a:t>
            </a:r>
            <a:r>
              <a:rPr lang="en-US" sz="2800" b="1" dirty="0">
                <a:solidFill>
                  <a:srgbClr val="FF0000"/>
                </a:solidFill>
              </a:rPr>
              <a:t> </a:t>
            </a:r>
            <a:r>
              <a:rPr lang="en-US" sz="2800" b="1" dirty="0" err="1">
                <a:solidFill>
                  <a:srgbClr val="FF0000"/>
                </a:solidFill>
              </a:rPr>
              <a:t>thật</a:t>
            </a:r>
            <a:r>
              <a:rPr lang="en-US" sz="2800" b="1" dirty="0">
                <a:solidFill>
                  <a:srgbClr val="FF0000"/>
                </a:solidFill>
              </a:rPr>
              <a:t> </a:t>
            </a:r>
            <a:r>
              <a:rPr lang="en-US" sz="2800" b="1" dirty="0" err="1">
                <a:solidFill>
                  <a:srgbClr val="FF0000"/>
                </a:solidFill>
              </a:rPr>
              <a:t>giỏi</a:t>
            </a:r>
            <a:r>
              <a:rPr lang="en-US" sz="2800" b="1" dirty="0">
                <a:solidFill>
                  <a:srgbClr val="FF0000"/>
                </a:solidFill>
              </a:rPr>
              <a:t> </a:t>
            </a:r>
            <a:r>
              <a:rPr lang="en-US" sz="2800" b="1" dirty="0" err="1">
                <a:solidFill>
                  <a:srgbClr val="FF0000"/>
                </a:solidFill>
              </a:rPr>
              <a:t>đo</a:t>
            </a:r>
            <a:r>
              <a:rPr lang="en-US" sz="2800" b="1" dirty="0">
                <a:solidFill>
                  <a:srgbClr val="FF0000"/>
                </a:solidFill>
              </a:rPr>
              <a:t>́….</a:t>
            </a:r>
          </a:p>
          <a:p>
            <a:pPr algn="ctr"/>
            <a:r>
              <a:rPr lang="en-US" sz="2800" b="1" dirty="0" err="1">
                <a:solidFill>
                  <a:srgbClr val="FF0000"/>
                </a:solidFill>
              </a:rPr>
              <a:t>Cảm</a:t>
            </a:r>
            <a:r>
              <a:rPr lang="en-US" sz="2800" b="1" dirty="0">
                <a:solidFill>
                  <a:srgbClr val="FF0000"/>
                </a:solidFill>
              </a:rPr>
              <a:t> </a:t>
            </a:r>
            <a:r>
              <a:rPr lang="en-US" sz="2800" b="1" dirty="0" err="1">
                <a:solidFill>
                  <a:srgbClr val="FF0000"/>
                </a:solidFill>
              </a:rPr>
              <a:t>ơn</a:t>
            </a:r>
            <a:r>
              <a:rPr lang="en-US" sz="2800" b="1" dirty="0">
                <a:solidFill>
                  <a:srgbClr val="FF0000"/>
                </a:solidFill>
              </a:rPr>
              <a:t> </a:t>
            </a:r>
            <a:r>
              <a:rPr lang="en-US" sz="2800" b="1" dirty="0" err="1">
                <a:solidFill>
                  <a:srgbClr val="FF0000"/>
                </a:solidFill>
              </a:rPr>
              <a:t>bạn</a:t>
            </a:r>
            <a:r>
              <a:rPr lang="en-US" sz="2800" b="1" dirty="0">
                <a:solidFill>
                  <a:srgbClr val="FF0000"/>
                </a:solidFill>
              </a:rPr>
              <a:t> </a:t>
            </a:r>
            <a:r>
              <a:rPr lang="en-US" sz="2800" b="1" dirty="0" err="1">
                <a:solidFill>
                  <a:srgbClr val="FF0000"/>
                </a:solidFill>
              </a:rPr>
              <a:t>nhé</a:t>
            </a:r>
            <a:r>
              <a:rPr lang="en-US" sz="2800" b="1" dirty="0">
                <a:solidFill>
                  <a:srgbClr val="FF0000"/>
                </a:solidFill>
              </a:rPr>
              <a:t>! </a:t>
            </a:r>
            <a:r>
              <a:rPr lang="en-US" sz="2800" b="1" dirty="0" err="1">
                <a:solidFill>
                  <a:srgbClr val="FF0000"/>
                </a:solidFill>
              </a:rPr>
              <a:t>Đây</a:t>
            </a:r>
            <a:r>
              <a:rPr lang="en-US" sz="2800" b="1" dirty="0">
                <a:solidFill>
                  <a:srgbClr val="FF0000"/>
                </a:solidFill>
              </a:rPr>
              <a:t> là </a:t>
            </a:r>
            <a:r>
              <a:rPr lang="en-US" sz="2800" b="1" dirty="0" err="1">
                <a:solidFill>
                  <a:srgbClr val="FF0000"/>
                </a:solidFill>
              </a:rPr>
              <a:t>một</a:t>
            </a:r>
            <a:r>
              <a:rPr lang="en-US" sz="2800" b="1" dirty="0">
                <a:solidFill>
                  <a:srgbClr val="FF0000"/>
                </a:solidFill>
              </a:rPr>
              <a:t> </a:t>
            </a:r>
            <a:r>
              <a:rPr lang="en-US" sz="2800" b="1" dirty="0" err="1">
                <a:solidFill>
                  <a:srgbClr val="FF0000"/>
                </a:solidFill>
              </a:rPr>
              <a:t>chút</a:t>
            </a:r>
            <a:r>
              <a:rPr lang="en-US" sz="2800" b="1" dirty="0">
                <a:solidFill>
                  <a:srgbClr val="FF0000"/>
                </a:solidFill>
              </a:rPr>
              <a:t> quà </a:t>
            </a:r>
            <a:r>
              <a:rPr lang="en-US" sz="2800" b="1" dirty="0" err="1">
                <a:solidFill>
                  <a:srgbClr val="FF0000"/>
                </a:solidFill>
              </a:rPr>
              <a:t>mình</a:t>
            </a:r>
            <a:r>
              <a:rPr lang="en-US" sz="2800" b="1" dirty="0">
                <a:solidFill>
                  <a:srgbClr val="FF0000"/>
                </a:solidFill>
              </a:rPr>
              <a:t> </a:t>
            </a:r>
            <a:r>
              <a:rPr lang="en-US" sz="2800" b="1" dirty="0" err="1">
                <a:solidFill>
                  <a:srgbClr val="FF0000"/>
                </a:solidFill>
              </a:rPr>
              <a:t>dành</a:t>
            </a:r>
            <a:r>
              <a:rPr lang="en-US" sz="2800" b="1" dirty="0">
                <a:solidFill>
                  <a:srgbClr val="FF0000"/>
                </a:solidFill>
              </a:rPr>
              <a:t> </a:t>
            </a:r>
            <a:r>
              <a:rPr lang="en-US" sz="2800" b="1" dirty="0" err="1">
                <a:solidFill>
                  <a:srgbClr val="FF0000"/>
                </a:solidFill>
              </a:rPr>
              <a:t>tặng</a:t>
            </a:r>
            <a:r>
              <a:rPr lang="en-US" sz="2800" b="1" dirty="0">
                <a:solidFill>
                  <a:srgbClr val="FF0000"/>
                </a:solidFill>
              </a:rPr>
              <a:t> </a:t>
            </a:r>
            <a:r>
              <a:rPr lang="en-US" sz="2800" b="1" dirty="0" err="1">
                <a:solidFill>
                  <a:srgbClr val="FF0000"/>
                </a:solidFill>
              </a:rPr>
              <a:t>bạn</a:t>
            </a:r>
            <a:r>
              <a:rPr lang="en-US" sz="2800" b="1" dirty="0">
                <a:solidFill>
                  <a:srgbClr val="FF0000"/>
                </a:solidFill>
              </a:rPr>
              <a:t> nè</a:t>
            </a:r>
            <a:endParaRPr lang="vi-VN" sz="2800" b="1" dirty="0">
              <a:solidFill>
                <a:srgbClr val="FF0000"/>
              </a:solidFill>
            </a:endParaRPr>
          </a:p>
          <a:p>
            <a:endParaRPr lang="en-US" dirty="0">
              <a:solidFill>
                <a:srgbClr val="FF0000"/>
              </a:solidFill>
            </a:endParaRPr>
          </a:p>
        </p:txBody>
      </p:sp>
      <p:pic>
        <p:nvPicPr>
          <p:cNvPr id="11" name="Picture 10" descr="18053136-tác-giả-của-một-con-gà-mái-và-bảy-quả-trứng-của-cô-trên-một-nền-trắng.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496776" y="2661269"/>
            <a:ext cx="3360373" cy="2544333"/>
          </a:xfrm>
          <a:prstGeom prst="rect">
            <a:avLst/>
          </a:prstGeom>
        </p:spPr>
      </p:pic>
      <p:pic>
        <p:nvPicPr>
          <p:cNvPr id="13" name="Picture 12" descr="18013219-tác-giả-của-một-con-gà-gần-bảng-mũi-tên-trên-một-nền-trắng 2.jpg"/>
          <p:cNvPicPr>
            <a:picLocks noChangeAspect="1"/>
          </p:cNvPicPr>
          <p:nvPr/>
        </p:nvPicPr>
        <p:blipFill>
          <a:blip r:embed="rId6">
            <a:clrChange>
              <a:clrFrom>
                <a:srgbClr val="FFFFFF"/>
              </a:clrFrom>
              <a:clrTo>
                <a:srgbClr val="FFFFFF">
                  <a:alpha val="0"/>
                </a:srgbClr>
              </a:clrTo>
            </a:clrChange>
          </a:blip>
          <a:stretch>
            <a:fillRect/>
          </a:stretch>
        </p:blipFill>
        <p:spPr>
          <a:xfrm flipH="1">
            <a:off x="6768075" y="3068963"/>
            <a:ext cx="5779604" cy="3817177"/>
          </a:xfrm>
          <a:prstGeom prst="rect">
            <a:avLst/>
          </a:prstGeom>
        </p:spPr>
      </p:pic>
    </p:spTree>
    <p:extLst>
      <p:ext uri="{BB962C8B-B14F-4D97-AF65-F5344CB8AC3E}">
        <p14:creationId xmlns:p14="http://schemas.microsoft.com/office/powerpoint/2010/main" val="189906194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EA8A48-572B-F1C8-3872-2C88AC7FB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34" y="3736256"/>
            <a:ext cx="12192000" cy="2708545"/>
          </a:xfrm>
          <a:prstGeom prst="rect">
            <a:avLst/>
          </a:prstGeom>
        </p:spPr>
      </p:pic>
      <p:sp>
        <p:nvSpPr>
          <p:cNvPr id="3" name="BOXND">
            <a:hlinkClick r:id="" action="ppaction://macro?name=XOAHETCAUHOI"/>
            <a:extLst>
              <a:ext uri="{FF2B5EF4-FFF2-40B4-BE49-F238E27FC236}">
                <a16:creationId xmlns:a16="http://schemas.microsoft.com/office/drawing/2014/main" id="{AEC1EAB4-5446-A5FC-3BDA-9A0DEEE9C240}"/>
              </a:ext>
            </a:extLst>
          </p:cNvPr>
          <p:cNvSpPr/>
          <p:nvPr/>
        </p:nvSpPr>
        <p:spPr>
          <a:xfrm>
            <a:off x="965785" y="1741475"/>
            <a:ext cx="10932179" cy="1641876"/>
          </a:xfrm>
          <a:prstGeom prst="rect">
            <a:avLst/>
          </a:prstGeom>
          <a:solidFill>
            <a:sysClr val="window" lastClr="FFFFFF">
              <a:lumMod val="95000"/>
            </a:sysClr>
          </a:solidFill>
          <a:ln w="38100" cap="flat" cmpd="sng" algn="ctr">
            <a:solidFill>
              <a:srgbClr val="E2DFD4"/>
            </a:solidFill>
            <a:prstDash val="solid"/>
            <a:miter lim="800000"/>
          </a:ln>
          <a:effectLst/>
        </p:spPr>
        <p:txBody>
          <a:bodyPr lIns="182880" tIns="91440" rIns="182880" rtlCol="0" anchor="t"/>
          <a:lstStyle/>
          <a:p>
            <a:endParaRPr lang="en-US" sz="2400"/>
          </a:p>
        </p:txBody>
      </p:sp>
      <p:sp>
        <p:nvSpPr>
          <p:cNvPr id="4" name="Rounded Rectangle 25">
            <a:extLst>
              <a:ext uri="{FF2B5EF4-FFF2-40B4-BE49-F238E27FC236}">
                <a16:creationId xmlns:a16="http://schemas.microsoft.com/office/drawing/2014/main" id="{D6D19690-EE26-2FE8-6DCD-AF3F685F72B5}"/>
              </a:ext>
            </a:extLst>
          </p:cNvPr>
          <p:cNvSpPr/>
          <p:nvPr/>
        </p:nvSpPr>
        <p:spPr>
          <a:xfrm>
            <a:off x="224869" y="1925504"/>
            <a:ext cx="493776" cy="926145"/>
          </a:xfrm>
          <a:prstGeom prst="roundRect">
            <a:avLst>
              <a:gd name="adj" fmla="val 44472"/>
            </a:avLst>
          </a:prstGeom>
          <a:solidFill>
            <a:srgbClr val="3F3F3F">
              <a:alpha val="3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60"/>
              </a:solidFill>
              <a:effectLst/>
              <a:uLnTx/>
              <a:uFillTx/>
              <a:latin typeface="A3.OpenSans-San"/>
              <a:ea typeface="+mn-ea"/>
              <a:cs typeface="+mn-cs"/>
            </a:endParaRPr>
          </a:p>
        </p:txBody>
      </p:sp>
      <p:pic>
        <p:nvPicPr>
          <p:cNvPr id="5" name="TimeProcess_Back">
            <a:extLst>
              <a:ext uri="{FF2B5EF4-FFF2-40B4-BE49-F238E27FC236}">
                <a16:creationId xmlns:a16="http://schemas.microsoft.com/office/drawing/2014/main" id="{383AA195-45D2-352D-C423-3F85ACBBB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7327" y="863008"/>
            <a:ext cx="4395629" cy="215130"/>
          </a:xfrm>
          <a:prstGeom prst="rect">
            <a:avLst/>
          </a:prstGeom>
        </p:spPr>
      </p:pic>
      <p:pic>
        <p:nvPicPr>
          <p:cNvPr id="6" name="TIME">
            <a:extLst>
              <a:ext uri="{FF2B5EF4-FFF2-40B4-BE49-F238E27FC236}">
                <a16:creationId xmlns:a16="http://schemas.microsoft.com/office/drawing/2014/main" id="{FA077DBB-F454-52E8-8C74-827D1307A9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933" y="1986039"/>
            <a:ext cx="369651" cy="365760"/>
          </a:xfrm>
          <a:prstGeom prst="rect">
            <a:avLst/>
          </a:prstGeom>
        </p:spPr>
      </p:pic>
      <p:pic>
        <p:nvPicPr>
          <p:cNvPr id="7" name="CHECK">
            <a:hlinkClick r:id="" action="ppaction://macro?name=DAPAN">
              <a:snd r:embed="rId5" name="audio8.wav"/>
            </a:hlinkClick>
            <a:extLst>
              <a:ext uri="{FF2B5EF4-FFF2-40B4-BE49-F238E27FC236}">
                <a16:creationId xmlns:a16="http://schemas.microsoft.com/office/drawing/2014/main" id="{99C71545-FC5A-BDFF-369F-52AFCA21A2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933" y="2418958"/>
            <a:ext cx="369651" cy="365760"/>
          </a:xfrm>
          <a:prstGeom prst="rect">
            <a:avLst/>
          </a:prstGeom>
        </p:spPr>
      </p:pic>
      <p:sp>
        <p:nvSpPr>
          <p:cNvPr id="8" name="TimeProcess">
            <a:extLst>
              <a:ext uri="{FF2B5EF4-FFF2-40B4-BE49-F238E27FC236}">
                <a16:creationId xmlns:a16="http://schemas.microsoft.com/office/drawing/2014/main" id="{C269B53B-CCD4-4E3B-5AFE-F9DA1503F56F}"/>
              </a:ext>
            </a:extLst>
          </p:cNvPr>
          <p:cNvSpPr/>
          <p:nvPr/>
        </p:nvSpPr>
        <p:spPr>
          <a:xfrm>
            <a:off x="3673836" y="866263"/>
            <a:ext cx="4389120" cy="182880"/>
          </a:xfrm>
          <a:prstGeom prst="roundRect">
            <a:avLst>
              <a:gd name="adj" fmla="val 50000"/>
            </a:avLst>
          </a:prstGeom>
          <a:noFill/>
          <a:ln w="28575" cap="flat" cmpd="sng" algn="ctr">
            <a:solidFill>
              <a:srgbClr val="FFFF00"/>
            </a:solidFill>
            <a:prstDash val="solid"/>
            <a:miter lim="800000"/>
          </a:ln>
          <a:effectLst>
            <a:outerShdw blurRad="152400" sx="103000" sy="103000" algn="ctr" rotWithShape="0">
              <a:prstClr val="black">
                <a:alpha val="5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3.OpenSans-San"/>
              <a:ea typeface="+mn-ea"/>
              <a:cs typeface="+mn-cs"/>
            </a:endParaRPr>
          </a:p>
        </p:txBody>
      </p:sp>
      <p:grpSp>
        <p:nvGrpSpPr>
          <p:cNvPr id="9" name="Group 8">
            <a:extLst>
              <a:ext uri="{FF2B5EF4-FFF2-40B4-BE49-F238E27FC236}">
                <a16:creationId xmlns:a16="http://schemas.microsoft.com/office/drawing/2014/main" id="{4FD65509-99AB-B428-43F1-3061DC2972FE}"/>
              </a:ext>
            </a:extLst>
          </p:cNvPr>
          <p:cNvGrpSpPr/>
          <p:nvPr/>
        </p:nvGrpSpPr>
        <p:grpSpPr>
          <a:xfrm>
            <a:off x="-10340664" y="-3153468"/>
            <a:ext cx="33566360" cy="33604998"/>
            <a:chOff x="-10340664" y="-3153468"/>
            <a:chExt cx="33566360" cy="33604998"/>
          </a:xfrm>
        </p:grpSpPr>
        <p:sp>
          <p:nvSpPr>
            <p:cNvPr id="10" name="1">
              <a:extLst>
                <a:ext uri="{FF2B5EF4-FFF2-40B4-BE49-F238E27FC236}">
                  <a16:creationId xmlns:a16="http://schemas.microsoft.com/office/drawing/2014/main" id="{89A23117-9645-B366-14F6-A501FB8A1F47}"/>
                </a:ext>
              </a:extLst>
            </p:cNvPr>
            <p:cNvSpPr/>
            <p:nvPr/>
          </p:nvSpPr>
          <p:spPr>
            <a:xfrm>
              <a:off x="-9991817" y="-3153468"/>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Giải</a:t>
              </a:r>
              <a:r>
                <a:rPr kumimoji="0" lang="en-US" sz="1800" b="1" i="0" u="none" strike="noStrike" kern="0" cap="none" spc="0" normalizeH="0" baseline="0" noProof="0" dirty="0">
                  <a:ln>
                    <a:noFill/>
                  </a:ln>
                  <a:solidFill>
                    <a:prstClr val="white"/>
                  </a:solidFill>
                  <a:effectLst/>
                  <a:uLnTx/>
                  <a:uFillTx/>
                  <a:latin typeface="A3.OpenSans-San"/>
                  <a:ea typeface="+mn-ea"/>
                  <a:cs typeface="+mn-cs"/>
                </a:rPr>
                <a:t> Grand Slam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đầu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tiên</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trong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năm</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là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giải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a:t>
              </a:r>
            </a:p>
          </p:txBody>
        </p:sp>
        <p:sp>
          <p:nvSpPr>
            <p:cNvPr id="11" name="1A">
              <a:extLst>
                <a:ext uri="{FF2B5EF4-FFF2-40B4-BE49-F238E27FC236}">
                  <a16:creationId xmlns:a16="http://schemas.microsoft.com/office/drawing/2014/main" id="{F4648063-69EE-9C5B-2522-E374CA0B9734}"/>
                </a:ext>
              </a:extLst>
            </p:cNvPr>
            <p:cNvSpPr/>
            <p:nvPr/>
          </p:nvSpPr>
          <p:spPr>
            <a:xfrm>
              <a:off x="-9991817" y="-214109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Austrlia mở rộng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2" name="1B">
              <a:extLst>
                <a:ext uri="{FF2B5EF4-FFF2-40B4-BE49-F238E27FC236}">
                  <a16:creationId xmlns:a16="http://schemas.microsoft.com/office/drawing/2014/main" id="{27F23E3D-263B-1451-1995-D3D4A9273275}"/>
                </a:ext>
              </a:extLst>
            </p:cNvPr>
            <p:cNvSpPr/>
            <p:nvPr/>
          </p:nvSpPr>
          <p:spPr>
            <a:xfrm>
              <a:off x="-6922045" y="-214109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3.OpenSans-San"/>
                  <a:ea typeface="+mn-ea"/>
                  <a:cs typeface="+mn-cs"/>
                </a:rPr>
                <a:t>Wimbledon</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3" name="1C">
              <a:extLst>
                <a:ext uri="{FF2B5EF4-FFF2-40B4-BE49-F238E27FC236}">
                  <a16:creationId xmlns:a16="http://schemas.microsoft.com/office/drawing/2014/main" id="{D73AF5B5-ADE9-58B7-F8E0-E95C41CB2050}"/>
                </a:ext>
              </a:extLst>
            </p:cNvPr>
            <p:cNvSpPr/>
            <p:nvPr/>
          </p:nvSpPr>
          <p:spPr>
            <a:xfrm>
              <a:off x="-9991817" y="-135732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Roland Garos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4" name="1D">
              <a:extLst>
                <a:ext uri="{FF2B5EF4-FFF2-40B4-BE49-F238E27FC236}">
                  <a16:creationId xmlns:a16="http://schemas.microsoft.com/office/drawing/2014/main" id="{5B1B452C-C4C6-928F-3268-B4D21B548BF9}"/>
                </a:ext>
              </a:extLst>
            </p:cNvPr>
            <p:cNvSpPr/>
            <p:nvPr/>
          </p:nvSpPr>
          <p:spPr>
            <a:xfrm>
              <a:off x="-6922045" y="-135732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Mỹ mở rộng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5" name="2">
              <a:extLst>
                <a:ext uri="{FF2B5EF4-FFF2-40B4-BE49-F238E27FC236}">
                  <a16:creationId xmlns:a16="http://schemas.microsoft.com/office/drawing/2014/main" id="{933448F5-9615-1C68-082E-F3C7BD4853E6}"/>
                </a:ext>
              </a:extLst>
            </p:cNvPr>
            <p:cNvSpPr/>
            <p:nvPr/>
          </p:nvSpPr>
          <p:spPr>
            <a:xfrm>
              <a:off x="-9991817" y="-332255"/>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Cùng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với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Hà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Nội</a:t>
              </a:r>
              <a:r>
                <a:rPr kumimoji="0" lang="en-US" sz="1800" b="1" i="0" u="none" strike="noStrike" kern="0" cap="none" spc="0" normalizeH="0" baseline="0" noProof="0" dirty="0">
                  <a:ln>
                    <a:noFill/>
                  </a:ln>
                  <a:solidFill>
                    <a:prstClr val="white"/>
                  </a:solidFill>
                  <a:effectLst/>
                  <a:uLnTx/>
                  <a:uFillTx/>
                  <a:latin typeface="A3.OpenSans-San"/>
                  <a:ea typeface="+mn-ea"/>
                  <a:cs typeface="+mn-cs"/>
                </a:rPr>
                <a:t> T&amp;T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vô</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địch</a:t>
              </a:r>
              <a:r>
                <a:rPr kumimoji="0" lang="en-US" sz="1800" b="1" i="0" u="none" strike="noStrike" kern="0" cap="none" spc="0" normalizeH="0" baseline="0" noProof="0" dirty="0">
                  <a:ln>
                    <a:noFill/>
                  </a:ln>
                  <a:solidFill>
                    <a:prstClr val="white"/>
                  </a:solidFill>
                  <a:effectLst/>
                  <a:uLnTx/>
                  <a:uFillTx/>
                  <a:latin typeface="A3.OpenSans-San"/>
                  <a:ea typeface="+mn-ea"/>
                  <a:cs typeface="+mn-cs"/>
                </a:rPr>
                <a:t> V-League 2010), CLB u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của</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Việt</a:t>
              </a:r>
              <a:r>
                <a:rPr kumimoji="0" lang="en-US" sz="1800" b="1" i="0" u="none" strike="noStrike" kern="0" cap="none" spc="0" normalizeH="0" baseline="0" noProof="0" dirty="0">
                  <a:ln>
                    <a:noFill/>
                  </a:ln>
                  <a:solidFill>
                    <a:prstClr val="white"/>
                  </a:solidFill>
                  <a:effectLst/>
                  <a:uLnTx/>
                  <a:uFillTx/>
                  <a:latin typeface="A3.OpenSans-San"/>
                  <a:ea typeface="+mn-ea"/>
                  <a:cs typeface="+mn-cs"/>
                </a:rPr>
                <a:t> Nam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tham</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dự</a:t>
              </a:r>
              <a:r>
                <a:rPr kumimoji="0" lang="en-US" sz="1800" b="1" i="0" u="none" strike="noStrike" kern="0" cap="none" spc="0" normalizeH="0" baseline="0" noProof="0" dirty="0">
                  <a:ln>
                    <a:noFill/>
                  </a:ln>
                  <a:solidFill>
                    <a:prstClr val="white"/>
                  </a:solidFill>
                  <a:effectLst/>
                  <a:uLnTx/>
                  <a:uFillTx/>
                  <a:latin typeface="A3.OpenSans-San"/>
                  <a:ea typeface="+mn-ea"/>
                  <a:cs typeface="+mn-cs"/>
                </a:rPr>
                <a:t> AFC Cup 2011?</a:t>
              </a:r>
            </a:p>
          </p:txBody>
        </p:sp>
        <p:sp>
          <p:nvSpPr>
            <p:cNvPr id="16" name="2A">
              <a:extLst>
                <a:ext uri="{FF2B5EF4-FFF2-40B4-BE49-F238E27FC236}">
                  <a16:creationId xmlns:a16="http://schemas.microsoft.com/office/drawing/2014/main" id="{81230A88-0187-30EE-832B-8534410C9F45}"/>
                </a:ext>
              </a:extLst>
            </p:cNvPr>
            <p:cNvSpPr/>
            <p:nvPr/>
          </p:nvSpPr>
          <p:spPr>
            <a:xfrm>
              <a:off x="-9991817" y="68011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Hoàng</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Anh</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Gia</a:t>
              </a:r>
              <a:r>
                <a:rPr kumimoji="0" lang="en-US" sz="1800" b="0" i="0" u="none" strike="noStrike" kern="0" cap="none" spc="0" normalizeH="0" baseline="0" noProof="0" dirty="0">
                  <a:ln>
                    <a:noFill/>
                  </a:ln>
                  <a:solidFill>
                    <a:prstClr val="white"/>
                  </a:solidFill>
                  <a:effectLst/>
                  <a:uLnTx/>
                  <a:uFillTx/>
                  <a:latin typeface="A3.OpenSans-San"/>
                  <a:ea typeface="+mn-ea"/>
                  <a:cs typeface="+mn-cs"/>
                </a:rPr>
                <a:t> Lai</a:t>
              </a:r>
            </a:p>
          </p:txBody>
        </p:sp>
        <p:sp>
          <p:nvSpPr>
            <p:cNvPr id="17" name="2B">
              <a:extLst>
                <a:ext uri="{FF2B5EF4-FFF2-40B4-BE49-F238E27FC236}">
                  <a16:creationId xmlns:a16="http://schemas.microsoft.com/office/drawing/2014/main" id="{C8424980-62DB-B93B-7306-3BF4C2CE501C}"/>
                </a:ext>
              </a:extLst>
            </p:cNvPr>
            <p:cNvSpPr/>
            <p:nvPr/>
          </p:nvSpPr>
          <p:spPr>
            <a:xfrm>
              <a:off x="-6922045" y="68011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SHB Đà Nẵng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8" name="2C">
              <a:extLst>
                <a:ext uri="{FF2B5EF4-FFF2-40B4-BE49-F238E27FC236}">
                  <a16:creationId xmlns:a16="http://schemas.microsoft.com/office/drawing/2014/main" id="{D2881D80-8082-713D-214D-86DEF57167AB}"/>
                </a:ext>
              </a:extLst>
            </p:cNvPr>
            <p:cNvSpPr/>
            <p:nvPr/>
          </p:nvSpPr>
          <p:spPr>
            <a:xfrm>
              <a:off x="-9991817" y="146389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Sông</a:t>
              </a:r>
              <a:r>
                <a:rPr kumimoji="0" lang="en-US" sz="1800" b="0" i="0" u="none" strike="noStrike" kern="0" cap="none" spc="0" normalizeH="0" baseline="0" noProof="0" dirty="0">
                  <a:ln>
                    <a:noFill/>
                  </a:ln>
                  <a:solidFill>
                    <a:prstClr val="white"/>
                  </a:solidFill>
                  <a:effectLst/>
                  <a:uLnTx/>
                  <a:uFillTx/>
                  <a:latin typeface="A3.OpenSans-San"/>
                  <a:ea typeface="+mn-ea"/>
                  <a:cs typeface="+mn-cs"/>
                </a:rPr>
                <a:t> Lam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Nghệ</a:t>
              </a:r>
              <a:r>
                <a:rPr kumimoji="0" lang="en-US" sz="1800" b="0" i="0" u="none" strike="noStrike" kern="0" cap="none" spc="0" normalizeH="0" baseline="0" noProof="0" dirty="0">
                  <a:ln>
                    <a:noFill/>
                  </a:ln>
                  <a:solidFill>
                    <a:prstClr val="white"/>
                  </a:solidFill>
                  <a:effectLst/>
                  <a:uLnTx/>
                  <a:uFillTx/>
                  <a:latin typeface="A3.OpenSans-San"/>
                  <a:ea typeface="+mn-ea"/>
                  <a:cs typeface="+mn-cs"/>
                </a:rPr>
                <a:t> An</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9" name="2D">
              <a:extLst>
                <a:ext uri="{FF2B5EF4-FFF2-40B4-BE49-F238E27FC236}">
                  <a16:creationId xmlns:a16="http://schemas.microsoft.com/office/drawing/2014/main" id="{3510739B-5127-25B9-8F9A-65F2D9B7B2B8}"/>
                </a:ext>
              </a:extLst>
            </p:cNvPr>
            <p:cNvSpPr/>
            <p:nvPr/>
          </p:nvSpPr>
          <p:spPr>
            <a:xfrm>
              <a:off x="-6922045" y="146389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white"/>
                  </a:solidFill>
                  <a:effectLst/>
                  <a:uLnTx/>
                  <a:uFillTx/>
                  <a:latin typeface="A3.OpenSans-San"/>
                  <a:ea typeface="+mn-ea"/>
                  <a:cs typeface="+mn-cs"/>
                </a:rPr>
                <a:t>Becamex Bình Dương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20" name="3">
              <a:extLst>
                <a:ext uri="{FF2B5EF4-FFF2-40B4-BE49-F238E27FC236}">
                  <a16:creationId xmlns:a16="http://schemas.microsoft.com/office/drawing/2014/main" id="{C0596998-F462-0A82-28F6-4D5B6D7BA4AB}"/>
                </a:ext>
              </a:extLst>
            </p:cNvPr>
            <p:cNvSpPr/>
            <p:nvPr/>
          </p:nvSpPr>
          <p:spPr>
            <a:xfrm>
              <a:off x="-9991817" y="2321995"/>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white"/>
                  </a:solidFill>
                  <a:effectLst/>
                  <a:uLnTx/>
                  <a:uFillTx/>
                  <a:latin typeface="A3.OpenSans-San"/>
                  <a:ea typeface="+mn-ea"/>
                  <a:cs typeface="+mn-cs"/>
                </a:rPr>
                <a:t>AFC Asian Cup 2011 được tổ chức tại quốc gia nào?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1" name="3A">
              <a:extLst>
                <a:ext uri="{FF2B5EF4-FFF2-40B4-BE49-F238E27FC236}">
                  <a16:creationId xmlns:a16="http://schemas.microsoft.com/office/drawing/2014/main" id="{84769532-E747-8B5B-D87E-EA6D994BBA77}"/>
                </a:ext>
              </a:extLst>
            </p:cNvPr>
            <p:cNvSpPr/>
            <p:nvPr/>
          </p:nvSpPr>
          <p:spPr>
            <a:xfrm>
              <a:off x="-9991817" y="333436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3.OpenSans-San"/>
                  <a:ea typeface="+mn-ea"/>
                  <a:cs typeface="+mn-cs"/>
                </a:rPr>
                <a:t>Iraq</a:t>
              </a:r>
            </a:p>
          </p:txBody>
        </p:sp>
        <p:sp>
          <p:nvSpPr>
            <p:cNvPr id="22" name="3B">
              <a:extLst>
                <a:ext uri="{FF2B5EF4-FFF2-40B4-BE49-F238E27FC236}">
                  <a16:creationId xmlns:a16="http://schemas.microsoft.com/office/drawing/2014/main" id="{D5E17F52-5427-CEBA-1717-836C4D6B3A84}"/>
                </a:ext>
              </a:extLst>
            </p:cNvPr>
            <p:cNvSpPr/>
            <p:nvPr/>
          </p:nvSpPr>
          <p:spPr>
            <a:xfrm>
              <a:off x="-6922045" y="333436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Hàn</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Quốc</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3" name="3C">
              <a:extLst>
                <a:ext uri="{FF2B5EF4-FFF2-40B4-BE49-F238E27FC236}">
                  <a16:creationId xmlns:a16="http://schemas.microsoft.com/office/drawing/2014/main" id="{77AF5915-111D-D61D-503F-1C8B9FDC08C7}"/>
                </a:ext>
              </a:extLst>
            </p:cNvPr>
            <p:cNvSpPr/>
            <p:nvPr/>
          </p:nvSpPr>
          <p:spPr>
            <a:xfrm>
              <a:off x="-9991817" y="411814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Nhật Bản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24" name="3D">
              <a:extLst>
                <a:ext uri="{FF2B5EF4-FFF2-40B4-BE49-F238E27FC236}">
                  <a16:creationId xmlns:a16="http://schemas.microsoft.com/office/drawing/2014/main" id="{5D312F45-87ED-58CE-0040-F486784624CF}"/>
                </a:ext>
              </a:extLst>
            </p:cNvPr>
            <p:cNvSpPr/>
            <p:nvPr/>
          </p:nvSpPr>
          <p:spPr>
            <a:xfrm>
              <a:off x="-6922045" y="411814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3.OpenSans-San"/>
                  <a:ea typeface="+mn-ea"/>
                  <a:cs typeface="+mn-cs"/>
                </a:rPr>
                <a:t>Qatar</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5" name="4">
              <a:extLst>
                <a:ext uri="{FF2B5EF4-FFF2-40B4-BE49-F238E27FC236}">
                  <a16:creationId xmlns:a16="http://schemas.microsoft.com/office/drawing/2014/main" id="{D136B24F-D73D-F265-0F22-01B340D7C6AE}"/>
                </a:ext>
              </a:extLst>
            </p:cNvPr>
            <p:cNvSpPr/>
            <p:nvPr/>
          </p:nvSpPr>
          <p:spPr>
            <a:xfrm>
              <a:off x="-9991817" y="5058260"/>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Đội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lên</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ngôi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vô</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địch</a:t>
              </a:r>
              <a:r>
                <a:rPr kumimoji="0" lang="en-US" sz="1800" b="1" i="0" u="none" strike="noStrike" kern="0" cap="none" spc="0" normalizeH="0" baseline="0" noProof="0" dirty="0">
                  <a:ln>
                    <a:noFill/>
                  </a:ln>
                  <a:solidFill>
                    <a:prstClr val="white"/>
                  </a:solidFill>
                  <a:effectLst/>
                  <a:uLnTx/>
                  <a:uFillTx/>
                  <a:latin typeface="A3.OpenSans-San"/>
                  <a:ea typeface="+mn-ea"/>
                  <a:cs typeface="+mn-cs"/>
                </a:rPr>
                <a:t> AFC Asian Cup 2011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tổ</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chức</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tại</a:t>
              </a:r>
              <a:r>
                <a:rPr kumimoji="0" lang="en-US" sz="1800" b="1" i="0" u="none" strike="noStrike" kern="0" cap="none" spc="0" normalizeH="0" baseline="0" noProof="0" dirty="0">
                  <a:ln>
                    <a:noFill/>
                  </a:ln>
                  <a:solidFill>
                    <a:prstClr val="white"/>
                  </a:solidFill>
                  <a:effectLst/>
                  <a:uLnTx/>
                  <a:uFillTx/>
                  <a:latin typeface="A3.OpenSans-San"/>
                  <a:ea typeface="+mn-ea"/>
                  <a:cs typeface="+mn-cs"/>
                </a:rPr>
                <a:t> Qatar?</a:t>
              </a:r>
            </a:p>
          </p:txBody>
        </p:sp>
        <p:sp>
          <p:nvSpPr>
            <p:cNvPr id="26" name="4A">
              <a:extLst>
                <a:ext uri="{FF2B5EF4-FFF2-40B4-BE49-F238E27FC236}">
                  <a16:creationId xmlns:a16="http://schemas.microsoft.com/office/drawing/2014/main" id="{C2CA035E-0A24-FE5B-A6E6-F121025B48DD}"/>
                </a:ext>
              </a:extLst>
            </p:cNvPr>
            <p:cNvSpPr/>
            <p:nvPr/>
          </p:nvSpPr>
          <p:spPr>
            <a:xfrm>
              <a:off x="-9991817" y="607063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3.OpenSans-San"/>
                  <a:ea typeface="+mn-ea"/>
                  <a:cs typeface="+mn-cs"/>
                </a:rPr>
                <a:t>Uzbekistan</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7" name="4B">
              <a:extLst>
                <a:ext uri="{FF2B5EF4-FFF2-40B4-BE49-F238E27FC236}">
                  <a16:creationId xmlns:a16="http://schemas.microsoft.com/office/drawing/2014/main" id="{725AFB1F-2BDD-EF94-4B77-047F79403332}"/>
                </a:ext>
              </a:extLst>
            </p:cNvPr>
            <p:cNvSpPr/>
            <p:nvPr/>
          </p:nvSpPr>
          <p:spPr>
            <a:xfrm>
              <a:off x="-6922045" y="607063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Nhật</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Bản</a:t>
              </a:r>
              <a:endParaRPr kumimoji="0" lang="en-US" sz="1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8" name="4C">
              <a:extLst>
                <a:ext uri="{FF2B5EF4-FFF2-40B4-BE49-F238E27FC236}">
                  <a16:creationId xmlns:a16="http://schemas.microsoft.com/office/drawing/2014/main" id="{9C584BEF-33FE-BEA6-CD91-B7DC21F5604C}"/>
                </a:ext>
              </a:extLst>
            </p:cNvPr>
            <p:cNvSpPr/>
            <p:nvPr/>
          </p:nvSpPr>
          <p:spPr>
            <a:xfrm>
              <a:off x="-9991817" y="685440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 Hàn Quốc</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29" name="4D">
              <a:extLst>
                <a:ext uri="{FF2B5EF4-FFF2-40B4-BE49-F238E27FC236}">
                  <a16:creationId xmlns:a16="http://schemas.microsoft.com/office/drawing/2014/main" id="{097C94F8-EF7A-5B9C-7B85-1D3C6C8A00F6}"/>
                </a:ext>
              </a:extLst>
            </p:cNvPr>
            <p:cNvSpPr/>
            <p:nvPr/>
          </p:nvSpPr>
          <p:spPr>
            <a:xfrm>
              <a:off x="-6922045" y="685440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Australia</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30" name="5">
              <a:extLst>
                <a:ext uri="{FF2B5EF4-FFF2-40B4-BE49-F238E27FC236}">
                  <a16:creationId xmlns:a16="http://schemas.microsoft.com/office/drawing/2014/main" id="{685DF5C8-255E-C540-CB74-956B55C87C41}"/>
                </a:ext>
              </a:extLst>
            </p:cNvPr>
            <p:cNvSpPr/>
            <p:nvPr/>
          </p:nvSpPr>
          <p:spPr>
            <a:xfrm>
              <a:off x="-9969543" y="7806697"/>
              <a:ext cx="5790697" cy="826217"/>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white"/>
                  </a:solidFill>
                  <a:effectLst/>
                  <a:uLnTx/>
                  <a:uFillTx/>
                  <a:latin typeface="A3.OpenSans-San"/>
                  <a:ea typeface="+mn-ea"/>
                  <a:cs typeface="+mn-cs"/>
                </a:rPr>
                <a:t>Ai là nhạc sĩ Việt Nam đầu tiên viết opera với tác phẩm “Cô sao” và sau đó là “Người tạc tượng”?</a:t>
              </a:r>
            </a:p>
          </p:txBody>
        </p:sp>
        <p:sp>
          <p:nvSpPr>
            <p:cNvPr id="31" name="5A">
              <a:extLst>
                <a:ext uri="{FF2B5EF4-FFF2-40B4-BE49-F238E27FC236}">
                  <a16:creationId xmlns:a16="http://schemas.microsoft.com/office/drawing/2014/main" id="{245291C5-8461-3D00-F12A-EDE8C4401C66}"/>
                </a:ext>
              </a:extLst>
            </p:cNvPr>
            <p:cNvSpPr/>
            <p:nvPr/>
          </p:nvSpPr>
          <p:spPr>
            <a:xfrm>
              <a:off x="-9991817" y="881907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Đỗ Nhuận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2" name="5B">
              <a:extLst>
                <a:ext uri="{FF2B5EF4-FFF2-40B4-BE49-F238E27FC236}">
                  <a16:creationId xmlns:a16="http://schemas.microsoft.com/office/drawing/2014/main" id="{32785B45-0654-436E-C44A-9D282D3ED0B3}"/>
                </a:ext>
              </a:extLst>
            </p:cNvPr>
            <p:cNvSpPr/>
            <p:nvPr/>
          </p:nvSpPr>
          <p:spPr>
            <a:xfrm>
              <a:off x="-6922045" y="881907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Hoàng Vân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3" name="5C">
              <a:extLst>
                <a:ext uri="{FF2B5EF4-FFF2-40B4-BE49-F238E27FC236}">
                  <a16:creationId xmlns:a16="http://schemas.microsoft.com/office/drawing/2014/main" id="{93AE1A5B-F367-BB1A-C774-52F31288693A}"/>
                </a:ext>
              </a:extLst>
            </p:cNvPr>
            <p:cNvSpPr/>
            <p:nvPr/>
          </p:nvSpPr>
          <p:spPr>
            <a:xfrm>
              <a:off x="-9991817" y="9602842"/>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Trần Hoàn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4" name="5D">
              <a:extLst>
                <a:ext uri="{FF2B5EF4-FFF2-40B4-BE49-F238E27FC236}">
                  <a16:creationId xmlns:a16="http://schemas.microsoft.com/office/drawing/2014/main" id="{38FB113A-728D-7E8F-0C3F-F2CAC0969107}"/>
                </a:ext>
              </a:extLst>
            </p:cNvPr>
            <p:cNvSpPr/>
            <p:nvPr/>
          </p:nvSpPr>
          <p:spPr>
            <a:xfrm>
              <a:off x="-6922045" y="9602842"/>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Trọng Đài</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5" name="6">
              <a:extLst>
                <a:ext uri="{FF2B5EF4-FFF2-40B4-BE49-F238E27FC236}">
                  <a16:creationId xmlns:a16="http://schemas.microsoft.com/office/drawing/2014/main" id="{AC7D5DA0-EED1-B090-CD47-8773A0CC7DF2}"/>
                </a:ext>
              </a:extLst>
            </p:cNvPr>
            <p:cNvSpPr/>
            <p:nvPr/>
          </p:nvSpPr>
          <p:spPr>
            <a:xfrm>
              <a:off x="17412724" y="-2875883"/>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Sông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Bến</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Hải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sông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Thạch</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Hãn</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nằm</a:t>
              </a:r>
              <a:r>
                <a:rPr kumimoji="0" lang="en-US" sz="1800" b="1" i="0" u="none" strike="noStrike" kern="0" cap="none" spc="0" normalizeH="0" baseline="0" noProof="0" dirty="0">
                  <a:ln>
                    <a:noFill/>
                  </a:ln>
                  <a:solidFill>
                    <a:prstClr val="white"/>
                  </a:solidFill>
                  <a:effectLst/>
                  <a:uLnTx/>
                  <a:uFillTx/>
                  <a:latin typeface="A3.OpenSans-San"/>
                  <a:ea typeface="+mn-ea"/>
                  <a:cs typeface="+mn-cs"/>
                </a:rPr>
                <a:t> ở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tỉnh</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a:t>
              </a:r>
            </a:p>
          </p:txBody>
        </p:sp>
        <p:sp>
          <p:nvSpPr>
            <p:cNvPr id="36" name="6A">
              <a:extLst>
                <a:ext uri="{FF2B5EF4-FFF2-40B4-BE49-F238E27FC236}">
                  <a16:creationId xmlns:a16="http://schemas.microsoft.com/office/drawing/2014/main" id="{D4B4037D-589D-B191-DB21-9E7724168C9B}"/>
                </a:ext>
              </a:extLst>
            </p:cNvPr>
            <p:cNvSpPr/>
            <p:nvPr/>
          </p:nvSpPr>
          <p:spPr>
            <a:xfrm>
              <a:off x="17412724" y="-186351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Quảng Bình</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7" name="6B">
              <a:extLst>
                <a:ext uri="{FF2B5EF4-FFF2-40B4-BE49-F238E27FC236}">
                  <a16:creationId xmlns:a16="http://schemas.microsoft.com/office/drawing/2014/main" id="{8E7DD116-5BFF-7AB6-AAC0-6F97A3D3F7C5}"/>
                </a:ext>
              </a:extLst>
            </p:cNvPr>
            <p:cNvSpPr/>
            <p:nvPr/>
          </p:nvSpPr>
          <p:spPr>
            <a:xfrm>
              <a:off x="20482496" y="-186351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Quảng Ninh</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8" name="6C">
              <a:extLst>
                <a:ext uri="{FF2B5EF4-FFF2-40B4-BE49-F238E27FC236}">
                  <a16:creationId xmlns:a16="http://schemas.microsoft.com/office/drawing/2014/main" id="{B04ACE93-7DB6-616C-2189-C674F3310AE6}"/>
                </a:ext>
              </a:extLst>
            </p:cNvPr>
            <p:cNvSpPr/>
            <p:nvPr/>
          </p:nvSpPr>
          <p:spPr>
            <a:xfrm>
              <a:off x="17412724" y="-107973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Quảng Trị</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9" name="6D">
              <a:extLst>
                <a:ext uri="{FF2B5EF4-FFF2-40B4-BE49-F238E27FC236}">
                  <a16:creationId xmlns:a16="http://schemas.microsoft.com/office/drawing/2014/main" id="{4F74E290-0228-9E54-5CE5-A4CF43A7BC05}"/>
                </a:ext>
              </a:extLst>
            </p:cNvPr>
            <p:cNvSpPr/>
            <p:nvPr/>
          </p:nvSpPr>
          <p:spPr>
            <a:xfrm>
              <a:off x="20482496" y="-107973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Quảng Ngãi</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0" name="7">
              <a:extLst>
                <a:ext uri="{FF2B5EF4-FFF2-40B4-BE49-F238E27FC236}">
                  <a16:creationId xmlns:a16="http://schemas.microsoft.com/office/drawing/2014/main" id="{B0F5D542-5AA5-FC9E-4D11-468A089AEE3D}"/>
                </a:ext>
              </a:extLst>
            </p:cNvPr>
            <p:cNvSpPr/>
            <p:nvPr/>
          </p:nvSpPr>
          <p:spPr>
            <a:xfrm>
              <a:off x="17412724" y="-54670"/>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Trong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các</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cây</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cầu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sau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cầu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là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cầu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xoay</a:t>
              </a:r>
              <a:r>
                <a:rPr kumimoji="0" lang="en-US" sz="1800" b="1" i="0" u="none" strike="noStrike" kern="0" cap="none" spc="0" normalizeH="0" baseline="0" noProof="0" dirty="0">
                  <a:ln>
                    <a:noFill/>
                  </a:ln>
                  <a:solidFill>
                    <a:prstClr val="white"/>
                  </a:solidFill>
                  <a:effectLst/>
                  <a:uLnTx/>
                  <a:uFillTx/>
                  <a:latin typeface="A3.OpenSans-San"/>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41" name="7A">
              <a:extLst>
                <a:ext uri="{FF2B5EF4-FFF2-40B4-BE49-F238E27FC236}">
                  <a16:creationId xmlns:a16="http://schemas.microsoft.com/office/drawing/2014/main" id="{97A10B82-F2B0-CF41-4AB3-0417E2FB57B9}"/>
                </a:ext>
              </a:extLst>
            </p:cNvPr>
            <p:cNvSpPr/>
            <p:nvPr/>
          </p:nvSpPr>
          <p:spPr>
            <a:xfrm>
              <a:off x="17412724" y="95770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Cầu Thanh Trì</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2" name="7B">
              <a:extLst>
                <a:ext uri="{FF2B5EF4-FFF2-40B4-BE49-F238E27FC236}">
                  <a16:creationId xmlns:a16="http://schemas.microsoft.com/office/drawing/2014/main" id="{FF4E118B-10B8-66F8-487B-DD45EB751450}"/>
                </a:ext>
              </a:extLst>
            </p:cNvPr>
            <p:cNvSpPr/>
            <p:nvPr/>
          </p:nvSpPr>
          <p:spPr>
            <a:xfrm>
              <a:off x="20482496" y="95770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Cầu Thị Nại</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3" name="7C">
              <a:extLst>
                <a:ext uri="{FF2B5EF4-FFF2-40B4-BE49-F238E27FC236}">
                  <a16:creationId xmlns:a16="http://schemas.microsoft.com/office/drawing/2014/main" id="{E936BD32-9233-0B78-B9F7-23B8DFD3E29A}"/>
                </a:ext>
              </a:extLst>
            </p:cNvPr>
            <p:cNvSpPr/>
            <p:nvPr/>
          </p:nvSpPr>
          <p:spPr>
            <a:xfrm>
              <a:off x="17412724" y="174147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Cầu Sông Hàn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4" name="7D">
              <a:extLst>
                <a:ext uri="{FF2B5EF4-FFF2-40B4-BE49-F238E27FC236}">
                  <a16:creationId xmlns:a16="http://schemas.microsoft.com/office/drawing/2014/main" id="{E8FBCAA9-1E79-894D-3950-A4DA12C6E5C7}"/>
                </a:ext>
              </a:extLst>
            </p:cNvPr>
            <p:cNvSpPr/>
            <p:nvPr/>
          </p:nvSpPr>
          <p:spPr>
            <a:xfrm>
              <a:off x="20482496" y="174147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white"/>
                  </a:solidFill>
                  <a:effectLst/>
                  <a:uLnTx/>
                  <a:uFillTx/>
                  <a:latin typeface="A3.OpenSans-San"/>
                  <a:ea typeface="+mn-ea"/>
                  <a:cs typeface="+mn-cs"/>
                </a:rPr>
                <a:t> Cầu Cần Thơ</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5" name="8">
              <a:extLst>
                <a:ext uri="{FF2B5EF4-FFF2-40B4-BE49-F238E27FC236}">
                  <a16:creationId xmlns:a16="http://schemas.microsoft.com/office/drawing/2014/main" id="{F522ACAA-DFBF-B3AE-9346-13D6617E2CEC}"/>
                </a:ext>
              </a:extLst>
            </p:cNvPr>
            <p:cNvSpPr/>
            <p:nvPr/>
          </p:nvSpPr>
          <p:spPr>
            <a:xfrm>
              <a:off x="17412724" y="2599580"/>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Đại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Ngu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là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quốc</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hiệu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của</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triều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đại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a:t>
              </a:r>
            </a:p>
          </p:txBody>
        </p:sp>
        <p:sp>
          <p:nvSpPr>
            <p:cNvPr id="46" name="8A">
              <a:extLst>
                <a:ext uri="{FF2B5EF4-FFF2-40B4-BE49-F238E27FC236}">
                  <a16:creationId xmlns:a16="http://schemas.microsoft.com/office/drawing/2014/main" id="{E8C22E66-6A54-4F01-C22A-0896B8C996B5}"/>
                </a:ext>
              </a:extLst>
            </p:cNvPr>
            <p:cNvSpPr/>
            <p:nvPr/>
          </p:nvSpPr>
          <p:spPr>
            <a:xfrm>
              <a:off x="17412724" y="361195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Triều Ngô</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7" name="8B">
              <a:extLst>
                <a:ext uri="{FF2B5EF4-FFF2-40B4-BE49-F238E27FC236}">
                  <a16:creationId xmlns:a16="http://schemas.microsoft.com/office/drawing/2014/main" id="{8FB02E4B-548B-3BF5-AE87-F308DB2E4DDE}"/>
                </a:ext>
              </a:extLst>
            </p:cNvPr>
            <p:cNvSpPr/>
            <p:nvPr/>
          </p:nvSpPr>
          <p:spPr>
            <a:xfrm>
              <a:off x="20482496" y="361195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Triều Hồ</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8" name="8C">
              <a:extLst>
                <a:ext uri="{FF2B5EF4-FFF2-40B4-BE49-F238E27FC236}">
                  <a16:creationId xmlns:a16="http://schemas.microsoft.com/office/drawing/2014/main" id="{AD3D4FD4-A8AA-074A-EC12-6F7D154ED7EF}"/>
                </a:ext>
              </a:extLst>
            </p:cNvPr>
            <p:cNvSpPr/>
            <p:nvPr/>
          </p:nvSpPr>
          <p:spPr>
            <a:xfrm>
              <a:off x="17412724" y="439572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Các chúa Nguyễn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9" name="8D">
              <a:extLst>
                <a:ext uri="{FF2B5EF4-FFF2-40B4-BE49-F238E27FC236}">
                  <a16:creationId xmlns:a16="http://schemas.microsoft.com/office/drawing/2014/main" id="{51B0FE20-5331-A9B0-C3D4-C55EF2EFFB7B}"/>
                </a:ext>
              </a:extLst>
            </p:cNvPr>
            <p:cNvSpPr/>
            <p:nvPr/>
          </p:nvSpPr>
          <p:spPr>
            <a:xfrm>
              <a:off x="20482496" y="439572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white"/>
                  </a:solidFill>
                  <a:effectLst/>
                  <a:uLnTx/>
                  <a:uFillTx/>
                  <a:latin typeface="A3.OpenSans-San"/>
                  <a:ea typeface="+mn-ea"/>
                  <a:cs typeface="+mn-cs"/>
                </a:rPr>
                <a:t>Nhà Tây Sơn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0" name="9">
              <a:extLst>
                <a:ext uri="{FF2B5EF4-FFF2-40B4-BE49-F238E27FC236}">
                  <a16:creationId xmlns:a16="http://schemas.microsoft.com/office/drawing/2014/main" id="{8269C6E3-BF54-344C-0BF4-801D6F8E60AD}"/>
                </a:ext>
              </a:extLst>
            </p:cNvPr>
            <p:cNvSpPr/>
            <p:nvPr/>
          </p:nvSpPr>
          <p:spPr>
            <a:xfrm>
              <a:off x="17412724" y="5335845"/>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white"/>
                  </a:solidFill>
                  <a:effectLst/>
                  <a:uLnTx/>
                  <a:uFillTx/>
                  <a:latin typeface="A3.OpenSans-San"/>
                  <a:ea typeface="+mn-ea"/>
                  <a:cs typeface="+mn-cs"/>
                </a:rPr>
                <a:t>Các vua Hùng đặt quốc hiệu nước ta là gì?</a:t>
              </a:r>
            </a:p>
          </p:txBody>
        </p:sp>
        <p:sp>
          <p:nvSpPr>
            <p:cNvPr id="51" name="9A">
              <a:extLst>
                <a:ext uri="{FF2B5EF4-FFF2-40B4-BE49-F238E27FC236}">
                  <a16:creationId xmlns:a16="http://schemas.microsoft.com/office/drawing/2014/main" id="{E8B694BA-D59F-ABAD-73B5-E2848E2250A8}"/>
                </a:ext>
              </a:extLst>
            </p:cNvPr>
            <p:cNvSpPr/>
            <p:nvPr/>
          </p:nvSpPr>
          <p:spPr>
            <a:xfrm>
              <a:off x="17412724" y="634821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Văn Lang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2" name="9B">
              <a:extLst>
                <a:ext uri="{FF2B5EF4-FFF2-40B4-BE49-F238E27FC236}">
                  <a16:creationId xmlns:a16="http://schemas.microsoft.com/office/drawing/2014/main" id="{DB977231-ED18-2D94-F272-3E5560949345}"/>
                </a:ext>
              </a:extLst>
            </p:cNvPr>
            <p:cNvSpPr/>
            <p:nvPr/>
          </p:nvSpPr>
          <p:spPr>
            <a:xfrm>
              <a:off x="20482496" y="634821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Âu Lạc</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3" name="9C">
              <a:extLst>
                <a:ext uri="{FF2B5EF4-FFF2-40B4-BE49-F238E27FC236}">
                  <a16:creationId xmlns:a16="http://schemas.microsoft.com/office/drawing/2014/main" id="{8800F141-3C41-0C23-9291-8808B53712AF}"/>
                </a:ext>
              </a:extLst>
            </p:cNvPr>
            <p:cNvSpPr/>
            <p:nvPr/>
          </p:nvSpPr>
          <p:spPr>
            <a:xfrm>
              <a:off x="17412724" y="713199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Vạn Xuân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4" name="9D">
              <a:extLst>
                <a:ext uri="{FF2B5EF4-FFF2-40B4-BE49-F238E27FC236}">
                  <a16:creationId xmlns:a16="http://schemas.microsoft.com/office/drawing/2014/main" id="{FA24292C-6277-A4B6-8A4A-DE3DEA91A1C4}"/>
                </a:ext>
              </a:extLst>
            </p:cNvPr>
            <p:cNvSpPr/>
            <p:nvPr/>
          </p:nvSpPr>
          <p:spPr>
            <a:xfrm>
              <a:off x="20482496" y="713199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Đại Việt</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5" name="10">
              <a:extLst>
                <a:ext uri="{FF2B5EF4-FFF2-40B4-BE49-F238E27FC236}">
                  <a16:creationId xmlns:a16="http://schemas.microsoft.com/office/drawing/2014/main" id="{9AB3F07F-1D85-288B-DEDB-34647F16DE0D}"/>
                </a:ext>
              </a:extLst>
            </p:cNvPr>
            <p:cNvSpPr/>
            <p:nvPr/>
          </p:nvSpPr>
          <p:spPr>
            <a:xfrm>
              <a:off x="17412724" y="8084282"/>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white"/>
                  </a:solidFill>
                  <a:effectLst/>
                  <a:uLnTx/>
                  <a:uFillTx/>
                  <a:latin typeface="A3.OpenSans-San"/>
                  <a:ea typeface="+mn-ea"/>
                  <a:cs typeface="+mn-cs"/>
                </a:rPr>
                <a:t>An Dương Vương đặt quốc hiệu nước ta là gì?</a:t>
              </a:r>
            </a:p>
          </p:txBody>
        </p:sp>
        <p:sp>
          <p:nvSpPr>
            <p:cNvPr id="56" name="10A">
              <a:extLst>
                <a:ext uri="{FF2B5EF4-FFF2-40B4-BE49-F238E27FC236}">
                  <a16:creationId xmlns:a16="http://schemas.microsoft.com/office/drawing/2014/main" id="{A0A3F6D6-374D-75E5-0822-33F19D65A9E5}"/>
                </a:ext>
              </a:extLst>
            </p:cNvPr>
            <p:cNvSpPr/>
            <p:nvPr/>
          </p:nvSpPr>
          <p:spPr>
            <a:xfrm>
              <a:off x="17412724" y="909665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Đại</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Việt</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57" name="10B">
              <a:extLst>
                <a:ext uri="{FF2B5EF4-FFF2-40B4-BE49-F238E27FC236}">
                  <a16:creationId xmlns:a16="http://schemas.microsoft.com/office/drawing/2014/main" id="{E42E0E0A-536B-D139-1355-5570F988C972}"/>
                </a:ext>
              </a:extLst>
            </p:cNvPr>
            <p:cNvSpPr/>
            <p:nvPr/>
          </p:nvSpPr>
          <p:spPr>
            <a:xfrm>
              <a:off x="20482496" y="909665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Vạn Xuân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8" name="10C">
              <a:extLst>
                <a:ext uri="{FF2B5EF4-FFF2-40B4-BE49-F238E27FC236}">
                  <a16:creationId xmlns:a16="http://schemas.microsoft.com/office/drawing/2014/main" id="{97B0A2C1-A206-26FD-50A5-ECD4468094C8}"/>
                </a:ext>
              </a:extLst>
            </p:cNvPr>
            <p:cNvSpPr/>
            <p:nvPr/>
          </p:nvSpPr>
          <p:spPr>
            <a:xfrm>
              <a:off x="17412724" y="9880427"/>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 Đại Cồ Việt</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9" name="10D">
              <a:extLst>
                <a:ext uri="{FF2B5EF4-FFF2-40B4-BE49-F238E27FC236}">
                  <a16:creationId xmlns:a16="http://schemas.microsoft.com/office/drawing/2014/main" id="{08DAA271-23E4-A08F-51CB-37E09DF40DDA}"/>
                </a:ext>
              </a:extLst>
            </p:cNvPr>
            <p:cNvSpPr/>
            <p:nvPr/>
          </p:nvSpPr>
          <p:spPr>
            <a:xfrm>
              <a:off x="20482496" y="9880427"/>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Âu</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Lạc</a:t>
              </a:r>
              <a:endParaRPr kumimoji="0" lang="en-US" sz="1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60" name="18">
              <a:extLst>
                <a:ext uri="{FF2B5EF4-FFF2-40B4-BE49-F238E27FC236}">
                  <a16:creationId xmlns:a16="http://schemas.microsoft.com/office/drawing/2014/main" id="{8158B072-5339-B5B5-E017-462CC64C563F}"/>
                </a:ext>
              </a:extLst>
            </p:cNvPr>
            <p:cNvSpPr/>
            <p:nvPr/>
          </p:nvSpPr>
          <p:spPr>
            <a:xfrm>
              <a:off x="-9846853" y="28239777"/>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18</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61" name="18A">
              <a:extLst>
                <a:ext uri="{FF2B5EF4-FFF2-40B4-BE49-F238E27FC236}">
                  <a16:creationId xmlns:a16="http://schemas.microsoft.com/office/drawing/2014/main" id="{6DFFFFAE-84E8-706A-7475-965A712C981C}"/>
                </a:ext>
              </a:extLst>
            </p:cNvPr>
            <p:cNvSpPr/>
            <p:nvPr/>
          </p:nvSpPr>
          <p:spPr>
            <a:xfrm>
              <a:off x="-9824578" y="2916872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2" name="18B">
              <a:extLst>
                <a:ext uri="{FF2B5EF4-FFF2-40B4-BE49-F238E27FC236}">
                  <a16:creationId xmlns:a16="http://schemas.microsoft.com/office/drawing/2014/main" id="{AE1E6F3A-553B-206F-D856-A64247D4682D}"/>
                </a:ext>
              </a:extLst>
            </p:cNvPr>
            <p:cNvSpPr/>
            <p:nvPr/>
          </p:nvSpPr>
          <p:spPr>
            <a:xfrm>
              <a:off x="-6754806" y="2916872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3" name="18C">
              <a:extLst>
                <a:ext uri="{FF2B5EF4-FFF2-40B4-BE49-F238E27FC236}">
                  <a16:creationId xmlns:a16="http://schemas.microsoft.com/office/drawing/2014/main" id="{F9B12DCF-7D03-7C9F-7493-BC4A4AA458EE}"/>
                </a:ext>
              </a:extLst>
            </p:cNvPr>
            <p:cNvSpPr/>
            <p:nvPr/>
          </p:nvSpPr>
          <p:spPr>
            <a:xfrm>
              <a:off x="-9802303" y="2991963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4" name="18D">
              <a:extLst>
                <a:ext uri="{FF2B5EF4-FFF2-40B4-BE49-F238E27FC236}">
                  <a16:creationId xmlns:a16="http://schemas.microsoft.com/office/drawing/2014/main" id="{DF60764C-5C91-EEF6-42A4-E51AA51A9B84}"/>
                </a:ext>
              </a:extLst>
            </p:cNvPr>
            <p:cNvSpPr/>
            <p:nvPr/>
          </p:nvSpPr>
          <p:spPr>
            <a:xfrm>
              <a:off x="-6754806" y="2991963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5" name="17">
              <a:extLst>
                <a:ext uri="{FF2B5EF4-FFF2-40B4-BE49-F238E27FC236}">
                  <a16:creationId xmlns:a16="http://schemas.microsoft.com/office/drawing/2014/main" id="{AEA4D087-B1BD-309B-1AFA-A117B12E974B}"/>
                </a:ext>
              </a:extLst>
            </p:cNvPr>
            <p:cNvSpPr/>
            <p:nvPr/>
          </p:nvSpPr>
          <p:spPr>
            <a:xfrm>
              <a:off x="-10014092" y="25642426"/>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17</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66" name="17A">
              <a:extLst>
                <a:ext uri="{FF2B5EF4-FFF2-40B4-BE49-F238E27FC236}">
                  <a16:creationId xmlns:a16="http://schemas.microsoft.com/office/drawing/2014/main" id="{439210D9-840B-ADA5-9E4D-A362831F40A3}"/>
                </a:ext>
              </a:extLst>
            </p:cNvPr>
            <p:cNvSpPr/>
            <p:nvPr/>
          </p:nvSpPr>
          <p:spPr>
            <a:xfrm>
              <a:off x="-9991817" y="2657137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7" name="17B">
              <a:extLst>
                <a:ext uri="{FF2B5EF4-FFF2-40B4-BE49-F238E27FC236}">
                  <a16:creationId xmlns:a16="http://schemas.microsoft.com/office/drawing/2014/main" id="{69811EB9-B7D1-6316-D0F0-05A046AB7191}"/>
                </a:ext>
              </a:extLst>
            </p:cNvPr>
            <p:cNvSpPr/>
            <p:nvPr/>
          </p:nvSpPr>
          <p:spPr>
            <a:xfrm>
              <a:off x="-6922045" y="2657137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8" name="17C">
              <a:extLst>
                <a:ext uri="{FF2B5EF4-FFF2-40B4-BE49-F238E27FC236}">
                  <a16:creationId xmlns:a16="http://schemas.microsoft.com/office/drawing/2014/main" id="{7C9AEB19-7BCA-5043-3B34-6C21AFC261B2}"/>
                </a:ext>
              </a:extLst>
            </p:cNvPr>
            <p:cNvSpPr/>
            <p:nvPr/>
          </p:nvSpPr>
          <p:spPr>
            <a:xfrm>
              <a:off x="-9969542" y="2732228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9" name="17D">
              <a:extLst>
                <a:ext uri="{FF2B5EF4-FFF2-40B4-BE49-F238E27FC236}">
                  <a16:creationId xmlns:a16="http://schemas.microsoft.com/office/drawing/2014/main" id="{FCDA2688-6043-D3DC-6EBA-5E996CBF9A5F}"/>
                </a:ext>
              </a:extLst>
            </p:cNvPr>
            <p:cNvSpPr/>
            <p:nvPr/>
          </p:nvSpPr>
          <p:spPr>
            <a:xfrm>
              <a:off x="-6922045" y="2732228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0" name="16A">
              <a:extLst>
                <a:ext uri="{FF2B5EF4-FFF2-40B4-BE49-F238E27FC236}">
                  <a16:creationId xmlns:a16="http://schemas.microsoft.com/office/drawing/2014/main" id="{0C6374E1-4F08-1F88-4E13-C3BC327BB7B6}"/>
                </a:ext>
              </a:extLst>
            </p:cNvPr>
            <p:cNvSpPr/>
            <p:nvPr/>
          </p:nvSpPr>
          <p:spPr>
            <a:xfrm>
              <a:off x="-10132828" y="24044759"/>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1" name="16B">
              <a:extLst>
                <a:ext uri="{FF2B5EF4-FFF2-40B4-BE49-F238E27FC236}">
                  <a16:creationId xmlns:a16="http://schemas.microsoft.com/office/drawing/2014/main" id="{9D3363F5-F5E7-42A8-9B39-85547F4352E8}"/>
                </a:ext>
              </a:extLst>
            </p:cNvPr>
            <p:cNvSpPr/>
            <p:nvPr/>
          </p:nvSpPr>
          <p:spPr>
            <a:xfrm>
              <a:off x="-7022522" y="24163689"/>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2" name="16">
              <a:extLst>
                <a:ext uri="{FF2B5EF4-FFF2-40B4-BE49-F238E27FC236}">
                  <a16:creationId xmlns:a16="http://schemas.microsoft.com/office/drawing/2014/main" id="{C0FAB56E-62E6-152B-A257-86386088591A}"/>
                </a:ext>
              </a:extLst>
            </p:cNvPr>
            <p:cNvSpPr/>
            <p:nvPr/>
          </p:nvSpPr>
          <p:spPr>
            <a:xfrm>
              <a:off x="-10155103" y="23115809"/>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16</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73" name="16C">
              <a:extLst>
                <a:ext uri="{FF2B5EF4-FFF2-40B4-BE49-F238E27FC236}">
                  <a16:creationId xmlns:a16="http://schemas.microsoft.com/office/drawing/2014/main" id="{F518725F-B0CA-6B14-1BD7-0E5A0F77E201}"/>
                </a:ext>
              </a:extLst>
            </p:cNvPr>
            <p:cNvSpPr/>
            <p:nvPr/>
          </p:nvSpPr>
          <p:spPr>
            <a:xfrm>
              <a:off x="-10110553" y="24795669"/>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4" name="16D">
              <a:extLst>
                <a:ext uri="{FF2B5EF4-FFF2-40B4-BE49-F238E27FC236}">
                  <a16:creationId xmlns:a16="http://schemas.microsoft.com/office/drawing/2014/main" id="{EBCBBEE4-4EEC-A10F-9F62-103EC8059ABC}"/>
                </a:ext>
              </a:extLst>
            </p:cNvPr>
            <p:cNvSpPr/>
            <p:nvPr/>
          </p:nvSpPr>
          <p:spPr>
            <a:xfrm>
              <a:off x="-7063056" y="24795669"/>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5" name="15">
              <a:extLst>
                <a:ext uri="{FF2B5EF4-FFF2-40B4-BE49-F238E27FC236}">
                  <a16:creationId xmlns:a16="http://schemas.microsoft.com/office/drawing/2014/main" id="{379424FD-FAF4-E89D-921D-6FBA59D86BB1}"/>
                </a:ext>
              </a:extLst>
            </p:cNvPr>
            <p:cNvSpPr/>
            <p:nvPr/>
          </p:nvSpPr>
          <p:spPr>
            <a:xfrm>
              <a:off x="-10032414" y="20414624"/>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15</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76" name="15A">
              <a:extLst>
                <a:ext uri="{FF2B5EF4-FFF2-40B4-BE49-F238E27FC236}">
                  <a16:creationId xmlns:a16="http://schemas.microsoft.com/office/drawing/2014/main" id="{36CDBD12-229E-AA96-F846-6FC781964E00}"/>
                </a:ext>
              </a:extLst>
            </p:cNvPr>
            <p:cNvSpPr/>
            <p:nvPr/>
          </p:nvSpPr>
          <p:spPr>
            <a:xfrm>
              <a:off x="-10010139" y="2134357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7" name="15B">
              <a:extLst>
                <a:ext uri="{FF2B5EF4-FFF2-40B4-BE49-F238E27FC236}">
                  <a16:creationId xmlns:a16="http://schemas.microsoft.com/office/drawing/2014/main" id="{13F9057B-5DF7-21FA-0558-928CAB5878AA}"/>
                </a:ext>
              </a:extLst>
            </p:cNvPr>
            <p:cNvSpPr/>
            <p:nvPr/>
          </p:nvSpPr>
          <p:spPr>
            <a:xfrm>
              <a:off x="-6940367" y="2134357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8" name="15C">
              <a:extLst>
                <a:ext uri="{FF2B5EF4-FFF2-40B4-BE49-F238E27FC236}">
                  <a16:creationId xmlns:a16="http://schemas.microsoft.com/office/drawing/2014/main" id="{C56DE45B-0756-7E95-F2BA-CDC39A5C31BF}"/>
                </a:ext>
              </a:extLst>
            </p:cNvPr>
            <p:cNvSpPr/>
            <p:nvPr/>
          </p:nvSpPr>
          <p:spPr>
            <a:xfrm>
              <a:off x="-9987864" y="2209448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9" name="15D">
              <a:extLst>
                <a:ext uri="{FF2B5EF4-FFF2-40B4-BE49-F238E27FC236}">
                  <a16:creationId xmlns:a16="http://schemas.microsoft.com/office/drawing/2014/main" id="{22EE5CDC-8C61-31F7-20F7-5F510095BE48}"/>
                </a:ext>
              </a:extLst>
            </p:cNvPr>
            <p:cNvSpPr/>
            <p:nvPr/>
          </p:nvSpPr>
          <p:spPr>
            <a:xfrm>
              <a:off x="-6940367" y="2209448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0" name="14">
              <a:extLst>
                <a:ext uri="{FF2B5EF4-FFF2-40B4-BE49-F238E27FC236}">
                  <a16:creationId xmlns:a16="http://schemas.microsoft.com/office/drawing/2014/main" id="{7B5EDA29-3885-54F4-2774-777C3FE7D31D}"/>
                </a:ext>
              </a:extLst>
            </p:cNvPr>
            <p:cNvSpPr/>
            <p:nvPr/>
          </p:nvSpPr>
          <p:spPr>
            <a:xfrm>
              <a:off x="-10199653" y="17817273"/>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14</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81" name="14A">
              <a:extLst>
                <a:ext uri="{FF2B5EF4-FFF2-40B4-BE49-F238E27FC236}">
                  <a16:creationId xmlns:a16="http://schemas.microsoft.com/office/drawing/2014/main" id="{331083E9-DA12-A1D3-69E8-789CF77810A5}"/>
                </a:ext>
              </a:extLst>
            </p:cNvPr>
            <p:cNvSpPr/>
            <p:nvPr/>
          </p:nvSpPr>
          <p:spPr>
            <a:xfrm>
              <a:off x="-10177378" y="18746223"/>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2" name="14B">
              <a:extLst>
                <a:ext uri="{FF2B5EF4-FFF2-40B4-BE49-F238E27FC236}">
                  <a16:creationId xmlns:a16="http://schemas.microsoft.com/office/drawing/2014/main" id="{E621532A-39C9-1A45-C63F-BAC7BF652281}"/>
                </a:ext>
              </a:extLst>
            </p:cNvPr>
            <p:cNvSpPr/>
            <p:nvPr/>
          </p:nvSpPr>
          <p:spPr>
            <a:xfrm>
              <a:off x="-7107606" y="18746223"/>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3" name="14C">
              <a:extLst>
                <a:ext uri="{FF2B5EF4-FFF2-40B4-BE49-F238E27FC236}">
                  <a16:creationId xmlns:a16="http://schemas.microsoft.com/office/drawing/2014/main" id="{3AE15369-8B42-EB42-551B-9228F373A44A}"/>
                </a:ext>
              </a:extLst>
            </p:cNvPr>
            <p:cNvSpPr/>
            <p:nvPr/>
          </p:nvSpPr>
          <p:spPr>
            <a:xfrm>
              <a:off x="-10155103" y="19497133"/>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4" name="14D">
              <a:extLst>
                <a:ext uri="{FF2B5EF4-FFF2-40B4-BE49-F238E27FC236}">
                  <a16:creationId xmlns:a16="http://schemas.microsoft.com/office/drawing/2014/main" id="{4C9AC884-4914-372B-037C-1986CD29F09C}"/>
                </a:ext>
              </a:extLst>
            </p:cNvPr>
            <p:cNvSpPr/>
            <p:nvPr/>
          </p:nvSpPr>
          <p:spPr>
            <a:xfrm>
              <a:off x="-7107606" y="19497133"/>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5" name="13">
              <a:extLst>
                <a:ext uri="{FF2B5EF4-FFF2-40B4-BE49-F238E27FC236}">
                  <a16:creationId xmlns:a16="http://schemas.microsoft.com/office/drawing/2014/main" id="{4B39D77D-9478-CF8D-E550-0F0B226CE679}"/>
                </a:ext>
              </a:extLst>
            </p:cNvPr>
            <p:cNvSpPr/>
            <p:nvPr/>
          </p:nvSpPr>
          <p:spPr>
            <a:xfrm>
              <a:off x="-10340664" y="15290656"/>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13</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86" name="13A">
              <a:extLst>
                <a:ext uri="{FF2B5EF4-FFF2-40B4-BE49-F238E27FC236}">
                  <a16:creationId xmlns:a16="http://schemas.microsoft.com/office/drawing/2014/main" id="{34A5D03E-99EA-A82E-36EF-500B676728A9}"/>
                </a:ext>
              </a:extLst>
            </p:cNvPr>
            <p:cNvSpPr/>
            <p:nvPr/>
          </p:nvSpPr>
          <p:spPr>
            <a:xfrm>
              <a:off x="-10318389" y="1621960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7" name="13B">
              <a:extLst>
                <a:ext uri="{FF2B5EF4-FFF2-40B4-BE49-F238E27FC236}">
                  <a16:creationId xmlns:a16="http://schemas.microsoft.com/office/drawing/2014/main" id="{D7AD0335-4CA8-4207-0874-322474A588BF}"/>
                </a:ext>
              </a:extLst>
            </p:cNvPr>
            <p:cNvSpPr/>
            <p:nvPr/>
          </p:nvSpPr>
          <p:spPr>
            <a:xfrm>
              <a:off x="-7208083" y="1633853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8" name="13C">
              <a:extLst>
                <a:ext uri="{FF2B5EF4-FFF2-40B4-BE49-F238E27FC236}">
                  <a16:creationId xmlns:a16="http://schemas.microsoft.com/office/drawing/2014/main" id="{33986F2E-E4FE-092B-8638-BAD069B6D8D2}"/>
                </a:ext>
              </a:extLst>
            </p:cNvPr>
            <p:cNvSpPr/>
            <p:nvPr/>
          </p:nvSpPr>
          <p:spPr>
            <a:xfrm>
              <a:off x="-10296114" y="1697051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9" name="13D">
              <a:extLst>
                <a:ext uri="{FF2B5EF4-FFF2-40B4-BE49-F238E27FC236}">
                  <a16:creationId xmlns:a16="http://schemas.microsoft.com/office/drawing/2014/main" id="{BF992390-0EAA-1BC7-CE93-E4EB8D86D5CA}"/>
                </a:ext>
              </a:extLst>
            </p:cNvPr>
            <p:cNvSpPr/>
            <p:nvPr/>
          </p:nvSpPr>
          <p:spPr>
            <a:xfrm>
              <a:off x="-7248617" y="1697051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0" name="11">
              <a:extLst>
                <a:ext uri="{FF2B5EF4-FFF2-40B4-BE49-F238E27FC236}">
                  <a16:creationId xmlns:a16="http://schemas.microsoft.com/office/drawing/2014/main" id="{F6015222-2E1C-671F-5EA5-6682C690A434}"/>
                </a:ext>
              </a:extLst>
            </p:cNvPr>
            <p:cNvSpPr/>
            <p:nvPr/>
          </p:nvSpPr>
          <p:spPr>
            <a:xfrm>
              <a:off x="-9991817" y="10388667"/>
              <a:ext cx="5772375"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NHÓM ỨNG DỤNG CÔNG NGHỆ THÔNG TIN  VÀO DẠY HỌC VÀ QUẢN LÝ CÓ MẤY ADMIN</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91" name="11A">
              <a:extLst>
                <a:ext uri="{FF2B5EF4-FFF2-40B4-BE49-F238E27FC236}">
                  <a16:creationId xmlns:a16="http://schemas.microsoft.com/office/drawing/2014/main" id="{809C5139-58F5-A2A3-182E-08ED81048690}"/>
                </a:ext>
              </a:extLst>
            </p:cNvPr>
            <p:cNvSpPr/>
            <p:nvPr/>
          </p:nvSpPr>
          <p:spPr>
            <a:xfrm>
              <a:off x="-9991817" y="1135859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2</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2" name="11B">
              <a:extLst>
                <a:ext uri="{FF2B5EF4-FFF2-40B4-BE49-F238E27FC236}">
                  <a16:creationId xmlns:a16="http://schemas.microsoft.com/office/drawing/2014/main" id="{7D02159C-5333-B4E7-95D3-76AFD1946B40}"/>
                </a:ext>
              </a:extLst>
            </p:cNvPr>
            <p:cNvSpPr/>
            <p:nvPr/>
          </p:nvSpPr>
          <p:spPr>
            <a:xfrm>
              <a:off x="-6922045" y="1135859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3</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3" name="11C">
              <a:extLst>
                <a:ext uri="{FF2B5EF4-FFF2-40B4-BE49-F238E27FC236}">
                  <a16:creationId xmlns:a16="http://schemas.microsoft.com/office/drawing/2014/main" id="{CD543103-3E76-F30B-BCB6-F68C683C1EA9}"/>
                </a:ext>
              </a:extLst>
            </p:cNvPr>
            <p:cNvSpPr/>
            <p:nvPr/>
          </p:nvSpPr>
          <p:spPr>
            <a:xfrm>
              <a:off x="-9991817" y="1210950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4</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4" name="11D">
              <a:extLst>
                <a:ext uri="{FF2B5EF4-FFF2-40B4-BE49-F238E27FC236}">
                  <a16:creationId xmlns:a16="http://schemas.microsoft.com/office/drawing/2014/main" id="{A3E50EAE-990C-4562-93BB-0907344E4E0F}"/>
                </a:ext>
              </a:extLst>
            </p:cNvPr>
            <p:cNvSpPr/>
            <p:nvPr/>
          </p:nvSpPr>
          <p:spPr>
            <a:xfrm>
              <a:off x="-6922045" y="1210950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1</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5" name="12">
              <a:extLst>
                <a:ext uri="{FF2B5EF4-FFF2-40B4-BE49-F238E27FC236}">
                  <a16:creationId xmlns:a16="http://schemas.microsoft.com/office/drawing/2014/main" id="{0CE36B9F-8D70-FDF9-610F-97C14E52D9AA}"/>
                </a:ext>
              </a:extLst>
            </p:cNvPr>
            <p:cNvSpPr/>
            <p:nvPr/>
          </p:nvSpPr>
          <p:spPr>
            <a:xfrm>
              <a:off x="-10155103" y="12860414"/>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12</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96" name="12A">
              <a:extLst>
                <a:ext uri="{FF2B5EF4-FFF2-40B4-BE49-F238E27FC236}">
                  <a16:creationId xmlns:a16="http://schemas.microsoft.com/office/drawing/2014/main" id="{A49F5218-2A6D-F3D2-86BE-F8BBD13986BF}"/>
                </a:ext>
              </a:extLst>
            </p:cNvPr>
            <p:cNvSpPr/>
            <p:nvPr/>
          </p:nvSpPr>
          <p:spPr>
            <a:xfrm>
              <a:off x="-10155103" y="13830341"/>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7" name="12B">
              <a:extLst>
                <a:ext uri="{FF2B5EF4-FFF2-40B4-BE49-F238E27FC236}">
                  <a16:creationId xmlns:a16="http://schemas.microsoft.com/office/drawing/2014/main" id="{BD77E53A-9A94-875D-531F-B92917C3C3CB}"/>
                </a:ext>
              </a:extLst>
            </p:cNvPr>
            <p:cNvSpPr/>
            <p:nvPr/>
          </p:nvSpPr>
          <p:spPr>
            <a:xfrm>
              <a:off x="-7085331" y="13830341"/>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8" name="12C">
              <a:extLst>
                <a:ext uri="{FF2B5EF4-FFF2-40B4-BE49-F238E27FC236}">
                  <a16:creationId xmlns:a16="http://schemas.microsoft.com/office/drawing/2014/main" id="{3A0B6BAF-E7D1-E8F0-CE10-1E76F3991772}"/>
                </a:ext>
              </a:extLst>
            </p:cNvPr>
            <p:cNvSpPr/>
            <p:nvPr/>
          </p:nvSpPr>
          <p:spPr>
            <a:xfrm>
              <a:off x="-10155103" y="14581251"/>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9" name="12D">
              <a:extLst>
                <a:ext uri="{FF2B5EF4-FFF2-40B4-BE49-F238E27FC236}">
                  <a16:creationId xmlns:a16="http://schemas.microsoft.com/office/drawing/2014/main" id="{7A15529F-3157-A4FE-4461-328D87CA25B7}"/>
                </a:ext>
              </a:extLst>
            </p:cNvPr>
            <p:cNvSpPr/>
            <p:nvPr/>
          </p:nvSpPr>
          <p:spPr>
            <a:xfrm>
              <a:off x="-7085331" y="14581251"/>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0" name="20">
              <a:extLst>
                <a:ext uri="{FF2B5EF4-FFF2-40B4-BE49-F238E27FC236}">
                  <a16:creationId xmlns:a16="http://schemas.microsoft.com/office/drawing/2014/main" id="{607541B7-81F4-4330-E62B-C0386BBD1CCC}"/>
                </a:ext>
              </a:extLst>
            </p:cNvPr>
            <p:cNvSpPr/>
            <p:nvPr/>
          </p:nvSpPr>
          <p:spPr>
            <a:xfrm>
              <a:off x="-3599711" y="28141097"/>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20</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101" name="20A">
              <a:extLst>
                <a:ext uri="{FF2B5EF4-FFF2-40B4-BE49-F238E27FC236}">
                  <a16:creationId xmlns:a16="http://schemas.microsoft.com/office/drawing/2014/main" id="{33FF78FD-AE5B-5B81-193C-079C9E55C951}"/>
                </a:ext>
              </a:extLst>
            </p:cNvPr>
            <p:cNvSpPr/>
            <p:nvPr/>
          </p:nvSpPr>
          <p:spPr>
            <a:xfrm>
              <a:off x="-3577436" y="2907004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2" name="20B">
              <a:extLst>
                <a:ext uri="{FF2B5EF4-FFF2-40B4-BE49-F238E27FC236}">
                  <a16:creationId xmlns:a16="http://schemas.microsoft.com/office/drawing/2014/main" id="{AF9A4878-EA19-FD16-D995-FEE79F01945D}"/>
                </a:ext>
              </a:extLst>
            </p:cNvPr>
            <p:cNvSpPr/>
            <p:nvPr/>
          </p:nvSpPr>
          <p:spPr>
            <a:xfrm>
              <a:off x="-507664" y="2907004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3" name="20C">
              <a:extLst>
                <a:ext uri="{FF2B5EF4-FFF2-40B4-BE49-F238E27FC236}">
                  <a16:creationId xmlns:a16="http://schemas.microsoft.com/office/drawing/2014/main" id="{A08EDB6E-1D53-091C-4344-216BE87BFAA6}"/>
                </a:ext>
              </a:extLst>
            </p:cNvPr>
            <p:cNvSpPr/>
            <p:nvPr/>
          </p:nvSpPr>
          <p:spPr>
            <a:xfrm>
              <a:off x="-3555161" y="2982095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4" name="20D">
              <a:extLst>
                <a:ext uri="{FF2B5EF4-FFF2-40B4-BE49-F238E27FC236}">
                  <a16:creationId xmlns:a16="http://schemas.microsoft.com/office/drawing/2014/main" id="{E526F08F-1ED2-17C6-2FCF-C47889FDFC6F}"/>
                </a:ext>
              </a:extLst>
            </p:cNvPr>
            <p:cNvSpPr/>
            <p:nvPr/>
          </p:nvSpPr>
          <p:spPr>
            <a:xfrm>
              <a:off x="-507664" y="2982095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5" name="19">
              <a:extLst>
                <a:ext uri="{FF2B5EF4-FFF2-40B4-BE49-F238E27FC236}">
                  <a16:creationId xmlns:a16="http://schemas.microsoft.com/office/drawing/2014/main" id="{569104DB-A421-4E0E-31D1-66A0F2A378C1}"/>
                </a:ext>
              </a:extLst>
            </p:cNvPr>
            <p:cNvSpPr/>
            <p:nvPr/>
          </p:nvSpPr>
          <p:spPr>
            <a:xfrm>
              <a:off x="-3766950" y="25543746"/>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19</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106" name="19A">
              <a:extLst>
                <a:ext uri="{FF2B5EF4-FFF2-40B4-BE49-F238E27FC236}">
                  <a16:creationId xmlns:a16="http://schemas.microsoft.com/office/drawing/2014/main" id="{8509E760-735E-30F5-887D-58075A01C1DB}"/>
                </a:ext>
              </a:extLst>
            </p:cNvPr>
            <p:cNvSpPr/>
            <p:nvPr/>
          </p:nvSpPr>
          <p:spPr>
            <a:xfrm>
              <a:off x="-3744675" y="2647269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7" name="19B">
              <a:extLst>
                <a:ext uri="{FF2B5EF4-FFF2-40B4-BE49-F238E27FC236}">
                  <a16:creationId xmlns:a16="http://schemas.microsoft.com/office/drawing/2014/main" id="{E21631FD-B8D5-FE16-6D25-91593E499862}"/>
                </a:ext>
              </a:extLst>
            </p:cNvPr>
            <p:cNvSpPr/>
            <p:nvPr/>
          </p:nvSpPr>
          <p:spPr>
            <a:xfrm>
              <a:off x="-674903" y="2647269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8" name="19C">
              <a:extLst>
                <a:ext uri="{FF2B5EF4-FFF2-40B4-BE49-F238E27FC236}">
                  <a16:creationId xmlns:a16="http://schemas.microsoft.com/office/drawing/2014/main" id="{97041401-90FA-46AA-D1B8-045281B80BB4}"/>
                </a:ext>
              </a:extLst>
            </p:cNvPr>
            <p:cNvSpPr/>
            <p:nvPr/>
          </p:nvSpPr>
          <p:spPr>
            <a:xfrm>
              <a:off x="-3722400" y="2722360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9" name="19D">
              <a:extLst>
                <a:ext uri="{FF2B5EF4-FFF2-40B4-BE49-F238E27FC236}">
                  <a16:creationId xmlns:a16="http://schemas.microsoft.com/office/drawing/2014/main" id="{D89CF8E0-CBE0-548B-614C-64BC298F33B7}"/>
                </a:ext>
              </a:extLst>
            </p:cNvPr>
            <p:cNvSpPr/>
            <p:nvPr/>
          </p:nvSpPr>
          <p:spPr>
            <a:xfrm>
              <a:off x="-674903" y="2722360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grpSp>
      <p:grpSp>
        <p:nvGrpSpPr>
          <p:cNvPr id="110" name="Group 109">
            <a:extLst>
              <a:ext uri="{FF2B5EF4-FFF2-40B4-BE49-F238E27FC236}">
                <a16:creationId xmlns:a16="http://schemas.microsoft.com/office/drawing/2014/main" id="{4811A3AE-DC93-2C29-D088-A302354CFA77}"/>
              </a:ext>
            </a:extLst>
          </p:cNvPr>
          <p:cNvGrpSpPr/>
          <p:nvPr/>
        </p:nvGrpSpPr>
        <p:grpSpPr>
          <a:xfrm>
            <a:off x="-11953484" y="-2928547"/>
            <a:ext cx="37075299" cy="32766863"/>
            <a:chOff x="-11938462" y="-2414013"/>
            <a:chExt cx="37075298" cy="32766863"/>
          </a:xfrm>
        </p:grpSpPr>
        <p:sp>
          <p:nvSpPr>
            <p:cNvPr id="111" name="X1">
              <a:extLst>
                <a:ext uri="{FF2B5EF4-FFF2-40B4-BE49-F238E27FC236}">
                  <a16:creationId xmlns:a16="http://schemas.microsoft.com/office/drawing/2014/main" id="{5E3E4ABA-8A9C-7E84-F70D-8F828997F09D}"/>
                </a:ext>
              </a:extLst>
            </p:cNvPr>
            <p:cNvSpPr/>
            <p:nvPr/>
          </p:nvSpPr>
          <p:spPr>
            <a:xfrm>
              <a:off x="-11795443" y="-2414013"/>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A</a:t>
              </a:r>
            </a:p>
          </p:txBody>
        </p:sp>
        <p:sp>
          <p:nvSpPr>
            <p:cNvPr id="112" name="X2">
              <a:extLst>
                <a:ext uri="{FF2B5EF4-FFF2-40B4-BE49-F238E27FC236}">
                  <a16:creationId xmlns:a16="http://schemas.microsoft.com/office/drawing/2014/main" id="{F9E6FFC6-D67E-A2C5-7E00-9A9D6D4ABF44}"/>
                </a:ext>
              </a:extLst>
            </p:cNvPr>
            <p:cNvSpPr/>
            <p:nvPr/>
          </p:nvSpPr>
          <p:spPr>
            <a:xfrm>
              <a:off x="-11795443" y="27399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C</a:t>
              </a:r>
            </a:p>
          </p:txBody>
        </p:sp>
        <p:sp>
          <p:nvSpPr>
            <p:cNvPr id="113" name="X3">
              <a:extLst>
                <a:ext uri="{FF2B5EF4-FFF2-40B4-BE49-F238E27FC236}">
                  <a16:creationId xmlns:a16="http://schemas.microsoft.com/office/drawing/2014/main" id="{55F416FE-3CE3-6DEB-1FB9-672FA92DCE1E}"/>
                </a:ext>
              </a:extLst>
            </p:cNvPr>
            <p:cNvSpPr/>
            <p:nvPr/>
          </p:nvSpPr>
          <p:spPr>
            <a:xfrm>
              <a:off x="-11795443" y="2881143"/>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D</a:t>
              </a:r>
            </a:p>
          </p:txBody>
        </p:sp>
        <p:sp>
          <p:nvSpPr>
            <p:cNvPr id="114" name="X4">
              <a:extLst>
                <a:ext uri="{FF2B5EF4-FFF2-40B4-BE49-F238E27FC236}">
                  <a16:creationId xmlns:a16="http://schemas.microsoft.com/office/drawing/2014/main" id="{270588D5-9596-EEC8-ABC1-2086CD65DD91}"/>
                </a:ext>
              </a:extLst>
            </p:cNvPr>
            <p:cNvSpPr/>
            <p:nvPr/>
          </p:nvSpPr>
          <p:spPr>
            <a:xfrm>
              <a:off x="-11795443" y="5435292"/>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B</a:t>
              </a:r>
            </a:p>
          </p:txBody>
        </p:sp>
        <p:sp>
          <p:nvSpPr>
            <p:cNvPr id="115" name="X5">
              <a:extLst>
                <a:ext uri="{FF2B5EF4-FFF2-40B4-BE49-F238E27FC236}">
                  <a16:creationId xmlns:a16="http://schemas.microsoft.com/office/drawing/2014/main" id="{ACBBC1BA-D420-8AFE-A464-AAA9ADF2FADB}"/>
                </a:ext>
              </a:extLst>
            </p:cNvPr>
            <p:cNvSpPr/>
            <p:nvPr/>
          </p:nvSpPr>
          <p:spPr>
            <a:xfrm>
              <a:off x="-11795443" y="8400422"/>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A</a:t>
              </a:r>
            </a:p>
          </p:txBody>
        </p:sp>
        <p:sp>
          <p:nvSpPr>
            <p:cNvPr id="116" name="X6">
              <a:extLst>
                <a:ext uri="{FF2B5EF4-FFF2-40B4-BE49-F238E27FC236}">
                  <a16:creationId xmlns:a16="http://schemas.microsoft.com/office/drawing/2014/main" id="{DE6B3A9A-1A2F-BFB6-3966-B17D6A8E5153}"/>
                </a:ext>
              </a:extLst>
            </p:cNvPr>
            <p:cNvSpPr/>
            <p:nvPr/>
          </p:nvSpPr>
          <p:spPr>
            <a:xfrm>
              <a:off x="23722591" y="-2194471"/>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C</a:t>
              </a:r>
            </a:p>
          </p:txBody>
        </p:sp>
        <p:sp>
          <p:nvSpPr>
            <p:cNvPr id="117" name="X7">
              <a:extLst>
                <a:ext uri="{FF2B5EF4-FFF2-40B4-BE49-F238E27FC236}">
                  <a16:creationId xmlns:a16="http://schemas.microsoft.com/office/drawing/2014/main" id="{B1DCFB05-1A52-1212-540F-D7AB50D8A703}"/>
                </a:ext>
              </a:extLst>
            </p:cNvPr>
            <p:cNvSpPr/>
            <p:nvPr/>
          </p:nvSpPr>
          <p:spPr>
            <a:xfrm>
              <a:off x="23722591" y="493536"/>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C</a:t>
              </a:r>
            </a:p>
          </p:txBody>
        </p:sp>
        <p:sp>
          <p:nvSpPr>
            <p:cNvPr id="118" name="X8">
              <a:extLst>
                <a:ext uri="{FF2B5EF4-FFF2-40B4-BE49-F238E27FC236}">
                  <a16:creationId xmlns:a16="http://schemas.microsoft.com/office/drawing/2014/main" id="{0689FA48-9171-8452-7084-3269103DAE74}"/>
                </a:ext>
              </a:extLst>
            </p:cNvPr>
            <p:cNvSpPr/>
            <p:nvPr/>
          </p:nvSpPr>
          <p:spPr>
            <a:xfrm>
              <a:off x="23722591" y="3100685"/>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B</a:t>
              </a:r>
            </a:p>
          </p:txBody>
        </p:sp>
        <p:sp>
          <p:nvSpPr>
            <p:cNvPr id="119" name="X9">
              <a:extLst>
                <a:ext uri="{FF2B5EF4-FFF2-40B4-BE49-F238E27FC236}">
                  <a16:creationId xmlns:a16="http://schemas.microsoft.com/office/drawing/2014/main" id="{420D467D-0F53-E21D-2B6E-A4C7B253A808}"/>
                </a:ext>
              </a:extLst>
            </p:cNvPr>
            <p:cNvSpPr/>
            <p:nvPr/>
          </p:nvSpPr>
          <p:spPr>
            <a:xfrm>
              <a:off x="23722591" y="565483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A</a:t>
              </a:r>
            </a:p>
          </p:txBody>
        </p:sp>
        <p:sp>
          <p:nvSpPr>
            <p:cNvPr id="120" name="X10">
              <a:extLst>
                <a:ext uri="{FF2B5EF4-FFF2-40B4-BE49-F238E27FC236}">
                  <a16:creationId xmlns:a16="http://schemas.microsoft.com/office/drawing/2014/main" id="{1006439F-A0B7-B013-E8B4-A15E87C7AE18}"/>
                </a:ext>
              </a:extLst>
            </p:cNvPr>
            <p:cNvSpPr/>
            <p:nvPr/>
          </p:nvSpPr>
          <p:spPr>
            <a:xfrm>
              <a:off x="23722591" y="861996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D</a:t>
              </a:r>
            </a:p>
          </p:txBody>
        </p:sp>
        <p:sp>
          <p:nvSpPr>
            <p:cNvPr id="121" name="X11">
              <a:extLst>
                <a:ext uri="{FF2B5EF4-FFF2-40B4-BE49-F238E27FC236}">
                  <a16:creationId xmlns:a16="http://schemas.microsoft.com/office/drawing/2014/main" id="{2FB211C5-B51A-E288-129A-FEE5485C6A20}"/>
                </a:ext>
              </a:extLst>
            </p:cNvPr>
            <p:cNvSpPr/>
            <p:nvPr/>
          </p:nvSpPr>
          <p:spPr>
            <a:xfrm>
              <a:off x="-11795444" y="10619806"/>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A</a:t>
              </a:r>
            </a:p>
          </p:txBody>
        </p:sp>
        <p:sp>
          <p:nvSpPr>
            <p:cNvPr id="122" name="X12">
              <a:extLst>
                <a:ext uri="{FF2B5EF4-FFF2-40B4-BE49-F238E27FC236}">
                  <a16:creationId xmlns:a16="http://schemas.microsoft.com/office/drawing/2014/main" id="{25AF6E88-1DA3-7CEA-DEC9-0C74758096CE}"/>
                </a:ext>
              </a:extLst>
            </p:cNvPr>
            <p:cNvSpPr/>
            <p:nvPr/>
          </p:nvSpPr>
          <p:spPr>
            <a:xfrm>
              <a:off x="-11895920" y="13235868"/>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3" name="X13">
              <a:extLst>
                <a:ext uri="{FF2B5EF4-FFF2-40B4-BE49-F238E27FC236}">
                  <a16:creationId xmlns:a16="http://schemas.microsoft.com/office/drawing/2014/main" id="{A414AE57-D950-4509-CB85-65C3ACA41209}"/>
                </a:ext>
              </a:extLst>
            </p:cNvPr>
            <p:cNvSpPr/>
            <p:nvPr/>
          </p:nvSpPr>
          <p:spPr>
            <a:xfrm>
              <a:off x="-11938462" y="1550374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C</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4" name="X14">
              <a:extLst>
                <a:ext uri="{FF2B5EF4-FFF2-40B4-BE49-F238E27FC236}">
                  <a16:creationId xmlns:a16="http://schemas.microsoft.com/office/drawing/2014/main" id="{3E4E310E-4D67-DAF8-B0F3-C9253E811C25}"/>
                </a:ext>
              </a:extLst>
            </p:cNvPr>
            <p:cNvSpPr/>
            <p:nvPr/>
          </p:nvSpPr>
          <p:spPr>
            <a:xfrm>
              <a:off x="-11895920" y="18110882"/>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5" name="X15">
              <a:extLst>
                <a:ext uri="{FF2B5EF4-FFF2-40B4-BE49-F238E27FC236}">
                  <a16:creationId xmlns:a16="http://schemas.microsoft.com/office/drawing/2014/main" id="{ED9E629C-A8F8-D34B-3709-8B4DE4041B17}"/>
                </a:ext>
              </a:extLst>
            </p:cNvPr>
            <p:cNvSpPr/>
            <p:nvPr/>
          </p:nvSpPr>
          <p:spPr>
            <a:xfrm>
              <a:off x="-11795445" y="20904212"/>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6" name="X16">
              <a:extLst>
                <a:ext uri="{FF2B5EF4-FFF2-40B4-BE49-F238E27FC236}">
                  <a16:creationId xmlns:a16="http://schemas.microsoft.com/office/drawing/2014/main" id="{3A8435F2-2E1E-A601-BF40-B2AE93F0F115}"/>
                </a:ext>
              </a:extLst>
            </p:cNvPr>
            <p:cNvSpPr/>
            <p:nvPr/>
          </p:nvSpPr>
          <p:spPr>
            <a:xfrm>
              <a:off x="-11795446" y="23305971"/>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7" name="X17">
              <a:extLst>
                <a:ext uri="{FF2B5EF4-FFF2-40B4-BE49-F238E27FC236}">
                  <a16:creationId xmlns:a16="http://schemas.microsoft.com/office/drawing/2014/main" id="{DE3CD42C-DD46-7F39-3A53-FA805DE2014D}"/>
                </a:ext>
              </a:extLst>
            </p:cNvPr>
            <p:cNvSpPr/>
            <p:nvPr/>
          </p:nvSpPr>
          <p:spPr>
            <a:xfrm>
              <a:off x="-11862507" y="26017880"/>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8" name="X18">
              <a:extLst>
                <a:ext uri="{FF2B5EF4-FFF2-40B4-BE49-F238E27FC236}">
                  <a16:creationId xmlns:a16="http://schemas.microsoft.com/office/drawing/2014/main" id="{009DDB6C-8117-9A81-8D4E-B391B2A8A2B2}"/>
                </a:ext>
              </a:extLst>
            </p:cNvPr>
            <p:cNvSpPr/>
            <p:nvPr/>
          </p:nvSpPr>
          <p:spPr>
            <a:xfrm>
              <a:off x="-11895921" y="29082169"/>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A</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9" name="X19">
              <a:extLst>
                <a:ext uri="{FF2B5EF4-FFF2-40B4-BE49-F238E27FC236}">
                  <a16:creationId xmlns:a16="http://schemas.microsoft.com/office/drawing/2014/main" id="{A05AC057-2CA5-6B30-93AF-69C0BEA1603D}"/>
                </a:ext>
              </a:extLst>
            </p:cNvPr>
            <p:cNvSpPr/>
            <p:nvPr/>
          </p:nvSpPr>
          <p:spPr>
            <a:xfrm>
              <a:off x="2498003" y="26103301"/>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30" name="X20">
              <a:extLst>
                <a:ext uri="{FF2B5EF4-FFF2-40B4-BE49-F238E27FC236}">
                  <a16:creationId xmlns:a16="http://schemas.microsoft.com/office/drawing/2014/main" id="{D2987D17-B923-EC29-6E5D-8418673CEF65}"/>
                </a:ext>
              </a:extLst>
            </p:cNvPr>
            <p:cNvSpPr/>
            <p:nvPr/>
          </p:nvSpPr>
          <p:spPr>
            <a:xfrm>
              <a:off x="2759702" y="2894887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A</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grpSp>
      <p:grpSp>
        <p:nvGrpSpPr>
          <p:cNvPr id="131" name="Group 130">
            <a:extLst>
              <a:ext uri="{FF2B5EF4-FFF2-40B4-BE49-F238E27FC236}">
                <a16:creationId xmlns:a16="http://schemas.microsoft.com/office/drawing/2014/main" id="{960367E0-E553-132F-F557-174289D80CDE}"/>
              </a:ext>
            </a:extLst>
          </p:cNvPr>
          <p:cNvGrpSpPr/>
          <p:nvPr/>
        </p:nvGrpSpPr>
        <p:grpSpPr>
          <a:xfrm>
            <a:off x="2886192" y="10159"/>
            <a:ext cx="5777749" cy="837013"/>
            <a:chOff x="2986719" y="10154"/>
            <a:chExt cx="6095275" cy="873143"/>
          </a:xfrm>
        </p:grpSpPr>
        <p:pic>
          <p:nvPicPr>
            <p:cNvPr id="132" name="Picture 131">
              <a:hlinkClick r:id="" action="ppaction://macro?name=RESETALL"/>
              <a:extLst>
                <a:ext uri="{FF2B5EF4-FFF2-40B4-BE49-F238E27FC236}">
                  <a16:creationId xmlns:a16="http://schemas.microsoft.com/office/drawing/2014/main" id="{21F0E86F-408D-B984-AD5D-F9D280E88E8A}"/>
                </a:ext>
              </a:extLst>
            </p:cNvPr>
            <p:cNvPicPr>
              <a:picLocks noChangeAspect="1"/>
            </p:cNvPicPr>
            <p:nvPr/>
          </p:nvPicPr>
          <p:blipFill rotWithShape="1">
            <a:blip r:embed="rId7">
              <a:extLst>
                <a:ext uri="{28A0092B-C50C-407E-A947-70E740481C1C}">
                  <a14:useLocalDpi xmlns:a14="http://schemas.microsoft.com/office/drawing/2010/main" val="0"/>
                </a:ext>
              </a:extLst>
            </a:blip>
            <a:srcRect t="12464"/>
            <a:stretch/>
          </p:blipFill>
          <p:spPr>
            <a:xfrm>
              <a:off x="3048362" y="10154"/>
              <a:ext cx="5971988" cy="843866"/>
            </a:xfrm>
            <a:prstGeom prst="rect">
              <a:avLst/>
            </a:prstGeom>
          </p:spPr>
        </p:pic>
        <p:sp>
          <p:nvSpPr>
            <p:cNvPr id="133" name="Rectangle 132">
              <a:extLst>
                <a:ext uri="{FF2B5EF4-FFF2-40B4-BE49-F238E27FC236}">
                  <a16:creationId xmlns:a16="http://schemas.microsoft.com/office/drawing/2014/main" id="{78E0EDE3-BCF1-F75D-C93B-9B06F4A872D5}"/>
                </a:ext>
              </a:extLst>
            </p:cNvPr>
            <p:cNvSpPr/>
            <p:nvPr/>
          </p:nvSpPr>
          <p:spPr>
            <a:xfrm>
              <a:off x="2986719" y="80642"/>
              <a:ext cx="6095275" cy="802655"/>
            </a:xfrm>
            <a:prstGeom prst="rect">
              <a:avLst/>
            </a:prstGeom>
            <a:noFill/>
          </p:spPr>
          <p:txBody>
            <a:bodyPr wrap="square" lIns="91440" tIns="45720" rIns="91440" bIns="45720">
              <a:spAutoFit/>
            </a:bodyPr>
            <a:lstStyle/>
            <a:p>
              <a:pPr algn="ctr"/>
              <a:endParaRPr lang="en-US" sz="4400" dirty="0">
                <a:ln w="0"/>
                <a:solidFill>
                  <a:srgbClr val="4FC1E9">
                    <a:lumMod val="50000"/>
                  </a:srgbClr>
                </a:solidFill>
                <a:effectLst>
                  <a:outerShdw blurRad="88900" dist="38100" algn="l" rotWithShape="0">
                    <a:prstClr val="black">
                      <a:alpha val="52000"/>
                    </a:prstClr>
                  </a:outerShdw>
                </a:effectLst>
                <a:latin typeface="UTM Futura Extra" panose="02040603050506020204" pitchFamily="18" charset="0"/>
              </a:endParaRPr>
            </a:p>
          </p:txBody>
        </p:sp>
      </p:grpSp>
      <p:sp>
        <p:nvSpPr>
          <p:cNvPr id="134" name="Rectangle 133">
            <a:extLst>
              <a:ext uri="{FF2B5EF4-FFF2-40B4-BE49-F238E27FC236}">
                <a16:creationId xmlns:a16="http://schemas.microsoft.com/office/drawing/2014/main" id="{04AC608B-C974-95DB-25EE-52C6BCA682C1}"/>
              </a:ext>
            </a:extLst>
          </p:cNvPr>
          <p:cNvSpPr/>
          <p:nvPr/>
        </p:nvSpPr>
        <p:spPr>
          <a:xfrm>
            <a:off x="4158925" y="117012"/>
            <a:ext cx="3062057" cy="707886"/>
          </a:xfrm>
          <a:prstGeom prst="rect">
            <a:avLst/>
          </a:prstGeom>
          <a:noFill/>
        </p:spPr>
        <p:txBody>
          <a:bodyPr wrap="none" lIns="91440" tIns="45720" rIns="91440" bIns="45720">
            <a:spAutoFit/>
          </a:bodyPr>
          <a:lstStyle/>
          <a:p>
            <a:pPr algn="ctr"/>
            <a:r>
              <a:rPr lang="en-US" sz="4000" b="1" dirty="0">
                <a:ln w="25400" cap="sq">
                  <a:solidFill>
                    <a:srgbClr val="FC6E51"/>
                  </a:solidFill>
                  <a:prstDash val="solid"/>
                </a:ln>
                <a:gradFill>
                  <a:gsLst>
                    <a:gs pos="67000">
                      <a:srgbClr val="48CFAD">
                        <a:lumMod val="60000"/>
                        <a:lumOff val="40000"/>
                      </a:srgbClr>
                    </a:gs>
                    <a:gs pos="32000">
                      <a:srgbClr val="4FC1E9">
                        <a:lumMod val="20000"/>
                        <a:lumOff val="80000"/>
                      </a:srgbClr>
                    </a:gs>
                    <a:gs pos="76000">
                      <a:srgbClr val="FF0000"/>
                    </a:gs>
                    <a:gs pos="43000">
                      <a:srgbClr val="FFFF00"/>
                    </a:gs>
                    <a:gs pos="58000">
                      <a:srgbClr val="FC6E51">
                        <a:lumMod val="60000"/>
                        <a:lumOff val="40000"/>
                      </a:srgbClr>
                    </a:gs>
                  </a:gsLst>
                  <a:lin ang="5400000" scaled="1"/>
                </a:gra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VẬN DỤNG </a:t>
            </a:r>
          </a:p>
        </p:txBody>
      </p:sp>
      <p:sp>
        <p:nvSpPr>
          <p:cNvPr id="135" name="Rectangle 134">
            <a:extLst>
              <a:ext uri="{FF2B5EF4-FFF2-40B4-BE49-F238E27FC236}">
                <a16:creationId xmlns:a16="http://schemas.microsoft.com/office/drawing/2014/main" id="{5BE290C6-C832-E2AC-AB43-D1D458556E48}"/>
              </a:ext>
            </a:extLst>
          </p:cNvPr>
          <p:cNvSpPr/>
          <p:nvPr/>
        </p:nvSpPr>
        <p:spPr>
          <a:xfrm>
            <a:off x="1208472" y="2063229"/>
            <a:ext cx="10192201" cy="1077218"/>
          </a:xfrm>
          <a:prstGeom prst="rect">
            <a:avLst/>
          </a:prstGeom>
        </p:spPr>
        <p:txBody>
          <a:bodyPr wrap="square">
            <a:spAutoFit/>
          </a:bodyPr>
          <a:lstStyle/>
          <a:p>
            <a:r>
              <a:rPr lang="en-US" sz="3200" b="1" i="1">
                <a:latin typeface="Times New Roman" pitchFamily="18" charset="0"/>
                <a:cs typeface="Times New Roman" pitchFamily="18" charset="0"/>
              </a:rPr>
              <a:t>Theo em, máy đo huyết áp điện tử tự động có phải là thiết bị có bộ xử lí thông tin hay không? Vì sao?</a:t>
            </a:r>
            <a:endParaRPr lang="en-US" sz="3200">
              <a:latin typeface="Times New Roman" pitchFamily="18" charset="0"/>
              <a:cs typeface="Times New Roman" pitchFamily="18" charset="0"/>
            </a:endParaRPr>
          </a:p>
        </p:txBody>
      </p:sp>
      <p:sp>
        <p:nvSpPr>
          <p:cNvPr id="136" name="Rectangle 135"/>
          <p:cNvSpPr/>
          <p:nvPr/>
        </p:nvSpPr>
        <p:spPr>
          <a:xfrm>
            <a:off x="965786" y="4188968"/>
            <a:ext cx="10677574" cy="1815882"/>
          </a:xfrm>
          <a:prstGeom prst="rect">
            <a:avLst/>
          </a:prstGeom>
        </p:spPr>
        <p:txBody>
          <a:bodyPr wrap="square">
            <a:spAutoFit/>
          </a:bodyPr>
          <a:lstStyle/>
          <a:p>
            <a:pPr algn="just"/>
            <a:r>
              <a:rPr lang="en-US" sz="2800" b="1" smtClean="0">
                <a:latin typeface="Times New Roman" pitchFamily="18" charset="0"/>
                <a:cs typeface="Times New Roman" pitchFamily="18" charset="0"/>
              </a:rPr>
              <a:t>	Máy </a:t>
            </a:r>
            <a:r>
              <a:rPr lang="en-US" sz="2800" b="1">
                <a:latin typeface="Times New Roman" pitchFamily="18" charset="0"/>
                <a:cs typeface="Times New Roman" pitchFamily="18" charset="0"/>
              </a:rPr>
              <a:t>đo huyết áp điện tử tự động là thiết bị có bộ xử lí thông tin. Vì toàn bộ quá trình đo của máy đo huyết áp điện tử được thực hiện hoàn toàn tự động. Tín hiệu cảm biến áp suất sẽ được xử lý và biến đổi để đưa ra kết quả đo.</a:t>
            </a:r>
          </a:p>
        </p:txBody>
      </p:sp>
    </p:spTree>
    <p:extLst>
      <p:ext uri="{BB962C8B-B14F-4D97-AF65-F5344CB8AC3E}">
        <p14:creationId xmlns:p14="http://schemas.microsoft.com/office/powerpoint/2010/main" val="234484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5"/>
                                        </p:tgtEl>
                                        <p:attrNameLst>
                                          <p:attrName>style.visibility</p:attrName>
                                        </p:attrNameLst>
                                      </p:cBhvr>
                                      <p:to>
                                        <p:strVal val="visible"/>
                                      </p:to>
                                    </p:set>
                                    <p:anim calcmode="lin" valueType="num">
                                      <p:cBhvr additive="base">
                                        <p:cTn id="11" dur="500" fill="hold"/>
                                        <p:tgtEl>
                                          <p:spTgt spid="135"/>
                                        </p:tgtEl>
                                        <p:attrNameLst>
                                          <p:attrName>ppt_x</p:attrName>
                                        </p:attrNameLst>
                                      </p:cBhvr>
                                      <p:tavLst>
                                        <p:tav tm="0">
                                          <p:val>
                                            <p:strVal val="#ppt_x"/>
                                          </p:val>
                                        </p:tav>
                                        <p:tav tm="100000">
                                          <p:val>
                                            <p:strVal val="#ppt_x"/>
                                          </p:val>
                                        </p:tav>
                                      </p:tavLst>
                                    </p:anim>
                                    <p:anim calcmode="lin" valueType="num">
                                      <p:cBhvr additive="base">
                                        <p:cTn id="12"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6"/>
                                        </p:tgtEl>
                                        <p:attrNameLst>
                                          <p:attrName>style.visibility</p:attrName>
                                        </p:attrNameLst>
                                      </p:cBhvr>
                                      <p:to>
                                        <p:strVal val="visible"/>
                                      </p:to>
                                    </p:set>
                                    <p:anim calcmode="lin" valueType="num">
                                      <p:cBhvr additive="base">
                                        <p:cTn id="21" dur="500" fill="hold"/>
                                        <p:tgtEl>
                                          <p:spTgt spid="136"/>
                                        </p:tgtEl>
                                        <p:attrNameLst>
                                          <p:attrName>ppt_x</p:attrName>
                                        </p:attrNameLst>
                                      </p:cBhvr>
                                      <p:tavLst>
                                        <p:tav tm="0">
                                          <p:val>
                                            <p:strVal val="#ppt_x"/>
                                          </p:val>
                                        </p:tav>
                                        <p:tav tm="100000">
                                          <p:val>
                                            <p:strVal val="#ppt_x"/>
                                          </p:val>
                                        </p:tav>
                                      </p:tavLst>
                                    </p:anim>
                                    <p:anim calcmode="lin" valueType="num">
                                      <p:cBhvr additive="base">
                                        <p:cTn id="22"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5" grpId="0"/>
      <p:bldP spid="1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Hỏi cá nhân">
            <a:extLst>
              <a:ext uri="{FF2B5EF4-FFF2-40B4-BE49-F238E27FC236}">
                <a16:creationId xmlns:a16="http://schemas.microsoft.com/office/drawing/2014/main" id="{74123B98-5446-711D-BBEB-9485D9FD4565}"/>
              </a:ext>
            </a:extLst>
          </p:cNvPr>
          <p:cNvGrpSpPr/>
          <p:nvPr/>
        </p:nvGrpSpPr>
        <p:grpSpPr>
          <a:xfrm>
            <a:off x="722549" y="2215662"/>
            <a:ext cx="10360893" cy="2330211"/>
            <a:chOff x="722549" y="2215663"/>
            <a:chExt cx="10360893" cy="1942398"/>
          </a:xfrm>
        </p:grpSpPr>
        <p:grpSp>
          <p:nvGrpSpPr>
            <p:cNvPr id="15" name="Group 14">
              <a:extLst>
                <a:ext uri="{FF2B5EF4-FFF2-40B4-BE49-F238E27FC236}">
                  <a16:creationId xmlns:a16="http://schemas.microsoft.com/office/drawing/2014/main" id="{78DAF464-3D13-9BC7-8340-607380897B75}"/>
                </a:ext>
              </a:extLst>
            </p:cNvPr>
            <p:cNvGrpSpPr/>
            <p:nvPr/>
          </p:nvGrpSpPr>
          <p:grpSpPr>
            <a:xfrm>
              <a:off x="722549" y="2215663"/>
              <a:ext cx="10360893" cy="1743750"/>
              <a:chOff x="751424" y="4271768"/>
              <a:chExt cx="10360893" cy="1893682"/>
            </a:xfrm>
          </p:grpSpPr>
          <p:grpSp>
            <p:nvGrpSpPr>
              <p:cNvPr id="17" name="Group 16">
                <a:extLst>
                  <a:ext uri="{FF2B5EF4-FFF2-40B4-BE49-F238E27FC236}">
                    <a16:creationId xmlns:a16="http://schemas.microsoft.com/office/drawing/2014/main" id="{DF7C3DF1-CDB3-42A2-2B87-D8D69AA13128}"/>
                  </a:ext>
                </a:extLst>
              </p:cNvPr>
              <p:cNvGrpSpPr/>
              <p:nvPr/>
            </p:nvGrpSpPr>
            <p:grpSpPr>
              <a:xfrm>
                <a:off x="751424" y="4271768"/>
                <a:ext cx="10340110" cy="1893682"/>
                <a:chOff x="748591" y="4323722"/>
                <a:chExt cx="10193330" cy="1893682"/>
              </a:xfrm>
            </p:grpSpPr>
            <p:sp>
              <p:nvSpPr>
                <p:cNvPr id="20" name="Rectangle: Rounded Corners 19">
                  <a:extLst>
                    <a:ext uri="{FF2B5EF4-FFF2-40B4-BE49-F238E27FC236}">
                      <a16:creationId xmlns:a16="http://schemas.microsoft.com/office/drawing/2014/main" id="{81F4101F-89C8-520B-1A99-7C08F8159B16}"/>
                    </a:ext>
                  </a:extLst>
                </p:cNvPr>
                <p:cNvSpPr/>
                <p:nvPr/>
              </p:nvSpPr>
              <p:spPr>
                <a:xfrm>
                  <a:off x="1181534" y="4593968"/>
                  <a:ext cx="9760387" cy="1623436"/>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3FA68987-D2E6-CFEB-A446-A6E77945A7B5}"/>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8" name="Rectangle 17">
                <a:extLst>
                  <a:ext uri="{FF2B5EF4-FFF2-40B4-BE49-F238E27FC236}">
                    <a16:creationId xmlns:a16="http://schemas.microsoft.com/office/drawing/2014/main" id="{CED5AC5E-87F3-DDEA-7FC8-739C47799E78}"/>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C253D4D7-C267-6EB0-5C56-E49304194D9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6" name="TextBox 15">
              <a:extLst>
                <a:ext uri="{FF2B5EF4-FFF2-40B4-BE49-F238E27FC236}">
                  <a16:creationId xmlns:a16="http://schemas.microsoft.com/office/drawing/2014/main" id="{7C43DA6C-0F32-6A30-0234-FEB1A38F02BF}"/>
                </a:ext>
              </a:extLst>
            </p:cNvPr>
            <p:cNvSpPr txBox="1"/>
            <p:nvPr/>
          </p:nvSpPr>
          <p:spPr>
            <a:xfrm>
              <a:off x="1615756" y="2470098"/>
              <a:ext cx="9312221" cy="1687963"/>
            </a:xfrm>
            <a:prstGeom prst="rect">
              <a:avLst/>
            </a:prstGeom>
            <a:noFill/>
          </p:spPr>
          <p:txBody>
            <a:bodyPr wrap="square">
              <a:spAutoFit/>
            </a:bodyPr>
            <a:lstStyle/>
            <a:p>
              <a:pPr>
                <a:lnSpc>
                  <a:spcPct val="150000"/>
                </a:lnSpc>
              </a:pPr>
              <a:r>
                <a:rPr lang="vi-VN" sz="2000" dirty="0">
                  <a:solidFill>
                    <a:srgbClr val="231F20"/>
                  </a:solidFill>
                  <a:effectLst/>
                  <a:latin typeface="Tahoma" panose="020B0604030504040204" pitchFamily="34" charset="0"/>
                  <a:ea typeface="Tahoma" panose="020B0604030504040204" pitchFamily="34" charset="0"/>
                  <a:cs typeface="Tahoma" panose="020B0604030504040204" pitchFamily="34" charset="0"/>
                </a:rPr>
                <a:t> </a:t>
              </a:r>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Hãy tưởng tượng, các hoạt động xung quanh em sẽ thay đổi như thế nào khi một ngày các bộ xử lí biến mất, các thiết bị được gắn bộ xử lý không hoạt động nữa?</a:t>
              </a:r>
              <a:endPar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CC0186C3-5539-CD5E-B3BF-009ABE06F4D2}"/>
              </a:ext>
            </a:extLst>
          </p:cNvPr>
          <p:cNvGrpSpPr/>
          <p:nvPr/>
        </p:nvGrpSpPr>
        <p:grpSpPr>
          <a:xfrm>
            <a:off x="-172721" y="-121386"/>
            <a:ext cx="4914927" cy="1755228"/>
            <a:chOff x="-3441970" y="621441"/>
            <a:chExt cx="4914927" cy="1755228"/>
          </a:xfrm>
        </p:grpSpPr>
        <p:pic>
          <p:nvPicPr>
            <p:cNvPr id="5" name="Picture 2">
              <a:extLst>
                <a:ext uri="{FF2B5EF4-FFF2-40B4-BE49-F238E27FC236}">
                  <a16:creationId xmlns:a16="http://schemas.microsoft.com/office/drawing/2014/main" id="{8EECF5BB-E962-B7B4-A83C-D0C6A7A5E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56" r="1756"/>
            <a:stretch/>
          </p:blipFill>
          <p:spPr bwMode="auto">
            <a:xfrm>
              <a:off x="-3441970" y="621441"/>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CEE1DB-C152-1A28-E3EB-CCE697C39F5E}"/>
                </a:ext>
              </a:extLst>
            </p:cNvPr>
            <p:cNvSpPr txBox="1"/>
            <p:nvPr/>
          </p:nvSpPr>
          <p:spPr>
            <a:xfrm>
              <a:off x="-2860603" y="1299000"/>
              <a:ext cx="3752193" cy="400110"/>
            </a:xfrm>
            <a:prstGeom prst="rect">
              <a:avLst/>
            </a:prstGeom>
            <a:noFill/>
          </p:spPr>
          <p:txBody>
            <a:bodyPr wrap="square" rtlCol="0">
              <a:spAutoFit/>
            </a:bodyPr>
            <a:lstStyle/>
            <a:p>
              <a:pPr algn="ctr"/>
              <a:r>
                <a:rPr lang="en-US" sz="2000" b="1" dirty="0">
                  <a:solidFill>
                    <a:schemeClr val="bg1"/>
                  </a:solidFill>
                  <a:latin typeface="Tahoma" panose="020B0604030504040204" pitchFamily="34" charset="0"/>
                </a:rPr>
                <a:t>LUYỆN TẬP</a:t>
              </a:r>
            </a:p>
          </p:txBody>
        </p:sp>
      </p:grpSp>
    </p:spTree>
    <p:extLst>
      <p:ext uri="{BB962C8B-B14F-4D97-AF65-F5344CB8AC3E}">
        <p14:creationId xmlns:p14="http://schemas.microsoft.com/office/powerpoint/2010/main" val="913339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a:extLst>
                <a:ext uri="{FF2B5EF4-FFF2-40B4-BE49-F238E27FC236}">
                  <a16:creationId xmlns:a16="http://schemas.microsoft.com/office/drawing/2014/main" id="{4245D43B-3388-69E0-8DDC-AF051ACE0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 b="28"/>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485262" y="1356199"/>
              <a:ext cx="3059708" cy="584775"/>
            </a:xfrm>
            <a:prstGeom prst="rect">
              <a:avLst/>
            </a:prstGeom>
            <a:noFill/>
          </p:spPr>
          <p:txBody>
            <a:bodyPr wrap="square" rtlCol="0">
              <a:spAutoFit/>
            </a:bodyPr>
            <a:lstStyle/>
            <a:p>
              <a:r>
                <a:rPr lang="en-US" sz="3200" b="1" dirty="0">
                  <a:solidFill>
                    <a:schemeClr val="bg1"/>
                  </a:solidFill>
                  <a:latin typeface="Tahoma" panose="020B0604030504040204" pitchFamily="34" charset="0"/>
                </a:rPr>
                <a:t>VẬN DỤNG</a:t>
              </a:r>
            </a:p>
          </p:txBody>
        </p:sp>
      </p:grpSp>
      <p:sp>
        <p:nvSpPr>
          <p:cNvPr id="6" name="Rectangle 5">
            <a:extLst>
              <a:ext uri="{FF2B5EF4-FFF2-40B4-BE49-F238E27FC236}">
                <a16:creationId xmlns:a16="http://schemas.microsoft.com/office/drawing/2014/main" id="{AE7F8564-5086-BF70-2BED-CA6C34959063}"/>
              </a:ext>
            </a:extLst>
          </p:cNvPr>
          <p:cNvSpPr/>
          <p:nvPr/>
        </p:nvSpPr>
        <p:spPr>
          <a:xfrm>
            <a:off x="510903" y="2368976"/>
            <a:ext cx="10772587" cy="1200329"/>
          </a:xfrm>
          <a:prstGeom prst="rect">
            <a:avLst/>
          </a:prstGeom>
        </p:spPr>
        <p:txBody>
          <a:bodyPr wrap="square">
            <a:spAutoFit/>
          </a:bodyPr>
          <a:lstStyle/>
          <a:p>
            <a:pPr algn="just"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Em hãy tìm hiểu và trả lời các câu hỏi sau: </a:t>
            </a:r>
          </a:p>
          <a:p>
            <a:pPr algn="just"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a) Đồng hồ thông minh có những chức năng nào khác với đồng hồ thông thường? </a:t>
            </a:r>
          </a:p>
          <a:p>
            <a:pPr algn="just"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b) Tại sao đồng hồ thông minh cần có bộ xử lí?</a:t>
            </a:r>
            <a:endParaRPr lang="vi-VN"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074" name="Picture 2">
            <a:extLst>
              <a:ext uri="{FF2B5EF4-FFF2-40B4-BE49-F238E27FC236}">
                <a16:creationId xmlns:a16="http://schemas.microsoft.com/office/drawing/2014/main" id="{3D8D44F3-43D6-248F-27C0-CA6B3AA75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539610" y="236351"/>
            <a:ext cx="2405249" cy="24052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4BA09B0-9B76-B162-8693-68736874B50F}"/>
              </a:ext>
            </a:extLst>
          </p:cNvPr>
          <p:cNvPicPr>
            <a:picLocks noChangeAspect="1"/>
          </p:cNvPicPr>
          <p:nvPr/>
        </p:nvPicPr>
        <p:blipFill>
          <a:blip r:embed="rId5"/>
          <a:stretch>
            <a:fillRect/>
          </a:stretch>
        </p:blipFill>
        <p:spPr>
          <a:xfrm>
            <a:off x="1102359" y="4307410"/>
            <a:ext cx="2232984" cy="2232984"/>
          </a:xfrm>
          <a:prstGeom prst="rect">
            <a:avLst/>
          </a:prstGeom>
        </p:spPr>
      </p:pic>
    </p:spTree>
    <p:extLst>
      <p:ext uri="{BB962C8B-B14F-4D97-AF65-F5344CB8AC3E}">
        <p14:creationId xmlns:p14="http://schemas.microsoft.com/office/powerpoint/2010/main" val="525524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EA316B9-3941-AAAB-4A65-EC73FE2BCFA3}"/>
              </a:ext>
            </a:extLst>
          </p:cNvPr>
          <p:cNvSpPr txBox="1"/>
          <p:nvPr/>
        </p:nvSpPr>
        <p:spPr>
          <a:xfrm>
            <a:off x="675197" y="5273384"/>
            <a:ext cx="9591040" cy="1200329"/>
          </a:xfrm>
          <a:prstGeom prst="rect">
            <a:avLst/>
          </a:prstGeom>
          <a:noFill/>
        </p:spPr>
        <p:txBody>
          <a:bodyPr wrap="square">
            <a:spAutoFit/>
          </a:bodyPr>
          <a:lstStyle/>
          <a:p>
            <a:pPr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Bộ xử lý không chỉ xuất hiện trong máy tính để bàn hoặc máy tính xách tay mà nhiều thiết bị điện tử khác cũng cần bộ xử lý để hoạt động như TV kỹ thuật số hay robot quét nhà,… </a:t>
            </a:r>
            <a:endParaRPr lang="en-US" sz="2400" b="0" i="0" u="none" strike="noStrike" kern="1200" baseline="0" dirty="0">
              <a:solidFill>
                <a:srgbClr val="00000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8E7C754C-F908-3556-403F-B01FC0710892}"/>
              </a:ext>
            </a:extLst>
          </p:cNvPr>
          <p:cNvPicPr>
            <a:picLocks noChangeAspect="1"/>
          </p:cNvPicPr>
          <p:nvPr/>
        </p:nvPicPr>
        <p:blipFill>
          <a:blip r:embed="rId2"/>
          <a:stretch>
            <a:fillRect/>
          </a:stretch>
        </p:blipFill>
        <p:spPr>
          <a:xfrm>
            <a:off x="4854637" y="2653149"/>
            <a:ext cx="2482726" cy="1551702"/>
          </a:xfrm>
          <a:prstGeom prst="rect">
            <a:avLst/>
          </a:prstGeom>
        </p:spPr>
      </p:pic>
      <p:pic>
        <p:nvPicPr>
          <p:cNvPr id="1028" name="Picture 4" descr="44,300+ Desktop Cpu Stock Photos, Pictures &amp; Royalty-Free Images - iStock |  Desktop pc, Computer, Laptop">
            <a:extLst>
              <a:ext uri="{FF2B5EF4-FFF2-40B4-BE49-F238E27FC236}">
                <a16:creationId xmlns:a16="http://schemas.microsoft.com/office/drawing/2014/main" id="{BB460595-0AFE-16FC-7F60-F113E8435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304" y="554390"/>
            <a:ext cx="2328672" cy="1868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6" descr="Laptop Asus Vivobook Go 15 E1504FA R5 7520U/16GB/512GB/Chuột/Win11 (NJ776W)">
            <a:extLst>
              <a:ext uri="{FF2B5EF4-FFF2-40B4-BE49-F238E27FC236}">
                <a16:creationId xmlns:a16="http://schemas.microsoft.com/office/drawing/2014/main" id="{C75A9E68-76B3-02E6-DD12-ACE46E1A0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428" y="1614310"/>
            <a:ext cx="2283012" cy="1522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8" descr="What Is a Smart TV? (And Why Should You Want One?) | Wirecutter">
            <a:extLst>
              <a:ext uri="{FF2B5EF4-FFF2-40B4-BE49-F238E27FC236}">
                <a16:creationId xmlns:a16="http://schemas.microsoft.com/office/drawing/2014/main" id="{9BFAF9CB-8D50-A164-CD21-20CE0FA821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057" y="3481897"/>
            <a:ext cx="2168861" cy="1445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Có nên mua robot hút bụi: Sản phẩm công nghệ đang được nhiều săn đón?">
            <a:extLst>
              <a:ext uri="{FF2B5EF4-FFF2-40B4-BE49-F238E27FC236}">
                <a16:creationId xmlns:a16="http://schemas.microsoft.com/office/drawing/2014/main" id="{23D82E0B-FAD5-94F5-6165-D72F6F1838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6720" y="2907340"/>
            <a:ext cx="3044015" cy="2020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Mua điều hòa 9000BTU giá rẻ chính hãng | Mới 2022">
            <a:extLst>
              <a:ext uri="{FF2B5EF4-FFF2-40B4-BE49-F238E27FC236}">
                <a16:creationId xmlns:a16="http://schemas.microsoft.com/office/drawing/2014/main" id="{764E1156-46D6-965D-51E9-0F0630CA54F2}"/>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873875" y="607564"/>
            <a:ext cx="2609850" cy="1739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174777"/>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72721" y="-121386"/>
            <a:ext cx="4914927" cy="1755228"/>
            <a:chOff x="-3441970" y="621441"/>
            <a:chExt cx="4914927" cy="1755228"/>
          </a:xfrm>
        </p:grpSpPr>
        <p:pic>
          <p:nvPicPr>
            <p:cNvPr id="9" name="Picture 2">
              <a:extLst>
                <a:ext uri="{FF2B5EF4-FFF2-40B4-BE49-F238E27FC236}">
                  <a16:creationId xmlns:a16="http://schemas.microsoft.com/office/drawing/2014/main" id="{4245D43B-3388-69E0-8DDC-AF051ACE0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56" r="1756"/>
            <a:stretch/>
          </p:blipFill>
          <p:spPr bwMode="auto">
            <a:xfrm>
              <a:off x="-3441970" y="621441"/>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860603" y="1299000"/>
              <a:ext cx="3752193" cy="400110"/>
            </a:xfrm>
            <a:prstGeom prst="rect">
              <a:avLst/>
            </a:prstGeom>
            <a:noFill/>
          </p:spPr>
          <p:txBody>
            <a:bodyPr wrap="square" rtlCol="0">
              <a:spAutoFit/>
            </a:bodyPr>
            <a:lstStyle/>
            <a:p>
              <a:r>
                <a:rPr lang="en-US" sz="2000" b="1">
                  <a:solidFill>
                    <a:schemeClr val="bg1"/>
                  </a:solidFill>
                  <a:latin typeface="Tahoma" panose="020B0604030504040204" pitchFamily="34" charset="0"/>
                </a:rPr>
                <a:t>1. THẾ GIỚI KỸ THUẬT SỐ</a:t>
              </a:r>
            </a:p>
          </p:txBody>
        </p:sp>
      </p:grpSp>
      <p:sp>
        <p:nvSpPr>
          <p:cNvPr id="13" name="TextBox 12">
            <a:extLst>
              <a:ext uri="{FF2B5EF4-FFF2-40B4-BE49-F238E27FC236}">
                <a16:creationId xmlns:a16="http://schemas.microsoft.com/office/drawing/2014/main" id="{EA1350C2-D682-D11D-800A-9D493A85A00F}"/>
              </a:ext>
            </a:extLst>
          </p:cNvPr>
          <p:cNvSpPr txBox="1"/>
          <p:nvPr/>
        </p:nvSpPr>
        <p:spPr>
          <a:xfrm>
            <a:off x="1017887" y="1523501"/>
            <a:ext cx="7620000"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Hầu hết TV được sử dụng hiện nay là tivi kỹ thuật số</a:t>
            </a:r>
            <a:endParaRPr lang="en-US"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1CC17BC-33D5-A1F7-59AB-B0FBED24C20C}"/>
              </a:ext>
            </a:extLst>
          </p:cNvPr>
          <p:cNvPicPr>
            <a:picLocks noChangeAspect="1"/>
          </p:cNvPicPr>
          <p:nvPr/>
        </p:nvPicPr>
        <p:blipFill>
          <a:blip r:embed="rId5"/>
          <a:stretch>
            <a:fillRect/>
          </a:stretch>
        </p:blipFill>
        <p:spPr>
          <a:xfrm>
            <a:off x="8101431" y="263183"/>
            <a:ext cx="3420009" cy="2391615"/>
          </a:xfrm>
          <a:prstGeom prst="rect">
            <a:avLst/>
          </a:prstGeom>
        </p:spPr>
      </p:pic>
      <p:pic>
        <p:nvPicPr>
          <p:cNvPr id="7" name="y2meta.com - 5 Minute Timer-(1080p)">
            <a:hlinkClick r:id="" action="ppaction://media"/>
            <a:extLst>
              <a:ext uri="{FF2B5EF4-FFF2-40B4-BE49-F238E27FC236}">
                <a16:creationId xmlns:a16="http://schemas.microsoft.com/office/drawing/2014/main" id="{582FA788-9D6F-6995-C8E1-678F57D061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7356239" y="2654798"/>
            <a:ext cx="2206414" cy="965167"/>
          </a:xfrm>
          <a:prstGeom prst="rect">
            <a:avLst/>
          </a:prstGeom>
        </p:spPr>
      </p:pic>
      <p:grpSp>
        <p:nvGrpSpPr>
          <p:cNvPr id="11" name="Xem KQ">
            <a:extLst>
              <a:ext uri="{FF2B5EF4-FFF2-40B4-BE49-F238E27FC236}">
                <a16:creationId xmlns:a16="http://schemas.microsoft.com/office/drawing/2014/main" id="{82229C08-F653-8D95-785C-6CE09742C2D9}"/>
              </a:ext>
            </a:extLst>
          </p:cNvPr>
          <p:cNvGrpSpPr/>
          <p:nvPr/>
        </p:nvGrpSpPr>
        <p:grpSpPr>
          <a:xfrm>
            <a:off x="10170397" y="2538159"/>
            <a:ext cx="1062053" cy="1062053"/>
            <a:chOff x="1580575" y="4515507"/>
            <a:chExt cx="1278588" cy="1278588"/>
          </a:xfrm>
        </p:grpSpPr>
        <p:pic>
          <p:nvPicPr>
            <p:cNvPr id="12" name="Picture 2">
              <a:extLst>
                <a:ext uri="{FF2B5EF4-FFF2-40B4-BE49-F238E27FC236}">
                  <a16:creationId xmlns:a16="http://schemas.microsoft.com/office/drawing/2014/main" id="{E8FDC17D-AADE-21EC-51CB-7DC6495B42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F11476-DC60-979F-4841-6AB80C7C1F09}"/>
                </a:ext>
              </a:extLst>
            </p:cNvPr>
            <p:cNvSpPr txBox="1"/>
            <p:nvPr/>
          </p:nvSpPr>
          <p:spPr>
            <a:xfrm>
              <a:off x="1580575" y="4893191"/>
              <a:ext cx="1262666"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KẾT QUẢ</a:t>
              </a:r>
              <a:endParaRPr lang="vi-VN" sz="14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34756DB0-3539-C071-3AD8-34E1239DE7BB}"/>
              </a:ext>
            </a:extLst>
          </p:cNvPr>
          <p:cNvGrpSpPr/>
          <p:nvPr/>
        </p:nvGrpSpPr>
        <p:grpSpPr>
          <a:xfrm>
            <a:off x="7104522" y="2178841"/>
            <a:ext cx="2848282" cy="1881318"/>
            <a:chOff x="5499023" y="166656"/>
            <a:chExt cx="3429000" cy="2264888"/>
          </a:xfrm>
        </p:grpSpPr>
        <p:pic>
          <p:nvPicPr>
            <p:cNvPr id="16" name="Picture 4">
              <a:extLst>
                <a:ext uri="{FF2B5EF4-FFF2-40B4-BE49-F238E27FC236}">
                  <a16:creationId xmlns:a16="http://schemas.microsoft.com/office/drawing/2014/main" id="{978F2CF0-F4D8-F08D-99CF-A5E878156A3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2449" b="33064"/>
            <a:stretch/>
          </p:blipFill>
          <p:spPr bwMode="auto">
            <a:xfrm>
              <a:off x="5499023" y="16665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D14A3D-B9A0-64D6-4995-97AEBB9A9224}"/>
                </a:ext>
              </a:extLst>
            </p:cNvPr>
            <p:cNvSpPr txBox="1"/>
            <p:nvPr/>
          </p:nvSpPr>
          <p:spPr>
            <a:xfrm>
              <a:off x="5991048" y="976917"/>
              <a:ext cx="2707936" cy="778107"/>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grpSp>
        <p:nvGrpSpPr>
          <p:cNvPr id="18" name="Câu hỏi hoạt động nhóm">
            <a:extLst>
              <a:ext uri="{FF2B5EF4-FFF2-40B4-BE49-F238E27FC236}">
                <a16:creationId xmlns:a16="http://schemas.microsoft.com/office/drawing/2014/main" id="{98893AA5-CDE5-16CC-14B7-F5B9A2E65701}"/>
              </a:ext>
            </a:extLst>
          </p:cNvPr>
          <p:cNvGrpSpPr/>
          <p:nvPr/>
        </p:nvGrpSpPr>
        <p:grpSpPr>
          <a:xfrm>
            <a:off x="405371" y="1707805"/>
            <a:ext cx="6818859" cy="2621392"/>
            <a:chOff x="3206105" y="153843"/>
            <a:chExt cx="6471259" cy="2840951"/>
          </a:xfrm>
        </p:grpSpPr>
        <p:sp>
          <p:nvSpPr>
            <p:cNvPr id="19" name="TextBox 18">
              <a:extLst>
                <a:ext uri="{FF2B5EF4-FFF2-40B4-BE49-F238E27FC236}">
                  <a16:creationId xmlns:a16="http://schemas.microsoft.com/office/drawing/2014/main" id="{4071DD49-7271-C33C-23A8-8A49BE39D5D9}"/>
                </a:ext>
              </a:extLst>
            </p:cNvPr>
            <p:cNvSpPr txBox="1"/>
            <p:nvPr/>
          </p:nvSpPr>
          <p:spPr>
            <a:xfrm>
              <a:off x="3206105" y="440903"/>
              <a:ext cx="6471259" cy="2553891"/>
            </a:xfrm>
            <a:prstGeom prst="roundRect">
              <a:avLst/>
            </a:prstGeom>
            <a:solidFill>
              <a:srgbClr val="92D050"/>
            </a:solidFill>
          </p:spPr>
          <p:txBody>
            <a:bodyPr wrap="square" rtlCol="0">
              <a:spAutoFit/>
            </a:bodyPr>
            <a:lstStyle/>
            <a:p>
              <a:pPr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Em hãy cho biết:</a:t>
              </a:r>
            </a:p>
            <a:p>
              <a:pPr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 Thông tin đầu vào nào được TV tiếp nhận từ bộ điều khiển?</a:t>
              </a:r>
            </a:p>
            <a:p>
              <a:pPr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 TV thể hiện sự thay đổi ở đầu ra như thế nào?</a:t>
              </a:r>
            </a:p>
            <a:p>
              <a:pPr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 TV có thực hiện thao tác xử lý thông tin không?</a:t>
              </a:r>
            </a:p>
          </p:txBody>
        </p:sp>
        <p:sp>
          <p:nvSpPr>
            <p:cNvPr id="21" name="Rectangle 20">
              <a:extLst>
                <a:ext uri="{FF2B5EF4-FFF2-40B4-BE49-F238E27FC236}">
                  <a16:creationId xmlns:a16="http://schemas.microsoft.com/office/drawing/2014/main" id="{92889C74-12E0-DFA8-4CEA-C52B5938B2A1}"/>
                </a:ext>
              </a:extLst>
            </p:cNvPr>
            <p:cNvSpPr/>
            <p:nvPr/>
          </p:nvSpPr>
          <p:spPr>
            <a:xfrm>
              <a:off x="5208429" y="153843"/>
              <a:ext cx="2069302" cy="1755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700"/>
            </a:p>
          </p:txBody>
        </p:sp>
      </p:grpSp>
      <p:grpSp>
        <p:nvGrpSpPr>
          <p:cNvPr id="24" name="Báo cáo hoạt động nhóm">
            <a:extLst>
              <a:ext uri="{FF2B5EF4-FFF2-40B4-BE49-F238E27FC236}">
                <a16:creationId xmlns:a16="http://schemas.microsoft.com/office/drawing/2014/main" id="{347B6F73-4CCE-BB8A-EB7A-7EC18EE43BA1}"/>
              </a:ext>
            </a:extLst>
          </p:cNvPr>
          <p:cNvGrpSpPr/>
          <p:nvPr/>
        </p:nvGrpSpPr>
        <p:grpSpPr>
          <a:xfrm>
            <a:off x="82611" y="4251702"/>
            <a:ext cx="11577223" cy="2779377"/>
            <a:chOff x="99533" y="2275709"/>
            <a:chExt cx="11577223" cy="2067905"/>
          </a:xfrm>
        </p:grpSpPr>
        <p:sp>
          <p:nvSpPr>
            <p:cNvPr id="25" name="Rectangle: Rounded Corners 24">
              <a:extLst>
                <a:ext uri="{FF2B5EF4-FFF2-40B4-BE49-F238E27FC236}">
                  <a16:creationId xmlns:a16="http://schemas.microsoft.com/office/drawing/2014/main" id="{20EC71D4-A6A9-11FE-D18C-B2C138FD14C6}"/>
                </a:ext>
              </a:extLst>
            </p:cNvPr>
            <p:cNvSpPr/>
            <p:nvPr/>
          </p:nvSpPr>
          <p:spPr>
            <a:xfrm>
              <a:off x="515241" y="2275709"/>
              <a:ext cx="11161515" cy="1939131"/>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D64EA5E-E99C-B364-8874-5BAB45A78CBC}"/>
                </a:ext>
              </a:extLst>
            </p:cNvPr>
            <p:cNvSpPr txBox="1"/>
            <p:nvPr/>
          </p:nvSpPr>
          <p:spPr>
            <a:xfrm>
              <a:off x="842330" y="2404622"/>
              <a:ext cx="10834426" cy="1938992"/>
            </a:xfrm>
            <a:prstGeom prst="rect">
              <a:avLst/>
            </a:prstGeom>
            <a:noFill/>
          </p:spPr>
          <p:txBody>
            <a:bodyPr wrap="square" rtlCol="0">
              <a:spAutoFit/>
            </a:bodyPr>
            <a:lstStyle/>
            <a:p>
              <a:pPr rtl="0"/>
              <a:r>
                <a:rPr lang="vi-VN" sz="2400" dirty="0">
                  <a:latin typeface="Times New Roman" panose="02020603050405020304" pitchFamily="18" charset="0"/>
                  <a:cs typeface="Times New Roman" panose="02020603050405020304" pitchFamily="18" charset="0"/>
                </a:rPr>
                <a:t>+ </a:t>
              </a:r>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Thông tin đầu vào là yêu cầu của người dùng được truyền bằng tín hiệu không dây đến TV.</a:t>
              </a:r>
            </a:p>
            <a:p>
              <a:pPr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 Ti vi thể hiện sự thay đổi ở đầu ra trên màn hình như thay đổi chương trình ti vi hoặc ứng dụng trên đó.</a:t>
              </a:r>
            </a:p>
            <a:p>
              <a:pPr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 Ti vi có thực hiện thao tác xử lí thông tin.</a:t>
              </a:r>
            </a:p>
          </p:txBody>
        </p:sp>
        <p:pic>
          <p:nvPicPr>
            <p:cNvPr id="27" name="Picture 26">
              <a:extLst>
                <a:ext uri="{FF2B5EF4-FFF2-40B4-BE49-F238E27FC236}">
                  <a16:creationId xmlns:a16="http://schemas.microsoft.com/office/drawing/2014/main" id="{E3469F01-AA2F-8DA2-79C1-6018328F6253}"/>
                </a:ext>
              </a:extLst>
            </p:cNvPr>
            <p:cNvPicPr>
              <a:picLocks noChangeAspect="1"/>
            </p:cNvPicPr>
            <p:nvPr/>
          </p:nvPicPr>
          <p:blipFill>
            <a:blip r:embed="rId9"/>
            <a:stretch>
              <a:fillRect/>
            </a:stretch>
          </p:blipFill>
          <p:spPr>
            <a:xfrm>
              <a:off x="99533" y="2275709"/>
              <a:ext cx="831417" cy="831417"/>
            </a:xfrm>
            <a:prstGeom prst="rect">
              <a:avLst/>
            </a:prstGeom>
          </p:spPr>
        </p:pic>
      </p:grpSp>
    </p:spTree>
    <p:extLst>
      <p:ext uri="{BB962C8B-B14F-4D97-AF65-F5344CB8AC3E}">
        <p14:creationId xmlns:p14="http://schemas.microsoft.com/office/powerpoint/2010/main" val="30673317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25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25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14" dur="25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25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50" tmFilter="0,0; .5, 1; 1, 1"/>
                                        <p:tgtEl>
                                          <p:spTgt spid="13">
                                            <p:txEl>
                                              <p:pRg st="0" end="0"/>
                                            </p:txEl>
                                          </p:spTgt>
                                        </p:tgtEl>
                                      </p:cBhvr>
                                    </p:animEffect>
                                  </p:childTnLst>
                                </p:cTn>
                              </p:par>
                              <p:par>
                                <p:cTn id="17" presetID="14" presetClass="entr" presetSubtype="5"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49" presetClass="exit" presetSubtype="0" accel="100000" fill="hold" nodeType="clickEffect">
                                  <p:stCondLst>
                                    <p:cond delay="0"/>
                                  </p:stCondLst>
                                  <p:childTnLst>
                                    <p:anim calcmode="lin" valueType="num">
                                      <p:cBhvr>
                                        <p:cTn id="37" dur="500"/>
                                        <p:tgtEl>
                                          <p:spTgt spid="15"/>
                                        </p:tgtEl>
                                        <p:attrNameLst>
                                          <p:attrName>ppt_w</p:attrName>
                                        </p:attrNameLst>
                                      </p:cBhvr>
                                      <p:tavLst>
                                        <p:tav tm="0">
                                          <p:val>
                                            <p:strVal val="ppt_w"/>
                                          </p:val>
                                        </p:tav>
                                        <p:tav tm="100000">
                                          <p:val>
                                            <p:fltVal val="0"/>
                                          </p:val>
                                        </p:tav>
                                      </p:tavLst>
                                    </p:anim>
                                    <p:anim calcmode="lin" valueType="num">
                                      <p:cBhvr>
                                        <p:cTn id="38" dur="500"/>
                                        <p:tgtEl>
                                          <p:spTgt spid="15"/>
                                        </p:tgtEl>
                                        <p:attrNameLst>
                                          <p:attrName>ppt_h</p:attrName>
                                        </p:attrNameLst>
                                      </p:cBhvr>
                                      <p:tavLst>
                                        <p:tav tm="0">
                                          <p:val>
                                            <p:strVal val="ppt_h"/>
                                          </p:val>
                                        </p:tav>
                                        <p:tav tm="100000">
                                          <p:val>
                                            <p:fltVal val="0"/>
                                          </p:val>
                                        </p:tav>
                                      </p:tavLst>
                                    </p:anim>
                                    <p:anim calcmode="lin" valueType="num">
                                      <p:cBhvr>
                                        <p:cTn id="39" dur="500"/>
                                        <p:tgtEl>
                                          <p:spTgt spid="15"/>
                                        </p:tgtEl>
                                        <p:attrNameLst>
                                          <p:attrName>style.rotation</p:attrName>
                                        </p:attrNameLst>
                                      </p:cBhvr>
                                      <p:tavLst>
                                        <p:tav tm="0">
                                          <p:val>
                                            <p:fltVal val="0"/>
                                          </p:val>
                                        </p:tav>
                                        <p:tav tm="100000">
                                          <p:val>
                                            <p:fltVal val="360"/>
                                          </p:val>
                                        </p:tav>
                                      </p:tavLst>
                                    </p:anim>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315015" fill="hold"/>
                                        <p:tgtEl>
                                          <p:spTgt spid="7"/>
                                        </p:tgtEl>
                                      </p:cBhvr>
                                    </p:cmd>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after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md type="call" cmd="stop">
                                      <p:cBhvr>
                                        <p:cTn id="51" dur="1">
                                          <p:stCondLst>
                                            <p:cond delay="499"/>
                                          </p:stCondLst>
                                        </p:cTn>
                                        <p:tgtEl>
                                          <p:spTgt spid="7"/>
                                        </p:tgtEl>
                                      </p:cBhvr>
                                    </p:cmd>
                                  </p:childTnLst>
                                </p:cTn>
                              </p:par>
                              <p:par>
                                <p:cTn id="52" presetID="42"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video>
              <p:cMediaNode vol="80000" mute="1">
                <p:cTn id="57" fill="hold" display="0">
                  <p:stCondLst>
                    <p:cond delay="indefinite"/>
                  </p:stCondLst>
                </p:cTn>
                <p:tgtEl>
                  <p:spTgt spid="7"/>
                </p:tgtEl>
              </p:cMediaNode>
            </p:video>
          </p:childTnLst>
        </p:cTn>
      </p:par>
    </p:tnLst>
    <p:bldLst>
      <p:bldP spid="1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72721" y="-121386"/>
            <a:ext cx="4914927" cy="1755228"/>
            <a:chOff x="-3441970" y="621441"/>
            <a:chExt cx="4914927" cy="1755228"/>
          </a:xfrm>
        </p:grpSpPr>
        <p:pic>
          <p:nvPicPr>
            <p:cNvPr id="9" name="Picture 2">
              <a:extLst>
                <a:ext uri="{FF2B5EF4-FFF2-40B4-BE49-F238E27FC236}">
                  <a16:creationId xmlns:a16="http://schemas.microsoft.com/office/drawing/2014/main" id="{4245D43B-3388-69E0-8DDC-AF051ACE0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6" r="1756"/>
            <a:stretch/>
          </p:blipFill>
          <p:spPr bwMode="auto">
            <a:xfrm>
              <a:off x="-3441970" y="621441"/>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860603" y="1299000"/>
              <a:ext cx="3752193" cy="400110"/>
            </a:xfrm>
            <a:prstGeom prst="rect">
              <a:avLst/>
            </a:prstGeom>
            <a:noFill/>
          </p:spPr>
          <p:txBody>
            <a:bodyPr wrap="square" rtlCol="0">
              <a:spAutoFit/>
            </a:bodyPr>
            <a:lstStyle/>
            <a:p>
              <a:r>
                <a:rPr lang="en-US" sz="2000" b="1">
                  <a:solidFill>
                    <a:schemeClr val="bg1"/>
                  </a:solidFill>
                  <a:latin typeface="Tahoma" panose="020B0604030504040204" pitchFamily="34" charset="0"/>
                </a:rPr>
                <a:t>1. THẾ GIỚI KỸ THUẬT SỐ</a:t>
              </a:r>
            </a:p>
          </p:txBody>
        </p:sp>
      </p:grpSp>
      <p:sp>
        <p:nvSpPr>
          <p:cNvPr id="13" name="TextBox 12">
            <a:extLst>
              <a:ext uri="{FF2B5EF4-FFF2-40B4-BE49-F238E27FC236}">
                <a16:creationId xmlns:a16="http://schemas.microsoft.com/office/drawing/2014/main" id="{EA1350C2-D682-D11D-800A-9D493A85A00F}"/>
              </a:ext>
            </a:extLst>
          </p:cNvPr>
          <p:cNvSpPr txBox="1"/>
          <p:nvPr/>
        </p:nvSpPr>
        <p:spPr>
          <a:xfrm>
            <a:off x="408646" y="1633842"/>
            <a:ext cx="10706394" cy="1200329"/>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Khi em nhấn nút chuyển kênh ti vi trên bộ điều khiển từ xa, ti vi sẽ nhận được thông tin. Xử lí thông tin này, ti vi sẽ chuyển sang kênh mà em yêu cầu. Để làm việc đó, ti vi phải được gắn một bộ xử lí thông tin.</a:t>
            </a:r>
          </a:p>
        </p:txBody>
      </p:sp>
      <p:pic>
        <p:nvPicPr>
          <p:cNvPr id="2" name="Picture 1">
            <a:extLst>
              <a:ext uri="{FF2B5EF4-FFF2-40B4-BE49-F238E27FC236}">
                <a16:creationId xmlns:a16="http://schemas.microsoft.com/office/drawing/2014/main" id="{F56F2836-C86B-F9BD-811A-9E7EE993C147}"/>
              </a:ext>
            </a:extLst>
          </p:cNvPr>
          <p:cNvPicPr>
            <a:picLocks noChangeAspect="1"/>
          </p:cNvPicPr>
          <p:nvPr/>
        </p:nvPicPr>
        <p:blipFill>
          <a:blip r:embed="rId3"/>
          <a:stretch>
            <a:fillRect/>
          </a:stretch>
        </p:blipFill>
        <p:spPr>
          <a:xfrm>
            <a:off x="4051838" y="3260383"/>
            <a:ext cx="3420009" cy="2391615"/>
          </a:xfrm>
          <a:prstGeom prst="rect">
            <a:avLst/>
          </a:prstGeom>
        </p:spPr>
      </p:pic>
    </p:spTree>
    <p:extLst>
      <p:ext uri="{BB962C8B-B14F-4D97-AF65-F5344CB8AC3E}">
        <p14:creationId xmlns:p14="http://schemas.microsoft.com/office/powerpoint/2010/main" val="6663512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25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3">
                                            <p:txEl>
                                              <p:pRg st="0" end="0"/>
                                            </p:txEl>
                                          </p:spTgt>
                                        </p:tgtEl>
                                      </p:cBhvr>
                                    </p:animEffect>
                                  </p:childTnLst>
                                </p:cTn>
                              </p:par>
                              <p:par>
                                <p:cTn id="12" presetID="14" presetClass="entr" presetSubtype="5"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72721" y="-121386"/>
            <a:ext cx="4914927" cy="1755228"/>
            <a:chOff x="-3441970" y="621441"/>
            <a:chExt cx="4914927" cy="1755228"/>
          </a:xfrm>
        </p:grpSpPr>
        <p:pic>
          <p:nvPicPr>
            <p:cNvPr id="9" name="Picture 2">
              <a:extLst>
                <a:ext uri="{FF2B5EF4-FFF2-40B4-BE49-F238E27FC236}">
                  <a16:creationId xmlns:a16="http://schemas.microsoft.com/office/drawing/2014/main" id="{4245D43B-3388-69E0-8DDC-AF051ACE0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6" r="1756"/>
            <a:stretch/>
          </p:blipFill>
          <p:spPr bwMode="auto">
            <a:xfrm>
              <a:off x="-3441970" y="621441"/>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860603" y="1299000"/>
              <a:ext cx="3752193" cy="400110"/>
            </a:xfrm>
            <a:prstGeom prst="rect">
              <a:avLst/>
            </a:prstGeom>
            <a:noFill/>
          </p:spPr>
          <p:txBody>
            <a:bodyPr wrap="square" rtlCol="0">
              <a:spAutoFit/>
            </a:bodyPr>
            <a:lstStyle/>
            <a:p>
              <a:r>
                <a:rPr lang="en-US" sz="2000" b="1">
                  <a:solidFill>
                    <a:schemeClr val="bg1"/>
                  </a:solidFill>
                  <a:latin typeface="Tahoma" panose="020B0604030504040204" pitchFamily="34" charset="0"/>
                </a:rPr>
                <a:t>1. THẾ GIỚI KỸ THUẬT SỐ</a:t>
              </a:r>
            </a:p>
          </p:txBody>
        </p:sp>
      </p:grpSp>
      <p:sp>
        <p:nvSpPr>
          <p:cNvPr id="13" name="TextBox 12">
            <a:extLst>
              <a:ext uri="{FF2B5EF4-FFF2-40B4-BE49-F238E27FC236}">
                <a16:creationId xmlns:a16="http://schemas.microsoft.com/office/drawing/2014/main" id="{EA1350C2-D682-D11D-800A-9D493A85A00F}"/>
              </a:ext>
            </a:extLst>
          </p:cNvPr>
          <p:cNvSpPr txBox="1"/>
          <p:nvPr/>
        </p:nvSpPr>
        <p:spPr>
          <a:xfrm>
            <a:off x="408646" y="1633842"/>
            <a:ext cx="10706394" cy="2246769"/>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Bộ xử lí thông tin (hay thường gọi là bộ xử lí) là thành phần quan trọng của máy tính. Bộ xử lí làm việc với dữ liệu được biểu diễn dưới dạng dãy bit. Tuy nhiên, bộ xử lí không chỉ xuất hiện trong máy tính hay điện thoại thông minh mà còn được gắn vào các thiết bị khác để hỗ trợ xử lí bất kì loại thông tin nào có thể số hoá được.</a:t>
            </a:r>
          </a:p>
        </p:txBody>
      </p:sp>
      <p:pic>
        <p:nvPicPr>
          <p:cNvPr id="2" name="Picture 1">
            <a:extLst>
              <a:ext uri="{FF2B5EF4-FFF2-40B4-BE49-F238E27FC236}">
                <a16:creationId xmlns:a16="http://schemas.microsoft.com/office/drawing/2014/main" id="{F56F2836-C86B-F9BD-811A-9E7EE993C1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51838" y="4037267"/>
            <a:ext cx="3420009" cy="2137505"/>
          </a:xfrm>
          <a:prstGeom prst="rect">
            <a:avLst/>
          </a:prstGeom>
        </p:spPr>
      </p:pic>
    </p:spTree>
    <p:extLst>
      <p:ext uri="{BB962C8B-B14F-4D97-AF65-F5344CB8AC3E}">
        <p14:creationId xmlns:p14="http://schemas.microsoft.com/office/powerpoint/2010/main" val="25444304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25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3">
                                            <p:txEl>
                                              <p:pRg st="0" end="0"/>
                                            </p:txEl>
                                          </p:spTgt>
                                        </p:tgtEl>
                                      </p:cBhvr>
                                    </p:animEffect>
                                  </p:childTnLst>
                                </p:cTn>
                              </p:par>
                              <p:par>
                                <p:cTn id="12" presetID="14" presetClass="entr" presetSubtype="5"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72721" y="-121386"/>
            <a:ext cx="4914927" cy="1688929"/>
            <a:chOff x="-3441970" y="621441"/>
            <a:chExt cx="4914927" cy="1755228"/>
          </a:xfrm>
        </p:grpSpPr>
        <p:pic>
          <p:nvPicPr>
            <p:cNvPr id="9" name="Picture 2">
              <a:extLst>
                <a:ext uri="{FF2B5EF4-FFF2-40B4-BE49-F238E27FC236}">
                  <a16:creationId xmlns:a16="http://schemas.microsoft.com/office/drawing/2014/main" id="{4245D43B-3388-69E0-8DDC-AF051ACE0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6" r="1756"/>
            <a:stretch/>
          </p:blipFill>
          <p:spPr bwMode="auto">
            <a:xfrm>
              <a:off x="-3441970" y="621441"/>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860603" y="1299000"/>
              <a:ext cx="3752193" cy="400110"/>
            </a:xfrm>
            <a:prstGeom prst="rect">
              <a:avLst/>
            </a:prstGeom>
            <a:noFill/>
          </p:spPr>
          <p:txBody>
            <a:bodyPr wrap="square" rtlCol="0">
              <a:spAutoFit/>
            </a:bodyPr>
            <a:lstStyle/>
            <a:p>
              <a:r>
                <a:rPr lang="en-US" sz="2000" b="1">
                  <a:solidFill>
                    <a:schemeClr val="bg1"/>
                  </a:solidFill>
                  <a:latin typeface="Tahoma" panose="020B0604030504040204" pitchFamily="34" charset="0"/>
                </a:rPr>
                <a:t>1. THẾ GIỚI KỸ THUẬT SỐ</a:t>
              </a:r>
            </a:p>
          </p:txBody>
        </p:sp>
      </p:grpSp>
      <p:sp>
        <p:nvSpPr>
          <p:cNvPr id="13" name="TextBox 12">
            <a:extLst>
              <a:ext uri="{FF2B5EF4-FFF2-40B4-BE49-F238E27FC236}">
                <a16:creationId xmlns:a16="http://schemas.microsoft.com/office/drawing/2014/main" id="{EA1350C2-D682-D11D-800A-9D493A85A00F}"/>
              </a:ext>
            </a:extLst>
          </p:cNvPr>
          <p:cNvSpPr txBox="1"/>
          <p:nvPr/>
        </p:nvSpPr>
        <p:spPr>
          <a:xfrm>
            <a:off x="408646" y="1450962"/>
            <a:ext cx="10706394" cy="2246769"/>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Những thiết bị có gắn bộ xử lí hiện diện xung quanh ta và ngày càng trở nên quen thuộc. Chúng có thể là những vật dụng cá nhân, đồ dùng trong gia đình hay những thiết bị chuyên dụng trong hầu hết các lĩnh vực như công nghiệp, nông nghiệp, thương mại, giáo dục, y tế, giao thông,… Sự đa dạng của các thiết bị đó tạo nên thế giới kĩ thuật số.</a:t>
            </a:r>
          </a:p>
        </p:txBody>
      </p:sp>
      <p:pic>
        <p:nvPicPr>
          <p:cNvPr id="3" name="Picture 4" descr="44,300+ Desktop Cpu Stock Photos, Pictures &amp; Royalty-Free Images - iStock |  Desktop pc, Computer, Laptop">
            <a:extLst>
              <a:ext uri="{FF2B5EF4-FFF2-40B4-BE49-F238E27FC236}">
                <a16:creationId xmlns:a16="http://schemas.microsoft.com/office/drawing/2014/main" id="{153B48CA-9824-2041-3464-06216E925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291" y="3664979"/>
            <a:ext cx="2328672" cy="1868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6" descr="Laptop Asus Vivobook Go 15 E1504FA R5 7520U/16GB/512GB/Chuột/Win11 (NJ776W)">
            <a:extLst>
              <a:ext uri="{FF2B5EF4-FFF2-40B4-BE49-F238E27FC236}">
                <a16:creationId xmlns:a16="http://schemas.microsoft.com/office/drawing/2014/main" id="{2EA4DEFA-4E5E-D5F9-D9B0-76C4D4CCB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480" y="4864385"/>
            <a:ext cx="2283012" cy="1522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10" descr="Có nên mua robot hút bụi: Sản phẩm công nghệ đang được nhiều săn đón?">
            <a:extLst>
              <a:ext uri="{FF2B5EF4-FFF2-40B4-BE49-F238E27FC236}">
                <a16:creationId xmlns:a16="http://schemas.microsoft.com/office/drawing/2014/main" id="{DF58D0F6-816E-7F8D-12FD-20F7C2991E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9123" y="3664979"/>
            <a:ext cx="2714751" cy="1801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12" descr="Mua điều hòa 9000BTU giá rẻ chính hãng | Mới 2022">
            <a:extLst>
              <a:ext uri="{FF2B5EF4-FFF2-40B4-BE49-F238E27FC236}">
                <a16:creationId xmlns:a16="http://schemas.microsoft.com/office/drawing/2014/main" id="{28F15AF0-E6EA-B64B-E3F5-3C4EFE89619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915849" y="4785879"/>
            <a:ext cx="2328672" cy="1552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2">
            <a:extLst>
              <a:ext uri="{FF2B5EF4-FFF2-40B4-BE49-F238E27FC236}">
                <a16:creationId xmlns:a16="http://schemas.microsoft.com/office/drawing/2014/main" id="{7F8B1A01-8FA5-03F9-DE25-9D41F27B0C0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p:blipFill>
        <p:spPr bwMode="auto">
          <a:xfrm>
            <a:off x="7518960" y="4785879"/>
            <a:ext cx="2063815" cy="1552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86C087CB-B3C3-1E6C-9A79-89763CBDA035}"/>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a:off x="9019245" y="3664979"/>
            <a:ext cx="2702346" cy="1801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59985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25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3">
                                            <p:txEl>
                                              <p:pRg st="0" end="0"/>
                                            </p:txEl>
                                          </p:spTgt>
                                        </p:tgtEl>
                                      </p:cBhvr>
                                    </p:animEffect>
                                  </p:childTnLst>
                                </p:cTn>
                              </p:par>
                              <p:par>
                                <p:cTn id="12" presetID="17" presetClass="entr" presetSubtype="10" fill="hold" nodeType="withEffect">
                                  <p:stCondLst>
                                    <p:cond delay="25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childTnLst>
                                </p:cTn>
                              </p:par>
                              <p:par>
                                <p:cTn id="16" presetID="17" presetClass="entr" presetSubtype="10" fill="hold" nodeType="withEffect">
                                  <p:stCondLst>
                                    <p:cond delay="250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par>
                                <p:cTn id="20" presetID="17" presetClass="entr" presetSubtype="10" fill="hold" nodeType="withEffect">
                                  <p:stCondLst>
                                    <p:cond delay="250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strVal val="#ppt_h"/>
                                          </p:val>
                                        </p:tav>
                                        <p:tav tm="100000">
                                          <p:val>
                                            <p:strVal val="#ppt_h"/>
                                          </p:val>
                                        </p:tav>
                                      </p:tavLst>
                                    </p:anim>
                                  </p:childTnLst>
                                </p:cTn>
                              </p:par>
                              <p:par>
                                <p:cTn id="24" presetID="17" presetClass="entr" presetSubtype="10" fill="hold" nodeType="withEffect">
                                  <p:stCondLst>
                                    <p:cond delay="250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strVal val="#ppt_h"/>
                                          </p:val>
                                        </p:tav>
                                        <p:tav tm="100000">
                                          <p:val>
                                            <p:strVal val="#ppt_h"/>
                                          </p:val>
                                        </p:tav>
                                      </p:tavLst>
                                    </p:anim>
                                  </p:childTnLst>
                                </p:cTn>
                              </p:par>
                              <p:par>
                                <p:cTn id="28" presetID="17" presetClass="entr" presetSubtype="10" fill="hold" nodeType="withEffect">
                                  <p:stCondLst>
                                    <p:cond delay="250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strVal val="#ppt_h"/>
                                          </p:val>
                                        </p:tav>
                                        <p:tav tm="100000">
                                          <p:val>
                                            <p:strVal val="#ppt_h"/>
                                          </p:val>
                                        </p:tav>
                                      </p:tavLst>
                                    </p:anim>
                                  </p:childTnLst>
                                </p:cTn>
                              </p:par>
                              <p:par>
                                <p:cTn id="32" presetID="17" presetClass="entr" presetSubtype="10" fill="hold" nodeType="withEffect">
                                  <p:stCondLst>
                                    <p:cond delay="250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Củng cố">
            <a:extLst>
              <a:ext uri="{FF2B5EF4-FFF2-40B4-BE49-F238E27FC236}">
                <a16:creationId xmlns:a16="http://schemas.microsoft.com/office/drawing/2014/main" id="{0BB3A087-3236-4056-BBCE-D718DFB20AFE}"/>
              </a:ext>
            </a:extLst>
          </p:cNvPr>
          <p:cNvGrpSpPr/>
          <p:nvPr/>
        </p:nvGrpSpPr>
        <p:grpSpPr>
          <a:xfrm>
            <a:off x="722549" y="1531161"/>
            <a:ext cx="10360893" cy="1725753"/>
            <a:chOff x="722549" y="2215661"/>
            <a:chExt cx="10360893" cy="1725753"/>
          </a:xfrm>
        </p:grpSpPr>
        <p:grpSp>
          <p:nvGrpSpPr>
            <p:cNvPr id="2" name="Group 1">
              <a:extLst>
                <a:ext uri="{FF2B5EF4-FFF2-40B4-BE49-F238E27FC236}">
                  <a16:creationId xmlns:a16="http://schemas.microsoft.com/office/drawing/2014/main" id="{813B2D54-9839-D904-227A-FCE5F16CFCA0}"/>
                </a:ext>
              </a:extLst>
            </p:cNvPr>
            <p:cNvGrpSpPr/>
            <p:nvPr/>
          </p:nvGrpSpPr>
          <p:grpSpPr>
            <a:xfrm>
              <a:off x="722549" y="2215661"/>
              <a:ext cx="10360893" cy="1662979"/>
              <a:chOff x="751424" y="4271766"/>
              <a:chExt cx="10360893" cy="1805966"/>
            </a:xfrm>
          </p:grpSpPr>
          <p:grpSp>
            <p:nvGrpSpPr>
              <p:cNvPr id="3" name="Group 2">
                <a:extLst>
                  <a:ext uri="{FF2B5EF4-FFF2-40B4-BE49-F238E27FC236}">
                    <a16:creationId xmlns:a16="http://schemas.microsoft.com/office/drawing/2014/main" id="{57EDA549-C91D-ADE0-068F-B40A039F0392}"/>
                  </a:ext>
                </a:extLst>
              </p:cNvPr>
              <p:cNvGrpSpPr/>
              <p:nvPr/>
            </p:nvGrpSpPr>
            <p:grpSpPr>
              <a:xfrm>
                <a:off x="751424" y="4271766"/>
                <a:ext cx="10340110" cy="1805966"/>
                <a:chOff x="748591" y="4323720"/>
                <a:chExt cx="10193330" cy="1805966"/>
              </a:xfrm>
            </p:grpSpPr>
            <p:sp>
              <p:nvSpPr>
                <p:cNvPr id="7" name="Rectangle: Rounded Corners 6">
                  <a:extLst>
                    <a:ext uri="{FF2B5EF4-FFF2-40B4-BE49-F238E27FC236}">
                      <a16:creationId xmlns:a16="http://schemas.microsoft.com/office/drawing/2014/main" id="{875349A0-F13C-66A0-43B7-F05D5EED5488}"/>
                    </a:ext>
                  </a:extLst>
                </p:cNvPr>
                <p:cNvSpPr/>
                <p:nvPr/>
              </p:nvSpPr>
              <p:spPr>
                <a:xfrm>
                  <a:off x="1181534" y="4594430"/>
                  <a:ext cx="9760387" cy="15352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B945C60-2F6D-EB00-DB20-42104270D694}"/>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5" name="Rectangle 4">
                <a:extLst>
                  <a:ext uri="{FF2B5EF4-FFF2-40B4-BE49-F238E27FC236}">
                    <a16:creationId xmlns:a16="http://schemas.microsoft.com/office/drawing/2014/main" id="{3933F56F-6CDC-1484-EC4F-10B35056F25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E16DFEE-0A79-92BB-715F-5E4A39760C5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47CE1460-2B02-78F8-7ED4-34E3B55614F2}"/>
                </a:ext>
              </a:extLst>
            </p:cNvPr>
            <p:cNvSpPr txBox="1"/>
            <p:nvPr/>
          </p:nvSpPr>
          <p:spPr>
            <a:xfrm>
              <a:off x="1615756" y="2464086"/>
              <a:ext cx="9312221" cy="1477328"/>
            </a:xfrm>
            <a:prstGeom prst="rect">
              <a:avLst/>
            </a:prstGeom>
            <a:noFill/>
          </p:spPr>
          <p:txBody>
            <a:bodyPr wrap="square">
              <a:spAutoFit/>
            </a:bodyPr>
            <a:lstStyle/>
            <a:p>
              <a:pPr rtl="0"/>
              <a:r>
                <a:rPr lang="en-US" sz="2400" b="0" i="0" u="none" strike="noStrike" kern="1200" baseline="0" dirty="0">
                  <a:solidFill>
                    <a:srgbClr val="231F20"/>
                  </a:solidFill>
                  <a:latin typeface="Times New Roman" panose="02020603050405020304" pitchFamily="18" charset="0"/>
                  <a:cs typeface="Times New Roman" panose="02020603050405020304" pitchFamily="18" charset="0"/>
                </a:rPr>
                <a:t>1</a:t>
              </a:r>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 Em hãy ghép mỗi cụm từ </a:t>
              </a:r>
              <a:r>
                <a:rPr lang="vi-VN" sz="2400" b="1" i="0" u="none" strike="noStrike" kern="1200" baseline="0" dirty="0">
                  <a:solidFill>
                    <a:srgbClr val="231F20"/>
                  </a:solidFill>
                  <a:latin typeface="Times New Roman" panose="02020603050405020304" pitchFamily="18" charset="0"/>
                  <a:cs typeface="Times New Roman" panose="02020603050405020304" pitchFamily="18" charset="0"/>
                </a:rPr>
                <a:t>ô tô lái tự động</a:t>
              </a:r>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 </a:t>
              </a:r>
              <a:r>
                <a:rPr lang="vi-VN" sz="2400" b="1" i="0" u="none" strike="noStrike" kern="1200" baseline="0" dirty="0">
                  <a:solidFill>
                    <a:srgbClr val="231F20"/>
                  </a:solidFill>
                  <a:latin typeface="Times New Roman" panose="02020603050405020304" pitchFamily="18" charset="0"/>
                  <a:cs typeface="Times New Roman" panose="02020603050405020304" pitchFamily="18" charset="0"/>
                </a:rPr>
                <a:t>máy chụp cắt lớp</a:t>
              </a:r>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 </a:t>
              </a:r>
              <a:r>
                <a:rPr lang="vi-VN" sz="2400" b="1" i="0" u="none" strike="noStrike" kern="1200" baseline="0" dirty="0">
                  <a:solidFill>
                    <a:srgbClr val="231F20"/>
                  </a:solidFill>
                  <a:latin typeface="Times New Roman" panose="02020603050405020304" pitchFamily="18" charset="0"/>
                  <a:cs typeface="Times New Roman" panose="02020603050405020304" pitchFamily="18" charset="0"/>
                </a:rPr>
                <a:t>bảng điện tử</a:t>
              </a:r>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 </a:t>
              </a:r>
              <a:r>
                <a:rPr lang="vi-VN" sz="2400" b="1" i="0" u="none" strike="noStrike" kern="1200" baseline="0" dirty="0">
                  <a:solidFill>
                    <a:srgbClr val="231F20"/>
                  </a:solidFill>
                  <a:latin typeface="Times New Roman" panose="02020603050405020304" pitchFamily="18" charset="0"/>
                  <a:cs typeface="Times New Roman" panose="02020603050405020304" pitchFamily="18" charset="0"/>
                </a:rPr>
                <a:t>robot lắp ráp </a:t>
              </a:r>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với một thiết bị có gắn bộ xử lí trong Hình 1.2. </a:t>
              </a:r>
            </a:p>
            <a:p>
              <a:pPr rtl="0"/>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2. Những thiết bị trong Hình 1.2 thường xuất hiện ở nơi nào trong thực tế?</a:t>
              </a:r>
            </a:p>
            <a:p>
              <a:pPr rtl="0"/>
              <a:endParaRPr lang="vi-VN" sz="1800" b="0" i="0" u="none" strike="noStrike" kern="1200" baseline="0" dirty="0">
                <a:solidFill>
                  <a:srgbClr val="231F20"/>
                </a:solidFill>
              </a:endParaRPr>
            </a:p>
          </p:txBody>
        </p:sp>
      </p:grpSp>
      <p:grpSp>
        <p:nvGrpSpPr>
          <p:cNvPr id="14" name="Group 13">
            <a:extLst>
              <a:ext uri="{FF2B5EF4-FFF2-40B4-BE49-F238E27FC236}">
                <a16:creationId xmlns:a16="http://schemas.microsoft.com/office/drawing/2014/main" id="{E48C8259-9FE2-966F-6F72-712F8C8B58C7}"/>
              </a:ext>
            </a:extLst>
          </p:cNvPr>
          <p:cNvGrpSpPr/>
          <p:nvPr/>
        </p:nvGrpSpPr>
        <p:grpSpPr>
          <a:xfrm>
            <a:off x="-172721" y="-121386"/>
            <a:ext cx="4914927" cy="1755228"/>
            <a:chOff x="-3441970" y="621441"/>
            <a:chExt cx="4914927" cy="1755228"/>
          </a:xfrm>
        </p:grpSpPr>
        <p:pic>
          <p:nvPicPr>
            <p:cNvPr id="15" name="Picture 2">
              <a:extLst>
                <a:ext uri="{FF2B5EF4-FFF2-40B4-BE49-F238E27FC236}">
                  <a16:creationId xmlns:a16="http://schemas.microsoft.com/office/drawing/2014/main" id="{F8E8C11B-4230-C8D6-5941-9BEE67B30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56" r="1756"/>
            <a:stretch/>
          </p:blipFill>
          <p:spPr bwMode="auto">
            <a:xfrm>
              <a:off x="-3441970" y="621441"/>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FD87ECA-27FF-BF1B-F5AB-EF79211062DF}"/>
                </a:ext>
              </a:extLst>
            </p:cNvPr>
            <p:cNvSpPr txBox="1"/>
            <p:nvPr/>
          </p:nvSpPr>
          <p:spPr>
            <a:xfrm>
              <a:off x="-2860603" y="1299000"/>
              <a:ext cx="3752193" cy="400110"/>
            </a:xfrm>
            <a:prstGeom prst="rect">
              <a:avLst/>
            </a:prstGeom>
            <a:noFill/>
          </p:spPr>
          <p:txBody>
            <a:bodyPr wrap="square" rtlCol="0">
              <a:spAutoFit/>
            </a:bodyPr>
            <a:lstStyle/>
            <a:p>
              <a:r>
                <a:rPr lang="en-US" sz="2000" b="1">
                  <a:solidFill>
                    <a:schemeClr val="bg1"/>
                  </a:solidFill>
                  <a:latin typeface="Tahoma" panose="020B0604030504040204" pitchFamily="34" charset="0"/>
                </a:rPr>
                <a:t>1. THẾ GIỚI KỸ THUẬT SỐ</a:t>
              </a:r>
            </a:p>
          </p:txBody>
        </p:sp>
      </p:grpSp>
      <p:pic>
        <p:nvPicPr>
          <p:cNvPr id="4" name="Picture 3">
            <a:extLst>
              <a:ext uri="{FF2B5EF4-FFF2-40B4-BE49-F238E27FC236}">
                <a16:creationId xmlns:a16="http://schemas.microsoft.com/office/drawing/2014/main" id="{6D7151D5-9DB8-4832-2F57-452344F44F26}"/>
              </a:ext>
            </a:extLst>
          </p:cNvPr>
          <p:cNvPicPr>
            <a:picLocks noChangeAspect="1"/>
          </p:cNvPicPr>
          <p:nvPr/>
        </p:nvPicPr>
        <p:blipFill>
          <a:blip r:embed="rId5"/>
          <a:stretch>
            <a:fillRect/>
          </a:stretch>
        </p:blipFill>
        <p:spPr>
          <a:xfrm>
            <a:off x="1790371" y="4110286"/>
            <a:ext cx="8700090" cy="2191541"/>
          </a:xfrm>
          <a:prstGeom prst="rect">
            <a:avLst/>
          </a:prstGeom>
        </p:spPr>
      </p:pic>
      <p:sp>
        <p:nvSpPr>
          <p:cNvPr id="17" name="TextBox 16">
            <a:extLst>
              <a:ext uri="{FF2B5EF4-FFF2-40B4-BE49-F238E27FC236}">
                <a16:creationId xmlns:a16="http://schemas.microsoft.com/office/drawing/2014/main" id="{5AAE035E-BBED-36DA-205A-3BC9C37C9FAC}"/>
              </a:ext>
            </a:extLst>
          </p:cNvPr>
          <p:cNvSpPr txBox="1"/>
          <p:nvPr/>
        </p:nvSpPr>
        <p:spPr>
          <a:xfrm>
            <a:off x="2030969" y="3663861"/>
            <a:ext cx="1823746" cy="369332"/>
          </a:xfrm>
          <a:prstGeom prst="rect">
            <a:avLst/>
          </a:prstGeom>
          <a:noFill/>
        </p:spPr>
        <p:txBody>
          <a:bodyPr wrap="square">
            <a:spAutoFit/>
          </a:bodyPr>
          <a:lstStyle/>
          <a:p>
            <a:r>
              <a:rPr lang="en-US" b="1">
                <a:latin typeface="Tahoma" panose="020B0604030504040204" pitchFamily="34" charset="0"/>
                <a:ea typeface="Tahoma" panose="020B0604030504040204" pitchFamily="34" charset="0"/>
                <a:cs typeface="Tahoma" panose="020B0604030504040204" pitchFamily="34" charset="0"/>
              </a:rPr>
              <a:t>bảng điện tử</a:t>
            </a:r>
          </a:p>
        </p:txBody>
      </p:sp>
      <p:sp>
        <p:nvSpPr>
          <p:cNvPr id="18" name="TextBox 17">
            <a:extLst>
              <a:ext uri="{FF2B5EF4-FFF2-40B4-BE49-F238E27FC236}">
                <a16:creationId xmlns:a16="http://schemas.microsoft.com/office/drawing/2014/main" id="{754BF87B-A542-617A-F945-C6D2DA3D27A6}"/>
              </a:ext>
            </a:extLst>
          </p:cNvPr>
          <p:cNvSpPr txBox="1"/>
          <p:nvPr/>
        </p:nvSpPr>
        <p:spPr>
          <a:xfrm>
            <a:off x="3947081" y="3663861"/>
            <a:ext cx="2165111" cy="369332"/>
          </a:xfrm>
          <a:prstGeom prst="rect">
            <a:avLst/>
          </a:prstGeom>
          <a:noFill/>
        </p:spPr>
        <p:txBody>
          <a:bodyPr wrap="square">
            <a:spAutoFit/>
          </a:bodyPr>
          <a:lstStyle/>
          <a:p>
            <a:r>
              <a:rPr lang="en-US" b="1">
                <a:latin typeface="Tahoma" panose="020B0604030504040204" pitchFamily="34" charset="0"/>
                <a:ea typeface="Tahoma" panose="020B0604030504040204" pitchFamily="34" charset="0"/>
                <a:cs typeface="Tahoma" panose="020B0604030504040204" pitchFamily="34" charset="0"/>
              </a:rPr>
              <a:t>máy chụp cắt lớp</a:t>
            </a:r>
          </a:p>
        </p:txBody>
      </p:sp>
      <p:sp>
        <p:nvSpPr>
          <p:cNvPr id="19" name="TextBox 18">
            <a:extLst>
              <a:ext uri="{FF2B5EF4-FFF2-40B4-BE49-F238E27FC236}">
                <a16:creationId xmlns:a16="http://schemas.microsoft.com/office/drawing/2014/main" id="{6523E556-EBBA-8062-14D3-DF8E95FD24EB}"/>
              </a:ext>
            </a:extLst>
          </p:cNvPr>
          <p:cNvSpPr txBox="1"/>
          <p:nvPr/>
        </p:nvSpPr>
        <p:spPr>
          <a:xfrm>
            <a:off x="6112192" y="3663861"/>
            <a:ext cx="2165111" cy="369332"/>
          </a:xfrm>
          <a:prstGeom prst="rect">
            <a:avLst/>
          </a:prstGeom>
          <a:noFill/>
        </p:spPr>
        <p:txBody>
          <a:bodyPr wrap="square">
            <a:spAutoFit/>
          </a:bodyPr>
          <a:lstStyle/>
          <a:p>
            <a:pPr algn="ctr"/>
            <a:r>
              <a:rPr lang="en-US" b="1">
                <a:latin typeface="Tahoma" panose="020B0604030504040204" pitchFamily="34" charset="0"/>
                <a:ea typeface="Tahoma" panose="020B0604030504040204" pitchFamily="34" charset="0"/>
                <a:cs typeface="Tahoma" panose="020B0604030504040204" pitchFamily="34" charset="0"/>
              </a:rPr>
              <a:t>robot lắp ráp </a:t>
            </a:r>
          </a:p>
        </p:txBody>
      </p:sp>
      <p:sp>
        <p:nvSpPr>
          <p:cNvPr id="20" name="TextBox 19">
            <a:extLst>
              <a:ext uri="{FF2B5EF4-FFF2-40B4-BE49-F238E27FC236}">
                <a16:creationId xmlns:a16="http://schemas.microsoft.com/office/drawing/2014/main" id="{B95705EA-D91F-B493-BCBD-CFFC24BDFD94}"/>
              </a:ext>
            </a:extLst>
          </p:cNvPr>
          <p:cNvSpPr txBox="1"/>
          <p:nvPr/>
        </p:nvSpPr>
        <p:spPr>
          <a:xfrm>
            <a:off x="8194992" y="3663861"/>
            <a:ext cx="2165111" cy="369332"/>
          </a:xfrm>
          <a:prstGeom prst="rect">
            <a:avLst/>
          </a:prstGeom>
          <a:noFill/>
        </p:spPr>
        <p:txBody>
          <a:bodyPr wrap="square">
            <a:spAutoFit/>
          </a:bodyPr>
          <a:lstStyle/>
          <a:p>
            <a:pPr algn="ctr"/>
            <a:r>
              <a:rPr lang="vi-VN" b="1">
                <a:solidFill>
                  <a:srgbClr val="231F20"/>
                </a:solidFill>
                <a:latin typeface="Tahoma" panose="020B0604030504040204" pitchFamily="34" charset="0"/>
                <a:ea typeface="Tahoma" panose="020B0604030504040204" pitchFamily="34" charset="0"/>
                <a:cs typeface="Tahoma" panose="020B0604030504040204" pitchFamily="34" charset="0"/>
              </a:rPr>
              <a:t>ô tô lái tự động</a:t>
            </a:r>
            <a:endParaRPr lang="en-US" b="1">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647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grpSp>
        <p:nvGrpSpPr>
          <p:cNvPr id="259" name="Google Shape;259;p7"/>
          <p:cNvGrpSpPr/>
          <p:nvPr/>
        </p:nvGrpSpPr>
        <p:grpSpPr>
          <a:xfrm>
            <a:off x="2205" y="57369"/>
            <a:ext cx="12187592" cy="1059215"/>
            <a:chOff x="0" y="57377"/>
            <a:chExt cx="12190413" cy="1059460"/>
          </a:xfrm>
        </p:grpSpPr>
        <p:grpSp>
          <p:nvGrpSpPr>
            <p:cNvPr id="260" name="Google Shape;260;p7"/>
            <p:cNvGrpSpPr/>
            <p:nvPr/>
          </p:nvGrpSpPr>
          <p:grpSpPr>
            <a:xfrm>
              <a:off x="0" y="248331"/>
              <a:ext cx="12190413" cy="868506"/>
              <a:chOff x="0" y="12357"/>
              <a:chExt cx="12190413" cy="868506"/>
            </a:xfrm>
          </p:grpSpPr>
          <p:cxnSp>
            <p:nvCxnSpPr>
              <p:cNvPr id="263" name="Google Shape;263;p7"/>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sp>
            <p:nvSpPr>
              <p:cNvPr id="264" name="Google Shape;264;p7"/>
              <p:cNvSpPr/>
              <p:nvPr/>
            </p:nvSpPr>
            <p:spPr>
              <a:xfrm>
                <a:off x="0" y="12357"/>
                <a:ext cx="457200" cy="868506"/>
              </a:xfrm>
              <a:prstGeom prst="rect">
                <a:avLst/>
              </a:prstGeom>
              <a:solidFill>
                <a:srgbClr val="6DC1B5"/>
              </a:solidFill>
              <a:ln>
                <a:noFill/>
              </a:ln>
            </p:spPr>
            <p:txBody>
              <a:bodyPr spcFirstLastPara="1" wrap="square" lIns="91404" tIns="45689" rIns="91404" bIns="45689" anchor="ctr" anchorCtr="0">
                <a:noAutofit/>
              </a:bodyPr>
              <a:lstStyle/>
              <a:p>
                <a:pPr algn="ctr"/>
                <a:endParaRPr>
                  <a:solidFill>
                    <a:schemeClr val="lt1"/>
                  </a:solidFill>
                  <a:latin typeface="Arial"/>
                  <a:ea typeface="Arial"/>
                  <a:cs typeface="Arial"/>
                  <a:sym typeface="Arial"/>
                </a:endParaRPr>
              </a:p>
            </p:txBody>
          </p:sp>
        </p:grpSp>
        <p:pic>
          <p:nvPicPr>
            <p:cNvPr id="265" name="Google Shape;265;p7"/>
            <p:cNvPicPr preferRelativeResize="0"/>
            <p:nvPr/>
          </p:nvPicPr>
          <p:blipFill rotWithShape="1">
            <a:blip r:embed="rId3">
              <a:alphaModFix/>
            </a:blip>
            <a:srcRect/>
            <a:stretch/>
          </p:blipFill>
          <p:spPr>
            <a:xfrm>
              <a:off x="11020458" y="57377"/>
              <a:ext cx="1169955" cy="1014900"/>
            </a:xfrm>
            <a:prstGeom prst="rect">
              <a:avLst/>
            </a:prstGeom>
            <a:noFill/>
            <a:ln>
              <a:noFill/>
            </a:ln>
          </p:spPr>
        </p:pic>
      </p:grpSp>
      <p:sp>
        <p:nvSpPr>
          <p:cNvPr id="289" name="Google Shape;289;p7"/>
          <p:cNvSpPr txBox="1"/>
          <p:nvPr/>
        </p:nvSpPr>
        <p:spPr>
          <a:xfrm>
            <a:off x="1725333" y="1741925"/>
            <a:ext cx="4089827" cy="1258855"/>
          </a:xfrm>
          <a:prstGeom prst="rect">
            <a:avLst/>
          </a:prstGeom>
          <a:noFill/>
          <a:ln>
            <a:noFill/>
          </a:ln>
        </p:spPr>
        <p:txBody>
          <a:bodyPr spcFirstLastPara="1" wrap="square" lIns="91404" tIns="45689" rIns="91404" bIns="45689" anchor="t" anchorCtr="0">
            <a:noAutofit/>
          </a:bodyPr>
          <a:lstStyle/>
          <a:p>
            <a:r>
              <a:rPr lang="en-US" sz="2800" dirty="0">
                <a:latin typeface="Times New Roman" panose="02020603050405020304" pitchFamily="18" charset="0"/>
                <a:cs typeface="Times New Roman" panose="02020603050405020304" pitchFamily="18" charset="0"/>
              </a:rPr>
              <a:t>Bảng điện tử (xuất hiện ở nhà ga, sân bay, nơi công cộng…)</a:t>
            </a:r>
          </a:p>
        </p:txBody>
      </p:sp>
      <p:sp>
        <p:nvSpPr>
          <p:cNvPr id="290" name="Google Shape;290;p7"/>
          <p:cNvSpPr/>
          <p:nvPr/>
        </p:nvSpPr>
        <p:spPr>
          <a:xfrm>
            <a:off x="311716" y="4434739"/>
            <a:ext cx="576489" cy="576652"/>
          </a:xfrm>
          <a:prstGeom prst="ellipse">
            <a:avLst/>
          </a:prstGeom>
          <a:solidFill>
            <a:srgbClr val="6DC1B5"/>
          </a:solidFill>
          <a:ln>
            <a:noFill/>
          </a:ln>
        </p:spPr>
        <p:txBody>
          <a:bodyPr spcFirstLastPara="1" wrap="square" lIns="91404" tIns="45689" rIns="91404" bIns="45689" anchor="ctr" anchorCtr="0">
            <a:noAutofit/>
          </a:bodyPr>
          <a:lstStyle/>
          <a:p>
            <a:pPr algn="ctr"/>
            <a:r>
              <a:rPr lang="en-US" altLang="zh-CN" dirty="0">
                <a:solidFill>
                  <a:schemeClr val="lt1"/>
                </a:solidFill>
                <a:latin typeface="Arial"/>
                <a:ea typeface="Arial"/>
                <a:cs typeface="Arial"/>
                <a:sym typeface="Arial"/>
              </a:rPr>
              <a:t> </a:t>
            </a:r>
            <a:r>
              <a:rPr lang="en-US" altLang="zh-CN" dirty="0" smtClean="0">
                <a:solidFill>
                  <a:schemeClr val="lt1"/>
                </a:solidFill>
                <a:latin typeface="Arial"/>
                <a:ea typeface="Arial"/>
                <a:cs typeface="Arial"/>
                <a:sym typeface="Arial"/>
              </a:rPr>
              <a:t>b</a:t>
            </a:r>
            <a:r>
              <a:rPr lang="zh-CN" altLang="en-US" dirty="0" smtClean="0">
                <a:solidFill>
                  <a:schemeClr val="lt1"/>
                </a:solidFill>
                <a:latin typeface="Arial"/>
                <a:ea typeface="Arial"/>
                <a:cs typeface="Arial"/>
                <a:sym typeface="Arial"/>
              </a:rPr>
              <a:t>。</a:t>
            </a:r>
            <a:endParaRPr dirty="0">
              <a:solidFill>
                <a:schemeClr val="lt1"/>
              </a:solidFill>
              <a:latin typeface="Arial"/>
              <a:ea typeface="Arial"/>
              <a:cs typeface="Arial"/>
              <a:sym typeface="Arial"/>
            </a:endParaRPr>
          </a:p>
        </p:txBody>
      </p:sp>
      <p:sp>
        <p:nvSpPr>
          <p:cNvPr id="292" name="Google Shape;292;p7"/>
          <p:cNvSpPr txBox="1"/>
          <p:nvPr/>
        </p:nvSpPr>
        <p:spPr>
          <a:xfrm>
            <a:off x="1715213" y="4306849"/>
            <a:ext cx="3865035" cy="796468"/>
          </a:xfrm>
          <a:prstGeom prst="rect">
            <a:avLst/>
          </a:prstGeom>
          <a:noFill/>
          <a:ln>
            <a:noFill/>
          </a:ln>
        </p:spPr>
        <p:txBody>
          <a:bodyPr spcFirstLastPara="1" wrap="square" lIns="91404" tIns="45689" rIns="91404" bIns="45689" anchor="t" anchorCtr="0">
            <a:noAutofit/>
          </a:bodyPr>
          <a:lstStyle/>
          <a:p>
            <a:pPr>
              <a:buClr>
                <a:srgbClr val="7F7F7F"/>
              </a:buClr>
              <a:buSzPct val="100000"/>
            </a:pPr>
            <a:r>
              <a:rPr lang="en-US" sz="2800" dirty="0">
                <a:latin typeface="Times New Roman" panose="02020603050405020304" pitchFamily="18" charset="0"/>
                <a:cs typeface="Times New Roman" panose="02020603050405020304" pitchFamily="18" charset="0"/>
              </a:rPr>
              <a:t>Máy chụp cắt lớp (xuất hiện ở</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bệnh viện)</a:t>
            </a:r>
            <a:endParaRPr sz="2800" dirty="0">
              <a:latin typeface="Times New Roman" pitchFamily="18" charset="0"/>
              <a:ea typeface="Microsoft Yahei"/>
              <a:cs typeface="Times New Roman" pitchFamily="18" charset="0"/>
              <a:sym typeface="Microsoft Yahei"/>
            </a:endParaRPr>
          </a:p>
        </p:txBody>
      </p:sp>
      <p:sp>
        <p:nvSpPr>
          <p:cNvPr id="44" name="Google Shape;287;p7"/>
          <p:cNvSpPr/>
          <p:nvPr/>
        </p:nvSpPr>
        <p:spPr>
          <a:xfrm>
            <a:off x="319121" y="2169811"/>
            <a:ext cx="576489" cy="576652"/>
          </a:xfrm>
          <a:prstGeom prst="ellipse">
            <a:avLst/>
          </a:prstGeom>
          <a:solidFill>
            <a:srgbClr val="6DC1B5"/>
          </a:solidFill>
          <a:ln>
            <a:noFill/>
          </a:ln>
        </p:spPr>
        <p:txBody>
          <a:bodyPr spcFirstLastPara="1" wrap="square" lIns="91404" tIns="45689" rIns="91404" bIns="45689" anchor="ctr" anchorCtr="0">
            <a:noAutofit/>
          </a:bodyPr>
          <a:lstStyle/>
          <a:p>
            <a:pPr algn="ctr"/>
            <a:r>
              <a:rPr lang="en-US" altLang="zh-CN" dirty="0">
                <a:solidFill>
                  <a:schemeClr val="lt1"/>
                </a:solidFill>
                <a:latin typeface="Arial"/>
                <a:ea typeface="Arial"/>
                <a:cs typeface="Arial"/>
                <a:sym typeface="Arial"/>
              </a:rPr>
              <a:t> a</a:t>
            </a:r>
            <a:r>
              <a:rPr lang="zh-CN" altLang="en-US" dirty="0" smtClean="0">
                <a:solidFill>
                  <a:schemeClr val="lt1"/>
                </a:solidFill>
                <a:latin typeface="Arial"/>
                <a:ea typeface="Arial"/>
                <a:cs typeface="Arial"/>
                <a:sym typeface="Arial"/>
              </a:rPr>
              <a:t>。</a:t>
            </a:r>
            <a:endParaRPr dirty="0">
              <a:solidFill>
                <a:schemeClr val="lt1"/>
              </a:solidFill>
              <a:latin typeface="Arial"/>
              <a:ea typeface="Arial"/>
              <a:cs typeface="Arial"/>
              <a:sym typeface="Arial"/>
            </a:endParaRPr>
          </a:p>
        </p:txBody>
      </p:sp>
      <p:cxnSp>
        <p:nvCxnSpPr>
          <p:cNvPr id="45" name="Google Shape;288;p7"/>
          <p:cNvCxnSpPr/>
          <p:nvPr/>
        </p:nvCxnSpPr>
        <p:spPr>
          <a:xfrm>
            <a:off x="936541" y="4738323"/>
            <a:ext cx="707635" cy="0"/>
          </a:xfrm>
          <a:prstGeom prst="straightConnector1">
            <a:avLst/>
          </a:prstGeom>
          <a:noFill/>
          <a:ln w="9525" cap="flat" cmpd="sng">
            <a:solidFill>
              <a:srgbClr val="7F7F7F"/>
            </a:solidFill>
            <a:prstDash val="dash"/>
            <a:miter lim="800000"/>
            <a:headEnd type="none" w="sm" len="sm"/>
            <a:tailEnd type="oval" w="sm" len="sm"/>
          </a:ln>
        </p:spPr>
      </p:cxnSp>
      <p:cxnSp>
        <p:nvCxnSpPr>
          <p:cNvPr id="17" name="Google Shape;288;p7"/>
          <p:cNvCxnSpPr/>
          <p:nvPr/>
        </p:nvCxnSpPr>
        <p:spPr>
          <a:xfrm>
            <a:off x="936541" y="2410809"/>
            <a:ext cx="707635" cy="0"/>
          </a:xfrm>
          <a:prstGeom prst="straightConnector1">
            <a:avLst/>
          </a:prstGeom>
          <a:noFill/>
          <a:ln w="9525" cap="flat" cmpd="sng">
            <a:solidFill>
              <a:srgbClr val="7F7F7F"/>
            </a:solidFill>
            <a:prstDash val="dash"/>
            <a:miter lim="800000"/>
            <a:headEnd type="none" w="sm" len="sm"/>
            <a:tailEnd type="oval" w="sm" len="sm"/>
          </a:ln>
        </p:spPr>
      </p:cxnSp>
      <p:sp>
        <p:nvSpPr>
          <p:cNvPr id="18" name="Rectangle 17" descr="OPL20U25GSXzBJYl68kk8uQGfFKzs7yb1M4KJWUiLk6ZEvGF+qCIPSnY57AbBFCvTW$2023.11$.25+K4lPs7H94VUqPe2XwIsfPRnrXQE//QTEXxb8/8N4CNc6FpgZahzpTjFhMzSA7T/nHJa11DE8Ng2TP3iAmRczFlmslSuUNOgUeb6yRvs0="/>
          <p:cNvSpPr/>
          <p:nvPr/>
        </p:nvSpPr>
        <p:spPr>
          <a:xfrm>
            <a:off x="515554" y="318334"/>
            <a:ext cx="4801314" cy="683264"/>
          </a:xfrm>
          <a:prstGeom prst="rect">
            <a:avLst/>
          </a:prstGeom>
          <a:noFill/>
          <a:ln>
            <a:noFill/>
          </a:ln>
        </p:spPr>
        <p:txBody>
          <a:bodyPr wrap="none">
            <a:spAutoFit/>
          </a:bodyPr>
          <a:lstStyle/>
          <a:p>
            <a:pPr marL="514350" indent="-514350" algn="just">
              <a:lnSpc>
                <a:spcPct val="120000"/>
              </a:lnSpc>
              <a:spcBef>
                <a:spcPts val="300"/>
              </a:spcBef>
              <a:spcAft>
                <a:spcPts val="300"/>
              </a:spcAft>
              <a:buAutoNum type="arabicPeriod"/>
            </a:pPr>
            <a:r>
              <a:rPr lang="en-US" sz="3200" b="1" dirty="0">
                <a:solidFill>
                  <a:srgbClr val="C00000"/>
                </a:solidFill>
                <a:latin typeface="Times New Roman" panose="02020603050405020304" pitchFamily="18" charset="0"/>
                <a:cs typeface="Times New Roman" panose="02020603050405020304" pitchFamily="18" charset="0"/>
              </a:rPr>
              <a:t>Thế giới kĩ thuật số </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Google Shape;289;p7"/>
          <p:cNvSpPr txBox="1"/>
          <p:nvPr/>
        </p:nvSpPr>
        <p:spPr>
          <a:xfrm>
            <a:off x="7560093" y="1796351"/>
            <a:ext cx="4089827" cy="1258855"/>
          </a:xfrm>
          <a:prstGeom prst="rect">
            <a:avLst/>
          </a:prstGeom>
          <a:noFill/>
          <a:ln>
            <a:noFill/>
          </a:ln>
        </p:spPr>
        <p:txBody>
          <a:bodyPr spcFirstLastPara="1" wrap="square" lIns="91404" tIns="45689" rIns="91404" bIns="45689" anchor="t" anchorCtr="0">
            <a:noAutofit/>
          </a:bodyPr>
          <a:lstStyle/>
          <a:p>
            <a:r>
              <a:rPr lang="en-US" sz="2800" dirty="0">
                <a:latin typeface="Times New Roman" panose="02020603050405020304" pitchFamily="18" charset="0"/>
                <a:cs typeface="Times New Roman" panose="02020603050405020304" pitchFamily="18" charset="0"/>
              </a:rPr>
              <a:t>Robot lắp ráp (xuất hiện ở nhà máy tự động hóa)</a:t>
            </a:r>
          </a:p>
        </p:txBody>
      </p:sp>
      <p:sp>
        <p:nvSpPr>
          <p:cNvPr id="20" name="Google Shape;290;p7"/>
          <p:cNvSpPr/>
          <p:nvPr/>
        </p:nvSpPr>
        <p:spPr>
          <a:xfrm>
            <a:off x="6048501" y="4325875"/>
            <a:ext cx="576489" cy="576652"/>
          </a:xfrm>
          <a:prstGeom prst="ellipse">
            <a:avLst/>
          </a:prstGeom>
          <a:solidFill>
            <a:srgbClr val="6DC1B5"/>
          </a:solidFill>
          <a:ln>
            <a:noFill/>
          </a:ln>
        </p:spPr>
        <p:txBody>
          <a:bodyPr spcFirstLastPara="1" wrap="square" lIns="91404" tIns="45689" rIns="91404" bIns="45689" anchor="ctr" anchorCtr="0">
            <a:noAutofit/>
          </a:bodyPr>
          <a:lstStyle/>
          <a:p>
            <a:pPr algn="ctr"/>
            <a:r>
              <a:rPr lang="en-US" altLang="zh-CN" dirty="0">
                <a:solidFill>
                  <a:schemeClr val="lt1"/>
                </a:solidFill>
                <a:latin typeface="Arial"/>
                <a:ea typeface="Arial"/>
                <a:cs typeface="Arial"/>
                <a:sym typeface="Arial"/>
              </a:rPr>
              <a:t> </a:t>
            </a:r>
            <a:r>
              <a:rPr lang="en-US" altLang="zh-CN" dirty="0" smtClean="0">
                <a:solidFill>
                  <a:schemeClr val="lt1"/>
                </a:solidFill>
                <a:latin typeface="Arial"/>
                <a:ea typeface="Arial"/>
                <a:cs typeface="Arial"/>
                <a:sym typeface="Arial"/>
              </a:rPr>
              <a:t>d</a:t>
            </a:r>
            <a:r>
              <a:rPr lang="zh-CN" altLang="en-US" dirty="0" smtClean="0">
                <a:solidFill>
                  <a:schemeClr val="lt1"/>
                </a:solidFill>
                <a:latin typeface="Arial"/>
                <a:ea typeface="Arial"/>
                <a:cs typeface="Arial"/>
                <a:sym typeface="Arial"/>
              </a:rPr>
              <a:t>。</a:t>
            </a:r>
            <a:endParaRPr dirty="0">
              <a:solidFill>
                <a:schemeClr val="lt1"/>
              </a:solidFill>
              <a:latin typeface="Arial"/>
              <a:ea typeface="Arial"/>
              <a:cs typeface="Arial"/>
              <a:sym typeface="Arial"/>
            </a:endParaRPr>
          </a:p>
        </p:txBody>
      </p:sp>
      <p:sp>
        <p:nvSpPr>
          <p:cNvPr id="21" name="Google Shape;292;p7"/>
          <p:cNvSpPr txBox="1"/>
          <p:nvPr/>
        </p:nvSpPr>
        <p:spPr>
          <a:xfrm>
            <a:off x="7549971" y="4263306"/>
            <a:ext cx="4386216" cy="796468"/>
          </a:xfrm>
          <a:prstGeom prst="rect">
            <a:avLst/>
          </a:prstGeom>
          <a:noFill/>
          <a:ln>
            <a:noFill/>
          </a:ln>
        </p:spPr>
        <p:txBody>
          <a:bodyPr spcFirstLastPara="1" wrap="square" lIns="91404" tIns="45689" rIns="91404" bIns="45689" anchor="t" anchorCtr="0">
            <a:noAutofit/>
          </a:bodyPr>
          <a:lstStyle/>
          <a:p>
            <a:r>
              <a:rPr lang="en-US" sz="2800" dirty="0">
                <a:latin typeface="Times New Roman" panose="02020603050405020304" pitchFamily="18" charset="0"/>
                <a:cs typeface="Times New Roman" panose="02020603050405020304" pitchFamily="18" charset="0"/>
              </a:rPr>
              <a:t>Ô tô lái tự động (xuất hiện trong giao thông đường bộ)</a:t>
            </a:r>
          </a:p>
        </p:txBody>
      </p:sp>
      <p:sp>
        <p:nvSpPr>
          <p:cNvPr id="22" name="Google Shape;287;p7"/>
          <p:cNvSpPr/>
          <p:nvPr/>
        </p:nvSpPr>
        <p:spPr>
          <a:xfrm>
            <a:off x="6055906" y="2060947"/>
            <a:ext cx="576489" cy="576652"/>
          </a:xfrm>
          <a:prstGeom prst="ellipse">
            <a:avLst/>
          </a:prstGeom>
          <a:solidFill>
            <a:srgbClr val="6DC1B5"/>
          </a:solidFill>
          <a:ln>
            <a:noFill/>
          </a:ln>
        </p:spPr>
        <p:txBody>
          <a:bodyPr spcFirstLastPara="1" wrap="square" lIns="91404" tIns="45689" rIns="91404" bIns="45689" anchor="ctr" anchorCtr="0">
            <a:noAutofit/>
          </a:bodyPr>
          <a:lstStyle/>
          <a:p>
            <a:pPr algn="ctr"/>
            <a:r>
              <a:rPr lang="en-US" altLang="zh-CN" dirty="0">
                <a:solidFill>
                  <a:schemeClr val="lt1"/>
                </a:solidFill>
                <a:latin typeface="Arial"/>
                <a:ea typeface="Arial"/>
                <a:cs typeface="Arial"/>
                <a:sym typeface="Arial"/>
              </a:rPr>
              <a:t> </a:t>
            </a:r>
            <a:r>
              <a:rPr lang="en-US" altLang="zh-CN" dirty="0" smtClean="0">
                <a:solidFill>
                  <a:schemeClr val="lt1"/>
                </a:solidFill>
                <a:latin typeface="Arial"/>
                <a:ea typeface="Arial"/>
                <a:cs typeface="Arial"/>
                <a:sym typeface="Arial"/>
              </a:rPr>
              <a:t>c</a:t>
            </a:r>
            <a:r>
              <a:rPr lang="zh-CN" altLang="en-US" dirty="0" smtClean="0">
                <a:solidFill>
                  <a:schemeClr val="lt1"/>
                </a:solidFill>
                <a:latin typeface="Arial"/>
                <a:ea typeface="Arial"/>
                <a:cs typeface="Arial"/>
                <a:sym typeface="Arial"/>
              </a:rPr>
              <a:t>。</a:t>
            </a:r>
            <a:endParaRPr dirty="0">
              <a:solidFill>
                <a:schemeClr val="lt1"/>
              </a:solidFill>
              <a:latin typeface="Arial"/>
              <a:ea typeface="Arial"/>
              <a:cs typeface="Arial"/>
              <a:sym typeface="Arial"/>
            </a:endParaRPr>
          </a:p>
        </p:txBody>
      </p:sp>
      <p:cxnSp>
        <p:nvCxnSpPr>
          <p:cNvPr id="23" name="Google Shape;288;p7"/>
          <p:cNvCxnSpPr/>
          <p:nvPr/>
        </p:nvCxnSpPr>
        <p:spPr>
          <a:xfrm>
            <a:off x="6673328" y="4629459"/>
            <a:ext cx="707635" cy="0"/>
          </a:xfrm>
          <a:prstGeom prst="straightConnector1">
            <a:avLst/>
          </a:prstGeom>
          <a:noFill/>
          <a:ln w="9525" cap="flat" cmpd="sng">
            <a:solidFill>
              <a:srgbClr val="7F7F7F"/>
            </a:solidFill>
            <a:prstDash val="dash"/>
            <a:miter lim="800000"/>
            <a:headEnd type="none" w="sm" len="sm"/>
            <a:tailEnd type="oval" w="sm" len="sm"/>
          </a:ln>
        </p:spPr>
      </p:cxnSp>
      <p:cxnSp>
        <p:nvCxnSpPr>
          <p:cNvPr id="24" name="Google Shape;288;p7"/>
          <p:cNvCxnSpPr/>
          <p:nvPr/>
        </p:nvCxnSpPr>
        <p:spPr>
          <a:xfrm>
            <a:off x="6673328" y="2301945"/>
            <a:ext cx="707635" cy="0"/>
          </a:xfrm>
          <a:prstGeom prst="straightConnector1">
            <a:avLst/>
          </a:prstGeom>
          <a:noFill/>
          <a:ln w="9525" cap="flat" cmpd="sng">
            <a:solidFill>
              <a:srgbClr val="7F7F7F"/>
            </a:solidFill>
            <a:prstDash val="dash"/>
            <a:miter lim="800000"/>
            <a:headEnd type="none" w="sm" len="sm"/>
            <a:tailEnd type="oval" w="sm" len="sm"/>
          </a:ln>
        </p:spPr>
      </p:cxnSp>
    </p:spTree>
    <p:extLst>
      <p:ext uri="{BB962C8B-B14F-4D97-AF65-F5344CB8AC3E}">
        <p14:creationId xmlns:p14="http://schemas.microsoft.com/office/powerpoint/2010/main" val="30012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500"/>
                                        <p:tgtEl>
                                          <p:spTgt spid="25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9"/>
                                        </p:tgtEl>
                                        <p:attrNameLst>
                                          <p:attrName>style.visibility</p:attrName>
                                        </p:attrNameLst>
                                      </p:cBhvr>
                                      <p:to>
                                        <p:strVal val="visible"/>
                                      </p:to>
                                    </p:set>
                                    <p:anim calcmode="lin" valueType="num">
                                      <p:cBhvr additive="base">
                                        <p:cTn id="12" dur="500" fill="hold"/>
                                        <p:tgtEl>
                                          <p:spTgt spid="289"/>
                                        </p:tgtEl>
                                        <p:attrNameLst>
                                          <p:attrName>ppt_x</p:attrName>
                                        </p:attrNameLst>
                                      </p:cBhvr>
                                      <p:tavLst>
                                        <p:tav tm="0">
                                          <p:val>
                                            <p:strVal val="#ppt_x"/>
                                          </p:val>
                                        </p:tav>
                                        <p:tav tm="100000">
                                          <p:val>
                                            <p:strVal val="#ppt_x"/>
                                          </p:val>
                                        </p:tav>
                                      </p:tavLst>
                                    </p:anim>
                                    <p:anim calcmode="lin" valueType="num">
                                      <p:cBhvr additive="base">
                                        <p:cTn id="13" dur="500" fill="hold"/>
                                        <p:tgtEl>
                                          <p:spTgt spid="28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 calcmode="lin" valueType="num">
                                      <p:cBhvr additive="base">
                                        <p:cTn id="16" dur="500" fill="hold"/>
                                        <p:tgtEl>
                                          <p:spTgt spid="44"/>
                                        </p:tgtEl>
                                        <p:attrNameLst>
                                          <p:attrName>ppt_x</p:attrName>
                                        </p:attrNameLst>
                                      </p:cBhvr>
                                      <p:tavLst>
                                        <p:tav tm="0">
                                          <p:val>
                                            <p:strVal val="#ppt_x"/>
                                          </p:val>
                                        </p:tav>
                                        <p:tav tm="100000">
                                          <p:val>
                                            <p:strVal val="#ppt_x"/>
                                          </p:val>
                                        </p:tav>
                                      </p:tavLst>
                                    </p:anim>
                                    <p:anim calcmode="lin" valueType="num">
                                      <p:cBhvr additive="base">
                                        <p:cTn id="17" dur="500" fill="hold"/>
                                        <p:tgtEl>
                                          <p:spTgt spid="4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90"/>
                                        </p:tgtEl>
                                        <p:attrNameLst>
                                          <p:attrName>style.visibility</p:attrName>
                                        </p:attrNameLst>
                                      </p:cBhvr>
                                      <p:to>
                                        <p:strVal val="visible"/>
                                      </p:to>
                                    </p:set>
                                    <p:anim calcmode="lin" valueType="num">
                                      <p:cBhvr additive="base">
                                        <p:cTn id="26" dur="500" fill="hold"/>
                                        <p:tgtEl>
                                          <p:spTgt spid="290"/>
                                        </p:tgtEl>
                                        <p:attrNameLst>
                                          <p:attrName>ppt_x</p:attrName>
                                        </p:attrNameLst>
                                      </p:cBhvr>
                                      <p:tavLst>
                                        <p:tav tm="0">
                                          <p:val>
                                            <p:strVal val="#ppt_x"/>
                                          </p:val>
                                        </p:tav>
                                        <p:tav tm="100000">
                                          <p:val>
                                            <p:strVal val="#ppt_x"/>
                                          </p:val>
                                        </p:tav>
                                      </p:tavLst>
                                    </p:anim>
                                    <p:anim calcmode="lin" valueType="num">
                                      <p:cBhvr additive="base">
                                        <p:cTn id="27" dur="500" fill="hold"/>
                                        <p:tgtEl>
                                          <p:spTgt spid="29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92"/>
                                        </p:tgtEl>
                                        <p:attrNameLst>
                                          <p:attrName>style.visibility</p:attrName>
                                        </p:attrNameLst>
                                      </p:cBhvr>
                                      <p:to>
                                        <p:strVal val="visible"/>
                                      </p:to>
                                    </p:set>
                                    <p:anim calcmode="lin" valueType="num">
                                      <p:cBhvr additive="base">
                                        <p:cTn id="30" dur="500" fill="hold"/>
                                        <p:tgtEl>
                                          <p:spTgt spid="292"/>
                                        </p:tgtEl>
                                        <p:attrNameLst>
                                          <p:attrName>ppt_x</p:attrName>
                                        </p:attrNameLst>
                                      </p:cBhvr>
                                      <p:tavLst>
                                        <p:tav tm="0">
                                          <p:val>
                                            <p:strVal val="#ppt_x"/>
                                          </p:val>
                                        </p:tav>
                                        <p:tav tm="100000">
                                          <p:val>
                                            <p:strVal val="#ppt_x"/>
                                          </p:val>
                                        </p:tav>
                                      </p:tavLst>
                                    </p:anim>
                                    <p:anim calcmode="lin" valueType="num">
                                      <p:cBhvr additive="base">
                                        <p:cTn id="31" dur="500" fill="hold"/>
                                        <p:tgtEl>
                                          <p:spTgt spid="29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additive="base">
                                        <p:cTn id="34" dur="500" fill="hold"/>
                                        <p:tgtEl>
                                          <p:spTgt spid="45"/>
                                        </p:tgtEl>
                                        <p:attrNameLst>
                                          <p:attrName>ppt_x</p:attrName>
                                        </p:attrNameLst>
                                      </p:cBhvr>
                                      <p:tavLst>
                                        <p:tav tm="0">
                                          <p:val>
                                            <p:strVal val="#ppt_x"/>
                                          </p:val>
                                        </p:tav>
                                        <p:tav tm="100000">
                                          <p:val>
                                            <p:strVal val="#ppt_x"/>
                                          </p:val>
                                        </p:tav>
                                      </p:tavLst>
                                    </p:anim>
                                    <p:anim calcmode="lin" valueType="num">
                                      <p:cBhvr additive="base">
                                        <p:cTn id="3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ppt_x"/>
                                          </p:val>
                                        </p:tav>
                                        <p:tav tm="100000">
                                          <p:val>
                                            <p:strVal val="#ppt_x"/>
                                          </p:val>
                                        </p:tav>
                                      </p:tavLst>
                                    </p:anim>
                                    <p:anim calcmode="lin" valueType="num">
                                      <p:cBhvr additive="base">
                                        <p:cTn id="59" dur="500" fill="hold"/>
                                        <p:tgtEl>
                                          <p:spTgt spid="21"/>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ppt_x"/>
                                          </p:val>
                                        </p:tav>
                                        <p:tav tm="100000">
                                          <p:val>
                                            <p:strVal val="#ppt_x"/>
                                          </p:val>
                                        </p:tav>
                                      </p:tavLst>
                                    </p:anim>
                                    <p:anim calcmode="lin" valueType="num">
                                      <p:cBhvr additive="base">
                                        <p:cTn id="6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p:bldP spid="290" grpId="0" animBg="1"/>
      <p:bldP spid="292" grpId="0"/>
      <p:bldP spid="44" grpId="0" animBg="1"/>
      <p:bldP spid="19" grpId="0"/>
      <p:bldP spid="20" grpId="0" animBg="1"/>
      <p:bldP spid="21" grpId="0"/>
      <p:bldP spid="22" grpId="0" animBg="1"/>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1166</TotalTime>
  <Words>1873</Words>
  <Application>Microsoft Office PowerPoint</Application>
  <PresentationFormat>Widescreen</PresentationFormat>
  <Paragraphs>239</Paragraphs>
  <Slides>24</Slides>
  <Notes>7</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Microsoft Yahei</vt:lpstr>
      <vt:lpstr>A3.OpenSans-San</vt:lpstr>
      <vt:lpstr>Arial</vt:lpstr>
      <vt:lpstr>等线</vt:lpstr>
      <vt:lpstr>Grandview Display</vt:lpstr>
      <vt:lpstr>Open Sans</vt:lpstr>
      <vt:lpstr>Tahoma</vt:lpstr>
      <vt:lpstr>Times New Roman</vt:lpstr>
      <vt:lpstr>UTM Avo</vt:lpstr>
      <vt:lpstr>UTM Futura Extra</vt:lpstr>
      <vt:lpstr>DashVTI</vt:lpstr>
      <vt:lpstr>Office Theme</vt:lpstr>
      <vt:lpstr>Chủ đề 1. Máy tính và cộng đồng BÀI 1: THẾ GIỚI KỸ THUẬT SỐ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1. BÀI 1:  THẾ GIỚI KỸ THUẬT SỐ</dc:title>
  <dc:creator>VnTeach.Com</dc:creator>
  <cp:keywords>VnTeach.Com</cp:keywords>
  <cp:lastModifiedBy>MAY02</cp:lastModifiedBy>
  <cp:revision>11</cp:revision>
  <dcterms:created xsi:type="dcterms:W3CDTF">2023-06-05T12:10:35Z</dcterms:created>
  <dcterms:modified xsi:type="dcterms:W3CDTF">2025-09-11T20:02:07Z</dcterms:modified>
</cp:coreProperties>
</file>