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3" r:id="rId2"/>
  </p:sldMasterIdLst>
  <p:notesMasterIdLst>
    <p:notesMasterId r:id="rId43"/>
  </p:notesMasterIdLst>
  <p:sldIdLst>
    <p:sldId id="272" r:id="rId3"/>
    <p:sldId id="3157" r:id="rId4"/>
    <p:sldId id="256" r:id="rId5"/>
    <p:sldId id="265" r:id="rId6"/>
    <p:sldId id="257" r:id="rId7"/>
    <p:sldId id="315" r:id="rId8"/>
    <p:sldId id="316" r:id="rId9"/>
    <p:sldId id="317" r:id="rId10"/>
    <p:sldId id="318" r:id="rId11"/>
    <p:sldId id="320" r:id="rId12"/>
    <p:sldId id="319" r:id="rId13"/>
    <p:sldId id="321" r:id="rId14"/>
    <p:sldId id="3159" r:id="rId15"/>
    <p:sldId id="324" r:id="rId16"/>
    <p:sldId id="325" r:id="rId17"/>
    <p:sldId id="326" r:id="rId18"/>
    <p:sldId id="327" r:id="rId19"/>
    <p:sldId id="3158" r:id="rId20"/>
    <p:sldId id="328" r:id="rId21"/>
    <p:sldId id="329" r:id="rId22"/>
    <p:sldId id="330" r:id="rId23"/>
    <p:sldId id="3160" r:id="rId24"/>
    <p:sldId id="3162" r:id="rId25"/>
    <p:sldId id="3161" r:id="rId26"/>
    <p:sldId id="331" r:id="rId27"/>
    <p:sldId id="332" r:id="rId28"/>
    <p:sldId id="333" r:id="rId29"/>
    <p:sldId id="334" r:id="rId30"/>
    <p:sldId id="336" r:id="rId31"/>
    <p:sldId id="337" r:id="rId32"/>
    <p:sldId id="338" r:id="rId33"/>
    <p:sldId id="339" r:id="rId34"/>
    <p:sldId id="340" r:id="rId35"/>
    <p:sldId id="341" r:id="rId36"/>
    <p:sldId id="335" r:id="rId37"/>
    <p:sldId id="342" r:id="rId38"/>
    <p:sldId id="343" r:id="rId39"/>
    <p:sldId id="344" r:id="rId40"/>
    <p:sldId id="288" r:id="rId41"/>
    <p:sldId id="345" r:id="rId42"/>
  </p:sldIdLst>
  <p:sldSz cx="9144000" cy="5143500" type="screen16x9"/>
  <p:notesSz cx="6858000" cy="9144000"/>
  <p:embeddedFontLst>
    <p:embeddedFont>
      <p:font typeface="Nanum Gothic Coding" panose="020B0604020202020204" charset="-127"/>
      <p:regular r:id="rId44"/>
      <p:bold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Dosis" pitchFamily="2" charset="0"/>
      <p:regular r:id="rId52"/>
      <p:bold r:id="rId53"/>
    </p:embeddedFont>
    <p:embeddedFont>
      <p:font typeface="iCiel Cadena" panose="02000503000000020004" charset="0"/>
      <p:bold r:id="rId54"/>
    </p:embeddedFont>
    <p:embeddedFont>
      <p:font typeface="Roboto Condensed Light" panose="02000000000000000000" pitchFamily="2" charset="0"/>
      <p:regular r:id="rId55"/>
      <p: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B9B18E10-8F50-4EAD-8786-FDD1242D66F8}">
          <p14:sldIdLst>
            <p14:sldId id="272"/>
            <p14:sldId id="3157"/>
            <p14:sldId id="256"/>
            <p14:sldId id="265"/>
            <p14:sldId id="257"/>
            <p14:sldId id="315"/>
            <p14:sldId id="316"/>
            <p14:sldId id="317"/>
            <p14:sldId id="318"/>
            <p14:sldId id="320"/>
            <p14:sldId id="319"/>
            <p14:sldId id="321"/>
            <p14:sldId id="3159"/>
            <p14:sldId id="324"/>
            <p14:sldId id="325"/>
            <p14:sldId id="326"/>
            <p14:sldId id="327"/>
            <p14:sldId id="3158"/>
            <p14:sldId id="328"/>
            <p14:sldId id="329"/>
            <p14:sldId id="330"/>
            <p14:sldId id="3160"/>
            <p14:sldId id="3162"/>
            <p14:sldId id="3161"/>
            <p14:sldId id="331"/>
            <p14:sldId id="332"/>
            <p14:sldId id="333"/>
            <p14:sldId id="334"/>
            <p14:sldId id="336"/>
            <p14:sldId id="337"/>
            <p14:sldId id="338"/>
            <p14:sldId id="339"/>
            <p14:sldId id="340"/>
            <p14:sldId id="341"/>
            <p14:sldId id="335"/>
            <p14:sldId id="342"/>
            <p14:sldId id="343"/>
            <p14:sldId id="344"/>
            <p14:sldId id="288"/>
            <p14:sldId id="34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ảo Đào" initials="TĐ" lastIdx="1" clrIdx="0">
    <p:extLst>
      <p:ext uri="{19B8F6BF-5375-455C-9EA6-DF929625EA0E}">
        <p15:presenceInfo xmlns:p15="http://schemas.microsoft.com/office/powerpoint/2012/main" userId="2aacd304fb7097e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CC66"/>
    <a:srgbClr val="000000"/>
    <a:srgbClr val="BB7953"/>
    <a:srgbClr val="99FF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9FFC5F-C342-4E64-BE27-533C2C1C225C}">
  <a:tblStyle styleId="{029FFC5F-C342-4E64-BE27-533C2C1C22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6"/>
        <p:cNvGrpSpPr/>
        <p:nvPr/>
      </p:nvGrpSpPr>
      <p:grpSpPr>
        <a:xfrm>
          <a:off x="0" y="0"/>
          <a:ext cx="0" cy="0"/>
          <a:chOff x="0" y="0"/>
          <a:chExt cx="0" cy="0"/>
        </a:xfrm>
      </p:grpSpPr>
      <p:sp>
        <p:nvSpPr>
          <p:cNvPr id="6577" name="Google Shape;6577;gd20afeacc7_0_32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8" name="Google Shape;6578;gd20afeacc7_0_32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666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247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3274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594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035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671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541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9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971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9"/>
        <p:cNvGrpSpPr/>
        <p:nvPr/>
      </p:nvGrpSpPr>
      <p:grpSpPr>
        <a:xfrm>
          <a:off x="0" y="0"/>
          <a:ext cx="0" cy="0"/>
          <a:chOff x="0" y="0"/>
          <a:chExt cx="0" cy="0"/>
        </a:xfrm>
      </p:grpSpPr>
      <p:sp>
        <p:nvSpPr>
          <p:cNvPr id="8290" name="Google Shape;8290;gd20afeacc7_0_32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1" name="Google Shape;8291;gd20afeacc7_0_32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3615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0"/>
        <p:cNvGrpSpPr/>
        <p:nvPr/>
      </p:nvGrpSpPr>
      <p:grpSpPr>
        <a:xfrm>
          <a:off x="0" y="0"/>
          <a:ext cx="0" cy="0"/>
          <a:chOff x="0" y="0"/>
          <a:chExt cx="0" cy="0"/>
        </a:xfrm>
      </p:grpSpPr>
      <p:sp>
        <p:nvSpPr>
          <p:cNvPr id="5101" name="Google Shape;51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2" name="Google Shape;51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0"/>
        <p:cNvGrpSpPr/>
        <p:nvPr/>
      </p:nvGrpSpPr>
      <p:grpSpPr>
        <a:xfrm>
          <a:off x="0" y="0"/>
          <a:ext cx="0" cy="0"/>
          <a:chOff x="0" y="0"/>
          <a:chExt cx="0" cy="0"/>
        </a:xfrm>
      </p:grpSpPr>
      <p:sp>
        <p:nvSpPr>
          <p:cNvPr id="5101" name="Google Shape;51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2" name="Google Shape;51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0251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3021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6560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61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1779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593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166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657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543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134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7"/>
        <p:cNvGrpSpPr/>
        <p:nvPr/>
      </p:nvGrpSpPr>
      <p:grpSpPr>
        <a:xfrm>
          <a:off x="0" y="0"/>
          <a:ext cx="0" cy="0"/>
          <a:chOff x="0" y="0"/>
          <a:chExt cx="0" cy="0"/>
        </a:xfrm>
      </p:grpSpPr>
      <p:sp>
        <p:nvSpPr>
          <p:cNvPr id="5878" name="Google Shape;5878;gd20afeacc7_0_32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9" name="Google Shape;5879;gd20afeacc7_0_32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583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9"/>
        <p:cNvGrpSpPr/>
        <p:nvPr/>
      </p:nvGrpSpPr>
      <p:grpSpPr>
        <a:xfrm>
          <a:off x="0" y="0"/>
          <a:ext cx="0" cy="0"/>
          <a:chOff x="0" y="0"/>
          <a:chExt cx="0" cy="0"/>
        </a:xfrm>
      </p:grpSpPr>
      <p:sp>
        <p:nvSpPr>
          <p:cNvPr id="8290" name="Google Shape;8290;gd20afeacc7_0_32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1" name="Google Shape;8291;gd20afeacc7_0_32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6"/>
        <p:cNvGrpSpPr/>
        <p:nvPr/>
      </p:nvGrpSpPr>
      <p:grpSpPr>
        <a:xfrm>
          <a:off x="0" y="0"/>
          <a:ext cx="0" cy="0"/>
          <a:chOff x="0" y="0"/>
          <a:chExt cx="0" cy="0"/>
        </a:xfrm>
      </p:grpSpPr>
      <p:sp>
        <p:nvSpPr>
          <p:cNvPr id="6577" name="Google Shape;6577;gd20afeacc7_0_32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8" name="Google Shape;6578;gd20afeacc7_0_32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9306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0831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613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797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486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2522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73000">
              <a:schemeClr val="accent3"/>
            </a:gs>
            <a:gs pos="100000">
              <a:schemeClr val="accent2"/>
            </a:gs>
          </a:gsLst>
          <a:lin ang="5400700" scaled="0"/>
        </a:gra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499" y="85"/>
            <a:ext cx="9153479" cy="5143338"/>
            <a:chOff x="-4499" y="85"/>
            <a:chExt cx="9153479" cy="5143338"/>
          </a:xfrm>
        </p:grpSpPr>
        <p:sp>
          <p:nvSpPr>
            <p:cNvPr id="10" name="Google Shape;10;p2"/>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347375" y="249475"/>
            <a:ext cx="8449275" cy="4648800"/>
            <a:chOff x="347375" y="249475"/>
            <a:chExt cx="8449275" cy="4648800"/>
          </a:xfrm>
        </p:grpSpPr>
        <p:grpSp>
          <p:nvGrpSpPr>
            <p:cNvPr id="160" name="Google Shape;160;p2"/>
            <p:cNvGrpSpPr/>
            <p:nvPr/>
          </p:nvGrpSpPr>
          <p:grpSpPr>
            <a:xfrm>
              <a:off x="347375" y="249475"/>
              <a:ext cx="8449200" cy="369900"/>
              <a:chOff x="347375" y="249475"/>
              <a:chExt cx="8449200" cy="369900"/>
            </a:xfrm>
          </p:grpSpPr>
          <p:sp>
            <p:nvSpPr>
              <p:cNvPr id="161" name="Google Shape;161;p2"/>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162" name="Google Shape;162;p2"/>
              <p:cNvGrpSpPr/>
              <p:nvPr/>
            </p:nvGrpSpPr>
            <p:grpSpPr>
              <a:xfrm>
                <a:off x="7968325" y="355525"/>
                <a:ext cx="655400" cy="157800"/>
                <a:chOff x="7968325" y="355525"/>
                <a:chExt cx="655400" cy="157800"/>
              </a:xfrm>
            </p:grpSpPr>
            <p:sp>
              <p:nvSpPr>
                <p:cNvPr id="163" name="Google Shape;163;p2"/>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 name="Google Shape;164;p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165" name="Google Shape;165;p2"/>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6" name="Google Shape;166;p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167" name="Google Shape;167;p2"/>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170" name="Google Shape;170;p2"/>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171" name="Google Shape;171;p2"/>
          <p:cNvSpPr txBox="1">
            <a:spLocks noGrp="1"/>
          </p:cNvSpPr>
          <p:nvPr>
            <p:ph type="ctrTitle"/>
          </p:nvPr>
        </p:nvSpPr>
        <p:spPr>
          <a:xfrm>
            <a:off x="954000" y="1260431"/>
            <a:ext cx="7236000" cy="2186100"/>
          </a:xfrm>
          <a:prstGeom prst="rect">
            <a:avLst/>
          </a:prstGeom>
        </p:spPr>
        <p:txBody>
          <a:bodyPr spcFirstLastPara="1" wrap="square" lIns="91425" tIns="91425" rIns="91425" bIns="91425" anchor="b" anchorCtr="0">
            <a:noAutofit/>
          </a:bodyPr>
          <a:lstStyle>
            <a:lvl1pPr lvl="0" algn="ctr">
              <a:lnSpc>
                <a:spcPct val="90000"/>
              </a:lnSpc>
              <a:spcBef>
                <a:spcPts val="100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2" name="Google Shape;172;p2"/>
          <p:cNvSpPr txBox="1">
            <a:spLocks noGrp="1"/>
          </p:cNvSpPr>
          <p:nvPr>
            <p:ph type="subTitle" idx="1"/>
          </p:nvPr>
        </p:nvSpPr>
        <p:spPr>
          <a:xfrm>
            <a:off x="1871462" y="3550363"/>
            <a:ext cx="5404800" cy="332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3" name="Google Shape;173;p2">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4" name="Google Shape;174;p2">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pPr defTabSz="685800">
              <a:buClrTx/>
            </a:pPr>
            <a:fld id="{B28593A9-40E4-4715-BB88-DD783705E2B1}" type="datetimeFigureOut">
              <a:rPr lang="en-US" kern="1200" smtClean="0">
                <a:solidFill>
                  <a:prstClr val="black">
                    <a:tint val="75000"/>
                  </a:prstClr>
                </a:solidFill>
                <a:latin typeface="Calibri" panose="020F0502020204030204"/>
                <a:ea typeface="+mn-ea"/>
                <a:cs typeface="+mn-cs"/>
              </a:rPr>
              <a:pPr defTabSz="685800">
                <a:buClrTx/>
              </a:pPr>
              <a:t>24/10/2025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pPr defTabSz="685800">
              <a:buClrTx/>
            </a:pPr>
            <a:fld id="{A1D6A31A-DEAA-4B37-8FF5-84366831316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65680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pPr defTabSz="685800">
              <a:buClrTx/>
            </a:pPr>
            <a:fld id="{B28593A9-40E4-4715-BB88-DD783705E2B1}" type="datetimeFigureOut">
              <a:rPr lang="en-US" kern="1200" smtClean="0">
                <a:solidFill>
                  <a:prstClr val="black">
                    <a:tint val="75000"/>
                  </a:prstClr>
                </a:solidFill>
                <a:latin typeface="Calibri" panose="020F0502020204030204"/>
                <a:ea typeface="+mn-ea"/>
                <a:cs typeface="+mn-cs"/>
              </a:rPr>
              <a:pPr defTabSz="685800">
                <a:buClrTx/>
              </a:pPr>
              <a:t>24/10/2025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pPr defTabSz="685800">
              <a:buClrTx/>
            </a:pPr>
            <a:fld id="{A1D6A31A-DEAA-4B37-8FF5-84366831316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45894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gradFill>
          <a:gsLst>
            <a:gs pos="0">
              <a:schemeClr val="accent4"/>
            </a:gs>
            <a:gs pos="73000">
              <a:schemeClr val="accent3"/>
            </a:gs>
            <a:gs pos="100000">
              <a:schemeClr val="accent2"/>
            </a:gs>
          </a:gsLst>
          <a:lin ang="5400700" scaled="0"/>
        </a:gradFill>
        <a:effectLst/>
      </p:bgPr>
    </p:bg>
    <p:spTree>
      <p:nvGrpSpPr>
        <p:cNvPr id="1" name="Shape 343"/>
        <p:cNvGrpSpPr/>
        <p:nvPr/>
      </p:nvGrpSpPr>
      <p:grpSpPr>
        <a:xfrm>
          <a:off x="0" y="0"/>
          <a:ext cx="0" cy="0"/>
          <a:chOff x="0" y="0"/>
          <a:chExt cx="0" cy="0"/>
        </a:xfrm>
      </p:grpSpPr>
      <p:grpSp>
        <p:nvGrpSpPr>
          <p:cNvPr id="344" name="Google Shape;344;p4"/>
          <p:cNvGrpSpPr/>
          <p:nvPr/>
        </p:nvGrpSpPr>
        <p:grpSpPr>
          <a:xfrm>
            <a:off x="-4499" y="85"/>
            <a:ext cx="9153479" cy="5143338"/>
            <a:chOff x="-4499" y="85"/>
            <a:chExt cx="9153479" cy="5143338"/>
          </a:xfrm>
        </p:grpSpPr>
        <p:sp>
          <p:nvSpPr>
            <p:cNvPr id="345" name="Google Shape;345;p4"/>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4"/>
          <p:cNvGrpSpPr/>
          <p:nvPr/>
        </p:nvGrpSpPr>
        <p:grpSpPr>
          <a:xfrm>
            <a:off x="347375" y="249475"/>
            <a:ext cx="8449275" cy="4648800"/>
            <a:chOff x="347375" y="249475"/>
            <a:chExt cx="8449275" cy="4648800"/>
          </a:xfrm>
        </p:grpSpPr>
        <p:grpSp>
          <p:nvGrpSpPr>
            <p:cNvPr id="495" name="Google Shape;495;p4"/>
            <p:cNvGrpSpPr/>
            <p:nvPr/>
          </p:nvGrpSpPr>
          <p:grpSpPr>
            <a:xfrm>
              <a:off x="347375" y="249475"/>
              <a:ext cx="8449200" cy="369900"/>
              <a:chOff x="347375" y="249475"/>
              <a:chExt cx="8449200" cy="369900"/>
            </a:xfrm>
          </p:grpSpPr>
          <p:sp>
            <p:nvSpPr>
              <p:cNvPr id="496" name="Google Shape;496;p4"/>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497" name="Google Shape;497;p4"/>
              <p:cNvGrpSpPr/>
              <p:nvPr/>
            </p:nvGrpSpPr>
            <p:grpSpPr>
              <a:xfrm>
                <a:off x="7968325" y="355525"/>
                <a:ext cx="655400" cy="157800"/>
                <a:chOff x="7968325" y="355525"/>
                <a:chExt cx="655400" cy="157800"/>
              </a:xfrm>
            </p:grpSpPr>
            <p:sp>
              <p:nvSpPr>
                <p:cNvPr id="498" name="Google Shape;498;p4"/>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9" name="Google Shape;499;p4"/>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500" name="Google Shape;500;p4"/>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1" name="Google Shape;501;p4"/>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502" name="Google Shape;502;p4"/>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4" name="Google Shape;504;p4"/>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505" name="Google Shape;505;p4"/>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506" name="Google Shape;506;p4"/>
          <p:cNvSpPr txBox="1">
            <a:spLocks noGrp="1"/>
          </p:cNvSpPr>
          <p:nvPr>
            <p:ph type="title"/>
          </p:nvPr>
        </p:nvSpPr>
        <p:spPr>
          <a:xfrm>
            <a:off x="713100" y="620100"/>
            <a:ext cx="7717800" cy="492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07" name="Google Shape;507;p4"/>
          <p:cNvSpPr txBox="1">
            <a:spLocks noGrp="1"/>
          </p:cNvSpPr>
          <p:nvPr>
            <p:ph type="body" idx="1"/>
          </p:nvPr>
        </p:nvSpPr>
        <p:spPr>
          <a:xfrm>
            <a:off x="713100" y="1152475"/>
            <a:ext cx="7524000" cy="3130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1"/>
              </a:buClr>
              <a:buSzPts val="1200"/>
              <a:buFont typeface="Dosis"/>
              <a:buAutoNum type="arabicPeriod"/>
              <a:defRPr sz="1100">
                <a:latin typeface="Dosis"/>
                <a:ea typeface="Dosis"/>
                <a:cs typeface="Dosis"/>
                <a:sym typeface="Dosis"/>
              </a:defRPr>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508" name="Google Shape;508;p4">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09" name="Google Shape;509;p4">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chemeClr val="accent4"/>
            </a:gs>
            <a:gs pos="73000">
              <a:schemeClr val="accent3"/>
            </a:gs>
            <a:gs pos="100000">
              <a:schemeClr val="accent2"/>
            </a:gs>
          </a:gsLst>
          <a:lin ang="5400700" scaled="0"/>
        </a:gradFill>
        <a:effectLst/>
      </p:bgPr>
    </p:bg>
    <p:spTree>
      <p:nvGrpSpPr>
        <p:cNvPr id="1" name="Shape 680"/>
        <p:cNvGrpSpPr/>
        <p:nvPr/>
      </p:nvGrpSpPr>
      <p:grpSpPr>
        <a:xfrm>
          <a:off x="0" y="0"/>
          <a:ext cx="0" cy="0"/>
          <a:chOff x="0" y="0"/>
          <a:chExt cx="0" cy="0"/>
        </a:xfrm>
      </p:grpSpPr>
      <p:grpSp>
        <p:nvGrpSpPr>
          <p:cNvPr id="681" name="Google Shape;681;p6"/>
          <p:cNvGrpSpPr/>
          <p:nvPr/>
        </p:nvGrpSpPr>
        <p:grpSpPr>
          <a:xfrm>
            <a:off x="-4499" y="85"/>
            <a:ext cx="9153479" cy="5143338"/>
            <a:chOff x="-4499" y="85"/>
            <a:chExt cx="9153479" cy="5143338"/>
          </a:xfrm>
        </p:grpSpPr>
        <p:sp>
          <p:nvSpPr>
            <p:cNvPr id="682" name="Google Shape;682;p6"/>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6"/>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6"/>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6"/>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6"/>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6"/>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6"/>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6"/>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6"/>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6"/>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6"/>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6"/>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6"/>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6"/>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6"/>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6"/>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6"/>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6"/>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6"/>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6"/>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6"/>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6"/>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6"/>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6"/>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6"/>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6"/>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6"/>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6"/>
          <p:cNvGrpSpPr/>
          <p:nvPr/>
        </p:nvGrpSpPr>
        <p:grpSpPr>
          <a:xfrm>
            <a:off x="347375" y="249475"/>
            <a:ext cx="8449275" cy="4648800"/>
            <a:chOff x="347375" y="249475"/>
            <a:chExt cx="8449275" cy="4648800"/>
          </a:xfrm>
        </p:grpSpPr>
        <p:grpSp>
          <p:nvGrpSpPr>
            <p:cNvPr id="832" name="Google Shape;832;p6"/>
            <p:cNvGrpSpPr/>
            <p:nvPr/>
          </p:nvGrpSpPr>
          <p:grpSpPr>
            <a:xfrm>
              <a:off x="347375" y="249475"/>
              <a:ext cx="8449200" cy="369900"/>
              <a:chOff x="347375" y="249475"/>
              <a:chExt cx="8449200" cy="369900"/>
            </a:xfrm>
          </p:grpSpPr>
          <p:sp>
            <p:nvSpPr>
              <p:cNvPr id="833" name="Google Shape;833;p6"/>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834" name="Google Shape;834;p6"/>
              <p:cNvGrpSpPr/>
              <p:nvPr/>
            </p:nvGrpSpPr>
            <p:grpSpPr>
              <a:xfrm>
                <a:off x="7968325" y="355525"/>
                <a:ext cx="655400" cy="157800"/>
                <a:chOff x="7968325" y="355525"/>
                <a:chExt cx="655400" cy="157800"/>
              </a:xfrm>
            </p:grpSpPr>
            <p:sp>
              <p:nvSpPr>
                <p:cNvPr id="835" name="Google Shape;835;p6"/>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6" name="Google Shape;836;p6"/>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837" name="Google Shape;837;p6"/>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8" name="Google Shape;838;p6"/>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839" name="Google Shape;839;p6"/>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1" name="Google Shape;841;p6"/>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842" name="Google Shape;842;p6"/>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843" name="Google Shape;843;p6"/>
          <p:cNvSpPr txBox="1">
            <a:spLocks noGrp="1"/>
          </p:cNvSpPr>
          <p:nvPr>
            <p:ph type="title"/>
          </p:nvPr>
        </p:nvSpPr>
        <p:spPr>
          <a:xfrm>
            <a:off x="713100" y="620100"/>
            <a:ext cx="7717800" cy="492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44" name="Google Shape;844;p6">
            <a:hlinkClick r:id="" action="ppaction://hlinkshowjump?jump=previousslide"/>
          </p:cNvPr>
          <p:cNvSpPr txBox="1">
            <a:spLocks noGrp="1"/>
          </p:cNvSpPr>
          <p:nvPr>
            <p:ph type="subTitle" idx="1"/>
          </p:nvPr>
        </p:nvSpPr>
        <p:spPr>
          <a:xfrm>
            <a:off x="786872"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45" name="Google Shape;845;p6">
            <a:hlinkClick r:id="" action="ppaction://hlinkshowjump?jump=nextslide"/>
          </p:cNvPr>
          <p:cNvSpPr txBox="1">
            <a:spLocks noGrp="1"/>
          </p:cNvSpPr>
          <p:nvPr>
            <p:ph type="subTitle" idx="2"/>
          </p:nvPr>
        </p:nvSpPr>
        <p:spPr>
          <a:xfrm>
            <a:off x="7622672"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01"/>
        <p:cNvGrpSpPr/>
        <p:nvPr/>
      </p:nvGrpSpPr>
      <p:grpSpPr>
        <a:xfrm>
          <a:off x="0" y="0"/>
          <a:ext cx="0" cy="0"/>
          <a:chOff x="0" y="0"/>
          <a:chExt cx="0" cy="0"/>
        </a:xfrm>
      </p:grpSpPr>
      <p:grpSp>
        <p:nvGrpSpPr>
          <p:cNvPr id="1502" name="Google Shape;1502;p11"/>
          <p:cNvGrpSpPr/>
          <p:nvPr/>
        </p:nvGrpSpPr>
        <p:grpSpPr>
          <a:xfrm>
            <a:off x="-4499" y="85"/>
            <a:ext cx="9153479" cy="5143338"/>
            <a:chOff x="-4499" y="85"/>
            <a:chExt cx="9153479" cy="5143338"/>
          </a:xfrm>
        </p:grpSpPr>
        <p:sp>
          <p:nvSpPr>
            <p:cNvPr id="1503" name="Google Shape;1503;p11"/>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1"/>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1"/>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1"/>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1"/>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1"/>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1"/>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1"/>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1"/>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1"/>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1"/>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1"/>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1"/>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1"/>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1"/>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1"/>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1"/>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1"/>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1"/>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1"/>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1"/>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1"/>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1"/>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1"/>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1"/>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1"/>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1"/>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1"/>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1"/>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1"/>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1"/>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1"/>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1"/>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1"/>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1"/>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1"/>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1"/>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1"/>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1"/>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1"/>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1"/>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1"/>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1"/>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1"/>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1"/>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1"/>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1"/>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1"/>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1"/>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1"/>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1"/>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1"/>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1"/>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1"/>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1"/>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1"/>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1"/>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1"/>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1"/>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1"/>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1"/>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1"/>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1"/>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1"/>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1"/>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1"/>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1"/>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1"/>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1"/>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1"/>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1"/>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1"/>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1"/>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1"/>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1"/>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1"/>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1"/>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1"/>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1"/>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1"/>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1"/>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1"/>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1"/>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1"/>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1"/>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1"/>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1"/>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1"/>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1"/>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1"/>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1"/>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1"/>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1"/>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1"/>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1"/>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1"/>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1"/>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1"/>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1"/>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1"/>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1"/>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1"/>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1"/>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1"/>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1"/>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1"/>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1"/>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1"/>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1"/>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1"/>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1"/>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1"/>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1"/>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1"/>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1"/>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1"/>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1"/>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1"/>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1"/>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1"/>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1"/>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1"/>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1"/>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1"/>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1"/>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1"/>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1"/>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1"/>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1"/>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1"/>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1"/>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1"/>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1"/>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1"/>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1"/>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1"/>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1"/>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1"/>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1"/>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1"/>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1"/>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2" name="Google Shape;1652;p11"/>
          <p:cNvGrpSpPr/>
          <p:nvPr/>
        </p:nvGrpSpPr>
        <p:grpSpPr>
          <a:xfrm>
            <a:off x="347375" y="249475"/>
            <a:ext cx="8449275" cy="4648800"/>
            <a:chOff x="347375" y="249475"/>
            <a:chExt cx="8449275" cy="4648800"/>
          </a:xfrm>
        </p:grpSpPr>
        <p:grpSp>
          <p:nvGrpSpPr>
            <p:cNvPr id="1653" name="Google Shape;1653;p11"/>
            <p:cNvGrpSpPr/>
            <p:nvPr/>
          </p:nvGrpSpPr>
          <p:grpSpPr>
            <a:xfrm>
              <a:off x="347375" y="249475"/>
              <a:ext cx="8449200" cy="369900"/>
              <a:chOff x="347375" y="249475"/>
              <a:chExt cx="8449200" cy="369900"/>
            </a:xfrm>
          </p:grpSpPr>
          <p:sp>
            <p:nvSpPr>
              <p:cNvPr id="1654" name="Google Shape;1654;p11"/>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1655" name="Google Shape;1655;p11"/>
              <p:cNvGrpSpPr/>
              <p:nvPr/>
            </p:nvGrpSpPr>
            <p:grpSpPr>
              <a:xfrm>
                <a:off x="7968325" y="355525"/>
                <a:ext cx="655400" cy="157800"/>
                <a:chOff x="7968325" y="355525"/>
                <a:chExt cx="655400" cy="157800"/>
              </a:xfrm>
            </p:grpSpPr>
            <p:sp>
              <p:nvSpPr>
                <p:cNvPr id="1656" name="Google Shape;1656;p11"/>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57" name="Google Shape;1657;p11"/>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1658" name="Google Shape;1658;p11"/>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59" name="Google Shape;1659;p11"/>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1660" name="Google Shape;1660;p11"/>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1"/>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62" name="Google Shape;1662;p11"/>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1663" name="Google Shape;1663;p11"/>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1664" name="Google Shape;1664;p11"/>
          <p:cNvSpPr txBox="1">
            <a:spLocks noGrp="1"/>
          </p:cNvSpPr>
          <p:nvPr>
            <p:ph type="title" hasCustomPrompt="1"/>
          </p:nvPr>
        </p:nvSpPr>
        <p:spPr>
          <a:xfrm>
            <a:off x="1931840" y="1645750"/>
            <a:ext cx="5280300" cy="1400100"/>
          </a:xfrm>
          <a:prstGeom prst="rect">
            <a:avLst/>
          </a:prstGeom>
        </p:spPr>
        <p:txBody>
          <a:bodyPr spcFirstLastPara="1" wrap="square" lIns="91425" tIns="91425" rIns="91425" bIns="91425" anchor="b"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r>
              <a:t>xx%</a:t>
            </a:r>
          </a:p>
        </p:txBody>
      </p:sp>
      <p:sp>
        <p:nvSpPr>
          <p:cNvPr id="1665" name="Google Shape;1665;p11"/>
          <p:cNvSpPr txBox="1">
            <a:spLocks noGrp="1"/>
          </p:cNvSpPr>
          <p:nvPr>
            <p:ph type="subTitle" idx="1"/>
          </p:nvPr>
        </p:nvSpPr>
        <p:spPr>
          <a:xfrm>
            <a:off x="1931850" y="3104150"/>
            <a:ext cx="52803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666" name="Google Shape;1666;p11">
            <a:hlinkClick r:id="" action="ppaction://hlinkshowjump?jump=previousslide"/>
          </p:cNvPr>
          <p:cNvSpPr txBox="1">
            <a:spLocks noGrp="1"/>
          </p:cNvSpPr>
          <p:nvPr>
            <p:ph type="subTitle" idx="2"/>
          </p:nvPr>
        </p:nvSpPr>
        <p:spPr>
          <a:xfrm>
            <a:off x="786872"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67" name="Google Shape;1667;p11">
            <a:hlinkClick r:id="" action="ppaction://hlinkshowjump?jump=nextslide"/>
          </p:cNvPr>
          <p:cNvSpPr txBox="1">
            <a:spLocks noGrp="1"/>
          </p:cNvSpPr>
          <p:nvPr>
            <p:ph type="subTitle" idx="3"/>
          </p:nvPr>
        </p:nvSpPr>
        <p:spPr>
          <a:xfrm>
            <a:off x="7622672"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6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BLANK_19">
    <p:spTree>
      <p:nvGrpSpPr>
        <p:cNvPr id="1" name="Shape 4064"/>
        <p:cNvGrpSpPr/>
        <p:nvPr/>
      </p:nvGrpSpPr>
      <p:grpSpPr>
        <a:xfrm>
          <a:off x="0" y="0"/>
          <a:ext cx="0" cy="0"/>
          <a:chOff x="0" y="0"/>
          <a:chExt cx="0" cy="0"/>
        </a:xfrm>
      </p:grpSpPr>
      <p:grpSp>
        <p:nvGrpSpPr>
          <p:cNvPr id="4065" name="Google Shape;4065;p27"/>
          <p:cNvGrpSpPr/>
          <p:nvPr/>
        </p:nvGrpSpPr>
        <p:grpSpPr>
          <a:xfrm>
            <a:off x="-4499" y="85"/>
            <a:ext cx="9153479" cy="5143338"/>
            <a:chOff x="-4499" y="85"/>
            <a:chExt cx="9153479" cy="5143338"/>
          </a:xfrm>
        </p:grpSpPr>
        <p:sp>
          <p:nvSpPr>
            <p:cNvPr id="4066" name="Google Shape;4066;p27"/>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7"/>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7"/>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7"/>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7"/>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7"/>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7"/>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7"/>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7"/>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7"/>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7"/>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7"/>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7"/>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7"/>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7"/>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7"/>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7"/>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7"/>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7"/>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7"/>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7"/>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7"/>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7"/>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7"/>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7"/>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7"/>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7"/>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7"/>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7"/>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7"/>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7"/>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7"/>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7"/>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7"/>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7"/>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7"/>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7"/>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7"/>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7"/>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7"/>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7"/>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7"/>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7"/>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7"/>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7"/>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7"/>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7"/>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7"/>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7"/>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7"/>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7"/>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7"/>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7"/>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7"/>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7"/>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7"/>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7"/>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7"/>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7"/>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7"/>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7"/>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7"/>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7"/>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7"/>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7"/>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7"/>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7"/>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7"/>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7"/>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7"/>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7"/>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7"/>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7"/>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7"/>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7"/>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7"/>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7"/>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7"/>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7"/>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7"/>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7"/>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7"/>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7"/>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7"/>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7"/>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7"/>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7"/>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7"/>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7"/>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7"/>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7"/>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27"/>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7"/>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7"/>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7"/>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7"/>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7"/>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7"/>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7"/>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7"/>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7"/>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7"/>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7"/>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7"/>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7"/>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7"/>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7"/>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7"/>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7"/>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7"/>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7"/>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7"/>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7"/>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7"/>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7"/>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7"/>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7"/>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7"/>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7"/>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7"/>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7"/>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7"/>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7"/>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7"/>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7"/>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7"/>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7"/>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7"/>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7"/>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7"/>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7"/>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7"/>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7"/>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7"/>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7"/>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7"/>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7"/>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7"/>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7"/>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7"/>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7"/>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7"/>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7"/>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7"/>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7"/>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7"/>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7"/>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7"/>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7"/>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5" name="Google Shape;4215;p27"/>
          <p:cNvGrpSpPr/>
          <p:nvPr/>
        </p:nvGrpSpPr>
        <p:grpSpPr>
          <a:xfrm>
            <a:off x="347375" y="249475"/>
            <a:ext cx="8449275" cy="4648800"/>
            <a:chOff x="347375" y="249475"/>
            <a:chExt cx="8449275" cy="4648800"/>
          </a:xfrm>
        </p:grpSpPr>
        <p:grpSp>
          <p:nvGrpSpPr>
            <p:cNvPr id="4216" name="Google Shape;4216;p27"/>
            <p:cNvGrpSpPr/>
            <p:nvPr/>
          </p:nvGrpSpPr>
          <p:grpSpPr>
            <a:xfrm>
              <a:off x="347375" y="249475"/>
              <a:ext cx="8449200" cy="369900"/>
              <a:chOff x="347375" y="249475"/>
              <a:chExt cx="8449200" cy="369900"/>
            </a:xfrm>
          </p:grpSpPr>
          <p:sp>
            <p:nvSpPr>
              <p:cNvPr id="4217" name="Google Shape;4217;p27"/>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4218" name="Google Shape;4218;p27"/>
              <p:cNvGrpSpPr/>
              <p:nvPr/>
            </p:nvGrpSpPr>
            <p:grpSpPr>
              <a:xfrm>
                <a:off x="7968325" y="355525"/>
                <a:ext cx="655400" cy="157800"/>
                <a:chOff x="7968325" y="355525"/>
                <a:chExt cx="655400" cy="157800"/>
              </a:xfrm>
            </p:grpSpPr>
            <p:sp>
              <p:nvSpPr>
                <p:cNvPr id="4219" name="Google Shape;4219;p27"/>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20" name="Google Shape;4220;p27"/>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4221" name="Google Shape;4221;p27"/>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22" name="Google Shape;4222;p27"/>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4223" name="Google Shape;4223;p27"/>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7"/>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25" name="Google Shape;4225;p27"/>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4226" name="Google Shape;4226;p27"/>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4227" name="Google Shape;4227;p27"/>
          <p:cNvSpPr txBox="1">
            <a:spLocks noGrp="1"/>
          </p:cNvSpPr>
          <p:nvPr>
            <p:ph type="subTitle" idx="1"/>
          </p:nvPr>
        </p:nvSpPr>
        <p:spPr>
          <a:xfrm>
            <a:off x="1186788" y="2871149"/>
            <a:ext cx="3044100" cy="735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28" name="Google Shape;4228;p27"/>
          <p:cNvSpPr txBox="1">
            <a:spLocks noGrp="1"/>
          </p:cNvSpPr>
          <p:nvPr>
            <p:ph type="title"/>
          </p:nvPr>
        </p:nvSpPr>
        <p:spPr>
          <a:xfrm>
            <a:off x="815012" y="1827700"/>
            <a:ext cx="3783900" cy="90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229" name="Google Shape;4229;p27">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30" name="Google Shape;4230;p27">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8">
    <p:bg>
      <p:bgPr>
        <a:gradFill>
          <a:gsLst>
            <a:gs pos="0">
              <a:schemeClr val="accent4"/>
            </a:gs>
            <a:gs pos="37000">
              <a:schemeClr val="accent1"/>
            </a:gs>
            <a:gs pos="70000">
              <a:schemeClr val="accent3"/>
            </a:gs>
            <a:gs pos="100000">
              <a:schemeClr val="accent2"/>
            </a:gs>
          </a:gsLst>
          <a:lin ang="5400700" scaled="0"/>
        </a:gradFill>
        <a:effectLst/>
      </p:bgPr>
    </p:bg>
    <p:spTree>
      <p:nvGrpSpPr>
        <p:cNvPr id="1" name="Shape 4757"/>
        <p:cNvGrpSpPr/>
        <p:nvPr/>
      </p:nvGrpSpPr>
      <p:grpSpPr>
        <a:xfrm>
          <a:off x="0" y="0"/>
          <a:ext cx="0" cy="0"/>
          <a:chOff x="0" y="0"/>
          <a:chExt cx="0" cy="0"/>
        </a:xfrm>
      </p:grpSpPr>
      <p:grpSp>
        <p:nvGrpSpPr>
          <p:cNvPr id="4758" name="Google Shape;4758;p31"/>
          <p:cNvGrpSpPr/>
          <p:nvPr/>
        </p:nvGrpSpPr>
        <p:grpSpPr>
          <a:xfrm>
            <a:off x="-4499" y="85"/>
            <a:ext cx="9153479" cy="5143338"/>
            <a:chOff x="-4499" y="85"/>
            <a:chExt cx="9153479" cy="5143338"/>
          </a:xfrm>
        </p:grpSpPr>
        <p:sp>
          <p:nvSpPr>
            <p:cNvPr id="4759" name="Google Shape;4759;p31"/>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1"/>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1"/>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31"/>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31"/>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1"/>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31"/>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31"/>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31"/>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1"/>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31"/>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31"/>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31"/>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31"/>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31"/>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31"/>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31"/>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31"/>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31"/>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31"/>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31"/>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31"/>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31"/>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31"/>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31"/>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31"/>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31"/>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1"/>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1"/>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1"/>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31"/>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31"/>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31"/>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31"/>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31"/>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31"/>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31"/>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31"/>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31"/>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31"/>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31"/>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31"/>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31"/>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31"/>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31"/>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31"/>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31"/>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31"/>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31"/>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31"/>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31"/>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31"/>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31"/>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31"/>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1"/>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31"/>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31"/>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31"/>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31"/>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31"/>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31"/>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1"/>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31"/>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31"/>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31"/>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31"/>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31"/>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31"/>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31"/>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31"/>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31"/>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31"/>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31"/>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31"/>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31"/>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31"/>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31"/>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31"/>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31"/>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31"/>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31"/>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31"/>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31"/>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31"/>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31"/>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31"/>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31"/>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31"/>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31"/>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31"/>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31"/>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31"/>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31"/>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31"/>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31"/>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31"/>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31"/>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31"/>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31"/>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31"/>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31"/>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31"/>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31"/>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31"/>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31"/>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31"/>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31"/>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31"/>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31"/>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31"/>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31"/>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31"/>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31"/>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31"/>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31"/>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31"/>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31"/>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31"/>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31"/>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31"/>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31"/>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31"/>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31"/>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31"/>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31"/>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31"/>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31"/>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31"/>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31"/>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31"/>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31"/>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31"/>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31"/>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31"/>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31"/>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31"/>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31"/>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31"/>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31"/>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31"/>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31"/>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31"/>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31"/>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31"/>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31"/>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31"/>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31"/>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31"/>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31"/>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8" name="Google Shape;4908;p31"/>
          <p:cNvGrpSpPr/>
          <p:nvPr/>
        </p:nvGrpSpPr>
        <p:grpSpPr>
          <a:xfrm>
            <a:off x="347375" y="249475"/>
            <a:ext cx="8449275" cy="4648800"/>
            <a:chOff x="347375" y="249475"/>
            <a:chExt cx="8449275" cy="4648800"/>
          </a:xfrm>
        </p:grpSpPr>
        <p:grpSp>
          <p:nvGrpSpPr>
            <p:cNvPr id="4909" name="Google Shape;4909;p31"/>
            <p:cNvGrpSpPr/>
            <p:nvPr/>
          </p:nvGrpSpPr>
          <p:grpSpPr>
            <a:xfrm>
              <a:off x="347375" y="249475"/>
              <a:ext cx="8449200" cy="369900"/>
              <a:chOff x="347375" y="249475"/>
              <a:chExt cx="8449200" cy="369900"/>
            </a:xfrm>
          </p:grpSpPr>
          <p:sp>
            <p:nvSpPr>
              <p:cNvPr id="4910" name="Google Shape;4910;p31"/>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4911" name="Google Shape;4911;p31"/>
              <p:cNvGrpSpPr/>
              <p:nvPr/>
            </p:nvGrpSpPr>
            <p:grpSpPr>
              <a:xfrm>
                <a:off x="7968325" y="355525"/>
                <a:ext cx="655400" cy="157800"/>
                <a:chOff x="7968325" y="355525"/>
                <a:chExt cx="655400" cy="157800"/>
              </a:xfrm>
            </p:grpSpPr>
            <p:sp>
              <p:nvSpPr>
                <p:cNvPr id="4912" name="Google Shape;4912;p31"/>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13" name="Google Shape;4913;p31"/>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4914" name="Google Shape;4914;p31"/>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15" name="Google Shape;4915;p31"/>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4916" name="Google Shape;4916;p31"/>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31"/>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18" name="Google Shape;4918;p31"/>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4919" name="Google Shape;4919;p31"/>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7">
    <p:bg>
      <p:bgPr>
        <a:gradFill>
          <a:gsLst>
            <a:gs pos="0">
              <a:schemeClr val="accent4"/>
            </a:gs>
            <a:gs pos="73000">
              <a:schemeClr val="lt2"/>
            </a:gs>
            <a:gs pos="100000">
              <a:schemeClr val="accent2"/>
            </a:gs>
          </a:gsLst>
          <a:lin ang="5400700" scaled="0"/>
        </a:gradFill>
        <a:effectLst/>
      </p:bgPr>
    </p:bg>
    <p:spTree>
      <p:nvGrpSpPr>
        <p:cNvPr id="1" name="Shape 4920"/>
        <p:cNvGrpSpPr/>
        <p:nvPr/>
      </p:nvGrpSpPr>
      <p:grpSpPr>
        <a:xfrm>
          <a:off x="0" y="0"/>
          <a:ext cx="0" cy="0"/>
          <a:chOff x="0" y="0"/>
          <a:chExt cx="0" cy="0"/>
        </a:xfrm>
      </p:grpSpPr>
      <p:grpSp>
        <p:nvGrpSpPr>
          <p:cNvPr id="4921" name="Google Shape;4921;p32"/>
          <p:cNvGrpSpPr/>
          <p:nvPr/>
        </p:nvGrpSpPr>
        <p:grpSpPr>
          <a:xfrm>
            <a:off x="-4499" y="85"/>
            <a:ext cx="9153479" cy="5143338"/>
            <a:chOff x="-4499" y="85"/>
            <a:chExt cx="9153479" cy="5143338"/>
          </a:xfrm>
        </p:grpSpPr>
        <p:sp>
          <p:nvSpPr>
            <p:cNvPr id="4922" name="Google Shape;4922;p32"/>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32"/>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32"/>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32"/>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32"/>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32"/>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32"/>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32"/>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32"/>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32"/>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32"/>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32"/>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32"/>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32"/>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32"/>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32"/>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32"/>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32"/>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32"/>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32"/>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32"/>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32"/>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32"/>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32"/>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32"/>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32"/>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32"/>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32"/>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32"/>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32"/>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32"/>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32"/>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32"/>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32"/>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32"/>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32"/>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32"/>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32"/>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32"/>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32"/>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32"/>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32"/>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32"/>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32"/>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32"/>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32"/>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32"/>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32"/>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32"/>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32"/>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32"/>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32"/>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32"/>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32"/>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32"/>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32"/>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32"/>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32"/>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32"/>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32"/>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32"/>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32"/>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32"/>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32"/>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32"/>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32"/>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32"/>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32"/>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32"/>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32"/>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32"/>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32"/>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32"/>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32"/>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32"/>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32"/>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32"/>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32"/>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32"/>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32"/>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32"/>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32"/>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32"/>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32"/>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32"/>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32"/>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32"/>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32"/>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32"/>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32"/>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32"/>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32"/>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32"/>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32"/>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32"/>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32"/>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32"/>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32"/>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32"/>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32"/>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32"/>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32"/>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32"/>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32"/>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32"/>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32"/>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32"/>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32"/>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32"/>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32"/>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32"/>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32"/>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32"/>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32"/>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32"/>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32"/>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32"/>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32"/>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32"/>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32"/>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32"/>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32"/>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32"/>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32"/>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32"/>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32"/>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32"/>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32"/>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32"/>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32"/>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32"/>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32"/>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32"/>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32"/>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32"/>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32"/>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32"/>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32"/>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32"/>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32"/>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32"/>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32"/>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32"/>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32"/>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32"/>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32"/>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32"/>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32"/>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32"/>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1" name="Google Shape;5071;p32"/>
          <p:cNvGrpSpPr/>
          <p:nvPr/>
        </p:nvGrpSpPr>
        <p:grpSpPr>
          <a:xfrm>
            <a:off x="347375" y="249475"/>
            <a:ext cx="8449275" cy="4648800"/>
            <a:chOff x="347375" y="249475"/>
            <a:chExt cx="8449275" cy="4648800"/>
          </a:xfrm>
        </p:grpSpPr>
        <p:grpSp>
          <p:nvGrpSpPr>
            <p:cNvPr id="5072" name="Google Shape;5072;p32"/>
            <p:cNvGrpSpPr/>
            <p:nvPr/>
          </p:nvGrpSpPr>
          <p:grpSpPr>
            <a:xfrm>
              <a:off x="347375" y="249475"/>
              <a:ext cx="8449200" cy="369900"/>
              <a:chOff x="347375" y="249475"/>
              <a:chExt cx="8449200" cy="369900"/>
            </a:xfrm>
          </p:grpSpPr>
          <p:sp>
            <p:nvSpPr>
              <p:cNvPr id="5073" name="Google Shape;5073;p32"/>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5074" name="Google Shape;5074;p32"/>
              <p:cNvGrpSpPr/>
              <p:nvPr/>
            </p:nvGrpSpPr>
            <p:grpSpPr>
              <a:xfrm>
                <a:off x="7968325" y="355525"/>
                <a:ext cx="655400" cy="157800"/>
                <a:chOff x="7968325" y="355525"/>
                <a:chExt cx="655400" cy="157800"/>
              </a:xfrm>
            </p:grpSpPr>
            <p:sp>
              <p:nvSpPr>
                <p:cNvPr id="5075" name="Google Shape;5075;p32"/>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76" name="Google Shape;5076;p3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5077" name="Google Shape;5077;p32"/>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78" name="Google Shape;5078;p3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5079" name="Google Shape;5079;p32"/>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3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81" name="Google Shape;5081;p3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5082" name="Google Shape;5082;p32"/>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grpSp>
        <p:nvGrpSpPr>
          <p:cNvPr id="5083" name="Google Shape;5083;p32"/>
          <p:cNvGrpSpPr/>
          <p:nvPr/>
        </p:nvGrpSpPr>
        <p:grpSpPr>
          <a:xfrm>
            <a:off x="1041014" y="999990"/>
            <a:ext cx="7069200" cy="3538650"/>
            <a:chOff x="812175" y="971325"/>
            <a:chExt cx="7069200" cy="3538650"/>
          </a:xfrm>
        </p:grpSpPr>
        <p:sp>
          <p:nvSpPr>
            <p:cNvPr id="5084" name="Google Shape;5084;p32"/>
            <p:cNvSpPr/>
            <p:nvPr/>
          </p:nvSpPr>
          <p:spPr>
            <a:xfrm>
              <a:off x="812175" y="971325"/>
              <a:ext cx="7069200" cy="1251900"/>
            </a:xfrm>
            <a:prstGeom prst="roundRect">
              <a:avLst>
                <a:gd name="adj" fmla="val 0"/>
              </a:avLst>
            </a:prstGeom>
            <a:solidFill>
              <a:schemeClr val="lt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085" name="Google Shape;5085;p32"/>
            <p:cNvSpPr/>
            <p:nvPr/>
          </p:nvSpPr>
          <p:spPr>
            <a:xfrm>
              <a:off x="812175" y="1375575"/>
              <a:ext cx="7069200" cy="31344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5086" name="Google Shape;5086;p32"/>
            <p:cNvGrpSpPr/>
            <p:nvPr/>
          </p:nvGrpSpPr>
          <p:grpSpPr>
            <a:xfrm>
              <a:off x="7053102" y="1101050"/>
              <a:ext cx="655400" cy="157800"/>
              <a:chOff x="7968325" y="355525"/>
              <a:chExt cx="655400" cy="157800"/>
            </a:xfrm>
          </p:grpSpPr>
          <p:sp>
            <p:nvSpPr>
              <p:cNvPr id="5087" name="Google Shape;5087;p32"/>
              <p:cNvSpPr/>
              <p:nvPr/>
            </p:nvSpPr>
            <p:spPr>
              <a:xfrm>
                <a:off x="8466225" y="356425"/>
                <a:ext cx="157500" cy="155700"/>
              </a:xfrm>
              <a:prstGeom prst="rect">
                <a:avLst/>
              </a:prstGeom>
              <a:solidFill>
                <a:schemeClr val="lt2"/>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88" name="Google Shape;5088;p3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5089" name="Google Shape;5089;p32"/>
              <p:cNvSpPr/>
              <p:nvPr/>
            </p:nvSpPr>
            <p:spPr>
              <a:xfrm>
                <a:off x="8217275" y="356425"/>
                <a:ext cx="157500" cy="155700"/>
              </a:xfrm>
              <a:prstGeom prst="rect">
                <a:avLst/>
              </a:prstGeom>
              <a:solidFill>
                <a:schemeClr val="lt2"/>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90" name="Google Shape;5090;p3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5091" name="Google Shape;5091;p32"/>
              <p:cNvSpPr/>
              <p:nvPr/>
            </p:nvSpPr>
            <p:spPr>
              <a:xfrm>
                <a:off x="7968325" y="356425"/>
                <a:ext cx="157500" cy="155700"/>
              </a:xfrm>
              <a:prstGeom prst="rect">
                <a:avLst/>
              </a:prstGeom>
              <a:solidFill>
                <a:schemeClr val="lt2"/>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3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93" name="Google Shape;5093;p3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9144000" cy="51435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177282" y="171450"/>
            <a:ext cx="8789437" cy="48006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8471427" y="212899"/>
            <a:ext cx="442298" cy="390467"/>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8642988" y="15306"/>
            <a:ext cx="474200" cy="156145"/>
          </a:xfrm>
          <a:prstGeom prst="rect">
            <a:avLst/>
          </a:prstGeom>
        </p:spPr>
      </p:pic>
    </p:spTree>
    <p:extLst>
      <p:ext uri="{BB962C8B-B14F-4D97-AF65-F5344CB8AC3E}">
        <p14:creationId xmlns:p14="http://schemas.microsoft.com/office/powerpoint/2010/main" val="3027195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4"/>
            </a:gs>
            <a:gs pos="73000">
              <a:schemeClr val="accent3"/>
            </a:gs>
            <a:gs pos="100000">
              <a:schemeClr val="accent2"/>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620100"/>
            <a:ext cx="7717800" cy="4920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1pPr>
            <a:lvl2pPr lvl="1">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2pPr>
            <a:lvl3pPr lvl="2">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3pPr>
            <a:lvl4pPr lvl="3">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4pPr>
            <a:lvl5pPr lvl="4">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5pPr>
            <a:lvl6pPr lvl="5">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6pPr>
            <a:lvl7pPr lvl="6">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7pPr>
            <a:lvl8pPr lvl="7">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8pPr>
            <a:lvl9pPr lvl="8">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9pPr>
          </a:lstStyle>
          <a:p>
            <a:endParaRPr/>
          </a:p>
        </p:txBody>
      </p:sp>
      <p:sp>
        <p:nvSpPr>
          <p:cNvPr id="7" name="Google Shape;7;p1"/>
          <p:cNvSpPr txBox="1">
            <a:spLocks noGrp="1"/>
          </p:cNvSpPr>
          <p:nvPr>
            <p:ph type="body" idx="1"/>
          </p:nvPr>
        </p:nvSpPr>
        <p:spPr>
          <a:xfrm>
            <a:off x="713100" y="1152475"/>
            <a:ext cx="7717800" cy="3451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1pPr>
            <a:lvl2pPr marL="914400" lvl="1"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2pPr>
            <a:lvl3pPr marL="1371600" lvl="2"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3pPr>
            <a:lvl4pPr marL="1828800" lvl="3"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4pPr>
            <a:lvl5pPr marL="2286000" lvl="4"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5pPr>
            <a:lvl6pPr marL="2743200" lvl="5"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6pPr>
            <a:lvl7pPr marL="3200400" lvl="6"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7pPr>
            <a:lvl8pPr marL="3657600" lvl="7"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8pPr>
            <a:lvl9pPr marL="4114800" lvl="8"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7" r:id="rId4"/>
    <p:sldLayoutId id="2147483658" r:id="rId5"/>
    <p:sldLayoutId id="2147483673" r:id="rId6"/>
    <p:sldLayoutId id="2147483677" r:id="rId7"/>
    <p:sldLayoutId id="2147483678" r:id="rId8"/>
    <p:sldLayoutId id="214748368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24/10/2025</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974627697"/>
      </p:ext>
    </p:extLst>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facebook.co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hyperlink" Target="http://www.facebook.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slideLayout" Target="../slideLayouts/slideLayout10.xml"/><Relationship Id="rId7" Type="http://schemas.openxmlformats.org/officeDocument/2006/relationships/image" Target="../media/image42.png"/><Relationship Id="rId12" Type="http://schemas.openxmlformats.org/officeDocument/2006/relationships/image" Target="../media/image4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notesSlide" Target="../notesSlides/notesSlide25.xml"/><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18" Type="http://schemas.openxmlformats.org/officeDocument/2006/relationships/image" Target="../media/image57.emf"/><Relationship Id="rId3" Type="http://schemas.microsoft.com/office/2007/relationships/media" Target="../media/media3.mp3"/><Relationship Id="rId21" Type="http://schemas.openxmlformats.org/officeDocument/2006/relationships/image" Target="../media/image46.png"/><Relationship Id="rId7" Type="http://schemas.openxmlformats.org/officeDocument/2006/relationships/audio" Target="../media/audio1.wav"/><Relationship Id="rId12" Type="http://schemas.openxmlformats.org/officeDocument/2006/relationships/image" Target="../media/image52.png"/><Relationship Id="rId17" Type="http://schemas.openxmlformats.org/officeDocument/2006/relationships/image" Target="../media/image56.png"/><Relationship Id="rId2" Type="http://schemas.openxmlformats.org/officeDocument/2006/relationships/audio" Target="../media/media2.wav"/><Relationship Id="rId16" Type="http://schemas.openxmlformats.org/officeDocument/2006/relationships/image" Target="../media/image55.png"/><Relationship Id="rId20" Type="http://schemas.openxmlformats.org/officeDocument/2006/relationships/image" Target="../media/image58.png"/><Relationship Id="rId1" Type="http://schemas.microsoft.com/office/2007/relationships/media" Target="../media/media2.wav"/><Relationship Id="rId6" Type="http://schemas.openxmlformats.org/officeDocument/2006/relationships/notesSlide" Target="../notesSlides/notesSlide26.xml"/><Relationship Id="rId11" Type="http://schemas.openxmlformats.org/officeDocument/2006/relationships/image" Target="../media/image51.png"/><Relationship Id="rId5" Type="http://schemas.openxmlformats.org/officeDocument/2006/relationships/slideLayout" Target="../slideLayouts/slideLayout11.xml"/><Relationship Id="rId15" Type="http://schemas.openxmlformats.org/officeDocument/2006/relationships/image" Target="../media/image41.png"/><Relationship Id="rId10" Type="http://schemas.openxmlformats.org/officeDocument/2006/relationships/image" Target="../media/image40.png"/><Relationship Id="rId19" Type="http://schemas.openxmlformats.org/officeDocument/2006/relationships/image" Target="../media/image44.png"/><Relationship Id="rId4" Type="http://schemas.openxmlformats.org/officeDocument/2006/relationships/audio" Target="../media/media3.mp3"/><Relationship Id="rId9" Type="http://schemas.openxmlformats.org/officeDocument/2006/relationships/image" Target="../media/image50.png"/><Relationship Id="rId1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0.png"/><Relationship Id="rId18" Type="http://schemas.openxmlformats.org/officeDocument/2006/relationships/image" Target="../media/image58.png"/><Relationship Id="rId3" Type="http://schemas.microsoft.com/office/2007/relationships/media" Target="../media/media3.mp3"/><Relationship Id="rId7" Type="http://schemas.openxmlformats.org/officeDocument/2006/relationships/image" Target="../media/image49.png"/><Relationship Id="rId12" Type="http://schemas.openxmlformats.org/officeDocument/2006/relationships/image" Target="../media/image59.png"/><Relationship Id="rId17" Type="http://schemas.openxmlformats.org/officeDocument/2006/relationships/image" Target="../media/image56.png"/><Relationship Id="rId2" Type="http://schemas.openxmlformats.org/officeDocument/2006/relationships/audio" Target="../media/media2.wav"/><Relationship Id="rId16" Type="http://schemas.openxmlformats.org/officeDocument/2006/relationships/image" Target="../media/image44.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52.png"/><Relationship Id="rId5" Type="http://schemas.openxmlformats.org/officeDocument/2006/relationships/slideLayout" Target="../slideLayouts/slideLayout11.xml"/><Relationship Id="rId15" Type="http://schemas.openxmlformats.org/officeDocument/2006/relationships/image" Target="../media/image57.emf"/><Relationship Id="rId10" Type="http://schemas.openxmlformats.org/officeDocument/2006/relationships/image" Target="../media/image51.png"/><Relationship Id="rId19"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0.png"/><Relationship Id="rId14"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1.png"/><Relationship Id="rId18" Type="http://schemas.openxmlformats.org/officeDocument/2006/relationships/image" Target="../media/image58.png"/><Relationship Id="rId3" Type="http://schemas.microsoft.com/office/2007/relationships/media" Target="../media/media3.mp3"/><Relationship Id="rId7" Type="http://schemas.openxmlformats.org/officeDocument/2006/relationships/image" Target="../media/image49.png"/><Relationship Id="rId12" Type="http://schemas.openxmlformats.org/officeDocument/2006/relationships/image" Target="../media/image53.png"/><Relationship Id="rId17" Type="http://schemas.openxmlformats.org/officeDocument/2006/relationships/image" Target="../media/image56.png"/><Relationship Id="rId2" Type="http://schemas.openxmlformats.org/officeDocument/2006/relationships/audio" Target="../media/media2.wav"/><Relationship Id="rId16" Type="http://schemas.openxmlformats.org/officeDocument/2006/relationships/image" Target="../media/image44.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59.png"/><Relationship Id="rId5" Type="http://schemas.openxmlformats.org/officeDocument/2006/relationships/slideLayout" Target="../slideLayouts/slideLayout11.xml"/><Relationship Id="rId15" Type="http://schemas.openxmlformats.org/officeDocument/2006/relationships/image" Target="../media/image57.emf"/><Relationship Id="rId10" Type="http://schemas.openxmlformats.org/officeDocument/2006/relationships/image" Target="../media/image51.png"/><Relationship Id="rId19"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0.png"/><Relationship Id="rId14"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6.png"/><Relationship Id="rId18" Type="http://schemas.openxmlformats.org/officeDocument/2006/relationships/image" Target="../media/image58.png"/><Relationship Id="rId3" Type="http://schemas.microsoft.com/office/2007/relationships/media" Target="../media/media3.mp3"/><Relationship Id="rId7" Type="http://schemas.openxmlformats.org/officeDocument/2006/relationships/image" Target="../media/image49.png"/><Relationship Id="rId12" Type="http://schemas.openxmlformats.org/officeDocument/2006/relationships/image" Target="../media/image59.png"/><Relationship Id="rId17" Type="http://schemas.openxmlformats.org/officeDocument/2006/relationships/image" Target="../media/image44.png"/><Relationship Id="rId2" Type="http://schemas.openxmlformats.org/officeDocument/2006/relationships/audio" Target="../media/media2.wav"/><Relationship Id="rId16" Type="http://schemas.openxmlformats.org/officeDocument/2006/relationships/image" Target="../media/image57.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52.png"/><Relationship Id="rId5" Type="http://schemas.openxmlformats.org/officeDocument/2006/relationships/slideLayout" Target="../slideLayouts/slideLayout11.xml"/><Relationship Id="rId15" Type="http://schemas.openxmlformats.org/officeDocument/2006/relationships/image" Target="../media/image55.png"/><Relationship Id="rId10" Type="http://schemas.openxmlformats.org/officeDocument/2006/relationships/image" Target="../media/image60.png"/><Relationship Id="rId19"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0.png"/><Relationship Id="rId1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1.png"/><Relationship Id="rId18" Type="http://schemas.openxmlformats.org/officeDocument/2006/relationships/image" Target="../media/image58.png"/><Relationship Id="rId3" Type="http://schemas.microsoft.com/office/2007/relationships/media" Target="../media/media3.mp3"/><Relationship Id="rId7" Type="http://schemas.openxmlformats.org/officeDocument/2006/relationships/image" Target="../media/image49.png"/><Relationship Id="rId12" Type="http://schemas.openxmlformats.org/officeDocument/2006/relationships/image" Target="../media/image53.png"/><Relationship Id="rId17" Type="http://schemas.openxmlformats.org/officeDocument/2006/relationships/image" Target="../media/image56.png"/><Relationship Id="rId2" Type="http://schemas.openxmlformats.org/officeDocument/2006/relationships/audio" Target="../media/media2.wav"/><Relationship Id="rId16" Type="http://schemas.openxmlformats.org/officeDocument/2006/relationships/image" Target="../media/image44.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59.png"/><Relationship Id="rId5" Type="http://schemas.openxmlformats.org/officeDocument/2006/relationships/slideLayout" Target="../slideLayouts/slideLayout11.xml"/><Relationship Id="rId15" Type="http://schemas.openxmlformats.org/officeDocument/2006/relationships/image" Target="../media/image57.emf"/><Relationship Id="rId10" Type="http://schemas.openxmlformats.org/officeDocument/2006/relationships/image" Target="../media/image51.png"/><Relationship Id="rId19"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0.png"/><Relationship Id="rId1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22.pn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3.sv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3.sv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23.sv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sv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79"/>
        <p:cNvGrpSpPr/>
        <p:nvPr/>
      </p:nvGrpSpPr>
      <p:grpSpPr>
        <a:xfrm>
          <a:off x="0" y="0"/>
          <a:ext cx="0" cy="0"/>
          <a:chOff x="0" y="0"/>
          <a:chExt cx="0" cy="0"/>
        </a:xfrm>
      </p:grpSpPr>
      <p:grpSp>
        <p:nvGrpSpPr>
          <p:cNvPr id="6582" name="Google Shape;6582;p52"/>
          <p:cNvGrpSpPr/>
          <p:nvPr/>
        </p:nvGrpSpPr>
        <p:grpSpPr>
          <a:xfrm>
            <a:off x="1265400" y="971325"/>
            <a:ext cx="6613200" cy="3200850"/>
            <a:chOff x="1268175" y="963075"/>
            <a:chExt cx="6613200" cy="3200850"/>
          </a:xfrm>
        </p:grpSpPr>
        <p:sp>
          <p:nvSpPr>
            <p:cNvPr id="6583" name="Google Shape;6583;p52"/>
            <p:cNvSpPr/>
            <p:nvPr/>
          </p:nvSpPr>
          <p:spPr>
            <a:xfrm>
              <a:off x="1268175" y="963075"/>
              <a:ext cx="6613200" cy="1251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6584" name="Google Shape;6584;p52"/>
            <p:cNvSpPr/>
            <p:nvPr/>
          </p:nvSpPr>
          <p:spPr>
            <a:xfrm>
              <a:off x="1268175" y="1367325"/>
              <a:ext cx="6613200" cy="27966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6585" name="Google Shape;6585;p52"/>
            <p:cNvGrpSpPr/>
            <p:nvPr/>
          </p:nvGrpSpPr>
          <p:grpSpPr>
            <a:xfrm>
              <a:off x="7053102" y="1092800"/>
              <a:ext cx="655400" cy="157800"/>
              <a:chOff x="7968325" y="355525"/>
              <a:chExt cx="655400" cy="157800"/>
            </a:xfrm>
          </p:grpSpPr>
          <p:sp>
            <p:nvSpPr>
              <p:cNvPr id="6586" name="Google Shape;6586;p52"/>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7" name="Google Shape;6587;p5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6588" name="Google Shape;6588;p52"/>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9" name="Google Shape;6589;p5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6590" name="Google Shape;6590;p52"/>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5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92" name="Google Shape;6592;p5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6594" name="Google Shape;6594;p52"/>
          <p:cNvSpPr txBox="1">
            <a:spLocks noGrp="1"/>
          </p:cNvSpPr>
          <p:nvPr>
            <p:ph type="subTitle" idx="1"/>
          </p:nvPr>
        </p:nvSpPr>
        <p:spPr>
          <a:xfrm>
            <a:off x="1195720" y="1862938"/>
            <a:ext cx="6752560" cy="156151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000" b="1">
                <a:solidFill>
                  <a:srgbClr val="000000"/>
                </a:solidFill>
                <a:latin typeface="+mj-lt"/>
              </a:rPr>
              <a:t>CHÀO MỪNG CÁC EM ĐẾN VỚI BUỔI HỌC NGÀY HÔM NAY!</a:t>
            </a:r>
          </a:p>
        </p:txBody>
      </p:sp>
      <p:grpSp>
        <p:nvGrpSpPr>
          <p:cNvPr id="6595" name="Google Shape;6595;p52"/>
          <p:cNvGrpSpPr/>
          <p:nvPr/>
        </p:nvGrpSpPr>
        <p:grpSpPr>
          <a:xfrm>
            <a:off x="1805966" y="4258746"/>
            <a:ext cx="442346" cy="544800"/>
            <a:chOff x="1349513" y="3255625"/>
            <a:chExt cx="442346" cy="544800"/>
          </a:xfrm>
        </p:grpSpPr>
        <p:sp>
          <p:nvSpPr>
            <p:cNvPr id="6596" name="Google Shape;6596;p52"/>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52"/>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8" name="Google Shape;6598;p52"/>
          <p:cNvGrpSpPr/>
          <p:nvPr/>
        </p:nvGrpSpPr>
        <p:grpSpPr>
          <a:xfrm>
            <a:off x="247098" y="901706"/>
            <a:ext cx="519622" cy="494824"/>
            <a:chOff x="7231778" y="3446525"/>
            <a:chExt cx="519622" cy="494824"/>
          </a:xfrm>
        </p:grpSpPr>
        <p:sp>
          <p:nvSpPr>
            <p:cNvPr id="6599" name="Google Shape;6599;p52"/>
            <p:cNvSpPr/>
            <p:nvPr/>
          </p:nvSpPr>
          <p:spPr>
            <a:xfrm>
              <a:off x="7475700" y="3446525"/>
              <a:ext cx="275700" cy="275700"/>
            </a:xfrm>
            <a:prstGeom prst="star4">
              <a:avLst>
                <a:gd name="adj" fmla="val 15639"/>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52"/>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1" name="Google Shape;6601;p52"/>
          <p:cNvGrpSpPr/>
          <p:nvPr/>
        </p:nvGrpSpPr>
        <p:grpSpPr>
          <a:xfrm>
            <a:off x="7331984" y="332137"/>
            <a:ext cx="432485" cy="580225"/>
            <a:chOff x="7473303" y="1083625"/>
            <a:chExt cx="432485" cy="580225"/>
          </a:xfrm>
        </p:grpSpPr>
        <p:sp>
          <p:nvSpPr>
            <p:cNvPr id="6602" name="Google Shape;6602;p52"/>
            <p:cNvSpPr/>
            <p:nvPr/>
          </p:nvSpPr>
          <p:spPr>
            <a:xfrm>
              <a:off x="7473303" y="1083625"/>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52"/>
            <p:cNvSpPr/>
            <p:nvPr/>
          </p:nvSpPr>
          <p:spPr>
            <a:xfrm>
              <a:off x="7555688" y="1313750"/>
              <a:ext cx="350100" cy="350100"/>
            </a:xfrm>
            <a:prstGeom prst="star4">
              <a:avLst>
                <a:gd name="adj" fmla="val 15639"/>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4" name="Google Shape;6604;p52"/>
          <p:cNvGrpSpPr/>
          <p:nvPr/>
        </p:nvGrpSpPr>
        <p:grpSpPr>
          <a:xfrm>
            <a:off x="8107714" y="4258056"/>
            <a:ext cx="487822" cy="453303"/>
            <a:chOff x="1248463" y="1078375"/>
            <a:chExt cx="487822" cy="453303"/>
          </a:xfrm>
        </p:grpSpPr>
        <p:sp>
          <p:nvSpPr>
            <p:cNvPr id="6605" name="Google Shape;6605;p52"/>
            <p:cNvSpPr/>
            <p:nvPr/>
          </p:nvSpPr>
          <p:spPr>
            <a:xfrm>
              <a:off x="1460565" y="12290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52"/>
            <p:cNvSpPr/>
            <p:nvPr/>
          </p:nvSpPr>
          <p:spPr>
            <a:xfrm>
              <a:off x="1306386" y="1423149"/>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52"/>
            <p:cNvSpPr/>
            <p:nvPr/>
          </p:nvSpPr>
          <p:spPr>
            <a:xfrm>
              <a:off x="1248463" y="107837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8" name="Google Shape;6608;p52"/>
          <p:cNvGrpSpPr/>
          <p:nvPr/>
        </p:nvGrpSpPr>
        <p:grpSpPr>
          <a:xfrm>
            <a:off x="8290351" y="863900"/>
            <a:ext cx="123600" cy="3239150"/>
            <a:chOff x="8290351" y="863900"/>
            <a:chExt cx="123600" cy="3239150"/>
          </a:xfrm>
        </p:grpSpPr>
        <p:sp>
          <p:nvSpPr>
            <p:cNvPr id="6609" name="Google Shape;6609;p52"/>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52"/>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52"/>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52"/>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52"/>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4" name="Google Shape;6614;p52"/>
          <p:cNvSpPr/>
          <p:nvPr/>
        </p:nvSpPr>
        <p:spPr>
          <a:xfrm>
            <a:off x="8291538" y="2226028"/>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5">
            <a:extLst>
              <a:ext uri="{FF2B5EF4-FFF2-40B4-BE49-F238E27FC236}">
                <a16:creationId xmlns:a16="http://schemas.microsoft.com/office/drawing/2014/main" id="{C411EE0E-FC1A-A6BA-E5C6-431761DCC2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4429" y="2265928"/>
            <a:ext cx="2094038" cy="2761920"/>
          </a:xfrm>
          <a:prstGeom prst="rect">
            <a:avLst/>
          </a:prstGeom>
        </p:spPr>
      </p:pic>
      <p:pic>
        <p:nvPicPr>
          <p:cNvPr id="11" name="Picture 5">
            <a:extLst>
              <a:ext uri="{FF2B5EF4-FFF2-40B4-BE49-F238E27FC236}">
                <a16:creationId xmlns:a16="http://schemas.microsoft.com/office/drawing/2014/main" id="{6120EB72-557B-103E-A706-E9FF3C7C91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371512">
            <a:off x="6087005" y="3114510"/>
            <a:ext cx="1575018" cy="17394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1011909" y="1337060"/>
            <a:ext cx="7140033" cy="3215689"/>
          </a:xfrm>
          <a:prstGeom prst="rect">
            <a:avLst/>
          </a:prstGeom>
          <a:noFill/>
        </p:spPr>
        <p:txBody>
          <a:bodyPr wrap="square">
            <a:spAutoFit/>
          </a:bodyPr>
          <a:lstStyle/>
          <a:p>
            <a:pPr marR="0" algn="just">
              <a:lnSpc>
                <a:spcPct val="150000"/>
              </a:lnSpc>
              <a:spcBef>
                <a:spcPts val="0"/>
              </a:spcBef>
              <a:spcAft>
                <a:spcPts val="800"/>
              </a:spcAft>
            </a:pPr>
            <a:r>
              <a:rPr lang="en-US" sz="2000" b="1" i="1" dirty="0" err="1">
                <a:latin typeface="+mn-lt"/>
                <a:ea typeface="Calibri" panose="020F0502020204030204" pitchFamily="34" charset="0"/>
                <a:cs typeface="Times New Roman" panose="02020603050405020304" pitchFamily="18" charset="0"/>
              </a:rPr>
              <a:t>Đọc</a:t>
            </a:r>
            <a:r>
              <a:rPr lang="en-US" sz="2000" b="1" i="1" dirty="0">
                <a:latin typeface="+mn-lt"/>
                <a:ea typeface="Calibri" panose="020F0502020204030204" pitchFamily="34" charset="0"/>
                <a:cs typeface="Times New Roman" panose="02020603050405020304" pitchFamily="18" charset="0"/>
              </a:rPr>
              <a:t> </a:t>
            </a:r>
            <a:r>
              <a:rPr lang="vi-VN" sz="2000" b="1" i="1" dirty="0">
                <a:latin typeface="+mn-lt"/>
                <a:ea typeface="Calibri" panose="020F0502020204030204" pitchFamily="34" charset="0"/>
                <a:cs typeface="Times New Roman" panose="02020603050405020304" pitchFamily="18" charset="0"/>
              </a:rPr>
              <a:t>thông tin mục 1</a:t>
            </a:r>
            <a:r>
              <a:rPr lang="en-US" sz="2000" b="1" i="1" dirty="0">
                <a:latin typeface="+mn-lt"/>
                <a:ea typeface="Calibri" panose="020F0502020204030204" pitchFamily="34" charset="0"/>
                <a:cs typeface="Times New Roman" panose="02020603050405020304" pitchFamily="18" charset="0"/>
              </a:rPr>
              <a:t>b</a:t>
            </a:r>
            <a:r>
              <a:rPr lang="vi-VN" sz="2000" b="1" i="1" dirty="0">
                <a:latin typeface="+mn-lt"/>
                <a:ea typeface="Calibri" panose="020F0502020204030204" pitchFamily="34" charset="0"/>
                <a:cs typeface="Times New Roman" panose="02020603050405020304" pitchFamily="18" charset="0"/>
              </a:rPr>
              <a:t> – SGK tr.1</a:t>
            </a:r>
            <a:r>
              <a:rPr lang="en-US" sz="2000" b="1" i="1" dirty="0">
                <a:latin typeface="+mn-lt"/>
                <a:ea typeface="Calibri" panose="020F0502020204030204" pitchFamily="34" charset="0"/>
                <a:cs typeface="Times New Roman" panose="02020603050405020304" pitchFamily="18" charset="0"/>
              </a:rPr>
              <a:t>9</a:t>
            </a:r>
            <a:r>
              <a:rPr lang="vi-VN" sz="2000" b="1" i="1" dirty="0">
                <a:latin typeface="+mn-lt"/>
                <a:ea typeface="Calibri" panose="020F0502020204030204" pitchFamily="34" charset="0"/>
                <a:cs typeface="Times New Roman" panose="02020603050405020304" pitchFamily="18" charset="0"/>
              </a:rPr>
              <a:t> và trả lời câu hỏi:</a:t>
            </a:r>
          </a:p>
          <a:p>
            <a:pPr marL="342900" marR="0" indent="-342900" algn="just">
              <a:lnSpc>
                <a:spcPct val="150000"/>
              </a:lnSpc>
              <a:spcBef>
                <a:spcPts val="0"/>
              </a:spcBef>
              <a:spcAft>
                <a:spcPts val="800"/>
              </a:spcAft>
              <a:buFont typeface="Wingdings" panose="05000000000000000000" pitchFamily="2" charset="2"/>
              <a:buChar char="§"/>
            </a:pPr>
            <a:r>
              <a:rPr lang="vi-VN" sz="2000" dirty="0">
                <a:latin typeface="+mn-lt"/>
                <a:ea typeface="Calibri" panose="020F0502020204030204" pitchFamily="34" charset="0"/>
                <a:cs typeface="Times New Roman" panose="02020603050405020304" pitchFamily="18" charset="0"/>
              </a:rPr>
              <a:t>Mạng xã hội là gì?</a:t>
            </a:r>
          </a:p>
          <a:p>
            <a:pPr marL="342900" marR="0" indent="-342900" algn="just">
              <a:lnSpc>
                <a:spcPct val="150000"/>
              </a:lnSpc>
              <a:spcBef>
                <a:spcPts val="0"/>
              </a:spcBef>
              <a:spcAft>
                <a:spcPts val="800"/>
              </a:spcAft>
              <a:buFont typeface="Wingdings" panose="05000000000000000000" pitchFamily="2" charset="2"/>
              <a:buChar char="§"/>
            </a:pPr>
            <a:r>
              <a:rPr lang="vi-VN" sz="2000" dirty="0">
                <a:latin typeface="+mn-lt"/>
                <a:ea typeface="Calibri" panose="020F0502020204030204" pitchFamily="34" charset="0"/>
                <a:cs typeface="Times New Roman" panose="02020603050405020304" pitchFamily="18" charset="0"/>
              </a:rPr>
              <a:t>Cách tổ chức mạng xã hội phổ biến nhất để người sử dụng tham gia là gì?</a:t>
            </a:r>
          </a:p>
          <a:p>
            <a:pPr marL="342900" marR="0" indent="-342900" algn="just">
              <a:lnSpc>
                <a:spcPct val="150000"/>
              </a:lnSpc>
              <a:spcBef>
                <a:spcPts val="0"/>
              </a:spcBef>
              <a:spcAft>
                <a:spcPts val="800"/>
              </a:spcAft>
              <a:buFont typeface="Wingdings" panose="05000000000000000000" pitchFamily="2" charset="2"/>
              <a:buChar char="§"/>
            </a:pPr>
            <a:r>
              <a:rPr lang="vi-VN" sz="2000" dirty="0">
                <a:latin typeface="+mn-lt"/>
                <a:ea typeface="Calibri" panose="020F0502020204030204" pitchFamily="34" charset="0"/>
                <a:cs typeface="Times New Roman" panose="02020603050405020304" pitchFamily="18" charset="0"/>
              </a:rPr>
              <a:t>Con người có thể giao tiếp trên các trang mạng xã hội bằng những cách nào?</a:t>
            </a:r>
          </a:p>
        </p:txBody>
      </p:sp>
      <p:sp>
        <p:nvSpPr>
          <p:cNvPr id="2" name="Oval 1">
            <a:extLst>
              <a:ext uri="{FF2B5EF4-FFF2-40B4-BE49-F238E27FC236}">
                <a16:creationId xmlns:a16="http://schemas.microsoft.com/office/drawing/2014/main" id="{0D95FA4A-6CB2-9227-E346-14F781B0D3A8}"/>
              </a:ext>
            </a:extLst>
          </p:cNvPr>
          <p:cNvSpPr/>
          <p:nvPr/>
        </p:nvSpPr>
        <p:spPr>
          <a:xfrm>
            <a:off x="465126" y="1370279"/>
            <a:ext cx="529845" cy="492000"/>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rPr>
              <a:t>?</a:t>
            </a:r>
          </a:p>
        </p:txBody>
      </p:sp>
      <p:sp>
        <p:nvSpPr>
          <p:cNvPr id="3" name="TextBox 2">
            <a:extLst>
              <a:ext uri="{FF2B5EF4-FFF2-40B4-BE49-F238E27FC236}">
                <a16:creationId xmlns:a16="http://schemas.microsoft.com/office/drawing/2014/main" id="{A77DED2F-8189-F548-3EA5-C8CB9EC46CB0}"/>
              </a:ext>
            </a:extLst>
          </p:cNvPr>
          <p:cNvSpPr txBox="1"/>
          <p:nvPr/>
        </p:nvSpPr>
        <p:spPr>
          <a:xfrm>
            <a:off x="504072" y="726604"/>
            <a:ext cx="6875550" cy="477054"/>
          </a:xfrm>
          <a:prstGeom prst="rect">
            <a:avLst/>
          </a:prstGeom>
          <a:noFill/>
        </p:spPr>
        <p:txBody>
          <a:bodyPr wrap="square" rtlCol="0">
            <a:spAutoFit/>
          </a:bodyPr>
          <a:lstStyle/>
          <a:p>
            <a:r>
              <a:rPr lang="en-US" sz="2500" b="1">
                <a:solidFill>
                  <a:srgbClr val="FF0000"/>
                </a:solidFill>
              </a:rPr>
              <a:t>b. Mạng xã hội</a:t>
            </a:r>
          </a:p>
        </p:txBody>
      </p:sp>
    </p:spTree>
    <p:extLst>
      <p:ext uri="{BB962C8B-B14F-4D97-AF65-F5344CB8AC3E}">
        <p14:creationId xmlns:p14="http://schemas.microsoft.com/office/powerpoint/2010/main" val="2389730158"/>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pic>
        <p:nvPicPr>
          <p:cNvPr id="7" name="Picture 5">
            <a:extLst>
              <a:ext uri="{FF2B5EF4-FFF2-40B4-BE49-F238E27FC236}">
                <a16:creationId xmlns:a16="http://schemas.microsoft.com/office/drawing/2014/main" id="{199AF46D-F72D-BEE5-9A68-803A4D46A696}"/>
              </a:ext>
            </a:extLst>
          </p:cNvPr>
          <p:cNvPicPr>
            <a:picLocks noChangeAspect="1"/>
          </p:cNvPicPr>
          <p:nvPr/>
        </p:nvPicPr>
        <p:blipFill>
          <a:blip r:embed="rId3"/>
          <a:srcRect/>
          <a:stretch>
            <a:fillRect/>
          </a:stretch>
        </p:blipFill>
        <p:spPr>
          <a:xfrm>
            <a:off x="417079" y="714671"/>
            <a:ext cx="2786358" cy="1856411"/>
          </a:xfrm>
          <a:prstGeom prst="rect">
            <a:avLst/>
          </a:prstGeom>
        </p:spPr>
      </p:pic>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3282295" y="1199249"/>
            <a:ext cx="5026193" cy="958660"/>
          </a:xfrm>
          <a:prstGeom prst="rect">
            <a:avLst/>
          </a:prstGeom>
          <a:noFill/>
        </p:spPr>
        <p:txBody>
          <a:bodyPr wrap="square">
            <a:spAutoFit/>
          </a:bodyPr>
          <a:lstStyle/>
          <a:p>
            <a:pPr marR="0" algn="just">
              <a:lnSpc>
                <a:spcPct val="150000"/>
              </a:lnSpc>
              <a:spcBef>
                <a:spcPts val="0"/>
              </a:spcBef>
              <a:spcAft>
                <a:spcPts val="800"/>
              </a:spcAft>
            </a:pPr>
            <a:r>
              <a:rPr lang="vi-VN" sz="2000">
                <a:latin typeface="+mn-lt"/>
                <a:ea typeface="Calibri" panose="020F0502020204030204" pitchFamily="34" charset="0"/>
                <a:cs typeface="Times New Roman" panose="02020603050405020304" pitchFamily="18" charset="0"/>
              </a:rPr>
              <a:t>Mạng xã hội là một cộng đồng trực tuyến để mọi người có thể tương tác với nhau.</a:t>
            </a:r>
          </a:p>
        </p:txBody>
      </p:sp>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620" y="-35392"/>
            <a:ext cx="1254873" cy="1202397"/>
          </a:xfrm>
          <a:prstGeom prst="rect">
            <a:avLst/>
          </a:prstGeom>
        </p:spPr>
      </p:pic>
      <p:pic>
        <p:nvPicPr>
          <p:cNvPr id="6" name="Picture 4">
            <a:extLst>
              <a:ext uri="{FF2B5EF4-FFF2-40B4-BE49-F238E27FC236}">
                <a16:creationId xmlns:a16="http://schemas.microsoft.com/office/drawing/2014/main" id="{63C22269-853F-FEBA-BBF3-7AA6403668B0}"/>
              </a:ext>
            </a:extLst>
          </p:cNvPr>
          <p:cNvPicPr>
            <a:picLocks noChangeAspect="1"/>
          </p:cNvPicPr>
          <p:nvPr/>
        </p:nvPicPr>
        <p:blipFill>
          <a:blip r:embed="rId6"/>
          <a:srcRect/>
          <a:stretch>
            <a:fillRect/>
          </a:stretch>
        </p:blipFill>
        <p:spPr>
          <a:xfrm>
            <a:off x="5396150" y="2837989"/>
            <a:ext cx="2786356" cy="1856410"/>
          </a:xfrm>
          <a:prstGeom prst="rect">
            <a:avLst/>
          </a:prstGeom>
        </p:spPr>
      </p:pic>
      <p:sp>
        <p:nvSpPr>
          <p:cNvPr id="8" name="TextBox 7">
            <a:extLst>
              <a:ext uri="{FF2B5EF4-FFF2-40B4-BE49-F238E27FC236}">
                <a16:creationId xmlns:a16="http://schemas.microsoft.com/office/drawing/2014/main" id="{6F33B5EA-1045-6C24-511A-395A1BD3A4F8}"/>
              </a:ext>
            </a:extLst>
          </p:cNvPr>
          <p:cNvSpPr txBox="1"/>
          <p:nvPr/>
        </p:nvSpPr>
        <p:spPr>
          <a:xfrm>
            <a:off x="664263" y="3116237"/>
            <a:ext cx="4637813" cy="1420325"/>
          </a:xfrm>
          <a:prstGeom prst="rect">
            <a:avLst/>
          </a:prstGeom>
          <a:noFill/>
        </p:spPr>
        <p:txBody>
          <a:bodyPr wrap="square">
            <a:spAutoFit/>
          </a:bodyPr>
          <a:lstStyle/>
          <a:p>
            <a:pPr marR="0" algn="just">
              <a:lnSpc>
                <a:spcPct val="150000"/>
              </a:lnSpc>
              <a:spcBef>
                <a:spcPts val="0"/>
              </a:spcBef>
              <a:spcAft>
                <a:spcPts val="800"/>
              </a:spcAft>
            </a:pPr>
            <a:r>
              <a:rPr lang="vi-VN" sz="2000">
                <a:latin typeface="+mn-lt"/>
                <a:ea typeface="Calibri" panose="020F0502020204030204" pitchFamily="34" charset="0"/>
                <a:cs typeface="Times New Roman" panose="02020603050405020304" pitchFamily="18" charset="0"/>
              </a:rPr>
              <a:t>Cách tổ chức mạng xã hội phổ biến nhất để người sử dụng tham gia là dưới dạng các website.</a:t>
            </a:r>
          </a:p>
        </p:txBody>
      </p:sp>
    </p:spTree>
    <p:extLst>
      <p:ext uri="{BB962C8B-B14F-4D97-AF65-F5344CB8AC3E}">
        <p14:creationId xmlns:p14="http://schemas.microsoft.com/office/powerpoint/2010/main" val="3920448070"/>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2793"/>
            <a:ext cx="1036822" cy="993464"/>
          </a:xfrm>
          <a:prstGeom prst="rect">
            <a:avLst/>
          </a:prstGeom>
        </p:spPr>
      </p:pic>
      <p:sp>
        <p:nvSpPr>
          <p:cNvPr id="8" name="TextBox 7">
            <a:extLst>
              <a:ext uri="{FF2B5EF4-FFF2-40B4-BE49-F238E27FC236}">
                <a16:creationId xmlns:a16="http://schemas.microsoft.com/office/drawing/2014/main" id="{6F33B5EA-1045-6C24-511A-395A1BD3A4F8}"/>
              </a:ext>
            </a:extLst>
          </p:cNvPr>
          <p:cNvSpPr txBox="1"/>
          <p:nvPr/>
        </p:nvSpPr>
        <p:spPr>
          <a:xfrm>
            <a:off x="605766" y="772300"/>
            <a:ext cx="7668747" cy="2241960"/>
          </a:xfrm>
          <a:prstGeom prst="rect">
            <a:avLst/>
          </a:prstGeom>
          <a:noFill/>
        </p:spPr>
        <p:txBody>
          <a:bodyPr wrap="square">
            <a:spAutoFit/>
          </a:bodyPr>
          <a:lstStyle/>
          <a:p>
            <a:pPr marR="0" algn="just">
              <a:lnSpc>
                <a:spcPct val="150000"/>
              </a:lnSpc>
              <a:spcBef>
                <a:spcPts val="0"/>
              </a:spcBef>
              <a:spcAft>
                <a:spcPts val="800"/>
              </a:spcAft>
            </a:pPr>
            <a:r>
              <a:rPr lang="vi-VN" sz="2400" dirty="0">
                <a:latin typeface="+mj-lt"/>
                <a:ea typeface="Calibri" panose="020F0502020204030204" pitchFamily="34" charset="0"/>
                <a:cs typeface="Times New Roman" panose="02020603050405020304" pitchFamily="18" charset="0"/>
              </a:rPr>
              <a:t>Con người có thể giao tiếp trên mạng xã hội bằng những cách khác nhau như: tin nhắn riêng tư, đưa ra nhận xét trên trang của bạn bè, đăng ảnh và video lên, thảo luận học tập, chơi trò chơi trực tuyến,</a:t>
            </a:r>
            <a:r>
              <a:rPr lang="vi-VN" sz="2000" dirty="0">
                <a:latin typeface="+mn-lt"/>
                <a:ea typeface="Calibri" panose="020F0502020204030204" pitchFamily="34" charset="0"/>
                <a:cs typeface="Times New Roman" panose="02020603050405020304" pitchFamily="18" charset="0"/>
              </a:rPr>
              <a:t>…</a:t>
            </a:r>
          </a:p>
        </p:txBody>
      </p:sp>
      <p:pic>
        <p:nvPicPr>
          <p:cNvPr id="2" name="Picture 2">
            <a:extLst>
              <a:ext uri="{FF2B5EF4-FFF2-40B4-BE49-F238E27FC236}">
                <a16:creationId xmlns:a16="http://schemas.microsoft.com/office/drawing/2014/main" id="{232D9BEE-EA92-E7A4-5D2B-F405C9EEA06C}"/>
              </a:ext>
            </a:extLst>
          </p:cNvPr>
          <p:cNvPicPr>
            <a:picLocks noChangeAspect="1"/>
          </p:cNvPicPr>
          <p:nvPr/>
        </p:nvPicPr>
        <p:blipFill rotWithShape="1">
          <a:blip r:embed="rId5"/>
          <a:srcRect b="15942"/>
          <a:stretch/>
        </p:blipFill>
        <p:spPr>
          <a:xfrm>
            <a:off x="2203863" y="2985754"/>
            <a:ext cx="5313668" cy="1886255"/>
          </a:xfrm>
          <a:prstGeom prst="rect">
            <a:avLst/>
          </a:prstGeom>
        </p:spPr>
      </p:pic>
    </p:spTree>
    <p:extLst>
      <p:ext uri="{BB962C8B-B14F-4D97-AF65-F5344CB8AC3E}">
        <p14:creationId xmlns:p14="http://schemas.microsoft.com/office/powerpoint/2010/main" val="3051613510"/>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15C7D3-846E-417B-BC55-452C09D8165A}"/>
              </a:ext>
            </a:extLst>
          </p:cNvPr>
          <p:cNvPicPr>
            <a:picLocks noChangeAspect="1"/>
          </p:cNvPicPr>
          <p:nvPr/>
        </p:nvPicPr>
        <p:blipFill>
          <a:blip r:embed="rId2"/>
          <a:stretch>
            <a:fillRect/>
          </a:stretch>
        </p:blipFill>
        <p:spPr>
          <a:xfrm>
            <a:off x="583249" y="645458"/>
            <a:ext cx="7977503" cy="4171279"/>
          </a:xfrm>
          <a:prstGeom prst="rect">
            <a:avLst/>
          </a:prstGeom>
        </p:spPr>
      </p:pic>
    </p:spTree>
    <p:extLst>
      <p:ext uri="{BB962C8B-B14F-4D97-AF65-F5344CB8AC3E}">
        <p14:creationId xmlns:p14="http://schemas.microsoft.com/office/powerpoint/2010/main" val="3790423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6F33B5EA-1045-6C24-511A-395A1BD3A4F8}"/>
              </a:ext>
            </a:extLst>
          </p:cNvPr>
          <p:cNvSpPr txBox="1"/>
          <p:nvPr/>
        </p:nvSpPr>
        <p:spPr>
          <a:xfrm>
            <a:off x="630860" y="1458754"/>
            <a:ext cx="7530159" cy="2673296"/>
          </a:xfrm>
          <a:prstGeom prst="rect">
            <a:avLst/>
          </a:prstGeom>
          <a:solidFill>
            <a:srgbClr val="FF9933"/>
          </a:solid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200" b="1" i="1" dirty="0">
                <a:latin typeface="+mj-lt"/>
                <a:ea typeface="Calibri" panose="020F0502020204030204" pitchFamily="34" charset="0"/>
                <a:cs typeface="Times New Roman" panose="02020603050405020304" pitchFamily="18" charset="0"/>
              </a:rPr>
              <a:t>Tham gia mạng xã hội là tham gia một cộng đồng trực tuyến, nơi mọi người tương tác với nhau theo nhiều cách.</a:t>
            </a:r>
          </a:p>
          <a:p>
            <a:pPr marL="342900" marR="0" indent="-342900" algn="just">
              <a:lnSpc>
                <a:spcPct val="150000"/>
              </a:lnSpc>
              <a:spcBef>
                <a:spcPts val="0"/>
              </a:spcBef>
              <a:spcAft>
                <a:spcPts val="800"/>
              </a:spcAft>
              <a:buFont typeface="Wingdings" panose="05000000000000000000" pitchFamily="2" charset="2"/>
              <a:buChar char="§"/>
            </a:pPr>
            <a:r>
              <a:rPr lang="vi-VN" sz="2200" b="1" i="1" dirty="0">
                <a:latin typeface="+mj-lt"/>
                <a:ea typeface="Calibri" panose="020F0502020204030204" pitchFamily="34" charset="0"/>
                <a:cs typeface="Times New Roman" panose="02020603050405020304" pitchFamily="18" charset="0"/>
              </a:rPr>
              <a:t>Mạng xã hội thường được tổ chức dưới dạng các website. Mỗi mạng xã hội thường có mục đích nhất định như: thảo luận, chia sẻ ảnh, video,…</a:t>
            </a:r>
          </a:p>
        </p:txBody>
      </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10543" y="4038499"/>
            <a:ext cx="1567372" cy="844421"/>
          </a:xfrm>
          <a:prstGeom prst="rect">
            <a:avLst/>
          </a:prstGeom>
        </p:spPr>
      </p:pic>
      <p:pic>
        <p:nvPicPr>
          <p:cNvPr id="6" name="Picture 5">
            <a:extLst>
              <a:ext uri="{FF2B5EF4-FFF2-40B4-BE49-F238E27FC236}">
                <a16:creationId xmlns:a16="http://schemas.microsoft.com/office/drawing/2014/main" id="{54CB41DF-2AE0-40B2-9D10-2DBD954EA19B}"/>
              </a:ext>
            </a:extLst>
          </p:cNvPr>
          <p:cNvPicPr>
            <a:picLocks noChangeAspect="1"/>
          </p:cNvPicPr>
          <p:nvPr/>
        </p:nvPicPr>
        <p:blipFill>
          <a:blip r:embed="rId5"/>
          <a:stretch>
            <a:fillRect/>
          </a:stretch>
        </p:blipFill>
        <p:spPr>
          <a:xfrm>
            <a:off x="263627" y="1011450"/>
            <a:ext cx="759572" cy="834040"/>
          </a:xfrm>
          <a:prstGeom prst="rect">
            <a:avLst/>
          </a:prstGeom>
        </p:spPr>
      </p:pic>
    </p:spTree>
    <p:extLst>
      <p:ext uri="{BB962C8B-B14F-4D97-AF65-F5344CB8AC3E}">
        <p14:creationId xmlns:p14="http://schemas.microsoft.com/office/powerpoint/2010/main" val="240686726"/>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6F33B5EA-1045-6C24-511A-395A1BD3A4F8}"/>
              </a:ext>
            </a:extLst>
          </p:cNvPr>
          <p:cNvSpPr txBox="1"/>
          <p:nvPr/>
        </p:nvSpPr>
        <p:spPr>
          <a:xfrm>
            <a:off x="472275" y="687278"/>
            <a:ext cx="2776359" cy="661813"/>
          </a:xfrm>
          <a:prstGeom prst="wedgeRoundRectCallout">
            <a:avLst>
              <a:gd name="adj1" fmla="val 62107"/>
              <a:gd name="adj2" fmla="val 80660"/>
              <a:gd name="adj3" fmla="val 16667"/>
            </a:avLst>
          </a:prstGeom>
          <a:solidFill>
            <a:srgbClr val="FF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R="0" algn="just">
              <a:lnSpc>
                <a:spcPct val="150000"/>
              </a:lnSpc>
              <a:spcBef>
                <a:spcPts val="0"/>
              </a:spcBef>
              <a:spcAft>
                <a:spcPts val="800"/>
              </a:spcAft>
            </a:pPr>
            <a:r>
              <a:rPr lang="en-US" sz="2500" b="1" dirty="0" err="1">
                <a:latin typeface="+mn-lt"/>
                <a:ea typeface="Calibri" panose="020F0502020204030204" pitchFamily="34" charset="0"/>
                <a:cs typeface="Times New Roman" panose="02020603050405020304" pitchFamily="18" charset="0"/>
              </a:rPr>
              <a:t>Thảo</a:t>
            </a:r>
            <a:r>
              <a:rPr lang="en-US" sz="2500" b="1" dirty="0">
                <a:latin typeface="+mn-lt"/>
                <a:ea typeface="Calibri" panose="020F0502020204030204" pitchFamily="34" charset="0"/>
                <a:cs typeface="Times New Roman" panose="02020603050405020304" pitchFamily="18" charset="0"/>
              </a:rPr>
              <a:t> </a:t>
            </a:r>
            <a:r>
              <a:rPr lang="en-US" sz="2500" b="1" dirty="0" err="1">
                <a:latin typeface="+mn-lt"/>
                <a:ea typeface="Calibri" panose="020F0502020204030204" pitchFamily="34" charset="0"/>
                <a:cs typeface="Times New Roman" panose="02020603050405020304" pitchFamily="18" charset="0"/>
              </a:rPr>
              <a:t>luận</a:t>
            </a:r>
            <a:r>
              <a:rPr lang="en-US" sz="2500" b="1" dirty="0">
                <a:latin typeface="+mn-lt"/>
                <a:ea typeface="Calibri" panose="020F0502020204030204" pitchFamily="34" charset="0"/>
                <a:cs typeface="Times New Roman" panose="02020603050405020304" pitchFamily="18" charset="0"/>
              </a:rPr>
              <a:t> </a:t>
            </a:r>
            <a:r>
              <a:rPr lang="en-US" sz="2500" b="1" dirty="0" err="1">
                <a:latin typeface="+mn-lt"/>
                <a:ea typeface="Calibri" panose="020F0502020204030204" pitchFamily="34" charset="0"/>
                <a:cs typeface="Times New Roman" panose="02020603050405020304" pitchFamily="18" charset="0"/>
              </a:rPr>
              <a:t>nhóm</a:t>
            </a:r>
            <a:endParaRPr lang="vi-VN" sz="2500" b="1" dirty="0">
              <a:latin typeface="+mn-lt"/>
              <a:ea typeface="Calibri" panose="020F0502020204030204" pitchFamily="34" charset="0"/>
              <a:cs typeface="Times New Roman" panose="02020603050405020304" pitchFamily="18" charset="0"/>
            </a:endParaRPr>
          </a:p>
        </p:txBody>
      </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32024" y="3768469"/>
            <a:ext cx="2106997" cy="1135144"/>
          </a:xfrm>
          <a:prstGeom prst="rect">
            <a:avLst/>
          </a:prstGeom>
        </p:spPr>
      </p:pic>
      <p:sp>
        <p:nvSpPr>
          <p:cNvPr id="2" name="Rectangle: Rounded Corners 1">
            <a:extLst>
              <a:ext uri="{FF2B5EF4-FFF2-40B4-BE49-F238E27FC236}">
                <a16:creationId xmlns:a16="http://schemas.microsoft.com/office/drawing/2014/main" id="{27835BEE-18E1-0153-4E0F-5E774B675B05}"/>
              </a:ext>
            </a:extLst>
          </p:cNvPr>
          <p:cNvSpPr/>
          <p:nvPr/>
        </p:nvSpPr>
        <p:spPr>
          <a:xfrm>
            <a:off x="1245435" y="1586332"/>
            <a:ext cx="6358270" cy="1339335"/>
          </a:xfrm>
          <a:prstGeom prst="roundRect">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FF0000"/>
                </a:solidFill>
              </a:rPr>
              <a:t>Nhóm 1: </a:t>
            </a:r>
            <a:r>
              <a:rPr lang="en-US" sz="2000">
                <a:solidFill>
                  <a:srgbClr val="000000"/>
                </a:solidFill>
              </a:rPr>
              <a:t>Tìm hiểu về mặt tích cực của mạng xã hội. Nêu ví dụ.</a:t>
            </a:r>
          </a:p>
        </p:txBody>
      </p:sp>
      <p:sp>
        <p:nvSpPr>
          <p:cNvPr id="6" name="Rectangle: Rounded Corners 5">
            <a:extLst>
              <a:ext uri="{FF2B5EF4-FFF2-40B4-BE49-F238E27FC236}">
                <a16:creationId xmlns:a16="http://schemas.microsoft.com/office/drawing/2014/main" id="{0859A088-9889-8F4A-D88C-70815FFEC345}"/>
              </a:ext>
            </a:extLst>
          </p:cNvPr>
          <p:cNvSpPr/>
          <p:nvPr/>
        </p:nvSpPr>
        <p:spPr>
          <a:xfrm>
            <a:off x="1293204" y="3162908"/>
            <a:ext cx="6358270" cy="1339335"/>
          </a:xfrm>
          <a:prstGeom prst="roundRect">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FF0000"/>
                </a:solidFill>
              </a:rPr>
              <a:t>Nhóm 2: </a:t>
            </a:r>
            <a:r>
              <a:rPr lang="en-US" sz="2000">
                <a:solidFill>
                  <a:srgbClr val="000000"/>
                </a:solidFill>
              </a:rPr>
              <a:t>Tìm hiểu về mặt tiêu cực của mạng xã hội. Nêu ví dụ</a:t>
            </a:r>
          </a:p>
        </p:txBody>
      </p:sp>
    </p:spTree>
    <p:extLst>
      <p:ext uri="{BB962C8B-B14F-4D97-AF65-F5344CB8AC3E}">
        <p14:creationId xmlns:p14="http://schemas.microsoft.com/office/powerpoint/2010/main" val="2579992146"/>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32024" y="3768469"/>
            <a:ext cx="2106997" cy="1135144"/>
          </a:xfrm>
          <a:prstGeom prst="rect">
            <a:avLst/>
          </a:prstGeom>
        </p:spPr>
      </p:pic>
      <p:sp>
        <p:nvSpPr>
          <p:cNvPr id="4" name="TextBox 3">
            <a:extLst>
              <a:ext uri="{FF2B5EF4-FFF2-40B4-BE49-F238E27FC236}">
                <a16:creationId xmlns:a16="http://schemas.microsoft.com/office/drawing/2014/main" id="{AF6BB4A2-D08F-7320-C8F4-28ADC86AF27D}"/>
              </a:ext>
            </a:extLst>
          </p:cNvPr>
          <p:cNvSpPr txBox="1"/>
          <p:nvPr/>
        </p:nvSpPr>
        <p:spPr>
          <a:xfrm>
            <a:off x="1869887" y="881822"/>
            <a:ext cx="5061098" cy="477054"/>
          </a:xfrm>
          <a:prstGeom prst="rect">
            <a:avLst/>
          </a:prstGeom>
          <a:noFill/>
        </p:spPr>
        <p:txBody>
          <a:bodyPr wrap="square" rtlCol="0">
            <a:spAutoFit/>
          </a:bodyPr>
          <a:lstStyle/>
          <a:p>
            <a:r>
              <a:rPr lang="en-US" sz="2500" b="1"/>
              <a:t>Điểm tích cực của mạng xã hội</a:t>
            </a:r>
          </a:p>
        </p:txBody>
      </p:sp>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987609241"/>
              </p:ext>
            </p:extLst>
          </p:nvPr>
        </p:nvGraphicFramePr>
        <p:xfrm>
          <a:off x="747012" y="1591598"/>
          <a:ext cx="7080910" cy="2770188"/>
        </p:xfrm>
        <a:graphic>
          <a:graphicData uri="http://schemas.openxmlformats.org/drawingml/2006/table">
            <a:tbl>
              <a:tblPr firstRow="1" firstCol="1" bandRow="1">
                <a:tableStyleId>{029FFC5F-C342-4E64-BE27-533C2C1C225C}</a:tableStyleId>
              </a:tblPr>
              <a:tblGrid>
                <a:gridCol w="7080910">
                  <a:extLst>
                    <a:ext uri="{9D8B030D-6E8A-4147-A177-3AD203B41FA5}">
                      <a16:colId xmlns:a16="http://schemas.microsoft.com/office/drawing/2014/main" val="3318494098"/>
                    </a:ext>
                  </a:extLst>
                </a:gridCol>
              </a:tblGrid>
              <a:tr h="668459">
                <a:tc>
                  <a:txBody>
                    <a:bodyPr/>
                    <a:lstStyle/>
                    <a:p>
                      <a:pPr marL="342900" marR="0" indent="-342900" algn="just">
                        <a:lnSpc>
                          <a:spcPct val="150000"/>
                        </a:lnSpc>
                        <a:spcBef>
                          <a:spcPts val="600"/>
                        </a:spcBef>
                        <a:spcAft>
                          <a:spcPts val="0"/>
                        </a:spcAft>
                        <a:buFont typeface="Wingdings" panose="05000000000000000000" pitchFamily="2" charset="2"/>
                        <a:buChar char="ü"/>
                      </a:pPr>
                      <a:r>
                        <a:rPr lang="en-US" sz="2000">
                          <a:effectLst/>
                        </a:rPr>
                        <a:t>Kết nối bạn bè, tiếp nhận thông tin và học hỏi kiến thức, kĩ năng hay bày tỏ quan điểm cá nhân,…</a:t>
                      </a:r>
                    </a:p>
                    <a:p>
                      <a:pPr marL="342900" marR="0" indent="-342900" algn="just">
                        <a:lnSpc>
                          <a:spcPct val="150000"/>
                        </a:lnSpc>
                        <a:spcBef>
                          <a:spcPts val="600"/>
                        </a:spcBef>
                        <a:spcAft>
                          <a:spcPts val="0"/>
                        </a:spcAft>
                        <a:buFont typeface="Wingdings" panose="05000000000000000000" pitchFamily="2" charset="2"/>
                        <a:buChar char="ü"/>
                      </a:pPr>
                      <a:r>
                        <a:rPr lang="en-US" sz="2000" b="1">
                          <a:effectLst/>
                        </a:rPr>
                        <a:t>Ví dụ: </a:t>
                      </a:r>
                      <a:r>
                        <a:rPr lang="en-US" sz="2000">
                          <a:effectLst/>
                        </a:rPr>
                        <a:t>Có một người bạn cũ của em đã sang nước ngoài nên từ lâu lắm rồi em không gặp được. Nhờ sự trợ giúp của mạng xã hội em đã kết bạn và tìm lại được thông tin của bạn đó.</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spTree>
    <p:extLst>
      <p:ext uri="{BB962C8B-B14F-4D97-AF65-F5344CB8AC3E}">
        <p14:creationId xmlns:p14="http://schemas.microsoft.com/office/powerpoint/2010/main" val="3771112760"/>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93633" y="3896859"/>
            <a:ext cx="2106997" cy="1135144"/>
          </a:xfrm>
          <a:prstGeom prst="rect">
            <a:avLst/>
          </a:prstGeom>
        </p:spPr>
      </p:pic>
      <p:sp>
        <p:nvSpPr>
          <p:cNvPr id="4" name="TextBox 3">
            <a:extLst>
              <a:ext uri="{FF2B5EF4-FFF2-40B4-BE49-F238E27FC236}">
                <a16:creationId xmlns:a16="http://schemas.microsoft.com/office/drawing/2014/main" id="{AF6BB4A2-D08F-7320-C8F4-28ADC86AF27D}"/>
              </a:ext>
            </a:extLst>
          </p:cNvPr>
          <p:cNvSpPr txBox="1"/>
          <p:nvPr/>
        </p:nvSpPr>
        <p:spPr>
          <a:xfrm>
            <a:off x="1869887" y="881822"/>
            <a:ext cx="5061098" cy="477054"/>
          </a:xfrm>
          <a:prstGeom prst="rect">
            <a:avLst/>
          </a:prstGeom>
          <a:noFill/>
        </p:spPr>
        <p:txBody>
          <a:bodyPr wrap="square" rtlCol="0">
            <a:spAutoFit/>
          </a:bodyPr>
          <a:lstStyle/>
          <a:p>
            <a:r>
              <a:rPr lang="en-US" sz="2500" b="1"/>
              <a:t>Điểm tiêu cực của mạng xã hội</a:t>
            </a:r>
          </a:p>
        </p:txBody>
      </p:sp>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2840882940"/>
              </p:ext>
            </p:extLst>
          </p:nvPr>
        </p:nvGraphicFramePr>
        <p:xfrm>
          <a:off x="637247" y="1570976"/>
          <a:ext cx="7526377" cy="2762949"/>
        </p:xfrm>
        <a:graphic>
          <a:graphicData uri="http://schemas.openxmlformats.org/drawingml/2006/table">
            <a:tbl>
              <a:tblPr firstRow="1" firstCol="1" bandRow="1">
                <a:tableStyleId>{029FFC5F-C342-4E64-BE27-533C2C1C225C}</a:tableStyleId>
              </a:tblPr>
              <a:tblGrid>
                <a:gridCol w="7526377">
                  <a:extLst>
                    <a:ext uri="{9D8B030D-6E8A-4147-A177-3AD203B41FA5}">
                      <a16:colId xmlns:a16="http://schemas.microsoft.com/office/drawing/2014/main" val="3318494098"/>
                    </a:ext>
                  </a:extLst>
                </a:gridCol>
              </a:tblGrid>
              <a:tr h="668459">
                <a:tc>
                  <a:txBody>
                    <a:bodyPr/>
                    <a:lstStyle/>
                    <a:p>
                      <a:pPr marL="342900" marR="0" indent="-342900" algn="just">
                        <a:lnSpc>
                          <a:spcPct val="150000"/>
                        </a:lnSpc>
                        <a:spcBef>
                          <a:spcPts val="600"/>
                        </a:spcBef>
                        <a:spcAft>
                          <a:spcPts val="0"/>
                        </a:spcAft>
                        <a:buFont typeface="Wingdings" panose="05000000000000000000" pitchFamily="2" charset="2"/>
                        <a:buChar char="§"/>
                      </a:pPr>
                      <a:r>
                        <a:rPr lang="vi-VN" sz="2000" dirty="0">
                          <a:effectLst/>
                        </a:rPr>
                        <a:t>Đăng thông tin giả, thông tin đe dọa, bắt nạt,… gây hậu quả cho người khác và chính bản thân mình.</a:t>
                      </a:r>
                    </a:p>
                    <a:p>
                      <a:pPr marL="342900" marR="0" indent="-342900" algn="just">
                        <a:lnSpc>
                          <a:spcPct val="150000"/>
                        </a:lnSpc>
                        <a:spcBef>
                          <a:spcPts val="600"/>
                        </a:spcBef>
                        <a:spcAft>
                          <a:spcPts val="0"/>
                        </a:spcAft>
                        <a:buFont typeface="Wingdings" panose="05000000000000000000" pitchFamily="2" charset="2"/>
                        <a:buChar char="§"/>
                      </a:pPr>
                      <a:r>
                        <a:rPr lang="vi-VN" sz="2000" b="1" dirty="0">
                          <a:effectLst/>
                        </a:rPr>
                        <a:t>Ví dụ: </a:t>
                      </a:r>
                      <a:r>
                        <a:rPr lang="vi-VN" sz="2000" dirty="0">
                          <a:effectLst/>
                        </a:rPr>
                        <a:t>Trong đợt đại dịch Covid-19 vừa qua, có rất nhiều cá nhân đã sử dụng mạng xã hội để tuyên truyền những thông tin giả, sai sự thật về công tác phòng chống dịch dẫn đến hậu quả khiến nhiều người tin thật và chia sẻ thông tin sai trái.</a:t>
                      </a: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spTree>
    <p:extLst>
      <p:ext uri="{BB962C8B-B14F-4D97-AF65-F5344CB8AC3E}">
        <p14:creationId xmlns:p14="http://schemas.microsoft.com/office/powerpoint/2010/main" val="2769089621"/>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39ED3-E2B0-455C-8F88-0424A9C5114E}"/>
              </a:ext>
            </a:extLst>
          </p:cNvPr>
          <p:cNvSpPr/>
          <p:nvPr/>
        </p:nvSpPr>
        <p:spPr>
          <a:xfrm>
            <a:off x="587079" y="136200"/>
            <a:ext cx="7654954" cy="1133965"/>
          </a:xfrm>
          <a:prstGeom prst="rect">
            <a:avLst/>
          </a:prstGeom>
          <a:solidFill>
            <a:schemeClr val="accent6"/>
          </a:solidFill>
        </p:spPr>
        <p:txBody>
          <a:bodyPr wrap="square">
            <a:spAutoFit/>
          </a:bodyPr>
          <a:lstStyle/>
          <a:p>
            <a:pPr algn="just" defTabSz="257175">
              <a:lnSpc>
                <a:spcPct val="150000"/>
              </a:lnSpc>
            </a:pPr>
            <a:r>
              <a:rPr lang="vi-VN" sz="2400" dirty="0">
                <a:latin typeface="+mj-lt"/>
                <a:cs typeface="Times New Roman" panose="02020603050405020304" pitchFamily="18" charset="0"/>
              </a:rPr>
              <a:t>Mạng xã hội luôn có tính hai mặt, tốt và xấu. Vì vậy, chúng ta cần cân nhắc và tìm hiểu kĩ trước khi quyết định tham gia.</a:t>
            </a:r>
          </a:p>
        </p:txBody>
      </p:sp>
      <p:pic>
        <p:nvPicPr>
          <p:cNvPr id="6" name="Picture 5" descr="A picture containing text, toy, doll, vector graphics&#10;&#10;Description automatically generated">
            <a:extLst>
              <a:ext uri="{FF2B5EF4-FFF2-40B4-BE49-F238E27FC236}">
                <a16:creationId xmlns:a16="http://schemas.microsoft.com/office/drawing/2014/main" id="{F6CBCBA6-B96A-4AF3-87E0-AA22A1FB0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98" y="1459780"/>
            <a:ext cx="1705943" cy="1705943"/>
          </a:xfrm>
          <a:prstGeom prst="rect">
            <a:avLst/>
          </a:prstGeom>
        </p:spPr>
      </p:pic>
      <p:sp>
        <p:nvSpPr>
          <p:cNvPr id="11" name="Speech Bubble: Rectangle with Corners Rounded 10">
            <a:extLst>
              <a:ext uri="{FF2B5EF4-FFF2-40B4-BE49-F238E27FC236}">
                <a16:creationId xmlns:a16="http://schemas.microsoft.com/office/drawing/2014/main" id="{9DE26872-6301-4304-9FCE-6D3FCE9473BA}"/>
              </a:ext>
            </a:extLst>
          </p:cNvPr>
          <p:cNvSpPr/>
          <p:nvPr/>
        </p:nvSpPr>
        <p:spPr>
          <a:xfrm>
            <a:off x="1506696" y="1415044"/>
            <a:ext cx="7050225" cy="1493849"/>
          </a:xfrm>
          <a:prstGeom prst="wedgeRoundRectCallout">
            <a:avLst>
              <a:gd name="adj1" fmla="val -54490"/>
              <a:gd name="adj2" fmla="val 4392"/>
              <a:gd name="adj3" fmla="val 16667"/>
            </a:avLst>
          </a:prstGeom>
          <a:solidFill>
            <a:schemeClr val="accent3">
              <a:alpha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pic>
        <p:nvPicPr>
          <p:cNvPr id="8" name="Picture 7" descr="A picture containing text, toy, vector graphics&#10;&#10;Description automatically generated">
            <a:extLst>
              <a:ext uri="{FF2B5EF4-FFF2-40B4-BE49-F238E27FC236}">
                <a16:creationId xmlns:a16="http://schemas.microsoft.com/office/drawing/2014/main" id="{2144E502-8926-4FD6-B887-E10A5E061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9205" y="3165723"/>
            <a:ext cx="1651962" cy="1651962"/>
          </a:xfrm>
          <a:prstGeom prst="rect">
            <a:avLst/>
          </a:prstGeom>
        </p:spPr>
      </p:pic>
      <p:sp>
        <p:nvSpPr>
          <p:cNvPr id="12" name="Speech Bubble: Rectangle with Corners Rounded 11">
            <a:extLst>
              <a:ext uri="{FF2B5EF4-FFF2-40B4-BE49-F238E27FC236}">
                <a16:creationId xmlns:a16="http://schemas.microsoft.com/office/drawing/2014/main" id="{1A01DCD0-DD9C-48C4-9A61-6E3736614FC6}"/>
              </a:ext>
            </a:extLst>
          </p:cNvPr>
          <p:cNvSpPr/>
          <p:nvPr/>
        </p:nvSpPr>
        <p:spPr>
          <a:xfrm>
            <a:off x="397042" y="3008652"/>
            <a:ext cx="7649678" cy="1521711"/>
          </a:xfrm>
          <a:prstGeom prst="wedgeRoundRectCallout">
            <a:avLst>
              <a:gd name="adj1" fmla="val 52488"/>
              <a:gd name="adj2" fmla="val 3125"/>
              <a:gd name="adj3" fmla="val 16667"/>
            </a:avLst>
          </a:prstGeom>
          <a:solidFill>
            <a:schemeClr val="accent1">
              <a:lumMod val="50000"/>
              <a:alpha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AF5A7DEB-C21C-4BEE-9BEC-4A8828E21FD0}"/>
              </a:ext>
            </a:extLst>
          </p:cNvPr>
          <p:cNvSpPr/>
          <p:nvPr/>
        </p:nvSpPr>
        <p:spPr>
          <a:xfrm>
            <a:off x="1584385" y="1275953"/>
            <a:ext cx="6972536" cy="1687963"/>
          </a:xfrm>
          <a:prstGeom prst="rect">
            <a:avLst/>
          </a:prstGeom>
        </p:spPr>
        <p:txBody>
          <a:bodyPr wrap="square">
            <a:spAutoFit/>
          </a:bodyPr>
          <a:lstStyle/>
          <a:p>
            <a:pPr algn="just" defTabSz="257175">
              <a:lnSpc>
                <a:spcPct val="150000"/>
              </a:lnSpc>
            </a:pPr>
            <a:r>
              <a:rPr lang="en-US" sz="2400" dirty="0">
                <a:latin typeface="+mj-lt"/>
                <a:cs typeface="Times New Roman" panose="02020603050405020304" pitchFamily="18" charset="0"/>
              </a:rPr>
              <a:t>NÊN </a:t>
            </a:r>
            <a:r>
              <a:rPr lang="vi-VN" sz="2400" dirty="0">
                <a:latin typeface="+mj-lt"/>
                <a:cs typeface="Times New Roman" panose="02020603050405020304" pitchFamily="18" charset="0"/>
              </a:rPr>
              <a:t>tận dụng mạng xã hội để kết nối bạn bè, tiếp nhận thông tin và học hỏi kiến thức, kĩ năng hay bày tỏ quan điểm cá nhân,...</a:t>
            </a:r>
          </a:p>
        </p:txBody>
      </p:sp>
      <p:sp>
        <p:nvSpPr>
          <p:cNvPr id="10" name="Rectangle 9">
            <a:extLst>
              <a:ext uri="{FF2B5EF4-FFF2-40B4-BE49-F238E27FC236}">
                <a16:creationId xmlns:a16="http://schemas.microsoft.com/office/drawing/2014/main" id="{C5A4445D-F652-4E19-AB65-AF3586CE1FEA}"/>
              </a:ext>
            </a:extLst>
          </p:cNvPr>
          <p:cNvSpPr/>
          <p:nvPr/>
        </p:nvSpPr>
        <p:spPr>
          <a:xfrm>
            <a:off x="397042" y="2908893"/>
            <a:ext cx="7649678" cy="1621470"/>
          </a:xfrm>
          <a:prstGeom prst="rect">
            <a:avLst/>
          </a:prstGeom>
        </p:spPr>
        <p:txBody>
          <a:bodyPr wrap="square">
            <a:spAutoFit/>
          </a:bodyPr>
          <a:lstStyle/>
          <a:p>
            <a:pPr algn="just" defTabSz="257175">
              <a:lnSpc>
                <a:spcPct val="150000"/>
              </a:lnSpc>
            </a:pPr>
            <a:r>
              <a:rPr lang="en-US" sz="2300" dirty="0">
                <a:latin typeface="+mj-lt"/>
                <a:cs typeface="Times New Roman" panose="02020603050405020304" pitchFamily="18" charset="0"/>
              </a:rPr>
              <a:t>KHÔNG NÊN </a:t>
            </a:r>
            <a:r>
              <a:rPr lang="vi-VN" sz="2300" dirty="0">
                <a:latin typeface="+mj-lt"/>
                <a:cs typeface="Times New Roman" panose="02020603050405020304" pitchFamily="18" charset="0"/>
              </a:rPr>
              <a:t>sử dụng mạng xã hội và thông tin vào mục đích sai trái như đăng</a:t>
            </a:r>
            <a:r>
              <a:rPr lang="en-US" sz="2300" dirty="0">
                <a:latin typeface="+mj-lt"/>
                <a:cs typeface="Times New Roman" panose="02020603050405020304" pitchFamily="18" charset="0"/>
              </a:rPr>
              <a:t> </a:t>
            </a:r>
            <a:r>
              <a:rPr lang="vi-VN" sz="2300" dirty="0">
                <a:latin typeface="+mj-lt"/>
                <a:cs typeface="Times New Roman" panose="02020603050405020304" pitchFamily="18" charset="0"/>
              </a:rPr>
              <a:t>thông tin giả, thông tin đe doạ, bắt nạt,... gây hậu quả cho người khác hoặc cho chính bản thân mình.</a:t>
            </a:r>
          </a:p>
        </p:txBody>
      </p:sp>
    </p:spTree>
    <p:extLst>
      <p:ext uri="{BB962C8B-B14F-4D97-AF65-F5344CB8AC3E}">
        <p14:creationId xmlns:p14="http://schemas.microsoft.com/office/powerpoint/2010/main" val="329530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1+#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33371" y="3726528"/>
            <a:ext cx="2393213" cy="1289343"/>
          </a:xfrm>
          <a:prstGeom prst="rect">
            <a:avLst/>
          </a:prstGeom>
        </p:spPr>
      </p:pic>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pic>
        <p:nvPicPr>
          <p:cNvPr id="19" name="Picture 18">
            <a:extLst>
              <a:ext uri="{FF2B5EF4-FFF2-40B4-BE49-F238E27FC236}">
                <a16:creationId xmlns:a16="http://schemas.microsoft.com/office/drawing/2014/main" id="{13641415-784D-4793-9340-A3B7B0399610}"/>
              </a:ext>
            </a:extLst>
          </p:cNvPr>
          <p:cNvPicPr>
            <a:picLocks noChangeAspect="1"/>
          </p:cNvPicPr>
          <p:nvPr/>
        </p:nvPicPr>
        <p:blipFill rotWithShape="1">
          <a:blip r:embed="rId7"/>
          <a:srcRect b="65891"/>
          <a:stretch/>
        </p:blipFill>
        <p:spPr>
          <a:xfrm>
            <a:off x="539235" y="1621109"/>
            <a:ext cx="7751116" cy="1956189"/>
          </a:xfrm>
          <a:prstGeom prst="rect">
            <a:avLst/>
          </a:prstGeom>
        </p:spPr>
      </p:pic>
    </p:spTree>
    <p:extLst>
      <p:ext uri="{BB962C8B-B14F-4D97-AF65-F5344CB8AC3E}">
        <p14:creationId xmlns:p14="http://schemas.microsoft.com/office/powerpoint/2010/main" val="28583908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FDD747-8BAA-4BA1-B655-65A3203DD1C2}"/>
              </a:ext>
            </a:extLst>
          </p:cNvPr>
          <p:cNvPicPr>
            <a:picLocks noChangeAspect="1"/>
          </p:cNvPicPr>
          <p:nvPr/>
        </p:nvPicPr>
        <p:blipFill>
          <a:blip r:embed="rId2"/>
          <a:stretch>
            <a:fillRect/>
          </a:stretch>
        </p:blipFill>
        <p:spPr>
          <a:xfrm>
            <a:off x="637751" y="358543"/>
            <a:ext cx="5283485" cy="2372625"/>
          </a:xfrm>
          <a:prstGeom prst="rect">
            <a:avLst/>
          </a:prstGeom>
        </p:spPr>
      </p:pic>
      <p:pic>
        <p:nvPicPr>
          <p:cNvPr id="12" name="Picture 11">
            <a:extLst>
              <a:ext uri="{FF2B5EF4-FFF2-40B4-BE49-F238E27FC236}">
                <a16:creationId xmlns:a16="http://schemas.microsoft.com/office/drawing/2014/main" id="{E9D1E01A-3D4B-47FB-AA76-CF462CAB2381}"/>
              </a:ext>
            </a:extLst>
          </p:cNvPr>
          <p:cNvPicPr>
            <a:picLocks noChangeAspect="1"/>
          </p:cNvPicPr>
          <p:nvPr/>
        </p:nvPicPr>
        <p:blipFill>
          <a:blip r:embed="rId3"/>
          <a:stretch>
            <a:fillRect/>
          </a:stretch>
        </p:blipFill>
        <p:spPr>
          <a:xfrm>
            <a:off x="6232358" y="2382360"/>
            <a:ext cx="2544992" cy="2153456"/>
          </a:xfrm>
          <a:prstGeom prst="rect">
            <a:avLst/>
          </a:prstGeom>
        </p:spPr>
      </p:pic>
    </p:spTree>
    <p:extLst>
      <p:ext uri="{BB962C8B-B14F-4D97-AF65-F5344CB8AC3E}">
        <p14:creationId xmlns:p14="http://schemas.microsoft.com/office/powerpoint/2010/main" val="325015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33371" y="3726528"/>
            <a:ext cx="2393213" cy="1289343"/>
          </a:xfrm>
          <a:prstGeom prst="rect">
            <a:avLst/>
          </a:prstGeom>
        </p:spPr>
      </p:pic>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301743952"/>
              </p:ext>
            </p:extLst>
          </p:nvPr>
        </p:nvGraphicFramePr>
        <p:xfrm>
          <a:off x="1090631" y="1219531"/>
          <a:ext cx="6962738" cy="2991549"/>
        </p:xfrm>
        <a:graphic>
          <a:graphicData uri="http://schemas.openxmlformats.org/drawingml/2006/table">
            <a:tbl>
              <a:tblPr firstRow="1" firstCol="1" bandRow="1">
                <a:tableStyleId>{029FFC5F-C342-4E64-BE27-533C2C1C225C}</a:tableStyleId>
              </a:tblPr>
              <a:tblGrid>
                <a:gridCol w="6962738">
                  <a:extLst>
                    <a:ext uri="{9D8B030D-6E8A-4147-A177-3AD203B41FA5}">
                      <a16:colId xmlns:a16="http://schemas.microsoft.com/office/drawing/2014/main" val="3318494098"/>
                    </a:ext>
                  </a:extLst>
                </a:gridCol>
              </a:tblGrid>
              <a:tr h="668459">
                <a:tc>
                  <a:txBody>
                    <a:bodyPr/>
                    <a:lstStyle/>
                    <a:p>
                      <a:pPr marL="0" marR="0" indent="0" algn="just">
                        <a:lnSpc>
                          <a:spcPct val="150000"/>
                        </a:lnSpc>
                        <a:spcBef>
                          <a:spcPts val="600"/>
                        </a:spcBef>
                        <a:spcAft>
                          <a:spcPts val="0"/>
                        </a:spcAft>
                        <a:buFont typeface="Wingdings" panose="05000000000000000000" pitchFamily="2" charset="2"/>
                        <a:buNone/>
                      </a:pPr>
                      <a:r>
                        <a:rPr lang="vi-VN" sz="2000" b="1" i="1">
                          <a:solidFill>
                            <a:srgbClr val="FF0000"/>
                          </a:solidFill>
                          <a:effectLst/>
                        </a:rPr>
                        <a:t>Câu 1. </a:t>
                      </a:r>
                      <a:r>
                        <a:rPr lang="vi-VN" sz="2000" b="1" i="1">
                          <a:effectLst/>
                        </a:rPr>
                        <a:t>Không nên dùng mạng xã hội cho mục đích nào sau đây?</a:t>
                      </a:r>
                    </a:p>
                    <a:p>
                      <a:pPr marL="0" marR="0" indent="0" algn="just">
                        <a:lnSpc>
                          <a:spcPct val="150000"/>
                        </a:lnSpc>
                        <a:spcBef>
                          <a:spcPts val="600"/>
                        </a:spcBef>
                        <a:spcAft>
                          <a:spcPts val="0"/>
                        </a:spcAft>
                        <a:buFont typeface="Wingdings" panose="05000000000000000000" pitchFamily="2" charset="2"/>
                        <a:buNone/>
                      </a:pPr>
                      <a:r>
                        <a:rPr lang="vi-VN" sz="2000">
                          <a:effectLst/>
                        </a:rPr>
                        <a:t>A. Giao lưu với bạn</a:t>
                      </a:r>
                    </a:p>
                    <a:p>
                      <a:pPr marL="0" marR="0" indent="0" algn="just">
                        <a:lnSpc>
                          <a:spcPct val="150000"/>
                        </a:lnSpc>
                        <a:spcBef>
                          <a:spcPts val="600"/>
                        </a:spcBef>
                        <a:spcAft>
                          <a:spcPts val="0"/>
                        </a:spcAft>
                        <a:buFont typeface="Wingdings" panose="05000000000000000000" pitchFamily="2" charset="2"/>
                        <a:buNone/>
                      </a:pPr>
                      <a:r>
                        <a:rPr lang="vi-VN" sz="2000">
                          <a:effectLst/>
                        </a:rPr>
                        <a:t>B. Học hỏi kiến thức</a:t>
                      </a:r>
                    </a:p>
                    <a:p>
                      <a:pPr marL="0" marR="0" indent="0" algn="just">
                        <a:lnSpc>
                          <a:spcPct val="150000"/>
                        </a:lnSpc>
                        <a:spcBef>
                          <a:spcPts val="600"/>
                        </a:spcBef>
                        <a:spcAft>
                          <a:spcPts val="0"/>
                        </a:spcAft>
                        <a:buFont typeface="Wingdings" panose="05000000000000000000" pitchFamily="2" charset="2"/>
                        <a:buNone/>
                      </a:pPr>
                      <a:r>
                        <a:rPr lang="vi-VN" sz="2000">
                          <a:effectLst/>
                        </a:rPr>
                        <a:t>C. Bình luận xấu về người khác.</a:t>
                      </a:r>
                    </a:p>
                    <a:p>
                      <a:pPr marL="0" marR="0" indent="0" algn="just">
                        <a:lnSpc>
                          <a:spcPct val="150000"/>
                        </a:lnSpc>
                        <a:spcBef>
                          <a:spcPts val="600"/>
                        </a:spcBef>
                        <a:spcAft>
                          <a:spcPts val="0"/>
                        </a:spcAft>
                        <a:buFont typeface="Wingdings" panose="05000000000000000000" pitchFamily="2" charset="2"/>
                        <a:buNone/>
                      </a:pPr>
                      <a:r>
                        <a:rPr lang="vi-VN" sz="2000">
                          <a:effectLst/>
                        </a:rPr>
                        <a:t>D. Chia sẻ các hình ảnh phù hợp của mình.</a:t>
                      </a: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pic>
        <p:nvPicPr>
          <p:cNvPr id="4" name="Picture 6">
            <a:extLst>
              <a:ext uri="{FF2B5EF4-FFF2-40B4-BE49-F238E27FC236}">
                <a16:creationId xmlns:a16="http://schemas.microsoft.com/office/drawing/2014/main" id="{2BDEF57E-22FA-FF50-7E50-A009874A3E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08915">
            <a:off x="251874" y="3082627"/>
            <a:ext cx="940777" cy="940777"/>
          </a:xfrm>
          <a:prstGeom prst="rect">
            <a:avLst/>
          </a:prstGeom>
        </p:spPr>
      </p:pic>
    </p:spTree>
    <p:extLst>
      <p:ext uri="{BB962C8B-B14F-4D97-AF65-F5344CB8AC3E}">
        <p14:creationId xmlns:p14="http://schemas.microsoft.com/office/powerpoint/2010/main" val="28355593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33371" y="3726528"/>
            <a:ext cx="2393213" cy="1289343"/>
          </a:xfrm>
          <a:prstGeom prst="rect">
            <a:avLst/>
          </a:prstGeom>
        </p:spPr>
      </p:pic>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624729938"/>
              </p:ext>
            </p:extLst>
          </p:nvPr>
        </p:nvGraphicFramePr>
        <p:xfrm>
          <a:off x="647325" y="1509626"/>
          <a:ext cx="7331616" cy="1848549"/>
        </p:xfrm>
        <a:graphic>
          <a:graphicData uri="http://schemas.openxmlformats.org/drawingml/2006/table">
            <a:tbl>
              <a:tblPr firstRow="1" firstCol="1" bandRow="1">
                <a:tableStyleId>{029FFC5F-C342-4E64-BE27-533C2C1C225C}</a:tableStyleId>
              </a:tblPr>
              <a:tblGrid>
                <a:gridCol w="7331616">
                  <a:extLst>
                    <a:ext uri="{9D8B030D-6E8A-4147-A177-3AD203B41FA5}">
                      <a16:colId xmlns:a16="http://schemas.microsoft.com/office/drawing/2014/main" val="3318494098"/>
                    </a:ext>
                  </a:extLst>
                </a:gridCol>
              </a:tblGrid>
              <a:tr h="668459">
                <a:tc>
                  <a:txBody>
                    <a:bodyPr/>
                    <a:lstStyle/>
                    <a:p>
                      <a:pPr marL="0" marR="0" indent="0" algn="just">
                        <a:lnSpc>
                          <a:spcPct val="150000"/>
                        </a:lnSpc>
                        <a:spcBef>
                          <a:spcPts val="600"/>
                        </a:spcBef>
                        <a:spcAft>
                          <a:spcPts val="0"/>
                        </a:spcAft>
                        <a:buFont typeface="Wingdings" panose="05000000000000000000" pitchFamily="2" charset="2"/>
                        <a:buNone/>
                      </a:pPr>
                      <a:r>
                        <a:rPr lang="vi-VN" sz="2000" b="1" i="1">
                          <a:solidFill>
                            <a:srgbClr val="FF0000"/>
                          </a:solidFill>
                          <a:effectLst/>
                        </a:rPr>
                        <a:t>Câu 2. </a:t>
                      </a:r>
                      <a:r>
                        <a:rPr lang="vi-VN" sz="2000" b="1" i="1">
                          <a:solidFill>
                            <a:schemeClr val="tx1"/>
                          </a:solidFill>
                          <a:effectLst/>
                        </a:rPr>
                        <a:t>“Đưa thông tin sai sự thật lên mạng, sử dụng thông tin vào mục đích sai trái là hành vi bị nghiêm cấm và có thể bị phạt theo quy định của pháp luật”. Theo em điều đó là:</a:t>
                      </a:r>
                    </a:p>
                    <a:p>
                      <a:pPr marL="0" marR="0" indent="0" algn="just">
                        <a:lnSpc>
                          <a:spcPct val="150000"/>
                        </a:lnSpc>
                        <a:spcBef>
                          <a:spcPts val="600"/>
                        </a:spcBef>
                        <a:spcAft>
                          <a:spcPts val="0"/>
                        </a:spcAft>
                        <a:buFont typeface="Wingdings" panose="05000000000000000000" pitchFamily="2" charset="2"/>
                        <a:buNone/>
                      </a:pPr>
                      <a:r>
                        <a:rPr lang="en-US" sz="2000" b="0" i="0">
                          <a:solidFill>
                            <a:schemeClr val="tx1"/>
                          </a:solidFill>
                          <a:effectLst/>
                        </a:rPr>
                        <a:t>           A</a:t>
                      </a:r>
                      <a:r>
                        <a:rPr lang="vi-VN" sz="2000" b="0" i="0">
                          <a:solidFill>
                            <a:schemeClr val="tx1"/>
                          </a:solidFill>
                          <a:effectLst/>
                        </a:rPr>
                        <a:t>. Đúng                                    </a:t>
                      </a:r>
                      <a:r>
                        <a:rPr lang="en-US" sz="2000" b="0" i="0">
                          <a:solidFill>
                            <a:schemeClr val="tx1"/>
                          </a:solidFill>
                          <a:effectLst/>
                        </a:rPr>
                        <a:t>                 </a:t>
                      </a:r>
                      <a:r>
                        <a:rPr lang="vi-VN" sz="2000" b="0" i="0">
                          <a:solidFill>
                            <a:schemeClr val="tx1"/>
                          </a:solidFill>
                          <a:effectLst/>
                        </a:rPr>
                        <a:t>B. Sai</a:t>
                      </a: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pic>
        <p:nvPicPr>
          <p:cNvPr id="4" name="Picture 6">
            <a:extLst>
              <a:ext uri="{FF2B5EF4-FFF2-40B4-BE49-F238E27FC236}">
                <a16:creationId xmlns:a16="http://schemas.microsoft.com/office/drawing/2014/main" id="{2BDEF57E-22FA-FF50-7E50-A009874A3E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08915">
            <a:off x="428460" y="2875139"/>
            <a:ext cx="804802" cy="804802"/>
          </a:xfrm>
          <a:prstGeom prst="rect">
            <a:avLst/>
          </a:prstGeom>
        </p:spPr>
      </p:pic>
    </p:spTree>
    <p:extLst>
      <p:ext uri="{BB962C8B-B14F-4D97-AF65-F5344CB8AC3E}">
        <p14:creationId xmlns:p14="http://schemas.microsoft.com/office/powerpoint/2010/main" val="273528899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92"/>
        <p:cNvGrpSpPr/>
        <p:nvPr/>
      </p:nvGrpSpPr>
      <p:grpSpPr>
        <a:xfrm>
          <a:off x="0" y="0"/>
          <a:ext cx="0" cy="0"/>
          <a:chOff x="0" y="0"/>
          <a:chExt cx="0" cy="0"/>
        </a:xfrm>
      </p:grpSpPr>
      <p:sp>
        <p:nvSpPr>
          <p:cNvPr id="8293" name="Google Shape;8293;p68">
            <a:hlinkClick r:id="" action="ppaction://hlinkshowjump?jump=previousslide"/>
          </p:cNvPr>
          <p:cNvSpPr/>
          <p:nvPr/>
        </p:nvSpPr>
        <p:spPr>
          <a:xfrm>
            <a:off x="737286" y="437027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8294" name="Google Shape;8294;p68">
            <a:hlinkClick r:id="" action="ppaction://hlinkshowjump?jump=nextslide"/>
          </p:cNvPr>
          <p:cNvSpPr/>
          <p:nvPr/>
        </p:nvSpPr>
        <p:spPr>
          <a:xfrm>
            <a:off x="7573086" y="437027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8295" name="Google Shape;8295;p68"/>
          <p:cNvGrpSpPr/>
          <p:nvPr/>
        </p:nvGrpSpPr>
        <p:grpSpPr>
          <a:xfrm>
            <a:off x="492202" y="1323984"/>
            <a:ext cx="3044100" cy="1765601"/>
            <a:chOff x="713075" y="1225734"/>
            <a:chExt cx="3991525" cy="2895891"/>
          </a:xfrm>
        </p:grpSpPr>
        <p:sp>
          <p:nvSpPr>
            <p:cNvPr id="8296" name="Google Shape;8296;p68"/>
            <p:cNvSpPr/>
            <p:nvPr/>
          </p:nvSpPr>
          <p:spPr>
            <a:xfrm>
              <a:off x="713075" y="1225734"/>
              <a:ext cx="3991500" cy="369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8297" name="Google Shape;8297;p68"/>
            <p:cNvGrpSpPr/>
            <p:nvPr/>
          </p:nvGrpSpPr>
          <p:grpSpPr>
            <a:xfrm>
              <a:off x="3925025" y="1331775"/>
              <a:ext cx="655400" cy="157800"/>
              <a:chOff x="7968325" y="355525"/>
              <a:chExt cx="655400" cy="157800"/>
            </a:xfrm>
          </p:grpSpPr>
          <p:sp>
            <p:nvSpPr>
              <p:cNvPr id="8298" name="Google Shape;8298;p68"/>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99" name="Google Shape;8299;p68"/>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8300" name="Google Shape;8300;p68"/>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01" name="Google Shape;8301;p68"/>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8302" name="Google Shape;8302;p68"/>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68"/>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04" name="Google Shape;8304;p68"/>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sp>
          <p:nvSpPr>
            <p:cNvPr id="8305" name="Google Shape;8305;p68"/>
            <p:cNvSpPr/>
            <p:nvPr/>
          </p:nvSpPr>
          <p:spPr>
            <a:xfrm>
              <a:off x="713100" y="1595625"/>
              <a:ext cx="3991500" cy="25260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sp>
        <p:nvSpPr>
          <p:cNvPr id="8311" name="Google Shape;8311;p68"/>
          <p:cNvSpPr/>
          <p:nvPr/>
        </p:nvSpPr>
        <p:spPr>
          <a:xfrm rot="-5400000">
            <a:off x="6168959" y="2510187"/>
            <a:ext cx="656700" cy="26700"/>
          </a:xfrm>
          <a:prstGeom prst="roundRect">
            <a:avLst>
              <a:gd name="adj" fmla="val 50000"/>
            </a:avLst>
          </a:prstGeom>
          <a:solidFill>
            <a:srgbClr val="FFFFFF">
              <a:alpha val="3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68"/>
          <p:cNvSpPr/>
          <p:nvPr/>
        </p:nvSpPr>
        <p:spPr>
          <a:xfrm>
            <a:off x="740398" y="1019137"/>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68"/>
          <p:cNvSpPr/>
          <p:nvPr/>
        </p:nvSpPr>
        <p:spPr>
          <a:xfrm>
            <a:off x="5171963" y="4224300"/>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68"/>
          <p:cNvSpPr/>
          <p:nvPr/>
        </p:nvSpPr>
        <p:spPr>
          <a:xfrm>
            <a:off x="7687838" y="824025"/>
            <a:ext cx="350100" cy="350100"/>
          </a:xfrm>
          <a:prstGeom prst="star4">
            <a:avLst>
              <a:gd name="adj" fmla="val 15639"/>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16" name="Google Shape;8316;p68"/>
          <p:cNvGrpSpPr/>
          <p:nvPr/>
        </p:nvGrpSpPr>
        <p:grpSpPr>
          <a:xfrm>
            <a:off x="4167084" y="3402143"/>
            <a:ext cx="366288" cy="328886"/>
            <a:chOff x="4056463" y="3513414"/>
            <a:chExt cx="366288" cy="328886"/>
          </a:xfrm>
        </p:grpSpPr>
        <p:sp>
          <p:nvSpPr>
            <p:cNvPr id="8317" name="Google Shape;8317;p68"/>
            <p:cNvSpPr/>
            <p:nvPr/>
          </p:nvSpPr>
          <p:spPr>
            <a:xfrm>
              <a:off x="4268586" y="3513414"/>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68"/>
            <p:cNvSpPr/>
            <p:nvPr/>
          </p:nvSpPr>
          <p:spPr>
            <a:xfrm>
              <a:off x="4056463" y="3630200"/>
              <a:ext cx="212100" cy="212100"/>
            </a:xfrm>
            <a:prstGeom prst="star4">
              <a:avLst>
                <a:gd name="adj" fmla="val 15639"/>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9" name="Google Shape;8319;p68"/>
          <p:cNvGrpSpPr/>
          <p:nvPr/>
        </p:nvGrpSpPr>
        <p:grpSpPr>
          <a:xfrm>
            <a:off x="8290351" y="863900"/>
            <a:ext cx="123600" cy="3239150"/>
            <a:chOff x="8290351" y="863900"/>
            <a:chExt cx="123600" cy="3239150"/>
          </a:xfrm>
        </p:grpSpPr>
        <p:sp>
          <p:nvSpPr>
            <p:cNvPr id="8320" name="Google Shape;8320;p68"/>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68"/>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68"/>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68"/>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68"/>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5" name="Google Shape;8325;p68"/>
          <p:cNvSpPr/>
          <p:nvPr/>
        </p:nvSpPr>
        <p:spPr>
          <a:xfrm>
            <a:off x="8311298" y="365715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68"/>
          <p:cNvSpPr/>
          <p:nvPr/>
        </p:nvSpPr>
        <p:spPr>
          <a:xfrm>
            <a:off x="2690653" y="898275"/>
            <a:ext cx="212100" cy="201600"/>
          </a:xfrm>
          <a:prstGeom prst="star5">
            <a:avLst>
              <a:gd name="adj" fmla="val 19098"/>
              <a:gd name="hf" fmla="val 105146"/>
              <a:gd name="vf" fmla="val 110557"/>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68">
            <a:hlinkClick r:id="" action="ppaction://hlinkshowjump?jump=previousslide"/>
          </p:cNvPr>
          <p:cNvSpPr txBox="1">
            <a:spLocks noGrp="1"/>
          </p:cNvSpPr>
          <p:nvPr>
            <p:ph type="subTitle" idx="2"/>
          </p:nvPr>
        </p:nvSpPr>
        <p:spPr>
          <a:xfrm>
            <a:off x="807485" y="438510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8328" name="Google Shape;8328;p68">
            <a:hlinkClick r:id="" action="ppaction://hlinkshowjump?jump=nextslide"/>
          </p:cNvPr>
          <p:cNvSpPr txBox="1">
            <a:spLocks noGrp="1"/>
          </p:cNvSpPr>
          <p:nvPr>
            <p:ph type="subTitle" idx="3"/>
          </p:nvPr>
        </p:nvSpPr>
        <p:spPr>
          <a:xfrm>
            <a:off x="7643285" y="438510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Next</a:t>
            </a:r>
            <a:endParaRPr dirty="0"/>
          </a:p>
        </p:txBody>
      </p:sp>
      <p:sp>
        <p:nvSpPr>
          <p:cNvPr id="5" name="Subtitle 4">
            <a:extLst>
              <a:ext uri="{FF2B5EF4-FFF2-40B4-BE49-F238E27FC236}">
                <a16:creationId xmlns:a16="http://schemas.microsoft.com/office/drawing/2014/main" id="{6B1088D9-04EF-00BE-8EF0-04BC15065163}"/>
              </a:ext>
            </a:extLst>
          </p:cNvPr>
          <p:cNvSpPr>
            <a:spLocks noGrp="1"/>
          </p:cNvSpPr>
          <p:nvPr>
            <p:ph type="subTitle" idx="1"/>
          </p:nvPr>
        </p:nvSpPr>
        <p:spPr>
          <a:xfrm>
            <a:off x="406760" y="1545714"/>
            <a:ext cx="2992986" cy="1300542"/>
          </a:xfrm>
        </p:spPr>
        <p:txBody>
          <a:bodyPr/>
          <a:lstStyle/>
          <a:p>
            <a:pPr algn="l">
              <a:lnSpc>
                <a:spcPct val="150000"/>
              </a:lnSpc>
            </a:pPr>
            <a:r>
              <a:rPr lang="en-US" sz="2000" dirty="0" err="1">
                <a:latin typeface="Times New Roman" panose="02020603050405020304" pitchFamily="18" charset="0"/>
                <a:cs typeface="Times New Roman" panose="02020603050405020304" pitchFamily="18" charset="0"/>
              </a:rPr>
              <a:t>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chỉnh</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nội dung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vi-VN" sz="2000" dirty="0">
                <a:latin typeface="Times New Roman" panose="02020603050405020304" pitchFamily="18" charset="0"/>
                <a:cs typeface="Times New Roman" panose="02020603050405020304" pitchFamily="18" charset="0"/>
              </a:rPr>
              <a:t> bài học ngày hôm nay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vở</a:t>
            </a:r>
            <a:r>
              <a:rPr lang="en-US" sz="2000" dirty="0">
                <a:latin typeface="Times New Roman" panose="02020603050405020304" pitchFamily="18" charset="0"/>
                <a:cs typeface="Times New Roman" panose="02020603050405020304" pitchFamily="18" charset="0"/>
              </a:rPr>
              <a:t>.</a:t>
            </a:r>
          </a:p>
        </p:txBody>
      </p:sp>
      <p:sp>
        <p:nvSpPr>
          <p:cNvPr id="6" name="Google Shape;5136;p37">
            <a:extLst>
              <a:ext uri="{FF2B5EF4-FFF2-40B4-BE49-F238E27FC236}">
                <a16:creationId xmlns:a16="http://schemas.microsoft.com/office/drawing/2014/main" id="{C0BE5950-495E-B503-95A3-33234B83CBA0}"/>
              </a:ext>
            </a:extLst>
          </p:cNvPr>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HƯỚNG DẪN VỀ NHÀ</a:t>
            </a:r>
            <a:endParaRPr sz="2500" b="1">
              <a:solidFill>
                <a:srgbClr val="000000"/>
              </a:solidFill>
              <a:latin typeface="+mn-lt"/>
            </a:endParaRPr>
          </a:p>
        </p:txBody>
      </p:sp>
      <p:grpSp>
        <p:nvGrpSpPr>
          <p:cNvPr id="7" name="Google Shape;8295;p68">
            <a:extLst>
              <a:ext uri="{FF2B5EF4-FFF2-40B4-BE49-F238E27FC236}">
                <a16:creationId xmlns:a16="http://schemas.microsoft.com/office/drawing/2014/main" id="{36489270-26C5-CC58-A1C1-DC90D46CF33C}"/>
              </a:ext>
            </a:extLst>
          </p:cNvPr>
          <p:cNvGrpSpPr/>
          <p:nvPr/>
        </p:nvGrpSpPr>
        <p:grpSpPr>
          <a:xfrm>
            <a:off x="2996446" y="2848228"/>
            <a:ext cx="3044100" cy="1765601"/>
            <a:chOff x="713075" y="1225734"/>
            <a:chExt cx="3991525" cy="2895891"/>
          </a:xfrm>
        </p:grpSpPr>
        <p:sp>
          <p:nvSpPr>
            <p:cNvPr id="8" name="Google Shape;8296;p68">
              <a:extLst>
                <a:ext uri="{FF2B5EF4-FFF2-40B4-BE49-F238E27FC236}">
                  <a16:creationId xmlns:a16="http://schemas.microsoft.com/office/drawing/2014/main" id="{C9B0944D-CA5B-AAE4-915F-8609C4A7D8C8}"/>
                </a:ext>
              </a:extLst>
            </p:cNvPr>
            <p:cNvSpPr/>
            <p:nvPr/>
          </p:nvSpPr>
          <p:spPr>
            <a:xfrm>
              <a:off x="713075" y="1225734"/>
              <a:ext cx="3991500" cy="369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9" name="Google Shape;8297;p68">
              <a:extLst>
                <a:ext uri="{FF2B5EF4-FFF2-40B4-BE49-F238E27FC236}">
                  <a16:creationId xmlns:a16="http://schemas.microsoft.com/office/drawing/2014/main" id="{D6CBE03A-32B0-0D8D-E927-2E1B8A109886}"/>
                </a:ext>
              </a:extLst>
            </p:cNvPr>
            <p:cNvGrpSpPr/>
            <p:nvPr/>
          </p:nvGrpSpPr>
          <p:grpSpPr>
            <a:xfrm>
              <a:off x="3925025" y="1331775"/>
              <a:ext cx="655400" cy="157800"/>
              <a:chOff x="7968325" y="355525"/>
              <a:chExt cx="655400" cy="157800"/>
            </a:xfrm>
          </p:grpSpPr>
          <p:sp>
            <p:nvSpPr>
              <p:cNvPr id="11" name="Google Shape;8298;p68">
                <a:extLst>
                  <a:ext uri="{FF2B5EF4-FFF2-40B4-BE49-F238E27FC236}">
                    <a16:creationId xmlns:a16="http://schemas.microsoft.com/office/drawing/2014/main" id="{CDCAE287-AA7C-DE78-6B04-0871547DFA0B}"/>
                  </a:ext>
                </a:extLst>
              </p:cNvPr>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8299;p68">
                <a:extLst>
                  <a:ext uri="{FF2B5EF4-FFF2-40B4-BE49-F238E27FC236}">
                    <a16:creationId xmlns:a16="http://schemas.microsoft.com/office/drawing/2014/main" id="{AF75230E-EED7-AD10-FEC5-959EB9C30AE3}"/>
                  </a:ext>
                </a:extLst>
              </p:cNvPr>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13" name="Google Shape;8300;p68">
                <a:extLst>
                  <a:ext uri="{FF2B5EF4-FFF2-40B4-BE49-F238E27FC236}">
                    <a16:creationId xmlns:a16="http://schemas.microsoft.com/office/drawing/2014/main" id="{44810171-3DB6-419D-7FA2-75D5665AA760}"/>
                  </a:ext>
                </a:extLst>
              </p:cNvPr>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 name="Google Shape;8301;p68">
                <a:extLst>
                  <a:ext uri="{FF2B5EF4-FFF2-40B4-BE49-F238E27FC236}">
                    <a16:creationId xmlns:a16="http://schemas.microsoft.com/office/drawing/2014/main" id="{FAA9EE8E-2D6C-3526-B4F4-4EA135C6C85D}"/>
                  </a:ext>
                </a:extLst>
              </p:cNvPr>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15" name="Google Shape;8302;p68">
                <a:extLst>
                  <a:ext uri="{FF2B5EF4-FFF2-40B4-BE49-F238E27FC236}">
                    <a16:creationId xmlns:a16="http://schemas.microsoft.com/office/drawing/2014/main" id="{58619CE6-BFE1-1559-9FC5-7056B2544763}"/>
                  </a:ext>
                </a:extLst>
              </p:cNvPr>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303;p68">
                <a:extLst>
                  <a:ext uri="{FF2B5EF4-FFF2-40B4-BE49-F238E27FC236}">
                    <a16:creationId xmlns:a16="http://schemas.microsoft.com/office/drawing/2014/main" id="{4C35790C-D4A6-0B67-9123-C74E84623D65}"/>
                  </a:ext>
                </a:extLst>
              </p:cNvPr>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8304;p68">
                <a:extLst>
                  <a:ext uri="{FF2B5EF4-FFF2-40B4-BE49-F238E27FC236}">
                    <a16:creationId xmlns:a16="http://schemas.microsoft.com/office/drawing/2014/main" id="{649D931C-A620-BB9E-D253-35E4E6AC72F8}"/>
                  </a:ext>
                </a:extLst>
              </p:cNvPr>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sp>
          <p:nvSpPr>
            <p:cNvPr id="10" name="Google Shape;8305;p68">
              <a:extLst>
                <a:ext uri="{FF2B5EF4-FFF2-40B4-BE49-F238E27FC236}">
                  <a16:creationId xmlns:a16="http://schemas.microsoft.com/office/drawing/2014/main" id="{3930D26C-8A42-236E-E453-1E4FEDAD1D33}"/>
                </a:ext>
              </a:extLst>
            </p:cNvPr>
            <p:cNvSpPr/>
            <p:nvPr/>
          </p:nvSpPr>
          <p:spPr>
            <a:xfrm>
              <a:off x="713100" y="1595625"/>
              <a:ext cx="3991500" cy="25260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sp>
        <p:nvSpPr>
          <p:cNvPr id="18" name="Subtitle 4">
            <a:extLst>
              <a:ext uri="{FF2B5EF4-FFF2-40B4-BE49-F238E27FC236}">
                <a16:creationId xmlns:a16="http://schemas.microsoft.com/office/drawing/2014/main" id="{8F1B82C1-6782-9388-6219-3DD1334B2C83}"/>
              </a:ext>
            </a:extLst>
          </p:cNvPr>
          <p:cNvSpPr txBox="1">
            <a:spLocks/>
          </p:cNvSpPr>
          <p:nvPr/>
        </p:nvSpPr>
        <p:spPr>
          <a:xfrm>
            <a:off x="2841000" y="3368713"/>
            <a:ext cx="3044100" cy="73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indent="-317500" algn="ctr">
              <a:lnSpc>
                <a:spcPct val="150000"/>
              </a:lnSpc>
              <a:buClr>
                <a:schemeClr val="dk1"/>
              </a:buClr>
              <a:buSzPts val="1400"/>
              <a:buFont typeface="Dosis"/>
              <a:buNone/>
              <a:defRPr sz="2000">
                <a:solidFill>
                  <a:schemeClr val="dk1"/>
                </a:solidFill>
                <a:latin typeface="Times New Roman" panose="02020603050405020304" pitchFamily="18" charset="0"/>
                <a:ea typeface="Dosis"/>
                <a:cs typeface="Times New Roman" panose="02020603050405020304" pitchFamily="18" charset="0"/>
              </a:defRPr>
            </a:lvl1pPr>
            <a:lvl2pPr marL="914400" indent="-317500" algn="ctr">
              <a:buClr>
                <a:schemeClr val="dk1"/>
              </a:buClr>
              <a:buSzPts val="1400"/>
              <a:buFont typeface="Dosis"/>
              <a:buNone/>
              <a:defRPr>
                <a:solidFill>
                  <a:schemeClr val="dk1"/>
                </a:solidFill>
                <a:latin typeface="Dosis"/>
                <a:ea typeface="Dosis"/>
                <a:cs typeface="Dosis"/>
              </a:defRPr>
            </a:lvl2pPr>
            <a:lvl3pPr marL="1371600" indent="-317500" algn="ctr">
              <a:buClr>
                <a:schemeClr val="dk1"/>
              </a:buClr>
              <a:buSzPts val="1400"/>
              <a:buFont typeface="Dosis"/>
              <a:buNone/>
              <a:defRPr>
                <a:solidFill>
                  <a:schemeClr val="dk1"/>
                </a:solidFill>
                <a:latin typeface="Dosis"/>
                <a:ea typeface="Dosis"/>
                <a:cs typeface="Dosis"/>
              </a:defRPr>
            </a:lvl3pPr>
            <a:lvl4pPr marL="1828800" indent="-317500" algn="ctr">
              <a:buClr>
                <a:schemeClr val="dk1"/>
              </a:buClr>
              <a:buSzPts val="1400"/>
              <a:buFont typeface="Dosis"/>
              <a:buNone/>
              <a:defRPr>
                <a:solidFill>
                  <a:schemeClr val="dk1"/>
                </a:solidFill>
                <a:latin typeface="Dosis"/>
                <a:ea typeface="Dosis"/>
                <a:cs typeface="Dosis"/>
              </a:defRPr>
            </a:lvl4pPr>
            <a:lvl5pPr marL="2286000" indent="-317500" algn="ctr">
              <a:buClr>
                <a:schemeClr val="dk1"/>
              </a:buClr>
              <a:buSzPts val="1400"/>
              <a:buFont typeface="Dosis"/>
              <a:buNone/>
              <a:defRPr>
                <a:solidFill>
                  <a:schemeClr val="dk1"/>
                </a:solidFill>
                <a:latin typeface="Dosis"/>
                <a:ea typeface="Dosis"/>
                <a:cs typeface="Dosis"/>
              </a:defRPr>
            </a:lvl5pPr>
            <a:lvl6pPr marL="2743200" indent="-317500" algn="ctr">
              <a:buClr>
                <a:schemeClr val="dk1"/>
              </a:buClr>
              <a:buSzPts val="1400"/>
              <a:buFont typeface="Dosis"/>
              <a:buNone/>
              <a:defRPr>
                <a:solidFill>
                  <a:schemeClr val="dk1"/>
                </a:solidFill>
                <a:latin typeface="Dosis"/>
                <a:ea typeface="Dosis"/>
                <a:cs typeface="Dosis"/>
              </a:defRPr>
            </a:lvl6pPr>
            <a:lvl7pPr marL="3200400" indent="-317500" algn="ctr">
              <a:buClr>
                <a:schemeClr val="dk1"/>
              </a:buClr>
              <a:buSzPts val="1400"/>
              <a:buFont typeface="Dosis"/>
              <a:buNone/>
              <a:defRPr>
                <a:solidFill>
                  <a:schemeClr val="dk1"/>
                </a:solidFill>
                <a:latin typeface="Dosis"/>
                <a:ea typeface="Dosis"/>
                <a:cs typeface="Dosis"/>
              </a:defRPr>
            </a:lvl7pPr>
            <a:lvl8pPr marL="3657600" indent="-317500" algn="ctr">
              <a:buClr>
                <a:schemeClr val="dk1"/>
              </a:buClr>
              <a:buSzPts val="1400"/>
              <a:buFont typeface="Dosis"/>
              <a:buNone/>
              <a:defRPr>
                <a:solidFill>
                  <a:schemeClr val="dk1"/>
                </a:solidFill>
                <a:latin typeface="Dosis"/>
                <a:ea typeface="Dosis"/>
                <a:cs typeface="Dosis"/>
              </a:defRPr>
            </a:lvl8pPr>
            <a:lvl9pPr marL="4114800" indent="-317500" algn="ctr">
              <a:buClr>
                <a:schemeClr val="dk1"/>
              </a:buClr>
              <a:buSzPts val="1400"/>
              <a:buFont typeface="Dosis"/>
              <a:buNone/>
              <a:defRPr>
                <a:solidFill>
                  <a:schemeClr val="dk1"/>
                </a:solidFill>
                <a:latin typeface="Dosis"/>
                <a:ea typeface="Dosis"/>
                <a:cs typeface="Dosis"/>
              </a:defRPr>
            </a:lvl9pPr>
          </a:lstStyle>
          <a:p>
            <a:r>
              <a:rPr lang="vi-VN" dirty="0"/>
              <a:t>Làm bài tập </a:t>
            </a:r>
            <a:r>
              <a:rPr lang="en-US" dirty="0"/>
              <a:t>1, 2 </a:t>
            </a:r>
            <a:r>
              <a:rPr lang="vi-VN" dirty="0"/>
              <a:t>trong sách bài tập Tin học</a:t>
            </a:r>
            <a:endParaRPr lang="en-US" dirty="0"/>
          </a:p>
        </p:txBody>
      </p:sp>
      <p:grpSp>
        <p:nvGrpSpPr>
          <p:cNvPr id="19" name="Google Shape;8295;p68">
            <a:extLst>
              <a:ext uri="{FF2B5EF4-FFF2-40B4-BE49-F238E27FC236}">
                <a16:creationId xmlns:a16="http://schemas.microsoft.com/office/drawing/2014/main" id="{A1ACBB98-3131-A0ED-51FC-B84C11A6CF72}"/>
              </a:ext>
            </a:extLst>
          </p:cNvPr>
          <p:cNvGrpSpPr/>
          <p:nvPr/>
        </p:nvGrpSpPr>
        <p:grpSpPr>
          <a:xfrm>
            <a:off x="4912862" y="1312386"/>
            <a:ext cx="3044100" cy="1729687"/>
            <a:chOff x="713075" y="1225734"/>
            <a:chExt cx="3991525" cy="2895891"/>
          </a:xfrm>
        </p:grpSpPr>
        <p:sp>
          <p:nvSpPr>
            <p:cNvPr id="20" name="Google Shape;8296;p68">
              <a:extLst>
                <a:ext uri="{FF2B5EF4-FFF2-40B4-BE49-F238E27FC236}">
                  <a16:creationId xmlns:a16="http://schemas.microsoft.com/office/drawing/2014/main" id="{7990A7F3-480A-2542-9CE9-309615AF515F}"/>
                </a:ext>
              </a:extLst>
            </p:cNvPr>
            <p:cNvSpPr/>
            <p:nvPr/>
          </p:nvSpPr>
          <p:spPr>
            <a:xfrm>
              <a:off x="713075" y="1225734"/>
              <a:ext cx="3991500" cy="369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21" name="Google Shape;8297;p68">
              <a:extLst>
                <a:ext uri="{FF2B5EF4-FFF2-40B4-BE49-F238E27FC236}">
                  <a16:creationId xmlns:a16="http://schemas.microsoft.com/office/drawing/2014/main" id="{994F4A1C-19BD-A600-DF2A-0BF090917E64}"/>
                </a:ext>
              </a:extLst>
            </p:cNvPr>
            <p:cNvGrpSpPr/>
            <p:nvPr/>
          </p:nvGrpSpPr>
          <p:grpSpPr>
            <a:xfrm>
              <a:off x="3925025" y="1331775"/>
              <a:ext cx="655400" cy="157800"/>
              <a:chOff x="7968325" y="355525"/>
              <a:chExt cx="655400" cy="157800"/>
            </a:xfrm>
          </p:grpSpPr>
          <p:sp>
            <p:nvSpPr>
              <p:cNvPr id="23" name="Google Shape;8298;p68">
                <a:extLst>
                  <a:ext uri="{FF2B5EF4-FFF2-40B4-BE49-F238E27FC236}">
                    <a16:creationId xmlns:a16="http://schemas.microsoft.com/office/drawing/2014/main" id="{B620CF32-10CB-D5DC-B1DE-E1C71B88B223}"/>
                  </a:ext>
                </a:extLst>
              </p:cNvPr>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 name="Google Shape;8299;p68">
                <a:extLst>
                  <a:ext uri="{FF2B5EF4-FFF2-40B4-BE49-F238E27FC236}">
                    <a16:creationId xmlns:a16="http://schemas.microsoft.com/office/drawing/2014/main" id="{F3ECDD9C-B02A-959D-0171-7A8A745B8E8C}"/>
                  </a:ext>
                </a:extLst>
              </p:cNvPr>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25" name="Google Shape;8300;p68">
                <a:extLst>
                  <a:ext uri="{FF2B5EF4-FFF2-40B4-BE49-F238E27FC236}">
                    <a16:creationId xmlns:a16="http://schemas.microsoft.com/office/drawing/2014/main" id="{21EF706C-AFFB-5BAE-BD69-90FFE64612EF}"/>
                  </a:ext>
                </a:extLst>
              </p:cNvPr>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 name="Google Shape;8301;p68">
                <a:extLst>
                  <a:ext uri="{FF2B5EF4-FFF2-40B4-BE49-F238E27FC236}">
                    <a16:creationId xmlns:a16="http://schemas.microsoft.com/office/drawing/2014/main" id="{8D2C985D-EBE8-BAEA-C8F6-E2A856DA63F7}"/>
                  </a:ext>
                </a:extLst>
              </p:cNvPr>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27" name="Google Shape;8302;p68">
                <a:extLst>
                  <a:ext uri="{FF2B5EF4-FFF2-40B4-BE49-F238E27FC236}">
                    <a16:creationId xmlns:a16="http://schemas.microsoft.com/office/drawing/2014/main" id="{69CE6BF7-D544-CA6C-BB66-94719A5BA10C}"/>
                  </a:ext>
                </a:extLst>
              </p:cNvPr>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03;p68">
                <a:extLst>
                  <a:ext uri="{FF2B5EF4-FFF2-40B4-BE49-F238E27FC236}">
                    <a16:creationId xmlns:a16="http://schemas.microsoft.com/office/drawing/2014/main" id="{3A6D9FEE-5BA7-5AE7-428F-E73F10ADB870}"/>
                  </a:ext>
                </a:extLst>
              </p:cNvPr>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 name="Google Shape;8304;p68">
                <a:extLst>
                  <a:ext uri="{FF2B5EF4-FFF2-40B4-BE49-F238E27FC236}">
                    <a16:creationId xmlns:a16="http://schemas.microsoft.com/office/drawing/2014/main" id="{19823595-ADC1-9BA1-F3EF-EF5440E277BB}"/>
                  </a:ext>
                </a:extLst>
              </p:cNvPr>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sp>
          <p:nvSpPr>
            <p:cNvPr id="22" name="Google Shape;8305;p68">
              <a:extLst>
                <a:ext uri="{FF2B5EF4-FFF2-40B4-BE49-F238E27FC236}">
                  <a16:creationId xmlns:a16="http://schemas.microsoft.com/office/drawing/2014/main" id="{CD67B0BC-3007-39A3-6A3B-27B9AAE506E6}"/>
                </a:ext>
              </a:extLst>
            </p:cNvPr>
            <p:cNvSpPr/>
            <p:nvPr/>
          </p:nvSpPr>
          <p:spPr>
            <a:xfrm>
              <a:off x="713100" y="1595625"/>
              <a:ext cx="3991500" cy="25260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sp>
        <p:nvSpPr>
          <p:cNvPr id="30" name="Subtitle 4">
            <a:extLst>
              <a:ext uri="{FF2B5EF4-FFF2-40B4-BE49-F238E27FC236}">
                <a16:creationId xmlns:a16="http://schemas.microsoft.com/office/drawing/2014/main" id="{D8F706DA-5FE6-3603-5289-333C6CEE22F5}"/>
              </a:ext>
            </a:extLst>
          </p:cNvPr>
          <p:cNvSpPr txBox="1">
            <a:spLocks/>
          </p:cNvSpPr>
          <p:nvPr/>
        </p:nvSpPr>
        <p:spPr>
          <a:xfrm>
            <a:off x="4893134" y="1760236"/>
            <a:ext cx="3044100" cy="73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indent="-317500">
              <a:lnSpc>
                <a:spcPct val="150000"/>
              </a:lnSpc>
              <a:buClr>
                <a:schemeClr val="dk1"/>
              </a:buClr>
              <a:buSzPts val="1400"/>
              <a:buFont typeface="Dosis"/>
              <a:buNone/>
              <a:defRPr sz="2000">
                <a:solidFill>
                  <a:schemeClr val="dk1"/>
                </a:solidFill>
                <a:latin typeface="Times New Roman" panose="02020603050405020304" pitchFamily="18" charset="0"/>
                <a:ea typeface="Dosis"/>
                <a:cs typeface="Times New Roman" panose="02020603050405020304" pitchFamily="18" charset="0"/>
                <a:sym typeface="Dosis"/>
              </a:defRPr>
            </a:lvl1pPr>
            <a:lvl2pPr marL="914400" indent="-317500" algn="ctr">
              <a:buClr>
                <a:schemeClr val="dk1"/>
              </a:buClr>
              <a:buSzPts val="1400"/>
              <a:buFont typeface="Dosis"/>
              <a:buNone/>
              <a:defRPr>
                <a:solidFill>
                  <a:schemeClr val="dk1"/>
                </a:solidFill>
                <a:latin typeface="Dosis"/>
                <a:ea typeface="Dosis"/>
                <a:cs typeface="Dosis"/>
                <a:sym typeface="Dosis"/>
              </a:defRPr>
            </a:lvl2pPr>
            <a:lvl3pPr marL="1371600" indent="-317500" algn="ctr">
              <a:buClr>
                <a:schemeClr val="dk1"/>
              </a:buClr>
              <a:buSzPts val="1400"/>
              <a:buFont typeface="Dosis"/>
              <a:buNone/>
              <a:defRPr>
                <a:solidFill>
                  <a:schemeClr val="dk1"/>
                </a:solidFill>
                <a:latin typeface="Dosis"/>
                <a:ea typeface="Dosis"/>
                <a:cs typeface="Dosis"/>
                <a:sym typeface="Dosis"/>
              </a:defRPr>
            </a:lvl3pPr>
            <a:lvl4pPr marL="1828800" indent="-317500" algn="ctr">
              <a:buClr>
                <a:schemeClr val="dk1"/>
              </a:buClr>
              <a:buSzPts val="1400"/>
              <a:buFont typeface="Dosis"/>
              <a:buNone/>
              <a:defRPr>
                <a:solidFill>
                  <a:schemeClr val="dk1"/>
                </a:solidFill>
                <a:latin typeface="Dosis"/>
                <a:ea typeface="Dosis"/>
                <a:cs typeface="Dosis"/>
                <a:sym typeface="Dosis"/>
              </a:defRPr>
            </a:lvl4pPr>
            <a:lvl5pPr marL="2286000" indent="-317500" algn="ctr">
              <a:buClr>
                <a:schemeClr val="dk1"/>
              </a:buClr>
              <a:buSzPts val="1400"/>
              <a:buFont typeface="Dosis"/>
              <a:buNone/>
              <a:defRPr>
                <a:solidFill>
                  <a:schemeClr val="dk1"/>
                </a:solidFill>
                <a:latin typeface="Dosis"/>
                <a:ea typeface="Dosis"/>
                <a:cs typeface="Dosis"/>
                <a:sym typeface="Dosis"/>
              </a:defRPr>
            </a:lvl5pPr>
            <a:lvl6pPr marL="2743200" indent="-317500" algn="ctr">
              <a:buClr>
                <a:schemeClr val="dk1"/>
              </a:buClr>
              <a:buSzPts val="1400"/>
              <a:buFont typeface="Dosis"/>
              <a:buNone/>
              <a:defRPr>
                <a:solidFill>
                  <a:schemeClr val="dk1"/>
                </a:solidFill>
                <a:latin typeface="Dosis"/>
                <a:ea typeface="Dosis"/>
                <a:cs typeface="Dosis"/>
                <a:sym typeface="Dosis"/>
              </a:defRPr>
            </a:lvl6pPr>
            <a:lvl7pPr marL="3200400" indent="-317500" algn="ctr">
              <a:buClr>
                <a:schemeClr val="dk1"/>
              </a:buClr>
              <a:buSzPts val="1400"/>
              <a:buFont typeface="Dosis"/>
              <a:buNone/>
              <a:defRPr>
                <a:solidFill>
                  <a:schemeClr val="dk1"/>
                </a:solidFill>
                <a:latin typeface="Dosis"/>
                <a:ea typeface="Dosis"/>
                <a:cs typeface="Dosis"/>
                <a:sym typeface="Dosis"/>
              </a:defRPr>
            </a:lvl7pPr>
            <a:lvl8pPr marL="3657600" indent="-317500" algn="ctr">
              <a:buClr>
                <a:schemeClr val="dk1"/>
              </a:buClr>
              <a:buSzPts val="1400"/>
              <a:buFont typeface="Dosis"/>
              <a:buNone/>
              <a:defRPr>
                <a:solidFill>
                  <a:schemeClr val="dk1"/>
                </a:solidFill>
                <a:latin typeface="Dosis"/>
                <a:ea typeface="Dosis"/>
                <a:cs typeface="Dosis"/>
                <a:sym typeface="Dosis"/>
              </a:defRPr>
            </a:lvl8pPr>
            <a:lvl9pPr marL="4114800" indent="-317500" algn="ctr">
              <a:buClr>
                <a:schemeClr val="dk1"/>
              </a:buClr>
              <a:buSzPts val="1400"/>
              <a:buFont typeface="Dosis"/>
              <a:buNone/>
              <a:defRPr>
                <a:solidFill>
                  <a:schemeClr val="dk1"/>
                </a:solidFill>
                <a:latin typeface="Dosis"/>
                <a:ea typeface="Dosis"/>
                <a:cs typeface="Dosis"/>
                <a:sym typeface="Dosis"/>
              </a:defRPr>
            </a:lvl9pPr>
          </a:lstStyle>
          <a:p>
            <a:pPr algn="ctr"/>
            <a:r>
              <a:rPr lang="en-US" dirty="0" err="1"/>
              <a:t>Đọc</a:t>
            </a:r>
            <a:r>
              <a:rPr lang="en-US" dirty="0"/>
              <a:t> </a:t>
            </a:r>
            <a:r>
              <a:rPr lang="en-US" dirty="0" err="1"/>
              <a:t>và</a:t>
            </a:r>
            <a:r>
              <a:rPr lang="en-US" dirty="0"/>
              <a:t> c</a:t>
            </a:r>
            <a:r>
              <a:rPr lang="vi-VN" dirty="0"/>
              <a:t>huẩn bị bài </a:t>
            </a:r>
            <a:r>
              <a:rPr lang="en-US" dirty="0" err="1"/>
              <a:t>thực</a:t>
            </a:r>
            <a:r>
              <a:rPr lang="en-US" dirty="0"/>
              <a:t> </a:t>
            </a:r>
            <a:r>
              <a:rPr lang="en-US" dirty="0" err="1"/>
              <a:t>hành</a:t>
            </a:r>
            <a:r>
              <a:rPr lang="en-US" dirty="0"/>
              <a:t> </a:t>
            </a:r>
            <a:r>
              <a:rPr lang="en-US" dirty="0" err="1"/>
              <a:t>buổi</a:t>
            </a:r>
            <a:r>
              <a:rPr lang="en-US" dirty="0"/>
              <a:t> </a:t>
            </a:r>
            <a:r>
              <a:rPr lang="en-US" dirty="0" err="1"/>
              <a:t>sau</a:t>
            </a:r>
            <a:endParaRPr lang="en-US" dirty="0"/>
          </a:p>
        </p:txBody>
      </p:sp>
    </p:spTree>
    <p:extLst>
      <p:ext uri="{BB962C8B-B14F-4D97-AF65-F5344CB8AC3E}">
        <p14:creationId xmlns:p14="http://schemas.microsoft.com/office/powerpoint/2010/main" val="2671386197"/>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E1CC-E7CD-4095-B588-432608A5428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B55FF0B-336C-452C-99FD-679F6A62B21C}"/>
              </a:ext>
            </a:extLst>
          </p:cNvPr>
          <p:cNvSpPr>
            <a:spLocks noGrp="1"/>
          </p:cNvSpPr>
          <p:nvPr>
            <p:ph type="body" idx="1"/>
          </p:nvPr>
        </p:nvSpPr>
        <p:spPr/>
        <p:txBody>
          <a:bodyPr/>
          <a:lstStyle/>
          <a:p>
            <a:endParaRPr lang="en-US"/>
          </a:p>
        </p:txBody>
      </p:sp>
      <p:sp>
        <p:nvSpPr>
          <p:cNvPr id="4" name="Subtitle 3">
            <a:extLst>
              <a:ext uri="{FF2B5EF4-FFF2-40B4-BE49-F238E27FC236}">
                <a16:creationId xmlns:a16="http://schemas.microsoft.com/office/drawing/2014/main" id="{E29D1233-02C0-450E-B7E5-3B4ECAAD26ED}"/>
              </a:ext>
            </a:extLst>
          </p:cNvPr>
          <p:cNvSpPr>
            <a:spLocks noGrp="1"/>
          </p:cNvSpPr>
          <p:nvPr>
            <p:ph type="subTitle" idx="2"/>
          </p:nvPr>
        </p:nvSpPr>
        <p:spPr/>
        <p:txBody>
          <a:bodyPr/>
          <a:lstStyle/>
          <a:p>
            <a:endParaRPr lang="en-US"/>
          </a:p>
        </p:txBody>
      </p:sp>
      <p:sp>
        <p:nvSpPr>
          <p:cNvPr id="5" name="Subtitle 4">
            <a:extLst>
              <a:ext uri="{FF2B5EF4-FFF2-40B4-BE49-F238E27FC236}">
                <a16:creationId xmlns:a16="http://schemas.microsoft.com/office/drawing/2014/main" id="{1024E1C5-7957-46B3-BBC0-FF41F15DDA46}"/>
              </a:ext>
            </a:extLst>
          </p:cNvPr>
          <p:cNvSpPr>
            <a:spLocks noGrp="1"/>
          </p:cNvSpPr>
          <p:nvPr>
            <p:ph type="subTitle" idx="3"/>
          </p:nvPr>
        </p:nvSpPr>
        <p:spPr/>
        <p:txBody>
          <a:bodyPr/>
          <a:lstStyle/>
          <a:p>
            <a:endParaRPr lang="en-US"/>
          </a:p>
        </p:txBody>
      </p:sp>
      <p:pic>
        <p:nvPicPr>
          <p:cNvPr id="7" name="Picture 6">
            <a:extLst>
              <a:ext uri="{FF2B5EF4-FFF2-40B4-BE49-F238E27FC236}">
                <a16:creationId xmlns:a16="http://schemas.microsoft.com/office/drawing/2014/main" id="{79227767-65F8-4E86-9EB4-BAA8B78F87A4}"/>
              </a:ext>
            </a:extLst>
          </p:cNvPr>
          <p:cNvPicPr>
            <a:picLocks noChangeAspect="1"/>
          </p:cNvPicPr>
          <p:nvPr/>
        </p:nvPicPr>
        <p:blipFill>
          <a:blip r:embed="rId2"/>
          <a:stretch>
            <a:fillRect/>
          </a:stretch>
        </p:blipFill>
        <p:spPr>
          <a:xfrm>
            <a:off x="713100" y="269022"/>
            <a:ext cx="7906040" cy="4605456"/>
          </a:xfrm>
          <a:prstGeom prst="rect">
            <a:avLst/>
          </a:prstGeom>
        </p:spPr>
      </p:pic>
    </p:spTree>
    <p:extLst>
      <p:ext uri="{BB962C8B-B14F-4D97-AF65-F5344CB8AC3E}">
        <p14:creationId xmlns:p14="http://schemas.microsoft.com/office/powerpoint/2010/main" val="2994672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03"/>
        <p:cNvGrpSpPr/>
        <p:nvPr/>
      </p:nvGrpSpPr>
      <p:grpSpPr>
        <a:xfrm>
          <a:off x="0" y="0"/>
          <a:ext cx="0" cy="0"/>
          <a:chOff x="0" y="0"/>
          <a:chExt cx="0" cy="0"/>
        </a:xfrm>
      </p:grpSpPr>
      <p:sp>
        <p:nvSpPr>
          <p:cNvPr id="5104" name="Google Shape;5104;p36">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05" name="Google Shape;5105;p36">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06" name="Google Shape;5106;p36"/>
          <p:cNvSpPr txBox="1">
            <a:spLocks noGrp="1"/>
          </p:cNvSpPr>
          <p:nvPr>
            <p:ph type="ctrTitle"/>
          </p:nvPr>
        </p:nvSpPr>
        <p:spPr>
          <a:xfrm>
            <a:off x="787725" y="1376409"/>
            <a:ext cx="7236000" cy="2488920"/>
          </a:xfrm>
          <a:prstGeom prst="rect">
            <a:avLst/>
          </a:prstGeom>
        </p:spPr>
        <p:txBody>
          <a:bodyPr spcFirstLastPara="1" wrap="square" lIns="91425" tIns="91425" rIns="91425" bIns="91425" anchor="b" anchorCtr="0">
            <a:noAutofit/>
          </a:bodyPr>
          <a:lstStyle/>
          <a:p>
            <a:pPr marL="0" lvl="0" indent="0" algn="ctr" rtl="0">
              <a:lnSpc>
                <a:spcPct val="150000"/>
              </a:lnSpc>
              <a:spcBef>
                <a:spcPts val="1000"/>
              </a:spcBef>
              <a:spcAft>
                <a:spcPts val="1000"/>
              </a:spcAft>
              <a:buClr>
                <a:schemeClr val="dk1"/>
              </a:buClr>
              <a:buSzPts val="1100"/>
              <a:buFont typeface="Arial"/>
              <a:buNone/>
            </a:pPr>
            <a:r>
              <a:rPr lang="en" sz="3000" b="1" dirty="0">
                <a:latin typeface="+mj-lt"/>
              </a:rPr>
              <a:t>Tiết 7. BÀI 4: </a:t>
            </a:r>
            <a:r>
              <a:rPr lang="en-US" sz="3000" b="1" dirty="0">
                <a:latin typeface="+mj-lt"/>
              </a:rPr>
              <a:t>MẠNG XÃ HỘI VÀ MỘT SỐ KÊNH TRAO ĐỔI THÔNG TIN </a:t>
            </a:r>
            <a:br>
              <a:rPr lang="en-US" sz="3000" b="1" dirty="0">
                <a:latin typeface="+mj-lt"/>
              </a:rPr>
            </a:br>
            <a:r>
              <a:rPr lang="en-US" sz="3000" b="1" dirty="0">
                <a:latin typeface="+mj-lt"/>
              </a:rPr>
              <a:t>TRÊN INTERNET</a:t>
            </a:r>
            <a:endParaRPr sz="3000" b="1" dirty="0">
              <a:latin typeface="+mj-lt"/>
            </a:endParaRPr>
          </a:p>
        </p:txBody>
      </p:sp>
      <p:grpSp>
        <p:nvGrpSpPr>
          <p:cNvPr id="5108" name="Google Shape;5108;p36"/>
          <p:cNvGrpSpPr/>
          <p:nvPr/>
        </p:nvGrpSpPr>
        <p:grpSpPr>
          <a:xfrm>
            <a:off x="1349513" y="3255625"/>
            <a:ext cx="442346" cy="544800"/>
            <a:chOff x="1349513" y="3255625"/>
            <a:chExt cx="442346" cy="544800"/>
          </a:xfrm>
        </p:grpSpPr>
        <p:sp>
          <p:nvSpPr>
            <p:cNvPr id="5109" name="Google Shape;5109;p36"/>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36"/>
            <p:cNvSpPr/>
            <p:nvPr/>
          </p:nvSpPr>
          <p:spPr>
            <a:xfrm>
              <a:off x="1441759" y="3467725"/>
              <a:ext cx="350100" cy="332700"/>
            </a:xfrm>
            <a:prstGeom prst="star5">
              <a:avLst>
                <a:gd name="adj" fmla="val 19098"/>
                <a:gd name="hf" fmla="val 105146"/>
                <a:gd name="vf" fmla="val 110557"/>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1" name="Google Shape;5111;p36"/>
          <p:cNvGrpSpPr/>
          <p:nvPr/>
        </p:nvGrpSpPr>
        <p:grpSpPr>
          <a:xfrm>
            <a:off x="7231778" y="3446525"/>
            <a:ext cx="519622" cy="494824"/>
            <a:chOff x="7231778" y="3446525"/>
            <a:chExt cx="519622" cy="494824"/>
          </a:xfrm>
        </p:grpSpPr>
        <p:sp>
          <p:nvSpPr>
            <p:cNvPr id="5112" name="Google Shape;5112;p36"/>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36"/>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4" name="Google Shape;5114;p36"/>
          <p:cNvGrpSpPr/>
          <p:nvPr/>
        </p:nvGrpSpPr>
        <p:grpSpPr>
          <a:xfrm>
            <a:off x="7473303" y="1083625"/>
            <a:ext cx="432485" cy="580225"/>
            <a:chOff x="7473303" y="1083625"/>
            <a:chExt cx="432485" cy="580225"/>
          </a:xfrm>
        </p:grpSpPr>
        <p:sp>
          <p:nvSpPr>
            <p:cNvPr id="5115" name="Google Shape;5115;p36"/>
            <p:cNvSpPr/>
            <p:nvPr/>
          </p:nvSpPr>
          <p:spPr>
            <a:xfrm>
              <a:off x="7473303" y="1083625"/>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36"/>
            <p:cNvSpPr/>
            <p:nvPr/>
          </p:nvSpPr>
          <p:spPr>
            <a:xfrm>
              <a:off x="7555688" y="1313750"/>
              <a:ext cx="350100" cy="350100"/>
            </a:xfrm>
            <a:prstGeom prst="star4">
              <a:avLst>
                <a:gd name="adj" fmla="val 15639"/>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7" name="Google Shape;5117;p36"/>
          <p:cNvGrpSpPr/>
          <p:nvPr/>
        </p:nvGrpSpPr>
        <p:grpSpPr>
          <a:xfrm>
            <a:off x="1248463" y="1078375"/>
            <a:ext cx="487822" cy="453303"/>
            <a:chOff x="1248463" y="1078375"/>
            <a:chExt cx="487822" cy="453303"/>
          </a:xfrm>
        </p:grpSpPr>
        <p:sp>
          <p:nvSpPr>
            <p:cNvPr id="5118" name="Google Shape;5118;p36"/>
            <p:cNvSpPr/>
            <p:nvPr/>
          </p:nvSpPr>
          <p:spPr>
            <a:xfrm>
              <a:off x="1460565" y="12290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36"/>
            <p:cNvSpPr/>
            <p:nvPr/>
          </p:nvSpPr>
          <p:spPr>
            <a:xfrm>
              <a:off x="1306386" y="1423149"/>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36"/>
            <p:cNvSpPr/>
            <p:nvPr/>
          </p:nvSpPr>
          <p:spPr>
            <a:xfrm>
              <a:off x="1248463" y="107837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1" name="Google Shape;5121;p36"/>
          <p:cNvGrpSpPr/>
          <p:nvPr/>
        </p:nvGrpSpPr>
        <p:grpSpPr>
          <a:xfrm>
            <a:off x="8290351" y="863900"/>
            <a:ext cx="123600" cy="3239150"/>
            <a:chOff x="8290351" y="863900"/>
            <a:chExt cx="123600" cy="3239150"/>
          </a:xfrm>
        </p:grpSpPr>
        <p:sp>
          <p:nvSpPr>
            <p:cNvPr id="5122" name="Google Shape;5122;p36"/>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36"/>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36"/>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6"/>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6"/>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7" name="Google Shape;5127;p36"/>
          <p:cNvSpPr/>
          <p:nvPr/>
        </p:nvSpPr>
        <p:spPr>
          <a:xfrm>
            <a:off x="8291538" y="985700"/>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36">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29" name="Google Shape;5129;p36">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pic>
        <p:nvPicPr>
          <p:cNvPr id="4" name="Picture 3">
            <a:extLst>
              <a:ext uri="{FF2B5EF4-FFF2-40B4-BE49-F238E27FC236}">
                <a16:creationId xmlns:a16="http://schemas.microsoft.com/office/drawing/2014/main" id="{F603104F-219F-4AB3-5535-8326E166DB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58825" y="3899271"/>
            <a:ext cx="2160201" cy="1163808"/>
          </a:xfrm>
          <a:prstGeom prst="rect">
            <a:avLst/>
          </a:prstGeom>
        </p:spPr>
      </p:pic>
    </p:spTree>
    <p:extLst>
      <p:ext uri="{BB962C8B-B14F-4D97-AF65-F5344CB8AC3E}">
        <p14:creationId xmlns:p14="http://schemas.microsoft.com/office/powerpoint/2010/main" val="2060380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4" name="Google Shape;5134;p37">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5" name="Google Shape;5135;p37">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6" name="Google Shape;5136;p37"/>
          <p:cNvSpPr txBox="1">
            <a:spLocks noGrp="1"/>
          </p:cNvSpPr>
          <p:nvPr>
            <p:ph type="title"/>
          </p:nvPr>
        </p:nvSpPr>
        <p:spPr>
          <a:xfrm>
            <a:off x="633825" y="714671"/>
            <a:ext cx="7717800"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000000"/>
                </a:solidFill>
                <a:latin typeface="+mj-lt"/>
              </a:rPr>
              <a:t>2. Thực hành: Sử dụng mạng xã hội</a:t>
            </a:r>
            <a:endParaRPr sz="2500" b="1">
              <a:solidFill>
                <a:srgbClr val="00000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1" name="Google Shape;5151;p37">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52" name="Google Shape;5152;p37">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sp>
        <p:nvSpPr>
          <p:cNvPr id="5" name="TextBox 4">
            <a:extLst>
              <a:ext uri="{FF2B5EF4-FFF2-40B4-BE49-F238E27FC236}">
                <a16:creationId xmlns:a16="http://schemas.microsoft.com/office/drawing/2014/main" id="{CA10D710-2C38-E3CE-4347-C023711F585D}"/>
              </a:ext>
            </a:extLst>
          </p:cNvPr>
          <p:cNvSpPr txBox="1"/>
          <p:nvPr/>
        </p:nvSpPr>
        <p:spPr>
          <a:xfrm>
            <a:off x="1177047" y="1525070"/>
            <a:ext cx="6631355" cy="2550506"/>
          </a:xfrm>
          <a:prstGeom prst="rect">
            <a:avLst/>
          </a:prstGeom>
          <a:noFill/>
        </p:spPr>
        <p:txBody>
          <a:bodyPr wrap="square">
            <a:spAutoFit/>
          </a:bodyPr>
          <a:lstStyle/>
          <a:p>
            <a:pPr marL="0" marR="0" algn="just">
              <a:lnSpc>
                <a:spcPct val="150000"/>
              </a:lnSpc>
              <a:spcBef>
                <a:spcPts val="0"/>
              </a:spcBef>
              <a:spcAft>
                <a:spcPts val="800"/>
              </a:spcAft>
            </a:pPr>
            <a:r>
              <a:rPr lang="vi-VN" sz="2000">
                <a:solidFill>
                  <a:srgbClr val="000000"/>
                </a:solidFill>
                <a:effectLst/>
                <a:latin typeface="+mn-lt"/>
                <a:ea typeface="Calibri" panose="020F0502020204030204" pitchFamily="34" charset="0"/>
                <a:cs typeface="Times New Roman" panose="02020603050405020304" pitchFamily="18" charset="0"/>
              </a:rPr>
              <a:t>a) Tạo tài khoản trên một trang mạng xã hội phù hợp với lứa tuổi của em.</a:t>
            </a:r>
          </a:p>
          <a:p>
            <a:pPr marL="0" marR="0" algn="just">
              <a:lnSpc>
                <a:spcPct val="150000"/>
              </a:lnSpc>
              <a:spcBef>
                <a:spcPts val="0"/>
              </a:spcBef>
              <a:spcAft>
                <a:spcPts val="800"/>
              </a:spcAft>
            </a:pPr>
            <a:r>
              <a:rPr lang="vi-VN" sz="2000">
                <a:solidFill>
                  <a:srgbClr val="000000"/>
                </a:solidFill>
                <a:effectLst/>
                <a:latin typeface="+mn-lt"/>
                <a:ea typeface="Calibri" panose="020F0502020204030204" pitchFamily="34" charset="0"/>
                <a:cs typeface="Times New Roman" panose="02020603050405020304" pitchFamily="18" charset="0"/>
              </a:rPr>
              <a:t>b) Sử dụng một số chức năng như: xem, chia sẻ thông tin dạng văn bản, hình ảnh,… trên mạng xã hội.</a:t>
            </a:r>
          </a:p>
          <a:p>
            <a:pPr marL="0" marR="0" algn="just">
              <a:lnSpc>
                <a:spcPct val="150000"/>
              </a:lnSpc>
              <a:spcBef>
                <a:spcPts val="0"/>
              </a:spcBef>
              <a:spcAft>
                <a:spcPts val="800"/>
              </a:spcAft>
            </a:pPr>
            <a:r>
              <a:rPr lang="vi-VN" sz="2000">
                <a:solidFill>
                  <a:srgbClr val="000000"/>
                </a:solidFill>
                <a:effectLst/>
                <a:latin typeface="+mn-lt"/>
                <a:ea typeface="Calibri" panose="020F0502020204030204" pitchFamily="34" charset="0"/>
                <a:cs typeface="Times New Roman" panose="02020603050405020304" pitchFamily="18" charset="0"/>
              </a:rPr>
              <a:t>c) Kết nối với ít nhất một bạn cùng lớp.</a:t>
            </a:r>
          </a:p>
        </p:txBody>
      </p:sp>
      <p:sp>
        <p:nvSpPr>
          <p:cNvPr id="7" name="Oval 6">
            <a:extLst>
              <a:ext uri="{FF2B5EF4-FFF2-40B4-BE49-F238E27FC236}">
                <a16:creationId xmlns:a16="http://schemas.microsoft.com/office/drawing/2014/main" id="{25F0CE5C-56DB-09EC-5E74-6034329CEFB2}"/>
              </a:ext>
            </a:extLst>
          </p:cNvPr>
          <p:cNvSpPr/>
          <p:nvPr/>
        </p:nvSpPr>
        <p:spPr>
          <a:xfrm>
            <a:off x="532141" y="1525070"/>
            <a:ext cx="529845" cy="492000"/>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rPr>
              <a:t>?</a:t>
            </a:r>
          </a:p>
        </p:txBody>
      </p:sp>
    </p:spTree>
    <p:extLst>
      <p:ext uri="{BB962C8B-B14F-4D97-AF65-F5344CB8AC3E}">
        <p14:creationId xmlns:p14="http://schemas.microsoft.com/office/powerpoint/2010/main" val="484188157"/>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4" name="Google Shape;5134;p37">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5" name="Google Shape;5135;p37">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6" name="Google Shape;5136;p37"/>
          <p:cNvSpPr txBox="1">
            <a:spLocks noGrp="1"/>
          </p:cNvSpPr>
          <p:nvPr>
            <p:ph type="title"/>
          </p:nvPr>
        </p:nvSpPr>
        <p:spPr>
          <a:xfrm>
            <a:off x="713100" y="776420"/>
            <a:ext cx="4123402"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FF0000"/>
                </a:solidFill>
                <a:latin typeface="+mj-lt"/>
              </a:rPr>
              <a:t>a. Tạo tài khoản Facebook</a:t>
            </a:r>
            <a:endParaRPr sz="2000" b="1">
              <a:solidFill>
                <a:srgbClr val="FF000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1" name="Google Shape;5151;p37">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52" name="Google Shape;5152;p37">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sp>
        <p:nvSpPr>
          <p:cNvPr id="5" name="TextBox 4">
            <a:extLst>
              <a:ext uri="{FF2B5EF4-FFF2-40B4-BE49-F238E27FC236}">
                <a16:creationId xmlns:a16="http://schemas.microsoft.com/office/drawing/2014/main" id="{CA10D710-2C38-E3CE-4347-C023711F585D}"/>
              </a:ext>
            </a:extLst>
          </p:cNvPr>
          <p:cNvSpPr txBox="1"/>
          <p:nvPr/>
        </p:nvSpPr>
        <p:spPr>
          <a:xfrm>
            <a:off x="664263" y="1540900"/>
            <a:ext cx="5183773" cy="2528897"/>
          </a:xfrm>
          <a:prstGeom prst="rect">
            <a:avLst/>
          </a:prstGeom>
          <a:noFill/>
        </p:spPr>
        <p:txBody>
          <a:bodyPr wrap="square">
            <a:spAutoFit/>
          </a:bodyPr>
          <a:lstStyle/>
          <a:p>
            <a:pPr marL="0" marR="0" algn="just">
              <a:lnSpc>
                <a:spcPct val="150000"/>
              </a:lnSpc>
              <a:spcBef>
                <a:spcPts val="0"/>
              </a:spcBef>
              <a:spcAft>
                <a:spcPts val="800"/>
              </a:spcAft>
            </a:pPr>
            <a:r>
              <a:rPr lang="en-US" sz="1800" b="1">
                <a:solidFill>
                  <a:srgbClr val="000000"/>
                </a:solidFill>
                <a:effectLst/>
                <a:latin typeface="+mn-lt"/>
                <a:ea typeface="Calibri" panose="020F0502020204030204" pitchFamily="34" charset="0"/>
                <a:cs typeface="Times New Roman" panose="02020603050405020304" pitchFamily="18" charset="0"/>
              </a:rPr>
              <a:t>Bước 1: </a:t>
            </a:r>
            <a:r>
              <a:rPr lang="en-US" sz="1800">
                <a:solidFill>
                  <a:srgbClr val="000000"/>
                </a:solidFill>
                <a:effectLst/>
                <a:latin typeface="+mn-lt"/>
                <a:ea typeface="Calibri" panose="020F0502020204030204" pitchFamily="34" charset="0"/>
                <a:cs typeface="Times New Roman" panose="02020603050405020304" pitchFamily="18" charset="0"/>
              </a:rPr>
              <a:t>Truy cập vào trang </a:t>
            </a:r>
            <a:r>
              <a:rPr lang="en-US" sz="1800">
                <a:solidFill>
                  <a:srgbClr val="000000"/>
                </a:solidFill>
                <a:effectLst/>
                <a:latin typeface="+mn-lt"/>
                <a:ea typeface="Calibri" panose="020F0502020204030204" pitchFamily="34" charset="0"/>
                <a:cs typeface="Times New Roman" panose="02020603050405020304" pitchFamily="18" charset="0"/>
                <a:hlinkClick r:id="rId3"/>
              </a:rPr>
              <a:t>www.facebook.com</a:t>
            </a:r>
            <a:r>
              <a:rPr lang="en-US" sz="1800">
                <a:solidFill>
                  <a:srgbClr val="000000"/>
                </a:solidFill>
                <a:effectLst/>
                <a:latin typeface="+mn-lt"/>
                <a:ea typeface="Calibri" panose="020F0502020204030204" pitchFamily="34" charset="0"/>
                <a:cs typeface="Times New Roman" panose="02020603050405020304" pitchFamily="18" charset="0"/>
              </a:rPr>
              <a:t> </a:t>
            </a:r>
            <a:endParaRPr lang="en-US" sz="1800">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b="1">
                <a:solidFill>
                  <a:srgbClr val="000000"/>
                </a:solidFill>
                <a:effectLst/>
                <a:latin typeface="+mn-lt"/>
                <a:ea typeface="Calibri" panose="020F0502020204030204" pitchFamily="34" charset="0"/>
                <a:cs typeface="Times New Roman" panose="02020603050405020304" pitchFamily="18" charset="0"/>
              </a:rPr>
              <a:t>Bước 2</a:t>
            </a:r>
            <a:r>
              <a:rPr lang="en-US" sz="1800">
                <a:solidFill>
                  <a:srgbClr val="000000"/>
                </a:solidFill>
                <a:effectLst/>
                <a:latin typeface="+mn-lt"/>
                <a:ea typeface="Calibri" panose="020F0502020204030204" pitchFamily="34" charset="0"/>
                <a:cs typeface="Times New Roman" panose="02020603050405020304" pitchFamily="18" charset="0"/>
              </a:rPr>
              <a:t>: Lựa chọn ngôn ngữ Tiếng Việt.</a:t>
            </a:r>
          </a:p>
          <a:p>
            <a:pPr marL="0" marR="0" algn="just">
              <a:lnSpc>
                <a:spcPct val="150000"/>
              </a:lnSpc>
              <a:spcBef>
                <a:spcPts val="0"/>
              </a:spcBef>
              <a:spcAft>
                <a:spcPts val="800"/>
              </a:spcAft>
            </a:pPr>
            <a:r>
              <a:rPr lang="en-US" sz="1800" b="1">
                <a:latin typeface="+mn-lt"/>
                <a:ea typeface="Calibri" panose="020F0502020204030204" pitchFamily="34" charset="0"/>
                <a:cs typeface="Times New Roman" panose="02020603050405020304" pitchFamily="18" charset="0"/>
              </a:rPr>
              <a:t>Bước 3</a:t>
            </a:r>
            <a:r>
              <a:rPr lang="en-US" sz="1800">
                <a:latin typeface="+mn-lt"/>
                <a:ea typeface="Calibri" panose="020F0502020204030204" pitchFamily="34" charset="0"/>
                <a:cs typeface="Times New Roman" panose="02020603050405020304" pitchFamily="18" charset="0"/>
              </a:rPr>
              <a:t>: Nháy chuột vào ô </a:t>
            </a:r>
            <a:r>
              <a:rPr lang="en-US" sz="1800">
                <a:solidFill>
                  <a:srgbClr val="FF0000"/>
                </a:solidFill>
                <a:latin typeface="+mn-lt"/>
                <a:ea typeface="Calibri" panose="020F0502020204030204" pitchFamily="34" charset="0"/>
                <a:cs typeface="Times New Roman" panose="02020603050405020304" pitchFamily="18" charset="0"/>
              </a:rPr>
              <a:t>tạo tài khoản mới.</a:t>
            </a:r>
          </a:p>
          <a:p>
            <a:pPr marL="0" marR="0" algn="just">
              <a:lnSpc>
                <a:spcPct val="150000"/>
              </a:lnSpc>
              <a:spcBef>
                <a:spcPts val="0"/>
              </a:spcBef>
              <a:spcAft>
                <a:spcPts val="800"/>
              </a:spcAft>
            </a:pPr>
            <a:r>
              <a:rPr lang="en-US" sz="1800" b="1">
                <a:solidFill>
                  <a:srgbClr val="000000"/>
                </a:solidFill>
                <a:effectLst/>
                <a:latin typeface="+mn-lt"/>
                <a:ea typeface="Calibri" panose="020F0502020204030204" pitchFamily="34" charset="0"/>
                <a:cs typeface="Times New Roman" panose="02020603050405020304" pitchFamily="18" charset="0"/>
              </a:rPr>
              <a:t>Bước 4</a:t>
            </a:r>
            <a:r>
              <a:rPr lang="en-US" sz="1800">
                <a:solidFill>
                  <a:srgbClr val="000000"/>
                </a:solidFill>
                <a:effectLst/>
                <a:latin typeface="+mn-lt"/>
                <a:ea typeface="Calibri" panose="020F0502020204030204" pitchFamily="34" charset="0"/>
                <a:cs typeface="Times New Roman" panose="02020603050405020304" pitchFamily="18" charset="0"/>
              </a:rPr>
              <a:t>: Điền thông tin.</a:t>
            </a:r>
          </a:p>
          <a:p>
            <a:pPr marL="0" marR="0" algn="just">
              <a:lnSpc>
                <a:spcPct val="150000"/>
              </a:lnSpc>
              <a:spcBef>
                <a:spcPts val="0"/>
              </a:spcBef>
              <a:spcAft>
                <a:spcPts val="800"/>
              </a:spcAft>
            </a:pPr>
            <a:r>
              <a:rPr lang="en-US" sz="1800" b="1">
                <a:latin typeface="+mn-lt"/>
                <a:ea typeface="Calibri" panose="020F0502020204030204" pitchFamily="34" charset="0"/>
                <a:cs typeface="Times New Roman" panose="02020603050405020304" pitchFamily="18" charset="0"/>
              </a:rPr>
              <a:t>Bước 5</a:t>
            </a:r>
            <a:r>
              <a:rPr lang="en-US" sz="1800">
                <a:latin typeface="+mn-lt"/>
                <a:ea typeface="Calibri" panose="020F0502020204030204" pitchFamily="34" charset="0"/>
                <a:cs typeface="Times New Roman" panose="02020603050405020304" pitchFamily="18" charset="0"/>
              </a:rPr>
              <a:t>: Nhấn </a:t>
            </a:r>
            <a:r>
              <a:rPr lang="en-US" sz="1800">
                <a:solidFill>
                  <a:srgbClr val="FF0000"/>
                </a:solidFill>
                <a:latin typeface="+mn-lt"/>
                <a:ea typeface="Calibri" panose="020F0502020204030204" pitchFamily="34" charset="0"/>
                <a:cs typeface="Times New Roman" panose="02020603050405020304" pitchFamily="18" charset="0"/>
              </a:rPr>
              <a:t>đăng kí.</a:t>
            </a:r>
            <a:endParaRPr lang="en-US" sz="1800">
              <a:solidFill>
                <a:srgbClr val="FF0000"/>
              </a:solidFill>
              <a:effectLst/>
              <a:latin typeface="+mn-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24FDBD0-2BAF-1EDA-D944-35E2759699F3}"/>
              </a:ext>
            </a:extLst>
          </p:cNvPr>
          <p:cNvPicPr>
            <a:picLocks noChangeAspect="1"/>
          </p:cNvPicPr>
          <p:nvPr/>
        </p:nvPicPr>
        <p:blipFill rotWithShape="1">
          <a:blip r:embed="rId4"/>
          <a:srcRect l="32685" t="9490" r="34777" b="7681"/>
          <a:stretch/>
        </p:blipFill>
        <p:spPr>
          <a:xfrm>
            <a:off x="5895911" y="960671"/>
            <a:ext cx="2546910" cy="3645210"/>
          </a:xfrm>
          <a:prstGeom prst="rect">
            <a:avLst/>
          </a:prstGeom>
        </p:spPr>
      </p:pic>
    </p:spTree>
    <p:extLst>
      <p:ext uri="{BB962C8B-B14F-4D97-AF65-F5344CB8AC3E}">
        <p14:creationId xmlns:p14="http://schemas.microsoft.com/office/powerpoint/2010/main" val="4147619455"/>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6" name="Google Shape;5136;p37"/>
          <p:cNvSpPr txBox="1">
            <a:spLocks noGrp="1"/>
          </p:cNvSpPr>
          <p:nvPr>
            <p:ph type="title"/>
          </p:nvPr>
        </p:nvSpPr>
        <p:spPr>
          <a:xfrm>
            <a:off x="647325" y="775372"/>
            <a:ext cx="6786827"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a:solidFill>
                  <a:srgbClr val="FF0000"/>
                </a:solidFill>
                <a:latin typeface="+mj-lt"/>
              </a:rPr>
              <a:t>b. Sử dụng một số chức năng của tài khoản vừa tạo</a:t>
            </a:r>
            <a:endParaRPr sz="2000" b="1">
              <a:solidFill>
                <a:srgbClr val="FF000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CA10D710-2C38-E3CE-4347-C023711F585D}"/>
              </a:ext>
            </a:extLst>
          </p:cNvPr>
          <p:cNvSpPr txBox="1"/>
          <p:nvPr/>
        </p:nvSpPr>
        <p:spPr>
          <a:xfrm>
            <a:off x="787725" y="1267372"/>
            <a:ext cx="6316178" cy="2010807"/>
          </a:xfrm>
          <a:prstGeom prst="rect">
            <a:avLst/>
          </a:prstGeom>
          <a:noFill/>
        </p:spPr>
        <p:txBody>
          <a:bodyPr wrap="square">
            <a:spAutoFit/>
          </a:bodyPr>
          <a:lstStyle/>
          <a:p>
            <a:pPr marL="0" marR="0" algn="just">
              <a:lnSpc>
                <a:spcPct val="150000"/>
              </a:lnSpc>
              <a:spcBef>
                <a:spcPts val="0"/>
              </a:spcBef>
              <a:spcAft>
                <a:spcPts val="800"/>
              </a:spcAft>
            </a:pPr>
            <a:r>
              <a:rPr lang="en-US" sz="1800" b="1">
                <a:solidFill>
                  <a:srgbClr val="000000"/>
                </a:solidFill>
                <a:effectLst/>
                <a:latin typeface="+mn-lt"/>
                <a:ea typeface="Calibri" panose="020F0502020204030204" pitchFamily="34" charset="0"/>
                <a:cs typeface="Times New Roman" panose="02020603050405020304" pitchFamily="18" charset="0"/>
              </a:rPr>
              <a:t>Bước 1: </a:t>
            </a:r>
            <a:r>
              <a:rPr lang="en-US" sz="1800">
                <a:solidFill>
                  <a:srgbClr val="000000"/>
                </a:solidFill>
                <a:effectLst/>
                <a:latin typeface="+mn-lt"/>
                <a:ea typeface="Calibri" panose="020F0502020204030204" pitchFamily="34" charset="0"/>
                <a:cs typeface="Times New Roman" panose="02020603050405020304" pitchFamily="18" charset="0"/>
              </a:rPr>
              <a:t>Truy cập vào trang </a:t>
            </a:r>
            <a:r>
              <a:rPr lang="en-US" sz="1800">
                <a:solidFill>
                  <a:srgbClr val="000000"/>
                </a:solidFill>
                <a:effectLst/>
                <a:latin typeface="+mn-lt"/>
                <a:ea typeface="Calibri" panose="020F0502020204030204" pitchFamily="34" charset="0"/>
                <a:cs typeface="Times New Roman" panose="02020603050405020304" pitchFamily="18" charset="0"/>
                <a:hlinkClick r:id="rId3"/>
              </a:rPr>
              <a:t>www.facebook.com</a:t>
            </a:r>
            <a:endParaRPr lang="en-US" sz="1800">
              <a:solidFill>
                <a:srgbClr val="000000"/>
              </a:solidFill>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b="1">
                <a:latin typeface="+mn-lt"/>
                <a:ea typeface="Calibri" panose="020F0502020204030204" pitchFamily="34" charset="0"/>
                <a:cs typeface="Times New Roman" panose="02020603050405020304" pitchFamily="18" charset="0"/>
              </a:rPr>
              <a:t>Bước 2: </a:t>
            </a:r>
            <a:r>
              <a:rPr lang="en-US" sz="1800">
                <a:latin typeface="+mn-lt"/>
                <a:ea typeface="Calibri" panose="020F0502020204030204" pitchFamily="34" charset="0"/>
                <a:cs typeface="Times New Roman" panose="02020603050405020304" pitchFamily="18" charset="0"/>
              </a:rPr>
              <a:t>Đăng nhập vào tài khoản mà em vừa tạo.</a:t>
            </a:r>
          </a:p>
          <a:p>
            <a:pPr marL="0" marR="0" algn="just">
              <a:lnSpc>
                <a:spcPct val="150000"/>
              </a:lnSpc>
              <a:spcBef>
                <a:spcPts val="0"/>
              </a:spcBef>
              <a:spcAft>
                <a:spcPts val="800"/>
              </a:spcAft>
            </a:pPr>
            <a:r>
              <a:rPr lang="en-US" sz="1800" b="1">
                <a:solidFill>
                  <a:srgbClr val="000000"/>
                </a:solidFill>
                <a:effectLst/>
                <a:latin typeface="+mn-lt"/>
                <a:ea typeface="Calibri" panose="020F0502020204030204" pitchFamily="34" charset="0"/>
                <a:cs typeface="Times New Roman" panose="02020603050405020304" pitchFamily="18" charset="0"/>
              </a:rPr>
              <a:t>Bước 3: </a:t>
            </a:r>
            <a:r>
              <a:rPr lang="en-US" sz="1800">
                <a:solidFill>
                  <a:srgbClr val="000000"/>
                </a:solidFill>
                <a:effectLst/>
                <a:latin typeface="+mn-lt"/>
                <a:ea typeface="Calibri" panose="020F0502020204030204" pitchFamily="34" charset="0"/>
                <a:cs typeface="Times New Roman" panose="02020603050405020304" pitchFamily="18" charset="0"/>
              </a:rPr>
              <a:t>Cập nhật thông tin cho trang cá nhân của em.</a:t>
            </a:r>
          </a:p>
          <a:p>
            <a:pPr marL="0" marR="0" algn="just">
              <a:lnSpc>
                <a:spcPct val="150000"/>
              </a:lnSpc>
              <a:spcBef>
                <a:spcPts val="0"/>
              </a:spcBef>
              <a:spcAft>
                <a:spcPts val="800"/>
              </a:spcAft>
            </a:pPr>
            <a:r>
              <a:rPr lang="en-US" sz="1800" b="1">
                <a:latin typeface="+mn-lt"/>
                <a:ea typeface="Calibri" panose="020F0502020204030204" pitchFamily="34" charset="0"/>
                <a:cs typeface="Times New Roman" panose="02020603050405020304" pitchFamily="18" charset="0"/>
              </a:rPr>
              <a:t>Bước 4: </a:t>
            </a:r>
            <a:r>
              <a:rPr lang="en-US" sz="1800">
                <a:latin typeface="+mn-lt"/>
                <a:ea typeface="Calibri" panose="020F0502020204030204" pitchFamily="34" charset="0"/>
                <a:cs typeface="Times New Roman" panose="02020603050405020304" pitchFamily="18" charset="0"/>
              </a:rPr>
              <a:t>Chia sẻ một nội dung lên trang facebook.</a:t>
            </a:r>
          </a:p>
        </p:txBody>
      </p:sp>
      <p:pic>
        <p:nvPicPr>
          <p:cNvPr id="2" name="Picture 1" descr="Graphical user interface, application, Teams&#10;&#10;Description automatically generated">
            <a:extLst>
              <a:ext uri="{FF2B5EF4-FFF2-40B4-BE49-F238E27FC236}">
                <a16:creationId xmlns:a16="http://schemas.microsoft.com/office/drawing/2014/main" id="{8B3A0F59-3EE4-4C43-182B-9A92F6B8EC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164" y="3342217"/>
            <a:ext cx="6942150" cy="1513166"/>
          </a:xfrm>
          <a:prstGeom prst="rect">
            <a:avLst/>
          </a:prstGeom>
        </p:spPr>
      </p:pic>
    </p:spTree>
    <p:extLst>
      <p:ext uri="{BB962C8B-B14F-4D97-AF65-F5344CB8AC3E}">
        <p14:creationId xmlns:p14="http://schemas.microsoft.com/office/powerpoint/2010/main" val="959395671"/>
      </p:ext>
    </p:extLst>
  </p:cSld>
  <p:clrMapOvr>
    <a:masterClrMapping/>
  </p:clrMapOvr>
  <p:transition spd="slow">
    <p:comb/>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6" name="Google Shape;5136;p37"/>
          <p:cNvSpPr txBox="1">
            <a:spLocks noGrp="1"/>
          </p:cNvSpPr>
          <p:nvPr>
            <p:ph type="title"/>
          </p:nvPr>
        </p:nvSpPr>
        <p:spPr>
          <a:xfrm>
            <a:off x="647325" y="775372"/>
            <a:ext cx="6786827"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a:solidFill>
                  <a:srgbClr val="FF0000"/>
                </a:solidFill>
                <a:latin typeface="+mj-lt"/>
              </a:rPr>
              <a:t>c. Kết nối với một bạn trong lớp</a:t>
            </a:r>
            <a:endParaRPr sz="2000" b="1">
              <a:solidFill>
                <a:srgbClr val="FF000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CA10D710-2C38-E3CE-4347-C023711F585D}"/>
              </a:ext>
            </a:extLst>
          </p:cNvPr>
          <p:cNvSpPr txBox="1"/>
          <p:nvPr/>
        </p:nvSpPr>
        <p:spPr>
          <a:xfrm>
            <a:off x="730049" y="1440619"/>
            <a:ext cx="3335175" cy="456535"/>
          </a:xfrm>
          <a:prstGeom prst="rect">
            <a:avLst/>
          </a:prstGeom>
          <a:noFill/>
        </p:spPr>
        <p:txBody>
          <a:bodyPr wrap="square">
            <a:spAutoFit/>
          </a:bodyPr>
          <a:lstStyle/>
          <a:p>
            <a:pPr marL="0" marR="0" algn="just">
              <a:lnSpc>
                <a:spcPct val="150000"/>
              </a:lnSpc>
              <a:spcBef>
                <a:spcPts val="0"/>
              </a:spcBef>
              <a:spcAft>
                <a:spcPts val="800"/>
              </a:spcAft>
            </a:pPr>
            <a:r>
              <a:rPr lang="en-US" sz="1800" b="1" i="1">
                <a:solidFill>
                  <a:srgbClr val="002060"/>
                </a:solidFill>
                <a:effectLst/>
                <a:latin typeface="+mn-lt"/>
                <a:ea typeface="Calibri" panose="020F0502020204030204" pitchFamily="34" charset="0"/>
                <a:cs typeface="Times New Roman" panose="02020603050405020304" pitchFamily="18" charset="0"/>
              </a:rPr>
              <a:t>Tìm trang facebook của bạn</a:t>
            </a:r>
          </a:p>
        </p:txBody>
      </p:sp>
      <p:pic>
        <p:nvPicPr>
          <p:cNvPr id="6" name="Picture 5">
            <a:extLst>
              <a:ext uri="{FF2B5EF4-FFF2-40B4-BE49-F238E27FC236}">
                <a16:creationId xmlns:a16="http://schemas.microsoft.com/office/drawing/2014/main" id="{29FC7A10-369D-4EC0-2064-A689757A0888}"/>
              </a:ext>
            </a:extLst>
          </p:cNvPr>
          <p:cNvPicPr>
            <a:picLocks noChangeAspect="1"/>
          </p:cNvPicPr>
          <p:nvPr/>
        </p:nvPicPr>
        <p:blipFill rotWithShape="1">
          <a:blip r:embed="rId3"/>
          <a:srcRect l="36149" t="19311" r="11435" b="49778"/>
          <a:stretch/>
        </p:blipFill>
        <p:spPr>
          <a:xfrm>
            <a:off x="860256" y="2975666"/>
            <a:ext cx="4374132" cy="1450259"/>
          </a:xfrm>
          <a:prstGeom prst="rect">
            <a:avLst/>
          </a:prstGeom>
        </p:spPr>
      </p:pic>
      <p:sp>
        <p:nvSpPr>
          <p:cNvPr id="7" name="TextBox 6">
            <a:extLst>
              <a:ext uri="{FF2B5EF4-FFF2-40B4-BE49-F238E27FC236}">
                <a16:creationId xmlns:a16="http://schemas.microsoft.com/office/drawing/2014/main" id="{B36427CE-D6BA-8348-094D-D73AA7DF6F5C}"/>
              </a:ext>
            </a:extLst>
          </p:cNvPr>
          <p:cNvSpPr txBox="1"/>
          <p:nvPr/>
        </p:nvSpPr>
        <p:spPr>
          <a:xfrm>
            <a:off x="5396828" y="2343482"/>
            <a:ext cx="2731083" cy="456535"/>
          </a:xfrm>
          <a:prstGeom prst="rect">
            <a:avLst/>
          </a:prstGeom>
          <a:noFill/>
        </p:spPr>
        <p:txBody>
          <a:bodyPr wrap="square">
            <a:spAutoFit/>
          </a:bodyPr>
          <a:lstStyle/>
          <a:p>
            <a:pPr marL="0" marR="0" algn="just">
              <a:lnSpc>
                <a:spcPct val="150000"/>
              </a:lnSpc>
              <a:spcBef>
                <a:spcPts val="0"/>
              </a:spcBef>
              <a:spcAft>
                <a:spcPts val="800"/>
              </a:spcAft>
            </a:pPr>
            <a:r>
              <a:rPr lang="en-US" sz="1800" b="1" i="1">
                <a:solidFill>
                  <a:srgbClr val="002060"/>
                </a:solidFill>
                <a:effectLst/>
                <a:latin typeface="+mn-lt"/>
                <a:ea typeface="Calibri" panose="020F0502020204030204" pitchFamily="34" charset="0"/>
                <a:cs typeface="Times New Roman" panose="02020603050405020304" pitchFamily="18" charset="0"/>
              </a:rPr>
              <a:t>Nhấn nút thêm bạn bè</a:t>
            </a:r>
          </a:p>
        </p:txBody>
      </p:sp>
      <p:pic>
        <p:nvPicPr>
          <p:cNvPr id="9" name="Picture 8">
            <a:extLst>
              <a:ext uri="{FF2B5EF4-FFF2-40B4-BE49-F238E27FC236}">
                <a16:creationId xmlns:a16="http://schemas.microsoft.com/office/drawing/2014/main" id="{A3E9352E-5114-27EF-B61F-64A5FA831D33}"/>
              </a:ext>
            </a:extLst>
          </p:cNvPr>
          <p:cNvPicPr>
            <a:picLocks noChangeAspect="1"/>
          </p:cNvPicPr>
          <p:nvPr/>
        </p:nvPicPr>
        <p:blipFill rotWithShape="1">
          <a:blip r:embed="rId4"/>
          <a:srcRect t="9400" r="76145" b="82378"/>
          <a:stretch/>
        </p:blipFill>
        <p:spPr>
          <a:xfrm>
            <a:off x="860256" y="1897154"/>
            <a:ext cx="2828251" cy="548048"/>
          </a:xfrm>
          <a:prstGeom prst="rect">
            <a:avLst/>
          </a:prstGeom>
        </p:spPr>
      </p:pic>
      <p:sp>
        <p:nvSpPr>
          <p:cNvPr id="10" name="Oval 9">
            <a:extLst>
              <a:ext uri="{FF2B5EF4-FFF2-40B4-BE49-F238E27FC236}">
                <a16:creationId xmlns:a16="http://schemas.microsoft.com/office/drawing/2014/main" id="{36330793-60D5-00C2-6CEE-DF32A26DFBE1}"/>
              </a:ext>
            </a:extLst>
          </p:cNvPr>
          <p:cNvSpPr/>
          <p:nvPr/>
        </p:nvSpPr>
        <p:spPr>
          <a:xfrm>
            <a:off x="4065224" y="2970604"/>
            <a:ext cx="1243469" cy="648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5257444-CE18-A2AF-1626-CD314BC918CC}"/>
              </a:ext>
            </a:extLst>
          </p:cNvPr>
          <p:cNvCxnSpPr>
            <a:stCxn id="10" idx="6"/>
            <a:endCxn id="7" idx="2"/>
          </p:cNvCxnSpPr>
          <p:nvPr/>
        </p:nvCxnSpPr>
        <p:spPr>
          <a:xfrm flipV="1">
            <a:off x="5308693" y="2800017"/>
            <a:ext cx="1453677" cy="4950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8">
            <a:extLst>
              <a:ext uri="{FF2B5EF4-FFF2-40B4-BE49-F238E27FC236}">
                <a16:creationId xmlns:a16="http://schemas.microsoft.com/office/drawing/2014/main" id="{4016EE4A-43D3-95C9-D2B0-31BBF83B14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588696" y="2923317"/>
            <a:ext cx="2113565" cy="2087145"/>
          </a:xfrm>
          <a:prstGeom prst="rect">
            <a:avLst/>
          </a:prstGeom>
        </p:spPr>
      </p:pic>
    </p:spTree>
    <p:extLst>
      <p:ext uri="{BB962C8B-B14F-4D97-AF65-F5344CB8AC3E}">
        <p14:creationId xmlns:p14="http://schemas.microsoft.com/office/powerpoint/2010/main" val="2929517477"/>
      </p:ext>
    </p:extLst>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170969" y="3565285"/>
            <a:ext cx="859531" cy="300082"/>
          </a:xfrm>
          <a:prstGeom prst="rect">
            <a:avLst/>
          </a:prstGeom>
          <a:noFill/>
        </p:spPr>
        <p:txBody>
          <a:bodyPr wrap="none" rtlCol="0">
            <a:spAutoFit/>
          </a:bodyPr>
          <a:lstStyle/>
          <a:p>
            <a:pPr defTabSz="685800">
              <a:buClrTx/>
            </a:pPr>
            <a:r>
              <a:rPr lang="en-US" sz="1350" b="1" kern="1200" dirty="0" err="1">
                <a:solidFill>
                  <a:prstClr val="black"/>
                </a:solidFill>
                <a:latin typeface="Calibri" panose="020F0502020204030204"/>
                <a:ea typeface="+mn-ea"/>
                <a:cs typeface="+mn-cs"/>
              </a:rPr>
              <a:t>Nhạc</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nền</a:t>
            </a:r>
            <a:endParaRPr lang="en-US" sz="1350" b="1"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65513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03"/>
        <p:cNvGrpSpPr/>
        <p:nvPr/>
      </p:nvGrpSpPr>
      <p:grpSpPr>
        <a:xfrm>
          <a:off x="0" y="0"/>
          <a:ext cx="0" cy="0"/>
          <a:chOff x="0" y="0"/>
          <a:chExt cx="0" cy="0"/>
        </a:xfrm>
      </p:grpSpPr>
      <p:sp>
        <p:nvSpPr>
          <p:cNvPr id="5104" name="Google Shape;5104;p36">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05" name="Google Shape;5105;p36">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06" name="Google Shape;5106;p36"/>
          <p:cNvSpPr txBox="1">
            <a:spLocks noGrp="1"/>
          </p:cNvSpPr>
          <p:nvPr>
            <p:ph type="ctrTitle"/>
          </p:nvPr>
        </p:nvSpPr>
        <p:spPr>
          <a:xfrm>
            <a:off x="787725" y="1376409"/>
            <a:ext cx="7236000" cy="2488920"/>
          </a:xfrm>
          <a:prstGeom prst="rect">
            <a:avLst/>
          </a:prstGeom>
        </p:spPr>
        <p:txBody>
          <a:bodyPr spcFirstLastPara="1" wrap="square" lIns="91425" tIns="91425" rIns="91425" bIns="91425" anchor="b" anchorCtr="0">
            <a:noAutofit/>
          </a:bodyPr>
          <a:lstStyle/>
          <a:p>
            <a:pPr marL="0" lvl="0" indent="0" algn="ctr" rtl="0">
              <a:lnSpc>
                <a:spcPct val="150000"/>
              </a:lnSpc>
              <a:spcBef>
                <a:spcPts val="1000"/>
              </a:spcBef>
              <a:spcAft>
                <a:spcPts val="1000"/>
              </a:spcAft>
              <a:buClr>
                <a:schemeClr val="dk1"/>
              </a:buClr>
              <a:buSzPts val="1100"/>
              <a:buFont typeface="Arial"/>
              <a:buNone/>
            </a:pPr>
            <a:r>
              <a:rPr lang="en" sz="3000" b="1" dirty="0">
                <a:latin typeface="+mj-lt"/>
              </a:rPr>
              <a:t>Tiết 6. BÀI 4: </a:t>
            </a:r>
            <a:r>
              <a:rPr lang="en-US" sz="3000" b="1" dirty="0">
                <a:latin typeface="+mj-lt"/>
              </a:rPr>
              <a:t>MẠNG XÃ HỘI VÀ MỘT SỐ KÊNH TRAO ĐỔI THÔNG TIN </a:t>
            </a:r>
            <a:br>
              <a:rPr lang="en-US" sz="3000" b="1" dirty="0">
                <a:latin typeface="+mj-lt"/>
              </a:rPr>
            </a:br>
            <a:r>
              <a:rPr lang="en-US" sz="3000" b="1" dirty="0">
                <a:latin typeface="+mj-lt"/>
              </a:rPr>
              <a:t>TRÊN INTERNET</a:t>
            </a:r>
            <a:endParaRPr sz="3000" b="1" dirty="0">
              <a:latin typeface="+mj-lt"/>
            </a:endParaRPr>
          </a:p>
        </p:txBody>
      </p:sp>
      <p:grpSp>
        <p:nvGrpSpPr>
          <p:cNvPr id="5108" name="Google Shape;5108;p36"/>
          <p:cNvGrpSpPr/>
          <p:nvPr/>
        </p:nvGrpSpPr>
        <p:grpSpPr>
          <a:xfrm>
            <a:off x="1349513" y="3255625"/>
            <a:ext cx="442346" cy="544800"/>
            <a:chOff x="1349513" y="3255625"/>
            <a:chExt cx="442346" cy="544800"/>
          </a:xfrm>
        </p:grpSpPr>
        <p:sp>
          <p:nvSpPr>
            <p:cNvPr id="5109" name="Google Shape;5109;p36"/>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36"/>
            <p:cNvSpPr/>
            <p:nvPr/>
          </p:nvSpPr>
          <p:spPr>
            <a:xfrm>
              <a:off x="1441759" y="3467725"/>
              <a:ext cx="350100" cy="332700"/>
            </a:xfrm>
            <a:prstGeom prst="star5">
              <a:avLst>
                <a:gd name="adj" fmla="val 19098"/>
                <a:gd name="hf" fmla="val 105146"/>
                <a:gd name="vf" fmla="val 110557"/>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1" name="Google Shape;5111;p36"/>
          <p:cNvGrpSpPr/>
          <p:nvPr/>
        </p:nvGrpSpPr>
        <p:grpSpPr>
          <a:xfrm>
            <a:off x="7231778" y="3446525"/>
            <a:ext cx="519622" cy="494824"/>
            <a:chOff x="7231778" y="3446525"/>
            <a:chExt cx="519622" cy="494824"/>
          </a:xfrm>
        </p:grpSpPr>
        <p:sp>
          <p:nvSpPr>
            <p:cNvPr id="5112" name="Google Shape;5112;p36"/>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36"/>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4" name="Google Shape;5114;p36"/>
          <p:cNvGrpSpPr/>
          <p:nvPr/>
        </p:nvGrpSpPr>
        <p:grpSpPr>
          <a:xfrm>
            <a:off x="7473303" y="1083625"/>
            <a:ext cx="432485" cy="580225"/>
            <a:chOff x="7473303" y="1083625"/>
            <a:chExt cx="432485" cy="580225"/>
          </a:xfrm>
        </p:grpSpPr>
        <p:sp>
          <p:nvSpPr>
            <p:cNvPr id="5115" name="Google Shape;5115;p36"/>
            <p:cNvSpPr/>
            <p:nvPr/>
          </p:nvSpPr>
          <p:spPr>
            <a:xfrm>
              <a:off x="7473303" y="1083625"/>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36"/>
            <p:cNvSpPr/>
            <p:nvPr/>
          </p:nvSpPr>
          <p:spPr>
            <a:xfrm>
              <a:off x="7555688" y="1313750"/>
              <a:ext cx="350100" cy="350100"/>
            </a:xfrm>
            <a:prstGeom prst="star4">
              <a:avLst>
                <a:gd name="adj" fmla="val 15639"/>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7" name="Google Shape;5117;p36"/>
          <p:cNvGrpSpPr/>
          <p:nvPr/>
        </p:nvGrpSpPr>
        <p:grpSpPr>
          <a:xfrm>
            <a:off x="1248463" y="1078375"/>
            <a:ext cx="487822" cy="453303"/>
            <a:chOff x="1248463" y="1078375"/>
            <a:chExt cx="487822" cy="453303"/>
          </a:xfrm>
        </p:grpSpPr>
        <p:sp>
          <p:nvSpPr>
            <p:cNvPr id="5118" name="Google Shape;5118;p36"/>
            <p:cNvSpPr/>
            <p:nvPr/>
          </p:nvSpPr>
          <p:spPr>
            <a:xfrm>
              <a:off x="1460565" y="12290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36"/>
            <p:cNvSpPr/>
            <p:nvPr/>
          </p:nvSpPr>
          <p:spPr>
            <a:xfrm>
              <a:off x="1306386" y="1423149"/>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36"/>
            <p:cNvSpPr/>
            <p:nvPr/>
          </p:nvSpPr>
          <p:spPr>
            <a:xfrm>
              <a:off x="1248463" y="107837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1" name="Google Shape;5121;p36"/>
          <p:cNvGrpSpPr/>
          <p:nvPr/>
        </p:nvGrpSpPr>
        <p:grpSpPr>
          <a:xfrm>
            <a:off x="8290351" y="863900"/>
            <a:ext cx="123600" cy="3239150"/>
            <a:chOff x="8290351" y="863900"/>
            <a:chExt cx="123600" cy="3239150"/>
          </a:xfrm>
        </p:grpSpPr>
        <p:sp>
          <p:nvSpPr>
            <p:cNvPr id="5122" name="Google Shape;5122;p36"/>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36"/>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36"/>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6"/>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6"/>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7" name="Google Shape;5127;p36"/>
          <p:cNvSpPr/>
          <p:nvPr/>
        </p:nvSpPr>
        <p:spPr>
          <a:xfrm>
            <a:off x="8291538" y="985700"/>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36">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29" name="Google Shape;5129;p36">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pic>
        <p:nvPicPr>
          <p:cNvPr id="4" name="Picture 3">
            <a:extLst>
              <a:ext uri="{FF2B5EF4-FFF2-40B4-BE49-F238E27FC236}">
                <a16:creationId xmlns:a16="http://schemas.microsoft.com/office/drawing/2014/main" id="{F603104F-219F-4AB3-5535-8326E166DB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58825" y="3899271"/>
            <a:ext cx="2160201" cy="116380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13822" y="1847383"/>
            <a:ext cx="3297456" cy="1399353"/>
            <a:chOff x="418429" y="2463177"/>
            <a:chExt cx="4396608" cy="1865804"/>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23565" y="2463177"/>
              <a:ext cx="3714957"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srgbClr val="9C5043"/>
                  </a:solidFill>
                  <a:latin typeface="Arial" panose="020B0604020202020204" pitchFamily="34" charset="0"/>
                  <a:ea typeface="Tahoma" panose="020B0604030504040204" pitchFamily="34" charset="0"/>
                  <a:cs typeface="Arial" panose="020B0604020202020204" pitchFamily="34" charset="0"/>
                </a:rPr>
                <a:t>Bồ câu đưa thư</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250" kern="1200">
                  <a:solidFill>
                    <a:srgbClr val="9C5043"/>
                  </a:solidFill>
                  <a:latin typeface="Arial" panose="020B0604020202020204" pitchFamily="34" charset="0"/>
                  <a:ea typeface="Tahoma" panose="020B0604030504040204" pitchFamily="34" charset="0"/>
                  <a:cs typeface="Arial" panose="020B0604020202020204" pitchFamily="34" charset="0"/>
                </a:rPr>
                <a:t>Thư điện tử (email)</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Mạng xã hội </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pt-BR" sz="2250" kern="1200">
                  <a:solidFill>
                    <a:srgbClr val="9C5043"/>
                  </a:solidFill>
                  <a:latin typeface="Arial" panose="020B0604020202020204" pitchFamily="34" charset="0"/>
                  <a:ea typeface="Tahoma" panose="020B0604030504040204" pitchFamily="34" charset="0"/>
                  <a:cs typeface="Arial" panose="020B0604020202020204" pitchFamily="34" charset="0"/>
                </a:rPr>
                <a:t>Cả A, B, C đều đúng</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b="1" kern="1200">
                    <a:solidFill>
                      <a:prstClr val="white"/>
                    </a:solidFill>
                    <a:latin typeface="Arial" panose="020B0604020202020204" pitchFamily="34" charset="0"/>
                    <a:ea typeface="Tahoma" panose="020B0604030504040204" pitchFamily="34" charset="0"/>
                    <a:cs typeface="Arial" panose="020B0604020202020204" pitchFamily="34" charset="0"/>
                  </a:rPr>
                  <a:t>Đâu </a:t>
                </a:r>
                <a:r>
                  <a:rPr lang="vi-VN" sz="2250" b="1" kern="1200">
                    <a:solidFill>
                      <a:srgbClr val="FF0000"/>
                    </a:solidFill>
                    <a:latin typeface="Arial" panose="020B0604020202020204" pitchFamily="34" charset="0"/>
                    <a:ea typeface="Tahoma" panose="020B0604030504040204" pitchFamily="34" charset="0"/>
                    <a:cs typeface="Arial" panose="020B0604020202020204" pitchFamily="34" charset="0"/>
                  </a:rPr>
                  <a:t>không phải </a:t>
                </a:r>
                <a:r>
                  <a:rPr lang="vi-VN" sz="2250" b="1" kern="1200">
                    <a:solidFill>
                      <a:prstClr val="white"/>
                    </a:solidFill>
                    <a:latin typeface="Arial" panose="020B0604020202020204" pitchFamily="34" charset="0"/>
                    <a:ea typeface="Tahoma" panose="020B0604030504040204" pitchFamily="34" charset="0"/>
                    <a:cs typeface="Arial" panose="020B0604020202020204" pitchFamily="34" charset="0"/>
                  </a:rPr>
                  <a:t>là kênh trao đổi thông tin phổ biến trên Internet hiện nay?</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1394973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3315"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pt-BR" sz="2250" kern="1200">
                  <a:solidFill>
                    <a:srgbClr val="9C5043"/>
                  </a:solidFill>
                  <a:latin typeface="Arial" panose="020B0604020202020204" pitchFamily="34" charset="0"/>
                  <a:ea typeface="Tahoma" panose="020B0604030504040204" pitchFamily="34" charset="0"/>
                  <a:cs typeface="Arial" panose="020B0604020202020204" pitchFamily="34" charset="0"/>
                </a:rPr>
                <a:t>Cả A, B, C đều đúng</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5434"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250" kern="1200">
                  <a:solidFill>
                    <a:srgbClr val="9C5043"/>
                  </a:solidFill>
                  <a:latin typeface="Arial" panose="020B0604020202020204" pitchFamily="34" charset="0"/>
                  <a:ea typeface="Tahoma" panose="020B0604030504040204" pitchFamily="34" charset="0"/>
                  <a:cs typeface="Arial" panose="020B0604020202020204" pitchFamily="34" charset="0"/>
                </a:rPr>
                <a:t>Gọi điện thoại cho người thân</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Đăng ảnh, video, trang thái của em</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Nhắn tin với bạn bè </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b="1" kern="1200">
                    <a:solidFill>
                      <a:prstClr val="white"/>
                    </a:solidFill>
                    <a:latin typeface="Arial" panose="020B0604020202020204" pitchFamily="34" charset="0"/>
                    <a:ea typeface="Tahoma" panose="020B0604030504040204" pitchFamily="34" charset="0"/>
                    <a:cs typeface="Arial" panose="020B0604020202020204" pitchFamily="34" charset="0"/>
                  </a:rPr>
                  <a:t>Em có thể sử dụng mạng xã hội Facebook để:</a:t>
                </a:r>
                <a:endParaRPr lang="en-US" sz="225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27346"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20951" y="2084348"/>
            <a:ext cx="365522" cy="365522"/>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343483" y="1527749"/>
            <a:ext cx="1210588"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275751" y="2646256"/>
            <a:ext cx="1042273"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3658109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kern="1200">
                  <a:solidFill>
                    <a:srgbClr val="9C5043"/>
                  </a:solidFill>
                  <a:latin typeface="Arial" panose="020B0604020202020204" pitchFamily="34" charset="0"/>
                  <a:ea typeface="Tahoma" panose="020B0604030504040204" pitchFamily="34" charset="0"/>
                  <a:cs typeface="Arial" panose="020B0604020202020204" pitchFamily="34" charset="0"/>
                </a:rPr>
                <a:t>Tẩy chay những thông tin đe dọa, bắt nạt,…</a:t>
              </a:r>
              <a:r>
                <a:rPr lang="en-US" sz="1875" kern="1200">
                  <a:solidFill>
                    <a:srgbClr val="9C5043"/>
                  </a:solidFill>
                  <a:latin typeface="Arial" panose="020B0604020202020204" pitchFamily="34" charset="0"/>
                  <a:ea typeface="Tahoma" panose="020B0604030504040204" pitchFamily="34" charset="0"/>
                  <a:cs typeface="Arial" panose="020B0604020202020204" pitchFamily="34" charset="0"/>
                </a:rPr>
                <a:t>gây tai họa cho người khác</a:t>
              </a:r>
              <a:r>
                <a:rPr lang="vi-VN" sz="1875" kern="1200">
                  <a:solidFill>
                    <a:srgbClr val="9C5043"/>
                  </a:solidFill>
                  <a:latin typeface="Arial" panose="020B0604020202020204" pitchFamily="34" charset="0"/>
                  <a:ea typeface="Tahoma" panose="020B0604030504040204" pitchFamily="34" charset="0"/>
                  <a:cs typeface="Arial" panose="020B0604020202020204" pitchFamily="34" charset="0"/>
                </a:rPr>
                <a:t> </a:t>
              </a:r>
              <a:endParaRPr lang="en-US" sz="1875"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kern="1200">
                  <a:solidFill>
                    <a:srgbClr val="9C5043"/>
                  </a:solidFill>
                  <a:latin typeface="Arial" panose="020B0604020202020204" pitchFamily="34" charset="0"/>
                  <a:ea typeface="Tahoma" panose="020B0604030504040204" pitchFamily="34" charset="0"/>
                  <a:cs typeface="Tahoma" panose="020B0604030504040204" pitchFamily="34" charset="0"/>
                </a:rPr>
                <a:t>Đăng những thông tin có tính chất chống phá </a:t>
              </a:r>
              <a:endParaRPr lang="en-US" sz="1875" kern="1200">
                <a:solidFill>
                  <a:srgbClr val="9C5043"/>
                </a:solidFill>
                <a:latin typeface="Calibri" panose="020F0502020204030204"/>
                <a:ea typeface="Tahoma" panose="020B0604030504040204" pitchFamily="34" charset="0"/>
                <a:cs typeface="Tahoma" panose="020B0604030504040204" pitchFamily="34" charset="0"/>
              </a:endParaRPr>
            </a:p>
            <a:p>
              <a:pPr algn="ctr" defTabSz="685800">
                <a:lnSpc>
                  <a:spcPct val="150000"/>
                </a:lnSpc>
                <a:buClrTx/>
              </a:pPr>
              <a:r>
                <a:rPr lang="vi-VN" sz="1875" kern="1200">
                  <a:solidFill>
                    <a:srgbClr val="9C5043"/>
                  </a:solidFill>
                  <a:latin typeface="Arial" panose="020B0604020202020204" pitchFamily="34" charset="0"/>
                  <a:ea typeface="Tahoma" panose="020B0604030504040204" pitchFamily="34" charset="0"/>
                  <a:cs typeface="Tahoma" panose="020B0604030504040204" pitchFamily="34" charset="0"/>
                </a:rPr>
                <a:t>nhà nước</a:t>
              </a:r>
              <a:endParaRPr lang="en-US" sz="1875" kern="12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2"/>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kern="1200">
                  <a:solidFill>
                    <a:srgbClr val="9C5043"/>
                  </a:solidFill>
                  <a:latin typeface="Arial" panose="020B0604020202020204" pitchFamily="34" charset="0"/>
                  <a:ea typeface="Tahoma" panose="020B0604030504040204" pitchFamily="34" charset="0"/>
                  <a:cs typeface="Arial" panose="020B0604020202020204" pitchFamily="34" charset="0"/>
                </a:rPr>
                <a:t>Đăng ảnh xúc phạm đến một người bạn của em</a:t>
              </a:r>
              <a:endParaRPr lang="en-US" sz="1875"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pt-BR" sz="1875" kern="1200">
                  <a:solidFill>
                    <a:srgbClr val="9C5043"/>
                  </a:solidFill>
                  <a:latin typeface="Arial" panose="020B0604020202020204" pitchFamily="34" charset="0"/>
                  <a:ea typeface="Tahoma" panose="020B0604030504040204" pitchFamily="34" charset="0"/>
                  <a:cs typeface="Arial" panose="020B0604020202020204" pitchFamily="34" charset="0"/>
                </a:rPr>
                <a:t>Chia sẻ những thông tin sai sự thật trong giai đoạn dịch bệnh</a:t>
              </a:r>
              <a:endParaRPr lang="en-US" sz="1875"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b="1" kern="1200">
                    <a:solidFill>
                      <a:prstClr val="white"/>
                    </a:solidFill>
                    <a:latin typeface="Arial" panose="020B0604020202020204" pitchFamily="34" charset="0"/>
                    <a:ea typeface="Tahoma" panose="020B0604030504040204" pitchFamily="34" charset="0"/>
                    <a:cs typeface="Arial" panose="020B0604020202020204" pitchFamily="34" charset="0"/>
                  </a:rPr>
                  <a:t>Trong các hành vi sau đây, hành vi nào không mang tính tiêu cực khi sử dụng mạng xã hội?</a:t>
                </a:r>
                <a:endParaRPr lang="en-US" sz="225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2060373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13 tuổi</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14 tuổi</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fi-FI" sz="2250" kern="1200">
                  <a:solidFill>
                    <a:srgbClr val="9C5043"/>
                  </a:solidFill>
                  <a:latin typeface="Arial" panose="020B0604020202020204" pitchFamily="34" charset="0"/>
                  <a:ea typeface="Tahoma" panose="020B0604030504040204" pitchFamily="34" charset="0"/>
                  <a:cs typeface="Arial" panose="020B0604020202020204" pitchFamily="34" charset="0"/>
                </a:rPr>
                <a:t>12 tuổi</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15 tuổi</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b="1" kern="1200">
                    <a:solidFill>
                      <a:prstClr val="white"/>
                    </a:solidFill>
                    <a:latin typeface="Arial" panose="020B0604020202020204" pitchFamily="34" charset="0"/>
                    <a:ea typeface="Tahoma" panose="020B0604030504040204" pitchFamily="34" charset="0"/>
                    <a:cs typeface="Tahoma" panose="020B0604030504040204" pitchFamily="34" charset="0"/>
                  </a:rPr>
                  <a:t>Độ tuổi quy định tối thiểu của người dùng khi tham gia là thành viên của một số trang mạng xã hội là bao nhiêu</a:t>
                </a:r>
                <a:r>
                  <a:rPr lang="en-US" sz="1875" b="1" kern="1200">
                    <a:solidFill>
                      <a:prstClr val="white"/>
                    </a:solidFill>
                    <a:latin typeface="Calibri" panose="020F0502020204030204"/>
                    <a:ea typeface="Tahoma" panose="020B0604030504040204" pitchFamily="34" charset="0"/>
                    <a:cs typeface="Tahoma" panose="020B0604030504040204" pitchFamily="34" charset="0"/>
                  </a:rPr>
                  <a:t> </a:t>
                </a:r>
                <a:r>
                  <a:rPr lang="en-US" sz="1875" b="1" kern="1200">
                    <a:solidFill>
                      <a:prstClr val="white"/>
                    </a:solidFill>
                    <a:latin typeface="Arial" panose="020B0604020202020204" pitchFamily="34" charset="0"/>
                    <a:ea typeface="Tahoma" panose="020B0604030504040204" pitchFamily="34" charset="0"/>
                    <a:cs typeface="Arial" panose="020B0604020202020204" pitchFamily="34" charset="0"/>
                  </a:rPr>
                  <a:t>?</a:t>
                </a:r>
                <a:endParaRPr lang="en-US" sz="1875"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36112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13821" y="3488843"/>
            <a:ext cx="3297456" cy="1398735"/>
            <a:chOff x="418429" y="2464001"/>
            <a:chExt cx="4396608" cy="1864980"/>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48080" y="2464001"/>
              <a:ext cx="371682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srgbClr val="9C5043"/>
                  </a:solidFill>
                  <a:latin typeface="Arial" panose="020B0604020202020204" pitchFamily="34" charset="0"/>
                  <a:ea typeface="Tahoma" panose="020B0604030504040204" pitchFamily="34" charset="0"/>
                  <a:cs typeface="Tahoma" panose="020B0604030504040204" pitchFamily="34" charset="0"/>
                </a:rPr>
                <a:t>Thêm bạn bè</a:t>
              </a:r>
              <a:endParaRPr lang="en-US" sz="2250" kern="12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Đăng ký</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34049"/>
            <a:ext cx="3310301" cy="1412687"/>
            <a:chOff x="7376963" y="2445398"/>
            <a:chExt cx="4413735" cy="1883583"/>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5387" y="2445398"/>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srgbClr val="9C5043"/>
                  </a:solidFill>
                  <a:latin typeface="Arial" panose="020B0604020202020204" pitchFamily="34" charset="0"/>
                  <a:ea typeface="Tahoma" panose="020B0604030504040204" pitchFamily="34" charset="0"/>
                  <a:cs typeface="Tahoma" panose="020B0604030504040204" pitchFamily="34" charset="0"/>
                </a:rPr>
                <a:t>Tạo tài khoản mới</a:t>
              </a:r>
              <a:endParaRPr lang="en-US" sz="2250" kern="12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Nhắn tin</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b="1" kern="1200">
                    <a:solidFill>
                      <a:prstClr val="white"/>
                    </a:solidFill>
                    <a:latin typeface="Arial" panose="020B0604020202020204" pitchFamily="34" charset="0"/>
                    <a:ea typeface="Tahoma" panose="020B0604030504040204" pitchFamily="34" charset="0"/>
                    <a:cs typeface="Arial" panose="020B0604020202020204" pitchFamily="34" charset="0"/>
                  </a:rPr>
                  <a:t>Để gửi yêu cầu kết bạn đến một người, em nháy chuột vào nút nào trên mạng xã hội Facebook.</a:t>
                </a:r>
                <a:endParaRPr lang="en-US" sz="225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1499514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11" name="Cloud 10">
            <a:extLst>
              <a:ext uri="{FF2B5EF4-FFF2-40B4-BE49-F238E27FC236}">
                <a16:creationId xmlns:a16="http://schemas.microsoft.com/office/drawing/2014/main" id="{35FF6704-D547-1DE4-4CA0-F207C99AAFA7}"/>
              </a:ext>
            </a:extLst>
          </p:cNvPr>
          <p:cNvSpPr/>
          <p:nvPr/>
        </p:nvSpPr>
        <p:spPr>
          <a:xfrm>
            <a:off x="647325" y="1311192"/>
            <a:ext cx="3841346" cy="2070965"/>
          </a:xfrm>
          <a:prstGeom prst="cloud">
            <a:avLst/>
          </a:prstGeom>
          <a:solidFill>
            <a:srgbClr val="FFCC66"/>
          </a:solidFill>
          <a:ln>
            <a:solidFill>
              <a:srgbClr val="BB7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7D8D8A-7C42-C0A2-0DAF-CB585940DB66}"/>
              </a:ext>
            </a:extLst>
          </p:cNvPr>
          <p:cNvSpPr txBox="1"/>
          <p:nvPr/>
        </p:nvSpPr>
        <p:spPr>
          <a:xfrm>
            <a:off x="776036" y="1803192"/>
            <a:ext cx="3583924" cy="1287532"/>
          </a:xfrm>
          <a:prstGeom prst="rect">
            <a:avLst/>
          </a:prstGeom>
          <a:noFill/>
        </p:spPr>
        <p:txBody>
          <a:bodyPr wrap="square">
            <a:spAutoFit/>
          </a:bodyPr>
          <a:lstStyle/>
          <a:p>
            <a:pPr marL="0" marR="0" algn="ctr">
              <a:lnSpc>
                <a:spcPct val="150000"/>
              </a:lnSpc>
              <a:spcBef>
                <a:spcPts val="0"/>
              </a:spcBef>
              <a:spcAft>
                <a:spcPts val="0"/>
              </a:spcAft>
            </a:pPr>
            <a:r>
              <a:rPr lang="en-US" sz="1800" b="1">
                <a:solidFill>
                  <a:srgbClr val="000000"/>
                </a:solidFill>
                <a:effectLst/>
                <a:latin typeface="+mj-lt"/>
                <a:ea typeface="Calibri" panose="020F0502020204030204" pitchFamily="34" charset="0"/>
                <a:cs typeface="Times New Roman" panose="02020603050405020304" pitchFamily="18" charset="0"/>
              </a:rPr>
              <a:t>Bài tập 1:</a:t>
            </a:r>
            <a:r>
              <a:rPr lang="en-US" sz="1800">
                <a:solidFill>
                  <a:srgbClr val="000000"/>
                </a:solidFill>
                <a:effectLst/>
                <a:latin typeface="+mj-lt"/>
                <a:ea typeface="Calibri" panose="020F0502020204030204" pitchFamily="34" charset="0"/>
                <a:cs typeface="Times New Roman" panose="02020603050405020304" pitchFamily="18" charset="0"/>
              </a:rPr>
              <a:t> Em hãy nêu tên ba kênh trao đổi thông tin trên Internet.</a:t>
            </a:r>
            <a:endParaRPr lang="en-US" sz="1800">
              <a:effectLst/>
              <a:latin typeface="+mj-lt"/>
              <a:ea typeface="Calibri" panose="020F0502020204030204" pitchFamily="34" charset="0"/>
              <a:cs typeface="Times New Roman" panose="02020603050405020304" pitchFamily="18" charset="0"/>
            </a:endParaRPr>
          </a:p>
        </p:txBody>
      </p:sp>
      <p:sp>
        <p:nvSpPr>
          <p:cNvPr id="5136" name="Google Shape;5136;p37"/>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LUYỆN TẬP</a:t>
            </a:r>
            <a:endParaRPr sz="2500" b="1">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900A179B-2DD0-0C14-231A-7F3D8F9C3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07" y="118150"/>
            <a:ext cx="1245110" cy="1193042"/>
          </a:xfrm>
          <a:prstGeom prst="rect">
            <a:avLst/>
          </a:prstGeom>
        </p:spPr>
      </p:pic>
      <p:pic>
        <p:nvPicPr>
          <p:cNvPr id="8" name="Picture 3">
            <a:extLst>
              <a:ext uri="{FF2B5EF4-FFF2-40B4-BE49-F238E27FC236}">
                <a16:creationId xmlns:a16="http://schemas.microsoft.com/office/drawing/2014/main" id="{71FDC87F-7D0B-56D6-CA0B-13E7F62E5B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50787" y="3756962"/>
            <a:ext cx="2393213" cy="1289343"/>
          </a:xfrm>
          <a:prstGeom prst="rect">
            <a:avLst/>
          </a:prstGeom>
        </p:spPr>
      </p:pic>
      <p:sp>
        <p:nvSpPr>
          <p:cNvPr id="14" name="Arrow: Right 13">
            <a:extLst>
              <a:ext uri="{FF2B5EF4-FFF2-40B4-BE49-F238E27FC236}">
                <a16:creationId xmlns:a16="http://schemas.microsoft.com/office/drawing/2014/main" id="{D402D651-A3D9-84C1-B13C-3624EE91C176}"/>
              </a:ext>
            </a:extLst>
          </p:cNvPr>
          <p:cNvSpPr/>
          <p:nvPr/>
        </p:nvSpPr>
        <p:spPr>
          <a:xfrm>
            <a:off x="3720736" y="3348172"/>
            <a:ext cx="639028" cy="5259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09BE708-755B-0886-3D96-F2D997108612}"/>
              </a:ext>
            </a:extLst>
          </p:cNvPr>
          <p:cNvSpPr txBox="1"/>
          <p:nvPr/>
        </p:nvSpPr>
        <p:spPr>
          <a:xfrm>
            <a:off x="4532819" y="2598005"/>
            <a:ext cx="3595063" cy="1881990"/>
          </a:xfrm>
          <a:prstGeom prst="rect">
            <a:avLst/>
          </a:prstGeom>
          <a:noFill/>
        </p:spPr>
        <p:txBody>
          <a:bodyPr wrap="square" rtlCol="0">
            <a:spAutoFit/>
          </a:bodyPr>
          <a:lstStyle/>
          <a:p>
            <a:pPr>
              <a:lnSpc>
                <a:spcPct val="150000"/>
              </a:lnSpc>
            </a:pPr>
            <a:r>
              <a:rPr lang="en-US" sz="2000">
                <a:solidFill>
                  <a:srgbClr val="000000"/>
                </a:solidFill>
                <a:effectLst/>
                <a:latin typeface="+mj-lt"/>
                <a:ea typeface="Calibri" panose="020F0502020204030204" pitchFamily="34" charset="0"/>
              </a:rPr>
              <a:t>Ba kênh trao đổi thông tin trên Internet là: thư điện tử, mạng xã hội, báo điện tử, cổng thông tin, diễn đàn,…</a:t>
            </a:r>
            <a:endParaRPr lang="en-US" sz="2000">
              <a:latin typeface="+mj-lt"/>
            </a:endParaRPr>
          </a:p>
        </p:txBody>
      </p:sp>
      <p:pic>
        <p:nvPicPr>
          <p:cNvPr id="16" name="Picture 15">
            <a:extLst>
              <a:ext uri="{FF2B5EF4-FFF2-40B4-BE49-F238E27FC236}">
                <a16:creationId xmlns:a16="http://schemas.microsoft.com/office/drawing/2014/main" id="{977D01DC-7517-3335-3A52-7A3BD2E491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9269" y="3582724"/>
            <a:ext cx="1244761" cy="1355680"/>
          </a:xfrm>
          <a:prstGeom prst="rect">
            <a:avLst/>
          </a:prstGeom>
        </p:spPr>
      </p:pic>
    </p:spTree>
    <p:extLst>
      <p:ext uri="{BB962C8B-B14F-4D97-AF65-F5344CB8AC3E}">
        <p14:creationId xmlns:p14="http://schemas.microsoft.com/office/powerpoint/2010/main" val="2768335130"/>
      </p:ext>
    </p:extLst>
  </p:cSld>
  <p:clrMapOvr>
    <a:masterClrMapping/>
  </p:clrMapOvr>
  <p:transition spd="slow">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3" name="TextBox 2">
            <a:extLst>
              <a:ext uri="{FF2B5EF4-FFF2-40B4-BE49-F238E27FC236}">
                <a16:creationId xmlns:a16="http://schemas.microsoft.com/office/drawing/2014/main" id="{217D8D8A-7C42-C0A2-0DAF-CB585940DB66}"/>
              </a:ext>
            </a:extLst>
          </p:cNvPr>
          <p:cNvSpPr txBox="1"/>
          <p:nvPr/>
        </p:nvSpPr>
        <p:spPr>
          <a:xfrm>
            <a:off x="839352" y="1311192"/>
            <a:ext cx="6508473" cy="3266985"/>
          </a:xfrm>
          <a:prstGeom prst="rect">
            <a:avLst/>
          </a:prstGeom>
          <a:noFill/>
        </p:spPr>
        <p:txBody>
          <a:bodyPr wrap="square">
            <a:spAutoFit/>
          </a:bodyPr>
          <a:lstStyle/>
          <a:p>
            <a:pPr marL="0" marR="0">
              <a:lnSpc>
                <a:spcPct val="150000"/>
              </a:lnSpc>
              <a:spcBef>
                <a:spcPts val="0"/>
              </a:spcBef>
              <a:spcAft>
                <a:spcPts val="0"/>
              </a:spcAft>
            </a:pPr>
            <a:r>
              <a:rPr lang="vi-VN" sz="2000" b="1" i="1">
                <a:solidFill>
                  <a:srgbClr val="FF0000"/>
                </a:solidFill>
                <a:effectLst/>
                <a:latin typeface="+mn-lt"/>
                <a:ea typeface="Calibri" panose="020F0502020204030204" pitchFamily="34" charset="0"/>
                <a:cs typeface="Times New Roman" panose="02020603050405020304" pitchFamily="18" charset="0"/>
              </a:rPr>
              <a:t>Bài tập 2: </a:t>
            </a:r>
            <a:r>
              <a:rPr lang="vi-VN" sz="2000" b="1" i="1">
                <a:solidFill>
                  <a:srgbClr val="000000"/>
                </a:solidFill>
                <a:effectLst/>
                <a:latin typeface="+mn-lt"/>
                <a:ea typeface="Calibri" panose="020F0502020204030204" pitchFamily="34" charset="0"/>
                <a:cs typeface="Times New Roman" panose="02020603050405020304" pitchFamily="18" charset="0"/>
              </a:rPr>
              <a:t>Các câu nói sau đây đúng hay sai?</a:t>
            </a:r>
          </a:p>
          <a:p>
            <a:pPr marL="0" marR="0">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a) Mạng xã hội giúp mọi người tương tác với nhau mà không cần gặp mặt.</a:t>
            </a:r>
            <a:r>
              <a:rPr lang="vi-VN" sz="20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 </a:t>
            </a:r>
            <a:endParaRPr lang="vi-VN" sz="2000">
              <a:solidFill>
                <a:srgbClr val="000000"/>
              </a:solidFill>
              <a:effectLst/>
              <a:latin typeface="+mn-lt"/>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b) Tất cả các website đều là mạng xã hội</a:t>
            </a:r>
          </a:p>
          <a:p>
            <a:pPr marL="0" marR="0">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c) Người xấu có thể đưa tin giả lên mạng xã hội. Vì vậy, chỉ nên trò chuyện với người mình quen biết.</a:t>
            </a:r>
          </a:p>
          <a:p>
            <a:pPr marL="0" marR="0">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d) Bất cứ tuổi nào cũng có thể tham gia mạng xã hội.</a:t>
            </a:r>
          </a:p>
        </p:txBody>
      </p:sp>
      <p:sp>
        <p:nvSpPr>
          <p:cNvPr id="5136" name="Google Shape;5136;p37"/>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LUYỆN TẬP</a:t>
            </a:r>
            <a:endParaRPr sz="2500" b="1">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900A179B-2DD0-0C14-231A-7F3D8F9C3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07" y="118150"/>
            <a:ext cx="1245110" cy="1193042"/>
          </a:xfrm>
          <a:prstGeom prst="rect">
            <a:avLst/>
          </a:prstGeom>
        </p:spPr>
      </p:pic>
      <p:pic>
        <p:nvPicPr>
          <p:cNvPr id="8" name="Picture 3">
            <a:extLst>
              <a:ext uri="{FF2B5EF4-FFF2-40B4-BE49-F238E27FC236}">
                <a16:creationId xmlns:a16="http://schemas.microsoft.com/office/drawing/2014/main" id="{71FDC87F-7D0B-56D6-CA0B-13E7F62E5B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50787" y="3756962"/>
            <a:ext cx="2393213" cy="1289343"/>
          </a:xfrm>
          <a:prstGeom prst="rect">
            <a:avLst/>
          </a:prstGeom>
        </p:spPr>
      </p:pic>
      <p:sp>
        <p:nvSpPr>
          <p:cNvPr id="5" name="TextBox 4">
            <a:extLst>
              <a:ext uri="{FF2B5EF4-FFF2-40B4-BE49-F238E27FC236}">
                <a16:creationId xmlns:a16="http://schemas.microsoft.com/office/drawing/2014/main" id="{1B5C0AA0-02E8-57F5-52B4-291ECAE5125C}"/>
              </a:ext>
            </a:extLst>
          </p:cNvPr>
          <p:cNvSpPr txBox="1"/>
          <p:nvPr/>
        </p:nvSpPr>
        <p:spPr>
          <a:xfrm>
            <a:off x="7103903" y="2054360"/>
            <a:ext cx="484155" cy="630942"/>
          </a:xfrm>
          <a:prstGeom prst="rect">
            <a:avLst/>
          </a:prstGeom>
          <a:noFill/>
        </p:spPr>
        <p:txBody>
          <a:bodyPr wrap="square">
            <a:spAutoFit/>
          </a:bodyPr>
          <a:lstStyle/>
          <a:p>
            <a:r>
              <a:rPr lang="vi-VN" sz="35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a:t>
            </a:r>
            <a:endParaRPr lang="en-US" sz="3500"/>
          </a:p>
        </p:txBody>
      </p:sp>
      <p:sp>
        <p:nvSpPr>
          <p:cNvPr id="7" name="TextBox 6">
            <a:extLst>
              <a:ext uri="{FF2B5EF4-FFF2-40B4-BE49-F238E27FC236}">
                <a16:creationId xmlns:a16="http://schemas.microsoft.com/office/drawing/2014/main" id="{AD0E6FC4-87FB-05B5-544B-6D9EF9E87D6C}"/>
              </a:ext>
            </a:extLst>
          </p:cNvPr>
          <p:cNvSpPr txBox="1"/>
          <p:nvPr/>
        </p:nvSpPr>
        <p:spPr>
          <a:xfrm>
            <a:off x="7126109" y="2685302"/>
            <a:ext cx="629106" cy="630942"/>
          </a:xfrm>
          <a:prstGeom prst="rect">
            <a:avLst/>
          </a:prstGeom>
          <a:noFill/>
        </p:spPr>
        <p:txBody>
          <a:bodyPr wrap="square">
            <a:spAutoFit/>
          </a:bodyPr>
          <a:lstStyle/>
          <a:p>
            <a:r>
              <a:rPr lang="vi-VN" sz="35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a:t>
            </a:r>
            <a:endParaRPr lang="en-US" sz="3500"/>
          </a:p>
        </p:txBody>
      </p:sp>
      <p:sp>
        <p:nvSpPr>
          <p:cNvPr id="9" name="TextBox 8">
            <a:extLst>
              <a:ext uri="{FF2B5EF4-FFF2-40B4-BE49-F238E27FC236}">
                <a16:creationId xmlns:a16="http://schemas.microsoft.com/office/drawing/2014/main" id="{019152FC-30A9-CAF9-78E8-A254945EC17E}"/>
              </a:ext>
            </a:extLst>
          </p:cNvPr>
          <p:cNvSpPr txBox="1"/>
          <p:nvPr/>
        </p:nvSpPr>
        <p:spPr>
          <a:xfrm>
            <a:off x="7140738" y="3336970"/>
            <a:ext cx="484155" cy="630942"/>
          </a:xfrm>
          <a:prstGeom prst="rect">
            <a:avLst/>
          </a:prstGeom>
          <a:noFill/>
        </p:spPr>
        <p:txBody>
          <a:bodyPr wrap="square">
            <a:spAutoFit/>
          </a:bodyPr>
          <a:lstStyle/>
          <a:p>
            <a:r>
              <a:rPr lang="vi-VN" sz="35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a:t>
            </a:r>
            <a:endParaRPr lang="en-US" sz="3500"/>
          </a:p>
        </p:txBody>
      </p:sp>
      <p:sp>
        <p:nvSpPr>
          <p:cNvPr id="12" name="TextBox 11">
            <a:extLst>
              <a:ext uri="{FF2B5EF4-FFF2-40B4-BE49-F238E27FC236}">
                <a16:creationId xmlns:a16="http://schemas.microsoft.com/office/drawing/2014/main" id="{2B85B53F-A4B4-825F-A1B4-3152CF389CA0}"/>
              </a:ext>
            </a:extLst>
          </p:cNvPr>
          <p:cNvSpPr txBox="1"/>
          <p:nvPr/>
        </p:nvSpPr>
        <p:spPr>
          <a:xfrm>
            <a:off x="7130189" y="4021151"/>
            <a:ext cx="629106" cy="630942"/>
          </a:xfrm>
          <a:prstGeom prst="rect">
            <a:avLst/>
          </a:prstGeom>
          <a:noFill/>
        </p:spPr>
        <p:txBody>
          <a:bodyPr wrap="square">
            <a:spAutoFit/>
          </a:bodyPr>
          <a:lstStyle/>
          <a:p>
            <a:r>
              <a:rPr lang="vi-VN" sz="35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a:t>
            </a:r>
            <a:endParaRPr lang="en-US" sz="3500"/>
          </a:p>
        </p:txBody>
      </p:sp>
    </p:spTree>
    <p:extLst>
      <p:ext uri="{BB962C8B-B14F-4D97-AF65-F5344CB8AC3E}">
        <p14:creationId xmlns:p14="http://schemas.microsoft.com/office/powerpoint/2010/main" val="189009125"/>
      </p:ext>
    </p:extLst>
  </p:cSld>
  <p:clrMapOvr>
    <a:masterClrMapping/>
  </p:clrMapOvr>
  <p:transition spd="slow">
    <p:comb/>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3" name="TextBox 2">
            <a:extLst>
              <a:ext uri="{FF2B5EF4-FFF2-40B4-BE49-F238E27FC236}">
                <a16:creationId xmlns:a16="http://schemas.microsoft.com/office/drawing/2014/main" id="{217D8D8A-7C42-C0A2-0DAF-CB585940DB66}"/>
              </a:ext>
            </a:extLst>
          </p:cNvPr>
          <p:cNvSpPr txBox="1"/>
          <p:nvPr/>
        </p:nvSpPr>
        <p:spPr>
          <a:xfrm>
            <a:off x="882489" y="1239195"/>
            <a:ext cx="7469136" cy="1420325"/>
          </a:xfrm>
          <a:prstGeom prst="rect">
            <a:avLst/>
          </a:prstGeom>
          <a:noFill/>
        </p:spPr>
        <p:txBody>
          <a:bodyPr wrap="square">
            <a:spAutoFit/>
          </a:bodyPr>
          <a:lstStyle/>
          <a:p>
            <a:pPr marL="0" marR="0">
              <a:lnSpc>
                <a:spcPct val="150000"/>
              </a:lnSpc>
              <a:spcBef>
                <a:spcPts val="0"/>
              </a:spcBef>
              <a:spcAft>
                <a:spcPts val="0"/>
              </a:spcAft>
            </a:pPr>
            <a:r>
              <a:rPr lang="vi-VN" sz="2000" b="1" i="1">
                <a:solidFill>
                  <a:srgbClr val="FF0000"/>
                </a:solidFill>
                <a:effectLst/>
                <a:latin typeface="+mn-lt"/>
                <a:ea typeface="Calibri" panose="020F0502020204030204" pitchFamily="34" charset="0"/>
                <a:cs typeface="Times New Roman" panose="02020603050405020304" pitchFamily="18" charset="0"/>
              </a:rPr>
              <a:t>Bài 1: </a:t>
            </a:r>
            <a:r>
              <a:rPr lang="vi-VN" sz="2000" i="1">
                <a:effectLst/>
                <a:latin typeface="+mn-lt"/>
                <a:ea typeface="Calibri" panose="020F0502020204030204" pitchFamily="34" charset="0"/>
                <a:cs typeface="Times New Roman" panose="02020603050405020304" pitchFamily="18" charset="0"/>
              </a:rPr>
              <a:t>Em hãy tìm hiểu kĩ một mạng xã hội (ví dụ: Zalo, Lotus) mà em quan tâm và giới thiệu với các bạn hay người thân về mạng xã hội đó. </a:t>
            </a:r>
          </a:p>
        </p:txBody>
      </p:sp>
      <p:sp>
        <p:nvSpPr>
          <p:cNvPr id="5136" name="Google Shape;5136;p37"/>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VẬN DỤNG</a:t>
            </a:r>
            <a:endParaRPr sz="2500" b="1">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900A179B-2DD0-0C14-231A-7F3D8F9C3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07" y="118150"/>
            <a:ext cx="1245110" cy="1193042"/>
          </a:xfrm>
          <a:prstGeom prst="rect">
            <a:avLst/>
          </a:prstGeom>
        </p:spPr>
      </p:pic>
      <p:pic>
        <p:nvPicPr>
          <p:cNvPr id="2" name="Picture 4">
            <a:extLst>
              <a:ext uri="{FF2B5EF4-FFF2-40B4-BE49-F238E27FC236}">
                <a16:creationId xmlns:a16="http://schemas.microsoft.com/office/drawing/2014/main" id="{32AADF10-FAB0-32D3-A3D2-465E9860A2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2263" y="2916015"/>
            <a:ext cx="1689427" cy="1689427"/>
          </a:xfrm>
          <a:prstGeom prst="rect">
            <a:avLst/>
          </a:prstGeom>
        </p:spPr>
      </p:pic>
      <p:sp>
        <p:nvSpPr>
          <p:cNvPr id="6" name="TextBox 5">
            <a:extLst>
              <a:ext uri="{FF2B5EF4-FFF2-40B4-BE49-F238E27FC236}">
                <a16:creationId xmlns:a16="http://schemas.microsoft.com/office/drawing/2014/main" id="{03AE6956-B185-C3EC-5A95-9DB208157CD8}"/>
              </a:ext>
            </a:extLst>
          </p:cNvPr>
          <p:cNvSpPr txBox="1"/>
          <p:nvPr/>
        </p:nvSpPr>
        <p:spPr>
          <a:xfrm>
            <a:off x="2905385" y="2659520"/>
            <a:ext cx="5446240" cy="2118529"/>
          </a:xfrm>
          <a:prstGeom prst="rect">
            <a:avLst/>
          </a:prstGeom>
          <a:noFill/>
        </p:spPr>
        <p:txBody>
          <a:bodyPr wrap="square" rtlCol="0">
            <a:spAutoFit/>
          </a:bodyPr>
          <a:lstStyle/>
          <a:p>
            <a:pPr marL="285750" indent="-285750">
              <a:lnSpc>
                <a:spcPct val="150000"/>
              </a:lnSpc>
              <a:buFontTx/>
              <a:buChar char="-"/>
            </a:pPr>
            <a:r>
              <a:rPr lang="vi-VN" sz="1800"/>
              <a:t>Ứng dụng cho phép người dùng gọi điện, nhắn tin kết nối với nhau trên không gian mạng.</a:t>
            </a:r>
          </a:p>
          <a:p>
            <a:pPr marL="285750" indent="-285750">
              <a:lnSpc>
                <a:spcPct val="150000"/>
              </a:lnSpc>
              <a:buFontTx/>
              <a:buChar char="-"/>
            </a:pPr>
            <a:r>
              <a:rPr lang="vi-VN" sz="1800"/>
              <a:t>Người dùng đủ 13 tuổi mới có thể đăng kí sử dụng tài khoản.</a:t>
            </a:r>
          </a:p>
          <a:p>
            <a:pPr marL="285750" indent="-285750">
              <a:lnSpc>
                <a:spcPct val="150000"/>
              </a:lnSpc>
              <a:buFontTx/>
              <a:buChar char="-"/>
            </a:pPr>
            <a:r>
              <a:rPr lang="vi-VN" sz="1800"/>
              <a:t>Lưu ý bảo mật thông tin khi sử dụng zalo.</a:t>
            </a:r>
            <a:endParaRPr lang="en-US" sz="1800"/>
          </a:p>
        </p:txBody>
      </p:sp>
    </p:spTree>
    <p:extLst>
      <p:ext uri="{BB962C8B-B14F-4D97-AF65-F5344CB8AC3E}">
        <p14:creationId xmlns:p14="http://schemas.microsoft.com/office/powerpoint/2010/main" val="1103435418"/>
      </p:ext>
    </p:extLst>
  </p:cSld>
  <p:clrMapOvr>
    <a:masterClrMapping/>
  </p:clrMapOvr>
  <p:transition spd="slow">
    <p:comb/>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3" name="TextBox 2">
            <a:extLst>
              <a:ext uri="{FF2B5EF4-FFF2-40B4-BE49-F238E27FC236}">
                <a16:creationId xmlns:a16="http://schemas.microsoft.com/office/drawing/2014/main" id="{217D8D8A-7C42-C0A2-0DAF-CB585940DB66}"/>
              </a:ext>
            </a:extLst>
          </p:cNvPr>
          <p:cNvSpPr txBox="1"/>
          <p:nvPr/>
        </p:nvSpPr>
        <p:spPr>
          <a:xfrm>
            <a:off x="882489" y="1239195"/>
            <a:ext cx="7469136" cy="1420325"/>
          </a:xfrm>
          <a:prstGeom prst="rect">
            <a:avLst/>
          </a:prstGeom>
          <a:noFill/>
        </p:spPr>
        <p:txBody>
          <a:bodyPr wrap="square">
            <a:spAutoFit/>
          </a:bodyPr>
          <a:lstStyle/>
          <a:p>
            <a:pPr marL="0" marR="0">
              <a:lnSpc>
                <a:spcPct val="150000"/>
              </a:lnSpc>
              <a:spcBef>
                <a:spcPts val="0"/>
              </a:spcBef>
              <a:spcAft>
                <a:spcPts val="0"/>
              </a:spcAft>
            </a:pPr>
            <a:r>
              <a:rPr lang="vi-VN" sz="2000" b="1" i="1">
                <a:solidFill>
                  <a:srgbClr val="FF0000"/>
                </a:solidFill>
                <a:effectLst/>
                <a:latin typeface="+mn-lt"/>
                <a:ea typeface="Calibri" panose="020F0502020204030204" pitchFamily="34" charset="0"/>
                <a:cs typeface="Times New Roman" panose="02020603050405020304" pitchFamily="18" charset="0"/>
              </a:rPr>
              <a:t>Bài tập 2: </a:t>
            </a:r>
            <a:r>
              <a:rPr lang="vi-VN" sz="2000" b="1" i="1">
                <a:effectLst/>
                <a:latin typeface="+mn-lt"/>
                <a:ea typeface="Calibri" panose="020F0502020204030204" pitchFamily="34" charset="0"/>
                <a:cs typeface="Times New Roman" panose="02020603050405020304" pitchFamily="18" charset="0"/>
              </a:rPr>
              <a:t>Em hãy tìm hiểu thêm những ví dụ cụ thể về hậu quả của việc sử dụng thông tin vào mục đích sai trái. Hãy chia sẻ với người thân và bạn bè để cùng phòng tránh.</a:t>
            </a:r>
            <a:endParaRPr lang="vi-VN" sz="2000" i="1">
              <a:effectLst/>
              <a:latin typeface="+mn-lt"/>
              <a:ea typeface="Calibri" panose="020F0502020204030204" pitchFamily="34" charset="0"/>
              <a:cs typeface="Times New Roman" panose="02020603050405020304" pitchFamily="18" charset="0"/>
            </a:endParaRPr>
          </a:p>
        </p:txBody>
      </p:sp>
      <p:sp>
        <p:nvSpPr>
          <p:cNvPr id="5136" name="Google Shape;5136;p37"/>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VẬN DỤNG</a:t>
            </a:r>
            <a:endParaRPr sz="2500" b="1">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900A179B-2DD0-0C14-231A-7F3D8F9C3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07" y="118150"/>
            <a:ext cx="1245110" cy="1193042"/>
          </a:xfrm>
          <a:prstGeom prst="rect">
            <a:avLst/>
          </a:prstGeom>
        </p:spPr>
      </p:pic>
      <p:sp>
        <p:nvSpPr>
          <p:cNvPr id="6" name="TextBox 5">
            <a:extLst>
              <a:ext uri="{FF2B5EF4-FFF2-40B4-BE49-F238E27FC236}">
                <a16:creationId xmlns:a16="http://schemas.microsoft.com/office/drawing/2014/main" id="{03AE6956-B185-C3EC-5A95-9DB208157CD8}"/>
              </a:ext>
            </a:extLst>
          </p:cNvPr>
          <p:cNvSpPr txBox="1"/>
          <p:nvPr/>
        </p:nvSpPr>
        <p:spPr>
          <a:xfrm>
            <a:off x="1268701" y="2974885"/>
            <a:ext cx="7082924" cy="1703030"/>
          </a:xfrm>
          <a:prstGeom prst="rect">
            <a:avLst/>
          </a:prstGeom>
          <a:noFill/>
        </p:spPr>
        <p:txBody>
          <a:bodyPr wrap="square" rtlCol="0">
            <a:spAutoFit/>
          </a:bodyPr>
          <a:lstStyle/>
          <a:p>
            <a:pPr marL="285750" indent="-285750">
              <a:lnSpc>
                <a:spcPct val="150000"/>
              </a:lnSpc>
              <a:buFontTx/>
              <a:buChar char="-"/>
            </a:pPr>
            <a:r>
              <a:rPr lang="vi-VN" sz="1800"/>
              <a:t>Những thông tin xấu, đoạn video cắt ghép của một người có thể xúc phạm nhân phẩm, danh dự của người khác, thậm chí ảnh hưởng đến tâm lí và tính mạng của họ.</a:t>
            </a:r>
          </a:p>
          <a:p>
            <a:pPr marL="285750" indent="-285750">
              <a:lnSpc>
                <a:spcPct val="150000"/>
              </a:lnSpc>
              <a:buFontTx/>
              <a:buChar char="-"/>
            </a:pPr>
            <a:r>
              <a:rPr lang="vi-VN" sz="1800"/>
              <a:t>Những thông tin lừa đảo có thể gây thiệt hại cho nạn nhân.</a:t>
            </a:r>
          </a:p>
        </p:txBody>
      </p:sp>
      <p:sp>
        <p:nvSpPr>
          <p:cNvPr id="5" name="Arrow: Right 4">
            <a:extLst>
              <a:ext uri="{FF2B5EF4-FFF2-40B4-BE49-F238E27FC236}">
                <a16:creationId xmlns:a16="http://schemas.microsoft.com/office/drawing/2014/main" id="{D5930D9F-F15F-ABC6-D770-E3F3FF47C1D9}"/>
              </a:ext>
            </a:extLst>
          </p:cNvPr>
          <p:cNvSpPr/>
          <p:nvPr/>
        </p:nvSpPr>
        <p:spPr>
          <a:xfrm>
            <a:off x="629673" y="3572815"/>
            <a:ext cx="639028" cy="5259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691413"/>
      </p:ext>
    </p:extLst>
  </p:cSld>
  <p:clrMapOvr>
    <a:masterClrMapping/>
  </p:clrMapOvr>
  <p:transition spd="slow">
    <p:comb/>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92"/>
        <p:cNvGrpSpPr/>
        <p:nvPr/>
      </p:nvGrpSpPr>
      <p:grpSpPr>
        <a:xfrm>
          <a:off x="0" y="0"/>
          <a:ext cx="0" cy="0"/>
          <a:chOff x="0" y="0"/>
          <a:chExt cx="0" cy="0"/>
        </a:xfrm>
      </p:grpSpPr>
      <p:sp>
        <p:nvSpPr>
          <p:cNvPr id="8293" name="Google Shape;8293;p68">
            <a:hlinkClick r:id="" action="ppaction://hlinkshowjump?jump=previousslide"/>
          </p:cNvPr>
          <p:cNvSpPr/>
          <p:nvPr/>
        </p:nvSpPr>
        <p:spPr>
          <a:xfrm>
            <a:off x="737286" y="437027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8294" name="Google Shape;8294;p68">
            <a:hlinkClick r:id="" action="ppaction://hlinkshowjump?jump=nextslide"/>
          </p:cNvPr>
          <p:cNvSpPr/>
          <p:nvPr/>
        </p:nvSpPr>
        <p:spPr>
          <a:xfrm>
            <a:off x="7573086" y="437027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8295" name="Google Shape;8295;p68"/>
          <p:cNvGrpSpPr/>
          <p:nvPr/>
        </p:nvGrpSpPr>
        <p:grpSpPr>
          <a:xfrm>
            <a:off x="511624" y="1417225"/>
            <a:ext cx="3044100" cy="1765601"/>
            <a:chOff x="713075" y="1225734"/>
            <a:chExt cx="3991525" cy="2895891"/>
          </a:xfrm>
        </p:grpSpPr>
        <p:sp>
          <p:nvSpPr>
            <p:cNvPr id="8296" name="Google Shape;8296;p68"/>
            <p:cNvSpPr/>
            <p:nvPr/>
          </p:nvSpPr>
          <p:spPr>
            <a:xfrm>
              <a:off x="713075" y="1225734"/>
              <a:ext cx="3991500" cy="369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8297" name="Google Shape;8297;p68"/>
            <p:cNvGrpSpPr/>
            <p:nvPr/>
          </p:nvGrpSpPr>
          <p:grpSpPr>
            <a:xfrm>
              <a:off x="3925025" y="1331775"/>
              <a:ext cx="655400" cy="157800"/>
              <a:chOff x="7968325" y="355525"/>
              <a:chExt cx="655400" cy="157800"/>
            </a:xfrm>
          </p:grpSpPr>
          <p:sp>
            <p:nvSpPr>
              <p:cNvPr id="8298" name="Google Shape;8298;p68"/>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99" name="Google Shape;8299;p68"/>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8300" name="Google Shape;8300;p68"/>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01" name="Google Shape;8301;p68"/>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8302" name="Google Shape;8302;p68"/>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68"/>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04" name="Google Shape;8304;p68"/>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sp>
          <p:nvSpPr>
            <p:cNvPr id="8305" name="Google Shape;8305;p68"/>
            <p:cNvSpPr/>
            <p:nvPr/>
          </p:nvSpPr>
          <p:spPr>
            <a:xfrm>
              <a:off x="713100" y="1595625"/>
              <a:ext cx="3991500" cy="25260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sp>
        <p:nvSpPr>
          <p:cNvPr id="8311" name="Google Shape;8311;p68"/>
          <p:cNvSpPr/>
          <p:nvPr/>
        </p:nvSpPr>
        <p:spPr>
          <a:xfrm rot="-5400000">
            <a:off x="6168959" y="2510187"/>
            <a:ext cx="656700" cy="26700"/>
          </a:xfrm>
          <a:prstGeom prst="roundRect">
            <a:avLst>
              <a:gd name="adj" fmla="val 50000"/>
            </a:avLst>
          </a:prstGeom>
          <a:solidFill>
            <a:srgbClr val="FFFFFF">
              <a:alpha val="3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68"/>
          <p:cNvSpPr/>
          <p:nvPr/>
        </p:nvSpPr>
        <p:spPr>
          <a:xfrm>
            <a:off x="740398" y="1019137"/>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68"/>
          <p:cNvSpPr/>
          <p:nvPr/>
        </p:nvSpPr>
        <p:spPr>
          <a:xfrm>
            <a:off x="5171963" y="4224300"/>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68"/>
          <p:cNvSpPr/>
          <p:nvPr/>
        </p:nvSpPr>
        <p:spPr>
          <a:xfrm>
            <a:off x="7687838" y="824025"/>
            <a:ext cx="350100" cy="350100"/>
          </a:xfrm>
          <a:prstGeom prst="star4">
            <a:avLst>
              <a:gd name="adj" fmla="val 15639"/>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16" name="Google Shape;8316;p68"/>
          <p:cNvGrpSpPr/>
          <p:nvPr/>
        </p:nvGrpSpPr>
        <p:grpSpPr>
          <a:xfrm>
            <a:off x="4167084" y="3402143"/>
            <a:ext cx="366288" cy="328886"/>
            <a:chOff x="4056463" y="3513414"/>
            <a:chExt cx="366288" cy="328886"/>
          </a:xfrm>
        </p:grpSpPr>
        <p:sp>
          <p:nvSpPr>
            <p:cNvPr id="8317" name="Google Shape;8317;p68"/>
            <p:cNvSpPr/>
            <p:nvPr/>
          </p:nvSpPr>
          <p:spPr>
            <a:xfrm>
              <a:off x="4268586" y="3513414"/>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68"/>
            <p:cNvSpPr/>
            <p:nvPr/>
          </p:nvSpPr>
          <p:spPr>
            <a:xfrm>
              <a:off x="4056463" y="3630200"/>
              <a:ext cx="212100" cy="212100"/>
            </a:xfrm>
            <a:prstGeom prst="star4">
              <a:avLst>
                <a:gd name="adj" fmla="val 15639"/>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9" name="Google Shape;8319;p68"/>
          <p:cNvGrpSpPr/>
          <p:nvPr/>
        </p:nvGrpSpPr>
        <p:grpSpPr>
          <a:xfrm>
            <a:off x="8290351" y="863900"/>
            <a:ext cx="123600" cy="3239150"/>
            <a:chOff x="8290351" y="863900"/>
            <a:chExt cx="123600" cy="3239150"/>
          </a:xfrm>
        </p:grpSpPr>
        <p:sp>
          <p:nvSpPr>
            <p:cNvPr id="8320" name="Google Shape;8320;p68"/>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68"/>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68"/>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68"/>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68"/>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5" name="Google Shape;8325;p68"/>
          <p:cNvSpPr/>
          <p:nvPr/>
        </p:nvSpPr>
        <p:spPr>
          <a:xfrm>
            <a:off x="8311298" y="365715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68"/>
          <p:cNvSpPr/>
          <p:nvPr/>
        </p:nvSpPr>
        <p:spPr>
          <a:xfrm>
            <a:off x="2690653" y="898275"/>
            <a:ext cx="212100" cy="201600"/>
          </a:xfrm>
          <a:prstGeom prst="star5">
            <a:avLst>
              <a:gd name="adj" fmla="val 19098"/>
              <a:gd name="hf" fmla="val 105146"/>
              <a:gd name="vf" fmla="val 110557"/>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68">
            <a:hlinkClick r:id="" action="ppaction://hlinkshowjump?jump=previousslide"/>
          </p:cNvPr>
          <p:cNvSpPr txBox="1">
            <a:spLocks noGrp="1"/>
          </p:cNvSpPr>
          <p:nvPr>
            <p:ph type="subTitle" idx="2"/>
          </p:nvPr>
        </p:nvSpPr>
        <p:spPr>
          <a:xfrm>
            <a:off x="807485" y="438510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8328" name="Google Shape;8328;p68">
            <a:hlinkClick r:id="" action="ppaction://hlinkshowjump?jump=nextslide"/>
          </p:cNvPr>
          <p:cNvSpPr txBox="1">
            <a:spLocks noGrp="1"/>
          </p:cNvSpPr>
          <p:nvPr>
            <p:ph type="subTitle" idx="3"/>
          </p:nvPr>
        </p:nvSpPr>
        <p:spPr>
          <a:xfrm>
            <a:off x="7643285" y="438510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sp>
        <p:nvSpPr>
          <p:cNvPr id="5" name="Subtitle 4">
            <a:extLst>
              <a:ext uri="{FF2B5EF4-FFF2-40B4-BE49-F238E27FC236}">
                <a16:creationId xmlns:a16="http://schemas.microsoft.com/office/drawing/2014/main" id="{6B1088D9-04EF-00BE-8EF0-04BC15065163}"/>
              </a:ext>
            </a:extLst>
          </p:cNvPr>
          <p:cNvSpPr>
            <a:spLocks noGrp="1"/>
          </p:cNvSpPr>
          <p:nvPr>
            <p:ph type="subTitle" idx="1"/>
          </p:nvPr>
        </p:nvSpPr>
        <p:spPr>
          <a:xfrm>
            <a:off x="473573" y="2051874"/>
            <a:ext cx="3044100" cy="735000"/>
          </a:xfrm>
        </p:spPr>
        <p:txBody>
          <a:bodyPr/>
          <a:lstStyle/>
          <a:p>
            <a:pPr>
              <a:lnSpc>
                <a:spcPct val="150000"/>
              </a:lnSpc>
            </a:pPr>
            <a:r>
              <a:rPr lang="vi-VN" sz="2000">
                <a:latin typeface="+mn-lt"/>
              </a:rPr>
              <a:t>Ôn tập lại nội dung bài học ngày hôm nay</a:t>
            </a:r>
            <a:endParaRPr lang="en-US" sz="2000">
              <a:latin typeface="+mn-lt"/>
            </a:endParaRPr>
          </a:p>
        </p:txBody>
      </p:sp>
      <p:sp>
        <p:nvSpPr>
          <p:cNvPr id="6" name="Google Shape;5136;p37">
            <a:extLst>
              <a:ext uri="{FF2B5EF4-FFF2-40B4-BE49-F238E27FC236}">
                <a16:creationId xmlns:a16="http://schemas.microsoft.com/office/drawing/2014/main" id="{C0BE5950-495E-B503-95A3-33234B83CBA0}"/>
              </a:ext>
            </a:extLst>
          </p:cNvPr>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HƯỚNG DẪN VỀ NHÀ</a:t>
            </a:r>
            <a:endParaRPr sz="2500" b="1">
              <a:solidFill>
                <a:srgbClr val="000000"/>
              </a:solidFill>
              <a:latin typeface="+mn-lt"/>
            </a:endParaRPr>
          </a:p>
        </p:txBody>
      </p:sp>
      <p:grpSp>
        <p:nvGrpSpPr>
          <p:cNvPr id="7" name="Google Shape;8295;p68">
            <a:extLst>
              <a:ext uri="{FF2B5EF4-FFF2-40B4-BE49-F238E27FC236}">
                <a16:creationId xmlns:a16="http://schemas.microsoft.com/office/drawing/2014/main" id="{36489270-26C5-CC58-A1C1-DC90D46CF33C}"/>
              </a:ext>
            </a:extLst>
          </p:cNvPr>
          <p:cNvGrpSpPr/>
          <p:nvPr/>
        </p:nvGrpSpPr>
        <p:grpSpPr>
          <a:xfrm>
            <a:off x="2996446" y="2848228"/>
            <a:ext cx="3044100" cy="1765601"/>
            <a:chOff x="713075" y="1225734"/>
            <a:chExt cx="3991525" cy="2895891"/>
          </a:xfrm>
        </p:grpSpPr>
        <p:sp>
          <p:nvSpPr>
            <p:cNvPr id="8" name="Google Shape;8296;p68">
              <a:extLst>
                <a:ext uri="{FF2B5EF4-FFF2-40B4-BE49-F238E27FC236}">
                  <a16:creationId xmlns:a16="http://schemas.microsoft.com/office/drawing/2014/main" id="{C9B0944D-CA5B-AAE4-915F-8609C4A7D8C8}"/>
                </a:ext>
              </a:extLst>
            </p:cNvPr>
            <p:cNvSpPr/>
            <p:nvPr/>
          </p:nvSpPr>
          <p:spPr>
            <a:xfrm>
              <a:off x="713075" y="1225734"/>
              <a:ext cx="3991500" cy="369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9" name="Google Shape;8297;p68">
              <a:extLst>
                <a:ext uri="{FF2B5EF4-FFF2-40B4-BE49-F238E27FC236}">
                  <a16:creationId xmlns:a16="http://schemas.microsoft.com/office/drawing/2014/main" id="{D6CBE03A-32B0-0D8D-E927-2E1B8A109886}"/>
                </a:ext>
              </a:extLst>
            </p:cNvPr>
            <p:cNvGrpSpPr/>
            <p:nvPr/>
          </p:nvGrpSpPr>
          <p:grpSpPr>
            <a:xfrm>
              <a:off x="3925025" y="1331775"/>
              <a:ext cx="655400" cy="157800"/>
              <a:chOff x="7968325" y="355525"/>
              <a:chExt cx="655400" cy="157800"/>
            </a:xfrm>
          </p:grpSpPr>
          <p:sp>
            <p:nvSpPr>
              <p:cNvPr id="11" name="Google Shape;8298;p68">
                <a:extLst>
                  <a:ext uri="{FF2B5EF4-FFF2-40B4-BE49-F238E27FC236}">
                    <a16:creationId xmlns:a16="http://schemas.microsoft.com/office/drawing/2014/main" id="{CDCAE287-AA7C-DE78-6B04-0871547DFA0B}"/>
                  </a:ext>
                </a:extLst>
              </p:cNvPr>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8299;p68">
                <a:extLst>
                  <a:ext uri="{FF2B5EF4-FFF2-40B4-BE49-F238E27FC236}">
                    <a16:creationId xmlns:a16="http://schemas.microsoft.com/office/drawing/2014/main" id="{AF75230E-EED7-AD10-FEC5-959EB9C30AE3}"/>
                  </a:ext>
                </a:extLst>
              </p:cNvPr>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13" name="Google Shape;8300;p68">
                <a:extLst>
                  <a:ext uri="{FF2B5EF4-FFF2-40B4-BE49-F238E27FC236}">
                    <a16:creationId xmlns:a16="http://schemas.microsoft.com/office/drawing/2014/main" id="{44810171-3DB6-419D-7FA2-75D5665AA760}"/>
                  </a:ext>
                </a:extLst>
              </p:cNvPr>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 name="Google Shape;8301;p68">
                <a:extLst>
                  <a:ext uri="{FF2B5EF4-FFF2-40B4-BE49-F238E27FC236}">
                    <a16:creationId xmlns:a16="http://schemas.microsoft.com/office/drawing/2014/main" id="{FAA9EE8E-2D6C-3526-B4F4-4EA135C6C85D}"/>
                  </a:ext>
                </a:extLst>
              </p:cNvPr>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15" name="Google Shape;8302;p68">
                <a:extLst>
                  <a:ext uri="{FF2B5EF4-FFF2-40B4-BE49-F238E27FC236}">
                    <a16:creationId xmlns:a16="http://schemas.microsoft.com/office/drawing/2014/main" id="{58619CE6-BFE1-1559-9FC5-7056B2544763}"/>
                  </a:ext>
                </a:extLst>
              </p:cNvPr>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303;p68">
                <a:extLst>
                  <a:ext uri="{FF2B5EF4-FFF2-40B4-BE49-F238E27FC236}">
                    <a16:creationId xmlns:a16="http://schemas.microsoft.com/office/drawing/2014/main" id="{4C35790C-D4A6-0B67-9123-C74E84623D65}"/>
                  </a:ext>
                </a:extLst>
              </p:cNvPr>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8304;p68">
                <a:extLst>
                  <a:ext uri="{FF2B5EF4-FFF2-40B4-BE49-F238E27FC236}">
                    <a16:creationId xmlns:a16="http://schemas.microsoft.com/office/drawing/2014/main" id="{649D931C-A620-BB9E-D253-35E4E6AC72F8}"/>
                  </a:ext>
                </a:extLst>
              </p:cNvPr>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sp>
          <p:nvSpPr>
            <p:cNvPr id="10" name="Google Shape;8305;p68">
              <a:extLst>
                <a:ext uri="{FF2B5EF4-FFF2-40B4-BE49-F238E27FC236}">
                  <a16:creationId xmlns:a16="http://schemas.microsoft.com/office/drawing/2014/main" id="{3930D26C-8A42-236E-E453-1E4FEDAD1D33}"/>
                </a:ext>
              </a:extLst>
            </p:cNvPr>
            <p:cNvSpPr/>
            <p:nvPr/>
          </p:nvSpPr>
          <p:spPr>
            <a:xfrm>
              <a:off x="713100" y="1595625"/>
              <a:ext cx="3991500" cy="25260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sp>
        <p:nvSpPr>
          <p:cNvPr id="18" name="Subtitle 4">
            <a:extLst>
              <a:ext uri="{FF2B5EF4-FFF2-40B4-BE49-F238E27FC236}">
                <a16:creationId xmlns:a16="http://schemas.microsoft.com/office/drawing/2014/main" id="{8F1B82C1-6782-9388-6219-3DD1334B2C83}"/>
              </a:ext>
            </a:extLst>
          </p:cNvPr>
          <p:cNvSpPr txBox="1">
            <a:spLocks/>
          </p:cNvSpPr>
          <p:nvPr/>
        </p:nvSpPr>
        <p:spPr>
          <a:xfrm>
            <a:off x="2857134" y="3572821"/>
            <a:ext cx="3044100" cy="73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1pPr>
            <a:lvl2pPr marL="914400" marR="0" lvl="1"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2pPr>
            <a:lvl3pPr marL="1371600" marR="0" lvl="2"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3pPr>
            <a:lvl4pPr marL="1828800" marR="0" lvl="3"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4pPr>
            <a:lvl5pPr marL="2286000" marR="0" lvl="4"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5pPr>
            <a:lvl6pPr marL="2743200" marR="0" lvl="5"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6pPr>
            <a:lvl7pPr marL="3200400" marR="0" lvl="6"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7pPr>
            <a:lvl8pPr marL="3657600" marR="0" lvl="7"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8pPr>
            <a:lvl9pPr marL="4114800" marR="0" lvl="8"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9pPr>
          </a:lstStyle>
          <a:p>
            <a:pPr>
              <a:lnSpc>
                <a:spcPct val="150000"/>
              </a:lnSpc>
            </a:pPr>
            <a:r>
              <a:rPr lang="vi-VN" sz="2000">
                <a:latin typeface="+mn-lt"/>
              </a:rPr>
              <a:t>Làm bài tập trong sách bài tập Tin học</a:t>
            </a:r>
            <a:endParaRPr lang="en-US" sz="2000">
              <a:latin typeface="+mn-lt"/>
            </a:endParaRPr>
          </a:p>
        </p:txBody>
      </p:sp>
      <p:grpSp>
        <p:nvGrpSpPr>
          <p:cNvPr id="19" name="Google Shape;8295;p68">
            <a:extLst>
              <a:ext uri="{FF2B5EF4-FFF2-40B4-BE49-F238E27FC236}">
                <a16:creationId xmlns:a16="http://schemas.microsoft.com/office/drawing/2014/main" id="{A1ACBB98-3131-A0ED-51FC-B84C11A6CF72}"/>
              </a:ext>
            </a:extLst>
          </p:cNvPr>
          <p:cNvGrpSpPr/>
          <p:nvPr/>
        </p:nvGrpSpPr>
        <p:grpSpPr>
          <a:xfrm>
            <a:off x="4988609" y="1481480"/>
            <a:ext cx="3044100" cy="1765601"/>
            <a:chOff x="713075" y="1225734"/>
            <a:chExt cx="3991525" cy="2895891"/>
          </a:xfrm>
        </p:grpSpPr>
        <p:sp>
          <p:nvSpPr>
            <p:cNvPr id="20" name="Google Shape;8296;p68">
              <a:extLst>
                <a:ext uri="{FF2B5EF4-FFF2-40B4-BE49-F238E27FC236}">
                  <a16:creationId xmlns:a16="http://schemas.microsoft.com/office/drawing/2014/main" id="{7990A7F3-480A-2542-9CE9-309615AF515F}"/>
                </a:ext>
              </a:extLst>
            </p:cNvPr>
            <p:cNvSpPr/>
            <p:nvPr/>
          </p:nvSpPr>
          <p:spPr>
            <a:xfrm>
              <a:off x="713075" y="1225734"/>
              <a:ext cx="3991500" cy="369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21" name="Google Shape;8297;p68">
              <a:extLst>
                <a:ext uri="{FF2B5EF4-FFF2-40B4-BE49-F238E27FC236}">
                  <a16:creationId xmlns:a16="http://schemas.microsoft.com/office/drawing/2014/main" id="{994F4A1C-19BD-A600-DF2A-0BF090917E64}"/>
                </a:ext>
              </a:extLst>
            </p:cNvPr>
            <p:cNvGrpSpPr/>
            <p:nvPr/>
          </p:nvGrpSpPr>
          <p:grpSpPr>
            <a:xfrm>
              <a:off x="3925025" y="1331775"/>
              <a:ext cx="655400" cy="157800"/>
              <a:chOff x="7968325" y="355525"/>
              <a:chExt cx="655400" cy="157800"/>
            </a:xfrm>
          </p:grpSpPr>
          <p:sp>
            <p:nvSpPr>
              <p:cNvPr id="23" name="Google Shape;8298;p68">
                <a:extLst>
                  <a:ext uri="{FF2B5EF4-FFF2-40B4-BE49-F238E27FC236}">
                    <a16:creationId xmlns:a16="http://schemas.microsoft.com/office/drawing/2014/main" id="{B620CF32-10CB-D5DC-B1DE-E1C71B88B223}"/>
                  </a:ext>
                </a:extLst>
              </p:cNvPr>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 name="Google Shape;8299;p68">
                <a:extLst>
                  <a:ext uri="{FF2B5EF4-FFF2-40B4-BE49-F238E27FC236}">
                    <a16:creationId xmlns:a16="http://schemas.microsoft.com/office/drawing/2014/main" id="{F3ECDD9C-B02A-959D-0171-7A8A745B8E8C}"/>
                  </a:ext>
                </a:extLst>
              </p:cNvPr>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25" name="Google Shape;8300;p68">
                <a:extLst>
                  <a:ext uri="{FF2B5EF4-FFF2-40B4-BE49-F238E27FC236}">
                    <a16:creationId xmlns:a16="http://schemas.microsoft.com/office/drawing/2014/main" id="{21EF706C-AFFB-5BAE-BD69-90FFE64612EF}"/>
                  </a:ext>
                </a:extLst>
              </p:cNvPr>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 name="Google Shape;8301;p68">
                <a:extLst>
                  <a:ext uri="{FF2B5EF4-FFF2-40B4-BE49-F238E27FC236}">
                    <a16:creationId xmlns:a16="http://schemas.microsoft.com/office/drawing/2014/main" id="{8D2C985D-EBE8-BAEA-C8F6-E2A856DA63F7}"/>
                  </a:ext>
                </a:extLst>
              </p:cNvPr>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27" name="Google Shape;8302;p68">
                <a:extLst>
                  <a:ext uri="{FF2B5EF4-FFF2-40B4-BE49-F238E27FC236}">
                    <a16:creationId xmlns:a16="http://schemas.microsoft.com/office/drawing/2014/main" id="{69CE6BF7-D544-CA6C-BB66-94719A5BA10C}"/>
                  </a:ext>
                </a:extLst>
              </p:cNvPr>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03;p68">
                <a:extLst>
                  <a:ext uri="{FF2B5EF4-FFF2-40B4-BE49-F238E27FC236}">
                    <a16:creationId xmlns:a16="http://schemas.microsoft.com/office/drawing/2014/main" id="{3A6D9FEE-5BA7-5AE7-428F-E73F10ADB870}"/>
                  </a:ext>
                </a:extLst>
              </p:cNvPr>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 name="Google Shape;8304;p68">
                <a:extLst>
                  <a:ext uri="{FF2B5EF4-FFF2-40B4-BE49-F238E27FC236}">
                    <a16:creationId xmlns:a16="http://schemas.microsoft.com/office/drawing/2014/main" id="{19823595-ADC1-9BA1-F3EF-EF5440E277BB}"/>
                  </a:ext>
                </a:extLst>
              </p:cNvPr>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sp>
          <p:nvSpPr>
            <p:cNvPr id="22" name="Google Shape;8305;p68">
              <a:extLst>
                <a:ext uri="{FF2B5EF4-FFF2-40B4-BE49-F238E27FC236}">
                  <a16:creationId xmlns:a16="http://schemas.microsoft.com/office/drawing/2014/main" id="{CD67B0BC-3007-39A3-6A3B-27B9AAE506E6}"/>
                </a:ext>
              </a:extLst>
            </p:cNvPr>
            <p:cNvSpPr/>
            <p:nvPr/>
          </p:nvSpPr>
          <p:spPr>
            <a:xfrm>
              <a:off x="713100" y="1595625"/>
              <a:ext cx="3991500" cy="25260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sp>
        <p:nvSpPr>
          <p:cNvPr id="30" name="Subtitle 4">
            <a:extLst>
              <a:ext uri="{FF2B5EF4-FFF2-40B4-BE49-F238E27FC236}">
                <a16:creationId xmlns:a16="http://schemas.microsoft.com/office/drawing/2014/main" id="{D8F706DA-5FE6-3603-5289-333C6CEE22F5}"/>
              </a:ext>
            </a:extLst>
          </p:cNvPr>
          <p:cNvSpPr txBox="1">
            <a:spLocks/>
          </p:cNvSpPr>
          <p:nvPr/>
        </p:nvSpPr>
        <p:spPr>
          <a:xfrm>
            <a:off x="4892535" y="2140800"/>
            <a:ext cx="3044100" cy="73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1pPr>
            <a:lvl2pPr marL="914400" marR="0" lvl="1"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2pPr>
            <a:lvl3pPr marL="1371600" marR="0" lvl="2"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3pPr>
            <a:lvl4pPr marL="1828800" marR="0" lvl="3"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4pPr>
            <a:lvl5pPr marL="2286000" marR="0" lvl="4"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5pPr>
            <a:lvl6pPr marL="2743200" marR="0" lvl="5"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6pPr>
            <a:lvl7pPr marL="3200400" marR="0" lvl="6"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7pPr>
            <a:lvl8pPr marL="3657600" marR="0" lvl="7"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8pPr>
            <a:lvl9pPr marL="4114800" marR="0" lvl="8"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9pPr>
          </a:lstStyle>
          <a:p>
            <a:pPr>
              <a:lnSpc>
                <a:spcPct val="150000"/>
              </a:lnSpc>
            </a:pPr>
            <a:r>
              <a:rPr lang="vi-VN" sz="2000">
                <a:latin typeface="+mn-lt"/>
              </a:rPr>
              <a:t>Chuẩn bị cho bài học của tiết học mới</a:t>
            </a:r>
            <a:endParaRPr lang="en-US" sz="2000">
              <a:latin typeface="+mn-lt"/>
            </a:endParaRPr>
          </a:p>
        </p:txBody>
      </p:sp>
    </p:spTree>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80"/>
        <p:cNvGrpSpPr/>
        <p:nvPr/>
      </p:nvGrpSpPr>
      <p:grpSpPr>
        <a:xfrm>
          <a:off x="0" y="0"/>
          <a:ext cx="0" cy="0"/>
          <a:chOff x="0" y="0"/>
          <a:chExt cx="0" cy="0"/>
        </a:xfrm>
      </p:grpSpPr>
      <p:pic>
        <p:nvPicPr>
          <p:cNvPr id="12" name="Picture 13">
            <a:extLst>
              <a:ext uri="{FF2B5EF4-FFF2-40B4-BE49-F238E27FC236}">
                <a16:creationId xmlns:a16="http://schemas.microsoft.com/office/drawing/2014/main" id="{4D40FB57-83A5-8F35-60FD-55E8034828E8}"/>
              </a:ext>
            </a:extLst>
          </p:cNvPr>
          <p:cNvPicPr>
            <a:picLocks noChangeAspect="1"/>
          </p:cNvPicPr>
          <p:nvPr/>
        </p:nvPicPr>
        <p:blipFill>
          <a:blip r:embed="rId3"/>
          <a:srcRect/>
          <a:stretch>
            <a:fillRect/>
          </a:stretch>
        </p:blipFill>
        <p:spPr>
          <a:xfrm>
            <a:off x="6881903" y="2672246"/>
            <a:ext cx="1916424" cy="2254954"/>
          </a:xfrm>
          <a:prstGeom prst="rect">
            <a:avLst/>
          </a:prstGeom>
        </p:spPr>
      </p:pic>
      <p:sp>
        <p:nvSpPr>
          <p:cNvPr id="5883" name="Google Shape;5883;p45"/>
          <p:cNvSpPr txBox="1">
            <a:spLocks noGrp="1"/>
          </p:cNvSpPr>
          <p:nvPr>
            <p:ph type="title"/>
          </p:nvPr>
        </p:nvSpPr>
        <p:spPr>
          <a:xfrm>
            <a:off x="713100" y="714671"/>
            <a:ext cx="7717800"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b="1">
                <a:latin typeface="+mj-lt"/>
              </a:rPr>
              <a:t>N</a:t>
            </a:r>
            <a:r>
              <a:rPr lang="en" sz="3000" b="1">
                <a:latin typeface="+mj-lt"/>
              </a:rPr>
              <a:t>ội dung bài học </a:t>
            </a:r>
            <a:endParaRPr sz="3000" b="1">
              <a:latin typeface="+mj-lt"/>
            </a:endParaRPr>
          </a:p>
        </p:txBody>
      </p:sp>
      <p:grpSp>
        <p:nvGrpSpPr>
          <p:cNvPr id="5950" name="Google Shape;5950;p45"/>
          <p:cNvGrpSpPr/>
          <p:nvPr/>
        </p:nvGrpSpPr>
        <p:grpSpPr>
          <a:xfrm>
            <a:off x="8290351" y="863900"/>
            <a:ext cx="123600" cy="3239150"/>
            <a:chOff x="8290351" y="863900"/>
            <a:chExt cx="123600" cy="3239150"/>
          </a:xfrm>
        </p:grpSpPr>
        <p:sp>
          <p:nvSpPr>
            <p:cNvPr id="5951" name="Google Shape;5951;p45"/>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45"/>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45"/>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45"/>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45"/>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Rounded Corners 6">
            <a:extLst>
              <a:ext uri="{FF2B5EF4-FFF2-40B4-BE49-F238E27FC236}">
                <a16:creationId xmlns:a16="http://schemas.microsoft.com/office/drawing/2014/main" id="{9A49FEFE-4CA4-BA6F-280F-5462D87413F2}"/>
              </a:ext>
            </a:extLst>
          </p:cNvPr>
          <p:cNvSpPr/>
          <p:nvPr/>
        </p:nvSpPr>
        <p:spPr>
          <a:xfrm>
            <a:off x="780491" y="1832530"/>
            <a:ext cx="701749" cy="648586"/>
          </a:xfrm>
          <a:prstGeom prst="round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0000"/>
                </a:solidFill>
              </a:rPr>
              <a:t>1</a:t>
            </a:r>
          </a:p>
        </p:txBody>
      </p:sp>
      <p:sp>
        <p:nvSpPr>
          <p:cNvPr id="8" name="TextBox 7">
            <a:extLst>
              <a:ext uri="{FF2B5EF4-FFF2-40B4-BE49-F238E27FC236}">
                <a16:creationId xmlns:a16="http://schemas.microsoft.com/office/drawing/2014/main" id="{285CD369-8E26-171F-B8A6-A5625A2F5EBC}"/>
              </a:ext>
            </a:extLst>
          </p:cNvPr>
          <p:cNvSpPr txBox="1"/>
          <p:nvPr/>
        </p:nvSpPr>
        <p:spPr>
          <a:xfrm>
            <a:off x="1943600" y="1569194"/>
            <a:ext cx="6285114" cy="1175258"/>
          </a:xfrm>
          <a:prstGeom prst="rect">
            <a:avLst/>
          </a:prstGeom>
          <a:noFill/>
        </p:spPr>
        <p:txBody>
          <a:bodyPr wrap="square" rtlCol="0">
            <a:spAutoFit/>
          </a:bodyPr>
          <a:lstStyle/>
          <a:p>
            <a:pPr>
              <a:lnSpc>
                <a:spcPct val="150000"/>
              </a:lnSpc>
            </a:pPr>
            <a:r>
              <a:rPr lang="en-US" sz="2500"/>
              <a:t>Mạng xã hội - Kênh trao đổi thông tin phổ biến trên internet</a:t>
            </a:r>
          </a:p>
        </p:txBody>
      </p:sp>
      <p:sp>
        <p:nvSpPr>
          <p:cNvPr id="9" name="Rectangle: Rounded Corners 8">
            <a:extLst>
              <a:ext uri="{FF2B5EF4-FFF2-40B4-BE49-F238E27FC236}">
                <a16:creationId xmlns:a16="http://schemas.microsoft.com/office/drawing/2014/main" id="{087D86C0-E652-5084-9E34-4C11FB231619}"/>
              </a:ext>
            </a:extLst>
          </p:cNvPr>
          <p:cNvSpPr/>
          <p:nvPr/>
        </p:nvSpPr>
        <p:spPr>
          <a:xfrm>
            <a:off x="780491" y="3201546"/>
            <a:ext cx="701749" cy="648586"/>
          </a:xfrm>
          <a:prstGeom prst="round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0000"/>
                </a:solidFill>
              </a:rPr>
              <a:t>2</a:t>
            </a:r>
          </a:p>
        </p:txBody>
      </p:sp>
      <p:sp>
        <p:nvSpPr>
          <p:cNvPr id="10" name="TextBox 9">
            <a:extLst>
              <a:ext uri="{FF2B5EF4-FFF2-40B4-BE49-F238E27FC236}">
                <a16:creationId xmlns:a16="http://schemas.microsoft.com/office/drawing/2014/main" id="{E6B86414-D02A-98AB-3C23-E6E8C1DFA9C2}"/>
              </a:ext>
            </a:extLst>
          </p:cNvPr>
          <p:cNvSpPr txBox="1"/>
          <p:nvPr/>
        </p:nvSpPr>
        <p:spPr>
          <a:xfrm>
            <a:off x="1943600" y="3201546"/>
            <a:ext cx="6285114" cy="598177"/>
          </a:xfrm>
          <a:prstGeom prst="rect">
            <a:avLst/>
          </a:prstGeom>
          <a:noFill/>
        </p:spPr>
        <p:txBody>
          <a:bodyPr wrap="square" rtlCol="0">
            <a:spAutoFit/>
          </a:bodyPr>
          <a:lstStyle/>
          <a:p>
            <a:pPr>
              <a:lnSpc>
                <a:spcPct val="150000"/>
              </a:lnSpc>
            </a:pPr>
            <a:r>
              <a:rPr lang="en-US" sz="2500"/>
              <a:t>Thực hành: Sử dụng mạng xã hội</a:t>
            </a:r>
          </a:p>
        </p:txBody>
      </p:sp>
      <p:pic>
        <p:nvPicPr>
          <p:cNvPr id="14" name="Picture 6">
            <a:extLst>
              <a:ext uri="{FF2B5EF4-FFF2-40B4-BE49-F238E27FC236}">
                <a16:creationId xmlns:a16="http://schemas.microsoft.com/office/drawing/2014/main" id="{55A33B28-C7C2-AA55-01D6-4319528810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2508" y="3758316"/>
            <a:ext cx="1647327" cy="164732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79"/>
        <p:cNvGrpSpPr/>
        <p:nvPr/>
      </p:nvGrpSpPr>
      <p:grpSpPr>
        <a:xfrm>
          <a:off x="0" y="0"/>
          <a:ext cx="0" cy="0"/>
          <a:chOff x="0" y="0"/>
          <a:chExt cx="0" cy="0"/>
        </a:xfrm>
      </p:grpSpPr>
      <p:grpSp>
        <p:nvGrpSpPr>
          <p:cNvPr id="6582" name="Google Shape;6582;p52"/>
          <p:cNvGrpSpPr/>
          <p:nvPr/>
        </p:nvGrpSpPr>
        <p:grpSpPr>
          <a:xfrm>
            <a:off x="1265400" y="971325"/>
            <a:ext cx="6613200" cy="3200850"/>
            <a:chOff x="1268175" y="963075"/>
            <a:chExt cx="6613200" cy="3200850"/>
          </a:xfrm>
        </p:grpSpPr>
        <p:sp>
          <p:nvSpPr>
            <p:cNvPr id="6583" name="Google Shape;6583;p52"/>
            <p:cNvSpPr/>
            <p:nvPr/>
          </p:nvSpPr>
          <p:spPr>
            <a:xfrm>
              <a:off x="1268175" y="963075"/>
              <a:ext cx="6613200" cy="1251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6584" name="Google Shape;6584;p52"/>
            <p:cNvSpPr/>
            <p:nvPr/>
          </p:nvSpPr>
          <p:spPr>
            <a:xfrm>
              <a:off x="1268175" y="1367325"/>
              <a:ext cx="6613200" cy="27966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6585" name="Google Shape;6585;p52"/>
            <p:cNvGrpSpPr/>
            <p:nvPr/>
          </p:nvGrpSpPr>
          <p:grpSpPr>
            <a:xfrm>
              <a:off x="7053102" y="1092800"/>
              <a:ext cx="655400" cy="157800"/>
              <a:chOff x="7968325" y="355525"/>
              <a:chExt cx="655400" cy="157800"/>
            </a:xfrm>
          </p:grpSpPr>
          <p:sp>
            <p:nvSpPr>
              <p:cNvPr id="6586" name="Google Shape;6586;p52"/>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7" name="Google Shape;6587;p5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6588" name="Google Shape;6588;p52"/>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9" name="Google Shape;6589;p5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6590" name="Google Shape;6590;p52"/>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5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92" name="Google Shape;6592;p5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6594" name="Google Shape;6594;p52"/>
          <p:cNvSpPr txBox="1">
            <a:spLocks noGrp="1"/>
          </p:cNvSpPr>
          <p:nvPr>
            <p:ph type="subTitle" idx="1"/>
          </p:nvPr>
        </p:nvSpPr>
        <p:spPr>
          <a:xfrm>
            <a:off x="1195720" y="1862938"/>
            <a:ext cx="6752560" cy="156151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3000" b="1">
                <a:solidFill>
                  <a:srgbClr val="000000"/>
                </a:solidFill>
                <a:latin typeface="+mn-lt"/>
              </a:rPr>
              <a:t>CẢM ƠN CÁC EM ĐÃ CHÚ Ý </a:t>
            </a:r>
          </a:p>
          <a:p>
            <a:pPr marL="0" lvl="0" indent="0" algn="ctr" rtl="0">
              <a:lnSpc>
                <a:spcPct val="150000"/>
              </a:lnSpc>
              <a:spcBef>
                <a:spcPts val="0"/>
              </a:spcBef>
              <a:spcAft>
                <a:spcPts val="0"/>
              </a:spcAft>
              <a:buNone/>
            </a:pPr>
            <a:r>
              <a:rPr lang="vi-VN" sz="3000" b="1">
                <a:solidFill>
                  <a:srgbClr val="000000"/>
                </a:solidFill>
                <a:latin typeface="+mn-lt"/>
              </a:rPr>
              <a:t>LẮNG NGHE BÀI GIẢNG!</a:t>
            </a:r>
            <a:endParaRPr lang="en-US" sz="3000" b="1">
              <a:solidFill>
                <a:srgbClr val="000000"/>
              </a:solidFill>
              <a:latin typeface="+mn-lt"/>
            </a:endParaRPr>
          </a:p>
        </p:txBody>
      </p:sp>
      <p:grpSp>
        <p:nvGrpSpPr>
          <p:cNvPr id="6595" name="Google Shape;6595;p52"/>
          <p:cNvGrpSpPr/>
          <p:nvPr/>
        </p:nvGrpSpPr>
        <p:grpSpPr>
          <a:xfrm>
            <a:off x="1805966" y="4258746"/>
            <a:ext cx="442346" cy="544800"/>
            <a:chOff x="1349513" y="3255625"/>
            <a:chExt cx="442346" cy="544800"/>
          </a:xfrm>
        </p:grpSpPr>
        <p:sp>
          <p:nvSpPr>
            <p:cNvPr id="6596" name="Google Shape;6596;p52"/>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52"/>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8" name="Google Shape;6598;p52"/>
          <p:cNvGrpSpPr/>
          <p:nvPr/>
        </p:nvGrpSpPr>
        <p:grpSpPr>
          <a:xfrm>
            <a:off x="247098" y="901706"/>
            <a:ext cx="519622" cy="494824"/>
            <a:chOff x="7231778" y="3446525"/>
            <a:chExt cx="519622" cy="494824"/>
          </a:xfrm>
        </p:grpSpPr>
        <p:sp>
          <p:nvSpPr>
            <p:cNvPr id="6599" name="Google Shape;6599;p52"/>
            <p:cNvSpPr/>
            <p:nvPr/>
          </p:nvSpPr>
          <p:spPr>
            <a:xfrm>
              <a:off x="7475700" y="3446525"/>
              <a:ext cx="275700" cy="275700"/>
            </a:xfrm>
            <a:prstGeom prst="star4">
              <a:avLst>
                <a:gd name="adj" fmla="val 15639"/>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52"/>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1" name="Google Shape;6601;p52"/>
          <p:cNvGrpSpPr/>
          <p:nvPr/>
        </p:nvGrpSpPr>
        <p:grpSpPr>
          <a:xfrm>
            <a:off x="7331984" y="332137"/>
            <a:ext cx="432485" cy="580225"/>
            <a:chOff x="7473303" y="1083625"/>
            <a:chExt cx="432485" cy="580225"/>
          </a:xfrm>
        </p:grpSpPr>
        <p:sp>
          <p:nvSpPr>
            <p:cNvPr id="6602" name="Google Shape;6602;p52"/>
            <p:cNvSpPr/>
            <p:nvPr/>
          </p:nvSpPr>
          <p:spPr>
            <a:xfrm>
              <a:off x="7473303" y="1083625"/>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52"/>
            <p:cNvSpPr/>
            <p:nvPr/>
          </p:nvSpPr>
          <p:spPr>
            <a:xfrm>
              <a:off x="7555688" y="1313750"/>
              <a:ext cx="350100" cy="350100"/>
            </a:xfrm>
            <a:prstGeom prst="star4">
              <a:avLst>
                <a:gd name="adj" fmla="val 15639"/>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4" name="Google Shape;6604;p52"/>
          <p:cNvGrpSpPr/>
          <p:nvPr/>
        </p:nvGrpSpPr>
        <p:grpSpPr>
          <a:xfrm>
            <a:off x="8107714" y="4258056"/>
            <a:ext cx="487822" cy="453303"/>
            <a:chOff x="1248463" y="1078375"/>
            <a:chExt cx="487822" cy="453303"/>
          </a:xfrm>
        </p:grpSpPr>
        <p:sp>
          <p:nvSpPr>
            <p:cNvPr id="6605" name="Google Shape;6605;p52"/>
            <p:cNvSpPr/>
            <p:nvPr/>
          </p:nvSpPr>
          <p:spPr>
            <a:xfrm>
              <a:off x="1460565" y="12290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52"/>
            <p:cNvSpPr/>
            <p:nvPr/>
          </p:nvSpPr>
          <p:spPr>
            <a:xfrm>
              <a:off x="1306386" y="1423149"/>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52"/>
            <p:cNvSpPr/>
            <p:nvPr/>
          </p:nvSpPr>
          <p:spPr>
            <a:xfrm>
              <a:off x="1248463" y="107837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8" name="Google Shape;6608;p52"/>
          <p:cNvGrpSpPr/>
          <p:nvPr/>
        </p:nvGrpSpPr>
        <p:grpSpPr>
          <a:xfrm>
            <a:off x="8290351" y="863900"/>
            <a:ext cx="123600" cy="3239150"/>
            <a:chOff x="8290351" y="863900"/>
            <a:chExt cx="123600" cy="3239150"/>
          </a:xfrm>
        </p:grpSpPr>
        <p:sp>
          <p:nvSpPr>
            <p:cNvPr id="6609" name="Google Shape;6609;p52"/>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52"/>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52"/>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52"/>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52"/>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4" name="Google Shape;6614;p52"/>
          <p:cNvSpPr/>
          <p:nvPr/>
        </p:nvSpPr>
        <p:spPr>
          <a:xfrm>
            <a:off x="8291538" y="2226028"/>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5">
            <a:extLst>
              <a:ext uri="{FF2B5EF4-FFF2-40B4-BE49-F238E27FC236}">
                <a16:creationId xmlns:a16="http://schemas.microsoft.com/office/drawing/2014/main" id="{C411EE0E-FC1A-A6BA-E5C6-431761DCC2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4429" y="2265928"/>
            <a:ext cx="2094038" cy="2761920"/>
          </a:xfrm>
          <a:prstGeom prst="rect">
            <a:avLst/>
          </a:prstGeom>
        </p:spPr>
      </p:pic>
      <p:pic>
        <p:nvPicPr>
          <p:cNvPr id="11" name="Picture 5">
            <a:extLst>
              <a:ext uri="{FF2B5EF4-FFF2-40B4-BE49-F238E27FC236}">
                <a16:creationId xmlns:a16="http://schemas.microsoft.com/office/drawing/2014/main" id="{6120EB72-557B-103E-A706-E9FF3C7C91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371512">
            <a:off x="6087005" y="3114510"/>
            <a:ext cx="1575018" cy="1739478"/>
          </a:xfrm>
          <a:prstGeom prst="rect">
            <a:avLst/>
          </a:prstGeom>
        </p:spPr>
      </p:pic>
    </p:spTree>
    <p:extLst>
      <p:ext uri="{BB962C8B-B14F-4D97-AF65-F5344CB8AC3E}">
        <p14:creationId xmlns:p14="http://schemas.microsoft.com/office/powerpoint/2010/main" val="27548913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4" name="Google Shape;5134;p37">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5" name="Google Shape;5135;p37">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6" name="Google Shape;5136;p37"/>
          <p:cNvSpPr txBox="1">
            <a:spLocks noGrp="1"/>
          </p:cNvSpPr>
          <p:nvPr>
            <p:ph type="title"/>
          </p:nvPr>
        </p:nvSpPr>
        <p:spPr>
          <a:xfrm>
            <a:off x="633825" y="714671"/>
            <a:ext cx="7717800"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000000"/>
                </a:solidFill>
                <a:latin typeface="+mj-lt"/>
              </a:rPr>
              <a:t>1. Mạng xã hội – Kênh trao đổi thông tin phổ biến</a:t>
            </a:r>
            <a:endParaRPr sz="2500" b="1">
              <a:solidFill>
                <a:srgbClr val="00000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1" name="Google Shape;5151;p37">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52" name="Google Shape;5152;p37">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sp>
        <p:nvSpPr>
          <p:cNvPr id="5" name="TextBox 4">
            <a:extLst>
              <a:ext uri="{FF2B5EF4-FFF2-40B4-BE49-F238E27FC236}">
                <a16:creationId xmlns:a16="http://schemas.microsoft.com/office/drawing/2014/main" id="{CA10D710-2C38-E3CE-4347-C023711F585D}"/>
              </a:ext>
            </a:extLst>
          </p:cNvPr>
          <p:cNvSpPr txBox="1"/>
          <p:nvPr/>
        </p:nvSpPr>
        <p:spPr>
          <a:xfrm>
            <a:off x="1177170" y="2208529"/>
            <a:ext cx="6631355" cy="1984582"/>
          </a:xfrm>
          <a:prstGeom prst="rect">
            <a:avLst/>
          </a:prstGeom>
          <a:noFill/>
        </p:spPr>
        <p:txBody>
          <a:bodyPr wrap="square">
            <a:spAutoFit/>
          </a:bodyPr>
          <a:lstStyle/>
          <a:p>
            <a:pPr marL="0" marR="0" algn="just">
              <a:lnSpc>
                <a:spcPct val="150000"/>
              </a:lnSpc>
              <a:spcBef>
                <a:spcPts val="0"/>
              </a:spcBef>
              <a:spcAft>
                <a:spcPts val="800"/>
              </a:spcAft>
            </a:pPr>
            <a:r>
              <a:rPr lang="en-US" sz="2000" i="1">
                <a:solidFill>
                  <a:srgbClr val="000000"/>
                </a:solidFill>
                <a:effectLst/>
                <a:latin typeface="+mj-lt"/>
                <a:ea typeface="Calibri" panose="020F0502020204030204" pitchFamily="34" charset="0"/>
                <a:cs typeface="Times New Roman" panose="02020603050405020304" pitchFamily="18" charset="0"/>
              </a:rPr>
              <a:t>1. Ở lớp 6 em đã biết sử dụng Internet để nhận và gửi thông tin. Đó là cách nào?</a:t>
            </a:r>
            <a:endParaRPr lang="en-US" sz="2000" i="1">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i="1">
                <a:solidFill>
                  <a:srgbClr val="000000"/>
                </a:solidFill>
                <a:effectLst/>
                <a:latin typeface="+mj-lt"/>
                <a:ea typeface="Calibri" panose="020F0502020204030204" pitchFamily="34" charset="0"/>
                <a:cs typeface="Times New Roman" panose="02020603050405020304" pitchFamily="18" charset="0"/>
              </a:rPr>
              <a:t>2. Em có biết cách trao đổi thông tin nào trên Internet đang được sử dụng nhiều nhất không? Tại sao?</a:t>
            </a:r>
            <a:endParaRPr lang="en-US" sz="2000" i="1">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538B49D-DCA2-DF53-F05B-9EB98CA2DE50}"/>
              </a:ext>
            </a:extLst>
          </p:cNvPr>
          <p:cNvSpPr txBox="1"/>
          <p:nvPr/>
        </p:nvSpPr>
        <p:spPr>
          <a:xfrm>
            <a:off x="730049" y="1400772"/>
            <a:ext cx="2169042" cy="442674"/>
          </a:xfrm>
          <a:prstGeom prst="wedgeRoundRectCallout">
            <a:avLst>
              <a:gd name="adj1" fmla="val -77696"/>
              <a:gd name="adj2" fmla="val -9557"/>
              <a:gd name="adj3" fmla="val 16667"/>
            </a:avLst>
          </a:prstGeom>
          <a:solidFill>
            <a:srgbClr val="FF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a:t>Thảo luận nhóm</a:t>
            </a:r>
          </a:p>
        </p:txBody>
      </p:sp>
      <p:sp>
        <p:nvSpPr>
          <p:cNvPr id="7" name="Oval 6">
            <a:extLst>
              <a:ext uri="{FF2B5EF4-FFF2-40B4-BE49-F238E27FC236}">
                <a16:creationId xmlns:a16="http://schemas.microsoft.com/office/drawing/2014/main" id="{25F0CE5C-56DB-09EC-5E74-6034329CEFB2}"/>
              </a:ext>
            </a:extLst>
          </p:cNvPr>
          <p:cNvSpPr/>
          <p:nvPr/>
        </p:nvSpPr>
        <p:spPr>
          <a:xfrm>
            <a:off x="647325" y="2208529"/>
            <a:ext cx="529845" cy="492000"/>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rPr>
              <a:t>?</a:t>
            </a:r>
          </a:p>
        </p:txBody>
      </p:sp>
    </p:spTree>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CA10D710-2C38-E3CE-4347-C023711F585D}"/>
              </a:ext>
            </a:extLst>
          </p:cNvPr>
          <p:cNvSpPr txBox="1"/>
          <p:nvPr/>
        </p:nvSpPr>
        <p:spPr>
          <a:xfrm>
            <a:off x="2168118" y="912803"/>
            <a:ext cx="6121640" cy="960006"/>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dirty="0">
                <a:solidFill>
                  <a:srgbClr val="000000"/>
                </a:solidFill>
                <a:effectLst/>
                <a:latin typeface="+mn-lt"/>
                <a:ea typeface="Calibri" panose="020F0502020204030204" pitchFamily="34" charset="0"/>
                <a:cs typeface="Times New Roman" panose="02020603050405020304" pitchFamily="18" charset="0"/>
              </a:rPr>
              <a:t>Ở lớp 6 em đã biết sử dụng Internet đ</a:t>
            </a:r>
            <a:r>
              <a:rPr lang="en-US" sz="2000" dirty="0">
                <a:solidFill>
                  <a:srgbClr val="000000"/>
                </a:solidFill>
                <a:effectLst/>
                <a:latin typeface="+mn-lt"/>
                <a:ea typeface="Calibri" panose="020F0502020204030204" pitchFamily="34" charset="0"/>
                <a:cs typeface="Times New Roman" panose="02020603050405020304" pitchFamily="18" charset="0"/>
              </a:rPr>
              <a:t>ể</a:t>
            </a:r>
            <a:r>
              <a:rPr lang="vi-VN" sz="2000" dirty="0">
                <a:solidFill>
                  <a:srgbClr val="000000"/>
                </a:solidFill>
                <a:effectLst/>
                <a:latin typeface="+mn-lt"/>
                <a:ea typeface="Calibri" panose="020F0502020204030204" pitchFamily="34" charset="0"/>
                <a:cs typeface="Times New Roman" panose="02020603050405020304" pitchFamily="18" charset="0"/>
              </a:rPr>
              <a:t> nhận và gửi thông tin. Đó là sử dụng Thư điện tử (email).</a:t>
            </a:r>
            <a:endParaRPr lang="en-US" sz="2000" dirty="0">
              <a:effectLst/>
              <a:latin typeface="+mn-lt"/>
              <a:ea typeface="Calibri" panose="020F050202020403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394774F2-2844-2383-8D31-15CC5F4758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2275" y="772300"/>
            <a:ext cx="1519888" cy="1139916"/>
          </a:xfrm>
          <a:prstGeom prst="rect">
            <a:avLst/>
          </a:prstGeom>
        </p:spPr>
      </p:pic>
      <p:pic>
        <p:nvPicPr>
          <p:cNvPr id="8" name="Picture 5">
            <a:extLst>
              <a:ext uri="{FF2B5EF4-FFF2-40B4-BE49-F238E27FC236}">
                <a16:creationId xmlns:a16="http://schemas.microsoft.com/office/drawing/2014/main" id="{6A60F7E6-927D-0368-BC0D-669B4FEA7E0E}"/>
              </a:ext>
            </a:extLst>
          </p:cNvPr>
          <p:cNvPicPr>
            <a:picLocks noChangeAspect="1"/>
          </p:cNvPicPr>
          <p:nvPr/>
        </p:nvPicPr>
        <p:blipFill>
          <a:blip r:embed="rId5"/>
          <a:srcRect/>
          <a:stretch>
            <a:fillRect/>
          </a:stretch>
        </p:blipFill>
        <p:spPr>
          <a:xfrm>
            <a:off x="2306040" y="3647632"/>
            <a:ext cx="1166130" cy="1166130"/>
          </a:xfrm>
          <a:prstGeom prst="rect">
            <a:avLst/>
          </a:prstGeom>
        </p:spPr>
      </p:pic>
      <p:pic>
        <p:nvPicPr>
          <p:cNvPr id="9" name="Picture 6">
            <a:extLst>
              <a:ext uri="{FF2B5EF4-FFF2-40B4-BE49-F238E27FC236}">
                <a16:creationId xmlns:a16="http://schemas.microsoft.com/office/drawing/2014/main" id="{EA3F5981-455B-B716-CD84-DA6A0C198E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65844" y="3647632"/>
            <a:ext cx="1166131" cy="1166131"/>
          </a:xfrm>
          <a:prstGeom prst="rect">
            <a:avLst/>
          </a:prstGeom>
        </p:spPr>
      </p:pic>
      <p:pic>
        <p:nvPicPr>
          <p:cNvPr id="10" name="Picture 3">
            <a:extLst>
              <a:ext uri="{FF2B5EF4-FFF2-40B4-BE49-F238E27FC236}">
                <a16:creationId xmlns:a16="http://schemas.microsoft.com/office/drawing/2014/main" id="{8974BE59-DE60-5B43-B7DD-3AA9A8F376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37773" y="3647632"/>
            <a:ext cx="1166130" cy="1166130"/>
          </a:xfrm>
          <a:prstGeom prst="rect">
            <a:avLst/>
          </a:prstGeom>
        </p:spPr>
      </p:pic>
      <p:sp>
        <p:nvSpPr>
          <p:cNvPr id="15" name="TextBox 14">
            <a:extLst>
              <a:ext uri="{FF2B5EF4-FFF2-40B4-BE49-F238E27FC236}">
                <a16:creationId xmlns:a16="http://schemas.microsoft.com/office/drawing/2014/main" id="{A1C9DA2D-7DC7-8371-4E9C-80F1DD37F79F}"/>
              </a:ext>
            </a:extLst>
          </p:cNvPr>
          <p:cNvSpPr txBox="1"/>
          <p:nvPr/>
        </p:nvSpPr>
        <p:spPr>
          <a:xfrm>
            <a:off x="730048" y="2158392"/>
            <a:ext cx="7578439" cy="1420325"/>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dirty="0">
                <a:solidFill>
                  <a:srgbClr val="000000"/>
                </a:solidFill>
                <a:effectLst/>
                <a:latin typeface="+mn-lt"/>
                <a:ea typeface="Calibri" panose="020F0502020204030204" pitchFamily="34" charset="0"/>
                <a:cs typeface="Times New Roman" panose="02020603050405020304" pitchFamily="18" charset="0"/>
              </a:rPr>
              <a:t>Cách trao đổi thông tin trên Internet đang được sử dụng nhiều nhất là mạng xã hội như Facebook, Zalo, Instagram, Twitter</a:t>
            </a:r>
            <a:r>
              <a:rPr lang="en-US" sz="2000" dirty="0">
                <a:solidFill>
                  <a:srgbClr val="000000"/>
                </a:solidFill>
                <a:effectLst/>
                <a:latin typeface="+mn-lt"/>
                <a:ea typeface="Calibri" panose="020F0502020204030204" pitchFamily="34" charset="0"/>
                <a:cs typeface="Times New Roman" panose="02020603050405020304" pitchFamily="18" charset="0"/>
              </a:rPr>
              <a:t>…</a:t>
            </a:r>
            <a:r>
              <a:rPr lang="en-US" sz="2000" dirty="0" err="1">
                <a:solidFill>
                  <a:srgbClr val="000000"/>
                </a:solidFill>
                <a:effectLst/>
                <a:latin typeface="+mn-lt"/>
                <a:ea typeface="Calibri" panose="020F0502020204030204" pitchFamily="34" charset="0"/>
                <a:cs typeface="Times New Roman" panose="02020603050405020304" pitchFamily="18" charset="0"/>
              </a:rPr>
              <a:t>vì</a:t>
            </a:r>
            <a:r>
              <a:rPr lang="en-US" sz="2000" dirty="0">
                <a:solidFill>
                  <a:srgbClr val="000000"/>
                </a:solidFill>
                <a:effectLst/>
                <a:latin typeface="+mn-lt"/>
                <a:ea typeface="Calibri" panose="020F0502020204030204" pitchFamily="34" charset="0"/>
                <a:cs typeface="Times New Roman" panose="02020603050405020304" pitchFamily="18" charset="0"/>
              </a:rPr>
              <a:t> </a:t>
            </a:r>
            <a:r>
              <a:rPr lang="en-US" sz="2000" dirty="0" err="1">
                <a:solidFill>
                  <a:srgbClr val="000000"/>
                </a:solidFill>
                <a:effectLst/>
                <a:latin typeface="+mn-lt"/>
                <a:ea typeface="Calibri" panose="020F0502020204030204" pitchFamily="34" charset="0"/>
                <a:cs typeface="Times New Roman" panose="02020603050405020304" pitchFamily="18" charset="0"/>
              </a:rPr>
              <a:t>tính</a:t>
            </a:r>
            <a:r>
              <a:rPr lang="en-US" sz="2000" dirty="0">
                <a:solidFill>
                  <a:srgbClr val="000000"/>
                </a:solidFill>
                <a:effectLst/>
                <a:latin typeface="+mn-lt"/>
                <a:ea typeface="Calibri" panose="020F0502020204030204" pitchFamily="34" charset="0"/>
                <a:cs typeface="Times New Roman" panose="02020603050405020304" pitchFamily="18" charset="0"/>
              </a:rPr>
              <a:t> </a:t>
            </a:r>
            <a:r>
              <a:rPr lang="en-US" sz="2000" dirty="0" err="1">
                <a:solidFill>
                  <a:srgbClr val="000000"/>
                </a:solidFill>
                <a:effectLst/>
                <a:latin typeface="+mn-lt"/>
                <a:ea typeface="Calibri" panose="020F0502020204030204" pitchFamily="34" charset="0"/>
                <a:cs typeface="Times New Roman" panose="02020603050405020304" pitchFamily="18" charset="0"/>
              </a:rPr>
              <a:t>năng</a:t>
            </a:r>
            <a:r>
              <a:rPr lang="en-US" sz="2000" dirty="0">
                <a:solidFill>
                  <a:srgbClr val="000000"/>
                </a:solidFill>
                <a:effectLst/>
                <a:latin typeface="+mn-lt"/>
                <a:ea typeface="Calibri" panose="020F0502020204030204" pitchFamily="34" charset="0"/>
                <a:cs typeface="Times New Roman" panose="02020603050405020304" pitchFamily="18" charset="0"/>
              </a:rPr>
              <a:t> </a:t>
            </a:r>
            <a:r>
              <a:rPr lang="en-US" sz="2000" dirty="0" err="1">
                <a:solidFill>
                  <a:srgbClr val="000000"/>
                </a:solidFill>
                <a:effectLst/>
                <a:latin typeface="+mn-lt"/>
                <a:ea typeface="Calibri" panose="020F0502020204030204" pitchFamily="34" charset="0"/>
                <a:cs typeface="Times New Roman" panose="02020603050405020304" pitchFamily="18" charset="0"/>
              </a:rPr>
              <a:t>nhanh</a:t>
            </a:r>
            <a:r>
              <a:rPr lang="en-US" sz="2000" dirty="0">
                <a:solidFill>
                  <a:srgbClr val="000000"/>
                </a:solidFill>
                <a:effectLst/>
                <a:latin typeface="+mn-lt"/>
                <a:ea typeface="Calibri" panose="020F0502020204030204" pitchFamily="34" charset="0"/>
                <a:cs typeface="Times New Roman" panose="02020603050405020304" pitchFamily="18" charset="0"/>
              </a:rPr>
              <a:t> </a:t>
            </a:r>
            <a:r>
              <a:rPr lang="en-US" sz="2000" dirty="0" err="1">
                <a:solidFill>
                  <a:srgbClr val="000000"/>
                </a:solidFill>
                <a:effectLst/>
                <a:latin typeface="+mn-lt"/>
                <a:ea typeface="Calibri" panose="020F0502020204030204" pitchFamily="34" charset="0"/>
                <a:cs typeface="Times New Roman" panose="02020603050405020304" pitchFamily="18" charset="0"/>
              </a:rPr>
              <a:t>chóng</a:t>
            </a:r>
            <a:r>
              <a:rPr lang="en-US" sz="2000" dirty="0">
                <a:solidFill>
                  <a:srgbClr val="000000"/>
                </a:solidFill>
                <a:effectLst/>
                <a:latin typeface="+mn-lt"/>
                <a:ea typeface="Calibri" panose="020F0502020204030204" pitchFamily="34" charset="0"/>
                <a:cs typeface="Times New Roman" panose="02020603050405020304" pitchFamily="18" charset="0"/>
              </a:rPr>
              <a:t> </a:t>
            </a:r>
            <a:r>
              <a:rPr lang="en-US" sz="2000" dirty="0" err="1">
                <a:solidFill>
                  <a:srgbClr val="000000"/>
                </a:solidFill>
                <a:effectLst/>
                <a:latin typeface="+mn-lt"/>
                <a:ea typeface="Calibri" panose="020F0502020204030204" pitchFamily="34" charset="0"/>
                <a:cs typeface="Times New Roman" panose="02020603050405020304" pitchFamily="18" charset="0"/>
              </a:rPr>
              <a:t>và</a:t>
            </a:r>
            <a:r>
              <a:rPr lang="en-US" sz="2000" dirty="0">
                <a:solidFill>
                  <a:srgbClr val="000000"/>
                </a:solidFill>
                <a:effectLst/>
                <a:latin typeface="+mn-lt"/>
                <a:ea typeface="Calibri" panose="020F0502020204030204" pitchFamily="34" charset="0"/>
                <a:cs typeface="Times New Roman" panose="02020603050405020304" pitchFamily="18" charset="0"/>
              </a:rPr>
              <a:t> </a:t>
            </a:r>
            <a:r>
              <a:rPr lang="en-US" sz="2000" dirty="0" err="1">
                <a:solidFill>
                  <a:srgbClr val="000000"/>
                </a:solidFill>
                <a:effectLst/>
                <a:latin typeface="+mn-lt"/>
                <a:ea typeface="Calibri" panose="020F0502020204030204" pitchFamily="34" charset="0"/>
                <a:cs typeface="Times New Roman" panose="02020603050405020304" pitchFamily="18" charset="0"/>
              </a:rPr>
              <a:t>không</a:t>
            </a:r>
            <a:r>
              <a:rPr lang="en-US" sz="2000" dirty="0">
                <a:solidFill>
                  <a:srgbClr val="000000"/>
                </a:solidFill>
                <a:effectLst/>
                <a:latin typeface="+mn-lt"/>
                <a:ea typeface="Calibri" panose="020F0502020204030204" pitchFamily="34" charset="0"/>
                <a:cs typeface="Times New Roman" panose="02020603050405020304" pitchFamily="18" charset="0"/>
              </a:rPr>
              <a:t> </a:t>
            </a:r>
            <a:r>
              <a:rPr lang="en-US" sz="2000" dirty="0" err="1">
                <a:solidFill>
                  <a:srgbClr val="000000"/>
                </a:solidFill>
                <a:effectLst/>
                <a:latin typeface="+mn-lt"/>
                <a:ea typeface="Calibri" panose="020F0502020204030204" pitchFamily="34" charset="0"/>
                <a:cs typeface="Times New Roman" panose="02020603050405020304" pitchFamily="18" charset="0"/>
              </a:rPr>
              <a:t>giới</a:t>
            </a:r>
            <a:r>
              <a:rPr lang="en-US" sz="2000" dirty="0">
                <a:solidFill>
                  <a:srgbClr val="000000"/>
                </a:solidFill>
                <a:effectLst/>
                <a:latin typeface="+mn-lt"/>
                <a:ea typeface="Calibri" panose="020F0502020204030204" pitchFamily="34" charset="0"/>
                <a:cs typeface="Times New Roman" panose="02020603050405020304" pitchFamily="18" charset="0"/>
              </a:rPr>
              <a:t> </a:t>
            </a:r>
            <a:r>
              <a:rPr lang="en-US" sz="2000" dirty="0" err="1">
                <a:solidFill>
                  <a:srgbClr val="000000"/>
                </a:solidFill>
                <a:effectLst/>
                <a:latin typeface="+mn-lt"/>
                <a:ea typeface="Calibri" panose="020F0502020204030204" pitchFamily="34" charset="0"/>
                <a:cs typeface="Times New Roman" panose="02020603050405020304" pitchFamily="18" charset="0"/>
              </a:rPr>
              <a:t>hạn</a:t>
            </a:r>
            <a:r>
              <a:rPr lang="en-US" sz="2000" dirty="0">
                <a:solidFill>
                  <a:srgbClr val="000000"/>
                </a:solidFill>
                <a:effectLst/>
                <a:latin typeface="+mn-lt"/>
                <a:ea typeface="Calibri" panose="020F0502020204030204" pitchFamily="34"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2000639"/>
      </p:ext>
    </p:extLst>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1011909" y="1337060"/>
            <a:ext cx="7140033" cy="3215689"/>
          </a:xfrm>
          <a:prstGeom prst="rect">
            <a:avLst/>
          </a:prstGeom>
          <a:noFill/>
        </p:spPr>
        <p:txBody>
          <a:bodyPr wrap="square">
            <a:spAutoFit/>
          </a:bodyPr>
          <a:lstStyle/>
          <a:p>
            <a:pPr marR="0" algn="just">
              <a:lnSpc>
                <a:spcPct val="150000"/>
              </a:lnSpc>
              <a:spcBef>
                <a:spcPts val="0"/>
              </a:spcBef>
              <a:spcAft>
                <a:spcPts val="800"/>
              </a:spcAft>
            </a:pPr>
            <a:r>
              <a:rPr lang="en-US" sz="2000" b="1" i="1">
                <a:latin typeface="+mn-lt"/>
                <a:ea typeface="Calibri" panose="020F0502020204030204" pitchFamily="34" charset="0"/>
                <a:cs typeface="Times New Roman" panose="02020603050405020304" pitchFamily="18" charset="0"/>
              </a:rPr>
              <a:t>Đọc </a:t>
            </a:r>
            <a:r>
              <a:rPr lang="vi-VN" sz="2000" b="1" i="1">
                <a:latin typeface="+mn-lt"/>
                <a:ea typeface="Calibri" panose="020F0502020204030204" pitchFamily="34" charset="0"/>
                <a:cs typeface="Times New Roman" panose="02020603050405020304" pitchFamily="18" charset="0"/>
              </a:rPr>
              <a:t>thông tin mục 1a – SGK tr.18 và trả lời câu hỏi:</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Kênh trao đổi thông tin là gì?</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Kể tên một số kênh trao đổi thông tin phổ biến trên Internet hiện nay.</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Thông tin trên Internet tồn tại dưới dạng nào?</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Em hay sử dụng kênh trao đổi thông tin nào nhất? Vì sao?</a:t>
            </a:r>
          </a:p>
        </p:txBody>
      </p:sp>
      <p:sp>
        <p:nvSpPr>
          <p:cNvPr id="2" name="Oval 1">
            <a:extLst>
              <a:ext uri="{FF2B5EF4-FFF2-40B4-BE49-F238E27FC236}">
                <a16:creationId xmlns:a16="http://schemas.microsoft.com/office/drawing/2014/main" id="{0D95FA4A-6CB2-9227-E346-14F781B0D3A8}"/>
              </a:ext>
            </a:extLst>
          </p:cNvPr>
          <p:cNvSpPr/>
          <p:nvPr/>
        </p:nvSpPr>
        <p:spPr>
          <a:xfrm>
            <a:off x="465126" y="1370279"/>
            <a:ext cx="529845" cy="492000"/>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rPr>
              <a:t>?</a:t>
            </a:r>
          </a:p>
        </p:txBody>
      </p:sp>
      <p:sp>
        <p:nvSpPr>
          <p:cNvPr id="3" name="TextBox 2">
            <a:extLst>
              <a:ext uri="{FF2B5EF4-FFF2-40B4-BE49-F238E27FC236}">
                <a16:creationId xmlns:a16="http://schemas.microsoft.com/office/drawing/2014/main" id="{A77DED2F-8189-F548-3EA5-C8CB9EC46CB0}"/>
              </a:ext>
            </a:extLst>
          </p:cNvPr>
          <p:cNvSpPr txBox="1"/>
          <p:nvPr/>
        </p:nvSpPr>
        <p:spPr>
          <a:xfrm>
            <a:off x="504072" y="726604"/>
            <a:ext cx="6875550" cy="477054"/>
          </a:xfrm>
          <a:prstGeom prst="rect">
            <a:avLst/>
          </a:prstGeom>
          <a:noFill/>
        </p:spPr>
        <p:txBody>
          <a:bodyPr wrap="square" rtlCol="0">
            <a:spAutoFit/>
          </a:bodyPr>
          <a:lstStyle/>
          <a:p>
            <a:r>
              <a:rPr lang="en-US" sz="2500" b="1">
                <a:solidFill>
                  <a:srgbClr val="FF0000"/>
                </a:solidFill>
              </a:rPr>
              <a:t>a. Các kênh trao đổi thông tin trên Internet</a:t>
            </a:r>
          </a:p>
        </p:txBody>
      </p:sp>
    </p:spTree>
    <p:extLst>
      <p:ext uri="{BB962C8B-B14F-4D97-AF65-F5344CB8AC3E}">
        <p14:creationId xmlns:p14="http://schemas.microsoft.com/office/powerpoint/2010/main" val="137105453"/>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706788" y="1160249"/>
            <a:ext cx="7353317" cy="3010504"/>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Kênh trao đổi thông tin là những dịch vụ hoặc phần mềm truyền tin theo hai chiều.</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Một số kênh trao đổi thông tin phổ biến hiện nay là: thư điện tử, diễn đàn, mạng xã hội,…</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Thông tin trên Internet tồn tại với nhiều dạng khác nhau như dạng văn bản, hình ảnh, âm thanh, video, phần mềm,…</a:t>
            </a:r>
          </a:p>
        </p:txBody>
      </p:sp>
      <p:pic>
        <p:nvPicPr>
          <p:cNvPr id="3" name="Picture 3">
            <a:extLst>
              <a:ext uri="{FF2B5EF4-FFF2-40B4-BE49-F238E27FC236}">
                <a16:creationId xmlns:a16="http://schemas.microsoft.com/office/drawing/2014/main" id="{6C9B66D5-BAE3-2829-22E0-09B4E30F8C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81950" y="3932450"/>
            <a:ext cx="1858013" cy="1001004"/>
          </a:xfrm>
          <a:prstGeom prst="rect">
            <a:avLst/>
          </a:prstGeom>
        </p:spPr>
      </p:pic>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620" y="-35392"/>
            <a:ext cx="1254873" cy="1202397"/>
          </a:xfrm>
          <a:prstGeom prst="rect">
            <a:avLst/>
          </a:prstGeom>
        </p:spPr>
      </p:pic>
    </p:spTree>
    <p:extLst>
      <p:ext uri="{BB962C8B-B14F-4D97-AF65-F5344CB8AC3E}">
        <p14:creationId xmlns:p14="http://schemas.microsoft.com/office/powerpoint/2010/main" val="3061451664"/>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986590" y="1861587"/>
            <a:ext cx="7194308" cy="958660"/>
          </a:xfrm>
          <a:prstGeom prst="rect">
            <a:avLst/>
          </a:prstGeom>
          <a:solidFill>
            <a:srgbClr val="FFCC66"/>
          </a:solidFill>
          <a:ln>
            <a:solidFill>
              <a:srgbClr val="FF9933"/>
            </a:solidFill>
          </a:ln>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b="1" i="1" dirty="0">
                <a:latin typeface="+mn-lt"/>
                <a:ea typeface="Calibri" panose="020F0502020204030204" pitchFamily="34" charset="0"/>
                <a:cs typeface="Times New Roman" panose="02020603050405020304" pitchFamily="18" charset="0"/>
              </a:rPr>
              <a:t>Thư điện tử, diễn đàn, mạng xã hội,… là những kênh trao đổi thông tin thông dụng trên Internet</a:t>
            </a:r>
            <a:r>
              <a:rPr lang="vi-VN" sz="2000" dirty="0">
                <a:latin typeface="+mn-lt"/>
                <a:ea typeface="Calibri" panose="020F0502020204030204" pitchFamily="34" charset="0"/>
                <a:cs typeface="Times New Roman" panose="02020603050405020304" pitchFamily="18" charset="0"/>
              </a:rPr>
              <a:t>.</a:t>
            </a:r>
          </a:p>
        </p:txBody>
      </p:sp>
      <p:pic>
        <p:nvPicPr>
          <p:cNvPr id="3" name="Picture 3">
            <a:extLst>
              <a:ext uri="{FF2B5EF4-FFF2-40B4-BE49-F238E27FC236}">
                <a16:creationId xmlns:a16="http://schemas.microsoft.com/office/drawing/2014/main" id="{6C9B66D5-BAE3-2829-22E0-09B4E30F8C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45798" y="3814847"/>
            <a:ext cx="1858013" cy="1001004"/>
          </a:xfrm>
          <a:prstGeom prst="rect">
            <a:avLst/>
          </a:prstGeom>
        </p:spPr>
      </p:pic>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620" y="-35392"/>
            <a:ext cx="1254873" cy="1202397"/>
          </a:xfrm>
          <a:prstGeom prst="rect">
            <a:avLst/>
          </a:prstGeom>
        </p:spPr>
      </p:pic>
      <p:pic>
        <p:nvPicPr>
          <p:cNvPr id="8" name="Picture 7">
            <a:extLst>
              <a:ext uri="{FF2B5EF4-FFF2-40B4-BE49-F238E27FC236}">
                <a16:creationId xmlns:a16="http://schemas.microsoft.com/office/drawing/2014/main" id="{1B9EFB56-E598-4C12-93DD-69585376F7D7}"/>
              </a:ext>
            </a:extLst>
          </p:cNvPr>
          <p:cNvPicPr>
            <a:picLocks noChangeAspect="1"/>
          </p:cNvPicPr>
          <p:nvPr/>
        </p:nvPicPr>
        <p:blipFill>
          <a:blip r:embed="rId7"/>
          <a:stretch>
            <a:fillRect/>
          </a:stretch>
        </p:blipFill>
        <p:spPr>
          <a:xfrm>
            <a:off x="315350" y="1588704"/>
            <a:ext cx="989143" cy="785034"/>
          </a:xfrm>
          <a:prstGeom prst="rect">
            <a:avLst/>
          </a:prstGeom>
        </p:spPr>
      </p:pic>
    </p:spTree>
    <p:extLst>
      <p:ext uri="{BB962C8B-B14F-4D97-AF65-F5344CB8AC3E}">
        <p14:creationId xmlns:p14="http://schemas.microsoft.com/office/powerpoint/2010/main" val="2607415566"/>
      </p:ext>
    </p:extLst>
  </p:cSld>
  <p:clrMapOvr>
    <a:masterClrMapping/>
  </p:clrMapOvr>
  <p:transition spd="slow">
    <p:comb/>
  </p:transition>
</p:sld>
</file>

<file path=ppt/theme/theme1.xml><?xml version="1.0" encoding="utf-8"?>
<a:theme xmlns:a="http://schemas.openxmlformats.org/drawingml/2006/main" name="Retro Internet Aesthetic Interface Theme for Marketing by Slidesgo">
  <a:themeElements>
    <a:clrScheme name="Simple Light">
      <a:dk1>
        <a:srgbClr val="000000"/>
      </a:dk1>
      <a:lt1>
        <a:srgbClr val="D9D9D9"/>
      </a:lt1>
      <a:dk2>
        <a:srgbClr val="FCFCFC"/>
      </a:dk2>
      <a:lt2>
        <a:srgbClr val="9DC6F8"/>
      </a:lt2>
      <a:accent1>
        <a:srgbClr val="F288B9"/>
      </a:accent1>
      <a:accent2>
        <a:srgbClr val="6B5E8D"/>
      </a:accent2>
      <a:accent3>
        <a:srgbClr val="8E7CC3"/>
      </a:accent3>
      <a:accent4>
        <a:srgbClr val="99999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TotalTime>
  <Words>2017</Words>
  <Application>Microsoft Office PowerPoint</Application>
  <PresentationFormat>On-screen Show (16:9)</PresentationFormat>
  <Paragraphs>170</Paragraphs>
  <Slides>40</Slides>
  <Notes>32</Notes>
  <HiddenSlides>0</HiddenSlides>
  <MMClips>11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Calibri</vt:lpstr>
      <vt:lpstr>iCiel Cadena</vt:lpstr>
      <vt:lpstr>Arial</vt:lpstr>
      <vt:lpstr>Times New Roman</vt:lpstr>
      <vt:lpstr>Nanum Gothic Coding</vt:lpstr>
      <vt:lpstr>Calibri Light</vt:lpstr>
      <vt:lpstr>Wingdings</vt:lpstr>
      <vt:lpstr>Dosis</vt:lpstr>
      <vt:lpstr>Roboto Condensed Light</vt:lpstr>
      <vt:lpstr>Retro Internet Aesthetic Interface Theme for Marketing by Slidesgo</vt:lpstr>
      <vt:lpstr>Office Theme</vt:lpstr>
      <vt:lpstr>PowerPoint Presentation</vt:lpstr>
      <vt:lpstr>PowerPoint Presentation</vt:lpstr>
      <vt:lpstr>Tiết 6. BÀI 4: MẠNG XÃ HỘI VÀ MỘT SỐ KÊNH TRAO ĐỔI THÔNG TIN  TRÊN INTERNET</vt:lpstr>
      <vt:lpstr>Nội dung bài học </vt:lpstr>
      <vt:lpstr>1. Mạng xã hội – Kênh trao đổi thông tin phổ biến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lpstr>Tiết 7. BÀI 4: MẠNG XÃ HỘI VÀ MỘT SỐ KÊNH TRAO ĐỔI THÔNG TIN  TRÊN INTERNET</vt:lpstr>
      <vt:lpstr>2. Thực hành: Sử dụng mạng xã hội</vt:lpstr>
      <vt:lpstr>a. Tạo tài khoản Facebook</vt:lpstr>
      <vt:lpstr>b. Sử dụng một số chức năng của tài khoản vừa tạo</vt:lpstr>
      <vt:lpstr>c. Kết nối với một bạn trong lớp</vt:lpstr>
      <vt:lpstr>PowerPoint Presentation</vt:lpstr>
      <vt:lpstr>PowerPoint Presentation</vt:lpstr>
      <vt:lpstr>PowerPoint Presentation</vt:lpstr>
      <vt:lpstr>PowerPoint Presentation</vt:lpstr>
      <vt:lpstr>PowerPoint Presentation</vt:lpstr>
      <vt:lpstr>PowerPoint Presentation</vt:lpstr>
      <vt:lpstr>LUYỆN TẬP</vt:lpstr>
      <vt:lpstr>LUYỆN TẬP</vt:lpstr>
      <vt:lpstr>VẬN DỤNG</vt:lpstr>
      <vt:lpstr>VẬN DỤNG</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23</cp:revision>
  <dcterms:modified xsi:type="dcterms:W3CDTF">2025-10-24T02:40:54Z</dcterms:modified>
</cp:coreProperties>
</file>