
<file path=[Content_Types].xml><?xml version="1.0" encoding="utf-8"?>
<Types xmlns="http://schemas.openxmlformats.org/package/2006/content-types">
  <Default Extension="png" ContentType="image/png"/>
  <Default Extension="jfif" ContentType="image/jpe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39"/>
  </p:notesMasterIdLst>
  <p:sldIdLst>
    <p:sldId id="3116" r:id="rId2"/>
    <p:sldId id="3114" r:id="rId3"/>
    <p:sldId id="3087" r:id="rId4"/>
    <p:sldId id="3118" r:id="rId5"/>
    <p:sldId id="3080" r:id="rId6"/>
    <p:sldId id="3120" r:id="rId7"/>
    <p:sldId id="3103" r:id="rId8"/>
    <p:sldId id="3122" r:id="rId9"/>
    <p:sldId id="3124" r:id="rId10"/>
    <p:sldId id="3126" r:id="rId11"/>
    <p:sldId id="3105" r:id="rId12"/>
    <p:sldId id="3106" r:id="rId13"/>
    <p:sldId id="3131" r:id="rId14"/>
    <p:sldId id="3132" r:id="rId15"/>
    <p:sldId id="3142" r:id="rId16"/>
    <p:sldId id="3143" r:id="rId17"/>
    <p:sldId id="3144" r:id="rId18"/>
    <p:sldId id="3151" r:id="rId19"/>
    <p:sldId id="3152" r:id="rId20"/>
    <p:sldId id="3153" r:id="rId21"/>
    <p:sldId id="3150" r:id="rId22"/>
    <p:sldId id="3141" r:id="rId23"/>
    <p:sldId id="3111" r:id="rId24"/>
    <p:sldId id="3127" r:id="rId25"/>
    <p:sldId id="3155" r:id="rId26"/>
    <p:sldId id="3107" r:id="rId27"/>
    <p:sldId id="3108" r:id="rId28"/>
    <p:sldId id="3158" r:id="rId29"/>
    <p:sldId id="3157" r:id="rId30"/>
    <p:sldId id="3113" r:id="rId31"/>
    <p:sldId id="3129" r:id="rId32"/>
    <p:sldId id="3130" r:id="rId33"/>
    <p:sldId id="3159" r:id="rId34"/>
    <p:sldId id="3148" r:id="rId35"/>
    <p:sldId id="3146" r:id="rId36"/>
    <p:sldId id="3149" r:id="rId37"/>
    <p:sldId id="313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77C"/>
    <a:srgbClr val="FF3399"/>
    <a:srgbClr val="0998D7"/>
    <a:srgbClr val="F18105"/>
    <a:srgbClr val="0000FF"/>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41" d="100"/>
          <a:sy n="41" d="100"/>
        </p:scale>
        <p:origin x="72" y="7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12/09/2025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751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886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25</a:t>
            </a:fld>
            <a:endParaRPr lang="en-US"/>
          </a:p>
        </p:txBody>
      </p:sp>
    </p:spTree>
    <p:extLst>
      <p:ext uri="{BB962C8B-B14F-4D97-AF65-F5344CB8AC3E}">
        <p14:creationId xmlns:p14="http://schemas.microsoft.com/office/powerpoint/2010/main" val="719425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28</a:t>
            </a:fld>
            <a:endParaRPr lang="en-US"/>
          </a:p>
        </p:txBody>
      </p:sp>
    </p:spTree>
    <p:extLst>
      <p:ext uri="{BB962C8B-B14F-4D97-AF65-F5344CB8AC3E}">
        <p14:creationId xmlns:p14="http://schemas.microsoft.com/office/powerpoint/2010/main" val="2264056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29</a:t>
            </a:fld>
            <a:endParaRPr lang="en-US"/>
          </a:p>
        </p:txBody>
      </p:sp>
    </p:spTree>
    <p:extLst>
      <p:ext uri="{BB962C8B-B14F-4D97-AF65-F5344CB8AC3E}">
        <p14:creationId xmlns:p14="http://schemas.microsoft.com/office/powerpoint/2010/main" val="1880026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33</a:t>
            </a:fld>
            <a:endParaRPr lang="en-US"/>
          </a:p>
        </p:txBody>
      </p:sp>
    </p:spTree>
    <p:extLst>
      <p:ext uri="{BB962C8B-B14F-4D97-AF65-F5344CB8AC3E}">
        <p14:creationId xmlns:p14="http://schemas.microsoft.com/office/powerpoint/2010/main" val="1372832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565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8659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pPr defTabSz="914446"/>
            <a:fld id="{B28593A9-40E4-4715-BB88-DD783705E2B1}" type="datetimeFigureOut">
              <a:rPr lang="en-US" smtClean="0">
                <a:solidFill>
                  <a:prstClr val="black">
                    <a:tint val="75000"/>
                  </a:prstClr>
                </a:solidFill>
              </a:rPr>
              <a:pPr defTabSz="914446"/>
              <a:t>9/12/2025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pPr defTabSz="914446"/>
            <a:fld id="{A1D6A31A-DEAA-4B37-8FF5-84366831316E}"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192205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pPr defTabSz="914446"/>
            <a:fld id="{B28593A9-40E4-4715-BB88-DD783705E2B1}" type="datetimeFigureOut">
              <a:rPr lang="en-US" smtClean="0">
                <a:solidFill>
                  <a:prstClr val="black">
                    <a:tint val="75000"/>
                  </a:prstClr>
                </a:solidFill>
              </a:rPr>
              <a:pPr defTabSz="914446"/>
              <a:t>9/12/2025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pPr defTabSz="914446"/>
            <a:fld id="{A1D6A31A-DEAA-4B37-8FF5-84366831316E}"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554625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 id="2147483760" r:id="rId7"/>
    <p:sldLayoutId id="2147483761" r:id="rId8"/>
    <p:sldLayoutId id="2147483762"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10.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3.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jf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slideLayout" Target="../slideLayouts/slideLayout8.xml"/><Relationship Id="rId7" Type="http://schemas.openxmlformats.org/officeDocument/2006/relationships/image" Target="../media/image42.png"/><Relationship Id="rId12" Type="http://schemas.openxmlformats.org/officeDocument/2006/relationships/image" Target="../media/image4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notesSlide" Target="../notesSlides/notesSlide1.xml"/><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18" Type="http://schemas.openxmlformats.org/officeDocument/2006/relationships/image" Target="../media/image58.emf"/><Relationship Id="rId3" Type="http://schemas.microsoft.com/office/2007/relationships/media" Target="../media/media3.mp3"/><Relationship Id="rId21" Type="http://schemas.openxmlformats.org/officeDocument/2006/relationships/image" Target="../media/image46.png"/><Relationship Id="rId7" Type="http://schemas.openxmlformats.org/officeDocument/2006/relationships/audio" Target="../media/audio2.wav"/><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audio" Target="../media/media2.wav"/><Relationship Id="rId16" Type="http://schemas.openxmlformats.org/officeDocument/2006/relationships/image" Target="../media/image56.png"/><Relationship Id="rId20" Type="http://schemas.openxmlformats.org/officeDocument/2006/relationships/image" Target="../media/image60.png"/><Relationship Id="rId1" Type="http://schemas.microsoft.com/office/2007/relationships/media" Target="../media/media2.wav"/><Relationship Id="rId6" Type="http://schemas.openxmlformats.org/officeDocument/2006/relationships/notesSlide" Target="../notesSlides/notesSlide2.xml"/><Relationship Id="rId11" Type="http://schemas.openxmlformats.org/officeDocument/2006/relationships/image" Target="../media/image51.png"/><Relationship Id="rId5" Type="http://schemas.openxmlformats.org/officeDocument/2006/relationships/slideLayout" Target="../slideLayouts/slideLayout9.xml"/><Relationship Id="rId15" Type="http://schemas.openxmlformats.org/officeDocument/2006/relationships/image" Target="../media/image55.png"/><Relationship Id="rId10" Type="http://schemas.openxmlformats.org/officeDocument/2006/relationships/image" Target="../media/image40.png"/><Relationship Id="rId19" Type="http://schemas.openxmlformats.org/officeDocument/2006/relationships/image" Target="../media/image59.png"/><Relationship Id="rId4" Type="http://schemas.openxmlformats.org/officeDocument/2006/relationships/audio" Target="../media/media3.mp3"/><Relationship Id="rId9" Type="http://schemas.openxmlformats.org/officeDocument/2006/relationships/image" Target="../media/image50.png"/><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2.png"/><Relationship Id="rId18" Type="http://schemas.openxmlformats.org/officeDocument/2006/relationships/image" Target="../media/image60.png"/><Relationship Id="rId3" Type="http://schemas.microsoft.com/office/2007/relationships/media" Target="../media/media3.mp3"/><Relationship Id="rId7" Type="http://schemas.openxmlformats.org/officeDocument/2006/relationships/image" Target="../media/image49.png"/><Relationship Id="rId12" Type="http://schemas.openxmlformats.org/officeDocument/2006/relationships/image" Target="../media/image61.png"/><Relationship Id="rId17" Type="http://schemas.openxmlformats.org/officeDocument/2006/relationships/image" Target="../media/image57.png"/><Relationship Id="rId2" Type="http://schemas.openxmlformats.org/officeDocument/2006/relationships/audio" Target="../media/media2.wav"/><Relationship Id="rId16" Type="http://schemas.openxmlformats.org/officeDocument/2006/relationships/image" Target="../media/image59.pn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52.png"/><Relationship Id="rId5" Type="http://schemas.openxmlformats.org/officeDocument/2006/relationships/slideLayout" Target="../slideLayouts/slideLayout9.xml"/><Relationship Id="rId15" Type="http://schemas.openxmlformats.org/officeDocument/2006/relationships/image" Target="../media/image58.emf"/><Relationship Id="rId10" Type="http://schemas.openxmlformats.org/officeDocument/2006/relationships/image" Target="../media/image51.png"/><Relationship Id="rId19" Type="http://schemas.openxmlformats.org/officeDocument/2006/relationships/image" Target="../media/image46.png"/><Relationship Id="rId4" Type="http://schemas.openxmlformats.org/officeDocument/2006/relationships/audio" Target="../media/media3.mp3"/><Relationship Id="rId9" Type="http://schemas.openxmlformats.org/officeDocument/2006/relationships/image" Target="../media/image40.png"/><Relationship Id="rId14"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3.png"/><Relationship Id="rId18" Type="http://schemas.openxmlformats.org/officeDocument/2006/relationships/image" Target="../media/image60.png"/><Relationship Id="rId3" Type="http://schemas.microsoft.com/office/2007/relationships/media" Target="../media/media3.mp3"/><Relationship Id="rId7" Type="http://schemas.openxmlformats.org/officeDocument/2006/relationships/image" Target="../media/image49.png"/><Relationship Id="rId12" Type="http://schemas.openxmlformats.org/officeDocument/2006/relationships/image" Target="../media/image53.png"/><Relationship Id="rId17" Type="http://schemas.openxmlformats.org/officeDocument/2006/relationships/image" Target="../media/image57.png"/><Relationship Id="rId2" Type="http://schemas.openxmlformats.org/officeDocument/2006/relationships/audio" Target="../media/media2.wav"/><Relationship Id="rId16" Type="http://schemas.openxmlformats.org/officeDocument/2006/relationships/image" Target="../media/image59.pn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61.png"/><Relationship Id="rId5" Type="http://schemas.openxmlformats.org/officeDocument/2006/relationships/slideLayout" Target="../slideLayouts/slideLayout9.xml"/><Relationship Id="rId15" Type="http://schemas.openxmlformats.org/officeDocument/2006/relationships/image" Target="../media/image58.emf"/><Relationship Id="rId10" Type="http://schemas.openxmlformats.org/officeDocument/2006/relationships/image" Target="../media/image51.png"/><Relationship Id="rId19" Type="http://schemas.openxmlformats.org/officeDocument/2006/relationships/image" Target="../media/image46.png"/><Relationship Id="rId4" Type="http://schemas.openxmlformats.org/officeDocument/2006/relationships/audio" Target="../media/media3.mp3"/><Relationship Id="rId9" Type="http://schemas.openxmlformats.org/officeDocument/2006/relationships/image" Target="../media/image40.png"/><Relationship Id="rId1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7.png"/><Relationship Id="rId18" Type="http://schemas.openxmlformats.org/officeDocument/2006/relationships/image" Target="../media/image60.png"/><Relationship Id="rId3" Type="http://schemas.microsoft.com/office/2007/relationships/media" Target="../media/media3.mp3"/><Relationship Id="rId7" Type="http://schemas.openxmlformats.org/officeDocument/2006/relationships/image" Target="../media/image49.png"/><Relationship Id="rId12" Type="http://schemas.openxmlformats.org/officeDocument/2006/relationships/image" Target="../media/image61.png"/><Relationship Id="rId17" Type="http://schemas.openxmlformats.org/officeDocument/2006/relationships/image" Target="../media/image59.png"/><Relationship Id="rId2" Type="http://schemas.openxmlformats.org/officeDocument/2006/relationships/audio" Target="../media/media2.wav"/><Relationship Id="rId16" Type="http://schemas.openxmlformats.org/officeDocument/2006/relationships/image" Target="../media/image58.emf"/><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52.png"/><Relationship Id="rId5" Type="http://schemas.openxmlformats.org/officeDocument/2006/relationships/slideLayout" Target="../slideLayouts/slideLayout9.xml"/><Relationship Id="rId15" Type="http://schemas.openxmlformats.org/officeDocument/2006/relationships/image" Target="../media/image56.png"/><Relationship Id="rId10" Type="http://schemas.openxmlformats.org/officeDocument/2006/relationships/image" Target="../media/image62.png"/><Relationship Id="rId19" Type="http://schemas.openxmlformats.org/officeDocument/2006/relationships/image" Target="../media/image46.png"/><Relationship Id="rId4" Type="http://schemas.openxmlformats.org/officeDocument/2006/relationships/audio" Target="../media/media3.mp3"/><Relationship Id="rId9" Type="http://schemas.openxmlformats.org/officeDocument/2006/relationships/image" Target="../media/image40.png"/><Relationship Id="rId1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0.svg"/><Relationship Id="rId7" Type="http://schemas.openxmlformats.org/officeDocument/2006/relationships/image" Target="../media/image65.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66.png"/><Relationship Id="rId9" Type="http://schemas.openxmlformats.org/officeDocument/2006/relationships/image" Target="../media/image69.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0.svg"/><Relationship Id="rId7" Type="http://schemas.openxmlformats.org/officeDocument/2006/relationships/image" Target="../media/image65.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66.pn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0.svg"/><Relationship Id="rId7" Type="http://schemas.openxmlformats.org/officeDocument/2006/relationships/image" Target="../media/image65.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66.png"/><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 Id="rId4" Type="http://schemas.openxmlformats.org/officeDocument/2006/relationships/image" Target="../media/image73.svg"/></Relationships>
</file>

<file path=ppt/slides/_rels/slide25.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0.svg"/><Relationship Id="rId5" Type="http://schemas.openxmlformats.org/officeDocument/2006/relationships/image" Target="../media/image74.png"/><Relationship Id="rId4" Type="http://schemas.openxmlformats.org/officeDocument/2006/relationships/image" Target="../media/image79.sv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10.png"/><Relationship Id="rId7"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11.png"/><Relationship Id="rId4" Type="http://schemas.openxmlformats.org/officeDocument/2006/relationships/image" Target="../media/image40.svg"/></Relationships>
</file>

<file path=ppt/slides/_rels/slide29.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10.png"/><Relationship Id="rId7"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40.sv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87.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72.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89.png"/><Relationship Id="rId10" Type="http://schemas.openxmlformats.org/officeDocument/2006/relationships/image" Target="../media/image91.png"/><Relationship Id="rId4" Type="http://schemas.openxmlformats.org/officeDocument/2006/relationships/image" Target="../media/image730.svg"/><Relationship Id="rId9" Type="http://schemas.openxmlformats.org/officeDocument/2006/relationships/image" Target="../media/image88.svg"/></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slideLayout" Target="../slideLayouts/slideLayout8.xml"/><Relationship Id="rId7" Type="http://schemas.openxmlformats.org/officeDocument/2006/relationships/image" Target="../media/image42.png"/><Relationship Id="rId12" Type="http://schemas.openxmlformats.org/officeDocument/2006/relationships/image" Target="../media/image4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notesSlide" Target="../notesSlides/notesSlide7.xml"/><Relationship Id="rId9" Type="http://schemas.openxmlformats.org/officeDocument/2006/relationships/image" Target="../media/image44.png"/></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3.png"/><Relationship Id="rId18" Type="http://schemas.openxmlformats.org/officeDocument/2006/relationships/image" Target="../media/image60.png"/><Relationship Id="rId3" Type="http://schemas.microsoft.com/office/2007/relationships/media" Target="../media/media3.mp3"/><Relationship Id="rId7" Type="http://schemas.openxmlformats.org/officeDocument/2006/relationships/image" Target="../media/image49.png"/><Relationship Id="rId12" Type="http://schemas.openxmlformats.org/officeDocument/2006/relationships/image" Target="../media/image53.png"/><Relationship Id="rId17" Type="http://schemas.openxmlformats.org/officeDocument/2006/relationships/image" Target="../media/image57.png"/><Relationship Id="rId2" Type="http://schemas.openxmlformats.org/officeDocument/2006/relationships/audio" Target="../media/media2.wav"/><Relationship Id="rId16" Type="http://schemas.openxmlformats.org/officeDocument/2006/relationships/image" Target="../media/image59.pn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61.png"/><Relationship Id="rId5" Type="http://schemas.openxmlformats.org/officeDocument/2006/relationships/slideLayout" Target="../slideLayouts/slideLayout9.xml"/><Relationship Id="rId15" Type="http://schemas.openxmlformats.org/officeDocument/2006/relationships/image" Target="../media/image58.emf"/><Relationship Id="rId10" Type="http://schemas.openxmlformats.org/officeDocument/2006/relationships/image" Target="../media/image51.png"/><Relationship Id="rId19" Type="http://schemas.openxmlformats.org/officeDocument/2006/relationships/image" Target="../media/image46.png"/><Relationship Id="rId4" Type="http://schemas.openxmlformats.org/officeDocument/2006/relationships/audio" Target="../media/media3.mp3"/><Relationship Id="rId9" Type="http://schemas.openxmlformats.org/officeDocument/2006/relationships/image" Target="../media/image40.png"/><Relationship Id="rId1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17.svg"/><Relationship Id="rId7" Type="http://schemas.openxmlformats.org/officeDocument/2006/relationships/image" Target="../media/image119.sv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73.sv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1.sv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3.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3" Type="http://schemas.openxmlformats.org/officeDocument/2006/relationships/image" Target="../media/image55.svg"/><Relationship Id="rId12" Type="http://schemas.openxmlformats.org/officeDocument/2006/relationships/image" Target="../media/image31.png"/><Relationship Id="rId17" Type="http://schemas.openxmlformats.org/officeDocument/2006/relationships/image" Target="../media/image45.svg"/><Relationship Id="rId2" Type="http://schemas.openxmlformats.org/officeDocument/2006/relationships/image" Target="../media/image29.png"/><Relationship Id="rId16" Type="http://schemas.openxmlformats.org/officeDocument/2006/relationships/image" Target="../media/image33.png"/><Relationship Id="rId1" Type="http://schemas.openxmlformats.org/officeDocument/2006/relationships/slideLayout" Target="../slideLayouts/slideLayout2.xml"/><Relationship Id="rId11" Type="http://schemas.openxmlformats.org/officeDocument/2006/relationships/image" Target="../media/image51.svg"/><Relationship Id="rId15" Type="http://schemas.openxmlformats.org/officeDocument/2006/relationships/image" Target="../media/image57.svg"/><Relationship Id="rId10" Type="http://schemas.openxmlformats.org/officeDocument/2006/relationships/image" Target="../media/image30.png"/><Relationship Id="rId9" Type="http://schemas.openxmlformats.org/officeDocument/2006/relationships/image" Target="../media/image41.sv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3.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F76E9361-617A-4B33-2C9A-281D08348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46924" y="-560972"/>
            <a:ext cx="2575179" cy="2743200"/>
          </a:xfrm>
          <a:prstGeom prst="rect">
            <a:avLst/>
          </a:prstGeom>
        </p:spPr>
      </p:pic>
      <p:pic>
        <p:nvPicPr>
          <p:cNvPr id="3" name="Picture 15">
            <a:extLst>
              <a:ext uri="{FF2B5EF4-FFF2-40B4-BE49-F238E27FC236}">
                <a16:creationId xmlns:a16="http://schemas.microsoft.com/office/drawing/2014/main" id="{B52B3853-26B6-DBF2-292B-329DA12EE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65200" y="408248"/>
            <a:ext cx="10261600" cy="6041505"/>
          </a:xfrm>
          <a:prstGeom prst="rect">
            <a:avLst/>
          </a:prstGeom>
        </p:spPr>
      </p:pic>
      <p:pic>
        <p:nvPicPr>
          <p:cNvPr id="4" name="Picture 3">
            <a:extLst>
              <a:ext uri="{FF2B5EF4-FFF2-40B4-BE49-F238E27FC236}">
                <a16:creationId xmlns:a16="http://schemas.microsoft.com/office/drawing/2014/main" id="{7B9D6E17-5683-88CD-547A-179B4F24F0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600" y="5462207"/>
            <a:ext cx="2590800" cy="1395793"/>
          </a:xfrm>
          <a:prstGeom prst="rect">
            <a:avLst/>
          </a:prstGeom>
        </p:spPr>
      </p:pic>
      <p:sp>
        <p:nvSpPr>
          <p:cNvPr id="5" name="TextBox 4">
            <a:extLst>
              <a:ext uri="{FF2B5EF4-FFF2-40B4-BE49-F238E27FC236}">
                <a16:creationId xmlns:a16="http://schemas.microsoft.com/office/drawing/2014/main" id="{C43BF2D1-62A1-279E-3974-71CFBB6AFDAA}"/>
              </a:ext>
            </a:extLst>
          </p:cNvPr>
          <p:cNvSpPr txBox="1"/>
          <p:nvPr/>
        </p:nvSpPr>
        <p:spPr>
          <a:xfrm>
            <a:off x="1879600" y="2049690"/>
            <a:ext cx="8229600" cy="1938992"/>
          </a:xfrm>
          <a:prstGeom prst="rect">
            <a:avLst/>
          </a:prstGeom>
          <a:noFill/>
        </p:spPr>
        <p:txBody>
          <a:bodyPr wrap="square" rtlCol="0">
            <a:spAutoFit/>
          </a:bodyPr>
          <a:lstStyle/>
          <a:p>
            <a:pPr algn="ctr">
              <a:lnSpc>
                <a:spcPct val="150000"/>
              </a:lnSpc>
            </a:pPr>
            <a:r>
              <a:rPr lang="en-US" sz="4000" b="1">
                <a:latin typeface="Arial" panose="020B0604020202020204" pitchFamily="34" charset="0"/>
                <a:cs typeface="Arial" panose="020B0604020202020204" pitchFamily="34" charset="0"/>
              </a:rPr>
              <a:t>CHÀO MỪNG CÁC EM ĐẾN VỚI BUỔI HỌC NGÀY HÔM NAY!</a:t>
            </a:r>
          </a:p>
        </p:txBody>
      </p:sp>
      <p:pic>
        <p:nvPicPr>
          <p:cNvPr id="6" name="Picture 13">
            <a:extLst>
              <a:ext uri="{FF2B5EF4-FFF2-40B4-BE49-F238E27FC236}">
                <a16:creationId xmlns:a16="http://schemas.microsoft.com/office/drawing/2014/main" id="{8A4DCDBB-77F9-3EB2-9285-BC4196DA38DF}"/>
              </a:ext>
            </a:extLst>
          </p:cNvPr>
          <p:cNvPicPr>
            <a:picLocks noChangeAspect="1"/>
          </p:cNvPicPr>
          <p:nvPr/>
        </p:nvPicPr>
        <p:blipFill>
          <a:blip r:embed="rId8"/>
          <a:srcRect/>
          <a:stretch>
            <a:fillRect/>
          </a:stretch>
        </p:blipFill>
        <p:spPr>
          <a:xfrm>
            <a:off x="8293364" y="3027344"/>
            <a:ext cx="2767181" cy="3255995"/>
          </a:xfrm>
          <a:prstGeom prst="rect">
            <a:avLst/>
          </a:prstGeom>
        </p:spPr>
      </p:pic>
      <p:pic>
        <p:nvPicPr>
          <p:cNvPr id="7" name="Picture 6">
            <a:extLst>
              <a:ext uri="{FF2B5EF4-FFF2-40B4-BE49-F238E27FC236}">
                <a16:creationId xmlns:a16="http://schemas.microsoft.com/office/drawing/2014/main" id="{8F5740B6-3DDD-83C5-50CF-840A258A3FC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566231">
            <a:off x="145473" y="269842"/>
            <a:ext cx="2743200" cy="2743200"/>
          </a:xfrm>
          <a:prstGeom prst="rect">
            <a:avLst/>
          </a:prstGeom>
        </p:spPr>
      </p:pic>
      <p:pic>
        <p:nvPicPr>
          <p:cNvPr id="8" name="Picture 9">
            <a:extLst>
              <a:ext uri="{FF2B5EF4-FFF2-40B4-BE49-F238E27FC236}">
                <a16:creationId xmlns:a16="http://schemas.microsoft.com/office/drawing/2014/main" id="{C0F7D1BB-0560-8627-AE75-AF7DF919F8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265820" y="4394200"/>
            <a:ext cx="2575179" cy="2743200"/>
          </a:xfrm>
          <a:prstGeom prst="rect">
            <a:avLst/>
          </a:prstGeom>
        </p:spPr>
      </p:pic>
    </p:spTree>
    <p:extLst>
      <p:ext uri="{BB962C8B-B14F-4D97-AF65-F5344CB8AC3E}">
        <p14:creationId xmlns:p14="http://schemas.microsoft.com/office/powerpoint/2010/main" val="242315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01650" y="436170"/>
            <a:ext cx="11188700" cy="5985661"/>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92563" y="5578555"/>
            <a:ext cx="1574800" cy="1508945"/>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802910" y="5249433"/>
            <a:ext cx="1445491" cy="1853977"/>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965200" y="2716186"/>
            <a:ext cx="9837710" cy="2619179"/>
          </a:xfrm>
          <a:prstGeom prst="rect">
            <a:avLst/>
          </a:prstGeom>
          <a:noFill/>
        </p:spPr>
        <p:txBody>
          <a:bodyPr wrap="square" rtlCol="0">
            <a:spAutoFit/>
          </a:bodyPr>
          <a:lstStyle/>
          <a:p>
            <a:pPr marL="381019" indent="-381019" algn="just">
              <a:lnSpc>
                <a:spcPct val="150000"/>
              </a:lnSpc>
              <a:spcAft>
                <a:spcPts val="533"/>
              </a:spcAft>
              <a:buFont typeface="Wingdings" panose="05000000000000000000" pitchFamily="2" charset="2"/>
              <a:buChar char="§"/>
            </a:pPr>
            <a:r>
              <a:rPr lang="vi-VN" sz="2667" b="1" dirty="0">
                <a:latin typeface="Arial" panose="020B0604020202020204" pitchFamily="34" charset="0"/>
                <a:ea typeface="Calibri" panose="020F0502020204030204" pitchFamily="34" charset="0"/>
                <a:cs typeface="Arial" panose="020B0604020202020204" pitchFamily="34" charset="0"/>
              </a:rPr>
              <a:t>Loa thông minh: </a:t>
            </a:r>
            <a:r>
              <a:rPr lang="en-US" sz="2667" b="1" dirty="0" err="1" smtClean="0">
                <a:latin typeface="Arial" panose="020B0604020202020204" pitchFamily="34" charset="0"/>
                <a:ea typeface="Calibri" panose="020F0502020204030204" pitchFamily="34" charset="0"/>
                <a:cs typeface="Arial" panose="020B0604020202020204" pitchFamily="34" charset="0"/>
              </a:rPr>
              <a:t>là</a:t>
            </a:r>
            <a:r>
              <a:rPr lang="en-US" sz="2667" b="1" dirty="0" smtClean="0">
                <a:latin typeface="Arial" panose="020B0604020202020204" pitchFamily="34" charset="0"/>
                <a:ea typeface="Calibri" panose="020F0502020204030204" pitchFamily="34" charset="0"/>
                <a:cs typeface="Arial" panose="020B0604020202020204" pitchFamily="34" charset="0"/>
              </a:rPr>
              <a:t> </a:t>
            </a:r>
            <a:r>
              <a:rPr lang="vi-VN" sz="2667" b="1" dirty="0" smtClean="0">
                <a:latin typeface="Arial" panose="020B0604020202020204" pitchFamily="34" charset="0"/>
                <a:ea typeface="Calibri" panose="020F0502020204030204" pitchFamily="34" charset="0"/>
                <a:cs typeface="Arial" panose="020B0604020202020204" pitchFamily="34" charset="0"/>
              </a:rPr>
              <a:t>thiết </a:t>
            </a:r>
            <a:r>
              <a:rPr lang="vi-VN" sz="2667" b="1" dirty="0">
                <a:latin typeface="Arial" panose="020B0604020202020204" pitchFamily="34" charset="0"/>
                <a:ea typeface="Calibri" panose="020F0502020204030204" pitchFamily="34" charset="0"/>
                <a:cs typeface="Arial" panose="020B0604020202020204" pitchFamily="34" charset="0"/>
              </a:rPr>
              <a:t>bị ra</a:t>
            </a:r>
            <a:r>
              <a:rPr lang="vi-VN" sz="2667" dirty="0">
                <a:latin typeface="Arial" panose="020B0604020202020204" pitchFamily="34" charset="0"/>
                <a:ea typeface="Calibri" panose="020F0502020204030204" pitchFamily="34" charset="0"/>
                <a:cs typeface="Arial" panose="020B0604020202020204" pitchFamily="34" charset="0"/>
              </a:rPr>
              <a:t>: có thể kết với với máy tính, điện thoại,… để trao đổi dữ liệu.</a:t>
            </a:r>
          </a:p>
          <a:p>
            <a:pPr marL="381019" indent="-381019" algn="just">
              <a:lnSpc>
                <a:spcPct val="150000"/>
              </a:lnSpc>
              <a:spcAft>
                <a:spcPts val="533"/>
              </a:spcAft>
              <a:buFont typeface="Wingdings" panose="05000000000000000000" pitchFamily="2" charset="2"/>
              <a:buChar char="§"/>
            </a:pPr>
            <a:r>
              <a:rPr lang="vi-VN" sz="2667" b="1" dirty="0">
                <a:latin typeface="Arial" panose="020B0604020202020204" pitchFamily="34" charset="0"/>
                <a:ea typeface="Calibri" panose="020F0502020204030204" pitchFamily="34" charset="0"/>
                <a:cs typeface="Arial" panose="020B0604020202020204" pitchFamily="34" charset="0"/>
              </a:rPr>
              <a:t>Máy ảnh, máy ghi hình kĩ thuật số</a:t>
            </a:r>
            <a:r>
              <a:rPr lang="vi-VN" sz="2667" dirty="0">
                <a:latin typeface="Arial" panose="020B0604020202020204" pitchFamily="34" charset="0"/>
                <a:ea typeface="Calibri" panose="020F0502020204030204" pitchFamily="34" charset="0"/>
                <a:cs typeface="Arial" panose="020B0604020202020204" pitchFamily="34" charset="0"/>
              </a:rPr>
              <a:t>: </a:t>
            </a:r>
            <a:r>
              <a:rPr lang="en-US" sz="2667" dirty="0" err="1">
                <a:latin typeface="Arial" panose="020B0604020202020204" pitchFamily="34" charset="0"/>
                <a:ea typeface="Calibri" panose="020F0502020204030204" pitchFamily="34" charset="0"/>
                <a:cs typeface="Arial" panose="020B0604020202020204" pitchFamily="34" charset="0"/>
              </a:rPr>
              <a:t>là</a:t>
            </a:r>
            <a:r>
              <a:rPr lang="en-US" sz="2667" b="1" dirty="0">
                <a:latin typeface="Arial" panose="020B0604020202020204" pitchFamily="34" charset="0"/>
                <a:ea typeface="Calibri" panose="020F0502020204030204" pitchFamily="34" charset="0"/>
                <a:cs typeface="Arial" panose="020B0604020202020204" pitchFamily="34" charset="0"/>
              </a:rPr>
              <a:t> </a:t>
            </a:r>
            <a:r>
              <a:rPr lang="vi-VN" sz="2667" dirty="0" smtClean="0">
                <a:latin typeface="Arial" panose="020B0604020202020204" pitchFamily="34" charset="0"/>
                <a:ea typeface="Calibri" panose="020F0502020204030204" pitchFamily="34" charset="0"/>
                <a:cs typeface="Arial" panose="020B0604020202020204" pitchFamily="34" charset="0"/>
              </a:rPr>
              <a:t>thiết </a:t>
            </a:r>
            <a:r>
              <a:rPr lang="vi-VN" sz="2667" dirty="0">
                <a:latin typeface="Arial" panose="020B0604020202020204" pitchFamily="34" charset="0"/>
                <a:ea typeface="Calibri" panose="020F0502020204030204" pitchFamily="34" charset="0"/>
                <a:cs typeface="Arial" panose="020B0604020202020204" pitchFamily="34" charset="0"/>
              </a:rPr>
              <a:t>bị vào: thực hiện một số chức năng xử lí ảnh, xử lí video đơn giản.</a:t>
            </a:r>
          </a:p>
        </p:txBody>
      </p:sp>
      <p:sp>
        <p:nvSpPr>
          <p:cNvPr id="3" name="TextBox 2">
            <a:extLst>
              <a:ext uri="{FF2B5EF4-FFF2-40B4-BE49-F238E27FC236}">
                <a16:creationId xmlns:a16="http://schemas.microsoft.com/office/drawing/2014/main" id="{FBA95B7D-BB26-4B34-3C3D-3B07D8891F30}"/>
              </a:ext>
            </a:extLst>
          </p:cNvPr>
          <p:cNvSpPr txBox="1"/>
          <p:nvPr/>
        </p:nvSpPr>
        <p:spPr>
          <a:xfrm>
            <a:off x="863600" y="1758230"/>
            <a:ext cx="5430281" cy="553998"/>
          </a:xfrm>
          <a:prstGeom prst="rect">
            <a:avLst/>
          </a:prstGeom>
          <a:noFill/>
        </p:spPr>
        <p:txBody>
          <a:bodyPr wrap="square" rtlCol="0">
            <a:spAutoFit/>
          </a:bodyPr>
          <a:lstStyle/>
          <a:p>
            <a:r>
              <a:rPr lang="vi-VN" sz="3000" b="1" dirty="0">
                <a:latin typeface="Times New Roman" panose="02020603050405020304" pitchFamily="18" charset="0"/>
                <a:cs typeface="Times New Roman" panose="02020603050405020304" pitchFamily="18" charset="0"/>
              </a:rPr>
              <a:t>Chức năng của các thiết bị:</a:t>
            </a:r>
            <a:endParaRPr lang="en-US" sz="3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00D30C2-FE1D-1FCB-3168-3AFD0EEEE0EF}"/>
              </a:ext>
            </a:extLst>
          </p:cNvPr>
          <p:cNvSpPr txBox="1"/>
          <p:nvPr/>
        </p:nvSpPr>
        <p:spPr>
          <a:xfrm>
            <a:off x="965200" y="584200"/>
            <a:ext cx="7162800" cy="605422"/>
          </a:xfrm>
          <a:prstGeom prst="rect">
            <a:avLst/>
          </a:prstGeom>
          <a:noFill/>
        </p:spPr>
        <p:txBody>
          <a:bodyPr wrap="square" rtlCol="0">
            <a:spAutoFit/>
          </a:bodyPr>
          <a:lstStyle/>
          <a:p>
            <a:r>
              <a:rPr lang="vi-VN" sz="3334" b="1">
                <a:latin typeface="Arial" panose="020B0604020202020204" pitchFamily="34" charset="0"/>
                <a:cs typeface="Arial" panose="020B0604020202020204" pitchFamily="34" charset="0"/>
              </a:rPr>
              <a:t>b. Sự đa dạng của thiết bị vào - ra</a:t>
            </a:r>
            <a:endParaRPr lang="en-US" sz="3334"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4069769"/>
      </p:ext>
    </p:extLst>
  </p:cSld>
  <p:clrMapOvr>
    <a:masterClrMapping/>
  </p:clrMapOvr>
  <p:transition spd="slow">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D43F7B-EB2C-40CD-B3B0-ADAB7A4DAFF0}"/>
              </a:ext>
            </a:extLst>
          </p:cNvPr>
          <p:cNvPicPr>
            <a:picLocks noChangeAspect="1"/>
          </p:cNvPicPr>
          <p:nvPr/>
        </p:nvPicPr>
        <p:blipFill>
          <a:blip r:embed="rId2"/>
          <a:stretch>
            <a:fillRect/>
          </a:stretch>
        </p:blipFill>
        <p:spPr>
          <a:xfrm>
            <a:off x="531036" y="482580"/>
            <a:ext cx="888648" cy="885725"/>
          </a:xfrm>
          <a:prstGeom prst="rect">
            <a:avLst/>
          </a:prstGeom>
        </p:spPr>
      </p:pic>
      <p:sp>
        <p:nvSpPr>
          <p:cNvPr id="4" name="Rectangle 3">
            <a:extLst>
              <a:ext uri="{FF2B5EF4-FFF2-40B4-BE49-F238E27FC236}">
                <a16:creationId xmlns:a16="http://schemas.microsoft.com/office/drawing/2014/main" id="{446E85C6-87A5-4823-8592-6E93CF73CB62}"/>
              </a:ext>
            </a:extLst>
          </p:cNvPr>
          <p:cNvSpPr/>
          <p:nvPr/>
        </p:nvSpPr>
        <p:spPr>
          <a:xfrm>
            <a:off x="1618582" y="513340"/>
            <a:ext cx="9598058" cy="869533"/>
          </a:xfrm>
          <a:prstGeom prst="rect">
            <a:avLst/>
          </a:prstGeom>
        </p:spPr>
        <p:txBody>
          <a:bodyPr wrap="square">
            <a:spAutoFit/>
          </a:bodyPr>
          <a:lstStyle/>
          <a:p>
            <a:pPr algn="just" defTabSz="342900">
              <a:lnSpc>
                <a:spcPct val="135000"/>
              </a:lnSpc>
            </a:pPr>
            <a:r>
              <a:rPr lang="en-US" sz="2000">
                <a:solidFill>
                  <a:srgbClr val="ED3376"/>
                </a:solidFill>
                <a:latin typeface="UTM Avo" panose="02040603050506020204" pitchFamily="18" charset="0"/>
                <a:cs typeface="Times New Roman" panose="02020603050405020304" pitchFamily="18" charset="0"/>
              </a:rPr>
              <a:t>T</a:t>
            </a:r>
            <a:r>
              <a:rPr lang="vi-VN" sz="2000">
                <a:solidFill>
                  <a:srgbClr val="ED3376"/>
                </a:solidFill>
                <a:latin typeface="UTM Avo" panose="02040603050506020204" pitchFamily="18" charset="0"/>
                <a:cs typeface="Times New Roman" panose="02020603050405020304" pitchFamily="18" charset="0"/>
              </a:rPr>
              <a:t>hiết bị vào – ra được thiết kế rất đa dạng đáp ứng được những nhu cầu khác nhau của người sử dụng.</a:t>
            </a:r>
          </a:p>
        </p:txBody>
      </p:sp>
      <p:grpSp>
        <p:nvGrpSpPr>
          <p:cNvPr id="23" name="Group 22">
            <a:extLst>
              <a:ext uri="{FF2B5EF4-FFF2-40B4-BE49-F238E27FC236}">
                <a16:creationId xmlns:a16="http://schemas.microsoft.com/office/drawing/2014/main" id="{C32F4D05-3E13-43D7-A35A-A62C6C48537D}"/>
              </a:ext>
            </a:extLst>
          </p:cNvPr>
          <p:cNvGrpSpPr/>
          <p:nvPr/>
        </p:nvGrpSpPr>
        <p:grpSpPr>
          <a:xfrm>
            <a:off x="520645" y="4445482"/>
            <a:ext cx="10570890" cy="1691678"/>
            <a:chOff x="541427" y="4307442"/>
            <a:chExt cx="10570890" cy="1691678"/>
          </a:xfrm>
        </p:grpSpPr>
        <p:grpSp>
          <p:nvGrpSpPr>
            <p:cNvPr id="19" name="Group 18">
              <a:extLst>
                <a:ext uri="{FF2B5EF4-FFF2-40B4-BE49-F238E27FC236}">
                  <a16:creationId xmlns:a16="http://schemas.microsoft.com/office/drawing/2014/main" id="{91E502FB-D5FF-4352-9767-940BAAF00FEF}"/>
                </a:ext>
              </a:extLst>
            </p:cNvPr>
            <p:cNvGrpSpPr/>
            <p:nvPr/>
          </p:nvGrpSpPr>
          <p:grpSpPr>
            <a:xfrm>
              <a:off x="541427" y="4307442"/>
              <a:ext cx="10550107" cy="1691678"/>
              <a:chOff x="541575" y="4359396"/>
              <a:chExt cx="10400346" cy="1691678"/>
            </a:xfrm>
          </p:grpSpPr>
          <p:sp>
            <p:nvSpPr>
              <p:cNvPr id="14" name="Rectangle: Rounded Corners 13">
                <a:extLst>
                  <a:ext uri="{FF2B5EF4-FFF2-40B4-BE49-F238E27FC236}">
                    <a16:creationId xmlns:a16="http://schemas.microsoft.com/office/drawing/2014/main" id="{03A2503F-8D7F-4D46-A420-7165C9216BA9}"/>
                  </a:ext>
                </a:extLst>
              </p:cNvPr>
              <p:cNvSpPr/>
              <p:nvPr/>
            </p:nvSpPr>
            <p:spPr>
              <a:xfrm>
                <a:off x="1181534" y="4594429"/>
                <a:ext cx="9760387" cy="145664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A139A0C-B85F-4DDB-ACD4-11DE355BD820}"/>
                  </a:ext>
                </a:extLst>
              </p:cNvPr>
              <p:cNvPicPr>
                <a:picLocks noChangeAspect="1"/>
              </p:cNvPicPr>
              <p:nvPr/>
            </p:nvPicPr>
            <p:blipFill>
              <a:blip r:embed="rId3"/>
              <a:stretch>
                <a:fillRect/>
              </a:stretch>
            </p:blipFill>
            <p:spPr>
              <a:xfrm>
                <a:off x="541575" y="4359396"/>
                <a:ext cx="962441" cy="885725"/>
              </a:xfrm>
              <a:prstGeom prst="rect">
                <a:avLst/>
              </a:prstGeom>
            </p:spPr>
          </p:pic>
        </p:grpSp>
        <p:sp>
          <p:nvSpPr>
            <p:cNvPr id="18" name="Rectangle 17">
              <a:extLst>
                <a:ext uri="{FF2B5EF4-FFF2-40B4-BE49-F238E27FC236}">
                  <a16:creationId xmlns:a16="http://schemas.microsoft.com/office/drawing/2014/main" id="{1EDF4BFD-A091-40FA-93F2-1F5F3FA2CCC9}"/>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E0A540A4-E2EC-46A0-83A2-C802D125FD6C}"/>
                </a:ext>
              </a:extLst>
            </p:cNvPr>
            <p:cNvSpPr/>
            <p:nvPr/>
          </p:nvSpPr>
          <p:spPr>
            <a:xfrm>
              <a:off x="1440466" y="4684258"/>
              <a:ext cx="9598058" cy="1173078"/>
            </a:xfrm>
            <a:prstGeom prst="rect">
              <a:avLst/>
            </a:prstGeom>
          </p:spPr>
          <p:txBody>
            <a:bodyPr wrap="square">
              <a:spAutoFit/>
            </a:bodyPr>
            <a:lstStyle/>
            <a:p>
              <a:pPr algn="just" defTabSz="342900">
                <a:lnSpc>
                  <a:spcPct val="135000"/>
                </a:lnSpc>
              </a:pPr>
              <a:r>
                <a:rPr lang="vi-VN" dirty="0">
                  <a:latin typeface="UTM Avo" panose="02040603050506020204" pitchFamily="18" charset="0"/>
                  <a:cs typeface="Times New Roman" panose="02020603050405020304" pitchFamily="18" charset="0"/>
                </a:rPr>
                <a:t>• </a:t>
              </a:r>
              <a:r>
                <a:rPr lang="vi-VN" b="1" dirty="0">
                  <a:latin typeface="UTM Avo" panose="02040603050506020204" pitchFamily="18" charset="0"/>
                  <a:cs typeface="Times New Roman" panose="02020603050405020304" pitchFamily="18" charset="0"/>
                </a:rPr>
                <a:t>Thiết bị vào </a:t>
              </a:r>
              <a:r>
                <a:rPr lang="vi-VN" dirty="0">
                  <a:latin typeface="UTM Avo" panose="02040603050506020204" pitchFamily="18" charset="0"/>
                  <a:cs typeface="Times New Roman" panose="02020603050405020304" pitchFamily="18" charset="0"/>
                </a:rPr>
                <a:t>được dùng để nhập dữ liệu và mệnh lệnh vào máy tính. </a:t>
              </a:r>
              <a:endParaRPr lang="en-US" dirty="0">
                <a:latin typeface="UTM Avo" panose="02040603050506020204" pitchFamily="18" charset="0"/>
                <a:cs typeface="Times New Roman" panose="02020603050405020304" pitchFamily="18" charset="0"/>
              </a:endParaRPr>
            </a:p>
            <a:p>
              <a:pPr algn="just" defTabSz="342900">
                <a:lnSpc>
                  <a:spcPct val="135000"/>
                </a:lnSpc>
              </a:pPr>
              <a:r>
                <a:rPr lang="vi-VN" dirty="0">
                  <a:latin typeface="UTM Avo" panose="02040603050506020204" pitchFamily="18" charset="0"/>
                  <a:cs typeface="Times New Roman" panose="02020603050405020304" pitchFamily="18" charset="0"/>
                </a:rPr>
                <a:t>• </a:t>
              </a:r>
              <a:r>
                <a:rPr lang="vi-VN" b="1" dirty="0">
                  <a:latin typeface="UTM Avo" panose="02040603050506020204" pitchFamily="18" charset="0"/>
                  <a:cs typeface="Times New Roman" panose="02020603050405020304" pitchFamily="18" charset="0"/>
                </a:rPr>
                <a:t>Thiết bị ra </a:t>
              </a:r>
              <a:r>
                <a:rPr lang="vi-VN" dirty="0">
                  <a:latin typeface="UTM Avo" panose="02040603050506020204" pitchFamily="18" charset="0"/>
                  <a:cs typeface="Times New Roman" panose="02020603050405020304" pitchFamily="18" charset="0"/>
                </a:rPr>
                <a:t>gửi thông tin từ máy tính ra để con người nhận biết được. </a:t>
              </a:r>
              <a:endParaRPr lang="en-US" dirty="0">
                <a:latin typeface="UTM Avo" panose="02040603050506020204" pitchFamily="18" charset="0"/>
                <a:cs typeface="Times New Roman" panose="02020603050405020304" pitchFamily="18" charset="0"/>
              </a:endParaRPr>
            </a:p>
            <a:p>
              <a:pPr algn="just" defTabSz="342900">
                <a:lnSpc>
                  <a:spcPct val="135000"/>
                </a:lnSpc>
              </a:pPr>
              <a:r>
                <a:rPr lang="vi-VN" dirty="0">
                  <a:latin typeface="UTM Avo" panose="02040603050506020204" pitchFamily="18" charset="0"/>
                  <a:cs typeface="Times New Roman" panose="02020603050405020304" pitchFamily="18" charset="0"/>
                </a:rPr>
                <a:t>• Các thiết bị vào – ra có nhiều loại, có những công dụng và hình dạng khác nhau.</a:t>
              </a:r>
            </a:p>
          </p:txBody>
        </p:sp>
      </p:grpSp>
      <p:pic>
        <p:nvPicPr>
          <p:cNvPr id="5" name="Picture 4">
            <a:extLst>
              <a:ext uri="{FF2B5EF4-FFF2-40B4-BE49-F238E27FC236}">
                <a16:creationId xmlns:a16="http://schemas.microsoft.com/office/drawing/2014/main" id="{FB818211-60C3-40A3-9006-F99CBDD87341}"/>
              </a:ext>
            </a:extLst>
          </p:cNvPr>
          <p:cNvPicPr>
            <a:picLocks noChangeAspect="1"/>
          </p:cNvPicPr>
          <p:nvPr/>
        </p:nvPicPr>
        <p:blipFill>
          <a:blip r:embed="rId4"/>
          <a:stretch>
            <a:fillRect/>
          </a:stretch>
        </p:blipFill>
        <p:spPr>
          <a:xfrm>
            <a:off x="2159197" y="1484561"/>
            <a:ext cx="7873606" cy="2903000"/>
          </a:xfrm>
          <a:prstGeom prst="rect">
            <a:avLst/>
          </a:prstGeom>
        </p:spPr>
      </p:pic>
    </p:spTree>
    <p:extLst>
      <p:ext uri="{BB962C8B-B14F-4D97-AF65-F5344CB8AC3E}">
        <p14:creationId xmlns:p14="http://schemas.microsoft.com/office/powerpoint/2010/main" val="324358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 calcmode="lin" valueType="num">
                                      <p:cBhvr>
                                        <p:cTn id="27" dur="500" fill="hold"/>
                                        <p:tgtEl>
                                          <p:spTgt spid="23"/>
                                        </p:tgtEl>
                                        <p:attrNameLst>
                                          <p:attrName>style.rotation</p:attrName>
                                        </p:attrNameLst>
                                      </p:cBhvr>
                                      <p:tavLst>
                                        <p:tav tm="0">
                                          <p:val>
                                            <p:fltVal val="360"/>
                                          </p:val>
                                        </p:tav>
                                        <p:tav tm="100000">
                                          <p:val>
                                            <p:fltVal val="0"/>
                                          </p:val>
                                        </p:tav>
                                      </p:tavLst>
                                    </p:anim>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D636F84B-0104-4574-A2F1-F0BAB54F2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9818" y="4331074"/>
            <a:ext cx="3246824" cy="2033155"/>
          </a:xfrm>
          <a:prstGeom prst="rect">
            <a:avLst/>
          </a:prstGeom>
        </p:spPr>
      </p:pic>
      <p:grpSp>
        <p:nvGrpSpPr>
          <p:cNvPr id="27" name="Group 26">
            <a:extLst>
              <a:ext uri="{FF2B5EF4-FFF2-40B4-BE49-F238E27FC236}">
                <a16:creationId xmlns:a16="http://schemas.microsoft.com/office/drawing/2014/main" id="{F1F1C1B5-6351-4753-8249-F093E13E86EA}"/>
              </a:ext>
            </a:extLst>
          </p:cNvPr>
          <p:cNvGrpSpPr/>
          <p:nvPr/>
        </p:nvGrpSpPr>
        <p:grpSpPr>
          <a:xfrm>
            <a:off x="601971" y="425316"/>
            <a:ext cx="10501714" cy="3384684"/>
            <a:chOff x="601971" y="425316"/>
            <a:chExt cx="10501714" cy="3384684"/>
          </a:xfrm>
        </p:grpSpPr>
        <p:grpSp>
          <p:nvGrpSpPr>
            <p:cNvPr id="13" name="Group 12">
              <a:extLst>
                <a:ext uri="{FF2B5EF4-FFF2-40B4-BE49-F238E27FC236}">
                  <a16:creationId xmlns:a16="http://schemas.microsoft.com/office/drawing/2014/main" id="{73AD56F0-21AA-4416-A56D-33413AC0381C}"/>
                </a:ext>
              </a:extLst>
            </p:cNvPr>
            <p:cNvGrpSpPr/>
            <p:nvPr/>
          </p:nvGrpSpPr>
          <p:grpSpPr>
            <a:xfrm>
              <a:off x="1181969" y="716236"/>
              <a:ext cx="9921716" cy="3093764"/>
              <a:chOff x="1190601" y="4542475"/>
              <a:chExt cx="9921716" cy="3093764"/>
            </a:xfrm>
          </p:grpSpPr>
          <p:sp>
            <p:nvSpPr>
              <p:cNvPr id="17" name="Rectangle: Rounded Corners 16">
                <a:extLst>
                  <a:ext uri="{FF2B5EF4-FFF2-40B4-BE49-F238E27FC236}">
                    <a16:creationId xmlns:a16="http://schemas.microsoft.com/office/drawing/2014/main" id="{ECDBD66C-8C27-4CDD-8C98-B3D12CAA0C84}"/>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5FA6956-5C19-40FC-B3A2-9794F92035AA}"/>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B7DA1AC4-55ED-43FF-830F-7BD957063B87}"/>
                  </a:ext>
                </a:extLst>
              </p:cNvPr>
              <p:cNvSpPr/>
              <p:nvPr/>
            </p:nvSpPr>
            <p:spPr>
              <a:xfrm>
                <a:off x="1440466" y="4684258"/>
                <a:ext cx="9598058"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cho biết máy ảnh nhập dữ liệu dạng nào vào máy tính?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A. Con số.</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B. Văn bản.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 Hình ảnh.</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a:t>
                </a:r>
                <a:r>
                  <a:rPr lang="en-US" sz="2000">
                    <a:latin typeface="UTM Avo" panose="02040603050506020204" pitchFamily="18" charset="0"/>
                    <a:cs typeface="Times New Roman" panose="02020603050405020304" pitchFamily="18" charset="0"/>
                  </a:rPr>
                  <a:t> Â</a:t>
                </a:r>
                <a:r>
                  <a:rPr lang="vi-VN" sz="2000">
                    <a:latin typeface="UTM Avo" panose="02040603050506020204" pitchFamily="18" charset="0"/>
                    <a:cs typeface="Times New Roman" panose="02020603050405020304" pitchFamily="18" charset="0"/>
                  </a:rPr>
                  <a:t>m thanh.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Thiết bị nào chuyển dữ liệu âm thanh từ máy tính ra ngoài?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A. Máy ảnh.</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B. Micro.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 Màn hình.</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 Loa.</a:t>
                </a:r>
              </a:p>
            </p:txBody>
          </p:sp>
        </p:grpSp>
        <p:pic>
          <p:nvPicPr>
            <p:cNvPr id="24" name="Picture 23">
              <a:extLst>
                <a:ext uri="{FF2B5EF4-FFF2-40B4-BE49-F238E27FC236}">
                  <a16:creationId xmlns:a16="http://schemas.microsoft.com/office/drawing/2014/main" id="{72C86AA5-E876-4CB4-92C2-B434D3E9FBC4}"/>
                </a:ext>
              </a:extLst>
            </p:cNvPr>
            <p:cNvPicPr>
              <a:picLocks noChangeAspect="1"/>
            </p:cNvPicPr>
            <p:nvPr/>
          </p:nvPicPr>
          <p:blipFill>
            <a:blip r:embed="rId4"/>
            <a:stretch>
              <a:fillRect/>
            </a:stretch>
          </p:blipFill>
          <p:spPr>
            <a:xfrm>
              <a:off x="601971" y="425316"/>
              <a:ext cx="903656" cy="885726"/>
            </a:xfrm>
            <a:prstGeom prst="rect">
              <a:avLst/>
            </a:prstGeom>
          </p:spPr>
        </p:pic>
        <p:pic>
          <p:nvPicPr>
            <p:cNvPr id="26" name="Picture 25">
              <a:extLst>
                <a:ext uri="{FF2B5EF4-FFF2-40B4-BE49-F238E27FC236}">
                  <a16:creationId xmlns:a16="http://schemas.microsoft.com/office/drawing/2014/main" id="{60259513-3A3B-487C-851C-62A8883ED233}"/>
                </a:ext>
              </a:extLst>
            </p:cNvPr>
            <p:cNvPicPr>
              <a:picLocks noChangeAspect="1"/>
            </p:cNvPicPr>
            <p:nvPr/>
          </p:nvPicPr>
          <p:blipFill>
            <a:blip r:embed="rId5"/>
            <a:stretch>
              <a:fillRect/>
            </a:stretch>
          </p:blipFill>
          <p:spPr>
            <a:xfrm>
              <a:off x="10433338" y="704537"/>
              <a:ext cx="661756" cy="554444"/>
            </a:xfrm>
            <a:prstGeom prst="rect">
              <a:avLst/>
            </a:prstGeom>
          </p:spPr>
        </p:pic>
      </p:grpSp>
      <p:pic>
        <p:nvPicPr>
          <p:cNvPr id="29" name="Picture 4" descr="Káº¿t quáº£ hÃ¬nh áº£nh cho right icon">
            <a:extLst>
              <a:ext uri="{FF2B5EF4-FFF2-40B4-BE49-F238E27FC236}">
                <a16:creationId xmlns:a16="http://schemas.microsoft.com/office/drawing/2014/main" id="{5840E999-F1DE-419D-A594-95136CC09A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3670" y="1793033"/>
            <a:ext cx="463478" cy="46347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Káº¿t quáº£ hÃ¬nh áº£nh cho right icon">
            <a:extLst>
              <a:ext uri="{FF2B5EF4-FFF2-40B4-BE49-F238E27FC236}">
                <a16:creationId xmlns:a16="http://schemas.microsoft.com/office/drawing/2014/main" id="{7EE365C2-0D62-4D5A-A394-44500AF97B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188" y="3203224"/>
            <a:ext cx="463478" cy="463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3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865"/>
            <a:ext cx="12202003" cy="871460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700" y="900751"/>
            <a:ext cx="3853732" cy="5302091"/>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0634" y="592853"/>
            <a:ext cx="7086666" cy="2332377"/>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2324" y="3166728"/>
            <a:ext cx="1960807" cy="743187"/>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2956" y="4094104"/>
            <a:ext cx="1395087" cy="956204"/>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3358" y="4829350"/>
            <a:ext cx="1960807" cy="587393"/>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5911" y="4094104"/>
            <a:ext cx="1395087" cy="956204"/>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6313" y="4829350"/>
            <a:ext cx="1960807" cy="587393"/>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9038" y="5060983"/>
            <a:ext cx="1395087" cy="956204"/>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9440" y="5796229"/>
            <a:ext cx="1960807" cy="587393"/>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1267005" y="5269930"/>
            <a:ext cx="487363" cy="48736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9055" y="5035508"/>
            <a:ext cx="1395087" cy="956204"/>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9457" y="5770754"/>
            <a:ext cx="1960807" cy="587393"/>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6851908"/>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4"/>
            <a:ext cx="1085554" cy="369332"/>
          </a:xfrm>
          <a:prstGeom prst="rect">
            <a:avLst/>
          </a:prstGeom>
          <a:noFill/>
        </p:spPr>
        <p:txBody>
          <a:bodyPr wrap="none" rtlCol="0">
            <a:spAutoFit/>
          </a:bodyPr>
          <a:lstStyle/>
          <a:p>
            <a:pPr defTabSz="914446"/>
            <a:r>
              <a:rPr lang="en-US" b="1" dirty="0" err="1">
                <a:solidFill>
                  <a:prstClr val="black"/>
                </a:solidFill>
                <a:latin typeface="Calibri" panose="020F0502020204030204"/>
              </a:rPr>
              <a:t>Nhạc</a:t>
            </a:r>
            <a:r>
              <a:rPr lang="en-US" b="1" dirty="0">
                <a:solidFill>
                  <a:prstClr val="black"/>
                </a:solidFill>
                <a:latin typeface="Calibri" panose="020F0502020204030204"/>
              </a:rPr>
              <a:t> </a:t>
            </a:r>
            <a:r>
              <a:rPr lang="en-US" b="1" dirty="0" err="1">
                <a:solidFill>
                  <a:prstClr val="black"/>
                </a:solidFill>
                <a:latin typeface="Calibri" panose="020F0502020204030204"/>
              </a:rPr>
              <a:t>nền</a:t>
            </a:r>
            <a:endParaRPr lang="en-US" b="1" dirty="0">
              <a:solidFill>
                <a:prstClr val="black"/>
              </a:solidFill>
              <a:latin typeface="Calibri" panose="020F0502020204030204"/>
            </a:endParaRPr>
          </a:p>
        </p:txBody>
      </p:sp>
    </p:spTree>
    <p:extLst>
      <p:ext uri="{BB962C8B-B14F-4D97-AF65-F5344CB8AC3E}">
        <p14:creationId xmlns:p14="http://schemas.microsoft.com/office/powerpoint/2010/main" val="260602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850570"/>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002" y="-1858466"/>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6162975" y="5215980"/>
            <a:ext cx="1347333"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4540640" y="5215981"/>
            <a:ext cx="1347333"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6162975" y="3054758"/>
            <a:ext cx="1347333"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4540640" y="3054758"/>
            <a:ext cx="1347333"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74169" y="5907606"/>
            <a:ext cx="2138141" cy="2941725"/>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42183" y="3752480"/>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418429" y="2463177"/>
            <a:ext cx="4396608" cy="1865804"/>
            <a:chOff x="418429" y="2463177"/>
            <a:chExt cx="4396608" cy="1865804"/>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523565" y="2463177"/>
              <a:ext cx="3714957"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en-US" sz="3000">
                  <a:solidFill>
                    <a:srgbClr val="9C5043"/>
                  </a:solidFill>
                  <a:latin typeface="Arial" panose="020B0604020202020204" pitchFamily="34" charset="0"/>
                  <a:ea typeface="Tahoma" panose="020B0604030504040204" pitchFamily="34" charset="0"/>
                  <a:cs typeface="Arial" panose="020B0604020202020204" pitchFamily="34" charset="0"/>
                </a:rPr>
                <a:t>Thiết bị vừa vào vừa ra</a:t>
              </a:r>
              <a:endParaRPr lang="en-US" sz="30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10492" y="4651606"/>
            <a:ext cx="4401306"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3000">
                  <a:solidFill>
                    <a:srgbClr val="9C5043"/>
                  </a:solidFill>
                  <a:latin typeface="Arial" panose="020B0604020202020204" pitchFamily="34" charset="0"/>
                  <a:ea typeface="Tahoma" panose="020B0604030504040204" pitchFamily="34" charset="0"/>
                  <a:cs typeface="Arial" panose="020B0604020202020204" pitchFamily="34" charset="0"/>
                </a:rPr>
                <a:t>Thiết bị vào</a:t>
              </a:r>
              <a:endParaRPr lang="en-US" sz="30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7376964" y="2465042"/>
            <a:ext cx="4416325" cy="186393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3000">
                  <a:solidFill>
                    <a:srgbClr val="9C5043"/>
                  </a:solidFill>
                  <a:latin typeface="Arial" panose="020B0604020202020204" pitchFamily="34" charset="0"/>
                  <a:ea typeface="Tahoma" panose="020B0604030504040204" pitchFamily="34" charset="0"/>
                  <a:cs typeface="Arial" panose="020B0604020202020204" pitchFamily="34" charset="0"/>
                </a:rPr>
                <a:t>Thiết bị ra</a:t>
              </a:r>
              <a:endParaRPr lang="en-US" sz="30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83261" y="4651606"/>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en-US" sz="3000">
                  <a:solidFill>
                    <a:srgbClr val="9C5043"/>
                  </a:solidFill>
                  <a:latin typeface="Arial" panose="020B0604020202020204" pitchFamily="34" charset="0"/>
                  <a:ea typeface="Tahoma" panose="020B0604030504040204" pitchFamily="34" charset="0"/>
                  <a:cs typeface="Arial" panose="020B0604020202020204" pitchFamily="34" charset="0"/>
                </a:rPr>
                <a:t>Không phải thiết bị vào – ra</a:t>
              </a:r>
              <a:endParaRPr lang="en-US" sz="30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390015" y="493888"/>
            <a:ext cx="627889" cy="627889"/>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36208" y="161108"/>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en-US" sz="3000" b="1">
                    <a:solidFill>
                      <a:prstClr val="white"/>
                    </a:solidFill>
                    <a:latin typeface="Arial" panose="020B0604020202020204" pitchFamily="34" charset="0"/>
                    <a:ea typeface="Tahoma" panose="020B0604030504040204" pitchFamily="34" charset="0"/>
                    <a:cs typeface="Arial" panose="020B0604020202020204" pitchFamily="34" charset="0"/>
                  </a:rPr>
                  <a:t>Một bộ tai nghe có gắn micro sử dụng cho máy tính là loại thiết bị gì?</a:t>
                </a:r>
                <a:endParaRPr lang="en-US" sz="30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8215"/>
              <a:ext cx="909210" cy="738664"/>
            </a:xfrm>
            <a:prstGeom prst="rect">
              <a:avLst/>
            </a:prstGeom>
            <a:noFill/>
          </p:spPr>
          <p:txBody>
            <a:bodyPr wrap="square" rtlCol="0" anchor="ctr">
              <a:spAutoFit/>
            </a:bodyPr>
            <a:lstStyle/>
            <a:p>
              <a:pPr algn="ctr" defTabSz="914446"/>
              <a:r>
                <a:rPr lang="en-US" sz="4200" dirty="0">
                  <a:solidFill>
                    <a:prstClr val="white"/>
                  </a:solidFill>
                  <a:latin typeface="iCiel Cadena" panose="02000503000000020004" pitchFamily="50"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660111" y="423471"/>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5012" y="4407924"/>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231859" y="2876397"/>
            <a:ext cx="487363" cy="487363"/>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759464" y="2036999"/>
            <a:ext cx="1550424" cy="646331"/>
          </a:xfrm>
          <a:prstGeom prst="rect">
            <a:avLst/>
          </a:prstGeom>
          <a:noFill/>
        </p:spPr>
        <p:txBody>
          <a:bodyPr wrap="none" rtlCol="0">
            <a:spAutoFit/>
          </a:bodyPr>
          <a:lstStyle/>
          <a:p>
            <a:pPr algn="ctr" defTabSz="914446"/>
            <a:r>
              <a:rPr lang="en-US" b="1" dirty="0" err="1">
                <a:solidFill>
                  <a:prstClr val="black"/>
                </a:solidFill>
                <a:latin typeface="Calibri" panose="020F0502020204030204"/>
              </a:rPr>
              <a:t>Âm</a:t>
            </a:r>
            <a:r>
              <a:rPr lang="en-US" b="1" dirty="0">
                <a:solidFill>
                  <a:prstClr val="black"/>
                </a:solidFill>
                <a:latin typeface="Calibri" panose="020F0502020204030204"/>
              </a:rPr>
              <a:t> </a:t>
            </a:r>
            <a:r>
              <a:rPr lang="en-US" b="1" dirty="0" err="1">
                <a:solidFill>
                  <a:prstClr val="black"/>
                </a:solidFill>
                <a:latin typeface="Calibri" panose="020F0502020204030204"/>
              </a:rPr>
              <a:t>thanh</a:t>
            </a:r>
            <a:r>
              <a:rPr lang="en-US" b="1" dirty="0">
                <a:solidFill>
                  <a:prstClr val="black"/>
                </a:solidFill>
                <a:latin typeface="Calibri" panose="020F0502020204030204"/>
              </a:rPr>
              <a:t> </a:t>
            </a:r>
          </a:p>
          <a:p>
            <a:pPr algn="ctr" defTabSz="914446"/>
            <a:r>
              <a:rPr lang="en-US" b="1" dirty="0" err="1">
                <a:solidFill>
                  <a:prstClr val="black"/>
                </a:solidFill>
                <a:latin typeface="Calibri" panose="020F0502020204030204"/>
              </a:rPr>
              <a:t>khi</a:t>
            </a:r>
            <a:r>
              <a:rPr lang="en-US" b="1" dirty="0">
                <a:solidFill>
                  <a:prstClr val="black"/>
                </a:solidFill>
                <a:latin typeface="Calibri" panose="020F0502020204030204"/>
              </a:rPr>
              <a:t> </a:t>
            </a:r>
            <a:r>
              <a:rPr lang="en-US" b="1" dirty="0" err="1">
                <a:solidFill>
                  <a:prstClr val="black"/>
                </a:solidFill>
                <a:latin typeface="Calibri" panose="020F0502020204030204"/>
              </a:rPr>
              <a:t>chọn</a:t>
            </a:r>
            <a:r>
              <a:rPr lang="en-US" b="1" dirty="0">
                <a:solidFill>
                  <a:prstClr val="black"/>
                </a:solidFill>
                <a:latin typeface="Calibri" panose="020F0502020204030204"/>
              </a:rPr>
              <a:t> </a:t>
            </a:r>
            <a:r>
              <a:rPr lang="en-US" b="1" dirty="0" err="1">
                <a:solidFill>
                  <a:prstClr val="black"/>
                </a:solidFill>
                <a:latin typeface="Calibri" panose="020F0502020204030204"/>
              </a:rPr>
              <a:t>Đúng</a:t>
            </a:r>
            <a:endParaRPr lang="en-US" b="1" dirty="0">
              <a:solidFill>
                <a:prstClr val="black"/>
              </a:solidFill>
              <a:latin typeface="Calibri" panose="020F0502020204030204"/>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645108" y="3625083"/>
            <a:ext cx="1326005" cy="646331"/>
          </a:xfrm>
          <a:prstGeom prst="rect">
            <a:avLst/>
          </a:prstGeom>
          <a:noFill/>
        </p:spPr>
        <p:txBody>
          <a:bodyPr wrap="none" rtlCol="0">
            <a:spAutoFit/>
          </a:bodyPr>
          <a:lstStyle/>
          <a:p>
            <a:pPr algn="ctr" defTabSz="914446"/>
            <a:r>
              <a:rPr lang="en-US" b="1" dirty="0" err="1">
                <a:solidFill>
                  <a:prstClr val="black"/>
                </a:solidFill>
                <a:latin typeface="Calibri" panose="020F0502020204030204"/>
              </a:rPr>
              <a:t>Âm</a:t>
            </a:r>
            <a:r>
              <a:rPr lang="en-US" b="1" dirty="0">
                <a:solidFill>
                  <a:prstClr val="black"/>
                </a:solidFill>
                <a:latin typeface="Calibri" panose="020F0502020204030204"/>
              </a:rPr>
              <a:t> </a:t>
            </a:r>
            <a:r>
              <a:rPr lang="en-US" b="1" dirty="0" err="1">
                <a:solidFill>
                  <a:prstClr val="black"/>
                </a:solidFill>
                <a:latin typeface="Calibri" panose="020F0502020204030204"/>
              </a:rPr>
              <a:t>thanh</a:t>
            </a:r>
            <a:r>
              <a:rPr lang="en-US" b="1" dirty="0">
                <a:solidFill>
                  <a:prstClr val="black"/>
                </a:solidFill>
                <a:latin typeface="Calibri" panose="020F0502020204030204"/>
              </a:rPr>
              <a:t> </a:t>
            </a:r>
          </a:p>
          <a:p>
            <a:pPr algn="ctr" defTabSz="914446"/>
            <a:r>
              <a:rPr lang="en-US" b="1" dirty="0" err="1">
                <a:solidFill>
                  <a:prstClr val="black"/>
                </a:solidFill>
                <a:latin typeface="Calibri" panose="020F0502020204030204"/>
              </a:rPr>
              <a:t>khi</a:t>
            </a:r>
            <a:r>
              <a:rPr lang="en-US" b="1" dirty="0">
                <a:solidFill>
                  <a:prstClr val="black"/>
                </a:solidFill>
                <a:latin typeface="Calibri" panose="020F0502020204030204"/>
              </a:rPr>
              <a:t> </a:t>
            </a:r>
            <a:r>
              <a:rPr lang="en-US" b="1" dirty="0" err="1">
                <a:solidFill>
                  <a:prstClr val="black"/>
                </a:solidFill>
                <a:latin typeface="Calibri" panose="020F0502020204030204"/>
              </a:rPr>
              <a:t>chọn</a:t>
            </a:r>
            <a:r>
              <a:rPr lang="en-US" b="1" dirty="0">
                <a:solidFill>
                  <a:prstClr val="black"/>
                </a:solidFill>
                <a:latin typeface="Calibri" panose="020F0502020204030204"/>
              </a:rPr>
              <a:t> Sai</a:t>
            </a:r>
          </a:p>
        </p:txBody>
      </p:sp>
    </p:spTree>
    <p:extLst>
      <p:ext uri="{BB962C8B-B14F-4D97-AF65-F5344CB8AC3E}">
        <p14:creationId xmlns:p14="http://schemas.microsoft.com/office/powerpoint/2010/main" val="38811575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850570"/>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02" y="-1858466"/>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6164421" y="5215980"/>
            <a:ext cx="1347333"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4539105" y="5219030"/>
            <a:ext cx="1347333"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40977" y="3039261"/>
            <a:ext cx="1343589"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182874" y="3039261"/>
            <a:ext cx="1335138"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42183" y="3752480"/>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375668" y="2455975"/>
            <a:ext cx="4396608" cy="1871084"/>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3000">
                  <a:solidFill>
                    <a:srgbClr val="9C5043"/>
                  </a:solidFill>
                  <a:latin typeface="Arial" panose="020B0604020202020204" pitchFamily="34" charset="0"/>
                  <a:ea typeface="Tahoma" panose="020B0604030504040204" pitchFamily="34" charset="0"/>
                  <a:cs typeface="Arial" panose="020B0604020202020204" pitchFamily="34" charset="0"/>
                </a:rPr>
                <a:t>Màn hình cảm ứng </a:t>
              </a:r>
              <a:endParaRPr lang="en-US" sz="30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20580" y="4651606"/>
            <a:ext cx="4401306"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3000">
                  <a:solidFill>
                    <a:srgbClr val="9C5043"/>
                  </a:solidFill>
                  <a:latin typeface="Arial" panose="020B0604020202020204" pitchFamily="34" charset="0"/>
                  <a:ea typeface="Tahoma" panose="020B0604030504040204" pitchFamily="34" charset="0"/>
                  <a:cs typeface="Arial" panose="020B0604020202020204" pitchFamily="34" charset="0"/>
                </a:rPr>
                <a:t>Màn hình chiếu</a:t>
              </a:r>
              <a:endParaRPr lang="en-US" sz="30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416044" y="2459325"/>
            <a:ext cx="4410376" cy="1864387"/>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3000">
                  <a:solidFill>
                    <a:srgbClr val="9C5043"/>
                  </a:solidFill>
                  <a:latin typeface="Arial" panose="020B0604020202020204" pitchFamily="34" charset="0"/>
                  <a:ea typeface="Tahoma" panose="020B0604030504040204" pitchFamily="34" charset="0"/>
                  <a:cs typeface="Arial" panose="020B0604020202020204" pitchFamily="34" charset="0"/>
                </a:rPr>
                <a:t>Máy ảnh</a:t>
              </a:r>
              <a:endParaRPr lang="en-US" sz="30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72108" y="4651606"/>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3000">
                  <a:solidFill>
                    <a:srgbClr val="9C5043"/>
                  </a:solidFill>
                  <a:latin typeface="Arial" panose="020B0604020202020204" pitchFamily="34" charset="0"/>
                  <a:ea typeface="Tahoma" panose="020B0604030504040204" pitchFamily="34" charset="0"/>
                  <a:cs typeface="Arial" panose="020B0604020202020204" pitchFamily="34" charset="0"/>
                </a:rPr>
                <a:t>Loa </a:t>
              </a:r>
              <a:endParaRPr lang="en-US" sz="30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3" y="159046"/>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en-US" sz="3000" b="1">
                    <a:solidFill>
                      <a:prstClr val="white"/>
                    </a:solidFill>
                    <a:latin typeface="Arial" panose="020B0604020202020204" pitchFamily="34" charset="0"/>
                    <a:ea typeface="Tahoma" panose="020B0604030504040204" pitchFamily="34" charset="0"/>
                    <a:cs typeface="Arial" panose="020B0604020202020204" pitchFamily="34" charset="0"/>
                  </a:rPr>
                  <a:t>Trong các thiết bị sau đây, đâu vừa là thiết bị vào vừa là thiết bị ra:</a:t>
                </a:r>
                <a:endParaRPr lang="en-US" sz="30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8215"/>
              <a:ext cx="909210" cy="738664"/>
            </a:xfrm>
            <a:prstGeom prst="rect">
              <a:avLst/>
            </a:prstGeom>
            <a:noFill/>
          </p:spPr>
          <p:txBody>
            <a:bodyPr wrap="square" rtlCol="0" anchor="ctr">
              <a:spAutoFit/>
            </a:bodyPr>
            <a:lstStyle/>
            <a:p>
              <a:pPr algn="ctr" defTabSz="914446"/>
              <a:r>
                <a:rPr lang="en-US" sz="4200" dirty="0">
                  <a:solidFill>
                    <a:prstClr val="white"/>
                  </a:solidFill>
                  <a:latin typeface="iCiel Cadena" panose="02000503000000020004" pitchFamily="50"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660111" y="423471"/>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36462" y="4407924"/>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27935" y="2779131"/>
            <a:ext cx="487363" cy="487363"/>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390015" y="493888"/>
            <a:ext cx="627889" cy="627889"/>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759464" y="2036999"/>
            <a:ext cx="1550424" cy="646331"/>
          </a:xfrm>
          <a:prstGeom prst="rect">
            <a:avLst/>
          </a:prstGeom>
          <a:noFill/>
        </p:spPr>
        <p:txBody>
          <a:bodyPr wrap="none" rtlCol="0">
            <a:spAutoFit/>
          </a:bodyPr>
          <a:lstStyle/>
          <a:p>
            <a:pPr algn="ctr" defTabSz="914446"/>
            <a:r>
              <a:rPr lang="en-US" b="1" dirty="0" err="1">
                <a:solidFill>
                  <a:prstClr val="black"/>
                </a:solidFill>
                <a:latin typeface="Calibri" panose="020F0502020204030204"/>
              </a:rPr>
              <a:t>Âm</a:t>
            </a:r>
            <a:r>
              <a:rPr lang="en-US" b="1" dirty="0">
                <a:solidFill>
                  <a:prstClr val="black"/>
                </a:solidFill>
                <a:latin typeface="Calibri" panose="020F0502020204030204"/>
              </a:rPr>
              <a:t> </a:t>
            </a:r>
            <a:r>
              <a:rPr lang="en-US" b="1" dirty="0" err="1">
                <a:solidFill>
                  <a:prstClr val="black"/>
                </a:solidFill>
                <a:latin typeface="Calibri" panose="020F0502020204030204"/>
              </a:rPr>
              <a:t>thanh</a:t>
            </a:r>
            <a:r>
              <a:rPr lang="en-US" b="1" dirty="0">
                <a:solidFill>
                  <a:prstClr val="black"/>
                </a:solidFill>
                <a:latin typeface="Calibri" panose="020F0502020204030204"/>
              </a:rPr>
              <a:t> </a:t>
            </a:r>
          </a:p>
          <a:p>
            <a:pPr algn="ctr" defTabSz="914446"/>
            <a:r>
              <a:rPr lang="en-US" b="1" dirty="0" err="1">
                <a:solidFill>
                  <a:prstClr val="black"/>
                </a:solidFill>
                <a:latin typeface="Calibri" panose="020F0502020204030204"/>
              </a:rPr>
              <a:t>khi</a:t>
            </a:r>
            <a:r>
              <a:rPr lang="en-US" b="1" dirty="0">
                <a:solidFill>
                  <a:prstClr val="black"/>
                </a:solidFill>
                <a:latin typeface="Calibri" panose="020F0502020204030204"/>
              </a:rPr>
              <a:t> </a:t>
            </a:r>
            <a:r>
              <a:rPr lang="en-US" b="1" dirty="0" err="1">
                <a:solidFill>
                  <a:prstClr val="black"/>
                </a:solidFill>
                <a:latin typeface="Calibri" panose="020F0502020204030204"/>
              </a:rPr>
              <a:t>chọn</a:t>
            </a:r>
            <a:r>
              <a:rPr lang="en-US" b="1" dirty="0">
                <a:solidFill>
                  <a:prstClr val="black"/>
                </a:solidFill>
                <a:latin typeface="Calibri" panose="020F0502020204030204"/>
              </a:rPr>
              <a:t> </a:t>
            </a:r>
            <a:r>
              <a:rPr lang="en-US" b="1" dirty="0" err="1">
                <a:solidFill>
                  <a:prstClr val="black"/>
                </a:solidFill>
                <a:latin typeface="Calibri" panose="020F0502020204030204"/>
              </a:rPr>
              <a:t>Đúng</a:t>
            </a:r>
            <a:endParaRPr lang="en-US" b="1" dirty="0">
              <a:solidFill>
                <a:prstClr val="black"/>
              </a:solidFill>
              <a:latin typeface="Calibri" panose="020F0502020204030204"/>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669155" y="3528342"/>
            <a:ext cx="1326005" cy="646331"/>
          </a:xfrm>
          <a:prstGeom prst="rect">
            <a:avLst/>
          </a:prstGeom>
          <a:noFill/>
        </p:spPr>
        <p:txBody>
          <a:bodyPr wrap="none" rtlCol="0">
            <a:spAutoFit/>
          </a:bodyPr>
          <a:lstStyle/>
          <a:p>
            <a:pPr algn="ctr" defTabSz="914446"/>
            <a:r>
              <a:rPr lang="en-US" b="1" dirty="0" err="1">
                <a:solidFill>
                  <a:prstClr val="black"/>
                </a:solidFill>
                <a:latin typeface="Calibri" panose="020F0502020204030204"/>
              </a:rPr>
              <a:t>Âm</a:t>
            </a:r>
            <a:r>
              <a:rPr lang="en-US" b="1" dirty="0">
                <a:solidFill>
                  <a:prstClr val="black"/>
                </a:solidFill>
                <a:latin typeface="Calibri" panose="020F0502020204030204"/>
              </a:rPr>
              <a:t> </a:t>
            </a:r>
            <a:r>
              <a:rPr lang="en-US" b="1" dirty="0" err="1">
                <a:solidFill>
                  <a:prstClr val="black"/>
                </a:solidFill>
                <a:latin typeface="Calibri" panose="020F0502020204030204"/>
              </a:rPr>
              <a:t>thanh</a:t>
            </a:r>
            <a:r>
              <a:rPr lang="en-US" b="1" dirty="0">
                <a:solidFill>
                  <a:prstClr val="black"/>
                </a:solidFill>
                <a:latin typeface="Calibri" panose="020F0502020204030204"/>
              </a:rPr>
              <a:t> </a:t>
            </a:r>
          </a:p>
          <a:p>
            <a:pPr algn="ctr" defTabSz="914446"/>
            <a:r>
              <a:rPr lang="en-US" b="1" dirty="0" err="1">
                <a:solidFill>
                  <a:prstClr val="black"/>
                </a:solidFill>
                <a:latin typeface="Calibri" panose="020F0502020204030204"/>
              </a:rPr>
              <a:t>khi</a:t>
            </a:r>
            <a:r>
              <a:rPr lang="en-US" b="1" dirty="0">
                <a:solidFill>
                  <a:prstClr val="black"/>
                </a:solidFill>
                <a:latin typeface="Calibri" panose="020F0502020204030204"/>
              </a:rPr>
              <a:t> </a:t>
            </a:r>
            <a:r>
              <a:rPr lang="en-US" b="1" dirty="0" err="1">
                <a:solidFill>
                  <a:prstClr val="black"/>
                </a:solidFill>
                <a:latin typeface="Calibri" panose="020F0502020204030204"/>
              </a:rPr>
              <a:t>chọn</a:t>
            </a:r>
            <a:r>
              <a:rPr lang="en-US" b="1" dirty="0">
                <a:solidFill>
                  <a:prstClr val="black"/>
                </a:solidFill>
                <a:latin typeface="Calibri" panose="020F0502020204030204"/>
              </a:rPr>
              <a:t> Sai</a:t>
            </a:r>
          </a:p>
        </p:txBody>
      </p:sp>
    </p:spTree>
    <p:extLst>
      <p:ext uri="{BB962C8B-B14F-4D97-AF65-F5344CB8AC3E}">
        <p14:creationId xmlns:p14="http://schemas.microsoft.com/office/powerpoint/2010/main" val="41170001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850570"/>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02" y="-1858466"/>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6163702" y="5215980"/>
            <a:ext cx="1347333"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546736" y="3027172"/>
            <a:ext cx="1335138"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6162247" y="3050877"/>
            <a:ext cx="1347333"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542511" y="5221715"/>
            <a:ext cx="1343589"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42183" y="3752480"/>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407254" y="4652831"/>
            <a:ext cx="4407783" cy="1863941"/>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en-US" sz="3000">
                  <a:solidFill>
                    <a:srgbClr val="9C5043"/>
                  </a:solidFill>
                  <a:latin typeface="Arial" panose="020B0604020202020204" pitchFamily="34" charset="0"/>
                  <a:ea typeface="Tahoma" panose="020B0604030504040204" pitchFamily="34" charset="0"/>
                  <a:cs typeface="Arial" panose="020B0604020202020204" pitchFamily="34" charset="0"/>
                </a:rPr>
                <a:t>Xuất thông tin từ máy tính ra bên ngoài</a:t>
              </a:r>
              <a:endParaRPr lang="en-US" sz="30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13732" y="2462797"/>
            <a:ext cx="4401306"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vi-VN" sz="3000">
                  <a:solidFill>
                    <a:srgbClr val="9C5043"/>
                  </a:solidFill>
                  <a:latin typeface="Arial" panose="020B0604020202020204" pitchFamily="34" charset="0"/>
                  <a:ea typeface="Tahoma" panose="020B0604030504040204" pitchFamily="34" charset="0"/>
                  <a:cs typeface="Tahoma" panose="020B0604030504040204" pitchFamily="34" charset="0"/>
                </a:rPr>
                <a:t>Lưu trữ dữ liệu</a:t>
              </a:r>
              <a:endParaRPr lang="en-US" sz="30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7376964" y="2465043"/>
            <a:ext cx="4416325" cy="186393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en-US" sz="3000">
                  <a:solidFill>
                    <a:srgbClr val="9C5043"/>
                  </a:solidFill>
                  <a:latin typeface="Arial" panose="020B0604020202020204" pitchFamily="34" charset="0"/>
                  <a:ea typeface="Tahoma" panose="020B0604030504040204" pitchFamily="34" charset="0"/>
                  <a:cs typeface="Arial" panose="020B0604020202020204" pitchFamily="34" charset="0"/>
                </a:rPr>
                <a:t>Thu nhận thông tin vào máy tính</a:t>
              </a:r>
              <a:endParaRPr lang="en-US" sz="30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86970" y="4651606"/>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pt-BR" sz="3000">
                  <a:solidFill>
                    <a:srgbClr val="9C5043"/>
                  </a:solidFill>
                  <a:latin typeface="Arial" panose="020B0604020202020204" pitchFamily="34" charset="0"/>
                  <a:ea typeface="Tahoma" panose="020B0604030504040204" pitchFamily="34" charset="0"/>
                  <a:cs typeface="Arial" panose="020B0604020202020204" pitchFamily="34" charset="0"/>
                </a:rPr>
                <a:t>Cả A, B, C đều đúng</a:t>
              </a:r>
              <a:endParaRPr lang="en-US" sz="30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3" y="159046"/>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3000" b="1">
                    <a:solidFill>
                      <a:prstClr val="white"/>
                    </a:solidFill>
                    <a:latin typeface="Arial" panose="020B0604020202020204" pitchFamily="34" charset="0"/>
                    <a:ea typeface="Tahoma" panose="020B0604030504040204" pitchFamily="34" charset="0"/>
                    <a:cs typeface="Arial" panose="020B0604020202020204" pitchFamily="34" charset="0"/>
                  </a:rPr>
                  <a:t>Các thiết bị ra có chức năng gì?</a:t>
                </a:r>
                <a:endParaRPr lang="en-US" sz="30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8215"/>
              <a:ext cx="909210" cy="738664"/>
            </a:xfrm>
            <a:prstGeom prst="rect">
              <a:avLst/>
            </a:prstGeom>
            <a:noFill/>
          </p:spPr>
          <p:txBody>
            <a:bodyPr wrap="square" rtlCol="0" anchor="ctr">
              <a:spAutoFit/>
            </a:bodyPr>
            <a:lstStyle/>
            <a:p>
              <a:pPr algn="ctr" defTabSz="914446"/>
              <a:r>
                <a:rPr lang="en-US" sz="4200" dirty="0">
                  <a:solidFill>
                    <a:prstClr val="white"/>
                  </a:solidFill>
                  <a:latin typeface="iCiel Cadena" panose="02000503000000020004" pitchFamily="50"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660111" y="423471"/>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1288" y="2571277"/>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21098" y="3508798"/>
            <a:ext cx="487363" cy="487363"/>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390015" y="493888"/>
            <a:ext cx="627889" cy="627889"/>
          </a:xfrm>
          <a:prstGeom prst="rect">
            <a:avLst/>
          </a:prstGeom>
        </p:spPr>
      </p:pic>
    </p:spTree>
    <p:extLst>
      <p:ext uri="{BB962C8B-B14F-4D97-AF65-F5344CB8AC3E}">
        <p14:creationId xmlns:p14="http://schemas.microsoft.com/office/powerpoint/2010/main" val="22488858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850570"/>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02" y="-1858466"/>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180336" y="3052309"/>
            <a:ext cx="1335138"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4540639" y="5215981"/>
            <a:ext cx="1347333"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37571" y="3039261"/>
            <a:ext cx="1343589" cy="969348"/>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90015" y="493888"/>
            <a:ext cx="627889" cy="627889"/>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124734" y="5206904"/>
            <a:ext cx="1335138" cy="969347"/>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42183" y="3752480"/>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366956" y="4673045"/>
            <a:ext cx="4396608" cy="1871084"/>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en-US" sz="3000">
                  <a:solidFill>
                    <a:srgbClr val="9C5043"/>
                  </a:solidFill>
                  <a:latin typeface="Arial" panose="020B0604020202020204" pitchFamily="34" charset="0"/>
                  <a:ea typeface="Tahoma" panose="020B0604030504040204" pitchFamily="34" charset="0"/>
                  <a:cs typeface="Arial" panose="020B0604020202020204" pitchFamily="34" charset="0"/>
                </a:rPr>
                <a:t>Chuột, bàn phím, webcam</a:t>
              </a:r>
              <a:endParaRPr lang="en-US" sz="30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13732" y="4651606"/>
            <a:ext cx="4401306"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en-US" sz="3000">
                  <a:solidFill>
                    <a:srgbClr val="9C5043"/>
                  </a:solidFill>
                  <a:latin typeface="Arial" panose="020B0604020202020204" pitchFamily="34" charset="0"/>
                  <a:ea typeface="Tahoma" panose="020B0604030504040204" pitchFamily="34" charset="0"/>
                  <a:cs typeface="Arial" panose="020B0604020202020204" pitchFamily="34" charset="0"/>
                </a:rPr>
                <a:t>Dây màn hình và dây nguồn</a:t>
              </a:r>
              <a:endParaRPr lang="en-US" sz="30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418358" y="2446968"/>
            <a:ext cx="4410376" cy="1864387"/>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fi-FI" sz="3000">
                  <a:solidFill>
                    <a:srgbClr val="9C5043"/>
                  </a:solidFill>
                  <a:latin typeface="Arial" panose="020B0604020202020204" pitchFamily="34" charset="0"/>
                  <a:ea typeface="Tahoma" panose="020B0604030504040204" pitchFamily="34" charset="0"/>
                  <a:cs typeface="Arial" panose="020B0604020202020204" pitchFamily="34" charset="0"/>
                </a:rPr>
                <a:t>Chuột, Tai nghe cổng 3.5mm</a:t>
              </a:r>
              <a:endParaRPr lang="en-US" sz="30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69570" y="2450864"/>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en-US" sz="3000">
                  <a:solidFill>
                    <a:srgbClr val="9C5043"/>
                  </a:solidFill>
                  <a:latin typeface="Arial" panose="020B0604020202020204" pitchFamily="34" charset="0"/>
                  <a:ea typeface="Tahoma" panose="020B0604030504040204" pitchFamily="34" charset="0"/>
                  <a:cs typeface="Arial" panose="020B0604020202020204" pitchFamily="34" charset="0"/>
                </a:rPr>
                <a:t>Dây nguồn và dây mạng</a:t>
              </a:r>
              <a:endParaRPr lang="en-US" sz="30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3" y="159046"/>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vi-VN" sz="3000" b="1">
                    <a:solidFill>
                      <a:prstClr val="white"/>
                    </a:solidFill>
                    <a:latin typeface="Arial" panose="020B0604020202020204" pitchFamily="34" charset="0"/>
                    <a:ea typeface="Tahoma" panose="020B0604030504040204" pitchFamily="34" charset="0"/>
                    <a:cs typeface="Tahoma" panose="020B0604030504040204" pitchFamily="34" charset="0"/>
                  </a:rPr>
                  <a:t>Cổng USB của máy tính để bàn có thể kết nối được với các thiết bị nào sau đây:</a:t>
                </a:r>
                <a:endParaRPr lang="en-US" sz="3000" b="1" dirty="0">
                  <a:solidFill>
                    <a:prstClr val="white"/>
                  </a:solidFill>
                  <a:latin typeface="Calibri" panose="020F0502020204030204"/>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8215"/>
              <a:ext cx="909210" cy="738664"/>
            </a:xfrm>
            <a:prstGeom prst="rect">
              <a:avLst/>
            </a:prstGeom>
            <a:noFill/>
          </p:spPr>
          <p:txBody>
            <a:bodyPr wrap="square" rtlCol="0" anchor="ctr">
              <a:spAutoFit/>
            </a:bodyPr>
            <a:lstStyle/>
            <a:p>
              <a:pPr algn="ctr" defTabSz="914446"/>
              <a:r>
                <a:rPr lang="en-US" sz="4200" dirty="0">
                  <a:solidFill>
                    <a:prstClr val="white"/>
                  </a:solidFill>
                  <a:latin typeface="iCiel Cadena" panose="02000503000000020004" pitchFamily="50"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660111" y="423471"/>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1288" y="2571277"/>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21098" y="3508798"/>
            <a:ext cx="487363" cy="487363"/>
          </a:xfrm>
          <a:prstGeom prst="rect">
            <a:avLst/>
          </a:prstGeom>
        </p:spPr>
      </p:pic>
    </p:spTree>
    <p:extLst>
      <p:ext uri="{BB962C8B-B14F-4D97-AF65-F5344CB8AC3E}">
        <p14:creationId xmlns:p14="http://schemas.microsoft.com/office/powerpoint/2010/main" val="19827272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500D2AA-6ABD-637D-5C46-186E11F16312}"/>
              </a:ext>
            </a:extLst>
          </p:cNvPr>
          <p:cNvGrpSpPr/>
          <p:nvPr/>
        </p:nvGrpSpPr>
        <p:grpSpPr>
          <a:xfrm>
            <a:off x="2882900" y="348143"/>
            <a:ext cx="6426200" cy="1175373"/>
            <a:chOff x="4457700" y="4991100"/>
            <a:chExt cx="9639300" cy="1763059"/>
          </a:xfrm>
        </p:grpSpPr>
        <p:sp>
          <p:nvSpPr>
            <p:cNvPr id="19" name="Rectangle: Rounded Corners 18">
              <a:extLst>
                <a:ext uri="{FF2B5EF4-FFF2-40B4-BE49-F238E27FC236}">
                  <a16:creationId xmlns:a16="http://schemas.microsoft.com/office/drawing/2014/main" id="{4A83D58E-AFE3-8D82-51BE-FF21BF6FC823}"/>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Rectangle: Rounded Corners 19">
              <a:extLst>
                <a:ext uri="{FF2B5EF4-FFF2-40B4-BE49-F238E27FC236}">
                  <a16:creationId xmlns:a16="http://schemas.microsoft.com/office/drawing/2014/main" id="{B087C578-399E-F885-B36D-1111852D14C6}"/>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1" name="TextBox 10">
            <a:extLst>
              <a:ext uri="{FF2B5EF4-FFF2-40B4-BE49-F238E27FC236}">
                <a16:creationId xmlns:a16="http://schemas.microsoft.com/office/drawing/2014/main" id="{3F94C46D-9923-82D8-B331-E98179A79C8A}"/>
              </a:ext>
            </a:extLst>
          </p:cNvPr>
          <p:cNvSpPr txBox="1"/>
          <p:nvPr/>
        </p:nvSpPr>
        <p:spPr>
          <a:xfrm>
            <a:off x="1177145" y="2215093"/>
            <a:ext cx="9837710" cy="3234860"/>
          </a:xfrm>
          <a:prstGeom prst="rect">
            <a:avLst/>
          </a:prstGeom>
          <a:noFill/>
        </p:spPr>
        <p:txBody>
          <a:bodyPr wrap="square" rtlCol="0">
            <a:spAutoFit/>
          </a:bodyPr>
          <a:lstStyle/>
          <a:p>
            <a:pPr marL="381019" indent="-381019" algn="just">
              <a:lnSpc>
                <a:spcPct val="150000"/>
              </a:lnSpc>
              <a:spcAft>
                <a:spcPts val="533"/>
              </a:spcAft>
              <a:buFont typeface="Wingdings" panose="05000000000000000000" pitchFamily="2" charset="2"/>
              <a:buChar char="§"/>
            </a:pPr>
            <a:r>
              <a:rPr lang="vi-VN" sz="2667">
                <a:latin typeface="Arial" panose="020B0604020202020204" pitchFamily="34" charset="0"/>
                <a:ea typeface="Calibri" panose="020F0502020204030204" pitchFamily="34" charset="0"/>
                <a:cs typeface="Arial" panose="020B0604020202020204" pitchFamily="34" charset="0"/>
              </a:rPr>
              <a:t>Thiết bị vào – ra được thiết kế rất đa dạng đáp ứng được những nhu cầu khác nhau của người sử dụng. </a:t>
            </a:r>
          </a:p>
          <a:p>
            <a:pPr marL="381019" indent="-381019" algn="just">
              <a:lnSpc>
                <a:spcPct val="150000"/>
              </a:lnSpc>
              <a:spcAft>
                <a:spcPts val="533"/>
              </a:spcAft>
              <a:buFont typeface="Wingdings" panose="05000000000000000000" pitchFamily="2" charset="2"/>
              <a:buChar char="§"/>
            </a:pPr>
            <a:r>
              <a:rPr lang="vi-VN" sz="2667">
                <a:latin typeface="Arial" panose="020B0604020202020204" pitchFamily="34" charset="0"/>
                <a:ea typeface="Calibri" panose="020F0502020204030204" pitchFamily="34" charset="0"/>
                <a:cs typeface="Arial" panose="020B0604020202020204" pitchFamily="34" charset="0"/>
              </a:rPr>
              <a:t>Thiết bị vào – ra là kết nối giữa người với máy tính. Thiết bị vào </a:t>
            </a:r>
            <a:r>
              <a:rPr lang="vi-VN" sz="2667">
                <a:solidFill>
                  <a:srgbClr val="FF0000"/>
                </a:solidFill>
                <a:latin typeface="Arial" panose="020B0604020202020204" pitchFamily="34" charset="0"/>
                <a:ea typeface="Calibri" panose="020F0502020204030204" pitchFamily="34" charset="0"/>
                <a:cs typeface="Arial" panose="020B0604020202020204" pitchFamily="34" charset="0"/>
              </a:rPr>
              <a:t>thực hiện chức năng thu nhận và mã hóa</a:t>
            </a:r>
            <a:r>
              <a:rPr lang="vi-VN" sz="2667">
                <a:latin typeface="Arial" panose="020B0604020202020204" pitchFamily="34" charset="0"/>
                <a:ea typeface="Calibri" panose="020F0502020204030204" pitchFamily="34" charset="0"/>
                <a:cs typeface="Arial" panose="020B0604020202020204" pitchFamily="34" charset="0"/>
              </a:rPr>
              <a:t>. Thiết bị ra thực hiện chức năng giải mã và trình bày.</a:t>
            </a:r>
          </a:p>
        </p:txBody>
      </p:sp>
      <p:sp>
        <p:nvSpPr>
          <p:cNvPr id="3" name="TextBox 2">
            <a:extLst>
              <a:ext uri="{FF2B5EF4-FFF2-40B4-BE49-F238E27FC236}">
                <a16:creationId xmlns:a16="http://schemas.microsoft.com/office/drawing/2014/main" id="{FBA95B7D-BB26-4B34-3C3D-3B07D8891F30}"/>
              </a:ext>
            </a:extLst>
          </p:cNvPr>
          <p:cNvSpPr txBox="1"/>
          <p:nvPr/>
        </p:nvSpPr>
        <p:spPr>
          <a:xfrm>
            <a:off x="3251200" y="636246"/>
            <a:ext cx="5430281" cy="605422"/>
          </a:xfrm>
          <a:prstGeom prst="rect">
            <a:avLst/>
          </a:prstGeom>
          <a:noFill/>
        </p:spPr>
        <p:txBody>
          <a:bodyPr wrap="square" rtlCol="0">
            <a:spAutoFit/>
          </a:bodyPr>
          <a:lstStyle/>
          <a:p>
            <a:pPr algn="ctr"/>
            <a:r>
              <a:rPr lang="vi-VN" sz="3334" b="1">
                <a:solidFill>
                  <a:srgbClr val="FF0000"/>
                </a:solidFill>
              </a:rPr>
              <a:t>Kết luận</a:t>
            </a:r>
            <a:endParaRPr lang="en-US" sz="3334" b="1">
              <a:solidFill>
                <a:srgbClr val="FF0000"/>
              </a:solidFill>
            </a:endParaRPr>
          </a:p>
        </p:txBody>
      </p:sp>
      <p:pic>
        <p:nvPicPr>
          <p:cNvPr id="8" name="Picture 3">
            <a:extLst>
              <a:ext uri="{FF2B5EF4-FFF2-40B4-BE49-F238E27FC236}">
                <a16:creationId xmlns:a16="http://schemas.microsoft.com/office/drawing/2014/main" id="{330C5935-C666-5CC5-FAEC-5EB4922267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629568"/>
            <a:ext cx="2235200" cy="1204214"/>
          </a:xfrm>
          <a:prstGeom prst="rect">
            <a:avLst/>
          </a:prstGeom>
        </p:spPr>
      </p:pic>
      <p:pic>
        <p:nvPicPr>
          <p:cNvPr id="9" name="Picture 6">
            <a:extLst>
              <a:ext uri="{FF2B5EF4-FFF2-40B4-BE49-F238E27FC236}">
                <a16:creationId xmlns:a16="http://schemas.microsoft.com/office/drawing/2014/main" id="{C0C0B42B-A5F0-0D83-D4D8-958255253C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130860" y="166102"/>
            <a:ext cx="2026507" cy="2106954"/>
          </a:xfrm>
          <a:prstGeom prst="rect">
            <a:avLst/>
          </a:prstGeom>
        </p:spPr>
      </p:pic>
      <p:pic>
        <p:nvPicPr>
          <p:cNvPr id="13" name="Picture 8">
            <a:extLst>
              <a:ext uri="{FF2B5EF4-FFF2-40B4-BE49-F238E27FC236}">
                <a16:creationId xmlns:a16="http://schemas.microsoft.com/office/drawing/2014/main" id="{E51F8AF4-504B-BEBF-6C94-CB30B94E8E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63600" y="-304143"/>
            <a:ext cx="3482349" cy="2023632"/>
          </a:xfrm>
          <a:prstGeom prst="rect">
            <a:avLst/>
          </a:prstGeom>
        </p:spPr>
      </p:pic>
      <p:pic>
        <p:nvPicPr>
          <p:cNvPr id="21" name="Picture 3">
            <a:extLst>
              <a:ext uri="{FF2B5EF4-FFF2-40B4-BE49-F238E27FC236}">
                <a16:creationId xmlns:a16="http://schemas.microsoft.com/office/drawing/2014/main" id="{53028D1C-EC45-809F-F7D1-ED8F9208C96A}"/>
              </a:ext>
            </a:extLst>
          </p:cNvPr>
          <p:cNvPicPr>
            <a:picLocks noChangeAspect="1"/>
          </p:cNvPicPr>
          <p:nvPr/>
        </p:nvPicPr>
        <p:blipFill>
          <a:blip r:embed="rId8"/>
          <a:srcRect/>
          <a:stretch>
            <a:fillRect/>
          </a:stretch>
        </p:blipFill>
        <p:spPr>
          <a:xfrm>
            <a:off x="8643049" y="4959326"/>
            <a:ext cx="1332103" cy="1818571"/>
          </a:xfrm>
          <a:prstGeom prst="rect">
            <a:avLst/>
          </a:prstGeom>
        </p:spPr>
      </p:pic>
      <p:pic>
        <p:nvPicPr>
          <p:cNvPr id="23" name="Picture 7">
            <a:extLst>
              <a:ext uri="{FF2B5EF4-FFF2-40B4-BE49-F238E27FC236}">
                <a16:creationId xmlns:a16="http://schemas.microsoft.com/office/drawing/2014/main" id="{BB6B6B8A-31A5-FC41-27EC-4D2BD09CC8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012817" y="4871083"/>
            <a:ext cx="2026507" cy="1952816"/>
          </a:xfrm>
          <a:prstGeom prst="rect">
            <a:avLst/>
          </a:prstGeom>
        </p:spPr>
      </p:pic>
    </p:spTree>
    <p:extLst>
      <p:ext uri="{BB962C8B-B14F-4D97-AF65-F5344CB8AC3E}">
        <p14:creationId xmlns:p14="http://schemas.microsoft.com/office/powerpoint/2010/main" val="29410475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500D2AA-6ABD-637D-5C46-186E11F16312}"/>
              </a:ext>
            </a:extLst>
          </p:cNvPr>
          <p:cNvGrpSpPr/>
          <p:nvPr/>
        </p:nvGrpSpPr>
        <p:grpSpPr>
          <a:xfrm>
            <a:off x="2882900" y="348143"/>
            <a:ext cx="6426200" cy="1175373"/>
            <a:chOff x="4457700" y="4991100"/>
            <a:chExt cx="9639300" cy="1763059"/>
          </a:xfrm>
        </p:grpSpPr>
        <p:sp>
          <p:nvSpPr>
            <p:cNvPr id="19" name="Rectangle: Rounded Corners 18">
              <a:extLst>
                <a:ext uri="{FF2B5EF4-FFF2-40B4-BE49-F238E27FC236}">
                  <a16:creationId xmlns:a16="http://schemas.microsoft.com/office/drawing/2014/main" id="{4A83D58E-AFE3-8D82-51BE-FF21BF6FC823}"/>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Rectangle: Rounded Corners 19">
              <a:extLst>
                <a:ext uri="{FF2B5EF4-FFF2-40B4-BE49-F238E27FC236}">
                  <a16:creationId xmlns:a16="http://schemas.microsoft.com/office/drawing/2014/main" id="{B087C578-399E-F885-B36D-1111852D14C6}"/>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1" name="TextBox 10">
            <a:extLst>
              <a:ext uri="{FF2B5EF4-FFF2-40B4-BE49-F238E27FC236}">
                <a16:creationId xmlns:a16="http://schemas.microsoft.com/office/drawing/2014/main" id="{3F94C46D-9923-82D8-B331-E98179A79C8A}"/>
              </a:ext>
            </a:extLst>
          </p:cNvPr>
          <p:cNvSpPr txBox="1"/>
          <p:nvPr/>
        </p:nvSpPr>
        <p:spPr>
          <a:xfrm>
            <a:off x="1177145" y="1912099"/>
            <a:ext cx="9837710" cy="3850541"/>
          </a:xfrm>
          <a:prstGeom prst="rect">
            <a:avLst/>
          </a:prstGeom>
          <a:noFill/>
        </p:spPr>
        <p:txBody>
          <a:bodyPr wrap="square" rtlCol="0">
            <a:spAutoFit/>
          </a:bodyPr>
          <a:lstStyle/>
          <a:p>
            <a:pPr marL="381019" indent="-381019" algn="just">
              <a:lnSpc>
                <a:spcPct val="150000"/>
              </a:lnSpc>
              <a:spcAft>
                <a:spcPts val="533"/>
              </a:spcAft>
              <a:buFont typeface="Wingdings" panose="05000000000000000000" pitchFamily="2" charset="2"/>
              <a:buChar char="§"/>
            </a:pPr>
            <a:r>
              <a:rPr lang="vi-VN" sz="2667">
                <a:latin typeface="Arial" panose="020B0604020202020204" pitchFamily="34" charset="0"/>
                <a:ea typeface="Calibri" panose="020F0502020204030204" pitchFamily="34" charset="0"/>
                <a:cs typeface="Arial" panose="020B0604020202020204" pitchFamily="34" charset="0"/>
              </a:rPr>
              <a:t>Thiết bị vào – ra đa dạng về chủng loại nhằm đáp ứng nhu cầu xử lí các dạng thông tin khác nhau như: </a:t>
            </a:r>
            <a:r>
              <a:rPr lang="vi-VN" sz="2667">
                <a:solidFill>
                  <a:srgbClr val="FF0000"/>
                </a:solidFill>
                <a:latin typeface="Arial" panose="020B0604020202020204" pitchFamily="34" charset="0"/>
                <a:ea typeface="Calibri" panose="020F0502020204030204" pitchFamily="34" charset="0"/>
                <a:cs typeface="Arial" panose="020B0604020202020204" pitchFamily="34" charset="0"/>
              </a:rPr>
              <a:t>chuột, màn hình, loa, micro, máy in, máy chiếu,…</a:t>
            </a:r>
          </a:p>
          <a:p>
            <a:pPr marL="381019" indent="-381019" algn="just">
              <a:lnSpc>
                <a:spcPct val="150000"/>
              </a:lnSpc>
              <a:spcAft>
                <a:spcPts val="533"/>
              </a:spcAft>
              <a:buFont typeface="Wingdings" panose="05000000000000000000" pitchFamily="2" charset="2"/>
              <a:buChar char="§"/>
            </a:pPr>
            <a:r>
              <a:rPr lang="vi-VN" sz="2667">
                <a:latin typeface="Arial" panose="020B0604020202020204" pitchFamily="34" charset="0"/>
                <a:ea typeface="Calibri" panose="020F0502020204030204" pitchFamily="34" charset="0"/>
                <a:cs typeface="Arial" panose="020B0604020202020204" pitchFamily="34" charset="0"/>
              </a:rPr>
              <a:t>Thiết bị vào – ra </a:t>
            </a:r>
            <a:r>
              <a:rPr lang="vi-VN" sz="2667">
                <a:solidFill>
                  <a:srgbClr val="FF0000"/>
                </a:solidFill>
                <a:latin typeface="Arial" panose="020B0604020202020204" pitchFamily="34" charset="0"/>
                <a:ea typeface="Calibri" panose="020F0502020204030204" pitchFamily="34" charset="0"/>
                <a:cs typeface="Arial" panose="020B0604020202020204" pitchFamily="34" charset="0"/>
              </a:rPr>
              <a:t>đa dạng về công nghệ </a:t>
            </a:r>
            <a:r>
              <a:rPr lang="vi-VN" sz="2667">
                <a:latin typeface="Arial" panose="020B0604020202020204" pitchFamily="34" charset="0"/>
                <a:ea typeface="Calibri" panose="020F0502020204030204" pitchFamily="34" charset="0"/>
                <a:cs typeface="Arial" panose="020B0604020202020204" pitchFamily="34" charset="0"/>
              </a:rPr>
              <a:t>mà thiết bị trỏ như màn hình cảm ứng, vùng cảm ứng chuột, bộ điều khiển game,… là một ví dụ.</a:t>
            </a:r>
          </a:p>
        </p:txBody>
      </p:sp>
      <p:sp>
        <p:nvSpPr>
          <p:cNvPr id="3" name="TextBox 2">
            <a:extLst>
              <a:ext uri="{FF2B5EF4-FFF2-40B4-BE49-F238E27FC236}">
                <a16:creationId xmlns:a16="http://schemas.microsoft.com/office/drawing/2014/main" id="{FBA95B7D-BB26-4B34-3C3D-3B07D8891F30}"/>
              </a:ext>
            </a:extLst>
          </p:cNvPr>
          <p:cNvSpPr txBox="1"/>
          <p:nvPr/>
        </p:nvSpPr>
        <p:spPr>
          <a:xfrm>
            <a:off x="3251200" y="636246"/>
            <a:ext cx="5430281" cy="605422"/>
          </a:xfrm>
          <a:prstGeom prst="rect">
            <a:avLst/>
          </a:prstGeom>
          <a:noFill/>
        </p:spPr>
        <p:txBody>
          <a:bodyPr wrap="square" rtlCol="0">
            <a:spAutoFit/>
          </a:bodyPr>
          <a:lstStyle/>
          <a:p>
            <a:pPr algn="ctr"/>
            <a:r>
              <a:rPr lang="vi-VN" sz="3334" b="1">
                <a:solidFill>
                  <a:srgbClr val="FF0000"/>
                </a:solidFill>
              </a:rPr>
              <a:t>Kết luận</a:t>
            </a:r>
            <a:endParaRPr lang="en-US" sz="3334" b="1">
              <a:solidFill>
                <a:srgbClr val="FF0000"/>
              </a:solidFill>
            </a:endParaRPr>
          </a:p>
        </p:txBody>
      </p:sp>
      <p:pic>
        <p:nvPicPr>
          <p:cNvPr id="8" name="Picture 3">
            <a:extLst>
              <a:ext uri="{FF2B5EF4-FFF2-40B4-BE49-F238E27FC236}">
                <a16:creationId xmlns:a16="http://schemas.microsoft.com/office/drawing/2014/main" id="{330C5935-C666-5CC5-FAEC-5EB4922267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629568"/>
            <a:ext cx="2235200" cy="1204214"/>
          </a:xfrm>
          <a:prstGeom prst="rect">
            <a:avLst/>
          </a:prstGeom>
        </p:spPr>
      </p:pic>
      <p:pic>
        <p:nvPicPr>
          <p:cNvPr id="9" name="Picture 6">
            <a:extLst>
              <a:ext uri="{FF2B5EF4-FFF2-40B4-BE49-F238E27FC236}">
                <a16:creationId xmlns:a16="http://schemas.microsoft.com/office/drawing/2014/main" id="{C0C0B42B-A5F0-0D83-D4D8-958255253C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130860" y="166102"/>
            <a:ext cx="2026507" cy="2106954"/>
          </a:xfrm>
          <a:prstGeom prst="rect">
            <a:avLst/>
          </a:prstGeom>
        </p:spPr>
      </p:pic>
      <p:pic>
        <p:nvPicPr>
          <p:cNvPr id="13" name="Picture 8">
            <a:extLst>
              <a:ext uri="{FF2B5EF4-FFF2-40B4-BE49-F238E27FC236}">
                <a16:creationId xmlns:a16="http://schemas.microsoft.com/office/drawing/2014/main" id="{E51F8AF4-504B-BEBF-6C94-CB30B94E8E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63600" y="-304143"/>
            <a:ext cx="3482349" cy="2023632"/>
          </a:xfrm>
          <a:prstGeom prst="rect">
            <a:avLst/>
          </a:prstGeom>
        </p:spPr>
      </p:pic>
      <p:pic>
        <p:nvPicPr>
          <p:cNvPr id="21" name="Picture 3">
            <a:extLst>
              <a:ext uri="{FF2B5EF4-FFF2-40B4-BE49-F238E27FC236}">
                <a16:creationId xmlns:a16="http://schemas.microsoft.com/office/drawing/2014/main" id="{53028D1C-EC45-809F-F7D1-ED8F9208C96A}"/>
              </a:ext>
            </a:extLst>
          </p:cNvPr>
          <p:cNvPicPr>
            <a:picLocks noChangeAspect="1"/>
          </p:cNvPicPr>
          <p:nvPr/>
        </p:nvPicPr>
        <p:blipFill>
          <a:blip r:embed="rId8"/>
          <a:srcRect/>
          <a:stretch>
            <a:fillRect/>
          </a:stretch>
        </p:blipFill>
        <p:spPr>
          <a:xfrm>
            <a:off x="8643049" y="4959326"/>
            <a:ext cx="1332103" cy="1818571"/>
          </a:xfrm>
          <a:prstGeom prst="rect">
            <a:avLst/>
          </a:prstGeom>
        </p:spPr>
      </p:pic>
      <p:pic>
        <p:nvPicPr>
          <p:cNvPr id="23" name="Picture 7">
            <a:extLst>
              <a:ext uri="{FF2B5EF4-FFF2-40B4-BE49-F238E27FC236}">
                <a16:creationId xmlns:a16="http://schemas.microsoft.com/office/drawing/2014/main" id="{BB6B6B8A-31A5-FC41-27EC-4D2BD09CC8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012817" y="5005328"/>
            <a:ext cx="1887196" cy="1818571"/>
          </a:xfrm>
          <a:prstGeom prst="rect">
            <a:avLst/>
          </a:prstGeom>
        </p:spPr>
      </p:pic>
    </p:spTree>
    <p:extLst>
      <p:ext uri="{BB962C8B-B14F-4D97-AF65-F5344CB8AC3E}">
        <p14:creationId xmlns:p14="http://schemas.microsoft.com/office/powerpoint/2010/main" val="9784799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489BC4-BA63-4FE9-A096-AA66745FADD0}"/>
              </a:ext>
            </a:extLst>
          </p:cNvPr>
          <p:cNvPicPr>
            <a:picLocks noChangeAspect="1"/>
          </p:cNvPicPr>
          <p:nvPr/>
        </p:nvPicPr>
        <p:blipFill>
          <a:blip r:embed="rId2"/>
          <a:stretch>
            <a:fillRect/>
          </a:stretch>
        </p:blipFill>
        <p:spPr>
          <a:xfrm>
            <a:off x="479035" y="437353"/>
            <a:ext cx="888648" cy="903074"/>
          </a:xfrm>
          <a:prstGeom prst="rect">
            <a:avLst/>
          </a:prstGeom>
        </p:spPr>
      </p:pic>
      <p:pic>
        <p:nvPicPr>
          <p:cNvPr id="4" name="Picture 3">
            <a:extLst>
              <a:ext uri="{FF2B5EF4-FFF2-40B4-BE49-F238E27FC236}">
                <a16:creationId xmlns:a16="http://schemas.microsoft.com/office/drawing/2014/main" id="{E5FDE546-1337-43B5-8564-6AE143F7E05D}"/>
              </a:ext>
            </a:extLst>
          </p:cNvPr>
          <p:cNvPicPr>
            <a:picLocks noChangeAspect="1"/>
          </p:cNvPicPr>
          <p:nvPr/>
        </p:nvPicPr>
        <p:blipFill>
          <a:blip r:embed="rId3"/>
          <a:stretch>
            <a:fillRect/>
          </a:stretch>
        </p:blipFill>
        <p:spPr>
          <a:xfrm>
            <a:off x="2567498" y="1543629"/>
            <a:ext cx="7057003" cy="3609234"/>
          </a:xfrm>
          <a:prstGeom prst="rect">
            <a:avLst/>
          </a:prstGeom>
        </p:spPr>
      </p:pic>
      <p:sp>
        <p:nvSpPr>
          <p:cNvPr id="5" name="Rectangle 4">
            <a:extLst>
              <a:ext uri="{FF2B5EF4-FFF2-40B4-BE49-F238E27FC236}">
                <a16:creationId xmlns:a16="http://schemas.microsoft.com/office/drawing/2014/main" id="{D64F8054-A8C0-4BD7-9694-F1ABCB7ECF37}"/>
              </a:ext>
            </a:extLst>
          </p:cNvPr>
          <p:cNvSpPr/>
          <p:nvPr/>
        </p:nvSpPr>
        <p:spPr>
          <a:xfrm>
            <a:off x="1367682" y="492980"/>
            <a:ext cx="9719417" cy="869533"/>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Ở lớp 6, các em đã biết, máy tính cần phải có bốn thành phần để hỗ trợ con người xử lí thông tin. Đó là thiết bị vào, thiết bị ra, bộ xử lí và bộ nhớ</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9973433-0DB0-4615-A1A1-8869E5406CF2}"/>
              </a:ext>
            </a:extLst>
          </p:cNvPr>
          <p:cNvSpPr/>
          <p:nvPr/>
        </p:nvSpPr>
        <p:spPr>
          <a:xfrm>
            <a:off x="1236290" y="5333979"/>
            <a:ext cx="5559365" cy="923330"/>
          </a:xfrm>
          <a:prstGeom prst="rect">
            <a:avLst/>
          </a:prstGeom>
        </p:spPr>
        <p:txBody>
          <a:bodyPr wrap="square">
            <a:spAutoFit/>
          </a:bodyPr>
          <a:lstStyle/>
          <a:p>
            <a:pPr algn="ctr" defTabSz="342900">
              <a:lnSpc>
                <a:spcPct val="135000"/>
              </a:lnSpc>
            </a:pPr>
            <a:r>
              <a:rPr lang="en-US" sz="2000" i="1">
                <a:solidFill>
                  <a:srgbClr val="FF0000"/>
                </a:solidFill>
                <a:latin typeface="UTM Avo" panose="02040603050506020204" pitchFamily="18" charset="0"/>
                <a:cs typeface="Times New Roman" panose="02020603050405020304" pitchFamily="18" charset="0"/>
              </a:rPr>
              <a:t>Theo em, t</a:t>
            </a:r>
            <a:r>
              <a:rPr lang="vi-VN" sz="2000" i="1">
                <a:solidFill>
                  <a:srgbClr val="FF0000"/>
                </a:solidFill>
                <a:latin typeface="UTM Avo" panose="02040603050506020204" pitchFamily="18" charset="0"/>
                <a:cs typeface="Times New Roman" panose="02020603050405020304" pitchFamily="18" charset="0"/>
              </a:rPr>
              <a:t>hành phần </a:t>
            </a:r>
            <a:r>
              <a:rPr lang="en-US" sz="2000" i="1">
                <a:solidFill>
                  <a:srgbClr val="FF0000"/>
                </a:solidFill>
                <a:latin typeface="UTM Avo" panose="02040603050506020204" pitchFamily="18" charset="0"/>
                <a:cs typeface="Times New Roman" panose="02020603050405020304" pitchFamily="18" charset="0"/>
              </a:rPr>
              <a:t>nào </a:t>
            </a:r>
            <a:r>
              <a:rPr lang="vi-VN" sz="2000" i="1">
                <a:solidFill>
                  <a:srgbClr val="FF0000"/>
                </a:solidFill>
                <a:latin typeface="UTM Avo" panose="02040603050506020204" pitchFamily="18" charset="0"/>
                <a:cs typeface="Times New Roman" panose="02020603050405020304" pitchFamily="18" charset="0"/>
              </a:rPr>
              <a:t>đóng vai trò quan trọng, giúp máy tính trao đổi dữ liệu với thế giới bên ngoài</a:t>
            </a:r>
            <a:r>
              <a:rPr lang="en-US" sz="2000" i="1">
                <a:solidFill>
                  <a:srgbClr val="FF0000"/>
                </a:solidFill>
                <a:latin typeface="UTM Avo" panose="02040603050506020204" pitchFamily="18" charset="0"/>
                <a:cs typeface="Times New Roman" panose="02020603050405020304" pitchFamily="18" charset="0"/>
              </a:rPr>
              <a:t>?</a:t>
            </a:r>
            <a:endParaRPr lang="vi-VN" sz="2000" i="1">
              <a:solidFill>
                <a:srgbClr val="FF0000"/>
              </a:solidFill>
              <a:latin typeface="UTM Avo" panose="02040603050506020204" pitchFamily="18" charset="0"/>
              <a:cs typeface="Times New Roman" panose="02020603050405020304" pitchFamily="18" charset="0"/>
            </a:endParaRPr>
          </a:p>
        </p:txBody>
      </p:sp>
      <p:sp>
        <p:nvSpPr>
          <p:cNvPr id="7" name="Arrow: Right 29">
            <a:extLst>
              <a:ext uri="{FF2B5EF4-FFF2-40B4-BE49-F238E27FC236}">
                <a16:creationId xmlns:a16="http://schemas.microsoft.com/office/drawing/2014/main" id="{711DB1AC-9B2F-FD34-68D5-3CFD93F5D36D}"/>
              </a:ext>
            </a:extLst>
          </p:cNvPr>
          <p:cNvSpPr/>
          <p:nvPr/>
        </p:nvSpPr>
        <p:spPr>
          <a:xfrm>
            <a:off x="6795655" y="5599938"/>
            <a:ext cx="560914" cy="3914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BE83092-283C-74FE-376B-3A361A34255E}"/>
              </a:ext>
            </a:extLst>
          </p:cNvPr>
          <p:cNvSpPr txBox="1"/>
          <p:nvPr/>
        </p:nvSpPr>
        <p:spPr>
          <a:xfrm>
            <a:off x="7517219" y="4969777"/>
            <a:ext cx="4182945" cy="1338828"/>
          </a:xfrm>
          <a:prstGeom prst="rect">
            <a:avLst/>
          </a:prstGeom>
          <a:noFill/>
        </p:spPr>
        <p:txBody>
          <a:bodyPr wrap="square" rtlCol="0">
            <a:spAutoFit/>
          </a:bodyPr>
          <a:lstStyle/>
          <a:p>
            <a:pPr>
              <a:lnSpc>
                <a:spcPct val="150000"/>
              </a:lnSpc>
            </a:pPr>
            <a:r>
              <a:rPr lang="en-US" dirty="0" err="1">
                <a:solidFill>
                  <a:srgbClr val="000000"/>
                </a:solidFill>
                <a:latin typeface="Arial" panose="020B0604020202020204" pitchFamily="34" charset="0"/>
                <a:ea typeface="Calibri" panose="020F0502020204030204" pitchFamily="34" charset="0"/>
                <a:cs typeface="Arial" panose="020B0604020202020204" pitchFamily="34" charset="0"/>
              </a:rPr>
              <a:t>T</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hiết</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 </a:t>
            </a:r>
            <a:r>
              <a:rPr lang="en-US"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trọng</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chức</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năng</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giúp</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trao</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đổi</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dữ</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thế</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giới</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bên</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ngoài</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2300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500D2AA-6ABD-637D-5C46-186E11F16312}"/>
              </a:ext>
            </a:extLst>
          </p:cNvPr>
          <p:cNvGrpSpPr/>
          <p:nvPr/>
        </p:nvGrpSpPr>
        <p:grpSpPr>
          <a:xfrm>
            <a:off x="2882900" y="348143"/>
            <a:ext cx="6426200" cy="1175373"/>
            <a:chOff x="4457700" y="4991100"/>
            <a:chExt cx="9639300" cy="1763059"/>
          </a:xfrm>
        </p:grpSpPr>
        <p:sp>
          <p:nvSpPr>
            <p:cNvPr id="19" name="Rectangle: Rounded Corners 18">
              <a:extLst>
                <a:ext uri="{FF2B5EF4-FFF2-40B4-BE49-F238E27FC236}">
                  <a16:creationId xmlns:a16="http://schemas.microsoft.com/office/drawing/2014/main" id="{4A83D58E-AFE3-8D82-51BE-FF21BF6FC823}"/>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Rectangle: Rounded Corners 19">
              <a:extLst>
                <a:ext uri="{FF2B5EF4-FFF2-40B4-BE49-F238E27FC236}">
                  <a16:creationId xmlns:a16="http://schemas.microsoft.com/office/drawing/2014/main" id="{B087C578-399E-F885-B36D-1111852D14C6}"/>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1" name="TextBox 10">
            <a:extLst>
              <a:ext uri="{FF2B5EF4-FFF2-40B4-BE49-F238E27FC236}">
                <a16:creationId xmlns:a16="http://schemas.microsoft.com/office/drawing/2014/main" id="{3F94C46D-9923-82D8-B331-E98179A79C8A}"/>
              </a:ext>
            </a:extLst>
          </p:cNvPr>
          <p:cNvSpPr txBox="1"/>
          <p:nvPr/>
        </p:nvSpPr>
        <p:spPr>
          <a:xfrm>
            <a:off x="1177145" y="2134204"/>
            <a:ext cx="9837710" cy="1939377"/>
          </a:xfrm>
          <a:prstGeom prst="rect">
            <a:avLst/>
          </a:prstGeom>
          <a:noFill/>
        </p:spPr>
        <p:txBody>
          <a:bodyPr wrap="square" rtlCol="0">
            <a:spAutoFit/>
          </a:bodyPr>
          <a:lstStyle/>
          <a:p>
            <a:pPr marL="381019" indent="-381019" algn="just">
              <a:lnSpc>
                <a:spcPct val="150000"/>
              </a:lnSpc>
              <a:spcAft>
                <a:spcPts val="533"/>
              </a:spcAft>
              <a:buFont typeface="Wingdings" panose="05000000000000000000" pitchFamily="2" charset="2"/>
              <a:buChar char="§"/>
            </a:pPr>
            <a:r>
              <a:rPr lang="vi-VN" sz="2667">
                <a:latin typeface="Arial" panose="020B0604020202020204" pitchFamily="34" charset="0"/>
                <a:ea typeface="Calibri" panose="020F0502020204030204" pitchFamily="34" charset="0"/>
                <a:cs typeface="Arial" panose="020B0604020202020204" pitchFamily="34" charset="0"/>
              </a:rPr>
              <a:t>Một số thiết bị vào – ra còn thực hiện cả chức năng lưu trữ và xử lí dữ liệu như loa thông minh, máy ảnh, máy ghi hình kĩ thuật số,…</a:t>
            </a:r>
          </a:p>
        </p:txBody>
      </p:sp>
      <p:sp>
        <p:nvSpPr>
          <p:cNvPr id="3" name="TextBox 2">
            <a:extLst>
              <a:ext uri="{FF2B5EF4-FFF2-40B4-BE49-F238E27FC236}">
                <a16:creationId xmlns:a16="http://schemas.microsoft.com/office/drawing/2014/main" id="{FBA95B7D-BB26-4B34-3C3D-3B07D8891F30}"/>
              </a:ext>
            </a:extLst>
          </p:cNvPr>
          <p:cNvSpPr txBox="1"/>
          <p:nvPr/>
        </p:nvSpPr>
        <p:spPr>
          <a:xfrm>
            <a:off x="3251200" y="636246"/>
            <a:ext cx="5430281" cy="605422"/>
          </a:xfrm>
          <a:prstGeom prst="rect">
            <a:avLst/>
          </a:prstGeom>
          <a:noFill/>
        </p:spPr>
        <p:txBody>
          <a:bodyPr wrap="square" rtlCol="0">
            <a:spAutoFit/>
          </a:bodyPr>
          <a:lstStyle/>
          <a:p>
            <a:pPr algn="ctr"/>
            <a:r>
              <a:rPr lang="vi-VN" sz="3334" b="1">
                <a:solidFill>
                  <a:srgbClr val="FF0000"/>
                </a:solidFill>
              </a:rPr>
              <a:t>Kết luận</a:t>
            </a:r>
            <a:endParaRPr lang="en-US" sz="3334" b="1">
              <a:solidFill>
                <a:srgbClr val="FF0000"/>
              </a:solidFill>
            </a:endParaRPr>
          </a:p>
        </p:txBody>
      </p:sp>
      <p:pic>
        <p:nvPicPr>
          <p:cNvPr id="8" name="Picture 3">
            <a:extLst>
              <a:ext uri="{FF2B5EF4-FFF2-40B4-BE49-F238E27FC236}">
                <a16:creationId xmlns:a16="http://schemas.microsoft.com/office/drawing/2014/main" id="{330C5935-C666-5CC5-FAEC-5EB4922267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629568"/>
            <a:ext cx="2235200" cy="1204214"/>
          </a:xfrm>
          <a:prstGeom prst="rect">
            <a:avLst/>
          </a:prstGeom>
        </p:spPr>
      </p:pic>
      <p:pic>
        <p:nvPicPr>
          <p:cNvPr id="9" name="Picture 6">
            <a:extLst>
              <a:ext uri="{FF2B5EF4-FFF2-40B4-BE49-F238E27FC236}">
                <a16:creationId xmlns:a16="http://schemas.microsoft.com/office/drawing/2014/main" id="{C0C0B42B-A5F0-0D83-D4D8-958255253C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130860" y="166102"/>
            <a:ext cx="2026507" cy="2106954"/>
          </a:xfrm>
          <a:prstGeom prst="rect">
            <a:avLst/>
          </a:prstGeom>
        </p:spPr>
      </p:pic>
      <p:pic>
        <p:nvPicPr>
          <p:cNvPr id="13" name="Picture 8">
            <a:extLst>
              <a:ext uri="{FF2B5EF4-FFF2-40B4-BE49-F238E27FC236}">
                <a16:creationId xmlns:a16="http://schemas.microsoft.com/office/drawing/2014/main" id="{E51F8AF4-504B-BEBF-6C94-CB30B94E8E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63600" y="-304143"/>
            <a:ext cx="3482349" cy="2023632"/>
          </a:xfrm>
          <a:prstGeom prst="rect">
            <a:avLst/>
          </a:prstGeom>
        </p:spPr>
      </p:pic>
      <p:pic>
        <p:nvPicPr>
          <p:cNvPr id="21" name="Picture 3">
            <a:extLst>
              <a:ext uri="{FF2B5EF4-FFF2-40B4-BE49-F238E27FC236}">
                <a16:creationId xmlns:a16="http://schemas.microsoft.com/office/drawing/2014/main" id="{53028D1C-EC45-809F-F7D1-ED8F9208C96A}"/>
              </a:ext>
            </a:extLst>
          </p:cNvPr>
          <p:cNvPicPr>
            <a:picLocks noChangeAspect="1"/>
          </p:cNvPicPr>
          <p:nvPr/>
        </p:nvPicPr>
        <p:blipFill>
          <a:blip r:embed="rId8"/>
          <a:srcRect/>
          <a:stretch>
            <a:fillRect/>
          </a:stretch>
        </p:blipFill>
        <p:spPr>
          <a:xfrm>
            <a:off x="9256787" y="4959326"/>
            <a:ext cx="1332103" cy="1818571"/>
          </a:xfrm>
          <a:prstGeom prst="rect">
            <a:avLst/>
          </a:prstGeom>
        </p:spPr>
      </p:pic>
      <p:pic>
        <p:nvPicPr>
          <p:cNvPr id="23" name="Picture 7">
            <a:extLst>
              <a:ext uri="{FF2B5EF4-FFF2-40B4-BE49-F238E27FC236}">
                <a16:creationId xmlns:a16="http://schemas.microsoft.com/office/drawing/2014/main" id="{BB6B6B8A-31A5-FC41-27EC-4D2BD09CC8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304804" y="4989811"/>
            <a:ext cx="1887196" cy="1818571"/>
          </a:xfrm>
          <a:prstGeom prst="rect">
            <a:avLst/>
          </a:prstGeom>
        </p:spPr>
      </p:pic>
      <p:sp>
        <p:nvSpPr>
          <p:cNvPr id="2" name="Arrow: Right 1">
            <a:extLst>
              <a:ext uri="{FF2B5EF4-FFF2-40B4-BE49-F238E27FC236}">
                <a16:creationId xmlns:a16="http://schemas.microsoft.com/office/drawing/2014/main" id="{113CDB48-27FD-EE50-264B-5AC1E0700BC5}"/>
              </a:ext>
            </a:extLst>
          </p:cNvPr>
          <p:cNvSpPr/>
          <p:nvPr/>
        </p:nvSpPr>
        <p:spPr>
          <a:xfrm>
            <a:off x="1270000" y="4502125"/>
            <a:ext cx="965200" cy="914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EA488C70-0A4E-2261-4320-F56A1974ECF7}"/>
              </a:ext>
            </a:extLst>
          </p:cNvPr>
          <p:cNvSpPr txBox="1"/>
          <p:nvPr/>
        </p:nvSpPr>
        <p:spPr>
          <a:xfrm>
            <a:off x="2546099" y="4298350"/>
            <a:ext cx="8077200" cy="1477328"/>
          </a:xfrm>
          <a:prstGeom prst="rect">
            <a:avLst/>
          </a:prstGeom>
          <a:noFill/>
        </p:spPr>
        <p:txBody>
          <a:bodyPr wrap="square" rtlCol="0">
            <a:spAutoFit/>
          </a:bodyPr>
          <a:lstStyle/>
          <a:p>
            <a:pPr>
              <a:lnSpc>
                <a:spcPct val="150000"/>
              </a:lnSpc>
            </a:pPr>
            <a:r>
              <a:rPr lang="vi-VN" sz="3000">
                <a:solidFill>
                  <a:srgbClr val="FF0000"/>
                </a:solidFill>
                <a:latin typeface="Arial" panose="020B0604020202020204" pitchFamily="34" charset="0"/>
                <a:ea typeface="Calibri" panose="020F0502020204030204" pitchFamily="34" charset="0"/>
                <a:cs typeface="Arial" panose="020B0604020202020204" pitchFamily="34" charset="0"/>
              </a:rPr>
              <a:t>C</a:t>
            </a:r>
            <a:r>
              <a:rPr lang="en-US" sz="3000">
                <a:solidFill>
                  <a:srgbClr val="FF0000"/>
                </a:solidFill>
                <a:latin typeface="Arial" panose="020B0604020202020204" pitchFamily="34" charset="0"/>
                <a:ea typeface="Calibri" panose="020F0502020204030204" pitchFamily="34" charset="0"/>
                <a:cs typeface="Arial" panose="020B0604020202020204" pitchFamily="34" charset="0"/>
              </a:rPr>
              <a:t>ác thiết bị vào – ra có nhiều loại, có những công dụng và hình dạng khác nhau.</a:t>
            </a:r>
            <a:endParaRPr lang="en-US" sz="30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79038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D43F7B-EB2C-40CD-B3B0-ADAB7A4DAFF0}"/>
              </a:ext>
            </a:extLst>
          </p:cNvPr>
          <p:cNvPicPr>
            <a:picLocks noChangeAspect="1"/>
          </p:cNvPicPr>
          <p:nvPr/>
        </p:nvPicPr>
        <p:blipFill>
          <a:blip r:embed="rId2"/>
          <a:stretch>
            <a:fillRect/>
          </a:stretch>
        </p:blipFill>
        <p:spPr>
          <a:xfrm>
            <a:off x="531036" y="482580"/>
            <a:ext cx="888648" cy="885725"/>
          </a:xfrm>
          <a:prstGeom prst="rect">
            <a:avLst/>
          </a:prstGeom>
        </p:spPr>
      </p:pic>
      <p:sp>
        <p:nvSpPr>
          <p:cNvPr id="4" name="Rectangle 3">
            <a:extLst>
              <a:ext uri="{FF2B5EF4-FFF2-40B4-BE49-F238E27FC236}">
                <a16:creationId xmlns:a16="http://schemas.microsoft.com/office/drawing/2014/main" id="{446E85C6-87A5-4823-8592-6E93CF73CB62}"/>
              </a:ext>
            </a:extLst>
          </p:cNvPr>
          <p:cNvSpPr/>
          <p:nvPr/>
        </p:nvSpPr>
        <p:spPr>
          <a:xfrm>
            <a:off x="1618582" y="513340"/>
            <a:ext cx="9598058" cy="869533"/>
          </a:xfrm>
          <a:prstGeom prst="rect">
            <a:avLst/>
          </a:prstGeom>
        </p:spPr>
        <p:txBody>
          <a:bodyPr wrap="square">
            <a:spAutoFit/>
          </a:bodyPr>
          <a:lstStyle/>
          <a:p>
            <a:pPr algn="just" defTabSz="342900">
              <a:lnSpc>
                <a:spcPct val="135000"/>
              </a:lnSpc>
            </a:pPr>
            <a:r>
              <a:rPr lang="en-US" sz="2000">
                <a:solidFill>
                  <a:srgbClr val="ED3376"/>
                </a:solidFill>
                <a:latin typeface="UTM Avo" panose="02040603050506020204" pitchFamily="18" charset="0"/>
                <a:cs typeface="Times New Roman" panose="02020603050405020304" pitchFamily="18" charset="0"/>
              </a:rPr>
              <a:t>T</a:t>
            </a:r>
            <a:r>
              <a:rPr lang="vi-VN" sz="2000">
                <a:solidFill>
                  <a:srgbClr val="ED3376"/>
                </a:solidFill>
                <a:latin typeface="UTM Avo" panose="02040603050506020204" pitchFamily="18" charset="0"/>
                <a:cs typeface="Times New Roman" panose="02020603050405020304" pitchFamily="18" charset="0"/>
              </a:rPr>
              <a:t>hiết bị vào – ra được thiết kế rất đa dạng đáp ứng được những nhu cầu khác nhau của người sử dụng.</a:t>
            </a:r>
          </a:p>
        </p:txBody>
      </p:sp>
      <p:grpSp>
        <p:nvGrpSpPr>
          <p:cNvPr id="23" name="Group 22">
            <a:extLst>
              <a:ext uri="{FF2B5EF4-FFF2-40B4-BE49-F238E27FC236}">
                <a16:creationId xmlns:a16="http://schemas.microsoft.com/office/drawing/2014/main" id="{C32F4D05-3E13-43D7-A35A-A62C6C48537D}"/>
              </a:ext>
            </a:extLst>
          </p:cNvPr>
          <p:cNvGrpSpPr/>
          <p:nvPr/>
        </p:nvGrpSpPr>
        <p:grpSpPr>
          <a:xfrm>
            <a:off x="531036" y="1898225"/>
            <a:ext cx="10570890" cy="2308016"/>
            <a:chOff x="541427" y="4307442"/>
            <a:chExt cx="10570890" cy="1691678"/>
          </a:xfrm>
        </p:grpSpPr>
        <p:grpSp>
          <p:nvGrpSpPr>
            <p:cNvPr id="19" name="Group 18">
              <a:extLst>
                <a:ext uri="{FF2B5EF4-FFF2-40B4-BE49-F238E27FC236}">
                  <a16:creationId xmlns:a16="http://schemas.microsoft.com/office/drawing/2014/main" id="{91E502FB-D5FF-4352-9767-940BAAF00FEF}"/>
                </a:ext>
              </a:extLst>
            </p:cNvPr>
            <p:cNvGrpSpPr/>
            <p:nvPr/>
          </p:nvGrpSpPr>
          <p:grpSpPr>
            <a:xfrm>
              <a:off x="541427" y="4307442"/>
              <a:ext cx="10550107" cy="1691678"/>
              <a:chOff x="541575" y="4359396"/>
              <a:chExt cx="10400346" cy="1691678"/>
            </a:xfrm>
          </p:grpSpPr>
          <p:sp>
            <p:nvSpPr>
              <p:cNvPr id="14" name="Rectangle: Rounded Corners 13">
                <a:extLst>
                  <a:ext uri="{FF2B5EF4-FFF2-40B4-BE49-F238E27FC236}">
                    <a16:creationId xmlns:a16="http://schemas.microsoft.com/office/drawing/2014/main" id="{03A2503F-8D7F-4D46-A420-7165C9216BA9}"/>
                  </a:ext>
                </a:extLst>
              </p:cNvPr>
              <p:cNvSpPr/>
              <p:nvPr/>
            </p:nvSpPr>
            <p:spPr>
              <a:xfrm>
                <a:off x="1181534" y="4594429"/>
                <a:ext cx="9760387" cy="145664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A139A0C-B85F-4DDB-ACD4-11DE355BD820}"/>
                  </a:ext>
                </a:extLst>
              </p:cNvPr>
              <p:cNvPicPr>
                <a:picLocks noChangeAspect="1"/>
              </p:cNvPicPr>
              <p:nvPr/>
            </p:nvPicPr>
            <p:blipFill>
              <a:blip r:embed="rId3"/>
              <a:stretch>
                <a:fillRect/>
              </a:stretch>
            </p:blipFill>
            <p:spPr>
              <a:xfrm>
                <a:off x="541575" y="4359396"/>
                <a:ext cx="962441" cy="885725"/>
              </a:xfrm>
              <a:prstGeom prst="rect">
                <a:avLst/>
              </a:prstGeom>
            </p:spPr>
          </p:pic>
        </p:grpSp>
        <p:sp>
          <p:nvSpPr>
            <p:cNvPr id="18" name="Rectangle 17">
              <a:extLst>
                <a:ext uri="{FF2B5EF4-FFF2-40B4-BE49-F238E27FC236}">
                  <a16:creationId xmlns:a16="http://schemas.microsoft.com/office/drawing/2014/main" id="{1EDF4BFD-A091-40FA-93F2-1F5F3FA2CCC9}"/>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E0A540A4-E2EC-46A0-83A2-C802D125FD6C}"/>
                </a:ext>
              </a:extLst>
            </p:cNvPr>
            <p:cNvSpPr/>
            <p:nvPr/>
          </p:nvSpPr>
          <p:spPr>
            <a:xfrm>
              <a:off x="1440466" y="4684258"/>
              <a:ext cx="9598058" cy="637410"/>
            </a:xfrm>
            <a:prstGeom prst="rect">
              <a:avLst/>
            </a:prstGeom>
          </p:spPr>
          <p:txBody>
            <a:bodyPr wrap="square">
              <a:spAutoFit/>
            </a:bodyPr>
            <a:lstStyle/>
            <a:p>
              <a:pPr defTabSz="342900">
                <a:lnSpc>
                  <a:spcPct val="135000"/>
                </a:lnSpc>
              </a:pPr>
              <a:r>
                <a:rPr lang="vi-VN" dirty="0">
                  <a:latin typeface="UTM Avo" panose="02040603050506020204" pitchFamily="18" charset="0"/>
                  <a:cs typeface="Times New Roman" panose="02020603050405020304" pitchFamily="18" charset="0"/>
                </a:rPr>
                <a:t>• </a:t>
              </a:r>
              <a:r>
                <a:rPr lang="vi-VN" b="1" dirty="0">
                  <a:latin typeface="UTM Avo" panose="02040603050506020204" pitchFamily="18" charset="0"/>
                  <a:cs typeface="Times New Roman" panose="02020603050405020304" pitchFamily="18" charset="0"/>
                </a:rPr>
                <a:t>Thiết bị vào </a:t>
              </a:r>
              <a:r>
                <a:rPr lang="vi-VN" dirty="0">
                  <a:latin typeface="UTM Avo" panose="02040603050506020204" pitchFamily="18" charset="0"/>
                  <a:cs typeface="Times New Roman" panose="02020603050405020304" pitchFamily="18" charset="0"/>
                </a:rPr>
                <a:t>được dùng để nhập dữ liệu và mệnh lệnh vào máy tính. </a:t>
              </a:r>
              <a:endParaRPr lang="en-US" dirty="0">
                <a:latin typeface="UTM Avo" panose="02040603050506020204" pitchFamily="18" charset="0"/>
                <a:cs typeface="Times New Roman" panose="02020603050405020304" pitchFamily="18" charset="0"/>
              </a:endParaRPr>
            </a:p>
            <a:p>
              <a:pPr algn="just" defTabSz="342900">
                <a:lnSpc>
                  <a:spcPct val="135000"/>
                </a:lnSpc>
              </a:pPr>
              <a:r>
                <a:rPr lang="vi-VN" dirty="0">
                  <a:latin typeface="UTM Avo" panose="02040603050506020204" pitchFamily="18" charset="0"/>
                  <a:cs typeface="Times New Roman" panose="02020603050405020304" pitchFamily="18" charset="0"/>
                </a:rPr>
                <a:t>• </a:t>
              </a:r>
              <a:r>
                <a:rPr lang="vi-VN" b="1" dirty="0">
                  <a:latin typeface="UTM Avo" panose="02040603050506020204" pitchFamily="18" charset="0"/>
                  <a:cs typeface="Times New Roman" panose="02020603050405020304" pitchFamily="18" charset="0"/>
                </a:rPr>
                <a:t>Thiết bị ra </a:t>
              </a:r>
              <a:r>
                <a:rPr lang="vi-VN" dirty="0">
                  <a:latin typeface="UTM Avo" panose="02040603050506020204" pitchFamily="18" charset="0"/>
                  <a:cs typeface="Times New Roman" panose="02020603050405020304" pitchFamily="18" charset="0"/>
                </a:rPr>
                <a:t>gửi thông tin từ máy tính ra để con người nhận biết được. </a:t>
              </a:r>
              <a:endParaRPr lang="en-US" dirty="0">
                <a:latin typeface="UTM Avo" panose="02040603050506020204" pitchFamily="18" charset="0"/>
                <a:cs typeface="Times New Roman" panose="02020603050405020304" pitchFamily="18" charset="0"/>
              </a:endParaRPr>
            </a:p>
            <a:p>
              <a:pPr algn="just" defTabSz="342900">
                <a:lnSpc>
                  <a:spcPct val="135000"/>
                </a:lnSpc>
              </a:pPr>
              <a:r>
                <a:rPr lang="vi-VN" dirty="0">
                  <a:latin typeface="UTM Avo" panose="02040603050506020204" pitchFamily="18" charset="0"/>
                  <a:cs typeface="Times New Roman" panose="02020603050405020304" pitchFamily="18" charset="0"/>
                </a:rPr>
                <a:t>• Các thiết bị vào – ra có nhiều loại, có những công dụng và hình dạng khác nhau.</a:t>
              </a:r>
            </a:p>
          </p:txBody>
        </p:sp>
      </p:grpSp>
    </p:spTree>
    <p:extLst>
      <p:ext uri="{BB962C8B-B14F-4D97-AF65-F5344CB8AC3E}">
        <p14:creationId xmlns:p14="http://schemas.microsoft.com/office/powerpoint/2010/main" val="92735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 calcmode="lin" valueType="num">
                                      <p:cBhvr>
                                        <p:cTn id="20" dur="500" fill="hold"/>
                                        <p:tgtEl>
                                          <p:spTgt spid="23"/>
                                        </p:tgtEl>
                                        <p:attrNameLst>
                                          <p:attrName>style.rotation</p:attrName>
                                        </p:attrNameLst>
                                      </p:cBhvr>
                                      <p:tavLst>
                                        <p:tav tm="0">
                                          <p:val>
                                            <p:fltVal val="360"/>
                                          </p:val>
                                        </p:tav>
                                        <p:tav tm="100000">
                                          <p:val>
                                            <p:fltVal val="0"/>
                                          </p:val>
                                        </p:tav>
                                      </p:tavLst>
                                    </p:anim>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15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05CACA-FC86-4A09-99C8-53DEEE45480F}"/>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AN TOÀN THIẾT BỊ</a:t>
            </a:r>
            <a:endParaRPr lang="vi-VN" sz="2800" b="1">
              <a:solidFill>
                <a:srgbClr val="F03C69"/>
              </a:solidFill>
              <a:cs typeface="Times New Roman" panose="02020603050405020304" pitchFamily="18" charset="0"/>
            </a:endParaRPr>
          </a:p>
        </p:txBody>
      </p:sp>
      <p:grpSp>
        <p:nvGrpSpPr>
          <p:cNvPr id="11" name="Group 10">
            <a:extLst>
              <a:ext uri="{FF2B5EF4-FFF2-40B4-BE49-F238E27FC236}">
                <a16:creationId xmlns:a16="http://schemas.microsoft.com/office/drawing/2014/main" id="{0E75C4E2-4627-4ABD-ACA9-9CF878685F42}"/>
              </a:ext>
            </a:extLst>
          </p:cNvPr>
          <p:cNvGrpSpPr/>
          <p:nvPr/>
        </p:nvGrpSpPr>
        <p:grpSpPr>
          <a:xfrm>
            <a:off x="614523" y="1054201"/>
            <a:ext cx="10962953" cy="5321150"/>
            <a:chOff x="1117599" y="3528268"/>
            <a:chExt cx="10962953" cy="5321150"/>
          </a:xfrm>
        </p:grpSpPr>
        <p:grpSp>
          <p:nvGrpSpPr>
            <p:cNvPr id="10" name="Group 9">
              <a:extLst>
                <a:ext uri="{FF2B5EF4-FFF2-40B4-BE49-F238E27FC236}">
                  <a16:creationId xmlns:a16="http://schemas.microsoft.com/office/drawing/2014/main" id="{47129611-B319-4F9F-BD09-C4B96DED013B}"/>
                </a:ext>
              </a:extLst>
            </p:cNvPr>
            <p:cNvGrpSpPr/>
            <p:nvPr/>
          </p:nvGrpSpPr>
          <p:grpSpPr>
            <a:xfrm>
              <a:off x="1117599" y="3528268"/>
              <a:ext cx="10962953" cy="5321150"/>
              <a:chOff x="1493519" y="3891280"/>
              <a:chExt cx="10962953" cy="5321150"/>
            </a:xfrm>
          </p:grpSpPr>
          <p:sp>
            <p:nvSpPr>
              <p:cNvPr id="12" name="Rectangle: Rounded Corners 11">
                <a:extLst>
                  <a:ext uri="{FF2B5EF4-FFF2-40B4-BE49-F238E27FC236}">
                    <a16:creationId xmlns:a16="http://schemas.microsoft.com/office/drawing/2014/main" id="{BED920E5-FB13-4F3D-8C0F-0595AF26514E}"/>
                  </a:ext>
                </a:extLst>
              </p:cNvPr>
              <p:cNvSpPr/>
              <p:nvPr/>
            </p:nvSpPr>
            <p:spPr>
              <a:xfrm>
                <a:off x="1493520" y="3891280"/>
                <a:ext cx="5557674"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3FDCD77D-0C47-4653-9492-55C0E3681AF2}"/>
                  </a:ext>
                </a:extLst>
              </p:cNvPr>
              <p:cNvSpPr/>
              <p:nvPr/>
            </p:nvSpPr>
            <p:spPr>
              <a:xfrm>
                <a:off x="1493519" y="4460240"/>
                <a:ext cx="10962953" cy="4752190"/>
              </a:xfrm>
              <a:prstGeom prst="roundRect">
                <a:avLst>
                  <a:gd name="adj" fmla="val 4103"/>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BAD6ABD-A150-4770-8560-5FDA0E832454}"/>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3</a:t>
                </a:r>
                <a:endParaRPr lang="vi-VN" sz="2000" b="1">
                  <a:latin typeface="UTM Avo" panose="020406030505060202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A0C4B0-C454-4065-BB02-6BB3F9D116A9}"/>
                  </a:ext>
                </a:extLst>
              </p:cNvPr>
              <p:cNvSpPr/>
              <p:nvPr/>
            </p:nvSpPr>
            <p:spPr>
              <a:xfrm>
                <a:off x="3469640" y="3936428"/>
                <a:ext cx="3505354"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7F1CCD9-F314-4575-AF33-A180B788177B}"/>
                </a:ext>
              </a:extLst>
            </p:cNvPr>
            <p:cNvSpPr/>
            <p:nvPr/>
          </p:nvSpPr>
          <p:spPr>
            <a:xfrm>
              <a:off x="3093720" y="3578627"/>
              <a:ext cx="3505353" cy="463140"/>
            </a:xfrm>
            <a:prstGeom prst="rect">
              <a:avLst/>
            </a:prstGeom>
          </p:spPr>
          <p:txBody>
            <a:bodyPr wrap="square">
              <a:spAutoFit/>
            </a:bodyPr>
            <a:lstStyle/>
            <a:p>
              <a:pPr algn="ctr" defTabSz="342900">
                <a:lnSpc>
                  <a:spcPct val="135000"/>
                </a:lnSpc>
              </a:pPr>
              <a:r>
                <a:rPr lang="en-US" sz="2000" b="1">
                  <a:latin typeface="UTM Avo" panose="02040603050506020204" pitchFamily="18" charset="0"/>
                  <a:cs typeface="Times New Roman" panose="02020603050405020304" pitchFamily="18" charset="0"/>
                </a:rPr>
                <a:t>Kết nối thiết bị vào – ra </a:t>
              </a:r>
              <a:endParaRPr lang="vi-VN" sz="2000" b="1">
                <a:latin typeface="UTM Avo" panose="02040603050506020204" pitchFamily="18" charset="0"/>
                <a:cs typeface="Times New Roman" panose="02020603050405020304" pitchFamily="18" charset="0"/>
              </a:endParaRPr>
            </a:p>
          </p:txBody>
        </p:sp>
      </p:grpSp>
      <p:sp>
        <p:nvSpPr>
          <p:cNvPr id="20" name="Rectangle 19">
            <a:extLst>
              <a:ext uri="{FF2B5EF4-FFF2-40B4-BE49-F238E27FC236}">
                <a16:creationId xmlns:a16="http://schemas.microsoft.com/office/drawing/2014/main" id="{398E869B-F65A-4254-A3E0-2B78A1C9C21C}"/>
              </a:ext>
            </a:extLst>
          </p:cNvPr>
          <p:cNvSpPr/>
          <p:nvPr/>
        </p:nvSpPr>
        <p:spPr>
          <a:xfrm>
            <a:off x="785786" y="1733603"/>
            <a:ext cx="4151974" cy="3045514"/>
          </a:xfrm>
          <a:prstGeom prst="rect">
            <a:avLst/>
          </a:prstGeom>
        </p:spPr>
        <p:txBody>
          <a:bodyPr wrap="square">
            <a:spAutoFit/>
          </a:bodyPr>
          <a:lstStyle/>
          <a:p>
            <a:pPr algn="just" defTabSz="342900">
              <a:lnSpc>
                <a:spcPct val="135000"/>
              </a:lnSpc>
            </a:pPr>
            <a:r>
              <a:rPr lang="vi-VN" dirty="0">
                <a:latin typeface="UTM Avo" panose="02040603050506020204" pitchFamily="18" charset="0"/>
                <a:cs typeface="Times New Roman" panose="02020603050405020304" pitchFamily="18" charset="0"/>
              </a:rPr>
              <a:t>Một máy tính để bàn có các cổng kết nối như Hình 1.5. </a:t>
            </a:r>
            <a:endParaRPr lang="en-US" dirty="0">
              <a:latin typeface="UTM Avo" panose="02040603050506020204" pitchFamily="18" charset="0"/>
              <a:cs typeface="Times New Roman" panose="02020603050405020304" pitchFamily="18" charset="0"/>
            </a:endParaRPr>
          </a:p>
          <a:p>
            <a:pPr algn="just" defTabSz="342900">
              <a:lnSpc>
                <a:spcPct val="135000"/>
              </a:lnSpc>
            </a:pPr>
            <a:r>
              <a:rPr lang="vi-VN" b="1" dirty="0">
                <a:latin typeface="UTM Avo" panose="02040603050506020204" pitchFamily="18" charset="0"/>
                <a:cs typeface="Times New Roman" panose="02020603050405020304" pitchFamily="18" charset="0"/>
              </a:rPr>
              <a:t>1. </a:t>
            </a:r>
            <a:r>
              <a:rPr lang="vi-VN" dirty="0">
                <a:latin typeface="UTM Avo" panose="02040603050506020204" pitchFamily="18" charset="0"/>
                <a:cs typeface="Times New Roman" panose="02020603050405020304" pitchFamily="18" charset="0"/>
              </a:rPr>
              <a:t>Em hãy lắp các thiết bị sau vào đúng cổng của nó bằng cách ghép mỗi chữ cái với số tương ứng:</a:t>
            </a:r>
            <a:endParaRPr lang="en-US" dirty="0">
              <a:latin typeface="UTM Avo" panose="02040603050506020204" pitchFamily="18" charset="0"/>
              <a:cs typeface="Times New Roman" panose="02020603050405020304" pitchFamily="18" charset="0"/>
            </a:endParaRPr>
          </a:p>
          <a:p>
            <a:pPr algn="just" defTabSz="342900">
              <a:lnSpc>
                <a:spcPct val="135000"/>
              </a:lnSpc>
            </a:pPr>
            <a:r>
              <a:rPr lang="en-US" dirty="0">
                <a:latin typeface="UTM Avo" panose="02040603050506020204" pitchFamily="18" charset="0"/>
                <a:cs typeface="Times New Roman" panose="02020603050405020304" pitchFamily="18" charset="0"/>
              </a:rPr>
              <a:t>	</a:t>
            </a:r>
            <a:r>
              <a:rPr lang="vi-VN" dirty="0">
                <a:latin typeface="UTM Avo" panose="02040603050506020204" pitchFamily="18" charset="0"/>
                <a:cs typeface="Times New Roman" panose="02020603050405020304" pitchFamily="18" charset="0"/>
              </a:rPr>
              <a:t>a)</a:t>
            </a:r>
            <a:r>
              <a:rPr lang="en-US" dirty="0">
                <a:latin typeface="UTM Avo" panose="02040603050506020204" pitchFamily="18" charset="0"/>
                <a:cs typeface="Times New Roman" panose="02020603050405020304" pitchFamily="18" charset="0"/>
              </a:rPr>
              <a:t> </a:t>
            </a:r>
            <a:r>
              <a:rPr lang="vi-VN" dirty="0">
                <a:latin typeface="UTM Avo" panose="02040603050506020204" pitchFamily="18" charset="0"/>
                <a:cs typeface="Times New Roman" panose="02020603050405020304" pitchFamily="18" charset="0"/>
              </a:rPr>
              <a:t>Bàn phím;</a:t>
            </a:r>
            <a:r>
              <a:rPr lang="en-US" dirty="0">
                <a:latin typeface="UTM Avo" panose="02040603050506020204" pitchFamily="18" charset="0"/>
                <a:cs typeface="Times New Roman" panose="02020603050405020304" pitchFamily="18" charset="0"/>
              </a:rPr>
              <a:t>	</a:t>
            </a:r>
            <a:r>
              <a:rPr lang="vi-VN" dirty="0">
                <a:latin typeface="UTM Avo" panose="02040603050506020204" pitchFamily="18" charset="0"/>
                <a:cs typeface="Times New Roman" panose="02020603050405020304" pitchFamily="18" charset="0"/>
              </a:rPr>
              <a:t>b) Dây mạng</a:t>
            </a:r>
            <a:r>
              <a:rPr lang="en-US" dirty="0">
                <a:latin typeface="UTM Avo" panose="02040603050506020204" pitchFamily="18" charset="0"/>
                <a:cs typeface="Times New Roman" panose="02020603050405020304" pitchFamily="18" charset="0"/>
              </a:rPr>
              <a:t>;</a:t>
            </a:r>
          </a:p>
          <a:p>
            <a:pPr algn="just" defTabSz="342900">
              <a:lnSpc>
                <a:spcPct val="135000"/>
              </a:lnSpc>
            </a:pPr>
            <a:r>
              <a:rPr lang="en-US" dirty="0">
                <a:latin typeface="UTM Avo" panose="02040603050506020204" pitchFamily="18" charset="0"/>
                <a:cs typeface="Times New Roman" panose="02020603050405020304" pitchFamily="18" charset="0"/>
              </a:rPr>
              <a:t>	</a:t>
            </a:r>
            <a:r>
              <a:rPr lang="vi-VN" dirty="0">
                <a:latin typeface="UTM Avo" panose="02040603050506020204" pitchFamily="18" charset="0"/>
                <a:cs typeface="Times New Roman" panose="02020603050405020304" pitchFamily="18" charset="0"/>
              </a:rPr>
              <a:t>c) Chuột; </a:t>
            </a:r>
            <a:r>
              <a:rPr lang="en-US" dirty="0">
                <a:latin typeface="UTM Avo" panose="02040603050506020204" pitchFamily="18" charset="0"/>
                <a:cs typeface="Times New Roman" panose="02020603050405020304" pitchFamily="18" charset="0"/>
              </a:rPr>
              <a:t>		</a:t>
            </a:r>
            <a:r>
              <a:rPr lang="vi-VN" dirty="0">
                <a:latin typeface="UTM Avo" panose="02040603050506020204" pitchFamily="18" charset="0"/>
                <a:cs typeface="Times New Roman" panose="02020603050405020304" pitchFamily="18" charset="0"/>
              </a:rPr>
              <a:t>d) Màn hình; </a:t>
            </a:r>
            <a:endParaRPr lang="en-US" dirty="0">
              <a:latin typeface="UTM Avo" panose="02040603050506020204" pitchFamily="18" charset="0"/>
              <a:cs typeface="Times New Roman" panose="02020603050405020304" pitchFamily="18" charset="0"/>
            </a:endParaRPr>
          </a:p>
          <a:p>
            <a:pPr algn="just" defTabSz="342900">
              <a:lnSpc>
                <a:spcPct val="135000"/>
              </a:lnSpc>
            </a:pPr>
            <a:r>
              <a:rPr lang="en-US" dirty="0">
                <a:latin typeface="UTM Avo" panose="02040603050506020204" pitchFamily="18" charset="0"/>
                <a:cs typeface="Times New Roman" panose="02020603050405020304" pitchFamily="18" charset="0"/>
              </a:rPr>
              <a:t>	</a:t>
            </a:r>
            <a:r>
              <a:rPr lang="vi-VN" dirty="0">
                <a:latin typeface="UTM Avo" panose="02040603050506020204" pitchFamily="18" charset="0"/>
                <a:cs typeface="Times New Roman" panose="02020603050405020304" pitchFamily="18" charset="0"/>
              </a:rPr>
              <a:t>e) Tai nghe. </a:t>
            </a:r>
            <a:endParaRPr lang="en-US" dirty="0">
              <a:latin typeface="UTM Avo" panose="020406030505060202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F9FD7519-96FF-4994-91E0-3684352AA446}"/>
              </a:ext>
            </a:extLst>
          </p:cNvPr>
          <p:cNvSpPr/>
          <p:nvPr/>
        </p:nvSpPr>
        <p:spPr>
          <a:xfrm>
            <a:off x="3393361" y="5493489"/>
            <a:ext cx="8201942" cy="620619"/>
          </a:xfrm>
          <a:prstGeom prst="rect">
            <a:avLst/>
          </a:prstGeom>
        </p:spPr>
        <p:txBody>
          <a:bodyPr wrap="square">
            <a:spAutoFit/>
          </a:bodyPr>
          <a:lstStyle/>
          <a:p>
            <a:pPr algn="ctr" defTabSz="342900">
              <a:lnSpc>
                <a:spcPct val="135000"/>
              </a:lnSpc>
            </a:pPr>
            <a:r>
              <a:rPr lang="en-US" sz="2800" b="1">
                <a:solidFill>
                  <a:srgbClr val="0000FF"/>
                </a:solidFill>
                <a:latin typeface="UTM Avo" panose="02040603050506020204" pitchFamily="18" charset="0"/>
                <a:cs typeface="Times New Roman" panose="02020603050405020304" pitchFamily="18" charset="0"/>
              </a:rPr>
              <a:t>a)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7		b)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6		c)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7		d)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3		e)</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 </a:t>
            </a:r>
            <a:r>
              <a:rPr lang="en-US" sz="2800" b="1">
                <a:solidFill>
                  <a:srgbClr val="0000FF"/>
                </a:solidFill>
                <a:latin typeface="UTM Avo" panose="02040603050506020204" pitchFamily="18" charset="0"/>
                <a:cs typeface="Times New Roman" panose="02020603050405020304" pitchFamily="18" charset="0"/>
              </a:rPr>
              <a:t>4	</a:t>
            </a:r>
            <a:r>
              <a:rPr lang="en-US" sz="1100" b="1">
                <a:solidFill>
                  <a:srgbClr val="0000FF"/>
                </a:solidFill>
                <a:latin typeface="UTM Avo" panose="02040603050506020204" pitchFamily="18" charset="0"/>
                <a:cs typeface="Times New Roman" panose="02020603050405020304" pitchFamily="18" charset="0"/>
              </a:rPr>
              <a:t> 	</a:t>
            </a:r>
            <a:r>
              <a:rPr lang="en-US" sz="2800" b="1">
                <a:solidFill>
                  <a:srgbClr val="0000FF"/>
                </a:solidFill>
                <a:latin typeface="UTM Avo" panose="02040603050506020204" pitchFamily="18" charset="0"/>
                <a:cs typeface="Times New Roman" panose="02020603050405020304" pitchFamily="18" charset="0"/>
              </a:rPr>
              <a:t>f</a:t>
            </a:r>
            <a:r>
              <a:rPr lang="en-US" sz="1100" b="1">
                <a:solidFill>
                  <a:srgbClr val="0000FF"/>
                </a:solidFill>
                <a:latin typeface="UTM Avo" panose="02040603050506020204" pitchFamily="18" charset="0"/>
                <a:cs typeface="Times New Roman" panose="02020603050405020304" pitchFamily="18" charset="0"/>
              </a:rPr>
              <a:t> </a:t>
            </a:r>
            <a:r>
              <a:rPr lang="en-US" sz="2800" b="1">
                <a:solidFill>
                  <a:srgbClr val="0000FF"/>
                </a:solidFill>
                <a:latin typeface="UTM Avo" panose="02040603050506020204" pitchFamily="18" charset="0"/>
                <a:cs typeface="Times New Roman" panose="02020603050405020304" pitchFamily="18" charset="0"/>
              </a:rPr>
              <a:t>)</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 </a:t>
            </a:r>
            <a:r>
              <a:rPr lang="en-US" sz="2800" b="1">
                <a:solidFill>
                  <a:srgbClr val="0000FF"/>
                </a:solidFill>
                <a:latin typeface="UTM Avo" panose="02040603050506020204" pitchFamily="18" charset="0"/>
                <a:cs typeface="Times New Roman" panose="02020603050405020304" pitchFamily="18" charset="0"/>
              </a:rPr>
              <a:t>8</a:t>
            </a:r>
            <a:endParaRPr lang="vi-VN" sz="2800" b="1">
              <a:solidFill>
                <a:srgbClr val="0000FF"/>
              </a:solidFill>
              <a:latin typeface="UTM Avo" panose="0204060305050602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0FFCBD7-57EF-4C4E-98C6-8AE790B28A9E}"/>
              </a:ext>
            </a:extLst>
          </p:cNvPr>
          <p:cNvPicPr>
            <a:picLocks noChangeAspect="1"/>
          </p:cNvPicPr>
          <p:nvPr/>
        </p:nvPicPr>
        <p:blipFill>
          <a:blip r:embed="rId2"/>
          <a:stretch>
            <a:fillRect/>
          </a:stretch>
        </p:blipFill>
        <p:spPr>
          <a:xfrm>
            <a:off x="5214687" y="1850590"/>
            <a:ext cx="6191527" cy="3544661"/>
          </a:xfrm>
          <a:prstGeom prst="rect">
            <a:avLst/>
          </a:prstGeom>
        </p:spPr>
      </p:pic>
    </p:spTree>
    <p:extLst>
      <p:ext uri="{BB962C8B-B14F-4D97-AF65-F5344CB8AC3E}">
        <p14:creationId xmlns:p14="http://schemas.microsoft.com/office/powerpoint/2010/main" val="309435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Effect transition="in" filter="fade">
                                      <p:cBhvr>
                                        <p:cTn id="30" dur="500"/>
                                        <p:tgtEl>
                                          <p:spTgt spid="20">
                                            <p:txEl>
                                              <p:pRg st="1" end="1"/>
                                            </p:txEl>
                                          </p:spTgt>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fade">
                                      <p:cBhvr>
                                        <p:cTn id="33" dur="500"/>
                                        <p:tgtEl>
                                          <p:spTgt spid="20">
                                            <p:txEl>
                                              <p:pRg st="2" end="2"/>
                                            </p:txEl>
                                          </p:spTgt>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20">
                                            <p:txEl>
                                              <p:pRg st="3" end="3"/>
                                            </p:txEl>
                                          </p:spTgt>
                                        </p:tgtEl>
                                        <p:attrNameLst>
                                          <p:attrName>style.visibility</p:attrName>
                                        </p:attrNameLst>
                                      </p:cBhvr>
                                      <p:to>
                                        <p:strVal val="visible"/>
                                      </p:to>
                                    </p:set>
                                    <p:animEffect transition="in" filter="fade">
                                      <p:cBhvr>
                                        <p:cTn id="36" dur="500"/>
                                        <p:tgtEl>
                                          <p:spTgt spid="20">
                                            <p:txEl>
                                              <p:pRg st="3" end="3"/>
                                            </p:txEl>
                                          </p:spTgt>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20">
                                            <p:txEl>
                                              <p:pRg st="4" end="4"/>
                                            </p:txEl>
                                          </p:spTgt>
                                        </p:tgtEl>
                                        <p:attrNameLst>
                                          <p:attrName>style.visibility</p:attrName>
                                        </p:attrNameLst>
                                      </p:cBhvr>
                                      <p:to>
                                        <p:strVal val="visible"/>
                                      </p:to>
                                    </p:set>
                                    <p:animEffect transition="in" filter="fade">
                                      <p:cBhvr>
                                        <p:cTn id="39" dur="500"/>
                                        <p:tgtEl>
                                          <p:spTgt spid="20">
                                            <p:txEl>
                                              <p:pRg st="4" end="4"/>
                                            </p:txEl>
                                          </p:spTgt>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48"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886" y="401008"/>
            <a:ext cx="6096000" cy="1776127"/>
          </a:xfrm>
          <a:prstGeom prst="rect">
            <a:avLst/>
          </a:prstGeom>
        </p:spPr>
        <p:txBody>
          <a:bodyPr>
            <a:spAutoFit/>
          </a:bodyPr>
          <a:lstStyle/>
          <a:p>
            <a:pPr algn="just" defTabSz="342900">
              <a:lnSpc>
                <a:spcPct val="135000"/>
              </a:lnSpc>
            </a:pPr>
            <a:r>
              <a:rPr lang="vi-VN" sz="2800" b="1" dirty="0">
                <a:latin typeface="Times New Roman" panose="02020603050405020304" pitchFamily="18" charset="0"/>
                <a:cs typeface="Times New Roman" panose="02020603050405020304" pitchFamily="18" charset="0"/>
              </a:rPr>
              <a:t>2. </a:t>
            </a:r>
            <a:r>
              <a:rPr lang="vi-VN" sz="2800" dirty="0">
                <a:latin typeface="Times New Roman" panose="02020603050405020304" pitchFamily="18" charset="0"/>
                <a:cs typeface="Times New Roman" panose="02020603050405020304" pitchFamily="18" charset="0"/>
              </a:rPr>
              <a:t>Việc cấp nguồn điện cho máy tính cần được thực hiện trước hay sau các kết nối trên? Tại sao?</a:t>
            </a:r>
          </a:p>
        </p:txBody>
      </p:sp>
      <p:pic>
        <p:nvPicPr>
          <p:cNvPr id="3" name="Picture 3">
            <a:extLst>
              <a:ext uri="{FF2B5EF4-FFF2-40B4-BE49-F238E27FC236}">
                <a16:creationId xmlns:a16="http://schemas.microsoft.com/office/drawing/2014/main" id="{3954EBF2-7A7D-E010-4681-8888895057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96709" y="2370058"/>
            <a:ext cx="5948355" cy="4077634"/>
          </a:xfrm>
          <a:prstGeom prst="rect">
            <a:avLst/>
          </a:prstGeom>
        </p:spPr>
      </p:pic>
      <p:sp>
        <p:nvSpPr>
          <p:cNvPr id="4" name="Rectangle 3"/>
          <p:cNvSpPr/>
          <p:nvPr/>
        </p:nvSpPr>
        <p:spPr>
          <a:xfrm>
            <a:off x="827686" y="3596815"/>
            <a:ext cx="5486400" cy="2600199"/>
          </a:xfrm>
          <a:prstGeom prst="rect">
            <a:avLst/>
          </a:prstGeom>
        </p:spPr>
        <p:txBody>
          <a:bodyPr wrap="square">
            <a:spAutoFit/>
          </a:bodyPr>
          <a:lstStyle/>
          <a:p>
            <a:pPr algn="just">
              <a:lnSpc>
                <a:spcPct val="150000"/>
              </a:lnSpc>
            </a:pPr>
            <a:r>
              <a:rPr lang="vi-VN" sz="2800" dirty="0">
                <a:latin typeface="Times New Roman" panose="02020603050405020304" pitchFamily="18" charset="0"/>
                <a:cs typeface="Times New Roman" panose="02020603050405020304" pitchFamily="18" charset="0"/>
              </a:rPr>
              <a:t>Việc cấp nguồn cho máy tính cần được thực hiện sau khi hoàn thành các kết nối khác để tránh bị điện giật hoặc xung điện làm hỏng thiết bị.</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7244859" y="312138"/>
            <a:ext cx="4290647" cy="1953868"/>
          </a:xfrm>
          <a:prstGeom prst="rect">
            <a:avLst/>
          </a:prstGeom>
        </p:spPr>
        <p:txBody>
          <a:bodyPr wrap="square">
            <a:spAutoFit/>
          </a:bodyPr>
          <a:lstStyle/>
          <a:p>
            <a:pPr>
              <a:lnSpc>
                <a:spcPct val="150000"/>
              </a:lnSpc>
            </a:pP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1.5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pic>
        <p:nvPicPr>
          <p:cNvPr id="6" name="Picture 3">
            <a:extLst>
              <a:ext uri="{FF2B5EF4-FFF2-40B4-BE49-F238E27FC236}">
                <a16:creationId xmlns:a16="http://schemas.microsoft.com/office/drawing/2014/main" id="{9FF795D9-AF25-2883-91A9-DC6E79ABAE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12378" y="2483854"/>
            <a:ext cx="5422925" cy="4008465"/>
          </a:xfrm>
          <a:prstGeom prst="rect">
            <a:avLst/>
          </a:prstGeom>
        </p:spPr>
      </p:pic>
      <p:sp>
        <p:nvSpPr>
          <p:cNvPr id="7" name="TextBox 6">
            <a:extLst>
              <a:ext uri="{FF2B5EF4-FFF2-40B4-BE49-F238E27FC236}">
                <a16:creationId xmlns:a16="http://schemas.microsoft.com/office/drawing/2014/main" id="{AAD5D08A-2B1C-7A45-1784-43616A13C36A}"/>
              </a:ext>
            </a:extLst>
          </p:cNvPr>
          <p:cNvSpPr txBox="1"/>
          <p:nvPr/>
        </p:nvSpPr>
        <p:spPr>
          <a:xfrm>
            <a:off x="6841049" y="3596815"/>
            <a:ext cx="5098268" cy="2677656"/>
          </a:xfrm>
          <a:prstGeom prst="rect">
            <a:avLst/>
          </a:prstGeom>
          <a:noFill/>
        </p:spPr>
        <p:txBody>
          <a:bodyPr wrap="square" rtlCol="0">
            <a:spAutoFit/>
          </a:bodyPr>
          <a:lstStyle/>
          <a:p>
            <a:pPr algn="just">
              <a:lnSpc>
                <a:spcPct val="150000"/>
              </a:lnSpc>
            </a:pP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cổng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27083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0B8CBD0F-32E2-2C45-F9CC-D5A63923BC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09600" y="759533"/>
            <a:ext cx="10775358" cy="5338934"/>
          </a:xfrm>
          <a:prstGeom prst="rect">
            <a:avLst/>
          </a:prstGeom>
        </p:spPr>
      </p:pic>
      <p:sp>
        <p:nvSpPr>
          <p:cNvPr id="8" name="TextBox 7">
            <a:extLst>
              <a:ext uri="{FF2B5EF4-FFF2-40B4-BE49-F238E27FC236}">
                <a16:creationId xmlns:a16="http://schemas.microsoft.com/office/drawing/2014/main" id="{AAD5D08A-2B1C-7A45-1784-43616A13C36A}"/>
              </a:ext>
            </a:extLst>
          </p:cNvPr>
          <p:cNvSpPr txBox="1"/>
          <p:nvPr/>
        </p:nvSpPr>
        <p:spPr>
          <a:xfrm>
            <a:off x="1168400" y="2667000"/>
            <a:ext cx="9395122" cy="3170740"/>
          </a:xfrm>
          <a:prstGeom prst="rect">
            <a:avLst/>
          </a:prstGeom>
          <a:noFill/>
        </p:spPr>
        <p:txBody>
          <a:bodyPr wrap="square" rtlCol="0">
            <a:spAutoFit/>
          </a:bodyPr>
          <a:lstStyle/>
          <a:p>
            <a:pPr marL="381019" indent="-381019" algn="just">
              <a:lnSpc>
                <a:spcPct val="150000"/>
              </a:lnSpc>
              <a:buFont typeface="Wingdings" panose="05000000000000000000" pitchFamily="2" charset="2"/>
              <a:buChar char="§"/>
            </a:pPr>
            <a:r>
              <a:rPr lang="vi-VN" sz="2667">
                <a:latin typeface="Arial" panose="020B0604020202020204" pitchFamily="34" charset="0"/>
                <a:cs typeface="Arial" panose="020B0604020202020204" pitchFamily="34" charset="0"/>
              </a:rPr>
              <a:t>Việc thiếu cẩn thận hoặc cố gắng cắm một đầu nối vào cổng kết nối không phù hợp có thể gây lỗi về cơ khí hoặc gây ra chập điện làm hỏng thiết bị hoặc không hoạt động.</a:t>
            </a:r>
          </a:p>
          <a:p>
            <a:pPr marL="381019" indent="-381019" algn="just">
              <a:lnSpc>
                <a:spcPct val="150000"/>
              </a:lnSpc>
              <a:buFont typeface="Wingdings" panose="05000000000000000000" pitchFamily="2" charset="2"/>
              <a:buChar char="§"/>
            </a:pPr>
            <a:r>
              <a:rPr lang="en-US" sz="2667">
                <a:latin typeface="Arial" panose="020B0604020202020204" pitchFamily="34" charset="0"/>
                <a:cs typeface="Arial" panose="020B0604020202020204" pitchFamily="34" charset="0"/>
              </a:rPr>
              <a:t>Cần </a:t>
            </a:r>
            <a:r>
              <a:rPr lang="vi-VN" sz="2667">
                <a:latin typeface="Arial" panose="020B0604020202020204" pitchFamily="34" charset="0"/>
                <a:cs typeface="Arial" panose="020B0604020202020204" pitchFamily="34" charset="0"/>
              </a:rPr>
              <a:t>“đọc kĩ hướng dẫn trước khi sử dụng” là lời khuyên hữu ích</a:t>
            </a:r>
            <a:r>
              <a:rPr lang="en-US" sz="2667">
                <a:latin typeface="Arial" panose="020B0604020202020204" pitchFamily="34" charset="0"/>
                <a:cs typeface="Arial" panose="020B0604020202020204" pitchFamily="34" charset="0"/>
              </a:rPr>
              <a:t>.</a:t>
            </a:r>
            <a:endParaRPr lang="vi-VN" sz="2667">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B307F3C-DDB0-E393-95E2-72C7BAE1CFEF}"/>
              </a:ext>
            </a:extLst>
          </p:cNvPr>
          <p:cNvSpPr txBox="1"/>
          <p:nvPr/>
        </p:nvSpPr>
        <p:spPr>
          <a:xfrm>
            <a:off x="3891388" y="1754821"/>
            <a:ext cx="4211782" cy="605422"/>
          </a:xfrm>
          <a:prstGeom prst="rect">
            <a:avLst/>
          </a:prstGeom>
          <a:noFill/>
        </p:spPr>
        <p:txBody>
          <a:bodyPr wrap="square" rtlCol="0">
            <a:spAutoFit/>
          </a:bodyPr>
          <a:lstStyle/>
          <a:p>
            <a:pPr algn="ctr"/>
            <a:r>
              <a:rPr lang="en-US" sz="3334" b="1">
                <a:latin typeface="Arial" panose="020B0604020202020204" pitchFamily="34" charset="0"/>
                <a:cs typeface="Arial" panose="020B0604020202020204" pitchFamily="34" charset="0"/>
              </a:rPr>
              <a:t>Lưu ý</a:t>
            </a:r>
          </a:p>
        </p:txBody>
      </p:sp>
      <p:pic>
        <p:nvPicPr>
          <p:cNvPr id="12" name="Picture 6">
            <a:extLst>
              <a:ext uri="{FF2B5EF4-FFF2-40B4-BE49-F238E27FC236}">
                <a16:creationId xmlns:a16="http://schemas.microsoft.com/office/drawing/2014/main" id="{47B1625E-5260-9C21-3C52-2AF514D9E94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503511">
            <a:off x="10079519" y="4941579"/>
            <a:ext cx="1891043" cy="1891043"/>
          </a:xfrm>
          <a:prstGeom prst="rect">
            <a:avLst/>
          </a:prstGeom>
        </p:spPr>
      </p:pic>
      <p:pic>
        <p:nvPicPr>
          <p:cNvPr id="15" name="Picture 9">
            <a:extLst>
              <a:ext uri="{FF2B5EF4-FFF2-40B4-BE49-F238E27FC236}">
                <a16:creationId xmlns:a16="http://schemas.microsoft.com/office/drawing/2014/main" id="{487320F9-E63B-59F3-C0AA-9FFE849AA4E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54000" y="296923"/>
            <a:ext cx="2024821" cy="1940147"/>
          </a:xfrm>
          <a:prstGeom prst="rect">
            <a:avLst/>
          </a:prstGeom>
        </p:spPr>
      </p:pic>
    </p:spTree>
    <p:extLst>
      <p:ext uri="{BB962C8B-B14F-4D97-AF65-F5344CB8AC3E}">
        <p14:creationId xmlns:p14="http://schemas.microsoft.com/office/powerpoint/2010/main" val="3938088485"/>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A9E840-4592-49AE-8D39-15D7FB078E1B}"/>
              </a:ext>
            </a:extLst>
          </p:cNvPr>
          <p:cNvSpPr/>
          <p:nvPr/>
        </p:nvSpPr>
        <p:spPr>
          <a:xfrm>
            <a:off x="1380265" y="695972"/>
            <a:ext cx="10172919" cy="1285032"/>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Máy tính là một hệ thống phức tạp, sử dụng điện, kết nối với nhiều thiết bị khác. Vì vậy, những thao tác không cẩn thận có thể gây ra sự cố, ảnh hưởng đến hoạt động bình thường của thiết bị và an toàn dữ liệu. </a:t>
            </a:r>
            <a:endParaRPr lang="en-US" sz="2000">
              <a:latin typeface="UTM Avo"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14C6C91-BE83-42C2-8504-97CD1435F8D3}"/>
              </a:ext>
            </a:extLst>
          </p:cNvPr>
          <p:cNvPicPr>
            <a:picLocks noChangeAspect="1"/>
          </p:cNvPicPr>
          <p:nvPr/>
        </p:nvPicPr>
        <p:blipFill>
          <a:blip r:embed="rId2"/>
          <a:stretch>
            <a:fillRect/>
          </a:stretch>
        </p:blipFill>
        <p:spPr>
          <a:xfrm>
            <a:off x="491617" y="695972"/>
            <a:ext cx="888648" cy="885725"/>
          </a:xfrm>
          <a:prstGeom prst="rect">
            <a:avLst/>
          </a:prstGeom>
        </p:spPr>
      </p:pic>
      <p:sp>
        <p:nvSpPr>
          <p:cNvPr id="4" name="Rectangle 3">
            <a:extLst>
              <a:ext uri="{FF2B5EF4-FFF2-40B4-BE49-F238E27FC236}">
                <a16:creationId xmlns:a16="http://schemas.microsoft.com/office/drawing/2014/main" id="{C04BABB3-C56E-40E5-AE3A-8548988B9CE9}"/>
              </a:ext>
            </a:extLst>
          </p:cNvPr>
          <p:cNvSpPr/>
          <p:nvPr/>
        </p:nvSpPr>
        <p:spPr>
          <a:xfrm>
            <a:off x="1380265" y="1981004"/>
            <a:ext cx="10172919" cy="1285032"/>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Khi sử dụng máy tính, em cần tuân theo những quy tắc an toàn để không gây ra lỗi. Một số lời khuyên cho những việc nên làm và không nên làm khi sử dụng máy tính được ghi trong Bảng 1.1.</a:t>
            </a:r>
          </a:p>
        </p:txBody>
      </p:sp>
      <p:pic>
        <p:nvPicPr>
          <p:cNvPr id="6" name="Picture 5">
            <a:extLst>
              <a:ext uri="{FF2B5EF4-FFF2-40B4-BE49-F238E27FC236}">
                <a16:creationId xmlns:a16="http://schemas.microsoft.com/office/drawing/2014/main" id="{ABB72B39-3DF9-47B6-AC0D-E7CEC97E0C5D}"/>
              </a:ext>
            </a:extLst>
          </p:cNvPr>
          <p:cNvPicPr>
            <a:picLocks noChangeAspect="1"/>
          </p:cNvPicPr>
          <p:nvPr/>
        </p:nvPicPr>
        <p:blipFill>
          <a:blip r:embed="rId3"/>
          <a:stretch>
            <a:fillRect/>
          </a:stretch>
        </p:blipFill>
        <p:spPr>
          <a:xfrm>
            <a:off x="1634340" y="3429000"/>
            <a:ext cx="9664768" cy="3074056"/>
          </a:xfrm>
          <a:prstGeom prst="rect">
            <a:avLst/>
          </a:prstGeom>
        </p:spPr>
      </p:pic>
    </p:spTree>
    <p:extLst>
      <p:ext uri="{BB962C8B-B14F-4D97-AF65-F5344CB8AC3E}">
        <p14:creationId xmlns:p14="http://schemas.microsoft.com/office/powerpoint/2010/main" val="11554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A6EB5A-C119-4359-9BB1-8B5F570B88D0}"/>
              </a:ext>
            </a:extLst>
          </p:cNvPr>
          <p:cNvGrpSpPr/>
          <p:nvPr/>
        </p:nvGrpSpPr>
        <p:grpSpPr>
          <a:xfrm>
            <a:off x="510254" y="496936"/>
            <a:ext cx="10570890" cy="1691678"/>
            <a:chOff x="541427" y="4307442"/>
            <a:chExt cx="10570890" cy="1691678"/>
          </a:xfrm>
        </p:grpSpPr>
        <p:grpSp>
          <p:nvGrpSpPr>
            <p:cNvPr id="3" name="Group 2">
              <a:extLst>
                <a:ext uri="{FF2B5EF4-FFF2-40B4-BE49-F238E27FC236}">
                  <a16:creationId xmlns:a16="http://schemas.microsoft.com/office/drawing/2014/main" id="{47F1EE86-6A87-463D-8EE0-0AC5F65A0A2D}"/>
                </a:ext>
              </a:extLst>
            </p:cNvPr>
            <p:cNvGrpSpPr/>
            <p:nvPr/>
          </p:nvGrpSpPr>
          <p:grpSpPr>
            <a:xfrm>
              <a:off x="541427" y="4307442"/>
              <a:ext cx="10550107" cy="1691678"/>
              <a:chOff x="541575" y="4359396"/>
              <a:chExt cx="10400346" cy="1691678"/>
            </a:xfrm>
          </p:grpSpPr>
          <p:sp>
            <p:nvSpPr>
              <p:cNvPr id="6" name="Rectangle: Rounded Corners 5">
                <a:extLst>
                  <a:ext uri="{FF2B5EF4-FFF2-40B4-BE49-F238E27FC236}">
                    <a16:creationId xmlns:a16="http://schemas.microsoft.com/office/drawing/2014/main" id="{3BC28452-8C26-4DB5-B7CE-B79195DD0A16}"/>
                  </a:ext>
                </a:extLst>
              </p:cNvPr>
              <p:cNvSpPr/>
              <p:nvPr/>
            </p:nvSpPr>
            <p:spPr>
              <a:xfrm>
                <a:off x="1181534" y="4594429"/>
                <a:ext cx="9760387" cy="145664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F777F69-317D-42D2-AF8A-893DA8E8AE37}"/>
                  </a:ext>
                </a:extLst>
              </p:cNvPr>
              <p:cNvPicPr>
                <a:picLocks noChangeAspect="1"/>
              </p:cNvPicPr>
              <p:nvPr/>
            </p:nvPicPr>
            <p:blipFill>
              <a:blip r:embed="rId3"/>
              <a:stretch>
                <a:fillRect/>
              </a:stretch>
            </p:blipFill>
            <p:spPr>
              <a:xfrm>
                <a:off x="541575" y="4359396"/>
                <a:ext cx="962441" cy="885725"/>
              </a:xfrm>
              <a:prstGeom prst="rect">
                <a:avLst/>
              </a:prstGeom>
            </p:spPr>
          </p:pic>
        </p:grpSp>
        <p:sp>
          <p:nvSpPr>
            <p:cNvPr id="4" name="Rectangle 3">
              <a:extLst>
                <a:ext uri="{FF2B5EF4-FFF2-40B4-BE49-F238E27FC236}">
                  <a16:creationId xmlns:a16="http://schemas.microsoft.com/office/drawing/2014/main" id="{966C40B7-FE7C-487A-B86A-56F5962CE103}"/>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F45E349-FAA1-4CD2-BFF2-87BC95CD1FE2}"/>
                </a:ext>
              </a:extLst>
            </p:cNvPr>
            <p:cNvSpPr/>
            <p:nvPr/>
          </p:nvSpPr>
          <p:spPr>
            <a:xfrm>
              <a:off x="1445083" y="4630305"/>
              <a:ext cx="9598058" cy="1293175"/>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 Đọc kĩ hướng dẫn của nhà sản xuất trước khi sử dụng thiết bị.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 Kết nối các thiết bị đúng cách.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 Giữ gìn nơi làm việc với máy tính gọn gàng, ngăn nắp, vệ sinh, khô ráo.</a:t>
              </a:r>
            </a:p>
          </p:txBody>
        </p:sp>
      </p:grpSp>
      <p:grpSp>
        <p:nvGrpSpPr>
          <p:cNvPr id="8" name="Group 7">
            <a:extLst>
              <a:ext uri="{FF2B5EF4-FFF2-40B4-BE49-F238E27FC236}">
                <a16:creationId xmlns:a16="http://schemas.microsoft.com/office/drawing/2014/main" id="{33688E74-B0CD-4625-BF25-53246D46A774}"/>
              </a:ext>
            </a:extLst>
          </p:cNvPr>
          <p:cNvGrpSpPr/>
          <p:nvPr/>
        </p:nvGrpSpPr>
        <p:grpSpPr>
          <a:xfrm>
            <a:off x="510254" y="2423647"/>
            <a:ext cx="10501714" cy="3384684"/>
            <a:chOff x="601971" y="425316"/>
            <a:chExt cx="10501714" cy="3384684"/>
          </a:xfrm>
        </p:grpSpPr>
        <p:grpSp>
          <p:nvGrpSpPr>
            <p:cNvPr id="9" name="Group 8">
              <a:extLst>
                <a:ext uri="{FF2B5EF4-FFF2-40B4-BE49-F238E27FC236}">
                  <a16:creationId xmlns:a16="http://schemas.microsoft.com/office/drawing/2014/main" id="{2E85F7BF-AD31-4BAD-AFD3-E873281EAFF0}"/>
                </a:ext>
              </a:extLst>
            </p:cNvPr>
            <p:cNvGrpSpPr/>
            <p:nvPr/>
          </p:nvGrpSpPr>
          <p:grpSpPr>
            <a:xfrm>
              <a:off x="1181969" y="716236"/>
              <a:ext cx="9921716" cy="3093764"/>
              <a:chOff x="1190601" y="4542475"/>
              <a:chExt cx="9921716" cy="3093764"/>
            </a:xfrm>
          </p:grpSpPr>
          <p:sp>
            <p:nvSpPr>
              <p:cNvPr id="12" name="Rectangle: Rounded Corners 11">
                <a:extLst>
                  <a:ext uri="{FF2B5EF4-FFF2-40B4-BE49-F238E27FC236}">
                    <a16:creationId xmlns:a16="http://schemas.microsoft.com/office/drawing/2014/main" id="{2CFD1F8B-89D2-4580-8532-AF624EE1EB40}"/>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947526-9080-4AE1-92B4-6A9D18D45732}"/>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2EC3FD4-011B-4882-947E-7AFAC9CB298F}"/>
                  </a:ext>
                </a:extLst>
              </p:cNvPr>
              <p:cNvSpPr/>
              <p:nvPr/>
            </p:nvSpPr>
            <p:spPr>
              <a:xfrm>
                <a:off x="1752504" y="4684258"/>
                <a:ext cx="9286020" cy="2796984"/>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1. </a:t>
                </a:r>
                <a:r>
                  <a:rPr lang="vi-VN" sz="2000" dirty="0">
                    <a:latin typeface="UTM Avo" panose="02040603050506020204" pitchFamily="18" charset="0"/>
                    <a:cs typeface="Times New Roman" panose="02020603050405020304" pitchFamily="18" charset="0"/>
                  </a:rPr>
                  <a:t>Thao tác nào sau đây tắt máy tính một cách an toàn? </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dirty="0">
                    <a:latin typeface="UTM Avo" panose="02040603050506020204" pitchFamily="18" charset="0"/>
                    <a:cs typeface="Times New Roman" panose="02020603050405020304" pitchFamily="18" charset="0"/>
                  </a:rPr>
                  <a:t>A. Sử dụng nút lệnh Restart của Windows. </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dirty="0">
                    <a:latin typeface="UTM Avo" panose="02040603050506020204" pitchFamily="18" charset="0"/>
                    <a:cs typeface="Times New Roman" panose="02020603050405020304" pitchFamily="18" charset="0"/>
                  </a:rPr>
                  <a:t>B. Sử dụng nút lệnh Shut down của Windows.</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dirty="0">
                    <a:latin typeface="UTM Avo" panose="02040603050506020204" pitchFamily="18" charset="0"/>
                    <a:cs typeface="Times New Roman" panose="02020603050405020304" pitchFamily="18" charset="0"/>
                  </a:rPr>
                  <a:t>C. Nhấn giữ công tắc nguồn vài giây.</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dirty="0">
                    <a:latin typeface="UTM Avo" panose="02040603050506020204" pitchFamily="18" charset="0"/>
                    <a:cs typeface="Times New Roman" panose="02020603050405020304" pitchFamily="18" charset="0"/>
                  </a:rPr>
                  <a:t>D. Rút dây nguồn khỏi ổ cắm. </a:t>
                </a:r>
              </a:p>
              <a:p>
                <a:pPr algn="just" defTabSz="342900">
                  <a:lnSpc>
                    <a:spcPct val="150000"/>
                  </a:lnSpc>
                </a:pPr>
                <a:r>
                  <a:rPr lang="vi-VN" sz="2000" b="1" dirty="0" smtClean="0">
                    <a:latin typeface="UTM Avo" panose="02040603050506020204" pitchFamily="18" charset="0"/>
                    <a:cs typeface="Times New Roman" panose="02020603050405020304" pitchFamily="18" charset="0"/>
                  </a:rPr>
                  <a:t>2. </a:t>
                </a:r>
                <a:r>
                  <a:rPr lang="vi-VN" sz="2000" dirty="0" smtClean="0">
                    <a:latin typeface="UTM Avo" panose="02040603050506020204" pitchFamily="18" charset="0"/>
                    <a:cs typeface="Times New Roman" panose="02020603050405020304" pitchFamily="18" charset="0"/>
                  </a:rPr>
                  <a:t>Tại sao không nên vừa ăn vừa sử dụng máy tính?.</a:t>
                </a:r>
                <a:endParaRPr lang="vi-VN" sz="2000" dirty="0">
                  <a:latin typeface="UTM Avo" panose="02040603050506020204" pitchFamily="18"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5CBEBAAE-B465-4784-9F33-DEF37E1411B4}"/>
                </a:ext>
              </a:extLst>
            </p:cNvPr>
            <p:cNvPicPr>
              <a:picLocks noChangeAspect="1"/>
            </p:cNvPicPr>
            <p:nvPr/>
          </p:nvPicPr>
          <p:blipFill>
            <a:blip r:embed="rId4"/>
            <a:stretch>
              <a:fillRect/>
            </a:stretch>
          </p:blipFill>
          <p:spPr>
            <a:xfrm>
              <a:off x="601971" y="425316"/>
              <a:ext cx="903656" cy="885726"/>
            </a:xfrm>
            <a:prstGeom prst="rect">
              <a:avLst/>
            </a:prstGeom>
          </p:spPr>
        </p:pic>
        <p:pic>
          <p:nvPicPr>
            <p:cNvPr id="11" name="Picture 10">
              <a:extLst>
                <a:ext uri="{FF2B5EF4-FFF2-40B4-BE49-F238E27FC236}">
                  <a16:creationId xmlns:a16="http://schemas.microsoft.com/office/drawing/2014/main" id="{DDE0B2A9-78B1-4B0C-AAE1-F05CD170A207}"/>
                </a:ext>
              </a:extLst>
            </p:cNvPr>
            <p:cNvPicPr>
              <a:picLocks noChangeAspect="1"/>
            </p:cNvPicPr>
            <p:nvPr/>
          </p:nvPicPr>
          <p:blipFill>
            <a:blip r:embed="rId5"/>
            <a:stretch>
              <a:fillRect/>
            </a:stretch>
          </p:blipFill>
          <p:spPr>
            <a:xfrm>
              <a:off x="10433338" y="704537"/>
              <a:ext cx="661756" cy="554444"/>
            </a:xfrm>
            <a:prstGeom prst="rect">
              <a:avLst/>
            </a:prstGeom>
          </p:spPr>
        </p:pic>
      </p:grpSp>
      <p:pic>
        <p:nvPicPr>
          <p:cNvPr id="18" name="Picture 17">
            <a:extLst>
              <a:ext uri="{FF2B5EF4-FFF2-40B4-BE49-F238E27FC236}">
                <a16:creationId xmlns:a16="http://schemas.microsoft.com/office/drawing/2014/main" id="{9CEC84F9-5413-46D4-998B-CAEB1A21E0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186858" y="5130748"/>
            <a:ext cx="1661664" cy="1328737"/>
          </a:xfrm>
          <a:prstGeom prst="rect">
            <a:avLst/>
          </a:prstGeom>
        </p:spPr>
      </p:pic>
      <p:pic>
        <p:nvPicPr>
          <p:cNvPr id="19" name="Picture 4" descr="Káº¿t quáº£ hÃ¬nh áº£nh cho right icon">
            <a:extLst>
              <a:ext uri="{FF2B5EF4-FFF2-40B4-BE49-F238E27FC236}">
                <a16:creationId xmlns:a16="http://schemas.microsoft.com/office/drawing/2014/main" id="{68905235-5307-45CA-9E4E-AA3D85F7B5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6485" y="3844093"/>
            <a:ext cx="463478" cy="463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419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32" presetClass="emph" presetSubtype="0" fill="hold" nodeType="afterEffect">
                                  <p:stCondLst>
                                    <p:cond delay="0"/>
                                  </p:stCondLst>
                                  <p:childTnLst>
                                    <p:animRot by="120000">
                                      <p:cBhvr>
                                        <p:cTn id="25" dur="100" fill="hold">
                                          <p:stCondLst>
                                            <p:cond delay="0"/>
                                          </p:stCondLst>
                                        </p:cTn>
                                        <p:tgtEl>
                                          <p:spTgt spid="18"/>
                                        </p:tgtEl>
                                        <p:attrNameLst>
                                          <p:attrName>r</p:attrName>
                                        </p:attrNameLst>
                                      </p:cBhvr>
                                    </p:animRot>
                                    <p:animRot by="-240000">
                                      <p:cBhvr>
                                        <p:cTn id="26" dur="200" fill="hold">
                                          <p:stCondLst>
                                            <p:cond delay="200"/>
                                          </p:stCondLst>
                                        </p:cTn>
                                        <p:tgtEl>
                                          <p:spTgt spid="18"/>
                                        </p:tgtEl>
                                        <p:attrNameLst>
                                          <p:attrName>r</p:attrName>
                                        </p:attrNameLst>
                                      </p:cBhvr>
                                    </p:animRot>
                                    <p:animRot by="240000">
                                      <p:cBhvr>
                                        <p:cTn id="27" dur="200" fill="hold">
                                          <p:stCondLst>
                                            <p:cond delay="400"/>
                                          </p:stCondLst>
                                        </p:cTn>
                                        <p:tgtEl>
                                          <p:spTgt spid="18"/>
                                        </p:tgtEl>
                                        <p:attrNameLst>
                                          <p:attrName>r</p:attrName>
                                        </p:attrNameLst>
                                      </p:cBhvr>
                                    </p:animRot>
                                    <p:animRot by="-240000">
                                      <p:cBhvr>
                                        <p:cTn id="28" dur="200" fill="hold">
                                          <p:stCondLst>
                                            <p:cond delay="600"/>
                                          </p:stCondLst>
                                        </p:cTn>
                                        <p:tgtEl>
                                          <p:spTgt spid="18"/>
                                        </p:tgtEl>
                                        <p:attrNameLst>
                                          <p:attrName>r</p:attrName>
                                        </p:attrNameLst>
                                      </p:cBhvr>
                                    </p:animRot>
                                    <p:animRot by="120000">
                                      <p:cBhvr>
                                        <p:cTn id="29" dur="200" fill="hold">
                                          <p:stCondLst>
                                            <p:cond delay="800"/>
                                          </p:stCondLst>
                                        </p:cTn>
                                        <p:tgtEl>
                                          <p:spTgt spid="18"/>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95082-41D6-0D0A-B451-63D0C3854C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95127" y="322342"/>
            <a:ext cx="11125200" cy="6213316"/>
          </a:xfrm>
          <a:prstGeom prst="rect">
            <a:avLst/>
          </a:prstGeom>
        </p:spPr>
      </p:pic>
      <p:sp>
        <p:nvSpPr>
          <p:cNvPr id="6" name="TextBox 5">
            <a:extLst>
              <a:ext uri="{FF2B5EF4-FFF2-40B4-BE49-F238E27FC236}">
                <a16:creationId xmlns:a16="http://schemas.microsoft.com/office/drawing/2014/main" id="{BB4D722A-A6D2-0C15-87C5-38DDA69B273E}"/>
              </a:ext>
            </a:extLst>
          </p:cNvPr>
          <p:cNvSpPr txBox="1"/>
          <p:nvPr/>
        </p:nvSpPr>
        <p:spPr>
          <a:xfrm>
            <a:off x="1430670" y="1591478"/>
            <a:ext cx="9855201" cy="2862322"/>
          </a:xfrm>
          <a:prstGeom prst="rect">
            <a:avLst/>
          </a:prstGeom>
          <a:noFill/>
        </p:spPr>
        <p:txBody>
          <a:bodyPr wrap="square" rtlCol="0">
            <a:spAutoFit/>
          </a:bodyPr>
          <a:lstStyle/>
          <a:p>
            <a:pPr>
              <a:lnSpc>
                <a:spcPct val="150000"/>
              </a:lnSpc>
            </a:pPr>
            <a:r>
              <a:rPr lang="vi-VN" sz="3000">
                <a:latin typeface="Arial" panose="020B0604020202020204" pitchFamily="34" charset="0"/>
                <a:cs typeface="Arial" panose="020B0604020202020204" pitchFamily="34" charset="0"/>
              </a:rPr>
              <a:t>Không nên vừa ăn vừa sử dụng máy tính vì cách làm việc đó không những ảnh hưởng xấu đến cả tiêu hóa và công việc mà còn có thể gây ra mất an toàn cho thiết bị do đồ ăn, đồ uống rơi, đổ vào thiết bị.</a:t>
            </a:r>
            <a:endParaRPr lang="en-US" sz="3000">
              <a:latin typeface="Arial" panose="020B0604020202020204" pitchFamily="34" charset="0"/>
              <a:cs typeface="Arial" panose="020B0604020202020204" pitchFamily="34" charset="0"/>
            </a:endParaRPr>
          </a:p>
        </p:txBody>
      </p:sp>
      <p:pic>
        <p:nvPicPr>
          <p:cNvPr id="7" name="Picture 3">
            <a:extLst>
              <a:ext uri="{FF2B5EF4-FFF2-40B4-BE49-F238E27FC236}">
                <a16:creationId xmlns:a16="http://schemas.microsoft.com/office/drawing/2014/main" id="{F0DE8742-4C25-F5DA-1338-BE9753E354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5015" y="5315294"/>
            <a:ext cx="2654771" cy="1430258"/>
          </a:xfrm>
          <a:prstGeom prst="rect">
            <a:avLst/>
          </a:prstGeom>
        </p:spPr>
      </p:pic>
      <p:pic>
        <p:nvPicPr>
          <p:cNvPr id="9" name="Picture 6">
            <a:extLst>
              <a:ext uri="{FF2B5EF4-FFF2-40B4-BE49-F238E27FC236}">
                <a16:creationId xmlns:a16="http://schemas.microsoft.com/office/drawing/2014/main" id="{01896A50-ADAA-4C1E-9496-5FEA4D4975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715682" y="4534860"/>
            <a:ext cx="2580871" cy="2224241"/>
          </a:xfrm>
          <a:prstGeom prst="rect">
            <a:avLst/>
          </a:prstGeom>
        </p:spPr>
      </p:pic>
    </p:spTree>
    <p:extLst>
      <p:ext uri="{BB962C8B-B14F-4D97-AF65-F5344CB8AC3E}">
        <p14:creationId xmlns:p14="http://schemas.microsoft.com/office/powerpoint/2010/main" val="1719293999"/>
      </p:ext>
    </p:extLst>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95082-41D6-0D0A-B451-63D0C3854C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95127" y="322342"/>
            <a:ext cx="11125200" cy="6213316"/>
          </a:xfrm>
          <a:prstGeom prst="rect">
            <a:avLst/>
          </a:prstGeom>
        </p:spPr>
      </p:pic>
      <p:sp>
        <p:nvSpPr>
          <p:cNvPr id="6" name="TextBox 5">
            <a:extLst>
              <a:ext uri="{FF2B5EF4-FFF2-40B4-BE49-F238E27FC236}">
                <a16:creationId xmlns:a16="http://schemas.microsoft.com/office/drawing/2014/main" id="{BB4D722A-A6D2-0C15-87C5-38DDA69B273E}"/>
              </a:ext>
            </a:extLst>
          </p:cNvPr>
          <p:cNvSpPr txBox="1"/>
          <p:nvPr/>
        </p:nvSpPr>
        <p:spPr>
          <a:xfrm>
            <a:off x="914399" y="1092200"/>
            <a:ext cx="10486656" cy="784830"/>
          </a:xfrm>
          <a:prstGeom prst="rect">
            <a:avLst/>
          </a:prstGeom>
          <a:noFill/>
        </p:spPr>
        <p:txBody>
          <a:bodyPr wrap="square" rtlCol="0">
            <a:spAutoFit/>
          </a:bodyPr>
          <a:lstStyle/>
          <a:p>
            <a:pPr>
              <a:lnSpc>
                <a:spcPct val="150000"/>
              </a:lnSpc>
            </a:pPr>
            <a:r>
              <a:rPr lang="en-US" sz="3000">
                <a:solidFill>
                  <a:srgbClr val="FF0000"/>
                </a:solidFill>
                <a:latin typeface="Arial" panose="020B0604020202020204" pitchFamily="34" charset="0"/>
                <a:cs typeface="Arial" panose="020B0604020202020204" pitchFamily="34" charset="0"/>
              </a:rPr>
              <a:t>Câu 1. </a:t>
            </a:r>
            <a:r>
              <a:rPr lang="en-US" sz="3000">
                <a:latin typeface="Arial" panose="020B0604020202020204" pitchFamily="34" charset="0"/>
                <a:cs typeface="Arial" panose="020B0604020202020204" pitchFamily="34" charset="0"/>
              </a:rPr>
              <a:t>Thao tác nào sau đây tắt máy tính một cách an toàn?</a:t>
            </a:r>
          </a:p>
        </p:txBody>
      </p:sp>
      <p:pic>
        <p:nvPicPr>
          <p:cNvPr id="7" name="Picture 3">
            <a:extLst>
              <a:ext uri="{FF2B5EF4-FFF2-40B4-BE49-F238E27FC236}">
                <a16:creationId xmlns:a16="http://schemas.microsoft.com/office/drawing/2014/main" id="{F0DE8742-4C25-F5DA-1338-BE9753E354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8902" y="5675992"/>
            <a:ext cx="2037336" cy="1097615"/>
          </a:xfrm>
          <a:prstGeom prst="rect">
            <a:avLst/>
          </a:prstGeom>
        </p:spPr>
      </p:pic>
      <p:pic>
        <p:nvPicPr>
          <p:cNvPr id="9" name="Picture 6">
            <a:extLst>
              <a:ext uri="{FF2B5EF4-FFF2-40B4-BE49-F238E27FC236}">
                <a16:creationId xmlns:a16="http://schemas.microsoft.com/office/drawing/2014/main" id="{01896A50-ADAA-4C1E-9496-5FEA4D4975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034021" y="4913822"/>
            <a:ext cx="2157979" cy="1859785"/>
          </a:xfrm>
          <a:prstGeom prst="rect">
            <a:avLst/>
          </a:prstGeom>
        </p:spPr>
      </p:pic>
      <p:sp>
        <p:nvSpPr>
          <p:cNvPr id="2" name="TextBox 1">
            <a:extLst>
              <a:ext uri="{FF2B5EF4-FFF2-40B4-BE49-F238E27FC236}">
                <a16:creationId xmlns:a16="http://schemas.microsoft.com/office/drawing/2014/main" id="{B68B69B2-FD5B-74C3-39D4-A55BB7C0ABA7}"/>
              </a:ext>
            </a:extLst>
          </p:cNvPr>
          <p:cNvSpPr txBox="1"/>
          <p:nvPr/>
        </p:nvSpPr>
        <p:spPr>
          <a:xfrm>
            <a:off x="2056238" y="1938828"/>
            <a:ext cx="9448800" cy="784830"/>
          </a:xfrm>
          <a:prstGeom prst="rect">
            <a:avLst/>
          </a:prstGeom>
          <a:noFill/>
        </p:spPr>
        <p:txBody>
          <a:bodyPr wrap="square" rtlCol="0">
            <a:spAutoFit/>
          </a:bodyPr>
          <a:lstStyle/>
          <a:p>
            <a:pPr>
              <a:lnSpc>
                <a:spcPct val="150000"/>
              </a:lnSpc>
            </a:pPr>
            <a:r>
              <a:rPr lang="en-US" sz="3000">
                <a:latin typeface="Arial" panose="020B0604020202020204" pitchFamily="34" charset="0"/>
                <a:cs typeface="Arial" panose="020B0604020202020204" pitchFamily="34" charset="0"/>
              </a:rPr>
              <a:t>A. Sử dụng nút lệnh Restart của Windows.</a:t>
            </a:r>
          </a:p>
        </p:txBody>
      </p:sp>
      <p:sp>
        <p:nvSpPr>
          <p:cNvPr id="4" name="TextBox 3">
            <a:extLst>
              <a:ext uri="{FF2B5EF4-FFF2-40B4-BE49-F238E27FC236}">
                <a16:creationId xmlns:a16="http://schemas.microsoft.com/office/drawing/2014/main" id="{F7325051-668C-DD10-E0A3-5352A4190AD8}"/>
              </a:ext>
            </a:extLst>
          </p:cNvPr>
          <p:cNvSpPr txBox="1"/>
          <p:nvPr/>
        </p:nvSpPr>
        <p:spPr>
          <a:xfrm>
            <a:off x="2056239" y="2769541"/>
            <a:ext cx="7977783" cy="784830"/>
          </a:xfrm>
          <a:prstGeom prst="rect">
            <a:avLst/>
          </a:prstGeom>
          <a:noFill/>
        </p:spPr>
        <p:txBody>
          <a:bodyPr wrap="square" rtlCol="0">
            <a:spAutoFit/>
          </a:bodyPr>
          <a:lstStyle/>
          <a:p>
            <a:pPr>
              <a:lnSpc>
                <a:spcPct val="150000"/>
              </a:lnSpc>
            </a:pPr>
            <a:r>
              <a:rPr lang="en-US" sz="3000">
                <a:latin typeface="Arial" panose="020B0604020202020204" pitchFamily="34" charset="0"/>
                <a:cs typeface="Arial" panose="020B0604020202020204" pitchFamily="34" charset="0"/>
              </a:rPr>
              <a:t>B. Sử dụng nút lệnh Shut down của Windows.</a:t>
            </a:r>
          </a:p>
        </p:txBody>
      </p:sp>
      <p:sp>
        <p:nvSpPr>
          <p:cNvPr id="5" name="TextBox 4">
            <a:extLst>
              <a:ext uri="{FF2B5EF4-FFF2-40B4-BE49-F238E27FC236}">
                <a16:creationId xmlns:a16="http://schemas.microsoft.com/office/drawing/2014/main" id="{F1CFE9EC-49EE-C0AA-C895-7FD72E95E9A3}"/>
              </a:ext>
            </a:extLst>
          </p:cNvPr>
          <p:cNvSpPr txBox="1"/>
          <p:nvPr/>
        </p:nvSpPr>
        <p:spPr>
          <a:xfrm>
            <a:off x="2056238" y="3547437"/>
            <a:ext cx="8382000" cy="784830"/>
          </a:xfrm>
          <a:prstGeom prst="rect">
            <a:avLst/>
          </a:prstGeom>
          <a:noFill/>
        </p:spPr>
        <p:txBody>
          <a:bodyPr wrap="square" rtlCol="0">
            <a:spAutoFit/>
          </a:bodyPr>
          <a:lstStyle/>
          <a:p>
            <a:pPr>
              <a:lnSpc>
                <a:spcPct val="150000"/>
              </a:lnSpc>
            </a:pPr>
            <a:r>
              <a:rPr lang="en-US" sz="3000">
                <a:latin typeface="Arial" panose="020B0604020202020204" pitchFamily="34" charset="0"/>
                <a:cs typeface="Arial" panose="020B0604020202020204" pitchFamily="34" charset="0"/>
              </a:rPr>
              <a:t>C. Nhấn giữ công tắc nguồn vài giây.</a:t>
            </a:r>
          </a:p>
        </p:txBody>
      </p:sp>
      <p:sp>
        <p:nvSpPr>
          <p:cNvPr id="10" name="TextBox 9">
            <a:extLst>
              <a:ext uri="{FF2B5EF4-FFF2-40B4-BE49-F238E27FC236}">
                <a16:creationId xmlns:a16="http://schemas.microsoft.com/office/drawing/2014/main" id="{BE6ADB43-1462-AA3B-8B1D-E81DC7956B96}"/>
              </a:ext>
            </a:extLst>
          </p:cNvPr>
          <p:cNvSpPr txBox="1"/>
          <p:nvPr/>
        </p:nvSpPr>
        <p:spPr>
          <a:xfrm>
            <a:off x="2056238" y="4436730"/>
            <a:ext cx="8560821" cy="784830"/>
          </a:xfrm>
          <a:prstGeom prst="rect">
            <a:avLst/>
          </a:prstGeom>
          <a:noFill/>
        </p:spPr>
        <p:txBody>
          <a:bodyPr wrap="square" rtlCol="0">
            <a:spAutoFit/>
          </a:bodyPr>
          <a:lstStyle/>
          <a:p>
            <a:pPr>
              <a:lnSpc>
                <a:spcPct val="150000"/>
              </a:lnSpc>
            </a:pPr>
            <a:r>
              <a:rPr lang="en-US" sz="3000">
                <a:latin typeface="Arial" panose="020B0604020202020204" pitchFamily="34" charset="0"/>
                <a:cs typeface="Arial" panose="020B0604020202020204" pitchFamily="34" charset="0"/>
              </a:rPr>
              <a:t>D. Rút dây nguồn khỏi ổ cắm.</a:t>
            </a:r>
          </a:p>
        </p:txBody>
      </p:sp>
      <p:pic>
        <p:nvPicPr>
          <p:cNvPr id="11" name="Picture 2">
            <a:extLst>
              <a:ext uri="{FF2B5EF4-FFF2-40B4-BE49-F238E27FC236}">
                <a16:creationId xmlns:a16="http://schemas.microsoft.com/office/drawing/2014/main" id="{375ED52C-58F5-4C13-F817-D7F1DEB7B6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1034097" y="2694087"/>
            <a:ext cx="813943" cy="1053338"/>
          </a:xfrm>
          <a:prstGeom prst="rect">
            <a:avLst/>
          </a:prstGeom>
        </p:spPr>
      </p:pic>
    </p:spTree>
    <p:extLst>
      <p:ext uri="{BB962C8B-B14F-4D97-AF65-F5344CB8AC3E}">
        <p14:creationId xmlns:p14="http://schemas.microsoft.com/office/powerpoint/2010/main" val="1883651901"/>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1692" y="4526277"/>
            <a:ext cx="2059470" cy="2053292"/>
          </a:xfrm>
          <a:prstGeom prst="rect">
            <a:avLst/>
          </a:prstGeom>
        </p:spPr>
      </p:pic>
      <p:grpSp>
        <p:nvGrpSpPr>
          <p:cNvPr id="2" name="Group 1">
            <a:extLst>
              <a:ext uri="{FF2B5EF4-FFF2-40B4-BE49-F238E27FC236}">
                <a16:creationId xmlns:a16="http://schemas.microsoft.com/office/drawing/2014/main" id="{18E8D005-6EE3-4135-B961-33D35E2CAB3E}"/>
              </a:ext>
            </a:extLst>
          </p:cNvPr>
          <p:cNvGrpSpPr/>
          <p:nvPr/>
        </p:nvGrpSpPr>
        <p:grpSpPr>
          <a:xfrm>
            <a:off x="1366674" y="981390"/>
            <a:ext cx="10582315" cy="3107816"/>
            <a:chOff x="1376005" y="981390"/>
            <a:chExt cx="10582315" cy="3107816"/>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767840" y="981390"/>
              <a:ext cx="10190480" cy="3107816"/>
              <a:chOff x="1778000" y="402270"/>
              <a:chExt cx="10190480" cy="3107816"/>
            </a:xfrm>
          </p:grpSpPr>
          <p:sp>
            <p:nvSpPr>
              <p:cNvPr id="10" name="Freeform: Shape 9">
                <a:extLst>
                  <a:ext uri="{FF2B5EF4-FFF2-40B4-BE49-F238E27FC236}">
                    <a16:creationId xmlns:a16="http://schemas.microsoft.com/office/drawing/2014/main" id="{988A1823-CD89-4DFF-9318-33C2F26318B4}"/>
                  </a:ext>
                </a:extLst>
              </p:cNvPr>
              <p:cNvSpPr/>
              <p:nvPr/>
            </p:nvSpPr>
            <p:spPr>
              <a:xfrm>
                <a:off x="3291840" y="402270"/>
                <a:ext cx="867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CBE7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1</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AB67E219-0EAE-40AA-B49B-83715E1FF661}"/>
                </a:ext>
              </a:extLst>
            </p:cNvPr>
            <p:cNvPicPr>
              <a:picLocks noChangeAspect="1"/>
            </p:cNvPicPr>
            <p:nvPr/>
          </p:nvPicPr>
          <p:blipFill>
            <a:blip r:embed="rId3"/>
            <a:stretch>
              <a:fillRect/>
            </a:stretch>
          </p:blipFill>
          <p:spPr>
            <a:xfrm>
              <a:off x="1376005" y="1183571"/>
              <a:ext cx="8531779" cy="871417"/>
            </a:xfrm>
            <a:prstGeom prst="rect">
              <a:avLst/>
            </a:prstGeom>
          </p:spPr>
        </p:pic>
        <p:pic>
          <p:nvPicPr>
            <p:cNvPr id="25" name="Picture 24">
              <a:extLst>
                <a:ext uri="{FF2B5EF4-FFF2-40B4-BE49-F238E27FC236}">
                  <a16:creationId xmlns:a16="http://schemas.microsoft.com/office/drawing/2014/main" id="{016104D5-EF20-4894-AB46-3A2D447964F9}"/>
                </a:ext>
              </a:extLst>
            </p:cNvPr>
            <p:cNvPicPr>
              <a:picLocks noChangeAspect="1"/>
            </p:cNvPicPr>
            <p:nvPr/>
          </p:nvPicPr>
          <p:blipFill>
            <a:blip r:embed="rId4"/>
            <a:stretch>
              <a:fillRect/>
            </a:stretch>
          </p:blipFill>
          <p:spPr>
            <a:xfrm>
              <a:off x="3923818" y="2415251"/>
              <a:ext cx="8034502" cy="1504118"/>
            </a:xfrm>
            <a:prstGeom prst="rect">
              <a:avLst/>
            </a:prstGeom>
          </p:spPr>
        </p:pic>
      </p:grpSp>
    </p:spTree>
    <p:extLst>
      <p:ext uri="{BB962C8B-B14F-4D97-AF65-F5344CB8AC3E}">
        <p14:creationId xmlns:p14="http://schemas.microsoft.com/office/powerpoint/2010/main" val="370080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326857-E18F-468A-8D00-696E3439C6E8}"/>
              </a:ext>
            </a:extLst>
          </p:cNvPr>
          <p:cNvSpPr/>
          <p:nvPr/>
        </p:nvSpPr>
        <p:spPr>
          <a:xfrm>
            <a:off x="717841" y="1565368"/>
            <a:ext cx="10756317" cy="2531527"/>
          </a:xfrm>
          <a:prstGeom prst="rect">
            <a:avLst/>
          </a:prstGeom>
        </p:spPr>
        <p:txBody>
          <a:bodyPr wrap="square">
            <a:spAutoFit/>
          </a:bodyPr>
          <a:lstStyle/>
          <a:p>
            <a:pPr algn="just" defTabSz="342900">
              <a:lnSpc>
                <a:spcPct val="135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Trên màn hình theo dõi, em thấy một người đứng trước camera an ninh. Người đó có biết em đang theo dõi không? Tại sao?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2.</a:t>
            </a:r>
            <a:r>
              <a:rPr lang="vi-VN" sz="2000">
                <a:latin typeface="UTM Avo" panose="02040603050506020204" pitchFamily="18" charset="0"/>
                <a:cs typeface="Times New Roman" panose="02020603050405020304" pitchFamily="18" charset="0"/>
              </a:rPr>
              <a:t> Máy in của em in ra những kí hiệu không mong muốn và em biết lỗi này là do virus gây ra. Em cần phải diệt virus ở máy in hay máy tính? Tại sao?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3.</a:t>
            </a:r>
            <a:r>
              <a:rPr lang="vi-VN" sz="2000">
                <a:latin typeface="UTM Avo" panose="02040603050506020204" pitchFamily="18" charset="0"/>
                <a:cs typeface="Times New Roman" panose="02020603050405020304" pitchFamily="18" charset="0"/>
              </a:rPr>
              <a:t> Em hãy đề xuất một số quy tắc để giúp các bạn sử dụng phòng máy tính an toàn và hiệu quả.</a:t>
            </a:r>
          </a:p>
        </p:txBody>
      </p:sp>
      <p:pic>
        <p:nvPicPr>
          <p:cNvPr id="3" name="Picture 2">
            <a:extLst>
              <a:ext uri="{FF2B5EF4-FFF2-40B4-BE49-F238E27FC236}">
                <a16:creationId xmlns:a16="http://schemas.microsoft.com/office/drawing/2014/main" id="{54C94E8E-914F-422C-9E83-8C1319255392}"/>
              </a:ext>
            </a:extLst>
          </p:cNvPr>
          <p:cNvPicPr>
            <a:picLocks noChangeAspect="1"/>
          </p:cNvPicPr>
          <p:nvPr/>
        </p:nvPicPr>
        <p:blipFill>
          <a:blip r:embed="rId2"/>
          <a:stretch>
            <a:fillRect/>
          </a:stretch>
        </p:blipFill>
        <p:spPr>
          <a:xfrm>
            <a:off x="395865" y="390803"/>
            <a:ext cx="4145655" cy="1131297"/>
          </a:xfrm>
          <a:prstGeom prst="rect">
            <a:avLst/>
          </a:prstGeom>
        </p:spPr>
      </p:pic>
    </p:spTree>
    <p:extLst>
      <p:ext uri="{BB962C8B-B14F-4D97-AF65-F5344CB8AC3E}">
        <p14:creationId xmlns:p14="http://schemas.microsoft.com/office/powerpoint/2010/main" val="814885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025F346-5F09-CC94-599C-9B215707E2D5}"/>
              </a:ext>
            </a:extLst>
          </p:cNvPr>
          <p:cNvSpPr/>
          <p:nvPr/>
        </p:nvSpPr>
        <p:spPr>
          <a:xfrm>
            <a:off x="558801" y="939800"/>
            <a:ext cx="5294475" cy="3225943"/>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39331" y="603143"/>
            <a:ext cx="1270000" cy="1216891"/>
          </a:xfrm>
          <a:prstGeom prst="rect">
            <a:avLst/>
          </a:prstGeom>
        </p:spPr>
      </p:pic>
      <p:sp>
        <p:nvSpPr>
          <p:cNvPr id="16" name="TextBox 15">
            <a:extLst>
              <a:ext uri="{FF2B5EF4-FFF2-40B4-BE49-F238E27FC236}">
                <a16:creationId xmlns:a16="http://schemas.microsoft.com/office/drawing/2014/main" id="{49329F02-FBA2-9761-63EA-BC05B5D63407}"/>
              </a:ext>
            </a:extLst>
          </p:cNvPr>
          <p:cNvSpPr txBox="1"/>
          <p:nvPr/>
        </p:nvSpPr>
        <p:spPr>
          <a:xfrm>
            <a:off x="681685" y="1480104"/>
            <a:ext cx="5058139" cy="3015890"/>
          </a:xfrm>
          <a:prstGeom prst="rect">
            <a:avLst/>
          </a:prstGeom>
          <a:noFill/>
        </p:spPr>
        <p:txBody>
          <a:bodyPr wrap="square" rtlCol="0">
            <a:spAutoFit/>
          </a:bodyPr>
          <a:lstStyle/>
          <a:p>
            <a:pPr>
              <a:lnSpc>
                <a:spcPct val="150000"/>
              </a:lnSpc>
            </a:pPr>
            <a:r>
              <a:rPr lang="en-US" sz="2533">
                <a:latin typeface="Arial" panose="020B0604020202020204" pitchFamily="34" charset="0"/>
                <a:cs typeface="Arial" panose="020B0604020202020204" pitchFamily="34" charset="0"/>
              </a:rPr>
              <a:t>1. Camera chỉ gửi thông tin hình ảnh đến nơi mà em đang theo dõi và không cho người trước camera biết là thông tin được gửi đi đâu.</a:t>
            </a:r>
            <a:endParaRPr lang="vi-VN" sz="2533">
              <a:latin typeface="Arial" panose="020B0604020202020204" pitchFamily="34" charset="0"/>
              <a:cs typeface="Arial" panose="020B0604020202020204" pitchFamily="34" charset="0"/>
            </a:endParaRPr>
          </a:p>
        </p:txBody>
      </p:sp>
      <p:pic>
        <p:nvPicPr>
          <p:cNvPr id="3" name="Picture 8">
            <a:extLst>
              <a:ext uri="{FF2B5EF4-FFF2-40B4-BE49-F238E27FC236}">
                <a16:creationId xmlns:a16="http://schemas.microsoft.com/office/drawing/2014/main" id="{EBDE0C32-8E07-B58A-0A35-25B341F93363}"/>
              </a:ext>
            </a:extLst>
          </p:cNvPr>
          <p:cNvPicPr>
            <a:picLocks noChangeAspect="1"/>
          </p:cNvPicPr>
          <p:nvPr/>
        </p:nvPicPr>
        <p:blipFill>
          <a:blip r:embed="rId4"/>
          <a:srcRect/>
          <a:stretch>
            <a:fillRect/>
          </a:stretch>
        </p:blipFill>
        <p:spPr>
          <a:xfrm rot="17681996">
            <a:off x="-187785" y="-84762"/>
            <a:ext cx="1616053" cy="1716923"/>
          </a:xfrm>
          <a:prstGeom prst="rect">
            <a:avLst/>
          </a:prstGeom>
        </p:spPr>
      </p:pic>
      <p:sp>
        <p:nvSpPr>
          <p:cNvPr id="6" name="Rectangle: Rounded Corners 5">
            <a:extLst>
              <a:ext uri="{FF2B5EF4-FFF2-40B4-BE49-F238E27FC236}">
                <a16:creationId xmlns:a16="http://schemas.microsoft.com/office/drawing/2014/main" id="{D570C805-957A-6EAE-F3CD-BA26C005428D}"/>
              </a:ext>
            </a:extLst>
          </p:cNvPr>
          <p:cNvSpPr/>
          <p:nvPr/>
        </p:nvSpPr>
        <p:spPr>
          <a:xfrm>
            <a:off x="6030475" y="3037649"/>
            <a:ext cx="5294475" cy="3225943"/>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extBox 6">
            <a:extLst>
              <a:ext uri="{FF2B5EF4-FFF2-40B4-BE49-F238E27FC236}">
                <a16:creationId xmlns:a16="http://schemas.microsoft.com/office/drawing/2014/main" id="{94E3CF13-9436-49BC-B1C5-31F7975A49B8}"/>
              </a:ext>
            </a:extLst>
          </p:cNvPr>
          <p:cNvSpPr txBox="1"/>
          <p:nvPr/>
        </p:nvSpPr>
        <p:spPr>
          <a:xfrm>
            <a:off x="6136819" y="3778801"/>
            <a:ext cx="5188131" cy="1846468"/>
          </a:xfrm>
          <a:prstGeom prst="rect">
            <a:avLst/>
          </a:prstGeom>
          <a:noFill/>
        </p:spPr>
        <p:txBody>
          <a:bodyPr wrap="square" rtlCol="0">
            <a:spAutoFit/>
          </a:bodyPr>
          <a:lstStyle/>
          <a:p>
            <a:pPr>
              <a:lnSpc>
                <a:spcPct val="150000"/>
              </a:lnSpc>
            </a:pPr>
            <a:r>
              <a:rPr lang="en-US" sz="2533">
                <a:latin typeface="Arial" panose="020B0604020202020204" pitchFamily="34" charset="0"/>
                <a:cs typeface="Arial" panose="020B0604020202020204" pitchFamily="34" charset="0"/>
              </a:rPr>
              <a:t>2. Máy in là thiết bị ra nên mọi hoạt động đều thông qua máy tính. Nên cần diệt virus từ máy tính</a:t>
            </a:r>
            <a:endParaRPr lang="vi-VN" sz="2533">
              <a:latin typeface="Arial" panose="020B0604020202020204" pitchFamily="34" charset="0"/>
              <a:cs typeface="Arial" panose="020B0604020202020204" pitchFamily="34" charset="0"/>
            </a:endParaRPr>
          </a:p>
        </p:txBody>
      </p:sp>
      <p:pic>
        <p:nvPicPr>
          <p:cNvPr id="8" name="Picture 8">
            <a:extLst>
              <a:ext uri="{FF2B5EF4-FFF2-40B4-BE49-F238E27FC236}">
                <a16:creationId xmlns:a16="http://schemas.microsoft.com/office/drawing/2014/main" id="{6405B00D-C03E-FE5F-A3DF-37399419B6CB}"/>
              </a:ext>
            </a:extLst>
          </p:cNvPr>
          <p:cNvPicPr>
            <a:picLocks noChangeAspect="1"/>
          </p:cNvPicPr>
          <p:nvPr/>
        </p:nvPicPr>
        <p:blipFill>
          <a:blip r:embed="rId4"/>
          <a:srcRect/>
          <a:stretch>
            <a:fillRect/>
          </a:stretch>
        </p:blipFill>
        <p:spPr>
          <a:xfrm rot="5606766">
            <a:off x="10454866" y="5278073"/>
            <a:ext cx="1616053" cy="1716923"/>
          </a:xfrm>
          <a:prstGeom prst="rect">
            <a:avLst/>
          </a:prstGeom>
        </p:spPr>
      </p:pic>
      <p:pic>
        <p:nvPicPr>
          <p:cNvPr id="10" name="Picture 15">
            <a:extLst>
              <a:ext uri="{FF2B5EF4-FFF2-40B4-BE49-F238E27FC236}">
                <a16:creationId xmlns:a16="http://schemas.microsoft.com/office/drawing/2014/main" id="{1EEEE5C7-C7AA-D465-9D56-A7E332060B4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0707" y="4896880"/>
            <a:ext cx="1875516" cy="2042641"/>
          </a:xfrm>
          <a:prstGeom prst="rect">
            <a:avLst/>
          </a:prstGeom>
        </p:spPr>
      </p:pic>
      <p:pic>
        <p:nvPicPr>
          <p:cNvPr id="11" name="Picture 15">
            <a:extLst>
              <a:ext uri="{FF2B5EF4-FFF2-40B4-BE49-F238E27FC236}">
                <a16:creationId xmlns:a16="http://schemas.microsoft.com/office/drawing/2014/main" id="{11574100-19BA-4F70-55A5-FD874057CC7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540001" y="5053517"/>
            <a:ext cx="1810959" cy="1972332"/>
          </a:xfrm>
          <a:prstGeom prst="rect">
            <a:avLst/>
          </a:prstGeom>
        </p:spPr>
      </p:pic>
      <p:pic>
        <p:nvPicPr>
          <p:cNvPr id="13" name="Picture 9">
            <a:extLst>
              <a:ext uri="{FF2B5EF4-FFF2-40B4-BE49-F238E27FC236}">
                <a16:creationId xmlns:a16="http://schemas.microsoft.com/office/drawing/2014/main" id="{A956722F-B716-4EE7-2313-27585C0F9C1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017364" y="700400"/>
            <a:ext cx="1270000" cy="1216891"/>
          </a:xfrm>
          <a:prstGeom prst="rect">
            <a:avLst/>
          </a:prstGeom>
        </p:spPr>
      </p:pic>
      <p:pic>
        <p:nvPicPr>
          <p:cNvPr id="15" name="Picture 9">
            <a:extLst>
              <a:ext uri="{FF2B5EF4-FFF2-40B4-BE49-F238E27FC236}">
                <a16:creationId xmlns:a16="http://schemas.microsoft.com/office/drawing/2014/main" id="{6A2064AB-3510-9BED-7468-763A0D86ED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35182" y="597353"/>
            <a:ext cx="1270000" cy="1216891"/>
          </a:xfrm>
          <a:prstGeom prst="rect">
            <a:avLst/>
          </a:prstGeom>
        </p:spPr>
      </p:pic>
    </p:spTree>
    <p:extLst>
      <p:ext uri="{BB962C8B-B14F-4D97-AF65-F5344CB8AC3E}">
        <p14:creationId xmlns:p14="http://schemas.microsoft.com/office/powerpoint/2010/main" val="954673984"/>
      </p:ext>
    </p:extLst>
  </p:cSld>
  <p:clrMapOvr>
    <a:masterClrMapping/>
  </p:clrMapOvr>
  <p:transition spd="slow">
    <p:comb/>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025F346-5F09-CC94-599C-9B215707E2D5}"/>
              </a:ext>
            </a:extLst>
          </p:cNvPr>
          <p:cNvSpPr/>
          <p:nvPr/>
        </p:nvSpPr>
        <p:spPr>
          <a:xfrm>
            <a:off x="787400" y="1213499"/>
            <a:ext cx="10617200" cy="463286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39331" y="603143"/>
            <a:ext cx="1270000" cy="1216891"/>
          </a:xfrm>
          <a:prstGeom prst="rect">
            <a:avLst/>
          </a:prstGeom>
        </p:spPr>
      </p:pic>
      <p:sp>
        <p:nvSpPr>
          <p:cNvPr id="16" name="TextBox 15">
            <a:extLst>
              <a:ext uri="{FF2B5EF4-FFF2-40B4-BE49-F238E27FC236}">
                <a16:creationId xmlns:a16="http://schemas.microsoft.com/office/drawing/2014/main" id="{49329F02-FBA2-9761-63EA-BC05B5D63407}"/>
              </a:ext>
            </a:extLst>
          </p:cNvPr>
          <p:cNvSpPr txBox="1"/>
          <p:nvPr/>
        </p:nvSpPr>
        <p:spPr>
          <a:xfrm>
            <a:off x="1172180" y="1863590"/>
            <a:ext cx="10303195" cy="3600601"/>
          </a:xfrm>
          <a:prstGeom prst="rect">
            <a:avLst/>
          </a:prstGeom>
          <a:noFill/>
        </p:spPr>
        <p:txBody>
          <a:bodyPr wrap="square" rtlCol="0">
            <a:spAutoFit/>
          </a:bodyPr>
          <a:lstStyle/>
          <a:p>
            <a:pPr>
              <a:lnSpc>
                <a:spcPct val="150000"/>
              </a:lnSpc>
            </a:pPr>
            <a:r>
              <a:rPr lang="vi-VN" sz="2533" b="1">
                <a:latin typeface="Arial" panose="020B0604020202020204" pitchFamily="34" charset="0"/>
                <a:cs typeface="Arial" panose="020B0604020202020204" pitchFamily="34" charset="0"/>
              </a:rPr>
              <a:t>Một số quy tắc sử dụng phòng máy tính an toàn là:</a:t>
            </a:r>
          </a:p>
          <a:p>
            <a:pPr marL="381019" indent="-381019">
              <a:lnSpc>
                <a:spcPct val="150000"/>
              </a:lnSpc>
              <a:buFont typeface="Wingdings" panose="05000000000000000000" pitchFamily="2" charset="2"/>
              <a:buChar char="§"/>
            </a:pPr>
            <a:r>
              <a:rPr lang="vi-VN" sz="2533">
                <a:latin typeface="Arial" panose="020B0604020202020204" pitchFamily="34" charset="0"/>
                <a:cs typeface="Arial" panose="020B0604020202020204" pitchFamily="34" charset="0"/>
              </a:rPr>
              <a:t>Không mang đồ ăn, thức uống, đi giày, dép vào trong phòng.</a:t>
            </a:r>
          </a:p>
          <a:p>
            <a:pPr marL="381019" indent="-381019">
              <a:lnSpc>
                <a:spcPct val="150000"/>
              </a:lnSpc>
              <a:buFont typeface="Wingdings" panose="05000000000000000000" pitchFamily="2" charset="2"/>
              <a:buChar char="§"/>
            </a:pPr>
            <a:r>
              <a:rPr lang="vi-VN" sz="2533">
                <a:latin typeface="Arial" panose="020B0604020202020204" pitchFamily="34" charset="0"/>
                <a:cs typeface="Arial" panose="020B0604020202020204" pitchFamily="34" charset="0"/>
              </a:rPr>
              <a:t>Trước khi rời khỏi phòng phải tắt máy tính</a:t>
            </a:r>
            <a:r>
              <a:rPr lang="en-US" sz="2533">
                <a:latin typeface="Arial" panose="020B0604020202020204" pitchFamily="34" charset="0"/>
                <a:cs typeface="Arial" panose="020B0604020202020204" pitchFamily="34" charset="0"/>
              </a:rPr>
              <a:t>.</a:t>
            </a:r>
            <a:endParaRPr lang="vi-VN" sz="2533">
              <a:latin typeface="Arial" panose="020B0604020202020204" pitchFamily="34" charset="0"/>
              <a:cs typeface="Arial" panose="020B0604020202020204" pitchFamily="34" charset="0"/>
            </a:endParaRPr>
          </a:p>
          <a:p>
            <a:pPr marL="381019" indent="-381019">
              <a:lnSpc>
                <a:spcPct val="150000"/>
              </a:lnSpc>
              <a:buFont typeface="Wingdings" panose="05000000000000000000" pitchFamily="2" charset="2"/>
              <a:buChar char="§"/>
            </a:pPr>
            <a:r>
              <a:rPr lang="vi-VN" sz="2533">
                <a:latin typeface="Arial" panose="020B0604020202020204" pitchFamily="34" charset="0"/>
                <a:cs typeface="Arial" panose="020B0604020202020204" pitchFamily="34" charset="0"/>
              </a:rPr>
              <a:t>Có ý thức giữ gìn phòng máy luôn sạch sẽ, gọn gàng và ngăn nắp.</a:t>
            </a:r>
          </a:p>
          <a:p>
            <a:pPr marL="381019" indent="-381019">
              <a:lnSpc>
                <a:spcPct val="150000"/>
              </a:lnSpc>
              <a:buFont typeface="Wingdings" panose="05000000000000000000" pitchFamily="2" charset="2"/>
              <a:buChar char="§"/>
            </a:pPr>
            <a:r>
              <a:rPr lang="vi-VN" sz="2533">
                <a:latin typeface="Arial" panose="020B0604020202020204" pitchFamily="34" charset="0"/>
                <a:cs typeface="Arial" panose="020B0604020202020204" pitchFamily="34" charset="0"/>
              </a:rPr>
              <a:t>Giữ trật tự, không gây ồn ào khi sử dụng phòng máy tính.</a:t>
            </a:r>
          </a:p>
          <a:p>
            <a:pPr marL="381019" indent="-381019">
              <a:lnSpc>
                <a:spcPct val="150000"/>
              </a:lnSpc>
              <a:buFont typeface="Wingdings" panose="05000000000000000000" pitchFamily="2" charset="2"/>
              <a:buChar char="§"/>
            </a:pPr>
            <a:r>
              <a:rPr lang="vi-VN" sz="2533">
                <a:latin typeface="Arial" panose="020B0604020202020204" pitchFamily="34" charset="0"/>
                <a:cs typeface="Arial" panose="020B0604020202020204" pitchFamily="34" charset="0"/>
              </a:rPr>
              <a:t>Không tự ý tháo lắp các thiết bị trong phòng máy</a:t>
            </a:r>
            <a:r>
              <a:rPr lang="en-US" sz="2533">
                <a:latin typeface="Arial" panose="020B0604020202020204" pitchFamily="34" charset="0"/>
                <a:cs typeface="Arial" panose="020B0604020202020204" pitchFamily="34" charset="0"/>
              </a:rPr>
              <a:t>.</a:t>
            </a:r>
            <a:endParaRPr lang="vi-VN" sz="2533">
              <a:latin typeface="Arial" panose="020B0604020202020204" pitchFamily="34" charset="0"/>
              <a:cs typeface="Arial" panose="020B0604020202020204" pitchFamily="34" charset="0"/>
            </a:endParaRPr>
          </a:p>
        </p:txBody>
      </p:sp>
      <p:pic>
        <p:nvPicPr>
          <p:cNvPr id="3" name="Picture 8">
            <a:extLst>
              <a:ext uri="{FF2B5EF4-FFF2-40B4-BE49-F238E27FC236}">
                <a16:creationId xmlns:a16="http://schemas.microsoft.com/office/drawing/2014/main" id="{EBDE0C32-8E07-B58A-0A35-25B341F93363}"/>
              </a:ext>
            </a:extLst>
          </p:cNvPr>
          <p:cNvPicPr>
            <a:picLocks noChangeAspect="1"/>
          </p:cNvPicPr>
          <p:nvPr/>
        </p:nvPicPr>
        <p:blipFill>
          <a:blip r:embed="rId4"/>
          <a:srcRect/>
          <a:stretch>
            <a:fillRect/>
          </a:stretch>
        </p:blipFill>
        <p:spPr>
          <a:xfrm rot="16976944">
            <a:off x="92574" y="347337"/>
            <a:ext cx="1616053" cy="1716923"/>
          </a:xfrm>
          <a:prstGeom prst="rect">
            <a:avLst/>
          </a:prstGeom>
        </p:spPr>
      </p:pic>
      <p:pic>
        <p:nvPicPr>
          <p:cNvPr id="8" name="Picture 8">
            <a:extLst>
              <a:ext uri="{FF2B5EF4-FFF2-40B4-BE49-F238E27FC236}">
                <a16:creationId xmlns:a16="http://schemas.microsoft.com/office/drawing/2014/main" id="{6405B00D-C03E-FE5F-A3DF-37399419B6CB}"/>
              </a:ext>
            </a:extLst>
          </p:cNvPr>
          <p:cNvPicPr>
            <a:picLocks noChangeAspect="1"/>
          </p:cNvPicPr>
          <p:nvPr/>
        </p:nvPicPr>
        <p:blipFill>
          <a:blip r:embed="rId4"/>
          <a:srcRect/>
          <a:stretch>
            <a:fillRect/>
          </a:stretch>
        </p:blipFill>
        <p:spPr>
          <a:xfrm rot="5606766">
            <a:off x="10539750" y="4989922"/>
            <a:ext cx="1616053" cy="1716923"/>
          </a:xfrm>
          <a:prstGeom prst="rect">
            <a:avLst/>
          </a:prstGeom>
        </p:spPr>
      </p:pic>
      <p:pic>
        <p:nvPicPr>
          <p:cNvPr id="10" name="Picture 15">
            <a:extLst>
              <a:ext uri="{FF2B5EF4-FFF2-40B4-BE49-F238E27FC236}">
                <a16:creationId xmlns:a16="http://schemas.microsoft.com/office/drawing/2014/main" id="{1EEEE5C7-C7AA-D465-9D56-A7E332060B4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18486" y="5464166"/>
            <a:ext cx="1354644" cy="1475354"/>
          </a:xfrm>
          <a:prstGeom prst="rect">
            <a:avLst/>
          </a:prstGeom>
        </p:spPr>
      </p:pic>
      <p:pic>
        <p:nvPicPr>
          <p:cNvPr id="11" name="Picture 15">
            <a:extLst>
              <a:ext uri="{FF2B5EF4-FFF2-40B4-BE49-F238E27FC236}">
                <a16:creationId xmlns:a16="http://schemas.microsoft.com/office/drawing/2014/main" id="{11574100-19BA-4F70-55A5-FD874057CC7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067061" y="5500931"/>
            <a:ext cx="1287128" cy="1401823"/>
          </a:xfrm>
          <a:prstGeom prst="rect">
            <a:avLst/>
          </a:prstGeom>
        </p:spPr>
      </p:pic>
      <p:pic>
        <p:nvPicPr>
          <p:cNvPr id="13" name="Picture 9">
            <a:extLst>
              <a:ext uri="{FF2B5EF4-FFF2-40B4-BE49-F238E27FC236}">
                <a16:creationId xmlns:a16="http://schemas.microsoft.com/office/drawing/2014/main" id="{A956722F-B716-4EE7-2313-27585C0F9C1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017364" y="700400"/>
            <a:ext cx="1270000" cy="1216891"/>
          </a:xfrm>
          <a:prstGeom prst="rect">
            <a:avLst/>
          </a:prstGeom>
        </p:spPr>
      </p:pic>
      <p:pic>
        <p:nvPicPr>
          <p:cNvPr id="15" name="Picture 9">
            <a:extLst>
              <a:ext uri="{FF2B5EF4-FFF2-40B4-BE49-F238E27FC236}">
                <a16:creationId xmlns:a16="http://schemas.microsoft.com/office/drawing/2014/main" id="{6A2064AB-3510-9BED-7468-763A0D86ED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35182" y="597353"/>
            <a:ext cx="1270000" cy="1216891"/>
          </a:xfrm>
          <a:prstGeom prst="rect">
            <a:avLst/>
          </a:prstGeom>
        </p:spPr>
      </p:pic>
    </p:spTree>
    <p:extLst>
      <p:ext uri="{BB962C8B-B14F-4D97-AF65-F5344CB8AC3E}">
        <p14:creationId xmlns:p14="http://schemas.microsoft.com/office/powerpoint/2010/main" val="599751389"/>
      </p:ext>
    </p:extLst>
  </p:cSld>
  <p:clrMapOvr>
    <a:masterClrMapping/>
  </p:clrMapOvr>
  <p:transition spd="slow">
    <p:comb/>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11224F8-3F2D-3311-64DC-AC04A2455C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09600" y="635000"/>
            <a:ext cx="8178800" cy="5892800"/>
          </a:xfrm>
          <a:prstGeom prst="rect">
            <a:avLst/>
          </a:prstGeom>
        </p:spPr>
      </p:pic>
      <p:sp>
        <p:nvSpPr>
          <p:cNvPr id="6" name="TextBox 5">
            <a:extLst>
              <a:ext uri="{FF2B5EF4-FFF2-40B4-BE49-F238E27FC236}">
                <a16:creationId xmlns:a16="http://schemas.microsoft.com/office/drawing/2014/main" id="{BB4D722A-A6D2-0C15-87C5-38DDA69B273E}"/>
              </a:ext>
            </a:extLst>
          </p:cNvPr>
          <p:cNvSpPr txBox="1"/>
          <p:nvPr/>
        </p:nvSpPr>
        <p:spPr>
          <a:xfrm>
            <a:off x="1147841" y="2413001"/>
            <a:ext cx="7030959" cy="3554819"/>
          </a:xfrm>
          <a:prstGeom prst="rect">
            <a:avLst/>
          </a:prstGeom>
          <a:noFill/>
        </p:spPr>
        <p:txBody>
          <a:bodyPr wrap="square" rtlCol="0">
            <a:spAutoFit/>
          </a:bodyPr>
          <a:lstStyle/>
          <a:p>
            <a:pPr marL="457223" indent="-457223">
              <a:lnSpc>
                <a:spcPct val="150000"/>
              </a:lnSpc>
              <a:buFont typeface="Wingdings" panose="05000000000000000000" pitchFamily="2" charset="2"/>
              <a:buChar char="§"/>
            </a:pPr>
            <a:r>
              <a:rPr lang="vi-VN" sz="3000">
                <a:cs typeface="Arial" panose="020B0604020202020204" pitchFamily="34" charset="0"/>
              </a:rPr>
              <a:t>Đọc kĩ hướng dẫn của nhà trước khi sử dụng thiết bị. sản xuất </a:t>
            </a:r>
          </a:p>
          <a:p>
            <a:pPr marL="457223" indent="-457223">
              <a:lnSpc>
                <a:spcPct val="150000"/>
              </a:lnSpc>
              <a:buFont typeface="Wingdings" panose="05000000000000000000" pitchFamily="2" charset="2"/>
              <a:buChar char="§"/>
            </a:pPr>
            <a:r>
              <a:rPr lang="vi-VN" sz="3000">
                <a:latin typeface="Arial" panose="020B0604020202020204" pitchFamily="34" charset="0"/>
                <a:cs typeface="Arial" panose="020B0604020202020204" pitchFamily="34" charset="0"/>
              </a:rPr>
              <a:t>Kết nối các thiết bị đúng cách.</a:t>
            </a:r>
          </a:p>
          <a:p>
            <a:pPr marL="457223" indent="-457223">
              <a:lnSpc>
                <a:spcPct val="150000"/>
              </a:lnSpc>
              <a:buFont typeface="Wingdings" panose="05000000000000000000" pitchFamily="2" charset="2"/>
              <a:buChar char="§"/>
            </a:pPr>
            <a:r>
              <a:rPr lang="vi-VN" sz="3000">
                <a:latin typeface="Arial" panose="020B0604020202020204" pitchFamily="34" charset="0"/>
                <a:cs typeface="Arial" panose="020B0604020202020204" pitchFamily="34" charset="0"/>
              </a:rPr>
              <a:t>Giữ gìn nơi làm việc với máy tính gọn gàng, ngăn nắp, vệ sinh, khô ráo.</a:t>
            </a:r>
          </a:p>
        </p:txBody>
      </p:sp>
      <p:pic>
        <p:nvPicPr>
          <p:cNvPr id="4" name="Picture 7">
            <a:extLst>
              <a:ext uri="{FF2B5EF4-FFF2-40B4-BE49-F238E27FC236}">
                <a16:creationId xmlns:a16="http://schemas.microsoft.com/office/drawing/2014/main" id="{645694C8-50D6-C2B9-7528-FE6F56FBC6B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178800" y="1175018"/>
            <a:ext cx="3617253" cy="5674121"/>
          </a:xfrm>
          <a:prstGeom prst="rect">
            <a:avLst/>
          </a:prstGeom>
        </p:spPr>
      </p:pic>
      <p:pic>
        <p:nvPicPr>
          <p:cNvPr id="5" name="Picture 5">
            <a:extLst>
              <a:ext uri="{FF2B5EF4-FFF2-40B4-BE49-F238E27FC236}">
                <a16:creationId xmlns:a16="http://schemas.microsoft.com/office/drawing/2014/main" id="{5BF69C01-4388-DD2E-0234-0CB87982AE99}"/>
              </a:ext>
            </a:extLst>
          </p:cNvPr>
          <p:cNvPicPr>
            <a:picLocks noChangeAspect="1"/>
          </p:cNvPicPr>
          <p:nvPr/>
        </p:nvPicPr>
        <p:blipFill>
          <a:blip r:embed="rId7"/>
          <a:srcRect/>
          <a:stretch>
            <a:fillRect/>
          </a:stretch>
        </p:blipFill>
        <p:spPr>
          <a:xfrm rot="4719420">
            <a:off x="250723" y="77320"/>
            <a:ext cx="2070103" cy="2207513"/>
          </a:xfrm>
          <a:prstGeom prst="rect">
            <a:avLst/>
          </a:prstGeom>
        </p:spPr>
      </p:pic>
      <p:pic>
        <p:nvPicPr>
          <p:cNvPr id="8" name="Picture 6">
            <a:extLst>
              <a:ext uri="{FF2B5EF4-FFF2-40B4-BE49-F238E27FC236}">
                <a16:creationId xmlns:a16="http://schemas.microsoft.com/office/drawing/2014/main" id="{814FB325-3E2D-7389-AD9B-C4DBB659181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07880" y="5283200"/>
            <a:ext cx="1834959" cy="1879600"/>
          </a:xfrm>
          <a:prstGeom prst="rect">
            <a:avLst/>
          </a:prstGeom>
        </p:spPr>
      </p:pic>
      <p:pic>
        <p:nvPicPr>
          <p:cNvPr id="10" name="Picture 2">
            <a:extLst>
              <a:ext uri="{FF2B5EF4-FFF2-40B4-BE49-F238E27FC236}">
                <a16:creationId xmlns:a16="http://schemas.microsoft.com/office/drawing/2014/main" id="{A93939D4-3E27-BF3C-9297-2F1B7E32A27C}"/>
              </a:ext>
            </a:extLst>
          </p:cNvPr>
          <p:cNvPicPr>
            <a:picLocks noChangeAspect="1"/>
          </p:cNvPicPr>
          <p:nvPr/>
        </p:nvPicPr>
        <p:blipFill>
          <a:blip r:embed="rId10"/>
          <a:srcRect/>
          <a:stretch>
            <a:fillRect/>
          </a:stretch>
        </p:blipFill>
        <p:spPr>
          <a:xfrm>
            <a:off x="8727955" y="131508"/>
            <a:ext cx="1340091" cy="1547002"/>
          </a:xfrm>
          <a:prstGeom prst="rect">
            <a:avLst/>
          </a:prstGeom>
        </p:spPr>
      </p:pic>
      <p:pic>
        <p:nvPicPr>
          <p:cNvPr id="11" name="Picture 2">
            <a:extLst>
              <a:ext uri="{FF2B5EF4-FFF2-40B4-BE49-F238E27FC236}">
                <a16:creationId xmlns:a16="http://schemas.microsoft.com/office/drawing/2014/main" id="{2B40B5D4-DC8B-C021-43EE-A694F538C644}"/>
              </a:ext>
            </a:extLst>
          </p:cNvPr>
          <p:cNvPicPr>
            <a:picLocks noChangeAspect="1"/>
          </p:cNvPicPr>
          <p:nvPr/>
        </p:nvPicPr>
        <p:blipFill>
          <a:blip r:embed="rId10"/>
          <a:srcRect/>
          <a:stretch>
            <a:fillRect/>
          </a:stretch>
        </p:blipFill>
        <p:spPr>
          <a:xfrm>
            <a:off x="10912355" y="-179248"/>
            <a:ext cx="1340091" cy="1547002"/>
          </a:xfrm>
          <a:prstGeom prst="rect">
            <a:avLst/>
          </a:prstGeom>
        </p:spPr>
      </p:pic>
    </p:spTree>
    <p:extLst>
      <p:ext uri="{BB962C8B-B14F-4D97-AF65-F5344CB8AC3E}">
        <p14:creationId xmlns:p14="http://schemas.microsoft.com/office/powerpoint/2010/main" val="3017699017"/>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865"/>
            <a:ext cx="12202003" cy="871460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700" y="900751"/>
            <a:ext cx="3853732" cy="5302091"/>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0634" y="592853"/>
            <a:ext cx="7086666" cy="2332377"/>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2324" y="3166728"/>
            <a:ext cx="1960807" cy="743187"/>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2956" y="4094104"/>
            <a:ext cx="1395087" cy="956204"/>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3358" y="4829350"/>
            <a:ext cx="1960807" cy="587393"/>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5911" y="4094104"/>
            <a:ext cx="1395087" cy="956204"/>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6313" y="4829350"/>
            <a:ext cx="1960807" cy="587393"/>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9038" y="5060983"/>
            <a:ext cx="1395087" cy="956204"/>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9440" y="5796229"/>
            <a:ext cx="1960807" cy="587393"/>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1267005" y="5269930"/>
            <a:ext cx="487363" cy="48736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9055" y="5035508"/>
            <a:ext cx="1395087" cy="956204"/>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9457" y="5770754"/>
            <a:ext cx="1960807" cy="587393"/>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6851908"/>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4"/>
            <a:ext cx="1085554" cy="369332"/>
          </a:xfrm>
          <a:prstGeom prst="rect">
            <a:avLst/>
          </a:prstGeom>
          <a:noFill/>
        </p:spPr>
        <p:txBody>
          <a:bodyPr wrap="none" rtlCol="0">
            <a:spAutoFit/>
          </a:bodyPr>
          <a:lstStyle/>
          <a:p>
            <a:pPr defTabSz="914446"/>
            <a:r>
              <a:rPr lang="en-US" b="1" dirty="0" err="1">
                <a:solidFill>
                  <a:prstClr val="black"/>
                </a:solidFill>
                <a:latin typeface="Calibri" panose="020F0502020204030204"/>
              </a:rPr>
              <a:t>Nhạc</a:t>
            </a:r>
            <a:r>
              <a:rPr lang="en-US" b="1" dirty="0">
                <a:solidFill>
                  <a:prstClr val="black"/>
                </a:solidFill>
                <a:latin typeface="Calibri" panose="020F0502020204030204"/>
              </a:rPr>
              <a:t> </a:t>
            </a:r>
            <a:r>
              <a:rPr lang="en-US" b="1" dirty="0" err="1">
                <a:solidFill>
                  <a:prstClr val="black"/>
                </a:solidFill>
                <a:latin typeface="Calibri" panose="020F0502020204030204"/>
              </a:rPr>
              <a:t>nền</a:t>
            </a:r>
            <a:endParaRPr lang="en-US" b="1" dirty="0">
              <a:solidFill>
                <a:prstClr val="black"/>
              </a:solidFill>
              <a:latin typeface="Calibri" panose="020F0502020204030204"/>
            </a:endParaRPr>
          </a:p>
        </p:txBody>
      </p:sp>
    </p:spTree>
    <p:extLst>
      <p:ext uri="{BB962C8B-B14F-4D97-AF65-F5344CB8AC3E}">
        <p14:creationId xmlns:p14="http://schemas.microsoft.com/office/powerpoint/2010/main" val="212669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850570"/>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02" y="-1858466"/>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6163702" y="5215980"/>
            <a:ext cx="1347333"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546736" y="3027172"/>
            <a:ext cx="1335138"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6162247" y="3050877"/>
            <a:ext cx="1347333"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542511" y="5221715"/>
            <a:ext cx="1343589"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42183" y="3752480"/>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418428" y="4651791"/>
            <a:ext cx="4396608" cy="1864980"/>
            <a:chOff x="418429" y="2464001"/>
            <a:chExt cx="4396608" cy="1864980"/>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548080" y="2464001"/>
              <a:ext cx="371682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vi-VN" sz="3000">
                  <a:solidFill>
                    <a:srgbClr val="9C5043"/>
                  </a:solidFill>
                  <a:latin typeface="Arial" panose="020B0604020202020204" pitchFamily="34" charset="0"/>
                  <a:ea typeface="Tahoma" panose="020B0604030504040204" pitchFamily="34" charset="0"/>
                  <a:cs typeface="Tahoma" panose="020B0604030504040204" pitchFamily="34" charset="0"/>
                </a:rPr>
                <a:t>Đọc kĩ hướng dẫn trước khi sử dụng thiết bị</a:t>
              </a:r>
              <a:endParaRPr lang="en-US" sz="30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13732" y="2462797"/>
            <a:ext cx="4401306"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en-US" sz="3000">
                  <a:solidFill>
                    <a:srgbClr val="9C5043"/>
                  </a:solidFill>
                  <a:latin typeface="Arial" panose="020B0604020202020204" pitchFamily="34" charset="0"/>
                  <a:ea typeface="Tahoma" panose="020B0604030504040204" pitchFamily="34" charset="0"/>
                  <a:cs typeface="Arial" panose="020B0604020202020204" pitchFamily="34" charset="0"/>
                </a:rPr>
                <a:t>Rút dây nguồn để tắt máy tính</a:t>
              </a:r>
              <a:endParaRPr lang="en-US" sz="30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7376964" y="2445399"/>
            <a:ext cx="4413735" cy="1883583"/>
            <a:chOff x="7376963" y="2445398"/>
            <a:chExt cx="4413735" cy="1883583"/>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5387" y="2445398"/>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vi-VN" sz="3000">
                  <a:solidFill>
                    <a:srgbClr val="9C5043"/>
                  </a:solidFill>
                  <a:latin typeface="Arial" panose="020B0604020202020204" pitchFamily="34" charset="0"/>
                  <a:ea typeface="Tahoma" panose="020B0604030504040204" pitchFamily="34" charset="0"/>
                  <a:cs typeface="Tahoma" panose="020B0604030504040204" pitchFamily="34" charset="0"/>
                </a:rPr>
                <a:t>Dùng khăn ướt lau máy tính khi máy đang hoạt động</a:t>
              </a:r>
              <a:endParaRPr lang="en-US" sz="30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86970" y="4651606"/>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endParaRPr lang="en-US">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en-US" sz="3000">
                  <a:solidFill>
                    <a:srgbClr val="9C5043"/>
                  </a:solidFill>
                  <a:latin typeface="Arial" panose="020B0604020202020204" pitchFamily="34" charset="0"/>
                  <a:ea typeface="Tahoma" panose="020B0604030504040204" pitchFamily="34" charset="0"/>
                  <a:cs typeface="Arial" panose="020B0604020202020204" pitchFamily="34" charset="0"/>
                </a:rPr>
                <a:t>Vừa ăn vừa xem phim trên máy tính</a:t>
              </a:r>
              <a:endParaRPr lang="en-US" sz="30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3" y="159046"/>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3000" b="1">
                    <a:solidFill>
                      <a:prstClr val="white"/>
                    </a:solidFill>
                    <a:latin typeface="Arial" panose="020B0604020202020204" pitchFamily="34" charset="0"/>
                    <a:ea typeface="Tahoma" panose="020B0604030504040204" pitchFamily="34" charset="0"/>
                    <a:cs typeface="Arial" panose="020B0604020202020204" pitchFamily="34" charset="0"/>
                  </a:rPr>
                  <a:t>Đâu là việc nên làm khi sử dụng máy tính?</a:t>
                </a:r>
                <a:endParaRPr lang="en-US" sz="30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8215"/>
              <a:ext cx="909210" cy="738664"/>
            </a:xfrm>
            <a:prstGeom prst="rect">
              <a:avLst/>
            </a:prstGeom>
            <a:noFill/>
          </p:spPr>
          <p:txBody>
            <a:bodyPr wrap="square" rtlCol="0" anchor="ctr">
              <a:spAutoFit/>
            </a:bodyPr>
            <a:lstStyle/>
            <a:p>
              <a:pPr algn="ctr" defTabSz="914446"/>
              <a:r>
                <a:rPr lang="en-US" sz="4200" dirty="0">
                  <a:solidFill>
                    <a:prstClr val="white"/>
                  </a:solidFill>
                  <a:latin typeface="iCiel Cadena" panose="02000503000000020004" pitchFamily="50" charset="0"/>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660111" y="423471"/>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1288" y="2571277"/>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21098" y="3508798"/>
            <a:ext cx="487363" cy="487363"/>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390015" y="493888"/>
            <a:ext cx="627889" cy="627889"/>
          </a:xfrm>
          <a:prstGeom prst="rect">
            <a:avLst/>
          </a:prstGeom>
        </p:spPr>
      </p:pic>
    </p:spTree>
    <p:extLst>
      <p:ext uri="{BB962C8B-B14F-4D97-AF65-F5344CB8AC3E}">
        <p14:creationId xmlns:p14="http://schemas.microsoft.com/office/powerpoint/2010/main" val="27114150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80B17E-3A23-4372-8439-C4A82BAF6731}"/>
              </a:ext>
            </a:extLst>
          </p:cNvPr>
          <p:cNvSpPr/>
          <p:nvPr/>
        </p:nvSpPr>
        <p:spPr>
          <a:xfrm>
            <a:off x="717841" y="1565368"/>
            <a:ext cx="10756317" cy="4609019"/>
          </a:xfrm>
          <a:prstGeom prst="rect">
            <a:avLst/>
          </a:prstGeom>
        </p:spPr>
        <p:txBody>
          <a:bodyPr wrap="square">
            <a:spAutoFit/>
          </a:bodyPr>
          <a:lstStyle/>
          <a:p>
            <a:pPr algn="just" defTabSz="342900">
              <a:lnSpc>
                <a:spcPct val="135000"/>
              </a:lnSpc>
            </a:pPr>
            <a:r>
              <a:rPr lang="vi-VN" sz="2000" b="1" dirty="0">
                <a:latin typeface="UTM Avo" panose="02040603050506020204" pitchFamily="18" charset="0"/>
                <a:cs typeface="Times New Roman" panose="02020603050405020304" pitchFamily="18" charset="0"/>
              </a:rPr>
              <a:t>1. </a:t>
            </a:r>
            <a:r>
              <a:rPr lang="vi-VN" sz="2000" dirty="0">
                <a:latin typeface="UTM Avo" panose="02040603050506020204" pitchFamily="18" charset="0"/>
                <a:cs typeface="Times New Roman" panose="02020603050405020304" pitchFamily="18" charset="0"/>
              </a:rPr>
              <a:t>Một bộ tai nghe có gắn micro sử dụng cho máy tính là loại thiết bị gì? </a:t>
            </a:r>
            <a:endParaRPr lang="en-US" sz="2000" dirty="0">
              <a:latin typeface="UTM Avo" panose="02040603050506020204" pitchFamily="18" charset="0"/>
              <a:cs typeface="Times New Roman" panose="02020603050405020304" pitchFamily="18" charset="0"/>
            </a:endParaRPr>
          </a:p>
          <a:p>
            <a:pPr algn="just" defTabSz="342900">
              <a:lnSpc>
                <a:spcPct val="135000"/>
              </a:lnSpc>
            </a:pPr>
            <a:r>
              <a:rPr lang="vi-VN" sz="2000" dirty="0">
                <a:latin typeface="UTM Avo" panose="02040603050506020204" pitchFamily="18" charset="0"/>
                <a:cs typeface="Times New Roman" panose="02020603050405020304" pitchFamily="18" charset="0"/>
              </a:rPr>
              <a:t>A. Thiết bị vào.</a:t>
            </a:r>
          </a:p>
          <a:p>
            <a:pPr algn="just" defTabSz="342900">
              <a:lnSpc>
                <a:spcPct val="135000"/>
              </a:lnSpc>
            </a:pPr>
            <a:r>
              <a:rPr lang="vi-VN" sz="2000" dirty="0">
                <a:latin typeface="UTM Avo" panose="02040603050506020204" pitchFamily="18" charset="0"/>
                <a:cs typeface="Times New Roman" panose="02020603050405020304" pitchFamily="18" charset="0"/>
              </a:rPr>
              <a:t>B. Thiết bị ra. </a:t>
            </a:r>
            <a:endParaRPr lang="en-US" sz="2000" dirty="0">
              <a:latin typeface="UTM Avo" panose="02040603050506020204" pitchFamily="18" charset="0"/>
              <a:cs typeface="Times New Roman" panose="02020603050405020304" pitchFamily="18" charset="0"/>
            </a:endParaRPr>
          </a:p>
          <a:p>
            <a:pPr algn="just" defTabSz="342900">
              <a:lnSpc>
                <a:spcPct val="135000"/>
              </a:lnSpc>
            </a:pPr>
            <a:r>
              <a:rPr lang="vi-VN" sz="2000" dirty="0">
                <a:latin typeface="UTM Avo" panose="02040603050506020204" pitchFamily="18" charset="0"/>
                <a:cs typeface="Times New Roman" panose="02020603050405020304" pitchFamily="18" charset="0"/>
              </a:rPr>
              <a:t>C. Thiết bị vừa vào vừa ra.</a:t>
            </a:r>
          </a:p>
          <a:p>
            <a:pPr algn="just" defTabSz="342900">
              <a:lnSpc>
                <a:spcPct val="135000"/>
              </a:lnSpc>
            </a:pPr>
            <a:r>
              <a:rPr lang="vi-VN" sz="2000" dirty="0">
                <a:latin typeface="UTM Avo" panose="02040603050506020204" pitchFamily="18" charset="0"/>
                <a:cs typeface="Times New Roman" panose="02020603050405020304" pitchFamily="18" charset="0"/>
              </a:rPr>
              <a:t>D. Không phải thiết bị vào – ra. </a:t>
            </a:r>
            <a:endParaRPr lang="en-US" sz="2000" dirty="0">
              <a:latin typeface="UTM Avo" panose="02040603050506020204" pitchFamily="18" charset="0"/>
              <a:cs typeface="Times New Roman" panose="02020603050405020304" pitchFamily="18" charset="0"/>
            </a:endParaRPr>
          </a:p>
          <a:p>
            <a:pPr algn="just" defTabSz="342900">
              <a:lnSpc>
                <a:spcPct val="135000"/>
              </a:lnSpc>
            </a:pPr>
            <a:r>
              <a:rPr lang="vi-VN" sz="2000" b="1" dirty="0">
                <a:latin typeface="UTM Avo" panose="02040603050506020204" pitchFamily="18" charset="0"/>
                <a:cs typeface="Times New Roman" panose="02020603050405020304" pitchFamily="18" charset="0"/>
              </a:rPr>
              <a:t>2. </a:t>
            </a:r>
            <a:r>
              <a:rPr lang="vi-VN" sz="2000" dirty="0">
                <a:latin typeface="UTM Avo" panose="02040603050506020204" pitchFamily="18" charset="0"/>
                <a:cs typeface="Times New Roman" panose="02020603050405020304" pitchFamily="18" charset="0"/>
              </a:rPr>
              <a:t>Máy tính của em đang làm việc với một tệp trên thẻ nhớ. Em hãy sắp xếp lại thứ tự các thao tác sau để tắt máy tính an toàn, không làm mất dữ liệu. </a:t>
            </a:r>
            <a:endParaRPr lang="en-US" sz="2000" dirty="0">
              <a:latin typeface="UTM Avo" panose="02040603050506020204" pitchFamily="18" charset="0"/>
              <a:cs typeface="Times New Roman" panose="02020603050405020304" pitchFamily="18" charset="0"/>
            </a:endParaRPr>
          </a:p>
          <a:p>
            <a:pPr algn="just" defTabSz="342900">
              <a:lnSpc>
                <a:spcPct val="135000"/>
              </a:lnSpc>
            </a:pPr>
            <a:r>
              <a:rPr lang="vi-VN" sz="2000" dirty="0">
                <a:latin typeface="UTM Avo" panose="02040603050506020204" pitchFamily="18" charset="0"/>
                <a:cs typeface="Times New Roman" panose="02020603050405020304" pitchFamily="18" charset="0"/>
              </a:rPr>
              <a:t>a) Chọn nút lệnh Shut down để tắt máy tính. </a:t>
            </a:r>
            <a:endParaRPr lang="en-US" sz="2000" dirty="0">
              <a:latin typeface="UTM Avo" panose="02040603050506020204" pitchFamily="18" charset="0"/>
              <a:cs typeface="Times New Roman" panose="02020603050405020304" pitchFamily="18" charset="0"/>
            </a:endParaRPr>
          </a:p>
          <a:p>
            <a:pPr algn="just" defTabSz="342900">
              <a:lnSpc>
                <a:spcPct val="135000"/>
              </a:lnSpc>
            </a:pPr>
            <a:r>
              <a:rPr lang="vi-VN" sz="2000" dirty="0">
                <a:latin typeface="UTM Avo" panose="02040603050506020204" pitchFamily="18" charset="0"/>
                <a:cs typeface="Times New Roman" panose="02020603050405020304" pitchFamily="18" charset="0"/>
              </a:rPr>
              <a:t>b) Đóng tệp đang mở trên thẻ nhớ. </a:t>
            </a:r>
            <a:endParaRPr lang="en-US" sz="2000" dirty="0">
              <a:latin typeface="UTM Avo" panose="02040603050506020204" pitchFamily="18" charset="0"/>
              <a:cs typeface="Times New Roman" panose="02020603050405020304" pitchFamily="18" charset="0"/>
            </a:endParaRPr>
          </a:p>
          <a:p>
            <a:pPr algn="just" defTabSz="342900">
              <a:lnSpc>
                <a:spcPct val="135000"/>
              </a:lnSpc>
            </a:pPr>
            <a:r>
              <a:rPr lang="vi-VN" sz="2000" dirty="0">
                <a:latin typeface="UTM Avo" panose="02040603050506020204" pitchFamily="18" charset="0"/>
                <a:cs typeface="Times New Roman" panose="02020603050405020304" pitchFamily="18" charset="0"/>
              </a:rPr>
              <a:t>c) Chọn “Safe To Remove Hardware” để ngắt kết nối với thẻ nhớ. </a:t>
            </a:r>
            <a:endParaRPr lang="en-US" sz="2000" dirty="0">
              <a:latin typeface="UTM Avo" panose="02040603050506020204" pitchFamily="18" charset="0"/>
              <a:cs typeface="Times New Roman" panose="02020603050405020304" pitchFamily="18" charset="0"/>
            </a:endParaRPr>
          </a:p>
          <a:p>
            <a:pPr algn="just" defTabSz="342900">
              <a:lnSpc>
                <a:spcPct val="135000"/>
              </a:lnSpc>
            </a:pPr>
            <a:r>
              <a:rPr lang="vi-VN" sz="2000" dirty="0">
                <a:latin typeface="UTM Avo" panose="02040603050506020204" pitchFamily="18" charset="0"/>
                <a:cs typeface="Times New Roman" panose="02020603050405020304" pitchFamily="18" charset="0"/>
              </a:rPr>
              <a:t>d) Lưu lại nội dung của tệp.</a:t>
            </a:r>
          </a:p>
        </p:txBody>
      </p:sp>
      <p:sp>
        <p:nvSpPr>
          <p:cNvPr id="5" name="Oval 4">
            <a:extLst>
              <a:ext uri="{FF2B5EF4-FFF2-40B4-BE49-F238E27FC236}">
                <a16:creationId xmlns:a16="http://schemas.microsoft.com/office/drawing/2014/main" id="{94CABB98-2252-4D35-BF1D-DA1AFBF52478}"/>
              </a:ext>
            </a:extLst>
          </p:cNvPr>
          <p:cNvSpPr/>
          <p:nvPr/>
        </p:nvSpPr>
        <p:spPr>
          <a:xfrm>
            <a:off x="686668" y="282189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8" name="Picture 7">
            <a:extLst>
              <a:ext uri="{FF2B5EF4-FFF2-40B4-BE49-F238E27FC236}">
                <a16:creationId xmlns:a16="http://schemas.microsoft.com/office/drawing/2014/main" id="{A671C315-7330-4005-8EF3-EF95A70DA3C1}"/>
              </a:ext>
            </a:extLst>
          </p:cNvPr>
          <p:cNvPicPr>
            <a:picLocks noChangeAspect="1"/>
          </p:cNvPicPr>
          <p:nvPr/>
        </p:nvPicPr>
        <p:blipFill>
          <a:blip r:embed="rId2"/>
          <a:stretch>
            <a:fillRect/>
          </a:stretch>
        </p:blipFill>
        <p:spPr>
          <a:xfrm>
            <a:off x="395865" y="377154"/>
            <a:ext cx="4145655" cy="1111742"/>
          </a:xfrm>
          <a:prstGeom prst="rect">
            <a:avLst/>
          </a:prstGeom>
        </p:spPr>
      </p:pic>
      <p:sp>
        <p:nvSpPr>
          <p:cNvPr id="9" name="Oval 8">
            <a:extLst>
              <a:ext uri="{FF2B5EF4-FFF2-40B4-BE49-F238E27FC236}">
                <a16:creationId xmlns:a16="http://schemas.microsoft.com/office/drawing/2014/main" id="{C4DB3F48-FE6B-EC3A-0CDC-7FDBB2CA0669}"/>
              </a:ext>
            </a:extLst>
          </p:cNvPr>
          <p:cNvSpPr/>
          <p:nvPr/>
        </p:nvSpPr>
        <p:spPr>
          <a:xfrm>
            <a:off x="4243753" y="5780375"/>
            <a:ext cx="801859" cy="579521"/>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rgbClr val="002060"/>
                </a:solidFill>
                <a:latin typeface="Arial" panose="020B0604020202020204" pitchFamily="34" charset="0"/>
                <a:cs typeface="Arial" panose="020B0604020202020204" pitchFamily="34" charset="0"/>
              </a:rPr>
              <a:t>1</a:t>
            </a:r>
          </a:p>
        </p:txBody>
      </p:sp>
      <p:sp>
        <p:nvSpPr>
          <p:cNvPr id="10" name="Oval 9">
            <a:extLst>
              <a:ext uri="{FF2B5EF4-FFF2-40B4-BE49-F238E27FC236}">
                <a16:creationId xmlns:a16="http://schemas.microsoft.com/office/drawing/2014/main" id="{8FD8F136-DACD-A9D7-AC05-5C588FCC31EF}"/>
              </a:ext>
            </a:extLst>
          </p:cNvPr>
          <p:cNvSpPr/>
          <p:nvPr/>
        </p:nvSpPr>
        <p:spPr>
          <a:xfrm>
            <a:off x="4759568" y="4853354"/>
            <a:ext cx="774417" cy="571628"/>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rgbClr val="002060"/>
                </a:solidFill>
                <a:latin typeface="Arial" panose="020B0604020202020204" pitchFamily="34" charset="0"/>
                <a:cs typeface="Arial" panose="020B0604020202020204" pitchFamily="34" charset="0"/>
              </a:rPr>
              <a:t>2</a:t>
            </a:r>
          </a:p>
        </p:txBody>
      </p:sp>
      <p:sp>
        <p:nvSpPr>
          <p:cNvPr id="11" name="Oval 10">
            <a:extLst>
              <a:ext uri="{FF2B5EF4-FFF2-40B4-BE49-F238E27FC236}">
                <a16:creationId xmlns:a16="http://schemas.microsoft.com/office/drawing/2014/main" id="{8FD8F136-DACD-A9D7-AC05-5C588FCC31EF}"/>
              </a:ext>
            </a:extLst>
          </p:cNvPr>
          <p:cNvSpPr/>
          <p:nvPr/>
        </p:nvSpPr>
        <p:spPr>
          <a:xfrm>
            <a:off x="8477741" y="5158154"/>
            <a:ext cx="609599" cy="622221"/>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smtClean="0">
                <a:solidFill>
                  <a:srgbClr val="002060"/>
                </a:solidFill>
                <a:latin typeface="Arial" panose="020B0604020202020204" pitchFamily="34" charset="0"/>
                <a:cs typeface="Arial" panose="020B0604020202020204" pitchFamily="34" charset="0"/>
              </a:rPr>
              <a:t>3</a:t>
            </a:r>
            <a:endParaRPr lang="en-US" sz="4500" b="1" dirty="0">
              <a:solidFill>
                <a:srgbClr val="002060"/>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B3C7D35B-6CAD-96E9-0665-570A5DDA8D66}"/>
              </a:ext>
            </a:extLst>
          </p:cNvPr>
          <p:cNvSpPr/>
          <p:nvPr/>
        </p:nvSpPr>
        <p:spPr>
          <a:xfrm>
            <a:off x="5828864" y="4505308"/>
            <a:ext cx="534269" cy="61041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rgbClr val="00206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2480334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1000"/>
                                        <p:tgtEl>
                                          <p:spTgt spid="2">
                                            <p:txEl>
                                              <p:pRg st="5" end="5"/>
                                            </p:txEl>
                                          </p:spTgt>
                                        </p:tgtEl>
                                      </p:cBhvr>
                                    </p:animEffect>
                                    <p:anim calcmode="lin" valueType="num">
                                      <p:cBhvr>
                                        <p:cTn id="1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1000"/>
                                        <p:tgtEl>
                                          <p:spTgt spid="2">
                                            <p:txEl>
                                              <p:pRg st="6" end="6"/>
                                            </p:txEl>
                                          </p:spTgt>
                                        </p:tgtEl>
                                      </p:cBhvr>
                                    </p:animEffect>
                                    <p:anim calcmode="lin" valueType="num">
                                      <p:cBhvr>
                                        <p:cTn id="2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1000"/>
                                        <p:tgtEl>
                                          <p:spTgt spid="2">
                                            <p:txEl>
                                              <p:pRg st="7" end="7"/>
                                            </p:txEl>
                                          </p:spTgt>
                                        </p:tgtEl>
                                      </p:cBhvr>
                                    </p:animEffect>
                                    <p:anim calcmode="lin" valueType="num">
                                      <p:cBhvr>
                                        <p:cTn id="2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7" end="7"/>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1000"/>
                                        <p:tgtEl>
                                          <p:spTgt spid="2">
                                            <p:txEl>
                                              <p:pRg st="8" end="8"/>
                                            </p:txEl>
                                          </p:spTgt>
                                        </p:tgtEl>
                                      </p:cBhvr>
                                    </p:animEffect>
                                    <p:anim calcmode="lin" valueType="num">
                                      <p:cBhvr>
                                        <p:cTn id="3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fade">
                                      <p:cBhvr>
                                        <p:cTn id="37" dur="1000"/>
                                        <p:tgtEl>
                                          <p:spTgt spid="2">
                                            <p:txEl>
                                              <p:pRg st="9" end="9"/>
                                            </p:txEl>
                                          </p:spTgt>
                                        </p:tgtEl>
                                      </p:cBhvr>
                                    </p:animEffect>
                                    <p:anim calcmode="lin" valueType="num">
                                      <p:cBhvr>
                                        <p:cTn id="3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9" grpId="0" animBg="1"/>
      <p:bldP spid="10"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1600" y="2220585"/>
            <a:ext cx="4997567" cy="5028998"/>
          </a:xfrm>
          <a:prstGeom prst="rect">
            <a:avLst/>
          </a:prstGeom>
        </p:spPr>
      </p:pic>
      <p:pic>
        <p:nvPicPr>
          <p:cNvPr id="18" name="Picture 6">
            <a:extLst>
              <a:ext uri="{FF2B5EF4-FFF2-40B4-BE49-F238E27FC236}">
                <a16:creationId xmlns:a16="http://schemas.microsoft.com/office/drawing/2014/main" id="{E8F54A44-85E7-F7EE-FC44-0A30B6F1118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366367" y="1897307"/>
            <a:ext cx="4997567" cy="5028998"/>
          </a:xfrm>
          <a:prstGeom prst="rect">
            <a:avLst/>
          </a:prstGeom>
        </p:spPr>
      </p:pic>
      <p:pic>
        <p:nvPicPr>
          <p:cNvPr id="19" name="Picture 6">
            <a:extLst>
              <a:ext uri="{FF2B5EF4-FFF2-40B4-BE49-F238E27FC236}">
                <a16:creationId xmlns:a16="http://schemas.microsoft.com/office/drawing/2014/main" id="{9EBB5895-FCCA-F702-5D64-0DEC9432EF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2870200"/>
            <a:ext cx="4997567" cy="5028998"/>
          </a:xfrm>
          <a:prstGeom prst="rect">
            <a:avLst/>
          </a:prstGeom>
        </p:spPr>
      </p:pic>
      <p:pic>
        <p:nvPicPr>
          <p:cNvPr id="20" name="Picture 6">
            <a:extLst>
              <a:ext uri="{FF2B5EF4-FFF2-40B4-BE49-F238E27FC236}">
                <a16:creationId xmlns:a16="http://schemas.microsoft.com/office/drawing/2014/main" id="{B86C51B0-638A-5744-AE17-FFE298754E8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895967" y="1829002"/>
            <a:ext cx="4997567" cy="5028998"/>
          </a:xfrm>
          <a:prstGeom prst="rect">
            <a:avLst/>
          </a:prstGeom>
        </p:spPr>
      </p:pic>
      <p:pic>
        <p:nvPicPr>
          <p:cNvPr id="21" name="Picture 6">
            <a:extLst>
              <a:ext uri="{FF2B5EF4-FFF2-40B4-BE49-F238E27FC236}">
                <a16:creationId xmlns:a16="http://schemas.microsoft.com/office/drawing/2014/main" id="{0CCC6C17-056B-6964-BE98-FB720AA585B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060275" y="-3022499"/>
            <a:ext cx="4997567" cy="5028998"/>
          </a:xfrm>
          <a:prstGeom prst="rect">
            <a:avLst/>
          </a:prstGeom>
        </p:spPr>
      </p:pic>
      <p:pic>
        <p:nvPicPr>
          <p:cNvPr id="22" name="Picture 6">
            <a:extLst>
              <a:ext uri="{FF2B5EF4-FFF2-40B4-BE49-F238E27FC236}">
                <a16:creationId xmlns:a16="http://schemas.microsoft.com/office/drawing/2014/main" id="{212EFED5-DEBF-AEF3-6A5F-F58A5021135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839200" y="-2667000"/>
            <a:ext cx="4997567" cy="5028998"/>
          </a:xfrm>
          <a:prstGeom prst="rect">
            <a:avLst/>
          </a:prstGeom>
        </p:spPr>
      </p:pic>
      <p:grpSp>
        <p:nvGrpSpPr>
          <p:cNvPr id="3" name="Group 2">
            <a:extLst>
              <a:ext uri="{FF2B5EF4-FFF2-40B4-BE49-F238E27FC236}">
                <a16:creationId xmlns:a16="http://schemas.microsoft.com/office/drawing/2014/main" id="{27C93275-31D0-BA92-588E-8A0C25DB7B8B}"/>
              </a:ext>
            </a:extLst>
          </p:cNvPr>
          <p:cNvGrpSpPr/>
          <p:nvPr/>
        </p:nvGrpSpPr>
        <p:grpSpPr>
          <a:xfrm>
            <a:off x="2742641" y="344135"/>
            <a:ext cx="6426200" cy="1175373"/>
            <a:chOff x="4457700" y="4991100"/>
            <a:chExt cx="9639300" cy="1763059"/>
          </a:xfrm>
        </p:grpSpPr>
        <p:sp>
          <p:nvSpPr>
            <p:cNvPr id="4" name="Rectangle: Rounded Corners 3">
              <a:extLst>
                <a:ext uri="{FF2B5EF4-FFF2-40B4-BE49-F238E27FC236}">
                  <a16:creationId xmlns:a16="http://schemas.microsoft.com/office/drawing/2014/main" id="{5746E8A1-211E-D5CD-BDB3-D2B3E6A0042E}"/>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Rectangle: Rounded Corners 4">
              <a:extLst>
                <a:ext uri="{FF2B5EF4-FFF2-40B4-BE49-F238E27FC236}">
                  <a16:creationId xmlns:a16="http://schemas.microsoft.com/office/drawing/2014/main" id="{CEED5589-DD72-BF91-0E11-4443CFEA9795}"/>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 name="TextBox 1">
            <a:extLst>
              <a:ext uri="{FF2B5EF4-FFF2-40B4-BE49-F238E27FC236}">
                <a16:creationId xmlns:a16="http://schemas.microsoft.com/office/drawing/2014/main" id="{FABECC92-6869-4FB2-1811-F6FA43712158}"/>
              </a:ext>
            </a:extLst>
          </p:cNvPr>
          <p:cNvSpPr txBox="1"/>
          <p:nvPr/>
        </p:nvSpPr>
        <p:spPr>
          <a:xfrm>
            <a:off x="2134159" y="584200"/>
            <a:ext cx="7315200" cy="656655"/>
          </a:xfrm>
          <a:prstGeom prst="rect">
            <a:avLst/>
          </a:prstGeom>
          <a:noFill/>
        </p:spPr>
        <p:txBody>
          <a:bodyPr wrap="square" rtlCol="0">
            <a:spAutoFit/>
          </a:bodyPr>
          <a:lstStyle/>
          <a:p>
            <a:pPr algn="ctr"/>
            <a:r>
              <a:rPr lang="en-US" sz="3667" b="1">
                <a:latin typeface="Arial" panose="020B0604020202020204" pitchFamily="34" charset="0"/>
                <a:cs typeface="Arial" panose="020B0604020202020204" pitchFamily="34" charset="0"/>
              </a:rPr>
              <a:t>Hướng dẫn về nhà</a:t>
            </a:r>
          </a:p>
        </p:txBody>
      </p:sp>
      <p:pic>
        <p:nvPicPr>
          <p:cNvPr id="9" name="Picture 3">
            <a:extLst>
              <a:ext uri="{FF2B5EF4-FFF2-40B4-BE49-F238E27FC236}">
                <a16:creationId xmlns:a16="http://schemas.microsoft.com/office/drawing/2014/main" id="{8C27799D-F66C-D3A5-A121-7F61DCB683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46843" y="1956003"/>
            <a:ext cx="3270581" cy="2743200"/>
          </a:xfrm>
          <a:prstGeom prst="rect">
            <a:avLst/>
          </a:prstGeom>
        </p:spPr>
      </p:pic>
      <p:sp>
        <p:nvSpPr>
          <p:cNvPr id="8" name="TextBox 7">
            <a:extLst>
              <a:ext uri="{FF2B5EF4-FFF2-40B4-BE49-F238E27FC236}">
                <a16:creationId xmlns:a16="http://schemas.microsoft.com/office/drawing/2014/main" id="{75FB9FF0-1FEB-9434-9D27-AB0B34D473CC}"/>
              </a:ext>
            </a:extLst>
          </p:cNvPr>
          <p:cNvSpPr txBox="1"/>
          <p:nvPr/>
        </p:nvSpPr>
        <p:spPr>
          <a:xfrm>
            <a:off x="349361" y="2982530"/>
            <a:ext cx="3270581" cy="1477328"/>
          </a:xfrm>
          <a:prstGeom prst="rect">
            <a:avLst/>
          </a:prstGeom>
          <a:noFill/>
        </p:spPr>
        <p:txBody>
          <a:bodyPr wrap="square" rtlCol="0">
            <a:spAutoFit/>
          </a:bodyPr>
          <a:lstStyle/>
          <a:p>
            <a:pPr algn="ctr">
              <a:lnSpc>
                <a:spcPct val="150000"/>
              </a:lnSpc>
            </a:pPr>
            <a:r>
              <a:rPr lang="en-US" sz="3000">
                <a:solidFill>
                  <a:srgbClr val="000000"/>
                </a:solidFill>
                <a:latin typeface="Arial" panose="020B0604020202020204" pitchFamily="34" charset="0"/>
                <a:ea typeface="Calibri" panose="020F0502020204030204" pitchFamily="34" charset="0"/>
                <a:cs typeface="Times New Roman" panose="02020603050405020304" pitchFamily="18" charset="0"/>
              </a:rPr>
              <a:t>Ôn tập lại nội dung bài học</a:t>
            </a:r>
            <a:endParaRPr lang="en-US" sz="3000">
              <a:latin typeface="Arial" panose="020B0604020202020204" pitchFamily="34" charset="0"/>
              <a:ea typeface="Calibri" panose="020F0502020204030204" pitchFamily="34" charset="0"/>
              <a:cs typeface="Arial" panose="020B0604020202020204" pitchFamily="34" charset="0"/>
            </a:endParaRPr>
          </a:p>
        </p:txBody>
      </p:sp>
      <p:pic>
        <p:nvPicPr>
          <p:cNvPr id="10" name="Picture 3">
            <a:extLst>
              <a:ext uri="{FF2B5EF4-FFF2-40B4-BE49-F238E27FC236}">
                <a16:creationId xmlns:a16="http://schemas.microsoft.com/office/drawing/2014/main" id="{9FC9667F-01A9-6358-A460-2196CD4808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53750" y="2869998"/>
            <a:ext cx="3270581" cy="2743200"/>
          </a:xfrm>
          <a:prstGeom prst="rect">
            <a:avLst/>
          </a:prstGeom>
        </p:spPr>
      </p:pic>
      <p:sp>
        <p:nvSpPr>
          <p:cNvPr id="11" name="TextBox 10">
            <a:extLst>
              <a:ext uri="{FF2B5EF4-FFF2-40B4-BE49-F238E27FC236}">
                <a16:creationId xmlns:a16="http://schemas.microsoft.com/office/drawing/2014/main" id="{774D1192-B8A5-419A-FE7A-FB22B8AFFCD6}"/>
              </a:ext>
            </a:extLst>
          </p:cNvPr>
          <p:cNvSpPr txBox="1"/>
          <p:nvPr/>
        </p:nvSpPr>
        <p:spPr>
          <a:xfrm>
            <a:off x="3996825" y="3423816"/>
            <a:ext cx="3213655" cy="2169825"/>
          </a:xfrm>
          <a:prstGeom prst="rect">
            <a:avLst/>
          </a:prstGeom>
          <a:noFill/>
        </p:spPr>
        <p:txBody>
          <a:bodyPr wrap="square" rtlCol="0">
            <a:spAutoFit/>
          </a:bodyPr>
          <a:lstStyle/>
          <a:p>
            <a:pPr algn="ctr">
              <a:lnSpc>
                <a:spcPct val="150000"/>
              </a:lnSpc>
            </a:pP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Làm</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tập</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trong</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sách</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en-US" sz="3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tập</a:t>
            </a:r>
            <a:r>
              <a:rPr lang="en-US" sz="3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tin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học</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7</a:t>
            </a:r>
            <a:endParaRPr lang="en-US" sz="3000" dirty="0">
              <a:latin typeface="Arial" panose="020B0604020202020204" pitchFamily="34" charset="0"/>
              <a:ea typeface="Calibri" panose="020F0502020204030204" pitchFamily="34" charset="0"/>
              <a:cs typeface="Arial" panose="020B0604020202020204" pitchFamily="34" charset="0"/>
            </a:endParaRPr>
          </a:p>
        </p:txBody>
      </p:sp>
      <p:pic>
        <p:nvPicPr>
          <p:cNvPr id="12" name="Picture 3">
            <a:extLst>
              <a:ext uri="{FF2B5EF4-FFF2-40B4-BE49-F238E27FC236}">
                <a16:creationId xmlns:a16="http://schemas.microsoft.com/office/drawing/2014/main" id="{37EE6AA3-E710-FB36-3632-B3D0F40C31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731076" y="3742459"/>
            <a:ext cx="3270581" cy="2743200"/>
          </a:xfrm>
          <a:prstGeom prst="rect">
            <a:avLst/>
          </a:prstGeom>
        </p:spPr>
      </p:pic>
      <p:sp>
        <p:nvSpPr>
          <p:cNvPr id="13" name="TextBox 12">
            <a:extLst>
              <a:ext uri="{FF2B5EF4-FFF2-40B4-BE49-F238E27FC236}">
                <a16:creationId xmlns:a16="http://schemas.microsoft.com/office/drawing/2014/main" id="{819DCBBF-7520-C7A8-DC96-B015BC46775E}"/>
              </a:ext>
            </a:extLst>
          </p:cNvPr>
          <p:cNvSpPr txBox="1"/>
          <p:nvPr/>
        </p:nvSpPr>
        <p:spPr>
          <a:xfrm>
            <a:off x="7731077" y="4713008"/>
            <a:ext cx="3213655" cy="1477328"/>
          </a:xfrm>
          <a:prstGeom prst="rect">
            <a:avLst/>
          </a:prstGeom>
          <a:noFill/>
        </p:spPr>
        <p:txBody>
          <a:bodyPr wrap="square" rtlCol="0">
            <a:spAutoFit/>
          </a:bodyPr>
          <a:lstStyle/>
          <a:p>
            <a:pPr algn="ctr">
              <a:lnSpc>
                <a:spcPct val="150000"/>
              </a:lnSpc>
            </a:pP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Đọc</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trước</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chuẩn</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bị</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học</a:t>
            </a:r>
            <a:r>
              <a:rPr lang="en-US" sz="3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mới</a:t>
            </a:r>
            <a:endParaRPr lang="en-US" sz="3000" dirty="0">
              <a:latin typeface="Arial" panose="020B0604020202020204" pitchFamily="34" charset="0"/>
              <a:ea typeface="Calibri" panose="020F0502020204030204" pitchFamily="34" charset="0"/>
              <a:cs typeface="Arial" panose="020B0604020202020204" pitchFamily="34" charset="0"/>
            </a:endParaRPr>
          </a:p>
        </p:txBody>
      </p:sp>
      <p:pic>
        <p:nvPicPr>
          <p:cNvPr id="14" name="Picture 4">
            <a:extLst>
              <a:ext uri="{FF2B5EF4-FFF2-40B4-BE49-F238E27FC236}">
                <a16:creationId xmlns:a16="http://schemas.microsoft.com/office/drawing/2014/main" id="{A4575390-0931-E81F-33DA-E0B786DB026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04241" y="5052959"/>
            <a:ext cx="4876800" cy="1871472"/>
          </a:xfrm>
          <a:prstGeom prst="rect">
            <a:avLst/>
          </a:prstGeom>
        </p:spPr>
      </p:pic>
      <p:pic>
        <p:nvPicPr>
          <p:cNvPr id="16" name="Picture 6">
            <a:extLst>
              <a:ext uri="{FF2B5EF4-FFF2-40B4-BE49-F238E27FC236}">
                <a16:creationId xmlns:a16="http://schemas.microsoft.com/office/drawing/2014/main" id="{0C4BADB0-4091-80DC-8471-31AED58935AD}"/>
              </a:ext>
            </a:extLst>
          </p:cNvPr>
          <p:cNvPicPr>
            <a:picLocks noChangeAspect="1"/>
          </p:cNvPicPr>
          <p:nvPr/>
        </p:nvPicPr>
        <p:blipFill>
          <a:blip r:embed="rId8"/>
          <a:srcRect/>
          <a:stretch>
            <a:fillRect/>
          </a:stretch>
        </p:blipFill>
        <p:spPr>
          <a:xfrm rot="11893050">
            <a:off x="9400448" y="-815614"/>
            <a:ext cx="2960115" cy="3305758"/>
          </a:xfrm>
          <a:prstGeom prst="rect">
            <a:avLst/>
          </a:prstGeom>
        </p:spPr>
      </p:pic>
    </p:spTree>
    <p:extLst>
      <p:ext uri="{BB962C8B-B14F-4D97-AF65-F5344CB8AC3E}">
        <p14:creationId xmlns:p14="http://schemas.microsoft.com/office/powerpoint/2010/main" val="23817744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44B227F-83F2-D795-0A7B-38A856A7D460}"/>
              </a:ext>
            </a:extLst>
          </p:cNvPr>
          <p:cNvGrpSpPr/>
          <p:nvPr/>
        </p:nvGrpSpPr>
        <p:grpSpPr>
          <a:xfrm>
            <a:off x="2882900" y="514792"/>
            <a:ext cx="6426200" cy="1175373"/>
            <a:chOff x="4457700" y="4991100"/>
            <a:chExt cx="9639300" cy="1763059"/>
          </a:xfrm>
        </p:grpSpPr>
        <p:sp>
          <p:nvSpPr>
            <p:cNvPr id="7" name="Rectangle: Rounded Corners 6">
              <a:extLst>
                <a:ext uri="{FF2B5EF4-FFF2-40B4-BE49-F238E27FC236}">
                  <a16:creationId xmlns:a16="http://schemas.microsoft.com/office/drawing/2014/main" id="{559AEA3D-03D0-0C2F-2BD5-4F61770C36AA}"/>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ectangle: Rounded Corners 7">
              <a:extLst>
                <a:ext uri="{FF2B5EF4-FFF2-40B4-BE49-F238E27FC236}">
                  <a16:creationId xmlns:a16="http://schemas.microsoft.com/office/drawing/2014/main" id="{CEA55A3E-B001-D80D-6F0F-83310BB63A22}"/>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3" name="Picture 6">
            <a:extLst>
              <a:ext uri="{FF2B5EF4-FFF2-40B4-BE49-F238E27FC236}">
                <a16:creationId xmlns:a16="http://schemas.microsoft.com/office/drawing/2014/main" id="{DA159573-A1F4-0754-C295-2D2E8BD992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926673" y="1137114"/>
            <a:ext cx="764854" cy="799847"/>
          </a:xfrm>
          <a:prstGeom prst="rect">
            <a:avLst/>
          </a:prstGeom>
        </p:spPr>
      </p:pic>
      <p:sp>
        <p:nvSpPr>
          <p:cNvPr id="6" name="TextBox 5">
            <a:extLst>
              <a:ext uri="{FF2B5EF4-FFF2-40B4-BE49-F238E27FC236}">
                <a16:creationId xmlns:a16="http://schemas.microsoft.com/office/drawing/2014/main" id="{23A124BF-0BC2-9BA7-7F49-0EE9F5A31029}"/>
              </a:ext>
            </a:extLst>
          </p:cNvPr>
          <p:cNvSpPr txBox="1"/>
          <p:nvPr/>
        </p:nvSpPr>
        <p:spPr>
          <a:xfrm>
            <a:off x="3708400" y="802246"/>
            <a:ext cx="4775200" cy="656655"/>
          </a:xfrm>
          <a:prstGeom prst="rect">
            <a:avLst/>
          </a:prstGeom>
          <a:noFill/>
        </p:spPr>
        <p:txBody>
          <a:bodyPr wrap="square" rtlCol="0">
            <a:spAutoFit/>
          </a:bodyPr>
          <a:lstStyle/>
          <a:p>
            <a:r>
              <a:rPr lang="en-US" sz="3667" b="1">
                <a:latin typeface="Arial" panose="020B0604020202020204" pitchFamily="34" charset="0"/>
                <a:cs typeface="Arial" panose="020B0604020202020204" pitchFamily="34" charset="0"/>
              </a:rPr>
              <a:t>NỘI DUNG BÀI HỌC</a:t>
            </a:r>
          </a:p>
        </p:txBody>
      </p:sp>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6600" y="2109287"/>
            <a:ext cx="10718800" cy="4410228"/>
          </a:xfrm>
          <a:prstGeom prst="rect">
            <a:avLst/>
          </a:prstGeom>
        </p:spPr>
      </p:pic>
      <p:sp>
        <p:nvSpPr>
          <p:cNvPr id="13" name="Rectangle: Rounded Corners 12">
            <a:extLst>
              <a:ext uri="{FF2B5EF4-FFF2-40B4-BE49-F238E27FC236}">
                <a16:creationId xmlns:a16="http://schemas.microsoft.com/office/drawing/2014/main" id="{C0F9CFDA-6239-0831-EC15-147567DB8B57}"/>
              </a:ext>
            </a:extLst>
          </p:cNvPr>
          <p:cNvSpPr/>
          <p:nvPr/>
        </p:nvSpPr>
        <p:spPr>
          <a:xfrm>
            <a:off x="2869045" y="3128649"/>
            <a:ext cx="965200" cy="812800"/>
          </a:xfrm>
          <a:prstGeom prst="roundRect">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1</a:t>
            </a:r>
          </a:p>
        </p:txBody>
      </p:sp>
      <p:sp>
        <p:nvSpPr>
          <p:cNvPr id="14" name="Rectangle: Rounded Corners 13">
            <a:extLst>
              <a:ext uri="{FF2B5EF4-FFF2-40B4-BE49-F238E27FC236}">
                <a16:creationId xmlns:a16="http://schemas.microsoft.com/office/drawing/2014/main" id="{D5011AF4-F51B-7C1C-707A-F088768A3738}"/>
              </a:ext>
            </a:extLst>
          </p:cNvPr>
          <p:cNvSpPr/>
          <p:nvPr/>
        </p:nvSpPr>
        <p:spPr>
          <a:xfrm>
            <a:off x="2869045" y="4651562"/>
            <a:ext cx="965200" cy="812800"/>
          </a:xfrm>
          <a:prstGeom prst="roundRect">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ysClr val="windowText" lastClr="000000"/>
                </a:solidFill>
                <a:latin typeface="Arial" panose="020B0604020202020204" pitchFamily="34" charset="0"/>
                <a:cs typeface="Arial" panose="020B0604020202020204" pitchFamily="34" charset="0"/>
              </a:rPr>
              <a:t>2</a:t>
            </a:r>
          </a:p>
        </p:txBody>
      </p:sp>
      <p:sp>
        <p:nvSpPr>
          <p:cNvPr id="15" name="TextBox 14">
            <a:extLst>
              <a:ext uri="{FF2B5EF4-FFF2-40B4-BE49-F238E27FC236}">
                <a16:creationId xmlns:a16="http://schemas.microsoft.com/office/drawing/2014/main" id="{869242C1-6F79-174D-B53E-56BA41CD8FC9}"/>
              </a:ext>
            </a:extLst>
          </p:cNvPr>
          <p:cNvSpPr txBox="1"/>
          <p:nvPr/>
        </p:nvSpPr>
        <p:spPr>
          <a:xfrm>
            <a:off x="4865255" y="3290236"/>
            <a:ext cx="4211782" cy="656655"/>
          </a:xfrm>
          <a:prstGeom prst="rect">
            <a:avLst/>
          </a:prstGeom>
          <a:noFill/>
        </p:spPr>
        <p:txBody>
          <a:bodyPr wrap="square" rtlCol="0">
            <a:spAutoFit/>
          </a:bodyPr>
          <a:lstStyle/>
          <a:p>
            <a:r>
              <a:rPr lang="en-US" sz="3667" b="1">
                <a:latin typeface="Arial" panose="020B0604020202020204" pitchFamily="34" charset="0"/>
                <a:cs typeface="Arial" panose="020B0604020202020204" pitchFamily="34" charset="0"/>
              </a:rPr>
              <a:t>Thiết bị vào - ra</a:t>
            </a:r>
          </a:p>
        </p:txBody>
      </p:sp>
      <p:sp>
        <p:nvSpPr>
          <p:cNvPr id="16" name="TextBox 15">
            <a:extLst>
              <a:ext uri="{FF2B5EF4-FFF2-40B4-BE49-F238E27FC236}">
                <a16:creationId xmlns:a16="http://schemas.microsoft.com/office/drawing/2014/main" id="{CCFE9868-3056-3139-0E5B-5A859AA3FD52}"/>
              </a:ext>
            </a:extLst>
          </p:cNvPr>
          <p:cNvSpPr txBox="1"/>
          <p:nvPr/>
        </p:nvSpPr>
        <p:spPr>
          <a:xfrm>
            <a:off x="4837545" y="4800600"/>
            <a:ext cx="4013200" cy="656655"/>
          </a:xfrm>
          <a:prstGeom prst="rect">
            <a:avLst/>
          </a:prstGeom>
          <a:noFill/>
        </p:spPr>
        <p:txBody>
          <a:bodyPr wrap="square" rtlCol="0">
            <a:spAutoFit/>
          </a:bodyPr>
          <a:lstStyle/>
          <a:p>
            <a:r>
              <a:rPr lang="en-US" sz="3667" b="1">
                <a:latin typeface="Arial" panose="020B0604020202020204" pitchFamily="34" charset="0"/>
                <a:cs typeface="Arial" panose="020B0604020202020204" pitchFamily="34" charset="0"/>
              </a:rPr>
              <a:t>An toàn thiết bị</a:t>
            </a:r>
          </a:p>
        </p:txBody>
      </p:sp>
      <p:pic>
        <p:nvPicPr>
          <p:cNvPr id="17" name="Picture 5">
            <a:extLst>
              <a:ext uri="{FF2B5EF4-FFF2-40B4-BE49-F238E27FC236}">
                <a16:creationId xmlns:a16="http://schemas.microsoft.com/office/drawing/2014/main" id="{33514470-2341-8E4A-48BD-2356D812F714}"/>
              </a:ext>
            </a:extLst>
          </p:cNvPr>
          <p:cNvPicPr>
            <a:picLocks noChangeAspect="1"/>
          </p:cNvPicPr>
          <p:nvPr/>
        </p:nvPicPr>
        <p:blipFill>
          <a:blip r:embed="rId6"/>
          <a:srcRect/>
          <a:stretch>
            <a:fillRect/>
          </a:stretch>
        </p:blipFill>
        <p:spPr>
          <a:xfrm>
            <a:off x="252845" y="5057962"/>
            <a:ext cx="1779107" cy="1897201"/>
          </a:xfrm>
          <a:prstGeom prst="rect">
            <a:avLst/>
          </a:prstGeom>
        </p:spPr>
      </p:pic>
      <p:pic>
        <p:nvPicPr>
          <p:cNvPr id="18" name="Picture 5">
            <a:extLst>
              <a:ext uri="{FF2B5EF4-FFF2-40B4-BE49-F238E27FC236}">
                <a16:creationId xmlns:a16="http://schemas.microsoft.com/office/drawing/2014/main" id="{3C21036C-89BB-8043-5837-3D99AA2A30D1}"/>
              </a:ext>
            </a:extLst>
          </p:cNvPr>
          <p:cNvPicPr>
            <a:picLocks noChangeAspect="1"/>
          </p:cNvPicPr>
          <p:nvPr/>
        </p:nvPicPr>
        <p:blipFill>
          <a:blip r:embed="rId7"/>
          <a:srcRect/>
          <a:stretch>
            <a:fillRect/>
          </a:stretch>
        </p:blipFill>
        <p:spPr>
          <a:xfrm>
            <a:off x="10080709" y="4743338"/>
            <a:ext cx="1863064" cy="2024713"/>
          </a:xfrm>
          <a:prstGeom prst="rect">
            <a:avLst/>
          </a:prstGeom>
        </p:spPr>
      </p:pic>
    </p:spTree>
    <p:extLst>
      <p:ext uri="{BB962C8B-B14F-4D97-AF65-F5344CB8AC3E}">
        <p14:creationId xmlns:p14="http://schemas.microsoft.com/office/powerpoint/2010/main" val="16657106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05CACA-FC86-4A09-99C8-53DEEE45480F}"/>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dirty="0" smtClean="0">
                <a:solidFill>
                  <a:srgbClr val="F03C69"/>
                </a:solidFill>
                <a:latin typeface="SVN-SAF" panose="02040603050506020204" pitchFamily="18" charset="0"/>
                <a:cs typeface="Times New Roman" panose="02020603050405020304" pitchFamily="18" charset="0"/>
              </a:rPr>
              <a:t>1. THIẾT </a:t>
            </a:r>
            <a:r>
              <a:rPr lang="en-US" sz="2800" b="1" dirty="0">
                <a:solidFill>
                  <a:srgbClr val="F03C69"/>
                </a:solidFill>
                <a:latin typeface="SVN-SAF" panose="02040603050506020204" pitchFamily="18" charset="0"/>
                <a:cs typeface="Times New Roman" panose="02020603050405020304" pitchFamily="18" charset="0"/>
              </a:rPr>
              <a:t>BỊ VÀO - RA</a:t>
            </a:r>
            <a:endParaRPr lang="vi-VN" sz="2800" b="1" dirty="0">
              <a:solidFill>
                <a:srgbClr val="F03C69"/>
              </a:solidFill>
              <a:cs typeface="Times New Roman" panose="02020603050405020304" pitchFamily="18" charset="0"/>
            </a:endParaRPr>
          </a:p>
        </p:txBody>
      </p:sp>
      <p:grpSp>
        <p:nvGrpSpPr>
          <p:cNvPr id="11" name="Group 10">
            <a:extLst>
              <a:ext uri="{FF2B5EF4-FFF2-40B4-BE49-F238E27FC236}">
                <a16:creationId xmlns:a16="http://schemas.microsoft.com/office/drawing/2014/main" id="{0E75C4E2-4627-4ABD-ACA9-9CF878685F42}"/>
              </a:ext>
            </a:extLst>
          </p:cNvPr>
          <p:cNvGrpSpPr/>
          <p:nvPr/>
        </p:nvGrpSpPr>
        <p:grpSpPr>
          <a:xfrm>
            <a:off x="614525" y="1172483"/>
            <a:ext cx="10824275" cy="2479040"/>
            <a:chOff x="1117599" y="3528268"/>
            <a:chExt cx="10824275" cy="2479040"/>
          </a:xfrm>
        </p:grpSpPr>
        <p:grpSp>
          <p:nvGrpSpPr>
            <p:cNvPr id="10" name="Group 9">
              <a:extLst>
                <a:ext uri="{FF2B5EF4-FFF2-40B4-BE49-F238E27FC236}">
                  <a16:creationId xmlns:a16="http://schemas.microsoft.com/office/drawing/2014/main" id="{47129611-B319-4F9F-BD09-C4B96DED013B}"/>
                </a:ext>
              </a:extLst>
            </p:cNvPr>
            <p:cNvGrpSpPr/>
            <p:nvPr/>
          </p:nvGrpSpPr>
          <p:grpSpPr>
            <a:xfrm>
              <a:off x="1117599" y="3528268"/>
              <a:ext cx="10824275" cy="2479040"/>
              <a:chOff x="1493519" y="3891280"/>
              <a:chExt cx="10824275" cy="2479040"/>
            </a:xfrm>
          </p:grpSpPr>
          <p:sp>
            <p:nvSpPr>
              <p:cNvPr id="12" name="Rectangle: Rounded Corners 11">
                <a:extLst>
                  <a:ext uri="{FF2B5EF4-FFF2-40B4-BE49-F238E27FC236}">
                    <a16:creationId xmlns:a16="http://schemas.microsoft.com/office/drawing/2014/main" id="{BED920E5-FB13-4F3D-8C0F-0595AF26514E}"/>
                  </a:ext>
                </a:extLst>
              </p:cNvPr>
              <p:cNvSpPr/>
              <p:nvPr/>
            </p:nvSpPr>
            <p:spPr>
              <a:xfrm>
                <a:off x="1493520" y="3891280"/>
                <a:ext cx="4572000"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3FDCD77D-0C47-4653-9492-55C0E3681AF2}"/>
                  </a:ext>
                </a:extLst>
              </p:cNvPr>
              <p:cNvSpPr/>
              <p:nvPr/>
            </p:nvSpPr>
            <p:spPr>
              <a:xfrm>
                <a:off x="1493519" y="4460240"/>
                <a:ext cx="10824275" cy="191008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BAD6ABD-A150-4770-8560-5FDA0E832454}"/>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1</a:t>
                </a:r>
                <a:endParaRPr lang="vi-VN" sz="2000" b="1">
                  <a:latin typeface="UTM Avo" panose="020406030505060202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A0C4B0-C454-4065-BB02-6BB3F9D116A9}"/>
                  </a:ext>
                </a:extLst>
              </p:cNvPr>
              <p:cNvSpPr/>
              <p:nvPr/>
            </p:nvSpPr>
            <p:spPr>
              <a:xfrm>
                <a:off x="3469640" y="3936428"/>
                <a:ext cx="2545080"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7F1CCD9-F314-4575-AF33-A180B788177B}"/>
                </a:ext>
              </a:extLst>
            </p:cNvPr>
            <p:cNvSpPr/>
            <p:nvPr/>
          </p:nvSpPr>
          <p:spPr>
            <a:xfrm>
              <a:off x="3093720" y="3578627"/>
              <a:ext cx="2545079" cy="463140"/>
            </a:xfrm>
            <a:prstGeom prst="rect">
              <a:avLst/>
            </a:prstGeom>
          </p:spPr>
          <p:txBody>
            <a:bodyPr wrap="square">
              <a:spAutoFit/>
            </a:bodyPr>
            <a:lstStyle/>
            <a:p>
              <a:pPr algn="ctr" defTabSz="342900">
                <a:lnSpc>
                  <a:spcPct val="135000"/>
                </a:lnSpc>
              </a:pPr>
              <a:r>
                <a:rPr lang="en-US" sz="2000" b="1">
                  <a:latin typeface="UTM Avo" panose="02040603050506020204" pitchFamily="18" charset="0"/>
                  <a:cs typeface="Times New Roman" panose="02020603050405020304" pitchFamily="18" charset="0"/>
                </a:rPr>
                <a:t>Thiết bị vào – ra </a:t>
              </a:r>
              <a:endParaRPr lang="vi-VN" sz="2000" b="1">
                <a:latin typeface="UTM Avo" panose="02040603050506020204" pitchFamily="18" charset="0"/>
                <a:cs typeface="Times New Roman" panose="02020603050405020304" pitchFamily="18" charset="0"/>
              </a:endParaRPr>
            </a:p>
          </p:txBody>
        </p:sp>
      </p:grpSp>
      <p:sp>
        <p:nvSpPr>
          <p:cNvPr id="20" name="Rectangle 19">
            <a:extLst>
              <a:ext uri="{FF2B5EF4-FFF2-40B4-BE49-F238E27FC236}">
                <a16:creationId xmlns:a16="http://schemas.microsoft.com/office/drawing/2014/main" id="{398E869B-F65A-4254-A3E0-2B78A1C9C21C}"/>
              </a:ext>
            </a:extLst>
          </p:cNvPr>
          <p:cNvSpPr/>
          <p:nvPr/>
        </p:nvSpPr>
        <p:spPr>
          <a:xfrm>
            <a:off x="753199" y="1846218"/>
            <a:ext cx="10121247" cy="1700530"/>
          </a:xfrm>
          <a:prstGeom prst="rect">
            <a:avLst/>
          </a:prstGeom>
        </p:spPr>
        <p:txBody>
          <a:bodyPr wrap="square">
            <a:spAutoFit/>
          </a:bodyPr>
          <a:lstStyle/>
          <a:p>
            <a:pPr algn="just" defTabSz="342900">
              <a:lnSpc>
                <a:spcPct val="135000"/>
              </a:lnSpc>
            </a:pPr>
            <a:r>
              <a:rPr lang="vi-VN" sz="2000" dirty="0">
                <a:latin typeface="UTM Avo" panose="02040603050506020204" pitchFamily="18" charset="0"/>
                <a:cs typeface="Times New Roman" panose="02020603050405020304" pitchFamily="18" charset="0"/>
              </a:rPr>
              <a:t>Em hãy quan sát Hình 1.1 và trả lời các câu hỏi sau: </a:t>
            </a:r>
            <a:endParaRPr lang="en-US" sz="2000" dirty="0">
              <a:latin typeface="UTM Avo" panose="02040603050506020204" pitchFamily="18" charset="0"/>
              <a:cs typeface="Times New Roman" panose="02020603050405020304" pitchFamily="18" charset="0"/>
            </a:endParaRPr>
          </a:p>
          <a:p>
            <a:pPr algn="just" defTabSz="342900">
              <a:lnSpc>
                <a:spcPct val="135000"/>
              </a:lnSpc>
            </a:pPr>
            <a:r>
              <a:rPr lang="vi-VN" sz="2000" b="1" dirty="0">
                <a:latin typeface="UTM Avo" panose="02040603050506020204" pitchFamily="18" charset="0"/>
                <a:cs typeface="Times New Roman" panose="02020603050405020304" pitchFamily="18" charset="0"/>
              </a:rPr>
              <a:t>1. </a:t>
            </a:r>
            <a:r>
              <a:rPr lang="vi-VN" sz="2000" dirty="0">
                <a:latin typeface="UTM Avo" panose="02040603050506020204" pitchFamily="18" charset="0"/>
                <a:cs typeface="Times New Roman" panose="02020603050405020304" pitchFamily="18" charset="0"/>
              </a:rPr>
              <a:t>Các thiết bị trong hình làm việc với dạng thông tin nào? </a:t>
            </a:r>
            <a:endParaRPr lang="en-US" sz="2000" dirty="0">
              <a:latin typeface="UTM Avo" panose="02040603050506020204" pitchFamily="18" charset="0"/>
              <a:cs typeface="Times New Roman" panose="02020603050405020304" pitchFamily="18" charset="0"/>
            </a:endParaRPr>
          </a:p>
          <a:p>
            <a:pPr algn="just" defTabSz="342900">
              <a:lnSpc>
                <a:spcPct val="135000"/>
              </a:lnSpc>
            </a:pPr>
            <a:r>
              <a:rPr lang="vi-VN" sz="2000" b="1" dirty="0">
                <a:latin typeface="UTM Avo" panose="02040603050506020204" pitchFamily="18" charset="0"/>
                <a:cs typeface="Times New Roman" panose="02020603050405020304" pitchFamily="18" charset="0"/>
              </a:rPr>
              <a:t>2.</a:t>
            </a:r>
            <a:r>
              <a:rPr lang="vi-VN" sz="2000" dirty="0">
                <a:latin typeface="UTM Avo" panose="02040603050506020204" pitchFamily="18" charset="0"/>
                <a:cs typeface="Times New Roman" panose="02020603050405020304" pitchFamily="18" charset="0"/>
              </a:rPr>
              <a:t> Thiết bị nào tiếp nhận thông tin và chuyển vào máy tính? </a:t>
            </a:r>
            <a:endParaRPr lang="en-US" sz="2000" dirty="0">
              <a:latin typeface="UTM Avo" panose="02040603050506020204" pitchFamily="18" charset="0"/>
              <a:cs typeface="Times New Roman" panose="02020603050405020304" pitchFamily="18" charset="0"/>
            </a:endParaRPr>
          </a:p>
          <a:p>
            <a:pPr algn="just" defTabSz="342900">
              <a:lnSpc>
                <a:spcPct val="135000"/>
              </a:lnSpc>
            </a:pPr>
            <a:r>
              <a:rPr lang="vi-VN" sz="2000" b="1" dirty="0">
                <a:latin typeface="UTM Avo" panose="02040603050506020204" pitchFamily="18" charset="0"/>
                <a:cs typeface="Times New Roman" panose="02020603050405020304" pitchFamily="18" charset="0"/>
              </a:rPr>
              <a:t>3. </a:t>
            </a:r>
            <a:r>
              <a:rPr lang="vi-VN" sz="2000" dirty="0">
                <a:latin typeface="UTM Avo" panose="02040603050506020204" pitchFamily="18" charset="0"/>
                <a:cs typeface="Times New Roman" panose="02020603050405020304" pitchFamily="18" charset="0"/>
              </a:rPr>
              <a:t>Thiết bị nào nhận thông tin từ máy tính đưa ra bên ngoài?</a:t>
            </a:r>
          </a:p>
        </p:txBody>
      </p:sp>
      <p:pic>
        <p:nvPicPr>
          <p:cNvPr id="21" name="Picture 20">
            <a:extLst>
              <a:ext uri="{FF2B5EF4-FFF2-40B4-BE49-F238E27FC236}">
                <a16:creationId xmlns:a16="http://schemas.microsoft.com/office/drawing/2014/main" id="{733EFF20-65AC-48D9-ADB0-44FB673437F8}"/>
              </a:ext>
            </a:extLst>
          </p:cNvPr>
          <p:cNvPicPr>
            <a:picLocks noChangeAspect="1"/>
          </p:cNvPicPr>
          <p:nvPr/>
        </p:nvPicPr>
        <p:blipFill>
          <a:blip r:embed="rId2"/>
          <a:stretch>
            <a:fillRect/>
          </a:stretch>
        </p:blipFill>
        <p:spPr>
          <a:xfrm>
            <a:off x="8375072" y="1151932"/>
            <a:ext cx="2754007" cy="2459090"/>
          </a:xfrm>
          <a:prstGeom prst="rect">
            <a:avLst/>
          </a:prstGeom>
        </p:spPr>
      </p:pic>
      <p:sp>
        <p:nvSpPr>
          <p:cNvPr id="22" name="Rectangle 21">
            <a:extLst>
              <a:ext uri="{FF2B5EF4-FFF2-40B4-BE49-F238E27FC236}">
                <a16:creationId xmlns:a16="http://schemas.microsoft.com/office/drawing/2014/main" id="{71FA5B9A-C622-4103-870F-FB52B2A83D92}"/>
              </a:ext>
            </a:extLst>
          </p:cNvPr>
          <p:cNvSpPr/>
          <p:nvPr/>
        </p:nvSpPr>
        <p:spPr>
          <a:xfrm>
            <a:off x="1710022" y="3836088"/>
            <a:ext cx="9865671" cy="427361"/>
          </a:xfrm>
          <a:prstGeom prst="rect">
            <a:avLst/>
          </a:prstGeom>
        </p:spPr>
        <p:txBody>
          <a:bodyPr wrap="square">
            <a:spAutoFit/>
          </a:bodyPr>
          <a:lstStyle/>
          <a:p>
            <a:pPr algn="just" defTabSz="342900">
              <a:lnSpc>
                <a:spcPct val="135000"/>
              </a:lnSpc>
            </a:pPr>
            <a:r>
              <a:rPr lang="vi-VN" dirty="0">
                <a:solidFill>
                  <a:srgbClr val="FF0000"/>
                </a:solidFill>
                <a:latin typeface="UTM Avo" panose="02040603050506020204" pitchFamily="18" charset="0"/>
                <a:cs typeface="Times New Roman" panose="02020603050405020304" pitchFamily="18" charset="0"/>
              </a:rPr>
              <a:t>Micro và loa trong </a:t>
            </a:r>
            <a:r>
              <a:rPr lang="en-US" dirty="0" err="1">
                <a:solidFill>
                  <a:srgbClr val="FF0000"/>
                </a:solidFill>
                <a:latin typeface="UTM Avo" panose="02040603050506020204" pitchFamily="18" charset="0"/>
                <a:cs typeface="Times New Roman" panose="02020603050405020304" pitchFamily="18" charset="0"/>
              </a:rPr>
              <a:t>hình</a:t>
            </a:r>
            <a:r>
              <a:rPr lang="en-US" dirty="0">
                <a:solidFill>
                  <a:srgbClr val="FF0000"/>
                </a:solidFill>
                <a:latin typeface="UTM Avo" panose="02040603050506020204" pitchFamily="18" charset="0"/>
                <a:cs typeface="Times New Roman" panose="02020603050405020304" pitchFamily="18" charset="0"/>
              </a:rPr>
              <a:t> </a:t>
            </a:r>
            <a:r>
              <a:rPr lang="vi-VN" dirty="0">
                <a:solidFill>
                  <a:srgbClr val="FF0000"/>
                </a:solidFill>
                <a:latin typeface="UTM Avo" panose="02040603050506020204" pitchFamily="18" charset="0"/>
                <a:cs typeface="Times New Roman" panose="02020603050405020304" pitchFamily="18" charset="0"/>
              </a:rPr>
              <a:t>làm việc với thông tin dạng âm thanh. </a:t>
            </a:r>
            <a:endParaRPr lang="en-US" dirty="0">
              <a:solidFill>
                <a:srgbClr val="FF0000"/>
              </a:solidFill>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238A6757-1EC0-43BB-8960-203534ABABE1}"/>
              </a:ext>
            </a:extLst>
          </p:cNvPr>
          <p:cNvPicPr>
            <a:picLocks noChangeAspect="1"/>
          </p:cNvPicPr>
          <p:nvPr/>
        </p:nvPicPr>
        <p:blipFill>
          <a:blip r:embed="rId3"/>
          <a:stretch>
            <a:fillRect/>
          </a:stretch>
        </p:blipFill>
        <p:spPr>
          <a:xfrm>
            <a:off x="616307" y="3809028"/>
            <a:ext cx="888648" cy="885725"/>
          </a:xfrm>
          <a:prstGeom prst="rect">
            <a:avLst/>
          </a:prstGeom>
        </p:spPr>
      </p:pic>
      <p:sp>
        <p:nvSpPr>
          <p:cNvPr id="24" name="Rectangle 23">
            <a:extLst>
              <a:ext uri="{FF2B5EF4-FFF2-40B4-BE49-F238E27FC236}">
                <a16:creationId xmlns:a16="http://schemas.microsoft.com/office/drawing/2014/main" id="{5C156920-A264-4663-857F-2C4688D39590}"/>
              </a:ext>
            </a:extLst>
          </p:cNvPr>
          <p:cNvSpPr/>
          <p:nvPr/>
        </p:nvSpPr>
        <p:spPr>
          <a:xfrm>
            <a:off x="1710022" y="4334546"/>
            <a:ext cx="4975258" cy="791820"/>
          </a:xfrm>
          <a:prstGeom prst="rect">
            <a:avLst/>
          </a:prstGeom>
        </p:spPr>
        <p:txBody>
          <a:bodyPr wrap="square">
            <a:spAutoFit/>
          </a:bodyPr>
          <a:lstStyle/>
          <a:p>
            <a:pPr algn="just" defTabSz="342900">
              <a:lnSpc>
                <a:spcPct val="135000"/>
              </a:lnSpc>
            </a:pPr>
            <a:r>
              <a:rPr lang="vi-VN" dirty="0">
                <a:latin typeface="UTM Avo" panose="02040603050506020204" pitchFamily="18" charset="0"/>
                <a:cs typeface="Times New Roman" panose="02020603050405020304" pitchFamily="18" charset="0"/>
              </a:rPr>
              <a:t>• Micro thu nhận âm thanh và chuyển vào máy tính để mã hoá</a:t>
            </a:r>
            <a:r>
              <a:rPr lang="en-US" dirty="0">
                <a:latin typeface="UTM Avo" panose="02040603050506020204" pitchFamily="18" charset="0"/>
                <a:cs typeface="Times New Roman" panose="02020603050405020304" pitchFamily="18" charset="0"/>
              </a:rPr>
              <a:t> </a:t>
            </a:r>
            <a:r>
              <a:rPr lang="vi-VN" dirty="0">
                <a:latin typeface="UTM Avo" panose="02040603050506020204" pitchFamily="18" charset="0"/>
                <a:cs typeface="Times New Roman" panose="02020603050405020304" pitchFamily="18" charset="0"/>
              </a:rPr>
              <a:t>thành dữ liệu số. </a:t>
            </a:r>
          </a:p>
        </p:txBody>
      </p:sp>
      <p:sp>
        <p:nvSpPr>
          <p:cNvPr id="26" name="Rectangle 25">
            <a:extLst>
              <a:ext uri="{FF2B5EF4-FFF2-40B4-BE49-F238E27FC236}">
                <a16:creationId xmlns:a16="http://schemas.microsoft.com/office/drawing/2014/main" id="{11260A9B-C1D1-4B02-9E48-3945033EEE57}"/>
              </a:ext>
            </a:extLst>
          </p:cNvPr>
          <p:cNvSpPr/>
          <p:nvPr/>
        </p:nvSpPr>
        <p:spPr>
          <a:xfrm>
            <a:off x="1710022" y="5206953"/>
            <a:ext cx="4565631" cy="1165768"/>
          </a:xfrm>
          <a:prstGeom prst="rect">
            <a:avLst/>
          </a:prstGeom>
        </p:spPr>
        <p:txBody>
          <a:bodyPr wrap="square">
            <a:spAutoFit/>
          </a:bodyPr>
          <a:lstStyle/>
          <a:p>
            <a:pPr algn="just" defTabSz="342900">
              <a:lnSpc>
                <a:spcPct val="135000"/>
              </a:lnSpc>
            </a:pPr>
            <a:r>
              <a:rPr lang="vi-VN" dirty="0">
                <a:latin typeface="UTM Avo" panose="02040603050506020204" pitchFamily="18" charset="0"/>
                <a:cs typeface="Times New Roman" panose="02020603050405020304" pitchFamily="18" charset="0"/>
              </a:rPr>
              <a:t>• Loa nhận dữ liệu từ máy tính, thể hiện ra bên ngoài dưới dạng âm thanh mà chúng ta có thể nghe thấy.</a:t>
            </a:r>
          </a:p>
        </p:txBody>
      </p:sp>
      <p:sp>
        <p:nvSpPr>
          <p:cNvPr id="27" name="Rectangle 26">
            <a:extLst>
              <a:ext uri="{FF2B5EF4-FFF2-40B4-BE49-F238E27FC236}">
                <a16:creationId xmlns:a16="http://schemas.microsoft.com/office/drawing/2014/main" id="{A8E76159-D999-4EA6-A4DC-5764660E677A}"/>
              </a:ext>
            </a:extLst>
          </p:cNvPr>
          <p:cNvSpPr/>
          <p:nvPr/>
        </p:nvSpPr>
        <p:spPr>
          <a:xfrm>
            <a:off x="7448866" y="4483653"/>
            <a:ext cx="2579054" cy="417871"/>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Micro </a:t>
            </a:r>
            <a:r>
              <a:rPr lang="en-US">
                <a:latin typeface="UTM Avo" panose="02040603050506020204" pitchFamily="18" charset="0"/>
                <a:cs typeface="Times New Roman" panose="02020603050405020304" pitchFamily="18" charset="0"/>
              </a:rPr>
              <a:t>là </a:t>
            </a:r>
            <a:r>
              <a:rPr lang="en-US" b="1">
                <a:solidFill>
                  <a:srgbClr val="0000FF"/>
                </a:solidFill>
                <a:latin typeface="UTM Avo" panose="02040603050506020204" pitchFamily="18" charset="0"/>
                <a:cs typeface="Times New Roman" panose="02020603050405020304" pitchFamily="18" charset="0"/>
              </a:rPr>
              <a:t>thiết bị vào</a:t>
            </a:r>
          </a:p>
        </p:txBody>
      </p:sp>
      <p:sp>
        <p:nvSpPr>
          <p:cNvPr id="28" name="Arrow: Down 27">
            <a:extLst>
              <a:ext uri="{FF2B5EF4-FFF2-40B4-BE49-F238E27FC236}">
                <a16:creationId xmlns:a16="http://schemas.microsoft.com/office/drawing/2014/main" id="{7D047545-5964-42BD-B3F3-A244B7F5BC66}"/>
              </a:ext>
            </a:extLst>
          </p:cNvPr>
          <p:cNvSpPr/>
          <p:nvPr/>
        </p:nvSpPr>
        <p:spPr>
          <a:xfrm rot="16200000">
            <a:off x="6839229" y="4553730"/>
            <a:ext cx="455688" cy="35345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4C8BA15-E49A-4421-B170-406305D8FD2E}"/>
              </a:ext>
            </a:extLst>
          </p:cNvPr>
          <p:cNvSpPr/>
          <p:nvPr/>
        </p:nvSpPr>
        <p:spPr>
          <a:xfrm>
            <a:off x="7448866" y="5567999"/>
            <a:ext cx="2579054" cy="417871"/>
          </a:xfrm>
          <a:prstGeom prst="rect">
            <a:avLst/>
          </a:prstGeom>
        </p:spPr>
        <p:txBody>
          <a:bodyPr wrap="square">
            <a:spAutoFit/>
          </a:bodyPr>
          <a:lstStyle/>
          <a:p>
            <a:pPr algn="just" defTabSz="342900">
              <a:lnSpc>
                <a:spcPct val="135000"/>
              </a:lnSpc>
            </a:pPr>
            <a:r>
              <a:rPr lang="en-US">
                <a:latin typeface="UTM Avo" panose="02040603050506020204" pitchFamily="18" charset="0"/>
                <a:cs typeface="Times New Roman" panose="02020603050405020304" pitchFamily="18" charset="0"/>
              </a:rPr>
              <a:t>Loa là </a:t>
            </a:r>
            <a:r>
              <a:rPr lang="en-US" b="1">
                <a:solidFill>
                  <a:srgbClr val="0000FF"/>
                </a:solidFill>
                <a:latin typeface="UTM Avo" panose="02040603050506020204" pitchFamily="18" charset="0"/>
                <a:cs typeface="Times New Roman" panose="02020603050405020304" pitchFamily="18" charset="0"/>
              </a:rPr>
              <a:t>thiết bị ra</a:t>
            </a:r>
          </a:p>
        </p:txBody>
      </p:sp>
      <p:sp>
        <p:nvSpPr>
          <p:cNvPr id="32" name="Arrow: Down 31">
            <a:extLst>
              <a:ext uri="{FF2B5EF4-FFF2-40B4-BE49-F238E27FC236}">
                <a16:creationId xmlns:a16="http://schemas.microsoft.com/office/drawing/2014/main" id="{A1AB2F88-145F-43F2-9B19-30A41AC6BDE8}"/>
              </a:ext>
            </a:extLst>
          </p:cNvPr>
          <p:cNvSpPr/>
          <p:nvPr/>
        </p:nvSpPr>
        <p:spPr>
          <a:xfrm rot="16200000">
            <a:off x="6839229" y="5600210"/>
            <a:ext cx="455688" cy="35345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1765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fade">
                                      <p:cBhvr>
                                        <p:cTn id="25" dur="500"/>
                                        <p:tgtEl>
                                          <p:spTgt spid="20">
                                            <p:txEl>
                                              <p:pRg st="0" end="0"/>
                                            </p:txEl>
                                          </p:spTgt>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fade">
                                      <p:cBhvr>
                                        <p:cTn id="28" dur="500"/>
                                        <p:tgtEl>
                                          <p:spTgt spid="20">
                                            <p:txEl>
                                              <p:pRg st="1" end="1"/>
                                            </p:txEl>
                                          </p:spTgt>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animEffect transition="in" filter="fade">
                                      <p:cBhvr>
                                        <p:cTn id="31" dur="500"/>
                                        <p:tgtEl>
                                          <p:spTgt spid="20">
                                            <p:txEl>
                                              <p:pRg st="2" end="2"/>
                                            </p:txEl>
                                          </p:spTgt>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20">
                                            <p:txEl>
                                              <p:pRg st="3" end="3"/>
                                            </p:txEl>
                                          </p:spTgt>
                                        </p:tgtEl>
                                        <p:attrNameLst>
                                          <p:attrName>style.visibility</p:attrName>
                                        </p:attrNameLst>
                                      </p:cBhvr>
                                      <p:to>
                                        <p:strVal val="visible"/>
                                      </p:to>
                                    </p:set>
                                    <p:animEffect transition="in" filter="fade">
                                      <p:cBhvr>
                                        <p:cTn id="34" dur="500"/>
                                        <p:tgtEl>
                                          <p:spTgt spid="20">
                                            <p:txEl>
                                              <p:pRg st="3" end="3"/>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xEl>
                                              <p:pRg st="1" end="1"/>
                                            </p:txEl>
                                          </p:spTgt>
                                        </p:tgtEl>
                                      </p:cBhvr>
                                    </p:animEffect>
                                    <p:animScale>
                                      <p:cBhvr>
                                        <p:cTn id="50" dur="250" autoRev="1" fill="hold"/>
                                        <p:tgtEl>
                                          <p:spTgt spid="20">
                                            <p:txEl>
                                              <p:pRg st="1" end="1"/>
                                            </p:txEl>
                                          </p:spTgt>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0">
                                            <p:txEl>
                                              <p:pRg st="2" end="2"/>
                                            </p:txEl>
                                          </p:spTgt>
                                        </p:tgtEl>
                                      </p:cBhvr>
                                    </p:animEffect>
                                    <p:animScale>
                                      <p:cBhvr>
                                        <p:cTn id="60" dur="250" autoRev="1" fill="hold"/>
                                        <p:tgtEl>
                                          <p:spTgt spid="20">
                                            <p:txEl>
                                              <p:pRg st="2" end="2"/>
                                            </p:txEl>
                                          </p:spTgt>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left)">
                                      <p:cBhvr>
                                        <p:cTn id="70" dur="500"/>
                                        <p:tgtEl>
                                          <p:spTgt spid="28"/>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20">
                                            <p:txEl>
                                              <p:pRg st="3" end="3"/>
                                            </p:txEl>
                                          </p:spTgt>
                                        </p:tgtEl>
                                      </p:cBhvr>
                                    </p:animEffect>
                                    <p:animScale>
                                      <p:cBhvr>
                                        <p:cTn id="79" dur="250" autoRev="1" fill="hold"/>
                                        <p:tgtEl>
                                          <p:spTgt spid="20">
                                            <p:txEl>
                                              <p:pRg st="3" end="3"/>
                                            </p:txEl>
                                          </p:spTgt>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left)">
                                      <p:cBhvr>
                                        <p:cTn id="89" dur="500"/>
                                        <p:tgtEl>
                                          <p:spTgt spid="32"/>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uiExpand="1" build="allAtOnce"/>
      <p:bldP spid="22" grpId="0"/>
      <p:bldP spid="24" grpId="0"/>
      <p:bldP spid="26" grpId="0"/>
      <p:bldP spid="27" grpId="0"/>
      <p:bldP spid="28" grpId="0" animBg="1"/>
      <p:bldP spid="31" grpId="0"/>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01650" y="436170"/>
            <a:ext cx="11188700" cy="5985661"/>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965199" y="584200"/>
            <a:ext cx="8389815" cy="605422"/>
          </a:xfrm>
          <a:prstGeom prst="rect">
            <a:avLst/>
          </a:prstGeom>
          <a:noFill/>
        </p:spPr>
        <p:txBody>
          <a:bodyPr wrap="square" rtlCol="0">
            <a:spAutoFit/>
          </a:bodyPr>
          <a:lstStyle/>
          <a:p>
            <a:r>
              <a:rPr lang="en-US" sz="3334" b="1" dirty="0" err="1" smtClean="0">
                <a:latin typeface="Arial" panose="020B0604020202020204" pitchFamily="34" charset="0"/>
                <a:cs typeface="Arial" panose="020B0604020202020204" pitchFamily="34" charset="0"/>
              </a:rPr>
              <a:t>Hoạt</a:t>
            </a:r>
            <a:r>
              <a:rPr lang="en-US" sz="3334" b="1" dirty="0" smtClean="0">
                <a:latin typeface="Arial" panose="020B0604020202020204" pitchFamily="34" charset="0"/>
                <a:cs typeface="Arial" panose="020B0604020202020204" pitchFamily="34" charset="0"/>
              </a:rPr>
              <a:t> </a:t>
            </a:r>
            <a:r>
              <a:rPr lang="en-US" sz="3334" b="1" dirty="0" err="1" smtClean="0">
                <a:latin typeface="Arial" panose="020B0604020202020204" pitchFamily="34" charset="0"/>
                <a:cs typeface="Arial" panose="020B0604020202020204" pitchFamily="34" charset="0"/>
              </a:rPr>
              <a:t>động</a:t>
            </a:r>
            <a:r>
              <a:rPr lang="en-US" sz="3334" b="1" dirty="0" smtClean="0">
                <a:latin typeface="Arial" panose="020B0604020202020204" pitchFamily="34" charset="0"/>
                <a:cs typeface="Arial" panose="020B0604020202020204" pitchFamily="34" charset="0"/>
              </a:rPr>
              <a:t> 1: </a:t>
            </a:r>
            <a:r>
              <a:rPr lang="en-US" sz="3334" b="1" dirty="0" err="1" smtClean="0">
                <a:latin typeface="Arial" panose="020B0604020202020204" pitchFamily="34" charset="0"/>
                <a:cs typeface="Arial" panose="020B0604020202020204" pitchFamily="34" charset="0"/>
              </a:rPr>
              <a:t>Thiết</a:t>
            </a:r>
            <a:r>
              <a:rPr lang="en-US" sz="3334" b="1" dirty="0" smtClean="0">
                <a:latin typeface="Arial" panose="020B0604020202020204" pitchFamily="34" charset="0"/>
                <a:cs typeface="Arial" panose="020B0604020202020204" pitchFamily="34" charset="0"/>
              </a:rPr>
              <a:t> </a:t>
            </a:r>
            <a:r>
              <a:rPr lang="en-US" sz="3334" b="1" dirty="0" err="1">
                <a:latin typeface="Arial" panose="020B0604020202020204" pitchFamily="34" charset="0"/>
                <a:cs typeface="Arial" panose="020B0604020202020204" pitchFamily="34" charset="0"/>
              </a:rPr>
              <a:t>bị</a:t>
            </a:r>
            <a:r>
              <a:rPr lang="en-US" sz="3334" b="1" dirty="0">
                <a:latin typeface="Arial" panose="020B0604020202020204" pitchFamily="34" charset="0"/>
                <a:cs typeface="Arial" panose="020B0604020202020204" pitchFamily="34" charset="0"/>
              </a:rPr>
              <a:t> </a:t>
            </a:r>
            <a:r>
              <a:rPr lang="en-US" sz="3334" b="1" dirty="0" err="1">
                <a:latin typeface="Arial" panose="020B0604020202020204" pitchFamily="34" charset="0"/>
                <a:cs typeface="Arial" panose="020B0604020202020204" pitchFamily="34" charset="0"/>
              </a:rPr>
              <a:t>vào</a:t>
            </a:r>
            <a:r>
              <a:rPr lang="en-US" sz="3334" b="1" dirty="0">
                <a:latin typeface="Arial" panose="020B0604020202020204" pitchFamily="34" charset="0"/>
                <a:cs typeface="Arial" panose="020B0604020202020204" pitchFamily="34" charset="0"/>
              </a:rPr>
              <a:t> - </a:t>
            </a:r>
            <a:r>
              <a:rPr lang="en-US" sz="3334" b="1" dirty="0" err="1">
                <a:latin typeface="Arial" panose="020B0604020202020204" pitchFamily="34" charset="0"/>
                <a:cs typeface="Arial" panose="020B0604020202020204" pitchFamily="34" charset="0"/>
              </a:rPr>
              <a:t>ra</a:t>
            </a:r>
            <a:endParaRPr lang="en-US" sz="3334" b="1" dirty="0">
              <a:latin typeface="Arial" panose="020B0604020202020204" pitchFamily="34" charset="0"/>
              <a:cs typeface="Arial" panose="020B0604020202020204" pitchFamily="34" charset="0"/>
            </a:endParaRP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400" y="5511800"/>
            <a:ext cx="1574800" cy="1508945"/>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802910" y="5249433"/>
            <a:ext cx="1445491" cy="1853977"/>
          </a:xfrm>
          <a:prstGeom prst="rect">
            <a:avLst/>
          </a:prstGeom>
        </p:spPr>
      </p:pic>
      <p:sp>
        <p:nvSpPr>
          <p:cNvPr id="8" name="TextBox 7">
            <a:extLst>
              <a:ext uri="{FF2B5EF4-FFF2-40B4-BE49-F238E27FC236}">
                <a16:creationId xmlns:a16="http://schemas.microsoft.com/office/drawing/2014/main" id="{66FEE8D7-727F-40C7-64E1-9079CADEDE5D}"/>
              </a:ext>
            </a:extLst>
          </p:cNvPr>
          <p:cNvSpPr txBox="1"/>
          <p:nvPr/>
        </p:nvSpPr>
        <p:spPr>
          <a:xfrm>
            <a:off x="612554" y="1503089"/>
            <a:ext cx="7367994" cy="2145694"/>
          </a:xfrm>
          <a:prstGeom prst="wedgeRoundRectCallout">
            <a:avLst>
              <a:gd name="adj1" fmla="val -54312"/>
              <a:gd name="adj2" fmla="val -9535"/>
              <a:gd name="adj3" fmla="val 16667"/>
            </a:avLst>
          </a:prstGeom>
          <a:solidFill>
            <a:schemeClr val="accent2">
              <a:lumMod val="40000"/>
              <a:lumOff val="60000"/>
            </a:schemeClr>
          </a:solidFill>
          <a:ln>
            <a:solidFill>
              <a:schemeClr val="accent3">
                <a:lumMod val="50000"/>
              </a:schemeClr>
            </a:solidFill>
          </a:ln>
        </p:spPr>
        <p:txBody>
          <a:bodyPr wrap="square">
            <a:spAutoFit/>
          </a:bodyPr>
          <a:lstStyle/>
          <a:p>
            <a:pPr algn="ctr" defTabSz="609630">
              <a:lnSpc>
                <a:spcPct val="150000"/>
              </a:lnSpc>
              <a:defRPr/>
            </a:pPr>
            <a:r>
              <a:rPr lang="vi-VN" sz="2667">
                <a:solidFill>
                  <a:prstClr val="black"/>
                </a:solidFill>
                <a:latin typeface="Arial" panose="020B0604020202020204" pitchFamily="34" charset="0"/>
              </a:rPr>
              <a:t>Việc chuyển âm thanh thành dãy bit được thực hiện ở bộ phận nào? Bộ phận đó có phải một phần của thiết bị vào – ra không?</a:t>
            </a:r>
          </a:p>
        </p:txBody>
      </p:sp>
      <p:pic>
        <p:nvPicPr>
          <p:cNvPr id="6" name="Picture 6">
            <a:extLst>
              <a:ext uri="{FF2B5EF4-FFF2-40B4-BE49-F238E27FC236}">
                <a16:creationId xmlns:a16="http://schemas.microsoft.com/office/drawing/2014/main" id="{FA80132A-19D9-FD40-11BB-4610061B202B}"/>
              </a:ext>
            </a:extLst>
          </p:cNvPr>
          <p:cNvPicPr>
            <a:picLocks noChangeAspect="1"/>
          </p:cNvPicPr>
          <p:nvPr/>
        </p:nvPicPr>
        <p:blipFill>
          <a:blip r:embed="rId8"/>
          <a:srcRect/>
          <a:stretch>
            <a:fillRect/>
          </a:stretch>
        </p:blipFill>
        <p:spPr>
          <a:xfrm>
            <a:off x="2232097" y="3530169"/>
            <a:ext cx="1677987" cy="2667000"/>
          </a:xfrm>
          <a:prstGeom prst="rect">
            <a:avLst/>
          </a:prstGeom>
        </p:spPr>
      </p:pic>
      <p:sp>
        <p:nvSpPr>
          <p:cNvPr id="9" name="TextBox 8">
            <a:extLst>
              <a:ext uri="{FF2B5EF4-FFF2-40B4-BE49-F238E27FC236}">
                <a16:creationId xmlns:a16="http://schemas.microsoft.com/office/drawing/2014/main" id="{5D3B1A9C-FE29-91F8-4867-3B467817D25C}"/>
              </a:ext>
            </a:extLst>
          </p:cNvPr>
          <p:cNvSpPr txBox="1"/>
          <p:nvPr/>
        </p:nvSpPr>
        <p:spPr>
          <a:xfrm>
            <a:off x="5430353" y="3781577"/>
            <a:ext cx="5647708" cy="2246512"/>
          </a:xfrm>
          <a:prstGeom prst="rect">
            <a:avLst/>
          </a:prstGeom>
          <a:noFill/>
        </p:spPr>
        <p:txBody>
          <a:bodyPr wrap="square" rtlCol="0">
            <a:spAutoFit/>
          </a:bodyPr>
          <a:lstStyle/>
          <a:p>
            <a:pPr marL="304815" indent="-304815">
              <a:lnSpc>
                <a:spcPct val="150000"/>
              </a:lnSpc>
              <a:buFont typeface="Wingdings" panose="05000000000000000000" pitchFamily="2" charset="2"/>
              <a:buChar char="§"/>
            </a:pPr>
            <a:r>
              <a:rPr lang="en-US" sz="2333">
                <a:solidFill>
                  <a:srgbClr val="000000"/>
                </a:solidFill>
                <a:latin typeface="Arial" panose="020B0604020202020204" pitchFamily="34" charset="0"/>
                <a:ea typeface="Calibri" panose="020F0502020204030204" pitchFamily="34" charset="0"/>
                <a:cs typeface="Arial" panose="020B0604020202020204" pitchFamily="34" charset="0"/>
              </a:rPr>
              <a:t>Việc chuyển âm thanh thành dãy bit được thực hiện thông qua vỉ âm thanh.</a:t>
            </a:r>
            <a:endParaRPr lang="vi-VN" sz="2333">
              <a:solidFill>
                <a:srgbClr val="000000"/>
              </a:solidFill>
              <a:latin typeface="Arial" panose="020B0604020202020204" pitchFamily="34" charset="0"/>
              <a:ea typeface="Calibri" panose="020F0502020204030204" pitchFamily="34" charset="0"/>
              <a:cs typeface="Arial" panose="020B0604020202020204" pitchFamily="34" charset="0"/>
            </a:endParaRPr>
          </a:p>
          <a:p>
            <a:pPr marL="304815" indent="-304815">
              <a:lnSpc>
                <a:spcPct val="150000"/>
              </a:lnSpc>
              <a:buFont typeface="Wingdings" panose="05000000000000000000" pitchFamily="2" charset="2"/>
              <a:buChar char="§"/>
            </a:pPr>
            <a:r>
              <a:rPr lang="vi-VN" sz="2333">
                <a:solidFill>
                  <a:srgbClr val="000000"/>
                </a:solidFill>
                <a:latin typeface="Arial" panose="020B0604020202020204" pitchFamily="34" charset="0"/>
                <a:ea typeface="Calibri" panose="020F0502020204030204" pitchFamily="34" charset="0"/>
                <a:cs typeface="Arial" panose="020B0604020202020204" pitchFamily="34" charset="0"/>
              </a:rPr>
              <a:t>Vỉ âm thanh cũng là một phần của thiết bị vào – ra.</a:t>
            </a:r>
            <a:r>
              <a:rPr lang="en-US" sz="2333">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2333">
              <a:latin typeface="Arial" panose="020B0604020202020204" pitchFamily="34" charset="0"/>
              <a:cs typeface="Arial" panose="020B0604020202020204" pitchFamily="34" charset="0"/>
            </a:endParaRPr>
          </a:p>
        </p:txBody>
      </p:sp>
      <p:sp>
        <p:nvSpPr>
          <p:cNvPr id="10" name="Arrow: Right 9">
            <a:extLst>
              <a:ext uri="{FF2B5EF4-FFF2-40B4-BE49-F238E27FC236}">
                <a16:creationId xmlns:a16="http://schemas.microsoft.com/office/drawing/2014/main" id="{7E0515EA-D4A0-57EA-A0A3-4E6F82709816}"/>
              </a:ext>
            </a:extLst>
          </p:cNvPr>
          <p:cNvSpPr/>
          <p:nvPr/>
        </p:nvSpPr>
        <p:spPr>
          <a:xfrm>
            <a:off x="4251194" y="4642389"/>
            <a:ext cx="809697" cy="5083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529282108"/>
      </p:ext>
    </p:extLst>
  </p:cSld>
  <p:clrMapOvr>
    <a:masterClrMapping/>
  </p:clrMapOvr>
  <p:transition spd="slow">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9794C-0893-4DDC-A604-3CBEE818DB3E}"/>
              </a:ext>
            </a:extLst>
          </p:cNvPr>
          <p:cNvPicPr>
            <a:picLocks noChangeAspect="1"/>
          </p:cNvPicPr>
          <p:nvPr/>
        </p:nvPicPr>
        <p:blipFill>
          <a:blip r:embed="rId2"/>
          <a:stretch>
            <a:fillRect/>
          </a:stretch>
        </p:blipFill>
        <p:spPr>
          <a:xfrm>
            <a:off x="1283044" y="2281814"/>
            <a:ext cx="9425750" cy="4202674"/>
          </a:xfrm>
          <a:prstGeom prst="rect">
            <a:avLst/>
          </a:prstGeom>
        </p:spPr>
      </p:pic>
      <p:sp>
        <p:nvSpPr>
          <p:cNvPr id="4" name="Rectangle 3">
            <a:extLst>
              <a:ext uri="{FF2B5EF4-FFF2-40B4-BE49-F238E27FC236}">
                <a16:creationId xmlns:a16="http://schemas.microsoft.com/office/drawing/2014/main" id="{C3CD655F-EF03-4E0B-BBB2-F4A3BF6EDF02}"/>
              </a:ext>
            </a:extLst>
          </p:cNvPr>
          <p:cNvSpPr/>
          <p:nvPr/>
        </p:nvSpPr>
        <p:spPr>
          <a:xfrm>
            <a:off x="1247561" y="400483"/>
            <a:ext cx="3728874" cy="1285032"/>
          </a:xfrm>
          <a:prstGeom prst="rect">
            <a:avLst/>
          </a:prstGeom>
        </p:spPr>
        <p:txBody>
          <a:bodyPr wrap="square">
            <a:spAutoFit/>
          </a:bodyPr>
          <a:lstStyle/>
          <a:p>
            <a:pPr algn="ctr" defTabSz="342900">
              <a:lnSpc>
                <a:spcPct val="135000"/>
              </a:lnSpc>
            </a:pPr>
            <a:r>
              <a:rPr lang="en-US" sz="2000" b="1">
                <a:solidFill>
                  <a:srgbClr val="FF0000"/>
                </a:solidFill>
                <a:latin typeface="UTM Avo" panose="02040603050506020204" pitchFamily="18" charset="0"/>
                <a:cs typeface="Times New Roman" panose="02020603050405020304" pitchFamily="18" charset="0"/>
              </a:rPr>
              <a:t>Thiết bị vào </a:t>
            </a:r>
          </a:p>
          <a:p>
            <a:pPr algn="ctr" defTabSz="342900">
              <a:lnSpc>
                <a:spcPct val="135000"/>
              </a:lnSpc>
            </a:pPr>
            <a:r>
              <a:rPr lang="vi-VN" sz="2000">
                <a:latin typeface="UTM Avo" panose="02040603050506020204" pitchFamily="18" charset="0"/>
                <a:cs typeface="Times New Roman" panose="02020603050405020304" pitchFamily="18" charset="0"/>
              </a:rPr>
              <a:t>được dùng để đưa thông tin vào máy tính</a:t>
            </a:r>
          </a:p>
        </p:txBody>
      </p:sp>
      <p:sp>
        <p:nvSpPr>
          <p:cNvPr id="5" name="Rectangle 4">
            <a:extLst>
              <a:ext uri="{FF2B5EF4-FFF2-40B4-BE49-F238E27FC236}">
                <a16:creationId xmlns:a16="http://schemas.microsoft.com/office/drawing/2014/main" id="{A264A61F-DF6B-4F9A-B9BF-5FDE23CE293C}"/>
              </a:ext>
            </a:extLst>
          </p:cNvPr>
          <p:cNvSpPr/>
          <p:nvPr/>
        </p:nvSpPr>
        <p:spPr>
          <a:xfrm>
            <a:off x="6588369" y="400483"/>
            <a:ext cx="4525108" cy="1338828"/>
          </a:xfrm>
          <a:prstGeom prst="rect">
            <a:avLst/>
          </a:prstGeom>
        </p:spPr>
        <p:txBody>
          <a:bodyPr wrap="square">
            <a:spAutoFit/>
          </a:bodyPr>
          <a:lstStyle/>
          <a:p>
            <a:pPr algn="ctr" defTabSz="342900">
              <a:lnSpc>
                <a:spcPct val="135000"/>
              </a:lnSpc>
            </a:pPr>
            <a:r>
              <a:rPr lang="en-US" sz="2000" b="1" dirty="0" err="1">
                <a:solidFill>
                  <a:srgbClr val="FF0000"/>
                </a:solidFill>
                <a:latin typeface="UTM Avo" panose="02040603050506020204" pitchFamily="18" charset="0"/>
                <a:cs typeface="Times New Roman" panose="02020603050405020304" pitchFamily="18" charset="0"/>
              </a:rPr>
              <a:t>Thiết</a:t>
            </a:r>
            <a:r>
              <a:rPr lang="en-US" sz="2000" b="1" dirty="0">
                <a:solidFill>
                  <a:srgbClr val="FF0000"/>
                </a:solidFill>
                <a:latin typeface="UTM Avo" panose="02040603050506020204" pitchFamily="18" charset="0"/>
                <a:cs typeface="Times New Roman" panose="02020603050405020304" pitchFamily="18" charset="0"/>
              </a:rPr>
              <a:t> </a:t>
            </a:r>
            <a:r>
              <a:rPr lang="en-US" sz="2000" b="1" dirty="0" err="1">
                <a:solidFill>
                  <a:srgbClr val="FF0000"/>
                </a:solidFill>
                <a:latin typeface="UTM Avo" panose="02040603050506020204" pitchFamily="18" charset="0"/>
                <a:cs typeface="Times New Roman" panose="02020603050405020304" pitchFamily="18" charset="0"/>
              </a:rPr>
              <a:t>bị</a:t>
            </a:r>
            <a:r>
              <a:rPr lang="en-US" sz="2000" b="1" dirty="0">
                <a:solidFill>
                  <a:srgbClr val="FF0000"/>
                </a:solidFill>
                <a:latin typeface="UTM Avo" panose="02040603050506020204" pitchFamily="18" charset="0"/>
                <a:cs typeface="Times New Roman" panose="02020603050405020304" pitchFamily="18" charset="0"/>
              </a:rPr>
              <a:t> </a:t>
            </a:r>
            <a:r>
              <a:rPr lang="en-US" sz="2000" b="1" dirty="0" err="1">
                <a:solidFill>
                  <a:srgbClr val="FF0000"/>
                </a:solidFill>
                <a:latin typeface="UTM Avo" panose="02040603050506020204" pitchFamily="18" charset="0"/>
                <a:cs typeface="Times New Roman" panose="02020603050405020304" pitchFamily="18" charset="0"/>
              </a:rPr>
              <a:t>ra</a:t>
            </a:r>
            <a:r>
              <a:rPr lang="en-US" sz="2000" b="1" dirty="0">
                <a:solidFill>
                  <a:srgbClr val="FF0000"/>
                </a:solidFill>
                <a:latin typeface="UTM Avo" panose="02040603050506020204" pitchFamily="18" charset="0"/>
                <a:cs typeface="Times New Roman" panose="02020603050405020304" pitchFamily="18" charset="0"/>
              </a:rPr>
              <a:t> </a:t>
            </a:r>
          </a:p>
          <a:p>
            <a:pPr algn="ctr" defTabSz="342900">
              <a:lnSpc>
                <a:spcPct val="135000"/>
              </a:lnSpc>
            </a:pPr>
            <a:r>
              <a:rPr lang="vi-VN" sz="2000" dirty="0">
                <a:latin typeface="UTM Avo" panose="02040603050506020204" pitchFamily="18" charset="0"/>
                <a:cs typeface="Times New Roman" panose="02020603050405020304" pitchFamily="18" charset="0"/>
              </a:rPr>
              <a:t>được dùng để </a:t>
            </a:r>
            <a:r>
              <a:rPr lang="en-US" sz="2000" dirty="0" err="1" smtClean="0">
                <a:latin typeface="UTM Avo" panose="02040603050506020204" pitchFamily="18" charset="0"/>
                <a:cs typeface="Times New Roman" panose="02020603050405020304" pitchFamily="18" charset="0"/>
              </a:rPr>
              <a:t>xuất</a:t>
            </a:r>
            <a:r>
              <a:rPr lang="en-US" sz="2000" dirty="0" smtClean="0">
                <a:latin typeface="UTM Avo" panose="02040603050506020204" pitchFamily="18" charset="0"/>
                <a:cs typeface="Times New Roman" panose="02020603050405020304" pitchFamily="18" charset="0"/>
              </a:rPr>
              <a:t> </a:t>
            </a:r>
            <a:r>
              <a:rPr lang="en-US" sz="2000" dirty="0" err="1" smtClean="0">
                <a:latin typeface="UTM Avo" panose="02040603050506020204" pitchFamily="18" charset="0"/>
                <a:cs typeface="Times New Roman" panose="02020603050405020304" pitchFamily="18" charset="0"/>
              </a:rPr>
              <a:t>thông</a:t>
            </a:r>
            <a:r>
              <a:rPr lang="en-US" sz="2000" dirty="0" smtClean="0">
                <a:latin typeface="UTM Avo" panose="02040603050506020204" pitchFamily="18" charset="0"/>
                <a:cs typeface="Times New Roman" panose="02020603050405020304" pitchFamily="18" charset="0"/>
              </a:rPr>
              <a:t> tin </a:t>
            </a:r>
            <a:r>
              <a:rPr lang="en-US" sz="2000" dirty="0" err="1" smtClean="0">
                <a:latin typeface="UTM Avo" panose="02040603050506020204" pitchFamily="18" charset="0"/>
                <a:cs typeface="Times New Roman" panose="02020603050405020304" pitchFamily="18" charset="0"/>
              </a:rPr>
              <a:t>từ</a:t>
            </a:r>
            <a:r>
              <a:rPr lang="en-US" sz="2000" dirty="0" smtClean="0">
                <a:latin typeface="UTM Avo" panose="02040603050506020204" pitchFamily="18" charset="0"/>
                <a:cs typeface="Times New Roman" panose="02020603050405020304" pitchFamily="18" charset="0"/>
              </a:rPr>
              <a:t> </a:t>
            </a:r>
            <a:r>
              <a:rPr lang="vi-VN" sz="2000" dirty="0" smtClean="0">
                <a:latin typeface="UTM Avo" panose="02040603050506020204" pitchFamily="18" charset="0"/>
                <a:cs typeface="Times New Roman" panose="02020603050405020304" pitchFamily="18" charset="0"/>
              </a:rPr>
              <a:t>máy </a:t>
            </a:r>
            <a:r>
              <a:rPr lang="vi-VN" sz="2000" dirty="0">
                <a:latin typeface="UTM Avo" panose="02040603050506020204" pitchFamily="18" charset="0"/>
                <a:cs typeface="Times New Roman" panose="02020603050405020304" pitchFamily="18" charset="0"/>
              </a:rPr>
              <a:t>tính ra </a:t>
            </a:r>
            <a:r>
              <a:rPr lang="en-US" sz="2000" dirty="0" err="1" smtClean="0">
                <a:latin typeface="UTM Avo" panose="02040603050506020204" pitchFamily="18" charset="0"/>
                <a:cs typeface="Times New Roman" panose="02020603050405020304" pitchFamily="18" charset="0"/>
              </a:rPr>
              <a:t>để</a:t>
            </a:r>
            <a:r>
              <a:rPr lang="en-US" sz="2000" dirty="0" smtClean="0">
                <a:latin typeface="UTM Avo" panose="02040603050506020204" pitchFamily="18" charset="0"/>
                <a:cs typeface="Times New Roman" panose="02020603050405020304" pitchFamily="18" charset="0"/>
              </a:rPr>
              <a:t> con </a:t>
            </a:r>
            <a:r>
              <a:rPr lang="en-US" sz="2000" dirty="0" err="1" smtClean="0">
                <a:latin typeface="UTM Avo" panose="02040603050506020204" pitchFamily="18" charset="0"/>
                <a:cs typeface="Times New Roman" panose="02020603050405020304" pitchFamily="18" charset="0"/>
              </a:rPr>
              <a:t>người</a:t>
            </a:r>
            <a:r>
              <a:rPr lang="en-US" sz="2000" dirty="0" smtClean="0">
                <a:latin typeface="UTM Avo" panose="02040603050506020204" pitchFamily="18" charset="0"/>
                <a:cs typeface="Times New Roman" panose="02020603050405020304" pitchFamily="18" charset="0"/>
              </a:rPr>
              <a:t> </a:t>
            </a:r>
            <a:r>
              <a:rPr lang="en-US" sz="2000" dirty="0" err="1" smtClean="0">
                <a:latin typeface="UTM Avo" panose="02040603050506020204" pitchFamily="18" charset="0"/>
                <a:cs typeface="Times New Roman" panose="02020603050405020304" pitchFamily="18" charset="0"/>
              </a:rPr>
              <a:t>nhận</a:t>
            </a:r>
            <a:r>
              <a:rPr lang="en-US" sz="2000" dirty="0" smtClean="0">
                <a:latin typeface="UTM Avo" panose="02040603050506020204" pitchFamily="18" charset="0"/>
                <a:cs typeface="Times New Roman" panose="02020603050405020304" pitchFamily="18" charset="0"/>
              </a:rPr>
              <a:t> </a:t>
            </a:r>
            <a:r>
              <a:rPr lang="en-US" sz="2000" dirty="0" err="1" smtClean="0">
                <a:latin typeface="UTM Avo" panose="02040603050506020204" pitchFamily="18" charset="0"/>
                <a:cs typeface="Times New Roman" panose="02020603050405020304" pitchFamily="18" charset="0"/>
              </a:rPr>
              <a:t>biết</a:t>
            </a:r>
            <a:r>
              <a:rPr lang="en-US" sz="2000" dirty="0" smtClean="0">
                <a:latin typeface="UTM Avo" panose="02040603050506020204" pitchFamily="18" charset="0"/>
                <a:cs typeface="Times New Roman" panose="02020603050405020304" pitchFamily="18" charset="0"/>
              </a:rPr>
              <a:t> </a:t>
            </a:r>
            <a:r>
              <a:rPr lang="en-US" sz="2000" dirty="0" err="1" smtClean="0">
                <a:latin typeface="UTM Avo" panose="02040603050506020204" pitchFamily="18" charset="0"/>
                <a:cs typeface="Times New Roman" panose="02020603050405020304" pitchFamily="18" charset="0"/>
              </a:rPr>
              <a:t>được</a:t>
            </a:r>
            <a:endParaRPr lang="vi-VN" sz="2000" dirty="0">
              <a:latin typeface="UTM Avo" panose="02040603050506020204" pitchFamily="18" charset="0"/>
              <a:cs typeface="Times New Roman" panose="02020603050405020304" pitchFamily="18" charset="0"/>
            </a:endParaRPr>
          </a:p>
        </p:txBody>
      </p:sp>
      <p:sp>
        <p:nvSpPr>
          <p:cNvPr id="7" name="Arrow: Down 6">
            <a:extLst>
              <a:ext uri="{FF2B5EF4-FFF2-40B4-BE49-F238E27FC236}">
                <a16:creationId xmlns:a16="http://schemas.microsoft.com/office/drawing/2014/main" id="{5B048E39-56EB-4D7B-8862-427FBEF81311}"/>
              </a:ext>
            </a:extLst>
          </p:cNvPr>
          <p:cNvSpPr/>
          <p:nvPr/>
        </p:nvSpPr>
        <p:spPr>
          <a:xfrm>
            <a:off x="2776718" y="1822831"/>
            <a:ext cx="670560" cy="4488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304FC062-6E37-404E-9A99-642BE2DE4128}"/>
              </a:ext>
            </a:extLst>
          </p:cNvPr>
          <p:cNvSpPr/>
          <p:nvPr/>
        </p:nvSpPr>
        <p:spPr>
          <a:xfrm>
            <a:off x="8679678" y="1822831"/>
            <a:ext cx="670560" cy="4488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50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B87239-73B0-428E-84ED-5F8668586341}"/>
              </a:ext>
            </a:extLst>
          </p:cNvPr>
          <p:cNvGrpSpPr/>
          <p:nvPr/>
        </p:nvGrpSpPr>
        <p:grpSpPr>
          <a:xfrm>
            <a:off x="482445" y="440963"/>
            <a:ext cx="10824275" cy="2698478"/>
            <a:chOff x="1117599" y="3528268"/>
            <a:chExt cx="10824275" cy="2698478"/>
          </a:xfrm>
        </p:grpSpPr>
        <p:grpSp>
          <p:nvGrpSpPr>
            <p:cNvPr id="5" name="Group 4">
              <a:extLst>
                <a:ext uri="{FF2B5EF4-FFF2-40B4-BE49-F238E27FC236}">
                  <a16:creationId xmlns:a16="http://schemas.microsoft.com/office/drawing/2014/main" id="{1487FE9E-AF09-4DD1-B4B0-EEE1021C66CE}"/>
                </a:ext>
              </a:extLst>
            </p:cNvPr>
            <p:cNvGrpSpPr/>
            <p:nvPr/>
          </p:nvGrpSpPr>
          <p:grpSpPr>
            <a:xfrm>
              <a:off x="1117599" y="3528268"/>
              <a:ext cx="10824275" cy="2698478"/>
              <a:chOff x="1493519" y="3891280"/>
              <a:chExt cx="10824275" cy="2698478"/>
            </a:xfrm>
          </p:grpSpPr>
          <p:sp>
            <p:nvSpPr>
              <p:cNvPr id="7" name="Rectangle: Rounded Corners 6">
                <a:extLst>
                  <a:ext uri="{FF2B5EF4-FFF2-40B4-BE49-F238E27FC236}">
                    <a16:creationId xmlns:a16="http://schemas.microsoft.com/office/drawing/2014/main" id="{55D6D778-C739-44E8-BF3A-4E4EB8FA7696}"/>
                  </a:ext>
                </a:extLst>
              </p:cNvPr>
              <p:cNvSpPr/>
              <p:nvPr/>
            </p:nvSpPr>
            <p:spPr>
              <a:xfrm>
                <a:off x="1493520" y="3891280"/>
                <a:ext cx="6731154"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0119D58-6CC8-407C-BEED-D827BEC24D9F}"/>
                  </a:ext>
                </a:extLst>
              </p:cNvPr>
              <p:cNvSpPr/>
              <p:nvPr/>
            </p:nvSpPr>
            <p:spPr>
              <a:xfrm>
                <a:off x="1493519" y="4460240"/>
                <a:ext cx="10824275" cy="2129518"/>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3A03BD1-7871-49D7-94CE-51BDF0582897}"/>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dirty="0" err="1">
                    <a:latin typeface="UTM Avo" panose="02040603050506020204" pitchFamily="18" charset="0"/>
                    <a:cs typeface="Times New Roman" panose="02020603050405020304" pitchFamily="18" charset="0"/>
                  </a:rPr>
                  <a:t>Hoạt</a:t>
                </a:r>
                <a:r>
                  <a:rPr lang="en-US" sz="2000" b="1" dirty="0">
                    <a:latin typeface="UTM Avo" panose="02040603050506020204" pitchFamily="18" charset="0"/>
                    <a:cs typeface="Times New Roman" panose="02020603050405020304" pitchFamily="18" charset="0"/>
                  </a:rPr>
                  <a:t> </a:t>
                </a:r>
                <a:r>
                  <a:rPr lang="en-US" sz="2000" b="1" dirty="0" err="1">
                    <a:latin typeface="UTM Avo" panose="02040603050506020204" pitchFamily="18" charset="0"/>
                    <a:cs typeface="Times New Roman" panose="02020603050405020304" pitchFamily="18" charset="0"/>
                  </a:rPr>
                  <a:t>động</a:t>
                </a:r>
                <a:r>
                  <a:rPr lang="en-US" sz="2000" b="1" dirty="0">
                    <a:latin typeface="UTM Avo" panose="02040603050506020204" pitchFamily="18" charset="0"/>
                    <a:cs typeface="Times New Roman" panose="02020603050405020304" pitchFamily="18" charset="0"/>
                  </a:rPr>
                  <a:t> 2</a:t>
                </a:r>
                <a:endParaRPr lang="vi-VN" sz="2000" b="1" dirty="0">
                  <a:latin typeface="UTM Avo" panose="0204060305050602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6FE77C78-333B-4CE6-B25B-EEBC48693147}"/>
                  </a:ext>
                </a:extLst>
              </p:cNvPr>
              <p:cNvSpPr/>
              <p:nvPr/>
            </p:nvSpPr>
            <p:spPr>
              <a:xfrm>
                <a:off x="3510279" y="3936428"/>
                <a:ext cx="4663595"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325E4F5F-CB2A-4168-9DDD-4EAEA080A6AF}"/>
                </a:ext>
              </a:extLst>
            </p:cNvPr>
            <p:cNvSpPr/>
            <p:nvPr/>
          </p:nvSpPr>
          <p:spPr>
            <a:xfrm>
              <a:off x="3134360" y="3578627"/>
              <a:ext cx="4755034" cy="463140"/>
            </a:xfrm>
            <a:prstGeom prst="rect">
              <a:avLst/>
            </a:prstGeom>
          </p:spPr>
          <p:txBody>
            <a:bodyPr wrap="square">
              <a:spAutoFit/>
            </a:bodyPr>
            <a:lstStyle/>
            <a:p>
              <a:pPr algn="ctr" defTabSz="342900">
                <a:lnSpc>
                  <a:spcPct val="135000"/>
                </a:lnSpc>
              </a:pPr>
              <a:r>
                <a:rPr lang="en-US" sz="2000" b="1">
                  <a:latin typeface="UTM Avo" panose="02040603050506020204" pitchFamily="18" charset="0"/>
                  <a:cs typeface="Times New Roman" panose="02020603050405020304" pitchFamily="18" charset="0"/>
                </a:rPr>
                <a:t>Sự đa dạng của thiết bị vào – ra </a:t>
              </a:r>
              <a:endParaRPr lang="vi-VN" sz="2000" b="1">
                <a:latin typeface="UTM Avo" panose="020406030505060202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9983A94F-A1EA-4501-A248-D2D5998F5AC8}"/>
              </a:ext>
            </a:extLst>
          </p:cNvPr>
          <p:cNvSpPr/>
          <p:nvPr/>
        </p:nvSpPr>
        <p:spPr>
          <a:xfrm>
            <a:off x="711200" y="1114698"/>
            <a:ext cx="10363200" cy="1962076"/>
          </a:xfrm>
          <a:prstGeom prst="rect">
            <a:avLst/>
          </a:prstGeom>
        </p:spPr>
        <p:txBody>
          <a:bodyPr wrap="square">
            <a:spAutoFit/>
          </a:bodyPr>
          <a:lstStyle/>
          <a:p>
            <a:pPr algn="just" defTabSz="342900">
              <a:lnSpc>
                <a:spcPct val="135000"/>
              </a:lnSpc>
            </a:pPr>
            <a:r>
              <a:rPr lang="vi-VN" b="1" dirty="0" smtClean="0">
                <a:latin typeface="UTM Avo" panose="02040603050506020204" pitchFamily="18" charset="0"/>
                <a:cs typeface="Times New Roman" panose="02020603050405020304" pitchFamily="18" charset="0"/>
              </a:rPr>
              <a:t>1</a:t>
            </a:r>
            <a:r>
              <a:rPr lang="vi-VN" b="1" dirty="0">
                <a:latin typeface="UTM Avo" panose="02040603050506020204" pitchFamily="18" charset="0"/>
                <a:cs typeface="Times New Roman" panose="02020603050405020304" pitchFamily="18" charset="0"/>
              </a:rPr>
              <a:t>. </a:t>
            </a:r>
            <a:r>
              <a:rPr lang="vi-VN" dirty="0">
                <a:latin typeface="UTM Avo" panose="02040603050506020204" pitchFamily="18" charset="0"/>
                <a:cs typeface="Times New Roman" panose="02020603050405020304" pitchFamily="18" charset="0"/>
              </a:rPr>
              <a:t>Mỗi thiết bị vào – ra trong Hình 1.2. làm việc với dạng thông tin nào? Thiết bị nào có cả hai chức năng vào và ra? </a:t>
            </a:r>
            <a:endParaRPr lang="en-US" dirty="0">
              <a:latin typeface="UTM Avo" panose="02040603050506020204" pitchFamily="18" charset="0"/>
              <a:cs typeface="Times New Roman" panose="02020603050405020304" pitchFamily="18" charset="0"/>
            </a:endParaRPr>
          </a:p>
          <a:p>
            <a:pPr algn="just" defTabSz="342900">
              <a:lnSpc>
                <a:spcPct val="135000"/>
              </a:lnSpc>
            </a:pPr>
            <a:r>
              <a:rPr lang="vi-VN" b="1" dirty="0">
                <a:latin typeface="UTM Avo" panose="02040603050506020204" pitchFamily="18" charset="0"/>
                <a:cs typeface="Times New Roman" panose="02020603050405020304" pitchFamily="18" charset="0"/>
              </a:rPr>
              <a:t>2.</a:t>
            </a:r>
            <a:r>
              <a:rPr lang="vi-VN" dirty="0">
                <a:latin typeface="UTM Avo" panose="02040603050506020204" pitchFamily="18" charset="0"/>
                <a:cs typeface="Times New Roman" panose="02020603050405020304" pitchFamily="18" charset="0"/>
              </a:rPr>
              <a:t> Máy chiếu là thiết bị vào hay thiết bị ra? Máy chiếu làm việc với dạng thông tin nào?</a:t>
            </a:r>
            <a:endParaRPr lang="en-US" dirty="0">
              <a:latin typeface="UTM Avo" panose="02040603050506020204" pitchFamily="18" charset="0"/>
              <a:cs typeface="Times New Roman" panose="02020603050405020304" pitchFamily="18" charset="0"/>
            </a:endParaRPr>
          </a:p>
          <a:p>
            <a:pPr algn="just" defTabSz="342900">
              <a:lnSpc>
                <a:spcPct val="135000"/>
              </a:lnSpc>
            </a:pPr>
            <a:r>
              <a:rPr lang="vi-VN" b="1" dirty="0">
                <a:latin typeface="UTM Avo" panose="02040603050506020204" pitchFamily="18" charset="0"/>
                <a:cs typeface="Times New Roman" panose="02020603050405020304" pitchFamily="18" charset="0"/>
              </a:rPr>
              <a:t>3.</a:t>
            </a:r>
            <a:r>
              <a:rPr lang="vi-VN" dirty="0">
                <a:latin typeface="UTM Avo" panose="02040603050506020204" pitchFamily="18" charset="0"/>
                <a:cs typeface="Times New Roman" panose="02020603050405020304" pitchFamily="18" charset="0"/>
              </a:rPr>
              <a:t> Bộ điều khiển game là thiết bị vào hay thiết bị ra?</a:t>
            </a:r>
            <a:endParaRPr lang="en-US" dirty="0">
              <a:latin typeface="UTM Avo" panose="02040603050506020204" pitchFamily="18" charset="0"/>
              <a:cs typeface="Times New Roman" panose="02020603050405020304" pitchFamily="18" charset="0"/>
            </a:endParaRPr>
          </a:p>
          <a:p>
            <a:pPr algn="just" defTabSz="342900">
              <a:lnSpc>
                <a:spcPct val="135000"/>
              </a:lnSpc>
            </a:pPr>
            <a:r>
              <a:rPr lang="en-US" b="1" dirty="0">
                <a:latin typeface="UTM Avo" panose="02040603050506020204" pitchFamily="18" charset="0"/>
                <a:cs typeface="Times New Roman" panose="02020603050405020304" pitchFamily="18" charset="0"/>
              </a:rPr>
              <a:t>4. </a:t>
            </a:r>
            <a:r>
              <a:rPr lang="en-US" dirty="0" err="1">
                <a:latin typeface="UTM Avo" panose="02040603050506020204" pitchFamily="18" charset="0"/>
                <a:cs typeface="Times New Roman" panose="02020603050405020304" pitchFamily="18" charset="0"/>
              </a:rPr>
              <a:t>Màn</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hình</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cảm</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ứng</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là</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thiết</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bị</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vào</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thiết</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bị</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ra</a:t>
            </a:r>
            <a:r>
              <a:rPr lang="en-US" dirty="0">
                <a:latin typeface="UTM Avo" panose="02040603050506020204" pitchFamily="18" charset="0"/>
                <a:cs typeface="Times New Roman" panose="02020603050405020304" pitchFamily="18" charset="0"/>
              </a:rPr>
              <a:t> hay </a:t>
            </a:r>
            <a:r>
              <a:rPr lang="en-US" dirty="0" err="1">
                <a:latin typeface="UTM Avo" panose="02040603050506020204" pitchFamily="18" charset="0"/>
                <a:cs typeface="Times New Roman" panose="02020603050405020304" pitchFamily="18" charset="0"/>
              </a:rPr>
              <a:t>có</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cả</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hai</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chức</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năng</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vào</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và</a:t>
            </a:r>
            <a:r>
              <a:rPr lang="en-US" dirty="0">
                <a:latin typeface="UTM Avo" panose="02040603050506020204" pitchFamily="18" charset="0"/>
                <a:cs typeface="Times New Roman" panose="02020603050405020304" pitchFamily="18" charset="0"/>
              </a:rPr>
              <a:t> </a:t>
            </a:r>
            <a:r>
              <a:rPr lang="en-US" dirty="0" err="1">
                <a:latin typeface="UTM Avo" panose="02040603050506020204" pitchFamily="18" charset="0"/>
                <a:cs typeface="Times New Roman" panose="02020603050405020304" pitchFamily="18" charset="0"/>
              </a:rPr>
              <a:t>ra</a:t>
            </a:r>
            <a:r>
              <a:rPr lang="en-US" dirty="0">
                <a:latin typeface="UTM Avo" panose="020406030505060202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1B4F9D16-C280-A731-FFFA-BA70FE544B9E}"/>
              </a:ext>
            </a:extLst>
          </p:cNvPr>
          <p:cNvSpPr txBox="1"/>
          <p:nvPr/>
        </p:nvSpPr>
        <p:spPr>
          <a:xfrm>
            <a:off x="711200" y="3050286"/>
            <a:ext cx="10363200" cy="1062490"/>
          </a:xfrm>
          <a:prstGeom prst="wedgeRoundRectCallout">
            <a:avLst>
              <a:gd name="adj1" fmla="val -59398"/>
              <a:gd name="adj2" fmla="val 17212"/>
              <a:gd name="adj3" fmla="val 16667"/>
            </a:avLst>
          </a:prstGeom>
          <a:solidFill>
            <a:srgbClr val="FFCC66"/>
          </a:solidFill>
        </p:spPr>
        <p:txBody>
          <a:bodyPr wrap="square" rtlCol="0">
            <a:spAutoFit/>
          </a:bodyPr>
          <a:lstStyle/>
          <a:p>
            <a:pPr>
              <a:lnSpc>
                <a:spcPct val="150000"/>
              </a:lnSpc>
            </a:pPr>
            <a:r>
              <a:rPr lang="vi-VN" sz="2000" dirty="0">
                <a:latin typeface="Times New Roman" panose="02020603050405020304" pitchFamily="18" charset="0"/>
                <a:cs typeface="Times New Roman" panose="02020603050405020304" pitchFamily="18" charset="0"/>
              </a:rPr>
              <a:t>Mỗi thiết bị vào – ra trong Hình 1.2 làm việc với một dạng dữ liệu cụ thể như âm thanh, hình ảnh, văn bản,…</a:t>
            </a:r>
            <a:endParaRPr lang="en-US" sz="20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CEDFAB2-EF33-B805-7BA6-E70BE612CA50}"/>
              </a:ext>
            </a:extLst>
          </p:cNvPr>
          <p:cNvSpPr txBox="1"/>
          <p:nvPr/>
        </p:nvSpPr>
        <p:spPr>
          <a:xfrm>
            <a:off x="482445" y="4657715"/>
            <a:ext cx="1051405" cy="400110"/>
          </a:xfrm>
          <a:prstGeom prst="rect">
            <a:avLst/>
          </a:prstGeom>
          <a:noFill/>
        </p:spPr>
        <p:txBody>
          <a:bodyPr wrap="square" rtlCol="0">
            <a:spAutoFit/>
          </a:bodyPr>
          <a:lstStyle/>
          <a:p>
            <a:r>
              <a:rPr lang="vi-VN" sz="2000" dirty="0">
                <a:solidFill>
                  <a:srgbClr val="FF0000"/>
                </a:solidFill>
                <a:latin typeface="Times New Roman" panose="02020603050405020304" pitchFamily="18" charset="0"/>
                <a:cs typeface="Times New Roman" panose="02020603050405020304" pitchFamily="18" charset="0"/>
              </a:rPr>
              <a:t>Ví dụ</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21" name="Picture 3">
            <a:extLst>
              <a:ext uri="{FF2B5EF4-FFF2-40B4-BE49-F238E27FC236}">
                <a16:creationId xmlns:a16="http://schemas.microsoft.com/office/drawing/2014/main" id="{125E1713-3675-1C8E-A497-70C103B7F43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33164" y="4555248"/>
            <a:ext cx="1799254" cy="781858"/>
          </a:xfrm>
          <a:prstGeom prst="rect">
            <a:avLst/>
          </a:prstGeom>
        </p:spPr>
      </p:pic>
      <p:sp>
        <p:nvSpPr>
          <p:cNvPr id="22" name="TextBox 21">
            <a:extLst>
              <a:ext uri="{FF2B5EF4-FFF2-40B4-BE49-F238E27FC236}">
                <a16:creationId xmlns:a16="http://schemas.microsoft.com/office/drawing/2014/main" id="{40210E06-2D20-6C71-B36A-A947D0474C46}"/>
              </a:ext>
            </a:extLst>
          </p:cNvPr>
          <p:cNvSpPr txBox="1"/>
          <p:nvPr/>
        </p:nvSpPr>
        <p:spPr>
          <a:xfrm>
            <a:off x="733436" y="5337106"/>
            <a:ext cx="1878175" cy="1015663"/>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vi-VN" sz="2000" dirty="0">
                <a:latin typeface="Times New Roman" panose="02020603050405020304" pitchFamily="18" charset="0"/>
                <a:cs typeface="Times New Roman" panose="02020603050405020304" pitchFamily="18" charset="0"/>
              </a:rPr>
              <a:t>Văn bản</a:t>
            </a:r>
          </a:p>
          <a:p>
            <a:pPr marL="571500" indent="-571500">
              <a:lnSpc>
                <a:spcPct val="150000"/>
              </a:lnSpc>
              <a:buFont typeface="Wingdings" panose="05000000000000000000" pitchFamily="2" charset="2"/>
              <a:buChar char="§"/>
            </a:pPr>
            <a:r>
              <a:rPr lang="vi-VN" sz="2000" dirty="0">
                <a:latin typeface="Times New Roman" panose="02020603050405020304" pitchFamily="18" charset="0"/>
                <a:cs typeface="Times New Roman" panose="02020603050405020304" pitchFamily="18" charset="0"/>
              </a:rPr>
              <a:t>con số</a:t>
            </a:r>
            <a:endParaRPr lang="en-US" sz="2000" dirty="0">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28AC5826-C3D2-0B54-E236-E0725605EFA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426262" y="4555248"/>
            <a:ext cx="1404740" cy="996088"/>
          </a:xfrm>
          <a:prstGeom prst="rect">
            <a:avLst/>
          </a:prstGeom>
        </p:spPr>
      </p:pic>
      <p:sp>
        <p:nvSpPr>
          <p:cNvPr id="25" name="TextBox 24">
            <a:extLst>
              <a:ext uri="{FF2B5EF4-FFF2-40B4-BE49-F238E27FC236}">
                <a16:creationId xmlns:a16="http://schemas.microsoft.com/office/drawing/2014/main" id="{CBC59114-018B-62BE-DF4F-763B411612A0}"/>
              </a:ext>
            </a:extLst>
          </p:cNvPr>
          <p:cNvSpPr txBox="1"/>
          <p:nvPr/>
        </p:nvSpPr>
        <p:spPr>
          <a:xfrm>
            <a:off x="2948451" y="5551336"/>
            <a:ext cx="2944349" cy="960328"/>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vi-VN" sz="2000" dirty="0">
                <a:latin typeface="Times New Roman" panose="02020603050405020304" pitchFamily="18" charset="0"/>
                <a:cs typeface="Times New Roman" panose="02020603050405020304" pitchFamily="18" charset="0"/>
              </a:rPr>
              <a:t>Hình ảnh</a:t>
            </a:r>
          </a:p>
          <a:p>
            <a:pPr marL="571500" indent="-571500">
              <a:lnSpc>
                <a:spcPct val="150000"/>
              </a:lnSpc>
              <a:buFont typeface="Wingdings" panose="05000000000000000000" pitchFamily="2" charset="2"/>
              <a:buChar char="§"/>
            </a:pPr>
            <a:r>
              <a:rPr lang="vi-VN" sz="2000" dirty="0">
                <a:latin typeface="Times New Roman" panose="02020603050405020304" pitchFamily="18" charset="0"/>
                <a:cs typeface="Times New Roman" panose="02020603050405020304" pitchFamily="18" charset="0"/>
              </a:rPr>
              <a:t>Văn bản</a:t>
            </a:r>
            <a:endParaRPr lang="en-US" sz="20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B000845F-9ADA-01A5-CBA2-AA814DF2AD45}"/>
              </a:ext>
            </a:extLst>
          </p:cNvPr>
          <p:cNvSpPr txBox="1"/>
          <p:nvPr/>
        </p:nvSpPr>
        <p:spPr>
          <a:xfrm>
            <a:off x="5059757" y="4043216"/>
            <a:ext cx="5321667" cy="553998"/>
          </a:xfrm>
          <a:prstGeom prst="rect">
            <a:avLst/>
          </a:prstGeom>
          <a:noFill/>
        </p:spPr>
        <p:txBody>
          <a:bodyPr wrap="square" rtlCol="0">
            <a:spAutoFit/>
          </a:bodyPr>
          <a:lstStyle/>
          <a:p>
            <a:pPr>
              <a:lnSpc>
                <a:spcPct val="150000"/>
              </a:lnSpc>
            </a:pPr>
            <a:r>
              <a:rPr lang="vi-VN" sz="2000" dirty="0">
                <a:solidFill>
                  <a:srgbClr val="FF0000"/>
                </a:solidFill>
                <a:latin typeface="Times New Roman" panose="02020603050405020304" pitchFamily="18" charset="0"/>
                <a:cs typeface="Times New Roman" panose="02020603050405020304" pitchFamily="18" charset="0"/>
              </a:rPr>
              <a:t>Màn hình cảm ứng có cả hai chức năng vào và ra.</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27" name="Picture 2">
            <a:extLst>
              <a:ext uri="{FF2B5EF4-FFF2-40B4-BE49-F238E27FC236}">
                <a16:creationId xmlns:a16="http://schemas.microsoft.com/office/drawing/2014/main" id="{D691076E-6305-322B-6275-EA7732EE0E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264719" y="4480715"/>
            <a:ext cx="1771655" cy="930924"/>
          </a:xfrm>
          <a:prstGeom prst="rect">
            <a:avLst/>
          </a:prstGeom>
        </p:spPr>
      </p:pic>
      <p:sp>
        <p:nvSpPr>
          <p:cNvPr id="28" name="TextBox 27">
            <a:extLst>
              <a:ext uri="{FF2B5EF4-FFF2-40B4-BE49-F238E27FC236}">
                <a16:creationId xmlns:a16="http://schemas.microsoft.com/office/drawing/2014/main" id="{1B4F9D16-C280-A731-FFFA-BA70FE544B9E}"/>
              </a:ext>
            </a:extLst>
          </p:cNvPr>
          <p:cNvSpPr txBox="1"/>
          <p:nvPr/>
        </p:nvSpPr>
        <p:spPr>
          <a:xfrm>
            <a:off x="4876723" y="4547008"/>
            <a:ext cx="5298691" cy="1123712"/>
          </a:xfrm>
          <a:prstGeom prst="wedgeRoundRectCallout">
            <a:avLst>
              <a:gd name="adj1" fmla="val 65702"/>
              <a:gd name="adj2" fmla="val 16588"/>
              <a:gd name="adj3" fmla="val 16667"/>
            </a:avLst>
          </a:prstGeom>
          <a:solidFill>
            <a:srgbClr val="FFCC66"/>
          </a:solidFill>
        </p:spPr>
        <p:txBody>
          <a:bodyPr wrap="square" rtlCol="0">
            <a:spAutoFit/>
          </a:bodyPr>
          <a:lstStyle/>
          <a:p>
            <a:pPr>
              <a:lnSpc>
                <a:spcPct val="150000"/>
              </a:lnSpc>
            </a:pPr>
            <a:r>
              <a:rPr lang="vi-VN" sz="2000" dirty="0">
                <a:latin typeface="Times New Roman" panose="02020603050405020304" pitchFamily="18" charset="0"/>
                <a:cs typeface="Times New Roman" panose="02020603050405020304" pitchFamily="18" charset="0"/>
              </a:rPr>
              <a:t>Máy chiếu là thiết bị ra. Máy </a:t>
            </a:r>
            <a:r>
              <a:rPr lang="vi-VN" sz="2000" dirty="0" smtClean="0">
                <a:latin typeface="Times New Roman" panose="02020603050405020304" pitchFamily="18" charset="0"/>
                <a:cs typeface="Times New Roman" panose="02020603050405020304" pitchFamily="18" charset="0"/>
              </a:rPr>
              <a:t>chi</a:t>
            </a:r>
            <a:r>
              <a:rPr lang="en-US" sz="2000" dirty="0" smtClean="0">
                <a:latin typeface="Times New Roman" panose="02020603050405020304" pitchFamily="18" charset="0"/>
                <a:cs typeface="Times New Roman" panose="02020603050405020304" pitchFamily="18" charset="0"/>
              </a:rPr>
              <a:t>ế</a:t>
            </a:r>
            <a:r>
              <a:rPr lang="vi-VN" sz="2000" dirty="0" smtClean="0">
                <a:latin typeface="Times New Roman" panose="02020603050405020304" pitchFamily="18" charset="0"/>
                <a:cs typeface="Times New Roman" panose="02020603050405020304" pitchFamily="18" charset="0"/>
              </a:rPr>
              <a:t>u </a:t>
            </a:r>
            <a:r>
              <a:rPr lang="vi-VN" sz="2000" dirty="0">
                <a:latin typeface="Times New Roman" panose="02020603050405020304" pitchFamily="18" charset="0"/>
                <a:cs typeface="Times New Roman" panose="02020603050405020304" pitchFamily="18" charset="0"/>
              </a:rPr>
              <a:t>làm việc với dạng thông tin âm thanh, văn bản và hình ảnh.</a:t>
            </a:r>
            <a:endParaRPr lang="en-US" sz="2000" dirty="0">
              <a:latin typeface="Times New Roman" panose="02020603050405020304" pitchFamily="18" charset="0"/>
              <a:cs typeface="Times New Roman" panose="02020603050405020304" pitchFamily="18" charset="0"/>
            </a:endParaRPr>
          </a:p>
        </p:txBody>
      </p:sp>
      <p:pic>
        <p:nvPicPr>
          <p:cNvPr id="29" name="Picture 8">
            <a:extLst>
              <a:ext uri="{FF2B5EF4-FFF2-40B4-BE49-F238E27FC236}">
                <a16:creationId xmlns:a16="http://schemas.microsoft.com/office/drawing/2014/main" id="{66781C10-9821-25CB-D04A-8066AB01731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308425" y="5670720"/>
            <a:ext cx="1525335" cy="967894"/>
          </a:xfrm>
          <a:prstGeom prst="rect">
            <a:avLst/>
          </a:prstGeom>
        </p:spPr>
      </p:pic>
      <p:pic>
        <p:nvPicPr>
          <p:cNvPr id="30" name="Picture 11">
            <a:extLst>
              <a:ext uri="{FF2B5EF4-FFF2-40B4-BE49-F238E27FC236}">
                <a16:creationId xmlns:a16="http://schemas.microsoft.com/office/drawing/2014/main" id="{FF2776D9-E5C3-5075-3F87-90D6D422189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213600" y="5681991"/>
            <a:ext cx="1489998" cy="964435"/>
          </a:xfrm>
          <a:prstGeom prst="rect">
            <a:avLst/>
          </a:prstGeom>
        </p:spPr>
      </p:pic>
    </p:spTree>
    <p:extLst>
      <p:ext uri="{BB962C8B-B14F-4D97-AF65-F5344CB8AC3E}">
        <p14:creationId xmlns:p14="http://schemas.microsoft.com/office/powerpoint/2010/main" val="4153489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fade">
                                      <p:cBhvr>
                                        <p:cTn id="18" dur="500"/>
                                        <p:tgtEl>
                                          <p:spTgt spid="11">
                                            <p:txEl>
                                              <p:pRg st="2" end="2"/>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500"/>
                                        <p:tgtEl>
                                          <p:spTgt spid="11">
                                            <p:txEl>
                                              <p:pRg st="3" end="3"/>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1">
                                            <p:txEl>
                                              <p:pRg st="0" end="0"/>
                                            </p:txEl>
                                          </p:spTgt>
                                        </p:tgtEl>
                                      </p:cBhvr>
                                    </p:animEffect>
                                    <p:animScale>
                                      <p:cBhvr>
                                        <p:cTn id="30" dur="250" autoRev="1" fill="hold"/>
                                        <p:tgtEl>
                                          <p:spTgt spid="11">
                                            <p:txEl>
                                              <p:pRg st="0" end="0"/>
                                            </p:txEl>
                                          </p:spTgt>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1">
                                            <p:txEl>
                                              <p:pRg st="1" end="1"/>
                                            </p:txEl>
                                          </p:spTgt>
                                        </p:tgtEl>
                                      </p:cBhvr>
                                    </p:animEffect>
                                    <p:animScale>
                                      <p:cBhvr>
                                        <p:cTn id="35" dur="250" autoRev="1" fill="hold"/>
                                        <p:tgtEl>
                                          <p:spTgt spid="11">
                                            <p:txEl>
                                              <p:pRg st="1" end="1"/>
                                            </p:txEl>
                                          </p:spTgt>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11">
                                            <p:txEl>
                                              <p:pRg st="2" end="2"/>
                                            </p:txEl>
                                          </p:spTgt>
                                        </p:tgtEl>
                                      </p:cBhvr>
                                    </p:animEffect>
                                    <p:animScale>
                                      <p:cBhvr>
                                        <p:cTn id="40" dur="250" autoRev="1" fill="hold"/>
                                        <p:tgtEl>
                                          <p:spTgt spid="11">
                                            <p:txEl>
                                              <p:pRg st="2" end="2"/>
                                            </p:txEl>
                                          </p:spTgt>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11">
                                            <p:txEl>
                                              <p:pRg st="3" end="3"/>
                                            </p:txEl>
                                          </p:spTgt>
                                        </p:tgtEl>
                                      </p:cBhvr>
                                    </p:animEffect>
                                    <p:animScale>
                                      <p:cBhvr>
                                        <p:cTn id="45" dur="250" autoRev="1" fill="hold"/>
                                        <p:tgtEl>
                                          <p:spTgt spid="11">
                                            <p:txEl>
                                              <p:pRg st="3" end="3"/>
                                            </p:txEl>
                                          </p:spTgt>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circle(in)">
                                      <p:cBhvr>
                                        <p:cTn id="50" dur="2000"/>
                                        <p:tgtEl>
                                          <p:spTgt spid="20"/>
                                        </p:tgtEl>
                                      </p:cBhvr>
                                    </p:animEffect>
                                  </p:childTnLst>
                                </p:cTn>
                              </p:par>
                              <p:par>
                                <p:cTn id="51" presetID="6" presetClass="entr" presetSubtype="16"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circle(in)">
                                      <p:cBhvr>
                                        <p:cTn id="53" dur="2000"/>
                                        <p:tgtEl>
                                          <p:spTgt spid="21"/>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ircle(in)">
                                      <p:cBhvr>
                                        <p:cTn id="56" dur="2000"/>
                                        <p:tgtEl>
                                          <p:spTgt spid="22"/>
                                        </p:tgtEl>
                                      </p:cBhvr>
                                    </p:animEffect>
                                  </p:childTnLst>
                                </p:cTn>
                              </p:par>
                              <p:par>
                                <p:cTn id="57" presetID="6" presetClass="entr" presetSubtype="16"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circle(in)">
                                      <p:cBhvr>
                                        <p:cTn id="59" dur="2000"/>
                                        <p:tgtEl>
                                          <p:spTgt spid="23"/>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circle(in)">
                                      <p:cBhvr>
                                        <p:cTn id="62" dur="2000"/>
                                        <p:tgtEl>
                                          <p:spTgt spid="25"/>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circle(in)">
                                      <p:cBhvr>
                                        <p:cTn id="65" dur="2000"/>
                                        <p:tgtEl>
                                          <p:spTgt spid="26"/>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circle(in)">
                                      <p:cBhvr>
                                        <p:cTn id="68" dur="2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grpId="1"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heel(1)">
                                      <p:cBhvr>
                                        <p:cTn id="73" dur="2000"/>
                                        <p:tgtEl>
                                          <p:spTgt spid="20"/>
                                        </p:tgtEl>
                                      </p:cBhvr>
                                    </p:animEffect>
                                  </p:childTnLst>
                                </p:cTn>
                              </p:par>
                              <p:par>
                                <p:cTn id="74" presetID="21" presetClass="entr" presetSubtype="1" fill="hold"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heel(1)">
                                      <p:cBhvr>
                                        <p:cTn id="76" dur="2000"/>
                                        <p:tgtEl>
                                          <p:spTgt spid="21"/>
                                        </p:tgtEl>
                                      </p:cBhvr>
                                    </p:animEffect>
                                  </p:childTnLst>
                                </p:cTn>
                              </p:par>
                              <p:par>
                                <p:cTn id="77" presetID="21" presetClass="entr" presetSubtype="1" fill="hold" grpId="1"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heel(1)">
                                      <p:cBhvr>
                                        <p:cTn id="79" dur="2000"/>
                                        <p:tgtEl>
                                          <p:spTgt spid="22"/>
                                        </p:tgtEl>
                                      </p:cBhvr>
                                    </p:animEffect>
                                  </p:childTnLst>
                                </p:cTn>
                              </p:par>
                              <p:par>
                                <p:cTn id="80" presetID="21" presetClass="entr" presetSubtype="1"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heel(1)">
                                      <p:cBhvr>
                                        <p:cTn id="82" dur="2000"/>
                                        <p:tgtEl>
                                          <p:spTgt spid="23"/>
                                        </p:tgtEl>
                                      </p:cBhvr>
                                    </p:animEffect>
                                  </p:childTnLst>
                                </p:cTn>
                              </p:par>
                              <p:par>
                                <p:cTn id="83" presetID="21" presetClass="entr" presetSubtype="1" fill="hold" grpId="1"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heel(1)">
                                      <p:cBhvr>
                                        <p:cTn id="85" dur="2000"/>
                                        <p:tgtEl>
                                          <p:spTgt spid="25"/>
                                        </p:tgtEl>
                                      </p:cBhvr>
                                    </p:animEffect>
                                  </p:childTnLst>
                                </p:cTn>
                              </p:par>
                              <p:par>
                                <p:cTn id="86" presetID="21" presetClass="entr" presetSubtype="1" fill="hold" grpId="1"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wheel(1)">
                                      <p:cBhvr>
                                        <p:cTn id="88" dur="2000"/>
                                        <p:tgtEl>
                                          <p:spTgt spid="26"/>
                                        </p:tgtEl>
                                      </p:cBhvr>
                                    </p:animEffect>
                                  </p:childTnLst>
                                </p:cTn>
                              </p:par>
                              <p:par>
                                <p:cTn id="89" presetID="21" presetClass="entr" presetSubtype="1" fill="hold" grpId="1"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heel(1)">
                                      <p:cBhvr>
                                        <p:cTn id="91" dur="2000"/>
                                        <p:tgtEl>
                                          <p:spTgt spid="18"/>
                                        </p:tgtEl>
                                      </p:cBhvr>
                                    </p:animEffect>
                                  </p:childTnLst>
                                </p:cTn>
                              </p:par>
                              <p:par>
                                <p:cTn id="92" presetID="21" presetClass="entr" presetSubtype="1" fill="hold" grpId="0" nodeType="with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wheel(1)">
                                      <p:cBhvr>
                                        <p:cTn id="94" dur="2000"/>
                                        <p:tgtEl>
                                          <p:spTgt spid="28"/>
                                        </p:tgtEl>
                                      </p:cBhvr>
                                    </p:animEffect>
                                  </p:childTnLst>
                                </p:cTn>
                              </p:par>
                              <p:par>
                                <p:cTn id="95" presetID="21" presetClass="entr" presetSubtype="1" fill="hold"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heel(1)">
                                      <p:cBhvr>
                                        <p:cTn id="97" dur="2000"/>
                                        <p:tgtEl>
                                          <p:spTgt spid="27"/>
                                        </p:tgtEl>
                                      </p:cBhvr>
                                    </p:animEffect>
                                  </p:childTnLst>
                                </p:cTn>
                              </p:par>
                              <p:par>
                                <p:cTn id="98" presetID="21" presetClass="entr" presetSubtype="1" fill="hold"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wheel(1)">
                                      <p:cBhvr>
                                        <p:cTn id="100" dur="2000"/>
                                        <p:tgtEl>
                                          <p:spTgt spid="29"/>
                                        </p:tgtEl>
                                      </p:cBhvr>
                                    </p:animEffect>
                                  </p:childTnLst>
                                </p:cTn>
                              </p:par>
                              <p:par>
                                <p:cTn id="101" presetID="21" presetClass="entr" presetSubtype="1" fill="hold" nodeType="with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wheel(1)">
                                      <p:cBhvr>
                                        <p:cTn id="103"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uiExpand="1" build="allAtOnce"/>
      <p:bldP spid="18" grpId="0" animBg="1"/>
      <p:bldP spid="18" grpId="1" animBg="1"/>
      <p:bldP spid="20" grpId="0"/>
      <p:bldP spid="20" grpId="1"/>
      <p:bldP spid="22" grpId="0"/>
      <p:bldP spid="22" grpId="1"/>
      <p:bldP spid="25" grpId="0"/>
      <p:bldP spid="25" grpId="1"/>
      <p:bldP spid="26" grpId="0"/>
      <p:bldP spid="26" grpId="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01650" y="436170"/>
            <a:ext cx="11188700" cy="5985661"/>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92563" y="5578555"/>
            <a:ext cx="1574800" cy="1508945"/>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802910" y="5249433"/>
            <a:ext cx="1445491" cy="1853977"/>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966382" y="2429756"/>
            <a:ext cx="9837710" cy="3234860"/>
          </a:xfrm>
          <a:prstGeom prst="rect">
            <a:avLst/>
          </a:prstGeom>
          <a:noFill/>
        </p:spPr>
        <p:txBody>
          <a:bodyPr wrap="square" rtlCol="0">
            <a:spAutoFit/>
          </a:bodyPr>
          <a:lstStyle/>
          <a:p>
            <a:pPr marL="381019" indent="-381019" algn="just">
              <a:lnSpc>
                <a:spcPct val="150000"/>
              </a:lnSpc>
              <a:spcAft>
                <a:spcPts val="533"/>
              </a:spcAft>
              <a:buFont typeface="Wingdings" panose="05000000000000000000" pitchFamily="2" charset="2"/>
              <a:buChar char="§"/>
            </a:pPr>
            <a:r>
              <a:rPr lang="vi-VN" sz="2667" b="1" dirty="0">
                <a:latin typeface="Arial" panose="020B0604020202020204" pitchFamily="34" charset="0"/>
                <a:ea typeface="Calibri" panose="020F0502020204030204" pitchFamily="34" charset="0"/>
                <a:cs typeface="Arial" panose="020B0604020202020204" pitchFamily="34" charset="0"/>
              </a:rPr>
              <a:t>Màn hình cảm ứng: </a:t>
            </a:r>
            <a:r>
              <a:rPr lang="en-US" sz="2667" dirty="0" err="1">
                <a:latin typeface="Arial" panose="020B0604020202020204" pitchFamily="34" charset="0"/>
                <a:ea typeface="Calibri" panose="020F0502020204030204" pitchFamily="34" charset="0"/>
                <a:cs typeface="Arial" panose="020B0604020202020204" pitchFamily="34" charset="0"/>
              </a:rPr>
              <a:t>là</a:t>
            </a:r>
            <a:r>
              <a:rPr lang="en-US" sz="2667" b="1" dirty="0">
                <a:latin typeface="Arial" panose="020B0604020202020204" pitchFamily="34" charset="0"/>
                <a:ea typeface="Calibri" panose="020F0502020204030204" pitchFamily="34" charset="0"/>
                <a:cs typeface="Arial" panose="020B0604020202020204" pitchFamily="34" charset="0"/>
              </a:rPr>
              <a:t> </a:t>
            </a:r>
            <a:r>
              <a:rPr lang="vi-VN" sz="2667" dirty="0" smtClean="0">
                <a:latin typeface="Arial" panose="020B0604020202020204" pitchFamily="34" charset="0"/>
                <a:ea typeface="Calibri" panose="020F0502020204030204" pitchFamily="34" charset="0"/>
                <a:cs typeface="Arial" panose="020B0604020202020204" pitchFamily="34" charset="0"/>
              </a:rPr>
              <a:t>thiết </a:t>
            </a:r>
            <a:r>
              <a:rPr lang="vi-VN" sz="2667" dirty="0">
                <a:latin typeface="Arial" panose="020B0604020202020204" pitchFamily="34" charset="0"/>
                <a:ea typeface="Calibri" panose="020F0502020204030204" pitchFamily="34" charset="0"/>
                <a:cs typeface="Arial" panose="020B0604020202020204" pitchFamily="34" charset="0"/>
              </a:rPr>
              <a:t>bị </a:t>
            </a:r>
            <a:r>
              <a:rPr lang="vi-VN" sz="2667" dirty="0" smtClean="0">
                <a:latin typeface="Arial" panose="020B0604020202020204" pitchFamily="34" charset="0"/>
                <a:ea typeface="Calibri" panose="020F0502020204030204" pitchFamily="34" charset="0"/>
                <a:cs typeface="Arial" panose="020B0604020202020204" pitchFamily="34" charset="0"/>
              </a:rPr>
              <a:t>vào</a:t>
            </a:r>
            <a:r>
              <a:rPr lang="en-US" sz="2667" dirty="0" smtClean="0">
                <a:latin typeface="Arial" panose="020B0604020202020204" pitchFamily="34" charset="0"/>
                <a:ea typeface="Calibri" panose="020F0502020204030204" pitchFamily="34" charset="0"/>
                <a:cs typeface="Arial" panose="020B0604020202020204" pitchFamily="34" charset="0"/>
              </a:rPr>
              <a:t> </a:t>
            </a:r>
            <a:r>
              <a:rPr lang="vi-VN" sz="2667" dirty="0" smtClean="0">
                <a:latin typeface="Arial" panose="020B0604020202020204" pitchFamily="34" charset="0"/>
                <a:ea typeface="Calibri" panose="020F0502020204030204" pitchFamily="34" charset="0"/>
                <a:cs typeface="Arial" panose="020B0604020202020204" pitchFamily="34" charset="0"/>
              </a:rPr>
              <a:t>+ </a:t>
            </a:r>
            <a:r>
              <a:rPr lang="vi-VN" sz="2667" dirty="0">
                <a:latin typeface="Arial" panose="020B0604020202020204" pitchFamily="34" charset="0"/>
                <a:ea typeface="Calibri" panose="020F0502020204030204" pitchFamily="34" charset="0"/>
                <a:cs typeface="Arial" panose="020B0604020202020204" pitchFamily="34" charset="0"/>
              </a:rPr>
              <a:t>ra: phát hiện cảm ứng phát hiện vị trí và sự di chuyển của ngón tay trên bề mặt, giúp em chọn đối tượng hoặc thực hiện một lệnh.</a:t>
            </a:r>
          </a:p>
          <a:p>
            <a:pPr marL="381019" indent="-381019" algn="just">
              <a:lnSpc>
                <a:spcPct val="150000"/>
              </a:lnSpc>
              <a:spcAft>
                <a:spcPts val="533"/>
              </a:spcAft>
              <a:buFont typeface="Wingdings" panose="05000000000000000000" pitchFamily="2" charset="2"/>
              <a:buChar char="§"/>
            </a:pPr>
            <a:r>
              <a:rPr lang="vi-VN" sz="2667" b="1" dirty="0">
                <a:latin typeface="Arial" panose="020B0604020202020204" pitchFamily="34" charset="0"/>
                <a:ea typeface="Calibri" panose="020F0502020204030204" pitchFamily="34" charset="0"/>
                <a:cs typeface="Arial" panose="020B0604020202020204" pitchFamily="34" charset="0"/>
              </a:rPr>
              <a:t>Tấm cảm ứng: </a:t>
            </a:r>
            <a:r>
              <a:rPr lang="en-US" sz="2667" dirty="0" err="1">
                <a:latin typeface="Arial" panose="020B0604020202020204" pitchFamily="34" charset="0"/>
                <a:ea typeface="Calibri" panose="020F0502020204030204" pitchFamily="34" charset="0"/>
                <a:cs typeface="Arial" panose="020B0604020202020204" pitchFamily="34" charset="0"/>
              </a:rPr>
              <a:t>là</a:t>
            </a:r>
            <a:r>
              <a:rPr lang="en-US" sz="2667" b="1" dirty="0">
                <a:latin typeface="Arial" panose="020B0604020202020204" pitchFamily="34" charset="0"/>
                <a:ea typeface="Calibri" panose="020F0502020204030204" pitchFamily="34" charset="0"/>
                <a:cs typeface="Arial" panose="020B0604020202020204" pitchFamily="34" charset="0"/>
              </a:rPr>
              <a:t> </a:t>
            </a:r>
            <a:r>
              <a:rPr lang="vi-VN" sz="2667" dirty="0" smtClean="0">
                <a:latin typeface="Arial" panose="020B0604020202020204" pitchFamily="34" charset="0"/>
                <a:ea typeface="Calibri" panose="020F0502020204030204" pitchFamily="34" charset="0"/>
                <a:cs typeface="Arial" panose="020B0604020202020204" pitchFamily="34" charset="0"/>
              </a:rPr>
              <a:t>thiết </a:t>
            </a:r>
            <a:r>
              <a:rPr lang="vi-VN" sz="2667" dirty="0">
                <a:latin typeface="Arial" panose="020B0604020202020204" pitchFamily="34" charset="0"/>
                <a:ea typeface="Calibri" panose="020F0502020204030204" pitchFamily="34" charset="0"/>
                <a:cs typeface="Arial" panose="020B0604020202020204" pitchFamily="34" charset="0"/>
              </a:rPr>
              <a:t>bị vào: nhận biết vị trí và sự di chuyển của ngón tay trên bề mặt và thể hiện trên màn hình.</a:t>
            </a:r>
          </a:p>
        </p:txBody>
      </p:sp>
      <p:sp>
        <p:nvSpPr>
          <p:cNvPr id="3" name="TextBox 2">
            <a:extLst>
              <a:ext uri="{FF2B5EF4-FFF2-40B4-BE49-F238E27FC236}">
                <a16:creationId xmlns:a16="http://schemas.microsoft.com/office/drawing/2014/main" id="{FBA95B7D-BB26-4B34-3C3D-3B07D8891F30}"/>
              </a:ext>
            </a:extLst>
          </p:cNvPr>
          <p:cNvSpPr txBox="1"/>
          <p:nvPr/>
        </p:nvSpPr>
        <p:spPr>
          <a:xfrm>
            <a:off x="863600" y="1549400"/>
            <a:ext cx="5430281" cy="553998"/>
          </a:xfrm>
          <a:prstGeom prst="rect">
            <a:avLst/>
          </a:prstGeom>
          <a:noFill/>
        </p:spPr>
        <p:txBody>
          <a:bodyPr wrap="square" rtlCol="0">
            <a:spAutoFit/>
          </a:bodyPr>
          <a:lstStyle/>
          <a:p>
            <a:r>
              <a:rPr lang="vi-VN" sz="3000" b="1" dirty="0">
                <a:latin typeface="Times New Roman" panose="02020603050405020304" pitchFamily="18" charset="0"/>
                <a:cs typeface="Times New Roman" panose="02020603050405020304" pitchFamily="18" charset="0"/>
              </a:rPr>
              <a:t>Chức năng của các thiết bị:</a:t>
            </a:r>
            <a:endParaRPr lang="en-US" sz="30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285C5E8-0CD0-D36E-5860-66E022E8A2E9}"/>
              </a:ext>
            </a:extLst>
          </p:cNvPr>
          <p:cNvSpPr txBox="1"/>
          <p:nvPr/>
        </p:nvSpPr>
        <p:spPr>
          <a:xfrm>
            <a:off x="2979899" y="565110"/>
            <a:ext cx="7162800" cy="605422"/>
          </a:xfrm>
          <a:prstGeom prst="rect">
            <a:avLst/>
          </a:prstGeom>
          <a:noFill/>
        </p:spPr>
        <p:txBody>
          <a:bodyPr wrap="square" rtlCol="0">
            <a:spAutoFit/>
          </a:bodyPr>
          <a:lstStyle/>
          <a:p>
            <a:r>
              <a:rPr lang="vi-VN" sz="3334" b="1" dirty="0" smtClean="0">
                <a:latin typeface="Times New Roman" panose="02020603050405020304" pitchFamily="18" charset="0"/>
                <a:cs typeface="Times New Roman" panose="02020603050405020304" pitchFamily="18" charset="0"/>
              </a:rPr>
              <a:t>Sự </a:t>
            </a:r>
            <a:r>
              <a:rPr lang="vi-VN" sz="3334" b="1" dirty="0">
                <a:latin typeface="Times New Roman" panose="02020603050405020304" pitchFamily="18" charset="0"/>
                <a:cs typeface="Times New Roman" panose="02020603050405020304" pitchFamily="18" charset="0"/>
              </a:rPr>
              <a:t>đa dạng của thiết bị vào - ra</a:t>
            </a:r>
            <a:endParaRPr lang="en-US" sz="3334" b="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3A03BD1-7871-49D7-94CE-51BDF0582897}"/>
              </a:ext>
            </a:extLst>
          </p:cNvPr>
          <p:cNvSpPr/>
          <p:nvPr/>
        </p:nvSpPr>
        <p:spPr>
          <a:xfrm>
            <a:off x="621119" y="491322"/>
            <a:ext cx="2614450" cy="757130"/>
          </a:xfrm>
          <a:prstGeom prst="rect">
            <a:avLst/>
          </a:prstGeom>
        </p:spPr>
        <p:txBody>
          <a:bodyPr wrap="square">
            <a:spAutoFit/>
          </a:bodyPr>
          <a:lstStyle/>
          <a:p>
            <a:pPr algn="just" defTabSz="342900">
              <a:lnSpc>
                <a:spcPct val="135000"/>
              </a:lnSpc>
            </a:pPr>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động</a:t>
            </a:r>
            <a:r>
              <a:rPr lang="en-US" sz="3200" b="1" dirty="0" smtClean="0">
                <a:latin typeface="Times New Roman" panose="02020603050405020304" pitchFamily="18" charset="0"/>
                <a:cs typeface="Times New Roman" panose="02020603050405020304" pitchFamily="18" charset="0"/>
              </a:rPr>
              <a:t> 2:</a:t>
            </a:r>
            <a:endParaRPr lang="vi-V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1456240"/>
      </p:ext>
    </p:extLst>
  </p:cSld>
  <p:clrMapOvr>
    <a:masterClrMapping/>
  </p:clrMapOvr>
  <p:transition spd="slow">
    <p:comb/>
  </p:transition>
  <p:timing>
    <p:tnLst>
      <p:par>
        <p:cTn id="1" dur="indefinite" restart="never" nodeType="tmRoot"/>
      </p:par>
    </p:tn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9397</TotalTime>
  <Words>2493</Words>
  <Application>Microsoft Office PowerPoint</Application>
  <PresentationFormat>Widescreen</PresentationFormat>
  <Paragraphs>198</Paragraphs>
  <Slides>37</Slides>
  <Notes>7</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Arial</vt:lpstr>
      <vt:lpstr>Calibri</vt:lpstr>
      <vt:lpstr>等线</vt:lpstr>
      <vt:lpstr>iCiel Cadena</vt:lpstr>
      <vt:lpstr>Segoe Print</vt:lpstr>
      <vt:lpstr>SVN-SAF</vt:lpstr>
      <vt:lpstr>Tahoma</vt:lpstr>
      <vt:lpstr>Times New Roman</vt:lpstr>
      <vt:lpstr>UTM Avo</vt:lpstr>
      <vt:lpstr>UTM Kabel KT</vt:lpstr>
      <vt:lpstr>Wingdings</vt:lpstr>
      <vt:lpstr>方正黑体_GBK</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Website@VnTeach.Com</dc:creator>
  <cp:keywords>Website@VnTeach.Com</cp:keywords>
  <cp:lastModifiedBy>MAY02</cp:lastModifiedBy>
  <cp:revision>16</cp:revision>
  <dcterms:created xsi:type="dcterms:W3CDTF">2021-11-14T08:33:55Z</dcterms:created>
  <dcterms:modified xsi:type="dcterms:W3CDTF">2025-09-11T21:30:09Z</dcterms:modified>
</cp:coreProperties>
</file>