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4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50" r:id="rId2"/>
    <p:sldId id="349" r:id="rId3"/>
    <p:sldId id="429" r:id="rId4"/>
    <p:sldId id="430" r:id="rId5"/>
    <p:sldId id="431" r:id="rId6"/>
    <p:sldId id="428" r:id="rId7"/>
    <p:sldId id="259" r:id="rId8"/>
    <p:sldId id="271" r:id="rId9"/>
    <p:sldId id="267" r:id="rId10"/>
    <p:sldId id="298" r:id="rId11"/>
    <p:sldId id="299" r:id="rId12"/>
    <p:sldId id="300" r:id="rId13"/>
    <p:sldId id="302" r:id="rId14"/>
    <p:sldId id="303" r:id="rId15"/>
    <p:sldId id="306" r:id="rId16"/>
    <p:sldId id="305" r:id="rId17"/>
    <p:sldId id="304" r:id="rId18"/>
    <p:sldId id="307" r:id="rId19"/>
    <p:sldId id="308" r:id="rId20"/>
    <p:sldId id="309" r:id="rId21"/>
    <p:sldId id="351" r:id="rId22"/>
    <p:sldId id="261" r:id="rId23"/>
    <p:sldId id="273" r:id="rId24"/>
    <p:sldId id="279" r:id="rId25"/>
    <p:sldId id="282" r:id="rId26"/>
    <p:sldId id="283" r:id="rId27"/>
    <p:sldId id="284" r:id="rId28"/>
    <p:sldId id="432" r:id="rId29"/>
    <p:sldId id="260" r:id="rId30"/>
    <p:sldId id="433" r:id="rId31"/>
    <p:sldId id="262" r:id="rId32"/>
    <p:sldId id="263" r:id="rId33"/>
    <p:sldId id="352" r:id="rId34"/>
    <p:sldId id="353" r:id="rId35"/>
    <p:sldId id="354" r:id="rId36"/>
    <p:sldId id="274" r:id="rId37"/>
    <p:sldId id="416" r:id="rId38"/>
    <p:sldId id="41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3F5"/>
    <a:srgbClr val="EFF2F3"/>
    <a:srgbClr val="EF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21-10-15T01:56:45.8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13452 9836 0,'81'40'375,"-1"-40"-360,0 40 1,0-40-16,0 40 15,2-40 1,-2 0-16,40 0 16,-40 0-16,0 0 15,-40 0 1,1 0-16,79 0 16,-40 0-16,40 0 15,-80 0 1,81 0-16,-41 0 15,40 0 1,0 0-16,-78 0 16,78 0-1,0 0-15,0 0 16,1 0 0,-81 0-16,80 0 15,0 0-15,-39 0 16,79 0-1,-80 0-15,0 0 16,42 0 0,38 0-16,-80 0 15,0 0 1,41 0-16,-1 0 16,-40 0-1,40 0-15,-80 0 16,81 0-16,-81 0 15,40 0 1,40 0-16,-80 0 16,42 0-1,-42 0-15,40 0 16,-40 0 0,40 0-16,-40 0 15,40 0-15,-39 0 16,39 0-1,-40 0 1,0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21-10-15T01:57:00.7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1174 5143 0,'120'0'109,"40"0"-109,41 0 16,-41 0-1,122 0-15,-1 0 16,200 0 0,-161 0-16,82 0 15,-1 0 1,0 0-16,1 0 16,-81 0-1,0 0-15,81 0 16,-82 0-16,1 0 15,0 0 1,-39 0-16,-2 0 16,-79 0-1,-41 0-15,81 0 16,-41 0 0,-38 0-16,118 0 15,-119 0-15,79 0 16,-120 0-1,1 0-15,-41 0 16,-40 0 0,40 0-16,-40 0 15,0 0 1,2 0-16,-2 0 0,40 0 31,0 0-31,-40 0 16,0 0-1,40 0 1,161 0-16,-121 0 16,0 0-1,41 0-15,39 0 16,-38 0 0,-2 0-16,81 0 15,-81 0-15,41 0 16,79 0-1,42 0-15,-41 0 16,39 0 0,-39 0-16,-39 0 15,38-40 1,1 40-16,40 0 16,-1-40-16,2 40 15,39 0 1,-80 0-16,81 0 15,119 0 1,-201 0-16,81 0 16,41 0-1,-41 0-15,120 0 16,41 0 0,0 0-16,-80-40 15,39 0-15,40 40 16,41-80-1,-80 80-15,-82-40 16,43 40 0,-43-40-16,-39 40 15,1 0 1,39 0-16,-40 0 16,1 0-1,-1 0-15,0 0 16,-1-41-1,-38 41-15,-41 0 16,-81 0-16,41 0 16,-121 0-1,40 0-15,2 0 16,-82 0 0,40 0-16,-39 0 15,39 0 1,-40 0-16,0 0 15,0 0-15,-40 0 16,1 0 0,-1 0-16,0 0 15,0 0 1,40 0-16,-40 0 16,0 0-16,40 0 15,-38 0 1,78 0-16,120 0 15,-159 0 1,119 0-16,1 0 16,39 0-1,-160 0-15,122 0 16,-2 0 0,81 0-16,-41 0 15,-39 0 1,-1 0-16,42 0 15,-42 0-15,41 0 16,-81 0 0,41 0-16,39 0 15,-38 0 1,38 0-16,-39 0 16,-41 0-1,-39 0-15,-1 0 16,-80 0-16,40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21-10-15T01:57:02.1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482 6517 0,'40'0'109,"0"0"-78,0 0 1,80 0-32,-40 0 15,0 0 1,-39-40-16,39 40 16,0 0-1,40 0-15,-40 0 16,42 0-16,-42-40 15,0 40 1,0-40 0,41 0-1,-41 40-15,-40 0 16,0 0 0,0 0-16,40-41 31,-40 41-16,0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21-10-14T02:01:23.3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10413 6617 0,'40'0'141,"40"0"-126,80 0-15,-39 0 16,79 0-1,-78 0-15,78 0 16,-40 0-16,1 0 16,-1 40-1,41 0-15,-81-40 16,-40 0 0,0 0-16,0 0 15,2 0 1,-2 41-16,40-41 15,0 0 1,1 0-16,-41 0 16,-40 0-16,40 0 15,0 0 1,41 0 0,-41 0-16,0 0 15,0 0-15,0 40 16,42 0-1,-42-40-15,40 0 16,-40 0 15,1 0-31,39 0 0,0 0 0,-40 0 16,0 0 0,1 0-16,-1 0 31,0 0-31,0 0 0,0 0 15,2 0 1,-2 0 0,0 0-16,0 0 0,40 0 15,41 0 1,-81 0 0,0 0-16,40 0 0,-39 0 15,-1 0 1,0 0-1,0 0-15,0 0 0,2 0 32,38 0-32,0 0 15,-40 0-15,41 0 16,-41 0 0,40-40-16,-40 40 31,1 0-31,-1 0 0,0 0 15,0 0 1,-40-40-16,0 40 16,40 0-16,-38-41 15,38 41 1,-40 0 0,40-40-1,-40 40-15,0 0 16,40-40-1,-39 40-15,-1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B6024-60F8-41B2-8F56-38F084B1B6A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7EAC1-0019-43D0-AA4F-8F2D11243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21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3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38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612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124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921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11169-52AC-40D2-BFAD-38D3F3D34091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5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11169-52AC-40D2-BFAD-38D3F3D34091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5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11169-52AC-40D2-BFAD-38D3F3D34091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5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11169-52AC-40D2-BFAD-38D3F3D34091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5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2192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8717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28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24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020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579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25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Illustration 2">
  <p:cSld name="Blank - Illustration 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/>
          <p:nvPr/>
        </p:nvSpPr>
        <p:spPr>
          <a:xfrm>
            <a:off x="7644000" y="769800"/>
            <a:ext cx="5318400" cy="5318400"/>
          </a:xfrm>
          <a:prstGeom prst="chord">
            <a:avLst>
              <a:gd name="adj1" fmla="val 2673960"/>
              <a:gd name="adj2" fmla="val 1892177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66" name="Google Shape;6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5583" y="1"/>
            <a:ext cx="4006407" cy="5827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39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115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7B27-3A68-41C1-B681-579620D65A6B}" type="slidenum">
              <a:rPr lang="en-US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77196"/>
      </p:ext>
    </p:extLst>
  </p:cSld>
  <p:clrMapOvr>
    <a:masterClrMapping/>
  </p:clrMapOvr>
  <p:transition advClick="0">
    <p:blinds/>
    <p:sndAc>
      <p:stSnd>
        <p:snd r:embed="rId1" name="camera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 userDrawn="1"/>
        </p:nvSpPr>
        <p:spPr>
          <a:xfrm>
            <a:off x="87084" y="44625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94405" y="44625"/>
            <a:ext cx="12017829" cy="6692201"/>
          </a:xfrm>
          <a:prstGeom prst="roundRect">
            <a:avLst>
              <a:gd name="adj" fmla="val 4929"/>
            </a:avLst>
          </a:prstGeom>
          <a:solidFill>
            <a:srgbClr val="FFE07D">
              <a:alpha val="43137"/>
            </a:srgbClr>
          </a:solidFill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0" y="6073864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539" y="6029822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741" y="6155132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 flipV="1">
            <a:off x="86539" y="781732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7850" y="751975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6730" y="86300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9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  <p:sndAc>
          <p:stSnd>
            <p:snd r:embed="rId1" name="camera.wav"/>
          </p:stSnd>
        </p:sndAc>
      </p:transition>
    </mc:Choice>
    <mc:Fallback xmlns="">
      <p:transition spd="slow" advClick="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customXml" Target="../ink/ink2.xml"/><Relationship Id="rId4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hyperlink" Target="https://en.wikipedia.org/wiki/Template_talk:Academic_peer_reviewed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slide" Target="slide16.xml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slide" Target="slide32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slide" Target="slide29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ordwall.net/resource/67884300/smw8-unit-8-vocabulary-revie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414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688842" y="463920"/>
            <a:ext cx="6566149" cy="650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b="1" dirty="0"/>
              <a:t>GRAMMAR: ARTICLES</a:t>
            </a:r>
            <a:endParaRPr b="1" dirty="0"/>
          </a:p>
        </p:txBody>
      </p:sp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EABDE6-7BC8-4DAB-AB45-66740FCD24EF}"/>
              </a:ext>
            </a:extLst>
          </p:cNvPr>
          <p:cNvSpPr txBox="1"/>
          <p:nvPr/>
        </p:nvSpPr>
        <p:spPr>
          <a:xfrm>
            <a:off x="321582" y="4955143"/>
            <a:ext cx="7300669" cy="124123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733" dirty="0"/>
              <a:t>My family went to see </a:t>
            </a:r>
            <a:r>
              <a:rPr lang="en-US" sz="3733" dirty="0">
                <a:highlight>
                  <a:srgbClr val="FFFF00"/>
                </a:highlight>
              </a:rPr>
              <a:t>a</a:t>
            </a:r>
            <a:r>
              <a:rPr lang="en-US" sz="3733" dirty="0"/>
              <a:t> movie. </a:t>
            </a:r>
          </a:p>
          <a:p>
            <a:r>
              <a:rPr lang="en-US" sz="3733" dirty="0">
                <a:highlight>
                  <a:srgbClr val="FFFF00"/>
                </a:highlight>
              </a:rPr>
              <a:t>The </a:t>
            </a:r>
            <a:r>
              <a:rPr lang="en-US" sz="3733" dirty="0"/>
              <a:t>movie was very interesting.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64728E-DC59-4B58-A2A1-C00122EF9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94" y="1267520"/>
            <a:ext cx="5428477" cy="353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6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688842" y="463920"/>
            <a:ext cx="6566149" cy="650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b="1" dirty="0"/>
              <a:t>GRAMMAR: ARTICLES</a:t>
            </a:r>
            <a:endParaRPr b="1" dirty="0"/>
          </a:p>
        </p:txBody>
      </p:sp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6E7640-1AEB-4DD2-9A7A-F06F5E62D79A}"/>
              </a:ext>
            </a:extLst>
          </p:cNvPr>
          <p:cNvSpPr txBox="1"/>
          <p:nvPr/>
        </p:nvSpPr>
        <p:spPr>
          <a:xfrm>
            <a:off x="1412723" y="5050917"/>
            <a:ext cx="6018591" cy="1077218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danh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chưa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xác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(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lần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)</a:t>
            </a: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801DBF35-29AB-4EFC-A80F-6C18D35836D6}"/>
              </a:ext>
            </a:extLst>
          </p:cNvPr>
          <p:cNvSpPr/>
          <p:nvPr/>
        </p:nvSpPr>
        <p:spPr>
          <a:xfrm>
            <a:off x="688842" y="4160709"/>
            <a:ext cx="657981" cy="89020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768A0F-8DD1-44BE-8FED-C3817D876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723" y="1425763"/>
            <a:ext cx="5089456" cy="331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1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688842" y="463920"/>
            <a:ext cx="6566149" cy="650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b="1" dirty="0"/>
              <a:t>GRAMMAR: ARTICLES</a:t>
            </a:r>
            <a:endParaRPr b="1" dirty="0"/>
          </a:p>
        </p:txBody>
      </p:sp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D44412-62AE-4322-98CD-82F852C01F9B}"/>
              </a:ext>
            </a:extLst>
          </p:cNvPr>
          <p:cNvSpPr txBox="1"/>
          <p:nvPr/>
        </p:nvSpPr>
        <p:spPr>
          <a:xfrm>
            <a:off x="405735" y="4729350"/>
            <a:ext cx="5477389" cy="132363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67" dirty="0" err="1"/>
              <a:t>Dùng</a:t>
            </a:r>
            <a:r>
              <a:rPr lang="en-US" sz="2667" dirty="0"/>
              <a:t> </a:t>
            </a:r>
            <a:r>
              <a:rPr lang="en-US" sz="2667" dirty="0" err="1"/>
              <a:t>trước</a:t>
            </a:r>
            <a:r>
              <a:rPr lang="en-US" sz="2667" dirty="0"/>
              <a:t> </a:t>
            </a:r>
            <a:r>
              <a:rPr lang="en-US" sz="2667" dirty="0" err="1"/>
              <a:t>danh</a:t>
            </a:r>
            <a:r>
              <a:rPr lang="en-US" sz="2667" dirty="0"/>
              <a:t> </a:t>
            </a:r>
            <a:r>
              <a:rPr lang="en-US" sz="2667" dirty="0" err="1"/>
              <a:t>từ</a:t>
            </a:r>
            <a:r>
              <a:rPr lang="en-US" sz="2667" dirty="0"/>
              <a:t> </a:t>
            </a:r>
            <a:r>
              <a:rPr lang="en-US" sz="2667" dirty="0" err="1"/>
              <a:t>xác</a:t>
            </a:r>
            <a:r>
              <a:rPr lang="en-US" sz="2667" dirty="0"/>
              <a:t> </a:t>
            </a:r>
            <a:r>
              <a:rPr lang="en-US" sz="2667" dirty="0" err="1"/>
              <a:t>định</a:t>
            </a:r>
            <a:r>
              <a:rPr lang="en-US" sz="2667" dirty="0"/>
              <a:t> (</a:t>
            </a:r>
            <a:r>
              <a:rPr lang="en-US" sz="2667" dirty="0" err="1"/>
              <a:t>nhắc</a:t>
            </a:r>
            <a:r>
              <a:rPr lang="en-US" sz="2667" dirty="0"/>
              <a:t> </a:t>
            </a:r>
            <a:r>
              <a:rPr lang="en-US" sz="2667" dirty="0" err="1"/>
              <a:t>đến</a:t>
            </a:r>
            <a:r>
              <a:rPr lang="en-US" sz="2667" dirty="0"/>
              <a:t> </a:t>
            </a:r>
            <a:r>
              <a:rPr lang="en-US" sz="2667" dirty="0" err="1"/>
              <a:t>lần</a:t>
            </a:r>
            <a:r>
              <a:rPr lang="en-US" sz="2667" dirty="0"/>
              <a:t> </a:t>
            </a:r>
            <a:r>
              <a:rPr lang="en-US" sz="2667" dirty="0" err="1"/>
              <a:t>thứ</a:t>
            </a:r>
            <a:r>
              <a:rPr lang="en-US" sz="2667" dirty="0"/>
              <a:t> 2 </a:t>
            </a:r>
            <a:r>
              <a:rPr lang="en-US" sz="2667" dirty="0" err="1"/>
              <a:t>trở</a:t>
            </a:r>
            <a:r>
              <a:rPr lang="en-US" sz="2667" dirty="0"/>
              <a:t> </a:t>
            </a:r>
            <a:r>
              <a:rPr lang="en-US" sz="2667" dirty="0" err="1"/>
              <a:t>đi</a:t>
            </a:r>
            <a:r>
              <a:rPr lang="en-US" sz="2667" dirty="0"/>
              <a:t> / </a:t>
            </a:r>
            <a:r>
              <a:rPr lang="en-US" sz="2667" dirty="0" err="1"/>
              <a:t>xác</a:t>
            </a:r>
            <a:r>
              <a:rPr lang="en-US" sz="2667" dirty="0"/>
              <a:t> </a:t>
            </a:r>
            <a:r>
              <a:rPr lang="en-US" sz="2667" dirty="0" err="1"/>
              <a:t>định</a:t>
            </a:r>
            <a:r>
              <a:rPr lang="en-US" sz="2667" dirty="0"/>
              <a:t> </a:t>
            </a:r>
            <a:r>
              <a:rPr lang="en-US" sz="2667" dirty="0" err="1"/>
              <a:t>bởi</a:t>
            </a:r>
            <a:r>
              <a:rPr lang="en-US" sz="2667" dirty="0"/>
              <a:t> 1 </a:t>
            </a:r>
            <a:r>
              <a:rPr lang="en-US" sz="2667" dirty="0" err="1"/>
              <a:t>mệnh</a:t>
            </a:r>
            <a:r>
              <a:rPr lang="en-US" sz="2667" dirty="0"/>
              <a:t> </a:t>
            </a:r>
            <a:r>
              <a:rPr lang="en-US" sz="2667" dirty="0" err="1"/>
              <a:t>đề</a:t>
            </a:r>
            <a:r>
              <a:rPr lang="en-US" sz="2667" dirty="0"/>
              <a:t>/ </a:t>
            </a:r>
            <a:r>
              <a:rPr lang="en-US" sz="2667" dirty="0" err="1"/>
              <a:t>yếu</a:t>
            </a:r>
            <a:r>
              <a:rPr lang="en-US" sz="2667" dirty="0"/>
              <a:t> </a:t>
            </a:r>
            <a:r>
              <a:rPr lang="en-US" sz="2667" dirty="0" err="1"/>
              <a:t>tố</a:t>
            </a:r>
            <a:r>
              <a:rPr lang="en-US" sz="2667" dirty="0"/>
              <a:t> </a:t>
            </a:r>
            <a:r>
              <a:rPr lang="en-US" sz="2667" dirty="0" err="1"/>
              <a:t>nào</a:t>
            </a:r>
            <a:r>
              <a:rPr lang="en-US" sz="2667" dirty="0"/>
              <a:t> </a:t>
            </a:r>
            <a:r>
              <a:rPr lang="en-US" sz="2667" dirty="0" err="1"/>
              <a:t>khác</a:t>
            </a:r>
            <a:r>
              <a:rPr lang="en-US" sz="2667" dirty="0"/>
              <a:t> </a:t>
            </a:r>
            <a:r>
              <a:rPr lang="en-US" sz="2667" dirty="0" err="1"/>
              <a:t>trước</a:t>
            </a:r>
            <a:r>
              <a:rPr lang="en-US" sz="2667" dirty="0"/>
              <a:t> </a:t>
            </a:r>
            <a:r>
              <a:rPr lang="en-US" sz="2667" dirty="0" err="1"/>
              <a:t>đó</a:t>
            </a:r>
            <a:r>
              <a:rPr lang="en-US" sz="2667" dirty="0"/>
              <a:t>)</a:t>
            </a:r>
          </a:p>
        </p:txBody>
      </p:sp>
      <p:sp>
        <p:nvSpPr>
          <p:cNvPr id="2" name="Arrow: Curved Left 1">
            <a:extLst>
              <a:ext uri="{FF2B5EF4-FFF2-40B4-BE49-F238E27FC236}">
                <a16:creationId xmlns:a16="http://schemas.microsoft.com/office/drawing/2014/main" id="{A8F82398-47B6-422B-9B6F-545BABFD7718}"/>
              </a:ext>
            </a:extLst>
          </p:cNvPr>
          <p:cNvSpPr/>
          <p:nvPr/>
        </p:nvSpPr>
        <p:spPr>
          <a:xfrm>
            <a:off x="6022539" y="4186855"/>
            <a:ext cx="674701" cy="10450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13CC1-3129-4FAA-BE92-4D7EA701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1" y="1298923"/>
            <a:ext cx="4985173" cy="3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49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54555" y="858460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I.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không xác định 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(Indefinite Articles):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không xác định được dùng trước danh từ đếm được số ít. 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đứng trước danh từ b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ắ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 đầu bằng một phụ âm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(consonant)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hoặc một nguyên âm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(vowel)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nhưng được phát âm như một phụ âm. 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được dùng trước danh từ b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ắ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 đầu b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ằ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ng một nguyên âm và âm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câm.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  <a:tabLst>
                <a:tab pos="562755" algn="l"/>
                <a:tab pos="3263025" algn="l"/>
              </a:tabLst>
            </a:pP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month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mʌnθ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orange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'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ɔrənʤ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  <a:tabLst>
                <a:tab pos="562755" algn="l"/>
                <a:tab pos="3263025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uniform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/'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junɪ,fɔ:rm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umbrella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ʌm'brelə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  <a:tabLst>
                <a:tab pos="562755" algn="l"/>
                <a:tab pos="3263025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horse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hɔ:rs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		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hour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aʊə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(r)/</a:t>
            </a:r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4294967295"/>
          </p:nvPr>
        </p:nvSpPr>
        <p:spPr>
          <a:xfrm>
            <a:off x="3912155" y="341570"/>
            <a:ext cx="2324258" cy="649817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+mj-lt"/>
              </a:rPr>
              <a:t>Articles</a:t>
            </a:r>
            <a:endParaRPr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0777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54555" y="858460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I. </a:t>
            </a:r>
            <a:r>
              <a:rPr lang="vi-VN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không xác định </a:t>
            </a:r>
            <a:r>
              <a:rPr lang="en-US" sz="3067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(Indefinite Articles):</a:t>
            </a: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</a:t>
            </a:r>
            <a:r>
              <a:rPr lang="en-US" sz="3067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</a:t>
            </a:r>
            <a:endParaRPr lang="en-US" sz="3067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A/ an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được dùng trong lời phát biểu có tính khái quát.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orange is rich in vitamin C. </a:t>
            </a: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A/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được dùng để nói v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ề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một chủ thể chưa từng được đ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ề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cập trước đó.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 met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beautiful girl on the way to work. </a:t>
            </a: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A/ an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được dùng để giới thiệu nghề nghiệp, chức vụ.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John is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teacher.</a:t>
            </a: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A/ an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được dùng trong một số cụm từ chỉ số lượng nhất định: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lot of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(nhiều),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great deal of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(nhiều),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half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(một nửa),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third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(một ph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ầ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 </a:t>
            </a:r>
            <a:r>
              <a:rPr lang="en-US" sz="3067" i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),...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4294967295"/>
          </p:nvPr>
        </p:nvSpPr>
        <p:spPr>
          <a:xfrm>
            <a:off x="4497782" y="197731"/>
            <a:ext cx="2108501" cy="649817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+mj-lt"/>
              </a:rPr>
              <a:t>Articles</a:t>
            </a:r>
            <a:endParaRPr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8698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24921" y="852412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II. </a:t>
            </a:r>
            <a:r>
              <a:rPr lang="vi-VN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</a:t>
            </a:r>
            <a:r>
              <a:rPr lang="en-US" sz="3067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(Definite Article):</a:t>
            </a: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endParaRPr lang="en-US" sz="3067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THE được dùng: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Khi người nói và người nghe </a:t>
            </a:r>
            <a:r>
              <a:rPr lang="vi-VN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biết rõ đối tượng được đề cập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hoặc khi danh từ đã </a:t>
            </a:r>
            <a:r>
              <a:rPr lang="vi-VN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được đ</a:t>
            </a:r>
            <a:r>
              <a:rPr lang="en-US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ề</a:t>
            </a:r>
            <a:r>
              <a:rPr lang="vi-VN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cập đến trước đó.</a:t>
            </a:r>
            <a:endParaRPr lang="en-US" sz="3067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John has just bought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new car. He is very fond of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car. </a:t>
            </a: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Khi đề cập đến </a:t>
            </a:r>
            <a:r>
              <a:rPr lang="vi-VN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khái niệm phổ thông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điều mà mọi người đều biết. 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earth goes round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sun.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(Trái đất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quay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quanh mặt trời.)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Khi </a:t>
            </a:r>
            <a:r>
              <a:rPr lang="vi-VN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nói chung về một loài động vật</a:t>
            </a:r>
            <a:r>
              <a:rPr lang="en-US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/ </a:t>
            </a:r>
            <a:r>
              <a:rPr lang="vi-VN" sz="3067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dụng cụ, máy móc hoặc nhạc khí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tiger is in danger of becoming extinct.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(Loài h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ổ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đang có nguy cơ bị tuyệt chủng.)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4294967295"/>
          </p:nvPr>
        </p:nvSpPr>
        <p:spPr>
          <a:xfrm>
            <a:off x="4734088" y="238827"/>
            <a:ext cx="2211242" cy="649817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+mj-lt"/>
              </a:rPr>
              <a:t>Articles</a:t>
            </a:r>
            <a:endParaRPr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7558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24921" y="922867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II.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(Definite Article):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THE được dùng: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Trong </a:t>
            </a:r>
            <a:r>
              <a:rPr lang="vi-VN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 sánh nhất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He is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tallest in my class.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(Anh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ấ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 là người cao 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ấ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 lớp tôi.)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Đối với </a:t>
            </a:r>
            <a:r>
              <a:rPr lang="vi-VN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danh từ không đếm được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dùng </a:t>
            </a:r>
            <a:r>
              <a:rPr lang="vi-VN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vi-VN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nếu nói đến một đối tượng cụ thể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k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dùng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nếu nói chung.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Coffee is a popular beverage.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&gt;&lt;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coffee you make is always delicious.</a:t>
            </a:r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4294967295"/>
          </p:nvPr>
        </p:nvSpPr>
        <p:spPr>
          <a:xfrm>
            <a:off x="4785458" y="218279"/>
            <a:ext cx="1974938" cy="649817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+mj-lt"/>
              </a:rPr>
              <a:t>Articles</a:t>
            </a:r>
            <a:endParaRPr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1218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54555" y="858460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II.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(Definite Article):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THE được dùng: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tên đại dương, biển, sông, vịnh, nhóm hồ, dãy núi, quần đảo, sa mạc: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Pacific Ocean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(Thái Bình Dương),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Black Sea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(biển Đen),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Volga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(sông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Volga),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Himalayas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(Dãy núi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Himalaya),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Gulf of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Mexico (Vịnh Mexico),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Rift Valley lakes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(nhóm hổ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Rilf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Valley),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Virgin Islands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(quần đảo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Virgin),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Sahara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(sa mạc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Sahara)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tên quốc gia có từ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Republic, Kingdom,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State, Union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hoặc tên quốc gia ở số nhi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ề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u: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United States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(nước Mỹ),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Philippines 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(nước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Philippine)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4294967295"/>
          </p:nvPr>
        </p:nvSpPr>
        <p:spPr>
          <a:xfrm>
            <a:off x="4127912" y="238827"/>
            <a:ext cx="1820825" cy="649817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+mj-lt"/>
              </a:rPr>
              <a:t>Articles</a:t>
            </a:r>
            <a:endParaRPr b="1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00B9FA-CFC2-4E38-AA15-F321C13FC8C8}"/>
                  </a:ext>
                </a:extLst>
              </p14:cNvPr>
              <p14:cNvContentPartPr/>
              <p14:nvPr/>
            </p14:nvContentPartPr>
            <p14:xfrm>
              <a:off x="6456960" y="4721280"/>
              <a:ext cx="1763040" cy="43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00B9FA-CFC2-4E38-AA15-F321C13FC8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41119" y="4657745"/>
                <a:ext cx="1794362" cy="170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1D3A43-9212-44C2-99EF-3E0C67C3251F}"/>
                  </a:ext>
                </a:extLst>
              </p14:cNvPr>
              <p14:cNvContentPartPr/>
              <p14:nvPr/>
            </p14:nvContentPartPr>
            <p14:xfrm>
              <a:off x="563520" y="2295360"/>
              <a:ext cx="11657760" cy="130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1D3A43-9212-44C2-99EF-3E0C67C325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680" y="2231883"/>
                <a:ext cx="11689441" cy="2575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A1790C-12C2-441D-A2B4-A0E6EB97D932}"/>
                  </a:ext>
                </a:extLst>
              </p14:cNvPr>
              <p14:cNvContentPartPr/>
              <p14:nvPr/>
            </p14:nvContentPartPr>
            <p14:xfrm>
              <a:off x="231360" y="3031680"/>
              <a:ext cx="592320" cy="72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A1790C-12C2-441D-A2B4-A0E6EB97D93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517" y="2968111"/>
                <a:ext cx="623646" cy="2000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535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54555" y="858460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II. </a:t>
            </a:r>
            <a:r>
              <a:rPr lang="vi-VN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</a:t>
            </a:r>
            <a:r>
              <a:rPr lang="en-US" sz="3067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(Definite Article):</a:t>
            </a: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endParaRPr lang="en-US" sz="3067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THE được dùng: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school, university, college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 </a:t>
            </a:r>
            <a:r>
              <a:rPr lang="en-US" sz="3067" b="1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+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tên riêng: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University of Texas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(Đại học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Texas)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[= Texas University]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tên các cuộc chiến tranh, trừ thế chiến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(World War I / World War II): the Civil War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(Nội chiến)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tên những tài liệu, sự kiện lịch sử: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Treaty of Geneva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(Hiệp định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Geneva)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tên tàu thuyên, xe lửa, máy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bay: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Titanic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(tàu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Titanic)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The + adj: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nhóm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người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| The +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họ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):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gia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đình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ông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bà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…..</a:t>
            </a:r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4294967295"/>
          </p:nvPr>
        </p:nvSpPr>
        <p:spPr>
          <a:xfrm>
            <a:off x="4672442" y="321021"/>
            <a:ext cx="1779729" cy="649817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+mj-lt"/>
              </a:rPr>
              <a:t>Articles</a:t>
            </a:r>
            <a:endParaRPr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7510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54555" y="858460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II. </a:t>
            </a:r>
            <a:r>
              <a:rPr lang="vi-VN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</a:t>
            </a:r>
            <a:r>
              <a:rPr lang="en-US" sz="3067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(Definite Article):</a:t>
            </a: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endParaRPr lang="en-US" sz="3067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THE </a:t>
            </a:r>
            <a:r>
              <a:rPr lang="vi-VN" sz="3067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không được dùng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tên các môn học, các môn thể thao và các bữa ăn trong ngày.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Are you interested in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English?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(Bạn có thích môn tiếng Anh không?) </a:t>
            </a:r>
            <a:endParaRPr lang="en-US" sz="3067" i="1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 you know how to play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tennis?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(Bạn có biết chơi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tennis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không?) </a:t>
            </a:r>
            <a:endParaRPr lang="en-US" sz="3067" i="1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do you often have for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dinner? </a:t>
            </a:r>
            <a:r>
              <a:rPr lang="vi-VN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(Bạn thường ăn món gì vào bữa tối?)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But: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dinner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 had last night was wonderful. </a:t>
            </a:r>
            <a:r>
              <a:rPr lang="vi-VN" sz="3067" i="1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(Bữa ăn mà chúng ta thưởng thức tối qua thật tuyệt vời.)</a:t>
            </a:r>
            <a:endParaRPr lang="en-US" sz="3067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4294967295"/>
          </p:nvPr>
        </p:nvSpPr>
        <p:spPr>
          <a:xfrm>
            <a:off x="4631346" y="249101"/>
            <a:ext cx="2046856" cy="649817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+mj-lt"/>
              </a:rPr>
              <a:t>Articles</a:t>
            </a:r>
            <a:endParaRPr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97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698810" y="2277936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10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788" y="2381465"/>
            <a:ext cx="4785562" cy="14948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7594792" y="2757118"/>
            <a:ext cx="281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.VnArial" panose="020B7200000000000000" pitchFamily="34" charset="0"/>
              </a:rPr>
              <a:t>REVIEW 2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3813460" y="2155171"/>
            <a:ext cx="2528997" cy="79548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88A73FA-C89E-4513-AF04-8C3A84D90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59310" y="2609786"/>
            <a:ext cx="1011346" cy="1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254555" y="858460"/>
            <a:ext cx="11682891" cy="593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II. </a:t>
            </a:r>
            <a:r>
              <a:rPr lang="vi-VN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xác định </a:t>
            </a:r>
            <a:r>
              <a:rPr lang="en-US" sz="3067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(Definite Article):</a:t>
            </a:r>
            <a:r>
              <a:rPr lang="en-US" sz="3067" b="1" u="sng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</a:t>
            </a:r>
            <a:endParaRPr lang="en-US" sz="3067" u="sng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 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Mạo từ THE </a:t>
            </a:r>
            <a:r>
              <a:rPr lang="vi-VN" sz="3067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không được dùng</a:t>
            </a:r>
            <a:r>
              <a:rPr lang="vi-VN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Trước một số danh từ ch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ỉ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ơ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chốn: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school, university, college, hospital, church, prison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khi đề cập đến mục đích sử dụng c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ủ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những n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ơ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này.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Ex: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Peter is a student. He goes to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school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every morning. </a:t>
            </a:r>
          </a:p>
          <a:p>
            <a:pPr marL="22542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But: </a:t>
            </a: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school </a:t>
            </a:r>
            <a:r>
              <a:rPr lang="en-US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 a mile from here.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(school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được đề cập như một nơi chốn cụ thể)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endParaRPr lang="en-US" sz="3067" b="1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75"/>
              </a:spcAft>
              <a:buNone/>
            </a:pPr>
            <a:r>
              <a:rPr lang="en-US" sz="3067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vi-VN" sz="3067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Trong các cụm từ: </a:t>
            </a:r>
            <a:r>
              <a:rPr lang="en-US" sz="3067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 work, go to work, at home, go home, go to bed, in bed, at sea, go to sea, in town, go into town, watch TV, on TV...</a:t>
            </a:r>
            <a:endParaRPr lang="en-US" sz="3067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4294967295"/>
          </p:nvPr>
        </p:nvSpPr>
        <p:spPr>
          <a:xfrm>
            <a:off x="4158734" y="228554"/>
            <a:ext cx="2231792" cy="649817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+mj-lt"/>
              </a:rPr>
              <a:t>Articles</a:t>
            </a:r>
            <a:endParaRPr b="1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C0CF92-633C-4091-8A79-25CDD90FA254}"/>
                  </a:ext>
                </a:extLst>
              </p14:cNvPr>
              <p14:cNvContentPartPr/>
              <p14:nvPr/>
            </p14:nvContentPartPr>
            <p14:xfrm>
              <a:off x="4998240" y="3176160"/>
              <a:ext cx="2716320" cy="72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C0CF92-633C-4091-8A79-25CDD90FA2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88880" y="3166769"/>
                <a:ext cx="2735041" cy="917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272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FEEB2275-5F7F-4CCF-96A4-1B5A3D05A410}"/>
              </a:ext>
            </a:extLst>
          </p:cNvPr>
          <p:cNvGrpSpPr/>
          <p:nvPr/>
        </p:nvGrpSpPr>
        <p:grpSpPr>
          <a:xfrm>
            <a:off x="415140" y="327382"/>
            <a:ext cx="11451512" cy="7114151"/>
            <a:chOff x="415140" y="327382"/>
            <a:chExt cx="11451512" cy="7114151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FBE92203-B362-4575-9866-068C8B2AC4B3}"/>
                </a:ext>
              </a:extLst>
            </p:cNvPr>
            <p:cNvSpPr/>
            <p:nvPr/>
          </p:nvSpPr>
          <p:spPr>
            <a:xfrm>
              <a:off x="415140" y="1188283"/>
              <a:ext cx="11451512" cy="6253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_____ Red </a:t>
              </a:r>
              <a:r>
                <a:rPr lang="en-US" sz="2400" i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Dao </a:t>
              </a:r>
              <a: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leave _____ banana flowers at _____ new mother's door.</a:t>
              </a:r>
              <a:b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2. _____ Ê-</a:t>
              </a:r>
              <a:r>
                <a:rPr lang="en-US" sz="240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đe</a:t>
              </a:r>
              <a: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̂ live in _____ Central Highlands.</a:t>
              </a:r>
              <a:b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3. _____ </a:t>
              </a:r>
              <a:r>
                <a:rPr lang="en-US" sz="2400" i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Hmong </a:t>
              </a:r>
              <a: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use _____ corn to make lots of food.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4. Many ethnic groups like to eat _____ sticky rice on _____ important days.</a:t>
              </a:r>
              <a:b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5. Making pottery is _____ traditional craft of many ethnic groups in _____ Northern Vietnam. 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6. _____ women of many ethnic groups like to wear _____ silver jewelry.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b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3000" dirty="0">
                <a:solidFill>
                  <a:srgbClr val="0070C0"/>
                </a:solidFill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587C2E7B-B946-40D4-84F8-0E688B94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52666" y="327382"/>
              <a:ext cx="8096250" cy="552450"/>
            </a:xfrm>
            <a:prstGeom prst="rect">
              <a:avLst/>
            </a:prstGeom>
          </p:spPr>
        </p:pic>
      </p:grpSp>
      <p:sp>
        <p:nvSpPr>
          <p:cNvPr id="8" name="Rectangle 10">
            <a:extLst>
              <a:ext uri="{FF2B5EF4-FFF2-40B4-BE49-F238E27FC236}">
                <a16:creationId xmlns:a16="http://schemas.microsoft.com/office/drawing/2014/main" id="{CC07AAC0-B7A2-450C-A911-D41BFE4E0568}"/>
              </a:ext>
            </a:extLst>
          </p:cNvPr>
          <p:cNvSpPr/>
          <p:nvPr/>
        </p:nvSpPr>
        <p:spPr>
          <a:xfrm>
            <a:off x="788365" y="1136904"/>
            <a:ext cx="1179734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kern="0" dirty="0">
                <a:solidFill>
                  <a:srgbClr val="FF0000"/>
                </a:solidFill>
              </a:rPr>
              <a:t>The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05A80D7-BDC8-4BAC-921C-59F977E5586D}"/>
              </a:ext>
            </a:extLst>
          </p:cNvPr>
          <p:cNvSpPr/>
          <p:nvPr/>
        </p:nvSpPr>
        <p:spPr>
          <a:xfrm>
            <a:off x="4073428" y="1128800"/>
            <a:ext cx="834193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kern="0" dirty="0" err="1">
                <a:solidFill>
                  <a:srgbClr val="FF0000"/>
                </a:solidFill>
              </a:rPr>
              <a:t>Ø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05F15C9-C612-4BA1-8951-FA0094AE5C29}"/>
              </a:ext>
            </a:extLst>
          </p:cNvPr>
          <p:cNvSpPr/>
          <p:nvPr/>
        </p:nvSpPr>
        <p:spPr>
          <a:xfrm>
            <a:off x="7575822" y="1095807"/>
            <a:ext cx="834193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kern="0" dirty="0">
                <a:solidFill>
                  <a:srgbClr val="FF0000"/>
                </a:solidFill>
              </a:rPr>
              <a:t>a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48A74E64-4DCC-4A52-A661-65D692F22D0E}"/>
              </a:ext>
            </a:extLst>
          </p:cNvPr>
          <p:cNvSpPr/>
          <p:nvPr/>
        </p:nvSpPr>
        <p:spPr>
          <a:xfrm>
            <a:off x="798639" y="1654966"/>
            <a:ext cx="1179734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kern="0" dirty="0">
                <a:solidFill>
                  <a:srgbClr val="FF0000"/>
                </a:solidFill>
              </a:rPr>
              <a:t>The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9FE4CEB1-6BBB-47A0-A5FB-C7220DF80FE3}"/>
              </a:ext>
            </a:extLst>
          </p:cNvPr>
          <p:cNvSpPr/>
          <p:nvPr/>
        </p:nvSpPr>
        <p:spPr>
          <a:xfrm>
            <a:off x="3434588" y="1685789"/>
            <a:ext cx="1179734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kern="0" dirty="0">
                <a:solidFill>
                  <a:srgbClr val="FF0000"/>
                </a:solidFill>
              </a:rPr>
              <a:t>the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7D617689-E356-431F-BA4B-4D59E9781A0B}"/>
              </a:ext>
            </a:extLst>
          </p:cNvPr>
          <p:cNvSpPr/>
          <p:nvPr/>
        </p:nvSpPr>
        <p:spPr>
          <a:xfrm>
            <a:off x="788364" y="2237845"/>
            <a:ext cx="1179734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kern="0" dirty="0">
                <a:solidFill>
                  <a:srgbClr val="FF0000"/>
                </a:solidFill>
              </a:rPr>
              <a:t>The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D9AFC645-3EA0-45BB-855B-0E749CFAA180}"/>
              </a:ext>
            </a:extLst>
          </p:cNvPr>
          <p:cNvSpPr/>
          <p:nvPr/>
        </p:nvSpPr>
        <p:spPr>
          <a:xfrm>
            <a:off x="3687432" y="2172242"/>
            <a:ext cx="834193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kern="0" dirty="0" err="1">
                <a:solidFill>
                  <a:srgbClr val="FF0000"/>
                </a:solidFill>
              </a:rPr>
              <a:t>Ø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93E3D335-CC03-4225-8EB4-45BC0DE42BF6}"/>
              </a:ext>
            </a:extLst>
          </p:cNvPr>
          <p:cNvSpPr/>
          <p:nvPr/>
        </p:nvSpPr>
        <p:spPr>
          <a:xfrm>
            <a:off x="5129363" y="2752370"/>
            <a:ext cx="834193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kern="0" dirty="0" err="1">
                <a:solidFill>
                  <a:srgbClr val="FF0000"/>
                </a:solidFill>
              </a:rPr>
              <a:t>Ø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DCC7C5E9-CAFC-4FCE-9A16-76DBF3CA6089}"/>
              </a:ext>
            </a:extLst>
          </p:cNvPr>
          <p:cNvSpPr/>
          <p:nvPr/>
        </p:nvSpPr>
        <p:spPr>
          <a:xfrm>
            <a:off x="8031306" y="2803741"/>
            <a:ext cx="834193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kern="0" dirty="0" err="1">
                <a:solidFill>
                  <a:srgbClr val="FF0000"/>
                </a:solidFill>
              </a:rPr>
              <a:t>Ø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2262E7AC-A07E-42B3-AE1B-CF8CD40193AC}"/>
              </a:ext>
            </a:extLst>
          </p:cNvPr>
          <p:cNvSpPr/>
          <p:nvPr/>
        </p:nvSpPr>
        <p:spPr>
          <a:xfrm>
            <a:off x="3424338" y="3336635"/>
            <a:ext cx="834193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kern="0" dirty="0">
                <a:solidFill>
                  <a:srgbClr val="FF0000"/>
                </a:solidFill>
              </a:rPr>
              <a:t>a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4FA007AF-C5B0-4AFD-83DD-3DC4CFDF10CC}"/>
              </a:ext>
            </a:extLst>
          </p:cNvPr>
          <p:cNvSpPr/>
          <p:nvPr/>
        </p:nvSpPr>
        <p:spPr>
          <a:xfrm>
            <a:off x="9965491" y="3329023"/>
            <a:ext cx="834193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kern="0" dirty="0" err="1">
                <a:solidFill>
                  <a:srgbClr val="FF0000"/>
                </a:solidFill>
              </a:rPr>
              <a:t>Ø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1C33A61E-0AD5-4DD0-BD5E-A1260D7FDFAE}"/>
              </a:ext>
            </a:extLst>
          </p:cNvPr>
          <p:cNvSpPr/>
          <p:nvPr/>
        </p:nvSpPr>
        <p:spPr>
          <a:xfrm>
            <a:off x="788365" y="4439065"/>
            <a:ext cx="1179734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kern="0" dirty="0">
                <a:solidFill>
                  <a:srgbClr val="FF0000"/>
                </a:solidFill>
              </a:rPr>
              <a:t>The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0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ângulo 11"/>
          <p:cNvSpPr/>
          <p:nvPr/>
        </p:nvSpPr>
        <p:spPr>
          <a:xfrm>
            <a:off x="4343400" y="3886200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pic>
        <p:nvPicPr>
          <p:cNvPr id="2051" name="Imagem 10" descr="talk bubbl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"/>
            <a:ext cx="64135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ângulo 37"/>
          <p:cNvSpPr/>
          <p:nvPr/>
        </p:nvSpPr>
        <p:spPr>
          <a:xfrm>
            <a:off x="1676400" y="552034"/>
            <a:ext cx="6553200" cy="2800767"/>
          </a:xfrm>
          <a:prstGeom prst="rect">
            <a:avLst/>
          </a:prstGeom>
          <a:noFill/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</a:rPr>
              <a:t>REPORTED </a:t>
            </a:r>
            <a:r>
              <a:rPr lang="pt-PT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</a:rPr>
              <a:t>SPEECH</a:t>
            </a:r>
          </a:p>
        </p:txBody>
      </p:sp>
      <p:pic>
        <p:nvPicPr>
          <p:cNvPr id="6" name="Imagem 5" descr="baby-feet-m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33777" flipH="1">
            <a:off x="9378950" y="5429251"/>
            <a:ext cx="9906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 descr="baby-feet-m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37199">
            <a:off x="9105900" y="4357689"/>
            <a:ext cx="9906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40"/>
          <p:cNvSpPr txBox="1">
            <a:spLocks noChangeArrowheads="1"/>
          </p:cNvSpPr>
          <p:nvPr/>
        </p:nvSpPr>
        <p:spPr bwMode="auto">
          <a:xfrm>
            <a:off x="1676401" y="5457826"/>
            <a:ext cx="86772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 b="1">
                <a:solidFill>
                  <a:schemeClr val="bg1"/>
                </a:solidFill>
                <a:latin typeface="Arial Rounded MT Bold" pitchFamily="34" charset="0"/>
              </a:rPr>
              <a:t>STEP BY STEP</a:t>
            </a:r>
          </a:p>
        </p:txBody>
      </p:sp>
      <p:sp>
        <p:nvSpPr>
          <p:cNvPr id="8" name="Rectângulo 7"/>
          <p:cNvSpPr/>
          <p:nvPr/>
        </p:nvSpPr>
        <p:spPr>
          <a:xfrm>
            <a:off x="7162800" y="3011270"/>
            <a:ext cx="3505200" cy="1200329"/>
          </a:xfrm>
          <a:prstGeom prst="rect">
            <a:avLst/>
          </a:prstGeom>
          <a:noFill/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</a:rPr>
              <a:t>QUESTIONS </a:t>
            </a:r>
            <a:r>
              <a:rPr lang="pt-PT" sz="3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</a:rPr>
              <a:t>and</a:t>
            </a:r>
            <a:r>
              <a:rPr lang="pt-PT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</a:rPr>
              <a:t> </a:t>
            </a:r>
            <a:r>
              <a:rPr lang="pt-PT" sz="3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</a:rPr>
              <a:t>orders</a:t>
            </a:r>
            <a:endParaRPr lang="pt-PT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reflection blurRad="12700" stA="28000" endPos="45000" dist="1000" dir="5400000" sy="-100000" algn="bl" rotWithShape="0"/>
              </a:effectLst>
              <a:latin typeface="Cooper Black" pitchFamily="18" charset="0"/>
            </a:endParaRPr>
          </a:p>
        </p:txBody>
      </p:sp>
      <p:pic>
        <p:nvPicPr>
          <p:cNvPr id="9" name="Imagem 8" descr="next-button-arrow-55925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8801" y="304801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ângulo arredondado 45"/>
          <p:cNvSpPr/>
          <p:nvPr/>
        </p:nvSpPr>
        <p:spPr>
          <a:xfrm>
            <a:off x="9144000" y="4267200"/>
            <a:ext cx="762000" cy="914400"/>
          </a:xfrm>
          <a:prstGeom prst="round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9" name="Rectângulo arredondado 28"/>
          <p:cNvSpPr/>
          <p:nvPr/>
        </p:nvSpPr>
        <p:spPr>
          <a:xfrm>
            <a:off x="7162800" y="4267200"/>
            <a:ext cx="1981200" cy="914400"/>
          </a:xfrm>
          <a:prstGeom prst="round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was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doing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83" name="Rectângulo arredondado 82"/>
          <p:cNvSpPr/>
          <p:nvPr/>
        </p:nvSpPr>
        <p:spPr>
          <a:xfrm>
            <a:off x="6400800" y="4267200"/>
            <a:ext cx="762000" cy="914400"/>
          </a:xfrm>
          <a:prstGeom prst="round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I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0" name="Rectângulo arredondado 19"/>
          <p:cNvSpPr/>
          <p:nvPr/>
        </p:nvSpPr>
        <p:spPr>
          <a:xfrm>
            <a:off x="3200400" y="4267200"/>
            <a:ext cx="1981200" cy="914400"/>
          </a:xfrm>
          <a:prstGeom prst="round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asked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(me)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113944"/>
            <a:ext cx="8677275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Reporting questions is very similar to reporting statements 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We change references to people, places and times as well… but there are some differences.</a:t>
            </a: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2667000"/>
            <a:ext cx="8458200" cy="914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What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are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you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doing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?” Tom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.</a:t>
            </a:r>
          </a:p>
        </p:txBody>
      </p:sp>
      <p:cxnSp>
        <p:nvCxnSpPr>
          <p:cNvPr id="9" name="Conexão recta 8"/>
          <p:cNvCxnSpPr/>
          <p:nvPr/>
        </p:nvCxnSpPr>
        <p:spPr>
          <a:xfrm>
            <a:off x="7239000" y="33528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ângulo arredondado 12"/>
          <p:cNvSpPr/>
          <p:nvPr/>
        </p:nvSpPr>
        <p:spPr>
          <a:xfrm>
            <a:off x="2209800" y="4267200"/>
            <a:ext cx="990600" cy="914400"/>
          </a:xfrm>
          <a:prstGeom prst="round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Tom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cxnSp>
        <p:nvCxnSpPr>
          <p:cNvPr id="12" name="Conexão recta unidireccional 11"/>
          <p:cNvCxnSpPr/>
          <p:nvPr/>
        </p:nvCxnSpPr>
        <p:spPr>
          <a:xfrm flipH="1">
            <a:off x="2743200" y="3429000"/>
            <a:ext cx="4800600" cy="990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Conexão recta 52"/>
          <p:cNvCxnSpPr/>
          <p:nvPr/>
        </p:nvCxnSpPr>
        <p:spPr>
          <a:xfrm>
            <a:off x="8001000" y="3352800"/>
            <a:ext cx="990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Conexão recta unidireccional 54"/>
          <p:cNvCxnSpPr/>
          <p:nvPr/>
        </p:nvCxnSpPr>
        <p:spPr>
          <a:xfrm flipH="1">
            <a:off x="4114800" y="3429000"/>
            <a:ext cx="4419600" cy="990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Conexão recta 58"/>
          <p:cNvCxnSpPr/>
          <p:nvPr/>
        </p:nvCxnSpPr>
        <p:spPr>
          <a:xfrm>
            <a:off x="3429000" y="3352800"/>
            <a:ext cx="838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Rectângulo arredondado 63"/>
          <p:cNvSpPr/>
          <p:nvPr/>
        </p:nvSpPr>
        <p:spPr>
          <a:xfrm>
            <a:off x="5181600" y="4267200"/>
            <a:ext cx="1219200" cy="914400"/>
          </a:xfrm>
          <a:prstGeom prst="round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what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cxnSp>
        <p:nvCxnSpPr>
          <p:cNvPr id="63" name="Conexão recta unidireccional 62"/>
          <p:cNvCxnSpPr/>
          <p:nvPr/>
        </p:nvCxnSpPr>
        <p:spPr>
          <a:xfrm>
            <a:off x="3962400" y="3429000"/>
            <a:ext cx="16764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Conexão recta 69"/>
          <p:cNvCxnSpPr/>
          <p:nvPr/>
        </p:nvCxnSpPr>
        <p:spPr>
          <a:xfrm>
            <a:off x="5029200" y="33528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Conexão recta unidireccional 81"/>
          <p:cNvCxnSpPr/>
          <p:nvPr/>
        </p:nvCxnSpPr>
        <p:spPr>
          <a:xfrm>
            <a:off x="5334000" y="3429000"/>
            <a:ext cx="14478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6" name="Rectângulo arredondado 85"/>
          <p:cNvSpPr/>
          <p:nvPr/>
        </p:nvSpPr>
        <p:spPr>
          <a:xfrm>
            <a:off x="1676400" y="5410200"/>
            <a:ext cx="8686800" cy="1295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place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question-word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after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reporting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88" name="Rectângulo arredondado 87"/>
          <p:cNvSpPr/>
          <p:nvPr/>
        </p:nvSpPr>
        <p:spPr>
          <a:xfrm>
            <a:off x="1676400" y="5410200"/>
            <a:ext cx="8686800" cy="1295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now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place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SUBJECT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before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(“are”)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because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word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order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same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as in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statements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: </a:t>
            </a:r>
          </a:p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(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subject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+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).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67200" y="2819400"/>
            <a:ext cx="762000" cy="6858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1" name="Conexão recta 20"/>
          <p:cNvCxnSpPr/>
          <p:nvPr/>
        </p:nvCxnSpPr>
        <p:spPr>
          <a:xfrm>
            <a:off x="4343400" y="3352800"/>
            <a:ext cx="5334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exão recta 21"/>
          <p:cNvCxnSpPr/>
          <p:nvPr/>
        </p:nvCxnSpPr>
        <p:spPr>
          <a:xfrm>
            <a:off x="5791200" y="3352800"/>
            <a:ext cx="838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exão recta unidireccional 24"/>
          <p:cNvCxnSpPr/>
          <p:nvPr/>
        </p:nvCxnSpPr>
        <p:spPr>
          <a:xfrm>
            <a:off x="6172200" y="3429000"/>
            <a:ext cx="19050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exão recta unidireccional 25"/>
          <p:cNvCxnSpPr/>
          <p:nvPr/>
        </p:nvCxnSpPr>
        <p:spPr>
          <a:xfrm>
            <a:off x="4648200" y="3429000"/>
            <a:ext cx="35052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Rectângulo arredondado 38"/>
          <p:cNvSpPr/>
          <p:nvPr/>
        </p:nvSpPr>
        <p:spPr>
          <a:xfrm>
            <a:off x="1676400" y="5410200"/>
            <a:ext cx="8686800" cy="1295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Now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place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VERB(S)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in a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tense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after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SUBJECT.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cxnSp>
        <p:nvCxnSpPr>
          <p:cNvPr id="43" name="Conexão recta 42"/>
          <p:cNvCxnSpPr/>
          <p:nvPr/>
        </p:nvCxnSpPr>
        <p:spPr>
          <a:xfrm>
            <a:off x="6705600" y="3352800"/>
            <a:ext cx="228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Conexão recta unidireccional 43"/>
          <p:cNvCxnSpPr/>
          <p:nvPr/>
        </p:nvCxnSpPr>
        <p:spPr>
          <a:xfrm>
            <a:off x="6858000" y="3429000"/>
            <a:ext cx="26670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Rectângulo arredondado 56"/>
          <p:cNvSpPr/>
          <p:nvPr/>
        </p:nvSpPr>
        <p:spPr>
          <a:xfrm>
            <a:off x="1676400" y="5410200"/>
            <a:ext cx="8686800" cy="1295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DON’T FORGET!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Reported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questions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are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like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statements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,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DO NOT NEED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question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mark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(?). Also remove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inverted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commas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again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 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9" grpId="0" animBg="1"/>
      <p:bldP spid="83" grpId="0" animBg="1"/>
      <p:bldP spid="20" grpId="0" animBg="1"/>
      <p:bldP spid="7408" grpId="0"/>
      <p:bldP spid="5" grpId="0" animBg="1"/>
      <p:bldP spid="13" grpId="0" animBg="1"/>
      <p:bldP spid="64" grpId="0" animBg="1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39" grpId="0" animBg="1"/>
      <p:bldP spid="39" grpId="1" animBg="1"/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76200"/>
            <a:ext cx="86772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Let’s report yes/no questions now.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There is a small difference between these questions and </a:t>
            </a:r>
            <a:r>
              <a:rPr lang="en-US" sz="2800" b="1" dirty="0" err="1">
                <a:solidFill>
                  <a:schemeClr val="bg1"/>
                </a:solidFill>
                <a:latin typeface="Arial Rounded MT Bold" pitchFamily="34" charset="0"/>
              </a:rPr>
              <a:t>wh</a:t>
            </a: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-questions.</a:t>
            </a: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2133600"/>
            <a:ext cx="8458200" cy="914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Will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you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be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here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?” Tom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1905000" y="3200400"/>
            <a:ext cx="8458200" cy="914400"/>
          </a:xfrm>
          <a:prstGeom prst="round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Tom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(me)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if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I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would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be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there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. </a:t>
            </a:r>
          </a:p>
        </p:txBody>
      </p:sp>
      <p:sp>
        <p:nvSpPr>
          <p:cNvPr id="31" name="Oval 30"/>
          <p:cNvSpPr/>
          <p:nvPr/>
        </p:nvSpPr>
        <p:spPr>
          <a:xfrm>
            <a:off x="5791200" y="3352800"/>
            <a:ext cx="457200" cy="609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ctângulo arredondado 31"/>
          <p:cNvSpPr/>
          <p:nvPr/>
        </p:nvSpPr>
        <p:spPr>
          <a:xfrm>
            <a:off x="1828800" y="4800600"/>
            <a:ext cx="8686800" cy="13716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Instead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of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a 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question-word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now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use </a:t>
            </a:r>
          </a:p>
          <a:p>
            <a:pPr algn="ctr">
              <a:defRPr/>
            </a:pP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“</a:t>
            </a:r>
            <a:r>
              <a:rPr lang="pt-PT" sz="3600" b="1" dirty="0" err="1">
                <a:solidFill>
                  <a:schemeClr val="tx1"/>
                </a:solidFill>
                <a:latin typeface="Candara" pitchFamily="34" charset="0"/>
              </a:rPr>
              <a:t>if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”</a:t>
            </a:r>
            <a:r>
              <a:rPr lang="pt-PT" sz="36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(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or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“</a:t>
            </a:r>
            <a:r>
              <a:rPr lang="pt-PT" sz="3600" b="1" dirty="0" err="1">
                <a:solidFill>
                  <a:schemeClr val="tx1"/>
                </a:solidFill>
                <a:latin typeface="Candara" pitchFamily="34" charset="0"/>
              </a:rPr>
              <a:t>whether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”)</a:t>
            </a:r>
            <a:endParaRPr lang="pt-PT" sz="4000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8" grpId="0"/>
      <p:bldP spid="5" grpId="0" animBg="1"/>
      <p:bldP spid="30" grpId="0" animBg="1"/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76200"/>
            <a:ext cx="86772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Reporting questions with “do”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Let’s see what happens if the question has the auxiliary verb “do” in the present.</a:t>
            </a: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1905000"/>
            <a:ext cx="8458200" cy="914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Where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do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they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come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from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?” Tom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1905000" y="2971800"/>
            <a:ext cx="8458200" cy="914400"/>
          </a:xfrm>
          <a:prstGeom prst="round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Tom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(me)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where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they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came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from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1" name="Oval 30"/>
          <p:cNvSpPr/>
          <p:nvPr/>
        </p:nvSpPr>
        <p:spPr>
          <a:xfrm>
            <a:off x="7467600" y="3048000"/>
            <a:ext cx="1143000" cy="762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cta 7"/>
          <p:cNvCxnSpPr/>
          <p:nvPr/>
        </p:nvCxnSpPr>
        <p:spPr>
          <a:xfrm flipH="1">
            <a:off x="3962400" y="2057400"/>
            <a:ext cx="457200" cy="609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4038600" y="2057400"/>
            <a:ext cx="457200" cy="609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ângulo arredondado 9"/>
          <p:cNvSpPr/>
          <p:nvPr/>
        </p:nvSpPr>
        <p:spPr>
          <a:xfrm>
            <a:off x="1905000" y="4114800"/>
            <a:ext cx="8534400" cy="2438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Reported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questions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are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like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positive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statements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,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DO NOT NEED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auxiliary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“do”.</a:t>
            </a:r>
          </a:p>
          <a:p>
            <a:pPr algn="ctr">
              <a:defRPr/>
            </a:pPr>
            <a:endParaRPr lang="pt-PT" sz="2800" dirty="0">
              <a:solidFill>
                <a:schemeClr val="tx1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In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case “do”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present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change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main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(“come”) 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into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Simple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8" grpId="0"/>
      <p:bldP spid="5" grpId="0" animBg="1"/>
      <p:bldP spid="30" grpId="0" animBg="1"/>
      <p:bldP spid="31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76200"/>
            <a:ext cx="86772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Reporting questions with “do”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Let’s see what happens if the question has the auxiliary verb “do” in the past.</a:t>
            </a: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1905000"/>
            <a:ext cx="8458200" cy="914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Did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you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see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Jane?” Tom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1905000" y="2971800"/>
            <a:ext cx="8458200" cy="914400"/>
          </a:xfrm>
          <a:prstGeom prst="round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Tom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(me)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if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I 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had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seen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Jane.</a:t>
            </a:r>
          </a:p>
        </p:txBody>
      </p:sp>
      <p:sp>
        <p:nvSpPr>
          <p:cNvPr id="31" name="Oval 30"/>
          <p:cNvSpPr/>
          <p:nvPr/>
        </p:nvSpPr>
        <p:spPr>
          <a:xfrm>
            <a:off x="6477000" y="3048000"/>
            <a:ext cx="1600200" cy="762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cta 7"/>
          <p:cNvCxnSpPr/>
          <p:nvPr/>
        </p:nvCxnSpPr>
        <p:spPr>
          <a:xfrm flipH="1">
            <a:off x="3657600" y="2057400"/>
            <a:ext cx="457200" cy="609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3733800" y="2057400"/>
            <a:ext cx="457200" cy="609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ângulo arredondado 9"/>
          <p:cNvSpPr/>
          <p:nvPr/>
        </p:nvSpPr>
        <p:spPr>
          <a:xfrm>
            <a:off x="1905000" y="4114800"/>
            <a:ext cx="8534400" cy="2438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Again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DO NOT NEED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auxiliary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“do”.</a:t>
            </a:r>
          </a:p>
          <a:p>
            <a:pPr algn="ctr">
              <a:defRPr/>
            </a:pPr>
            <a:endParaRPr lang="pt-PT" sz="2800" dirty="0">
              <a:solidFill>
                <a:schemeClr val="tx1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In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case “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did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”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change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main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(“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see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”) 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into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Perfect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: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had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+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participle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8" grpId="0"/>
      <p:bldP spid="5" grpId="0" animBg="1"/>
      <p:bldP spid="30" grpId="0" animBg="1"/>
      <p:bldP spid="31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282714"/>
            <a:ext cx="8677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WORD ORDER </a:t>
            </a:r>
            <a:r>
              <a:rPr lang="en-US" sz="3600" b="1" dirty="0">
                <a:solidFill>
                  <a:schemeClr val="bg1"/>
                </a:solidFill>
                <a:latin typeface="Arial Rounded MT Bold" pitchFamily="34" charset="0"/>
              </a:rPr>
              <a:t>in reported questions</a:t>
            </a:r>
            <a:endParaRPr lang="en-US" sz="40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1371600"/>
            <a:ext cx="8458200" cy="914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How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fast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can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you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run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?” Tom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1905000" y="2362200"/>
            <a:ext cx="8458200" cy="914400"/>
          </a:xfrm>
          <a:prstGeom prst="round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Tom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(me)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how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fast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I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could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tx1"/>
                </a:solidFill>
                <a:latin typeface="Candara" pitchFamily="34" charset="0"/>
              </a:rPr>
              <a:t>run</a:t>
            </a:r>
            <a:r>
              <a:rPr lang="pt-PT" sz="3200" dirty="0">
                <a:solidFill>
                  <a:schemeClr val="tx1"/>
                </a:solidFill>
                <a:latin typeface="Candara" pitchFamily="34" charset="0"/>
              </a:rPr>
              <a:t>. </a:t>
            </a:r>
          </a:p>
        </p:txBody>
      </p:sp>
      <p:sp>
        <p:nvSpPr>
          <p:cNvPr id="33" name="Rectângulo arredondado 32"/>
          <p:cNvSpPr/>
          <p:nvPr/>
        </p:nvSpPr>
        <p:spPr>
          <a:xfrm>
            <a:off x="1600200" y="4572000"/>
            <a:ext cx="8991600" cy="17526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Speaker +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reporting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+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question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word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+ S +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(s)</a:t>
            </a:r>
          </a:p>
          <a:p>
            <a:pPr>
              <a:defRPr/>
            </a:pP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                         (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)                   (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or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 “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if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)             (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)</a:t>
            </a:r>
          </a:p>
        </p:txBody>
      </p:sp>
      <p:cxnSp>
        <p:nvCxnSpPr>
          <p:cNvPr id="9" name="Conexão recta 8"/>
          <p:cNvCxnSpPr/>
          <p:nvPr/>
        </p:nvCxnSpPr>
        <p:spPr>
          <a:xfrm>
            <a:off x="2971800" y="3048000"/>
            <a:ext cx="76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exão recta unidireccional 12"/>
          <p:cNvCxnSpPr/>
          <p:nvPr/>
        </p:nvCxnSpPr>
        <p:spPr>
          <a:xfrm flipH="1">
            <a:off x="2514600" y="3124200"/>
            <a:ext cx="838200" cy="18288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3810000" y="3048000"/>
            <a:ext cx="18288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exão recta unidireccional 15"/>
          <p:cNvCxnSpPr/>
          <p:nvPr/>
        </p:nvCxnSpPr>
        <p:spPr>
          <a:xfrm flipH="1">
            <a:off x="4343400" y="3200400"/>
            <a:ext cx="76200" cy="16764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exão recta 17"/>
          <p:cNvCxnSpPr/>
          <p:nvPr/>
        </p:nvCxnSpPr>
        <p:spPr>
          <a:xfrm>
            <a:off x="5715000" y="3048000"/>
            <a:ext cx="1600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exão recta 19"/>
          <p:cNvCxnSpPr/>
          <p:nvPr/>
        </p:nvCxnSpPr>
        <p:spPr>
          <a:xfrm>
            <a:off x="7391400" y="3048000"/>
            <a:ext cx="2286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exão recta 21"/>
          <p:cNvCxnSpPr/>
          <p:nvPr/>
        </p:nvCxnSpPr>
        <p:spPr>
          <a:xfrm>
            <a:off x="7696200" y="3048000"/>
            <a:ext cx="1600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exão recta unidireccional 22"/>
          <p:cNvCxnSpPr/>
          <p:nvPr/>
        </p:nvCxnSpPr>
        <p:spPr>
          <a:xfrm>
            <a:off x="6553200" y="3200400"/>
            <a:ext cx="685800" cy="17526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exão recta unidireccional 24"/>
          <p:cNvCxnSpPr/>
          <p:nvPr/>
        </p:nvCxnSpPr>
        <p:spPr>
          <a:xfrm>
            <a:off x="7543800" y="3124200"/>
            <a:ext cx="1066800" cy="18288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exão recta unidireccional 26"/>
          <p:cNvCxnSpPr/>
          <p:nvPr/>
        </p:nvCxnSpPr>
        <p:spPr>
          <a:xfrm>
            <a:off x="8458200" y="3124200"/>
            <a:ext cx="1066800" cy="18288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8" grpId="0"/>
      <p:bldP spid="5" grpId="0" animBg="1"/>
      <p:bldP spid="30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72744" y="5067793"/>
            <a:ext cx="6299521" cy="5361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3399FF"/>
                </a:solidFill>
                <a:latin typeface="Comic Sans MS" pitchFamily="66" charset="0"/>
              </a:rPr>
              <a:t>Reported Question: He asked if I was tired.</a:t>
            </a:r>
            <a:endParaRPr lang="el-GR" sz="2000" b="1" dirty="0">
              <a:solidFill>
                <a:srgbClr val="3399FF"/>
              </a:solidFill>
              <a:latin typeface="Gretoon Highlight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3954" y="595515"/>
            <a:ext cx="4142654" cy="75863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174256" y="1629023"/>
            <a:ext cx="6226000" cy="54702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Direct Question : “Are you tired?”</a:t>
            </a:r>
            <a:endParaRPr lang="el-GR" sz="2000" b="1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59820" y="2308290"/>
            <a:ext cx="504056" cy="39166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l-GR" dirty="0"/>
          </a:p>
        </p:txBody>
      </p:sp>
      <p:sp>
        <p:nvSpPr>
          <p:cNvPr id="7" name="Rounded Rectangle 6"/>
          <p:cNvSpPr/>
          <p:nvPr/>
        </p:nvSpPr>
        <p:spPr>
          <a:xfrm>
            <a:off x="2159820" y="3306208"/>
            <a:ext cx="6240436" cy="597798"/>
          </a:xfrm>
          <a:prstGeom prst="roundRect">
            <a:avLst/>
          </a:prstGeom>
          <a:solidFill>
            <a:srgbClr val="E7FFA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Indirect Question: I wonder if you are tired.</a:t>
            </a:r>
            <a:endParaRPr lang="el-GR" sz="20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4256" y="4005064"/>
            <a:ext cx="551804" cy="36004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l-GR" dirty="0"/>
          </a:p>
        </p:txBody>
      </p:sp>
      <p:sp>
        <p:nvSpPr>
          <p:cNvPr id="9" name="Oval 8"/>
          <p:cNvSpPr/>
          <p:nvPr/>
        </p:nvSpPr>
        <p:spPr>
          <a:xfrm>
            <a:off x="8688288" y="593050"/>
            <a:ext cx="720080" cy="72008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l-GR" dirty="0"/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77" y="889674"/>
            <a:ext cx="478691" cy="423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66" y="1703262"/>
            <a:ext cx="478691" cy="429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66" y="3390310"/>
            <a:ext cx="478691" cy="4295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05" y="1435144"/>
            <a:ext cx="1149451" cy="873667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211" y="4858711"/>
            <a:ext cx="764591" cy="77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609" y="2926354"/>
            <a:ext cx="969029" cy="75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383" y="5517233"/>
            <a:ext cx="1224136" cy="9107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63876" y="2348880"/>
            <a:ext cx="3541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omic Sans MS" pitchFamily="66" charset="0"/>
              </a:rPr>
              <a:t>Turn to Indirect Question</a:t>
            </a:r>
            <a:endParaRPr lang="el-GR" sz="2000" b="1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7494" y="2716728"/>
            <a:ext cx="466543" cy="4855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7494" y="4429574"/>
            <a:ext cx="466543" cy="4855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16004" r="17841" b="31918"/>
          <a:stretch/>
        </p:blipFill>
        <p:spPr>
          <a:xfrm>
            <a:off x="6335327" y="2217653"/>
            <a:ext cx="1055305" cy="5729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16602" y="4005064"/>
            <a:ext cx="438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omic Sans MS" pitchFamily="66" charset="0"/>
              </a:rPr>
              <a:t>Turn into Reported Speech.</a:t>
            </a:r>
            <a:endParaRPr lang="el-GR" sz="2000" b="1" dirty="0">
              <a:solidFill>
                <a:schemeClr val="accent4">
                  <a:lumMod val="50000"/>
                </a:schemeClr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5" name="Picture 2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26" y="3904007"/>
            <a:ext cx="527652" cy="5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67873"/>
      </p:ext>
    </p:extLst>
  </p:cSld>
  <p:clrMapOvr>
    <a:masterClrMapping/>
  </p:clrMapOvr>
  <p:transition spd="slow" advClick="0">
    <p:cover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7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5600" y="6165305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5520" y="1319162"/>
            <a:ext cx="1440160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scene3d>
            <a:camera prst="orthographicFront">
              <a:rot lat="813975" lon="553847" rev="20612354"/>
            </a:camera>
            <a:lightRig rig="threePt" dir="t"/>
          </a:scene3d>
          <a:sp3d extrusionH="76200" contourW="12700" prstMaterial="matte">
            <a:bevelT w="133350" h="1079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Question  Word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0021" y="1342510"/>
            <a:ext cx="1728192" cy="646331"/>
          </a:xfrm>
          <a:prstGeom prst="rect">
            <a:avLst/>
          </a:prstGeom>
          <a:solidFill>
            <a:srgbClr val="00B05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Auxiliary Verb or Modal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5960" y="1341906"/>
            <a:ext cx="1728000" cy="646331"/>
          </a:xfrm>
          <a:prstGeom prst="rect">
            <a:avLst/>
          </a:prstGeom>
          <a:solidFill>
            <a:srgbClr val="0099CC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endParaRPr lang="en-US" sz="8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Subject</a:t>
            </a:r>
          </a:p>
          <a:p>
            <a:pPr marL="36000" algn="ctr"/>
            <a:endParaRPr lang="el-GR" sz="9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2308" y="1342510"/>
            <a:ext cx="1728000" cy="646331"/>
          </a:xfrm>
          <a:prstGeom prst="rect">
            <a:avLst/>
          </a:prstGeom>
          <a:solidFill>
            <a:srgbClr val="00B05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Main</a:t>
            </a: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Verb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05501" y="1219400"/>
            <a:ext cx="1120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PF BeauSans Pro Thin" pitchFamily="2" charset="0"/>
              </a:rPr>
              <a:t>…..?</a:t>
            </a:r>
            <a:endParaRPr lang="el-GR" sz="440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PF BeauSans Pro Thi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9536" y="2480698"/>
            <a:ext cx="12961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Who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What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Where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How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When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Why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84362" y="2311420"/>
            <a:ext cx="6249353" cy="1384995"/>
            <a:chOff x="2437945" y="3259722"/>
            <a:chExt cx="4713592" cy="1384995"/>
          </a:xfrm>
        </p:grpSpPr>
        <p:sp>
          <p:nvSpPr>
            <p:cNvPr id="12" name="TextBox 11"/>
            <p:cNvSpPr txBox="1"/>
            <p:nvPr/>
          </p:nvSpPr>
          <p:spPr>
            <a:xfrm>
              <a:off x="2437945" y="3259722"/>
              <a:ext cx="146552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do / does </a:t>
              </a:r>
            </a:p>
            <a:p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did </a:t>
              </a:r>
            </a:p>
            <a:p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will                        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3345" y="3690610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V 1                         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587406" y="2480697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79392" y="3632826"/>
            <a:ext cx="6261024" cy="954107"/>
            <a:chOff x="2441074" y="3253948"/>
            <a:chExt cx="4722395" cy="954107"/>
          </a:xfrm>
        </p:grpSpPr>
        <p:sp>
          <p:nvSpPr>
            <p:cNvPr id="18" name="TextBox 17"/>
            <p:cNvSpPr txBox="1"/>
            <p:nvPr/>
          </p:nvSpPr>
          <p:spPr>
            <a:xfrm>
              <a:off x="2441074" y="3253948"/>
              <a:ext cx="2516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am / is / are</a:t>
              </a:r>
            </a:p>
            <a:p>
              <a:r>
                <a:rPr lang="en-GB" sz="28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was / were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35277" y="3469391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V +  </a:t>
              </a:r>
              <a:r>
                <a:rPr lang="en-GB" sz="2800" dirty="0" err="1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ing</a:t>
              </a:r>
              <a:r>
                <a:rPr lang="en-GB" sz="28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535519" y="3560817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79392" y="4635134"/>
            <a:ext cx="6261024" cy="954107"/>
            <a:chOff x="2441074" y="3253948"/>
            <a:chExt cx="4722395" cy="954107"/>
          </a:xfrm>
        </p:grpSpPr>
        <p:sp>
          <p:nvSpPr>
            <p:cNvPr id="22" name="TextBox 21"/>
            <p:cNvSpPr txBox="1"/>
            <p:nvPr/>
          </p:nvSpPr>
          <p:spPr>
            <a:xfrm>
              <a:off x="2441074" y="3253948"/>
              <a:ext cx="2516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have / has</a:t>
              </a:r>
            </a:p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35277" y="3469391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V 3                         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943399" y="2554451"/>
            <a:ext cx="20060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friend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he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teachers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new phone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coffee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wild animals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you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404492"/>
            <a:ext cx="1336876" cy="13368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79576" y="188641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06" y="355310"/>
            <a:ext cx="920559" cy="3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camera.wav"/>
          </p:stSnd>
        </p:sndAc>
      </p:transition>
    </mc:Choice>
    <mc:Fallback xmlns="">
      <p:transition spd="slow" advClick="0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5" grpId="0"/>
      <p:bldP spid="15" grpId="1"/>
      <p:bldP spid="20" grpId="0"/>
      <p:bldP spid="24" grpId="0"/>
      <p:bldP spid="25" grpId="0"/>
      <p:bldP spid="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58800" y="9906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860550" y="189865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basket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879599" y="2324100"/>
            <a:ext cx="27971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133" b="1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r>
              <a:rPr lang="en-US" dirty="0"/>
              <a:t>ceremony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879600" y="290195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cloth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242D1A-D798-4BA4-AF96-2744C6F0EE3A}"/>
              </a:ext>
            </a:extLst>
          </p:cNvPr>
          <p:cNvSpPr txBox="1"/>
          <p:nvPr/>
        </p:nvSpPr>
        <p:spPr>
          <a:xfrm>
            <a:off x="1908175" y="3451225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embroidery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0D790E-CD00-4A14-83A3-6F05A5907472}"/>
              </a:ext>
            </a:extLst>
          </p:cNvPr>
          <p:cNvSpPr txBox="1"/>
          <p:nvPr/>
        </p:nvSpPr>
        <p:spPr>
          <a:xfrm>
            <a:off x="1870075" y="3921125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headscarf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E02C11-AA21-4E52-86A3-72FD535A3920}"/>
              </a:ext>
            </a:extLst>
          </p:cNvPr>
          <p:cNvSpPr txBox="1"/>
          <p:nvPr/>
        </p:nvSpPr>
        <p:spPr>
          <a:xfrm>
            <a:off x="1879600" y="4435475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pattern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0D5558-C185-4856-A5ED-6533EADF9562}"/>
              </a:ext>
            </a:extLst>
          </p:cNvPr>
          <p:cNvSpPr txBox="1"/>
          <p:nvPr/>
        </p:nvSpPr>
        <p:spPr>
          <a:xfrm>
            <a:off x="1879600" y="49276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pottery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DE74EFC-ECCD-42F3-8E72-2FA944F4C8C3}"/>
              </a:ext>
            </a:extLst>
          </p:cNvPr>
          <p:cNvSpPr txBox="1"/>
          <p:nvPr/>
        </p:nvSpPr>
        <p:spPr>
          <a:xfrm>
            <a:off x="1778000" y="55118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product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515F085-DA4A-48F3-81EA-CB1A88DDDE09}"/>
              </a:ext>
            </a:extLst>
          </p:cNvPr>
          <p:cNvSpPr txBox="1"/>
          <p:nvPr/>
        </p:nvSpPr>
        <p:spPr>
          <a:xfrm>
            <a:off x="1793875" y="5988050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silver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200" y="19050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D5E6D4A-8017-429D-BF85-88ECD5DBF0A1}"/>
              </a:ext>
            </a:extLst>
          </p:cNvPr>
          <p:cNvSpPr txBox="1"/>
          <p:nvPr/>
        </p:nvSpPr>
        <p:spPr>
          <a:xfrm>
            <a:off x="660400" y="5918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3881895-4CCF-4CBD-9B90-64CC94CAA8D3}"/>
              </a:ext>
            </a:extLst>
          </p:cNvPr>
          <p:cNvSpPr txBox="1"/>
          <p:nvPr/>
        </p:nvSpPr>
        <p:spPr>
          <a:xfrm>
            <a:off x="6402869" y="192405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Sọt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rổ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FE19892-413A-4578-905F-DC960411CA89}"/>
              </a:ext>
            </a:extLst>
          </p:cNvPr>
          <p:cNvSpPr txBox="1"/>
          <p:nvPr/>
        </p:nvSpPr>
        <p:spPr>
          <a:xfrm>
            <a:off x="6369050" y="2381250"/>
            <a:ext cx="3708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Nghi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thức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nghi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lễ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999A8A7-7052-4102-94B2-9B8F20180297}"/>
              </a:ext>
            </a:extLst>
          </p:cNvPr>
          <p:cNvSpPr txBox="1"/>
          <p:nvPr/>
        </p:nvSpPr>
        <p:spPr>
          <a:xfrm>
            <a:off x="6502400" y="2819400"/>
            <a:ext cx="500465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Vải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vóc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8659CAF-AFCA-444B-83BE-D8B41E3533BC}"/>
              </a:ext>
            </a:extLst>
          </p:cNvPr>
          <p:cNvSpPr txBox="1"/>
          <p:nvPr/>
        </p:nvSpPr>
        <p:spPr>
          <a:xfrm>
            <a:off x="6502400" y="3378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Thêu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thùa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6DED095-ACFE-466C-A107-BBE2FE8DC9B7}"/>
              </a:ext>
            </a:extLst>
          </p:cNvPr>
          <p:cNvSpPr txBox="1"/>
          <p:nvPr/>
        </p:nvSpPr>
        <p:spPr>
          <a:xfrm>
            <a:off x="6502400" y="3886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Khăn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trùm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đầu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AEEAF13A-059A-4A47-BFA7-75F60C8AD2A2}"/>
              </a:ext>
            </a:extLst>
          </p:cNvPr>
          <p:cNvSpPr txBox="1"/>
          <p:nvPr/>
        </p:nvSpPr>
        <p:spPr>
          <a:xfrm>
            <a:off x="6502400" y="4394200"/>
            <a:ext cx="3352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Hoạ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tiết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7DEBC39-EB9A-499F-935F-D6B549256E5A}"/>
              </a:ext>
            </a:extLst>
          </p:cNvPr>
          <p:cNvSpPr txBox="1"/>
          <p:nvPr/>
        </p:nvSpPr>
        <p:spPr>
          <a:xfrm>
            <a:off x="6502400" y="4902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Gốm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E3F2B6B6-7430-4CE7-B014-312B20CDDD42}"/>
              </a:ext>
            </a:extLst>
          </p:cNvPr>
          <p:cNvSpPr txBox="1"/>
          <p:nvPr/>
        </p:nvSpPr>
        <p:spPr>
          <a:xfrm>
            <a:off x="6502400" y="5410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Sản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phẩm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E00342B2-E252-4765-94B5-28898CC971B1}"/>
              </a:ext>
            </a:extLst>
          </p:cNvPr>
          <p:cNvSpPr txBox="1"/>
          <p:nvPr/>
        </p:nvSpPr>
        <p:spPr>
          <a:xfrm>
            <a:off x="6502400" y="5918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Bạc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54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0492" y="1886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INDIRECT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7768" y="1201429"/>
            <a:ext cx="1440160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scene3d>
            <a:camera prst="orthographicFront">
              <a:rot lat="813975" lon="553847" rev="20612354"/>
            </a:camera>
            <a:lightRig rig="threePt" dir="t"/>
          </a:scene3d>
          <a:sp3d extrusionH="76200" contourW="12700" prstMaterial="matte">
            <a:bevelT w="133350" h="1079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Question  Word / IF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6160" y="1152499"/>
            <a:ext cx="1728192" cy="646331"/>
          </a:xfrm>
          <a:prstGeom prst="rect">
            <a:avLst/>
          </a:prstGeom>
          <a:solidFill>
            <a:srgbClr val="00B05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affirmative </a:t>
            </a: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verb form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952" y="1175243"/>
            <a:ext cx="1728000" cy="646331"/>
          </a:xfrm>
          <a:prstGeom prst="rect">
            <a:avLst/>
          </a:prstGeom>
          <a:solidFill>
            <a:srgbClr val="0099CC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endParaRPr lang="en-US" sz="8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Subject</a:t>
            </a:r>
          </a:p>
          <a:p>
            <a:pPr marL="36000" algn="ctr"/>
            <a:endParaRPr lang="el-GR" sz="9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5520" y="1152497"/>
            <a:ext cx="1872208" cy="646331"/>
          </a:xfrm>
          <a:prstGeom prst="rect">
            <a:avLst/>
          </a:prstGeom>
          <a:solidFill>
            <a:srgbClr val="FFCC0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 w="19050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Introductory</a:t>
            </a:r>
          </a:p>
          <a:p>
            <a:pPr marL="36000" algn="ctr"/>
            <a:r>
              <a:rPr lang="en-US" dirty="0">
                <a:ln w="19050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Verb / question</a:t>
            </a:r>
            <a:endParaRPr lang="el-GR" dirty="0">
              <a:ln w="19050">
                <a:solidFill>
                  <a:srgbClr val="FF8021">
                    <a:lumMod val="50000"/>
                  </a:srgbClr>
                </a:solidFill>
              </a:ln>
              <a:solidFill>
                <a:srgbClr val="FF8021">
                  <a:lumMod val="50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77510" y="1052737"/>
            <a:ext cx="9316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PF BeauSans Pro Thin" pitchFamily="2" charset="0"/>
              </a:rPr>
              <a:t>.(?)</a:t>
            </a:r>
            <a:endParaRPr lang="el-GR" sz="440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PF BeauSans Pro Thi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0871" y="2405871"/>
            <a:ext cx="12961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who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what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Where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how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when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why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if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07969" y="2632934"/>
            <a:ext cx="15205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friend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he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teachers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phone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coffee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wild animals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you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31503" y="3107954"/>
            <a:ext cx="28803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He asked</a:t>
            </a:r>
          </a:p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She wondered  </a:t>
            </a:r>
          </a:p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Could you tell me (?)</a:t>
            </a:r>
          </a:p>
          <a:p>
            <a:pPr algn="r"/>
            <a:r>
              <a:rPr lang="en-GB" sz="20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      </a:t>
            </a:r>
            <a:r>
              <a:rPr lang="en-GB" sz="2000" dirty="0">
                <a:ln w="28575">
                  <a:solidFill>
                    <a:srgbClr val="00CC5C"/>
                  </a:solidFill>
                </a:ln>
                <a:solidFill>
                  <a:srgbClr val="00B050"/>
                </a:solidFill>
                <a:latin typeface="PF BeauSans Pro Thin" pitchFamily="2" charset="0"/>
              </a:rPr>
              <a:t>                </a:t>
            </a:r>
            <a:r>
              <a:rPr lang="en-GB" sz="20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r>
              <a:rPr lang="en-GB" sz="2000" dirty="0">
                <a:ln w="28575">
                  <a:solidFill>
                    <a:srgbClr val="00CC5C"/>
                  </a:solidFill>
                </a:ln>
                <a:solidFill>
                  <a:srgbClr val="00B050"/>
                </a:solidFill>
                <a:latin typeface="PF BeauSans Pro Thin" pitchFamily="2" charset="0"/>
              </a:rPr>
              <a:t>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509780" y="2253122"/>
            <a:ext cx="6003045" cy="1261884"/>
            <a:chOff x="2437945" y="3259722"/>
            <a:chExt cx="4713592" cy="1261884"/>
          </a:xfrm>
        </p:grpSpPr>
        <p:sp>
          <p:nvSpPr>
            <p:cNvPr id="27" name="TextBox 26"/>
            <p:cNvSpPr txBox="1"/>
            <p:nvPr/>
          </p:nvSpPr>
          <p:spPr>
            <a:xfrm>
              <a:off x="2437945" y="3259722"/>
              <a:ext cx="146552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like/ likes </a:t>
              </a:r>
            </a:p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came</a:t>
              </a:r>
            </a:p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will find</a:t>
              </a:r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23345" y="3690610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9683275" y="2433693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559718" y="3628847"/>
            <a:ext cx="3283676" cy="830997"/>
            <a:chOff x="2441074" y="3253948"/>
            <a:chExt cx="2578343" cy="830997"/>
          </a:xfrm>
        </p:grpSpPr>
        <p:sp>
          <p:nvSpPr>
            <p:cNvPr id="31" name="TextBox 30"/>
            <p:cNvSpPr txBox="1"/>
            <p:nvPr/>
          </p:nvSpPr>
          <p:spPr>
            <a:xfrm>
              <a:off x="2441074" y="3253948"/>
              <a:ext cx="25161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am / is / are</a:t>
              </a:r>
            </a:p>
            <a:p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was / were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30289" y="3438613"/>
              <a:ext cx="1289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V +  </a:t>
              </a:r>
              <a:r>
                <a:rPr lang="en-GB" sz="2400" dirty="0" err="1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ing</a:t>
              </a:r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9660655" y="3862005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59719" y="4631155"/>
            <a:ext cx="3615953" cy="954107"/>
            <a:chOff x="2441074" y="3253948"/>
            <a:chExt cx="2839247" cy="954107"/>
          </a:xfrm>
        </p:grpSpPr>
        <p:sp>
          <p:nvSpPr>
            <p:cNvPr id="35" name="TextBox 34"/>
            <p:cNvSpPr txBox="1"/>
            <p:nvPr/>
          </p:nvSpPr>
          <p:spPr>
            <a:xfrm>
              <a:off x="2441074" y="3253948"/>
              <a:ext cx="2516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have / has</a:t>
              </a:r>
            </a:p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52129" y="3469391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V 3                        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79576" y="6239054"/>
            <a:ext cx="669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INDIRECT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pic>
        <p:nvPicPr>
          <p:cNvPr id="3" name="Picture 2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72" y="5877272"/>
            <a:ext cx="751289" cy="7512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06" y="355310"/>
            <a:ext cx="920559" cy="3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camera.wav"/>
          </p:stSnd>
        </p:sndAc>
      </p:transition>
    </mc:Choice>
    <mc:Fallback xmlns="">
      <p:transition spd="slow" advClick="0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24" grpId="0"/>
      <p:bldP spid="25" grpId="0"/>
      <p:bldP spid="29" grpId="0"/>
      <p:bldP spid="29" grpId="1"/>
      <p:bldP spid="33" grpId="0"/>
      <p:bldP spid="22" grpId="0"/>
      <p:bldP spid="2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0492" y="116633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INDIRECT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7768" y="1201429"/>
            <a:ext cx="1440160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scene3d>
            <a:camera prst="orthographicFront">
              <a:rot lat="813975" lon="553847" rev="20612354"/>
            </a:camera>
            <a:lightRig rig="threePt" dir="t"/>
          </a:scene3d>
          <a:sp3d extrusionH="76200" contourW="12700" prstMaterial="matte">
            <a:bevelT w="133350" h="1079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Question  Word / IF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6160" y="1152499"/>
            <a:ext cx="1728192" cy="646331"/>
          </a:xfrm>
          <a:prstGeom prst="rect">
            <a:avLst/>
          </a:prstGeom>
          <a:solidFill>
            <a:srgbClr val="00B05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affirmative </a:t>
            </a: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verb form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952" y="1175243"/>
            <a:ext cx="1728000" cy="646331"/>
          </a:xfrm>
          <a:prstGeom prst="rect">
            <a:avLst/>
          </a:prstGeom>
          <a:solidFill>
            <a:srgbClr val="0099CC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endParaRPr lang="en-US" sz="8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Subject</a:t>
            </a:r>
          </a:p>
          <a:p>
            <a:pPr marL="36000" algn="ctr"/>
            <a:endParaRPr lang="el-GR" sz="9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5520" y="1152497"/>
            <a:ext cx="1872208" cy="646331"/>
          </a:xfrm>
          <a:prstGeom prst="rect">
            <a:avLst/>
          </a:prstGeom>
          <a:solidFill>
            <a:srgbClr val="FFCC0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 w="19050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Introductory</a:t>
            </a:r>
          </a:p>
          <a:p>
            <a:pPr marL="36000" algn="ctr"/>
            <a:r>
              <a:rPr lang="en-US" dirty="0">
                <a:ln w="19050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Verb / question</a:t>
            </a:r>
            <a:endParaRPr lang="el-GR" dirty="0">
              <a:ln w="19050">
                <a:solidFill>
                  <a:srgbClr val="FF8021">
                    <a:lumMod val="50000"/>
                  </a:srgbClr>
                </a:solidFill>
              </a:ln>
              <a:solidFill>
                <a:srgbClr val="FF8021">
                  <a:lumMod val="50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77510" y="1052737"/>
            <a:ext cx="9316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PF BeauSans Pro Thin" pitchFamily="2" charset="0"/>
              </a:rPr>
              <a:t>.(?)</a:t>
            </a:r>
            <a:endParaRPr lang="el-GR" sz="440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PF BeauSans Pro Thi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0871" y="2405871"/>
            <a:ext cx="12961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who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what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Where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how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when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why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if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07969" y="2632934"/>
            <a:ext cx="15205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friend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he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teachers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phone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coffee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wild animals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you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31503" y="3107954"/>
            <a:ext cx="28803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He asked</a:t>
            </a:r>
          </a:p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She wondered  </a:t>
            </a:r>
          </a:p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Could you tell me (?)</a:t>
            </a:r>
          </a:p>
          <a:p>
            <a:pPr algn="r"/>
            <a:r>
              <a:rPr lang="en-GB" sz="20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      </a:t>
            </a:r>
            <a:r>
              <a:rPr lang="en-GB" sz="2000" dirty="0">
                <a:ln w="28575">
                  <a:solidFill>
                    <a:srgbClr val="00CC5C"/>
                  </a:solidFill>
                </a:ln>
                <a:solidFill>
                  <a:srgbClr val="00B050"/>
                </a:solidFill>
                <a:latin typeface="PF BeauSans Pro Thin" pitchFamily="2" charset="0"/>
              </a:rPr>
              <a:t>                </a:t>
            </a:r>
            <a:r>
              <a:rPr lang="en-GB" sz="20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r>
              <a:rPr lang="en-GB" sz="2000" dirty="0">
                <a:ln w="28575">
                  <a:solidFill>
                    <a:srgbClr val="00CC5C"/>
                  </a:solidFill>
                </a:ln>
                <a:solidFill>
                  <a:srgbClr val="00B050"/>
                </a:solidFill>
                <a:latin typeface="PF BeauSans Pro Thin" pitchFamily="2" charset="0"/>
              </a:rPr>
              <a:t>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509780" y="2253122"/>
            <a:ext cx="6003045" cy="1261884"/>
            <a:chOff x="2437945" y="3259722"/>
            <a:chExt cx="4713592" cy="1261884"/>
          </a:xfrm>
        </p:grpSpPr>
        <p:sp>
          <p:nvSpPr>
            <p:cNvPr id="27" name="TextBox 26"/>
            <p:cNvSpPr txBox="1"/>
            <p:nvPr/>
          </p:nvSpPr>
          <p:spPr>
            <a:xfrm>
              <a:off x="2437945" y="3259722"/>
              <a:ext cx="146552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like/ likes </a:t>
              </a:r>
            </a:p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came</a:t>
              </a:r>
            </a:p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will find</a:t>
              </a:r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23345" y="3690610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9683275" y="2433693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559718" y="3628847"/>
            <a:ext cx="3283676" cy="830997"/>
            <a:chOff x="2441074" y="3253948"/>
            <a:chExt cx="2578343" cy="830997"/>
          </a:xfrm>
        </p:grpSpPr>
        <p:sp>
          <p:nvSpPr>
            <p:cNvPr id="31" name="TextBox 30"/>
            <p:cNvSpPr txBox="1"/>
            <p:nvPr/>
          </p:nvSpPr>
          <p:spPr>
            <a:xfrm>
              <a:off x="2441074" y="3253948"/>
              <a:ext cx="25161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am / is / are</a:t>
              </a:r>
            </a:p>
            <a:p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was / were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30289" y="3438613"/>
              <a:ext cx="1289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V +  </a:t>
              </a:r>
              <a:r>
                <a:rPr lang="en-GB" sz="2400" dirty="0" err="1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ing</a:t>
              </a:r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9660655" y="3862005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59719" y="4631155"/>
            <a:ext cx="3615953" cy="954107"/>
            <a:chOff x="2441074" y="3253948"/>
            <a:chExt cx="2839247" cy="954107"/>
          </a:xfrm>
        </p:grpSpPr>
        <p:sp>
          <p:nvSpPr>
            <p:cNvPr id="35" name="TextBox 34"/>
            <p:cNvSpPr txBox="1"/>
            <p:nvPr/>
          </p:nvSpPr>
          <p:spPr>
            <a:xfrm>
              <a:off x="2441074" y="3253948"/>
              <a:ext cx="2516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have / has</a:t>
              </a:r>
            </a:p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52129" y="3469391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V 3                        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79576" y="6239054"/>
            <a:ext cx="669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INDIRECT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pic>
        <p:nvPicPr>
          <p:cNvPr id="3" name="Picture 2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72" y="5877272"/>
            <a:ext cx="751289" cy="7512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06" y="355310"/>
            <a:ext cx="920559" cy="3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camera.wav"/>
          </p:stSnd>
        </p:sndAc>
      </p:transition>
    </mc:Choice>
    <mc:Fallback xmlns="">
      <p:transition spd="slow" advClick="0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24" grpId="0"/>
      <p:bldP spid="25" grpId="0"/>
      <p:bldP spid="29" grpId="0"/>
      <p:bldP spid="29" grpId="1"/>
      <p:bldP spid="33" grpId="0"/>
      <p:bldP spid="22" grpId="0"/>
      <p:bldP spid="2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72" y="5877272"/>
            <a:ext cx="751289" cy="75128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215680" y="191683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6BB76D">
                    <a:lumMod val="50000"/>
                  </a:srgbClr>
                </a:solidFill>
                <a:effectLst>
                  <a:glow rad="101600">
                    <a:sysClr val="window" lastClr="FFFFFF">
                      <a:alpha val="80000"/>
                    </a:sysClr>
                  </a:glow>
                </a:effectLst>
                <a:latin typeface="Comic Sans MS" pitchFamily="66" charset="0"/>
              </a:rPr>
              <a:t>Use an Intro verb in the past</a:t>
            </a:r>
            <a:r>
              <a:rPr lang="en-US" sz="2000" b="1" kern="0" dirty="0">
                <a:solidFill>
                  <a:srgbClr val="6BB76D">
                    <a:lumMod val="50000"/>
                  </a:srgbClr>
                </a:solidFill>
                <a:effectLst>
                  <a:glow rad="101600">
                    <a:sysClr val="window" lastClr="FFFFFF">
                      <a:alpha val="80000"/>
                    </a:sysClr>
                  </a:glo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41" name="Oval 40"/>
          <p:cNvSpPr/>
          <p:nvPr/>
        </p:nvSpPr>
        <p:spPr>
          <a:xfrm>
            <a:off x="2586414" y="1916832"/>
            <a:ext cx="551804" cy="360040"/>
          </a:xfrm>
          <a:prstGeom prst="ellipse">
            <a:avLst/>
          </a:prstGeom>
          <a:gradFill rotWithShape="1">
            <a:gsLst>
              <a:gs pos="0">
                <a:srgbClr val="6BB76D">
                  <a:shade val="45000"/>
                  <a:satMod val="155000"/>
                </a:srgbClr>
              </a:gs>
              <a:gs pos="60000">
                <a:srgbClr val="6BB76D">
                  <a:shade val="95000"/>
                  <a:satMod val="150000"/>
                </a:srgbClr>
              </a:gs>
              <a:gs pos="100000">
                <a:srgbClr val="6BB76D">
                  <a:tint val="87000"/>
                  <a:satMod val="250000"/>
                </a:srgbClr>
              </a:gs>
            </a:gsLst>
            <a:lin ang="16200000" scaled="0"/>
          </a:gradFill>
          <a:ln>
            <a:noFill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  <a:latin typeface="Verdana"/>
              </a:rPr>
              <a:t>a</a:t>
            </a:r>
            <a:endParaRPr lang="el-GR" kern="0" dirty="0">
              <a:solidFill>
                <a:sysClr val="window" lastClr="FFFFFF"/>
              </a:solidFill>
              <a:latin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5680" y="3409950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kern="0" dirty="0">
                <a:solidFill>
                  <a:srgbClr val="6BB76D">
                    <a:lumMod val="50000"/>
                  </a:srgbClr>
                </a:solidFill>
                <a:effectLst>
                  <a:glow rad="101600">
                    <a:sysClr val="window" lastClr="FFFFFF">
                      <a:alpha val="80000"/>
                    </a:sysClr>
                  </a:glow>
                </a:effectLst>
                <a:latin typeface="Comic Sans MS" pitchFamily="66" charset="0"/>
              </a:rPr>
              <a:t>Move the indirect question one step backwards in time.</a:t>
            </a:r>
            <a:endParaRPr lang="el-GR" sz="2400" b="1" kern="0" dirty="0">
              <a:solidFill>
                <a:srgbClr val="6BB76D">
                  <a:lumMod val="50000"/>
                </a:srgbClr>
              </a:solidFill>
              <a:effectLst>
                <a:glow rad="101600">
                  <a:sysClr val="window" lastClr="FFFFFF">
                    <a:alpha val="80000"/>
                  </a:sysClr>
                </a:glow>
              </a:effectLst>
              <a:latin typeface="Comic Sans MS" pitchFamily="66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550943" y="3409950"/>
            <a:ext cx="551804" cy="360040"/>
          </a:xfrm>
          <a:prstGeom prst="ellipse">
            <a:avLst/>
          </a:prstGeom>
          <a:gradFill rotWithShape="1">
            <a:gsLst>
              <a:gs pos="0">
                <a:srgbClr val="6BB76D">
                  <a:shade val="45000"/>
                  <a:satMod val="155000"/>
                </a:srgbClr>
              </a:gs>
              <a:gs pos="60000">
                <a:srgbClr val="6BB76D">
                  <a:shade val="95000"/>
                  <a:satMod val="150000"/>
                </a:srgbClr>
              </a:gs>
              <a:gs pos="100000">
                <a:srgbClr val="6BB76D">
                  <a:tint val="87000"/>
                  <a:satMod val="250000"/>
                </a:srgbClr>
              </a:gs>
            </a:gsLst>
            <a:lin ang="16200000" scaled="0"/>
          </a:gradFill>
          <a:ln>
            <a:noFill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  <a:latin typeface="Verdana"/>
              </a:rPr>
              <a:t>b</a:t>
            </a:r>
            <a:endParaRPr lang="el-GR" kern="0" dirty="0">
              <a:solidFill>
                <a:sysClr val="window" lastClr="FFFFFF"/>
              </a:solidFill>
              <a:latin typeface="Verdana"/>
            </a:endParaRPr>
          </a:p>
        </p:txBody>
      </p:sp>
      <p:pic>
        <p:nvPicPr>
          <p:cNvPr id="43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5" y="4363908"/>
            <a:ext cx="1331709" cy="135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01120" y="2276872"/>
            <a:ext cx="10495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asked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55841" y="2276872"/>
            <a:ext cx="1735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wondered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465250" y="2276872"/>
            <a:ext cx="26550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wanted to know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270460" y="2690882"/>
            <a:ext cx="6447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etc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00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camera.wav"/>
          </p:stSnd>
        </p:sndAc>
      </p:transition>
    </mc:Choice>
    <mc:Fallback xmlns="">
      <p:transition spd="slow" advClick="0">
        <p:fade/>
        <p:sndAc>
          <p:stSnd>
            <p:snd r:embed="rId7" name="camera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46270AE0-05E6-4139-B910-0EBF9EFBC704}"/>
              </a:ext>
            </a:extLst>
          </p:cNvPr>
          <p:cNvGrpSpPr/>
          <p:nvPr/>
        </p:nvGrpSpPr>
        <p:grpSpPr>
          <a:xfrm>
            <a:off x="705118" y="534416"/>
            <a:ext cx="10658475" cy="5686425"/>
            <a:chOff x="818133" y="544690"/>
            <a:chExt cx="10658475" cy="568642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7084232A-1D0B-4D93-ADBB-4EE57B3D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8133" y="544690"/>
              <a:ext cx="10658475" cy="56864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86CA57C2-A906-4EAF-A54F-A62373CDA4A0}"/>
                </a:ext>
              </a:extLst>
            </p:cNvPr>
            <p:cNvSpPr/>
            <p:nvPr/>
          </p:nvSpPr>
          <p:spPr>
            <a:xfrm>
              <a:off x="10517310" y="626725"/>
              <a:ext cx="517133" cy="523937"/>
            </a:xfrm>
            <a:prstGeom prst="ellipse">
              <a:avLst/>
            </a:prstGeom>
            <a:solidFill>
              <a:srgbClr val="F1F3F5"/>
            </a:solidFill>
            <a:ln>
              <a:solidFill>
                <a:srgbClr val="F1F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11911239-C9C2-4DA2-BEE9-46F653A3DFBD}"/>
                </a:ext>
              </a:extLst>
            </p:cNvPr>
            <p:cNvSpPr/>
            <p:nvPr/>
          </p:nvSpPr>
          <p:spPr>
            <a:xfrm>
              <a:off x="5154200" y="1212352"/>
              <a:ext cx="517133" cy="523937"/>
            </a:xfrm>
            <a:prstGeom prst="ellipse">
              <a:avLst/>
            </a:prstGeom>
            <a:solidFill>
              <a:srgbClr val="F1F3F5"/>
            </a:solidFill>
            <a:ln>
              <a:solidFill>
                <a:srgbClr val="F1F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86263DC3-B283-4FEE-A141-5470F57FBE4C}"/>
                </a:ext>
              </a:extLst>
            </p:cNvPr>
            <p:cNvSpPr/>
            <p:nvPr/>
          </p:nvSpPr>
          <p:spPr>
            <a:xfrm>
              <a:off x="7774110" y="2239768"/>
              <a:ext cx="517133" cy="523937"/>
            </a:xfrm>
            <a:prstGeom prst="ellipse">
              <a:avLst/>
            </a:prstGeom>
            <a:solidFill>
              <a:srgbClr val="F1F3F5"/>
            </a:solidFill>
            <a:ln>
              <a:solidFill>
                <a:srgbClr val="F1F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76791370-95E1-4884-A3F1-9FE8A8FE9A2A}"/>
                </a:ext>
              </a:extLst>
            </p:cNvPr>
            <p:cNvSpPr/>
            <p:nvPr/>
          </p:nvSpPr>
          <p:spPr>
            <a:xfrm>
              <a:off x="5595989" y="3195265"/>
              <a:ext cx="517133" cy="523937"/>
            </a:xfrm>
            <a:prstGeom prst="ellipse">
              <a:avLst/>
            </a:prstGeom>
            <a:solidFill>
              <a:srgbClr val="F1F3F5"/>
            </a:solidFill>
            <a:ln>
              <a:solidFill>
                <a:srgbClr val="F1F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C0CE6011-C29E-45A4-83AC-17875FD1AD05}"/>
                </a:ext>
              </a:extLst>
            </p:cNvPr>
            <p:cNvSpPr/>
            <p:nvPr/>
          </p:nvSpPr>
          <p:spPr>
            <a:xfrm>
              <a:off x="8400834" y="4243229"/>
              <a:ext cx="517133" cy="523937"/>
            </a:xfrm>
            <a:prstGeom prst="ellipse">
              <a:avLst/>
            </a:prstGeom>
            <a:solidFill>
              <a:srgbClr val="F1F3F5"/>
            </a:solidFill>
            <a:ln>
              <a:solidFill>
                <a:srgbClr val="F1F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60A62C6F-E08C-4F79-8339-FEC829D68C04}"/>
                </a:ext>
              </a:extLst>
            </p:cNvPr>
            <p:cNvSpPr/>
            <p:nvPr/>
          </p:nvSpPr>
          <p:spPr>
            <a:xfrm>
              <a:off x="5678182" y="5332290"/>
              <a:ext cx="517133" cy="523937"/>
            </a:xfrm>
            <a:prstGeom prst="ellipse">
              <a:avLst/>
            </a:prstGeom>
            <a:solidFill>
              <a:srgbClr val="F1F3F5"/>
            </a:solidFill>
            <a:ln>
              <a:solidFill>
                <a:srgbClr val="F1F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3">
            <a:extLst>
              <a:ext uri="{FF2B5EF4-FFF2-40B4-BE49-F238E27FC236}">
                <a16:creationId xmlns:a16="http://schemas.microsoft.com/office/drawing/2014/main" id="{BEEEBFED-3095-4320-97BE-45A04772F13F}"/>
              </a:ext>
            </a:extLst>
          </p:cNvPr>
          <p:cNvSpPr/>
          <p:nvPr/>
        </p:nvSpPr>
        <p:spPr>
          <a:xfrm>
            <a:off x="4093758" y="1358059"/>
            <a:ext cx="450571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kern="0" dirty="0">
                <a:solidFill>
                  <a:srgbClr val="FF0000"/>
                </a:solidFill>
              </a:rPr>
              <a:t>if/whether I celebrated </a:t>
            </a:r>
            <a:r>
              <a:rPr lang="en-US" sz="2400" i="1" kern="0" dirty="0" err="1">
                <a:solidFill>
                  <a:srgbClr val="FF0000"/>
                </a:solidFill>
              </a:rPr>
              <a:t>Tết</a:t>
            </a:r>
            <a:r>
              <a:rPr lang="en-US" sz="2400" kern="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2343C333-04BF-46A4-A9F4-C87DB0313EEC}"/>
              </a:ext>
            </a:extLst>
          </p:cNvPr>
          <p:cNvSpPr/>
          <p:nvPr/>
        </p:nvSpPr>
        <p:spPr>
          <a:xfrm>
            <a:off x="3878903" y="2402524"/>
            <a:ext cx="6699147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kern="0" dirty="0">
                <a:solidFill>
                  <a:srgbClr val="FF0000"/>
                </a:solidFill>
              </a:rPr>
              <a:t>when she wore her traditional clothes.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04F7AF58-BFF4-43E6-986A-A229CE2F0B32}"/>
              </a:ext>
            </a:extLst>
          </p:cNvPr>
          <p:cNvSpPr/>
          <p:nvPr/>
        </p:nvSpPr>
        <p:spPr>
          <a:xfrm>
            <a:off x="4062936" y="3445395"/>
            <a:ext cx="647339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kern="0" dirty="0">
                <a:solidFill>
                  <a:srgbClr val="FF0000"/>
                </a:solidFill>
              </a:rPr>
              <a:t>what his favorite food was.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2B4D5496-131A-4AE8-B772-FD3279DC299A}"/>
              </a:ext>
            </a:extLst>
          </p:cNvPr>
          <p:cNvSpPr/>
          <p:nvPr/>
        </p:nvSpPr>
        <p:spPr>
          <a:xfrm>
            <a:off x="3788598" y="4561131"/>
            <a:ext cx="7533523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kern="0" dirty="0">
                <a:solidFill>
                  <a:srgbClr val="FF0000"/>
                </a:solidFill>
              </a:rPr>
              <a:t>if/whether they knew how to make any traditional crafts.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63E3DCCA-0D31-4D82-A961-36AC324078DC}"/>
              </a:ext>
            </a:extLst>
          </p:cNvPr>
          <p:cNvSpPr/>
          <p:nvPr/>
        </p:nvSpPr>
        <p:spPr>
          <a:xfrm>
            <a:off x="3958843" y="5582586"/>
            <a:ext cx="541118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kern="0" dirty="0">
                <a:solidFill>
                  <a:srgbClr val="FF0000"/>
                </a:solidFill>
              </a:rPr>
              <a:t>if/whether that was a Khmer folk dance.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3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A3DE84C6-DA3D-413A-AF42-91CB982663CA}"/>
              </a:ext>
            </a:extLst>
          </p:cNvPr>
          <p:cNvGrpSpPr/>
          <p:nvPr/>
        </p:nvGrpSpPr>
        <p:grpSpPr>
          <a:xfrm>
            <a:off x="663484" y="421507"/>
            <a:ext cx="10925764" cy="3076575"/>
            <a:chOff x="663484" y="483152"/>
            <a:chExt cx="10925764" cy="3076575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E698B4C3-9B79-46EC-9185-30BE4C492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3484" y="483152"/>
              <a:ext cx="10906125" cy="3076575"/>
            </a:xfrm>
            <a:prstGeom prst="rect">
              <a:avLst/>
            </a:prstGeom>
          </p:spPr>
        </p:pic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CE4EBC59-1C5D-40DD-AF08-08C50F3F7716}"/>
                </a:ext>
              </a:extLst>
            </p:cNvPr>
            <p:cNvSpPr/>
            <p:nvPr/>
          </p:nvSpPr>
          <p:spPr>
            <a:xfrm>
              <a:off x="9993329" y="965773"/>
              <a:ext cx="517133" cy="523937"/>
            </a:xfrm>
            <a:prstGeom prst="ellipse">
              <a:avLst/>
            </a:prstGeom>
            <a:solidFill>
              <a:srgbClr val="F1F3F5"/>
            </a:solidFill>
            <a:ln>
              <a:solidFill>
                <a:srgbClr val="F1F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0B5CA322-1A1D-4C33-BF11-DD6C0E58E1FC}"/>
                </a:ext>
              </a:extLst>
            </p:cNvPr>
            <p:cNvSpPr/>
            <p:nvPr/>
          </p:nvSpPr>
          <p:spPr>
            <a:xfrm>
              <a:off x="11020744" y="1571949"/>
              <a:ext cx="517133" cy="523937"/>
            </a:xfrm>
            <a:prstGeom prst="ellipse">
              <a:avLst/>
            </a:prstGeom>
            <a:solidFill>
              <a:srgbClr val="F1F3F5"/>
            </a:solidFill>
            <a:ln>
              <a:solidFill>
                <a:srgbClr val="F1F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04F01B16-964D-45C8-902E-F75746A64F7C}"/>
                </a:ext>
              </a:extLst>
            </p:cNvPr>
            <p:cNvSpPr/>
            <p:nvPr/>
          </p:nvSpPr>
          <p:spPr>
            <a:xfrm>
              <a:off x="11051566" y="2188399"/>
              <a:ext cx="517133" cy="523937"/>
            </a:xfrm>
            <a:prstGeom prst="ellipse">
              <a:avLst/>
            </a:prstGeom>
            <a:solidFill>
              <a:srgbClr val="F1F3F5"/>
            </a:solidFill>
            <a:ln>
              <a:solidFill>
                <a:srgbClr val="F1F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0D175870-D0AF-4CBF-9098-19B0A7962FB9}"/>
                </a:ext>
              </a:extLst>
            </p:cNvPr>
            <p:cNvSpPr/>
            <p:nvPr/>
          </p:nvSpPr>
          <p:spPr>
            <a:xfrm>
              <a:off x="11072115" y="2815123"/>
              <a:ext cx="517133" cy="523937"/>
            </a:xfrm>
            <a:prstGeom prst="ellipse">
              <a:avLst/>
            </a:prstGeom>
            <a:solidFill>
              <a:srgbClr val="F1F3F5"/>
            </a:solidFill>
            <a:ln>
              <a:solidFill>
                <a:srgbClr val="F1F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Oval 3">
            <a:extLst>
              <a:ext uri="{FF2B5EF4-FFF2-40B4-BE49-F238E27FC236}">
                <a16:creationId xmlns:a16="http://schemas.microsoft.com/office/drawing/2014/main" id="{54D9EBF8-572E-4754-93A0-2776233A19A9}"/>
              </a:ext>
            </a:extLst>
          </p:cNvPr>
          <p:cNvSpPr/>
          <p:nvPr/>
        </p:nvSpPr>
        <p:spPr>
          <a:xfrm>
            <a:off x="1248556" y="1714114"/>
            <a:ext cx="511922" cy="4742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C5573370-FC3D-415B-837A-9923D9738EF5}"/>
              </a:ext>
            </a:extLst>
          </p:cNvPr>
          <p:cNvSpPr/>
          <p:nvPr/>
        </p:nvSpPr>
        <p:spPr>
          <a:xfrm>
            <a:off x="6597548" y="2231502"/>
            <a:ext cx="463592" cy="429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D4432278-095C-41C4-B9EE-00185C6672AD}"/>
              </a:ext>
            </a:extLst>
          </p:cNvPr>
          <p:cNvSpPr/>
          <p:nvPr/>
        </p:nvSpPr>
        <p:spPr>
          <a:xfrm>
            <a:off x="3856290" y="2779713"/>
            <a:ext cx="503978" cy="466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98DBCE4D-EEED-4466-A9DC-9EFBC77B88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9607" y="393950"/>
            <a:ext cx="10191965" cy="624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6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8659" y="1206095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606752" y="1096432"/>
            <a:ext cx="103729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8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TRADITIONS IN ETHNIC GROUPS IN VIETNAM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10: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REVIEW 2</a:t>
            </a:r>
            <a:endParaRPr lang="en-US" sz="3600" dirty="0">
              <a:solidFill>
                <a:srgbClr val="7030A0"/>
              </a:solidFill>
            </a:endParaRP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2B6EED0A-BC7B-4695-B589-DD42F5C3CCAC}"/>
              </a:ext>
            </a:extLst>
          </p:cNvPr>
          <p:cNvSpPr txBox="1"/>
          <p:nvPr/>
        </p:nvSpPr>
        <p:spPr>
          <a:xfrm>
            <a:off x="1497459" y="2902921"/>
            <a:ext cx="75360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Vocabulary </a:t>
            </a: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Review traditions of ethnic groups in Vietnam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0744543D-E287-4DCF-ADA4-CAEBD8FC8A15}"/>
              </a:ext>
            </a:extLst>
          </p:cNvPr>
          <p:cNvSpPr txBox="1"/>
          <p:nvPr/>
        </p:nvSpPr>
        <p:spPr>
          <a:xfrm>
            <a:off x="1682393" y="3761013"/>
            <a:ext cx="75360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Grammar </a:t>
            </a:r>
          </a:p>
          <a:p>
            <a:pPr marL="571500" indent="-571500">
              <a:buFontTx/>
              <a:buChar char="-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Review articles</a:t>
            </a:r>
          </a:p>
          <a:p>
            <a:pPr marL="571500" indent="-571500">
              <a:buFontTx/>
              <a:buChar char="-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Review reported speech for questions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3E364E8F-64ED-4620-A9FB-561BAD516325}"/>
              </a:ext>
            </a:extLst>
          </p:cNvPr>
          <p:cNvSpPr txBox="1"/>
          <p:nvPr/>
        </p:nvSpPr>
        <p:spPr>
          <a:xfrm>
            <a:off x="1579652" y="4983638"/>
            <a:ext cx="75360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Pronunciation </a:t>
            </a:r>
          </a:p>
          <a:p>
            <a:pPr marL="571500" indent="-571500">
              <a:buFontTx/>
              <a:buChar char="-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Pronunciation of “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oʊ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”</a:t>
            </a:r>
          </a:p>
          <a:p>
            <a:pPr marL="571500" indent="-571500">
              <a:buFontTx/>
              <a:buChar char="-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Stress the first syllable for most two-syllable adjectives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A6CDD9EB-67C5-442D-AB55-3799E74BDCFF}"/>
              </a:ext>
            </a:extLst>
          </p:cNvPr>
          <p:cNvSpPr txBox="1"/>
          <p:nvPr/>
        </p:nvSpPr>
        <p:spPr>
          <a:xfrm>
            <a:off x="7376845" y="2584422"/>
            <a:ext cx="4214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Writing </a:t>
            </a: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Write about a trip to an ethnic village.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4163600" y="348893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F3BF8AB-6674-48B3-8FF8-AD3B955AE22A}"/>
              </a:ext>
            </a:extLst>
          </p:cNvPr>
          <p:cNvSpPr txBox="1"/>
          <p:nvPr/>
        </p:nvSpPr>
        <p:spPr>
          <a:xfrm>
            <a:off x="636998" y="1654139"/>
            <a:ext cx="11291300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Review the vocab and grammar in the unit. Practice using them by making sentences.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Do the exercises unit 8 – Part 2 (page 57 WB)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Do review 2 in the notebook 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en-US" sz="3200" dirty="0">
                <a:solidFill>
                  <a:schemeClr val="bg1"/>
                </a:solidFill>
              </a:rPr>
              <a:t>-Learn Smart World 8 (pages 70-71)</a:t>
            </a: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7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8890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708150" y="1774825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apron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641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blouse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879600" y="28448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corn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242D1A-D798-4BA4-AF96-2744C6F0EE3A}"/>
              </a:ext>
            </a:extLst>
          </p:cNvPr>
          <p:cNvSpPr txBox="1"/>
          <p:nvPr/>
        </p:nvSpPr>
        <p:spPr>
          <a:xfrm>
            <a:off x="1879600" y="3327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dessert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0D790E-CD00-4A14-83A3-6F05A5907472}"/>
              </a:ext>
            </a:extLst>
          </p:cNvPr>
          <p:cNvSpPr txBox="1"/>
          <p:nvPr/>
        </p:nvSpPr>
        <p:spPr>
          <a:xfrm>
            <a:off x="1879599" y="3886200"/>
            <a:ext cx="29495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steam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E02C11-AA21-4E52-86A3-72FD535A3920}"/>
              </a:ext>
            </a:extLst>
          </p:cNvPr>
          <p:cNvSpPr txBox="1"/>
          <p:nvPr/>
        </p:nvSpPr>
        <p:spPr>
          <a:xfrm>
            <a:off x="1879600" y="44069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sticky rice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0D5558-C185-4856-A5ED-6533EADF9562}"/>
              </a:ext>
            </a:extLst>
          </p:cNvPr>
          <p:cNvSpPr txBox="1"/>
          <p:nvPr/>
        </p:nvSpPr>
        <p:spPr>
          <a:xfrm>
            <a:off x="1879599" y="4927600"/>
            <a:ext cx="34067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utensil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DE74EFC-ECCD-42F3-8E72-2FA944F4C8C3}"/>
              </a:ext>
            </a:extLst>
          </p:cNvPr>
          <p:cNvSpPr txBox="1"/>
          <p:nvPr/>
        </p:nvSpPr>
        <p:spPr>
          <a:xfrm>
            <a:off x="1857374" y="5410200"/>
            <a:ext cx="246062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gong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515F085-DA4A-48F3-81EA-CB1A88DDDE09}"/>
              </a:ext>
            </a:extLst>
          </p:cNvPr>
          <p:cNvSpPr txBox="1"/>
          <p:nvPr/>
        </p:nvSpPr>
        <p:spPr>
          <a:xfrm>
            <a:off x="1879599" y="5918200"/>
            <a:ext cx="373062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stilt house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199" y="1905000"/>
            <a:ext cx="5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53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D5E6D4A-8017-429D-BF85-88ECD5DBF0A1}"/>
              </a:ext>
            </a:extLst>
          </p:cNvPr>
          <p:cNvSpPr txBox="1"/>
          <p:nvPr/>
        </p:nvSpPr>
        <p:spPr>
          <a:xfrm>
            <a:off x="660399" y="5918200"/>
            <a:ext cx="49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B344C7D-EAFC-4ED5-B759-705C22644396}"/>
              </a:ext>
            </a:extLst>
          </p:cNvPr>
          <p:cNvSpPr txBox="1"/>
          <p:nvPr/>
        </p:nvSpPr>
        <p:spPr>
          <a:xfrm>
            <a:off x="6146800" y="185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Tạp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dề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366923E2-614A-43D8-9009-073451AD9B04}"/>
              </a:ext>
            </a:extLst>
          </p:cNvPr>
          <p:cNvSpPr txBox="1"/>
          <p:nvPr/>
        </p:nvSpPr>
        <p:spPr>
          <a:xfrm>
            <a:off x="6146800" y="2362200"/>
            <a:ext cx="45212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Áo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sơ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mi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nữ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DFDB549-2764-4BDF-9456-4BA8C37D2974}"/>
              </a:ext>
            </a:extLst>
          </p:cNvPr>
          <p:cNvSpPr txBox="1"/>
          <p:nvPr/>
        </p:nvSpPr>
        <p:spPr>
          <a:xfrm>
            <a:off x="6146800" y="2819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Ngô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CD9D077B-C8B0-4F71-8D7F-80A42C9016C4}"/>
              </a:ext>
            </a:extLst>
          </p:cNvPr>
          <p:cNvSpPr txBox="1"/>
          <p:nvPr/>
        </p:nvSpPr>
        <p:spPr>
          <a:xfrm>
            <a:off x="6248400" y="3327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Món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tráng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miệng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21D2268-AA50-4FA6-BF60-B5A32575C074}"/>
              </a:ext>
            </a:extLst>
          </p:cNvPr>
          <p:cNvSpPr txBox="1"/>
          <p:nvPr/>
        </p:nvSpPr>
        <p:spPr>
          <a:xfrm>
            <a:off x="6197600" y="3886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Hấp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54FBF2C-5A92-4EBC-A640-154078D7FE41}"/>
              </a:ext>
            </a:extLst>
          </p:cNvPr>
          <p:cNvSpPr txBox="1"/>
          <p:nvPr/>
        </p:nvSpPr>
        <p:spPr>
          <a:xfrm>
            <a:off x="6197600" y="439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Xôi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C2871D13-5ED3-49D7-932F-EE420CB10292}"/>
              </a:ext>
            </a:extLst>
          </p:cNvPr>
          <p:cNvSpPr txBox="1"/>
          <p:nvPr/>
        </p:nvSpPr>
        <p:spPr>
          <a:xfrm>
            <a:off x="6197600" y="4902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Đồ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dùng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nhà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bếp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9BA80FEB-4A19-4CA8-8CC7-ECC69553512C}"/>
              </a:ext>
            </a:extLst>
          </p:cNvPr>
          <p:cNvSpPr txBox="1"/>
          <p:nvPr/>
        </p:nvSpPr>
        <p:spPr>
          <a:xfrm>
            <a:off x="6146800" y="5410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Cồng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559E450D-2346-49BB-819C-C241D6508BC9}"/>
              </a:ext>
            </a:extLst>
          </p:cNvPr>
          <p:cNvSpPr txBox="1"/>
          <p:nvPr/>
        </p:nvSpPr>
        <p:spPr>
          <a:xfrm>
            <a:off x="6146800" y="5867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Nhà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sàn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8890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879600" y="1803400"/>
            <a:ext cx="2438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ethnic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199" y="1905000"/>
            <a:ext cx="59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199" y="2362200"/>
            <a:ext cx="5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019B64F-9F1C-41EF-9367-31C5AAD9CD71}"/>
              </a:ext>
            </a:extLst>
          </p:cNvPr>
          <p:cNvSpPr txBox="1"/>
          <p:nvPr/>
        </p:nvSpPr>
        <p:spPr>
          <a:xfrm>
            <a:off x="6146800" y="185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Thuộc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về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dân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tộc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EB7A25F-CC11-4C92-BA86-E18A24193818}"/>
              </a:ext>
            </a:extLst>
          </p:cNvPr>
          <p:cNvSpPr txBox="1"/>
          <p:nvPr/>
        </p:nvSpPr>
        <p:spPr>
          <a:xfrm>
            <a:off x="701675" y="33337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97D346A5-CD1B-4B73-9F05-D316999B052C}"/>
              </a:ext>
            </a:extLst>
          </p:cNvPr>
          <p:cNvSpPr txBox="1"/>
          <p:nvPr/>
        </p:nvSpPr>
        <p:spPr>
          <a:xfrm>
            <a:off x="682625" y="38671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A8EA91E6-A6A3-4E98-B67B-CD12776F9AE6}"/>
              </a:ext>
            </a:extLst>
          </p:cNvPr>
          <p:cNvSpPr txBox="1"/>
          <p:nvPr/>
        </p:nvSpPr>
        <p:spPr>
          <a:xfrm>
            <a:off x="682625" y="43624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5E39E357-8F95-4CEC-8370-28BD1A2EFB32}"/>
              </a:ext>
            </a:extLst>
          </p:cNvPr>
          <p:cNvSpPr txBox="1"/>
          <p:nvPr/>
        </p:nvSpPr>
        <p:spPr>
          <a:xfrm>
            <a:off x="673100" y="48958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70773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3737087-59E8-4EAE-9536-972C9EC68515}"/>
              </a:ext>
            </a:extLst>
          </p:cNvPr>
          <p:cNvSpPr txBox="1"/>
          <p:nvPr/>
        </p:nvSpPr>
        <p:spPr>
          <a:xfrm>
            <a:off x="539928" y="2433747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2F8FD0AE-3928-43AD-8A86-5511E5139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2" t="7640" r="8398" b="11460"/>
          <a:stretch/>
        </p:blipFill>
        <p:spPr>
          <a:xfrm>
            <a:off x="5507177" y="1530851"/>
            <a:ext cx="6318378" cy="3503003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1C4F48DA-9603-46E8-91B6-583F1C319CA3}"/>
              </a:ext>
            </a:extLst>
          </p:cNvPr>
          <p:cNvSpPr/>
          <p:nvPr/>
        </p:nvSpPr>
        <p:spPr>
          <a:xfrm rot="4238378">
            <a:off x="4598364" y="3358547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346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AC386783-DB43-4834-865E-5E0676C6D9E2}"/>
              </a:ext>
            </a:extLst>
          </p:cNvPr>
          <p:cNvGrpSpPr/>
          <p:nvPr/>
        </p:nvGrpSpPr>
        <p:grpSpPr>
          <a:xfrm>
            <a:off x="1561084" y="287678"/>
            <a:ext cx="10058989" cy="6244546"/>
            <a:chOff x="1458342" y="226033"/>
            <a:chExt cx="10058989" cy="6244546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9127C22F-BD2F-47CD-BE5C-815FCDB71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58342" y="269713"/>
              <a:ext cx="10058989" cy="6200866"/>
            </a:xfrm>
            <a:prstGeom prst="rect">
              <a:avLst/>
            </a:prstGeom>
          </p:spPr>
        </p:pic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0294B1AD-D0CB-4C0C-B4AE-4C2311BA0335}"/>
                </a:ext>
              </a:extLst>
            </p:cNvPr>
            <p:cNvSpPr/>
            <p:nvPr/>
          </p:nvSpPr>
          <p:spPr>
            <a:xfrm>
              <a:off x="7746713" y="226033"/>
              <a:ext cx="441790" cy="441790"/>
            </a:xfrm>
            <a:prstGeom prst="ellipse">
              <a:avLst/>
            </a:prstGeom>
            <a:solidFill>
              <a:srgbClr val="EF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421E6D02-3277-421F-9D92-67CDAF9A2838}"/>
              </a:ext>
            </a:extLst>
          </p:cNvPr>
          <p:cNvCxnSpPr>
            <a:cxnSpLocks/>
          </p:cNvCxnSpPr>
          <p:nvPr/>
        </p:nvCxnSpPr>
        <p:spPr>
          <a:xfrm>
            <a:off x="3482939" y="1017142"/>
            <a:ext cx="2085654" cy="4315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B1075EB5-87A8-4D24-B03B-4477EEA0C061}"/>
              </a:ext>
            </a:extLst>
          </p:cNvPr>
          <p:cNvCxnSpPr>
            <a:cxnSpLocks/>
          </p:cNvCxnSpPr>
          <p:nvPr/>
        </p:nvCxnSpPr>
        <p:spPr>
          <a:xfrm>
            <a:off x="3554858" y="1561672"/>
            <a:ext cx="2065106" cy="11609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A3C5E54-3936-4559-A344-F9E513AE0853}"/>
              </a:ext>
            </a:extLst>
          </p:cNvPr>
          <p:cNvCxnSpPr>
            <a:cxnSpLocks/>
          </p:cNvCxnSpPr>
          <p:nvPr/>
        </p:nvCxnSpPr>
        <p:spPr>
          <a:xfrm>
            <a:off x="3534309" y="2188395"/>
            <a:ext cx="2095929" cy="26507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577DB63D-E5F2-4EAD-ABC5-70500BBC0B83}"/>
              </a:ext>
            </a:extLst>
          </p:cNvPr>
          <p:cNvCxnSpPr>
            <a:cxnSpLocks/>
          </p:cNvCxnSpPr>
          <p:nvPr/>
        </p:nvCxnSpPr>
        <p:spPr>
          <a:xfrm>
            <a:off x="3585680" y="2763748"/>
            <a:ext cx="1993187" cy="25479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BC40C04D-FAF3-4C4E-92C9-C9574D7E12D5}"/>
              </a:ext>
            </a:extLst>
          </p:cNvPr>
          <p:cNvCxnSpPr>
            <a:cxnSpLocks/>
          </p:cNvCxnSpPr>
          <p:nvPr/>
        </p:nvCxnSpPr>
        <p:spPr>
          <a:xfrm>
            <a:off x="3503487" y="3339101"/>
            <a:ext cx="2085655" cy="8527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93B10E7B-812A-45EC-8EB0-EA9ED11BABC2}"/>
              </a:ext>
            </a:extLst>
          </p:cNvPr>
          <p:cNvCxnSpPr>
            <a:cxnSpLocks/>
          </p:cNvCxnSpPr>
          <p:nvPr/>
        </p:nvCxnSpPr>
        <p:spPr>
          <a:xfrm flipV="1">
            <a:off x="3534309" y="3380198"/>
            <a:ext cx="2065107" cy="5548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B49383EA-BD7A-42A9-94E6-92C771602E66}"/>
              </a:ext>
            </a:extLst>
          </p:cNvPr>
          <p:cNvCxnSpPr>
            <a:cxnSpLocks/>
          </p:cNvCxnSpPr>
          <p:nvPr/>
        </p:nvCxnSpPr>
        <p:spPr>
          <a:xfrm flipV="1">
            <a:off x="3493212" y="2075380"/>
            <a:ext cx="2137026" cy="24555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8CB322DE-A0A6-412B-A934-F8462288027F}"/>
              </a:ext>
            </a:extLst>
          </p:cNvPr>
          <p:cNvCxnSpPr>
            <a:cxnSpLocks/>
          </p:cNvCxnSpPr>
          <p:nvPr/>
        </p:nvCxnSpPr>
        <p:spPr>
          <a:xfrm flipV="1">
            <a:off x="3534309" y="1006867"/>
            <a:ext cx="2085655" cy="409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EA6D2D89-D8F4-446F-B6B8-7CF4A4762207}"/>
              </a:ext>
            </a:extLst>
          </p:cNvPr>
          <p:cNvCxnSpPr>
            <a:cxnSpLocks/>
          </p:cNvCxnSpPr>
          <p:nvPr/>
        </p:nvCxnSpPr>
        <p:spPr>
          <a:xfrm>
            <a:off x="3544583" y="5671336"/>
            <a:ext cx="2054833" cy="6267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8D368489-27D9-4690-8C7B-E353507F594F}"/>
              </a:ext>
            </a:extLst>
          </p:cNvPr>
          <p:cNvCxnSpPr>
            <a:cxnSpLocks/>
          </p:cNvCxnSpPr>
          <p:nvPr/>
        </p:nvCxnSpPr>
        <p:spPr>
          <a:xfrm flipV="1">
            <a:off x="3544583" y="5794625"/>
            <a:ext cx="2044559" cy="436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>
            <a:spLocks noGrp="1"/>
          </p:cNvSpPr>
          <p:nvPr>
            <p:ph type="ctrTitle" idx="4294967295"/>
          </p:nvPr>
        </p:nvSpPr>
        <p:spPr>
          <a:xfrm>
            <a:off x="545935" y="2235800"/>
            <a:ext cx="6294000" cy="11932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7200" dirty="0">
                <a:solidFill>
                  <a:schemeClr val="accent4"/>
                </a:solidFill>
              </a:rPr>
              <a:t>Grammar</a:t>
            </a:r>
            <a:endParaRPr sz="7200" dirty="0">
              <a:solidFill>
                <a:schemeClr val="accent4"/>
              </a:solidFill>
            </a:endParaRPr>
          </a:p>
        </p:txBody>
      </p:sp>
      <p:sp>
        <p:nvSpPr>
          <p:cNvPr id="232" name="Google Shape;232;p30"/>
          <p:cNvSpPr txBox="1">
            <a:spLocks noGrp="1"/>
          </p:cNvSpPr>
          <p:nvPr>
            <p:ph type="subTitle" idx="4294967295"/>
          </p:nvPr>
        </p:nvSpPr>
        <p:spPr>
          <a:xfrm>
            <a:off x="545935" y="3429000"/>
            <a:ext cx="6294000" cy="6176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733" dirty="0">
                <a:solidFill>
                  <a:schemeClr val="accent3"/>
                </a:solidFill>
              </a:rPr>
              <a:t>Articles </a:t>
            </a:r>
            <a:r>
              <a:rPr lang="en" sz="3733" b="1" dirty="0">
                <a:solidFill>
                  <a:schemeClr val="accent3"/>
                </a:solidFill>
              </a:rPr>
              <a:t>a – an – the </a:t>
            </a:r>
            <a:endParaRPr sz="3733" b="1" dirty="0">
              <a:solidFill>
                <a:schemeClr val="accent3"/>
              </a:solidFill>
            </a:endParaRPr>
          </a:p>
        </p:txBody>
      </p:sp>
      <p:sp>
        <p:nvSpPr>
          <p:cNvPr id="233" name="Google Shape;233;p3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688842" y="463920"/>
            <a:ext cx="6566149" cy="650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b="1" dirty="0"/>
              <a:t>GRAMMAR: ARTICLES</a:t>
            </a:r>
            <a:endParaRPr b="1" dirty="0"/>
          </a:p>
        </p:txBody>
      </p:sp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169" name="Google Shape;169;p26"/>
          <p:cNvSpPr/>
          <p:nvPr/>
        </p:nvSpPr>
        <p:spPr>
          <a:xfrm>
            <a:off x="14723977" y="2057020"/>
            <a:ext cx="2531535" cy="769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dirty="0">
                <a:solidFill>
                  <a:srgbClr val="FFFFFF"/>
                </a:solidFill>
                <a:latin typeface="Inter-Regular"/>
                <a:ea typeface="Inter-Regular"/>
                <a:cs typeface="Inter-Regular"/>
                <a:sym typeface="Inter-Regular"/>
              </a:rPr>
              <a:t>ARTICLES</a:t>
            </a:r>
            <a:endParaRPr sz="5333" dirty="0">
              <a:solidFill>
                <a:srgbClr val="FFFFFF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16168779" y="3622188"/>
            <a:ext cx="3074777" cy="769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733" dirty="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rPr>
              <a:t>definite</a:t>
            </a:r>
            <a:endParaRPr sz="5867" dirty="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12843368" y="3622188"/>
            <a:ext cx="3074777" cy="769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267" dirty="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rPr>
              <a:t>indefinite</a:t>
            </a:r>
            <a:endParaRPr sz="4267" dirty="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13136227" y="5187356"/>
            <a:ext cx="1444800" cy="769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267" dirty="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rPr>
              <a:t>a</a:t>
            </a:r>
            <a:endParaRPr sz="6400" dirty="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14723979" y="5187356"/>
            <a:ext cx="1444800" cy="769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267" dirty="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rPr>
              <a:t>an</a:t>
            </a:r>
            <a:endParaRPr sz="6400" dirty="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174" name="Google Shape;174;p26"/>
          <p:cNvSpPr/>
          <p:nvPr/>
        </p:nvSpPr>
        <p:spPr>
          <a:xfrm>
            <a:off x="16989547" y="5187356"/>
            <a:ext cx="1444800" cy="769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267" dirty="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rPr>
              <a:t>the</a:t>
            </a:r>
            <a:endParaRPr sz="6400" dirty="0">
              <a:solidFill>
                <a:schemeClr val="dk1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cxnSp>
        <p:nvCxnSpPr>
          <p:cNvPr id="176" name="Google Shape;176;p26"/>
          <p:cNvCxnSpPr>
            <a:cxnSpLocks/>
            <a:stCxn id="169" idx="2"/>
            <a:endCxn id="170" idx="0"/>
          </p:cNvCxnSpPr>
          <p:nvPr/>
        </p:nvCxnSpPr>
        <p:spPr>
          <a:xfrm rot="16200000" flipH="1">
            <a:off x="16450172" y="2366193"/>
            <a:ext cx="795568" cy="171642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77" name="Google Shape;177;p26"/>
          <p:cNvCxnSpPr>
            <a:cxnSpLocks/>
            <a:stCxn id="171" idx="0"/>
            <a:endCxn id="169" idx="2"/>
          </p:cNvCxnSpPr>
          <p:nvPr/>
        </p:nvCxnSpPr>
        <p:spPr>
          <a:xfrm rot="5400000" flipH="1" flipV="1">
            <a:off x="14787467" y="2419911"/>
            <a:ext cx="795568" cy="160898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78" name="Google Shape;178;p26"/>
          <p:cNvCxnSpPr>
            <a:cxnSpLocks/>
            <a:stCxn id="171" idx="2"/>
            <a:endCxn id="173" idx="0"/>
          </p:cNvCxnSpPr>
          <p:nvPr/>
        </p:nvCxnSpPr>
        <p:spPr>
          <a:xfrm rot="16200000" flipH="1">
            <a:off x="14515784" y="4256762"/>
            <a:ext cx="795568" cy="106562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79" name="Google Shape;179;p26"/>
          <p:cNvCxnSpPr>
            <a:cxnSpLocks/>
            <a:stCxn id="172" idx="0"/>
            <a:endCxn id="171" idx="2"/>
          </p:cNvCxnSpPr>
          <p:nvPr/>
        </p:nvCxnSpPr>
        <p:spPr>
          <a:xfrm rot="5400000" flipH="1" flipV="1">
            <a:off x="13721908" y="4528507"/>
            <a:ext cx="795568" cy="52213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81" name="Google Shape;181;p26"/>
          <p:cNvCxnSpPr>
            <a:cxnSpLocks/>
            <a:stCxn id="174" idx="0"/>
            <a:endCxn id="170" idx="2"/>
          </p:cNvCxnSpPr>
          <p:nvPr/>
        </p:nvCxnSpPr>
        <p:spPr>
          <a:xfrm rot="16200000" flipV="1">
            <a:off x="17311273" y="4786683"/>
            <a:ext cx="795568" cy="577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EF0A38A-2E77-4CFF-AD24-C10A3802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1" y="1537176"/>
            <a:ext cx="6405419" cy="4170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1" grpId="0" animBg="1"/>
      <p:bldP spid="172" grpId="0" animBg="1"/>
      <p:bldP spid="173" grpId="0" animBg="1"/>
      <p:bldP spid="17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2197</Words>
  <Application>Microsoft Office PowerPoint</Application>
  <PresentationFormat>Màn hình rộng</PresentationFormat>
  <Paragraphs>397</Paragraphs>
  <Slides>38</Slides>
  <Notes>18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56" baseType="lpstr">
      <vt:lpstr>.VnArial</vt:lpstr>
      <vt:lpstr>.VnBlack</vt:lpstr>
      <vt:lpstr>Arial</vt:lpstr>
      <vt:lpstr>Arial Rounded MT Bold</vt:lpstr>
      <vt:lpstr>Calibri</vt:lpstr>
      <vt:lpstr>Calibri Light</vt:lpstr>
      <vt:lpstr>Candara</vt:lpstr>
      <vt:lpstr>Comic Sans MS</vt:lpstr>
      <vt:lpstr>Constantia</vt:lpstr>
      <vt:lpstr>Contastia</vt:lpstr>
      <vt:lpstr>Cooper Black</vt:lpstr>
      <vt:lpstr>Gretoon Highlight</vt:lpstr>
      <vt:lpstr>HL Brush 1BK</vt:lpstr>
      <vt:lpstr>Inter-Regular</vt:lpstr>
      <vt:lpstr>PF BeauSans Pro Thin</vt:lpstr>
      <vt:lpstr>Times New Roman</vt:lpstr>
      <vt:lpstr>Verdana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Grammar</vt:lpstr>
      <vt:lpstr>GRAMMAR: ARTICLES</vt:lpstr>
      <vt:lpstr>GRAMMAR: ARTICLES</vt:lpstr>
      <vt:lpstr>GRAMMAR: ARTICLES</vt:lpstr>
      <vt:lpstr>GRAMMAR: ARTICLES</vt:lpstr>
      <vt:lpstr>Articles</vt:lpstr>
      <vt:lpstr>Articles</vt:lpstr>
      <vt:lpstr>Articles</vt:lpstr>
      <vt:lpstr>Articles</vt:lpstr>
      <vt:lpstr>Articles</vt:lpstr>
      <vt:lpstr>Articles</vt:lpstr>
      <vt:lpstr>Articles</vt:lpstr>
      <vt:lpstr>Articles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20</cp:revision>
  <dcterms:created xsi:type="dcterms:W3CDTF">2023-06-03T09:47:28Z</dcterms:created>
  <dcterms:modified xsi:type="dcterms:W3CDTF">2024-02-06T10:02:56Z</dcterms:modified>
</cp:coreProperties>
</file>