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51" r:id="rId2"/>
    <p:sldId id="420" r:id="rId3"/>
    <p:sldId id="421" r:id="rId4"/>
    <p:sldId id="259" r:id="rId5"/>
    <p:sldId id="349" r:id="rId6"/>
    <p:sldId id="402" r:id="rId7"/>
    <p:sldId id="403" r:id="rId8"/>
    <p:sldId id="404" r:id="rId9"/>
    <p:sldId id="405" r:id="rId10"/>
    <p:sldId id="406" r:id="rId11"/>
    <p:sldId id="407" r:id="rId12"/>
    <p:sldId id="350" r:id="rId13"/>
    <p:sldId id="422" r:id="rId14"/>
    <p:sldId id="256" r:id="rId15"/>
    <p:sldId id="408" r:id="rId16"/>
    <p:sldId id="409" r:id="rId17"/>
    <p:sldId id="410" r:id="rId18"/>
    <p:sldId id="411" r:id="rId19"/>
    <p:sldId id="274" r:id="rId20"/>
    <p:sldId id="419" r:id="rId21"/>
    <p:sldId id="416" r:id="rId22"/>
    <p:sldId id="4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F0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10F0B-889F-4D19-BFC8-36A4F44FD64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95108-7FE0-4E21-84E3-13BB9F770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3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FFA82-680D-4A9F-89B1-1DA892B1EE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7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image" Target="../media/image13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microsoft.com/office/2007/relationships/media" Target="../media/media12.mp3"/><Relationship Id="rId7" Type="http://schemas.openxmlformats.org/officeDocument/2006/relationships/image" Target="../media/image13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ordwall.net/resource/67900307/smw8-unit-8-lesson-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4.mp3"/><Relationship Id="rId7" Type="http://schemas.openxmlformats.org/officeDocument/2006/relationships/image" Target="../media/image3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14.mp3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microsoft.com/office/2007/relationships/media" Target="../media/media2.mp3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microsoft.com/office/2007/relationships/media" Target="../media/media4.mp3"/><Relationship Id="rId7" Type="http://schemas.openxmlformats.org/officeDocument/2006/relationships/image" Target="../media/image13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microsoft.com/office/2007/relationships/media" Target="../media/media6.mp3"/><Relationship Id="rId7" Type="http://schemas.openxmlformats.org/officeDocument/2006/relationships/image" Target="../media/image13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microsoft.com/office/2007/relationships/media" Target="../media/media8.mp3"/><Relationship Id="rId7" Type="http://schemas.openxmlformats.org/officeDocument/2006/relationships/image" Target="../media/image13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510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177397" y="1163188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419974" y="1257300"/>
            <a:ext cx="305966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steamed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18351" y="4067068"/>
            <a:ext cx="1075993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dishes, such as sticky rice, are often prepared using the steam cooking method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359703" y="2238375"/>
            <a:ext cx="4260672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b="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adj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stiːmd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6277511" y="3087599"/>
            <a:ext cx="5336996" cy="775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323851" y="5383660"/>
            <a:ext cx="10690047" cy="1017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6E8C135-3179-4567-9CCA-F1F3E993A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676" y="586857"/>
            <a:ext cx="4352925" cy="3362325"/>
          </a:xfrm>
          <a:prstGeom prst="rect">
            <a:avLst/>
          </a:prstGeom>
        </p:spPr>
      </p:pic>
      <p:pic>
        <p:nvPicPr>
          <p:cNvPr id="2" name="steamed-1707202438">
            <a:hlinkClick r:id="" action="ppaction://media"/>
            <a:extLst>
              <a:ext uri="{FF2B5EF4-FFF2-40B4-BE49-F238E27FC236}">
                <a16:creationId xmlns:a16="http://schemas.microsoft.com/office/drawing/2014/main" id="{3AF561F6-7FF8-4D1D-B558-393091C7B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76627" y="745697"/>
            <a:ext cx="406400" cy="406400"/>
          </a:xfrm>
          <a:prstGeom prst="rect">
            <a:avLst/>
          </a:prstGeom>
        </p:spPr>
      </p:pic>
      <p:pic>
        <p:nvPicPr>
          <p:cNvPr id="4" name="Traditional-dishessuch-as-stic1707202452">
            <a:hlinkClick r:id="" action="ppaction://media"/>
            <a:extLst>
              <a:ext uri="{FF2B5EF4-FFF2-40B4-BE49-F238E27FC236}">
                <a16:creationId xmlns:a16="http://schemas.microsoft.com/office/drawing/2014/main" id="{57C8C922-1733-410B-AFB5-09514D7B1D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746" y="37149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5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177397" y="1163188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419974" y="1257300"/>
            <a:ext cx="305966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397803" y="3954053"/>
            <a:ext cx="1075993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Corn is a staple crop in the agricultural practices of several ethnic communities in Vietnam. 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359703" y="2238375"/>
            <a:ext cx="4260672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b="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n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kɔːn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6277511" y="3087599"/>
            <a:ext cx="5336996" cy="775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364947" y="5342564"/>
            <a:ext cx="10690047" cy="1017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0DF0CE3-E93B-4A69-A95B-63F22D5E523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94" y="1064352"/>
            <a:ext cx="4331729" cy="206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rn-1707202479">
            <a:hlinkClick r:id="" action="ppaction://media"/>
            <a:extLst>
              <a:ext uri="{FF2B5EF4-FFF2-40B4-BE49-F238E27FC236}">
                <a16:creationId xmlns:a16="http://schemas.microsoft.com/office/drawing/2014/main" id="{96E631A5-03EE-4E9D-80E1-195F99F70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1418" y="817616"/>
            <a:ext cx="406400" cy="406400"/>
          </a:xfrm>
          <a:prstGeom prst="rect">
            <a:avLst/>
          </a:prstGeom>
        </p:spPr>
      </p:pic>
      <p:pic>
        <p:nvPicPr>
          <p:cNvPr id="4" name="Corn-is-a-staple-crop-in-the-a1707202492">
            <a:hlinkClick r:id="" action="ppaction://media"/>
            <a:extLst>
              <a:ext uri="{FF2B5EF4-FFF2-40B4-BE49-F238E27FC236}">
                <a16:creationId xmlns:a16="http://schemas.microsoft.com/office/drawing/2014/main" id="{FCD3647F-762B-46E8-AE3D-B725C8B10B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777" y="3437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2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74A56D6-6CA3-4417-B79C-256A1A31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5514" y="287783"/>
            <a:ext cx="9839325" cy="5905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920010C-BC64-43F2-9558-7C753919C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11" y="919377"/>
            <a:ext cx="11329131" cy="178881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F3E515B-0ADE-4DF9-BED4-E693FEE12B7E}"/>
              </a:ext>
            </a:extLst>
          </p:cNvPr>
          <p:cNvSpPr/>
          <p:nvPr/>
        </p:nvSpPr>
        <p:spPr>
          <a:xfrm>
            <a:off x="289710" y="2675132"/>
            <a:ext cx="1600734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362AFFB-2570-4689-91D4-CEC657FCBB67}"/>
              </a:ext>
            </a:extLst>
          </p:cNvPr>
          <p:cNvSpPr/>
          <p:nvPr/>
        </p:nvSpPr>
        <p:spPr>
          <a:xfrm>
            <a:off x="2056865" y="2726503"/>
            <a:ext cx="1600734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apron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CD2E714C-2A11-4C90-A9CF-969F26AC031E}"/>
              </a:ext>
            </a:extLst>
          </p:cNvPr>
          <p:cNvSpPr/>
          <p:nvPr/>
        </p:nvSpPr>
        <p:spPr>
          <a:xfrm>
            <a:off x="3957583" y="2736776"/>
            <a:ext cx="2011701" cy="653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3B6C9DD-9EFE-4147-8A8B-C43F5ADF18E0}"/>
              </a:ext>
            </a:extLst>
          </p:cNvPr>
          <p:cNvSpPr/>
          <p:nvPr/>
        </p:nvSpPr>
        <p:spPr>
          <a:xfrm>
            <a:off x="5878851" y="2705953"/>
            <a:ext cx="2011701" cy="653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A25A1CBB-B6C0-4999-826E-81407A8F8FF4}"/>
              </a:ext>
            </a:extLst>
          </p:cNvPr>
          <p:cNvSpPr/>
          <p:nvPr/>
        </p:nvSpPr>
        <p:spPr>
          <a:xfrm>
            <a:off x="7738472" y="2726501"/>
            <a:ext cx="2011701" cy="653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utensil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DBA1E89-D385-4CEB-8FD2-9BC7571F1E1E}"/>
              </a:ext>
            </a:extLst>
          </p:cNvPr>
          <p:cNvSpPr/>
          <p:nvPr/>
        </p:nvSpPr>
        <p:spPr>
          <a:xfrm>
            <a:off x="9639192" y="2747050"/>
            <a:ext cx="2011701" cy="653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D221C73-8B59-4EC7-8A85-7A4564B37C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17" t="4930" r="1406" b="84"/>
          <a:stretch/>
        </p:blipFill>
        <p:spPr>
          <a:xfrm>
            <a:off x="336319" y="3390472"/>
            <a:ext cx="9707467" cy="3174715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EC1724FE-14A6-4F5A-B4BB-FEDABE270BA0}"/>
              </a:ext>
            </a:extLst>
          </p:cNvPr>
          <p:cNvSpPr/>
          <p:nvPr/>
        </p:nvSpPr>
        <p:spPr>
          <a:xfrm>
            <a:off x="8009784" y="3885000"/>
            <a:ext cx="1741782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utensils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A2B1E633-682C-4B11-9E27-34D4EECD6F75}"/>
              </a:ext>
            </a:extLst>
          </p:cNvPr>
          <p:cNvSpPr/>
          <p:nvPr/>
        </p:nvSpPr>
        <p:spPr>
          <a:xfrm>
            <a:off x="2606739" y="4284598"/>
            <a:ext cx="1502924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sticy rice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7544D714-6D07-4733-83E7-C18D2D889F02}"/>
              </a:ext>
            </a:extLst>
          </p:cNvPr>
          <p:cNvSpPr/>
          <p:nvPr/>
        </p:nvSpPr>
        <p:spPr>
          <a:xfrm>
            <a:off x="3443082" y="4722059"/>
            <a:ext cx="1741782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apron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A16CD6A7-9051-4E95-886D-8A29E62D5136}"/>
              </a:ext>
            </a:extLst>
          </p:cNvPr>
          <p:cNvSpPr/>
          <p:nvPr/>
        </p:nvSpPr>
        <p:spPr>
          <a:xfrm>
            <a:off x="906978" y="5372850"/>
            <a:ext cx="1741782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blouse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D3988E-6FBE-47C5-8559-2CBD1EBCA39A}"/>
              </a:ext>
            </a:extLst>
          </p:cNvPr>
          <p:cNvSpPr/>
          <p:nvPr/>
        </p:nvSpPr>
        <p:spPr>
          <a:xfrm>
            <a:off x="835058" y="5835187"/>
            <a:ext cx="1741782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corn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19" name="CD2 TRACK 31">
            <a:hlinkClick r:id="" action="ppaction://media"/>
            <a:extLst>
              <a:ext uri="{FF2B5EF4-FFF2-40B4-BE49-F238E27FC236}">
                <a16:creationId xmlns:a16="http://schemas.microsoft.com/office/drawing/2014/main" id="{B64CF526-C621-48E7-B888-A3757266A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23565" y="390418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5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8851D0AD-60B5-4200-B848-3C67E65AC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8" t="14981" r="30225" b="15656"/>
          <a:stretch/>
        </p:blipFill>
        <p:spPr>
          <a:xfrm>
            <a:off x="6020656" y="832207"/>
            <a:ext cx="5239822" cy="4756935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8BB18C4-3FEB-40AA-88E3-62B0446AE2ED}"/>
              </a:ext>
            </a:extLst>
          </p:cNvPr>
          <p:cNvSpPr/>
          <p:nvPr/>
        </p:nvSpPr>
        <p:spPr>
          <a:xfrm rot="4238378">
            <a:off x="5050429" y="3615400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6F44974-B04A-4DA9-B997-6683C74ED732}"/>
              </a:ext>
            </a:extLst>
          </p:cNvPr>
          <p:cNvSpPr txBox="1"/>
          <p:nvPr/>
        </p:nvSpPr>
        <p:spPr>
          <a:xfrm>
            <a:off x="581025" y="349198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87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6" descr="Ảnh có chứa Nhiếp ảnh trên không, Góc nhìn cao, cỏ, phong cảnh&#10;&#10;Mô tả được tạo tự động">
            <a:extLst>
              <a:ext uri="{FF2B5EF4-FFF2-40B4-BE49-F238E27FC236}">
                <a16:creationId xmlns:a16="http://schemas.microsoft.com/office/drawing/2014/main" id="{52A145CE-CFEF-4243-ACD6-7BAEBAA3E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324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Hình ảnh 4" descr="Ảnh có chứa ngoài trời, người, trang phục, thực vật&#10;&#10;Mô tả được tạo tự động">
            <a:extLst>
              <a:ext uri="{FF2B5EF4-FFF2-40B4-BE49-F238E27FC236}">
                <a16:creationId xmlns:a16="http://schemas.microsoft.com/office/drawing/2014/main" id="{A3A41501-3521-4188-BBC1-009B8AAD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7" r="38167" b="1"/>
          <a:stretch/>
        </p:blipFill>
        <p:spPr>
          <a:xfrm>
            <a:off x="6226196" y="342281"/>
            <a:ext cx="5674897" cy="5979074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931FBCA-0D8B-43AD-B428-5915778FA90E}"/>
              </a:ext>
            </a:extLst>
          </p:cNvPr>
          <p:cNvSpPr/>
          <p:nvPr/>
        </p:nvSpPr>
        <p:spPr>
          <a:xfrm>
            <a:off x="852754" y="554804"/>
            <a:ext cx="2034283" cy="626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Pì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Lèng</a:t>
            </a:r>
            <a:endParaRPr lang="en-US" sz="24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A6260A9B-71FE-4C78-86EA-09CDD9401A6C}"/>
              </a:ext>
            </a:extLst>
          </p:cNvPr>
          <p:cNvSpPr/>
          <p:nvPr/>
        </p:nvSpPr>
        <p:spPr>
          <a:xfrm>
            <a:off x="8537823" y="554804"/>
            <a:ext cx="2034283" cy="626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24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ước 6 Thành phẩm Bánh chưng gù Hà Giang">
            <a:extLst>
              <a:ext uri="{FF2B5EF4-FFF2-40B4-BE49-F238E27FC236}">
                <a16:creationId xmlns:a16="http://schemas.microsoft.com/office/drawing/2014/main" id="{3BEE156C-A415-49CB-91BA-6C245322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5" y="3328828"/>
            <a:ext cx="3877637" cy="328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D8B38591-4DF0-477D-AC74-714895E7C46F}"/>
              </a:ext>
            </a:extLst>
          </p:cNvPr>
          <p:cNvSpPr/>
          <p:nvPr/>
        </p:nvSpPr>
        <p:spPr>
          <a:xfrm>
            <a:off x="604460" y="3419582"/>
            <a:ext cx="2559980" cy="49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gù</a:t>
            </a:r>
            <a:endParaRPr lang="en-US" sz="24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D687B2A-13A7-4973-88B7-4DD4B0F6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98" y="867416"/>
            <a:ext cx="10668214" cy="570563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A3383C-0277-4433-B6E5-2A7A37B9C9C5}"/>
              </a:ext>
            </a:extLst>
          </p:cNvPr>
          <p:cNvSpPr txBox="1"/>
          <p:nvPr/>
        </p:nvSpPr>
        <p:spPr>
          <a:xfrm>
            <a:off x="3852810" y="226030"/>
            <a:ext cx="4068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Province</a:t>
            </a:r>
          </a:p>
        </p:txBody>
      </p:sp>
    </p:spTree>
    <p:extLst>
      <p:ext uri="{BB962C8B-B14F-4D97-AF65-F5344CB8AC3E}">
        <p14:creationId xmlns:p14="http://schemas.microsoft.com/office/powerpoint/2010/main" val="30710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A82BC09-FED1-477D-92EE-51F40E5EFD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CF5E5"/>
              </a:clrFrom>
              <a:clrTo>
                <a:srgbClr val="ECF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"/>
          <a:stretch/>
        </p:blipFill>
        <p:spPr>
          <a:xfrm>
            <a:off x="215757" y="2613172"/>
            <a:ext cx="11373492" cy="3991975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8A2F2E50-B195-4D3D-AE58-826B0EB88A85}"/>
              </a:ext>
            </a:extLst>
          </p:cNvPr>
          <p:cNvGrpSpPr/>
          <p:nvPr/>
        </p:nvGrpSpPr>
        <p:grpSpPr>
          <a:xfrm>
            <a:off x="1989012" y="277724"/>
            <a:ext cx="8223500" cy="872982"/>
            <a:chOff x="2102028" y="257175"/>
            <a:chExt cx="8223500" cy="872982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88E17F8C-AC03-4FB0-A3F4-FAB8AAACF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2028" y="257175"/>
              <a:ext cx="7905750" cy="857250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8311F910-9809-403D-BE8C-F9F746C61A9C}"/>
                </a:ext>
              </a:extLst>
            </p:cNvPr>
            <p:cNvSpPr/>
            <p:nvPr/>
          </p:nvSpPr>
          <p:spPr>
            <a:xfrm>
              <a:off x="8897420" y="606175"/>
              <a:ext cx="1428108" cy="523982"/>
            </a:xfrm>
            <a:prstGeom prst="rect">
              <a:avLst/>
            </a:prstGeom>
            <a:solidFill>
              <a:srgbClr val="F0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D3C6AE7-AD22-4281-A175-ECA32C6633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55783" y="1266076"/>
            <a:ext cx="5762625" cy="6477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57675FC-33E0-44DB-9BF4-C096F194DD1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718" y="1890551"/>
            <a:ext cx="5648325" cy="590550"/>
          </a:xfrm>
          <a:prstGeom prst="rect">
            <a:avLst/>
          </a:prstGeom>
        </p:spPr>
      </p:pic>
      <p:sp>
        <p:nvSpPr>
          <p:cNvPr id="14" name="Oval 7">
            <a:extLst>
              <a:ext uri="{FF2B5EF4-FFF2-40B4-BE49-F238E27FC236}">
                <a16:creationId xmlns:a16="http://schemas.microsoft.com/office/drawing/2014/main" id="{8DD572D2-F071-4711-8AF2-A778BC3896C2}"/>
              </a:ext>
            </a:extLst>
          </p:cNvPr>
          <p:cNvSpPr/>
          <p:nvPr/>
        </p:nvSpPr>
        <p:spPr>
          <a:xfrm>
            <a:off x="5111828" y="1337665"/>
            <a:ext cx="2049260" cy="5116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C8EDD2E7-5DF6-4266-923A-82ABC0DAB3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735" y="756220"/>
            <a:ext cx="2655175" cy="1869561"/>
          </a:xfrm>
          <a:prstGeom prst="rect">
            <a:avLst/>
          </a:prstGeom>
        </p:spPr>
      </p:pic>
      <p:sp>
        <p:nvSpPr>
          <p:cNvPr id="17" name="Oval 31">
            <a:extLst>
              <a:ext uri="{FF2B5EF4-FFF2-40B4-BE49-F238E27FC236}">
                <a16:creationId xmlns:a16="http://schemas.microsoft.com/office/drawing/2014/main" id="{4E9F7F5C-393B-49C3-BB06-F8194ECF526F}"/>
              </a:ext>
            </a:extLst>
          </p:cNvPr>
          <p:cNvSpPr/>
          <p:nvPr/>
        </p:nvSpPr>
        <p:spPr>
          <a:xfrm>
            <a:off x="4874820" y="3661440"/>
            <a:ext cx="474955" cy="5399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32">
            <a:extLst>
              <a:ext uri="{FF2B5EF4-FFF2-40B4-BE49-F238E27FC236}">
                <a16:creationId xmlns:a16="http://schemas.microsoft.com/office/drawing/2014/main" id="{67924B35-AC65-4D62-8736-F6522765C700}"/>
              </a:ext>
            </a:extLst>
          </p:cNvPr>
          <p:cNvSpPr/>
          <p:nvPr/>
        </p:nvSpPr>
        <p:spPr>
          <a:xfrm>
            <a:off x="8664777" y="4485144"/>
            <a:ext cx="474955" cy="5399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33">
            <a:extLst>
              <a:ext uri="{FF2B5EF4-FFF2-40B4-BE49-F238E27FC236}">
                <a16:creationId xmlns:a16="http://schemas.microsoft.com/office/drawing/2014/main" id="{AAABBCA2-0ECB-4E1E-8496-7454427CA43C}"/>
              </a:ext>
            </a:extLst>
          </p:cNvPr>
          <p:cNvSpPr/>
          <p:nvPr/>
        </p:nvSpPr>
        <p:spPr>
          <a:xfrm>
            <a:off x="588032" y="5259138"/>
            <a:ext cx="474955" cy="5399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34">
            <a:extLst>
              <a:ext uri="{FF2B5EF4-FFF2-40B4-BE49-F238E27FC236}">
                <a16:creationId xmlns:a16="http://schemas.microsoft.com/office/drawing/2014/main" id="{B9A7472C-4792-4ED3-AED2-7FDAE9206F84}"/>
              </a:ext>
            </a:extLst>
          </p:cNvPr>
          <p:cNvSpPr/>
          <p:nvPr/>
        </p:nvSpPr>
        <p:spPr>
          <a:xfrm>
            <a:off x="636179" y="6090811"/>
            <a:ext cx="474955" cy="5399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D2 TRACK 32">
            <a:hlinkClick r:id="" action="ppaction://media"/>
            <a:extLst>
              <a:ext uri="{FF2B5EF4-FFF2-40B4-BE49-F238E27FC236}">
                <a16:creationId xmlns:a16="http://schemas.microsoft.com/office/drawing/2014/main" id="{6F9AB963-7621-4E38-875D-76E579CE2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6242" y="970720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FDF9DEA-0592-45A0-AEDA-9D4E733E5AE6}"/>
              </a:ext>
            </a:extLst>
          </p:cNvPr>
          <p:cNvSpPr txBox="1"/>
          <p:nvPr/>
        </p:nvSpPr>
        <p:spPr>
          <a:xfrm>
            <a:off x="315931" y="734143"/>
            <a:ext cx="5427323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>
                <a:highlight>
                  <a:srgbClr val="FFFF00"/>
                </a:highlight>
              </a:rPr>
              <a:t>: </a:t>
            </a:r>
            <a:r>
              <a:rPr lang="en-US" sz="2000" dirty="0"/>
              <a:t>Hey, John. 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dirty="0"/>
              <a:t>Hi, Sarah. Did you have a good </a:t>
            </a:r>
            <a:r>
              <a:rPr lang="en-US" sz="2000" b="1" dirty="0"/>
              <a:t>1)</a:t>
            </a:r>
            <a:r>
              <a:rPr lang="en-US" sz="2000" dirty="0"/>
              <a:t>………………………………………………..? 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/>
              <a:t>: It was great. I went to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Giang</a:t>
            </a:r>
            <a:r>
              <a:rPr lang="en-US" sz="2000" dirty="0"/>
              <a:t> in Vietnam. 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dirty="0"/>
              <a:t>Wow.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>
                <a:highlight>
                  <a:srgbClr val="FFFF00"/>
                </a:highlight>
              </a:rPr>
              <a:t>: </a:t>
            </a:r>
            <a:r>
              <a:rPr lang="en-US" sz="2000" dirty="0"/>
              <a:t>Yeah. I met a really interesting </a:t>
            </a:r>
          </a:p>
          <a:p>
            <a:r>
              <a:rPr lang="en-US" sz="2000" dirty="0"/>
              <a:t>Pu </a:t>
            </a:r>
            <a:r>
              <a:rPr lang="en-US" sz="2000" dirty="0" err="1"/>
              <a:t>Péo</a:t>
            </a:r>
            <a:r>
              <a:rPr lang="en-US" sz="2000" dirty="0"/>
              <a:t> girl. 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dirty="0"/>
              <a:t>Pu </a:t>
            </a:r>
            <a:r>
              <a:rPr lang="en-US" sz="2000" dirty="0" err="1"/>
              <a:t>Péo</a:t>
            </a:r>
            <a:endParaRPr lang="en-US" sz="2000" dirty="0"/>
          </a:p>
          <a:p>
            <a:r>
              <a:rPr lang="en-US" sz="2000" b="1" dirty="0"/>
              <a:t>Sarah </a:t>
            </a:r>
            <a:r>
              <a:rPr lang="en-US" sz="2000" dirty="0"/>
              <a:t>: It’s a small </a:t>
            </a:r>
            <a:r>
              <a:rPr lang="en-US" sz="2000" b="1" dirty="0"/>
              <a:t>2) </a:t>
            </a:r>
            <a:r>
              <a:rPr lang="en-US" sz="2000" dirty="0"/>
              <a:t>………………………in Vietnam. 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dirty="0"/>
              <a:t>Oh, cool. 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/>
              <a:t>: I asked her what her name was. She said it was </a:t>
            </a:r>
            <a:r>
              <a:rPr lang="en-US" sz="2000" dirty="0" err="1"/>
              <a:t>Tráng</a:t>
            </a:r>
            <a:r>
              <a:rPr lang="en-US" sz="2000" dirty="0"/>
              <a:t> </a:t>
            </a:r>
            <a:r>
              <a:rPr lang="en-US" sz="2000" dirty="0" err="1"/>
              <a:t>Thị</a:t>
            </a:r>
            <a:r>
              <a:rPr lang="en-US" sz="2000" dirty="0"/>
              <a:t> Mai. 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b="1" dirty="0"/>
              <a:t>3) </a:t>
            </a:r>
            <a:r>
              <a:rPr lang="en-US" sz="2000" dirty="0"/>
              <a:t>………………………………………………………….?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>
                <a:highlight>
                  <a:srgbClr val="FFFF00"/>
                </a:highlight>
              </a:rPr>
              <a:t>:</a:t>
            </a:r>
            <a:r>
              <a:rPr lang="en-US" sz="2000" dirty="0"/>
              <a:t>I asked her what she usually wore 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dirty="0"/>
              <a:t>And?</a:t>
            </a:r>
            <a:endParaRPr lang="en-US" sz="16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B1E3DD2-2D7C-47CA-969C-6CF8A7C4C15F}"/>
              </a:ext>
            </a:extLst>
          </p:cNvPr>
          <p:cNvSpPr txBox="1"/>
          <p:nvPr/>
        </p:nvSpPr>
        <p:spPr>
          <a:xfrm>
            <a:off x="5586572" y="855846"/>
            <a:ext cx="6331450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>
                <a:highlight>
                  <a:srgbClr val="FFFF00"/>
                </a:highlight>
              </a:rPr>
              <a:t>: </a:t>
            </a:r>
            <a:r>
              <a:rPr lang="en-US" sz="2000" dirty="0"/>
              <a:t>She said she usually wore Pu </a:t>
            </a:r>
            <a:r>
              <a:rPr lang="en-US" sz="2000" dirty="0" err="1"/>
              <a:t>Péo</a:t>
            </a:r>
            <a:r>
              <a:rPr lang="en-US" sz="2000" dirty="0"/>
              <a:t> </a:t>
            </a:r>
          </a:p>
          <a:p>
            <a:r>
              <a:rPr lang="en-US" sz="2000" b="1" dirty="0"/>
              <a:t>4) </a:t>
            </a:r>
            <a:r>
              <a:rPr lang="en-US" sz="2000" dirty="0"/>
              <a:t>…………………..clothes. She was wearing a long blue skirt, a black vest, black </a:t>
            </a:r>
            <a:r>
              <a:rPr lang="en-US" sz="2000" b="1" dirty="0"/>
              <a:t>5) </a:t>
            </a:r>
            <a:r>
              <a:rPr lang="en-US" sz="2000" dirty="0"/>
              <a:t>……………….., and a purple </a:t>
            </a:r>
            <a:r>
              <a:rPr lang="en-US" sz="2000" b="1" dirty="0"/>
              <a:t>6) </a:t>
            </a:r>
            <a:r>
              <a:rPr lang="en-US" sz="2000" dirty="0"/>
              <a:t>…………………………… .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dirty="0"/>
              <a:t>That sounds pretty. 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>
                <a:highlight>
                  <a:srgbClr val="FFFF00"/>
                </a:highlight>
              </a:rPr>
              <a:t>: </a:t>
            </a:r>
            <a:r>
              <a:rPr lang="en-US" sz="2000" dirty="0"/>
              <a:t>Yeah. I also asked her what her family did and she told me what they </a:t>
            </a:r>
            <a:r>
              <a:rPr lang="en-US" sz="2000" b="1" dirty="0"/>
              <a:t>7 ) </a:t>
            </a:r>
            <a:r>
              <a:rPr lang="en-US" sz="2000" dirty="0"/>
              <a:t>……... in their field. 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dirty="0"/>
              <a:t>Oh?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>
                <a:highlight>
                  <a:srgbClr val="FFFF00"/>
                </a:highlight>
              </a:rPr>
              <a:t>: </a:t>
            </a:r>
            <a:r>
              <a:rPr lang="en-US" sz="2000" dirty="0"/>
              <a:t>She said they grew </a:t>
            </a:r>
            <a:r>
              <a:rPr lang="en-US" sz="2000" b="1" dirty="0"/>
              <a:t>8) </a:t>
            </a:r>
            <a:r>
              <a:rPr lang="en-US" sz="2000" dirty="0"/>
              <a:t>………., ……….., and bean. 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dirty="0"/>
              <a:t>Interesting.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>
                <a:highlight>
                  <a:srgbClr val="FFFF00"/>
                </a:highlight>
              </a:rPr>
              <a:t>: </a:t>
            </a:r>
            <a:r>
              <a:rPr lang="en-US" sz="2000" dirty="0"/>
              <a:t>Last, I asked her what she did for fun. 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 </a:t>
            </a:r>
            <a:r>
              <a:rPr lang="en-US" sz="2000" dirty="0">
                <a:highlight>
                  <a:srgbClr val="00FF00"/>
                </a:highlight>
              </a:rPr>
              <a:t>: </a:t>
            </a:r>
            <a:r>
              <a:rPr lang="en-US" sz="2000" dirty="0"/>
              <a:t>What did she say? 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>
                <a:highlight>
                  <a:srgbClr val="FFFF00"/>
                </a:highlight>
              </a:rPr>
              <a:t>: </a:t>
            </a:r>
            <a:r>
              <a:rPr lang="en-US" sz="2000" dirty="0"/>
              <a:t>She said she liked </a:t>
            </a:r>
            <a:r>
              <a:rPr lang="en-US" sz="2000" b="1" dirty="0"/>
              <a:t>9) </a:t>
            </a:r>
            <a:r>
              <a:rPr lang="en-US" sz="2000" dirty="0"/>
              <a:t>………………… .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John: </a:t>
            </a:r>
            <a:r>
              <a:rPr lang="en-US" sz="2000" dirty="0"/>
              <a:t>I like sewing, too. 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Sarah </a:t>
            </a:r>
            <a:r>
              <a:rPr lang="en-US" sz="2000" dirty="0">
                <a:highlight>
                  <a:srgbClr val="FFFF00"/>
                </a:highlight>
              </a:rPr>
              <a:t>: </a:t>
            </a:r>
            <a:r>
              <a:rPr lang="en-US" sz="2000" dirty="0"/>
              <a:t>I didn’t know that. </a:t>
            </a:r>
            <a:endParaRPr lang="en-US" sz="1600" dirty="0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12CEA035-EEF5-40E8-9251-315DF7DFC76A}"/>
              </a:ext>
            </a:extLst>
          </p:cNvPr>
          <p:cNvSpPr/>
          <p:nvPr/>
        </p:nvSpPr>
        <p:spPr>
          <a:xfrm>
            <a:off x="564540" y="1254058"/>
            <a:ext cx="2814310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summer vacation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B1689CBB-BE17-4364-A38C-0AD1810F4749}"/>
              </a:ext>
            </a:extLst>
          </p:cNvPr>
          <p:cNvSpPr/>
          <p:nvPr/>
        </p:nvSpPr>
        <p:spPr>
          <a:xfrm>
            <a:off x="1931946" y="3415657"/>
            <a:ext cx="2814310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ethnic group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186247EA-477B-4AAA-A914-76BE7A8DC38F}"/>
              </a:ext>
            </a:extLst>
          </p:cNvPr>
          <p:cNvSpPr/>
          <p:nvPr/>
        </p:nvSpPr>
        <p:spPr>
          <a:xfrm>
            <a:off x="846291" y="4593308"/>
            <a:ext cx="4777443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en-VN" sz="2400" dirty="0">
                <a:solidFill>
                  <a:srgbClr val="FF0000"/>
                </a:solidFill>
              </a:rPr>
              <a:t>hat else did you ask her?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209FE575-DBF7-4E0B-9527-C9A4CC7C165E}"/>
              </a:ext>
            </a:extLst>
          </p:cNvPr>
          <p:cNvSpPr/>
          <p:nvPr/>
        </p:nvSpPr>
        <p:spPr>
          <a:xfrm>
            <a:off x="4951929" y="1088719"/>
            <a:ext cx="3246849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traditional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2AB9EDF3-EEDB-4672-89BE-917F4CF0332C}"/>
              </a:ext>
            </a:extLst>
          </p:cNvPr>
          <p:cNvSpPr/>
          <p:nvPr/>
        </p:nvSpPr>
        <p:spPr>
          <a:xfrm>
            <a:off x="7522990" y="1356799"/>
            <a:ext cx="1361270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apron</a:t>
            </a: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21925436-93CE-4C96-8A16-58E156C76CF9}"/>
              </a:ext>
            </a:extLst>
          </p:cNvPr>
          <p:cNvSpPr/>
          <p:nvPr/>
        </p:nvSpPr>
        <p:spPr>
          <a:xfrm>
            <a:off x="5759203" y="1692773"/>
            <a:ext cx="1936588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headscarf</a:t>
            </a: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70F1FFBA-7A35-45DB-8FBE-88E51F342C5E}"/>
              </a:ext>
            </a:extLst>
          </p:cNvPr>
          <p:cNvSpPr/>
          <p:nvPr/>
        </p:nvSpPr>
        <p:spPr>
          <a:xfrm>
            <a:off x="7562227" y="2638478"/>
            <a:ext cx="124588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rgbClr val="FF0000"/>
                </a:solidFill>
              </a:rPr>
              <a:t>grew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C8B82DE8-2B58-437D-BD6F-235644054AB4}"/>
              </a:ext>
            </a:extLst>
          </p:cNvPr>
          <p:cNvSpPr/>
          <p:nvPr/>
        </p:nvSpPr>
        <p:spPr>
          <a:xfrm>
            <a:off x="8355024" y="3209706"/>
            <a:ext cx="124588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corn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17B589D9-EEDD-4BD6-B578-12DA415B6F70}"/>
              </a:ext>
            </a:extLst>
          </p:cNvPr>
          <p:cNvSpPr/>
          <p:nvPr/>
        </p:nvSpPr>
        <p:spPr>
          <a:xfrm>
            <a:off x="9074759" y="3240527"/>
            <a:ext cx="124588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rice</a:t>
            </a: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7605FD6D-E0F9-4516-8CF7-A3E337613ED6}"/>
              </a:ext>
            </a:extLst>
          </p:cNvPr>
          <p:cNvSpPr/>
          <p:nvPr/>
        </p:nvSpPr>
        <p:spPr>
          <a:xfrm>
            <a:off x="8625634" y="4408373"/>
            <a:ext cx="124588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sewing</a:t>
            </a:r>
          </a:p>
        </p:txBody>
      </p:sp>
    </p:spTree>
    <p:extLst>
      <p:ext uri="{BB962C8B-B14F-4D97-AF65-F5344CB8AC3E}">
        <p14:creationId xmlns:p14="http://schemas.microsoft.com/office/powerpoint/2010/main" val="12942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FA82743-4F95-47D0-AD00-A303FD08BD28}"/>
              </a:ext>
            </a:extLst>
          </p:cNvPr>
          <p:cNvGrpSpPr/>
          <p:nvPr/>
        </p:nvGrpSpPr>
        <p:grpSpPr>
          <a:xfrm>
            <a:off x="359596" y="480959"/>
            <a:ext cx="10551346" cy="5847172"/>
            <a:chOff x="0" y="388492"/>
            <a:chExt cx="10551346" cy="5847172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C9A9094-28B1-4011-BF64-887E7EC4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95646"/>
              <a:ext cx="6076950" cy="312420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5E8C47F-ACE2-4E66-BE61-32DC40FFD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17446" y="388492"/>
              <a:ext cx="4533900" cy="800100"/>
            </a:xfrm>
            <a:prstGeom prst="rect">
              <a:avLst/>
            </a:prstGeom>
          </p:spPr>
        </p:pic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819BF8FF-310A-4075-874D-52EDD709B216}"/>
                </a:ext>
              </a:extLst>
            </p:cNvPr>
            <p:cNvGrpSpPr/>
            <p:nvPr/>
          </p:nvGrpSpPr>
          <p:grpSpPr>
            <a:xfrm>
              <a:off x="6069084" y="1491037"/>
              <a:ext cx="4410075" cy="1143000"/>
              <a:chOff x="6069084" y="1491037"/>
              <a:chExt cx="4410075" cy="1143000"/>
            </a:xfrm>
          </p:grpSpPr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8E15E36E-4EBD-4BDE-96B5-4495735F8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69084" y="1491037"/>
                <a:ext cx="4410075" cy="1143000"/>
              </a:xfrm>
              <a:prstGeom prst="rect">
                <a:avLst/>
              </a:prstGeom>
            </p:spPr>
          </p:pic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2A8B9A9D-F317-4290-95C5-858B817B1C08}"/>
                  </a:ext>
                </a:extLst>
              </p:cNvPr>
              <p:cNvSpPr/>
              <p:nvPr/>
            </p:nvSpPr>
            <p:spPr>
              <a:xfrm>
                <a:off x="9924836" y="2106202"/>
                <a:ext cx="523982" cy="523982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10473D0-8D4D-4CCF-AAAA-4B50CD01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504" y="3930614"/>
              <a:ext cx="9696450" cy="2305050"/>
            </a:xfrm>
            <a:prstGeom prst="rect">
              <a:avLst/>
            </a:prstGeom>
          </p:spPr>
        </p:pic>
      </p:grpSp>
      <p:pic>
        <p:nvPicPr>
          <p:cNvPr id="12" name="CD2 TRACK 33">
            <a:hlinkClick r:id="" action="ppaction://media"/>
            <a:extLst>
              <a:ext uri="{FF2B5EF4-FFF2-40B4-BE49-F238E27FC236}">
                <a16:creationId xmlns:a16="http://schemas.microsoft.com/office/drawing/2014/main" id="{FB867C3E-780E-4280-84E9-888798AD6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81303" y="267128"/>
            <a:ext cx="528533" cy="528533"/>
          </a:xfrm>
          <a:prstGeom prst="rect">
            <a:avLst/>
          </a:prstGeom>
        </p:spPr>
      </p:pic>
      <p:pic>
        <p:nvPicPr>
          <p:cNvPr id="15" name="CD2 TRACK 32">
            <a:hlinkClick r:id="" action="ppaction://media"/>
            <a:extLst>
              <a:ext uri="{FF2B5EF4-FFF2-40B4-BE49-F238E27FC236}">
                <a16:creationId xmlns:a16="http://schemas.microsoft.com/office/drawing/2014/main" id="{5CE2F376-F89D-4FD0-96FB-89EFF3197B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0839" y="4743629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435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8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TRADITIONS IN ETHNIC GROUPS IN VIETNAM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4: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 words &amp; Reading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7D6C2E99-2D57-4DED-9345-26C79A07F1E4}"/>
              </a:ext>
            </a:extLst>
          </p:cNvPr>
          <p:cNvSpPr txBox="1"/>
          <p:nvPr/>
        </p:nvSpPr>
        <p:spPr>
          <a:xfrm>
            <a:off x="1641297" y="2625518"/>
            <a:ext cx="753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Vocabularies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steamed, apron, blouse, utensil, corn, sticky rice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9C9ACE3-44EF-41F4-B907-F27BCE4A2773}"/>
              </a:ext>
            </a:extLst>
          </p:cNvPr>
          <p:cNvSpPr txBox="1"/>
          <p:nvPr/>
        </p:nvSpPr>
        <p:spPr>
          <a:xfrm>
            <a:off x="1661845" y="3437176"/>
            <a:ext cx="753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Listening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Listening to a conversation and circle the correct answer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901CA82-EEE5-4A55-A6F8-2BA4C424D8CF}"/>
              </a:ext>
            </a:extLst>
          </p:cNvPr>
          <p:cNvSpPr txBox="1"/>
          <p:nvPr/>
        </p:nvSpPr>
        <p:spPr>
          <a:xfrm>
            <a:off x="1651571" y="4218014"/>
            <a:ext cx="753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Speaking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Talking about a summer vacation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8D2DA1D3-8BFD-4F90-905A-A0ABB0BCD1EF}"/>
              </a:ext>
            </a:extLst>
          </p:cNvPr>
          <p:cNvSpPr txBox="1"/>
          <p:nvPr/>
        </p:nvSpPr>
        <p:spPr>
          <a:xfrm>
            <a:off x="1768707" y="362911"/>
            <a:ext cx="9296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Choose the word whose underlined part is pronounced differently from that of the others.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792092C-4D31-4361-96DE-18E60C002D1E}"/>
              </a:ext>
            </a:extLst>
          </p:cNvPr>
          <p:cNvSpPr txBox="1"/>
          <p:nvPr/>
        </p:nvSpPr>
        <p:spPr>
          <a:xfrm>
            <a:off x="548215" y="1338310"/>
            <a:ext cx="9993070" cy="408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1.</a:t>
            </a:r>
            <a:r>
              <a:rPr lang="en-US" sz="36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A. m</a:t>
            </a:r>
            <a:r>
              <a:rPr lang="en-US" sz="2800" u="sng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rket            B. p</a:t>
            </a:r>
            <a:r>
              <a:rPr lang="en-US" sz="2800" u="sng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ttern            C. b</a:t>
            </a:r>
            <a:r>
              <a:rPr lang="en-US" sz="2800" u="sng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sket            D. m</a:t>
            </a:r>
            <a:r>
              <a:rPr lang="en-US" sz="2800" u="sng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nsion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/ˈ</a:t>
            </a:r>
            <a:r>
              <a:rPr lang="en-US" sz="2800" dirty="0" err="1">
                <a:solidFill>
                  <a:srgbClr val="FF0000"/>
                </a:solidFill>
              </a:rPr>
              <a:t>mɑːrkɪt</a:t>
            </a:r>
            <a:r>
              <a:rPr lang="en-US" sz="2800" dirty="0">
                <a:solidFill>
                  <a:srgbClr val="FF0000"/>
                </a:solidFill>
              </a:rPr>
              <a:t>/           /ˈ</a:t>
            </a:r>
            <a:r>
              <a:rPr lang="en-US" sz="2800" dirty="0" err="1">
                <a:solidFill>
                  <a:srgbClr val="FF0000"/>
                </a:solidFill>
              </a:rPr>
              <a:t>pætən</a:t>
            </a:r>
            <a:r>
              <a:rPr lang="en-US" sz="2800" dirty="0">
                <a:solidFill>
                  <a:srgbClr val="FF0000"/>
                </a:solidFill>
              </a:rPr>
              <a:t>/               /ˈ</a:t>
            </a:r>
            <a:r>
              <a:rPr lang="en-US" sz="2800" dirty="0" err="1">
                <a:solidFill>
                  <a:srgbClr val="FF0000"/>
                </a:solidFill>
              </a:rPr>
              <a:t>bæskət</a:t>
            </a:r>
            <a:r>
              <a:rPr lang="en-US" sz="2800" dirty="0">
                <a:solidFill>
                  <a:srgbClr val="FF0000"/>
                </a:solidFill>
              </a:rPr>
              <a:t>/           /ˈ</a:t>
            </a:r>
            <a:r>
              <a:rPr lang="en-US" sz="2800" dirty="0" err="1">
                <a:solidFill>
                  <a:srgbClr val="FF0000"/>
                </a:solidFill>
              </a:rPr>
              <a:t>mænʃən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2. A. highland</a:t>
            </a:r>
            <a:r>
              <a:rPr lang="en-US" sz="2800" u="sng" dirty="0">
                <a:solidFill>
                  <a:prstClr val="black"/>
                </a:solidFill>
              </a:rPr>
              <a:t>s</a:t>
            </a:r>
            <a:r>
              <a:rPr lang="en-US" sz="2800" dirty="0">
                <a:solidFill>
                  <a:prstClr val="black"/>
                </a:solidFill>
              </a:rPr>
              <a:t>        B. flower</a:t>
            </a:r>
            <a:r>
              <a:rPr lang="en-US" sz="2800" u="sng" dirty="0">
                <a:solidFill>
                  <a:prstClr val="black"/>
                </a:solidFill>
              </a:rPr>
              <a:t>s</a:t>
            </a:r>
            <a:r>
              <a:rPr lang="en-US" sz="2800" dirty="0">
                <a:solidFill>
                  <a:prstClr val="black"/>
                </a:solidFill>
              </a:rPr>
              <a:t>            C. shoulder</a:t>
            </a:r>
            <a:r>
              <a:rPr lang="en-US" sz="2800" u="sng" dirty="0">
                <a:solidFill>
                  <a:prstClr val="black"/>
                </a:solidFill>
              </a:rPr>
              <a:t>s</a:t>
            </a:r>
            <a:r>
              <a:rPr lang="en-US" sz="2800" dirty="0">
                <a:solidFill>
                  <a:prstClr val="black"/>
                </a:solidFill>
              </a:rPr>
              <a:t>      D. product</a:t>
            </a:r>
            <a:r>
              <a:rPr lang="en-US" sz="2800" u="sng" dirty="0">
                <a:solidFill>
                  <a:prstClr val="black"/>
                </a:solidFill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 /ˈ</a:t>
            </a:r>
            <a:r>
              <a:rPr lang="en-US" sz="2800" dirty="0" err="1">
                <a:solidFill>
                  <a:srgbClr val="FF0000"/>
                </a:solidFill>
              </a:rPr>
              <a:t>haɪləndz</a:t>
            </a:r>
            <a:r>
              <a:rPr lang="en-US" sz="2800" dirty="0">
                <a:solidFill>
                  <a:srgbClr val="FF0000"/>
                </a:solidFill>
              </a:rPr>
              <a:t>/        /ˈ</a:t>
            </a:r>
            <a:r>
              <a:rPr lang="en-US" sz="2800" dirty="0" err="1">
                <a:solidFill>
                  <a:srgbClr val="FF0000"/>
                </a:solidFill>
              </a:rPr>
              <a:t>flaʊərz</a:t>
            </a:r>
            <a:r>
              <a:rPr lang="en-US" sz="2800" dirty="0">
                <a:solidFill>
                  <a:srgbClr val="FF0000"/>
                </a:solidFill>
              </a:rPr>
              <a:t>/               /ˈ</a:t>
            </a:r>
            <a:r>
              <a:rPr lang="en-US" sz="2800" dirty="0" err="1">
                <a:solidFill>
                  <a:srgbClr val="FF0000"/>
                </a:solidFill>
              </a:rPr>
              <a:t>ʃoʊldərz</a:t>
            </a:r>
            <a:r>
              <a:rPr lang="en-US" sz="2800" dirty="0">
                <a:solidFill>
                  <a:srgbClr val="FF0000"/>
                </a:solidFill>
              </a:rPr>
              <a:t>/        /ˈ</a:t>
            </a:r>
            <a:r>
              <a:rPr lang="en-US" sz="2800" dirty="0" err="1">
                <a:solidFill>
                  <a:srgbClr val="FF0000"/>
                </a:solidFill>
              </a:rPr>
              <a:t>prɑːdʌkts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3. A. </a:t>
            </a:r>
            <a:r>
              <a:rPr lang="en-US" sz="2800" u="sng" dirty="0">
                <a:solidFill>
                  <a:prstClr val="black"/>
                </a:solidFill>
              </a:rPr>
              <a:t>ch</a:t>
            </a:r>
            <a:r>
              <a:rPr lang="en-US" sz="2800" dirty="0">
                <a:solidFill>
                  <a:prstClr val="black"/>
                </a:solidFill>
              </a:rPr>
              <a:t>ore     	        B. s</a:t>
            </a:r>
            <a:r>
              <a:rPr lang="en-US" sz="2800" u="sng" dirty="0">
                <a:solidFill>
                  <a:prstClr val="black"/>
                </a:solidFill>
              </a:rPr>
              <a:t>ch</a:t>
            </a:r>
            <a:r>
              <a:rPr lang="en-US" sz="2800" dirty="0">
                <a:solidFill>
                  <a:prstClr val="black"/>
                </a:solidFill>
              </a:rPr>
              <a:t>ool      	  C. </a:t>
            </a:r>
            <a:r>
              <a:rPr lang="en-US" sz="2800" u="sng" dirty="0">
                <a:solidFill>
                  <a:prstClr val="black"/>
                </a:solidFill>
              </a:rPr>
              <a:t>ch</a:t>
            </a:r>
            <a:r>
              <a:rPr lang="en-US" sz="2800" dirty="0">
                <a:solidFill>
                  <a:prstClr val="black"/>
                </a:solidFill>
              </a:rPr>
              <a:t>at                D. </a:t>
            </a:r>
            <a:r>
              <a:rPr lang="en-US" sz="2800" u="sng" dirty="0">
                <a:solidFill>
                  <a:prstClr val="black"/>
                </a:solidFill>
              </a:rPr>
              <a:t>ch</a:t>
            </a:r>
            <a:r>
              <a:rPr lang="en-US" sz="2800" dirty="0">
                <a:solidFill>
                  <a:prstClr val="black"/>
                </a:solidFill>
              </a:rPr>
              <a:t>ip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/</a:t>
            </a:r>
            <a:r>
              <a:rPr lang="en-US" sz="2800" dirty="0" err="1">
                <a:solidFill>
                  <a:srgbClr val="FF0000"/>
                </a:solidFill>
              </a:rPr>
              <a:t>tʃɔːr</a:t>
            </a:r>
            <a:r>
              <a:rPr lang="en-US" sz="2800" dirty="0">
                <a:solidFill>
                  <a:srgbClr val="FF0000"/>
                </a:solidFill>
              </a:rPr>
              <a:t>/                   /</a:t>
            </a:r>
            <a:r>
              <a:rPr lang="en-US" sz="2800" dirty="0" err="1">
                <a:solidFill>
                  <a:srgbClr val="FF0000"/>
                </a:solidFill>
              </a:rPr>
              <a:t>skuːl</a:t>
            </a:r>
            <a:r>
              <a:rPr lang="en-US" sz="2800" dirty="0">
                <a:solidFill>
                  <a:srgbClr val="FF0000"/>
                </a:solidFill>
              </a:rPr>
              <a:t>/                   /</a:t>
            </a:r>
            <a:r>
              <a:rPr lang="en-US" sz="2800" dirty="0" err="1">
                <a:solidFill>
                  <a:srgbClr val="FF0000"/>
                </a:solidFill>
              </a:rPr>
              <a:t>tʃæt</a:t>
            </a:r>
            <a:r>
              <a:rPr lang="en-US" sz="2800" dirty="0">
                <a:solidFill>
                  <a:srgbClr val="FF0000"/>
                </a:solidFill>
              </a:rPr>
              <a:t>/                 /</a:t>
            </a:r>
            <a:r>
              <a:rPr lang="en-US" sz="2800" dirty="0" err="1">
                <a:solidFill>
                  <a:srgbClr val="FF0000"/>
                </a:solidFill>
              </a:rPr>
              <a:t>tʃɪp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FCD9050F-0B90-4C17-AC71-D1EECB9B3797}"/>
              </a:ext>
            </a:extLst>
          </p:cNvPr>
          <p:cNvSpPr/>
          <p:nvPr/>
        </p:nvSpPr>
        <p:spPr>
          <a:xfrm>
            <a:off x="874855" y="1614612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2956CAC9-59CF-4031-A047-33ECDC5DB16E}"/>
              </a:ext>
            </a:extLst>
          </p:cNvPr>
          <p:cNvSpPr/>
          <p:nvPr/>
        </p:nvSpPr>
        <p:spPr>
          <a:xfrm>
            <a:off x="7809911" y="2929704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815CA066-3334-4D60-8B91-8A15617E57A5}"/>
              </a:ext>
            </a:extLst>
          </p:cNvPr>
          <p:cNvSpPr/>
          <p:nvPr/>
        </p:nvSpPr>
        <p:spPr>
          <a:xfrm>
            <a:off x="3813264" y="4255071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118903" y="207837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177451"/>
              </p:ext>
            </p:extLst>
          </p:nvPr>
        </p:nvGraphicFramePr>
        <p:xfrm>
          <a:off x="583093" y="763819"/>
          <a:ext cx="11125200" cy="59687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5381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45272590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01632590"/>
                  </a:ext>
                </a:extLst>
              </a:tr>
            </a:tbl>
          </a:graphicData>
        </a:graphic>
      </p:graphicFrame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52297" y="1720065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42022" y="2125894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31748" y="264474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173288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680377" y="3680717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690652" y="4178443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3881895-4CCF-4CBD-9B90-64CC94CAA8D3}"/>
              </a:ext>
            </a:extLst>
          </p:cNvPr>
          <p:cNvSpPr txBox="1"/>
          <p:nvPr/>
        </p:nvSpPr>
        <p:spPr>
          <a:xfrm>
            <a:off x="6216650" y="1557926"/>
            <a:ext cx="401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E19892-413A-4578-905F-DC960411CA89}"/>
              </a:ext>
            </a:extLst>
          </p:cNvPr>
          <p:cNvSpPr txBox="1"/>
          <p:nvPr/>
        </p:nvSpPr>
        <p:spPr>
          <a:xfrm>
            <a:off x="6196851" y="2166991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dề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9A8A7-7052-4102-94B2-9B8F20180297}"/>
              </a:ext>
            </a:extLst>
          </p:cNvPr>
          <p:cNvSpPr txBox="1"/>
          <p:nvPr/>
        </p:nvSpPr>
        <p:spPr>
          <a:xfrm>
            <a:off x="6223179" y="2676847"/>
            <a:ext cx="2803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659CAF-AFCA-444B-83BE-D8B41E3533BC}"/>
              </a:ext>
            </a:extLst>
          </p:cNvPr>
          <p:cNvSpPr txBox="1"/>
          <p:nvPr/>
        </p:nvSpPr>
        <p:spPr>
          <a:xfrm>
            <a:off x="6189572" y="3173466"/>
            <a:ext cx="335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6DED095-ACFE-466C-A107-BBE2FE8DC9B7}"/>
              </a:ext>
            </a:extLst>
          </p:cNvPr>
          <p:cNvSpPr txBox="1"/>
          <p:nvPr/>
        </p:nvSpPr>
        <p:spPr>
          <a:xfrm>
            <a:off x="6257746" y="3721813"/>
            <a:ext cx="393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EEAF13A-059A-4A47-BFA7-75F60C8AD2A2}"/>
              </a:ext>
            </a:extLst>
          </p:cNvPr>
          <p:cNvSpPr txBox="1"/>
          <p:nvPr/>
        </p:nvSpPr>
        <p:spPr>
          <a:xfrm>
            <a:off x="6245225" y="4209265"/>
            <a:ext cx="466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526247" y="2178764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529421" y="2592798"/>
            <a:ext cx="304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508695" y="1678791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472629" y="3202969"/>
            <a:ext cx="238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utensil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524215" y="3699196"/>
            <a:ext cx="319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steamed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602269" y="4229242"/>
            <a:ext cx="28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</a:t>
            </a:r>
          </a:p>
        </p:txBody>
      </p:sp>
    </p:spTree>
    <p:extLst>
      <p:ext uri="{BB962C8B-B14F-4D97-AF65-F5344CB8AC3E}">
        <p14:creationId xmlns:p14="http://schemas.microsoft.com/office/powerpoint/2010/main" val="10339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5" grpId="0"/>
      <p:bldP spid="9" grpId="0"/>
      <p:bldP spid="11" grpId="0"/>
      <p:bldP spid="7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4163600" y="348893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F3BF8AB-6674-48B3-8FF8-AD3B955AE22A}"/>
              </a:ext>
            </a:extLst>
          </p:cNvPr>
          <p:cNvSpPr txBox="1"/>
          <p:nvPr/>
        </p:nvSpPr>
        <p:spPr>
          <a:xfrm>
            <a:off x="636998" y="1654139"/>
            <a:ext cx="11291300" cy="469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Learn by heart the new words and practice making sentences with them.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Do exercises on page 46 WB.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Do the exercises in </a:t>
            </a:r>
            <a:r>
              <a:rPr lang="en-US" sz="3200" b="1" dirty="0" err="1">
                <a:solidFill>
                  <a:schemeClr val="bg1"/>
                </a:solidFill>
              </a:rPr>
              <a:t>Tiếng</a:t>
            </a:r>
            <a:r>
              <a:rPr lang="en-US" sz="3200" b="1" dirty="0">
                <a:solidFill>
                  <a:schemeClr val="bg1"/>
                </a:solidFill>
              </a:rPr>
              <a:t> Anh 8 </a:t>
            </a:r>
            <a:r>
              <a:rPr lang="en-US" sz="3200" b="1" dirty="0" err="1">
                <a:solidFill>
                  <a:schemeClr val="bg1"/>
                </a:solidFill>
              </a:rPr>
              <a:t>i</a:t>
            </a:r>
            <a:r>
              <a:rPr lang="en-US" sz="3200" b="1" dirty="0">
                <a:solidFill>
                  <a:schemeClr val="bg1"/>
                </a:solidFill>
              </a:rPr>
              <a:t>-Learn Smart World Notebook</a:t>
            </a:r>
            <a:r>
              <a:rPr lang="en-US" sz="3200" dirty="0">
                <a:solidFill>
                  <a:schemeClr val="bg1"/>
                </a:solidFill>
              </a:rPr>
              <a:t> on pages 65 &amp; 66.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Prepare the next lesson (pages 79 &amp; 80 SB)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0EEC9AEF-6485-4728-9B43-C12C7FF04B2E}"/>
              </a:ext>
            </a:extLst>
          </p:cNvPr>
          <p:cNvSpPr txBox="1"/>
          <p:nvPr/>
        </p:nvSpPr>
        <p:spPr>
          <a:xfrm>
            <a:off x="2021279" y="270185"/>
            <a:ext cx="8520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Choose the words whose main stress is placed differently from the others.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6CF905E-60D6-46F6-A41B-AE1C0DE0E3A3}"/>
              </a:ext>
            </a:extLst>
          </p:cNvPr>
          <p:cNvSpPr txBox="1"/>
          <p:nvPr/>
        </p:nvSpPr>
        <p:spPr>
          <a:xfrm>
            <a:off x="418510" y="1327451"/>
            <a:ext cx="11509787" cy="4171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 A. culture          B. wedding           C. guitar            D. custom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kʌltʃər</a:t>
            </a:r>
            <a:r>
              <a:rPr lang="en-US" sz="3200" dirty="0">
                <a:solidFill>
                  <a:srgbClr val="FF0000"/>
                </a:solidFill>
              </a:rPr>
              <a:t>/           /ˈ</a:t>
            </a:r>
            <a:r>
              <a:rPr lang="en-US" sz="3200" dirty="0" err="1">
                <a:solidFill>
                  <a:srgbClr val="FF0000"/>
                </a:solidFill>
              </a:rPr>
              <a:t>wedɪŋ</a:t>
            </a:r>
            <a:r>
              <a:rPr lang="en-US" sz="3200" dirty="0">
                <a:solidFill>
                  <a:srgbClr val="FF0000"/>
                </a:solidFill>
              </a:rPr>
              <a:t>/            /</a:t>
            </a:r>
            <a:r>
              <a:rPr lang="en-US" sz="3200" dirty="0" err="1">
                <a:solidFill>
                  <a:srgbClr val="FF0000"/>
                </a:solidFill>
              </a:rPr>
              <a:t>ɡɪˈtɑːr</a:t>
            </a:r>
            <a:r>
              <a:rPr lang="en-US" sz="3200" dirty="0">
                <a:solidFill>
                  <a:srgbClr val="FF0000"/>
                </a:solidFill>
              </a:rPr>
              <a:t>/           /ˈ</a:t>
            </a:r>
            <a:r>
              <a:rPr lang="en-US" sz="3200" dirty="0" err="1">
                <a:solidFill>
                  <a:srgbClr val="FF0000"/>
                </a:solidFill>
              </a:rPr>
              <a:t>kʌstəm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2800" dirty="0">
                <a:solidFill>
                  <a:srgbClr val="FF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2. A. beautiful       B. important        C. talented        D. regular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  /ˈ</a:t>
            </a:r>
            <a:r>
              <a:rPr lang="en-US" sz="3200" dirty="0" err="1">
                <a:solidFill>
                  <a:srgbClr val="FF0000"/>
                </a:solidFill>
              </a:rPr>
              <a:t>bjuːtɪfəl</a:t>
            </a:r>
            <a:r>
              <a:rPr lang="en-US" sz="3200" dirty="0">
                <a:solidFill>
                  <a:srgbClr val="FF0000"/>
                </a:solidFill>
              </a:rPr>
              <a:t>/        /</a:t>
            </a:r>
            <a:r>
              <a:rPr lang="en-US" sz="3200" dirty="0" err="1">
                <a:solidFill>
                  <a:srgbClr val="FF0000"/>
                </a:solidFill>
              </a:rPr>
              <a:t>ɪmˈpɔːrtənt</a:t>
            </a:r>
            <a:r>
              <a:rPr lang="en-US" sz="3200" dirty="0">
                <a:solidFill>
                  <a:srgbClr val="FF0000"/>
                </a:solidFill>
              </a:rPr>
              <a:t>/     /ˈ</a:t>
            </a:r>
            <a:r>
              <a:rPr lang="en-US" sz="3200" dirty="0" err="1">
                <a:solidFill>
                  <a:srgbClr val="FF0000"/>
                </a:solidFill>
              </a:rPr>
              <a:t>tæləntɪd</a:t>
            </a:r>
            <a:r>
              <a:rPr lang="en-US" sz="3200" dirty="0">
                <a:solidFill>
                  <a:srgbClr val="FF0000"/>
                </a:solidFill>
              </a:rPr>
              <a:t>/     /ˈ</a:t>
            </a:r>
            <a:r>
              <a:rPr lang="en-US" sz="3200" dirty="0" err="1">
                <a:solidFill>
                  <a:srgbClr val="FF0000"/>
                </a:solidFill>
              </a:rPr>
              <a:t>reɡjələr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3. A. population    B. embroidery     C. celebrity    D. experience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 /</a:t>
            </a:r>
            <a:r>
              <a:rPr lang="en-US" sz="3200" dirty="0" err="1">
                <a:solidFill>
                  <a:srgbClr val="FF0000"/>
                </a:solidFill>
              </a:rPr>
              <a:t>pɑːpjəˈleɪʃən</a:t>
            </a:r>
            <a:r>
              <a:rPr lang="en-US" sz="3200" dirty="0">
                <a:solidFill>
                  <a:srgbClr val="FF0000"/>
                </a:solidFill>
              </a:rPr>
              <a:t>/  /</a:t>
            </a:r>
            <a:r>
              <a:rPr lang="en-US" sz="3200" dirty="0" err="1">
                <a:solidFill>
                  <a:srgbClr val="FF0000"/>
                </a:solidFill>
              </a:rPr>
              <a:t>ɪmˈbrɔɪdəri</a:t>
            </a:r>
            <a:r>
              <a:rPr lang="en-US" sz="3200" dirty="0">
                <a:solidFill>
                  <a:srgbClr val="FF0000"/>
                </a:solidFill>
              </a:rPr>
              <a:t>/     /</a:t>
            </a:r>
            <a:r>
              <a:rPr lang="en-US" sz="3200" dirty="0" err="1">
                <a:solidFill>
                  <a:srgbClr val="FF0000"/>
                </a:solidFill>
              </a:rPr>
              <a:t>səˈlebrəti</a:t>
            </a:r>
            <a:r>
              <a:rPr lang="en-US" sz="3200" dirty="0">
                <a:solidFill>
                  <a:srgbClr val="FF0000"/>
                </a:solidFill>
              </a:rPr>
              <a:t>/     /</a:t>
            </a:r>
            <a:r>
              <a:rPr lang="en-US" sz="3200" dirty="0" err="1">
                <a:solidFill>
                  <a:srgbClr val="FF0000"/>
                </a:solidFill>
              </a:rPr>
              <a:t>ɪkˈspɪriəns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3E0A01F6-855A-4722-818B-941BBB51F03B}"/>
              </a:ext>
            </a:extLst>
          </p:cNvPr>
          <p:cNvSpPr/>
          <p:nvPr/>
        </p:nvSpPr>
        <p:spPr>
          <a:xfrm>
            <a:off x="5407473" y="1472973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0F779825-BE9F-4535-BB05-C3995F420DAA}"/>
              </a:ext>
            </a:extLst>
          </p:cNvPr>
          <p:cNvSpPr/>
          <p:nvPr/>
        </p:nvSpPr>
        <p:spPr>
          <a:xfrm>
            <a:off x="2859051" y="2879730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242EDFFA-4A1B-4E19-B415-22D780C1D79D}"/>
              </a:ext>
            </a:extLst>
          </p:cNvPr>
          <p:cNvSpPr/>
          <p:nvPr/>
        </p:nvSpPr>
        <p:spPr>
          <a:xfrm>
            <a:off x="737026" y="4261567"/>
            <a:ext cx="490324" cy="4542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2A401B1-7BFB-416C-BCF6-63588CE8A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9" r="40"/>
          <a:stretch/>
        </p:blipFill>
        <p:spPr>
          <a:xfrm>
            <a:off x="936453" y="205482"/>
            <a:ext cx="10426764" cy="644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4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VOCABULARY</a:t>
            </a:r>
            <a:endParaRPr lang="en-US" sz="2800" b="1" dirty="0">
              <a:solidFill>
                <a:schemeClr val="bg2">
                  <a:lumMod val="1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2"/>
            <a:ext cx="227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LISTENING</a:t>
            </a: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64983110-AEF0-40ED-B526-D9F676255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5948" y="1723419"/>
            <a:ext cx="660391" cy="548399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D521FDD6-F50F-41B4-8D0F-62151D5806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40672" y="4010003"/>
            <a:ext cx="565167" cy="5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177397" y="1163188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419975" y="1257300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18350" y="4005423"/>
            <a:ext cx="107599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blouse is a significant element of the traditional attire worn by women in various ethnic groups.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822041" y="2238375"/>
            <a:ext cx="3798334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b="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n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blaʊz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6556731" y="3087599"/>
            <a:ext cx="505777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323851" y="5383660"/>
            <a:ext cx="10690047" cy="1017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75292F2C-7CAB-42D9-8A48-50951A76E276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40" y="274854"/>
            <a:ext cx="4922737" cy="370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louse-1707191633">
            <a:hlinkClick r:id="" action="ppaction://media"/>
            <a:extLst>
              <a:ext uri="{FF2B5EF4-FFF2-40B4-BE49-F238E27FC236}">
                <a16:creationId xmlns:a16="http://schemas.microsoft.com/office/drawing/2014/main" id="{BE059B5E-D9C9-4907-BD2A-7315535FF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76627" y="375827"/>
            <a:ext cx="406400" cy="406400"/>
          </a:xfrm>
          <a:prstGeom prst="rect">
            <a:avLst/>
          </a:prstGeom>
        </p:spPr>
      </p:pic>
      <p:pic>
        <p:nvPicPr>
          <p:cNvPr id="4" name="The-blouse-is-a-significant-el1707191641">
            <a:hlinkClick r:id="" action="ppaction://media"/>
            <a:extLst>
              <a:ext uri="{FF2B5EF4-FFF2-40B4-BE49-F238E27FC236}">
                <a16:creationId xmlns:a16="http://schemas.microsoft.com/office/drawing/2014/main" id="{1A3A29A2-5E7C-406C-B378-633BE32DAB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921" y="38279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177397" y="1163188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419975" y="1257300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apron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18350" y="4005423"/>
            <a:ext cx="1075993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some ethnic costumes, women wear beautifully adorned aprons as part of their traditional dress. 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822041" y="2238375"/>
            <a:ext cx="3798334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b="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n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eɪprən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6556731" y="3087599"/>
            <a:ext cx="505777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dề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323851" y="5383660"/>
            <a:ext cx="10690047" cy="1017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dề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2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F8BE9CA-E13D-4EB8-8591-B0F555D00EC5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86" y="345666"/>
            <a:ext cx="2291754" cy="343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pron-1707191670">
            <a:hlinkClick r:id="" action="ppaction://media"/>
            <a:extLst>
              <a:ext uri="{FF2B5EF4-FFF2-40B4-BE49-F238E27FC236}">
                <a16:creationId xmlns:a16="http://schemas.microsoft.com/office/drawing/2014/main" id="{4DDBE48A-7DB5-4F1E-A6DC-64414AF35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25257" y="519666"/>
            <a:ext cx="406400" cy="406400"/>
          </a:xfrm>
          <a:prstGeom prst="rect">
            <a:avLst/>
          </a:prstGeom>
        </p:spPr>
      </p:pic>
      <p:pic>
        <p:nvPicPr>
          <p:cNvPr id="4" name="In-some-ethnic-costumeswomen-w1707191680">
            <a:hlinkClick r:id="" action="ppaction://media"/>
            <a:extLst>
              <a:ext uri="{FF2B5EF4-FFF2-40B4-BE49-F238E27FC236}">
                <a16:creationId xmlns:a16="http://schemas.microsoft.com/office/drawing/2014/main" id="{D8FAFD01-6A96-4128-9E41-0F6131371B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5697" y="35094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177397" y="1163188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419974" y="1257300"/>
            <a:ext cx="305966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18350" y="4005423"/>
            <a:ext cx="1075993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Sticky rice is a common staple in the diet of many ethnic groups in Vietnam. 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359703" y="2238375"/>
            <a:ext cx="4260672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b="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n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/ˌ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stɪki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 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raɪs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6556731" y="3087599"/>
            <a:ext cx="505777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323851" y="5383660"/>
            <a:ext cx="10690047" cy="1017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C423F1E-7095-4621-B9DE-087E1854EBA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6" y="796347"/>
            <a:ext cx="4931874" cy="328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ticky-rice-1707191703">
            <a:hlinkClick r:id="" action="ppaction://media"/>
            <a:extLst>
              <a:ext uri="{FF2B5EF4-FFF2-40B4-BE49-F238E27FC236}">
                <a16:creationId xmlns:a16="http://schemas.microsoft.com/office/drawing/2014/main" id="{94B5DDFC-7075-4C27-9C84-B11E8193F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4434" y="591585"/>
            <a:ext cx="406400" cy="406400"/>
          </a:xfrm>
          <a:prstGeom prst="rect">
            <a:avLst/>
          </a:prstGeom>
        </p:spPr>
      </p:pic>
      <p:pic>
        <p:nvPicPr>
          <p:cNvPr id="4" name="Sticky-rice-is-a-common-staple1707191711">
            <a:hlinkClick r:id="" action="ppaction://media"/>
            <a:extLst>
              <a:ext uri="{FF2B5EF4-FFF2-40B4-BE49-F238E27FC236}">
                <a16:creationId xmlns:a16="http://schemas.microsoft.com/office/drawing/2014/main" id="{F664CE14-68FE-406E-91D9-914F1DF00C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005" y="37868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177397" y="1163188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419974" y="1257300"/>
            <a:ext cx="305966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utensil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18351" y="4067068"/>
            <a:ext cx="1075993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Traditional utensils, such as wooden spoons and bamboo trays, are used in daily life by ethnic communities. 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6359703" y="2238375"/>
            <a:ext cx="4260672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b="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n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ju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ːˈ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tensl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6277511" y="3087599"/>
            <a:ext cx="5336996" cy="775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323851" y="5383660"/>
            <a:ext cx="10690047" cy="1017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muỗng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endParaRPr lang="en-US" sz="2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0B8793A-FA05-492A-BA1C-DAE2CD61E59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81" y="705378"/>
            <a:ext cx="4721147" cy="314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utensil-1707202397">
            <a:hlinkClick r:id="" action="ppaction://media"/>
            <a:extLst>
              <a:ext uri="{FF2B5EF4-FFF2-40B4-BE49-F238E27FC236}">
                <a16:creationId xmlns:a16="http://schemas.microsoft.com/office/drawing/2014/main" id="{A04E0915-6F1E-46AF-8B5D-0B9BEB968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5387" y="848438"/>
            <a:ext cx="406400" cy="406400"/>
          </a:xfrm>
          <a:prstGeom prst="rect">
            <a:avLst/>
          </a:prstGeom>
        </p:spPr>
      </p:pic>
      <p:pic>
        <p:nvPicPr>
          <p:cNvPr id="4" name="Traditional-utensilssuch-as-wo1707202410">
            <a:hlinkClick r:id="" action="ppaction://media"/>
            <a:extLst>
              <a:ext uri="{FF2B5EF4-FFF2-40B4-BE49-F238E27FC236}">
                <a16:creationId xmlns:a16="http://schemas.microsoft.com/office/drawing/2014/main" id="{C67F4E58-EC45-483F-84EB-B660DA24CC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1036" y="3756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8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950</Words>
  <Application>Microsoft Office PowerPoint</Application>
  <PresentationFormat>Màn hình rộng</PresentationFormat>
  <Paragraphs>152</Paragraphs>
  <Slides>22</Slides>
  <Notes>2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2" baseType="lpstr">
      <vt:lpstr>.VnBlack</vt:lpstr>
      <vt:lpstr>Arial</vt:lpstr>
      <vt:lpstr>Calibri</vt:lpstr>
      <vt:lpstr>Calibri Light</vt:lpstr>
      <vt:lpstr>Constantia</vt:lpstr>
      <vt:lpstr>Contastia</vt:lpstr>
      <vt:lpstr>Helvetica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16</cp:revision>
  <dcterms:created xsi:type="dcterms:W3CDTF">2023-06-03T09:47:28Z</dcterms:created>
  <dcterms:modified xsi:type="dcterms:W3CDTF">2024-02-06T09:19:10Z</dcterms:modified>
</cp:coreProperties>
</file>