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4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51" r:id="rId2"/>
    <p:sldId id="1891" r:id="rId3"/>
    <p:sldId id="1892" r:id="rId4"/>
    <p:sldId id="349" r:id="rId5"/>
    <p:sldId id="271" r:id="rId6"/>
    <p:sldId id="267" r:id="rId7"/>
    <p:sldId id="298" r:id="rId8"/>
    <p:sldId id="299" r:id="rId9"/>
    <p:sldId id="300" r:id="rId10"/>
    <p:sldId id="302" r:id="rId11"/>
    <p:sldId id="303" r:id="rId12"/>
    <p:sldId id="306" r:id="rId13"/>
    <p:sldId id="305" r:id="rId14"/>
    <p:sldId id="304" r:id="rId15"/>
    <p:sldId id="307" r:id="rId16"/>
    <p:sldId id="308" r:id="rId17"/>
    <p:sldId id="309" r:id="rId18"/>
    <p:sldId id="350" r:id="rId19"/>
    <p:sldId id="256" r:id="rId20"/>
    <p:sldId id="269" r:id="rId21"/>
    <p:sldId id="259" r:id="rId22"/>
    <p:sldId id="352" r:id="rId23"/>
    <p:sldId id="354" r:id="rId24"/>
    <p:sldId id="353" r:id="rId25"/>
    <p:sldId id="1880" r:id="rId26"/>
    <p:sldId id="1888" r:id="rId27"/>
    <p:sldId id="1889" r:id="rId28"/>
    <p:sldId id="1890" r:id="rId29"/>
    <p:sldId id="274" r:id="rId30"/>
    <p:sldId id="424" r:id="rId31"/>
    <p:sldId id="4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2F3"/>
    <a:srgbClr val="EDED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21-10-15T01:56:45.8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13452 9836 0,'81'40'375,"-1"-40"-360,0 40 1,0-40-16,0 40 15,2-40 1,-2 0-16,40 0 16,-40 0-16,0 0 15,-40 0 1,1 0-16,79 0 16,-40 0-16,40 0 15,-80 0 1,81 0-16,-41 0 15,40 0 1,0 0-16,-78 0 16,78 0-1,0 0-15,0 0 16,1 0 0,-81 0-16,80 0 15,0 0-15,-39 0 16,79 0-1,-80 0-15,0 0 16,42 0 0,38 0-16,-80 0 15,0 0 1,41 0-16,-1 0 16,-40 0-1,40 0-15,-80 0 16,81 0-16,-81 0 15,40 0 1,40 0-16,-80 0 16,42 0-1,-42 0-15,40 0 16,-40 0 0,40 0-16,-40 0 15,40 0-15,-39 0 16,39 0-1,-40 0 1,0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21-10-15T01:57:00.7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1174 5143 0,'120'0'109,"40"0"-109,41 0 16,-41 0-1,122 0-15,-1 0 16,200 0 0,-161 0-16,82 0 15,-1 0 1,0 0-16,1 0 16,-81 0-1,0 0-15,81 0 16,-82 0-16,1 0 15,0 0 1,-39 0-16,-2 0 16,-79 0-1,-41 0-15,81 0 16,-41 0 0,-38 0-16,118 0 15,-119 0-15,79 0 16,-120 0-1,1 0-15,-41 0 16,-40 0 0,40 0-16,-40 0 15,0 0 1,2 0-16,-2 0 0,40 0 31,0 0-31,-40 0 16,0 0-1,40 0 1,161 0-16,-121 0 16,0 0-1,41 0-15,39 0 16,-38 0 0,-2 0-16,81 0 15,-81 0-15,41 0 16,79 0-1,42 0-15,-41 0 16,39 0 0,-39 0-16,-39 0 15,38-40 1,1 40-16,40 0 16,-1-40-16,2 40 15,39 0 1,-80 0-16,81 0 15,119 0 1,-201 0-16,81 0 16,41 0-1,-41 0-15,120 0 16,41 0 0,0 0-16,-80-40 15,39 0-15,40 40 16,41-80-1,-80 80-15,-82-40 16,43 40 0,-43-40-16,-39 40 15,1 0 1,39 0-16,-40 0 16,1 0-1,-1 0-15,0 0 16,-1-41-1,-38 41-15,-41 0 16,-81 0-16,41 0 16,-121 0-1,40 0-15,2 0 16,-82 0 0,40 0-16,-39 0 15,39 0 1,-40 0-16,0 0 15,0 0-15,-40 0 16,1 0 0,-1 0-16,0 0 15,0 0 1,40 0-16,-40 0 16,0 0-16,40 0 15,-38 0 1,78 0-16,120 0 15,-159 0 1,119 0-16,1 0 16,39 0-1,-160 0-15,122 0 16,-2 0 0,81 0-16,-41 0 15,-39 0 1,-1 0-16,42 0 15,-42 0-15,41 0 16,-81 0 0,41 0-16,39 0 15,-38 0 1,38 0-16,-39 0 16,-41 0-1,-39 0-15,-1 0 16,-80 0-16,40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21-10-15T01:57:02.1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482 6517 0,'40'0'109,"0"0"-78,0 0 1,80 0-32,-40 0 15,0 0 1,-39-40-16,39 40 16,0 0-1,40 0-15,-40 0 16,42 0-16,-42-40 15,0 40 1,0-40 0,41 0-1,-41 40-15,-40 0 16,0 0 0,0 0-16,40-41 31,-40 41-16,0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21-10-14T02:01:23.3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10413 6617 0,'40'0'141,"40"0"-126,80 0-15,-39 0 16,79 0-1,-78 0-15,78 0 16,-40 0-16,1 0 16,-1 40-1,41 0-15,-81-40 16,-40 0 0,0 0-16,0 0 15,2 0 1,-2 41-16,40-41 15,0 0 1,1 0-16,-41 0 16,-40 0-16,40 0 15,0 0 1,41 0 0,-41 0-16,0 0 15,0 0-15,0 40 16,42 0-1,-42-40-15,40 0 16,-40 0 15,1 0-31,39 0 0,0 0 0,-40 0 16,0 0 0,1 0-16,-1 0 31,0 0-31,0 0 0,0 0 15,2 0 1,-2 0 0,0 0-16,0 0 0,40 0 15,41 0 1,-81 0 0,0 0-16,40 0 0,-39 0 15,-1 0 1,0 0-1,0 0-15,0 0 0,2 0 32,38 0-32,0 0 15,-40 0-15,41 0 16,-41 0 0,40-40-16,-40 40 31,1 0-31,-1 0 0,0 0 15,0 0 1,-40-40-16,0 40 16,40 0-16,-38-41 15,38 41 1,-40 0 0,40-40-1,-40 40-15,0 0 16,40-40-1,-39 40-15,-1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D82CE-3450-4A80-B0B1-B5A62973601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7D32C-9323-4334-B79A-56A1A598B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6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3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38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612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124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921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5ed75ccf_0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5ed75ccf_0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286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Atheist </a:t>
            </a:r>
            <a:r>
              <a:rPr lang="en-US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/ˈ</a:t>
            </a:r>
            <a:r>
              <a:rPr lang="en-US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eɪ</a:t>
            </a:r>
            <a:r>
              <a:rPr lang="en-US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l-GR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θ</a:t>
            </a:r>
            <a:r>
              <a:rPr lang="en-US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i.ɪst</a:t>
            </a:r>
            <a:r>
              <a:rPr lang="en-US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/: </a:t>
            </a:r>
            <a:r>
              <a:rPr lang="en-US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chủ</a:t>
            </a:r>
            <a:r>
              <a:rPr lang="en-US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nghĩa</a:t>
            </a:r>
            <a:r>
              <a:rPr lang="en-US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vô</a:t>
            </a:r>
            <a:r>
              <a:rPr lang="en-US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thần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6661" tIns="48331" rIns="96661" bIns="48331"/>
          <a:lstStyle/>
          <a:p>
            <a:pPr algn="r" defTabSz="483306">
              <a:buClrTx/>
              <a:defRPr/>
            </a:pPr>
            <a:fld id="{EA67C60C-DB71-41A0-A6B2-1B5EA09BA38F}" type="slidenum">
              <a:rPr lang="en-US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483306">
                <a:buClrTx/>
                <a:defRPr/>
              </a:pPr>
              <a:t>28</a:t>
            </a:fld>
            <a:endParaRPr lang="en-US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DBF83-B97F-48BC-BFAF-38E7443007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lIns="96661" tIns="48331" rIns="96661" bIns="48331"/>
          <a:lstStyle/>
          <a:p>
            <a:pPr defTabSz="483306">
              <a:buClrTx/>
              <a:defRPr/>
            </a:pPr>
            <a:r>
              <a:rPr lang="en-US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Ôn tập vào 10 | 2020 - 2021 | Cô Sinh | 9E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C07432-775C-434E-9EC9-22553E41F7B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lIns="96661" tIns="48331" rIns="96661" bIns="48331"/>
          <a:lstStyle/>
          <a:p>
            <a:pPr algn="r" defTabSz="483306">
              <a:buClrTx/>
              <a:defRPr/>
            </a:pPr>
            <a:fld id="{17396CAE-5A7A-45FD-86FF-0E03C2A8167A}" type="datetime1">
              <a:rPr lang="en-US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483306">
                <a:buClrTx/>
                <a:defRPr/>
              </a:pPr>
              <a:t>17/9/2024</a:t>
            </a:fld>
            <a:endParaRPr lang="en-US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342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2192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8717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28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24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020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579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25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Illustration 2">
  <p:cSld name="Blank - Illustration 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/>
          <p:nvPr/>
        </p:nvSpPr>
        <p:spPr>
          <a:xfrm>
            <a:off x="7644000" y="769800"/>
            <a:ext cx="5318400" cy="5318400"/>
          </a:xfrm>
          <a:prstGeom prst="chord">
            <a:avLst>
              <a:gd name="adj1" fmla="val 2673960"/>
              <a:gd name="adj2" fmla="val 1892177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66" name="Google Shape;6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5583" y="1"/>
            <a:ext cx="4006407" cy="5827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937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7527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Illustration 4">
  <p:cSld name="Blank - Illustration 4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87508" y="16"/>
            <a:ext cx="3004488" cy="5827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171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png"/><Relationship Id="rId5" Type="http://schemas.openxmlformats.org/officeDocument/2006/relationships/customXml" Target="../ink/ink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656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54555" y="858460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I.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không xác định 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(Indefinite Articles):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không xác định được dùng trước danh từ đếm được số ít. 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đứng trước danh từ b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ắ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 đầu bằng một phụ âm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(consonant)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hoặc một nguyên âm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(vowel)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nhưng được phát âm như một phụ âm. 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được dùng trước danh từ b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ắ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 đầu b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ằ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ng một nguyên âm và âm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câm.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  <a:tabLst>
                <a:tab pos="562755" algn="l"/>
                <a:tab pos="3263025" algn="l"/>
              </a:tabLst>
            </a:pP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month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mʌnθ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orange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'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ɔrənʤ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  <a:tabLst>
                <a:tab pos="562755" algn="l"/>
                <a:tab pos="3263025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uniform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/'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junɪ,fɔ:rm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umbrella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ʌm'brelə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  <a:tabLst>
                <a:tab pos="562755" algn="l"/>
                <a:tab pos="3263025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horse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hɔ:rs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hour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aʊə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(r)/</a:t>
            </a:r>
          </a:p>
        </p:txBody>
      </p:sp>
    </p:spTree>
    <p:extLst>
      <p:ext uri="{BB962C8B-B14F-4D97-AF65-F5344CB8AC3E}">
        <p14:creationId xmlns:p14="http://schemas.microsoft.com/office/powerpoint/2010/main" val="1140777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54555" y="858460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I. </a:t>
            </a:r>
            <a:r>
              <a:rPr lang="vi-VN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không xác định </a:t>
            </a:r>
            <a:r>
              <a:rPr lang="en-US" sz="3067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(Indefinite Articles):</a:t>
            </a: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</a:t>
            </a:r>
            <a:r>
              <a:rPr lang="en-US" sz="3067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</a:t>
            </a:r>
            <a:endParaRPr lang="en-US" sz="3067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A/ an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được dùng trong lời phát biểu có tính khái quát.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orange is rich in vitamin C. </a:t>
            </a: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A/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được dùng để nói v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ề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một chủ thể chưa từng được đ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ề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cập trước đó.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 met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beautiful girl on the way to work. </a:t>
            </a: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A/ an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được dùng để giới thiệu nghề nghiệp, chức vụ.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John is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teacher.</a:t>
            </a: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A/ an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được dùng trong một số cụm từ chỉ số lượng nhất định: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lot of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(nhiều),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great deal of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(nhiều),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half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(một nửa),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third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(một ph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ầ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 </a:t>
            </a:r>
            <a:r>
              <a:rPr lang="en-US" sz="3067" i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),...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698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24921" y="852412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II. </a:t>
            </a:r>
            <a:r>
              <a:rPr lang="vi-VN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</a:t>
            </a:r>
            <a:r>
              <a:rPr lang="en-US" sz="3067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(Definite Article):</a:t>
            </a: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endParaRPr lang="en-US" sz="3067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THE được dùng: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Khi người nói và người nghe </a:t>
            </a:r>
            <a:r>
              <a:rPr lang="vi-VN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biết rõ đối tượng được đề cập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hoặc khi danh từ đã </a:t>
            </a:r>
            <a:r>
              <a:rPr lang="vi-VN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được đ</a:t>
            </a:r>
            <a:r>
              <a:rPr lang="en-US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ề</a:t>
            </a:r>
            <a:r>
              <a:rPr lang="vi-VN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cập đến trước đó.</a:t>
            </a:r>
            <a:endParaRPr lang="en-US" sz="3067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John has just bought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new car. He is very fond of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car. </a:t>
            </a: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Khi đề cập đến </a:t>
            </a:r>
            <a:r>
              <a:rPr lang="vi-VN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khái niệm phổ thông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điều mà mọi người đều biết. 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earth goes round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sun.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(Trái đất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quay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quanh mặt trời.)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Khi </a:t>
            </a:r>
            <a:r>
              <a:rPr lang="vi-VN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nói chung về một loài động vật</a:t>
            </a:r>
            <a:r>
              <a:rPr lang="en-US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vi-VN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dụng cụ, máy móc hoặc nhạc khí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tiger is in danger of becoming extinct.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(Loài h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ổ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đang có nguy cơ bị tuyệt chủng.)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558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24921" y="922867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II.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(Definite Article):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THE được dùng: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Trong </a:t>
            </a:r>
            <a:r>
              <a:rPr lang="vi-VN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 sánh nhất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He is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tallest in my class.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(Anh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ấ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 là người cao 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ấ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 lớp tôi.)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Đối với </a:t>
            </a:r>
            <a:r>
              <a:rPr lang="vi-VN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danh từ không đếm được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dùng </a:t>
            </a:r>
            <a:r>
              <a:rPr lang="vi-VN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vi-VN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nếu nói đến một đối tượng cụ thể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k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dùng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nếu nói chung.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Coffee is a popular beverage.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&gt;&lt;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coffee you make is always delicious.</a:t>
            </a:r>
          </a:p>
        </p:txBody>
      </p:sp>
    </p:spTree>
    <p:extLst>
      <p:ext uri="{BB962C8B-B14F-4D97-AF65-F5344CB8AC3E}">
        <p14:creationId xmlns:p14="http://schemas.microsoft.com/office/powerpoint/2010/main" val="2501218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54555" y="858460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II.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(Definite Article):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THE được dùng: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tên đại dương, biển, sông, vịnh, nhóm hồ, dãy núi, quần đảo, sa mạc: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Pacific Ocean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(Thái Bình Dương),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Black Sea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(biển Đen),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Volga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(sông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Volga),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Himalayas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(Dãy núi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Himalaya),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Gulf of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Mexico (Vịnh Mexico),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Rift Valley lakes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(nhóm hổ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Rilf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Valley),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Virgin Islands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(quần đảo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Virgin),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Sahara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(sa mạc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Sahara)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tên quốc gia có từ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Republic, Kingdom,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State, Union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hoặc tên quốc gia ở số nhi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ề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u: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United States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(nước Mỹ),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Philippines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(nước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Philippine)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00B9FA-CFC2-4E38-AA15-F321C13FC8C8}"/>
                  </a:ext>
                </a:extLst>
              </p14:cNvPr>
              <p14:cNvContentPartPr/>
              <p14:nvPr/>
            </p14:nvContentPartPr>
            <p14:xfrm>
              <a:off x="6456960" y="4721280"/>
              <a:ext cx="1763040" cy="43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00B9FA-CFC2-4E38-AA15-F321C13FC8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41119" y="4657745"/>
                <a:ext cx="1794362" cy="170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1D3A43-9212-44C2-99EF-3E0C67C3251F}"/>
                  </a:ext>
                </a:extLst>
              </p14:cNvPr>
              <p14:cNvContentPartPr/>
              <p14:nvPr/>
            </p14:nvContentPartPr>
            <p14:xfrm>
              <a:off x="563520" y="2295360"/>
              <a:ext cx="11657760" cy="130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1D3A43-9212-44C2-99EF-3E0C67C325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680" y="2231883"/>
                <a:ext cx="11689441" cy="2575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A1790C-12C2-441D-A2B4-A0E6EB97D932}"/>
                  </a:ext>
                </a:extLst>
              </p14:cNvPr>
              <p14:cNvContentPartPr/>
              <p14:nvPr/>
            </p14:nvContentPartPr>
            <p14:xfrm>
              <a:off x="231360" y="3031680"/>
              <a:ext cx="592320" cy="72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A1790C-12C2-441D-A2B4-A0E6EB97D93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517" y="2968111"/>
                <a:ext cx="623646" cy="2000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53594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54555" y="858460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II. </a:t>
            </a:r>
            <a:r>
              <a:rPr lang="vi-VN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</a:t>
            </a:r>
            <a:r>
              <a:rPr lang="en-US" sz="3067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(Definite Article):</a:t>
            </a: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endParaRPr lang="en-US" sz="3067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THE được dùng: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school, university, college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 </a:t>
            </a:r>
            <a:r>
              <a:rPr lang="en-US" sz="3067" b="1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+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tên riêng: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University of Texas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(Đại học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Texas)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[= Texas University]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tên các cuộc chiến tranh, trừ thế chiến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(World War I / World War II): the Civil War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(Nội chiến)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tên những tài liệu, sự kiện lịch sử: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Treaty of Geneva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(Hiệp định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Geneva)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tên tàu thuyên, xe lửa, máy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bay: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Titanic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(tàu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Titanic)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The + adj: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nhóm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người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| The +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họ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):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gia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đình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ông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bà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497510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54555" y="858460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II. </a:t>
            </a:r>
            <a:r>
              <a:rPr lang="vi-VN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</a:t>
            </a:r>
            <a:r>
              <a:rPr lang="en-US" sz="3067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(Definite Article):</a:t>
            </a: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endParaRPr lang="en-US" sz="3067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THE </a:t>
            </a:r>
            <a:r>
              <a:rPr lang="vi-VN" sz="3067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không được dùng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tên các môn học, các môn thể thao và các bữa ăn trong ngày.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Are you interested in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English?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(Bạn có thích môn tiếng Anh không?) </a:t>
            </a:r>
            <a:endParaRPr lang="en-US" sz="3067" i="1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 you know how to play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tennis?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(Bạn có biết chơi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tennis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không?) </a:t>
            </a:r>
            <a:endParaRPr lang="en-US" sz="3067" i="1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do you often have for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dinner?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(Bạn thường ăn món gì vào bữa tối?)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But: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dinner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 had last night was wonderful. </a:t>
            </a:r>
            <a:r>
              <a:rPr lang="vi-VN" sz="3067" i="1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(Bữa ăn mà chúng ta thưởng thức tối qua thật tuyệt vời.)</a:t>
            </a:r>
            <a:endParaRPr lang="en-US" sz="3067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75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54555" y="858460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II. </a:t>
            </a:r>
            <a:r>
              <a:rPr lang="vi-VN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</a:t>
            </a:r>
            <a:r>
              <a:rPr lang="en-US" sz="3067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(Definite Article):</a:t>
            </a: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endParaRPr lang="en-US" sz="3067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THE </a:t>
            </a:r>
            <a:r>
              <a:rPr lang="vi-VN" sz="3067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không được dùng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một số danh từ ch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ỉ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ơ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chốn: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school, university, college, hospital, church, prison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khi đề cập đến mục đích sử dụng c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ủ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những n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ơ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này.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Peter is a student. He goes to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school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every morning. </a:t>
            </a: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But: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school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 a mile from here.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(school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được đề cập như một nơi chốn cụ thể)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endParaRPr lang="en-US" sz="3067" b="1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Trong các cụm từ: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 work, go to work, at home, go home, go to bed, in bed, at sea, go to sea, in town, go into town, watch TV, on TV...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C0CF92-633C-4091-8A79-25CDD90FA254}"/>
                  </a:ext>
                </a:extLst>
              </p14:cNvPr>
              <p14:cNvContentPartPr/>
              <p14:nvPr/>
            </p14:nvContentPartPr>
            <p14:xfrm>
              <a:off x="4998240" y="3176160"/>
              <a:ext cx="2716320" cy="72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C0CF92-633C-4091-8A79-25CDD90FA2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88880" y="3166769"/>
                <a:ext cx="2735041" cy="917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272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BF1FC4AC-3D5C-470E-A14B-144C47646C9B}"/>
              </a:ext>
            </a:extLst>
          </p:cNvPr>
          <p:cNvGrpSpPr/>
          <p:nvPr/>
        </p:nvGrpSpPr>
        <p:grpSpPr>
          <a:xfrm>
            <a:off x="359595" y="230366"/>
            <a:ext cx="10943476" cy="6315075"/>
            <a:chOff x="359595" y="230366"/>
            <a:chExt cx="10943476" cy="6315075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EBC754D1-3FCD-4E04-9E0A-FB76A025A743}"/>
                </a:ext>
              </a:extLst>
            </p:cNvPr>
            <p:cNvGrpSpPr/>
            <p:nvPr/>
          </p:nvGrpSpPr>
          <p:grpSpPr>
            <a:xfrm>
              <a:off x="359595" y="230366"/>
              <a:ext cx="10943476" cy="6315075"/>
              <a:chOff x="359595" y="230366"/>
              <a:chExt cx="10943476" cy="6315075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5ECE22A1-59CF-4744-ABD3-CD996F03A7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704" t="1989" r="-165" b="730"/>
              <a:stretch/>
            </p:blipFill>
            <p:spPr>
              <a:xfrm>
                <a:off x="359595" y="575351"/>
                <a:ext cx="6667927" cy="5948737"/>
              </a:xfrm>
              <a:prstGeom prst="rect">
                <a:avLst/>
              </a:prstGeom>
            </p:spPr>
          </p:pic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id="{B56FCC95-0866-49B5-96F1-86F0E0F7B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73971" y="230366"/>
                <a:ext cx="4229100" cy="6315075"/>
              </a:xfrm>
              <a:prstGeom prst="rect">
                <a:avLst/>
              </a:prstGeom>
            </p:spPr>
          </p:pic>
        </p:grpSp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1849A7E5-A05B-4F43-B7D3-17F3EAC6C0C5}"/>
                </a:ext>
              </a:extLst>
            </p:cNvPr>
            <p:cNvSpPr/>
            <p:nvPr/>
          </p:nvSpPr>
          <p:spPr>
            <a:xfrm>
              <a:off x="9133726" y="5322013"/>
              <a:ext cx="565078" cy="565078"/>
            </a:xfrm>
            <a:prstGeom prst="ellipse">
              <a:avLst/>
            </a:prstGeom>
            <a:solidFill>
              <a:srgbClr val="EDE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687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85D9E59-AC86-4868-8006-6A672B5013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4550" y="269696"/>
            <a:ext cx="100393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E8508FC-F307-492C-82AD-E23E1A2BD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5563"/>
          <a:stretch/>
        </p:blipFill>
        <p:spPr>
          <a:xfrm>
            <a:off x="1765014" y="484811"/>
            <a:ext cx="6156361" cy="601873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04DD920-6525-44F9-904D-D8A4A9FC699B}"/>
              </a:ext>
            </a:extLst>
          </p:cNvPr>
          <p:cNvSpPr txBox="1"/>
          <p:nvPr/>
        </p:nvSpPr>
        <p:spPr>
          <a:xfrm>
            <a:off x="3277456" y="174661"/>
            <a:ext cx="477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word search.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04CF936-1BE8-4716-9DD2-F9CFB2D5C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1594"/>
          <a:stretch/>
        </p:blipFill>
        <p:spPr>
          <a:xfrm>
            <a:off x="8159178" y="873303"/>
            <a:ext cx="2536220" cy="50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26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 idx="4294967295"/>
          </p:nvPr>
        </p:nvSpPr>
        <p:spPr>
          <a:xfrm>
            <a:off x="1933846" y="2779000"/>
            <a:ext cx="7980715" cy="650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8800" b="1" dirty="0">
                <a:solidFill>
                  <a:schemeClr val="accent2">
                    <a:lumMod val="75000"/>
                  </a:schemeClr>
                </a:solidFill>
              </a:rPr>
              <a:t>LET’S PRACTICE</a:t>
            </a:r>
            <a:endParaRPr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6" name="Google Shape;196;p2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9F6CD034-3CDD-450C-853C-53805104A0BA}"/>
              </a:ext>
            </a:extLst>
          </p:cNvPr>
          <p:cNvGrpSpPr/>
          <p:nvPr/>
        </p:nvGrpSpPr>
        <p:grpSpPr>
          <a:xfrm>
            <a:off x="538591" y="206553"/>
            <a:ext cx="10170773" cy="6420279"/>
            <a:chOff x="466672" y="309295"/>
            <a:chExt cx="10170773" cy="6420279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61A7C97A-AC16-4275-BC21-6C4AADE67354}"/>
                </a:ext>
              </a:extLst>
            </p:cNvPr>
            <p:cNvGrpSpPr/>
            <p:nvPr/>
          </p:nvGrpSpPr>
          <p:grpSpPr>
            <a:xfrm>
              <a:off x="1369620" y="309295"/>
              <a:ext cx="9267825" cy="995523"/>
              <a:chOff x="1369620" y="309295"/>
              <a:chExt cx="9267825" cy="995523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C01DC482-DFC5-4E7A-BAE4-401FFE684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69620" y="309295"/>
                <a:ext cx="9267825" cy="876300"/>
              </a:xfrm>
              <a:prstGeom prst="rect">
                <a:avLst/>
              </a:prstGeom>
            </p:spPr>
          </p:pic>
          <p:sp>
            <p:nvSpPr>
              <p:cNvPr id="4" name="Hình Bầu dục 3">
                <a:extLst>
                  <a:ext uri="{FF2B5EF4-FFF2-40B4-BE49-F238E27FC236}">
                    <a16:creationId xmlns:a16="http://schemas.microsoft.com/office/drawing/2014/main" id="{1C85B15C-50D8-4D02-B7AD-BDC663317D92}"/>
                  </a:ext>
                </a:extLst>
              </p:cNvPr>
              <p:cNvSpPr/>
              <p:nvPr/>
            </p:nvSpPr>
            <p:spPr>
              <a:xfrm>
                <a:off x="6976153" y="729465"/>
                <a:ext cx="644792" cy="575353"/>
              </a:xfrm>
              <a:prstGeom prst="ellipse">
                <a:avLst/>
              </a:prstGeom>
              <a:solidFill>
                <a:srgbClr val="F0F2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C298B247-A0B4-4D28-A927-37DE0B1FF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6672" y="1259869"/>
              <a:ext cx="9398776" cy="5469705"/>
            </a:xfrm>
            <a:prstGeom prst="rect">
              <a:avLst/>
            </a:prstGeom>
          </p:spPr>
        </p:pic>
      </p:grpSp>
      <p:sp>
        <p:nvSpPr>
          <p:cNvPr id="9" name="Rectangle 1">
            <a:extLst>
              <a:ext uri="{FF2B5EF4-FFF2-40B4-BE49-F238E27FC236}">
                <a16:creationId xmlns:a16="http://schemas.microsoft.com/office/drawing/2014/main" id="{98E93D62-C6FE-43C2-B435-A3BC63D07408}"/>
              </a:ext>
            </a:extLst>
          </p:cNvPr>
          <p:cNvSpPr/>
          <p:nvPr/>
        </p:nvSpPr>
        <p:spPr>
          <a:xfrm>
            <a:off x="753374" y="2256042"/>
            <a:ext cx="9222833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Ê-đê</a:t>
            </a:r>
            <a:r>
              <a:rPr lang="en-US" sz="2400" dirty="0">
                <a:solidFill>
                  <a:srgbClr val="FF0000"/>
                </a:solidFill>
              </a:rPr>
              <a:t> girls and women often wear baskets on their backs. 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2EA7274-194A-4C94-944F-9EA527213EE1}"/>
              </a:ext>
            </a:extLst>
          </p:cNvPr>
          <p:cNvSpPr/>
          <p:nvPr/>
        </p:nvSpPr>
        <p:spPr>
          <a:xfrm>
            <a:off x="753374" y="3151591"/>
            <a:ext cx="826733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</a:rPr>
              <a:t>The </a:t>
            </a:r>
            <a:r>
              <a:rPr lang="en-US" sz="2400" i="1" dirty="0">
                <a:solidFill>
                  <a:srgbClr val="FF0000"/>
                </a:solidFill>
              </a:rPr>
              <a:t>Hmong</a:t>
            </a:r>
            <a:r>
              <a:rPr lang="en-US" sz="2400" dirty="0">
                <a:solidFill>
                  <a:srgbClr val="FF0000"/>
                </a:solidFill>
              </a:rPr>
              <a:t> people like to wear lots of silver jewelry.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D97E70C-11C7-43E9-89BA-7EACED8B3351}"/>
              </a:ext>
            </a:extLst>
          </p:cNvPr>
          <p:cNvSpPr/>
          <p:nvPr/>
        </p:nvSpPr>
        <p:spPr>
          <a:xfrm>
            <a:off x="753374" y="4016779"/>
            <a:ext cx="9900927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</a:rPr>
              <a:t>In many ethnic groups, the women make their own clothes. 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5F80124F-A3CD-4BB3-9899-7CC4EB963B36}"/>
              </a:ext>
            </a:extLst>
          </p:cNvPr>
          <p:cNvSpPr/>
          <p:nvPr/>
        </p:nvSpPr>
        <p:spPr>
          <a:xfrm>
            <a:off x="817202" y="5301227"/>
            <a:ext cx="10515194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</a:rPr>
              <a:t>Making pottery products is a traditional craft of several ethnic groups in Vietnam.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614B2B9-1E1F-44AD-AB38-99773017A663}"/>
              </a:ext>
            </a:extLst>
          </p:cNvPr>
          <p:cNvSpPr/>
          <p:nvPr/>
        </p:nvSpPr>
        <p:spPr>
          <a:xfrm>
            <a:off x="766333" y="6110436"/>
            <a:ext cx="749408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</a:rPr>
              <a:t>The </a:t>
            </a:r>
            <a:r>
              <a:rPr lang="en-US" sz="2400" i="1" dirty="0" err="1">
                <a:solidFill>
                  <a:srgbClr val="FF0000"/>
                </a:solidFill>
              </a:rPr>
              <a:t>Nùng</a:t>
            </a:r>
            <a:r>
              <a:rPr lang="en-US" sz="2400" dirty="0">
                <a:solidFill>
                  <a:srgbClr val="FF0000"/>
                </a:solidFill>
              </a:rPr>
              <a:t> people have a large collection of folk songs. 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58710D2-2C7E-4380-939A-3BA21997557A}"/>
              </a:ext>
            </a:extLst>
          </p:cNvPr>
          <p:cNvSpPr/>
          <p:nvPr/>
        </p:nvSpPr>
        <p:spPr>
          <a:xfrm>
            <a:off x="273849" y="1540845"/>
            <a:ext cx="116443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350" indent="-442350">
              <a:buAutoNum type="arabicPeriod"/>
            </a:pPr>
            <a:r>
              <a:rPr lang="en-US" sz="2800" i="1" dirty="0"/>
              <a:t>____ </a:t>
            </a:r>
            <a:r>
              <a:rPr lang="en-US" sz="2800" dirty="0"/>
              <a:t>Hmong women wear headscarves and  ____  clothes with beautiful embroidery. </a:t>
            </a:r>
          </a:p>
          <a:p>
            <a:pPr marL="442350" indent="-442350">
              <a:buAutoNum type="arabicPeriod"/>
            </a:pPr>
            <a:r>
              <a:rPr lang="en-US" sz="2800" dirty="0"/>
              <a:t> ____  </a:t>
            </a:r>
            <a:r>
              <a:rPr lang="en-US" sz="2800" dirty="0" err="1"/>
              <a:t>Ê-đê</a:t>
            </a:r>
            <a:r>
              <a:rPr lang="en-US" sz="2800" dirty="0"/>
              <a:t> people mainly live in  ____ </a:t>
            </a:r>
            <a:r>
              <a:rPr lang="en-US" sz="2800" dirty="0" err="1"/>
              <a:t>Đắk</a:t>
            </a:r>
            <a:r>
              <a:rPr lang="en-US" sz="2800" dirty="0"/>
              <a:t> </a:t>
            </a:r>
            <a:r>
              <a:rPr lang="en-US" sz="2800" dirty="0" err="1"/>
              <a:t>Lắk</a:t>
            </a:r>
            <a:r>
              <a:rPr lang="en-US" sz="2800" dirty="0"/>
              <a:t>, ____  </a:t>
            </a:r>
            <a:r>
              <a:rPr lang="en-US" sz="2800" dirty="0" err="1"/>
              <a:t>Phú</a:t>
            </a:r>
            <a:r>
              <a:rPr lang="en-US" sz="2800" dirty="0"/>
              <a:t> </a:t>
            </a:r>
            <a:r>
              <a:rPr lang="en-US" sz="2800" dirty="0" err="1"/>
              <a:t>Yên</a:t>
            </a:r>
            <a:r>
              <a:rPr lang="en-US" sz="2800" dirty="0"/>
              <a:t>, and  ____ </a:t>
            </a:r>
            <a:r>
              <a:rPr lang="en-US" sz="2800" dirty="0" err="1"/>
              <a:t>Đắk</a:t>
            </a:r>
            <a:r>
              <a:rPr lang="en-US" sz="2800" dirty="0"/>
              <a:t> </a:t>
            </a:r>
            <a:r>
              <a:rPr lang="en-US" sz="2800" dirty="0" err="1"/>
              <a:t>Nông</a:t>
            </a:r>
            <a:r>
              <a:rPr lang="en-US" sz="2800" dirty="0"/>
              <a:t>. </a:t>
            </a:r>
          </a:p>
          <a:p>
            <a:pPr marL="442350" indent="-442350">
              <a:buAutoNum type="arabicPeriod"/>
            </a:pPr>
            <a:r>
              <a:rPr lang="en-US" sz="2800" dirty="0"/>
              <a:t> ____ snails and  ____  hearts are common patterns on Hmong clothes. </a:t>
            </a:r>
          </a:p>
          <a:p>
            <a:pPr marL="442350" indent="-442350">
              <a:buAutoNum type="arabicPeriod"/>
            </a:pPr>
            <a:r>
              <a:rPr lang="en-US" sz="2800" dirty="0"/>
              <a:t> ____ </a:t>
            </a:r>
            <a:r>
              <a:rPr lang="en-US" sz="2800" dirty="0" err="1"/>
              <a:t>Chăm</a:t>
            </a:r>
            <a:r>
              <a:rPr lang="en-US" sz="2800" dirty="0"/>
              <a:t> girls start learning how to make cloth from the age of 10-12. </a:t>
            </a:r>
          </a:p>
          <a:p>
            <a:pPr marL="442350" indent="-442350">
              <a:buAutoNum type="arabicPeriod"/>
            </a:pPr>
            <a:r>
              <a:rPr lang="en-US" sz="2800" dirty="0" err="1"/>
              <a:t>Canh</a:t>
            </a:r>
            <a:r>
              <a:rPr lang="en-US" sz="2800" dirty="0"/>
              <a:t> </a:t>
            </a:r>
            <a:r>
              <a:rPr lang="en-US" sz="2800" dirty="0" err="1"/>
              <a:t>thụt</a:t>
            </a:r>
            <a:r>
              <a:rPr lang="en-US" sz="2800" dirty="0"/>
              <a:t> is  ____  traditional dish of the </a:t>
            </a:r>
            <a:r>
              <a:rPr lang="en-US" sz="2800" dirty="0" err="1"/>
              <a:t>M’Nông</a:t>
            </a:r>
            <a:r>
              <a:rPr lang="en-US" sz="2800" dirty="0"/>
              <a:t>. </a:t>
            </a:r>
          </a:p>
          <a:p>
            <a:pPr marL="442350" indent="-442350">
              <a:buAutoNum type="arabicPeriod"/>
            </a:pPr>
            <a:r>
              <a:rPr lang="en-US" sz="2800" dirty="0"/>
              <a:t>The Khmer people celebrate their new year in April. It’s  ____ important festival to them.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0B4A9C-DE94-4B39-96EC-A7A3030DD409}"/>
              </a:ext>
            </a:extLst>
          </p:cNvPr>
          <p:cNvSpPr/>
          <p:nvPr/>
        </p:nvSpPr>
        <p:spPr>
          <a:xfrm>
            <a:off x="936254" y="1346837"/>
            <a:ext cx="56107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rgbClr val="FF0000"/>
                </a:solidFill>
              </a:rPr>
              <a:t>Ø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62D4D1-A196-404D-BB41-980240826064}"/>
              </a:ext>
            </a:extLst>
          </p:cNvPr>
          <p:cNvSpPr/>
          <p:nvPr/>
        </p:nvSpPr>
        <p:spPr>
          <a:xfrm>
            <a:off x="7306574" y="1346836"/>
            <a:ext cx="56107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rgbClr val="FF0000"/>
                </a:solidFill>
              </a:rPr>
              <a:t>Ø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6756F5-2450-43FA-9AFC-C92FA2B12700}"/>
              </a:ext>
            </a:extLst>
          </p:cNvPr>
          <p:cNvSpPr/>
          <p:nvPr/>
        </p:nvSpPr>
        <p:spPr>
          <a:xfrm>
            <a:off x="5630174" y="2280071"/>
            <a:ext cx="56107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rgbClr val="FF0000"/>
                </a:solidFill>
              </a:rPr>
              <a:t>Ø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E3CA699-2343-4939-A330-630D33B4FCCB}"/>
              </a:ext>
            </a:extLst>
          </p:cNvPr>
          <p:cNvSpPr/>
          <p:nvPr/>
        </p:nvSpPr>
        <p:spPr>
          <a:xfrm>
            <a:off x="7756924" y="2300620"/>
            <a:ext cx="56107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rgbClr val="FF0000"/>
                </a:solidFill>
              </a:rPr>
              <a:t>Ø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ACCEC97-37F8-4412-8998-29FAB0F4EB8F}"/>
              </a:ext>
            </a:extLst>
          </p:cNvPr>
          <p:cNvSpPr/>
          <p:nvPr/>
        </p:nvSpPr>
        <p:spPr>
          <a:xfrm>
            <a:off x="10767252" y="2290346"/>
            <a:ext cx="56107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rgbClr val="FF0000"/>
                </a:solidFill>
              </a:rPr>
              <a:t>Ø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3C9121D-C55D-4C4C-9B4E-AAE89BAC2AA1}"/>
              </a:ext>
            </a:extLst>
          </p:cNvPr>
          <p:cNvSpPr/>
          <p:nvPr/>
        </p:nvSpPr>
        <p:spPr>
          <a:xfrm>
            <a:off x="871827" y="2294889"/>
            <a:ext cx="79348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>
                <a:solidFill>
                  <a:srgbClr val="FF0000"/>
                </a:solidFill>
              </a:rPr>
              <a:t>The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F884DF1E-C382-4C78-97AF-35321A6F6853}"/>
              </a:ext>
            </a:extLst>
          </p:cNvPr>
          <p:cNvSpPr/>
          <p:nvPr/>
        </p:nvSpPr>
        <p:spPr>
          <a:xfrm>
            <a:off x="957209" y="3093074"/>
            <a:ext cx="56107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rgbClr val="FF0000"/>
                </a:solidFill>
              </a:rPr>
              <a:t>Ø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5D3102F3-E2C5-47EE-8876-C8A59BE4A7AA}"/>
              </a:ext>
            </a:extLst>
          </p:cNvPr>
          <p:cNvSpPr/>
          <p:nvPr/>
        </p:nvSpPr>
        <p:spPr>
          <a:xfrm>
            <a:off x="3360056" y="3093073"/>
            <a:ext cx="56107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rgbClr val="FF0000"/>
                </a:solidFill>
              </a:rPr>
              <a:t>Ø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0EEA0452-D8B8-4494-AC5A-EC9D521D1446}"/>
              </a:ext>
            </a:extLst>
          </p:cNvPr>
          <p:cNvSpPr/>
          <p:nvPr/>
        </p:nvSpPr>
        <p:spPr>
          <a:xfrm>
            <a:off x="970544" y="3526004"/>
            <a:ext cx="56107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rgbClr val="FF0000"/>
                </a:solidFill>
              </a:rPr>
              <a:t>Ø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B81A2FD5-034F-46BD-A6F9-DE226649113C}"/>
              </a:ext>
            </a:extLst>
          </p:cNvPr>
          <p:cNvSpPr/>
          <p:nvPr/>
        </p:nvSpPr>
        <p:spPr>
          <a:xfrm>
            <a:off x="2798980" y="3966192"/>
            <a:ext cx="56107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0EB96EB9-921D-4914-B2A6-F55CA01B421F}"/>
              </a:ext>
            </a:extLst>
          </p:cNvPr>
          <p:cNvSpPr/>
          <p:nvPr/>
        </p:nvSpPr>
        <p:spPr>
          <a:xfrm>
            <a:off x="8947956" y="4394950"/>
            <a:ext cx="56107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>
                <a:solidFill>
                  <a:srgbClr val="FF0000"/>
                </a:solidFill>
              </a:rPr>
              <a:t>an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6358C41-2145-4A8B-8AC8-92D43EBBE3D4}"/>
              </a:ext>
            </a:extLst>
          </p:cNvPr>
          <p:cNvSpPr txBox="1"/>
          <p:nvPr/>
        </p:nvSpPr>
        <p:spPr>
          <a:xfrm>
            <a:off x="1191803" y="801653"/>
            <a:ext cx="102330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in the blanks with a, an, the or zero article (Ø)</a:t>
            </a:r>
            <a:r>
              <a:rPr kumimoji="0" lang="en-US" sz="3200" b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8911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 idx="4294967295"/>
          </p:nvPr>
        </p:nvSpPr>
        <p:spPr>
          <a:xfrm>
            <a:off x="1933847" y="2779000"/>
            <a:ext cx="7939618" cy="100189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8800" dirty="0"/>
              <a:t>EXTRA PRACTICE</a:t>
            </a:r>
            <a:endParaRPr sz="8800" dirty="0"/>
          </a:p>
        </p:txBody>
      </p:sp>
      <p:sp>
        <p:nvSpPr>
          <p:cNvPr id="196" name="Google Shape;196;p2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564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24E321A-2E58-4E57-9B14-4F28833F0B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584" y="1183776"/>
            <a:ext cx="106584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28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30F225-3E10-4644-A03A-65D2E62EC99F}"/>
              </a:ext>
            </a:extLst>
          </p:cNvPr>
          <p:cNvSpPr/>
          <p:nvPr/>
        </p:nvSpPr>
        <p:spPr>
          <a:xfrm>
            <a:off x="3584998" y="2125821"/>
            <a:ext cx="1715975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79D305-0636-4B09-95E0-227D5BE56B22}"/>
              </a:ext>
            </a:extLst>
          </p:cNvPr>
          <p:cNvSpPr/>
          <p:nvPr/>
        </p:nvSpPr>
        <p:spPr>
          <a:xfrm>
            <a:off x="5642900" y="3099519"/>
            <a:ext cx="985427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CF61B3-6126-44B9-AF09-EE8BA888E12D}"/>
              </a:ext>
            </a:extLst>
          </p:cNvPr>
          <p:cNvSpPr/>
          <p:nvPr/>
        </p:nvSpPr>
        <p:spPr>
          <a:xfrm>
            <a:off x="8215314" y="4291667"/>
            <a:ext cx="1056521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886C02-E432-4E89-8BA3-999E375977B4}"/>
              </a:ext>
            </a:extLst>
          </p:cNvPr>
          <p:cNvSpPr/>
          <p:nvPr/>
        </p:nvSpPr>
        <p:spPr>
          <a:xfrm>
            <a:off x="659659" y="5265582"/>
            <a:ext cx="1203197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F6EFC5-5793-402E-A402-5AF87B44AE8A}"/>
              </a:ext>
            </a:extLst>
          </p:cNvPr>
          <p:cNvSpPr/>
          <p:nvPr/>
        </p:nvSpPr>
        <p:spPr>
          <a:xfrm>
            <a:off x="659659" y="6210082"/>
            <a:ext cx="1544151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697ED-0C96-4CE1-92C5-4E996FCE9611}"/>
              </a:ext>
            </a:extLst>
          </p:cNvPr>
          <p:cNvSpPr txBox="1"/>
          <p:nvPr/>
        </p:nvSpPr>
        <p:spPr>
          <a:xfrm>
            <a:off x="467375" y="174130"/>
            <a:ext cx="11257252" cy="6972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7343" algn="ctr" defTabSz="428615">
              <a:lnSpc>
                <a:spcPct val="120000"/>
              </a:lnSpc>
              <a:spcAft>
                <a:spcPts val="285"/>
              </a:spcAft>
            </a:pPr>
            <a:r>
              <a:rPr lang="en-US" sz="3417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PRACTICE</a:t>
            </a:r>
            <a:endParaRPr lang="en-US" sz="3039" dirty="0"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Choose A, B, C or D that best completes the sentence.</a:t>
            </a:r>
            <a:endParaRPr lang="en-US" sz="2251" dirty="0"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	She likes reading ________ books, collecting ________ stamps and going to ________ cinema.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Ø 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Ø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the / 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the / a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	My country borders on ________ Pacific Ocean.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	Every day, he gets up at 7 o’clock. He has ________ breakfast and then goes to work. He often goes to work by ________ car.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a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Ø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	My friend is ________ fireman. Let’s ask him for ________ help.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/ 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the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5.	She is ________ MC. She can help us to entertain ________ guests in our wedding.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/ 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/ the</a:t>
            </a:r>
          </a:p>
          <a:p>
            <a:pPr marL="222410" indent="-222410" algn="just" defTabSz="428615">
              <a:lnSpc>
                <a:spcPct val="120000"/>
              </a:lnSpc>
              <a:tabLst>
                <a:tab pos="1708765" algn="l"/>
                <a:tab pos="3075776" algn="l"/>
                <a:tab pos="4442788" algn="l"/>
              </a:tabLst>
            </a:pPr>
            <a:endParaRPr lang="en-US" sz="2279" dirty="0"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3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46CB8-A53F-4E11-9CA8-F4E326A03335}"/>
              </a:ext>
            </a:extLst>
          </p:cNvPr>
          <p:cNvSpPr/>
          <p:nvPr/>
        </p:nvSpPr>
        <p:spPr>
          <a:xfrm>
            <a:off x="3529483" y="885607"/>
            <a:ext cx="1709935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6FB83D-DEE1-4146-BB68-1D836B6B9696}"/>
              </a:ext>
            </a:extLst>
          </p:cNvPr>
          <p:cNvSpPr/>
          <p:nvPr/>
        </p:nvSpPr>
        <p:spPr>
          <a:xfrm>
            <a:off x="6096000" y="2205434"/>
            <a:ext cx="1630357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57190B-FBD9-42CD-9CF8-235A2404D689}"/>
              </a:ext>
            </a:extLst>
          </p:cNvPr>
          <p:cNvSpPr/>
          <p:nvPr/>
        </p:nvSpPr>
        <p:spPr>
          <a:xfrm>
            <a:off x="7998345" y="3429001"/>
            <a:ext cx="1810103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234D71-BE98-4DD2-8EE0-6326C45A7C3E}"/>
              </a:ext>
            </a:extLst>
          </p:cNvPr>
          <p:cNvSpPr/>
          <p:nvPr/>
        </p:nvSpPr>
        <p:spPr>
          <a:xfrm>
            <a:off x="3660170" y="4775078"/>
            <a:ext cx="1709935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CC51C7-2773-48FA-9B81-AB0ACC0C0D0E}"/>
              </a:ext>
            </a:extLst>
          </p:cNvPr>
          <p:cNvSpPr/>
          <p:nvPr/>
        </p:nvSpPr>
        <p:spPr>
          <a:xfrm>
            <a:off x="780794" y="5671873"/>
            <a:ext cx="1547455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697ED-0C96-4CE1-92C5-4E996FCE9611}"/>
              </a:ext>
            </a:extLst>
          </p:cNvPr>
          <p:cNvSpPr txBox="1"/>
          <p:nvPr/>
        </p:nvSpPr>
        <p:spPr>
          <a:xfrm>
            <a:off x="625187" y="368907"/>
            <a:ext cx="10652304" cy="5805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6.	________ more you read, ________ smarter you are.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vi-VN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the</a:t>
            </a:r>
            <a:r>
              <a:rPr lang="vi-VN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</a:t>
            </a:r>
            <a:r>
              <a:rPr lang="vi-VN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C.</a:t>
            </a:r>
            <a:r>
              <a:rPr lang="vi-VN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Ø / 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Ø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7.	My grandmother gave me ________ piano on my birthday, but what’s ________ pity, I cannot play ________ piano.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Ø / the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the / a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/ a / the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Ø / a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8.	Tom said he was ________ employee at ________ fast food restaurant. ________ restaurant is on Boston Street.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/ A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the / A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Ø / The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/ a / The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9.	She is staying at ________ hotel in a small town in ________ Colorado. ________ town is near Denver.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Ø / Ø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/ Ø / The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the / A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10. She is thinking about attending ________ English course in ________ summer.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/ 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a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/ a</a:t>
            </a:r>
          </a:p>
        </p:txBody>
      </p:sp>
    </p:spTree>
    <p:extLst>
      <p:ext uri="{BB962C8B-B14F-4D97-AF65-F5344CB8AC3E}">
        <p14:creationId xmlns:p14="http://schemas.microsoft.com/office/powerpoint/2010/main" val="403287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1667E4-583A-4A54-B7C9-FC00042381C1}"/>
              </a:ext>
            </a:extLst>
          </p:cNvPr>
          <p:cNvSpPr/>
          <p:nvPr/>
        </p:nvSpPr>
        <p:spPr>
          <a:xfrm>
            <a:off x="5597599" y="1130959"/>
            <a:ext cx="1694404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7FEAC7-A92E-4FC4-9F75-2DC14AA45C78}"/>
              </a:ext>
            </a:extLst>
          </p:cNvPr>
          <p:cNvSpPr/>
          <p:nvPr/>
        </p:nvSpPr>
        <p:spPr>
          <a:xfrm>
            <a:off x="8197442" y="2429359"/>
            <a:ext cx="1804577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DC8345-77CE-4D47-B480-A2B99B892B95}"/>
              </a:ext>
            </a:extLst>
          </p:cNvPr>
          <p:cNvSpPr/>
          <p:nvPr/>
        </p:nvSpPr>
        <p:spPr>
          <a:xfrm>
            <a:off x="8543637" y="3756281"/>
            <a:ext cx="1804577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BF4958-2EA0-4B87-85C2-E1ABD0A4ED2C}"/>
              </a:ext>
            </a:extLst>
          </p:cNvPr>
          <p:cNvSpPr/>
          <p:nvPr/>
        </p:nvSpPr>
        <p:spPr>
          <a:xfrm>
            <a:off x="8197444" y="5083203"/>
            <a:ext cx="1804577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877D65-1333-4879-BFDA-3F8218CE4933}"/>
              </a:ext>
            </a:extLst>
          </p:cNvPr>
          <p:cNvSpPr/>
          <p:nvPr/>
        </p:nvSpPr>
        <p:spPr>
          <a:xfrm>
            <a:off x="689591" y="5974479"/>
            <a:ext cx="1458911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697ED-0C96-4CE1-92C5-4E996FCE9611}"/>
              </a:ext>
            </a:extLst>
          </p:cNvPr>
          <p:cNvSpPr txBox="1"/>
          <p:nvPr/>
        </p:nvSpPr>
        <p:spPr>
          <a:xfrm>
            <a:off x="467375" y="256017"/>
            <a:ext cx="11257252" cy="6221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11. I went to _______ airport at 6:00 AM yesterday. I had to catch ________ flight to ________ Paris.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/ the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the / 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a / Ø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/ a / Ø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12. Jim, ________ old friend of mine, used to work in ________ downtown Los Angeles. He had a good job in one of ________ biggest law firms in the city.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Ø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/ the / Ø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Ø / a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/ Ø / the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13. Lee, my classmate, comes from ________ Philippines. He not only plays ________ football very well but also is good at ________ mathematics.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Ø / the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a / the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the / the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Ø / Ø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14. ________ Mount Everest is in ________ Himalayas. It is ________ tallest mount in the world.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/ an / a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Ø / Ø 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15. Barack Obama is ________ 44</a:t>
            </a:r>
            <a:r>
              <a:rPr lang="en-US" sz="2251" baseline="30000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president of ________ United States.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/ 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an</a:t>
            </a:r>
          </a:p>
        </p:txBody>
      </p:sp>
    </p:spTree>
    <p:extLst>
      <p:ext uri="{BB962C8B-B14F-4D97-AF65-F5344CB8AC3E}">
        <p14:creationId xmlns:p14="http://schemas.microsoft.com/office/powerpoint/2010/main" val="309564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C40074-7460-4F52-8CA7-E3FDF7CDC98A}"/>
              </a:ext>
            </a:extLst>
          </p:cNvPr>
          <p:cNvSpPr/>
          <p:nvPr/>
        </p:nvSpPr>
        <p:spPr>
          <a:xfrm>
            <a:off x="3490989" y="774801"/>
            <a:ext cx="1657889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5C8CED-342C-4925-9379-4E1C62D1C8D0}"/>
              </a:ext>
            </a:extLst>
          </p:cNvPr>
          <p:cNvSpPr/>
          <p:nvPr/>
        </p:nvSpPr>
        <p:spPr>
          <a:xfrm>
            <a:off x="3714271" y="2133275"/>
            <a:ext cx="1088943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57E456-C62B-4C60-9A30-671D1998403B}"/>
              </a:ext>
            </a:extLst>
          </p:cNvPr>
          <p:cNvSpPr/>
          <p:nvPr/>
        </p:nvSpPr>
        <p:spPr>
          <a:xfrm>
            <a:off x="5739500" y="3005035"/>
            <a:ext cx="1358931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E9537C-F43B-42E3-81E4-92BE255AAD2E}"/>
              </a:ext>
            </a:extLst>
          </p:cNvPr>
          <p:cNvSpPr/>
          <p:nvPr/>
        </p:nvSpPr>
        <p:spPr>
          <a:xfrm>
            <a:off x="7874961" y="3886822"/>
            <a:ext cx="1836699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84749-118A-49F1-8999-808418A47480}"/>
              </a:ext>
            </a:extLst>
          </p:cNvPr>
          <p:cNvSpPr/>
          <p:nvPr/>
        </p:nvSpPr>
        <p:spPr>
          <a:xfrm>
            <a:off x="3746048" y="5225465"/>
            <a:ext cx="1657889" cy="473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15"/>
            <a:endParaRPr lang="en-US" sz="17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697ED-0C96-4CE1-92C5-4E996FCE9611}"/>
              </a:ext>
            </a:extLst>
          </p:cNvPr>
          <p:cNvSpPr txBox="1"/>
          <p:nvPr/>
        </p:nvSpPr>
        <p:spPr>
          <a:xfrm>
            <a:off x="625187" y="317256"/>
            <a:ext cx="10744363" cy="5389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16. ________ atheist does not believe in ________ God.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/ 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/ a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17. Peter has been ill for a week. He was taken to ________ hospital yesterday. He is in ________ hospital now.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 / an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an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18. He never listens to ________ radio. He prefers watching ________ television.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the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19. I do not go to ________ theatre very often. I prefer ________ films to ________ plays.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Ø / 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the / 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Ø / Ø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20. _______ sun is a ball of fire in the sky that the Earth goes round. It gives us _______ heat and _______ light.</a:t>
            </a:r>
          </a:p>
          <a:p>
            <a:pPr marL="219665" indent="-219665" algn="just" defTabSz="428615">
              <a:lnSpc>
                <a:spcPct val="120000"/>
              </a:lnSpc>
              <a:spcAft>
                <a:spcPts val="281"/>
              </a:spcAft>
              <a:tabLst>
                <a:tab pos="1687668" algn="l"/>
                <a:tab pos="3037804" algn="l"/>
                <a:tab pos="4387938" algn="l"/>
              </a:tabLst>
            </a:pP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B.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/ Ø / Ø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C.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225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en-US" sz="2251" b="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D.</a:t>
            </a:r>
            <a:r>
              <a:rPr lang="en-US" sz="2251" dirty="0"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Ø / a / a</a:t>
            </a:r>
          </a:p>
        </p:txBody>
      </p:sp>
    </p:spTree>
    <p:extLst>
      <p:ext uri="{BB962C8B-B14F-4D97-AF65-F5344CB8AC3E}">
        <p14:creationId xmlns:p14="http://schemas.microsoft.com/office/powerpoint/2010/main" val="11415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2223" y="1257464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606752" y="134632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8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TRADITIONS IN ETHNIC GROUPS IN VIETNAM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2: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7C996DB0-0426-440E-AB34-4882258328E8}"/>
              </a:ext>
            </a:extLst>
          </p:cNvPr>
          <p:cNvSpPr txBox="1"/>
          <p:nvPr/>
        </p:nvSpPr>
        <p:spPr>
          <a:xfrm>
            <a:off x="1815957" y="2995387"/>
            <a:ext cx="75360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Grammar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Articles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B38D88E6-E24F-4067-9014-4BEDC27EC712}"/>
              </a:ext>
            </a:extLst>
          </p:cNvPr>
          <p:cNvSpPr txBox="1"/>
          <p:nvPr/>
        </p:nvSpPr>
        <p:spPr>
          <a:xfrm>
            <a:off x="1815957" y="4146094"/>
            <a:ext cx="9639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Speaking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Talk about traditional clothes, food, and customs of your ethnic group. 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6E165BD-A515-4C6B-9050-447177B2B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04" y="251449"/>
            <a:ext cx="6716998" cy="626638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4B6730-47F6-4CE5-B291-07E67DBC5F70}"/>
              </a:ext>
            </a:extLst>
          </p:cNvPr>
          <p:cNvSpPr txBox="1"/>
          <p:nvPr/>
        </p:nvSpPr>
        <p:spPr>
          <a:xfrm>
            <a:off x="8702212" y="1222625"/>
            <a:ext cx="1551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2778098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C4F7949-BE11-4079-A11A-4767CA599E29}"/>
              </a:ext>
            </a:extLst>
          </p:cNvPr>
          <p:cNvSpPr/>
          <p:nvPr/>
        </p:nvSpPr>
        <p:spPr>
          <a:xfrm>
            <a:off x="3377736" y="505788"/>
            <a:ext cx="4391025" cy="10096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61B757D-F96D-493A-9963-9F312999C610}"/>
              </a:ext>
            </a:extLst>
          </p:cNvPr>
          <p:cNvSpPr txBox="1"/>
          <p:nvPr/>
        </p:nvSpPr>
        <p:spPr>
          <a:xfrm>
            <a:off x="480424" y="2098289"/>
            <a:ext cx="10153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Learn by hearts the grammar point and make sentences using it. </a:t>
            </a: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Do the grammar exercises on page 45 WB.</a:t>
            </a: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Do the exercises in </a:t>
            </a:r>
            <a:r>
              <a:rPr lang="en-US" sz="3200" b="1" dirty="0" err="1">
                <a:solidFill>
                  <a:schemeClr val="bg1"/>
                </a:solidFill>
              </a:rPr>
              <a:t>Tiếng</a:t>
            </a:r>
            <a:r>
              <a:rPr lang="en-US" sz="3200" b="1" dirty="0">
                <a:solidFill>
                  <a:schemeClr val="bg1"/>
                </a:solidFill>
              </a:rPr>
              <a:t> Anh 8 </a:t>
            </a:r>
            <a:r>
              <a:rPr lang="en-US" sz="3200" b="1" dirty="0" err="1">
                <a:solidFill>
                  <a:schemeClr val="bg1"/>
                </a:solidFill>
              </a:rPr>
              <a:t>i</a:t>
            </a:r>
            <a:r>
              <a:rPr lang="en-US" sz="3200" b="1" dirty="0">
                <a:solidFill>
                  <a:schemeClr val="bg1"/>
                </a:solidFill>
              </a:rPr>
              <a:t>-Learn Smart World Notebook</a:t>
            </a:r>
            <a:r>
              <a:rPr lang="en-US" sz="3200" dirty="0">
                <a:solidFill>
                  <a:schemeClr val="bg1"/>
                </a:solidFill>
              </a:rPr>
              <a:t> on page 64.</a:t>
            </a: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Prepare the next lesson (pages 76 &amp; 77 SB).</a:t>
            </a:r>
          </a:p>
        </p:txBody>
      </p:sp>
    </p:spTree>
    <p:extLst>
      <p:ext uri="{BB962C8B-B14F-4D97-AF65-F5344CB8AC3E}">
        <p14:creationId xmlns:p14="http://schemas.microsoft.com/office/powerpoint/2010/main" val="3246391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168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882021" y="2735973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40" y="3119068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662" t="37395" r="-16918" b="5565"/>
          <a:stretch/>
        </p:blipFill>
        <p:spPr>
          <a:xfrm>
            <a:off x="7125651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>
            <a:spLocks noGrp="1"/>
          </p:cNvSpPr>
          <p:nvPr>
            <p:ph type="ctrTitle" idx="4294967295"/>
          </p:nvPr>
        </p:nvSpPr>
        <p:spPr>
          <a:xfrm>
            <a:off x="545935" y="2235800"/>
            <a:ext cx="6294000" cy="11932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7200" b="1" dirty="0">
                <a:solidFill>
                  <a:schemeClr val="accent2">
                    <a:lumMod val="50000"/>
                  </a:schemeClr>
                </a:solidFill>
              </a:rPr>
              <a:t>Grammar</a:t>
            </a:r>
            <a:endParaRPr sz="7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2" name="Google Shape;232;p30"/>
          <p:cNvSpPr txBox="1">
            <a:spLocks noGrp="1"/>
          </p:cNvSpPr>
          <p:nvPr>
            <p:ph type="subTitle" idx="4294967295"/>
          </p:nvPr>
        </p:nvSpPr>
        <p:spPr>
          <a:xfrm>
            <a:off x="545935" y="3429000"/>
            <a:ext cx="6294000" cy="6176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733" b="1" dirty="0">
                <a:solidFill>
                  <a:srgbClr val="002060"/>
                </a:solidFill>
              </a:rPr>
              <a:t>Articles </a:t>
            </a:r>
            <a:r>
              <a:rPr lang="en" sz="3733" b="1" dirty="0">
                <a:solidFill>
                  <a:schemeClr val="accent2">
                    <a:lumMod val="75000"/>
                  </a:schemeClr>
                </a:solidFill>
              </a:rPr>
              <a:t>a – an – the </a:t>
            </a:r>
            <a:endParaRPr sz="3733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3" name="Google Shape;233;p3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sp>
        <p:nvSpPr>
          <p:cNvPr id="174" name="Google Shape;174;p26"/>
          <p:cNvSpPr/>
          <p:nvPr/>
        </p:nvSpPr>
        <p:spPr>
          <a:xfrm>
            <a:off x="16989547" y="5187356"/>
            <a:ext cx="1444800" cy="769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267" dirty="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rPr>
              <a:t>the</a:t>
            </a:r>
            <a:endParaRPr sz="6400" dirty="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cxnSp>
        <p:nvCxnSpPr>
          <p:cNvPr id="181" name="Google Shape;181;p26"/>
          <p:cNvCxnSpPr>
            <a:cxnSpLocks/>
            <a:stCxn id="174" idx="0"/>
          </p:cNvCxnSpPr>
          <p:nvPr/>
        </p:nvCxnSpPr>
        <p:spPr>
          <a:xfrm rot="16200000" flipV="1">
            <a:off x="17311273" y="4786683"/>
            <a:ext cx="795568" cy="577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EF0A38A-2E77-4CFF-AD24-C10A3802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599" y="1143772"/>
            <a:ext cx="6405419" cy="4170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EABDE6-7BC8-4DAB-AB45-66740FCD24EF}"/>
              </a:ext>
            </a:extLst>
          </p:cNvPr>
          <p:cNvSpPr txBox="1"/>
          <p:nvPr/>
        </p:nvSpPr>
        <p:spPr>
          <a:xfrm>
            <a:off x="1646948" y="4102387"/>
            <a:ext cx="7300669" cy="124123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733" dirty="0"/>
              <a:t>My family went to see </a:t>
            </a:r>
            <a:r>
              <a:rPr lang="en-US" sz="3733" dirty="0">
                <a:highlight>
                  <a:srgbClr val="FFFF00"/>
                </a:highlight>
              </a:rPr>
              <a:t>a</a:t>
            </a:r>
            <a:r>
              <a:rPr lang="en-US" sz="3733" dirty="0"/>
              <a:t> movie. </a:t>
            </a:r>
          </a:p>
          <a:p>
            <a:r>
              <a:rPr lang="en-US" sz="3733" dirty="0">
                <a:highlight>
                  <a:srgbClr val="FFFF00"/>
                </a:highlight>
              </a:rPr>
              <a:t>The </a:t>
            </a:r>
            <a:r>
              <a:rPr lang="en-US" sz="3733" dirty="0"/>
              <a:t>movie was very interesting.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64728E-DC59-4B58-A2A1-C00122EF9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434" y="630523"/>
            <a:ext cx="5428477" cy="353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67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6E7640-1AEB-4DD2-9A7A-F06F5E62D79A}"/>
              </a:ext>
            </a:extLst>
          </p:cNvPr>
          <p:cNvSpPr txBox="1"/>
          <p:nvPr/>
        </p:nvSpPr>
        <p:spPr>
          <a:xfrm>
            <a:off x="1412723" y="5050917"/>
            <a:ext cx="6018591" cy="1077218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danh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chưa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xác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(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lần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)</a:t>
            </a: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801DBF35-29AB-4EFC-A80F-6C18D35836D6}"/>
              </a:ext>
            </a:extLst>
          </p:cNvPr>
          <p:cNvSpPr/>
          <p:nvPr/>
        </p:nvSpPr>
        <p:spPr>
          <a:xfrm>
            <a:off x="688842" y="4160709"/>
            <a:ext cx="657981" cy="89020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768A0F-8DD1-44BE-8FED-C3817D876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352" y="1425763"/>
            <a:ext cx="5089456" cy="331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17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D44412-62AE-4322-98CD-82F852C01F9B}"/>
              </a:ext>
            </a:extLst>
          </p:cNvPr>
          <p:cNvSpPr txBox="1"/>
          <p:nvPr/>
        </p:nvSpPr>
        <p:spPr>
          <a:xfrm>
            <a:off x="405735" y="4729350"/>
            <a:ext cx="5477389" cy="132363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67" dirty="0" err="1"/>
              <a:t>Dùng</a:t>
            </a:r>
            <a:r>
              <a:rPr lang="en-US" sz="2667" dirty="0"/>
              <a:t> </a:t>
            </a:r>
            <a:r>
              <a:rPr lang="en-US" sz="2667" dirty="0" err="1"/>
              <a:t>trước</a:t>
            </a:r>
            <a:r>
              <a:rPr lang="en-US" sz="2667" dirty="0"/>
              <a:t> </a:t>
            </a:r>
            <a:r>
              <a:rPr lang="en-US" sz="2667" dirty="0" err="1"/>
              <a:t>danh</a:t>
            </a:r>
            <a:r>
              <a:rPr lang="en-US" sz="2667" dirty="0"/>
              <a:t> </a:t>
            </a:r>
            <a:r>
              <a:rPr lang="en-US" sz="2667" dirty="0" err="1"/>
              <a:t>từ</a:t>
            </a:r>
            <a:r>
              <a:rPr lang="en-US" sz="2667" dirty="0"/>
              <a:t> </a:t>
            </a:r>
            <a:r>
              <a:rPr lang="en-US" sz="2667" dirty="0" err="1"/>
              <a:t>xác</a:t>
            </a:r>
            <a:r>
              <a:rPr lang="en-US" sz="2667" dirty="0"/>
              <a:t> </a:t>
            </a:r>
            <a:r>
              <a:rPr lang="en-US" sz="2667" dirty="0" err="1"/>
              <a:t>định</a:t>
            </a:r>
            <a:r>
              <a:rPr lang="en-US" sz="2667" dirty="0"/>
              <a:t> (</a:t>
            </a:r>
            <a:r>
              <a:rPr lang="en-US" sz="2667" dirty="0" err="1"/>
              <a:t>nhắc</a:t>
            </a:r>
            <a:r>
              <a:rPr lang="en-US" sz="2667" dirty="0"/>
              <a:t> </a:t>
            </a:r>
            <a:r>
              <a:rPr lang="en-US" sz="2667" dirty="0" err="1"/>
              <a:t>đến</a:t>
            </a:r>
            <a:r>
              <a:rPr lang="en-US" sz="2667" dirty="0"/>
              <a:t> </a:t>
            </a:r>
            <a:r>
              <a:rPr lang="en-US" sz="2667" dirty="0" err="1"/>
              <a:t>lần</a:t>
            </a:r>
            <a:r>
              <a:rPr lang="en-US" sz="2667" dirty="0"/>
              <a:t> </a:t>
            </a:r>
            <a:r>
              <a:rPr lang="en-US" sz="2667" dirty="0" err="1"/>
              <a:t>thứ</a:t>
            </a:r>
            <a:r>
              <a:rPr lang="en-US" sz="2667" dirty="0"/>
              <a:t> 2 </a:t>
            </a:r>
            <a:r>
              <a:rPr lang="en-US" sz="2667" dirty="0" err="1"/>
              <a:t>trở</a:t>
            </a:r>
            <a:r>
              <a:rPr lang="en-US" sz="2667" dirty="0"/>
              <a:t> </a:t>
            </a:r>
            <a:r>
              <a:rPr lang="en-US" sz="2667" dirty="0" err="1"/>
              <a:t>đi</a:t>
            </a:r>
            <a:r>
              <a:rPr lang="en-US" sz="2667" dirty="0"/>
              <a:t> / </a:t>
            </a:r>
            <a:r>
              <a:rPr lang="en-US" sz="2667" dirty="0" err="1"/>
              <a:t>xác</a:t>
            </a:r>
            <a:r>
              <a:rPr lang="en-US" sz="2667" dirty="0"/>
              <a:t> </a:t>
            </a:r>
            <a:r>
              <a:rPr lang="en-US" sz="2667" dirty="0" err="1"/>
              <a:t>định</a:t>
            </a:r>
            <a:r>
              <a:rPr lang="en-US" sz="2667" dirty="0"/>
              <a:t> </a:t>
            </a:r>
            <a:r>
              <a:rPr lang="en-US" sz="2667" dirty="0" err="1"/>
              <a:t>bởi</a:t>
            </a:r>
            <a:r>
              <a:rPr lang="en-US" sz="2667" dirty="0"/>
              <a:t> 1 </a:t>
            </a:r>
            <a:r>
              <a:rPr lang="en-US" sz="2667" dirty="0" err="1"/>
              <a:t>mệnh</a:t>
            </a:r>
            <a:r>
              <a:rPr lang="en-US" sz="2667" dirty="0"/>
              <a:t> </a:t>
            </a:r>
            <a:r>
              <a:rPr lang="en-US" sz="2667" dirty="0" err="1"/>
              <a:t>đề</a:t>
            </a:r>
            <a:r>
              <a:rPr lang="en-US" sz="2667" dirty="0"/>
              <a:t>/ </a:t>
            </a:r>
            <a:r>
              <a:rPr lang="en-US" sz="2667" dirty="0" err="1"/>
              <a:t>yếu</a:t>
            </a:r>
            <a:r>
              <a:rPr lang="en-US" sz="2667" dirty="0"/>
              <a:t> </a:t>
            </a:r>
            <a:r>
              <a:rPr lang="en-US" sz="2667" dirty="0" err="1"/>
              <a:t>tố</a:t>
            </a:r>
            <a:r>
              <a:rPr lang="en-US" sz="2667" dirty="0"/>
              <a:t> </a:t>
            </a:r>
            <a:r>
              <a:rPr lang="en-US" sz="2667" dirty="0" err="1"/>
              <a:t>nào</a:t>
            </a:r>
            <a:r>
              <a:rPr lang="en-US" sz="2667" dirty="0"/>
              <a:t> </a:t>
            </a:r>
            <a:r>
              <a:rPr lang="en-US" sz="2667" dirty="0" err="1"/>
              <a:t>khác</a:t>
            </a:r>
            <a:r>
              <a:rPr lang="en-US" sz="2667" dirty="0"/>
              <a:t> </a:t>
            </a:r>
            <a:r>
              <a:rPr lang="en-US" sz="2667" dirty="0" err="1"/>
              <a:t>trước</a:t>
            </a:r>
            <a:r>
              <a:rPr lang="en-US" sz="2667" dirty="0"/>
              <a:t> </a:t>
            </a:r>
            <a:r>
              <a:rPr lang="en-US" sz="2667" dirty="0" err="1"/>
              <a:t>đó</a:t>
            </a:r>
            <a:r>
              <a:rPr lang="en-US" sz="2667" dirty="0"/>
              <a:t>)</a:t>
            </a:r>
          </a:p>
        </p:txBody>
      </p:sp>
      <p:sp>
        <p:nvSpPr>
          <p:cNvPr id="2" name="Arrow: Curved Left 1">
            <a:extLst>
              <a:ext uri="{FF2B5EF4-FFF2-40B4-BE49-F238E27FC236}">
                <a16:creationId xmlns:a16="http://schemas.microsoft.com/office/drawing/2014/main" id="{A8F82398-47B6-422B-9B6F-545BABFD7718}"/>
              </a:ext>
            </a:extLst>
          </p:cNvPr>
          <p:cNvSpPr/>
          <p:nvPr/>
        </p:nvSpPr>
        <p:spPr>
          <a:xfrm>
            <a:off x="6022539" y="4186855"/>
            <a:ext cx="674701" cy="10450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13CC1-3129-4FAA-BE92-4D7EA701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1" y="1298923"/>
            <a:ext cx="4985173" cy="3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49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1442</Words>
  <Application>Microsoft Office PowerPoint</Application>
  <PresentationFormat>Widescreen</PresentationFormat>
  <Paragraphs>170</Paragraphs>
  <Slides>31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Constantia</vt:lpstr>
      <vt:lpstr>Contastia</vt:lpstr>
      <vt:lpstr>HL Brush 1BK</vt:lpstr>
      <vt:lpstr>Inter-Regular</vt:lpstr>
      <vt:lpstr>Microsoft Sans Serif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PRACTICE</vt:lpstr>
      <vt:lpstr>PowerPoint Presentation</vt:lpstr>
      <vt:lpstr>PowerPoint Presentation</vt:lpstr>
      <vt:lpstr>EXTRA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13</cp:revision>
  <dcterms:created xsi:type="dcterms:W3CDTF">2023-06-03T09:47:28Z</dcterms:created>
  <dcterms:modified xsi:type="dcterms:W3CDTF">2024-09-17T15:26:28Z</dcterms:modified>
</cp:coreProperties>
</file>