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1" r:id="rId2"/>
    <p:sldId id="424" r:id="rId3"/>
    <p:sldId id="349" r:id="rId4"/>
    <p:sldId id="258" r:id="rId5"/>
    <p:sldId id="279" r:id="rId6"/>
    <p:sldId id="280" r:id="rId7"/>
    <p:sldId id="265" r:id="rId8"/>
    <p:sldId id="269" r:id="rId9"/>
    <p:sldId id="268" r:id="rId10"/>
    <p:sldId id="285" r:id="rId11"/>
    <p:sldId id="286" r:id="rId12"/>
    <p:sldId id="259" r:id="rId13"/>
    <p:sldId id="352" r:id="rId14"/>
    <p:sldId id="353" r:id="rId15"/>
    <p:sldId id="354" r:id="rId16"/>
    <p:sldId id="355" r:id="rId17"/>
    <p:sldId id="274" r:id="rId18"/>
    <p:sldId id="261" r:id="rId19"/>
    <p:sldId id="418" r:id="rId20"/>
    <p:sldId id="257" r:id="rId21"/>
    <p:sldId id="419" r:id="rId22"/>
    <p:sldId id="420" r:id="rId23"/>
    <p:sldId id="266" r:id="rId24"/>
    <p:sldId id="421" r:id="rId25"/>
    <p:sldId id="260" r:id="rId26"/>
    <p:sldId id="270" r:id="rId27"/>
    <p:sldId id="422" r:id="rId28"/>
    <p:sldId id="273" r:id="rId29"/>
    <p:sldId id="275" r:id="rId30"/>
    <p:sldId id="262" r:id="rId31"/>
    <p:sldId id="267" r:id="rId32"/>
    <p:sldId id="423" r:id="rId33"/>
    <p:sldId id="264" r:id="rId34"/>
    <p:sldId id="263" r:id="rId35"/>
    <p:sldId id="272" r:id="rId36"/>
    <p:sldId id="271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F2"/>
    <a:srgbClr val="EF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B0A8C-7FFE-4FE7-906E-54F2B11E9B9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2BF85-1360-4FFD-90A5-1E7B71644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7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808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73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302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67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69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161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65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99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32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7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09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858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52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44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21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18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90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9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68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599832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18" Type="http://schemas.openxmlformats.org/officeDocument/2006/relationships/image" Target="../media/image41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35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24" Type="http://schemas.openxmlformats.org/officeDocument/2006/relationships/image" Target="../media/image47.sv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33.svg"/><Relationship Id="rId19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65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40984" y="807412"/>
            <a:ext cx="10224425" cy="644240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dirty="0"/>
              <a:t>1.	A: .................... is your </a:t>
            </a:r>
            <a:r>
              <a:rPr lang="en-US" sz="2133" dirty="0" err="1"/>
              <a:t>favourite</a:t>
            </a:r>
            <a:r>
              <a:rPr lang="en-US" sz="2133" dirty="0"/>
              <a:t> cartoon? 	B: It is “Kung Fu Panda”.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Why.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2.	A: .................... is the weathergirl on VTV3 at 8 o’clock tonight?      B: She is </a:t>
            </a:r>
            <a:r>
              <a:rPr lang="en-US" sz="2133" dirty="0" err="1"/>
              <a:t>Hoai</a:t>
            </a:r>
            <a:r>
              <a:rPr lang="en-US" sz="2133" dirty="0"/>
              <a:t> </a:t>
            </a:r>
            <a:r>
              <a:rPr lang="en-US" sz="2133" dirty="0" err="1"/>
              <a:t>Anh</a:t>
            </a:r>
            <a:r>
              <a:rPr lang="en-US" sz="2133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Why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3.	A: .................... is the film “Harry Potter”?	B: It is very mysterious and thrilling.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Ho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4.	A: .................... is the studio of Vietnam Television? 	B: In Hanoi.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D. How</a:t>
            </a:r>
          </a:p>
          <a:p>
            <a:pPr marL="538719" indent="-538719">
              <a:lnSpc>
                <a:spcPct val="150000"/>
              </a:lnSpc>
            </a:pPr>
            <a:r>
              <a:rPr lang="en-US" sz="2133" dirty="0"/>
              <a:t>5.	A: .................... do people like watching game shows? 	B: Because they are educational and entertaining.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D. How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46022">
            <a:off x="1604041" y="211841"/>
            <a:ext cx="868995" cy="80105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155996" y="299557"/>
            <a:ext cx="7626125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Lazydog"/>
              </a:rPr>
              <a:t>Choose the correct answer</a:t>
            </a:r>
          </a:p>
        </p:txBody>
      </p:sp>
      <p:sp>
        <p:nvSpPr>
          <p:cNvPr id="25" name="Oval 24"/>
          <p:cNvSpPr/>
          <p:nvPr/>
        </p:nvSpPr>
        <p:spPr>
          <a:xfrm>
            <a:off x="3610229" y="1389539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/>
          <p:cNvSpPr/>
          <p:nvPr/>
        </p:nvSpPr>
        <p:spPr>
          <a:xfrm>
            <a:off x="1822281" y="236075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/>
        </p:nvSpPr>
        <p:spPr>
          <a:xfrm>
            <a:off x="7924800" y="3351475"/>
            <a:ext cx="361696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/>
          <p:cNvSpPr/>
          <p:nvPr/>
        </p:nvSpPr>
        <p:spPr>
          <a:xfrm>
            <a:off x="3593275" y="4330573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Oval 28"/>
          <p:cNvSpPr/>
          <p:nvPr/>
        </p:nvSpPr>
        <p:spPr>
          <a:xfrm>
            <a:off x="6062058" y="5782543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604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34862" y="807413"/>
            <a:ext cx="10362897" cy="742716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dirty="0"/>
              <a:t>6.	A: .................... did the first channel broadcast in the world?	B: In 1928.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	D. How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7.	A: .................... do you watch this TV </a:t>
            </a:r>
            <a:r>
              <a:rPr lang="en-US" sz="2133" dirty="0" err="1"/>
              <a:t>programme</a:t>
            </a:r>
            <a:r>
              <a:rPr lang="en-US" sz="2133" dirty="0"/>
              <a:t>? 	B: Three times a week.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How often		C. How long		D. How much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8.	A: .................... have we watched this </a:t>
            </a:r>
            <a:r>
              <a:rPr lang="en-US" sz="2133" dirty="0" err="1"/>
              <a:t>programme</a:t>
            </a:r>
            <a:r>
              <a:rPr lang="en-US" sz="2133" dirty="0"/>
              <a:t>?	B: About one year.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How often		C. How long		D. How much</a:t>
            </a:r>
          </a:p>
          <a:p>
            <a:pPr marL="477333" indent="-477333">
              <a:lnSpc>
                <a:spcPct val="150000"/>
              </a:lnSpc>
            </a:pPr>
            <a:r>
              <a:rPr lang="en-US" sz="2133" dirty="0"/>
              <a:t>9.	A: .................... televisions are there in your house?	B: There are two televisions in my house.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How many	B. How much		C. How long		D. How often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10.	A: .................... will you buy a new television?	B: Maybe tomorrow.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Why		B. Where			C. When			D. How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46022">
            <a:off x="1604041" y="211841"/>
            <a:ext cx="868995" cy="8010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12539" y="175563"/>
            <a:ext cx="955373" cy="6204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29358">
            <a:off x="420288" y="601336"/>
            <a:ext cx="559823" cy="5323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155996" y="299557"/>
            <a:ext cx="7626125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Lazydog"/>
              </a:rPr>
              <a:t>Choose the correct answer</a:t>
            </a:r>
          </a:p>
        </p:txBody>
      </p:sp>
      <p:sp>
        <p:nvSpPr>
          <p:cNvPr id="22" name="Oval 21"/>
          <p:cNvSpPr/>
          <p:nvPr/>
        </p:nvSpPr>
        <p:spPr>
          <a:xfrm>
            <a:off x="5969058" y="3309382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Oval 24"/>
          <p:cNvSpPr/>
          <p:nvPr/>
        </p:nvSpPr>
        <p:spPr>
          <a:xfrm>
            <a:off x="1685275" y="479676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/>
          <p:cNvSpPr/>
          <p:nvPr/>
        </p:nvSpPr>
        <p:spPr>
          <a:xfrm>
            <a:off x="3475659" y="237050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/>
        </p:nvSpPr>
        <p:spPr>
          <a:xfrm>
            <a:off x="1685275" y="1414929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/>
          <p:cNvSpPr/>
          <p:nvPr/>
        </p:nvSpPr>
        <p:spPr>
          <a:xfrm>
            <a:off x="5930401" y="575519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995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A339C38-767F-419F-9D03-FB5D45A1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575" y="176213"/>
            <a:ext cx="5953125" cy="28917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CEF089C-C0B0-446B-8640-5451CC07F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76587"/>
            <a:ext cx="6743700" cy="409575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3C3C2B41-EA02-486D-AFA8-5F690DA20A73}"/>
              </a:ext>
            </a:extLst>
          </p:cNvPr>
          <p:cNvGrpSpPr/>
          <p:nvPr/>
        </p:nvGrpSpPr>
        <p:grpSpPr>
          <a:xfrm>
            <a:off x="309562" y="4014787"/>
            <a:ext cx="4486275" cy="885825"/>
            <a:chOff x="271462" y="3786187"/>
            <a:chExt cx="4486275" cy="885825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2EA49C76-7447-4A6D-ACD0-B185C464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1462" y="3786187"/>
              <a:ext cx="4486275" cy="885825"/>
            </a:xfrm>
            <a:prstGeom prst="rect">
              <a:avLst/>
            </a:prstGeom>
          </p:spPr>
        </p:pic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1CFFDFFD-C25B-4083-B9D3-E3ED39555CDB}"/>
                </a:ext>
              </a:extLst>
            </p:cNvPr>
            <p:cNvSpPr/>
            <p:nvPr/>
          </p:nvSpPr>
          <p:spPr>
            <a:xfrm>
              <a:off x="3667125" y="4067175"/>
              <a:ext cx="533400" cy="533400"/>
            </a:xfrm>
            <a:prstGeom prst="ellipse">
              <a:avLst/>
            </a:prstGeom>
            <a:solidFill>
              <a:srgbClr val="EF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60940FE-E503-40D7-B0E8-6C4F1A1A85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9512" y="766762"/>
            <a:ext cx="4029075" cy="532447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7301818-0186-4711-9BCD-84BD1FCDCED8}"/>
              </a:ext>
            </a:extLst>
          </p:cNvPr>
          <p:cNvSpPr txBox="1"/>
          <p:nvPr/>
        </p:nvSpPr>
        <p:spPr>
          <a:xfrm>
            <a:off x="7900416" y="3703998"/>
            <a:ext cx="134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10D9D7F-08E7-46C6-810C-4A8B7C83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045" y="910272"/>
            <a:ext cx="6457950" cy="51149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0848620-3814-4FA5-88C0-DC1098094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5" y="1728787"/>
            <a:ext cx="38481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D0827F2E-60DB-4551-9A78-EB3C1A9BA54A}"/>
              </a:ext>
            </a:extLst>
          </p:cNvPr>
          <p:cNvGrpSpPr/>
          <p:nvPr/>
        </p:nvGrpSpPr>
        <p:grpSpPr>
          <a:xfrm>
            <a:off x="890587" y="1147762"/>
            <a:ext cx="10487025" cy="5491163"/>
            <a:chOff x="823912" y="1128712"/>
            <a:chExt cx="10487025" cy="5491163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F8E6B9F-D60F-4D80-95DF-C285D5D90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8"/>
            <a:stretch/>
          </p:blipFill>
          <p:spPr>
            <a:xfrm>
              <a:off x="823912" y="2443162"/>
              <a:ext cx="10487025" cy="4176713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C94A8B4-6D5A-4D5E-B671-89408BF1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812" y="1128712"/>
              <a:ext cx="8562975" cy="1400175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0C291C-5C05-4800-AE43-418DD9FB19A3}"/>
              </a:ext>
            </a:extLst>
          </p:cNvPr>
          <p:cNvGrpSpPr/>
          <p:nvPr/>
        </p:nvGrpSpPr>
        <p:grpSpPr>
          <a:xfrm>
            <a:off x="1123950" y="433387"/>
            <a:ext cx="10001250" cy="833438"/>
            <a:chOff x="1209675" y="338137"/>
            <a:chExt cx="10001250" cy="833438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6314C10-B648-480E-8115-8C582437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9675" y="338137"/>
              <a:ext cx="10001250" cy="828675"/>
            </a:xfrm>
            <a:prstGeom prst="rect">
              <a:avLst/>
            </a:prstGeom>
          </p:spPr>
        </p:pic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CB0F83A5-A682-4B42-87F7-01DC4A7C6618}"/>
                </a:ext>
              </a:extLst>
            </p:cNvPr>
            <p:cNvSpPr/>
            <p:nvPr/>
          </p:nvSpPr>
          <p:spPr>
            <a:xfrm>
              <a:off x="8620125" y="657225"/>
              <a:ext cx="514350" cy="514350"/>
            </a:xfrm>
            <a:prstGeom prst="ellipse">
              <a:avLst/>
            </a:prstGeom>
            <a:solidFill>
              <a:srgbClr val="F9F5F2"/>
            </a:solidFill>
            <a:ln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5">
            <a:extLst>
              <a:ext uri="{FF2B5EF4-FFF2-40B4-BE49-F238E27FC236}">
                <a16:creationId xmlns:a16="http://schemas.microsoft.com/office/drawing/2014/main" id="{FCD2B7E2-84A6-40D6-A1A4-D13E85D39718}"/>
              </a:ext>
            </a:extLst>
          </p:cNvPr>
          <p:cNvSpPr txBox="1"/>
          <p:nvPr/>
        </p:nvSpPr>
        <p:spPr>
          <a:xfrm>
            <a:off x="1398100" y="304244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BA176DA-D7D2-4562-944C-D1AC08F61D74}"/>
              </a:ext>
            </a:extLst>
          </p:cNvPr>
          <p:cNvSpPr txBox="1"/>
          <p:nvPr/>
        </p:nvSpPr>
        <p:spPr>
          <a:xfrm>
            <a:off x="1369525" y="388064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5CCDAC7-6E48-4D31-AFEF-0AB48A768F42}"/>
              </a:ext>
            </a:extLst>
          </p:cNvPr>
          <p:cNvSpPr txBox="1"/>
          <p:nvPr/>
        </p:nvSpPr>
        <p:spPr>
          <a:xfrm>
            <a:off x="1379050" y="4347372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F47CD4-33A9-4207-BBB5-4E32A202B6CC}"/>
              </a:ext>
            </a:extLst>
          </p:cNvPr>
          <p:cNvSpPr txBox="1"/>
          <p:nvPr/>
        </p:nvSpPr>
        <p:spPr>
          <a:xfrm>
            <a:off x="1417150" y="519509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79B2ED5-6C71-480E-95B0-EF3B4312B30E}"/>
              </a:ext>
            </a:extLst>
          </p:cNvPr>
          <p:cNvSpPr txBox="1"/>
          <p:nvPr/>
        </p:nvSpPr>
        <p:spPr>
          <a:xfrm>
            <a:off x="1436200" y="5623722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</p:spTree>
    <p:extLst>
      <p:ext uri="{BB962C8B-B14F-4D97-AF65-F5344CB8AC3E}">
        <p14:creationId xmlns:p14="http://schemas.microsoft.com/office/powerpoint/2010/main" val="14496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A8F371E7-95EF-4167-BCF7-EA43415B8170}"/>
              </a:ext>
            </a:extLst>
          </p:cNvPr>
          <p:cNvGrpSpPr/>
          <p:nvPr/>
        </p:nvGrpSpPr>
        <p:grpSpPr>
          <a:xfrm>
            <a:off x="764905" y="742496"/>
            <a:ext cx="11003338" cy="5563054"/>
            <a:chOff x="764905" y="742496"/>
            <a:chExt cx="11003338" cy="5563054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F6A150A3-5338-4C16-9BFC-F6938F9E9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l="44042" r="-177"/>
            <a:stretch/>
          </p:blipFill>
          <p:spPr>
            <a:xfrm>
              <a:off x="844290" y="1324062"/>
              <a:ext cx="9073376" cy="4981488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0CEEB9BB-60B4-4342-9675-F6B04A152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905" y="742496"/>
              <a:ext cx="11003338" cy="560924"/>
            </a:xfrm>
            <a:prstGeom prst="rect">
              <a:avLst/>
            </a:prstGeom>
          </p:spPr>
        </p:pic>
      </p:grpSp>
      <p:sp>
        <p:nvSpPr>
          <p:cNvPr id="6" name="TextBox 15">
            <a:extLst>
              <a:ext uri="{FF2B5EF4-FFF2-40B4-BE49-F238E27FC236}">
                <a16:creationId xmlns:a16="http://schemas.microsoft.com/office/drawing/2014/main" id="{DB7B9670-6783-45F3-9970-6852EBB56E71}"/>
              </a:ext>
            </a:extLst>
          </p:cNvPr>
          <p:cNvSpPr txBox="1"/>
          <p:nvPr/>
        </p:nvSpPr>
        <p:spPr>
          <a:xfrm>
            <a:off x="894898" y="2879304"/>
            <a:ext cx="653460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many people died in the earthquake?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	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09FDB34-17DB-4A40-AB37-7BD7BDE4D134}"/>
              </a:ext>
            </a:extLst>
          </p:cNvPr>
          <p:cNvSpPr txBox="1"/>
          <p:nvPr/>
        </p:nvSpPr>
        <p:spPr>
          <a:xfrm>
            <a:off x="909987" y="3740870"/>
            <a:ext cx="6674603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much damage did the typhoon cause?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FBB1532-D3B0-4454-AAB6-A8934F0053D1}"/>
              </a:ext>
            </a:extLst>
          </p:cNvPr>
          <p:cNvSpPr txBox="1"/>
          <p:nvPr/>
        </p:nvSpPr>
        <p:spPr>
          <a:xfrm>
            <a:off x="846984" y="5433012"/>
            <a:ext cx="7603941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deep was the snow in the 1972 Iran Blizzard?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7FFAF0B-4FA0-4A26-8F28-F66794D82355}"/>
              </a:ext>
            </a:extLst>
          </p:cNvPr>
          <p:cNvSpPr txBox="1"/>
          <p:nvPr/>
        </p:nvSpPr>
        <p:spPr>
          <a:xfrm>
            <a:off x="952337" y="6158192"/>
            <a:ext cx="5003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What was the largest landslide?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7DD84F55-A3CD-49BD-BC53-1CD22BC16FFB}"/>
              </a:ext>
            </a:extLst>
          </p:cNvPr>
          <p:cNvSpPr txBox="1"/>
          <p:nvPr/>
        </p:nvSpPr>
        <p:spPr>
          <a:xfrm>
            <a:off x="965413" y="4400928"/>
            <a:ext cx="5234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Where was the worst heat wave?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B8E543B-B08A-428D-9368-734BF39136C7}"/>
              </a:ext>
            </a:extLst>
          </p:cNvPr>
          <p:cNvSpPr txBox="1"/>
          <p:nvPr/>
        </p:nvSpPr>
        <p:spPr>
          <a:xfrm>
            <a:off x="904423" y="1917279"/>
            <a:ext cx="653460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When was the worst </a:t>
            </a:r>
            <a:r>
              <a:rPr lang="en-US" sz="3000" i="1" spc="-100" dirty="0" err="1">
                <a:solidFill>
                  <a:srgbClr val="FF0000"/>
                </a:solidFill>
              </a:rPr>
              <a:t>avanche</a:t>
            </a:r>
            <a:r>
              <a:rPr lang="en-US" sz="3000" i="1" spc="-100" dirty="0">
                <a:solidFill>
                  <a:srgbClr val="FF0000"/>
                </a:solidFill>
              </a:rPr>
              <a:t>?			</a:t>
            </a:r>
          </a:p>
        </p:txBody>
      </p:sp>
    </p:spTree>
    <p:extLst>
      <p:ext uri="{BB962C8B-B14F-4D97-AF65-F5344CB8AC3E}">
        <p14:creationId xmlns:p14="http://schemas.microsoft.com/office/powerpoint/2010/main" val="38384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89E939-CBE7-49B5-AC18-B0CE877285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12" y="890587"/>
            <a:ext cx="10391775" cy="189547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236C67B-FD21-40FB-9447-EDC1176CAD30}"/>
              </a:ext>
            </a:extLst>
          </p:cNvPr>
          <p:cNvSpPr/>
          <p:nvPr/>
        </p:nvSpPr>
        <p:spPr>
          <a:xfrm>
            <a:off x="4161472" y="2575560"/>
            <a:ext cx="3182303" cy="3684772"/>
          </a:xfrm>
          <a:custGeom>
            <a:avLst/>
            <a:gdLst/>
            <a:ahLst/>
            <a:cxnLst/>
            <a:rect l="l" t="t" r="r" b="b"/>
            <a:pathLst>
              <a:path w="6840855" h="7920990">
                <a:moveTo>
                  <a:pt x="0" y="0"/>
                </a:moveTo>
                <a:lnTo>
                  <a:pt x="6840856" y="0"/>
                </a:lnTo>
                <a:lnTo>
                  <a:pt x="6840856" y="7920990"/>
                </a:lnTo>
                <a:lnTo>
                  <a:pt x="0" y="7920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500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073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Grammar: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and use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-questions.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Speaking: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To practice asking and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answering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-questions.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302884" y="5942672"/>
            <a:ext cx="915484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START</a:t>
            </a:r>
            <a:endParaRPr lang="es-ES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6">
            <a:off x="2512733" y="1966891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7">
            <a:off x="7737549" y="3124389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10" y="1988840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096">
            <a:off x="2537518" y="804608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89990" y="3045879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52">
            <a:off x="7742102" y="870181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772523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3933056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www.movimentotorino.it/site/Question-mark-ico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36" y="317182"/>
            <a:ext cx="2438400" cy="243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30" y="5390605"/>
            <a:ext cx="5528615" cy="871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4126044"/>
            <a:ext cx="2090755" cy="7920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752">
            <a:off x="7725660" y="4187236"/>
            <a:ext cx="1718930" cy="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are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leaving</a:t>
            </a:r>
            <a:r>
              <a:rPr lang="es-ES_tradnl" sz="2800" dirty="0"/>
              <a:t>? </a:t>
            </a:r>
            <a:r>
              <a:rPr lang="es-ES_tradnl" sz="2800" dirty="0" err="1"/>
              <a:t>I’m</a:t>
            </a:r>
            <a:r>
              <a:rPr lang="es-ES_tradnl" sz="2800" dirty="0"/>
              <a:t> </a:t>
            </a:r>
            <a:r>
              <a:rPr lang="es-ES_tradnl" sz="2800" dirty="0" err="1"/>
              <a:t>leaving</a:t>
            </a:r>
            <a:r>
              <a:rPr lang="es-ES_tradnl" sz="2800" dirty="0"/>
              <a:t> </a:t>
            </a:r>
            <a:r>
              <a:rPr lang="es-ES_tradnl" sz="2800" dirty="0" err="1"/>
              <a:t>tomorrow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16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36846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42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1" y="1158342"/>
            <a:ext cx="1743547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858">
            <a:off x="6581344" y="2193071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3600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60327" y="972926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2937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86000" y="4013469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0" y="2272356"/>
            <a:ext cx="1588561" cy="72249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362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D3F6BF1B-D261-4F3C-BAD1-D1FE20CF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7323" t="8115" r="6999" b="-2148"/>
          <a:stretch/>
        </p:blipFill>
        <p:spPr>
          <a:xfrm>
            <a:off x="6086474" y="923925"/>
            <a:ext cx="5196927" cy="493395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B9E285FC-B374-44F3-9F0C-917D1E0683FE}"/>
              </a:ext>
            </a:extLst>
          </p:cNvPr>
          <p:cNvSpPr/>
          <p:nvPr/>
        </p:nvSpPr>
        <p:spPr>
          <a:xfrm rot="4238378">
            <a:off x="6318967" y="307825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D3F5341-3DF9-453D-8CD1-DC4649624F9D}"/>
              </a:ext>
            </a:extLst>
          </p:cNvPr>
          <p:cNvSpPr txBox="1"/>
          <p:nvPr/>
        </p:nvSpPr>
        <p:spPr>
          <a:xfrm>
            <a:off x="1495425" y="34538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08240C0-C616-427E-A01D-09C461D5E1EA}"/>
              </a:ext>
            </a:extLst>
          </p:cNvPr>
          <p:cNvSpPr txBox="1"/>
          <p:nvPr/>
        </p:nvSpPr>
        <p:spPr>
          <a:xfrm>
            <a:off x="2762251" y="396359"/>
            <a:ext cx="6419850" cy="59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Spin the wheel and say the words.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live</a:t>
            </a:r>
            <a:r>
              <a:rPr lang="es-ES_tradnl" sz="2800" dirty="0"/>
              <a:t>? I </a:t>
            </a:r>
            <a:r>
              <a:rPr lang="es-ES_tradnl" sz="2800" dirty="0" err="1"/>
              <a:t>live</a:t>
            </a:r>
            <a:r>
              <a:rPr lang="es-ES_tradnl" sz="2800" dirty="0"/>
              <a:t> in </a:t>
            </a:r>
            <a:r>
              <a:rPr lang="es-ES_tradnl" sz="2800" dirty="0" err="1"/>
              <a:t>Spain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10428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14309" y="931065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363371" y="1126363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9" y="2037794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00457" y="2163040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425428" y="2541822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33692" y="931064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23" y="2250776"/>
            <a:ext cx="1588561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2/18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749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are </a:t>
            </a:r>
            <a:r>
              <a:rPr lang="es-ES_tradnl" sz="2800" dirty="0" err="1"/>
              <a:t>you</a:t>
            </a:r>
            <a:r>
              <a:rPr lang="es-ES_tradnl" sz="2800" dirty="0"/>
              <a:t> late? </a:t>
            </a:r>
            <a:r>
              <a:rPr lang="es-ES_tradnl" sz="2800" dirty="0" err="1"/>
              <a:t>Because</a:t>
            </a:r>
            <a:r>
              <a:rPr lang="es-ES_tradnl" sz="2800" dirty="0"/>
              <a:t> I </a:t>
            </a:r>
            <a:r>
              <a:rPr lang="es-ES_tradnl" sz="2800" dirty="0" err="1"/>
              <a:t>overslept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8363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s-E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36846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127">
            <a:off x="8227686" y="1036291"/>
            <a:ext cx="1743547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00457" y="2131649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444764" y="2541824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79" y="1143731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19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3/18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897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/>
              <a:t>This</a:t>
            </a:r>
            <a:r>
              <a:rPr lang="es-ES_tradnl" sz="2800" dirty="0"/>
              <a:t>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sweatshirt</a:t>
            </a:r>
            <a:r>
              <a:rPr lang="es-ES_tradnl" sz="2800" dirty="0"/>
              <a:t>. 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3187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4/18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222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football</a:t>
            </a:r>
            <a:r>
              <a:rPr lang="es-ES_tradnl" sz="2800" dirty="0"/>
              <a:t> match?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next</a:t>
            </a:r>
            <a:r>
              <a:rPr lang="es-ES_tradnl" sz="2800" dirty="0"/>
              <a:t> </a:t>
            </a:r>
            <a:r>
              <a:rPr lang="es-ES_tradnl" sz="2800" dirty="0" err="1"/>
              <a:t>Sunday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16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61392" y="888853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4" y="2124008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91" y="1005863"/>
            <a:ext cx="1743547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69145" y="2143424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3600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88050" y="97292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18" y="2212487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5/18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9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old</a:t>
            </a:r>
            <a:r>
              <a:rPr lang="es-ES_tradnl" sz="2800" dirty="0"/>
              <a:t> are </a:t>
            </a:r>
            <a:r>
              <a:rPr lang="es-ES_tradnl" sz="2800" dirty="0" err="1"/>
              <a:t>you</a:t>
            </a:r>
            <a:r>
              <a:rPr lang="es-ES_tradnl" sz="2800" dirty="0"/>
              <a:t>? </a:t>
            </a:r>
            <a:r>
              <a:rPr lang="es-ES_tradnl" sz="2800" dirty="0" err="1"/>
              <a:t>I’m</a:t>
            </a:r>
            <a:r>
              <a:rPr lang="es-ES_tradnl" sz="2800" dirty="0"/>
              <a:t> </a:t>
            </a:r>
            <a:r>
              <a:rPr lang="es-ES_tradnl" sz="2800" dirty="0" err="1"/>
              <a:t>twelve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10428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s-E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239518" y="1178316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48538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170">
            <a:off x="4050241" y="959226"/>
            <a:ext cx="1743544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28449" y="2167954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2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107964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6/18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660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get</a:t>
            </a:r>
            <a:r>
              <a:rPr lang="es-ES_tradnl" sz="2800" dirty="0"/>
              <a:t> to </a:t>
            </a:r>
            <a:r>
              <a:rPr lang="es-ES_tradnl" sz="2800" dirty="0" err="1"/>
              <a:t>school</a:t>
            </a:r>
            <a:r>
              <a:rPr lang="es-ES_tradnl" sz="2800" dirty="0"/>
              <a:t>? </a:t>
            </a:r>
            <a:r>
              <a:rPr lang="es-ES_tradnl" sz="2800" dirty="0" err="1"/>
              <a:t>By</a:t>
            </a:r>
            <a:r>
              <a:rPr lang="es-ES_tradnl" sz="2800" dirty="0"/>
              <a:t> bus.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22396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s-E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270934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170">
            <a:off x="4066908" y="940781"/>
            <a:ext cx="1743544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373343" y="2173742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2771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7/18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360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subjects</a:t>
            </a:r>
            <a:r>
              <a:rPr lang="es-ES_tradnl" sz="2800" dirty="0"/>
              <a:t>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prefer</a:t>
            </a:r>
            <a:r>
              <a:rPr lang="es-ES_tradnl" sz="2800" dirty="0"/>
              <a:t>? English and art.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359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221331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98926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86152" y="2224477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26" y="1196753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8/18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908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go</a:t>
            </a:r>
            <a:r>
              <a:rPr lang="es-ES_tradnl" sz="2800" dirty="0"/>
              <a:t>? I </a:t>
            </a:r>
            <a:r>
              <a:rPr lang="es-ES_tradnl" sz="2800" dirty="0" err="1"/>
              <a:t>went</a:t>
            </a:r>
            <a:r>
              <a:rPr lang="es-ES_tradnl" sz="2800" dirty="0"/>
              <a:t> to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park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143672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6039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217469" y="1033834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053433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72464" y="2138232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144033" y="972926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0" y="2272356"/>
            <a:ext cx="1588561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9/18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717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candies</a:t>
            </a:r>
            <a:r>
              <a:rPr lang="es-ES_tradnl" sz="2800" dirty="0"/>
              <a:t> are </a:t>
            </a:r>
            <a:r>
              <a:rPr lang="es-ES_tradnl" sz="2800" dirty="0" err="1"/>
              <a:t>those</a:t>
            </a:r>
            <a:r>
              <a:rPr lang="es-ES_tradnl" sz="2800" dirty="0"/>
              <a:t>? </a:t>
            </a:r>
            <a:r>
              <a:rPr lang="es-ES_tradnl" sz="2800" dirty="0" err="1"/>
              <a:t>They’re</a:t>
            </a:r>
            <a:r>
              <a:rPr lang="es-ES_tradnl" sz="2800" dirty="0"/>
              <a:t> </a:t>
            </a:r>
            <a:r>
              <a:rPr lang="es-ES_tradnl" sz="2800" dirty="0" err="1"/>
              <a:t>Peter’s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8363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10/18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917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/>
              <a:t>All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smartphones</a:t>
            </a:r>
            <a:r>
              <a:rPr lang="es-ES_tradnl" sz="2800" dirty="0"/>
              <a:t> are </a:t>
            </a:r>
            <a:r>
              <a:rPr lang="es-ES_tradnl" sz="2800" dirty="0" err="1"/>
              <a:t>great</a:t>
            </a:r>
            <a:r>
              <a:rPr lang="es-ES_tradnl" sz="2800" dirty="0"/>
              <a:t>. 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cheaper</a:t>
            </a:r>
            <a:r>
              <a:rPr lang="es-ES_tradnl" sz="2800" dirty="0"/>
              <a:t>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67878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14144" y="2140144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11/18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283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ntastia"/>
              </a:rPr>
              <a:t>   </a:t>
            </a:r>
            <a:r>
              <a:rPr lang="en-US" sz="2400" b="1" dirty="0" err="1">
                <a:latin typeface="Contastia"/>
              </a:rPr>
              <a:t>Ms</a:t>
            </a:r>
            <a:r>
              <a:rPr lang="en-US" sz="2400" b="1" dirty="0">
                <a:latin typeface="Contastia"/>
              </a:rPr>
              <a:t> </a:t>
            </a:r>
            <a:r>
              <a:rPr lang="en-US" sz="2400" b="1" dirty="0" err="1">
                <a:latin typeface="Contastia"/>
              </a:rPr>
              <a:t>L</a:t>
            </a:r>
            <a:r>
              <a:rPr lang="en-US" sz="2400" b="1" dirty="0" err="1" smtClean="0">
                <a:latin typeface="Contastia"/>
              </a:rPr>
              <a:t>ương</a:t>
            </a:r>
            <a:r>
              <a:rPr lang="en-US" sz="2400" b="1" dirty="0" smtClean="0">
                <a:latin typeface="Contastia"/>
              </a:rPr>
              <a:t> </a:t>
            </a:r>
            <a:endParaRPr lang="en-US" sz="2400" b="1" dirty="0">
              <a:latin typeface="Contastia"/>
            </a:endParaRPr>
          </a:p>
          <a:p>
            <a:r>
              <a:rPr lang="en-US" sz="2400" b="1" dirty="0" err="1">
                <a:latin typeface="Contastia"/>
              </a:rPr>
              <a:t>Zalo</a:t>
            </a:r>
            <a:r>
              <a:rPr lang="en-US" sz="2400" b="1" dirty="0">
                <a:latin typeface="Contastia"/>
              </a:rPr>
              <a:t>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your</a:t>
            </a:r>
            <a:r>
              <a:rPr lang="es-ES_tradnl" sz="2800" dirty="0"/>
              <a:t> </a:t>
            </a:r>
            <a:r>
              <a:rPr lang="es-ES_tradnl" sz="2800" dirty="0" err="1"/>
              <a:t>name</a:t>
            </a:r>
            <a:r>
              <a:rPr lang="es-ES_tradnl" sz="2800" dirty="0"/>
              <a:t>?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name</a:t>
            </a:r>
            <a:r>
              <a:rPr lang="es-ES_tradnl" sz="2800" dirty="0"/>
              <a:t> </a:t>
            </a:r>
            <a:r>
              <a:rPr lang="es-ES_tradnl" sz="2800" dirty="0" err="1"/>
              <a:t>is</a:t>
            </a:r>
            <a:r>
              <a:rPr lang="es-ES_tradnl" sz="2800" dirty="0"/>
              <a:t> Paul.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07166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192641" y="1279007"/>
            <a:ext cx="1743544" cy="79476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28448" y="2152271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12474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12/18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036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 err="1">
                <a:solidFill>
                  <a:schemeClr val="tx1"/>
                </a:solidFill>
              </a:rPr>
              <a:t>The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39616" y="5445225"/>
            <a:ext cx="6968964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they</a:t>
            </a:r>
            <a:r>
              <a:rPr lang="es-ES_tradnl" sz="2800" dirty="0"/>
              <a:t> lose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game</a:t>
            </a:r>
            <a:r>
              <a:rPr lang="es-ES_tradnl" sz="2800" dirty="0"/>
              <a:t>? </a:t>
            </a:r>
          </a:p>
          <a:p>
            <a:pPr algn="ctr"/>
            <a:r>
              <a:rPr lang="es-ES_tradnl" sz="2800" dirty="0" err="1"/>
              <a:t>Because</a:t>
            </a:r>
            <a:r>
              <a:rPr lang="es-ES_tradnl" sz="2800" dirty="0"/>
              <a:t> </a:t>
            </a:r>
            <a:r>
              <a:rPr lang="es-ES_tradnl" sz="2800" dirty="0" err="1"/>
              <a:t>they</a:t>
            </a:r>
            <a:r>
              <a:rPr lang="es-ES_tradnl" sz="2800" dirty="0"/>
              <a:t> </a:t>
            </a:r>
            <a:r>
              <a:rPr lang="es-ES_tradnl" sz="2800" dirty="0" err="1"/>
              <a:t>played</a:t>
            </a:r>
            <a:r>
              <a:rPr lang="es-ES_tradnl" sz="2800" dirty="0"/>
              <a:t> </a:t>
            </a:r>
            <a:r>
              <a:rPr lang="es-ES_tradnl" sz="2800" dirty="0" err="1"/>
              <a:t>badly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38420" y="5436514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s-E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05441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088384" y="94818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127">
            <a:off x="7904407" y="1036291"/>
            <a:ext cx="1743547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356440" y="2114087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97" y="1041920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780929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3926125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62220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13/18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928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schoolbag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3842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054910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249648" y="1279007"/>
            <a:ext cx="1743544" cy="79476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14789" y="2131649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14/18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03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go</a:t>
            </a:r>
            <a:r>
              <a:rPr lang="es-ES_tradnl" sz="2800" dirty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? I </a:t>
            </a:r>
            <a:r>
              <a:rPr lang="es-ES_tradnl" sz="2800" dirty="0" err="1"/>
              <a:t>went</a:t>
            </a:r>
            <a:r>
              <a:rPr lang="es-ES_tradnl" sz="2800" dirty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 Peter.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556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endParaRPr lang="es-E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2335579" y="2496682"/>
            <a:ext cx="1669471" cy="760996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13388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36126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3981322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15/18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915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cap</a:t>
            </a:r>
            <a:r>
              <a:rPr lang="es-ES_tradnl" sz="2800" dirty="0"/>
              <a:t> 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like</a:t>
            </a:r>
            <a:r>
              <a:rPr lang="es-ES_tradnl" sz="2800" dirty="0"/>
              <a:t>? I </a:t>
            </a:r>
            <a:r>
              <a:rPr lang="es-ES_tradnl" sz="2800" dirty="0" err="1"/>
              <a:t>like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red </a:t>
            </a:r>
            <a:r>
              <a:rPr lang="es-ES_tradnl" sz="2800" dirty="0" err="1"/>
              <a:t>one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556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14144" y="2140144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16/18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566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car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ours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79846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17/18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458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91545" y="5524534"/>
            <a:ext cx="8280919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wrote</a:t>
            </a:r>
            <a:r>
              <a:rPr lang="es-ES_tradnl" sz="2800" dirty="0"/>
              <a:t> </a:t>
            </a:r>
            <a:r>
              <a:rPr lang="es-ES_tradnl" sz="2800" i="1" dirty="0"/>
              <a:t>Hamlet</a:t>
            </a:r>
            <a:r>
              <a:rPr lang="es-ES_tradnl" sz="2800" dirty="0"/>
              <a:t>? William Shakespeare.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743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endParaRPr lang="es-E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054910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2239267" y="2568690"/>
            <a:ext cx="1669471" cy="760996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251713" y="2131649"/>
            <a:ext cx="1725026" cy="722494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49" y="1045255"/>
            <a:ext cx="1718930" cy="786319"/>
          </a:xfrm>
          <a:prstGeom prst="rect">
            <a:avLst/>
          </a:prstGeom>
        </p:spPr>
      </p:pic>
      <p:sp>
        <p:nvSpPr>
          <p:cNvPr id="15" name="14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Blank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EXIT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9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18/18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730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553075" y="1517988"/>
            <a:ext cx="66389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Review how to make </a:t>
            </a:r>
            <a:r>
              <a:rPr lang="en-US" sz="3200" dirty="0" err="1">
                <a:solidFill>
                  <a:schemeClr val="bg1"/>
                </a:solidFill>
              </a:rPr>
              <a:t>Wh</a:t>
            </a:r>
            <a:r>
              <a:rPr lang="en-US" sz="3200" dirty="0">
                <a:solidFill>
                  <a:schemeClr val="bg1"/>
                </a:solidFill>
              </a:rPr>
              <a:t>-questions.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2. Do the exercises on page 21 WB.</a:t>
            </a:r>
          </a:p>
          <a:p>
            <a:r>
              <a:rPr lang="en-US" sz="3200" dirty="0">
                <a:solidFill>
                  <a:schemeClr val="bg1"/>
                </a:solidFill>
              </a:rPr>
              <a:t>3. Do the exercises in </a:t>
            </a:r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Anh 8 </a:t>
            </a:r>
            <a:r>
              <a:rPr lang="en-US" sz="3200" b="1" dirty="0" err="1">
                <a:solidFill>
                  <a:schemeClr val="bg1"/>
                </a:solidFill>
              </a:rPr>
              <a:t>i</a:t>
            </a:r>
            <a:r>
              <a:rPr lang="en-US" sz="3200" b="1" dirty="0">
                <a:solidFill>
                  <a:schemeClr val="bg1"/>
                </a:solidFill>
              </a:rPr>
              <a:t>-Learn Smart World Notebook</a:t>
            </a:r>
            <a:r>
              <a:rPr lang="en-US" sz="3200" dirty="0">
                <a:solidFill>
                  <a:schemeClr val="bg1"/>
                </a:solidFill>
              </a:rPr>
              <a:t> on pages 29&amp;30.</a:t>
            </a:r>
          </a:p>
          <a:p>
            <a:r>
              <a:rPr lang="en-US" sz="3200" dirty="0">
                <a:solidFill>
                  <a:schemeClr val="bg1"/>
                </a:solidFill>
              </a:rPr>
              <a:t>4. Prepare the next lesson (pages 36 &amp; 37,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 r="62085" b="12959"/>
          <a:stretch/>
        </p:blipFill>
        <p:spPr>
          <a:xfrm rot="20501141">
            <a:off x="524214" y="4308183"/>
            <a:ext cx="1692323" cy="186000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5" t="12564" r="4572" b="13354"/>
          <a:stretch/>
        </p:blipFill>
        <p:spPr>
          <a:xfrm rot="2145804">
            <a:off x="450094" y="1833061"/>
            <a:ext cx="1958025" cy="1579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24001">
            <a:off x="852095" y="931582"/>
            <a:ext cx="518483" cy="141171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68680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68680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68680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04801" y="1306592"/>
          <a:ext cx="11684000" cy="5272008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485759">
                  <a:extLst>
                    <a:ext uri="{9D8B030D-6E8A-4147-A177-3AD203B41FA5}">
                      <a16:colId xmlns:a16="http://schemas.microsoft.com/office/drawing/2014/main" val="1077501211"/>
                    </a:ext>
                  </a:extLst>
                </a:gridCol>
                <a:gridCol w="5344019">
                  <a:extLst>
                    <a:ext uri="{9D8B030D-6E8A-4147-A177-3AD203B41FA5}">
                      <a16:colId xmlns:a16="http://schemas.microsoft.com/office/drawing/2014/main" val="237087064"/>
                    </a:ext>
                  </a:extLst>
                </a:gridCol>
                <a:gridCol w="4854222">
                  <a:extLst>
                    <a:ext uri="{9D8B030D-6E8A-4147-A177-3AD203B41FA5}">
                      <a16:colId xmlns:a16="http://schemas.microsoft.com/office/drawing/2014/main" val="4040662589"/>
                    </a:ext>
                  </a:extLst>
                </a:gridCol>
              </a:tblGrid>
              <a:tr h="572041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Usage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Example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487486"/>
                  </a:ext>
                </a:extLst>
              </a:tr>
              <a:tr h="692517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much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không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much </a:t>
                      </a:r>
                      <a:r>
                        <a:rPr lang="en-US" sz="2100" b="1" kern="1200" dirty="0"/>
                        <a:t>water</a:t>
                      </a:r>
                      <a:r>
                        <a:rPr lang="en-US" sz="2100" kern="1200" dirty="0"/>
                        <a:t> do you need? 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19436"/>
                  </a:ext>
                </a:extLst>
              </a:tr>
              <a:tr h="54027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many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many </a:t>
                      </a:r>
                      <a:r>
                        <a:rPr lang="en-US" sz="2100" b="1" kern="1200" dirty="0"/>
                        <a:t>books</a:t>
                      </a:r>
                      <a:r>
                        <a:rPr lang="en-US" sz="2100" kern="1200" dirty="0"/>
                        <a:t> does she have?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85951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old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tuổi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old is your mother?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91075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often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tần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suất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often do you go to the cinema?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8666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long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thời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lượng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của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hành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động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long have you been waiting for me?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4045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far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khoảng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cách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far is it from your house to school?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3679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+ </a:t>
                      </a:r>
                      <a:r>
                        <a:rPr lang="en-US" sz="2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adj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tính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chất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large is the yard?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86534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8969" l="0" r="100000">
                        <a14:foregroundMark x1="33633" y1="76976" x2="49807" y2="23711"/>
                        <a14:foregroundMark x1="44288" y1="18557" x2="35815" y2="37801"/>
                        <a14:foregroundMark x1="52632" y1="46735" x2="48780" y2="77663"/>
                        <a14:foregroundMark x1="8344" y1="22337" x2="9628" y2="84192"/>
                        <a14:foregroundMark x1="10526" y1="51203" x2="24262" y2="49485"/>
                        <a14:foregroundMark x1="22336" y1="20962" x2="22850" y2="95876"/>
                        <a14:foregroundMark x1="38511" y1="79038" x2="48267" y2="79038"/>
                        <a14:foregroundMark x1="12195" y1="17182" x2="12709" y2="37801"/>
                        <a14:foregroundMark x1="12452" y1="66667" x2="12195" y2="87285"/>
                        <a14:foregroundMark x1="5006" y1="13402" x2="5263" y2="85911"/>
                        <a14:foregroundMark x1="39666" y1="23024" x2="32734" y2="40893"/>
                        <a14:foregroundMark x1="18485" y1="19588" x2="18485" y2="35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629" y="162680"/>
            <a:ext cx="3104971" cy="115988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404847">
            <a:off x="4536147" y="402523"/>
            <a:ext cx="781044" cy="781044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53978">
            <a:off x="335232" y="324630"/>
            <a:ext cx="907134" cy="836213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998656">
            <a:off x="11261335" y="833941"/>
            <a:ext cx="587807" cy="587807"/>
          </a:xfrm>
          <a:prstGeom prst="rect">
            <a:avLst/>
          </a:prstGeom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050499" y="375575"/>
            <a:ext cx="997303" cy="647681"/>
          </a:xfrm>
          <a:prstGeom prst="rect">
            <a:avLst/>
          </a:prstGeom>
        </p:spPr>
      </p:pic>
      <p:pic>
        <p:nvPicPr>
          <p:cNvPr id="4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0138412">
            <a:off x="10819854" y="2358600"/>
            <a:ext cx="849995" cy="90250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7940259">
            <a:off x="10706294" y="3957518"/>
            <a:ext cx="635945" cy="650130"/>
          </a:xfrm>
          <a:prstGeom prst="rect">
            <a:avLst/>
          </a:prstGeom>
        </p:spPr>
      </p:pic>
      <p:pic>
        <p:nvPicPr>
          <p:cNvPr id="4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722519" y="3821793"/>
            <a:ext cx="749799" cy="89649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456560">
            <a:off x="5656635" y="5577480"/>
            <a:ext cx="529513" cy="746750"/>
          </a:xfrm>
          <a:prstGeom prst="rect">
            <a:avLst/>
          </a:prstGeom>
        </p:spPr>
      </p:pic>
      <p:pic>
        <p:nvPicPr>
          <p:cNvPr id="4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0146505">
            <a:off x="7254544" y="4946"/>
            <a:ext cx="877023" cy="992516"/>
          </a:xfrm>
          <a:prstGeom prst="rect">
            <a:avLst/>
          </a:prstGeom>
        </p:spPr>
      </p:pic>
      <p:pic>
        <p:nvPicPr>
          <p:cNvPr id="50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045001">
            <a:off x="6489820" y="2428924"/>
            <a:ext cx="404021" cy="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35457" y="863601"/>
            <a:ext cx="56553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>
                <a:solidFill>
                  <a:srgbClr val="272626"/>
                </a:solidFill>
                <a:latin typeface="Lazydog"/>
              </a:rPr>
              <a:t>Yes/ No questions 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8049" y="2006601"/>
            <a:ext cx="4060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Aux./ Modal + S + V …?</a:t>
            </a:r>
            <a:endParaRPr lang="en-US" sz="3600" dirty="0">
              <a:latin typeface="Dosis" panose="02010703020202060003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t="23511" r="17201" b="15741"/>
          <a:stretch/>
        </p:blipFill>
        <p:spPr>
          <a:xfrm rot="922614">
            <a:off x="701514" y="4406739"/>
            <a:ext cx="1849399" cy="21978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184" y="708151"/>
            <a:ext cx="1745705" cy="2698611"/>
            <a:chOff x="264260" y="1397372"/>
            <a:chExt cx="2909286" cy="44973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3" t="22589" r="52084" b="16663"/>
            <a:stretch/>
          </p:blipFill>
          <p:spPr>
            <a:xfrm rot="20285081">
              <a:off x="264260" y="2437302"/>
              <a:ext cx="2909286" cy="345741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024001">
              <a:off x="1278141" y="1397372"/>
              <a:ext cx="777725" cy="2117569"/>
            </a:xfrm>
            <a:prstGeom prst="rect">
              <a:avLst/>
            </a:prstGeom>
          </p:spPr>
        </p:pic>
      </p:grpSp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600" y="2958490"/>
            <a:ext cx="6641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- Yes, S + aux./ modal. (positive verb)</a:t>
            </a:r>
            <a:endParaRPr lang="en-US" sz="3600" dirty="0">
              <a:latin typeface="Dosis" panose="02010703020202060003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3727847"/>
            <a:ext cx="7709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>
              <a:buFontTx/>
              <a:buChar char="-"/>
            </a:pPr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No, S + aux./ modal + not (negative verb)</a:t>
            </a:r>
          </a:p>
        </p:txBody>
      </p:sp>
    </p:spTree>
    <p:extLst>
      <p:ext uri="{BB962C8B-B14F-4D97-AF65-F5344CB8AC3E}">
        <p14:creationId xmlns:p14="http://schemas.microsoft.com/office/powerpoint/2010/main" val="2039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936</Words>
  <Application>Microsoft Office PowerPoint</Application>
  <PresentationFormat>Widescreen</PresentationFormat>
  <Paragraphs>212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.VnBlack</vt:lpstr>
      <vt:lpstr>Arial</vt:lpstr>
      <vt:lpstr>Arial Narrow</vt:lpstr>
      <vt:lpstr>Bahnschrift SemiBold</vt:lpstr>
      <vt:lpstr>Calibri</vt:lpstr>
      <vt:lpstr>Calibri Light</vt:lpstr>
      <vt:lpstr>Constantia</vt:lpstr>
      <vt:lpstr>Contastia</vt:lpstr>
      <vt:lpstr>Dosis</vt:lpstr>
      <vt:lpstr>HL Brush 1BK</vt:lpstr>
      <vt:lpstr>KG Primary Penmanship</vt:lpstr>
      <vt:lpstr>Lazydog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12</cp:revision>
  <dcterms:created xsi:type="dcterms:W3CDTF">2023-06-03T09:47:28Z</dcterms:created>
  <dcterms:modified xsi:type="dcterms:W3CDTF">2024-12-07T02:07:12Z</dcterms:modified>
</cp:coreProperties>
</file>