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50" r:id="rId2"/>
    <p:sldId id="349" r:id="rId3"/>
    <p:sldId id="422" r:id="rId4"/>
    <p:sldId id="423" r:id="rId5"/>
    <p:sldId id="424" r:id="rId6"/>
    <p:sldId id="259" r:id="rId7"/>
    <p:sldId id="352" r:id="rId8"/>
    <p:sldId id="285" r:id="rId9"/>
    <p:sldId id="286" r:id="rId10"/>
    <p:sldId id="293" r:id="rId11"/>
    <p:sldId id="288" r:id="rId12"/>
    <p:sldId id="289" r:id="rId13"/>
    <p:sldId id="1867" r:id="rId14"/>
    <p:sldId id="1884" r:id="rId15"/>
    <p:sldId id="1885" r:id="rId16"/>
    <p:sldId id="1887" r:id="rId17"/>
    <p:sldId id="1888" r:id="rId18"/>
    <p:sldId id="1889" r:id="rId19"/>
    <p:sldId id="1890" r:id="rId20"/>
    <p:sldId id="1892" r:id="rId21"/>
    <p:sldId id="1893" r:id="rId22"/>
    <p:sldId id="1894" r:id="rId23"/>
    <p:sldId id="1895" r:id="rId24"/>
    <p:sldId id="1896" r:id="rId25"/>
    <p:sldId id="1897" r:id="rId26"/>
    <p:sldId id="425" r:id="rId27"/>
    <p:sldId id="1898" r:id="rId28"/>
    <p:sldId id="1899" r:id="rId29"/>
    <p:sldId id="1900" r:id="rId30"/>
    <p:sldId id="1901" r:id="rId31"/>
    <p:sldId id="1902" r:id="rId32"/>
    <p:sldId id="1904" r:id="rId33"/>
    <p:sldId id="274" r:id="rId34"/>
    <p:sldId id="421" r:id="rId35"/>
    <p:sldId id="3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EAB0C-18BC-4A14-AD5C-E4BF02B971FD}" type="datetimeFigureOut">
              <a:rPr lang="en-US" smtClean="0"/>
              <a:t>9/6/2023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33A0A-64C2-435B-B28C-498E960A5608}" type="slidenum">
              <a:rPr lang="en-US" smtClean="0"/>
              <a:t>‹#›</a:t>
            </a:fld>
            <a:endParaRPr lang="en-US"/>
          </a:p>
        </p:txBody>
      </p:sp>
    </p:spTree>
    <p:extLst>
      <p:ext uri="{BB962C8B-B14F-4D97-AF65-F5344CB8AC3E}">
        <p14:creationId xmlns:p14="http://schemas.microsoft.com/office/powerpoint/2010/main" val="177153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dirty="0"/>
          </a:p>
        </p:txBody>
      </p:sp>
    </p:spTree>
    <p:extLst>
      <p:ext uri="{BB962C8B-B14F-4D97-AF65-F5344CB8AC3E}">
        <p14:creationId xmlns:p14="http://schemas.microsoft.com/office/powerpoint/2010/main" val="368930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sz="1300" i="1" dirty="0">
              <a:solidFill>
                <a:srgbClr val="C00000"/>
              </a:solidFil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22</a:t>
            </a:fld>
            <a:endParaRPr lang="en-US" altLang="en-US" dirty="0"/>
          </a:p>
        </p:txBody>
      </p:sp>
    </p:spTree>
    <p:extLst>
      <p:ext uri="{BB962C8B-B14F-4D97-AF65-F5344CB8AC3E}">
        <p14:creationId xmlns:p14="http://schemas.microsoft.com/office/powerpoint/2010/main" val="2405692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300" i="1" dirty="0" err="1">
                <a:solidFill>
                  <a:srgbClr val="493456"/>
                </a:solidFill>
              </a:rPr>
              <a:t>Trả</a:t>
            </a:r>
            <a:r>
              <a:rPr lang="en-US" sz="1300" i="1" dirty="0">
                <a:solidFill>
                  <a:srgbClr val="493456"/>
                </a:solidFill>
              </a:rPr>
              <a:t> </a:t>
            </a:r>
            <a:r>
              <a:rPr lang="en-US" sz="1300" i="1" dirty="0" err="1">
                <a:solidFill>
                  <a:srgbClr val="493456"/>
                </a:solidFill>
              </a:rPr>
              <a:t>lời</a:t>
            </a:r>
            <a:r>
              <a:rPr lang="en-US" sz="1300" i="1" dirty="0">
                <a:solidFill>
                  <a:srgbClr val="493456"/>
                </a:solidFill>
              </a:rPr>
              <a:t> </a:t>
            </a:r>
            <a:r>
              <a:rPr lang="en-US" sz="1300" i="1" dirty="0" err="1">
                <a:solidFill>
                  <a:srgbClr val="493456"/>
                </a:solidFill>
              </a:rPr>
              <a:t>cho</a:t>
            </a:r>
            <a:r>
              <a:rPr lang="en-US" sz="1300" i="1" dirty="0">
                <a:solidFill>
                  <a:srgbClr val="493456"/>
                </a:solidFill>
              </a:rPr>
              <a:t> </a:t>
            </a:r>
            <a:r>
              <a:rPr lang="en-US" sz="1300" i="1" dirty="0" err="1">
                <a:solidFill>
                  <a:srgbClr val="493456"/>
                </a:solidFill>
              </a:rPr>
              <a:t>câu</a:t>
            </a:r>
            <a:r>
              <a:rPr lang="en-US" sz="1300" i="1" dirty="0">
                <a:solidFill>
                  <a:srgbClr val="493456"/>
                </a:solidFill>
              </a:rPr>
              <a:t> </a:t>
            </a:r>
            <a:r>
              <a:rPr lang="en-US" sz="1300" i="1" dirty="0" err="1">
                <a:solidFill>
                  <a:srgbClr val="493456"/>
                </a:solidFill>
              </a:rPr>
              <a:t>hỏi</a:t>
            </a:r>
            <a:r>
              <a:rPr lang="en-US" sz="1300" i="1" dirty="0">
                <a:solidFill>
                  <a:srgbClr val="493456"/>
                </a:solidFill>
              </a:rPr>
              <a:t> WHY</a:t>
            </a:r>
            <a:endParaRPr lang="vi-VN" sz="1300" i="1" dirty="0">
              <a:solidFill>
                <a:srgbClr val="C00000"/>
              </a:solidFil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23</a:t>
            </a:fld>
            <a:endParaRPr lang="en-US" altLang="en-US" dirty="0"/>
          </a:p>
        </p:txBody>
      </p:sp>
    </p:spTree>
    <p:extLst>
      <p:ext uri="{BB962C8B-B14F-4D97-AF65-F5344CB8AC3E}">
        <p14:creationId xmlns:p14="http://schemas.microsoft.com/office/powerpoint/2010/main" val="202721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300" i="1" dirty="0" err="1">
                <a:solidFill>
                  <a:srgbClr val="493456"/>
                </a:solidFill>
              </a:rPr>
              <a:t>Trả</a:t>
            </a:r>
            <a:r>
              <a:rPr lang="en-US" sz="1300" i="1" dirty="0">
                <a:solidFill>
                  <a:srgbClr val="493456"/>
                </a:solidFill>
              </a:rPr>
              <a:t> </a:t>
            </a:r>
            <a:r>
              <a:rPr lang="en-US" sz="1300" i="1" dirty="0" err="1">
                <a:solidFill>
                  <a:srgbClr val="493456"/>
                </a:solidFill>
              </a:rPr>
              <a:t>lời</a:t>
            </a:r>
            <a:r>
              <a:rPr lang="en-US" sz="1300" i="1" dirty="0">
                <a:solidFill>
                  <a:srgbClr val="493456"/>
                </a:solidFill>
              </a:rPr>
              <a:t> </a:t>
            </a:r>
            <a:r>
              <a:rPr lang="en-US" sz="1300" i="1" dirty="0" err="1">
                <a:solidFill>
                  <a:srgbClr val="493456"/>
                </a:solidFill>
              </a:rPr>
              <a:t>cho</a:t>
            </a:r>
            <a:r>
              <a:rPr lang="en-US" sz="1300" i="1" dirty="0">
                <a:solidFill>
                  <a:srgbClr val="493456"/>
                </a:solidFill>
              </a:rPr>
              <a:t> </a:t>
            </a:r>
            <a:r>
              <a:rPr lang="en-US" sz="1300" i="1" dirty="0" err="1">
                <a:solidFill>
                  <a:srgbClr val="493456"/>
                </a:solidFill>
              </a:rPr>
              <a:t>câu</a:t>
            </a:r>
            <a:r>
              <a:rPr lang="en-US" sz="1300" i="1" dirty="0">
                <a:solidFill>
                  <a:srgbClr val="493456"/>
                </a:solidFill>
              </a:rPr>
              <a:t> </a:t>
            </a:r>
            <a:r>
              <a:rPr lang="en-US" sz="1300" i="1" dirty="0" err="1">
                <a:solidFill>
                  <a:srgbClr val="493456"/>
                </a:solidFill>
              </a:rPr>
              <a:t>hỏi</a:t>
            </a:r>
            <a:r>
              <a:rPr lang="en-US" sz="1300" i="1" dirty="0">
                <a:solidFill>
                  <a:srgbClr val="493456"/>
                </a:solidFill>
              </a:rPr>
              <a:t> WHY</a:t>
            </a:r>
            <a:endParaRPr lang="vi-VN" sz="1300" i="1" dirty="0">
              <a:solidFill>
                <a:srgbClr val="C00000"/>
              </a:solidFil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24</a:t>
            </a:fld>
            <a:endParaRPr lang="en-US" altLang="en-US" dirty="0"/>
          </a:p>
        </p:txBody>
      </p:sp>
    </p:spTree>
    <p:extLst>
      <p:ext uri="{BB962C8B-B14F-4D97-AF65-F5344CB8AC3E}">
        <p14:creationId xmlns:p14="http://schemas.microsoft.com/office/powerpoint/2010/main" val="374560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300" i="1" dirty="0" err="1">
                <a:solidFill>
                  <a:srgbClr val="493456"/>
                </a:solidFill>
              </a:rPr>
              <a:t>Trả</a:t>
            </a:r>
            <a:r>
              <a:rPr lang="en-US" sz="1300" i="1" dirty="0">
                <a:solidFill>
                  <a:srgbClr val="493456"/>
                </a:solidFill>
              </a:rPr>
              <a:t> </a:t>
            </a:r>
            <a:r>
              <a:rPr lang="en-US" sz="1300" i="1" dirty="0" err="1">
                <a:solidFill>
                  <a:srgbClr val="493456"/>
                </a:solidFill>
              </a:rPr>
              <a:t>lời</a:t>
            </a:r>
            <a:r>
              <a:rPr lang="en-US" sz="1300" i="1" dirty="0">
                <a:solidFill>
                  <a:srgbClr val="493456"/>
                </a:solidFill>
              </a:rPr>
              <a:t> </a:t>
            </a:r>
            <a:r>
              <a:rPr lang="en-US" sz="1300" i="1" dirty="0" err="1">
                <a:solidFill>
                  <a:srgbClr val="493456"/>
                </a:solidFill>
              </a:rPr>
              <a:t>cho</a:t>
            </a:r>
            <a:r>
              <a:rPr lang="en-US" sz="1300" i="1" dirty="0">
                <a:solidFill>
                  <a:srgbClr val="493456"/>
                </a:solidFill>
              </a:rPr>
              <a:t> </a:t>
            </a:r>
            <a:r>
              <a:rPr lang="en-US" sz="1300" i="1" dirty="0" err="1">
                <a:solidFill>
                  <a:srgbClr val="493456"/>
                </a:solidFill>
              </a:rPr>
              <a:t>câu</a:t>
            </a:r>
            <a:r>
              <a:rPr lang="en-US" sz="1300" i="1" dirty="0">
                <a:solidFill>
                  <a:srgbClr val="493456"/>
                </a:solidFill>
              </a:rPr>
              <a:t> </a:t>
            </a:r>
            <a:r>
              <a:rPr lang="en-US" sz="1300" i="1" dirty="0" err="1">
                <a:solidFill>
                  <a:srgbClr val="493456"/>
                </a:solidFill>
              </a:rPr>
              <a:t>hỏi</a:t>
            </a:r>
            <a:r>
              <a:rPr lang="en-US" sz="1300" i="1" dirty="0">
                <a:solidFill>
                  <a:srgbClr val="493456"/>
                </a:solidFill>
              </a:rPr>
              <a:t> WHY</a:t>
            </a:r>
            <a:endParaRPr lang="vi-VN" sz="1300" i="1" dirty="0">
              <a:solidFill>
                <a:srgbClr val="C00000"/>
              </a:solidFil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25</a:t>
            </a:fld>
            <a:endParaRPr lang="en-US" altLang="en-US" dirty="0"/>
          </a:p>
        </p:txBody>
      </p:sp>
    </p:spTree>
    <p:extLst>
      <p:ext uri="{BB962C8B-B14F-4D97-AF65-F5344CB8AC3E}">
        <p14:creationId xmlns:p14="http://schemas.microsoft.com/office/powerpoint/2010/main" val="307355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77FEDC8F-66D3-4616-9B06-B802E294DE8E}" type="slidenum">
              <a:rPr lang="en-US" smtClean="0"/>
              <a:t>33</a:t>
            </a:fld>
            <a:endParaRPr lang="en-US"/>
          </a:p>
        </p:txBody>
      </p:sp>
    </p:spTree>
    <p:extLst>
      <p:ext uri="{BB962C8B-B14F-4D97-AF65-F5344CB8AC3E}">
        <p14:creationId xmlns:p14="http://schemas.microsoft.com/office/powerpoint/2010/main" val="152271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dirty="0"/>
          </a:p>
        </p:txBody>
      </p:sp>
    </p:spTree>
    <p:extLst>
      <p:ext uri="{BB962C8B-B14F-4D97-AF65-F5344CB8AC3E}">
        <p14:creationId xmlns:p14="http://schemas.microsoft.com/office/powerpoint/2010/main" val="43381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131683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i="0" dirty="0" err="1">
                <a:solidFill>
                  <a:srgbClr val="222222"/>
                </a:solidFill>
                <a:effectLst/>
                <a:latin typeface="Open Sans" panose="020B0606030504020204" pitchFamily="34" charset="0"/>
              </a:rPr>
              <a:t>Từ</a:t>
            </a:r>
            <a:r>
              <a:rPr lang="en-US" b="0" i="0" dirty="0">
                <a:solidFill>
                  <a:srgbClr val="222222"/>
                </a:solidFill>
                <a:effectLst/>
                <a:latin typeface="Open Sans" panose="020B0606030504020204" pitchFamily="34" charset="0"/>
              </a:rPr>
              <a:t> ” fanboy ” </a:t>
            </a:r>
            <a:r>
              <a:rPr lang="en-US" b="0" i="0" dirty="0" err="1">
                <a:solidFill>
                  <a:srgbClr val="222222"/>
                </a:solidFill>
                <a:effectLst/>
                <a:latin typeface="Open Sans" panose="020B0606030504020204" pitchFamily="34" charset="0"/>
              </a:rPr>
              <a:t>là</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một</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cách</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viết</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để</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các</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bạn</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có</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thể</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nhớ</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các</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conjuntions</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phổ</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biến</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nhất</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một</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cách</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dễ</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dàng</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đây</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là</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các</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liên</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từ</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khác</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nhau</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để</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tạo</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nên</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câu</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ghép</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Còn</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rất</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nhiều</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liên</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từ</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khác</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nữa</a:t>
            </a:r>
            <a:r>
              <a:rPr lang="en-US" b="0" i="0" dirty="0">
                <a:solidFill>
                  <a:srgbClr val="222222"/>
                </a:solidFill>
                <a:effectLst/>
                <a:latin typeface="Open Sans" panose="020B0606030504020204" pitchFamily="34" charset="0"/>
              </a:rPr>
              <a:t> </a:t>
            </a:r>
            <a:r>
              <a:rPr lang="en-US" b="0" i="0" dirty="0" err="1">
                <a:solidFill>
                  <a:srgbClr val="222222"/>
                </a:solidFill>
                <a:effectLst/>
                <a:latin typeface="Open Sans" panose="020B0606030504020204" pitchFamily="34" charset="0"/>
              </a:rPr>
              <a:t>nhé</a:t>
            </a:r>
            <a:r>
              <a:rPr lang="en-US" b="0" i="0" dirty="0">
                <a:solidFill>
                  <a:srgbClr val="222222"/>
                </a:solidFill>
                <a:effectLst/>
                <a:latin typeface="Open Sans" panose="020B0606030504020204" pitchFamily="34" charset="0"/>
              </a:rPr>
              <a:t>).</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16</a:t>
            </a:fld>
            <a:endParaRPr lang="en-US" altLang="en-US" dirty="0"/>
          </a:p>
        </p:txBody>
      </p:sp>
    </p:spTree>
    <p:extLst>
      <p:ext uri="{BB962C8B-B14F-4D97-AF65-F5344CB8AC3E}">
        <p14:creationId xmlns:p14="http://schemas.microsoft.com/office/powerpoint/2010/main" val="240982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17</a:t>
            </a:fld>
            <a:endParaRPr lang="en-US" altLang="en-US" dirty="0"/>
          </a:p>
        </p:txBody>
      </p:sp>
    </p:spTree>
    <p:extLst>
      <p:ext uri="{BB962C8B-B14F-4D97-AF65-F5344CB8AC3E}">
        <p14:creationId xmlns:p14="http://schemas.microsoft.com/office/powerpoint/2010/main" val="130000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18</a:t>
            </a:fld>
            <a:endParaRPr lang="en-US" altLang="en-US" dirty="0"/>
          </a:p>
        </p:txBody>
      </p:sp>
    </p:spTree>
    <p:extLst>
      <p:ext uri="{BB962C8B-B14F-4D97-AF65-F5344CB8AC3E}">
        <p14:creationId xmlns:p14="http://schemas.microsoft.com/office/powerpoint/2010/main" val="372890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222222"/>
                </a:solidFill>
                <a:effectLst/>
                <a:latin typeface="Open Sans" panose="020B0606030504020204" pitchFamily="34" charset="0"/>
              </a:rPr>
              <a:t>Câu phức là câu khó hơn câu ghép (đó là có thể lý do tại sao chúng được gọi là ‘ phức tạp ‘).</a:t>
            </a:r>
            <a:br>
              <a:rPr lang="vi-VN" dirty="0"/>
            </a:br>
            <a:r>
              <a:rPr lang="vi-VN" b="0" i="0" dirty="0">
                <a:solidFill>
                  <a:srgbClr val="222222"/>
                </a:solidFill>
                <a:effectLst/>
                <a:latin typeface="Open Sans" panose="020B0606030504020204" pitchFamily="34" charset="0"/>
              </a:rPr>
              <a:t>Sau đây là các cấu trúc câu thực sự dành cho IELTS, vì để đạt được điểm 6 trở lên cho phần ‘grammatical range and accuracy’, bạn cần phải thể hiện rằng bạn thành thục các loại câu này. Nếu các câu phức tạp của bạn đa dạng hơn và chính xác hơn thì số điểm cho phần ngữ pháp IELTS cũng tỉ lệ thuận với nó.</a:t>
            </a:r>
            <a:endParaRPr lang="en-US" b="0" i="0" dirty="0">
              <a:solidFill>
                <a:srgbClr val="222222"/>
              </a:solidFill>
              <a:effectLst/>
              <a:latin typeface="Open Sans" panose="020B0606030504020204" pitchFamily="34" charset="0"/>
            </a:endParaRPr>
          </a:p>
          <a:p>
            <a:pPr defTabSz="966612">
              <a:defRPr/>
            </a:pPr>
            <a:r>
              <a:rPr lang="vi-VN" b="0" i="0" dirty="0">
                <a:solidFill>
                  <a:srgbClr val="222222"/>
                </a:solidFill>
                <a:effectLst/>
                <a:latin typeface="Open Sans" panose="020B0606030504020204" pitchFamily="34" charset="0"/>
              </a:rPr>
              <a:t>Để thành thạo dạng câu này, các bạn buộc phải phân biệt được đâu là independent clause và đâu là dependent clause. Vị trí của dependent clause rất quan trọng dù nó không làm thay đổi nghiã của câu nhưng sẽ quyết định xem câu của chúng ta nên có dấu phẩy (comma) hay không, qua đó quyết định tính đúng sai về mặt văn phạm của câu.</a:t>
            </a:r>
          </a:p>
          <a:p>
            <a:endParaRPr lang="en-US" b="0" i="0" dirty="0">
              <a:solidFill>
                <a:srgbClr val="222222"/>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19</a:t>
            </a:fld>
            <a:endParaRPr lang="en-US" altLang="en-US" dirty="0"/>
          </a:p>
        </p:txBody>
      </p:sp>
    </p:spTree>
    <p:extLst>
      <p:ext uri="{BB962C8B-B14F-4D97-AF65-F5344CB8AC3E}">
        <p14:creationId xmlns:p14="http://schemas.microsoft.com/office/powerpoint/2010/main" val="2122459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300" i="1" dirty="0">
                <a:solidFill>
                  <a:srgbClr val="493456"/>
                </a:solidFill>
              </a:rPr>
              <a:t>Nếu mệnh đề phụ thuộc (dependent clause) nằm phiá trước mệnh đề độc lập (independent clause) (ví dụ c và d) thì giữa 2 mệnh đề phải có dấu phẩy. Còn lại thì không (ví dụ a và b).</a:t>
            </a:r>
            <a:r>
              <a:rPr lang="en-US" sz="1300" i="1" dirty="0">
                <a:solidFill>
                  <a:srgbClr val="493456"/>
                </a:solidFill>
              </a:rPr>
              <a:t> </a:t>
            </a:r>
            <a:r>
              <a:rPr lang="vi-VN" sz="1300" i="1" dirty="0">
                <a:solidFill>
                  <a:srgbClr val="493456"/>
                </a:solidFill>
              </a:rPr>
              <a:t>Nếu các bạn quên dấu phẩy trong trường hợp của c và d, các bạn sẽ bị mark run-on sentence. Còn nếu các bạn đặt dấu chấm vào giữa hai mệnh đề (dù trong bất cứ trường hợp nào)</a:t>
            </a:r>
          </a:p>
          <a:p>
            <a:pPr algn="just"/>
            <a:r>
              <a:rPr lang="vi-VN" sz="1300" i="1" dirty="0">
                <a:solidFill>
                  <a:srgbClr val="493456"/>
                </a:solidFill>
              </a:rPr>
              <a:t>Ví dụ:  Even though he is busy (dependent clause). He always takes time to cover carefully his daughter (independent clause).</a:t>
            </a:r>
            <a:endParaRPr lang="vi-VN" sz="1300" i="1" dirty="0">
              <a:solidFill>
                <a:srgbClr val="C00000"/>
              </a:solidFil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20</a:t>
            </a:fld>
            <a:endParaRPr lang="en-US" altLang="en-US" dirty="0"/>
          </a:p>
        </p:txBody>
      </p:sp>
    </p:spTree>
    <p:extLst>
      <p:ext uri="{BB962C8B-B14F-4D97-AF65-F5344CB8AC3E}">
        <p14:creationId xmlns:p14="http://schemas.microsoft.com/office/powerpoint/2010/main" val="134888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300" i="1" dirty="0" err="1">
                <a:solidFill>
                  <a:srgbClr val="493456"/>
                </a:solidFill>
              </a:rPr>
              <a:t>Có</a:t>
            </a:r>
            <a:r>
              <a:rPr lang="en-US" sz="1300" i="1" dirty="0">
                <a:solidFill>
                  <a:srgbClr val="493456"/>
                </a:solidFill>
              </a:rPr>
              <a:t> 4 </a:t>
            </a:r>
            <a:r>
              <a:rPr lang="en-US" sz="1300" i="1" dirty="0" err="1">
                <a:solidFill>
                  <a:srgbClr val="493456"/>
                </a:solidFill>
              </a:rPr>
              <a:t>loại</a:t>
            </a:r>
            <a:r>
              <a:rPr lang="en-US" sz="1300" i="1" dirty="0">
                <a:solidFill>
                  <a:srgbClr val="493456"/>
                </a:solidFill>
              </a:rPr>
              <a:t> </a:t>
            </a:r>
            <a:r>
              <a:rPr lang="en-US" sz="1300" i="1" dirty="0" err="1">
                <a:solidFill>
                  <a:srgbClr val="493456"/>
                </a:solidFill>
              </a:rPr>
              <a:t>câu</a:t>
            </a:r>
            <a:r>
              <a:rPr lang="en-US" sz="1300" i="1" dirty="0">
                <a:solidFill>
                  <a:srgbClr val="493456"/>
                </a:solidFill>
              </a:rPr>
              <a:t> </a:t>
            </a:r>
            <a:r>
              <a:rPr lang="en-US" sz="1300" i="1" dirty="0" err="1">
                <a:solidFill>
                  <a:srgbClr val="493456"/>
                </a:solidFill>
              </a:rPr>
              <a:t>phức</a:t>
            </a:r>
            <a:r>
              <a:rPr lang="en-US" sz="1300" i="1" dirty="0">
                <a:solidFill>
                  <a:srgbClr val="493456"/>
                </a:solidFill>
              </a:rPr>
              <a:t>: </a:t>
            </a:r>
            <a:endParaRPr lang="vi-VN" sz="1300" i="1" dirty="0">
              <a:solidFill>
                <a:srgbClr val="C00000"/>
              </a:solidFil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21</a:t>
            </a:fld>
            <a:endParaRPr lang="en-US" altLang="en-US" dirty="0"/>
          </a:p>
        </p:txBody>
      </p:sp>
    </p:spTree>
    <p:extLst>
      <p:ext uri="{BB962C8B-B14F-4D97-AF65-F5344CB8AC3E}">
        <p14:creationId xmlns:p14="http://schemas.microsoft.com/office/powerpoint/2010/main" val="139163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E52DF4B-7B3E-40B4-858C-046A922B45F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9046DD9F-A0A8-4294-AC7E-5F785C2C2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DAFA475-570C-4069-8FE5-A9A59EE55377}"/>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B9FFE367-024F-40F7-9944-A26CC81BFA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4C72819-F17A-43AB-B738-75CEC99CC1F6}"/>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55538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A7C358-FCA3-4BC2-832A-15F6D21E6604}"/>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76EA7C9-C2A2-46C0-89AD-1502D2641BA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6BF522-FB77-45FB-9CCC-373DEDDCE1C5}"/>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5C7FBFF1-AED6-4D28-ADCE-39993A4F6D0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6E441-2098-4352-A2AE-35FD3ECE3B3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348158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DB0838-0E9D-435C-AB8F-7A8F9FBA0BE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6EE049E-12CE-4B95-B0CF-DD0348E0B30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66983DE-50F6-4666-AF51-B5ADD9D545B9}"/>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2577A4C3-4D6B-4D05-8948-DEAB90528D3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556916A-85A0-454C-B967-DCCEF74B208A}"/>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56692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63120" r="33"/>
          <a:stretch/>
        </p:blipFill>
        <p:spPr>
          <a:xfrm>
            <a:off x="0" y="0"/>
            <a:ext cx="1758043" cy="6858000"/>
          </a:xfrm>
          <a:prstGeom prst="rect">
            <a:avLst/>
          </a:prstGeom>
        </p:spPr>
      </p:pic>
    </p:spTree>
    <p:extLst>
      <p:ext uri="{BB962C8B-B14F-4D97-AF65-F5344CB8AC3E}">
        <p14:creationId xmlns:p14="http://schemas.microsoft.com/office/powerpoint/2010/main" val="372285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p15:clr>
            <a:srgbClr val="5ACBF0"/>
          </p15:clr>
        </p15:guide>
        <p15:guide id="3" orient="horz" pos="2240">
          <p15:clr>
            <a:srgbClr val="5ACBF0"/>
          </p15:clr>
        </p15:guide>
        <p15:guide id="4" orient="horz" pos="2487">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B2C3B6-4B4F-4174-9C9D-CBB0F7DBD4D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34DF5DA-D91E-4FA0-910E-B5A5611D921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1476777-83AD-41DE-BDDE-42E2F835A6D1}"/>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29608E42-F32B-4ADF-84B5-DC745EED077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9FF3CD7-5B94-4C14-9987-00861F8DADE5}"/>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402122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819FE8-B9B6-4E13-B7D6-00F4524050A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3E82FB9-C7AA-4EB4-85C2-641F1A324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E489D25-E522-486B-A557-9514FCE8270A}"/>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D40CA760-61AA-41C9-9CDC-F7FC2E3658A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4BEE9C4-9A09-4D31-9F4B-657DCA61E57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301703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007686-8DC2-47C6-8501-4F1604A1B8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528772-C768-4850-81ED-979F9EF4084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C391E956-291E-4E85-8A3E-F8EDC6D6251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E9553D6E-8224-42AC-B96A-EE46CAA08EC7}"/>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6" name="Chỗ dành sẵn cho Chân trang 5">
            <a:extLst>
              <a:ext uri="{FF2B5EF4-FFF2-40B4-BE49-F238E27FC236}">
                <a16:creationId xmlns:a16="http://schemas.microsoft.com/office/drawing/2014/main" id="{4CD7ED64-0B32-4775-8F70-60CE83D0846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0B34154-95F4-419E-9534-5DF34FCC94F3}"/>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85177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110054-61A6-4131-A174-B10986E5A9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BEB836E-36F9-485E-918E-327E4CE91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E9F80B5-A304-4B46-B825-959264FAC74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E572504-7889-4B3F-ACB1-5575103265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1880568-FFFE-4F0B-ADB9-513340D805D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78F56345-6878-405A-ABB4-C1B24DE66C33}"/>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8" name="Chỗ dành sẵn cho Chân trang 7">
            <a:extLst>
              <a:ext uri="{FF2B5EF4-FFF2-40B4-BE49-F238E27FC236}">
                <a16:creationId xmlns:a16="http://schemas.microsoft.com/office/drawing/2014/main" id="{BB2FF8F2-A0D2-4F09-894C-0A2BDCFAE55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8C4D7EDD-75E8-46F4-9DC5-5C5D47B07B83}"/>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52136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49D4BED-1C0E-4610-B684-A9DD3569DECA}"/>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E55D6B6-A9CA-43E2-A6AB-C98B022D4919}"/>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4" name="Chỗ dành sẵn cho Chân trang 3">
            <a:extLst>
              <a:ext uri="{FF2B5EF4-FFF2-40B4-BE49-F238E27FC236}">
                <a16:creationId xmlns:a16="http://schemas.microsoft.com/office/drawing/2014/main" id="{41CB2210-02D0-4FF8-81FC-777B470ED6F9}"/>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1F9DB1D5-004C-4879-8AC5-3C2D7068DCFD}"/>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27958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D32A9D1-B4E4-49C0-B0CA-A1ABA5A3384C}"/>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3" name="Chỗ dành sẵn cho Chân trang 2">
            <a:extLst>
              <a:ext uri="{FF2B5EF4-FFF2-40B4-BE49-F238E27FC236}">
                <a16:creationId xmlns:a16="http://schemas.microsoft.com/office/drawing/2014/main" id="{F5B8069C-F67A-4561-B11C-6CF410DD9F9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AEDD1604-DF69-4F69-ADB4-BE3E29C87CF9}"/>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96355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75EE95-C86A-40E1-88F0-E8D830D1914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CC2CD07-BB70-4FDD-AA69-B51B54401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3EE0E82-5A79-46F8-837F-193E54A25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B5512EF-3CB1-4031-9442-A827D237AA43}"/>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6" name="Chỗ dành sẵn cho Chân trang 5">
            <a:extLst>
              <a:ext uri="{FF2B5EF4-FFF2-40B4-BE49-F238E27FC236}">
                <a16:creationId xmlns:a16="http://schemas.microsoft.com/office/drawing/2014/main" id="{74C34921-4CAE-42AA-B70F-B746FD5C3BA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121170E-D527-4B56-9C96-6EA3BCD26795}"/>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122906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151FDD-88C4-469C-A94B-D7B50C1F34D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849A95F-72D3-48B8-9CF8-901589521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0FFC0E0-0CFF-4FC9-810C-FE4EB16DF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F73F545-6157-4C93-9186-4116535E6AD4}"/>
              </a:ext>
            </a:extLst>
          </p:cNvPr>
          <p:cNvSpPr>
            <a:spLocks noGrp="1"/>
          </p:cNvSpPr>
          <p:nvPr>
            <p:ph type="dt" sz="half" idx="10"/>
          </p:nvPr>
        </p:nvSpPr>
        <p:spPr/>
        <p:txBody>
          <a:bodyPr/>
          <a:lstStyle/>
          <a:p>
            <a:fld id="{5A14ABB4-3F74-4274-89C6-0D9CF71A6ACE}" type="datetimeFigureOut">
              <a:rPr lang="en-US" smtClean="0"/>
              <a:t>9/6/2023</a:t>
            </a:fld>
            <a:endParaRPr lang="en-US"/>
          </a:p>
        </p:txBody>
      </p:sp>
      <p:sp>
        <p:nvSpPr>
          <p:cNvPr id="6" name="Chỗ dành sẵn cho Chân trang 5">
            <a:extLst>
              <a:ext uri="{FF2B5EF4-FFF2-40B4-BE49-F238E27FC236}">
                <a16:creationId xmlns:a16="http://schemas.microsoft.com/office/drawing/2014/main" id="{AB42738F-6ACB-4782-82FA-8F48A199396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A5967C33-93E8-411A-93BC-CC7781583DD1}"/>
              </a:ext>
            </a:extLst>
          </p:cNvPr>
          <p:cNvSpPr>
            <a:spLocks noGrp="1"/>
          </p:cNvSpPr>
          <p:nvPr>
            <p:ph type="sldNum" sz="quarter" idx="12"/>
          </p:nvPr>
        </p:nvSpPr>
        <p:spPr/>
        <p:txBody>
          <a:bodyPr/>
          <a:lstStyle/>
          <a:p>
            <a:fld id="{3CA7F4C6-0E74-426A-AA2D-2367A61449FD}" type="slidenum">
              <a:rPr lang="en-US" smtClean="0"/>
              <a:t>‹#›</a:t>
            </a:fld>
            <a:endParaRPr lang="en-US"/>
          </a:p>
        </p:txBody>
      </p:sp>
    </p:spTree>
    <p:extLst>
      <p:ext uri="{BB962C8B-B14F-4D97-AF65-F5344CB8AC3E}">
        <p14:creationId xmlns:p14="http://schemas.microsoft.com/office/powerpoint/2010/main" val="27415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DE47DED-D1E0-4F9F-BBE7-C37901426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378F988-4053-4B25-BAC9-A83747336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D782DAD-9491-40D0-B96E-B4495C652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4ABB4-3F74-4274-89C6-0D9CF71A6ACE}" type="datetimeFigureOut">
              <a:rPr lang="en-US" smtClean="0"/>
              <a:t>9/6/2023</a:t>
            </a:fld>
            <a:endParaRPr lang="en-US"/>
          </a:p>
        </p:txBody>
      </p:sp>
      <p:sp>
        <p:nvSpPr>
          <p:cNvPr id="5" name="Chỗ dành sẵn cho Chân trang 4">
            <a:extLst>
              <a:ext uri="{FF2B5EF4-FFF2-40B4-BE49-F238E27FC236}">
                <a16:creationId xmlns:a16="http://schemas.microsoft.com/office/drawing/2014/main" id="{05461EDF-7517-45D8-B962-E11B592D1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EEE916F-B7F1-4341-82A7-C1A951841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7F4C6-0E74-426A-AA2D-2367A61449FD}" type="slidenum">
              <a:rPr lang="en-US" smtClean="0"/>
              <a:t>‹#›</a:t>
            </a:fld>
            <a:endParaRPr lang="en-US"/>
          </a:p>
        </p:txBody>
      </p:sp>
    </p:spTree>
    <p:extLst>
      <p:ext uri="{BB962C8B-B14F-4D97-AF65-F5344CB8AC3E}">
        <p14:creationId xmlns:p14="http://schemas.microsoft.com/office/powerpoint/2010/main" val="92748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hyperlink" Target="https://en.wikipedia.org/wiki/Template_talk:Academic_peer_reviewed"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ordwall.net/resource/60046692/smw-unit-3-review-2" TargetMode="Externa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41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sElly.MsPham.0936082789"/>
          <p:cNvSpPr txBox="1"/>
          <p:nvPr/>
        </p:nvSpPr>
        <p:spPr>
          <a:xfrm>
            <a:off x="819151" y="1605839"/>
            <a:ext cx="10172699" cy="2333972"/>
          </a:xfrm>
          <a:prstGeom prst="rect">
            <a:avLst/>
          </a:prstGeom>
        </p:spPr>
        <p:txBody>
          <a:bodyPr wrap="square" lIns="0" tIns="0" rIns="0" bIns="0" rtlCol="0" anchor="t">
            <a:spAutoFit/>
          </a:bodyPr>
          <a:lstStyle/>
          <a:p>
            <a:pPr algn="ctr">
              <a:lnSpc>
                <a:spcPts val="9147"/>
              </a:lnSpc>
            </a:pPr>
            <a:r>
              <a:rPr lang="en-US" sz="7867" b="1" spc="-9" dirty="0">
                <a:solidFill>
                  <a:srgbClr val="FF6600"/>
                </a:solidFill>
                <a:latin typeface="Arial" panose="020B0604020202020204" pitchFamily="34" charset="0"/>
                <a:cs typeface="Arial" panose="020B0604020202020204" pitchFamily="34" charset="0"/>
              </a:rPr>
              <a:t>- FIRST CONDITION</a:t>
            </a:r>
          </a:p>
          <a:p>
            <a:pPr algn="ctr">
              <a:lnSpc>
                <a:spcPts val="9147"/>
              </a:lnSpc>
            </a:pPr>
            <a:r>
              <a:rPr lang="en-US" sz="7867" b="1" spc="-9" dirty="0">
                <a:solidFill>
                  <a:srgbClr val="FF6600"/>
                </a:solidFill>
                <a:latin typeface="Arial" panose="020B0604020202020204" pitchFamily="34" charset="0"/>
                <a:cs typeface="Arial" panose="020B0604020202020204" pitchFamily="34" charset="0"/>
              </a:rPr>
              <a:t>- Unless</a:t>
            </a:r>
          </a:p>
        </p:txBody>
      </p:sp>
      <p:sp>
        <p:nvSpPr>
          <p:cNvPr id="2" name="Hộp Văn bản 1">
            <a:extLst>
              <a:ext uri="{FF2B5EF4-FFF2-40B4-BE49-F238E27FC236}">
                <a16:creationId xmlns:a16="http://schemas.microsoft.com/office/drawing/2014/main" id="{844811BD-60A8-441B-9EC8-EA3D0DBBD506}"/>
              </a:ext>
            </a:extLst>
          </p:cNvPr>
          <p:cNvSpPr txBox="1"/>
          <p:nvPr/>
        </p:nvSpPr>
        <p:spPr>
          <a:xfrm>
            <a:off x="3286125" y="4391024"/>
            <a:ext cx="4695825" cy="646331"/>
          </a:xfrm>
          <a:prstGeom prst="rect">
            <a:avLst/>
          </a:prstGeom>
          <a:noFill/>
        </p:spPr>
        <p:txBody>
          <a:bodyPr wrap="square" rtlCol="0">
            <a:spAutoFit/>
          </a:bodyPr>
          <a:lstStyle/>
          <a:p>
            <a:r>
              <a:rPr lang="en-US" sz="3600" b="1" dirty="0" err="1">
                <a:latin typeface="Arial" panose="020B0604020202020204" pitchFamily="34" charset="0"/>
                <a:cs typeface="Arial" panose="020B0604020202020204" pitchFamily="34" charset="0"/>
              </a:rPr>
              <a:t>Câu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điều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kiện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loại</a:t>
            </a:r>
            <a:r>
              <a:rPr lang="en-US" sz="3600" b="1" dirty="0">
                <a:latin typeface="Arial" panose="020B0604020202020204" pitchFamily="34" charset="0"/>
                <a:cs typeface="Arial" panose="020B0604020202020204" pitchFamily="34" charset="0"/>
              </a:rPr>
              <a:t> 1</a:t>
            </a:r>
          </a:p>
        </p:txBody>
      </p:sp>
    </p:spTree>
    <p:extLst>
      <p:ext uri="{BB962C8B-B14F-4D97-AF65-F5344CB8AC3E}">
        <p14:creationId xmlns:p14="http://schemas.microsoft.com/office/powerpoint/2010/main" val="97099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sElly.MsPham.0936082789">
            <a:extLst>
              <a:ext uri="{FF2B5EF4-FFF2-40B4-BE49-F238E27FC236}">
                <a16:creationId xmlns:a16="http://schemas.microsoft.com/office/drawing/2014/main" id="{A8C77EA8-AAFB-B343-5988-C422206BD77B}"/>
              </a:ext>
            </a:extLst>
          </p:cNvPr>
          <p:cNvSpPr/>
          <p:nvPr/>
        </p:nvSpPr>
        <p:spPr>
          <a:xfrm>
            <a:off x="1117600" y="431800"/>
            <a:ext cx="4673600" cy="711200"/>
          </a:xfrm>
          <a:prstGeom prst="round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FIRST CONDITION</a:t>
            </a:r>
          </a:p>
        </p:txBody>
      </p:sp>
      <p:sp>
        <p:nvSpPr>
          <p:cNvPr id="8" name="MsElly.MsPham.0936082789">
            <a:extLst>
              <a:ext uri="{FF2B5EF4-FFF2-40B4-BE49-F238E27FC236}">
                <a16:creationId xmlns:a16="http://schemas.microsoft.com/office/drawing/2014/main" id="{9137F56F-CFC9-E404-101A-EAE8A3D34FCB}"/>
              </a:ext>
            </a:extLst>
          </p:cNvPr>
          <p:cNvSpPr/>
          <p:nvPr/>
        </p:nvSpPr>
        <p:spPr>
          <a:xfrm>
            <a:off x="1016000" y="1498600"/>
            <a:ext cx="10668000" cy="2032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23" indent="-457223">
              <a:lnSpc>
                <a:spcPct val="150000"/>
              </a:lnSpc>
              <a:buFont typeface="Wingdings" panose="05000000000000000000" pitchFamily="2" charset="2"/>
              <a:buChar char="v"/>
            </a:pPr>
            <a:r>
              <a:rPr lang="en-US" sz="3200" b="1" dirty="0">
                <a:solidFill>
                  <a:srgbClr val="002060"/>
                </a:solidFill>
                <a:latin typeface="Arial" panose="020B0604020202020204" pitchFamily="34" charset="0"/>
                <a:cs typeface="Arial" panose="020B0604020202020204" pitchFamily="34" charset="0"/>
              </a:rPr>
              <a:t>Talks about possibilities in present or in the future.</a:t>
            </a:r>
          </a:p>
          <a:p>
            <a:pPr>
              <a:lnSpc>
                <a:spcPct val="150000"/>
              </a:lnSpc>
            </a:pPr>
            <a:r>
              <a:rPr lang="en-US" sz="2933" dirty="0">
                <a:solidFill>
                  <a:srgbClr val="002060"/>
                </a:solidFill>
                <a:latin typeface="Arial" panose="020B0604020202020204" pitchFamily="34" charset="0"/>
                <a:cs typeface="Arial" panose="020B0604020202020204" pitchFamily="34" charset="0"/>
              </a:rPr>
              <a:t>(</a:t>
            </a:r>
            <a:r>
              <a:rPr lang="en-US" sz="2933" dirty="0" err="1">
                <a:solidFill>
                  <a:srgbClr val="002060"/>
                </a:solidFill>
                <a:latin typeface="Arial" panose="020B0604020202020204" pitchFamily="34" charset="0"/>
                <a:cs typeface="Arial" panose="020B0604020202020204" pitchFamily="34" charset="0"/>
              </a:rPr>
              <a:t>Nói</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về</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những</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khả</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năng</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có</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thể</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xảy</a:t>
            </a:r>
            <a:r>
              <a:rPr lang="en-US" sz="2933" dirty="0">
                <a:solidFill>
                  <a:srgbClr val="002060"/>
                </a:solidFill>
                <a:latin typeface="Arial" panose="020B0604020202020204" pitchFamily="34" charset="0"/>
                <a:cs typeface="Arial" panose="020B0604020202020204" pitchFamily="34" charset="0"/>
              </a:rPr>
              <a:t> ra ở </a:t>
            </a:r>
            <a:r>
              <a:rPr lang="en-US" sz="2933" dirty="0" err="1">
                <a:solidFill>
                  <a:srgbClr val="002060"/>
                </a:solidFill>
                <a:latin typeface="Arial" panose="020B0604020202020204" pitchFamily="34" charset="0"/>
                <a:cs typeface="Arial" panose="020B0604020202020204" pitchFamily="34" charset="0"/>
              </a:rPr>
              <a:t>hiện</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tại</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hoặc</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tương</a:t>
            </a:r>
            <a:r>
              <a:rPr lang="en-US" sz="2933" dirty="0">
                <a:solidFill>
                  <a:srgbClr val="002060"/>
                </a:solidFill>
                <a:latin typeface="Arial" panose="020B0604020202020204" pitchFamily="34" charset="0"/>
                <a:cs typeface="Arial" panose="020B0604020202020204" pitchFamily="34" charset="0"/>
              </a:rPr>
              <a:t> </a:t>
            </a:r>
            <a:r>
              <a:rPr lang="en-US" sz="2933" dirty="0" err="1">
                <a:solidFill>
                  <a:srgbClr val="002060"/>
                </a:solidFill>
                <a:latin typeface="Arial" panose="020B0604020202020204" pitchFamily="34" charset="0"/>
                <a:cs typeface="Arial" panose="020B0604020202020204" pitchFamily="34" charset="0"/>
              </a:rPr>
              <a:t>lai</a:t>
            </a:r>
            <a:r>
              <a:rPr lang="en-US" sz="2933" dirty="0">
                <a:solidFill>
                  <a:srgbClr val="002060"/>
                </a:solidFill>
                <a:latin typeface="Arial" panose="020B0604020202020204" pitchFamily="34" charset="0"/>
                <a:cs typeface="Arial" panose="020B0604020202020204" pitchFamily="34" charset="0"/>
              </a:rPr>
              <a:t>.)</a:t>
            </a:r>
          </a:p>
        </p:txBody>
      </p:sp>
      <p:sp>
        <p:nvSpPr>
          <p:cNvPr id="9" name="MsElly.MsPham.0936082789">
            <a:extLst>
              <a:ext uri="{FF2B5EF4-FFF2-40B4-BE49-F238E27FC236}">
                <a16:creationId xmlns:a16="http://schemas.microsoft.com/office/drawing/2014/main" id="{D67980E2-4668-4C12-A1AD-8725E93945AA}"/>
              </a:ext>
            </a:extLst>
          </p:cNvPr>
          <p:cNvSpPr/>
          <p:nvPr/>
        </p:nvSpPr>
        <p:spPr>
          <a:xfrm>
            <a:off x="5892800" y="431800"/>
            <a:ext cx="3911600" cy="7112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33" b="1">
                <a:solidFill>
                  <a:srgbClr val="002060"/>
                </a:solidFill>
                <a:latin typeface="Arial" panose="020B0604020202020204" pitchFamily="34" charset="0"/>
                <a:cs typeface="Arial" panose="020B0604020202020204" pitchFamily="34" charset="0"/>
              </a:rPr>
              <a:t>(Câu </a:t>
            </a:r>
            <a:r>
              <a:rPr lang="en-US" sz="2933" b="1" dirty="0" err="1">
                <a:solidFill>
                  <a:srgbClr val="002060"/>
                </a:solidFill>
                <a:latin typeface="Arial" panose="020B0604020202020204" pitchFamily="34" charset="0"/>
                <a:cs typeface="Arial" panose="020B0604020202020204" pitchFamily="34" charset="0"/>
              </a:rPr>
              <a:t>điều</a:t>
            </a:r>
            <a:r>
              <a:rPr lang="en-US" sz="2933" b="1" dirty="0">
                <a:solidFill>
                  <a:srgbClr val="002060"/>
                </a:solidFill>
                <a:latin typeface="Arial" panose="020B0604020202020204" pitchFamily="34" charset="0"/>
                <a:cs typeface="Arial" panose="020B0604020202020204" pitchFamily="34" charset="0"/>
              </a:rPr>
              <a:t> </a:t>
            </a:r>
            <a:r>
              <a:rPr lang="en-US" sz="2933" b="1" dirty="0" err="1">
                <a:solidFill>
                  <a:srgbClr val="002060"/>
                </a:solidFill>
                <a:latin typeface="Arial" panose="020B0604020202020204" pitchFamily="34" charset="0"/>
                <a:cs typeface="Arial" panose="020B0604020202020204" pitchFamily="34" charset="0"/>
              </a:rPr>
              <a:t>kiện</a:t>
            </a:r>
            <a:r>
              <a:rPr lang="en-US" sz="2933" b="1" dirty="0">
                <a:solidFill>
                  <a:srgbClr val="002060"/>
                </a:solidFill>
                <a:latin typeface="Arial" panose="020B0604020202020204" pitchFamily="34" charset="0"/>
                <a:cs typeface="Arial" panose="020B0604020202020204" pitchFamily="34" charset="0"/>
              </a:rPr>
              <a:t> </a:t>
            </a:r>
            <a:r>
              <a:rPr lang="en-US" sz="2933" b="1" err="1">
                <a:solidFill>
                  <a:srgbClr val="002060"/>
                </a:solidFill>
                <a:latin typeface="Arial" panose="020B0604020202020204" pitchFamily="34" charset="0"/>
                <a:cs typeface="Arial" panose="020B0604020202020204" pitchFamily="34" charset="0"/>
              </a:rPr>
              <a:t>loại</a:t>
            </a:r>
            <a:r>
              <a:rPr lang="en-US" sz="2933" b="1">
                <a:solidFill>
                  <a:srgbClr val="002060"/>
                </a:solidFill>
                <a:latin typeface="Arial" panose="020B0604020202020204" pitchFamily="34" charset="0"/>
                <a:cs typeface="Arial" panose="020B0604020202020204" pitchFamily="34" charset="0"/>
              </a:rPr>
              <a:t> 1)</a:t>
            </a:r>
            <a:endParaRPr lang="en-US" sz="2933"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54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sElly.MsPham.0936082789">
            <a:extLst>
              <a:ext uri="{FF2B5EF4-FFF2-40B4-BE49-F238E27FC236}">
                <a16:creationId xmlns:a16="http://schemas.microsoft.com/office/drawing/2014/main" id="{A8C77EA8-AAFB-B343-5988-C422206BD77B}"/>
              </a:ext>
            </a:extLst>
          </p:cNvPr>
          <p:cNvSpPr/>
          <p:nvPr/>
        </p:nvSpPr>
        <p:spPr>
          <a:xfrm>
            <a:off x="1117600" y="431800"/>
            <a:ext cx="4673600" cy="711200"/>
          </a:xfrm>
          <a:prstGeom prst="round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FORM</a:t>
            </a:r>
            <a:endParaRPr lang="en-US" sz="3600" b="1" dirty="0">
              <a:solidFill>
                <a:schemeClr val="bg1"/>
              </a:solidFill>
              <a:latin typeface="Arial" panose="020B0604020202020204" pitchFamily="34" charset="0"/>
              <a:cs typeface="Arial" panose="020B0604020202020204" pitchFamily="34" charset="0"/>
            </a:endParaRPr>
          </a:p>
        </p:txBody>
      </p:sp>
      <p:sp>
        <p:nvSpPr>
          <p:cNvPr id="5" name="MsElly.MsPham.0936082789">
            <a:extLst>
              <a:ext uri="{FF2B5EF4-FFF2-40B4-BE49-F238E27FC236}">
                <a16:creationId xmlns:a16="http://schemas.microsoft.com/office/drawing/2014/main" id="{C583A04B-740A-B48C-3A5F-251EAE114820}"/>
              </a:ext>
            </a:extLst>
          </p:cNvPr>
          <p:cNvSpPr/>
          <p:nvPr/>
        </p:nvSpPr>
        <p:spPr>
          <a:xfrm>
            <a:off x="1838014" y="5238939"/>
            <a:ext cx="4695945" cy="571983"/>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r>
              <a:rPr lang="en-US" sz="3200" dirty="0">
                <a:solidFill>
                  <a:srgbClr val="02084B"/>
                </a:solidFill>
                <a:latin typeface="Arial" panose="020B0604020202020204" pitchFamily="34" charset="0"/>
                <a:cs typeface="Arial" panose="020B0604020202020204" pitchFamily="34" charset="0"/>
              </a:rPr>
              <a:t>2. If my </a:t>
            </a:r>
            <a:r>
              <a:rPr lang="en-US" sz="3200">
                <a:solidFill>
                  <a:srgbClr val="02084B"/>
                </a:solidFill>
                <a:latin typeface="Arial" panose="020B0604020202020204" pitchFamily="34" charset="0"/>
                <a:cs typeface="Arial" panose="020B0604020202020204" pitchFamily="34" charset="0"/>
              </a:rPr>
              <a:t>parent </a:t>
            </a:r>
            <a:r>
              <a:rPr lang="en-US" sz="3200" b="1">
                <a:solidFill>
                  <a:srgbClr val="02084B"/>
                </a:solidFill>
                <a:latin typeface="Arial" panose="020B0604020202020204" pitchFamily="34" charset="0"/>
                <a:cs typeface="Arial" panose="020B0604020202020204" pitchFamily="34" charset="0"/>
              </a:rPr>
              <a:t>allow,</a:t>
            </a:r>
            <a:endParaRPr lang="en-US" sz="3200" b="1" dirty="0">
              <a:solidFill>
                <a:srgbClr val="02084B"/>
              </a:solidFill>
              <a:latin typeface="Arial" panose="020B0604020202020204" pitchFamily="34" charset="0"/>
              <a:cs typeface="Arial" panose="020B0604020202020204" pitchFamily="34" charset="0"/>
            </a:endParaRPr>
          </a:p>
        </p:txBody>
      </p:sp>
      <p:sp>
        <p:nvSpPr>
          <p:cNvPr id="6" name="MsElly.MsPham.0936082789">
            <a:extLst>
              <a:ext uri="{FF2B5EF4-FFF2-40B4-BE49-F238E27FC236}">
                <a16:creationId xmlns:a16="http://schemas.microsoft.com/office/drawing/2014/main" id="{4F6B5319-976F-E3F7-0423-852DD465929E}"/>
              </a:ext>
            </a:extLst>
          </p:cNvPr>
          <p:cNvSpPr/>
          <p:nvPr/>
        </p:nvSpPr>
        <p:spPr>
          <a:xfrm>
            <a:off x="5994400" y="5203329"/>
            <a:ext cx="4492745" cy="60960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r>
              <a:rPr lang="en-US" sz="3200" dirty="0">
                <a:solidFill>
                  <a:srgbClr val="02084B"/>
                </a:solidFill>
                <a:latin typeface="Arial" panose="020B0604020202020204" pitchFamily="34" charset="0"/>
                <a:cs typeface="Arial" panose="020B0604020202020204" pitchFamily="34" charset="0"/>
              </a:rPr>
              <a:t>I </a:t>
            </a:r>
            <a:r>
              <a:rPr lang="en-US" sz="3200" b="1" dirty="0">
                <a:solidFill>
                  <a:srgbClr val="02084B"/>
                </a:solidFill>
                <a:latin typeface="Arial" panose="020B0604020202020204" pitchFamily="34" charset="0"/>
                <a:cs typeface="Arial" panose="020B0604020202020204" pitchFamily="34" charset="0"/>
              </a:rPr>
              <a:t>can go </a:t>
            </a:r>
            <a:r>
              <a:rPr lang="en-US" sz="3200" dirty="0">
                <a:solidFill>
                  <a:srgbClr val="02084B"/>
                </a:solidFill>
                <a:latin typeface="Arial" panose="020B0604020202020204" pitchFamily="34" charset="0"/>
                <a:cs typeface="Arial" panose="020B0604020202020204" pitchFamily="34" charset="0"/>
              </a:rPr>
              <a:t>with you.</a:t>
            </a:r>
          </a:p>
        </p:txBody>
      </p:sp>
      <p:sp>
        <p:nvSpPr>
          <p:cNvPr id="10" name="MsElly.MsPham.0936082789">
            <a:extLst>
              <a:ext uri="{FF2B5EF4-FFF2-40B4-BE49-F238E27FC236}">
                <a16:creationId xmlns:a16="http://schemas.microsoft.com/office/drawing/2014/main" id="{1C19B7A8-03BA-87AB-A2C0-99AB91C496AC}"/>
              </a:ext>
            </a:extLst>
          </p:cNvPr>
          <p:cNvSpPr/>
          <p:nvPr/>
        </p:nvSpPr>
        <p:spPr>
          <a:xfrm>
            <a:off x="1838014" y="4545786"/>
            <a:ext cx="4695945" cy="60960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r>
              <a:rPr lang="en-US" sz="3200" dirty="0">
                <a:solidFill>
                  <a:srgbClr val="02084B"/>
                </a:solidFill>
                <a:latin typeface="Arial" panose="020B0604020202020204" pitchFamily="34" charset="0"/>
                <a:cs typeface="Arial" panose="020B0604020202020204" pitchFamily="34" charset="0"/>
              </a:rPr>
              <a:t>1. If </a:t>
            </a:r>
            <a:r>
              <a:rPr lang="en-US" sz="3200">
                <a:solidFill>
                  <a:srgbClr val="02084B"/>
                </a:solidFill>
                <a:latin typeface="Arial" panose="020B0604020202020204" pitchFamily="34" charset="0"/>
                <a:cs typeface="Arial" panose="020B0604020202020204" pitchFamily="34" charset="0"/>
              </a:rPr>
              <a:t>it </a:t>
            </a:r>
            <a:r>
              <a:rPr lang="en-US" sz="3200" b="1">
                <a:solidFill>
                  <a:srgbClr val="02084B"/>
                </a:solidFill>
                <a:latin typeface="Arial" panose="020B0604020202020204" pitchFamily="34" charset="0"/>
                <a:cs typeface="Arial" panose="020B0604020202020204" pitchFamily="34" charset="0"/>
              </a:rPr>
              <a:t>rains,</a:t>
            </a:r>
            <a:endParaRPr lang="en-US" sz="3200" b="1" dirty="0">
              <a:solidFill>
                <a:srgbClr val="02084B"/>
              </a:solidFill>
              <a:latin typeface="Arial" panose="020B0604020202020204" pitchFamily="34" charset="0"/>
              <a:cs typeface="Arial" panose="020B0604020202020204" pitchFamily="34" charset="0"/>
            </a:endParaRPr>
          </a:p>
        </p:txBody>
      </p:sp>
      <p:sp>
        <p:nvSpPr>
          <p:cNvPr id="11" name="MsElly.MsPham.0936082789">
            <a:extLst>
              <a:ext uri="{FF2B5EF4-FFF2-40B4-BE49-F238E27FC236}">
                <a16:creationId xmlns:a16="http://schemas.microsoft.com/office/drawing/2014/main" id="{F229B121-2E24-613A-D0D7-0CB61D3CB098}"/>
              </a:ext>
            </a:extLst>
          </p:cNvPr>
          <p:cNvSpPr/>
          <p:nvPr/>
        </p:nvSpPr>
        <p:spPr>
          <a:xfrm>
            <a:off x="5992971" y="4551121"/>
            <a:ext cx="4461160" cy="609600"/>
          </a:xfrm>
          <a:prstGeom prst="rect">
            <a:avLst/>
          </a:prstGeom>
          <a:no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dirty="0">
                <a:solidFill>
                  <a:srgbClr val="02084B"/>
                </a:solidFill>
                <a:latin typeface="Arial" panose="020B0604020202020204" pitchFamily="34" charset="0"/>
                <a:cs typeface="Arial" panose="020B0604020202020204" pitchFamily="34" charset="0"/>
              </a:rPr>
              <a:t>I </a:t>
            </a:r>
            <a:r>
              <a:rPr lang="en-US" sz="3200" b="1" dirty="0">
                <a:solidFill>
                  <a:srgbClr val="02084B"/>
                </a:solidFill>
                <a:latin typeface="Arial" panose="020B0604020202020204" pitchFamily="34" charset="0"/>
                <a:cs typeface="Arial" panose="020B0604020202020204" pitchFamily="34" charset="0"/>
              </a:rPr>
              <a:t>will stay </a:t>
            </a:r>
            <a:r>
              <a:rPr lang="en-US" sz="3200" dirty="0">
                <a:solidFill>
                  <a:srgbClr val="02084B"/>
                </a:solidFill>
                <a:latin typeface="Arial" panose="020B0604020202020204" pitchFamily="34" charset="0"/>
                <a:cs typeface="Arial" panose="020B0604020202020204" pitchFamily="34" charset="0"/>
              </a:rPr>
              <a:t>at home.</a:t>
            </a:r>
            <a:endParaRPr lang="en-US" sz="3200" b="1" u="sng" dirty="0">
              <a:solidFill>
                <a:srgbClr val="02084B"/>
              </a:solidFill>
              <a:latin typeface="Arial" panose="020B0604020202020204" pitchFamily="34" charset="0"/>
              <a:cs typeface="Arial" panose="020B0604020202020204" pitchFamily="34" charset="0"/>
            </a:endParaRPr>
          </a:p>
        </p:txBody>
      </p:sp>
      <p:sp>
        <p:nvSpPr>
          <p:cNvPr id="12" name="MsElly.MsPham.0936082789">
            <a:extLst>
              <a:ext uri="{FF2B5EF4-FFF2-40B4-BE49-F238E27FC236}">
                <a16:creationId xmlns:a16="http://schemas.microsoft.com/office/drawing/2014/main" id="{A682E98B-B3BD-7E1E-A720-9ECD735AA428}"/>
              </a:ext>
            </a:extLst>
          </p:cNvPr>
          <p:cNvSpPr/>
          <p:nvPr/>
        </p:nvSpPr>
        <p:spPr>
          <a:xfrm>
            <a:off x="1838014" y="5894474"/>
            <a:ext cx="4695945" cy="531726"/>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r>
              <a:rPr lang="en-SG" sz="3200">
                <a:solidFill>
                  <a:srgbClr val="02084B"/>
                </a:solidFill>
                <a:latin typeface="Arial" panose="020B0604020202020204" pitchFamily="34" charset="0"/>
                <a:cs typeface="Arial" panose="020B0604020202020204" pitchFamily="34" charset="0"/>
              </a:rPr>
              <a:t>3. If </a:t>
            </a:r>
            <a:r>
              <a:rPr lang="en-SG" sz="3200" dirty="0">
                <a:solidFill>
                  <a:srgbClr val="02084B"/>
                </a:solidFill>
                <a:latin typeface="Arial" panose="020B0604020202020204" pitchFamily="34" charset="0"/>
                <a:cs typeface="Arial" panose="020B0604020202020204" pitchFamily="34" charset="0"/>
              </a:rPr>
              <a:t>I </a:t>
            </a:r>
            <a:r>
              <a:rPr lang="en-SG" sz="3200" b="1" dirty="0">
                <a:solidFill>
                  <a:srgbClr val="02084B"/>
                </a:solidFill>
                <a:latin typeface="Arial" panose="020B0604020202020204" pitchFamily="34" charset="0"/>
                <a:cs typeface="Arial" panose="020B0604020202020204" pitchFamily="34" charset="0"/>
              </a:rPr>
              <a:t>go </a:t>
            </a:r>
            <a:r>
              <a:rPr lang="en-SG" sz="3200" dirty="0">
                <a:solidFill>
                  <a:srgbClr val="02084B"/>
                </a:solidFill>
                <a:latin typeface="Arial" panose="020B0604020202020204" pitchFamily="34" charset="0"/>
                <a:cs typeface="Arial" panose="020B0604020202020204" pitchFamily="34" charset="0"/>
              </a:rPr>
              <a:t>to </a:t>
            </a:r>
            <a:r>
              <a:rPr lang="en-SG" sz="3200">
                <a:solidFill>
                  <a:srgbClr val="02084B"/>
                </a:solidFill>
                <a:latin typeface="Arial" panose="020B0604020202020204" pitchFamily="34" charset="0"/>
                <a:cs typeface="Arial" panose="020B0604020202020204" pitchFamily="34" charset="0"/>
              </a:rPr>
              <a:t>school late,</a:t>
            </a:r>
            <a:endParaRPr lang="en-US" sz="3200" dirty="0">
              <a:solidFill>
                <a:srgbClr val="02084B"/>
              </a:solidFill>
              <a:latin typeface="Arial" panose="020B0604020202020204" pitchFamily="34" charset="0"/>
              <a:cs typeface="Arial" panose="020B0604020202020204" pitchFamily="34" charset="0"/>
            </a:endParaRPr>
          </a:p>
        </p:txBody>
      </p:sp>
      <p:sp>
        <p:nvSpPr>
          <p:cNvPr id="13" name="MsElly.MsPham.0936082789">
            <a:extLst>
              <a:ext uri="{FF2B5EF4-FFF2-40B4-BE49-F238E27FC236}">
                <a16:creationId xmlns:a16="http://schemas.microsoft.com/office/drawing/2014/main" id="{C4C825E4-72A9-71C6-2F6D-F6C20B44F715}"/>
              </a:ext>
            </a:extLst>
          </p:cNvPr>
          <p:cNvSpPr/>
          <p:nvPr/>
        </p:nvSpPr>
        <p:spPr>
          <a:xfrm>
            <a:off x="6054798" y="5855537"/>
            <a:ext cx="5828134" cy="609600"/>
          </a:xfrm>
          <a:prstGeom prst="rect">
            <a:avLst/>
          </a:prstGeom>
          <a:noFill/>
          <a:ln>
            <a:no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r>
              <a:rPr lang="en-US" sz="3200">
                <a:solidFill>
                  <a:srgbClr val="02084B"/>
                </a:solidFill>
                <a:latin typeface="Arial" panose="020B0604020202020204" pitchFamily="34" charset="0"/>
                <a:cs typeface="Arial" panose="020B0604020202020204" pitchFamily="34" charset="0"/>
              </a:rPr>
              <a:t>my </a:t>
            </a:r>
            <a:r>
              <a:rPr lang="en-US" sz="3200" dirty="0">
                <a:solidFill>
                  <a:srgbClr val="02084B"/>
                </a:solidFill>
                <a:latin typeface="Arial" panose="020B0604020202020204" pitchFamily="34" charset="0"/>
                <a:cs typeface="Arial" panose="020B0604020202020204" pitchFamily="34" charset="0"/>
              </a:rPr>
              <a:t>teacher </a:t>
            </a:r>
            <a:r>
              <a:rPr lang="en-US" sz="3200" b="1" dirty="0">
                <a:solidFill>
                  <a:srgbClr val="02084B"/>
                </a:solidFill>
                <a:latin typeface="Arial" panose="020B0604020202020204" pitchFamily="34" charset="0"/>
                <a:cs typeface="Arial" panose="020B0604020202020204" pitchFamily="34" charset="0"/>
              </a:rPr>
              <a:t>will be </a:t>
            </a:r>
            <a:r>
              <a:rPr lang="en-US" sz="3200" dirty="0">
                <a:solidFill>
                  <a:srgbClr val="02084B"/>
                </a:solidFill>
                <a:latin typeface="Arial" panose="020B0604020202020204" pitchFamily="34" charset="0"/>
                <a:cs typeface="Arial" panose="020B0604020202020204" pitchFamily="34" charset="0"/>
              </a:rPr>
              <a:t>angry.</a:t>
            </a:r>
          </a:p>
        </p:txBody>
      </p:sp>
      <p:sp>
        <p:nvSpPr>
          <p:cNvPr id="14" name="MsElly.MsPham.0936082789">
            <a:extLst>
              <a:ext uri="{FF2B5EF4-FFF2-40B4-BE49-F238E27FC236}">
                <a16:creationId xmlns:a16="http://schemas.microsoft.com/office/drawing/2014/main" id="{B5797983-53D2-AF99-57DB-7B1B393CB193}"/>
              </a:ext>
            </a:extLst>
          </p:cNvPr>
          <p:cNvSpPr/>
          <p:nvPr/>
        </p:nvSpPr>
        <p:spPr>
          <a:xfrm>
            <a:off x="1727199" y="1464891"/>
            <a:ext cx="4063999" cy="1097280"/>
          </a:xfrm>
          <a:prstGeom prst="rect">
            <a:avLst/>
          </a:prstGeom>
          <a:solidFill>
            <a:srgbClr val="C3C7FD"/>
          </a:solid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a:solidFill>
                  <a:srgbClr val="FF6600"/>
                </a:solidFill>
                <a:latin typeface="Arial" panose="020B0604020202020204" pitchFamily="34" charset="0"/>
                <a:cs typeface="Arial" panose="020B0604020202020204" pitchFamily="34" charset="0"/>
              </a:rPr>
              <a:t>If clause</a:t>
            </a:r>
          </a:p>
          <a:p>
            <a:pPr algn="ctr"/>
            <a:r>
              <a:rPr lang="en-US" sz="2933">
                <a:solidFill>
                  <a:srgbClr val="242C79"/>
                </a:solidFill>
                <a:latin typeface="Arial" panose="020B0604020202020204" pitchFamily="34" charset="0"/>
                <a:cs typeface="Arial" panose="020B0604020202020204" pitchFamily="34" charset="0"/>
              </a:rPr>
              <a:t>(mệnh </a:t>
            </a:r>
            <a:r>
              <a:rPr lang="en-US" sz="2933" dirty="0" err="1">
                <a:solidFill>
                  <a:srgbClr val="242C79"/>
                </a:solidFill>
                <a:latin typeface="Arial" panose="020B0604020202020204" pitchFamily="34" charset="0"/>
                <a:cs typeface="Arial" panose="020B0604020202020204" pitchFamily="34" charset="0"/>
              </a:rPr>
              <a:t>đề</a:t>
            </a:r>
            <a:r>
              <a:rPr lang="en-US" sz="2933" dirty="0">
                <a:solidFill>
                  <a:srgbClr val="242C79"/>
                </a:solidFill>
                <a:latin typeface="Arial" panose="020B0604020202020204" pitchFamily="34" charset="0"/>
                <a:cs typeface="Arial" panose="020B0604020202020204" pitchFamily="34" charset="0"/>
              </a:rPr>
              <a:t> If)</a:t>
            </a:r>
          </a:p>
        </p:txBody>
      </p:sp>
      <p:sp>
        <p:nvSpPr>
          <p:cNvPr id="16" name="MsElly.MsPham.0936082789">
            <a:extLst>
              <a:ext uri="{FF2B5EF4-FFF2-40B4-BE49-F238E27FC236}">
                <a16:creationId xmlns:a16="http://schemas.microsoft.com/office/drawing/2014/main" id="{921E5724-59D2-39F4-AE1B-8EA58D4ED770}"/>
              </a:ext>
            </a:extLst>
          </p:cNvPr>
          <p:cNvSpPr/>
          <p:nvPr/>
        </p:nvSpPr>
        <p:spPr>
          <a:xfrm>
            <a:off x="5791200" y="1464891"/>
            <a:ext cx="4952485" cy="1097280"/>
          </a:xfrm>
          <a:prstGeom prst="rect">
            <a:avLst/>
          </a:prstGeom>
          <a:solidFill>
            <a:srgbClr val="C3C7FD"/>
          </a:solid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a:solidFill>
                  <a:srgbClr val="FF6600"/>
                </a:solidFill>
                <a:latin typeface="Arial" panose="020B0604020202020204" pitchFamily="34" charset="0"/>
                <a:cs typeface="Arial" panose="020B0604020202020204" pitchFamily="34" charset="0"/>
              </a:rPr>
              <a:t>main clause</a:t>
            </a:r>
          </a:p>
          <a:p>
            <a:pPr algn="ctr"/>
            <a:r>
              <a:rPr lang="en-US" sz="2933">
                <a:solidFill>
                  <a:srgbClr val="242C79"/>
                </a:solidFill>
                <a:latin typeface="Arial" panose="020B0604020202020204" pitchFamily="34" charset="0"/>
                <a:cs typeface="Arial" panose="020B0604020202020204" pitchFamily="34" charset="0"/>
              </a:rPr>
              <a:t>(Mệnh </a:t>
            </a:r>
            <a:r>
              <a:rPr lang="en-US" sz="2933" dirty="0" err="1">
                <a:solidFill>
                  <a:srgbClr val="242C79"/>
                </a:solidFill>
                <a:latin typeface="Arial" panose="020B0604020202020204" pitchFamily="34" charset="0"/>
                <a:cs typeface="Arial" panose="020B0604020202020204" pitchFamily="34" charset="0"/>
              </a:rPr>
              <a:t>đề</a:t>
            </a:r>
            <a:r>
              <a:rPr lang="en-US" sz="2933" dirty="0">
                <a:solidFill>
                  <a:srgbClr val="242C79"/>
                </a:solidFill>
                <a:latin typeface="Arial" panose="020B0604020202020204" pitchFamily="34" charset="0"/>
                <a:cs typeface="Arial" panose="020B0604020202020204" pitchFamily="34" charset="0"/>
              </a:rPr>
              <a:t> </a:t>
            </a:r>
            <a:r>
              <a:rPr lang="en-US" sz="2933" dirty="0" err="1">
                <a:solidFill>
                  <a:srgbClr val="242C79"/>
                </a:solidFill>
                <a:latin typeface="Arial" panose="020B0604020202020204" pitchFamily="34" charset="0"/>
                <a:cs typeface="Arial" panose="020B0604020202020204" pitchFamily="34" charset="0"/>
              </a:rPr>
              <a:t>chính</a:t>
            </a:r>
            <a:r>
              <a:rPr lang="en-US" sz="2933" dirty="0">
                <a:solidFill>
                  <a:srgbClr val="242C79"/>
                </a:solidFill>
                <a:latin typeface="Arial" panose="020B0604020202020204" pitchFamily="34" charset="0"/>
                <a:cs typeface="Arial" panose="020B0604020202020204" pitchFamily="34" charset="0"/>
              </a:rPr>
              <a:t>)</a:t>
            </a:r>
          </a:p>
        </p:txBody>
      </p:sp>
      <p:sp>
        <p:nvSpPr>
          <p:cNvPr id="18" name="MsElly.MsPham.0936082789">
            <a:extLst>
              <a:ext uri="{FF2B5EF4-FFF2-40B4-BE49-F238E27FC236}">
                <a16:creationId xmlns:a16="http://schemas.microsoft.com/office/drawing/2014/main" id="{F8D3DB5F-1430-C1E3-78F7-FF0F914C9CDF}"/>
              </a:ext>
            </a:extLst>
          </p:cNvPr>
          <p:cNvSpPr/>
          <p:nvPr/>
        </p:nvSpPr>
        <p:spPr>
          <a:xfrm>
            <a:off x="1117444" y="4392323"/>
            <a:ext cx="173604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3200" b="1">
                <a:solidFill>
                  <a:srgbClr val="002060"/>
                </a:solidFill>
                <a:latin typeface="Arial" panose="020B0604020202020204" pitchFamily="34" charset="0"/>
                <a:cs typeface="Arial" panose="020B0604020202020204" pitchFamily="34" charset="0"/>
              </a:rPr>
              <a:t>Ex:</a:t>
            </a:r>
            <a:endParaRPr lang="en-US" sz="3200" b="1" dirty="0">
              <a:solidFill>
                <a:srgbClr val="002060"/>
              </a:solidFill>
              <a:latin typeface="Arial" panose="020B0604020202020204" pitchFamily="34" charset="0"/>
              <a:cs typeface="Arial" panose="020B0604020202020204" pitchFamily="34" charset="0"/>
            </a:endParaRPr>
          </a:p>
        </p:txBody>
      </p:sp>
      <p:sp>
        <p:nvSpPr>
          <p:cNvPr id="19" name="MsElly.MsPham.0936082789">
            <a:extLst>
              <a:ext uri="{FF2B5EF4-FFF2-40B4-BE49-F238E27FC236}">
                <a16:creationId xmlns:a16="http://schemas.microsoft.com/office/drawing/2014/main" id="{6F3D6988-EAEF-5B29-C08C-F07384267606}"/>
              </a:ext>
            </a:extLst>
          </p:cNvPr>
          <p:cNvSpPr/>
          <p:nvPr/>
        </p:nvSpPr>
        <p:spPr>
          <a:xfrm>
            <a:off x="2500768" y="7813959"/>
            <a:ext cx="7306259" cy="33254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667" dirty="0">
                <a:solidFill>
                  <a:schemeClr val="tx1"/>
                </a:solidFill>
                <a:latin typeface="Adobe Garamond Pro Bold" panose="02020702060506020403" pitchFamily="18" charset="0"/>
              </a:rPr>
              <a:t>If he comes here, we will have a party.</a:t>
            </a:r>
            <a:endParaRPr lang="en-US" sz="2667" dirty="0">
              <a:latin typeface="Adobe Garamond Pro Bold" panose="02020702060506020403" pitchFamily="18" charset="0"/>
            </a:endParaRPr>
          </a:p>
        </p:txBody>
      </p:sp>
      <p:sp>
        <p:nvSpPr>
          <p:cNvPr id="20" name="MsElly.MsPham.0936082789">
            <a:extLst>
              <a:ext uri="{FF2B5EF4-FFF2-40B4-BE49-F238E27FC236}">
                <a16:creationId xmlns:a16="http://schemas.microsoft.com/office/drawing/2014/main" id="{5F499A4C-E61F-560F-BADE-B7FEA345C9C7}"/>
              </a:ext>
            </a:extLst>
          </p:cNvPr>
          <p:cNvSpPr/>
          <p:nvPr/>
        </p:nvSpPr>
        <p:spPr>
          <a:xfrm>
            <a:off x="2473334" y="8339283"/>
            <a:ext cx="7337461" cy="33254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667" dirty="0">
                <a:solidFill>
                  <a:schemeClr val="tx1"/>
                </a:solidFill>
                <a:latin typeface="Adobe Garamond Pro Bold" panose="02020702060506020403" pitchFamily="18" charset="0"/>
              </a:rPr>
              <a:t>If he doesn’t study for the exam, he will fail.</a:t>
            </a:r>
            <a:endParaRPr lang="en-US" sz="2667" dirty="0">
              <a:latin typeface="Adobe Garamond Pro Bold" panose="02020702060506020403" pitchFamily="18" charset="0"/>
            </a:endParaRPr>
          </a:p>
        </p:txBody>
      </p:sp>
      <p:sp>
        <p:nvSpPr>
          <p:cNvPr id="23" name="MsElly.MsPham.0936082789">
            <a:extLst>
              <a:ext uri="{FF2B5EF4-FFF2-40B4-BE49-F238E27FC236}">
                <a16:creationId xmlns:a16="http://schemas.microsoft.com/office/drawing/2014/main" id="{5167EB4D-C298-1FD1-9994-3A509ADF5A92}"/>
              </a:ext>
            </a:extLst>
          </p:cNvPr>
          <p:cNvSpPr/>
          <p:nvPr/>
        </p:nvSpPr>
        <p:spPr>
          <a:xfrm>
            <a:off x="1727199" y="2506811"/>
            <a:ext cx="4063999" cy="1824741"/>
          </a:xfrm>
          <a:prstGeom prst="rect">
            <a:avLst/>
          </a:prstGeom>
          <a:solidFill>
            <a:schemeClr val="accent6">
              <a:lumMod val="20000"/>
              <a:lumOff val="80000"/>
            </a:schemeClr>
          </a:solid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t"/>
          <a:lstStyle/>
          <a:p>
            <a:pPr algn="ctr">
              <a:lnSpc>
                <a:spcPct val="150000"/>
              </a:lnSpc>
            </a:pPr>
            <a:r>
              <a:rPr lang="en-US" sz="3200" b="1">
                <a:solidFill>
                  <a:srgbClr val="C00000"/>
                </a:solidFill>
                <a:latin typeface="Arial" panose="020B0604020202020204" pitchFamily="34" charset="0"/>
                <a:cs typeface="Arial" panose="020B0604020202020204" pitchFamily="34" charset="0"/>
              </a:rPr>
              <a:t> Present simple </a:t>
            </a:r>
            <a:endParaRPr lang="en-US" sz="2933" dirty="0">
              <a:solidFill>
                <a:srgbClr val="242C79"/>
              </a:solidFill>
              <a:latin typeface="Arial" panose="020B0604020202020204" pitchFamily="34" charset="0"/>
              <a:cs typeface="Arial" panose="020B0604020202020204" pitchFamily="34" charset="0"/>
            </a:endParaRPr>
          </a:p>
        </p:txBody>
      </p:sp>
      <p:sp>
        <p:nvSpPr>
          <p:cNvPr id="24" name="MsElly.MsPham.0936082789">
            <a:extLst>
              <a:ext uri="{FF2B5EF4-FFF2-40B4-BE49-F238E27FC236}">
                <a16:creationId xmlns:a16="http://schemas.microsoft.com/office/drawing/2014/main" id="{6D704B2D-304D-85A0-7C68-C2D2CA421FE7}"/>
              </a:ext>
            </a:extLst>
          </p:cNvPr>
          <p:cNvSpPr/>
          <p:nvPr/>
        </p:nvSpPr>
        <p:spPr>
          <a:xfrm>
            <a:off x="5791200" y="2506811"/>
            <a:ext cx="4952485" cy="1824741"/>
          </a:xfrm>
          <a:prstGeom prst="rect">
            <a:avLst/>
          </a:prstGeom>
          <a:solidFill>
            <a:schemeClr val="accent6">
              <a:lumMod val="20000"/>
              <a:lumOff val="80000"/>
            </a:schemeClr>
          </a:solidFill>
          <a:ln/>
          <a:effectLst/>
          <a:scene3d>
            <a:camera prst="orthographicFront">
              <a:rot lat="0" lon="0" rev="0"/>
            </a:camera>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rtlCol="0" anchor="t"/>
          <a:lstStyle/>
          <a:p>
            <a:pPr algn="ctr">
              <a:lnSpc>
                <a:spcPct val="150000"/>
              </a:lnSpc>
            </a:pPr>
            <a:r>
              <a:rPr lang="en-SG" sz="3200" b="1">
                <a:solidFill>
                  <a:srgbClr val="C00000"/>
                </a:solidFill>
                <a:latin typeface="Arial" panose="020B0604020202020204" pitchFamily="34" charset="0"/>
                <a:cs typeface="Arial" panose="020B0604020202020204" pitchFamily="34" charset="0"/>
              </a:rPr>
              <a:t>future simple</a:t>
            </a:r>
          </a:p>
          <a:p>
            <a:r>
              <a:rPr lang="en-SG" sz="3200" i="1">
                <a:solidFill>
                  <a:schemeClr val="tx1"/>
                </a:solidFill>
                <a:latin typeface="Arial" panose="020B0604020202020204" pitchFamily="34" charset="0"/>
                <a:cs typeface="Arial" panose="020B0604020202020204" pitchFamily="34" charset="0"/>
              </a:rPr>
              <a:t>	- will + V(inf)</a:t>
            </a:r>
          </a:p>
          <a:p>
            <a:r>
              <a:rPr lang="en-SG" sz="3200">
                <a:solidFill>
                  <a:schemeClr val="tx1"/>
                </a:solidFill>
                <a:latin typeface="Arial" panose="020B0604020202020204" pitchFamily="34" charset="0"/>
                <a:cs typeface="Arial" panose="020B0604020202020204" pitchFamily="34" charset="0"/>
              </a:rPr>
              <a:t>	- </a:t>
            </a:r>
            <a:r>
              <a:rPr lang="en-SG" sz="3200" i="1">
                <a:solidFill>
                  <a:schemeClr val="tx1"/>
                </a:solidFill>
                <a:latin typeface="Arial" panose="020B0604020202020204" pitchFamily="34" charset="0"/>
                <a:cs typeface="Arial" panose="020B0604020202020204" pitchFamily="34" charset="0"/>
              </a:rPr>
              <a:t>can , may + V(inf)</a:t>
            </a:r>
            <a:endParaRPr lang="en-US" sz="3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6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P spid="10" grpId="0"/>
      <p:bldP spid="11" grpId="0"/>
      <p:bldP spid="12" grpId="0"/>
      <p:bldP spid="13" grpId="0"/>
      <p:bldP spid="14" grpId="0" animBg="1"/>
      <p:bldP spid="16" grpId="0" animBg="1"/>
      <p:bldP spid="18" grpId="0" animBg="1"/>
      <p:bldP spid="19" grpId="0" animBg="1"/>
      <p:bldP spid="20"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36B3A-558B-413E-877B-7275290AB783}"/>
              </a:ext>
            </a:extLst>
          </p:cNvPr>
          <p:cNvSpPr>
            <a:spLocks noGrp="1"/>
          </p:cNvSpPr>
          <p:nvPr>
            <p:ph type="title"/>
          </p:nvPr>
        </p:nvSpPr>
        <p:spPr>
          <a:xfrm>
            <a:off x="15506701" y="741938"/>
            <a:ext cx="9695542" cy="560389"/>
          </a:xfrm>
        </p:spPr>
        <p:txBody>
          <a:bodyPr>
            <a:noAutofit/>
          </a:bodyPr>
          <a:lstStyle/>
          <a:p>
            <a:pPr algn="ctr"/>
            <a:r>
              <a:rPr lang="en-US" sz="5400" dirty="0"/>
              <a:t>SIMPLE, COMPOUND AND COMPLEX SENTENCES</a:t>
            </a:r>
          </a:p>
        </p:txBody>
      </p:sp>
      <p:sp>
        <p:nvSpPr>
          <p:cNvPr id="3" name="Text Placeholder 2">
            <a:extLst>
              <a:ext uri="{FF2B5EF4-FFF2-40B4-BE49-F238E27FC236}">
                <a16:creationId xmlns:a16="http://schemas.microsoft.com/office/drawing/2014/main" id="{68675CE5-70A2-411D-881E-7B75B82931F4}"/>
              </a:ext>
            </a:extLst>
          </p:cNvPr>
          <p:cNvSpPr>
            <a:spLocks noGrp="1"/>
          </p:cNvSpPr>
          <p:nvPr>
            <p:ph type="body" sz="quarter" idx="11"/>
          </p:nvPr>
        </p:nvSpPr>
        <p:spPr>
          <a:xfrm>
            <a:off x="16454103" y="2002875"/>
            <a:ext cx="9507682" cy="4574905"/>
          </a:xfrm>
        </p:spPr>
        <p:txBody>
          <a:bodyPr/>
          <a:lstStyle/>
          <a:p>
            <a:r>
              <a:rPr lang="en-US" altLang="en-US" sz="4400" dirty="0">
                <a:solidFill>
                  <a:srgbClr val="493456"/>
                </a:solidFill>
              </a:rPr>
              <a:t>There are 3 types of sentences</a:t>
            </a:r>
          </a:p>
          <a:p>
            <a:pPr marL="0" lvl="1" indent="0">
              <a:lnSpc>
                <a:spcPct val="150000"/>
              </a:lnSpc>
              <a:buNone/>
            </a:pPr>
            <a:r>
              <a:rPr lang="fr-FR" sz="4400" dirty="0">
                <a:solidFill>
                  <a:srgbClr val="493456"/>
                </a:solidFill>
              </a:rPr>
              <a:t>1. Simple sentences</a:t>
            </a:r>
          </a:p>
          <a:p>
            <a:pPr marL="0" lvl="1" indent="0">
              <a:lnSpc>
                <a:spcPct val="150000"/>
              </a:lnSpc>
              <a:buNone/>
            </a:pPr>
            <a:r>
              <a:rPr lang="fr-FR" sz="4400" dirty="0">
                <a:solidFill>
                  <a:srgbClr val="493456"/>
                </a:solidFill>
              </a:rPr>
              <a:t>2. Compound sentences</a:t>
            </a:r>
          </a:p>
          <a:p>
            <a:pPr marL="0" lvl="1" indent="0">
              <a:lnSpc>
                <a:spcPct val="150000"/>
              </a:lnSpc>
              <a:buNone/>
            </a:pPr>
            <a:r>
              <a:rPr lang="fr-FR" sz="4400" dirty="0">
                <a:solidFill>
                  <a:srgbClr val="493456"/>
                </a:solidFill>
              </a:rPr>
              <a:t>3. Complex sentences</a:t>
            </a:r>
          </a:p>
          <a:p>
            <a:endParaRPr lang="en-US" sz="4400" dirty="0">
              <a:solidFill>
                <a:srgbClr val="493456"/>
              </a:solidFill>
            </a:endParaRPr>
          </a:p>
          <a:p>
            <a:endParaRPr lang="en-US" sz="4400" dirty="0">
              <a:solidFill>
                <a:srgbClr val="493456"/>
              </a:solidFill>
            </a:endParaRPr>
          </a:p>
        </p:txBody>
      </p:sp>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a:blip r:embed="rId3"/>
          <a:stretch>
            <a:fillRect/>
          </a:stretch>
        </p:blipFill>
        <p:spPr>
          <a:xfrm>
            <a:off x="2162674" y="2002875"/>
            <a:ext cx="9754445" cy="4700423"/>
          </a:xfrm>
          <a:prstGeom prst="rect">
            <a:avLst/>
          </a:prstGeom>
        </p:spPr>
      </p:pic>
      <p:sp>
        <p:nvSpPr>
          <p:cNvPr id="6" name="Title 3">
            <a:extLst>
              <a:ext uri="{FF2B5EF4-FFF2-40B4-BE49-F238E27FC236}">
                <a16:creationId xmlns:a16="http://schemas.microsoft.com/office/drawing/2014/main" id="{C522CC16-425C-469E-B5EA-470000A21266}"/>
              </a:ext>
            </a:extLst>
          </p:cNvPr>
          <p:cNvSpPr txBox="1">
            <a:spLocks/>
          </p:cNvSpPr>
          <p:nvPr/>
        </p:nvSpPr>
        <p:spPr>
          <a:xfrm>
            <a:off x="2162674" y="205622"/>
            <a:ext cx="9695542" cy="560389"/>
          </a:xfrm>
          <a:prstGeom prst="rect">
            <a:avLst/>
          </a:prstGeom>
        </p:spPr>
        <p:txBody>
          <a:bodyPr anchor="t">
            <a:noAutofit/>
          </a:bodyPr>
          <a:lstStyle>
            <a:lvl1pPr algn="l" defTabSz="914400" rtl="0" eaLnBrk="1" latinLnBrk="0" hangingPunct="1">
              <a:lnSpc>
                <a:spcPct val="90000"/>
              </a:lnSpc>
              <a:spcBef>
                <a:spcPts val="1000"/>
              </a:spcBef>
              <a:buNone/>
              <a:defRPr sz="4000" b="1" kern="1200" spc="-50" baseline="0">
                <a:solidFill>
                  <a:schemeClr val="bg2"/>
                </a:solidFill>
                <a:latin typeface="+mj-lt"/>
                <a:ea typeface="+mj-ea"/>
                <a:cs typeface="+mj-cs"/>
              </a:defRPr>
            </a:lvl1pPr>
          </a:lstStyle>
          <a:p>
            <a:pPr algn="ctr" fontAlgn="auto">
              <a:spcAft>
                <a:spcPts val="0"/>
              </a:spcAft>
            </a:pPr>
            <a:r>
              <a:rPr lang="en-US" sz="5400" dirty="0"/>
              <a:t>SIMPLE, COMPOUND AND COMPLEX SENTENCES</a:t>
            </a:r>
          </a:p>
        </p:txBody>
      </p:sp>
    </p:spTree>
    <p:extLst>
      <p:ext uri="{BB962C8B-B14F-4D97-AF65-F5344CB8AC3E}">
        <p14:creationId xmlns:p14="http://schemas.microsoft.com/office/powerpoint/2010/main" val="3366527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75DB4-B83A-4C04-9FCC-98670A766F00}"/>
              </a:ext>
            </a:extLst>
          </p:cNvPr>
          <p:cNvPicPr>
            <a:picLocks noChangeAspect="1"/>
          </p:cNvPicPr>
          <p:nvPr/>
        </p:nvPicPr>
        <p:blipFill rotWithShape="1">
          <a:blip r:embed="rId3"/>
          <a:srcRect t="20366" b="28645"/>
          <a:stretch/>
        </p:blipFill>
        <p:spPr>
          <a:xfrm>
            <a:off x="1744560" y="342900"/>
            <a:ext cx="9693480" cy="742949"/>
          </a:xfrm>
          <a:prstGeom prst="rect">
            <a:avLst/>
          </a:prstGeom>
        </p:spPr>
      </p:pic>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4"/>
          <a:srcRect t="25164" r="43369" b="59030"/>
          <a:stretch/>
        </p:blipFill>
        <p:spPr>
          <a:xfrm>
            <a:off x="1862636" y="1302327"/>
            <a:ext cx="5524001" cy="742949"/>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2328863" y="2214563"/>
            <a:ext cx="9109177" cy="3416320"/>
          </a:xfrm>
          <a:prstGeom prst="rect">
            <a:avLst/>
          </a:prstGeom>
          <a:noFill/>
        </p:spPr>
        <p:txBody>
          <a:bodyPr wrap="square" rtlCol="0">
            <a:spAutoFit/>
          </a:bodyPr>
          <a:lstStyle/>
          <a:p>
            <a:r>
              <a:rPr lang="en-US" sz="2800" i="1" dirty="0">
                <a:solidFill>
                  <a:srgbClr val="493456"/>
                </a:solidFill>
              </a:rPr>
              <a:t>A simple sentence has </a:t>
            </a:r>
            <a:r>
              <a:rPr lang="en-US" sz="2800" b="1" i="1" dirty="0">
                <a:solidFill>
                  <a:srgbClr val="493456"/>
                </a:solidFill>
                <a:highlight>
                  <a:srgbClr val="FFFF00"/>
                </a:highlight>
              </a:rPr>
              <a:t>one independent clause </a:t>
            </a:r>
            <a:r>
              <a:rPr lang="en-US" sz="2400" b="1" i="1" dirty="0">
                <a:solidFill>
                  <a:srgbClr val="493456"/>
                </a:solidFill>
                <a:highlight>
                  <a:srgbClr val="FFFF00"/>
                </a:highlight>
              </a:rPr>
              <a:t>(</a:t>
            </a:r>
            <a:r>
              <a:rPr lang="en-US" sz="2400" b="1" i="1" dirty="0" err="1">
                <a:solidFill>
                  <a:srgbClr val="493456"/>
                </a:solidFill>
                <a:highlight>
                  <a:srgbClr val="FFFF00"/>
                </a:highlight>
              </a:rPr>
              <a:t>câu</a:t>
            </a:r>
            <a:r>
              <a:rPr lang="en-US" sz="2400" b="1" i="1" dirty="0">
                <a:solidFill>
                  <a:srgbClr val="493456"/>
                </a:solidFill>
                <a:highlight>
                  <a:srgbClr val="FFFF00"/>
                </a:highlight>
              </a:rPr>
              <a:t> </a:t>
            </a:r>
            <a:r>
              <a:rPr lang="en-US" sz="2400" b="1" i="1" dirty="0" err="1">
                <a:solidFill>
                  <a:srgbClr val="493456"/>
                </a:solidFill>
                <a:highlight>
                  <a:srgbClr val="FFFF00"/>
                </a:highlight>
              </a:rPr>
              <a:t>có</a:t>
            </a:r>
            <a:r>
              <a:rPr lang="en-US" sz="2400" b="1" i="1" dirty="0">
                <a:solidFill>
                  <a:srgbClr val="493456"/>
                </a:solidFill>
                <a:highlight>
                  <a:srgbClr val="FFFF00"/>
                </a:highlight>
              </a:rPr>
              <a:t> 1 </a:t>
            </a:r>
            <a:r>
              <a:rPr lang="en-US" sz="2400" b="1" i="1" dirty="0" err="1">
                <a:solidFill>
                  <a:srgbClr val="493456"/>
                </a:solidFill>
                <a:highlight>
                  <a:srgbClr val="FFFF00"/>
                </a:highlight>
              </a:rPr>
              <a:t>chủ</a:t>
            </a:r>
            <a:r>
              <a:rPr lang="en-US" sz="2400" b="1" i="1" dirty="0">
                <a:solidFill>
                  <a:srgbClr val="493456"/>
                </a:solidFill>
                <a:highlight>
                  <a:srgbClr val="FFFF00"/>
                </a:highlight>
              </a:rPr>
              <a:t> </a:t>
            </a:r>
            <a:r>
              <a:rPr lang="en-US" sz="2400" b="1" i="1" dirty="0" err="1">
                <a:solidFill>
                  <a:srgbClr val="493456"/>
                </a:solidFill>
                <a:highlight>
                  <a:srgbClr val="FFFF00"/>
                </a:highlight>
              </a:rPr>
              <a:t>ngữ</a:t>
            </a:r>
            <a:r>
              <a:rPr lang="en-US" sz="2400" b="1" i="1" dirty="0">
                <a:solidFill>
                  <a:srgbClr val="493456"/>
                </a:solidFill>
                <a:highlight>
                  <a:srgbClr val="FFFF00"/>
                </a:highlight>
              </a:rPr>
              <a:t> </a:t>
            </a:r>
            <a:r>
              <a:rPr lang="en-US" sz="2400" b="1" i="1" dirty="0" err="1">
                <a:solidFill>
                  <a:srgbClr val="493456"/>
                </a:solidFill>
                <a:highlight>
                  <a:srgbClr val="FFFF00"/>
                </a:highlight>
              </a:rPr>
              <a:t>và</a:t>
            </a:r>
            <a:r>
              <a:rPr lang="en-US" sz="2400" b="1" i="1" dirty="0">
                <a:solidFill>
                  <a:srgbClr val="493456"/>
                </a:solidFill>
                <a:highlight>
                  <a:srgbClr val="FFFF00"/>
                </a:highlight>
              </a:rPr>
              <a:t> 1 </a:t>
            </a:r>
            <a:r>
              <a:rPr lang="en-US" sz="2400" b="1" i="1" dirty="0" err="1">
                <a:solidFill>
                  <a:srgbClr val="493456"/>
                </a:solidFill>
                <a:highlight>
                  <a:srgbClr val="FFFF00"/>
                </a:highlight>
              </a:rPr>
              <a:t>động</a:t>
            </a:r>
            <a:r>
              <a:rPr lang="en-US" sz="2400" b="1" i="1" dirty="0">
                <a:solidFill>
                  <a:srgbClr val="493456"/>
                </a:solidFill>
                <a:highlight>
                  <a:srgbClr val="FFFF00"/>
                </a:highlight>
              </a:rPr>
              <a:t> </a:t>
            </a:r>
            <a:r>
              <a:rPr lang="en-US" sz="2400" b="1" i="1" dirty="0" err="1">
                <a:solidFill>
                  <a:srgbClr val="493456"/>
                </a:solidFill>
                <a:highlight>
                  <a:srgbClr val="FFFF00"/>
                </a:highlight>
              </a:rPr>
              <a:t>từ</a:t>
            </a:r>
            <a:r>
              <a:rPr lang="en-US" sz="2400" b="1" i="1" dirty="0">
                <a:solidFill>
                  <a:srgbClr val="493456"/>
                </a:solidFill>
                <a:highlight>
                  <a:srgbClr val="FFFF00"/>
                </a:highlight>
              </a:rPr>
              <a:t>)</a:t>
            </a:r>
            <a:r>
              <a:rPr lang="en-US" sz="2400" b="1" i="1" dirty="0">
                <a:solidFill>
                  <a:srgbClr val="493456"/>
                </a:solidFill>
              </a:rPr>
              <a:t>.</a:t>
            </a:r>
          </a:p>
          <a:p>
            <a:endParaRPr lang="en-US" sz="2400" dirty="0">
              <a:solidFill>
                <a:srgbClr val="493456"/>
              </a:solidFill>
            </a:endParaRPr>
          </a:p>
          <a:p>
            <a:pPr marL="457200" indent="-457200">
              <a:buFont typeface="Arial" panose="020B0604020202020204" pitchFamily="34" charset="0"/>
              <a:buChar char="•"/>
            </a:pPr>
            <a:r>
              <a:rPr lang="en-US" sz="2800" i="1" dirty="0">
                <a:solidFill>
                  <a:srgbClr val="493456"/>
                </a:solidFill>
              </a:rPr>
              <a:t>Learning English is so important today.</a:t>
            </a:r>
          </a:p>
          <a:p>
            <a:pPr marL="457200" indent="-457200">
              <a:buFont typeface="Arial" panose="020B0604020202020204" pitchFamily="34" charset="0"/>
              <a:buChar char="•"/>
            </a:pPr>
            <a:r>
              <a:rPr lang="en-US" sz="2800" i="1" dirty="0" err="1">
                <a:solidFill>
                  <a:srgbClr val="493456"/>
                </a:solidFill>
              </a:rPr>
              <a:t>Công</a:t>
            </a:r>
            <a:r>
              <a:rPr lang="en-US" sz="2800" i="1" dirty="0">
                <a:solidFill>
                  <a:srgbClr val="493456"/>
                </a:solidFill>
              </a:rPr>
              <a:t> </a:t>
            </a:r>
            <a:r>
              <a:rPr lang="en-US" sz="2800" i="1" dirty="0" err="1">
                <a:solidFill>
                  <a:srgbClr val="493456"/>
                </a:solidFill>
              </a:rPr>
              <a:t>thức</a:t>
            </a:r>
            <a:r>
              <a:rPr lang="en-US" sz="2800" i="1" dirty="0">
                <a:solidFill>
                  <a:srgbClr val="493456"/>
                </a:solidFill>
              </a:rPr>
              <a:t>: S + V + (O/C).</a:t>
            </a:r>
          </a:p>
          <a:p>
            <a:endParaRPr lang="en-US" sz="2800" i="1" dirty="0">
              <a:solidFill>
                <a:srgbClr val="493456"/>
              </a:solidFill>
            </a:endParaRPr>
          </a:p>
          <a:p>
            <a:r>
              <a:rPr lang="en-US" sz="2800" i="1" dirty="0" err="1">
                <a:solidFill>
                  <a:srgbClr val="493456"/>
                </a:solidFill>
              </a:rPr>
              <a:t>Tuy</a:t>
            </a:r>
            <a:r>
              <a:rPr lang="en-US" sz="2800" i="1" dirty="0">
                <a:solidFill>
                  <a:srgbClr val="493456"/>
                </a:solidFill>
              </a:rPr>
              <a:t> </a:t>
            </a:r>
            <a:r>
              <a:rPr lang="en-US" sz="2800" i="1" dirty="0" err="1">
                <a:solidFill>
                  <a:srgbClr val="493456"/>
                </a:solidFill>
              </a:rPr>
              <a:t>nhiên</a:t>
            </a:r>
            <a:r>
              <a:rPr lang="en-US" sz="2800" i="1" dirty="0">
                <a:solidFill>
                  <a:srgbClr val="493456"/>
                </a:solidFill>
              </a:rPr>
              <a:t>, </a:t>
            </a:r>
            <a:r>
              <a:rPr lang="en-US" sz="2800" i="1" dirty="0" err="1">
                <a:solidFill>
                  <a:srgbClr val="493456"/>
                </a:solidFill>
              </a:rPr>
              <a:t>những</a:t>
            </a:r>
            <a:r>
              <a:rPr lang="en-US" sz="2800" i="1" dirty="0">
                <a:solidFill>
                  <a:srgbClr val="493456"/>
                </a:solidFill>
              </a:rPr>
              <a:t> </a:t>
            </a:r>
            <a:r>
              <a:rPr lang="en-US" sz="2800" i="1" dirty="0" err="1">
                <a:solidFill>
                  <a:srgbClr val="493456"/>
                </a:solidFill>
              </a:rPr>
              <a:t>trường</a:t>
            </a:r>
            <a:r>
              <a:rPr lang="en-US" sz="2800" i="1" dirty="0">
                <a:solidFill>
                  <a:srgbClr val="493456"/>
                </a:solidFill>
              </a:rPr>
              <a:t> </a:t>
            </a:r>
            <a:r>
              <a:rPr lang="en-US" sz="2800" i="1" dirty="0" err="1">
                <a:solidFill>
                  <a:srgbClr val="493456"/>
                </a:solidFill>
              </a:rPr>
              <a:t>hợp</a:t>
            </a:r>
            <a:r>
              <a:rPr lang="en-US" sz="2800" i="1" dirty="0">
                <a:solidFill>
                  <a:srgbClr val="493456"/>
                </a:solidFill>
              </a:rPr>
              <a:t> </a:t>
            </a:r>
            <a:r>
              <a:rPr lang="en-US" sz="2800" i="1" dirty="0" err="1">
                <a:solidFill>
                  <a:srgbClr val="493456"/>
                </a:solidFill>
              </a:rPr>
              <a:t>đặc</a:t>
            </a:r>
            <a:r>
              <a:rPr lang="en-US" sz="2800" i="1" dirty="0">
                <a:solidFill>
                  <a:srgbClr val="493456"/>
                </a:solidFill>
              </a:rPr>
              <a:t> </a:t>
            </a:r>
            <a:r>
              <a:rPr lang="en-US" sz="2800" i="1" dirty="0" err="1">
                <a:solidFill>
                  <a:srgbClr val="493456"/>
                </a:solidFill>
              </a:rPr>
              <a:t>biệt</a:t>
            </a:r>
            <a:r>
              <a:rPr lang="en-US" sz="2800" i="1" dirty="0">
                <a:solidFill>
                  <a:srgbClr val="493456"/>
                </a:solidFill>
              </a:rPr>
              <a:t> </a:t>
            </a:r>
            <a:r>
              <a:rPr lang="en-US" sz="2800" i="1" dirty="0" err="1">
                <a:solidFill>
                  <a:srgbClr val="493456"/>
                </a:solidFill>
              </a:rPr>
              <a:t>sau</a:t>
            </a:r>
            <a:r>
              <a:rPr lang="en-US" sz="2800" i="1" dirty="0">
                <a:solidFill>
                  <a:srgbClr val="493456"/>
                </a:solidFill>
              </a:rPr>
              <a:t> </a:t>
            </a:r>
            <a:r>
              <a:rPr lang="en-US" sz="2800" i="1" dirty="0" err="1">
                <a:solidFill>
                  <a:srgbClr val="493456"/>
                </a:solidFill>
              </a:rPr>
              <a:t>đều</a:t>
            </a:r>
            <a:r>
              <a:rPr lang="en-US" sz="2800" i="1" dirty="0">
                <a:solidFill>
                  <a:srgbClr val="493456"/>
                </a:solidFill>
              </a:rPr>
              <a:t> </a:t>
            </a:r>
            <a:r>
              <a:rPr lang="en-US" sz="2800" i="1" dirty="0" err="1">
                <a:solidFill>
                  <a:srgbClr val="493456"/>
                </a:solidFill>
              </a:rPr>
              <a:t>được</a:t>
            </a:r>
            <a:r>
              <a:rPr lang="en-US" sz="2800" i="1" dirty="0">
                <a:solidFill>
                  <a:srgbClr val="493456"/>
                </a:solidFill>
              </a:rPr>
              <a:t> </a:t>
            </a:r>
            <a:r>
              <a:rPr lang="en-US" sz="2800" i="1" dirty="0" err="1">
                <a:solidFill>
                  <a:srgbClr val="493456"/>
                </a:solidFill>
              </a:rPr>
              <a:t>coi</a:t>
            </a:r>
            <a:r>
              <a:rPr lang="en-US" sz="2800" i="1" dirty="0">
                <a:solidFill>
                  <a:srgbClr val="493456"/>
                </a:solidFill>
              </a:rPr>
              <a:t> </a:t>
            </a:r>
            <a:r>
              <a:rPr lang="en-US" sz="2800" i="1" dirty="0" err="1">
                <a:solidFill>
                  <a:srgbClr val="493456"/>
                </a:solidFill>
              </a:rPr>
              <a:t>là</a:t>
            </a:r>
            <a:r>
              <a:rPr lang="en-US" sz="2800" i="1" dirty="0">
                <a:solidFill>
                  <a:srgbClr val="493456"/>
                </a:solidFill>
              </a:rPr>
              <a:t> </a:t>
            </a:r>
            <a:r>
              <a:rPr lang="en-US" sz="2800" i="1" dirty="0" err="1">
                <a:solidFill>
                  <a:srgbClr val="493456"/>
                </a:solidFill>
              </a:rPr>
              <a:t>câu</a:t>
            </a:r>
            <a:r>
              <a:rPr lang="en-US" sz="2800" i="1" dirty="0">
                <a:solidFill>
                  <a:srgbClr val="493456"/>
                </a:solidFill>
              </a:rPr>
              <a:t> </a:t>
            </a:r>
            <a:r>
              <a:rPr lang="en-US" sz="2800" i="1" dirty="0" err="1">
                <a:solidFill>
                  <a:srgbClr val="493456"/>
                </a:solidFill>
              </a:rPr>
              <a:t>đơn</a:t>
            </a:r>
            <a:r>
              <a:rPr lang="en-US" sz="2800" i="1" dirty="0">
                <a:solidFill>
                  <a:srgbClr val="493456"/>
                </a:solidFill>
              </a:rPr>
              <a:t> (simple sentences)</a:t>
            </a:r>
          </a:p>
        </p:txBody>
      </p:sp>
    </p:spTree>
    <p:extLst>
      <p:ext uri="{BB962C8B-B14F-4D97-AF65-F5344CB8AC3E}">
        <p14:creationId xmlns:p14="http://schemas.microsoft.com/office/powerpoint/2010/main" val="580876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left)">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36B3A-558B-413E-877B-7275290AB783}"/>
              </a:ext>
            </a:extLst>
          </p:cNvPr>
          <p:cNvSpPr>
            <a:spLocks noGrp="1"/>
          </p:cNvSpPr>
          <p:nvPr>
            <p:ph type="title"/>
          </p:nvPr>
        </p:nvSpPr>
        <p:spPr>
          <a:xfrm>
            <a:off x="15506701" y="741938"/>
            <a:ext cx="9695542" cy="560389"/>
          </a:xfrm>
        </p:spPr>
        <p:txBody>
          <a:bodyPr>
            <a:noAutofit/>
          </a:bodyPr>
          <a:lstStyle/>
          <a:p>
            <a:pPr algn="ctr"/>
            <a:r>
              <a:rPr lang="en-US" sz="5400" dirty="0"/>
              <a:t>COMPLEX SENTENCES</a:t>
            </a:r>
          </a:p>
        </p:txBody>
      </p:sp>
      <p:sp>
        <p:nvSpPr>
          <p:cNvPr id="3" name="Text Placeholder 2">
            <a:extLst>
              <a:ext uri="{FF2B5EF4-FFF2-40B4-BE49-F238E27FC236}">
                <a16:creationId xmlns:a16="http://schemas.microsoft.com/office/drawing/2014/main" id="{68675CE5-70A2-411D-881E-7B75B82931F4}"/>
              </a:ext>
            </a:extLst>
          </p:cNvPr>
          <p:cNvSpPr>
            <a:spLocks noGrp="1"/>
          </p:cNvSpPr>
          <p:nvPr>
            <p:ph type="body" sz="quarter" idx="11"/>
          </p:nvPr>
        </p:nvSpPr>
        <p:spPr>
          <a:xfrm>
            <a:off x="16454103" y="2002875"/>
            <a:ext cx="9507682" cy="4574905"/>
          </a:xfrm>
        </p:spPr>
        <p:txBody>
          <a:bodyPr/>
          <a:lstStyle/>
          <a:p>
            <a:r>
              <a:rPr lang="en-US" altLang="en-US" sz="4400" dirty="0">
                <a:solidFill>
                  <a:srgbClr val="493456"/>
                </a:solidFill>
              </a:rPr>
              <a:t>There are 3 types of sentences</a:t>
            </a:r>
          </a:p>
          <a:p>
            <a:pPr marL="0" lvl="1" indent="0">
              <a:lnSpc>
                <a:spcPct val="150000"/>
              </a:lnSpc>
              <a:buNone/>
            </a:pPr>
            <a:r>
              <a:rPr lang="fr-FR" sz="4400" dirty="0">
                <a:solidFill>
                  <a:srgbClr val="493456"/>
                </a:solidFill>
              </a:rPr>
              <a:t>1. Simple sentences</a:t>
            </a:r>
          </a:p>
          <a:p>
            <a:pPr marL="0" lvl="1" indent="0">
              <a:lnSpc>
                <a:spcPct val="150000"/>
              </a:lnSpc>
              <a:buNone/>
            </a:pPr>
            <a:r>
              <a:rPr lang="fr-FR" sz="4400" dirty="0">
                <a:solidFill>
                  <a:srgbClr val="493456"/>
                </a:solidFill>
              </a:rPr>
              <a:t>2. Compound sentences</a:t>
            </a:r>
          </a:p>
          <a:p>
            <a:pPr marL="0" lvl="1" indent="0">
              <a:lnSpc>
                <a:spcPct val="150000"/>
              </a:lnSpc>
              <a:buNone/>
            </a:pPr>
            <a:r>
              <a:rPr lang="fr-FR" sz="4400" dirty="0">
                <a:solidFill>
                  <a:srgbClr val="493456"/>
                </a:solidFill>
              </a:rPr>
              <a:t>3. Complex sentences</a:t>
            </a:r>
          </a:p>
          <a:p>
            <a:endParaRPr lang="en-US" sz="4400" dirty="0">
              <a:solidFill>
                <a:srgbClr val="493456"/>
              </a:solidFill>
            </a:endParaRPr>
          </a:p>
          <a:p>
            <a:endParaRPr lang="en-US" sz="4400" dirty="0">
              <a:solidFill>
                <a:srgbClr val="493456"/>
              </a:solidFill>
            </a:endParaRPr>
          </a:p>
        </p:txBody>
      </p:sp>
      <p:pic>
        <p:nvPicPr>
          <p:cNvPr id="2" name="Picture 1">
            <a:extLst>
              <a:ext uri="{FF2B5EF4-FFF2-40B4-BE49-F238E27FC236}">
                <a16:creationId xmlns:a16="http://schemas.microsoft.com/office/drawing/2014/main" id="{7D175DB4-B83A-4C04-9FCC-98670A766F00}"/>
              </a:ext>
            </a:extLst>
          </p:cNvPr>
          <p:cNvPicPr>
            <a:picLocks noChangeAspect="1"/>
          </p:cNvPicPr>
          <p:nvPr/>
        </p:nvPicPr>
        <p:blipFill rotWithShape="1">
          <a:blip r:embed="rId3"/>
          <a:srcRect l="47298" t="20366" r="12021" b="25857"/>
          <a:stretch/>
        </p:blipFill>
        <p:spPr>
          <a:xfrm>
            <a:off x="7972425" y="173685"/>
            <a:ext cx="3943350" cy="783578"/>
          </a:xfrm>
          <a:prstGeom prst="rect">
            <a:avLst/>
          </a:prstGeom>
        </p:spPr>
      </p:pic>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4"/>
          <a:srcRect t="25164" r="43369" b="59030"/>
          <a:stretch/>
        </p:blipFill>
        <p:spPr>
          <a:xfrm>
            <a:off x="1862636" y="193999"/>
            <a:ext cx="5524001" cy="742949"/>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2085975" y="1340523"/>
            <a:ext cx="9829800" cy="5262979"/>
          </a:xfrm>
          <a:prstGeom prst="rect">
            <a:avLst/>
          </a:prstGeom>
          <a:noFill/>
        </p:spPr>
        <p:txBody>
          <a:bodyPr wrap="square" rtlCol="0">
            <a:spAutoFit/>
          </a:bodyPr>
          <a:lstStyle/>
          <a:p>
            <a:pPr algn="l"/>
            <a:r>
              <a:rPr lang="vi-VN" sz="2600" b="1" i="1" u="sng" dirty="0">
                <a:solidFill>
                  <a:srgbClr val="493456"/>
                </a:solidFill>
                <a:effectLst/>
                <a:latin typeface="Open Sans" panose="020B0606030504020204" pitchFamily="34" charset="0"/>
              </a:rPr>
              <a:t>Câu có 2 chủ ngữ:</a:t>
            </a:r>
            <a:endParaRPr lang="vi-VN" sz="2600" b="1" i="0" dirty="0">
              <a:solidFill>
                <a:srgbClr val="493456"/>
              </a:solidFill>
              <a:effectLst/>
              <a:latin typeface="Open Sans" panose="020B0606030504020204" pitchFamily="34" charset="0"/>
            </a:endParaRPr>
          </a:p>
          <a:p>
            <a:pPr algn="l">
              <a:buFont typeface="Arial" panose="020B0604020202020204" pitchFamily="34" charset="0"/>
              <a:buChar char="•"/>
            </a:pPr>
            <a:r>
              <a:rPr lang="en-US" sz="2600" b="0" i="1" dirty="0">
                <a:solidFill>
                  <a:srgbClr val="493456"/>
                </a:solidFill>
                <a:effectLst/>
                <a:latin typeface="Open Sans" panose="020B0606030504020204" pitchFamily="34" charset="0"/>
              </a:rPr>
              <a:t> </a:t>
            </a:r>
            <a:r>
              <a:rPr lang="vi-VN" sz="2600" b="0" i="1" dirty="0">
                <a:solidFill>
                  <a:srgbClr val="493456"/>
                </a:solidFill>
                <a:effectLst/>
                <a:latin typeface="Open Sans" panose="020B0606030504020204" pitchFamily="34" charset="0"/>
              </a:rPr>
              <a:t>Learning English and </a:t>
            </a:r>
            <a:r>
              <a:rPr lang="vi-VN" sz="2600" i="1" dirty="0">
                <a:solidFill>
                  <a:srgbClr val="493456"/>
                </a:solidFill>
                <a:latin typeface="Open Sans" panose="020B0606030504020204" pitchFamily="34" charset="0"/>
              </a:rPr>
              <a:t>mastering computer skills </a:t>
            </a:r>
            <a:r>
              <a:rPr lang="vi-VN" sz="2600" b="0" i="1" dirty="0">
                <a:solidFill>
                  <a:srgbClr val="493456"/>
                </a:solidFill>
                <a:effectLst/>
                <a:latin typeface="Open Sans" panose="020B0606030504020204" pitchFamily="34" charset="0"/>
              </a:rPr>
              <a:t>are important today.</a:t>
            </a:r>
            <a:endParaRPr lang="vi-VN" sz="2600" b="0" i="0" dirty="0">
              <a:solidFill>
                <a:srgbClr val="493456"/>
              </a:solidFill>
              <a:effectLst/>
              <a:latin typeface="Open Sans" panose="020B0606030504020204" pitchFamily="34" charset="0"/>
            </a:endParaRPr>
          </a:p>
          <a:p>
            <a:pPr algn="l">
              <a:buFont typeface="Arial" panose="020B0604020202020204" pitchFamily="34" charset="0"/>
              <a:buChar char="•"/>
            </a:pPr>
            <a:r>
              <a:rPr lang="en-US" sz="2600" b="0" i="0" dirty="0">
                <a:solidFill>
                  <a:srgbClr val="493456"/>
                </a:solidFill>
                <a:effectLst/>
                <a:latin typeface="Open Sans" panose="020B0606030504020204" pitchFamily="34" charset="0"/>
              </a:rPr>
              <a:t> </a:t>
            </a:r>
            <a:r>
              <a:rPr lang="vi-VN" sz="2600" b="0" i="0" dirty="0">
                <a:solidFill>
                  <a:srgbClr val="493456"/>
                </a:solidFill>
                <a:effectLst/>
                <a:latin typeface="Open Sans" panose="020B0606030504020204" pitchFamily="34" charset="0"/>
              </a:rPr>
              <a:t>Công thức: </a:t>
            </a:r>
            <a:r>
              <a:rPr lang="vi-VN" sz="2600" b="0" i="0" dirty="0">
                <a:solidFill>
                  <a:srgbClr val="493456"/>
                </a:solidFill>
                <a:effectLst/>
                <a:highlight>
                  <a:srgbClr val="FFFF00"/>
                </a:highlight>
                <a:latin typeface="Open Sans" panose="020B0606030504020204" pitchFamily="34" charset="0"/>
              </a:rPr>
              <a:t>SS + V</a:t>
            </a:r>
            <a:endParaRPr lang="en-US" sz="2600" b="0" i="0" dirty="0">
              <a:solidFill>
                <a:srgbClr val="493456"/>
              </a:solidFill>
              <a:effectLst/>
              <a:highlight>
                <a:srgbClr val="FFFF00"/>
              </a:highlight>
              <a:latin typeface="Open Sans" panose="020B0606030504020204" pitchFamily="34" charset="0"/>
            </a:endParaRPr>
          </a:p>
          <a:p>
            <a:pPr algn="l"/>
            <a:endParaRPr lang="vi-VN" sz="2600" b="0" i="0" dirty="0">
              <a:solidFill>
                <a:srgbClr val="493456"/>
              </a:solidFill>
              <a:effectLst/>
              <a:latin typeface="Open Sans" panose="020B0606030504020204" pitchFamily="34" charset="0"/>
            </a:endParaRPr>
          </a:p>
          <a:p>
            <a:pPr algn="l"/>
            <a:r>
              <a:rPr lang="vi-VN" sz="2600" b="1" i="1" u="sng" dirty="0">
                <a:solidFill>
                  <a:srgbClr val="493456"/>
                </a:solidFill>
                <a:effectLst/>
                <a:latin typeface="Open Sans" panose="020B0606030504020204" pitchFamily="34" charset="0"/>
              </a:rPr>
              <a:t>Câu có 2 động từ:</a:t>
            </a:r>
            <a:endParaRPr lang="vi-VN" sz="2600" b="1" i="0" dirty="0">
              <a:solidFill>
                <a:srgbClr val="493456"/>
              </a:solidFill>
              <a:effectLst/>
              <a:latin typeface="Open Sans" panose="020B0606030504020204" pitchFamily="34" charset="0"/>
            </a:endParaRPr>
          </a:p>
          <a:p>
            <a:pPr algn="l">
              <a:buFont typeface="Arial" panose="020B0604020202020204" pitchFamily="34" charset="0"/>
              <a:buChar char="•"/>
            </a:pPr>
            <a:r>
              <a:rPr lang="en-US" sz="2600" b="0" i="1" dirty="0">
                <a:solidFill>
                  <a:srgbClr val="493456"/>
                </a:solidFill>
                <a:effectLst/>
                <a:latin typeface="Open Sans" panose="020B0606030504020204" pitchFamily="34" charset="0"/>
              </a:rPr>
              <a:t> </a:t>
            </a:r>
            <a:r>
              <a:rPr lang="vi-VN" sz="2600" b="0" i="1" dirty="0">
                <a:solidFill>
                  <a:srgbClr val="493456"/>
                </a:solidFill>
                <a:effectLst/>
                <a:latin typeface="Open Sans" panose="020B0606030504020204" pitchFamily="34" charset="0"/>
              </a:rPr>
              <a:t>I</a:t>
            </a:r>
            <a:r>
              <a:rPr lang="vi-VN" sz="2600" b="0" i="0" dirty="0">
                <a:solidFill>
                  <a:srgbClr val="493456"/>
                </a:solidFill>
                <a:effectLst/>
                <a:latin typeface="Open Sans" panose="020B0606030504020204" pitchFamily="34" charset="0"/>
              </a:rPr>
              <a:t> </a:t>
            </a:r>
            <a:r>
              <a:rPr lang="vi-VN" sz="2600" b="0" i="1" dirty="0">
                <a:solidFill>
                  <a:srgbClr val="493456"/>
                </a:solidFill>
                <a:effectLst/>
                <a:latin typeface="Open Sans" panose="020B0606030504020204" pitchFamily="34" charset="0"/>
              </a:rPr>
              <a:t>play some video games and learn English on my computer.</a:t>
            </a:r>
            <a:endParaRPr lang="vi-VN" sz="2600" b="0" i="0" dirty="0">
              <a:solidFill>
                <a:srgbClr val="493456"/>
              </a:solidFill>
              <a:effectLst/>
              <a:latin typeface="Open Sans" panose="020B0606030504020204" pitchFamily="34" charset="0"/>
            </a:endParaRPr>
          </a:p>
          <a:p>
            <a:pPr algn="l">
              <a:buFont typeface="Arial" panose="020B0604020202020204" pitchFamily="34" charset="0"/>
              <a:buChar char="•"/>
            </a:pPr>
            <a:r>
              <a:rPr lang="en-US" sz="2600" b="0" i="0" dirty="0">
                <a:solidFill>
                  <a:srgbClr val="493456"/>
                </a:solidFill>
                <a:effectLst/>
                <a:latin typeface="Open Sans" panose="020B0606030504020204" pitchFamily="34" charset="0"/>
              </a:rPr>
              <a:t> </a:t>
            </a:r>
            <a:r>
              <a:rPr lang="vi-VN" sz="2600" b="0" i="0" dirty="0">
                <a:solidFill>
                  <a:srgbClr val="493456"/>
                </a:solidFill>
                <a:effectLst/>
                <a:latin typeface="Open Sans" panose="020B0606030504020204" pitchFamily="34" charset="0"/>
              </a:rPr>
              <a:t>Công thức: </a:t>
            </a:r>
            <a:r>
              <a:rPr lang="vi-VN" sz="2600" b="0" i="0" dirty="0">
                <a:solidFill>
                  <a:srgbClr val="493456"/>
                </a:solidFill>
                <a:effectLst/>
                <a:highlight>
                  <a:srgbClr val="FFFF00"/>
                </a:highlight>
                <a:latin typeface="Open Sans" panose="020B0606030504020204" pitchFamily="34" charset="0"/>
              </a:rPr>
              <a:t>S + VV</a:t>
            </a:r>
            <a:endParaRPr lang="en-US" sz="2600" b="0" i="0" dirty="0">
              <a:solidFill>
                <a:srgbClr val="493456"/>
              </a:solidFill>
              <a:effectLst/>
              <a:highlight>
                <a:srgbClr val="FFFF00"/>
              </a:highlight>
              <a:latin typeface="Open Sans" panose="020B0606030504020204" pitchFamily="34" charset="0"/>
            </a:endParaRPr>
          </a:p>
          <a:p>
            <a:pPr algn="l"/>
            <a:endParaRPr lang="en-US" sz="2400" b="0" i="1" u="sng" dirty="0">
              <a:solidFill>
                <a:srgbClr val="222222"/>
              </a:solidFill>
              <a:effectLst/>
              <a:latin typeface="Open Sans" panose="020B0606030504020204" pitchFamily="34" charset="0"/>
            </a:endParaRPr>
          </a:p>
          <a:p>
            <a:pPr algn="l"/>
            <a:r>
              <a:rPr lang="vi-VN" sz="2600" b="1" i="1" u="sng" dirty="0">
                <a:solidFill>
                  <a:srgbClr val="493456"/>
                </a:solidFill>
                <a:effectLst/>
                <a:latin typeface="Open Sans" panose="020B0606030504020204" pitchFamily="34" charset="0"/>
              </a:rPr>
              <a:t>Câu có 2 chủ ngữ và 2 động từ:</a:t>
            </a:r>
            <a:endParaRPr lang="vi-VN" sz="2600" b="1" i="0" dirty="0">
              <a:solidFill>
                <a:srgbClr val="493456"/>
              </a:solidFill>
              <a:effectLst/>
              <a:latin typeface="Open Sans" panose="020B0606030504020204" pitchFamily="34" charset="0"/>
            </a:endParaRPr>
          </a:p>
          <a:p>
            <a:pPr algn="l">
              <a:buFont typeface="Arial" panose="020B0604020202020204" pitchFamily="34" charset="0"/>
              <a:buChar char="•"/>
            </a:pPr>
            <a:r>
              <a:rPr lang="en-US" sz="2600" b="0" i="1" dirty="0">
                <a:solidFill>
                  <a:srgbClr val="493456"/>
                </a:solidFill>
                <a:effectLst/>
                <a:latin typeface="Open Sans" panose="020B0606030504020204" pitchFamily="34" charset="0"/>
              </a:rPr>
              <a:t> </a:t>
            </a:r>
            <a:r>
              <a:rPr lang="vi-VN" sz="2600" b="0" i="1" dirty="0">
                <a:solidFill>
                  <a:srgbClr val="493456"/>
                </a:solidFill>
                <a:effectLst/>
                <a:latin typeface="Open Sans" panose="020B0606030504020204" pitchFamily="34" charset="0"/>
              </a:rPr>
              <a:t>My sister and I</a:t>
            </a:r>
            <a:r>
              <a:rPr lang="vi-VN" sz="2600" b="0" i="0" dirty="0">
                <a:solidFill>
                  <a:srgbClr val="493456"/>
                </a:solidFill>
                <a:effectLst/>
                <a:latin typeface="Open Sans" panose="020B0606030504020204" pitchFamily="34" charset="0"/>
              </a:rPr>
              <a:t> </a:t>
            </a:r>
            <a:r>
              <a:rPr lang="vi-VN" sz="2600" b="0" i="1" dirty="0">
                <a:solidFill>
                  <a:srgbClr val="493456"/>
                </a:solidFill>
                <a:effectLst/>
                <a:latin typeface="Open Sans" panose="020B0606030504020204" pitchFamily="34" charset="0"/>
              </a:rPr>
              <a:t>play some video games and learn English on our computer</a:t>
            </a:r>
            <a:r>
              <a:rPr lang="en-US" sz="2600" b="0" i="1" dirty="0">
                <a:solidFill>
                  <a:srgbClr val="493456"/>
                </a:solidFill>
                <a:effectLst/>
                <a:latin typeface="Open Sans" panose="020B0606030504020204" pitchFamily="34" charset="0"/>
              </a:rPr>
              <a:t>s</a:t>
            </a:r>
            <a:r>
              <a:rPr lang="vi-VN" sz="2600" b="0" i="1" dirty="0">
                <a:solidFill>
                  <a:srgbClr val="493456"/>
                </a:solidFill>
                <a:effectLst/>
                <a:latin typeface="Open Sans" panose="020B0606030504020204" pitchFamily="34" charset="0"/>
              </a:rPr>
              <a:t>.</a:t>
            </a:r>
            <a:endParaRPr lang="vi-VN" sz="2600" b="0" i="0" dirty="0">
              <a:solidFill>
                <a:srgbClr val="493456"/>
              </a:solidFill>
              <a:effectLst/>
              <a:latin typeface="Open Sans" panose="020B0606030504020204" pitchFamily="34" charset="0"/>
            </a:endParaRPr>
          </a:p>
          <a:p>
            <a:pPr algn="l">
              <a:buFont typeface="Arial" panose="020B0604020202020204" pitchFamily="34" charset="0"/>
              <a:buChar char="•"/>
            </a:pPr>
            <a:r>
              <a:rPr lang="en-US" sz="2600" b="0" i="0" dirty="0">
                <a:solidFill>
                  <a:srgbClr val="493456"/>
                </a:solidFill>
                <a:effectLst/>
                <a:latin typeface="Open Sans" panose="020B0606030504020204" pitchFamily="34" charset="0"/>
              </a:rPr>
              <a:t> </a:t>
            </a:r>
            <a:r>
              <a:rPr lang="vi-VN" sz="2600" b="0" i="0" dirty="0">
                <a:solidFill>
                  <a:srgbClr val="493456"/>
                </a:solidFill>
                <a:effectLst/>
                <a:latin typeface="Open Sans" panose="020B0606030504020204" pitchFamily="34" charset="0"/>
              </a:rPr>
              <a:t>Công thức: </a:t>
            </a:r>
            <a:r>
              <a:rPr lang="vi-VN" sz="2600" b="0" i="0" dirty="0">
                <a:solidFill>
                  <a:srgbClr val="493456"/>
                </a:solidFill>
                <a:effectLst/>
                <a:highlight>
                  <a:srgbClr val="FFFF00"/>
                </a:highlight>
                <a:latin typeface="Open Sans" panose="020B0606030504020204" pitchFamily="34" charset="0"/>
              </a:rPr>
              <a:t>SS + VV</a:t>
            </a:r>
          </a:p>
        </p:txBody>
      </p:sp>
    </p:spTree>
    <p:extLst>
      <p:ext uri="{BB962C8B-B14F-4D97-AF65-F5344CB8AC3E}">
        <p14:creationId xmlns:p14="http://schemas.microsoft.com/office/powerpoint/2010/main" val="2251634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left)">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wipe(left)">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wipe(left)">
                                      <p:cBhvr>
                                        <p:cTn id="4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75DB4-B83A-4C04-9FCC-98670A766F00}"/>
              </a:ext>
            </a:extLst>
          </p:cNvPr>
          <p:cNvPicPr>
            <a:picLocks noChangeAspect="1"/>
          </p:cNvPicPr>
          <p:nvPr/>
        </p:nvPicPr>
        <p:blipFill rotWithShape="1">
          <a:blip r:embed="rId3"/>
          <a:srcRect t="20366" b="28645"/>
          <a:stretch/>
        </p:blipFill>
        <p:spPr>
          <a:xfrm>
            <a:off x="1744560" y="342900"/>
            <a:ext cx="9693480" cy="742949"/>
          </a:xfrm>
          <a:prstGeom prst="rect">
            <a:avLst/>
          </a:prstGeom>
        </p:spPr>
      </p:pic>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4"/>
          <a:srcRect l="1524" t="50000" r="35110" b="35096"/>
          <a:stretch/>
        </p:blipFill>
        <p:spPr>
          <a:xfrm>
            <a:off x="1862636" y="1302328"/>
            <a:ext cx="6180984" cy="700548"/>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2328863" y="2214563"/>
            <a:ext cx="9572192" cy="4419415"/>
          </a:xfrm>
          <a:prstGeom prst="rect">
            <a:avLst/>
          </a:prstGeom>
          <a:noFill/>
        </p:spPr>
        <p:txBody>
          <a:bodyPr wrap="square" rtlCol="0">
            <a:spAutoFit/>
          </a:bodyPr>
          <a:lstStyle/>
          <a:p>
            <a:r>
              <a:rPr lang="en-US" sz="2600" i="1" dirty="0">
                <a:solidFill>
                  <a:srgbClr val="493456"/>
                </a:solidFill>
              </a:rPr>
              <a:t>A compound sentence has </a:t>
            </a:r>
            <a:r>
              <a:rPr lang="en-US" sz="2600" b="1" i="1" dirty="0">
                <a:solidFill>
                  <a:srgbClr val="493456"/>
                </a:solidFill>
                <a:highlight>
                  <a:srgbClr val="FFFF00"/>
                </a:highlight>
              </a:rPr>
              <a:t>two independent clauses</a:t>
            </a:r>
            <a:r>
              <a:rPr lang="en-US" sz="2600" i="1" dirty="0">
                <a:solidFill>
                  <a:srgbClr val="493456"/>
                </a:solidFill>
              </a:rPr>
              <a:t>* joined by</a:t>
            </a:r>
          </a:p>
          <a:p>
            <a:pPr marL="457200" indent="-457200">
              <a:lnSpc>
                <a:spcPct val="150000"/>
              </a:lnSpc>
              <a:buFont typeface="Arial" panose="020B0604020202020204" pitchFamily="34" charset="0"/>
              <a:buChar char="•"/>
            </a:pPr>
            <a:r>
              <a:rPr lang="en-US" sz="2600" i="1" dirty="0">
                <a:solidFill>
                  <a:srgbClr val="C00000"/>
                </a:solidFill>
              </a:rPr>
              <a:t>a coordinating conjunction (FANBOYS)</a:t>
            </a:r>
          </a:p>
          <a:p>
            <a:pPr>
              <a:lnSpc>
                <a:spcPct val="150000"/>
              </a:lnSpc>
            </a:pPr>
            <a:r>
              <a:rPr lang="en-US" sz="2600" i="1" dirty="0">
                <a:solidFill>
                  <a:srgbClr val="493456"/>
                </a:solidFill>
              </a:rPr>
              <a:t>Tom reads novels, but Jack reads comics.</a:t>
            </a:r>
          </a:p>
          <a:p>
            <a:pPr marL="457200" indent="-457200">
              <a:lnSpc>
                <a:spcPct val="150000"/>
              </a:lnSpc>
              <a:buFont typeface="Arial" panose="020B0604020202020204" pitchFamily="34" charset="0"/>
              <a:buChar char="•"/>
            </a:pPr>
            <a:r>
              <a:rPr lang="en-US" sz="2600" i="1" dirty="0">
                <a:solidFill>
                  <a:srgbClr val="C00000"/>
                </a:solidFill>
              </a:rPr>
              <a:t>A conjunctive adverb (however, therefore, …)</a:t>
            </a:r>
          </a:p>
          <a:p>
            <a:pPr>
              <a:lnSpc>
                <a:spcPct val="150000"/>
              </a:lnSpc>
            </a:pPr>
            <a:r>
              <a:rPr lang="en-US" sz="2600" i="1" dirty="0">
                <a:solidFill>
                  <a:srgbClr val="493456"/>
                </a:solidFill>
              </a:rPr>
              <a:t>Tom reads novels; however, Jack reads comics.</a:t>
            </a:r>
          </a:p>
          <a:p>
            <a:pPr marL="457200" indent="-457200">
              <a:lnSpc>
                <a:spcPct val="150000"/>
              </a:lnSpc>
              <a:buFont typeface="Arial" panose="020B0604020202020204" pitchFamily="34" charset="0"/>
              <a:buChar char="•"/>
            </a:pPr>
            <a:r>
              <a:rPr lang="en-US" sz="2600" i="1" dirty="0">
                <a:solidFill>
                  <a:srgbClr val="C00000"/>
                </a:solidFill>
              </a:rPr>
              <a:t>A semicolon alone (</a:t>
            </a:r>
            <a:r>
              <a:rPr lang="en-US" sz="2600" i="1" dirty="0" err="1">
                <a:solidFill>
                  <a:srgbClr val="C00000"/>
                </a:solidFill>
              </a:rPr>
              <a:t>dấu</a:t>
            </a:r>
            <a:r>
              <a:rPr lang="en-US" sz="2600" i="1" dirty="0">
                <a:solidFill>
                  <a:srgbClr val="C00000"/>
                </a:solidFill>
              </a:rPr>
              <a:t> </a:t>
            </a:r>
            <a:r>
              <a:rPr lang="en-US" sz="2600" i="1" dirty="0" err="1">
                <a:solidFill>
                  <a:srgbClr val="C00000"/>
                </a:solidFill>
              </a:rPr>
              <a:t>chấm</a:t>
            </a:r>
            <a:r>
              <a:rPr lang="en-US" sz="2600" i="1" dirty="0">
                <a:solidFill>
                  <a:srgbClr val="C00000"/>
                </a:solidFill>
              </a:rPr>
              <a:t> </a:t>
            </a:r>
            <a:r>
              <a:rPr lang="en-US" sz="2600" i="1" dirty="0" err="1">
                <a:solidFill>
                  <a:srgbClr val="C00000"/>
                </a:solidFill>
              </a:rPr>
              <a:t>phẩy</a:t>
            </a:r>
            <a:r>
              <a:rPr lang="en-US" sz="2600" i="1" dirty="0">
                <a:solidFill>
                  <a:srgbClr val="C00000"/>
                </a:solidFill>
              </a:rPr>
              <a:t>) </a:t>
            </a:r>
          </a:p>
          <a:p>
            <a:pPr>
              <a:lnSpc>
                <a:spcPct val="150000"/>
              </a:lnSpc>
            </a:pPr>
            <a:r>
              <a:rPr lang="en-US" sz="2600" i="1" dirty="0">
                <a:solidFill>
                  <a:srgbClr val="493456"/>
                </a:solidFill>
              </a:rPr>
              <a:t>Tom reads novels; Jack reads comics.</a:t>
            </a:r>
          </a:p>
        </p:txBody>
      </p:sp>
      <p:sp>
        <p:nvSpPr>
          <p:cNvPr id="14" name="Rectangle 13">
            <a:extLst>
              <a:ext uri="{FF2B5EF4-FFF2-40B4-BE49-F238E27FC236}">
                <a16:creationId xmlns:a16="http://schemas.microsoft.com/office/drawing/2014/main" id="{2BF80B37-AEAE-4FD8-8AA0-46EA45C6851D}"/>
              </a:ext>
            </a:extLst>
          </p:cNvPr>
          <p:cNvSpPr/>
          <p:nvPr/>
        </p:nvSpPr>
        <p:spPr>
          <a:xfrm>
            <a:off x="10183091" y="2909455"/>
            <a:ext cx="1482436" cy="332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0" i="0" dirty="0">
                <a:solidFill>
                  <a:schemeClr val="tx1"/>
                </a:solidFill>
                <a:effectLst/>
                <a:latin typeface="Open Sans" panose="020B0606030504020204" pitchFamily="34" charset="0"/>
              </a:rPr>
              <a:t>F= for</a:t>
            </a:r>
          </a:p>
          <a:p>
            <a:r>
              <a:rPr lang="en-US" sz="2800" b="0" i="0" dirty="0">
                <a:solidFill>
                  <a:schemeClr val="tx1"/>
                </a:solidFill>
                <a:effectLst/>
                <a:latin typeface="Open Sans" panose="020B0606030504020204" pitchFamily="34" charset="0"/>
              </a:rPr>
              <a:t>A= and</a:t>
            </a:r>
          </a:p>
          <a:p>
            <a:r>
              <a:rPr lang="en-US" sz="2800" b="0" i="0" dirty="0">
                <a:solidFill>
                  <a:schemeClr val="tx1"/>
                </a:solidFill>
                <a:effectLst/>
                <a:latin typeface="Open Sans" panose="020B0606030504020204" pitchFamily="34" charset="0"/>
              </a:rPr>
              <a:t>N= nor</a:t>
            </a:r>
          </a:p>
          <a:p>
            <a:r>
              <a:rPr lang="en-US" sz="2800" b="0" i="0" dirty="0">
                <a:solidFill>
                  <a:schemeClr val="tx1"/>
                </a:solidFill>
                <a:effectLst/>
                <a:latin typeface="Open Sans" panose="020B0606030504020204" pitchFamily="34" charset="0"/>
              </a:rPr>
              <a:t>B= but</a:t>
            </a:r>
          </a:p>
          <a:p>
            <a:r>
              <a:rPr lang="en-US" sz="2800" b="0" i="0" dirty="0">
                <a:solidFill>
                  <a:schemeClr val="tx1"/>
                </a:solidFill>
                <a:effectLst/>
                <a:latin typeface="Open Sans" panose="020B0606030504020204" pitchFamily="34" charset="0"/>
              </a:rPr>
              <a:t>O= or</a:t>
            </a:r>
          </a:p>
          <a:p>
            <a:r>
              <a:rPr lang="en-US" sz="2800" b="0" i="0" dirty="0">
                <a:solidFill>
                  <a:schemeClr val="tx1"/>
                </a:solidFill>
                <a:effectLst/>
                <a:latin typeface="Open Sans" panose="020B0606030504020204" pitchFamily="34" charset="0"/>
              </a:rPr>
              <a:t>Y= yet</a:t>
            </a:r>
          </a:p>
          <a:p>
            <a:r>
              <a:rPr lang="en-US" sz="2800" b="0" i="0" dirty="0">
                <a:solidFill>
                  <a:schemeClr val="tx1"/>
                </a:solidFill>
                <a:effectLst/>
                <a:latin typeface="Open Sans" panose="020B0606030504020204" pitchFamily="34" charset="0"/>
              </a:rPr>
              <a:t>S= so</a:t>
            </a:r>
          </a:p>
        </p:txBody>
      </p:sp>
    </p:spTree>
    <p:extLst>
      <p:ext uri="{BB962C8B-B14F-4D97-AF65-F5344CB8AC3E}">
        <p14:creationId xmlns:p14="http://schemas.microsoft.com/office/powerpoint/2010/main" val="2849791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left)">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left)">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524" t="50000" r="35110" b="35096"/>
          <a:stretch/>
        </p:blipFill>
        <p:spPr>
          <a:xfrm>
            <a:off x="1791441" y="256715"/>
            <a:ext cx="6180984" cy="700548"/>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1925908" y="1240388"/>
            <a:ext cx="9572192" cy="4185761"/>
          </a:xfrm>
          <a:prstGeom prst="rect">
            <a:avLst/>
          </a:prstGeom>
          <a:noFill/>
        </p:spPr>
        <p:txBody>
          <a:bodyPr wrap="square" rtlCol="0">
            <a:spAutoFit/>
          </a:bodyPr>
          <a:lstStyle/>
          <a:p>
            <a:r>
              <a:rPr lang="en-US" sz="2800" i="1" dirty="0" err="1">
                <a:solidFill>
                  <a:srgbClr val="493456"/>
                </a:solidFill>
              </a:rPr>
              <a:t>Công</a:t>
            </a:r>
            <a:r>
              <a:rPr lang="en-US" sz="2800" i="1" dirty="0">
                <a:solidFill>
                  <a:srgbClr val="493456"/>
                </a:solidFill>
              </a:rPr>
              <a:t> </a:t>
            </a:r>
            <a:r>
              <a:rPr lang="en-US" sz="2800" i="1" dirty="0" err="1">
                <a:solidFill>
                  <a:srgbClr val="493456"/>
                </a:solidFill>
              </a:rPr>
              <a:t>thức</a:t>
            </a:r>
            <a:r>
              <a:rPr lang="en-US" sz="2800" i="1" dirty="0">
                <a:solidFill>
                  <a:srgbClr val="493456"/>
                </a:solidFill>
              </a:rPr>
              <a:t>:</a:t>
            </a:r>
          </a:p>
          <a:p>
            <a:endParaRPr lang="en-US" sz="1400" i="1" dirty="0">
              <a:solidFill>
                <a:srgbClr val="493456"/>
              </a:solidFill>
            </a:endParaRPr>
          </a:p>
          <a:p>
            <a:r>
              <a:rPr lang="en-US" sz="2800" i="1" dirty="0">
                <a:solidFill>
                  <a:srgbClr val="493456"/>
                </a:solidFill>
              </a:rPr>
              <a:t>Clause 1</a:t>
            </a:r>
            <a:r>
              <a:rPr lang="en-US" sz="2800" i="1" dirty="0">
                <a:solidFill>
                  <a:srgbClr val="493456"/>
                </a:solidFill>
                <a:highlight>
                  <a:srgbClr val="FFFF00"/>
                </a:highlight>
              </a:rPr>
              <a:t>, coordinating conjunction </a:t>
            </a:r>
            <a:r>
              <a:rPr lang="en-US" sz="2800" i="1" dirty="0">
                <a:solidFill>
                  <a:srgbClr val="493456"/>
                </a:solidFill>
              </a:rPr>
              <a:t>clause 2.</a:t>
            </a:r>
          </a:p>
          <a:p>
            <a:r>
              <a:rPr lang="en-US" sz="2800" i="1" dirty="0">
                <a:solidFill>
                  <a:srgbClr val="C00000"/>
                </a:solidFill>
              </a:rPr>
              <a:t>Tom reads novels, but Jack reads comics.</a:t>
            </a:r>
          </a:p>
          <a:p>
            <a:endParaRPr lang="en-US" sz="2800" i="1" dirty="0">
              <a:solidFill>
                <a:srgbClr val="493456"/>
              </a:solidFill>
            </a:endParaRPr>
          </a:p>
          <a:p>
            <a:r>
              <a:rPr lang="en-US" sz="2800" i="1" dirty="0">
                <a:solidFill>
                  <a:srgbClr val="493456"/>
                </a:solidFill>
              </a:rPr>
              <a:t>Clause 1</a:t>
            </a:r>
            <a:r>
              <a:rPr lang="en-US" sz="2800" i="1" dirty="0">
                <a:solidFill>
                  <a:srgbClr val="493456"/>
                </a:solidFill>
                <a:highlight>
                  <a:srgbClr val="FFFF00"/>
                </a:highlight>
              </a:rPr>
              <a:t>; conjunctive adverb, </a:t>
            </a:r>
            <a:r>
              <a:rPr lang="en-US" sz="2800" i="1" dirty="0">
                <a:solidFill>
                  <a:srgbClr val="493456"/>
                </a:solidFill>
              </a:rPr>
              <a:t>clause 2.</a:t>
            </a:r>
          </a:p>
          <a:p>
            <a:r>
              <a:rPr lang="en-US" sz="2800" i="1" dirty="0">
                <a:solidFill>
                  <a:srgbClr val="C00000"/>
                </a:solidFill>
              </a:rPr>
              <a:t>Tom reads novels; however, Jack read comics.</a:t>
            </a:r>
          </a:p>
          <a:p>
            <a:endParaRPr lang="en-US" sz="2800" i="1" dirty="0">
              <a:solidFill>
                <a:srgbClr val="C00000"/>
              </a:solidFill>
            </a:endParaRPr>
          </a:p>
          <a:p>
            <a:r>
              <a:rPr lang="en-US" sz="2800" i="1" dirty="0">
                <a:solidFill>
                  <a:srgbClr val="493456"/>
                </a:solidFill>
              </a:rPr>
              <a:t>Clause 1</a:t>
            </a:r>
            <a:r>
              <a:rPr lang="en-US" sz="2800" i="1" dirty="0">
                <a:solidFill>
                  <a:srgbClr val="493456"/>
                </a:solidFill>
                <a:highlight>
                  <a:srgbClr val="FFFF00"/>
                </a:highlight>
              </a:rPr>
              <a:t>;</a:t>
            </a:r>
            <a:r>
              <a:rPr lang="en-US" sz="2800" i="1" dirty="0">
                <a:solidFill>
                  <a:srgbClr val="493456"/>
                </a:solidFill>
              </a:rPr>
              <a:t> clause 2.</a:t>
            </a:r>
          </a:p>
          <a:p>
            <a:r>
              <a:rPr lang="en-US" sz="2800" i="1" dirty="0">
                <a:solidFill>
                  <a:srgbClr val="C00000"/>
                </a:solidFill>
              </a:rPr>
              <a:t>Tom reads novels; his friend reads comics.</a:t>
            </a:r>
          </a:p>
        </p:txBody>
      </p:sp>
      <p:sp>
        <p:nvSpPr>
          <p:cNvPr id="14" name="Rectangle 13">
            <a:extLst>
              <a:ext uri="{FF2B5EF4-FFF2-40B4-BE49-F238E27FC236}">
                <a16:creationId xmlns:a16="http://schemas.microsoft.com/office/drawing/2014/main" id="{2BF80B37-AEAE-4FD8-8AA0-46EA45C6851D}"/>
              </a:ext>
            </a:extLst>
          </p:cNvPr>
          <p:cNvSpPr/>
          <p:nvPr/>
        </p:nvSpPr>
        <p:spPr>
          <a:xfrm>
            <a:off x="1925908" y="5817707"/>
            <a:ext cx="9989867" cy="783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tx1"/>
                </a:solidFill>
                <a:effectLst/>
                <a:latin typeface="Open Sans" panose="020B0606030504020204" pitchFamily="34" charset="0"/>
              </a:rPr>
              <a:t>F= for    A= and	N= nor    B= but	   O= or     Y= yet    S= so</a:t>
            </a:r>
          </a:p>
        </p:txBody>
      </p:sp>
      <p:pic>
        <p:nvPicPr>
          <p:cNvPr id="6" name="Picture 5">
            <a:extLst>
              <a:ext uri="{FF2B5EF4-FFF2-40B4-BE49-F238E27FC236}">
                <a16:creationId xmlns:a16="http://schemas.microsoft.com/office/drawing/2014/main" id="{78EABD85-0EC6-4E24-B23A-FC4F8E1D933F}"/>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spTree>
    <p:extLst>
      <p:ext uri="{BB962C8B-B14F-4D97-AF65-F5344CB8AC3E}">
        <p14:creationId xmlns:p14="http://schemas.microsoft.com/office/powerpoint/2010/main" val="2409841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wipe(left)">
                                      <p:cBhvr>
                                        <p:cTn id="20" dur="500"/>
                                        <p:tgtEl>
                                          <p:spTgt spid="8">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wipe(left)">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wipe(left)">
                                      <p:cBhvr>
                                        <p:cTn id="28" dur="500"/>
                                        <p:tgtEl>
                                          <p:spTgt spid="8">
                                            <p:txEl>
                                              <p:pRg st="8" end="8"/>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wipe(left)">
                                      <p:cBhvr>
                                        <p:cTn id="3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524" t="50000" r="35110" b="35096"/>
          <a:stretch/>
        </p:blipFill>
        <p:spPr>
          <a:xfrm>
            <a:off x="1791441" y="256715"/>
            <a:ext cx="6180984" cy="700548"/>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1870365" y="997527"/>
            <a:ext cx="10045410" cy="5582744"/>
          </a:xfrm>
          <a:prstGeom prst="rect">
            <a:avLst/>
          </a:prstGeom>
          <a:noFill/>
        </p:spPr>
        <p:txBody>
          <a:bodyPr wrap="square" rtlCol="0">
            <a:spAutoFit/>
          </a:bodyPr>
          <a:lstStyle/>
          <a:p>
            <a:r>
              <a:rPr lang="en-US" sz="2600" i="1" dirty="0" err="1">
                <a:solidFill>
                  <a:srgbClr val="493456"/>
                </a:solidFill>
              </a:rPr>
              <a:t>Lưu</a:t>
            </a:r>
            <a:r>
              <a:rPr lang="en-US" sz="2600" i="1" dirty="0">
                <a:solidFill>
                  <a:srgbClr val="493456"/>
                </a:solidFill>
              </a:rPr>
              <a:t> ý:</a:t>
            </a:r>
          </a:p>
          <a:p>
            <a:pPr algn="just"/>
            <a:r>
              <a:rPr lang="vi-VN" sz="2400" b="1" i="1" dirty="0">
                <a:solidFill>
                  <a:srgbClr val="493456"/>
                </a:solidFill>
              </a:rPr>
              <a:t>Sử dụng quá nhiều mệnh đề trong 1 câu sẽ gây khó khăn để người đọc theo kịp ý bạn muốn diễn đạt</a:t>
            </a:r>
            <a:r>
              <a:rPr lang="vi-VN" sz="2400" i="1" dirty="0">
                <a:solidFill>
                  <a:srgbClr val="493456"/>
                </a:solidFill>
              </a:rPr>
              <a:t>. Bạn cũng không thể dùng 1 liên từ 2 lần trong 1 câu để nối mệnh đề. Hơn nữa trước khi bắt đầu nối câu các bạn không được phép quên dấu phẩy (comma) đặt phía trước conjunctions, nếu không các bạn sẽ bị </a:t>
            </a:r>
            <a:r>
              <a:rPr lang="en-US" sz="2400" i="1" dirty="0" err="1">
                <a:solidFill>
                  <a:srgbClr val="493456"/>
                </a:solidFill>
              </a:rPr>
              <a:t>đánh</a:t>
            </a:r>
            <a:r>
              <a:rPr lang="en-US" sz="2400" i="1" dirty="0">
                <a:solidFill>
                  <a:srgbClr val="493456"/>
                </a:solidFill>
              </a:rPr>
              <a:t> </a:t>
            </a:r>
            <a:r>
              <a:rPr lang="en-US" sz="2400" i="1" dirty="0" err="1">
                <a:solidFill>
                  <a:srgbClr val="493456"/>
                </a:solidFill>
              </a:rPr>
              <a:t>dấu</a:t>
            </a:r>
            <a:r>
              <a:rPr lang="en-US" sz="2400" i="1" dirty="0">
                <a:solidFill>
                  <a:srgbClr val="493456"/>
                </a:solidFill>
              </a:rPr>
              <a:t> </a:t>
            </a:r>
            <a:r>
              <a:rPr lang="vi-VN" sz="2400" i="1" dirty="0">
                <a:solidFill>
                  <a:srgbClr val="493456"/>
                </a:solidFill>
                <a:highlight>
                  <a:srgbClr val="FFFF00"/>
                </a:highlight>
              </a:rPr>
              <a:t> run-on sentence</a:t>
            </a:r>
            <a:r>
              <a:rPr lang="vi-VN" sz="2400" i="1" dirty="0">
                <a:solidFill>
                  <a:srgbClr val="493456"/>
                </a:solidFill>
              </a:rPr>
              <a:t>.</a:t>
            </a:r>
          </a:p>
          <a:p>
            <a:endParaRPr lang="vi-VN" sz="2600" i="1" dirty="0">
              <a:solidFill>
                <a:srgbClr val="493456"/>
              </a:solidFill>
            </a:endParaRPr>
          </a:p>
          <a:p>
            <a:r>
              <a:rPr lang="vi-VN" sz="2600" i="1" dirty="0">
                <a:solidFill>
                  <a:srgbClr val="493456"/>
                </a:solidFill>
              </a:rPr>
              <a:t>Ví dụ câu sai:</a:t>
            </a:r>
          </a:p>
          <a:p>
            <a:pPr marL="514350" indent="-514350" algn="just">
              <a:buFont typeface="+mj-lt"/>
              <a:buAutoNum type="arabicPeriod"/>
            </a:pPr>
            <a:r>
              <a:rPr lang="vi-VN" sz="2600" i="1" dirty="0">
                <a:solidFill>
                  <a:srgbClr val="493456"/>
                </a:solidFill>
              </a:rPr>
              <a:t>Computers are used widely in most countries now</a:t>
            </a:r>
            <a:r>
              <a:rPr lang="vi-VN" sz="2600" i="1" dirty="0">
                <a:solidFill>
                  <a:srgbClr val="C00000"/>
                </a:solidFill>
              </a:rPr>
              <a:t>,</a:t>
            </a:r>
            <a:r>
              <a:rPr lang="en-US" sz="2600" i="1" dirty="0">
                <a:solidFill>
                  <a:srgbClr val="C00000"/>
                </a:solidFill>
              </a:rPr>
              <a:t> </a:t>
            </a:r>
            <a:r>
              <a:rPr lang="vi-VN" sz="2600" i="1" dirty="0">
                <a:solidFill>
                  <a:srgbClr val="C00000"/>
                </a:solidFill>
              </a:rPr>
              <a:t>and </a:t>
            </a:r>
            <a:r>
              <a:rPr lang="vi-VN" sz="2600" i="1" dirty="0">
                <a:solidFill>
                  <a:srgbClr val="493456"/>
                </a:solidFill>
              </a:rPr>
              <a:t>they are a sign of progress</a:t>
            </a:r>
            <a:r>
              <a:rPr lang="vi-VN" sz="2600" i="1" dirty="0">
                <a:solidFill>
                  <a:srgbClr val="C00000"/>
                </a:solidFill>
              </a:rPr>
              <a:t>, and </a:t>
            </a:r>
            <a:r>
              <a:rPr lang="vi-VN" sz="2600" i="1" dirty="0">
                <a:solidFill>
                  <a:srgbClr val="493456"/>
                </a:solidFill>
              </a:rPr>
              <a:t>we must ensure everyone has access to them.</a:t>
            </a:r>
            <a:endParaRPr lang="en-US" sz="2600" i="1" dirty="0">
              <a:solidFill>
                <a:srgbClr val="493456"/>
              </a:solidFill>
            </a:endParaRPr>
          </a:p>
          <a:p>
            <a:pPr marL="514350" indent="-514350" algn="just">
              <a:buFont typeface="+mj-lt"/>
              <a:buAutoNum type="arabicPeriod"/>
            </a:pPr>
            <a:r>
              <a:rPr lang="vi-VN" sz="2600" i="1" dirty="0">
                <a:solidFill>
                  <a:srgbClr val="493456"/>
                </a:solidFill>
              </a:rPr>
              <a:t>Computers are used widely in most countries now </a:t>
            </a:r>
            <a:r>
              <a:rPr lang="vi-VN" sz="2000" i="1" dirty="0">
                <a:solidFill>
                  <a:srgbClr val="493456"/>
                </a:solidFill>
              </a:rPr>
              <a:t>(</a:t>
            </a:r>
            <a:r>
              <a:rPr lang="vi-VN" sz="2000" i="1" dirty="0">
                <a:solidFill>
                  <a:srgbClr val="493456"/>
                </a:solidFill>
                <a:highlight>
                  <a:srgbClr val="FFFF00"/>
                </a:highlight>
              </a:rPr>
              <a:t>thiếu dấu phẩy</a:t>
            </a:r>
            <a:r>
              <a:rPr lang="vi-VN" sz="2000" i="1" dirty="0">
                <a:solidFill>
                  <a:srgbClr val="493456"/>
                </a:solidFill>
              </a:rPr>
              <a:t>)</a:t>
            </a:r>
            <a:r>
              <a:rPr lang="en-US" sz="2000" i="1" dirty="0">
                <a:solidFill>
                  <a:srgbClr val="493456"/>
                </a:solidFill>
              </a:rPr>
              <a:t> </a:t>
            </a:r>
            <a:r>
              <a:rPr lang="vi-VN" sz="2600" i="1" dirty="0">
                <a:solidFill>
                  <a:srgbClr val="493456"/>
                </a:solidFill>
              </a:rPr>
              <a:t>and they are a sign of progress and we must ensure everyone has access to them.</a:t>
            </a:r>
            <a:endParaRPr lang="en-US" sz="2600" i="1" dirty="0">
              <a:solidFill>
                <a:srgbClr val="493456"/>
              </a:solidFill>
            </a:endParaRPr>
          </a:p>
        </p:txBody>
      </p:sp>
      <p:pic>
        <p:nvPicPr>
          <p:cNvPr id="6" name="Picture 5">
            <a:extLst>
              <a:ext uri="{FF2B5EF4-FFF2-40B4-BE49-F238E27FC236}">
                <a16:creationId xmlns:a16="http://schemas.microsoft.com/office/drawing/2014/main" id="{78EABD85-0EC6-4E24-B23A-FC4F8E1D933F}"/>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spTree>
    <p:extLst>
      <p:ext uri="{BB962C8B-B14F-4D97-AF65-F5344CB8AC3E}">
        <p14:creationId xmlns:p14="http://schemas.microsoft.com/office/powerpoint/2010/main" val="244482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left)">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75DB4-B83A-4C04-9FCC-98670A766F00}"/>
              </a:ext>
            </a:extLst>
          </p:cNvPr>
          <p:cNvPicPr>
            <a:picLocks noChangeAspect="1"/>
          </p:cNvPicPr>
          <p:nvPr/>
        </p:nvPicPr>
        <p:blipFill rotWithShape="1">
          <a:blip r:embed="rId3"/>
          <a:srcRect t="20366" b="28645"/>
          <a:stretch/>
        </p:blipFill>
        <p:spPr>
          <a:xfrm>
            <a:off x="1744560" y="342900"/>
            <a:ext cx="9693480" cy="742949"/>
          </a:xfrm>
          <a:prstGeom prst="rect">
            <a:avLst/>
          </a:prstGeom>
        </p:spPr>
      </p:pic>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4"/>
          <a:srcRect l="1211" t="73201" r="35423" b="11895"/>
          <a:stretch/>
        </p:blipFill>
        <p:spPr>
          <a:xfrm>
            <a:off x="1862636" y="1302328"/>
            <a:ext cx="6180984" cy="700548"/>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1981201" y="2214563"/>
            <a:ext cx="8488166" cy="4493538"/>
          </a:xfrm>
          <a:prstGeom prst="rect">
            <a:avLst/>
          </a:prstGeom>
          <a:noFill/>
        </p:spPr>
        <p:txBody>
          <a:bodyPr wrap="square" rtlCol="0">
            <a:spAutoFit/>
          </a:bodyPr>
          <a:lstStyle/>
          <a:p>
            <a:pPr algn="just"/>
            <a:r>
              <a:rPr lang="en-US" sz="2600" i="1" dirty="0">
                <a:solidFill>
                  <a:srgbClr val="493456"/>
                </a:solidFill>
              </a:rPr>
              <a:t>A complex sentence has </a:t>
            </a:r>
            <a:r>
              <a:rPr lang="en-US" sz="2600" i="1" dirty="0">
                <a:solidFill>
                  <a:srgbClr val="493456"/>
                </a:solidFill>
                <a:highlight>
                  <a:srgbClr val="FFFF00"/>
                </a:highlight>
              </a:rPr>
              <a:t>one dependent clause </a:t>
            </a:r>
            <a:r>
              <a:rPr lang="en-US" sz="2600" i="1" dirty="0">
                <a:solidFill>
                  <a:srgbClr val="493456"/>
                </a:solidFill>
              </a:rPr>
              <a:t>(headed by a subordinating conjunction or a relative pronoun ) </a:t>
            </a:r>
            <a:r>
              <a:rPr lang="en-US" sz="2600" i="1" dirty="0">
                <a:solidFill>
                  <a:srgbClr val="493456"/>
                </a:solidFill>
                <a:highlight>
                  <a:srgbClr val="FFFF00"/>
                </a:highlight>
              </a:rPr>
              <a:t>joined to an independent clause</a:t>
            </a:r>
            <a:r>
              <a:rPr lang="en-US" sz="2600" i="1" dirty="0">
                <a:solidFill>
                  <a:srgbClr val="493456"/>
                </a:solidFill>
              </a:rPr>
              <a:t>.</a:t>
            </a:r>
          </a:p>
          <a:p>
            <a:pPr algn="just"/>
            <a:r>
              <a:rPr lang="vi-VN" sz="2600" i="1" dirty="0">
                <a:solidFill>
                  <a:srgbClr val="C00000"/>
                </a:solidFill>
              </a:rPr>
              <a:t>Câu phức là câu có ít nhất </a:t>
            </a:r>
            <a:r>
              <a:rPr lang="vi-VN" sz="2600" i="1" dirty="0">
                <a:solidFill>
                  <a:srgbClr val="C00000"/>
                </a:solidFill>
                <a:highlight>
                  <a:srgbClr val="FFFF00"/>
                </a:highlight>
              </a:rPr>
              <a:t>1 mệnh đề phụ thuộc </a:t>
            </a:r>
            <a:r>
              <a:rPr lang="vi-VN" sz="2600" i="1" dirty="0">
                <a:solidFill>
                  <a:srgbClr val="C00000"/>
                </a:solidFill>
              </a:rPr>
              <a:t>(dependent clause) và </a:t>
            </a:r>
            <a:r>
              <a:rPr lang="vi-VN" sz="2600" i="1" dirty="0">
                <a:solidFill>
                  <a:srgbClr val="C00000"/>
                </a:solidFill>
                <a:highlight>
                  <a:srgbClr val="FFFF00"/>
                </a:highlight>
              </a:rPr>
              <a:t>1 mệnh đề độc lập </a:t>
            </a:r>
            <a:r>
              <a:rPr lang="vi-VN" sz="2600" i="1" dirty="0">
                <a:solidFill>
                  <a:srgbClr val="C00000"/>
                </a:solidFill>
              </a:rPr>
              <a:t>(independent clause) liên kết với nhau, nhưng không sử dụng các liên từ nói trên “Fanboy” nhưng </a:t>
            </a:r>
            <a:r>
              <a:rPr lang="vi-VN" sz="2600" i="1" dirty="0">
                <a:solidFill>
                  <a:srgbClr val="C00000"/>
                </a:solidFill>
                <a:highlight>
                  <a:srgbClr val="FFFF00"/>
                </a:highlight>
              </a:rPr>
              <a:t>sử dụng các liên từ phụ thuộc Subordinating Conjuntions</a:t>
            </a:r>
            <a:r>
              <a:rPr lang="vi-VN" sz="2600" i="1" dirty="0">
                <a:solidFill>
                  <a:srgbClr val="C00000"/>
                </a:solidFill>
              </a:rPr>
              <a:t>.</a:t>
            </a:r>
            <a:endParaRPr lang="en-US" sz="2600" i="1" dirty="0">
              <a:solidFill>
                <a:srgbClr val="C00000"/>
              </a:solidFill>
            </a:endParaRPr>
          </a:p>
          <a:p>
            <a:pPr algn="just"/>
            <a:endParaRPr lang="en-US" sz="2600" i="1" dirty="0">
              <a:solidFill>
                <a:srgbClr val="C00000"/>
              </a:solidFill>
            </a:endParaRPr>
          </a:p>
          <a:p>
            <a:pPr algn="just"/>
            <a:r>
              <a:rPr lang="vi-VN" sz="2600" b="1" i="1" dirty="0">
                <a:solidFill>
                  <a:srgbClr val="A31312"/>
                </a:solidFill>
              </a:rPr>
              <a:t>Lưu ý</a:t>
            </a:r>
            <a:r>
              <a:rPr lang="vi-VN" sz="2600" i="1" dirty="0">
                <a:solidFill>
                  <a:srgbClr val="493456"/>
                </a:solidFill>
              </a:rPr>
              <a:t>: Mệnh đề đi liền với liên từ trong câu phức là mệnh đề phụ thuộc (dependent clause).</a:t>
            </a:r>
          </a:p>
        </p:txBody>
      </p:sp>
    </p:spTree>
    <p:extLst>
      <p:ext uri="{BB962C8B-B14F-4D97-AF65-F5344CB8AC3E}">
        <p14:creationId xmlns:p14="http://schemas.microsoft.com/office/powerpoint/2010/main" val="738671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A39091-969E-4373-B714-8F44BDED342F}"/>
              </a:ext>
            </a:extLst>
          </p:cNvPr>
          <p:cNvSpPr/>
          <p:nvPr/>
        </p:nvSpPr>
        <p:spPr>
          <a:xfrm>
            <a:off x="698810" y="2277936"/>
            <a:ext cx="4900144" cy="2372842"/>
          </a:xfrm>
          <a:prstGeom prst="roundRect">
            <a:avLst/>
          </a:prstGeom>
          <a:solidFill>
            <a:schemeClr val="accent1">
              <a:lumMod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10000"/>
          </a:bodyPr>
          <a:lstStyle/>
          <a:p>
            <a:pPr>
              <a:lnSpc>
                <a:spcPct val="90000"/>
              </a:lnSpc>
              <a:spcBef>
                <a:spcPct val="0"/>
              </a:spcBef>
              <a:spcAft>
                <a:spcPts val="600"/>
              </a:spcAft>
            </a:pPr>
            <a:endParaRPr lang="en-US" sz="5400" b="1" dirty="0">
              <a:solidFill>
                <a:schemeClr val="tx1"/>
              </a:solidFill>
              <a:effectLst>
                <a:glow rad="228600">
                  <a:schemeClr val="accent2">
                    <a:satMod val="175000"/>
                    <a:alpha val="40000"/>
                  </a:schemeClr>
                </a:glow>
              </a:effectLst>
              <a:latin typeface="+mj-lt"/>
              <a:ea typeface="+mj-ea"/>
              <a:cs typeface="+mj-cs"/>
            </a:endParaRPr>
          </a:p>
          <a:p>
            <a:pPr>
              <a:lnSpc>
                <a:spcPct val="90000"/>
              </a:lnSpc>
              <a:spcBef>
                <a:spcPct val="0"/>
              </a:spcBef>
              <a:spcAft>
                <a:spcPts val="600"/>
              </a:spcAft>
            </a:pPr>
            <a:r>
              <a:rPr lang="en-US" sz="5400" b="1" dirty="0">
                <a:solidFill>
                  <a:schemeClr val="tx1"/>
                </a:solidFill>
                <a:effectLst>
                  <a:glow rad="228600">
                    <a:schemeClr val="accent2">
                      <a:satMod val="175000"/>
                      <a:alpha val="40000"/>
                    </a:schemeClr>
                  </a:glow>
                </a:effectLst>
                <a:latin typeface="+mj-lt"/>
                <a:ea typeface="+mj-ea"/>
                <a:cs typeface="+mj-cs"/>
              </a:rPr>
              <a:t>   </a:t>
            </a:r>
            <a:r>
              <a:rPr lang="en-US" sz="5800" b="1" dirty="0">
                <a:solidFill>
                  <a:schemeClr val="bg1"/>
                </a:solidFill>
                <a:effectLst>
                  <a:glow rad="228600">
                    <a:schemeClr val="accent2">
                      <a:satMod val="175000"/>
                      <a:alpha val="40000"/>
                    </a:schemeClr>
                  </a:glow>
                </a:effectLst>
                <a:latin typeface="+mj-lt"/>
                <a:ea typeface="+mj-ea"/>
                <a:cs typeface="+mj-cs"/>
              </a:rPr>
              <a:t>LESSON 10</a:t>
            </a:r>
          </a:p>
          <a:p>
            <a:pPr>
              <a:lnSpc>
                <a:spcPct val="90000"/>
              </a:lnSpc>
              <a:spcBef>
                <a:spcPct val="0"/>
              </a:spcBef>
              <a:spcAft>
                <a:spcPts val="600"/>
              </a:spcAft>
            </a:pPr>
            <a:r>
              <a:rPr lang="en-US" sz="5400" b="1" dirty="0">
                <a:solidFill>
                  <a:schemeClr val="bg1"/>
                </a:solidFill>
                <a:effectLst>
                  <a:glow rad="228600">
                    <a:schemeClr val="accent2">
                      <a:satMod val="175000"/>
                      <a:alpha val="40000"/>
                    </a:schemeClr>
                  </a:glow>
                </a:effectLst>
                <a:latin typeface="+mj-lt"/>
                <a:ea typeface="+mj-ea"/>
                <a:cs typeface="+mj-cs"/>
              </a:rPr>
              <a:t> </a:t>
            </a:r>
          </a:p>
        </p:txBody>
      </p:sp>
      <p:pic>
        <p:nvPicPr>
          <p:cNvPr id="6" name="Picture 9">
            <a:extLst>
              <a:ext uri="{FF2B5EF4-FFF2-40B4-BE49-F238E27FC236}">
                <a16:creationId xmlns:a16="http://schemas.microsoft.com/office/drawing/2014/main" id="{01B48EA0-11D3-462E-A132-AA1290B132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5788" y="2381465"/>
            <a:ext cx="4785562" cy="1494881"/>
          </a:xfrm>
          <a:prstGeom prst="rect">
            <a:avLst/>
          </a:prstGeom>
        </p:spPr>
      </p:pic>
      <p:sp>
        <p:nvSpPr>
          <p:cNvPr id="17" name="TextBox 16">
            <a:extLst>
              <a:ext uri="{FF2B5EF4-FFF2-40B4-BE49-F238E27FC236}">
                <a16:creationId xmlns:a16="http://schemas.microsoft.com/office/drawing/2014/main" id="{B1E13EF2-C642-45B6-950F-A60BF83E30A0}"/>
              </a:ext>
            </a:extLst>
          </p:cNvPr>
          <p:cNvSpPr txBox="1"/>
          <p:nvPr/>
        </p:nvSpPr>
        <p:spPr>
          <a:xfrm>
            <a:off x="7594792" y="2757118"/>
            <a:ext cx="2816033" cy="646331"/>
          </a:xfrm>
          <a:prstGeom prst="rect">
            <a:avLst/>
          </a:prstGeom>
          <a:noFill/>
        </p:spPr>
        <p:txBody>
          <a:bodyPr wrap="square" rtlCol="0">
            <a:spAutoFit/>
          </a:bodyPr>
          <a:lstStyle/>
          <a:p>
            <a:r>
              <a:rPr lang="en-US" sz="3600" b="1" dirty="0">
                <a:solidFill>
                  <a:schemeClr val="bg2">
                    <a:lumMod val="10000"/>
                  </a:schemeClr>
                </a:solidFill>
                <a:effectLst>
                  <a:glow rad="228600">
                    <a:schemeClr val="accent4">
                      <a:satMod val="175000"/>
                      <a:alpha val="40000"/>
                    </a:schemeClr>
                  </a:glow>
                </a:effectLst>
                <a:latin typeface=".VnArial" panose="020B7200000000000000" pitchFamily="34" charset="0"/>
              </a:rPr>
              <a:t>REVIEW 2</a:t>
            </a:r>
          </a:p>
        </p:txBody>
      </p:sp>
      <p:pic>
        <p:nvPicPr>
          <p:cNvPr id="10" name="Picture 17">
            <a:extLst>
              <a:ext uri="{FF2B5EF4-FFF2-40B4-BE49-F238E27FC236}">
                <a16:creationId xmlns:a16="http://schemas.microsoft.com/office/drawing/2014/main" id="{7E7010E7-6CC2-48BC-93AE-2C5C828FCD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367685">
            <a:off x="3813460" y="2155171"/>
            <a:ext cx="2528997" cy="795484"/>
          </a:xfrm>
          <a:prstGeom prst="rect">
            <a:avLst/>
          </a:prstGeom>
        </p:spPr>
      </p:pic>
      <p:pic>
        <p:nvPicPr>
          <p:cNvPr id="20" name="Picture 19" descr="Icon&#10;&#10;Description automatically generated">
            <a:extLst>
              <a:ext uri="{FF2B5EF4-FFF2-40B4-BE49-F238E27FC236}">
                <a16:creationId xmlns:a16="http://schemas.microsoft.com/office/drawing/2014/main" id="{988A73FA-C89E-4513-AF04-8C3A84D9064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59310" y="2609786"/>
            <a:ext cx="1011346" cy="1011346"/>
          </a:xfrm>
          <a:prstGeom prst="rect">
            <a:avLst/>
          </a:prstGeom>
        </p:spPr>
      </p:pic>
    </p:spTree>
    <p:extLst>
      <p:ext uri="{BB962C8B-B14F-4D97-AF65-F5344CB8AC3E}">
        <p14:creationId xmlns:p14="http://schemas.microsoft.com/office/powerpoint/2010/main" val="64901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211" t="73201" r="35423" b="11895"/>
          <a:stretch/>
        </p:blipFill>
        <p:spPr>
          <a:xfrm>
            <a:off x="1791441" y="173685"/>
            <a:ext cx="6180984" cy="700548"/>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1907817" y="1223205"/>
            <a:ext cx="8407438" cy="5201424"/>
          </a:xfrm>
          <a:prstGeom prst="rect">
            <a:avLst/>
          </a:prstGeom>
          <a:noFill/>
        </p:spPr>
        <p:txBody>
          <a:bodyPr wrap="square" rtlCol="0">
            <a:spAutoFit/>
          </a:bodyPr>
          <a:lstStyle/>
          <a:p>
            <a:pPr algn="just"/>
            <a:r>
              <a:rPr lang="vi-VN" sz="2800" i="1" dirty="0">
                <a:solidFill>
                  <a:srgbClr val="493456"/>
                </a:solidFill>
              </a:rPr>
              <a:t>Ví dụ:</a:t>
            </a:r>
          </a:p>
          <a:p>
            <a:pPr marL="514350" indent="-514350" algn="just">
              <a:buFont typeface="+mj-lt"/>
              <a:buAutoNum type="arabicPeriod"/>
            </a:pPr>
            <a:r>
              <a:rPr lang="vi-VN" sz="2800" i="1" dirty="0">
                <a:solidFill>
                  <a:srgbClr val="A31312"/>
                </a:solidFill>
              </a:rPr>
              <a:t>He always takes time to cover his daughter carefully (independent clause) </a:t>
            </a:r>
            <a:r>
              <a:rPr lang="vi-VN" sz="2800" i="1" dirty="0">
                <a:solidFill>
                  <a:srgbClr val="0070C0"/>
                </a:solidFill>
              </a:rPr>
              <a:t>even though he is extremely busy (dependent clause).</a:t>
            </a:r>
            <a:endParaRPr lang="en-US" sz="2800" i="1" dirty="0">
              <a:solidFill>
                <a:srgbClr val="0070C0"/>
              </a:solidFill>
            </a:endParaRPr>
          </a:p>
          <a:p>
            <a:pPr marL="342900" indent="-342900" algn="just">
              <a:buFont typeface="+mj-lt"/>
              <a:buAutoNum type="arabicPeriod"/>
            </a:pPr>
            <a:endParaRPr lang="vi-VN" i="1" dirty="0">
              <a:solidFill>
                <a:srgbClr val="493456"/>
              </a:solidFill>
            </a:endParaRPr>
          </a:p>
          <a:p>
            <a:pPr marL="514350" indent="-514350" algn="just">
              <a:buFont typeface="+mj-lt"/>
              <a:buAutoNum type="arabicPeriod"/>
            </a:pPr>
            <a:r>
              <a:rPr lang="vi-VN" sz="2800" i="1" dirty="0">
                <a:solidFill>
                  <a:srgbClr val="A31312"/>
                </a:solidFill>
              </a:rPr>
              <a:t>You should think about money saving from now </a:t>
            </a:r>
            <a:r>
              <a:rPr lang="vi-VN" sz="2800" i="1" dirty="0">
                <a:solidFill>
                  <a:srgbClr val="0070C0"/>
                </a:solidFill>
              </a:rPr>
              <a:t>if you want to study abroad.</a:t>
            </a:r>
            <a:endParaRPr lang="en-US" sz="2800" i="1" dirty="0">
              <a:solidFill>
                <a:srgbClr val="0070C0"/>
              </a:solidFill>
            </a:endParaRPr>
          </a:p>
          <a:p>
            <a:pPr marL="342900" indent="-342900" algn="just">
              <a:buFont typeface="+mj-lt"/>
              <a:buAutoNum type="arabicPeriod"/>
            </a:pPr>
            <a:endParaRPr lang="vi-VN" sz="1600" i="1" dirty="0">
              <a:solidFill>
                <a:srgbClr val="493456"/>
              </a:solidFill>
            </a:endParaRPr>
          </a:p>
          <a:p>
            <a:pPr marL="514350" indent="-514350" algn="just">
              <a:buFont typeface="+mj-lt"/>
              <a:buAutoNum type="arabicPeriod"/>
            </a:pPr>
            <a:r>
              <a:rPr lang="vi-VN" sz="2800" i="1" dirty="0">
                <a:solidFill>
                  <a:srgbClr val="0070C0"/>
                </a:solidFill>
              </a:rPr>
              <a:t>Even though</a:t>
            </a:r>
            <a:r>
              <a:rPr lang="en-US" sz="2800" i="1" dirty="0">
                <a:solidFill>
                  <a:srgbClr val="0070C0"/>
                </a:solidFill>
              </a:rPr>
              <a:t> </a:t>
            </a:r>
            <a:r>
              <a:rPr lang="vi-VN" sz="2800" i="1" dirty="0">
                <a:solidFill>
                  <a:srgbClr val="0070C0"/>
                </a:solidFill>
              </a:rPr>
              <a:t>he is busy, </a:t>
            </a:r>
            <a:r>
              <a:rPr lang="vi-VN" sz="2800" i="1" dirty="0">
                <a:solidFill>
                  <a:srgbClr val="A31312"/>
                </a:solidFill>
              </a:rPr>
              <a:t>he always takes time to cover his daughter</a:t>
            </a:r>
            <a:r>
              <a:rPr lang="en-US" sz="2800" i="1" dirty="0">
                <a:solidFill>
                  <a:srgbClr val="A31312"/>
                </a:solidFill>
              </a:rPr>
              <a:t> </a:t>
            </a:r>
            <a:r>
              <a:rPr lang="vi-VN" sz="2800" i="1" dirty="0">
                <a:solidFill>
                  <a:srgbClr val="A31312"/>
                </a:solidFill>
              </a:rPr>
              <a:t>carefully.</a:t>
            </a:r>
            <a:endParaRPr lang="en-US" sz="2800" i="1" dirty="0">
              <a:solidFill>
                <a:srgbClr val="A31312"/>
              </a:solidFill>
            </a:endParaRPr>
          </a:p>
          <a:p>
            <a:pPr marL="342900" indent="-342900" algn="just">
              <a:buFont typeface="+mj-lt"/>
              <a:buAutoNum type="arabicPeriod"/>
            </a:pPr>
            <a:endParaRPr lang="vi-VN" sz="1600" i="1" dirty="0">
              <a:solidFill>
                <a:srgbClr val="A31312"/>
              </a:solidFill>
            </a:endParaRPr>
          </a:p>
          <a:p>
            <a:pPr marL="514350" indent="-514350" algn="just">
              <a:buFont typeface="+mj-lt"/>
              <a:buAutoNum type="arabicPeriod"/>
            </a:pPr>
            <a:r>
              <a:rPr lang="vi-VN" sz="2800" i="1" dirty="0">
                <a:solidFill>
                  <a:srgbClr val="0070C0"/>
                </a:solidFill>
              </a:rPr>
              <a:t>If</a:t>
            </a:r>
            <a:r>
              <a:rPr lang="en-US" sz="2800" i="1" dirty="0">
                <a:solidFill>
                  <a:srgbClr val="0070C0"/>
                </a:solidFill>
              </a:rPr>
              <a:t> </a:t>
            </a:r>
            <a:r>
              <a:rPr lang="vi-VN" sz="2800" i="1" dirty="0">
                <a:solidFill>
                  <a:srgbClr val="0070C0"/>
                </a:solidFill>
              </a:rPr>
              <a:t>you want to study abroad, </a:t>
            </a:r>
            <a:r>
              <a:rPr lang="vi-VN" sz="2800" i="1" dirty="0">
                <a:solidFill>
                  <a:srgbClr val="A31312"/>
                </a:solidFill>
              </a:rPr>
              <a:t>you should think about money saving from now.</a:t>
            </a:r>
          </a:p>
        </p:txBody>
      </p:sp>
      <p:pic>
        <p:nvPicPr>
          <p:cNvPr id="6" name="Picture 5">
            <a:extLst>
              <a:ext uri="{FF2B5EF4-FFF2-40B4-BE49-F238E27FC236}">
                <a16:creationId xmlns:a16="http://schemas.microsoft.com/office/drawing/2014/main" id="{5BE84351-3C25-4C67-81FD-BA2458381BD9}"/>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pic>
        <p:nvPicPr>
          <p:cNvPr id="2" name="Picture 1">
            <a:extLst>
              <a:ext uri="{FF2B5EF4-FFF2-40B4-BE49-F238E27FC236}">
                <a16:creationId xmlns:a16="http://schemas.microsoft.com/office/drawing/2014/main" id="{D0E43ADA-02F3-48BB-BAD8-89A84787AD94}"/>
              </a:ext>
            </a:extLst>
          </p:cNvPr>
          <p:cNvPicPr>
            <a:picLocks noChangeAspect="1"/>
          </p:cNvPicPr>
          <p:nvPr/>
        </p:nvPicPr>
        <p:blipFill>
          <a:blip r:embed="rId5"/>
          <a:stretch>
            <a:fillRect/>
          </a:stretch>
        </p:blipFill>
        <p:spPr>
          <a:xfrm>
            <a:off x="-9995977" y="1458464"/>
            <a:ext cx="9534970" cy="4730906"/>
          </a:xfrm>
          <a:prstGeom prst="rect">
            <a:avLst/>
          </a:prstGeom>
        </p:spPr>
      </p:pic>
    </p:spTree>
    <p:extLst>
      <p:ext uri="{BB962C8B-B14F-4D97-AF65-F5344CB8AC3E}">
        <p14:creationId xmlns:p14="http://schemas.microsoft.com/office/powerpoint/2010/main" val="4005656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left)">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wipe(left)">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211" t="73201" r="35423" b="11895"/>
          <a:stretch/>
        </p:blipFill>
        <p:spPr>
          <a:xfrm>
            <a:off x="1791441" y="173685"/>
            <a:ext cx="6180984" cy="700548"/>
          </a:xfrm>
          <a:prstGeom prst="rect">
            <a:avLst/>
          </a:prstGeom>
        </p:spPr>
      </p:pic>
      <p:sp>
        <p:nvSpPr>
          <p:cNvPr id="8" name="TextBox 7">
            <a:extLst>
              <a:ext uri="{FF2B5EF4-FFF2-40B4-BE49-F238E27FC236}">
                <a16:creationId xmlns:a16="http://schemas.microsoft.com/office/drawing/2014/main" id="{A5C61E26-75F4-4050-BDE8-E7D032AE966F}"/>
              </a:ext>
            </a:extLst>
          </p:cNvPr>
          <p:cNvSpPr txBox="1"/>
          <p:nvPr/>
        </p:nvSpPr>
        <p:spPr>
          <a:xfrm>
            <a:off x="1995920" y="1040668"/>
            <a:ext cx="9919855" cy="954107"/>
          </a:xfrm>
          <a:prstGeom prst="rect">
            <a:avLst/>
          </a:prstGeom>
          <a:noFill/>
        </p:spPr>
        <p:txBody>
          <a:bodyPr wrap="square" rtlCol="0">
            <a:spAutoFit/>
          </a:bodyPr>
          <a:lstStyle/>
          <a:p>
            <a:pPr algn="just"/>
            <a:r>
              <a:rPr lang="en-US" sz="2800" i="1" dirty="0">
                <a:solidFill>
                  <a:srgbClr val="493456"/>
                </a:solidFill>
              </a:rPr>
              <a:t>There are 4 main types of dependent clauses including</a:t>
            </a:r>
          </a:p>
          <a:p>
            <a:pPr algn="just"/>
            <a:endParaRPr lang="vi-VN" sz="2800" i="1" dirty="0">
              <a:solidFill>
                <a:srgbClr val="A31312"/>
              </a:solidFill>
            </a:endParaRPr>
          </a:p>
        </p:txBody>
      </p:sp>
      <p:pic>
        <p:nvPicPr>
          <p:cNvPr id="6" name="Picture 5">
            <a:extLst>
              <a:ext uri="{FF2B5EF4-FFF2-40B4-BE49-F238E27FC236}">
                <a16:creationId xmlns:a16="http://schemas.microsoft.com/office/drawing/2014/main" id="{5BE84351-3C25-4C67-81FD-BA2458381BD9}"/>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pic>
        <p:nvPicPr>
          <p:cNvPr id="3" name="Picture 2">
            <a:extLst>
              <a:ext uri="{FF2B5EF4-FFF2-40B4-BE49-F238E27FC236}">
                <a16:creationId xmlns:a16="http://schemas.microsoft.com/office/drawing/2014/main" id="{3AC44B36-21B8-4746-8EC4-C53FA1E0E5B1}"/>
              </a:ext>
            </a:extLst>
          </p:cNvPr>
          <p:cNvPicPr>
            <a:picLocks noChangeAspect="1"/>
          </p:cNvPicPr>
          <p:nvPr/>
        </p:nvPicPr>
        <p:blipFill rotWithShape="1">
          <a:blip r:embed="rId5"/>
          <a:srcRect t="14035" b="16247"/>
          <a:stretch/>
        </p:blipFill>
        <p:spPr>
          <a:xfrm>
            <a:off x="2191410" y="1517721"/>
            <a:ext cx="9528874" cy="4730680"/>
          </a:xfrm>
          <a:prstGeom prst="rect">
            <a:avLst/>
          </a:prstGeom>
        </p:spPr>
      </p:pic>
    </p:spTree>
    <p:extLst>
      <p:ext uri="{BB962C8B-B14F-4D97-AF65-F5344CB8AC3E}">
        <p14:creationId xmlns:p14="http://schemas.microsoft.com/office/powerpoint/2010/main" val="3768957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211" t="73201" r="35423" b="11895"/>
          <a:stretch/>
        </p:blipFill>
        <p:spPr>
          <a:xfrm>
            <a:off x="1791441" y="173685"/>
            <a:ext cx="6180984" cy="700548"/>
          </a:xfrm>
          <a:prstGeom prst="rect">
            <a:avLst/>
          </a:prstGeom>
        </p:spPr>
      </p:pic>
      <p:pic>
        <p:nvPicPr>
          <p:cNvPr id="6" name="Picture 5">
            <a:extLst>
              <a:ext uri="{FF2B5EF4-FFF2-40B4-BE49-F238E27FC236}">
                <a16:creationId xmlns:a16="http://schemas.microsoft.com/office/drawing/2014/main" id="{5BE84351-3C25-4C67-81FD-BA2458381BD9}"/>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pic>
        <p:nvPicPr>
          <p:cNvPr id="3" name="Picture 2">
            <a:extLst>
              <a:ext uri="{FF2B5EF4-FFF2-40B4-BE49-F238E27FC236}">
                <a16:creationId xmlns:a16="http://schemas.microsoft.com/office/drawing/2014/main" id="{3AC44B36-21B8-4746-8EC4-C53FA1E0E5B1}"/>
              </a:ext>
            </a:extLst>
          </p:cNvPr>
          <p:cNvPicPr>
            <a:picLocks noChangeAspect="1"/>
          </p:cNvPicPr>
          <p:nvPr/>
        </p:nvPicPr>
        <p:blipFill rotWithShape="1">
          <a:blip r:embed="rId5"/>
          <a:srcRect t="14035" b="65097"/>
          <a:stretch/>
        </p:blipFill>
        <p:spPr>
          <a:xfrm>
            <a:off x="1949912" y="874233"/>
            <a:ext cx="9528874" cy="1415979"/>
          </a:xfrm>
          <a:prstGeom prst="rect">
            <a:avLst/>
          </a:prstGeom>
        </p:spPr>
      </p:pic>
      <p:sp>
        <p:nvSpPr>
          <p:cNvPr id="7" name="TextBox 6">
            <a:extLst>
              <a:ext uri="{FF2B5EF4-FFF2-40B4-BE49-F238E27FC236}">
                <a16:creationId xmlns:a16="http://schemas.microsoft.com/office/drawing/2014/main" id="{ED315D12-C4E8-4510-A142-52900C2D3DD9}"/>
              </a:ext>
            </a:extLst>
          </p:cNvPr>
          <p:cNvSpPr txBox="1"/>
          <p:nvPr/>
        </p:nvSpPr>
        <p:spPr>
          <a:xfrm>
            <a:off x="1949913" y="2887098"/>
            <a:ext cx="9310564" cy="2893100"/>
          </a:xfrm>
          <a:prstGeom prst="rect">
            <a:avLst/>
          </a:prstGeom>
          <a:noFill/>
        </p:spPr>
        <p:txBody>
          <a:bodyPr wrap="square" rtlCol="0">
            <a:spAutoFit/>
          </a:bodyPr>
          <a:lstStyle/>
          <a:p>
            <a:pPr algn="just">
              <a:lnSpc>
                <a:spcPct val="150000"/>
              </a:lnSpc>
            </a:pPr>
            <a:r>
              <a:rPr lang="en-US" sz="2800" i="1" dirty="0" err="1">
                <a:solidFill>
                  <a:srgbClr val="493456"/>
                </a:solidFill>
              </a:rPr>
              <a:t>Mệnh</a:t>
            </a:r>
            <a:r>
              <a:rPr lang="en-US" sz="2800" i="1" dirty="0">
                <a:solidFill>
                  <a:srgbClr val="493456"/>
                </a:solidFill>
              </a:rPr>
              <a:t> </a:t>
            </a:r>
            <a:r>
              <a:rPr lang="en-US" sz="2800" i="1" dirty="0" err="1">
                <a:solidFill>
                  <a:srgbClr val="493456"/>
                </a:solidFill>
              </a:rPr>
              <a:t>đề</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thường</a:t>
            </a:r>
            <a:r>
              <a:rPr lang="en-US" sz="2800" i="1" dirty="0">
                <a:solidFill>
                  <a:srgbClr val="493456"/>
                </a:solidFill>
              </a:rPr>
              <a:t> </a:t>
            </a:r>
            <a:r>
              <a:rPr lang="en-US" sz="2800" i="1" dirty="0" err="1">
                <a:solidFill>
                  <a:srgbClr val="493456"/>
                </a:solidFill>
              </a:rPr>
              <a:t>bắt</a:t>
            </a:r>
            <a:r>
              <a:rPr lang="en-US" sz="2800" i="1" dirty="0">
                <a:solidFill>
                  <a:srgbClr val="493456"/>
                </a:solidFill>
              </a:rPr>
              <a:t> </a:t>
            </a:r>
            <a:r>
              <a:rPr lang="en-US" sz="2800" i="1" dirty="0" err="1">
                <a:solidFill>
                  <a:srgbClr val="493456"/>
                </a:solidFill>
              </a:rPr>
              <a:t>đầu</a:t>
            </a:r>
            <a:r>
              <a:rPr lang="en-US" sz="2800" i="1" dirty="0">
                <a:solidFill>
                  <a:srgbClr val="493456"/>
                </a:solidFill>
              </a:rPr>
              <a:t> </a:t>
            </a:r>
            <a:r>
              <a:rPr lang="en-US" sz="2800" i="1" dirty="0" err="1">
                <a:solidFill>
                  <a:srgbClr val="493456"/>
                </a:solidFill>
              </a:rPr>
              <a:t>bằng</a:t>
            </a:r>
            <a:r>
              <a:rPr lang="en-US" sz="2800" i="1" dirty="0">
                <a:solidFill>
                  <a:srgbClr val="493456"/>
                </a:solidFill>
              </a:rPr>
              <a:t> </a:t>
            </a:r>
            <a:r>
              <a:rPr lang="en-US" sz="2800" i="1" dirty="0" err="1">
                <a:solidFill>
                  <a:srgbClr val="493456"/>
                </a:solidFill>
              </a:rPr>
              <a:t>các</a:t>
            </a:r>
            <a:r>
              <a:rPr lang="en-US" sz="2800" i="1" dirty="0">
                <a:solidFill>
                  <a:srgbClr val="493456"/>
                </a:solidFill>
              </a:rPr>
              <a:t> </a:t>
            </a:r>
            <a:r>
              <a:rPr lang="en-US" sz="2800" i="1" dirty="0" err="1">
                <a:solidFill>
                  <a:srgbClr val="493456"/>
                </a:solidFill>
              </a:rPr>
              <a:t>liên</a:t>
            </a:r>
            <a:r>
              <a:rPr lang="en-US" sz="2800" i="1" dirty="0">
                <a:solidFill>
                  <a:srgbClr val="493456"/>
                </a:solidFill>
              </a:rPr>
              <a:t> </a:t>
            </a:r>
            <a:r>
              <a:rPr lang="en-US" sz="2800" i="1" dirty="0" err="1">
                <a:solidFill>
                  <a:srgbClr val="493456"/>
                </a:solidFill>
              </a:rPr>
              <a:t>từ</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như</a:t>
            </a:r>
            <a:r>
              <a:rPr lang="en-US" sz="2800" i="1" dirty="0">
                <a:solidFill>
                  <a:srgbClr val="493456"/>
                </a:solidFill>
              </a:rPr>
              <a:t>: </a:t>
            </a:r>
            <a:r>
              <a:rPr lang="en-US" sz="2800" b="1" i="1" dirty="0">
                <a:solidFill>
                  <a:srgbClr val="493456"/>
                </a:solidFill>
                <a:highlight>
                  <a:srgbClr val="FFFF00"/>
                </a:highlight>
              </a:rPr>
              <a:t>so that, so as that, in order that</a:t>
            </a:r>
          </a:p>
          <a:p>
            <a:pPr algn="just">
              <a:lnSpc>
                <a:spcPct val="150000"/>
              </a:lnSpc>
            </a:pPr>
            <a:endParaRPr lang="en-US" sz="2800" b="1" i="1" dirty="0">
              <a:solidFill>
                <a:srgbClr val="493456"/>
              </a:solidFill>
              <a:highlight>
                <a:srgbClr val="FFFF00"/>
              </a:highlight>
            </a:endParaRPr>
          </a:p>
          <a:p>
            <a:pPr algn="just"/>
            <a:r>
              <a:rPr lang="en-US" sz="2800" i="1" dirty="0">
                <a:solidFill>
                  <a:srgbClr val="493456"/>
                </a:solidFill>
              </a:rPr>
              <a:t>The artisan </a:t>
            </a:r>
            <a:r>
              <a:rPr lang="en-US" sz="2800" i="1" dirty="0" err="1">
                <a:solidFill>
                  <a:srgbClr val="493456"/>
                </a:solidFill>
              </a:rPr>
              <a:t>moulded</a:t>
            </a:r>
            <a:r>
              <a:rPr lang="en-US" sz="2800" i="1" dirty="0">
                <a:solidFill>
                  <a:srgbClr val="493456"/>
                </a:solidFill>
              </a:rPr>
              <a:t> the clay </a:t>
            </a:r>
            <a:r>
              <a:rPr lang="en-US" sz="2800" i="1" dirty="0">
                <a:solidFill>
                  <a:srgbClr val="00B0F0"/>
                </a:solidFill>
              </a:rPr>
              <a:t>so that/ so as that/ in order that he could make a mask.</a:t>
            </a:r>
          </a:p>
        </p:txBody>
      </p:sp>
    </p:spTree>
    <p:extLst>
      <p:ext uri="{BB962C8B-B14F-4D97-AF65-F5344CB8AC3E}">
        <p14:creationId xmlns:p14="http://schemas.microsoft.com/office/powerpoint/2010/main" val="2262072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211" t="73201" r="35423" b="11895"/>
          <a:stretch/>
        </p:blipFill>
        <p:spPr>
          <a:xfrm>
            <a:off x="1791441" y="173685"/>
            <a:ext cx="6180984" cy="700548"/>
          </a:xfrm>
          <a:prstGeom prst="rect">
            <a:avLst/>
          </a:prstGeom>
        </p:spPr>
      </p:pic>
      <p:pic>
        <p:nvPicPr>
          <p:cNvPr id="6" name="Picture 5">
            <a:extLst>
              <a:ext uri="{FF2B5EF4-FFF2-40B4-BE49-F238E27FC236}">
                <a16:creationId xmlns:a16="http://schemas.microsoft.com/office/drawing/2014/main" id="{5BE84351-3C25-4C67-81FD-BA2458381BD9}"/>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pic>
        <p:nvPicPr>
          <p:cNvPr id="3" name="Picture 2">
            <a:extLst>
              <a:ext uri="{FF2B5EF4-FFF2-40B4-BE49-F238E27FC236}">
                <a16:creationId xmlns:a16="http://schemas.microsoft.com/office/drawing/2014/main" id="{3AC44B36-21B8-4746-8EC4-C53FA1E0E5B1}"/>
              </a:ext>
            </a:extLst>
          </p:cNvPr>
          <p:cNvPicPr>
            <a:picLocks noChangeAspect="1"/>
          </p:cNvPicPr>
          <p:nvPr/>
        </p:nvPicPr>
        <p:blipFill rotWithShape="1">
          <a:blip r:embed="rId5"/>
          <a:srcRect l="-2052" t="34220" r="-1569" b="49359"/>
          <a:stretch/>
        </p:blipFill>
        <p:spPr>
          <a:xfrm>
            <a:off x="1972915" y="1373075"/>
            <a:ext cx="9873847" cy="1114218"/>
          </a:xfrm>
          <a:prstGeom prst="rect">
            <a:avLst/>
          </a:prstGeom>
        </p:spPr>
      </p:pic>
      <p:sp>
        <p:nvSpPr>
          <p:cNvPr id="7" name="TextBox 6">
            <a:extLst>
              <a:ext uri="{FF2B5EF4-FFF2-40B4-BE49-F238E27FC236}">
                <a16:creationId xmlns:a16="http://schemas.microsoft.com/office/drawing/2014/main" id="{ED315D12-C4E8-4510-A142-52900C2D3DD9}"/>
              </a:ext>
            </a:extLst>
          </p:cNvPr>
          <p:cNvSpPr txBox="1"/>
          <p:nvPr/>
        </p:nvSpPr>
        <p:spPr>
          <a:xfrm>
            <a:off x="1949912" y="2887098"/>
            <a:ext cx="9361935" cy="3244158"/>
          </a:xfrm>
          <a:prstGeom prst="rect">
            <a:avLst/>
          </a:prstGeom>
          <a:noFill/>
        </p:spPr>
        <p:txBody>
          <a:bodyPr wrap="square" rtlCol="0">
            <a:spAutoFit/>
          </a:bodyPr>
          <a:lstStyle/>
          <a:p>
            <a:pPr algn="just">
              <a:lnSpc>
                <a:spcPct val="150000"/>
              </a:lnSpc>
            </a:pPr>
            <a:r>
              <a:rPr lang="en-US" sz="2800" i="1" dirty="0" err="1">
                <a:solidFill>
                  <a:srgbClr val="493456"/>
                </a:solidFill>
              </a:rPr>
              <a:t>Mệnh</a:t>
            </a:r>
            <a:r>
              <a:rPr lang="en-US" sz="2800" i="1" dirty="0">
                <a:solidFill>
                  <a:srgbClr val="493456"/>
                </a:solidFill>
              </a:rPr>
              <a:t> </a:t>
            </a:r>
            <a:r>
              <a:rPr lang="en-US" sz="2800" i="1" dirty="0" err="1">
                <a:solidFill>
                  <a:srgbClr val="493456"/>
                </a:solidFill>
              </a:rPr>
              <a:t>đề</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thường</a:t>
            </a:r>
            <a:r>
              <a:rPr lang="en-US" sz="2800" i="1" dirty="0">
                <a:solidFill>
                  <a:srgbClr val="493456"/>
                </a:solidFill>
              </a:rPr>
              <a:t> </a:t>
            </a:r>
            <a:r>
              <a:rPr lang="en-US" sz="2800" i="1" dirty="0" err="1">
                <a:solidFill>
                  <a:srgbClr val="493456"/>
                </a:solidFill>
              </a:rPr>
              <a:t>bắt</a:t>
            </a:r>
            <a:r>
              <a:rPr lang="en-US" sz="2800" i="1" dirty="0">
                <a:solidFill>
                  <a:srgbClr val="493456"/>
                </a:solidFill>
              </a:rPr>
              <a:t> </a:t>
            </a:r>
            <a:r>
              <a:rPr lang="en-US" sz="2800" i="1" dirty="0" err="1">
                <a:solidFill>
                  <a:srgbClr val="493456"/>
                </a:solidFill>
              </a:rPr>
              <a:t>đầu</a:t>
            </a:r>
            <a:r>
              <a:rPr lang="en-US" sz="2800" i="1" dirty="0">
                <a:solidFill>
                  <a:srgbClr val="493456"/>
                </a:solidFill>
              </a:rPr>
              <a:t> </a:t>
            </a:r>
            <a:r>
              <a:rPr lang="en-US" sz="2800" i="1" dirty="0" err="1">
                <a:solidFill>
                  <a:srgbClr val="493456"/>
                </a:solidFill>
              </a:rPr>
              <a:t>bằng</a:t>
            </a:r>
            <a:r>
              <a:rPr lang="en-US" sz="2800" i="1" dirty="0">
                <a:solidFill>
                  <a:srgbClr val="493456"/>
                </a:solidFill>
              </a:rPr>
              <a:t> </a:t>
            </a:r>
            <a:r>
              <a:rPr lang="en-US" sz="2800" i="1" dirty="0" err="1">
                <a:solidFill>
                  <a:srgbClr val="493456"/>
                </a:solidFill>
              </a:rPr>
              <a:t>các</a:t>
            </a:r>
            <a:r>
              <a:rPr lang="en-US" sz="2800" i="1" dirty="0">
                <a:solidFill>
                  <a:srgbClr val="493456"/>
                </a:solidFill>
              </a:rPr>
              <a:t> </a:t>
            </a:r>
            <a:r>
              <a:rPr lang="en-US" sz="2800" i="1" dirty="0" err="1">
                <a:solidFill>
                  <a:srgbClr val="493456"/>
                </a:solidFill>
              </a:rPr>
              <a:t>liên</a:t>
            </a:r>
            <a:r>
              <a:rPr lang="en-US" sz="2800" i="1" dirty="0">
                <a:solidFill>
                  <a:srgbClr val="493456"/>
                </a:solidFill>
              </a:rPr>
              <a:t> </a:t>
            </a:r>
            <a:r>
              <a:rPr lang="en-US" sz="2800" i="1" dirty="0" err="1">
                <a:solidFill>
                  <a:srgbClr val="493456"/>
                </a:solidFill>
              </a:rPr>
              <a:t>từ</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như</a:t>
            </a:r>
            <a:r>
              <a:rPr lang="en-US" sz="2800" i="1" dirty="0">
                <a:solidFill>
                  <a:srgbClr val="493456"/>
                </a:solidFill>
              </a:rPr>
              <a:t>: </a:t>
            </a:r>
            <a:r>
              <a:rPr lang="en-US" sz="2800" b="1" i="1" dirty="0">
                <a:solidFill>
                  <a:srgbClr val="493456"/>
                </a:solidFill>
                <a:highlight>
                  <a:srgbClr val="FFFF00"/>
                </a:highlight>
              </a:rPr>
              <a:t>because, since, as. </a:t>
            </a:r>
          </a:p>
          <a:p>
            <a:pPr algn="just">
              <a:lnSpc>
                <a:spcPct val="150000"/>
              </a:lnSpc>
            </a:pPr>
            <a:endParaRPr lang="en-US" sz="2800" b="1" i="1" dirty="0">
              <a:solidFill>
                <a:srgbClr val="493456"/>
              </a:solidFill>
            </a:endParaRPr>
          </a:p>
          <a:p>
            <a:pPr algn="just">
              <a:lnSpc>
                <a:spcPct val="150000"/>
              </a:lnSpc>
            </a:pPr>
            <a:r>
              <a:rPr lang="en-US" sz="2800" b="1" i="1" dirty="0">
                <a:solidFill>
                  <a:srgbClr val="00B0F0"/>
                </a:solidFill>
              </a:rPr>
              <a:t>Since it was raining, </a:t>
            </a:r>
            <a:r>
              <a:rPr lang="en-US" sz="2800" b="1" i="1" dirty="0">
                <a:solidFill>
                  <a:srgbClr val="493456"/>
                </a:solidFill>
              </a:rPr>
              <a:t>they cancelled the trip to Bat Trang.</a:t>
            </a:r>
          </a:p>
        </p:txBody>
      </p:sp>
    </p:spTree>
    <p:extLst>
      <p:ext uri="{BB962C8B-B14F-4D97-AF65-F5344CB8AC3E}">
        <p14:creationId xmlns:p14="http://schemas.microsoft.com/office/powerpoint/2010/main" val="1860620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211" t="73201" r="35423" b="11895"/>
          <a:stretch/>
        </p:blipFill>
        <p:spPr>
          <a:xfrm>
            <a:off x="1791441" y="173685"/>
            <a:ext cx="6180984" cy="700548"/>
          </a:xfrm>
          <a:prstGeom prst="rect">
            <a:avLst/>
          </a:prstGeom>
        </p:spPr>
      </p:pic>
      <p:pic>
        <p:nvPicPr>
          <p:cNvPr id="6" name="Picture 5">
            <a:extLst>
              <a:ext uri="{FF2B5EF4-FFF2-40B4-BE49-F238E27FC236}">
                <a16:creationId xmlns:a16="http://schemas.microsoft.com/office/drawing/2014/main" id="{5BE84351-3C25-4C67-81FD-BA2458381BD9}"/>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pic>
        <p:nvPicPr>
          <p:cNvPr id="3" name="Picture 2">
            <a:extLst>
              <a:ext uri="{FF2B5EF4-FFF2-40B4-BE49-F238E27FC236}">
                <a16:creationId xmlns:a16="http://schemas.microsoft.com/office/drawing/2014/main" id="{3AC44B36-21B8-4746-8EC4-C53FA1E0E5B1}"/>
              </a:ext>
            </a:extLst>
          </p:cNvPr>
          <p:cNvPicPr>
            <a:picLocks noChangeAspect="1"/>
          </p:cNvPicPr>
          <p:nvPr/>
        </p:nvPicPr>
        <p:blipFill rotWithShape="1">
          <a:blip r:embed="rId5"/>
          <a:srcRect l="-2052" t="51273" r="-1569" b="34665"/>
          <a:stretch/>
        </p:blipFill>
        <p:spPr>
          <a:xfrm>
            <a:off x="1995920" y="1445127"/>
            <a:ext cx="9873847" cy="954107"/>
          </a:xfrm>
          <a:prstGeom prst="rect">
            <a:avLst/>
          </a:prstGeom>
        </p:spPr>
      </p:pic>
      <p:sp>
        <p:nvSpPr>
          <p:cNvPr id="7" name="TextBox 6">
            <a:extLst>
              <a:ext uri="{FF2B5EF4-FFF2-40B4-BE49-F238E27FC236}">
                <a16:creationId xmlns:a16="http://schemas.microsoft.com/office/drawing/2014/main" id="{ED315D12-C4E8-4510-A142-52900C2D3DD9}"/>
              </a:ext>
            </a:extLst>
          </p:cNvPr>
          <p:cNvSpPr txBox="1"/>
          <p:nvPr/>
        </p:nvSpPr>
        <p:spPr>
          <a:xfrm>
            <a:off x="1949912" y="2887098"/>
            <a:ext cx="9587967" cy="2597827"/>
          </a:xfrm>
          <a:prstGeom prst="rect">
            <a:avLst/>
          </a:prstGeom>
          <a:noFill/>
        </p:spPr>
        <p:txBody>
          <a:bodyPr wrap="square" rtlCol="0">
            <a:spAutoFit/>
          </a:bodyPr>
          <a:lstStyle/>
          <a:p>
            <a:pPr algn="just">
              <a:lnSpc>
                <a:spcPct val="150000"/>
              </a:lnSpc>
            </a:pPr>
            <a:r>
              <a:rPr lang="en-US" sz="2800" i="1" dirty="0" err="1">
                <a:solidFill>
                  <a:srgbClr val="493456"/>
                </a:solidFill>
              </a:rPr>
              <a:t>Mệnh</a:t>
            </a:r>
            <a:r>
              <a:rPr lang="en-US" sz="2800" i="1" dirty="0">
                <a:solidFill>
                  <a:srgbClr val="493456"/>
                </a:solidFill>
              </a:rPr>
              <a:t> </a:t>
            </a:r>
            <a:r>
              <a:rPr lang="en-US" sz="2800" i="1" dirty="0" err="1">
                <a:solidFill>
                  <a:srgbClr val="493456"/>
                </a:solidFill>
              </a:rPr>
              <a:t>đề</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thường</a:t>
            </a:r>
            <a:r>
              <a:rPr lang="en-US" sz="2800" i="1" dirty="0">
                <a:solidFill>
                  <a:srgbClr val="493456"/>
                </a:solidFill>
              </a:rPr>
              <a:t> </a:t>
            </a:r>
            <a:r>
              <a:rPr lang="en-US" sz="2800" i="1" dirty="0" err="1">
                <a:solidFill>
                  <a:srgbClr val="493456"/>
                </a:solidFill>
              </a:rPr>
              <a:t>bắt</a:t>
            </a:r>
            <a:r>
              <a:rPr lang="en-US" sz="2800" i="1" dirty="0">
                <a:solidFill>
                  <a:srgbClr val="493456"/>
                </a:solidFill>
              </a:rPr>
              <a:t> </a:t>
            </a:r>
            <a:r>
              <a:rPr lang="en-US" sz="2800" i="1" dirty="0" err="1">
                <a:solidFill>
                  <a:srgbClr val="493456"/>
                </a:solidFill>
              </a:rPr>
              <a:t>đầu</a:t>
            </a:r>
            <a:r>
              <a:rPr lang="en-US" sz="2800" i="1" dirty="0">
                <a:solidFill>
                  <a:srgbClr val="493456"/>
                </a:solidFill>
              </a:rPr>
              <a:t> </a:t>
            </a:r>
            <a:r>
              <a:rPr lang="en-US" sz="2800" i="1" dirty="0" err="1">
                <a:solidFill>
                  <a:srgbClr val="493456"/>
                </a:solidFill>
              </a:rPr>
              <a:t>bằng</a:t>
            </a:r>
            <a:r>
              <a:rPr lang="en-US" sz="2800" i="1" dirty="0">
                <a:solidFill>
                  <a:srgbClr val="493456"/>
                </a:solidFill>
              </a:rPr>
              <a:t> </a:t>
            </a:r>
            <a:r>
              <a:rPr lang="en-US" sz="2800" i="1" dirty="0" err="1">
                <a:solidFill>
                  <a:srgbClr val="493456"/>
                </a:solidFill>
              </a:rPr>
              <a:t>các</a:t>
            </a:r>
            <a:r>
              <a:rPr lang="en-US" sz="2800" i="1" dirty="0">
                <a:solidFill>
                  <a:srgbClr val="493456"/>
                </a:solidFill>
              </a:rPr>
              <a:t> </a:t>
            </a:r>
            <a:r>
              <a:rPr lang="en-US" sz="2800" i="1" dirty="0" err="1">
                <a:solidFill>
                  <a:srgbClr val="493456"/>
                </a:solidFill>
              </a:rPr>
              <a:t>liên</a:t>
            </a:r>
            <a:r>
              <a:rPr lang="en-US" sz="2800" i="1" dirty="0">
                <a:solidFill>
                  <a:srgbClr val="493456"/>
                </a:solidFill>
              </a:rPr>
              <a:t> </a:t>
            </a:r>
            <a:r>
              <a:rPr lang="en-US" sz="2800" i="1" dirty="0" err="1">
                <a:solidFill>
                  <a:srgbClr val="493456"/>
                </a:solidFill>
              </a:rPr>
              <a:t>từ</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như</a:t>
            </a:r>
            <a:r>
              <a:rPr lang="en-US" sz="2800" i="1" dirty="0">
                <a:solidFill>
                  <a:srgbClr val="493456"/>
                </a:solidFill>
              </a:rPr>
              <a:t>: </a:t>
            </a:r>
            <a:r>
              <a:rPr lang="en-US" sz="2800" b="1" i="1" dirty="0">
                <a:solidFill>
                  <a:srgbClr val="493456"/>
                </a:solidFill>
                <a:highlight>
                  <a:srgbClr val="FFFF00"/>
                </a:highlight>
              </a:rPr>
              <a:t>when, while, after, before, as soon as, etc.</a:t>
            </a:r>
          </a:p>
          <a:p>
            <a:pPr algn="just">
              <a:lnSpc>
                <a:spcPct val="150000"/>
              </a:lnSpc>
            </a:pPr>
            <a:endParaRPr lang="en-US" sz="2800" b="1" i="1" dirty="0">
              <a:solidFill>
                <a:srgbClr val="493456"/>
              </a:solidFill>
            </a:endParaRPr>
          </a:p>
          <a:p>
            <a:pPr algn="just">
              <a:lnSpc>
                <a:spcPct val="150000"/>
              </a:lnSpc>
            </a:pPr>
            <a:r>
              <a:rPr lang="en-US" sz="2800" b="1" i="1" dirty="0">
                <a:solidFill>
                  <a:srgbClr val="00B0F0"/>
                </a:solidFill>
              </a:rPr>
              <a:t>When I was young, </a:t>
            </a:r>
            <a:r>
              <a:rPr lang="en-US" sz="2800" b="1" i="1" dirty="0">
                <a:solidFill>
                  <a:srgbClr val="493456"/>
                </a:solidFill>
              </a:rPr>
              <a:t>I usually went to the museum.</a:t>
            </a:r>
          </a:p>
        </p:txBody>
      </p:sp>
    </p:spTree>
    <p:extLst>
      <p:ext uri="{BB962C8B-B14F-4D97-AF65-F5344CB8AC3E}">
        <p14:creationId xmlns:p14="http://schemas.microsoft.com/office/powerpoint/2010/main" val="2772612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F7553C-DA11-4DBC-8EF7-9A6D54210AF3}"/>
              </a:ext>
            </a:extLst>
          </p:cNvPr>
          <p:cNvPicPr>
            <a:picLocks noChangeAspect="1"/>
          </p:cNvPicPr>
          <p:nvPr/>
        </p:nvPicPr>
        <p:blipFill rotWithShape="1">
          <a:blip r:embed="rId3"/>
          <a:srcRect l="1211" t="73201" r="35423" b="11895"/>
          <a:stretch/>
        </p:blipFill>
        <p:spPr>
          <a:xfrm>
            <a:off x="1791441" y="173685"/>
            <a:ext cx="6180984" cy="700548"/>
          </a:xfrm>
          <a:prstGeom prst="rect">
            <a:avLst/>
          </a:prstGeom>
        </p:spPr>
      </p:pic>
      <p:pic>
        <p:nvPicPr>
          <p:cNvPr id="6" name="Picture 5">
            <a:extLst>
              <a:ext uri="{FF2B5EF4-FFF2-40B4-BE49-F238E27FC236}">
                <a16:creationId xmlns:a16="http://schemas.microsoft.com/office/drawing/2014/main" id="{5BE84351-3C25-4C67-81FD-BA2458381BD9}"/>
              </a:ext>
            </a:extLst>
          </p:cNvPr>
          <p:cNvPicPr>
            <a:picLocks noChangeAspect="1"/>
          </p:cNvPicPr>
          <p:nvPr/>
        </p:nvPicPr>
        <p:blipFill rotWithShape="1">
          <a:blip r:embed="rId4"/>
          <a:srcRect l="47298" t="20366" r="12021" b="25857"/>
          <a:stretch/>
        </p:blipFill>
        <p:spPr>
          <a:xfrm>
            <a:off x="7972425" y="173685"/>
            <a:ext cx="3943350" cy="783578"/>
          </a:xfrm>
          <a:prstGeom prst="rect">
            <a:avLst/>
          </a:prstGeom>
        </p:spPr>
      </p:pic>
      <p:pic>
        <p:nvPicPr>
          <p:cNvPr id="3" name="Picture 2">
            <a:extLst>
              <a:ext uri="{FF2B5EF4-FFF2-40B4-BE49-F238E27FC236}">
                <a16:creationId xmlns:a16="http://schemas.microsoft.com/office/drawing/2014/main" id="{3AC44B36-21B8-4746-8EC4-C53FA1E0E5B1}"/>
              </a:ext>
            </a:extLst>
          </p:cNvPr>
          <p:cNvPicPr>
            <a:picLocks noChangeAspect="1"/>
          </p:cNvPicPr>
          <p:nvPr/>
        </p:nvPicPr>
        <p:blipFill rotWithShape="1">
          <a:blip r:embed="rId5"/>
          <a:srcRect l="-1569" t="65539" r="-2052" b="19144"/>
          <a:stretch/>
        </p:blipFill>
        <p:spPr>
          <a:xfrm>
            <a:off x="1995920" y="1414776"/>
            <a:ext cx="9873847" cy="1039248"/>
          </a:xfrm>
          <a:prstGeom prst="rect">
            <a:avLst/>
          </a:prstGeom>
        </p:spPr>
      </p:pic>
      <p:sp>
        <p:nvSpPr>
          <p:cNvPr id="7" name="TextBox 6">
            <a:extLst>
              <a:ext uri="{FF2B5EF4-FFF2-40B4-BE49-F238E27FC236}">
                <a16:creationId xmlns:a16="http://schemas.microsoft.com/office/drawing/2014/main" id="{ED315D12-C4E8-4510-A142-52900C2D3DD9}"/>
              </a:ext>
            </a:extLst>
          </p:cNvPr>
          <p:cNvSpPr txBox="1"/>
          <p:nvPr/>
        </p:nvSpPr>
        <p:spPr>
          <a:xfrm>
            <a:off x="1949913" y="3077598"/>
            <a:ext cx="9433854" cy="2893100"/>
          </a:xfrm>
          <a:prstGeom prst="rect">
            <a:avLst/>
          </a:prstGeom>
          <a:noFill/>
        </p:spPr>
        <p:txBody>
          <a:bodyPr wrap="square" rtlCol="0">
            <a:spAutoFit/>
          </a:bodyPr>
          <a:lstStyle/>
          <a:p>
            <a:pPr algn="just">
              <a:lnSpc>
                <a:spcPct val="150000"/>
              </a:lnSpc>
            </a:pPr>
            <a:r>
              <a:rPr lang="en-US" sz="2800" i="1" dirty="0" err="1">
                <a:solidFill>
                  <a:srgbClr val="493456"/>
                </a:solidFill>
              </a:rPr>
              <a:t>Mệnh</a:t>
            </a:r>
            <a:r>
              <a:rPr lang="en-US" sz="2800" i="1" dirty="0">
                <a:solidFill>
                  <a:srgbClr val="493456"/>
                </a:solidFill>
              </a:rPr>
              <a:t> </a:t>
            </a:r>
            <a:r>
              <a:rPr lang="en-US" sz="2800" i="1" dirty="0" err="1">
                <a:solidFill>
                  <a:srgbClr val="493456"/>
                </a:solidFill>
              </a:rPr>
              <a:t>đề</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thường</a:t>
            </a:r>
            <a:r>
              <a:rPr lang="en-US" sz="2800" i="1" dirty="0">
                <a:solidFill>
                  <a:srgbClr val="493456"/>
                </a:solidFill>
              </a:rPr>
              <a:t> </a:t>
            </a:r>
            <a:r>
              <a:rPr lang="en-US" sz="2800" i="1" dirty="0" err="1">
                <a:solidFill>
                  <a:srgbClr val="493456"/>
                </a:solidFill>
              </a:rPr>
              <a:t>bắt</a:t>
            </a:r>
            <a:r>
              <a:rPr lang="en-US" sz="2800" i="1" dirty="0">
                <a:solidFill>
                  <a:srgbClr val="493456"/>
                </a:solidFill>
              </a:rPr>
              <a:t> </a:t>
            </a:r>
            <a:r>
              <a:rPr lang="en-US" sz="2800" i="1" dirty="0" err="1">
                <a:solidFill>
                  <a:srgbClr val="493456"/>
                </a:solidFill>
              </a:rPr>
              <a:t>đầu</a:t>
            </a:r>
            <a:r>
              <a:rPr lang="en-US" sz="2800" i="1" dirty="0">
                <a:solidFill>
                  <a:srgbClr val="493456"/>
                </a:solidFill>
              </a:rPr>
              <a:t> </a:t>
            </a:r>
            <a:r>
              <a:rPr lang="en-US" sz="2800" i="1" dirty="0" err="1">
                <a:solidFill>
                  <a:srgbClr val="493456"/>
                </a:solidFill>
              </a:rPr>
              <a:t>bằng</a:t>
            </a:r>
            <a:r>
              <a:rPr lang="en-US" sz="2800" i="1" dirty="0">
                <a:solidFill>
                  <a:srgbClr val="493456"/>
                </a:solidFill>
              </a:rPr>
              <a:t> </a:t>
            </a:r>
            <a:r>
              <a:rPr lang="en-US" sz="2800" i="1" dirty="0" err="1">
                <a:solidFill>
                  <a:srgbClr val="493456"/>
                </a:solidFill>
              </a:rPr>
              <a:t>các</a:t>
            </a:r>
            <a:r>
              <a:rPr lang="en-US" sz="2800" i="1" dirty="0">
                <a:solidFill>
                  <a:srgbClr val="493456"/>
                </a:solidFill>
              </a:rPr>
              <a:t> </a:t>
            </a:r>
            <a:r>
              <a:rPr lang="en-US" sz="2800" i="1" dirty="0" err="1">
                <a:solidFill>
                  <a:srgbClr val="493456"/>
                </a:solidFill>
              </a:rPr>
              <a:t>liên</a:t>
            </a:r>
            <a:r>
              <a:rPr lang="en-US" sz="2800" i="1" dirty="0">
                <a:solidFill>
                  <a:srgbClr val="493456"/>
                </a:solidFill>
              </a:rPr>
              <a:t> </a:t>
            </a:r>
            <a:r>
              <a:rPr lang="en-US" sz="2800" i="1" dirty="0" err="1">
                <a:solidFill>
                  <a:srgbClr val="493456"/>
                </a:solidFill>
              </a:rPr>
              <a:t>từ</a:t>
            </a:r>
            <a:r>
              <a:rPr lang="en-US" sz="2800" i="1" dirty="0">
                <a:solidFill>
                  <a:srgbClr val="493456"/>
                </a:solidFill>
              </a:rPr>
              <a:t> </a:t>
            </a:r>
            <a:r>
              <a:rPr lang="en-US" sz="2800" i="1" dirty="0" err="1">
                <a:solidFill>
                  <a:srgbClr val="493456"/>
                </a:solidFill>
              </a:rPr>
              <a:t>phụ</a:t>
            </a:r>
            <a:r>
              <a:rPr lang="en-US" sz="2800" i="1" dirty="0">
                <a:solidFill>
                  <a:srgbClr val="493456"/>
                </a:solidFill>
              </a:rPr>
              <a:t> </a:t>
            </a:r>
            <a:r>
              <a:rPr lang="en-US" sz="2800" i="1" dirty="0" err="1">
                <a:solidFill>
                  <a:srgbClr val="493456"/>
                </a:solidFill>
              </a:rPr>
              <a:t>thuộc</a:t>
            </a:r>
            <a:r>
              <a:rPr lang="en-US" sz="2800" i="1" dirty="0">
                <a:solidFill>
                  <a:srgbClr val="493456"/>
                </a:solidFill>
              </a:rPr>
              <a:t> </a:t>
            </a:r>
            <a:r>
              <a:rPr lang="en-US" sz="2800" i="1" dirty="0" err="1">
                <a:solidFill>
                  <a:srgbClr val="493456"/>
                </a:solidFill>
              </a:rPr>
              <a:t>như</a:t>
            </a:r>
            <a:r>
              <a:rPr lang="en-US" sz="2800" i="1" dirty="0">
                <a:solidFill>
                  <a:srgbClr val="493456"/>
                </a:solidFill>
              </a:rPr>
              <a:t>: </a:t>
            </a:r>
            <a:r>
              <a:rPr lang="en-US" sz="2800" b="1" i="1" dirty="0">
                <a:solidFill>
                  <a:srgbClr val="493456"/>
                </a:solidFill>
                <a:highlight>
                  <a:srgbClr val="FFFF00"/>
                </a:highlight>
              </a:rPr>
              <a:t>though, although, even though</a:t>
            </a:r>
          </a:p>
          <a:p>
            <a:pPr algn="just">
              <a:lnSpc>
                <a:spcPct val="150000"/>
              </a:lnSpc>
            </a:pPr>
            <a:endParaRPr lang="en-US" sz="2800" b="1" i="1" dirty="0">
              <a:solidFill>
                <a:srgbClr val="493456"/>
              </a:solidFill>
            </a:endParaRPr>
          </a:p>
          <a:p>
            <a:pPr algn="just"/>
            <a:r>
              <a:rPr lang="en-US" sz="2800" b="1" i="1" dirty="0">
                <a:solidFill>
                  <a:srgbClr val="00B0F0"/>
                </a:solidFill>
              </a:rPr>
              <a:t>Although she was tired, </a:t>
            </a:r>
            <a:r>
              <a:rPr lang="en-US" sz="2800" b="1" i="1" dirty="0">
                <a:solidFill>
                  <a:srgbClr val="493456"/>
                </a:solidFill>
              </a:rPr>
              <a:t>she finished knitting the scarf for her dad.</a:t>
            </a:r>
          </a:p>
        </p:txBody>
      </p:sp>
    </p:spTree>
    <p:extLst>
      <p:ext uri="{BB962C8B-B14F-4D97-AF65-F5344CB8AC3E}">
        <p14:creationId xmlns:p14="http://schemas.microsoft.com/office/powerpoint/2010/main" val="1034351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Screen Clipping">
            <a:extLst>
              <a:ext uri="{FF2B5EF4-FFF2-40B4-BE49-F238E27FC236}">
                <a16:creationId xmlns:a16="http://schemas.microsoft.com/office/drawing/2014/main" id="{C9E3456E-DA47-426D-A740-B974878C70B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79" r="5779" b="2953"/>
          <a:stretch/>
        </p:blipFill>
        <p:spPr>
          <a:xfrm>
            <a:off x="285750" y="791911"/>
            <a:ext cx="11507885" cy="5561264"/>
          </a:xfrm>
          <a:prstGeom prst="rect">
            <a:avLst/>
          </a:prstGeom>
        </p:spPr>
      </p:pic>
      <p:sp>
        <p:nvSpPr>
          <p:cNvPr id="5" name="TextBox 6">
            <a:extLst>
              <a:ext uri="{FF2B5EF4-FFF2-40B4-BE49-F238E27FC236}">
                <a16:creationId xmlns:a16="http://schemas.microsoft.com/office/drawing/2014/main" id="{8AB62D22-3542-47E9-8CAF-C574F931DF84}"/>
              </a:ext>
            </a:extLst>
          </p:cNvPr>
          <p:cNvSpPr txBox="1"/>
          <p:nvPr/>
        </p:nvSpPr>
        <p:spPr>
          <a:xfrm>
            <a:off x="10239755" y="1126839"/>
            <a:ext cx="515155" cy="1785104"/>
          </a:xfrm>
          <a:prstGeom prst="rect">
            <a:avLst/>
          </a:prstGeom>
          <a:noFill/>
        </p:spPr>
        <p:txBody>
          <a:bodyPr wrap="square" rtlCol="0">
            <a:spAutoFit/>
          </a:bodyPr>
          <a:lstStyle/>
          <a:p>
            <a:pPr algn="ctr"/>
            <a:r>
              <a:rPr lang="en-US" sz="2200" dirty="0">
                <a:solidFill>
                  <a:srgbClr val="FF0000"/>
                </a:solidFill>
                <a:effectLst>
                  <a:outerShdw blurRad="38100" dist="38100" dir="2700000" algn="tl">
                    <a:srgbClr val="000000">
                      <a:alpha val="43137"/>
                    </a:srgbClr>
                  </a:outerShdw>
                </a:effectLst>
              </a:rPr>
              <a:t>W</a:t>
            </a:r>
          </a:p>
          <a:p>
            <a:pPr algn="ctr"/>
            <a:r>
              <a:rPr lang="en-US" sz="2200" dirty="0">
                <a:solidFill>
                  <a:srgbClr val="FF0000"/>
                </a:solidFill>
                <a:effectLst>
                  <a:outerShdw blurRad="38100" dist="38100" dir="2700000" algn="tl">
                    <a:srgbClr val="000000">
                      <a:alpha val="43137"/>
                    </a:srgbClr>
                  </a:outerShdw>
                </a:effectLst>
              </a:rPr>
              <a:t>A</a:t>
            </a:r>
          </a:p>
          <a:p>
            <a:pPr algn="ctr"/>
            <a:endParaRPr lang="en-US" sz="2200" dirty="0">
              <a:solidFill>
                <a:srgbClr val="FF0000"/>
              </a:solidFill>
              <a:effectLst>
                <a:outerShdw blurRad="38100" dist="38100" dir="2700000" algn="tl">
                  <a:srgbClr val="000000">
                    <a:alpha val="43137"/>
                  </a:srgbClr>
                </a:outerShdw>
              </a:effectLst>
            </a:endParaRPr>
          </a:p>
          <a:p>
            <a:pPr algn="ctr"/>
            <a:r>
              <a:rPr lang="en-US" sz="2200" dirty="0">
                <a:solidFill>
                  <a:srgbClr val="FF0000"/>
                </a:solidFill>
                <a:effectLst>
                  <a:outerShdw blurRad="38100" dist="38100" dir="2700000" algn="tl">
                    <a:srgbClr val="000000">
                      <a:alpha val="43137"/>
                    </a:srgbClr>
                  </a:outerShdw>
                </a:effectLst>
              </a:rPr>
              <a:t>T</a:t>
            </a:r>
          </a:p>
          <a:p>
            <a:pPr algn="ctr"/>
            <a:r>
              <a:rPr lang="en-US" sz="2200" dirty="0">
                <a:solidFill>
                  <a:srgbClr val="FF0000"/>
                </a:solidFill>
                <a:effectLst>
                  <a:outerShdw blurRad="38100" dist="38100" dir="2700000" algn="tl">
                    <a:srgbClr val="000000">
                      <a:alpha val="43137"/>
                    </a:srgbClr>
                  </a:outerShdw>
                </a:effectLst>
              </a:rPr>
              <a:t>E</a:t>
            </a:r>
          </a:p>
        </p:txBody>
      </p:sp>
      <p:sp>
        <p:nvSpPr>
          <p:cNvPr id="6" name="TextBox 8">
            <a:extLst>
              <a:ext uri="{FF2B5EF4-FFF2-40B4-BE49-F238E27FC236}">
                <a16:creationId xmlns:a16="http://schemas.microsoft.com/office/drawing/2014/main" id="{13618C42-483B-411B-B2DE-14CDCBC4F549}"/>
              </a:ext>
            </a:extLst>
          </p:cNvPr>
          <p:cNvSpPr txBox="1"/>
          <p:nvPr/>
        </p:nvSpPr>
        <p:spPr>
          <a:xfrm>
            <a:off x="10477408" y="1783823"/>
            <a:ext cx="1351510" cy="430887"/>
          </a:xfrm>
          <a:prstGeom prst="rect">
            <a:avLst/>
          </a:prstGeom>
          <a:noFill/>
        </p:spPr>
        <p:txBody>
          <a:bodyPr wrap="square" rtlCol="0">
            <a:spAutoFit/>
          </a:bodyPr>
          <a:lstStyle/>
          <a:p>
            <a:pPr algn="ctr"/>
            <a:r>
              <a:rPr lang="en-US" sz="2200" dirty="0">
                <a:solidFill>
                  <a:srgbClr val="FF0000"/>
                </a:solidFill>
                <a:effectLst>
                  <a:outerShdw blurRad="38100" dist="38100" dir="2700000" algn="tl">
                    <a:srgbClr val="000000">
                      <a:alpha val="43137"/>
                    </a:srgbClr>
                  </a:outerShdw>
                </a:effectLst>
              </a:rPr>
              <a:t>A  V   E</a:t>
            </a:r>
          </a:p>
        </p:txBody>
      </p:sp>
      <p:sp>
        <p:nvSpPr>
          <p:cNvPr id="7" name="TextBox 9">
            <a:extLst>
              <a:ext uri="{FF2B5EF4-FFF2-40B4-BE49-F238E27FC236}">
                <a16:creationId xmlns:a16="http://schemas.microsoft.com/office/drawing/2014/main" id="{4246E2A1-24CA-48D8-B821-C45CD1F78339}"/>
              </a:ext>
            </a:extLst>
          </p:cNvPr>
          <p:cNvSpPr txBox="1"/>
          <p:nvPr/>
        </p:nvSpPr>
        <p:spPr>
          <a:xfrm>
            <a:off x="8270039" y="2472413"/>
            <a:ext cx="2791840" cy="430887"/>
          </a:xfrm>
          <a:prstGeom prst="rect">
            <a:avLst/>
          </a:prstGeom>
          <a:noFill/>
        </p:spPr>
        <p:txBody>
          <a:bodyPr wrap="square" rtlCol="0">
            <a:spAutoFit/>
          </a:bodyPr>
          <a:lstStyle/>
          <a:p>
            <a:r>
              <a:rPr lang="en-US" sz="2200" dirty="0">
                <a:solidFill>
                  <a:srgbClr val="FF0000"/>
                </a:solidFill>
                <a:effectLst>
                  <a:outerShdw blurRad="38100" dist="38100" dir="2700000" algn="tl">
                    <a:srgbClr val="000000">
                      <a:alpha val="43137"/>
                    </a:srgbClr>
                  </a:outerShdw>
                </a:effectLst>
              </a:rPr>
              <a:t>R   E   C   Y    C</a:t>
            </a:r>
          </a:p>
        </p:txBody>
      </p:sp>
      <p:sp>
        <p:nvSpPr>
          <p:cNvPr id="8" name="TextBox 1">
            <a:extLst>
              <a:ext uri="{FF2B5EF4-FFF2-40B4-BE49-F238E27FC236}">
                <a16:creationId xmlns:a16="http://schemas.microsoft.com/office/drawing/2014/main" id="{B2858512-25AD-439D-A65F-BA13192A485F}"/>
              </a:ext>
            </a:extLst>
          </p:cNvPr>
          <p:cNvSpPr txBox="1"/>
          <p:nvPr/>
        </p:nvSpPr>
        <p:spPr>
          <a:xfrm>
            <a:off x="7457404" y="2817790"/>
            <a:ext cx="515155" cy="2800767"/>
          </a:xfrm>
          <a:prstGeom prst="rect">
            <a:avLst/>
          </a:prstGeom>
          <a:noFill/>
        </p:spPr>
        <p:txBody>
          <a:bodyPr wrap="square" rtlCol="0">
            <a:spAutoFit/>
          </a:bodyPr>
          <a:lstStyle/>
          <a:p>
            <a:pPr algn="ctr"/>
            <a:r>
              <a:rPr lang="en-US" sz="2200" dirty="0">
                <a:solidFill>
                  <a:srgbClr val="FF0000"/>
                </a:solidFill>
                <a:effectLst>
                  <a:outerShdw blurRad="38100" dist="38100" dir="2700000" algn="tl">
                    <a:srgbClr val="000000">
                      <a:alpha val="43137"/>
                    </a:srgbClr>
                  </a:outerShdw>
                </a:effectLst>
              </a:rPr>
              <a:t>C</a:t>
            </a:r>
          </a:p>
          <a:p>
            <a:pPr algn="ctr"/>
            <a:endParaRPr lang="en-US" sz="2200" dirty="0">
              <a:solidFill>
                <a:srgbClr val="FF0000"/>
              </a:solidFill>
              <a:effectLst>
                <a:outerShdw blurRad="38100" dist="38100" dir="2700000" algn="tl">
                  <a:srgbClr val="000000">
                    <a:alpha val="43137"/>
                  </a:srgbClr>
                </a:outerShdw>
              </a:effectLst>
            </a:endParaRPr>
          </a:p>
          <a:p>
            <a:pPr algn="ctr"/>
            <a:r>
              <a:rPr lang="en-US" sz="2200" dirty="0">
                <a:solidFill>
                  <a:srgbClr val="FF0000"/>
                </a:solidFill>
                <a:effectLst>
                  <a:outerShdw blurRad="38100" dist="38100" dir="2700000" algn="tl">
                    <a:srgbClr val="000000">
                      <a:alpha val="43137"/>
                    </a:srgbClr>
                  </a:outerShdw>
                </a:effectLst>
              </a:rPr>
              <a:t>E</a:t>
            </a:r>
          </a:p>
          <a:p>
            <a:pPr algn="ctr"/>
            <a:r>
              <a:rPr lang="en-US" sz="2200" dirty="0">
                <a:solidFill>
                  <a:srgbClr val="FF0000"/>
                </a:solidFill>
                <a:effectLst>
                  <a:outerShdw blurRad="38100" dist="38100" dir="2700000" algn="tl">
                    <a:srgbClr val="000000">
                      <a:alpha val="43137"/>
                    </a:srgbClr>
                  </a:outerShdw>
                </a:effectLst>
              </a:rPr>
              <a:t>A</a:t>
            </a:r>
          </a:p>
          <a:p>
            <a:pPr algn="ctr"/>
            <a:r>
              <a:rPr lang="en-US" sz="2200" dirty="0">
                <a:solidFill>
                  <a:srgbClr val="FF0000"/>
                </a:solidFill>
                <a:effectLst>
                  <a:outerShdw blurRad="38100" dist="38100" dir="2700000" algn="tl">
                    <a:srgbClr val="000000">
                      <a:alpha val="43137"/>
                    </a:srgbClr>
                  </a:outerShdw>
                </a:effectLst>
              </a:rPr>
              <a:t>N</a:t>
            </a:r>
          </a:p>
          <a:p>
            <a:pPr algn="ctr"/>
            <a:endParaRPr lang="en-US" sz="2200" dirty="0">
              <a:solidFill>
                <a:srgbClr val="FF0000"/>
              </a:solidFill>
              <a:effectLst>
                <a:outerShdw blurRad="38100" dist="38100" dir="2700000" algn="tl">
                  <a:srgbClr val="000000">
                    <a:alpha val="43137"/>
                  </a:srgbClr>
                </a:outerShdw>
              </a:effectLst>
            </a:endParaRPr>
          </a:p>
          <a:p>
            <a:pPr algn="ctr"/>
            <a:r>
              <a:rPr lang="en-US" sz="2200" dirty="0">
                <a:solidFill>
                  <a:srgbClr val="FF0000"/>
                </a:solidFill>
                <a:effectLst>
                  <a:outerShdw blurRad="38100" dist="38100" dir="2700000" algn="tl">
                    <a:srgbClr val="000000">
                      <a:alpha val="43137"/>
                    </a:srgbClr>
                  </a:outerShdw>
                </a:effectLst>
              </a:rPr>
              <a:t>U</a:t>
            </a:r>
          </a:p>
          <a:p>
            <a:pPr algn="ctr"/>
            <a:r>
              <a:rPr lang="en-US" sz="2200" dirty="0">
                <a:solidFill>
                  <a:srgbClr val="FF0000"/>
                </a:solidFill>
                <a:effectLst>
                  <a:outerShdw blurRad="38100" dist="38100" dir="2700000" algn="tl">
                    <a:srgbClr val="000000">
                      <a:alpha val="43137"/>
                    </a:srgbClr>
                  </a:outerShdw>
                </a:effectLst>
              </a:rPr>
              <a:t>P</a:t>
            </a:r>
          </a:p>
        </p:txBody>
      </p:sp>
      <p:sp>
        <p:nvSpPr>
          <p:cNvPr id="9" name="TextBox 12">
            <a:extLst>
              <a:ext uri="{FF2B5EF4-FFF2-40B4-BE49-F238E27FC236}">
                <a16:creationId xmlns:a16="http://schemas.microsoft.com/office/drawing/2014/main" id="{5E1440C3-E755-4D8C-96E4-0B136DDCC517}"/>
              </a:ext>
            </a:extLst>
          </p:cNvPr>
          <p:cNvSpPr txBox="1"/>
          <p:nvPr/>
        </p:nvSpPr>
        <p:spPr>
          <a:xfrm>
            <a:off x="8174789" y="4532673"/>
            <a:ext cx="3023660" cy="430887"/>
          </a:xfrm>
          <a:prstGeom prst="rect">
            <a:avLst/>
          </a:prstGeom>
          <a:noFill/>
        </p:spPr>
        <p:txBody>
          <a:bodyPr wrap="square" rtlCol="0">
            <a:spAutoFit/>
          </a:bodyPr>
          <a:lstStyle/>
          <a:p>
            <a:r>
              <a:rPr lang="en-US" sz="2200" dirty="0">
                <a:solidFill>
                  <a:srgbClr val="FF0000"/>
                </a:solidFill>
                <a:effectLst>
                  <a:outerShdw blurRad="38100" dist="38100" dir="2700000" algn="tl">
                    <a:srgbClr val="000000">
                      <a:alpha val="43137"/>
                    </a:srgbClr>
                  </a:outerShdw>
                </a:effectLst>
              </a:rPr>
              <a:t> D         S         A   S        </a:t>
            </a:r>
            <a:r>
              <a:rPr lang="en-US" sz="2200" dirty="0" err="1">
                <a:solidFill>
                  <a:srgbClr val="FF0000"/>
                </a:solidFill>
                <a:effectLst>
                  <a:outerShdw blurRad="38100" dist="38100" dir="2700000" algn="tl">
                    <a:srgbClr val="000000">
                      <a:alpha val="43137"/>
                    </a:srgbClr>
                  </a:outerShdw>
                </a:effectLst>
              </a:rPr>
              <a:t>S</a:t>
            </a:r>
            <a:endParaRPr lang="en-US" sz="2200" dirty="0">
              <a:solidFill>
                <a:srgbClr val="FF0000"/>
              </a:solidFill>
              <a:effectLst>
                <a:outerShdw blurRad="38100" dist="38100" dir="2700000" algn="tl">
                  <a:srgbClr val="000000">
                    <a:alpha val="43137"/>
                  </a:srgbClr>
                </a:outerShdw>
              </a:effectLst>
            </a:endParaRPr>
          </a:p>
        </p:txBody>
      </p:sp>
      <p:sp>
        <p:nvSpPr>
          <p:cNvPr id="10" name="TextBox 3">
            <a:extLst>
              <a:ext uri="{FF2B5EF4-FFF2-40B4-BE49-F238E27FC236}">
                <a16:creationId xmlns:a16="http://schemas.microsoft.com/office/drawing/2014/main" id="{3057CD17-EE34-4843-A30D-42230F302779}"/>
              </a:ext>
            </a:extLst>
          </p:cNvPr>
          <p:cNvSpPr txBox="1"/>
          <p:nvPr/>
        </p:nvSpPr>
        <p:spPr>
          <a:xfrm>
            <a:off x="8535339" y="2838718"/>
            <a:ext cx="515155" cy="3477875"/>
          </a:xfrm>
          <a:prstGeom prst="rect">
            <a:avLst/>
          </a:prstGeom>
          <a:noFill/>
        </p:spPr>
        <p:txBody>
          <a:bodyPr wrap="square" rtlCol="0">
            <a:spAutoFit/>
          </a:bodyPr>
          <a:lstStyle/>
          <a:p>
            <a:pPr algn="ctr"/>
            <a:r>
              <a:rPr lang="en-US" sz="2200" dirty="0">
                <a:solidFill>
                  <a:srgbClr val="FF0000"/>
                </a:solidFill>
                <a:effectLst>
                  <a:outerShdw blurRad="38100" dist="38100" dir="2700000" algn="tl">
                    <a:srgbClr val="000000">
                      <a:alpha val="43137"/>
                    </a:srgbClr>
                  </a:outerShdw>
                </a:effectLst>
              </a:rPr>
              <a:t>L</a:t>
            </a:r>
          </a:p>
          <a:p>
            <a:pPr algn="ctr"/>
            <a:endParaRPr lang="en-US" sz="2200" dirty="0">
              <a:solidFill>
                <a:srgbClr val="FF0000"/>
              </a:solidFill>
              <a:effectLst>
                <a:outerShdw blurRad="38100" dist="38100" dir="2700000" algn="tl">
                  <a:srgbClr val="000000">
                    <a:alpha val="43137"/>
                  </a:srgbClr>
                </a:outerShdw>
              </a:effectLst>
            </a:endParaRPr>
          </a:p>
          <a:p>
            <a:pPr algn="ctr"/>
            <a:r>
              <a:rPr lang="en-US" sz="2200" dirty="0">
                <a:solidFill>
                  <a:srgbClr val="FF0000"/>
                </a:solidFill>
                <a:effectLst>
                  <a:outerShdw blurRad="38100" dist="38100" dir="2700000" algn="tl">
                    <a:srgbClr val="000000">
                      <a:alpha val="43137"/>
                    </a:srgbClr>
                  </a:outerShdw>
                </a:effectLst>
              </a:rPr>
              <a:t>C</a:t>
            </a:r>
          </a:p>
          <a:p>
            <a:pPr algn="ctr"/>
            <a:r>
              <a:rPr lang="en-US" sz="2200" dirty="0">
                <a:solidFill>
                  <a:srgbClr val="FF0000"/>
                </a:solidFill>
                <a:effectLst>
                  <a:outerShdw blurRad="38100" dist="38100" dir="2700000" algn="tl">
                    <a:srgbClr val="000000">
                      <a:alpha val="43137"/>
                    </a:srgbClr>
                  </a:outerShdw>
                </a:effectLst>
              </a:rPr>
              <a:t>T</a:t>
            </a:r>
          </a:p>
          <a:p>
            <a:pPr algn="ctr"/>
            <a:r>
              <a:rPr lang="en-US" sz="2200" dirty="0">
                <a:solidFill>
                  <a:srgbClr val="FF0000"/>
                </a:solidFill>
                <a:effectLst>
                  <a:outerShdw blurRad="38100" dist="38100" dir="2700000" algn="tl">
                    <a:srgbClr val="000000">
                      <a:alpha val="43137"/>
                    </a:srgbClr>
                  </a:outerShdw>
                </a:effectLst>
              </a:rPr>
              <a:t>R</a:t>
            </a:r>
          </a:p>
          <a:p>
            <a:pPr algn="ctr"/>
            <a:endParaRPr lang="en-US" sz="2200" dirty="0">
              <a:solidFill>
                <a:srgbClr val="FF0000"/>
              </a:solidFill>
              <a:effectLst>
                <a:outerShdw blurRad="38100" dist="38100" dir="2700000" algn="tl">
                  <a:srgbClr val="000000">
                    <a:alpha val="43137"/>
                  </a:srgbClr>
                </a:outerShdw>
              </a:effectLst>
            </a:endParaRPr>
          </a:p>
          <a:p>
            <a:pPr algn="ctr"/>
            <a:r>
              <a:rPr lang="en-US" sz="2200" dirty="0">
                <a:solidFill>
                  <a:srgbClr val="FF0000"/>
                </a:solidFill>
                <a:effectLst>
                  <a:outerShdw blurRad="38100" dist="38100" dir="2700000" algn="tl">
                    <a:srgbClr val="000000">
                      <a:alpha val="43137"/>
                    </a:srgbClr>
                  </a:outerShdw>
                </a:effectLst>
              </a:rPr>
              <a:t>C</a:t>
            </a:r>
          </a:p>
          <a:p>
            <a:pPr algn="ctr"/>
            <a:r>
              <a:rPr lang="en-US" sz="2200" dirty="0">
                <a:solidFill>
                  <a:srgbClr val="FF0000"/>
                </a:solidFill>
                <a:effectLst>
                  <a:outerShdw blurRad="38100" dist="38100" dir="2700000" algn="tl">
                    <a:srgbClr val="000000">
                      <a:alpha val="43137"/>
                    </a:srgbClr>
                  </a:outerShdw>
                </a:effectLst>
              </a:rPr>
              <a:t>I</a:t>
            </a:r>
          </a:p>
          <a:p>
            <a:pPr algn="ctr"/>
            <a:r>
              <a:rPr lang="en-US" sz="2200" dirty="0">
                <a:solidFill>
                  <a:srgbClr val="FF0000"/>
                </a:solidFill>
                <a:effectLst>
                  <a:outerShdw blurRad="38100" dist="38100" dir="2700000" algn="tl">
                    <a:srgbClr val="000000">
                      <a:alpha val="43137"/>
                    </a:srgbClr>
                  </a:outerShdw>
                </a:effectLst>
              </a:rPr>
              <a:t>T</a:t>
            </a:r>
          </a:p>
          <a:p>
            <a:pPr algn="ctr"/>
            <a:r>
              <a:rPr lang="en-US" sz="2200" dirty="0">
                <a:solidFill>
                  <a:srgbClr val="FF0000"/>
                </a:solidFill>
                <a:effectLst>
                  <a:outerShdw blurRad="38100" dist="38100" dir="2700000" algn="tl">
                    <a:srgbClr val="000000">
                      <a:alpha val="43137"/>
                    </a:srgbClr>
                  </a:outerShdw>
                </a:effectLst>
              </a:rPr>
              <a:t>Y</a:t>
            </a:r>
          </a:p>
        </p:txBody>
      </p:sp>
      <p:sp>
        <p:nvSpPr>
          <p:cNvPr id="12" name="TextBox 11">
            <a:extLst>
              <a:ext uri="{FF2B5EF4-FFF2-40B4-BE49-F238E27FC236}">
                <a16:creationId xmlns:a16="http://schemas.microsoft.com/office/drawing/2014/main" id="{30EC4E58-3A85-4252-9D0D-2D8BBB5C279F}"/>
              </a:ext>
            </a:extLst>
          </p:cNvPr>
          <p:cNvSpPr txBox="1"/>
          <p:nvPr/>
        </p:nvSpPr>
        <p:spPr>
          <a:xfrm>
            <a:off x="6143854" y="3139374"/>
            <a:ext cx="2791840" cy="430887"/>
          </a:xfrm>
          <a:prstGeom prst="rect">
            <a:avLst/>
          </a:prstGeom>
          <a:noFill/>
        </p:spPr>
        <p:txBody>
          <a:bodyPr wrap="square" rtlCol="0">
            <a:spAutoFit/>
          </a:bodyPr>
          <a:lstStyle/>
          <a:p>
            <a:r>
              <a:rPr lang="en-US" sz="2200" dirty="0">
                <a:solidFill>
                  <a:srgbClr val="FF0000"/>
                </a:solidFill>
                <a:effectLst>
                  <a:outerShdw blurRad="38100" dist="38100" dir="2700000" algn="tl">
                    <a:srgbClr val="000000">
                      <a:alpha val="43137"/>
                    </a:srgbClr>
                  </a:outerShdw>
                </a:effectLst>
              </a:rPr>
              <a:t>W  I    L    D        I    F</a:t>
            </a:r>
          </a:p>
        </p:txBody>
      </p:sp>
      <p:sp>
        <p:nvSpPr>
          <p:cNvPr id="13" name="TextBox 4">
            <a:extLst>
              <a:ext uri="{FF2B5EF4-FFF2-40B4-BE49-F238E27FC236}">
                <a16:creationId xmlns:a16="http://schemas.microsoft.com/office/drawing/2014/main" id="{48897271-372D-4E1C-AF20-2A0C14951CEC}"/>
              </a:ext>
            </a:extLst>
          </p:cNvPr>
          <p:cNvSpPr txBox="1"/>
          <p:nvPr/>
        </p:nvSpPr>
        <p:spPr>
          <a:xfrm>
            <a:off x="9193809" y="4161023"/>
            <a:ext cx="515155" cy="2123658"/>
          </a:xfrm>
          <a:prstGeom prst="rect">
            <a:avLst/>
          </a:prstGeom>
          <a:noFill/>
        </p:spPr>
        <p:txBody>
          <a:bodyPr wrap="square" rtlCol="0">
            <a:spAutoFit/>
          </a:bodyPr>
          <a:lstStyle/>
          <a:p>
            <a:pPr algn="ctr"/>
            <a:r>
              <a:rPr lang="en-US" sz="2200" dirty="0">
                <a:solidFill>
                  <a:srgbClr val="FF0000"/>
                </a:solidFill>
                <a:effectLst>
                  <a:outerShdw blurRad="38100" dist="38100" dir="2700000" algn="tl">
                    <a:srgbClr val="000000">
                      <a:alpha val="43137"/>
                    </a:srgbClr>
                  </a:outerShdw>
                </a:effectLst>
              </a:rPr>
              <a:t>H</a:t>
            </a:r>
          </a:p>
          <a:p>
            <a:pPr algn="ctr"/>
            <a:endParaRPr lang="en-US" sz="2200" dirty="0">
              <a:solidFill>
                <a:srgbClr val="FF0000"/>
              </a:solidFill>
              <a:effectLst>
                <a:outerShdw blurRad="38100" dist="38100" dir="2700000" algn="tl">
                  <a:srgbClr val="000000">
                    <a:alpha val="43137"/>
                  </a:srgbClr>
                </a:outerShdw>
              </a:effectLst>
            </a:endParaRPr>
          </a:p>
          <a:p>
            <a:pPr algn="ctr"/>
            <a:r>
              <a:rPr lang="en-US" sz="2200" dirty="0">
                <a:solidFill>
                  <a:srgbClr val="FF0000"/>
                </a:solidFill>
                <a:effectLst>
                  <a:outerShdw blurRad="38100" dist="38100" dir="2700000" algn="tl">
                    <a:srgbClr val="000000">
                      <a:alpha val="43137"/>
                    </a:srgbClr>
                  </a:outerShdw>
                </a:effectLst>
              </a:rPr>
              <a:t>A</a:t>
            </a:r>
          </a:p>
          <a:p>
            <a:pPr algn="ctr"/>
            <a:r>
              <a:rPr lang="en-US" sz="2200" dirty="0">
                <a:solidFill>
                  <a:srgbClr val="FF0000"/>
                </a:solidFill>
                <a:effectLst>
                  <a:outerShdw blurRad="38100" dist="38100" dir="2700000" algn="tl">
                    <a:srgbClr val="000000">
                      <a:alpha val="43137"/>
                    </a:srgbClr>
                  </a:outerShdw>
                </a:effectLst>
              </a:rPr>
              <a:t>L</a:t>
            </a:r>
          </a:p>
          <a:p>
            <a:pPr algn="ctr"/>
            <a:r>
              <a:rPr lang="en-US" sz="2200" dirty="0">
                <a:solidFill>
                  <a:srgbClr val="FF0000"/>
                </a:solidFill>
                <a:effectLst>
                  <a:outerShdw blurRad="38100" dist="38100" dir="2700000" algn="tl">
                    <a:srgbClr val="000000">
                      <a:alpha val="43137"/>
                    </a:srgbClr>
                  </a:outerShdw>
                </a:effectLst>
              </a:rPr>
              <a:t>T</a:t>
            </a:r>
          </a:p>
          <a:p>
            <a:pPr algn="ctr"/>
            <a:r>
              <a:rPr lang="en-US" sz="2200" dirty="0">
                <a:solidFill>
                  <a:srgbClr val="FF0000"/>
                </a:solidFill>
                <a:effectLst>
                  <a:outerShdw blurRad="38100" dist="38100" dir="2700000" algn="tl">
                    <a:srgbClr val="000000">
                      <a:alpha val="43137"/>
                    </a:srgbClr>
                  </a:outerShdw>
                </a:effectLst>
              </a:rPr>
              <a:t>H</a:t>
            </a:r>
          </a:p>
        </p:txBody>
      </p:sp>
      <p:sp>
        <p:nvSpPr>
          <p:cNvPr id="14" name="TextBox 7">
            <a:extLst>
              <a:ext uri="{FF2B5EF4-FFF2-40B4-BE49-F238E27FC236}">
                <a16:creationId xmlns:a16="http://schemas.microsoft.com/office/drawing/2014/main" id="{7CC39B9A-445D-41C0-8726-8960EDDA217E}"/>
              </a:ext>
            </a:extLst>
          </p:cNvPr>
          <p:cNvSpPr txBox="1"/>
          <p:nvPr/>
        </p:nvSpPr>
        <p:spPr>
          <a:xfrm>
            <a:off x="10217094" y="4218173"/>
            <a:ext cx="515155" cy="1785104"/>
          </a:xfrm>
          <a:prstGeom prst="rect">
            <a:avLst/>
          </a:prstGeom>
          <a:noFill/>
        </p:spPr>
        <p:txBody>
          <a:bodyPr wrap="square" rtlCol="0">
            <a:spAutoFit/>
          </a:bodyPr>
          <a:lstStyle/>
          <a:p>
            <a:pPr algn="ctr"/>
            <a:r>
              <a:rPr lang="en-US" sz="2200" dirty="0">
                <a:solidFill>
                  <a:srgbClr val="FF0000"/>
                </a:solidFill>
                <a:effectLst>
                  <a:outerShdw blurRad="38100" dist="38100" dir="2700000" algn="tl">
                    <a:srgbClr val="000000">
                      <a:alpha val="43137"/>
                    </a:srgbClr>
                  </a:outerShdw>
                </a:effectLst>
              </a:rPr>
              <a:t>R</a:t>
            </a:r>
          </a:p>
          <a:p>
            <a:pPr algn="ctr"/>
            <a:r>
              <a:rPr lang="en-US" sz="2200" dirty="0">
                <a:solidFill>
                  <a:srgbClr val="FF0000"/>
                </a:solidFill>
                <a:effectLst>
                  <a:outerShdw blurRad="38100" dist="38100" dir="2700000" algn="tl">
                    <a:srgbClr val="000000">
                      <a:alpha val="43137"/>
                    </a:srgbClr>
                  </a:outerShdw>
                </a:effectLst>
              </a:rPr>
              <a:t>E</a:t>
            </a:r>
          </a:p>
          <a:p>
            <a:pPr algn="ctr"/>
            <a:r>
              <a:rPr lang="en-US" sz="2200" dirty="0">
                <a:solidFill>
                  <a:srgbClr val="FF0000"/>
                </a:solidFill>
                <a:effectLst>
                  <a:outerShdw blurRad="38100" dist="38100" dir="2700000" algn="tl">
                    <a:srgbClr val="000000">
                      <a:alpha val="43137"/>
                    </a:srgbClr>
                  </a:outerShdw>
                </a:effectLst>
              </a:rPr>
              <a:t>D</a:t>
            </a:r>
          </a:p>
          <a:p>
            <a:pPr algn="ctr"/>
            <a:r>
              <a:rPr lang="en-US" sz="2200" dirty="0">
                <a:solidFill>
                  <a:srgbClr val="FF0000"/>
                </a:solidFill>
                <a:effectLst>
                  <a:outerShdw blurRad="38100" dist="38100" dir="2700000" algn="tl">
                    <a:srgbClr val="000000">
                      <a:alpha val="43137"/>
                    </a:srgbClr>
                  </a:outerShdw>
                </a:effectLst>
              </a:rPr>
              <a:t>U</a:t>
            </a:r>
          </a:p>
          <a:p>
            <a:pPr algn="ctr"/>
            <a:r>
              <a:rPr lang="en-US" sz="2200" dirty="0">
                <a:solidFill>
                  <a:srgbClr val="FF0000"/>
                </a:solidFill>
                <a:effectLst>
                  <a:outerShdw blurRad="38100" dist="38100" dir="2700000" algn="tl">
                    <a:srgbClr val="000000">
                      <a:alpha val="43137"/>
                    </a:srgbClr>
                  </a:outerShdw>
                </a:effectLst>
              </a:rPr>
              <a:t>C</a:t>
            </a:r>
          </a:p>
        </p:txBody>
      </p:sp>
      <p:sp>
        <p:nvSpPr>
          <p:cNvPr id="15" name="TextBox 5">
            <a:extLst>
              <a:ext uri="{FF2B5EF4-FFF2-40B4-BE49-F238E27FC236}">
                <a16:creationId xmlns:a16="http://schemas.microsoft.com/office/drawing/2014/main" id="{1094B88B-7A12-4BEF-9BB9-AC8805E28637}"/>
              </a:ext>
            </a:extLst>
          </p:cNvPr>
          <p:cNvSpPr txBox="1"/>
          <p:nvPr/>
        </p:nvSpPr>
        <p:spPr>
          <a:xfrm>
            <a:off x="9909429" y="2446655"/>
            <a:ext cx="515155" cy="1446550"/>
          </a:xfrm>
          <a:prstGeom prst="rect">
            <a:avLst/>
          </a:prstGeom>
          <a:noFill/>
        </p:spPr>
        <p:txBody>
          <a:bodyPr wrap="square" rtlCol="0">
            <a:spAutoFit/>
          </a:bodyPr>
          <a:lstStyle/>
          <a:p>
            <a:pPr algn="ctr"/>
            <a:endParaRPr lang="en-US" sz="2200" dirty="0">
              <a:solidFill>
                <a:schemeClr val="bg1"/>
              </a:solidFill>
              <a:effectLst>
                <a:outerShdw blurRad="38100" dist="38100" dir="2700000" algn="tl">
                  <a:srgbClr val="000000">
                    <a:alpha val="43137"/>
                  </a:srgbClr>
                </a:outerShdw>
              </a:effectLst>
            </a:endParaRPr>
          </a:p>
          <a:p>
            <a:pPr algn="ctr"/>
            <a:r>
              <a:rPr lang="en-US" sz="2200" dirty="0">
                <a:solidFill>
                  <a:srgbClr val="FF0000"/>
                </a:solidFill>
                <a:effectLst>
                  <a:outerShdw blurRad="38100" dist="38100" dir="2700000" algn="tl">
                    <a:srgbClr val="000000">
                      <a:alpha val="43137"/>
                    </a:srgbClr>
                  </a:outerShdw>
                </a:effectLst>
              </a:rPr>
              <a:t>A</a:t>
            </a:r>
          </a:p>
          <a:p>
            <a:pPr algn="ctr"/>
            <a:r>
              <a:rPr lang="en-US" sz="2200" dirty="0">
                <a:solidFill>
                  <a:srgbClr val="FF0000"/>
                </a:solidFill>
                <a:effectLst>
                  <a:outerShdw blurRad="38100" dist="38100" dir="2700000" algn="tl">
                    <a:srgbClr val="000000">
                      <a:alpha val="43137"/>
                    </a:srgbClr>
                  </a:outerShdw>
                </a:effectLst>
              </a:rPr>
              <a:t>N</a:t>
            </a:r>
          </a:p>
          <a:p>
            <a:pPr algn="ctr"/>
            <a:r>
              <a:rPr lang="en-US" sz="2200" dirty="0">
                <a:solidFill>
                  <a:srgbClr val="FF0000"/>
                </a:solidFill>
                <a:effectLst>
                  <a:outerShdw blurRad="38100" dist="38100" dir="2700000" algn="tl">
                    <a:srgbClr val="000000">
                      <a:alpha val="43137"/>
                    </a:srgbClr>
                  </a:outerShdw>
                </a:effectLst>
              </a:rPr>
              <a:t>D</a:t>
            </a:r>
          </a:p>
        </p:txBody>
      </p:sp>
    </p:spTree>
    <p:extLst>
      <p:ext uri="{BB962C8B-B14F-4D97-AF65-F5344CB8AC3E}">
        <p14:creationId xmlns:p14="http://schemas.microsoft.com/office/powerpoint/2010/main" val="51252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D8F5F9F0-FB04-4012-9742-D2C78DFBEE4F}"/>
              </a:ext>
            </a:extLst>
          </p:cNvPr>
          <p:cNvPicPr>
            <a:picLocks noChangeAspect="1"/>
          </p:cNvPicPr>
          <p:nvPr/>
        </p:nvPicPr>
        <p:blipFill rotWithShape="1">
          <a:blip r:embed="rId2">
            <a:clrChange>
              <a:clrFrom>
                <a:srgbClr val="FFFFFF"/>
              </a:clrFrom>
              <a:clrTo>
                <a:srgbClr val="FFFFFF">
                  <a:alpha val="0"/>
                </a:srgbClr>
              </a:clrTo>
            </a:clrChange>
          </a:blip>
          <a:srcRect t="27778"/>
          <a:stretch/>
        </p:blipFill>
        <p:spPr>
          <a:xfrm>
            <a:off x="1762125" y="257175"/>
            <a:ext cx="9010650" cy="495300"/>
          </a:xfrm>
          <a:prstGeom prst="rect">
            <a:avLst/>
          </a:prstGeom>
        </p:spPr>
      </p:pic>
      <p:pic>
        <p:nvPicPr>
          <p:cNvPr id="7" name="Hình ảnh 6">
            <a:extLst>
              <a:ext uri="{FF2B5EF4-FFF2-40B4-BE49-F238E27FC236}">
                <a16:creationId xmlns:a16="http://schemas.microsoft.com/office/drawing/2014/main" id="{A4809BCF-FDC7-4E76-80D8-AB64049CFFA8}"/>
              </a:ext>
            </a:extLst>
          </p:cNvPr>
          <p:cNvPicPr>
            <a:picLocks noChangeAspect="1"/>
          </p:cNvPicPr>
          <p:nvPr/>
        </p:nvPicPr>
        <p:blipFill rotWithShape="1">
          <a:blip r:embed="rId3">
            <a:clrChange>
              <a:clrFrom>
                <a:srgbClr val="FFFFFF"/>
              </a:clrFrom>
              <a:clrTo>
                <a:srgbClr val="FFFFFF">
                  <a:alpha val="0"/>
                </a:srgbClr>
              </a:clrTo>
            </a:clrChange>
          </a:blip>
          <a:srcRect l="2212" b="1405"/>
          <a:stretch/>
        </p:blipFill>
        <p:spPr>
          <a:xfrm>
            <a:off x="895350" y="762000"/>
            <a:ext cx="8721330" cy="5791200"/>
          </a:xfrm>
          <a:prstGeom prst="rect">
            <a:avLst/>
          </a:prstGeom>
        </p:spPr>
      </p:pic>
      <p:sp>
        <p:nvSpPr>
          <p:cNvPr id="8" name="TextBox 7">
            <a:extLst>
              <a:ext uri="{FF2B5EF4-FFF2-40B4-BE49-F238E27FC236}">
                <a16:creationId xmlns:a16="http://schemas.microsoft.com/office/drawing/2014/main" id="{A184F4B2-F8A1-4D4A-BAA9-13F6BC20D753}"/>
              </a:ext>
            </a:extLst>
          </p:cNvPr>
          <p:cNvSpPr txBox="1"/>
          <p:nvPr/>
        </p:nvSpPr>
        <p:spPr>
          <a:xfrm>
            <a:off x="1714500" y="1535773"/>
            <a:ext cx="9360641" cy="492443"/>
          </a:xfrm>
          <a:prstGeom prst="rect">
            <a:avLst/>
          </a:prstGeom>
          <a:noFill/>
        </p:spPr>
        <p:txBody>
          <a:bodyPr wrap="square" rtlCol="0">
            <a:spAutoFit/>
          </a:bodyPr>
          <a:lstStyle/>
          <a:p>
            <a:r>
              <a:rPr lang="en-US" sz="2600" i="1" dirty="0">
                <a:solidFill>
                  <a:srgbClr val="FF0000"/>
                </a:solidFill>
              </a:rPr>
              <a:t>If we don’t save water, there won’t be enough clean water.</a:t>
            </a:r>
          </a:p>
        </p:txBody>
      </p:sp>
      <p:sp>
        <p:nvSpPr>
          <p:cNvPr id="9" name="TextBox 18">
            <a:extLst>
              <a:ext uri="{FF2B5EF4-FFF2-40B4-BE49-F238E27FC236}">
                <a16:creationId xmlns:a16="http://schemas.microsoft.com/office/drawing/2014/main" id="{6B476802-C8E2-48EA-B4C6-495D71B2FDCF}"/>
              </a:ext>
            </a:extLst>
          </p:cNvPr>
          <p:cNvSpPr txBox="1"/>
          <p:nvPr/>
        </p:nvSpPr>
        <p:spPr>
          <a:xfrm>
            <a:off x="1786880" y="2587644"/>
            <a:ext cx="8040486" cy="492443"/>
          </a:xfrm>
          <a:prstGeom prst="rect">
            <a:avLst/>
          </a:prstGeom>
          <a:noFill/>
        </p:spPr>
        <p:txBody>
          <a:bodyPr wrap="square" rtlCol="0">
            <a:spAutoFit/>
          </a:bodyPr>
          <a:lstStyle/>
          <a:p>
            <a:r>
              <a:rPr lang="en-US" sz="2600" i="1" dirty="0">
                <a:solidFill>
                  <a:srgbClr val="FF0000"/>
                </a:solidFill>
              </a:rPr>
              <a:t>We will affect wildlife badly if we cut down trees.</a:t>
            </a:r>
          </a:p>
        </p:txBody>
      </p:sp>
      <p:sp>
        <p:nvSpPr>
          <p:cNvPr id="11" name="TextBox 19">
            <a:extLst>
              <a:ext uri="{FF2B5EF4-FFF2-40B4-BE49-F238E27FC236}">
                <a16:creationId xmlns:a16="http://schemas.microsoft.com/office/drawing/2014/main" id="{79D1110B-FCA6-405D-A242-4133FA31E214}"/>
              </a:ext>
            </a:extLst>
          </p:cNvPr>
          <p:cNvSpPr txBox="1"/>
          <p:nvPr/>
        </p:nvSpPr>
        <p:spPr>
          <a:xfrm>
            <a:off x="1815455" y="3617110"/>
            <a:ext cx="8040486" cy="492443"/>
          </a:xfrm>
          <a:prstGeom prst="rect">
            <a:avLst/>
          </a:prstGeom>
          <a:noFill/>
        </p:spPr>
        <p:txBody>
          <a:bodyPr wrap="square" rtlCol="0">
            <a:spAutoFit/>
          </a:bodyPr>
          <a:lstStyle/>
          <a:p>
            <a:r>
              <a:rPr lang="en-US" sz="2600" i="1" dirty="0">
                <a:solidFill>
                  <a:srgbClr val="FF0000"/>
                </a:solidFill>
              </a:rPr>
              <a:t>If we don’t clean up beaches, it affects tourism.</a:t>
            </a:r>
          </a:p>
        </p:txBody>
      </p:sp>
      <p:sp>
        <p:nvSpPr>
          <p:cNvPr id="12" name="TextBox 20">
            <a:extLst>
              <a:ext uri="{FF2B5EF4-FFF2-40B4-BE49-F238E27FC236}">
                <a16:creationId xmlns:a16="http://schemas.microsoft.com/office/drawing/2014/main" id="{287F3CB8-DD27-41A7-9AF7-FC411D63C331}"/>
              </a:ext>
            </a:extLst>
          </p:cNvPr>
          <p:cNvSpPr txBox="1"/>
          <p:nvPr/>
        </p:nvSpPr>
        <p:spPr>
          <a:xfrm>
            <a:off x="1720205" y="4729822"/>
            <a:ext cx="8040486" cy="492443"/>
          </a:xfrm>
          <a:prstGeom prst="rect">
            <a:avLst/>
          </a:prstGeom>
          <a:noFill/>
        </p:spPr>
        <p:txBody>
          <a:bodyPr wrap="square" rtlCol="0">
            <a:spAutoFit/>
          </a:bodyPr>
          <a:lstStyle/>
          <a:p>
            <a:r>
              <a:rPr lang="en-US" sz="2600" i="1" dirty="0">
                <a:solidFill>
                  <a:srgbClr val="FF0000"/>
                </a:solidFill>
              </a:rPr>
              <a:t>Your health gets worse if you breathe polluted air.</a:t>
            </a:r>
          </a:p>
        </p:txBody>
      </p:sp>
      <p:sp>
        <p:nvSpPr>
          <p:cNvPr id="13" name="TextBox 21">
            <a:extLst>
              <a:ext uri="{FF2B5EF4-FFF2-40B4-BE49-F238E27FC236}">
                <a16:creationId xmlns:a16="http://schemas.microsoft.com/office/drawing/2014/main" id="{67B34CAA-7E3A-4E2F-8B44-5C7F3DA0C7DE}"/>
              </a:ext>
            </a:extLst>
          </p:cNvPr>
          <p:cNvSpPr txBox="1"/>
          <p:nvPr/>
        </p:nvSpPr>
        <p:spPr>
          <a:xfrm>
            <a:off x="1777355" y="5775420"/>
            <a:ext cx="8040486" cy="492443"/>
          </a:xfrm>
          <a:prstGeom prst="rect">
            <a:avLst/>
          </a:prstGeom>
          <a:noFill/>
        </p:spPr>
        <p:txBody>
          <a:bodyPr wrap="square" rtlCol="0">
            <a:spAutoFit/>
          </a:bodyPr>
          <a:lstStyle/>
          <a:p>
            <a:r>
              <a:rPr lang="en-US" sz="2600" i="1" dirty="0">
                <a:solidFill>
                  <a:srgbClr val="FF0000"/>
                </a:solidFill>
              </a:rPr>
              <a:t>The Earth gets very hot if we don’t reduce air pollution.</a:t>
            </a:r>
          </a:p>
        </p:txBody>
      </p:sp>
    </p:spTree>
    <p:extLst>
      <p:ext uri="{BB962C8B-B14F-4D97-AF65-F5344CB8AC3E}">
        <p14:creationId xmlns:p14="http://schemas.microsoft.com/office/powerpoint/2010/main" val="134663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182782EC-174D-4E74-85DD-4FE6E990D00B}"/>
              </a:ext>
            </a:extLst>
          </p:cNvPr>
          <p:cNvGrpSpPr/>
          <p:nvPr/>
        </p:nvGrpSpPr>
        <p:grpSpPr>
          <a:xfrm>
            <a:off x="268333" y="1010897"/>
            <a:ext cx="11685542" cy="4868150"/>
            <a:chOff x="268333" y="1010897"/>
            <a:chExt cx="11685542" cy="4868150"/>
          </a:xfrm>
        </p:grpSpPr>
        <p:pic>
          <p:nvPicPr>
            <p:cNvPr id="4" name="Picture 1" descr="Screen Clipping">
              <a:extLst>
                <a:ext uri="{FF2B5EF4-FFF2-40B4-BE49-F238E27FC236}">
                  <a16:creationId xmlns:a16="http://schemas.microsoft.com/office/drawing/2014/main" id="{360CF541-FD7E-449C-9BF7-D5B8AD512F3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385" y="1010897"/>
              <a:ext cx="10742234" cy="488284"/>
            </a:xfrm>
            <a:prstGeom prst="rect">
              <a:avLst/>
            </a:prstGeom>
          </p:spPr>
        </p:pic>
        <p:sp>
          <p:nvSpPr>
            <p:cNvPr id="5" name="TextBox 4">
              <a:extLst>
                <a:ext uri="{FF2B5EF4-FFF2-40B4-BE49-F238E27FC236}">
                  <a16:creationId xmlns:a16="http://schemas.microsoft.com/office/drawing/2014/main" id="{8DE70604-B279-488E-9CC9-17E9189FDD40}"/>
                </a:ext>
              </a:extLst>
            </p:cNvPr>
            <p:cNvSpPr txBox="1"/>
            <p:nvPr/>
          </p:nvSpPr>
          <p:spPr>
            <a:xfrm>
              <a:off x="268333" y="1530934"/>
              <a:ext cx="11685542" cy="4348113"/>
            </a:xfrm>
            <a:prstGeom prst="rect">
              <a:avLst/>
            </a:prstGeom>
            <a:noFill/>
          </p:spPr>
          <p:txBody>
            <a:bodyPr wrap="square" rtlCol="0">
              <a:spAutoFit/>
            </a:bodyPr>
            <a:lstStyle/>
            <a:p>
              <a:pPr>
                <a:lnSpc>
                  <a:spcPct val="200000"/>
                </a:lnSpc>
                <a:spcBef>
                  <a:spcPts val="600"/>
                </a:spcBef>
                <a:spcAft>
                  <a:spcPts val="600"/>
                </a:spcAft>
              </a:pPr>
              <a:r>
                <a:rPr lang="en-US" sz="2600" dirty="0">
                  <a:latin typeface="Arial" panose="020B0604020202020204" pitchFamily="34" charset="0"/>
                  <a:cs typeface="Arial" panose="020B0604020202020204" pitchFamily="34" charset="0"/>
                </a:rPr>
                <a:t>1. </a:t>
              </a:r>
              <a:r>
                <a:rPr lang="en-US" sz="2400" dirty="0">
                  <a:latin typeface="Arial" panose="020B0604020202020204" pitchFamily="34" charset="0"/>
                  <a:cs typeface="Arial" panose="020B0604020202020204" pitchFamily="34" charset="0"/>
                </a:rPr>
                <a:t>We should put more recycling bins </a:t>
              </a:r>
              <a:r>
                <a:rPr lang="en-US" sz="2400" b="1" dirty="0">
                  <a:latin typeface="Arial" panose="020B0604020202020204" pitchFamily="34" charset="0"/>
                  <a:cs typeface="Arial" panose="020B0604020202020204" pitchFamily="34" charset="0"/>
                </a:rPr>
                <a:t>so (that)</a:t>
              </a:r>
              <a:r>
                <a:rPr lang="en-US" sz="2400" dirty="0">
                  <a:latin typeface="Arial" panose="020B0604020202020204" pitchFamily="34" charset="0"/>
                  <a:cs typeface="Arial" panose="020B0604020202020204" pitchFamily="34" charset="0"/>
                </a:rPr>
                <a:t> they will encourage people to recycle.</a:t>
              </a:r>
            </a:p>
            <a:p>
              <a:pPr>
                <a:lnSpc>
                  <a:spcPct val="200000"/>
                </a:lnSpc>
                <a:spcBef>
                  <a:spcPts val="600"/>
                </a:spcBef>
                <a:spcAft>
                  <a:spcPts val="600"/>
                </a:spcAft>
              </a:pPr>
              <a:r>
                <a:rPr lang="en-US" sz="2400" dirty="0">
                  <a:latin typeface="Arial" panose="020B0604020202020204" pitchFamily="34" charset="0"/>
                  <a:cs typeface="Arial" panose="020B0604020202020204" pitchFamily="34" charset="0"/>
                </a:rPr>
                <a:t>2. We should stop using plastic bags</a:t>
              </a:r>
              <a:r>
                <a:rPr lang="en-US" sz="2400" b="1" dirty="0">
                  <a:latin typeface="Arial" panose="020B0604020202020204" pitchFamily="34" charset="0"/>
                  <a:cs typeface="Arial" panose="020B0604020202020204" pitchFamily="34" charset="0"/>
                </a:rPr>
                <a:t>, and</a:t>
              </a:r>
              <a:r>
                <a:rPr lang="en-US" sz="2400" dirty="0">
                  <a:latin typeface="Arial" panose="020B0604020202020204" pitchFamily="34" charset="0"/>
                  <a:cs typeface="Arial" panose="020B0604020202020204" pitchFamily="34" charset="0"/>
                </a:rPr>
                <a:t> we shouldn’t waste water.</a:t>
              </a:r>
            </a:p>
            <a:p>
              <a:pPr>
                <a:lnSpc>
                  <a:spcPct val="200000"/>
                </a:lnSpc>
                <a:spcBef>
                  <a:spcPts val="600"/>
                </a:spcBef>
                <a:spcAft>
                  <a:spcPts val="600"/>
                </a:spcAft>
              </a:pPr>
              <a:r>
                <a:rPr lang="en-US" sz="2400" dirty="0">
                  <a:latin typeface="Arial" panose="020B0604020202020204" pitchFamily="34" charset="0"/>
                  <a:cs typeface="Arial" panose="020B0604020202020204" pitchFamily="34" charset="0"/>
                </a:rPr>
                <a:t>3. We can walk to school and work </a:t>
              </a:r>
              <a:r>
                <a:rPr lang="en-US" sz="2400" b="1" dirty="0">
                  <a:latin typeface="Arial" panose="020B0604020202020204" pitchFamily="34" charset="0"/>
                  <a:cs typeface="Arial" panose="020B0604020202020204" pitchFamily="34" charset="0"/>
                </a:rPr>
                <a:t>so (that)</a:t>
              </a:r>
              <a:r>
                <a:rPr lang="en-US" sz="2400" dirty="0">
                  <a:latin typeface="Arial" panose="020B0604020202020204" pitchFamily="34" charset="0"/>
                  <a:cs typeface="Arial" panose="020B0604020202020204" pitchFamily="34" charset="0"/>
                </a:rPr>
                <a:t> we can reduce air pollution.</a:t>
              </a:r>
            </a:p>
            <a:p>
              <a:pPr>
                <a:lnSpc>
                  <a:spcPct val="200000"/>
                </a:lnSpc>
                <a:spcBef>
                  <a:spcPts val="600"/>
                </a:spcBef>
                <a:spcAft>
                  <a:spcPts val="600"/>
                </a:spcAft>
              </a:pPr>
              <a:r>
                <a:rPr lang="en-US" sz="2400" dirty="0">
                  <a:latin typeface="Arial" panose="020B0604020202020204" pitchFamily="34" charset="0"/>
                  <a:cs typeface="Arial" panose="020B0604020202020204" pitchFamily="34" charset="0"/>
                </a:rPr>
                <a:t>4. We should save electricity </a:t>
              </a:r>
              <a:r>
                <a:rPr lang="en-US" sz="2400" b="1" dirty="0">
                  <a:latin typeface="Arial" panose="020B0604020202020204" pitchFamily="34" charset="0"/>
                  <a:cs typeface="Arial" panose="020B0604020202020204" pitchFamily="34" charset="0"/>
                </a:rPr>
                <a:t>so (that)</a:t>
              </a:r>
              <a:r>
                <a:rPr lang="en-US" sz="2400" dirty="0">
                  <a:latin typeface="Arial" panose="020B0604020202020204" pitchFamily="34" charset="0"/>
                  <a:cs typeface="Arial" panose="020B0604020202020204" pitchFamily="34" charset="0"/>
                </a:rPr>
                <a:t> we can reduce air pollution.</a:t>
              </a:r>
            </a:p>
            <a:p>
              <a:pPr>
                <a:lnSpc>
                  <a:spcPct val="200000"/>
                </a:lnSpc>
                <a:spcBef>
                  <a:spcPts val="600"/>
                </a:spcBef>
                <a:spcAft>
                  <a:spcPts val="600"/>
                </a:spcAft>
              </a:pPr>
              <a:r>
                <a:rPr lang="en-US" sz="2400" dirty="0">
                  <a:latin typeface="Arial" panose="020B0604020202020204" pitchFamily="34" charset="0"/>
                  <a:cs typeface="Arial" panose="020B0604020202020204" pitchFamily="34" charset="0"/>
                </a:rPr>
                <a:t>5. We should help clean up rivers</a:t>
              </a:r>
              <a:r>
                <a:rPr lang="en-US" sz="2400" b="1" dirty="0">
                  <a:latin typeface="Arial" panose="020B0604020202020204" pitchFamily="34" charset="0"/>
                  <a:cs typeface="Arial" panose="020B0604020202020204" pitchFamily="34" charset="0"/>
                </a:rPr>
                <a:t>, and</a:t>
              </a:r>
              <a:r>
                <a:rPr lang="en-US" sz="2400" dirty="0">
                  <a:latin typeface="Arial" panose="020B0604020202020204" pitchFamily="34" charset="0"/>
                  <a:cs typeface="Arial" panose="020B0604020202020204" pitchFamily="34" charset="0"/>
                </a:rPr>
                <a:t> we shouldn’t waste paper.</a:t>
              </a:r>
            </a:p>
          </p:txBody>
        </p:sp>
      </p:grpSp>
      <p:sp>
        <p:nvSpPr>
          <p:cNvPr id="7" name="Hộp Văn bản 6">
            <a:extLst>
              <a:ext uri="{FF2B5EF4-FFF2-40B4-BE49-F238E27FC236}">
                <a16:creationId xmlns:a16="http://schemas.microsoft.com/office/drawing/2014/main" id="{B6CD04E7-2B73-4B0E-BDD4-24C90FBCEC13}"/>
              </a:ext>
            </a:extLst>
          </p:cNvPr>
          <p:cNvSpPr txBox="1"/>
          <p:nvPr/>
        </p:nvSpPr>
        <p:spPr>
          <a:xfrm>
            <a:off x="323850" y="2076450"/>
            <a:ext cx="11430000" cy="727571"/>
          </a:xfrm>
          <a:prstGeom prst="rect">
            <a:avLst/>
          </a:prstGeom>
          <a:noFill/>
        </p:spPr>
        <p:txBody>
          <a:bodyPr wrap="square" rtlCol="0">
            <a:spAutoFit/>
          </a:bodyPr>
          <a:lstStyle/>
          <a:p>
            <a:pPr>
              <a:lnSpc>
                <a:spcPct val="200000"/>
              </a:lnSpc>
              <a:spcBef>
                <a:spcPts val="600"/>
              </a:spcBef>
              <a:spcAft>
                <a:spcPts val="600"/>
              </a:spcAft>
            </a:pPr>
            <a:r>
              <a:rPr lang="en-US" sz="2400" dirty="0">
                <a:solidFill>
                  <a:srgbClr val="FF0000"/>
                </a:solidFill>
              </a:rPr>
              <a:t>We should put more recycling bins so (that) they will encourage people to recycle.</a:t>
            </a:r>
          </a:p>
        </p:txBody>
      </p:sp>
      <p:sp>
        <p:nvSpPr>
          <p:cNvPr id="8" name="Hộp Văn bản 7">
            <a:extLst>
              <a:ext uri="{FF2B5EF4-FFF2-40B4-BE49-F238E27FC236}">
                <a16:creationId xmlns:a16="http://schemas.microsoft.com/office/drawing/2014/main" id="{28BFE11A-911B-4147-B5B4-284DB9AF47C2}"/>
              </a:ext>
            </a:extLst>
          </p:cNvPr>
          <p:cNvSpPr txBox="1"/>
          <p:nvPr/>
        </p:nvSpPr>
        <p:spPr>
          <a:xfrm>
            <a:off x="333375" y="2943225"/>
            <a:ext cx="11430000" cy="727571"/>
          </a:xfrm>
          <a:prstGeom prst="rect">
            <a:avLst/>
          </a:prstGeom>
          <a:noFill/>
        </p:spPr>
        <p:txBody>
          <a:bodyPr wrap="square" rtlCol="0">
            <a:spAutoFit/>
          </a:bodyPr>
          <a:lstStyle/>
          <a:p>
            <a:pPr>
              <a:lnSpc>
                <a:spcPct val="200000"/>
              </a:lnSpc>
              <a:spcBef>
                <a:spcPts val="600"/>
              </a:spcBef>
              <a:spcAft>
                <a:spcPts val="600"/>
              </a:spcAft>
            </a:pPr>
            <a:r>
              <a:rPr lang="en-US" sz="2400" dirty="0">
                <a:solidFill>
                  <a:srgbClr val="FF0000"/>
                </a:solidFill>
              </a:rPr>
              <a:t>We should stop using plastic bags</a:t>
            </a:r>
            <a:r>
              <a:rPr lang="en-US" sz="2400" b="1" dirty="0">
                <a:solidFill>
                  <a:srgbClr val="FF0000"/>
                </a:solidFill>
              </a:rPr>
              <a:t>, and</a:t>
            </a:r>
            <a:r>
              <a:rPr lang="en-US" sz="2400" dirty="0">
                <a:solidFill>
                  <a:srgbClr val="FF0000"/>
                </a:solidFill>
              </a:rPr>
              <a:t> we shouldn’t waste water.</a:t>
            </a:r>
          </a:p>
        </p:txBody>
      </p:sp>
      <p:sp>
        <p:nvSpPr>
          <p:cNvPr id="9" name="Hộp Văn bản 8">
            <a:extLst>
              <a:ext uri="{FF2B5EF4-FFF2-40B4-BE49-F238E27FC236}">
                <a16:creationId xmlns:a16="http://schemas.microsoft.com/office/drawing/2014/main" id="{D797DECA-1031-49C0-BE9C-7177F3B6B3F3}"/>
              </a:ext>
            </a:extLst>
          </p:cNvPr>
          <p:cNvSpPr txBox="1"/>
          <p:nvPr/>
        </p:nvSpPr>
        <p:spPr>
          <a:xfrm>
            <a:off x="333375" y="3800475"/>
            <a:ext cx="11430000" cy="727571"/>
          </a:xfrm>
          <a:prstGeom prst="rect">
            <a:avLst/>
          </a:prstGeom>
          <a:noFill/>
        </p:spPr>
        <p:txBody>
          <a:bodyPr wrap="square" rtlCol="0">
            <a:spAutoFit/>
          </a:bodyPr>
          <a:lstStyle/>
          <a:p>
            <a:pPr>
              <a:lnSpc>
                <a:spcPct val="200000"/>
              </a:lnSpc>
              <a:spcBef>
                <a:spcPts val="600"/>
              </a:spcBef>
              <a:spcAft>
                <a:spcPts val="600"/>
              </a:spcAft>
            </a:pPr>
            <a:r>
              <a:rPr lang="en-US" sz="2400" dirty="0">
                <a:solidFill>
                  <a:srgbClr val="FF0000"/>
                </a:solidFill>
              </a:rPr>
              <a:t>We can walk to school and work </a:t>
            </a:r>
            <a:r>
              <a:rPr lang="en-US" sz="2400" b="1" dirty="0">
                <a:solidFill>
                  <a:srgbClr val="FF0000"/>
                </a:solidFill>
              </a:rPr>
              <a:t>so (that)</a:t>
            </a:r>
            <a:r>
              <a:rPr lang="en-US" sz="2400" dirty="0">
                <a:solidFill>
                  <a:srgbClr val="FF0000"/>
                </a:solidFill>
              </a:rPr>
              <a:t> we can reduce air pollution.</a:t>
            </a:r>
          </a:p>
        </p:txBody>
      </p:sp>
      <p:sp>
        <p:nvSpPr>
          <p:cNvPr id="10" name="Hộp Văn bản 9">
            <a:extLst>
              <a:ext uri="{FF2B5EF4-FFF2-40B4-BE49-F238E27FC236}">
                <a16:creationId xmlns:a16="http://schemas.microsoft.com/office/drawing/2014/main" id="{7E6CC1B4-9619-483E-8FC2-AA2D9C16F8B2}"/>
              </a:ext>
            </a:extLst>
          </p:cNvPr>
          <p:cNvSpPr txBox="1"/>
          <p:nvPr/>
        </p:nvSpPr>
        <p:spPr>
          <a:xfrm>
            <a:off x="361950" y="4610100"/>
            <a:ext cx="11430000" cy="727571"/>
          </a:xfrm>
          <a:prstGeom prst="rect">
            <a:avLst/>
          </a:prstGeom>
          <a:noFill/>
        </p:spPr>
        <p:txBody>
          <a:bodyPr wrap="square" rtlCol="0">
            <a:spAutoFit/>
          </a:bodyPr>
          <a:lstStyle/>
          <a:p>
            <a:pPr>
              <a:lnSpc>
                <a:spcPct val="200000"/>
              </a:lnSpc>
              <a:spcBef>
                <a:spcPts val="600"/>
              </a:spcBef>
              <a:spcAft>
                <a:spcPts val="600"/>
              </a:spcAft>
            </a:pPr>
            <a:r>
              <a:rPr lang="en-US" sz="2400" dirty="0">
                <a:solidFill>
                  <a:srgbClr val="FF0000"/>
                </a:solidFill>
              </a:rPr>
              <a:t>We should save electricity </a:t>
            </a:r>
            <a:r>
              <a:rPr lang="en-US" sz="2400" b="1" dirty="0">
                <a:solidFill>
                  <a:srgbClr val="FF0000"/>
                </a:solidFill>
              </a:rPr>
              <a:t>so (that)</a:t>
            </a:r>
            <a:r>
              <a:rPr lang="en-US" sz="2400" dirty="0">
                <a:solidFill>
                  <a:srgbClr val="FF0000"/>
                </a:solidFill>
              </a:rPr>
              <a:t> we can reduce air pollution.</a:t>
            </a:r>
          </a:p>
        </p:txBody>
      </p:sp>
      <p:sp>
        <p:nvSpPr>
          <p:cNvPr id="11" name="Hộp Văn bản 10">
            <a:extLst>
              <a:ext uri="{FF2B5EF4-FFF2-40B4-BE49-F238E27FC236}">
                <a16:creationId xmlns:a16="http://schemas.microsoft.com/office/drawing/2014/main" id="{E76F8655-EE52-4D19-96BF-06869A66EB68}"/>
              </a:ext>
            </a:extLst>
          </p:cNvPr>
          <p:cNvSpPr txBox="1"/>
          <p:nvPr/>
        </p:nvSpPr>
        <p:spPr>
          <a:xfrm>
            <a:off x="371475" y="5534025"/>
            <a:ext cx="11430000" cy="727571"/>
          </a:xfrm>
          <a:prstGeom prst="rect">
            <a:avLst/>
          </a:prstGeom>
          <a:noFill/>
        </p:spPr>
        <p:txBody>
          <a:bodyPr wrap="square" rtlCol="0">
            <a:spAutoFit/>
          </a:bodyPr>
          <a:lstStyle/>
          <a:p>
            <a:pPr>
              <a:lnSpc>
                <a:spcPct val="200000"/>
              </a:lnSpc>
              <a:spcBef>
                <a:spcPts val="600"/>
              </a:spcBef>
              <a:spcAft>
                <a:spcPts val="600"/>
              </a:spcAft>
            </a:pPr>
            <a:r>
              <a:rPr lang="en-US" sz="2400" dirty="0">
                <a:solidFill>
                  <a:srgbClr val="FF0000"/>
                </a:solidFill>
              </a:rPr>
              <a:t>We should help clean up rivers</a:t>
            </a:r>
            <a:r>
              <a:rPr lang="en-US" sz="2400" b="1" dirty="0">
                <a:solidFill>
                  <a:srgbClr val="FF0000"/>
                </a:solidFill>
              </a:rPr>
              <a:t>, and</a:t>
            </a:r>
            <a:r>
              <a:rPr lang="en-US" sz="2400" dirty="0">
                <a:solidFill>
                  <a:srgbClr val="FF0000"/>
                </a:solidFill>
              </a:rPr>
              <a:t> we shouldn’t waste paper.</a:t>
            </a:r>
          </a:p>
        </p:txBody>
      </p:sp>
    </p:spTree>
    <p:extLst>
      <p:ext uri="{BB962C8B-B14F-4D97-AF65-F5344CB8AC3E}">
        <p14:creationId xmlns:p14="http://schemas.microsoft.com/office/powerpoint/2010/main" val="234527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6">
            <a:extLst>
              <a:ext uri="{FF2B5EF4-FFF2-40B4-BE49-F238E27FC236}">
                <a16:creationId xmlns:a16="http://schemas.microsoft.com/office/drawing/2014/main" id="{D8BEA379-5867-44EB-944D-C1981F12ED90}"/>
              </a:ext>
            </a:extLst>
          </p:cNvPr>
          <p:cNvGrpSpPr/>
          <p:nvPr/>
        </p:nvGrpSpPr>
        <p:grpSpPr>
          <a:xfrm>
            <a:off x="416328" y="907202"/>
            <a:ext cx="11775672" cy="3342650"/>
            <a:chOff x="416328" y="907202"/>
            <a:chExt cx="11775672" cy="3342650"/>
          </a:xfrm>
        </p:grpSpPr>
        <p:sp>
          <p:nvSpPr>
            <p:cNvPr id="4" name="TextBox 6">
              <a:extLst>
                <a:ext uri="{FF2B5EF4-FFF2-40B4-BE49-F238E27FC236}">
                  <a16:creationId xmlns:a16="http://schemas.microsoft.com/office/drawing/2014/main" id="{CAFA531D-0DE8-45BC-A867-47DAD46823D9}"/>
                </a:ext>
              </a:extLst>
            </p:cNvPr>
            <p:cNvSpPr txBox="1"/>
            <p:nvPr/>
          </p:nvSpPr>
          <p:spPr>
            <a:xfrm>
              <a:off x="416329" y="2680192"/>
              <a:ext cx="11775671" cy="1569660"/>
            </a:xfrm>
            <a:prstGeom prst="rect">
              <a:avLst/>
            </a:prstGeom>
            <a:noFill/>
          </p:spPr>
          <p:txBody>
            <a:bodyPr wrap="square">
              <a:spAutoFit/>
            </a:bodyPr>
            <a:lstStyle/>
            <a:p>
              <a:r>
                <a:rPr lang="en-US" sz="3200" b="0" i="0" dirty="0">
                  <a:solidFill>
                    <a:srgbClr val="002060"/>
                  </a:solidFill>
                  <a:effectLst/>
                </a:rPr>
                <a:t>1. A. climate		B. protect 		C. damage	 	D. </a:t>
              </a:r>
              <a:r>
                <a:rPr lang="en-US" sz="3200" dirty="0">
                  <a:solidFill>
                    <a:srgbClr val="002060"/>
                  </a:solidFill>
                </a:rPr>
                <a:t>forest</a:t>
              </a:r>
              <a:br>
                <a:rPr lang="en-US" sz="3200" b="0" i="0" dirty="0">
                  <a:solidFill>
                    <a:srgbClr val="002060"/>
                  </a:solidFill>
                  <a:effectLst/>
                </a:rPr>
              </a:br>
              <a:r>
                <a:rPr lang="en-US" sz="3200" b="0" i="0" dirty="0">
                  <a:solidFill>
                    <a:srgbClr val="002060"/>
                  </a:solidFill>
                  <a:effectLst/>
                </a:rPr>
                <a:t>2. A. reduce 		B. reuse		C. pollute		D. happen</a:t>
              </a:r>
              <a:br>
                <a:rPr lang="en-US" sz="3200" b="0" i="0" dirty="0">
                  <a:solidFill>
                    <a:srgbClr val="002060"/>
                  </a:solidFill>
                  <a:effectLst/>
                </a:rPr>
              </a:br>
              <a:r>
                <a:rPr lang="en-US" sz="3200" b="0" i="0" dirty="0">
                  <a:solidFill>
                    <a:srgbClr val="002060"/>
                  </a:solidFill>
                  <a:effectLst/>
                </a:rPr>
                <a:t>3. A. recycle 		B. energy		C. tourism	 	D. animal</a:t>
              </a:r>
              <a:r>
                <a:rPr lang="en-US" sz="3200" dirty="0">
                  <a:solidFill>
                    <a:srgbClr val="002060"/>
                  </a:solidFill>
                </a:rPr>
                <a:t> </a:t>
              </a:r>
            </a:p>
          </p:txBody>
        </p:sp>
        <p:sp>
          <p:nvSpPr>
            <p:cNvPr id="5" name="Rectangle 7">
              <a:extLst>
                <a:ext uri="{FF2B5EF4-FFF2-40B4-BE49-F238E27FC236}">
                  <a16:creationId xmlns:a16="http://schemas.microsoft.com/office/drawing/2014/main" id="{24E03A09-A6B1-48D7-8EDE-AF20E1135C2A}"/>
                </a:ext>
              </a:extLst>
            </p:cNvPr>
            <p:cNvSpPr/>
            <p:nvPr/>
          </p:nvSpPr>
          <p:spPr>
            <a:xfrm>
              <a:off x="655902" y="1481913"/>
              <a:ext cx="11296524" cy="1077218"/>
            </a:xfrm>
            <a:prstGeom prst="rect">
              <a:avLst/>
            </a:prstGeom>
          </p:spPr>
          <p:txBody>
            <a:bodyPr wrap="square">
              <a:spAutoFit/>
            </a:bodyPr>
            <a:lstStyle/>
            <a:p>
              <a:r>
                <a:rPr lang="en-US" sz="3200" b="1" i="0" dirty="0">
                  <a:solidFill>
                    <a:srgbClr val="C00000"/>
                  </a:solidFill>
                  <a:effectLst/>
                </a:rPr>
                <a:t>Circle the word that differs from the other three in the position of primary stress in each of the following questions.</a:t>
              </a:r>
              <a:endParaRPr lang="en-US" sz="3200" b="1" dirty="0">
                <a:solidFill>
                  <a:srgbClr val="C00000"/>
                </a:solidFill>
              </a:endParaRPr>
            </a:p>
          </p:txBody>
        </p:sp>
        <p:pic>
          <p:nvPicPr>
            <p:cNvPr id="6" name="Picture 1" descr="Screen Clipping">
              <a:extLst>
                <a:ext uri="{FF2B5EF4-FFF2-40B4-BE49-F238E27FC236}">
                  <a16:creationId xmlns:a16="http://schemas.microsoft.com/office/drawing/2014/main" id="{59699773-4E91-4F73-A653-C0C9ACBA64A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6328" y="907202"/>
              <a:ext cx="2353003" cy="504895"/>
            </a:xfrm>
            <a:prstGeom prst="rect">
              <a:avLst/>
            </a:prstGeom>
          </p:spPr>
        </p:pic>
      </p:grpSp>
      <p:sp>
        <p:nvSpPr>
          <p:cNvPr id="8" name="Oval 5">
            <a:extLst>
              <a:ext uri="{FF2B5EF4-FFF2-40B4-BE49-F238E27FC236}">
                <a16:creationId xmlns:a16="http://schemas.microsoft.com/office/drawing/2014/main" id="{F42EC1EB-A944-4D9C-8729-11AA9A642C43}"/>
              </a:ext>
            </a:extLst>
          </p:cNvPr>
          <p:cNvSpPr/>
          <p:nvPr/>
        </p:nvSpPr>
        <p:spPr>
          <a:xfrm>
            <a:off x="4031088" y="2759908"/>
            <a:ext cx="412244" cy="420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5">
            <a:extLst>
              <a:ext uri="{FF2B5EF4-FFF2-40B4-BE49-F238E27FC236}">
                <a16:creationId xmlns:a16="http://schemas.microsoft.com/office/drawing/2014/main" id="{72781271-86F1-49E4-9F7E-09A02B35B752}"/>
              </a:ext>
            </a:extLst>
          </p:cNvPr>
          <p:cNvSpPr/>
          <p:nvPr/>
        </p:nvSpPr>
        <p:spPr>
          <a:xfrm>
            <a:off x="9603213" y="3245683"/>
            <a:ext cx="412244" cy="420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5">
            <a:extLst>
              <a:ext uri="{FF2B5EF4-FFF2-40B4-BE49-F238E27FC236}">
                <a16:creationId xmlns:a16="http://schemas.microsoft.com/office/drawing/2014/main" id="{177813AC-24C2-42FA-A72B-9B965C60A9E8}"/>
              </a:ext>
            </a:extLst>
          </p:cNvPr>
          <p:cNvSpPr/>
          <p:nvPr/>
        </p:nvSpPr>
        <p:spPr>
          <a:xfrm>
            <a:off x="830688" y="3740983"/>
            <a:ext cx="412244" cy="420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F28634D-404F-406A-AC2F-5832ACAF17A7}"/>
              </a:ext>
            </a:extLst>
          </p:cNvPr>
          <p:cNvSpPr txBox="1"/>
          <p:nvPr/>
        </p:nvSpPr>
        <p:spPr>
          <a:xfrm>
            <a:off x="4216400" y="228600"/>
            <a:ext cx="4064000" cy="584775"/>
          </a:xfrm>
          <a:prstGeom prst="rect">
            <a:avLst/>
          </a:prstGeom>
          <a:noFill/>
        </p:spPr>
        <p:txBody>
          <a:bodyPr wrap="square">
            <a:spAutoFit/>
          </a:bodyPr>
          <a:lstStyle/>
          <a:p>
            <a:r>
              <a:rPr lang="en-US" sz="3200" b="1" dirty="0">
                <a:solidFill>
                  <a:schemeClr val="accent2">
                    <a:lumMod val="75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Vocabulary review</a:t>
            </a:r>
            <a:endParaRPr lang="en-US" sz="600" dirty="0">
              <a:latin typeface="Arial" panose="020B0604020202020204" pitchFamily="34" charset="0"/>
              <a:cs typeface="Arial" panose="020B0604020202020204" pitchFamily="34" charset="0"/>
            </a:endParaRPr>
          </a:p>
        </p:txBody>
      </p:sp>
      <p:graphicFrame>
        <p:nvGraphicFramePr>
          <p:cNvPr id="6" name="Bảng 6">
            <a:extLst>
              <a:ext uri="{FF2B5EF4-FFF2-40B4-BE49-F238E27FC236}">
                <a16:creationId xmlns:a16="http://schemas.microsoft.com/office/drawing/2014/main" id="{69FBD413-53C0-422A-99CB-A2E7269993C4}"/>
              </a:ext>
            </a:extLst>
          </p:cNvPr>
          <p:cNvGraphicFramePr>
            <a:graphicFrameLocks noGrp="1"/>
          </p:cNvGraphicFramePr>
          <p:nvPr/>
        </p:nvGraphicFramePr>
        <p:xfrm>
          <a:off x="558800" y="990600"/>
          <a:ext cx="11125200" cy="5468451"/>
        </p:xfrm>
        <a:graphic>
          <a:graphicData uri="http://schemas.openxmlformats.org/drawingml/2006/table">
            <a:tbl>
              <a:tblPr firstRow="1" bandRow="1">
                <a:tableStyleId>{5940675A-B579-460E-94D1-54222C63F5DA}</a:tableStyleId>
              </a:tblPr>
              <a:tblGrid>
                <a:gridCol w="940937">
                  <a:extLst>
                    <a:ext uri="{9D8B030D-6E8A-4147-A177-3AD203B41FA5}">
                      <a16:colId xmlns:a16="http://schemas.microsoft.com/office/drawing/2014/main" val="1053616342"/>
                    </a:ext>
                  </a:extLst>
                </a:gridCol>
                <a:gridCol w="4650589">
                  <a:extLst>
                    <a:ext uri="{9D8B030D-6E8A-4147-A177-3AD203B41FA5}">
                      <a16:colId xmlns:a16="http://schemas.microsoft.com/office/drawing/2014/main" val="2198470548"/>
                    </a:ext>
                  </a:extLst>
                </a:gridCol>
                <a:gridCol w="5533674">
                  <a:extLst>
                    <a:ext uri="{9D8B030D-6E8A-4147-A177-3AD203B41FA5}">
                      <a16:colId xmlns:a16="http://schemas.microsoft.com/office/drawing/2014/main" val="3675303155"/>
                    </a:ext>
                  </a:extLst>
                </a:gridCol>
              </a:tblGrid>
              <a:tr h="854160">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No</a:t>
                      </a:r>
                    </a:p>
                  </a:txBody>
                  <a:tcPr marL="60960" marR="60960" marT="30480" marB="30480"/>
                </a:tc>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            Word</a:t>
                      </a:r>
                    </a:p>
                  </a:txBody>
                  <a:tcPr marL="60960" marR="60960" marT="30480" marB="30480"/>
                </a:tc>
                <a:tc>
                  <a:txBody>
                    <a:bodyPr/>
                    <a:lstStyle/>
                    <a:p>
                      <a:pPr>
                        <a:lnSpc>
                          <a:spcPct val="300000"/>
                        </a:lnSpc>
                      </a:pPr>
                      <a:r>
                        <a:rPr lang="en-US" sz="2100" b="1" dirty="0">
                          <a:solidFill>
                            <a:schemeClr val="accent6">
                              <a:lumMod val="50000"/>
                            </a:schemeClr>
                          </a:solidFill>
                          <a:latin typeface="Arial" panose="020B0604020202020204" pitchFamily="34" charset="0"/>
                          <a:cs typeface="Arial" panose="020B0604020202020204" pitchFamily="34" charset="0"/>
                        </a:rPr>
                        <a:t>         Meaning</a:t>
                      </a:r>
                    </a:p>
                  </a:txBody>
                  <a:tcPr marL="60960" marR="60960" marT="30480" marB="30480"/>
                </a:tc>
                <a:extLst>
                  <a:ext uri="{0D108BD9-81ED-4DB2-BD59-A6C34878D82A}">
                    <a16:rowId xmlns:a16="http://schemas.microsoft.com/office/drawing/2014/main" val="2547737732"/>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328048239"/>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78209901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238770014"/>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69432381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87118283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1128449987"/>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4100802701"/>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53409687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793889696"/>
                  </a:ext>
                </a:extLst>
              </a:tr>
            </a:tbl>
          </a:graphicData>
        </a:graphic>
      </p:graphicFrame>
      <p:sp>
        <p:nvSpPr>
          <p:cNvPr id="7" name="Hộp Văn bản 6">
            <a:extLst>
              <a:ext uri="{FF2B5EF4-FFF2-40B4-BE49-F238E27FC236}">
                <a16:creationId xmlns:a16="http://schemas.microsoft.com/office/drawing/2014/main" id="{6B30CFBB-3301-4D03-BB17-F6F7428C2505}"/>
              </a:ext>
            </a:extLst>
          </p:cNvPr>
          <p:cNvSpPr txBox="1"/>
          <p:nvPr/>
        </p:nvSpPr>
        <p:spPr>
          <a:xfrm>
            <a:off x="1860550" y="1898650"/>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affect</a:t>
            </a:r>
          </a:p>
        </p:txBody>
      </p:sp>
      <p:sp>
        <p:nvSpPr>
          <p:cNvPr id="9" name="Hộp Văn bản 8">
            <a:extLst>
              <a:ext uri="{FF2B5EF4-FFF2-40B4-BE49-F238E27FC236}">
                <a16:creationId xmlns:a16="http://schemas.microsoft.com/office/drawing/2014/main" id="{243F4AD7-5AAB-499B-AD18-AE30C51EFB44}"/>
              </a:ext>
            </a:extLst>
          </p:cNvPr>
          <p:cNvSpPr txBox="1"/>
          <p:nvPr/>
        </p:nvSpPr>
        <p:spPr>
          <a:xfrm>
            <a:off x="1879599" y="2324100"/>
            <a:ext cx="2797175" cy="420564"/>
          </a:xfrm>
          <a:prstGeom prst="rect">
            <a:avLst/>
          </a:prstGeom>
          <a:noFill/>
        </p:spPr>
        <p:txBody>
          <a:bodyPr wrap="square" rtlCol="0">
            <a:spAutoFit/>
          </a:bodyPr>
          <a:lstStyle>
            <a:defPPr>
              <a:defRPr lang="en-US"/>
            </a:defPPr>
            <a:lvl1pPr>
              <a:defRPr sz="2133" b="1">
                <a:solidFill>
                  <a:srgbClr val="1F4E79"/>
                </a:solidFill>
                <a:latin typeface="Times New Roman" panose="02020603050405020304" pitchFamily="18" charset="0"/>
                <a:ea typeface="Calibri" panose="020F0502020204030204" pitchFamily="34" charset="0"/>
              </a:defRPr>
            </a:lvl1pPr>
          </a:lstStyle>
          <a:p>
            <a:r>
              <a:rPr lang="en-US" dirty="0"/>
              <a:t>burn</a:t>
            </a:r>
          </a:p>
        </p:txBody>
      </p:sp>
      <p:sp>
        <p:nvSpPr>
          <p:cNvPr id="11" name="Hộp Văn bản 10">
            <a:extLst>
              <a:ext uri="{FF2B5EF4-FFF2-40B4-BE49-F238E27FC236}">
                <a16:creationId xmlns:a16="http://schemas.microsoft.com/office/drawing/2014/main" id="{E407A8AC-B3A5-4F3C-9929-A8A904DB5820}"/>
              </a:ext>
            </a:extLst>
          </p:cNvPr>
          <p:cNvSpPr txBox="1"/>
          <p:nvPr/>
        </p:nvSpPr>
        <p:spPr>
          <a:xfrm>
            <a:off x="1879600" y="290195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cause</a:t>
            </a:r>
          </a:p>
        </p:txBody>
      </p:sp>
      <p:sp>
        <p:nvSpPr>
          <p:cNvPr id="12" name="Hộp Văn bản 11">
            <a:extLst>
              <a:ext uri="{FF2B5EF4-FFF2-40B4-BE49-F238E27FC236}">
                <a16:creationId xmlns:a16="http://schemas.microsoft.com/office/drawing/2014/main" id="{A8242D1A-D798-4BA4-AF96-2744C6F0EE3A}"/>
              </a:ext>
            </a:extLst>
          </p:cNvPr>
          <p:cNvSpPr txBox="1"/>
          <p:nvPr/>
        </p:nvSpPr>
        <p:spPr>
          <a:xfrm>
            <a:off x="1908175" y="3451225"/>
            <a:ext cx="23876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cough</a:t>
            </a:r>
          </a:p>
        </p:txBody>
      </p:sp>
      <p:sp>
        <p:nvSpPr>
          <p:cNvPr id="13" name="Hộp Văn bản 12">
            <a:extLst>
              <a:ext uri="{FF2B5EF4-FFF2-40B4-BE49-F238E27FC236}">
                <a16:creationId xmlns:a16="http://schemas.microsoft.com/office/drawing/2014/main" id="{C40D790E-CD00-4A14-83A3-6F05A5907472}"/>
              </a:ext>
            </a:extLst>
          </p:cNvPr>
          <p:cNvSpPr txBox="1"/>
          <p:nvPr/>
        </p:nvSpPr>
        <p:spPr>
          <a:xfrm>
            <a:off x="1860550" y="3940175"/>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damage</a:t>
            </a:r>
          </a:p>
        </p:txBody>
      </p:sp>
      <p:sp>
        <p:nvSpPr>
          <p:cNvPr id="14" name="Hộp Văn bản 13">
            <a:extLst>
              <a:ext uri="{FF2B5EF4-FFF2-40B4-BE49-F238E27FC236}">
                <a16:creationId xmlns:a16="http://schemas.microsoft.com/office/drawing/2014/main" id="{79E02C11-AA21-4E52-86A3-72FD535A3920}"/>
              </a:ext>
            </a:extLst>
          </p:cNvPr>
          <p:cNvSpPr txBox="1"/>
          <p:nvPr/>
        </p:nvSpPr>
        <p:spPr>
          <a:xfrm>
            <a:off x="1879600" y="4435475"/>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disease</a:t>
            </a:r>
          </a:p>
        </p:txBody>
      </p:sp>
      <p:sp>
        <p:nvSpPr>
          <p:cNvPr id="15" name="Hộp Văn bản 14">
            <a:extLst>
              <a:ext uri="{FF2B5EF4-FFF2-40B4-BE49-F238E27FC236}">
                <a16:creationId xmlns:a16="http://schemas.microsoft.com/office/drawing/2014/main" id="{760D5558-C185-4856-A5ED-6533EADF9562}"/>
              </a:ext>
            </a:extLst>
          </p:cNvPr>
          <p:cNvSpPr txBox="1"/>
          <p:nvPr/>
        </p:nvSpPr>
        <p:spPr>
          <a:xfrm>
            <a:off x="1879600" y="49276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environment</a:t>
            </a:r>
          </a:p>
        </p:txBody>
      </p:sp>
      <p:sp>
        <p:nvSpPr>
          <p:cNvPr id="16" name="Hộp Văn bản 15">
            <a:extLst>
              <a:ext uri="{FF2B5EF4-FFF2-40B4-BE49-F238E27FC236}">
                <a16:creationId xmlns:a16="http://schemas.microsoft.com/office/drawing/2014/main" id="{DDE74EFC-ECCD-42F3-8E72-2FA944F4C8C3}"/>
              </a:ext>
            </a:extLst>
          </p:cNvPr>
          <p:cNvSpPr txBox="1"/>
          <p:nvPr/>
        </p:nvSpPr>
        <p:spPr>
          <a:xfrm>
            <a:off x="1778000" y="55118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even</a:t>
            </a:r>
          </a:p>
        </p:txBody>
      </p:sp>
      <p:sp>
        <p:nvSpPr>
          <p:cNvPr id="19" name="Hộp Văn bản 18">
            <a:extLst>
              <a:ext uri="{FF2B5EF4-FFF2-40B4-BE49-F238E27FC236}">
                <a16:creationId xmlns:a16="http://schemas.microsoft.com/office/drawing/2014/main" id="{8515F085-DA4A-48F3-81EA-CB1A88DDDE09}"/>
              </a:ext>
            </a:extLst>
          </p:cNvPr>
          <p:cNvSpPr txBox="1"/>
          <p:nvPr/>
        </p:nvSpPr>
        <p:spPr>
          <a:xfrm>
            <a:off x="1793875" y="5988050"/>
            <a:ext cx="23876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health</a:t>
            </a:r>
          </a:p>
        </p:txBody>
      </p:sp>
      <p:sp>
        <p:nvSpPr>
          <p:cNvPr id="20" name="Hộp Văn bản 19">
            <a:extLst>
              <a:ext uri="{FF2B5EF4-FFF2-40B4-BE49-F238E27FC236}">
                <a16:creationId xmlns:a16="http://schemas.microsoft.com/office/drawing/2014/main" id="{AACB5336-D6CD-4F9C-805C-90079BD69497}"/>
              </a:ext>
            </a:extLst>
          </p:cNvPr>
          <p:cNvSpPr txBox="1"/>
          <p:nvPr/>
        </p:nvSpPr>
        <p:spPr>
          <a:xfrm>
            <a:off x="711200" y="19050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a:t>
            </a:r>
          </a:p>
        </p:txBody>
      </p:sp>
      <p:sp>
        <p:nvSpPr>
          <p:cNvPr id="21" name="Hộp Văn bản 20">
            <a:extLst>
              <a:ext uri="{FF2B5EF4-FFF2-40B4-BE49-F238E27FC236}">
                <a16:creationId xmlns:a16="http://schemas.microsoft.com/office/drawing/2014/main" id="{47925530-15BF-4F81-81F7-2A22A081C294}"/>
              </a:ext>
            </a:extLst>
          </p:cNvPr>
          <p:cNvSpPr txBox="1"/>
          <p:nvPr/>
        </p:nvSpPr>
        <p:spPr>
          <a:xfrm>
            <a:off x="711200" y="2362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a:t>
            </a:r>
          </a:p>
        </p:txBody>
      </p:sp>
      <p:sp>
        <p:nvSpPr>
          <p:cNvPr id="22" name="Hộp Văn bản 21">
            <a:extLst>
              <a:ext uri="{FF2B5EF4-FFF2-40B4-BE49-F238E27FC236}">
                <a16:creationId xmlns:a16="http://schemas.microsoft.com/office/drawing/2014/main" id="{3D36AF20-33B5-49AE-A552-7D4B2CE5E638}"/>
              </a:ext>
            </a:extLst>
          </p:cNvPr>
          <p:cNvSpPr txBox="1"/>
          <p:nvPr/>
        </p:nvSpPr>
        <p:spPr>
          <a:xfrm>
            <a:off x="711200" y="28194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3</a:t>
            </a:r>
          </a:p>
        </p:txBody>
      </p:sp>
      <p:sp>
        <p:nvSpPr>
          <p:cNvPr id="23" name="Hộp Văn bản 22">
            <a:extLst>
              <a:ext uri="{FF2B5EF4-FFF2-40B4-BE49-F238E27FC236}">
                <a16:creationId xmlns:a16="http://schemas.microsoft.com/office/drawing/2014/main" id="{44FA0740-413C-4172-8A55-9FC38C4731F3}"/>
              </a:ext>
            </a:extLst>
          </p:cNvPr>
          <p:cNvSpPr txBox="1"/>
          <p:nvPr/>
        </p:nvSpPr>
        <p:spPr>
          <a:xfrm>
            <a:off x="711200" y="33274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4</a:t>
            </a:r>
          </a:p>
        </p:txBody>
      </p:sp>
      <p:sp>
        <p:nvSpPr>
          <p:cNvPr id="24" name="Hộp Văn bản 23">
            <a:extLst>
              <a:ext uri="{FF2B5EF4-FFF2-40B4-BE49-F238E27FC236}">
                <a16:creationId xmlns:a16="http://schemas.microsoft.com/office/drawing/2014/main" id="{4DE14FB4-2F10-4ED7-BEDD-6039A976385F}"/>
              </a:ext>
            </a:extLst>
          </p:cNvPr>
          <p:cNvSpPr txBox="1"/>
          <p:nvPr/>
        </p:nvSpPr>
        <p:spPr>
          <a:xfrm>
            <a:off x="711200" y="3886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5</a:t>
            </a:r>
          </a:p>
        </p:txBody>
      </p:sp>
      <p:sp>
        <p:nvSpPr>
          <p:cNvPr id="25" name="Hộp Văn bản 24">
            <a:extLst>
              <a:ext uri="{FF2B5EF4-FFF2-40B4-BE49-F238E27FC236}">
                <a16:creationId xmlns:a16="http://schemas.microsoft.com/office/drawing/2014/main" id="{9CF86836-6B9E-49CB-88E9-416F973157FF}"/>
              </a:ext>
            </a:extLst>
          </p:cNvPr>
          <p:cNvSpPr txBox="1"/>
          <p:nvPr/>
        </p:nvSpPr>
        <p:spPr>
          <a:xfrm>
            <a:off x="711200" y="4394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6</a:t>
            </a:r>
          </a:p>
        </p:txBody>
      </p:sp>
      <p:sp>
        <p:nvSpPr>
          <p:cNvPr id="26" name="Hộp Văn bản 25">
            <a:extLst>
              <a:ext uri="{FF2B5EF4-FFF2-40B4-BE49-F238E27FC236}">
                <a16:creationId xmlns:a16="http://schemas.microsoft.com/office/drawing/2014/main" id="{18169973-2AC5-4F76-951A-D23DD3EA7EB8}"/>
              </a:ext>
            </a:extLst>
          </p:cNvPr>
          <p:cNvSpPr txBox="1"/>
          <p:nvPr/>
        </p:nvSpPr>
        <p:spPr>
          <a:xfrm>
            <a:off x="711200" y="48514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7</a:t>
            </a:r>
          </a:p>
        </p:txBody>
      </p:sp>
      <p:sp>
        <p:nvSpPr>
          <p:cNvPr id="27" name="Hộp Văn bản 26">
            <a:extLst>
              <a:ext uri="{FF2B5EF4-FFF2-40B4-BE49-F238E27FC236}">
                <a16:creationId xmlns:a16="http://schemas.microsoft.com/office/drawing/2014/main" id="{F310ED8D-64C2-4C9C-9442-29A8F890B0A1}"/>
              </a:ext>
            </a:extLst>
          </p:cNvPr>
          <p:cNvSpPr txBox="1"/>
          <p:nvPr/>
        </p:nvSpPr>
        <p:spPr>
          <a:xfrm>
            <a:off x="660400" y="5410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8</a:t>
            </a:r>
          </a:p>
        </p:txBody>
      </p:sp>
      <p:sp>
        <p:nvSpPr>
          <p:cNvPr id="28" name="Hộp Văn bản 27">
            <a:extLst>
              <a:ext uri="{FF2B5EF4-FFF2-40B4-BE49-F238E27FC236}">
                <a16:creationId xmlns:a16="http://schemas.microsoft.com/office/drawing/2014/main" id="{FD5E6D4A-8017-429D-BF85-88ECD5DBF0A1}"/>
              </a:ext>
            </a:extLst>
          </p:cNvPr>
          <p:cNvSpPr txBox="1"/>
          <p:nvPr/>
        </p:nvSpPr>
        <p:spPr>
          <a:xfrm>
            <a:off x="660400" y="5918200"/>
            <a:ext cx="3556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9</a:t>
            </a:r>
          </a:p>
        </p:txBody>
      </p:sp>
      <p:sp>
        <p:nvSpPr>
          <p:cNvPr id="29" name="Hộp Văn bản 28">
            <a:extLst>
              <a:ext uri="{FF2B5EF4-FFF2-40B4-BE49-F238E27FC236}">
                <a16:creationId xmlns:a16="http://schemas.microsoft.com/office/drawing/2014/main" id="{83881895-4CCF-4CBD-9B90-64CC94CAA8D3}"/>
              </a:ext>
            </a:extLst>
          </p:cNvPr>
          <p:cNvSpPr txBox="1"/>
          <p:nvPr/>
        </p:nvSpPr>
        <p:spPr>
          <a:xfrm>
            <a:off x="6330950" y="1924050"/>
            <a:ext cx="338455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tác</a:t>
            </a:r>
            <a:r>
              <a:rPr lang="en-US" sz="2133" b="1"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động</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ảnh</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hưởng</a:t>
            </a:r>
            <a:endParaRPr lang="en-US" sz="2133" dirty="0">
              <a:solidFill>
                <a:srgbClr val="7030A0"/>
              </a:solidFill>
              <a:latin typeface="Times New Roman" panose="02020603050405020304" pitchFamily="18" charset="0"/>
            </a:endParaRPr>
          </a:p>
        </p:txBody>
      </p:sp>
      <p:sp>
        <p:nvSpPr>
          <p:cNvPr id="30" name="Hộp Văn bản 29">
            <a:extLst>
              <a:ext uri="{FF2B5EF4-FFF2-40B4-BE49-F238E27FC236}">
                <a16:creationId xmlns:a16="http://schemas.microsoft.com/office/drawing/2014/main" id="{9FE19892-413A-4578-905F-DC960411CA89}"/>
              </a:ext>
            </a:extLst>
          </p:cNvPr>
          <p:cNvSpPr txBox="1"/>
          <p:nvPr/>
        </p:nvSpPr>
        <p:spPr>
          <a:xfrm>
            <a:off x="6369050" y="2381250"/>
            <a:ext cx="37084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cháy</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đốt</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cháy</a:t>
            </a:r>
            <a:endParaRPr lang="en-US" sz="2133" dirty="0">
              <a:solidFill>
                <a:srgbClr val="7030A0"/>
              </a:solidFill>
              <a:latin typeface="Times New Roman" panose="02020603050405020304" pitchFamily="18" charset="0"/>
            </a:endParaRPr>
          </a:p>
        </p:txBody>
      </p:sp>
      <p:sp>
        <p:nvSpPr>
          <p:cNvPr id="32" name="Hộp Văn bản 31">
            <a:extLst>
              <a:ext uri="{FF2B5EF4-FFF2-40B4-BE49-F238E27FC236}">
                <a16:creationId xmlns:a16="http://schemas.microsoft.com/office/drawing/2014/main" id="{F999A8A7-7052-4102-94B2-9B8F20180297}"/>
              </a:ext>
            </a:extLst>
          </p:cNvPr>
          <p:cNvSpPr txBox="1"/>
          <p:nvPr/>
        </p:nvSpPr>
        <p:spPr>
          <a:xfrm>
            <a:off x="6445250" y="2924175"/>
            <a:ext cx="25400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gây</a:t>
            </a:r>
            <a:r>
              <a:rPr lang="en-US" sz="2133" dirty="0">
                <a:solidFill>
                  <a:srgbClr val="7030A0"/>
                </a:solidFill>
                <a:latin typeface="Times New Roman" panose="02020603050405020304" pitchFamily="18" charset="0"/>
              </a:rPr>
              <a:t> ra</a:t>
            </a:r>
          </a:p>
        </p:txBody>
      </p:sp>
      <p:sp>
        <p:nvSpPr>
          <p:cNvPr id="33" name="Hộp Văn bản 32">
            <a:extLst>
              <a:ext uri="{FF2B5EF4-FFF2-40B4-BE49-F238E27FC236}">
                <a16:creationId xmlns:a16="http://schemas.microsoft.com/office/drawing/2014/main" id="{F8659CAF-AFCA-444B-83BE-D8B41E3533BC}"/>
              </a:ext>
            </a:extLst>
          </p:cNvPr>
          <p:cNvSpPr txBox="1"/>
          <p:nvPr/>
        </p:nvSpPr>
        <p:spPr>
          <a:xfrm>
            <a:off x="6254750" y="3425825"/>
            <a:ext cx="2540000" cy="420564"/>
          </a:xfrm>
          <a:prstGeom prst="rect">
            <a:avLst/>
          </a:prstGeom>
          <a:noFill/>
        </p:spPr>
        <p:txBody>
          <a:bodyPr wrap="square" rtlCol="0">
            <a:spAutoFit/>
          </a:bodyPr>
          <a:lstStyle/>
          <a:p>
            <a:r>
              <a:rPr lang="en-US" sz="2133" dirty="0">
                <a:solidFill>
                  <a:srgbClr val="7030A0"/>
                </a:solidFill>
                <a:latin typeface="Times New Roman" panose="02020603050405020304" pitchFamily="18" charset="0"/>
              </a:rPr>
              <a:t>ho</a:t>
            </a:r>
          </a:p>
        </p:txBody>
      </p:sp>
      <p:sp>
        <p:nvSpPr>
          <p:cNvPr id="34" name="Hộp Văn bản 33">
            <a:extLst>
              <a:ext uri="{FF2B5EF4-FFF2-40B4-BE49-F238E27FC236}">
                <a16:creationId xmlns:a16="http://schemas.microsoft.com/office/drawing/2014/main" id="{C6DED095-ACFE-466C-A107-BBE2FE8DC9B7}"/>
              </a:ext>
            </a:extLst>
          </p:cNvPr>
          <p:cNvSpPr txBox="1"/>
          <p:nvPr/>
        </p:nvSpPr>
        <p:spPr>
          <a:xfrm>
            <a:off x="6292850" y="3914775"/>
            <a:ext cx="25400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gây</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tổn</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hại</a:t>
            </a:r>
            <a:endParaRPr lang="en-US" sz="2133" dirty="0">
              <a:solidFill>
                <a:srgbClr val="7030A0"/>
              </a:solidFill>
              <a:latin typeface="Times New Roman" panose="02020603050405020304" pitchFamily="18" charset="0"/>
            </a:endParaRPr>
          </a:p>
        </p:txBody>
      </p:sp>
      <p:sp>
        <p:nvSpPr>
          <p:cNvPr id="35" name="Hộp Văn bản 34">
            <a:extLst>
              <a:ext uri="{FF2B5EF4-FFF2-40B4-BE49-F238E27FC236}">
                <a16:creationId xmlns:a16="http://schemas.microsoft.com/office/drawing/2014/main" id="{AEEAF13A-059A-4A47-BFA7-75F60C8AD2A2}"/>
              </a:ext>
            </a:extLst>
          </p:cNvPr>
          <p:cNvSpPr txBox="1"/>
          <p:nvPr/>
        </p:nvSpPr>
        <p:spPr>
          <a:xfrm>
            <a:off x="6226175" y="4403725"/>
            <a:ext cx="33528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bệnh</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tật</a:t>
            </a:r>
            <a:endParaRPr lang="en-US" sz="2133" dirty="0">
              <a:solidFill>
                <a:srgbClr val="7030A0"/>
              </a:solidFill>
              <a:latin typeface="Times New Roman" panose="02020603050405020304" pitchFamily="18" charset="0"/>
            </a:endParaRPr>
          </a:p>
        </p:txBody>
      </p:sp>
      <p:sp>
        <p:nvSpPr>
          <p:cNvPr id="36" name="Hộp Văn bản 35">
            <a:extLst>
              <a:ext uri="{FF2B5EF4-FFF2-40B4-BE49-F238E27FC236}">
                <a16:creationId xmlns:a16="http://schemas.microsoft.com/office/drawing/2014/main" id="{17DEBC39-EB9A-499F-935F-D6B549256E5A}"/>
              </a:ext>
            </a:extLst>
          </p:cNvPr>
          <p:cNvSpPr txBox="1"/>
          <p:nvPr/>
        </p:nvSpPr>
        <p:spPr>
          <a:xfrm>
            <a:off x="6264275" y="4902200"/>
            <a:ext cx="25400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môi</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trường</a:t>
            </a:r>
            <a:endParaRPr lang="en-US" sz="2133" dirty="0">
              <a:solidFill>
                <a:srgbClr val="7030A0"/>
              </a:solidFill>
              <a:latin typeface="Times New Roman" panose="02020603050405020304" pitchFamily="18" charset="0"/>
            </a:endParaRPr>
          </a:p>
        </p:txBody>
      </p:sp>
      <p:sp>
        <p:nvSpPr>
          <p:cNvPr id="37" name="Hộp Văn bản 36">
            <a:extLst>
              <a:ext uri="{FF2B5EF4-FFF2-40B4-BE49-F238E27FC236}">
                <a16:creationId xmlns:a16="http://schemas.microsoft.com/office/drawing/2014/main" id="{E3F2B6B6-7430-4CE7-B014-312B20CDDD42}"/>
              </a:ext>
            </a:extLst>
          </p:cNvPr>
          <p:cNvSpPr txBox="1"/>
          <p:nvPr/>
        </p:nvSpPr>
        <p:spPr>
          <a:xfrm>
            <a:off x="6283325" y="5486400"/>
            <a:ext cx="25400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thậm</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chí</a:t>
            </a:r>
            <a:endParaRPr lang="en-US" sz="2133" dirty="0">
              <a:solidFill>
                <a:srgbClr val="7030A0"/>
              </a:solidFill>
              <a:latin typeface="Times New Roman" panose="02020603050405020304" pitchFamily="18" charset="0"/>
            </a:endParaRPr>
          </a:p>
        </p:txBody>
      </p:sp>
      <p:sp>
        <p:nvSpPr>
          <p:cNvPr id="38" name="Hộp Văn bản 37">
            <a:extLst>
              <a:ext uri="{FF2B5EF4-FFF2-40B4-BE49-F238E27FC236}">
                <a16:creationId xmlns:a16="http://schemas.microsoft.com/office/drawing/2014/main" id="{E00342B2-E252-4765-94B5-28898CC971B1}"/>
              </a:ext>
            </a:extLst>
          </p:cNvPr>
          <p:cNvSpPr txBox="1"/>
          <p:nvPr/>
        </p:nvSpPr>
        <p:spPr>
          <a:xfrm>
            <a:off x="6302375" y="597535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sức</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khoẻ</a:t>
            </a:r>
            <a:endParaRPr lang="en-US" sz="2133" dirty="0">
              <a:solidFill>
                <a:srgbClr val="7030A0"/>
              </a:solidFill>
              <a:latin typeface="Times New Roman" panose="02020603050405020304" pitchFamily="18" charset="0"/>
            </a:endParaRPr>
          </a:p>
        </p:txBody>
      </p:sp>
    </p:spTree>
    <p:extLst>
      <p:ext uri="{BB962C8B-B14F-4D97-AF65-F5344CB8AC3E}">
        <p14:creationId xmlns:p14="http://schemas.microsoft.com/office/powerpoint/2010/main" val="32935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additive="base">
                                        <p:cTn id="109" dur="500" fill="hold"/>
                                        <p:tgtEl>
                                          <p:spTgt spid="38"/>
                                        </p:tgtEl>
                                        <p:attrNameLst>
                                          <p:attrName>ppt_x</p:attrName>
                                        </p:attrNameLst>
                                      </p:cBhvr>
                                      <p:tavLst>
                                        <p:tav tm="0">
                                          <p:val>
                                            <p:strVal val="#ppt_x"/>
                                          </p:val>
                                        </p:tav>
                                        <p:tav tm="100000">
                                          <p:val>
                                            <p:strVal val="#ppt_x"/>
                                          </p:val>
                                        </p:tav>
                                      </p:tavLst>
                                    </p:anim>
                                    <p:anim calcmode="lin" valueType="num">
                                      <p:cBhvr additive="base">
                                        <p:cTn id="11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P spid="15" grpId="0"/>
      <p:bldP spid="16" grpId="0"/>
      <p:bldP spid="19" grpId="0"/>
      <p:bldP spid="29" grpId="0"/>
      <p:bldP spid="30" grpId="0"/>
      <p:bldP spid="32" grpId="0"/>
      <p:bldP spid="33" grpId="0"/>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D64179-9026-49E2-8688-DEA5D96A186A}"/>
              </a:ext>
            </a:extLst>
          </p:cNvPr>
          <p:cNvPicPr>
            <a:picLocks noChangeAspect="1"/>
          </p:cNvPicPr>
          <p:nvPr/>
        </p:nvPicPr>
        <p:blipFill rotWithShape="1">
          <a:blip r:embed="rId2">
            <a:clrChange>
              <a:clrFrom>
                <a:srgbClr val="FFFFFF"/>
              </a:clrFrom>
              <a:clrTo>
                <a:srgbClr val="FFFFFF">
                  <a:alpha val="0"/>
                </a:srgbClr>
              </a:clrTo>
            </a:clrChange>
          </a:blip>
          <a:srcRect r="782"/>
          <a:stretch/>
        </p:blipFill>
        <p:spPr>
          <a:xfrm>
            <a:off x="198687" y="885094"/>
            <a:ext cx="11824704" cy="3267537"/>
          </a:xfrm>
          <a:prstGeom prst="rect">
            <a:avLst/>
          </a:prstGeom>
        </p:spPr>
      </p:pic>
    </p:spTree>
    <p:extLst>
      <p:ext uri="{BB962C8B-B14F-4D97-AF65-F5344CB8AC3E}">
        <p14:creationId xmlns:p14="http://schemas.microsoft.com/office/powerpoint/2010/main" val="2553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66ACF8F-63DB-4944-92D6-1530332B1820}"/>
              </a:ext>
            </a:extLst>
          </p:cNvPr>
          <p:cNvPicPr>
            <a:picLocks noChangeAspect="1"/>
          </p:cNvPicPr>
          <p:nvPr/>
        </p:nvPicPr>
        <p:blipFill rotWithShape="1">
          <a:blip r:embed="rId2">
            <a:clrChange>
              <a:clrFrom>
                <a:srgbClr val="FFFFFF"/>
              </a:clrFrom>
              <a:clrTo>
                <a:srgbClr val="FFFFFF">
                  <a:alpha val="0"/>
                </a:srgbClr>
              </a:clrTo>
            </a:clrChange>
          </a:blip>
          <a:srcRect t="3658"/>
          <a:stretch/>
        </p:blipFill>
        <p:spPr>
          <a:xfrm>
            <a:off x="752475" y="371475"/>
            <a:ext cx="10459312" cy="6267450"/>
          </a:xfrm>
          <a:prstGeom prst="rect">
            <a:avLst/>
          </a:prstGeom>
        </p:spPr>
      </p:pic>
    </p:spTree>
    <p:extLst>
      <p:ext uri="{BB962C8B-B14F-4D97-AF65-F5344CB8AC3E}">
        <p14:creationId xmlns:p14="http://schemas.microsoft.com/office/powerpoint/2010/main" val="420032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2A23842C-B124-40E0-9E2A-5031308E21D9}"/>
              </a:ext>
            </a:extLst>
          </p:cNvPr>
          <p:cNvSpPr txBox="1"/>
          <p:nvPr/>
        </p:nvSpPr>
        <p:spPr>
          <a:xfrm>
            <a:off x="962024" y="1572671"/>
            <a:ext cx="10258425" cy="4455835"/>
          </a:xfrm>
          <a:prstGeom prst="rect">
            <a:avLst/>
          </a:prstGeom>
          <a:solidFill>
            <a:schemeClr val="accent4">
              <a:lumMod val="20000"/>
              <a:lumOff val="80000"/>
            </a:schemeClr>
          </a:solidFill>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There are many things we can do to help the environment. First, we should turn off the lights to save electricity. If we save electricity, we will reduce the amount of pollution. Another thing we should do is recycling more. If we recycle, there will be less trash and pollution. It will make the city a healthier place to live. We shouldn't damage the environment for tourism. If we cut down too many trees to build hotels, there won't be enough places for animals to live. We should take care of the environment.</a:t>
            </a:r>
            <a:endParaRPr lang="en-US" sz="2400" dirty="0">
              <a:solidFill>
                <a:srgbClr val="002060"/>
              </a:solidFill>
              <a:latin typeface="Arial" panose="020B0604020202020204" pitchFamily="34" charset="0"/>
              <a:cs typeface="Arial" panose="020B0604020202020204" pitchFamily="34" charset="0"/>
            </a:endParaRPr>
          </a:p>
        </p:txBody>
      </p:sp>
      <p:sp>
        <p:nvSpPr>
          <p:cNvPr id="6" name="Hình chữ nhật: Góc Tròn 5">
            <a:extLst>
              <a:ext uri="{FF2B5EF4-FFF2-40B4-BE49-F238E27FC236}">
                <a16:creationId xmlns:a16="http://schemas.microsoft.com/office/drawing/2014/main" id="{A70B135A-27F4-4BFD-95A7-29B7FEB9C22D}"/>
              </a:ext>
            </a:extLst>
          </p:cNvPr>
          <p:cNvSpPr/>
          <p:nvPr/>
        </p:nvSpPr>
        <p:spPr>
          <a:xfrm>
            <a:off x="2962274" y="523875"/>
            <a:ext cx="3781425" cy="628650"/>
          </a:xfrm>
          <a:prstGeom prst="roundRect">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SUGGESTED ANSWER</a:t>
            </a:r>
          </a:p>
        </p:txBody>
      </p:sp>
    </p:spTree>
    <p:extLst>
      <p:ext uri="{BB962C8B-B14F-4D97-AF65-F5344CB8AC3E}">
        <p14:creationId xmlns:p14="http://schemas.microsoft.com/office/powerpoint/2010/main" val="4139837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1949" y="1288287"/>
            <a:ext cx="11163301" cy="5017263"/>
            <a:chOff x="70954" y="91439"/>
            <a:chExt cx="12137736" cy="6711697"/>
          </a:xfrm>
        </p:grpSpPr>
        <p:sp>
          <p:nvSpPr>
            <p:cNvPr id="16" name="Google Shape;906;p36"/>
            <p:cNvSpPr/>
            <p:nvPr/>
          </p:nvSpPr>
          <p:spPr>
            <a:xfrm>
              <a:off x="5486400" y="10972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17" name="Google Shape;906;p36"/>
            <p:cNvSpPr/>
            <p:nvPr/>
          </p:nvSpPr>
          <p:spPr>
            <a:xfrm>
              <a:off x="143020" y="108368"/>
              <a:ext cx="6675120" cy="6693408"/>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B8A576">
                <a:alpha val="70000"/>
              </a:srgbClr>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18" name="Google Shape;907;p36"/>
            <p:cNvSpPr/>
            <p:nvPr/>
          </p:nvSpPr>
          <p:spPr>
            <a:xfrm>
              <a:off x="5533570" y="117512"/>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defTabSz="914446"/>
              <a:endParaRPr lang="en-US" sz="3600" dirty="0">
                <a:solidFill>
                  <a:srgbClr val="C82600"/>
                </a:solidFill>
                <a:latin typeface="HL Brush 1BK" pitchFamily="2" charset="0"/>
              </a:endParaRPr>
            </a:p>
          </p:txBody>
        </p:sp>
        <p:sp>
          <p:nvSpPr>
            <p:cNvPr id="19" name="Google Shape;907;p36"/>
            <p:cNvSpPr/>
            <p:nvPr/>
          </p:nvSpPr>
          <p:spPr>
            <a:xfrm>
              <a:off x="70954" y="126656"/>
              <a:ext cx="6675120" cy="6675120"/>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rgbClr val="F3EEE3"/>
            </a:solidFill>
            <a:ln>
              <a:noFill/>
            </a:ln>
          </p:spPr>
          <p:txBody>
            <a:bodyPr spcFirstLastPara="1" wrap="square" lIns="91425" tIns="91425" rIns="91425" bIns="91425" anchor="t" anchorCtr="0">
              <a:noAutofit/>
            </a:bodyPr>
            <a:lstStyle/>
            <a:p>
              <a:pPr algn="ctr" defTabSz="914446"/>
              <a:endParaRPr lang="en-US" sz="3600" dirty="0">
                <a:solidFill>
                  <a:srgbClr val="C82600"/>
                </a:solidFill>
                <a:latin typeface="HL Brush 1BK" pitchFamily="2" charset="0"/>
              </a:endParaRPr>
            </a:p>
          </p:txBody>
        </p:sp>
        <p:sp>
          <p:nvSpPr>
            <p:cNvPr id="21" name="Google Shape;910;p36"/>
            <p:cNvSpPr/>
            <p:nvPr/>
          </p:nvSpPr>
          <p:spPr>
            <a:xfrm>
              <a:off x="731520" y="5943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2" name="Google Shape;912;p36"/>
            <p:cNvSpPr/>
            <p:nvPr/>
          </p:nvSpPr>
          <p:spPr>
            <a:xfrm>
              <a:off x="731520" y="114300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3" name="Google Shape;914;p36"/>
            <p:cNvSpPr/>
            <p:nvPr/>
          </p:nvSpPr>
          <p:spPr>
            <a:xfrm>
              <a:off x="731520" y="169164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5" name="Google Shape;918;p36"/>
            <p:cNvSpPr/>
            <p:nvPr/>
          </p:nvSpPr>
          <p:spPr>
            <a:xfrm>
              <a:off x="731520" y="27889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6" name="Google Shape;921;p36"/>
            <p:cNvSpPr/>
            <p:nvPr/>
          </p:nvSpPr>
          <p:spPr>
            <a:xfrm>
              <a:off x="731520" y="333756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7" name="Google Shape;923;p36"/>
            <p:cNvSpPr/>
            <p:nvPr/>
          </p:nvSpPr>
          <p:spPr>
            <a:xfrm>
              <a:off x="731520" y="38862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8" name="Google Shape;925;p36"/>
            <p:cNvSpPr/>
            <p:nvPr/>
          </p:nvSpPr>
          <p:spPr>
            <a:xfrm>
              <a:off x="731520" y="4434840"/>
              <a:ext cx="11247120" cy="18288"/>
            </a:xfrm>
            <a:custGeom>
              <a:avLst/>
              <a:gdLst/>
              <a:ahLst/>
              <a:cxnLst/>
              <a:rect l="l" t="t" r="r" b="b"/>
              <a:pathLst>
                <a:path w="102537" h="441" extrusionOk="0">
                  <a:moveTo>
                    <a:pt x="0" y="0"/>
                  </a:moveTo>
                  <a:lnTo>
                    <a:pt x="0" y="441"/>
                  </a:lnTo>
                  <a:lnTo>
                    <a:pt x="102537" y="441"/>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29" name="Google Shape;914;p36"/>
            <p:cNvSpPr/>
            <p:nvPr/>
          </p:nvSpPr>
          <p:spPr>
            <a:xfrm>
              <a:off x="731520" y="22402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0" name="Google Shape;914;p36"/>
            <p:cNvSpPr/>
            <p:nvPr/>
          </p:nvSpPr>
          <p:spPr>
            <a:xfrm>
              <a:off x="731520" y="498348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1" name="Google Shape;914;p36"/>
            <p:cNvSpPr/>
            <p:nvPr/>
          </p:nvSpPr>
          <p:spPr>
            <a:xfrm>
              <a:off x="731520" y="553212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2" name="Google Shape;914;p36"/>
            <p:cNvSpPr/>
            <p:nvPr/>
          </p:nvSpPr>
          <p:spPr>
            <a:xfrm>
              <a:off x="731520" y="608076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4" name="Google Shape;914;p36"/>
            <p:cNvSpPr/>
            <p:nvPr/>
          </p:nvSpPr>
          <p:spPr>
            <a:xfrm>
              <a:off x="731520" y="6629400"/>
              <a:ext cx="11247120" cy="18288"/>
            </a:xfrm>
            <a:custGeom>
              <a:avLst/>
              <a:gdLst/>
              <a:ahLst/>
              <a:cxnLst/>
              <a:rect l="l" t="t" r="r" b="b"/>
              <a:pathLst>
                <a:path w="102537" h="453" extrusionOk="0">
                  <a:moveTo>
                    <a:pt x="0" y="0"/>
                  </a:moveTo>
                  <a:lnTo>
                    <a:pt x="0" y="453"/>
                  </a:lnTo>
                  <a:lnTo>
                    <a:pt x="102537" y="453"/>
                  </a:lnTo>
                  <a:lnTo>
                    <a:pt x="102537" y="0"/>
                  </a:lnTo>
                  <a:close/>
                </a:path>
              </a:pathLst>
            </a:custGeom>
            <a:solidFill>
              <a:srgbClr val="E2DAC6"/>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sp>
          <p:nvSpPr>
            <p:cNvPr id="35" name="Google Shape;910;p36"/>
            <p:cNvSpPr/>
            <p:nvPr/>
          </p:nvSpPr>
          <p:spPr>
            <a:xfrm rot="5400000">
              <a:off x="-1966284" y="3419855"/>
              <a:ext cx="6675120" cy="18288"/>
            </a:xfrm>
            <a:custGeom>
              <a:avLst/>
              <a:gdLst/>
              <a:ahLst/>
              <a:cxnLst/>
              <a:rect l="l" t="t" r="r" b="b"/>
              <a:pathLst>
                <a:path w="102537" h="453" extrusionOk="0">
                  <a:moveTo>
                    <a:pt x="0" y="0"/>
                  </a:moveTo>
                  <a:lnTo>
                    <a:pt x="0" y="453"/>
                  </a:lnTo>
                  <a:lnTo>
                    <a:pt x="102537" y="453"/>
                  </a:lnTo>
                  <a:lnTo>
                    <a:pt x="102537" y="0"/>
                  </a:lnTo>
                  <a:close/>
                </a:path>
              </a:pathLst>
            </a:custGeom>
            <a:solidFill>
              <a:srgbClr val="C00000"/>
            </a:solidFill>
            <a:ln>
              <a:noFill/>
            </a:ln>
          </p:spPr>
          <p:txBody>
            <a:bodyPr spcFirstLastPara="1" wrap="square" lIns="91425" tIns="91425" rIns="91425" bIns="91425" anchor="ctr" anchorCtr="0">
              <a:noAutofit/>
            </a:bodyPr>
            <a:lstStyle/>
            <a:p>
              <a:pPr defTabSz="914446"/>
              <a:endParaRPr>
                <a:solidFill>
                  <a:prstClr val="black"/>
                </a:solidFill>
                <a:latin typeface="Arial"/>
              </a:endParaRPr>
            </a:p>
          </p:txBody>
        </p:sp>
      </p:grpSp>
      <p:sp>
        <p:nvSpPr>
          <p:cNvPr id="36" name="Rectangle 35"/>
          <p:cNvSpPr/>
          <p:nvPr/>
        </p:nvSpPr>
        <p:spPr>
          <a:xfrm>
            <a:off x="1442466" y="1372048"/>
            <a:ext cx="10585248" cy="4659930"/>
          </a:xfrm>
          <a:prstGeom prst="rect">
            <a:avLst/>
          </a:prstGeom>
        </p:spPr>
        <p:txBody>
          <a:bodyPr wrap="square">
            <a:spAutoFit/>
          </a:bodyPr>
          <a:lstStyle/>
          <a:p>
            <a:pPr algn="ctr" defTabSz="914446"/>
            <a:r>
              <a:rPr lang="en-US" sz="3600" b="1" i="1" u="sng" dirty="0">
                <a:solidFill>
                  <a:prstClr val="black"/>
                </a:solidFill>
                <a:latin typeface="Constantia" panose="02030602050306030303" pitchFamily="18" charset="0"/>
                <a:sym typeface="Wingdings" panose="05000000000000000000" pitchFamily="2" charset="2"/>
              </a:rPr>
              <a:t>Unit 3</a:t>
            </a:r>
            <a:endParaRPr lang="en-US" sz="3600" b="1" i="1" dirty="0">
              <a:solidFill>
                <a:prstClr val="black"/>
              </a:solidFill>
              <a:latin typeface="Constantia" panose="02030602050306030303" pitchFamily="18" charset="0"/>
              <a:sym typeface="Wingdings" panose="05000000000000000000" pitchFamily="2" charset="2"/>
            </a:endParaRPr>
          </a:p>
          <a:p>
            <a:pPr algn="ctr" defTabSz="914446"/>
            <a:r>
              <a:rPr lang="en-US" sz="2800" b="1" i="1" dirty="0">
                <a:solidFill>
                  <a:srgbClr val="C00000"/>
                </a:solidFill>
                <a:latin typeface="Constantia" panose="02030602050306030303" pitchFamily="18" charset="0"/>
                <a:sym typeface="Wingdings" panose="05000000000000000000" pitchFamily="2" charset="2"/>
              </a:rPr>
              <a:t>PROTECTING THE ENVIRONMENT</a:t>
            </a:r>
          </a:p>
          <a:p>
            <a:pPr defTabSz="914446"/>
            <a:r>
              <a:rPr lang="en-US" sz="2800" b="1" dirty="0">
                <a:solidFill>
                  <a:prstClr val="black"/>
                </a:solidFill>
                <a:latin typeface="Constantia" panose="02030602050306030303" pitchFamily="18" charset="0"/>
                <a:sym typeface="Wingdings" panose="05000000000000000000" pitchFamily="2" charset="2"/>
              </a:rPr>
              <a:t>     Lesson 10: </a:t>
            </a:r>
            <a:r>
              <a:rPr lang="en-US" sz="2800" b="1" i="1" dirty="0">
                <a:solidFill>
                  <a:srgbClr val="C00000"/>
                </a:solidFill>
                <a:latin typeface="Constantia" panose="02030602050306030303" pitchFamily="18" charset="0"/>
                <a:sym typeface="Wingdings" panose="05000000000000000000" pitchFamily="2" charset="2"/>
              </a:rPr>
              <a:t>REVIEW 2</a:t>
            </a:r>
          </a:p>
          <a:p>
            <a:r>
              <a:rPr lang="en-US" sz="2800" b="1" u="sng" dirty="0"/>
              <a:t>Review: </a:t>
            </a:r>
          </a:p>
          <a:p>
            <a:r>
              <a:rPr lang="en-US" sz="2800" dirty="0">
                <a:solidFill>
                  <a:schemeClr val="accent2">
                    <a:lumMod val="50000"/>
                  </a:schemeClr>
                </a:solidFill>
              </a:rPr>
              <a:t>-    Grammar of Unit 3: </a:t>
            </a:r>
            <a:r>
              <a:rPr lang="en-US" sz="2800" dirty="0"/>
              <a:t>First Conditional, Compound and Complex sentences.</a:t>
            </a:r>
          </a:p>
          <a:p>
            <a:pPr marL="457200" indent="-457200">
              <a:buFontTx/>
              <a:buChar char="-"/>
            </a:pPr>
            <a:r>
              <a:rPr lang="en-US" sz="2800" dirty="0">
                <a:solidFill>
                  <a:schemeClr val="accent2">
                    <a:lumMod val="50000"/>
                  </a:schemeClr>
                </a:solidFill>
              </a:rPr>
              <a:t>Vocabulary of Unit 3: </a:t>
            </a:r>
            <a:r>
              <a:rPr lang="en-US" sz="2800" dirty="0"/>
              <a:t>Words of the topic “Protecting the Environment” </a:t>
            </a:r>
          </a:p>
          <a:p>
            <a:pPr marL="457200" indent="-457200">
              <a:buFontTx/>
              <a:buChar char="-"/>
            </a:pPr>
            <a:r>
              <a:rPr lang="en-US" sz="2800" dirty="0"/>
              <a:t>Vocabulary, Grammar, Pronunciation and Writing Practice to review the topic “Protecting the Environment”</a:t>
            </a:r>
          </a:p>
        </p:txBody>
      </p:sp>
      <p:pic>
        <p:nvPicPr>
          <p:cNvPr id="24" name="Picture 23" descr="Logo, company name&#10;&#10;Description automatically generated">
            <a:extLst>
              <a:ext uri="{FF2B5EF4-FFF2-40B4-BE49-F238E27FC236}">
                <a16:creationId xmlns:a16="http://schemas.microsoft.com/office/drawing/2014/main" id="{25BF8287-D7AE-4CE2-8C90-1DF901C4D3C2}"/>
              </a:ext>
            </a:extLst>
          </p:cNvPr>
          <p:cNvPicPr>
            <a:picLocks noChangeAspect="1"/>
          </p:cNvPicPr>
          <p:nvPr/>
        </p:nvPicPr>
        <p:blipFill rotWithShape="1">
          <a:blip r:embed="rId3">
            <a:extLst>
              <a:ext uri="{28A0092B-C50C-407E-A947-70E740481C1C}">
                <a14:useLocalDpi xmlns:a14="http://schemas.microsoft.com/office/drawing/2010/main" val="0"/>
              </a:ext>
            </a:extLst>
          </a:blip>
          <a:srcRect l="25005" t="17747" r="24724" b="32408"/>
          <a:stretch/>
        </p:blipFill>
        <p:spPr>
          <a:xfrm>
            <a:off x="-2594111" y="329654"/>
            <a:ext cx="1748458" cy="1733630"/>
          </a:xfrm>
          <a:prstGeom prst="rect">
            <a:avLst/>
          </a:prstGeom>
        </p:spPr>
      </p:pic>
      <p:sp>
        <p:nvSpPr>
          <p:cNvPr id="33" name="TextBox 32">
            <a:extLst>
              <a:ext uri="{FF2B5EF4-FFF2-40B4-BE49-F238E27FC236}">
                <a16:creationId xmlns:a16="http://schemas.microsoft.com/office/drawing/2014/main" id="{DAB606CD-D414-4AED-8110-41B39374CE1C}"/>
              </a:ext>
            </a:extLst>
          </p:cNvPr>
          <p:cNvSpPr txBox="1"/>
          <p:nvPr/>
        </p:nvSpPr>
        <p:spPr>
          <a:xfrm>
            <a:off x="-2774021" y="2204024"/>
            <a:ext cx="2645438" cy="830997"/>
          </a:xfrm>
          <a:prstGeom prst="rect">
            <a:avLst/>
          </a:prstGeom>
          <a:noFill/>
        </p:spPr>
        <p:txBody>
          <a:bodyPr wrap="square" rtlCol="0">
            <a:spAutoFit/>
          </a:bodyPr>
          <a:lstStyle/>
          <a:p>
            <a:pPr defTabSz="914446"/>
            <a:r>
              <a:rPr lang="en-US" sz="2400" b="1">
                <a:solidFill>
                  <a:prstClr val="black"/>
                </a:solidFill>
                <a:latin typeface="Contastia"/>
              </a:rPr>
              <a:t>   Ms Phương </a:t>
            </a:r>
          </a:p>
          <a:p>
            <a:pPr defTabSz="914446"/>
            <a:r>
              <a:rPr lang="en-US" sz="2400" b="1">
                <a:solidFill>
                  <a:prstClr val="black"/>
                </a:solidFill>
                <a:latin typeface="Contastia"/>
              </a:rPr>
              <a:t>Zalo: 0966765064</a:t>
            </a:r>
          </a:p>
        </p:txBody>
      </p:sp>
      <p:sp>
        <p:nvSpPr>
          <p:cNvPr id="37" name="Rectangle: Rounded Corners 3">
            <a:extLst>
              <a:ext uri="{FF2B5EF4-FFF2-40B4-BE49-F238E27FC236}">
                <a16:creationId xmlns:a16="http://schemas.microsoft.com/office/drawing/2014/main" id="{615F507B-9B63-40E6-BA94-A41DD6D81E7C}"/>
              </a:ext>
            </a:extLst>
          </p:cNvPr>
          <p:cNvSpPr/>
          <p:nvPr/>
        </p:nvSpPr>
        <p:spPr>
          <a:xfrm>
            <a:off x="3759200" y="301622"/>
            <a:ext cx="4673600" cy="86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b="1" dirty="0">
                <a:solidFill>
                  <a:schemeClr val="accent6">
                    <a:lumMod val="50000"/>
                  </a:schemeClr>
                </a:solidFill>
                <a:latin typeface="Arial" panose="020B0604020202020204" pitchFamily="34" charset="0"/>
                <a:cs typeface="Arial" panose="020B0604020202020204" pitchFamily="34" charset="0"/>
              </a:rPr>
              <a:t>WARP-UP</a:t>
            </a:r>
          </a:p>
        </p:txBody>
      </p:sp>
    </p:spTree>
    <p:extLst>
      <p:ext uri="{BB962C8B-B14F-4D97-AF65-F5344CB8AC3E}">
        <p14:creationId xmlns:p14="http://schemas.microsoft.com/office/powerpoint/2010/main" val="2296412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934D4723-3BCB-4AFB-88EB-9ED33D1CF4AC}"/>
              </a:ext>
            </a:extLst>
          </p:cNvPr>
          <p:cNvSpPr/>
          <p:nvPr/>
        </p:nvSpPr>
        <p:spPr>
          <a:xfrm>
            <a:off x="371475" y="333375"/>
            <a:ext cx="3638550" cy="876300"/>
          </a:xfrm>
          <a:prstGeom prst="roundRect">
            <a:avLst>
              <a:gd name="adj" fmla="val 291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Homework</a:t>
            </a:r>
          </a:p>
        </p:txBody>
      </p:sp>
      <p:sp>
        <p:nvSpPr>
          <p:cNvPr id="5" name="Hộp Văn bản 4">
            <a:extLst>
              <a:ext uri="{FF2B5EF4-FFF2-40B4-BE49-F238E27FC236}">
                <a16:creationId xmlns:a16="http://schemas.microsoft.com/office/drawing/2014/main" id="{19BD31E5-6468-4C9A-8F38-CD5127A9E29C}"/>
              </a:ext>
            </a:extLst>
          </p:cNvPr>
          <p:cNvSpPr txBox="1"/>
          <p:nvPr/>
        </p:nvSpPr>
        <p:spPr>
          <a:xfrm>
            <a:off x="228600" y="1755339"/>
            <a:ext cx="5534025" cy="3988236"/>
          </a:xfrm>
          <a:prstGeom prst="rect">
            <a:avLst/>
          </a:prstGeom>
          <a:noFill/>
        </p:spPr>
        <p:txBody>
          <a:bodyPr wrap="square">
            <a:spAutoFit/>
          </a:bodyPr>
          <a:lstStyle/>
          <a:p>
            <a:pPr>
              <a:lnSpc>
                <a:spcPct val="150000"/>
              </a:lnSpc>
            </a:pPr>
            <a:r>
              <a:rPr lang="en-US" sz="2400" dirty="0">
                <a:solidFill>
                  <a:schemeClr val="accent2">
                    <a:lumMod val="50000"/>
                  </a:schemeClr>
                </a:solidFill>
              </a:rPr>
              <a:t>Review vocabulary, grammar and language skills of unit 3.</a:t>
            </a:r>
          </a:p>
          <a:p>
            <a:pPr>
              <a:lnSpc>
                <a:spcPct val="150000"/>
              </a:lnSpc>
            </a:pPr>
            <a:r>
              <a:rPr lang="en-US" sz="2400" dirty="0">
                <a:solidFill>
                  <a:schemeClr val="accent2">
                    <a:lumMod val="50000"/>
                  </a:schemeClr>
                </a:solidFill>
              </a:rPr>
              <a:t>- Do the exercises in WB: Unit 3 Review - Part 2 (page 52). </a:t>
            </a:r>
          </a:p>
          <a:p>
            <a:pPr>
              <a:lnSpc>
                <a:spcPct val="150000"/>
              </a:lnSpc>
            </a:pPr>
            <a:r>
              <a:rPr lang="en-US" sz="2400" dirty="0">
                <a:solidFill>
                  <a:schemeClr val="accent2">
                    <a:lumMod val="50000"/>
                  </a:schemeClr>
                </a:solidFill>
              </a:rPr>
              <a:t>- Prepare: Unit 4 – New words and Listening (pages 42 – 43, SB).</a:t>
            </a:r>
          </a:p>
          <a:p>
            <a:pPr>
              <a:lnSpc>
                <a:spcPct val="150000"/>
              </a:lnSpc>
            </a:pPr>
            <a:endParaRPr lang="en-US" sz="2400" dirty="0">
              <a:solidFill>
                <a:schemeClr val="accent2">
                  <a:lumMod val="50000"/>
                </a:schemeClr>
              </a:solidFill>
            </a:endParaRPr>
          </a:p>
        </p:txBody>
      </p:sp>
    </p:spTree>
    <p:extLst>
      <p:ext uri="{BB962C8B-B14F-4D97-AF65-F5344CB8AC3E}">
        <p14:creationId xmlns:p14="http://schemas.microsoft.com/office/powerpoint/2010/main" val="132245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99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F28634D-404F-406A-AC2F-5832ACAF17A7}"/>
              </a:ext>
            </a:extLst>
          </p:cNvPr>
          <p:cNvSpPr txBox="1"/>
          <p:nvPr/>
        </p:nvSpPr>
        <p:spPr>
          <a:xfrm>
            <a:off x="4216400" y="228600"/>
            <a:ext cx="4064000" cy="584775"/>
          </a:xfrm>
          <a:prstGeom prst="rect">
            <a:avLst/>
          </a:prstGeom>
          <a:noFill/>
        </p:spPr>
        <p:txBody>
          <a:bodyPr wrap="square">
            <a:spAutoFit/>
          </a:bodyPr>
          <a:lstStyle/>
          <a:p>
            <a:r>
              <a:rPr lang="en-US" sz="3200" b="1" dirty="0">
                <a:solidFill>
                  <a:schemeClr val="accent2">
                    <a:lumMod val="75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Vocabulary review</a:t>
            </a:r>
            <a:endParaRPr lang="en-US" sz="600" dirty="0">
              <a:latin typeface="Arial" panose="020B0604020202020204" pitchFamily="34" charset="0"/>
              <a:cs typeface="Arial" panose="020B0604020202020204" pitchFamily="34" charset="0"/>
            </a:endParaRPr>
          </a:p>
        </p:txBody>
      </p:sp>
      <p:graphicFrame>
        <p:nvGraphicFramePr>
          <p:cNvPr id="6" name="Bảng 6">
            <a:extLst>
              <a:ext uri="{FF2B5EF4-FFF2-40B4-BE49-F238E27FC236}">
                <a16:creationId xmlns:a16="http://schemas.microsoft.com/office/drawing/2014/main" id="{69FBD413-53C0-422A-99CB-A2E7269993C4}"/>
              </a:ext>
            </a:extLst>
          </p:cNvPr>
          <p:cNvGraphicFramePr>
            <a:graphicFrameLocks noGrp="1"/>
          </p:cNvGraphicFramePr>
          <p:nvPr/>
        </p:nvGraphicFramePr>
        <p:xfrm>
          <a:off x="508000" y="889000"/>
          <a:ext cx="11125200" cy="5468451"/>
        </p:xfrm>
        <a:graphic>
          <a:graphicData uri="http://schemas.openxmlformats.org/drawingml/2006/table">
            <a:tbl>
              <a:tblPr firstRow="1" bandRow="1">
                <a:tableStyleId>{5940675A-B579-460E-94D1-54222C63F5DA}</a:tableStyleId>
              </a:tblPr>
              <a:tblGrid>
                <a:gridCol w="940937">
                  <a:extLst>
                    <a:ext uri="{9D8B030D-6E8A-4147-A177-3AD203B41FA5}">
                      <a16:colId xmlns:a16="http://schemas.microsoft.com/office/drawing/2014/main" val="1053616342"/>
                    </a:ext>
                  </a:extLst>
                </a:gridCol>
                <a:gridCol w="4650589">
                  <a:extLst>
                    <a:ext uri="{9D8B030D-6E8A-4147-A177-3AD203B41FA5}">
                      <a16:colId xmlns:a16="http://schemas.microsoft.com/office/drawing/2014/main" val="2198470548"/>
                    </a:ext>
                  </a:extLst>
                </a:gridCol>
                <a:gridCol w="5533674">
                  <a:extLst>
                    <a:ext uri="{9D8B030D-6E8A-4147-A177-3AD203B41FA5}">
                      <a16:colId xmlns:a16="http://schemas.microsoft.com/office/drawing/2014/main" val="3675303155"/>
                    </a:ext>
                  </a:extLst>
                </a:gridCol>
              </a:tblGrid>
              <a:tr h="854160">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No</a:t>
                      </a:r>
                    </a:p>
                  </a:txBody>
                  <a:tcPr marL="60960" marR="60960" marT="30480" marB="30480"/>
                </a:tc>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            Word</a:t>
                      </a:r>
                    </a:p>
                  </a:txBody>
                  <a:tcPr marL="60960" marR="60960" marT="30480" marB="30480"/>
                </a:tc>
                <a:tc>
                  <a:txBody>
                    <a:bodyPr/>
                    <a:lstStyle/>
                    <a:p>
                      <a:pPr>
                        <a:lnSpc>
                          <a:spcPct val="300000"/>
                        </a:lnSpc>
                      </a:pPr>
                      <a:r>
                        <a:rPr lang="en-US" sz="2100" b="1" dirty="0">
                          <a:solidFill>
                            <a:schemeClr val="accent6">
                              <a:lumMod val="50000"/>
                            </a:schemeClr>
                          </a:solidFill>
                          <a:latin typeface="Arial" panose="020B0604020202020204" pitchFamily="34" charset="0"/>
                          <a:cs typeface="Arial" panose="020B0604020202020204" pitchFamily="34" charset="0"/>
                        </a:rPr>
                        <a:t>         Meaning</a:t>
                      </a:r>
                    </a:p>
                  </a:txBody>
                  <a:tcPr marL="60960" marR="60960" marT="30480" marB="30480"/>
                </a:tc>
                <a:extLst>
                  <a:ext uri="{0D108BD9-81ED-4DB2-BD59-A6C34878D82A}">
                    <a16:rowId xmlns:a16="http://schemas.microsoft.com/office/drawing/2014/main" val="2547737732"/>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328048239"/>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78209901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238770014"/>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69432381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87118283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1128449987"/>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4100802701"/>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53409687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793889696"/>
                  </a:ext>
                </a:extLst>
              </a:tr>
            </a:tbl>
          </a:graphicData>
        </a:graphic>
      </p:graphicFrame>
      <p:sp>
        <p:nvSpPr>
          <p:cNvPr id="7" name="Hộp Văn bản 6">
            <a:extLst>
              <a:ext uri="{FF2B5EF4-FFF2-40B4-BE49-F238E27FC236}">
                <a16:creationId xmlns:a16="http://schemas.microsoft.com/office/drawing/2014/main" id="{6B30CFBB-3301-4D03-BB17-F6F7428C2505}"/>
              </a:ext>
            </a:extLst>
          </p:cNvPr>
          <p:cNvSpPr txBox="1"/>
          <p:nvPr/>
        </p:nvSpPr>
        <p:spPr>
          <a:xfrm>
            <a:off x="1708150" y="1774825"/>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heart</a:t>
            </a:r>
          </a:p>
        </p:txBody>
      </p:sp>
      <p:sp>
        <p:nvSpPr>
          <p:cNvPr id="9" name="Hộp Văn bản 8">
            <a:extLst>
              <a:ext uri="{FF2B5EF4-FFF2-40B4-BE49-F238E27FC236}">
                <a16:creationId xmlns:a16="http://schemas.microsoft.com/office/drawing/2014/main" id="{243F4AD7-5AAB-499B-AD18-AE30C51EFB44}"/>
              </a:ext>
            </a:extLst>
          </p:cNvPr>
          <p:cNvSpPr txBox="1"/>
          <p:nvPr/>
        </p:nvSpPr>
        <p:spPr>
          <a:xfrm>
            <a:off x="1879600" y="2324100"/>
            <a:ext cx="26416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issue</a:t>
            </a:r>
          </a:p>
        </p:txBody>
      </p:sp>
      <p:sp>
        <p:nvSpPr>
          <p:cNvPr id="11" name="Hộp Văn bản 10">
            <a:extLst>
              <a:ext uri="{FF2B5EF4-FFF2-40B4-BE49-F238E27FC236}">
                <a16:creationId xmlns:a16="http://schemas.microsoft.com/office/drawing/2014/main" id="{E407A8AC-B3A5-4F3C-9929-A8A904DB5820}"/>
              </a:ext>
            </a:extLst>
          </p:cNvPr>
          <p:cNvSpPr txBox="1"/>
          <p:nvPr/>
        </p:nvSpPr>
        <p:spPr>
          <a:xfrm>
            <a:off x="1879600" y="2844800"/>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land</a:t>
            </a:r>
          </a:p>
        </p:txBody>
      </p:sp>
      <p:sp>
        <p:nvSpPr>
          <p:cNvPr id="12" name="Hộp Văn bản 11">
            <a:extLst>
              <a:ext uri="{FF2B5EF4-FFF2-40B4-BE49-F238E27FC236}">
                <a16:creationId xmlns:a16="http://schemas.microsoft.com/office/drawing/2014/main" id="{A8242D1A-D798-4BA4-AF96-2744C6F0EE3A}"/>
              </a:ext>
            </a:extLst>
          </p:cNvPr>
          <p:cNvSpPr txBox="1"/>
          <p:nvPr/>
        </p:nvSpPr>
        <p:spPr>
          <a:xfrm>
            <a:off x="1879600" y="33274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lung</a:t>
            </a:r>
          </a:p>
        </p:txBody>
      </p:sp>
      <p:sp>
        <p:nvSpPr>
          <p:cNvPr id="13" name="Hộp Văn bản 12">
            <a:extLst>
              <a:ext uri="{FF2B5EF4-FFF2-40B4-BE49-F238E27FC236}">
                <a16:creationId xmlns:a16="http://schemas.microsoft.com/office/drawing/2014/main" id="{C40D790E-CD00-4A14-83A3-6F05A5907472}"/>
              </a:ext>
            </a:extLst>
          </p:cNvPr>
          <p:cNvSpPr txBox="1"/>
          <p:nvPr/>
        </p:nvSpPr>
        <p:spPr>
          <a:xfrm>
            <a:off x="1879599" y="3886200"/>
            <a:ext cx="2949575"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poison</a:t>
            </a:r>
          </a:p>
        </p:txBody>
      </p:sp>
      <p:sp>
        <p:nvSpPr>
          <p:cNvPr id="14" name="Hộp Văn bản 13">
            <a:extLst>
              <a:ext uri="{FF2B5EF4-FFF2-40B4-BE49-F238E27FC236}">
                <a16:creationId xmlns:a16="http://schemas.microsoft.com/office/drawing/2014/main" id="{79E02C11-AA21-4E52-86A3-72FD535A3920}"/>
              </a:ext>
            </a:extLst>
          </p:cNvPr>
          <p:cNvSpPr txBox="1"/>
          <p:nvPr/>
        </p:nvSpPr>
        <p:spPr>
          <a:xfrm>
            <a:off x="1879600" y="44069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pollute</a:t>
            </a:r>
          </a:p>
        </p:txBody>
      </p:sp>
      <p:sp>
        <p:nvSpPr>
          <p:cNvPr id="15" name="Hộp Văn bản 14">
            <a:extLst>
              <a:ext uri="{FF2B5EF4-FFF2-40B4-BE49-F238E27FC236}">
                <a16:creationId xmlns:a16="http://schemas.microsoft.com/office/drawing/2014/main" id="{760D5558-C185-4856-A5ED-6533EADF9562}"/>
              </a:ext>
            </a:extLst>
          </p:cNvPr>
          <p:cNvSpPr txBox="1"/>
          <p:nvPr/>
        </p:nvSpPr>
        <p:spPr>
          <a:xfrm>
            <a:off x="1879599" y="4927600"/>
            <a:ext cx="3406775"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prevent</a:t>
            </a:r>
          </a:p>
        </p:txBody>
      </p:sp>
      <p:sp>
        <p:nvSpPr>
          <p:cNvPr id="16" name="Hộp Văn bản 15">
            <a:extLst>
              <a:ext uri="{FF2B5EF4-FFF2-40B4-BE49-F238E27FC236}">
                <a16:creationId xmlns:a16="http://schemas.microsoft.com/office/drawing/2014/main" id="{DDE74EFC-ECCD-42F3-8E72-2FA944F4C8C3}"/>
              </a:ext>
            </a:extLst>
          </p:cNvPr>
          <p:cNvSpPr txBox="1"/>
          <p:nvPr/>
        </p:nvSpPr>
        <p:spPr>
          <a:xfrm>
            <a:off x="1857374" y="5410200"/>
            <a:ext cx="2460625"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soil</a:t>
            </a:r>
          </a:p>
        </p:txBody>
      </p:sp>
      <p:sp>
        <p:nvSpPr>
          <p:cNvPr id="19" name="Hộp Văn bản 18">
            <a:extLst>
              <a:ext uri="{FF2B5EF4-FFF2-40B4-BE49-F238E27FC236}">
                <a16:creationId xmlns:a16="http://schemas.microsoft.com/office/drawing/2014/main" id="{8515F085-DA4A-48F3-81EA-CB1A88DDDE09}"/>
              </a:ext>
            </a:extLst>
          </p:cNvPr>
          <p:cNvSpPr txBox="1"/>
          <p:nvPr/>
        </p:nvSpPr>
        <p:spPr>
          <a:xfrm>
            <a:off x="1879599" y="5918200"/>
            <a:ext cx="3730626"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tourism</a:t>
            </a:r>
          </a:p>
        </p:txBody>
      </p:sp>
      <p:sp>
        <p:nvSpPr>
          <p:cNvPr id="20" name="Hộp Văn bản 19">
            <a:extLst>
              <a:ext uri="{FF2B5EF4-FFF2-40B4-BE49-F238E27FC236}">
                <a16:creationId xmlns:a16="http://schemas.microsoft.com/office/drawing/2014/main" id="{AACB5336-D6CD-4F9C-805C-90079BD69497}"/>
              </a:ext>
            </a:extLst>
          </p:cNvPr>
          <p:cNvSpPr txBox="1"/>
          <p:nvPr/>
        </p:nvSpPr>
        <p:spPr>
          <a:xfrm>
            <a:off x="711199" y="1905000"/>
            <a:ext cx="57467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10</a:t>
            </a:r>
          </a:p>
        </p:txBody>
      </p:sp>
      <p:sp>
        <p:nvSpPr>
          <p:cNvPr id="21" name="Hộp Văn bản 20">
            <a:extLst>
              <a:ext uri="{FF2B5EF4-FFF2-40B4-BE49-F238E27FC236}">
                <a16:creationId xmlns:a16="http://schemas.microsoft.com/office/drawing/2014/main" id="{47925530-15BF-4F81-81F7-2A22A081C294}"/>
              </a:ext>
            </a:extLst>
          </p:cNvPr>
          <p:cNvSpPr txBox="1"/>
          <p:nvPr/>
        </p:nvSpPr>
        <p:spPr>
          <a:xfrm>
            <a:off x="711200" y="2362200"/>
            <a:ext cx="4572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11</a:t>
            </a:r>
          </a:p>
        </p:txBody>
      </p:sp>
      <p:sp>
        <p:nvSpPr>
          <p:cNvPr id="22" name="Hộp Văn bản 21">
            <a:extLst>
              <a:ext uri="{FF2B5EF4-FFF2-40B4-BE49-F238E27FC236}">
                <a16:creationId xmlns:a16="http://schemas.microsoft.com/office/drawing/2014/main" id="{3D36AF20-33B5-49AE-A552-7D4B2CE5E638}"/>
              </a:ext>
            </a:extLst>
          </p:cNvPr>
          <p:cNvSpPr txBox="1"/>
          <p:nvPr/>
        </p:nvSpPr>
        <p:spPr>
          <a:xfrm>
            <a:off x="711200" y="28194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12</a:t>
            </a:r>
          </a:p>
        </p:txBody>
      </p:sp>
      <p:sp>
        <p:nvSpPr>
          <p:cNvPr id="23" name="Hộp Văn bản 22">
            <a:extLst>
              <a:ext uri="{FF2B5EF4-FFF2-40B4-BE49-F238E27FC236}">
                <a16:creationId xmlns:a16="http://schemas.microsoft.com/office/drawing/2014/main" id="{44FA0740-413C-4172-8A55-9FC38C4731F3}"/>
              </a:ext>
            </a:extLst>
          </p:cNvPr>
          <p:cNvSpPr txBox="1"/>
          <p:nvPr/>
        </p:nvSpPr>
        <p:spPr>
          <a:xfrm>
            <a:off x="711200" y="3327400"/>
            <a:ext cx="5080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13</a:t>
            </a:r>
          </a:p>
        </p:txBody>
      </p:sp>
      <p:sp>
        <p:nvSpPr>
          <p:cNvPr id="24" name="Hộp Văn bản 23">
            <a:extLst>
              <a:ext uri="{FF2B5EF4-FFF2-40B4-BE49-F238E27FC236}">
                <a16:creationId xmlns:a16="http://schemas.microsoft.com/office/drawing/2014/main" id="{4DE14FB4-2F10-4ED7-BEDD-6039A976385F}"/>
              </a:ext>
            </a:extLst>
          </p:cNvPr>
          <p:cNvSpPr txBox="1"/>
          <p:nvPr/>
        </p:nvSpPr>
        <p:spPr>
          <a:xfrm>
            <a:off x="711200" y="38862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14</a:t>
            </a:r>
          </a:p>
        </p:txBody>
      </p:sp>
      <p:sp>
        <p:nvSpPr>
          <p:cNvPr id="25" name="Hộp Văn bản 24">
            <a:extLst>
              <a:ext uri="{FF2B5EF4-FFF2-40B4-BE49-F238E27FC236}">
                <a16:creationId xmlns:a16="http://schemas.microsoft.com/office/drawing/2014/main" id="{9CF86836-6B9E-49CB-88E9-416F973157FF}"/>
              </a:ext>
            </a:extLst>
          </p:cNvPr>
          <p:cNvSpPr txBox="1"/>
          <p:nvPr/>
        </p:nvSpPr>
        <p:spPr>
          <a:xfrm>
            <a:off x="711200" y="4394200"/>
            <a:ext cx="5080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15</a:t>
            </a:r>
          </a:p>
        </p:txBody>
      </p:sp>
      <p:sp>
        <p:nvSpPr>
          <p:cNvPr id="26" name="Hộp Văn bản 25">
            <a:extLst>
              <a:ext uri="{FF2B5EF4-FFF2-40B4-BE49-F238E27FC236}">
                <a16:creationId xmlns:a16="http://schemas.microsoft.com/office/drawing/2014/main" id="{18169973-2AC5-4F76-951A-D23DD3EA7EB8}"/>
              </a:ext>
            </a:extLst>
          </p:cNvPr>
          <p:cNvSpPr txBox="1"/>
          <p:nvPr/>
        </p:nvSpPr>
        <p:spPr>
          <a:xfrm>
            <a:off x="711200" y="4851400"/>
            <a:ext cx="5080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16</a:t>
            </a:r>
          </a:p>
        </p:txBody>
      </p:sp>
      <p:sp>
        <p:nvSpPr>
          <p:cNvPr id="27" name="Hộp Văn bản 26">
            <a:extLst>
              <a:ext uri="{FF2B5EF4-FFF2-40B4-BE49-F238E27FC236}">
                <a16:creationId xmlns:a16="http://schemas.microsoft.com/office/drawing/2014/main" id="{F310ED8D-64C2-4C9C-9442-29A8F890B0A1}"/>
              </a:ext>
            </a:extLst>
          </p:cNvPr>
          <p:cNvSpPr txBox="1"/>
          <p:nvPr/>
        </p:nvSpPr>
        <p:spPr>
          <a:xfrm>
            <a:off x="660400" y="5410200"/>
            <a:ext cx="53975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17</a:t>
            </a:r>
          </a:p>
        </p:txBody>
      </p:sp>
      <p:sp>
        <p:nvSpPr>
          <p:cNvPr id="28" name="Hộp Văn bản 27">
            <a:extLst>
              <a:ext uri="{FF2B5EF4-FFF2-40B4-BE49-F238E27FC236}">
                <a16:creationId xmlns:a16="http://schemas.microsoft.com/office/drawing/2014/main" id="{FD5E6D4A-8017-429D-BF85-88ECD5DBF0A1}"/>
              </a:ext>
            </a:extLst>
          </p:cNvPr>
          <p:cNvSpPr txBox="1"/>
          <p:nvPr/>
        </p:nvSpPr>
        <p:spPr>
          <a:xfrm>
            <a:off x="660399" y="5918200"/>
            <a:ext cx="49212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18</a:t>
            </a:r>
          </a:p>
        </p:txBody>
      </p:sp>
      <p:sp>
        <p:nvSpPr>
          <p:cNvPr id="29" name="Hộp Văn bản 28">
            <a:extLst>
              <a:ext uri="{FF2B5EF4-FFF2-40B4-BE49-F238E27FC236}">
                <a16:creationId xmlns:a16="http://schemas.microsoft.com/office/drawing/2014/main" id="{8B344C7D-EAFC-4ED5-B759-705C22644396}"/>
              </a:ext>
            </a:extLst>
          </p:cNvPr>
          <p:cNvSpPr txBox="1"/>
          <p:nvPr/>
        </p:nvSpPr>
        <p:spPr>
          <a:xfrm>
            <a:off x="6146800" y="18542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Trái</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tim</a:t>
            </a:r>
            <a:endParaRPr lang="en-US" sz="2133" dirty="0">
              <a:solidFill>
                <a:srgbClr val="7030A0"/>
              </a:solidFill>
              <a:latin typeface="Times New Roman" panose="02020603050405020304" pitchFamily="18" charset="0"/>
            </a:endParaRPr>
          </a:p>
        </p:txBody>
      </p:sp>
      <p:sp>
        <p:nvSpPr>
          <p:cNvPr id="30" name="Hộp Văn bản 29">
            <a:extLst>
              <a:ext uri="{FF2B5EF4-FFF2-40B4-BE49-F238E27FC236}">
                <a16:creationId xmlns:a16="http://schemas.microsoft.com/office/drawing/2014/main" id="{366923E2-614A-43D8-9009-073451AD9B04}"/>
              </a:ext>
            </a:extLst>
          </p:cNvPr>
          <p:cNvSpPr txBox="1"/>
          <p:nvPr/>
        </p:nvSpPr>
        <p:spPr>
          <a:xfrm>
            <a:off x="6146800" y="2362200"/>
            <a:ext cx="45212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Vấn</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đề</a:t>
            </a:r>
            <a:endParaRPr lang="en-US" sz="2133" dirty="0">
              <a:solidFill>
                <a:srgbClr val="7030A0"/>
              </a:solidFill>
              <a:latin typeface="Times New Roman" panose="02020603050405020304" pitchFamily="18" charset="0"/>
            </a:endParaRPr>
          </a:p>
        </p:txBody>
      </p:sp>
      <p:sp>
        <p:nvSpPr>
          <p:cNvPr id="31" name="Hộp Văn bản 30">
            <a:extLst>
              <a:ext uri="{FF2B5EF4-FFF2-40B4-BE49-F238E27FC236}">
                <a16:creationId xmlns:a16="http://schemas.microsoft.com/office/drawing/2014/main" id="{8DFDB549-2764-4BDF-9456-4BA8C37D2974}"/>
              </a:ext>
            </a:extLst>
          </p:cNvPr>
          <p:cNvSpPr txBox="1"/>
          <p:nvPr/>
        </p:nvSpPr>
        <p:spPr>
          <a:xfrm>
            <a:off x="6146800" y="28194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Đất</a:t>
            </a:r>
            <a:endParaRPr lang="en-US" sz="2133" dirty="0">
              <a:solidFill>
                <a:srgbClr val="7030A0"/>
              </a:solidFill>
              <a:latin typeface="Times New Roman" panose="02020603050405020304" pitchFamily="18" charset="0"/>
            </a:endParaRPr>
          </a:p>
        </p:txBody>
      </p:sp>
      <p:sp>
        <p:nvSpPr>
          <p:cNvPr id="32" name="Hộp Văn bản 31">
            <a:extLst>
              <a:ext uri="{FF2B5EF4-FFF2-40B4-BE49-F238E27FC236}">
                <a16:creationId xmlns:a16="http://schemas.microsoft.com/office/drawing/2014/main" id="{CD9D077B-C8B0-4F71-8D7F-80A42C9016C4}"/>
              </a:ext>
            </a:extLst>
          </p:cNvPr>
          <p:cNvSpPr txBox="1"/>
          <p:nvPr/>
        </p:nvSpPr>
        <p:spPr>
          <a:xfrm>
            <a:off x="6248400" y="33274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Phổi</a:t>
            </a:r>
            <a:endParaRPr lang="en-US" sz="2133" dirty="0">
              <a:solidFill>
                <a:srgbClr val="7030A0"/>
              </a:solidFill>
              <a:latin typeface="Times New Roman" panose="02020603050405020304" pitchFamily="18" charset="0"/>
            </a:endParaRPr>
          </a:p>
        </p:txBody>
      </p:sp>
      <p:sp>
        <p:nvSpPr>
          <p:cNvPr id="33" name="Hộp Văn bản 32">
            <a:extLst>
              <a:ext uri="{FF2B5EF4-FFF2-40B4-BE49-F238E27FC236}">
                <a16:creationId xmlns:a16="http://schemas.microsoft.com/office/drawing/2014/main" id="{221D2268-AA50-4FA6-BF60-B5A32575C074}"/>
              </a:ext>
            </a:extLst>
          </p:cNvPr>
          <p:cNvSpPr txBox="1"/>
          <p:nvPr/>
        </p:nvSpPr>
        <p:spPr>
          <a:xfrm>
            <a:off x="6197600" y="38862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Chất</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độc</a:t>
            </a:r>
            <a:endParaRPr lang="en-US" sz="2133" dirty="0">
              <a:solidFill>
                <a:srgbClr val="7030A0"/>
              </a:solidFill>
              <a:latin typeface="Times New Roman" panose="02020603050405020304" pitchFamily="18" charset="0"/>
            </a:endParaRPr>
          </a:p>
        </p:txBody>
      </p:sp>
      <p:sp>
        <p:nvSpPr>
          <p:cNvPr id="34" name="Hộp Văn bản 33">
            <a:extLst>
              <a:ext uri="{FF2B5EF4-FFF2-40B4-BE49-F238E27FC236}">
                <a16:creationId xmlns:a16="http://schemas.microsoft.com/office/drawing/2014/main" id="{254FBF2C-5A92-4EBC-A640-154078D7FE41}"/>
              </a:ext>
            </a:extLst>
          </p:cNvPr>
          <p:cNvSpPr txBox="1"/>
          <p:nvPr/>
        </p:nvSpPr>
        <p:spPr>
          <a:xfrm>
            <a:off x="6197600" y="43942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Làm</a:t>
            </a:r>
            <a:r>
              <a:rPr lang="en-US" sz="2133" dirty="0">
                <a:solidFill>
                  <a:srgbClr val="7030A0"/>
                </a:solidFill>
                <a:latin typeface="Times New Roman" panose="02020603050405020304" pitchFamily="18" charset="0"/>
              </a:rPr>
              <a:t> ô </a:t>
            </a:r>
            <a:r>
              <a:rPr lang="en-US" sz="2133" dirty="0" err="1">
                <a:solidFill>
                  <a:srgbClr val="7030A0"/>
                </a:solidFill>
                <a:latin typeface="Times New Roman" panose="02020603050405020304" pitchFamily="18" charset="0"/>
              </a:rPr>
              <a:t>nhiễm</a:t>
            </a:r>
            <a:endParaRPr lang="en-US" sz="2133" dirty="0">
              <a:solidFill>
                <a:srgbClr val="7030A0"/>
              </a:solidFill>
              <a:latin typeface="Times New Roman" panose="02020603050405020304" pitchFamily="18" charset="0"/>
            </a:endParaRPr>
          </a:p>
        </p:txBody>
      </p:sp>
      <p:sp>
        <p:nvSpPr>
          <p:cNvPr id="35" name="Hộp Văn bản 34">
            <a:extLst>
              <a:ext uri="{FF2B5EF4-FFF2-40B4-BE49-F238E27FC236}">
                <a16:creationId xmlns:a16="http://schemas.microsoft.com/office/drawing/2014/main" id="{C2871D13-5ED3-49D7-932F-EE420CB10292}"/>
              </a:ext>
            </a:extLst>
          </p:cNvPr>
          <p:cNvSpPr txBox="1"/>
          <p:nvPr/>
        </p:nvSpPr>
        <p:spPr>
          <a:xfrm>
            <a:off x="6197600" y="49022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Ngăn</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chặn</a:t>
            </a:r>
            <a:endParaRPr lang="en-US" sz="2133" dirty="0">
              <a:solidFill>
                <a:srgbClr val="7030A0"/>
              </a:solidFill>
              <a:latin typeface="Times New Roman" panose="02020603050405020304" pitchFamily="18" charset="0"/>
            </a:endParaRPr>
          </a:p>
        </p:txBody>
      </p:sp>
      <p:sp>
        <p:nvSpPr>
          <p:cNvPr id="36" name="Hộp Văn bản 35">
            <a:extLst>
              <a:ext uri="{FF2B5EF4-FFF2-40B4-BE49-F238E27FC236}">
                <a16:creationId xmlns:a16="http://schemas.microsoft.com/office/drawing/2014/main" id="{9BA80FEB-4A19-4CA8-8CC7-ECC69553512C}"/>
              </a:ext>
            </a:extLst>
          </p:cNvPr>
          <p:cNvSpPr txBox="1"/>
          <p:nvPr/>
        </p:nvSpPr>
        <p:spPr>
          <a:xfrm>
            <a:off x="6146800" y="54102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Đất</a:t>
            </a:r>
            <a:endParaRPr lang="en-US" sz="2133" dirty="0">
              <a:solidFill>
                <a:srgbClr val="7030A0"/>
              </a:solidFill>
              <a:latin typeface="Times New Roman" panose="02020603050405020304" pitchFamily="18" charset="0"/>
            </a:endParaRPr>
          </a:p>
        </p:txBody>
      </p:sp>
      <p:sp>
        <p:nvSpPr>
          <p:cNvPr id="37" name="Hộp Văn bản 36">
            <a:extLst>
              <a:ext uri="{FF2B5EF4-FFF2-40B4-BE49-F238E27FC236}">
                <a16:creationId xmlns:a16="http://schemas.microsoft.com/office/drawing/2014/main" id="{559E450D-2346-49BB-819C-C241D6508BC9}"/>
              </a:ext>
            </a:extLst>
          </p:cNvPr>
          <p:cNvSpPr txBox="1"/>
          <p:nvPr/>
        </p:nvSpPr>
        <p:spPr>
          <a:xfrm>
            <a:off x="6146800" y="5867400"/>
            <a:ext cx="3403600" cy="420564"/>
          </a:xfrm>
          <a:prstGeom prst="rect">
            <a:avLst/>
          </a:prstGeom>
          <a:noFill/>
        </p:spPr>
        <p:txBody>
          <a:bodyPr wrap="square" rtlCol="0">
            <a:spAutoFit/>
          </a:bodyPr>
          <a:lstStyle/>
          <a:p>
            <a:r>
              <a:rPr lang="en-US" sz="2133" dirty="0">
                <a:solidFill>
                  <a:srgbClr val="7030A0"/>
                </a:solidFill>
                <a:latin typeface="Times New Roman" panose="02020603050405020304" pitchFamily="18" charset="0"/>
              </a:rPr>
              <a:t>Du </a:t>
            </a:r>
            <a:r>
              <a:rPr lang="en-US" sz="2133" dirty="0" err="1">
                <a:solidFill>
                  <a:srgbClr val="7030A0"/>
                </a:solidFill>
                <a:latin typeface="Times New Roman" panose="02020603050405020304" pitchFamily="18" charset="0"/>
              </a:rPr>
              <a:t>lịch</a:t>
            </a:r>
            <a:endParaRPr lang="en-US" sz="2133" dirty="0">
              <a:solidFill>
                <a:srgbClr val="7030A0"/>
              </a:solidFill>
              <a:latin typeface="Times New Roman" panose="02020603050405020304" pitchFamily="18" charset="0"/>
            </a:endParaRPr>
          </a:p>
        </p:txBody>
      </p:sp>
    </p:spTree>
    <p:extLst>
      <p:ext uri="{BB962C8B-B14F-4D97-AF65-F5344CB8AC3E}">
        <p14:creationId xmlns:p14="http://schemas.microsoft.com/office/powerpoint/2010/main" val="28735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ppt_x"/>
                                          </p:val>
                                        </p:tav>
                                        <p:tav tm="100000">
                                          <p:val>
                                            <p:strVal val="#ppt_x"/>
                                          </p:val>
                                        </p:tav>
                                      </p:tavLst>
                                    </p:anim>
                                    <p:anim calcmode="lin" valueType="num">
                                      <p:cBhvr additive="base">
                                        <p:cTn id="11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P spid="15" grpId="0"/>
      <p:bldP spid="16" grpId="0"/>
      <p:bldP spid="19" grpId="0"/>
      <p:bldP spid="29" grpId="0"/>
      <p:bldP spid="30" grpId="0"/>
      <p:bldP spid="31"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F28634D-404F-406A-AC2F-5832ACAF17A7}"/>
              </a:ext>
            </a:extLst>
          </p:cNvPr>
          <p:cNvSpPr txBox="1"/>
          <p:nvPr/>
        </p:nvSpPr>
        <p:spPr>
          <a:xfrm>
            <a:off x="4216400" y="228600"/>
            <a:ext cx="4064000" cy="584775"/>
          </a:xfrm>
          <a:prstGeom prst="rect">
            <a:avLst/>
          </a:prstGeom>
          <a:noFill/>
        </p:spPr>
        <p:txBody>
          <a:bodyPr wrap="square">
            <a:spAutoFit/>
          </a:bodyPr>
          <a:lstStyle/>
          <a:p>
            <a:r>
              <a:rPr lang="en-US" sz="3200" b="1" dirty="0">
                <a:solidFill>
                  <a:schemeClr val="accent2">
                    <a:lumMod val="75000"/>
                  </a:schemeClr>
                </a:solidFill>
                <a:effectLst>
                  <a:glow rad="228600">
                    <a:schemeClr val="accent4">
                      <a:satMod val="175000"/>
                      <a:alpha val="40000"/>
                    </a:schemeClr>
                  </a:glow>
                </a:effectLst>
                <a:latin typeface="Arial" panose="020B0604020202020204" pitchFamily="34" charset="0"/>
                <a:cs typeface="Arial" panose="020B0604020202020204" pitchFamily="34" charset="0"/>
              </a:rPr>
              <a:t>Vocabulary review</a:t>
            </a:r>
            <a:endParaRPr lang="en-US" sz="600" dirty="0">
              <a:latin typeface="Arial" panose="020B0604020202020204" pitchFamily="34" charset="0"/>
              <a:cs typeface="Arial" panose="020B0604020202020204" pitchFamily="34" charset="0"/>
            </a:endParaRPr>
          </a:p>
        </p:txBody>
      </p:sp>
      <p:graphicFrame>
        <p:nvGraphicFramePr>
          <p:cNvPr id="6" name="Bảng 6">
            <a:extLst>
              <a:ext uri="{FF2B5EF4-FFF2-40B4-BE49-F238E27FC236}">
                <a16:creationId xmlns:a16="http://schemas.microsoft.com/office/drawing/2014/main" id="{69FBD413-53C0-422A-99CB-A2E7269993C4}"/>
              </a:ext>
            </a:extLst>
          </p:cNvPr>
          <p:cNvGraphicFramePr>
            <a:graphicFrameLocks noGrp="1"/>
          </p:cNvGraphicFramePr>
          <p:nvPr>
            <p:extLst>
              <p:ext uri="{D42A27DB-BD31-4B8C-83A1-F6EECF244321}">
                <p14:modId xmlns:p14="http://schemas.microsoft.com/office/powerpoint/2010/main" val="2235098793"/>
              </p:ext>
            </p:extLst>
          </p:nvPr>
        </p:nvGraphicFramePr>
        <p:xfrm>
          <a:off x="508000" y="889000"/>
          <a:ext cx="11125200" cy="5468451"/>
        </p:xfrm>
        <a:graphic>
          <a:graphicData uri="http://schemas.openxmlformats.org/drawingml/2006/table">
            <a:tbl>
              <a:tblPr firstRow="1" bandRow="1">
                <a:tableStyleId>{5940675A-B579-460E-94D1-54222C63F5DA}</a:tableStyleId>
              </a:tblPr>
              <a:tblGrid>
                <a:gridCol w="940937">
                  <a:extLst>
                    <a:ext uri="{9D8B030D-6E8A-4147-A177-3AD203B41FA5}">
                      <a16:colId xmlns:a16="http://schemas.microsoft.com/office/drawing/2014/main" val="1053616342"/>
                    </a:ext>
                  </a:extLst>
                </a:gridCol>
                <a:gridCol w="4650589">
                  <a:extLst>
                    <a:ext uri="{9D8B030D-6E8A-4147-A177-3AD203B41FA5}">
                      <a16:colId xmlns:a16="http://schemas.microsoft.com/office/drawing/2014/main" val="2198470548"/>
                    </a:ext>
                  </a:extLst>
                </a:gridCol>
                <a:gridCol w="5533674">
                  <a:extLst>
                    <a:ext uri="{9D8B030D-6E8A-4147-A177-3AD203B41FA5}">
                      <a16:colId xmlns:a16="http://schemas.microsoft.com/office/drawing/2014/main" val="3675303155"/>
                    </a:ext>
                  </a:extLst>
                </a:gridCol>
              </a:tblGrid>
              <a:tr h="854160">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No</a:t>
                      </a:r>
                    </a:p>
                  </a:txBody>
                  <a:tcPr marL="60960" marR="60960" marT="30480" marB="30480"/>
                </a:tc>
                <a:tc>
                  <a:txBody>
                    <a:bodyPr/>
                    <a:lstStyle/>
                    <a:p>
                      <a:pPr marL="0" algn="l" defTabSz="914400" rtl="0" eaLnBrk="1" latinLnBrk="0" hangingPunct="1">
                        <a:lnSpc>
                          <a:spcPct val="300000"/>
                        </a:lnSpc>
                      </a:pPr>
                      <a:r>
                        <a:rPr lang="en-US" sz="2100" b="1" kern="1200" dirty="0">
                          <a:solidFill>
                            <a:schemeClr val="accent6">
                              <a:lumMod val="50000"/>
                            </a:schemeClr>
                          </a:solidFill>
                          <a:latin typeface="Arial" panose="020B0604020202020204" pitchFamily="34" charset="0"/>
                          <a:ea typeface="+mn-ea"/>
                          <a:cs typeface="Arial" panose="020B0604020202020204" pitchFamily="34" charset="0"/>
                        </a:rPr>
                        <a:t>            Word</a:t>
                      </a:r>
                    </a:p>
                  </a:txBody>
                  <a:tcPr marL="60960" marR="60960" marT="30480" marB="30480"/>
                </a:tc>
                <a:tc>
                  <a:txBody>
                    <a:bodyPr/>
                    <a:lstStyle/>
                    <a:p>
                      <a:pPr>
                        <a:lnSpc>
                          <a:spcPct val="300000"/>
                        </a:lnSpc>
                      </a:pPr>
                      <a:r>
                        <a:rPr lang="en-US" sz="2100" b="1" dirty="0">
                          <a:solidFill>
                            <a:schemeClr val="accent6">
                              <a:lumMod val="50000"/>
                            </a:schemeClr>
                          </a:solidFill>
                          <a:latin typeface="Arial" panose="020B0604020202020204" pitchFamily="34" charset="0"/>
                          <a:cs typeface="Arial" panose="020B0604020202020204" pitchFamily="34" charset="0"/>
                        </a:rPr>
                        <a:t>         Meaning</a:t>
                      </a:r>
                    </a:p>
                  </a:txBody>
                  <a:tcPr marL="60960" marR="60960" marT="30480" marB="30480"/>
                </a:tc>
                <a:extLst>
                  <a:ext uri="{0D108BD9-81ED-4DB2-BD59-A6C34878D82A}">
                    <a16:rowId xmlns:a16="http://schemas.microsoft.com/office/drawing/2014/main" val="2547737732"/>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328048239"/>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78209901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238770014"/>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69432381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871182833"/>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1128449987"/>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4100802701"/>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534096876"/>
                  </a:ext>
                </a:extLst>
              </a:tr>
              <a:tr h="512657">
                <a:tc>
                  <a:txBody>
                    <a:bodyPr/>
                    <a:lstStyle/>
                    <a:p>
                      <a:pPr>
                        <a:lnSpc>
                          <a:spcPct val="300000"/>
                        </a:lnSpc>
                      </a:pPr>
                      <a:endParaRPr lang="en-US" sz="1200" dirty="0">
                        <a:solidFill>
                          <a:schemeClr val="accent6">
                            <a:lumMod val="50000"/>
                          </a:schemeClr>
                        </a:solidFill>
                        <a:latin typeface="Arial" panose="020B0604020202020204" pitchFamily="34" charset="0"/>
                        <a:cs typeface="Arial" panose="020B0604020202020204" pitchFamily="34" charset="0"/>
                      </a:endParaRPr>
                    </a:p>
                  </a:txBody>
                  <a:tcPr marL="60960" marR="60960" marT="30480" marB="30480"/>
                </a:tc>
                <a:tc>
                  <a:txBody>
                    <a:bodyPr/>
                    <a:lstStyle/>
                    <a:p>
                      <a:pPr>
                        <a:lnSpc>
                          <a:spcPct val="300000"/>
                        </a:lnSpc>
                      </a:pPr>
                      <a:endParaRPr lang="en-US" sz="1200" dirty="0"/>
                    </a:p>
                  </a:txBody>
                  <a:tcPr marL="60960" marR="60960" marT="30480" marB="30480"/>
                </a:tc>
                <a:tc>
                  <a:txBody>
                    <a:bodyPr/>
                    <a:lstStyle/>
                    <a:p>
                      <a:pPr>
                        <a:lnSpc>
                          <a:spcPct val="300000"/>
                        </a:lnSpc>
                      </a:pPr>
                      <a:endParaRPr lang="en-US" sz="1200" dirty="0"/>
                    </a:p>
                  </a:txBody>
                  <a:tcPr marL="60960" marR="60960" marT="30480" marB="30480"/>
                </a:tc>
                <a:extLst>
                  <a:ext uri="{0D108BD9-81ED-4DB2-BD59-A6C34878D82A}">
                    <a16:rowId xmlns:a16="http://schemas.microsoft.com/office/drawing/2014/main" val="2793889696"/>
                  </a:ext>
                </a:extLst>
              </a:tr>
            </a:tbl>
          </a:graphicData>
        </a:graphic>
      </p:graphicFrame>
      <p:sp>
        <p:nvSpPr>
          <p:cNvPr id="7" name="Hộp Văn bản 6">
            <a:extLst>
              <a:ext uri="{FF2B5EF4-FFF2-40B4-BE49-F238E27FC236}">
                <a16:creationId xmlns:a16="http://schemas.microsoft.com/office/drawing/2014/main" id="{6B30CFBB-3301-4D03-BB17-F6F7428C2505}"/>
              </a:ext>
            </a:extLst>
          </p:cNvPr>
          <p:cNvSpPr txBox="1"/>
          <p:nvPr/>
        </p:nvSpPr>
        <p:spPr>
          <a:xfrm>
            <a:off x="1574800" y="1793875"/>
            <a:ext cx="24384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wildlife</a:t>
            </a:r>
          </a:p>
        </p:txBody>
      </p:sp>
      <p:sp>
        <p:nvSpPr>
          <p:cNvPr id="9" name="Hộp Văn bản 8">
            <a:extLst>
              <a:ext uri="{FF2B5EF4-FFF2-40B4-BE49-F238E27FC236}">
                <a16:creationId xmlns:a16="http://schemas.microsoft.com/office/drawing/2014/main" id="{243F4AD7-5AAB-499B-AD18-AE30C51EFB44}"/>
              </a:ext>
            </a:extLst>
          </p:cNvPr>
          <p:cNvSpPr txBox="1"/>
          <p:nvPr/>
        </p:nvSpPr>
        <p:spPr>
          <a:xfrm>
            <a:off x="1584325" y="2305050"/>
            <a:ext cx="2540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air conditioner</a:t>
            </a:r>
          </a:p>
        </p:txBody>
      </p:sp>
      <p:sp>
        <p:nvSpPr>
          <p:cNvPr id="11" name="Hộp Văn bản 10">
            <a:extLst>
              <a:ext uri="{FF2B5EF4-FFF2-40B4-BE49-F238E27FC236}">
                <a16:creationId xmlns:a16="http://schemas.microsoft.com/office/drawing/2014/main" id="{E407A8AC-B3A5-4F3C-9929-A8A904DB5820}"/>
              </a:ext>
            </a:extLst>
          </p:cNvPr>
          <p:cNvSpPr txBox="1"/>
          <p:nvPr/>
        </p:nvSpPr>
        <p:spPr>
          <a:xfrm>
            <a:off x="1454150" y="28194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clean up</a:t>
            </a:r>
          </a:p>
        </p:txBody>
      </p:sp>
      <p:sp>
        <p:nvSpPr>
          <p:cNvPr id="20" name="Hộp Văn bản 19">
            <a:extLst>
              <a:ext uri="{FF2B5EF4-FFF2-40B4-BE49-F238E27FC236}">
                <a16:creationId xmlns:a16="http://schemas.microsoft.com/office/drawing/2014/main" id="{AACB5336-D6CD-4F9C-805C-90079BD69497}"/>
              </a:ext>
            </a:extLst>
          </p:cNvPr>
          <p:cNvSpPr txBox="1"/>
          <p:nvPr/>
        </p:nvSpPr>
        <p:spPr>
          <a:xfrm>
            <a:off x="711199" y="1905000"/>
            <a:ext cx="59372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19</a:t>
            </a:r>
          </a:p>
        </p:txBody>
      </p:sp>
      <p:sp>
        <p:nvSpPr>
          <p:cNvPr id="21" name="Hộp Văn bản 20">
            <a:extLst>
              <a:ext uri="{FF2B5EF4-FFF2-40B4-BE49-F238E27FC236}">
                <a16:creationId xmlns:a16="http://schemas.microsoft.com/office/drawing/2014/main" id="{47925530-15BF-4F81-81F7-2A22A081C294}"/>
              </a:ext>
            </a:extLst>
          </p:cNvPr>
          <p:cNvSpPr txBox="1"/>
          <p:nvPr/>
        </p:nvSpPr>
        <p:spPr>
          <a:xfrm>
            <a:off x="711199" y="2362200"/>
            <a:ext cx="574675"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20</a:t>
            </a:r>
          </a:p>
        </p:txBody>
      </p:sp>
      <p:sp>
        <p:nvSpPr>
          <p:cNvPr id="22" name="Hộp Văn bản 21">
            <a:extLst>
              <a:ext uri="{FF2B5EF4-FFF2-40B4-BE49-F238E27FC236}">
                <a16:creationId xmlns:a16="http://schemas.microsoft.com/office/drawing/2014/main" id="{3D36AF20-33B5-49AE-A552-7D4B2CE5E638}"/>
              </a:ext>
            </a:extLst>
          </p:cNvPr>
          <p:cNvSpPr txBox="1"/>
          <p:nvPr/>
        </p:nvSpPr>
        <p:spPr>
          <a:xfrm>
            <a:off x="711200" y="28194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21</a:t>
            </a:r>
          </a:p>
        </p:txBody>
      </p:sp>
      <p:sp>
        <p:nvSpPr>
          <p:cNvPr id="29" name="Hộp Văn bản 28">
            <a:extLst>
              <a:ext uri="{FF2B5EF4-FFF2-40B4-BE49-F238E27FC236}">
                <a16:creationId xmlns:a16="http://schemas.microsoft.com/office/drawing/2014/main" id="{E019B64F-9F1C-41EF-9367-31C5AAD9CD71}"/>
              </a:ext>
            </a:extLst>
          </p:cNvPr>
          <p:cNvSpPr txBox="1"/>
          <p:nvPr/>
        </p:nvSpPr>
        <p:spPr>
          <a:xfrm>
            <a:off x="6146800" y="1854200"/>
            <a:ext cx="3403600" cy="420564"/>
          </a:xfrm>
          <a:prstGeom prst="rect">
            <a:avLst/>
          </a:prstGeom>
          <a:noFill/>
        </p:spPr>
        <p:txBody>
          <a:bodyPr wrap="square" rtlCol="0">
            <a:spAutoFit/>
          </a:bodyPr>
          <a:lstStyle/>
          <a:p>
            <a:r>
              <a:rPr lang="en-US" sz="2133" dirty="0">
                <a:solidFill>
                  <a:srgbClr val="7030A0"/>
                </a:solidFill>
                <a:latin typeface="Times New Roman" panose="02020603050405020304" pitchFamily="18" charset="0"/>
              </a:rPr>
              <a:t>Hoang </a:t>
            </a:r>
            <a:r>
              <a:rPr lang="en-US" sz="2133" dirty="0" err="1">
                <a:solidFill>
                  <a:srgbClr val="7030A0"/>
                </a:solidFill>
                <a:latin typeface="Times New Roman" panose="02020603050405020304" pitchFamily="18" charset="0"/>
              </a:rPr>
              <a:t>dã</a:t>
            </a:r>
            <a:endParaRPr lang="en-US" sz="2133" dirty="0">
              <a:solidFill>
                <a:srgbClr val="7030A0"/>
              </a:solidFill>
              <a:latin typeface="Times New Roman" panose="02020603050405020304" pitchFamily="18" charset="0"/>
            </a:endParaRPr>
          </a:p>
        </p:txBody>
      </p:sp>
      <p:sp>
        <p:nvSpPr>
          <p:cNvPr id="30" name="Hộp Văn bản 29">
            <a:extLst>
              <a:ext uri="{FF2B5EF4-FFF2-40B4-BE49-F238E27FC236}">
                <a16:creationId xmlns:a16="http://schemas.microsoft.com/office/drawing/2014/main" id="{C6A5B085-1E08-4249-A03E-95A2EAAFA999}"/>
              </a:ext>
            </a:extLst>
          </p:cNvPr>
          <p:cNvSpPr txBox="1"/>
          <p:nvPr/>
        </p:nvSpPr>
        <p:spPr>
          <a:xfrm>
            <a:off x="6197600" y="23114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Điều</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hoà</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nhiệt</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độ</a:t>
            </a:r>
            <a:endParaRPr lang="en-US" sz="2133" dirty="0">
              <a:solidFill>
                <a:srgbClr val="7030A0"/>
              </a:solidFill>
              <a:latin typeface="Times New Roman" panose="02020603050405020304" pitchFamily="18" charset="0"/>
            </a:endParaRPr>
          </a:p>
        </p:txBody>
      </p:sp>
      <p:sp>
        <p:nvSpPr>
          <p:cNvPr id="31" name="Hộp Văn bản 30">
            <a:extLst>
              <a:ext uri="{FF2B5EF4-FFF2-40B4-BE49-F238E27FC236}">
                <a16:creationId xmlns:a16="http://schemas.microsoft.com/office/drawing/2014/main" id="{879526AA-1394-417F-8B15-302BE526BA8A}"/>
              </a:ext>
            </a:extLst>
          </p:cNvPr>
          <p:cNvSpPr txBox="1"/>
          <p:nvPr/>
        </p:nvSpPr>
        <p:spPr>
          <a:xfrm>
            <a:off x="6197600" y="28194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Làm</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sạch</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dọn</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dẹp</a:t>
            </a:r>
            <a:endParaRPr lang="en-US" sz="2133" dirty="0">
              <a:solidFill>
                <a:srgbClr val="7030A0"/>
              </a:solidFill>
              <a:latin typeface="Times New Roman" panose="02020603050405020304" pitchFamily="18" charset="0"/>
            </a:endParaRPr>
          </a:p>
        </p:txBody>
      </p:sp>
      <p:sp>
        <p:nvSpPr>
          <p:cNvPr id="13" name="Hộp Văn bản 12">
            <a:extLst>
              <a:ext uri="{FF2B5EF4-FFF2-40B4-BE49-F238E27FC236}">
                <a16:creationId xmlns:a16="http://schemas.microsoft.com/office/drawing/2014/main" id="{E6A5C354-2A7C-4619-B144-FA62013227FF}"/>
              </a:ext>
            </a:extLst>
          </p:cNvPr>
          <p:cNvSpPr txBox="1"/>
          <p:nvPr/>
        </p:nvSpPr>
        <p:spPr>
          <a:xfrm>
            <a:off x="1473200" y="333375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electricity</a:t>
            </a:r>
          </a:p>
        </p:txBody>
      </p:sp>
      <p:sp>
        <p:nvSpPr>
          <p:cNvPr id="14" name="Hộp Văn bản 13">
            <a:extLst>
              <a:ext uri="{FF2B5EF4-FFF2-40B4-BE49-F238E27FC236}">
                <a16:creationId xmlns:a16="http://schemas.microsoft.com/office/drawing/2014/main" id="{59BE6DD1-7092-4DFE-AE42-7839BF585FC9}"/>
              </a:ext>
            </a:extLst>
          </p:cNvPr>
          <p:cNvSpPr txBox="1"/>
          <p:nvPr/>
        </p:nvSpPr>
        <p:spPr>
          <a:xfrm>
            <a:off x="1520825" y="39243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recycle</a:t>
            </a:r>
          </a:p>
        </p:txBody>
      </p:sp>
      <p:sp>
        <p:nvSpPr>
          <p:cNvPr id="19" name="Hộp Văn bản 18">
            <a:extLst>
              <a:ext uri="{FF2B5EF4-FFF2-40B4-BE49-F238E27FC236}">
                <a16:creationId xmlns:a16="http://schemas.microsoft.com/office/drawing/2014/main" id="{C160C8F7-884C-4509-90E2-323424A3833D}"/>
              </a:ext>
            </a:extLst>
          </p:cNvPr>
          <p:cNvSpPr txBox="1"/>
          <p:nvPr/>
        </p:nvSpPr>
        <p:spPr>
          <a:xfrm>
            <a:off x="1482725" y="43815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reuse</a:t>
            </a:r>
          </a:p>
        </p:txBody>
      </p:sp>
      <p:sp>
        <p:nvSpPr>
          <p:cNvPr id="24" name="Hộp Văn bản 23">
            <a:extLst>
              <a:ext uri="{FF2B5EF4-FFF2-40B4-BE49-F238E27FC236}">
                <a16:creationId xmlns:a16="http://schemas.microsoft.com/office/drawing/2014/main" id="{0D585100-93CD-4338-A7E3-8D6F7CDF014D}"/>
              </a:ext>
            </a:extLst>
          </p:cNvPr>
          <p:cNvSpPr txBox="1"/>
          <p:nvPr/>
        </p:nvSpPr>
        <p:spPr>
          <a:xfrm>
            <a:off x="1520825" y="487680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reduce</a:t>
            </a:r>
          </a:p>
        </p:txBody>
      </p:sp>
      <p:sp>
        <p:nvSpPr>
          <p:cNvPr id="26" name="Hộp Văn bản 25">
            <a:extLst>
              <a:ext uri="{FF2B5EF4-FFF2-40B4-BE49-F238E27FC236}">
                <a16:creationId xmlns:a16="http://schemas.microsoft.com/office/drawing/2014/main" id="{7EB7A25F-CC11-4C92-BA86-E18A24193818}"/>
              </a:ext>
            </a:extLst>
          </p:cNvPr>
          <p:cNvSpPr txBox="1"/>
          <p:nvPr/>
        </p:nvSpPr>
        <p:spPr>
          <a:xfrm>
            <a:off x="701675" y="333375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22</a:t>
            </a:r>
          </a:p>
        </p:txBody>
      </p:sp>
      <p:sp>
        <p:nvSpPr>
          <p:cNvPr id="27" name="Hộp Văn bản 26">
            <a:extLst>
              <a:ext uri="{FF2B5EF4-FFF2-40B4-BE49-F238E27FC236}">
                <a16:creationId xmlns:a16="http://schemas.microsoft.com/office/drawing/2014/main" id="{97D346A5-CD1B-4B73-9F05-D316999B052C}"/>
              </a:ext>
            </a:extLst>
          </p:cNvPr>
          <p:cNvSpPr txBox="1"/>
          <p:nvPr/>
        </p:nvSpPr>
        <p:spPr>
          <a:xfrm>
            <a:off x="682625" y="386715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23</a:t>
            </a:r>
          </a:p>
        </p:txBody>
      </p:sp>
      <p:sp>
        <p:nvSpPr>
          <p:cNvPr id="28" name="Hộp Văn bản 27">
            <a:extLst>
              <a:ext uri="{FF2B5EF4-FFF2-40B4-BE49-F238E27FC236}">
                <a16:creationId xmlns:a16="http://schemas.microsoft.com/office/drawing/2014/main" id="{A8EA91E6-A6A3-4E98-B67B-CD12776F9AE6}"/>
              </a:ext>
            </a:extLst>
          </p:cNvPr>
          <p:cNvSpPr txBox="1"/>
          <p:nvPr/>
        </p:nvSpPr>
        <p:spPr>
          <a:xfrm>
            <a:off x="682625" y="436245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24</a:t>
            </a:r>
          </a:p>
        </p:txBody>
      </p:sp>
      <p:sp>
        <p:nvSpPr>
          <p:cNvPr id="32" name="Hộp Văn bản 31">
            <a:extLst>
              <a:ext uri="{FF2B5EF4-FFF2-40B4-BE49-F238E27FC236}">
                <a16:creationId xmlns:a16="http://schemas.microsoft.com/office/drawing/2014/main" id="{5E39E357-8F95-4CEC-8370-28BD1A2EFB32}"/>
              </a:ext>
            </a:extLst>
          </p:cNvPr>
          <p:cNvSpPr txBox="1"/>
          <p:nvPr/>
        </p:nvSpPr>
        <p:spPr>
          <a:xfrm>
            <a:off x="673100" y="489585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25</a:t>
            </a:r>
          </a:p>
        </p:txBody>
      </p:sp>
      <p:sp>
        <p:nvSpPr>
          <p:cNvPr id="33" name="Hộp Văn bản 32">
            <a:extLst>
              <a:ext uri="{FF2B5EF4-FFF2-40B4-BE49-F238E27FC236}">
                <a16:creationId xmlns:a16="http://schemas.microsoft.com/office/drawing/2014/main" id="{6ECC196E-7301-41F6-A21C-837C5D8041CD}"/>
              </a:ext>
            </a:extLst>
          </p:cNvPr>
          <p:cNvSpPr txBox="1"/>
          <p:nvPr/>
        </p:nvSpPr>
        <p:spPr>
          <a:xfrm>
            <a:off x="6159500" y="3400425"/>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Điện</a:t>
            </a:r>
            <a:endParaRPr lang="en-US" sz="2133" dirty="0">
              <a:solidFill>
                <a:srgbClr val="7030A0"/>
              </a:solidFill>
              <a:latin typeface="Times New Roman" panose="02020603050405020304" pitchFamily="18" charset="0"/>
            </a:endParaRPr>
          </a:p>
        </p:txBody>
      </p:sp>
      <p:sp>
        <p:nvSpPr>
          <p:cNvPr id="34" name="Hộp Văn bản 33">
            <a:extLst>
              <a:ext uri="{FF2B5EF4-FFF2-40B4-BE49-F238E27FC236}">
                <a16:creationId xmlns:a16="http://schemas.microsoft.com/office/drawing/2014/main" id="{18239A10-D0AF-4ADC-8CCD-3E48521AA8CB}"/>
              </a:ext>
            </a:extLst>
          </p:cNvPr>
          <p:cNvSpPr txBox="1"/>
          <p:nvPr/>
        </p:nvSpPr>
        <p:spPr>
          <a:xfrm>
            <a:off x="6169025" y="38862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Tái</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chế</a:t>
            </a:r>
            <a:endParaRPr lang="en-US" sz="2133" dirty="0">
              <a:solidFill>
                <a:srgbClr val="7030A0"/>
              </a:solidFill>
              <a:latin typeface="Times New Roman" panose="02020603050405020304" pitchFamily="18" charset="0"/>
            </a:endParaRPr>
          </a:p>
        </p:txBody>
      </p:sp>
      <p:sp>
        <p:nvSpPr>
          <p:cNvPr id="35" name="Hộp Văn bản 34">
            <a:extLst>
              <a:ext uri="{FF2B5EF4-FFF2-40B4-BE49-F238E27FC236}">
                <a16:creationId xmlns:a16="http://schemas.microsoft.com/office/drawing/2014/main" id="{74587AB6-702B-4163-BE8E-CC38347FF791}"/>
              </a:ext>
            </a:extLst>
          </p:cNvPr>
          <p:cNvSpPr txBox="1"/>
          <p:nvPr/>
        </p:nvSpPr>
        <p:spPr>
          <a:xfrm>
            <a:off x="6207125" y="4381500"/>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Sử</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dụng</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lại</a:t>
            </a:r>
            <a:endParaRPr lang="en-US" sz="2133" dirty="0">
              <a:solidFill>
                <a:srgbClr val="7030A0"/>
              </a:solidFill>
              <a:latin typeface="Times New Roman" panose="02020603050405020304" pitchFamily="18" charset="0"/>
            </a:endParaRPr>
          </a:p>
        </p:txBody>
      </p:sp>
      <p:sp>
        <p:nvSpPr>
          <p:cNvPr id="36" name="Hộp Văn bản 35">
            <a:extLst>
              <a:ext uri="{FF2B5EF4-FFF2-40B4-BE49-F238E27FC236}">
                <a16:creationId xmlns:a16="http://schemas.microsoft.com/office/drawing/2014/main" id="{88EFF315-A7E9-4658-8156-16CA8731DB43}"/>
              </a:ext>
            </a:extLst>
          </p:cNvPr>
          <p:cNvSpPr txBox="1"/>
          <p:nvPr/>
        </p:nvSpPr>
        <p:spPr>
          <a:xfrm>
            <a:off x="6207125" y="4924425"/>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Cắt</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giảm</a:t>
            </a:r>
            <a:endParaRPr lang="en-US" sz="2133" dirty="0">
              <a:solidFill>
                <a:srgbClr val="7030A0"/>
              </a:solidFill>
              <a:latin typeface="Times New Roman" panose="02020603050405020304" pitchFamily="18" charset="0"/>
            </a:endParaRPr>
          </a:p>
        </p:txBody>
      </p:sp>
      <p:sp>
        <p:nvSpPr>
          <p:cNvPr id="37" name="Hộp Văn bản 36">
            <a:extLst>
              <a:ext uri="{FF2B5EF4-FFF2-40B4-BE49-F238E27FC236}">
                <a16:creationId xmlns:a16="http://schemas.microsoft.com/office/drawing/2014/main" id="{DAD09DEE-3BCD-4A06-B529-06F5A783AF30}"/>
              </a:ext>
            </a:extLst>
          </p:cNvPr>
          <p:cNvSpPr txBox="1"/>
          <p:nvPr/>
        </p:nvSpPr>
        <p:spPr>
          <a:xfrm>
            <a:off x="1539875" y="539115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save</a:t>
            </a:r>
          </a:p>
        </p:txBody>
      </p:sp>
      <p:sp>
        <p:nvSpPr>
          <p:cNvPr id="39" name="Hộp Văn bản 38">
            <a:extLst>
              <a:ext uri="{FF2B5EF4-FFF2-40B4-BE49-F238E27FC236}">
                <a16:creationId xmlns:a16="http://schemas.microsoft.com/office/drawing/2014/main" id="{7E30B38E-7311-4541-A6A5-3AA9C0EE03A6}"/>
              </a:ext>
            </a:extLst>
          </p:cNvPr>
          <p:cNvSpPr txBox="1"/>
          <p:nvPr/>
        </p:nvSpPr>
        <p:spPr>
          <a:xfrm>
            <a:off x="6197600" y="5400675"/>
            <a:ext cx="3403600" cy="420564"/>
          </a:xfrm>
          <a:prstGeom prst="rect">
            <a:avLst/>
          </a:prstGeom>
          <a:noFill/>
        </p:spPr>
        <p:txBody>
          <a:bodyPr wrap="square" rtlCol="0">
            <a:spAutoFit/>
          </a:bodyPr>
          <a:lstStyle/>
          <a:p>
            <a:r>
              <a:rPr lang="en-US" sz="2133" dirty="0" err="1">
                <a:solidFill>
                  <a:srgbClr val="7030A0"/>
                </a:solidFill>
                <a:latin typeface="Times New Roman" panose="02020603050405020304" pitchFamily="18" charset="0"/>
              </a:rPr>
              <a:t>Tiết</a:t>
            </a:r>
            <a:r>
              <a:rPr lang="en-US" sz="2133" dirty="0">
                <a:solidFill>
                  <a:srgbClr val="7030A0"/>
                </a:solidFill>
                <a:latin typeface="Times New Roman" panose="02020603050405020304" pitchFamily="18" charset="0"/>
              </a:rPr>
              <a:t> </a:t>
            </a:r>
            <a:r>
              <a:rPr lang="en-US" sz="2133" dirty="0" err="1">
                <a:solidFill>
                  <a:srgbClr val="7030A0"/>
                </a:solidFill>
                <a:latin typeface="Times New Roman" panose="02020603050405020304" pitchFamily="18" charset="0"/>
              </a:rPr>
              <a:t>kiệm</a:t>
            </a:r>
            <a:endParaRPr lang="en-US" sz="2133" dirty="0">
              <a:solidFill>
                <a:srgbClr val="7030A0"/>
              </a:solidFill>
              <a:latin typeface="Times New Roman" panose="02020603050405020304" pitchFamily="18" charset="0"/>
            </a:endParaRPr>
          </a:p>
        </p:txBody>
      </p:sp>
      <p:sp>
        <p:nvSpPr>
          <p:cNvPr id="40" name="Hộp Văn bản 39">
            <a:extLst>
              <a:ext uri="{FF2B5EF4-FFF2-40B4-BE49-F238E27FC236}">
                <a16:creationId xmlns:a16="http://schemas.microsoft.com/office/drawing/2014/main" id="{AD3F3280-EF46-4A07-BE1F-00A76F493CFC}"/>
              </a:ext>
            </a:extLst>
          </p:cNvPr>
          <p:cNvSpPr txBox="1"/>
          <p:nvPr/>
        </p:nvSpPr>
        <p:spPr>
          <a:xfrm>
            <a:off x="1520825" y="5924550"/>
            <a:ext cx="2032000" cy="420564"/>
          </a:xfrm>
          <a:prstGeom prst="rect">
            <a:avLst/>
          </a:prstGeom>
          <a:noFill/>
        </p:spPr>
        <p:txBody>
          <a:bodyPr wrap="square" rtlCol="0">
            <a:spAutoFit/>
          </a:bodyPr>
          <a:lstStyle/>
          <a:p>
            <a:r>
              <a:rPr lang="en-US" sz="2133" b="1" dirty="0">
                <a:solidFill>
                  <a:srgbClr val="1F4E79"/>
                </a:solidFill>
                <a:latin typeface="Times New Roman" panose="02020603050405020304" pitchFamily="18" charset="0"/>
                <a:ea typeface="Calibri" panose="020F0502020204030204" pitchFamily="34" charset="0"/>
              </a:rPr>
              <a:t>waste</a:t>
            </a:r>
          </a:p>
        </p:txBody>
      </p:sp>
      <p:sp>
        <p:nvSpPr>
          <p:cNvPr id="41" name="Hộp Văn bản 40">
            <a:extLst>
              <a:ext uri="{FF2B5EF4-FFF2-40B4-BE49-F238E27FC236}">
                <a16:creationId xmlns:a16="http://schemas.microsoft.com/office/drawing/2014/main" id="{21047A98-FB8D-407F-9D19-666B73037307}"/>
              </a:ext>
            </a:extLst>
          </p:cNvPr>
          <p:cNvSpPr txBox="1"/>
          <p:nvPr/>
        </p:nvSpPr>
        <p:spPr>
          <a:xfrm>
            <a:off x="6226175" y="5915025"/>
            <a:ext cx="3403600" cy="420564"/>
          </a:xfrm>
          <a:prstGeom prst="rect">
            <a:avLst/>
          </a:prstGeom>
          <a:noFill/>
        </p:spPr>
        <p:txBody>
          <a:bodyPr wrap="square" rtlCol="0">
            <a:spAutoFit/>
          </a:bodyPr>
          <a:lstStyle/>
          <a:p>
            <a:r>
              <a:rPr lang="en-US" sz="2133" dirty="0">
                <a:solidFill>
                  <a:srgbClr val="7030A0"/>
                </a:solidFill>
                <a:latin typeface="Times New Roman" panose="02020603050405020304" pitchFamily="18" charset="0"/>
              </a:rPr>
              <a:t>Phung </a:t>
            </a:r>
            <a:r>
              <a:rPr lang="en-US" sz="2133" dirty="0" err="1">
                <a:solidFill>
                  <a:srgbClr val="7030A0"/>
                </a:solidFill>
                <a:latin typeface="Times New Roman" panose="02020603050405020304" pitchFamily="18" charset="0"/>
              </a:rPr>
              <a:t>phí</a:t>
            </a:r>
            <a:endParaRPr lang="en-US" sz="2133" dirty="0">
              <a:solidFill>
                <a:srgbClr val="7030A0"/>
              </a:solidFill>
              <a:latin typeface="Times New Roman" panose="02020603050405020304" pitchFamily="18" charset="0"/>
            </a:endParaRPr>
          </a:p>
        </p:txBody>
      </p:sp>
      <p:sp>
        <p:nvSpPr>
          <p:cNvPr id="42" name="Hộp Văn bản 41">
            <a:extLst>
              <a:ext uri="{FF2B5EF4-FFF2-40B4-BE49-F238E27FC236}">
                <a16:creationId xmlns:a16="http://schemas.microsoft.com/office/drawing/2014/main" id="{2BFCF774-A99F-4A5D-B8EB-37C36007DB43}"/>
              </a:ext>
            </a:extLst>
          </p:cNvPr>
          <p:cNvSpPr txBox="1"/>
          <p:nvPr/>
        </p:nvSpPr>
        <p:spPr>
          <a:xfrm>
            <a:off x="682625" y="54483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26</a:t>
            </a:r>
          </a:p>
        </p:txBody>
      </p:sp>
      <p:sp>
        <p:nvSpPr>
          <p:cNvPr id="43" name="Hộp Văn bản 42">
            <a:extLst>
              <a:ext uri="{FF2B5EF4-FFF2-40B4-BE49-F238E27FC236}">
                <a16:creationId xmlns:a16="http://schemas.microsoft.com/office/drawing/2014/main" id="{4BA4CB4E-05AF-4523-9DAB-893391D762AB}"/>
              </a:ext>
            </a:extLst>
          </p:cNvPr>
          <p:cNvSpPr txBox="1"/>
          <p:nvPr/>
        </p:nvSpPr>
        <p:spPr>
          <a:xfrm>
            <a:off x="730250" y="5905500"/>
            <a:ext cx="558800" cy="400110"/>
          </a:xfrm>
          <a:prstGeom prst="rect">
            <a:avLst/>
          </a:prstGeom>
          <a:noFill/>
        </p:spPr>
        <p:txBody>
          <a:bodyPr wrap="square" rtlCol="0">
            <a:spAutoFit/>
          </a:bodyPr>
          <a:lstStyle/>
          <a:p>
            <a:r>
              <a:rPr lang="en-US" sz="2000" dirty="0">
                <a:solidFill>
                  <a:schemeClr val="accent6">
                    <a:lumMod val="50000"/>
                  </a:schemeClr>
                </a:solidFill>
                <a:latin typeface="Arial" panose="020B0604020202020204" pitchFamily="34" charset="0"/>
                <a:cs typeface="Arial" panose="020B0604020202020204" pitchFamily="34" charset="0"/>
              </a:rPr>
              <a:t>27</a:t>
            </a:r>
          </a:p>
        </p:txBody>
      </p:sp>
    </p:spTree>
    <p:extLst>
      <p:ext uri="{BB962C8B-B14F-4D97-AF65-F5344CB8AC3E}">
        <p14:creationId xmlns:p14="http://schemas.microsoft.com/office/powerpoint/2010/main" val="19907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29" grpId="0"/>
      <p:bldP spid="30" grpId="0"/>
      <p:bldP spid="31" grpId="0"/>
      <p:bldP spid="13" grpId="0"/>
      <p:bldP spid="14" grpId="0"/>
      <p:bldP spid="19" grpId="0"/>
      <p:bldP spid="24" grpId="0"/>
      <p:bldP spid="33" grpId="0"/>
      <p:bldP spid="34" grpId="0"/>
      <p:bldP spid="35" grpId="0"/>
      <p:bldP spid="36" grpId="0"/>
      <p:bldP spid="37"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hlinkClick r:id="rId2"/>
            <a:extLst>
              <a:ext uri="{FF2B5EF4-FFF2-40B4-BE49-F238E27FC236}">
                <a16:creationId xmlns:a16="http://schemas.microsoft.com/office/drawing/2014/main" id="{59199A2F-B2FF-4131-BB07-648594D974A6}"/>
              </a:ext>
            </a:extLst>
          </p:cNvPr>
          <p:cNvPicPr>
            <a:picLocks noChangeAspect="1"/>
          </p:cNvPicPr>
          <p:nvPr/>
        </p:nvPicPr>
        <p:blipFill>
          <a:blip r:embed="rId3"/>
          <a:stretch>
            <a:fillRect/>
          </a:stretch>
        </p:blipFill>
        <p:spPr>
          <a:xfrm>
            <a:off x="4070001" y="806912"/>
            <a:ext cx="7521924" cy="4069888"/>
          </a:xfrm>
          <a:prstGeom prst="rect">
            <a:avLst/>
          </a:prstGeom>
        </p:spPr>
      </p:pic>
      <p:sp>
        <p:nvSpPr>
          <p:cNvPr id="4" name="Freeform 2">
            <a:extLst>
              <a:ext uri="{FF2B5EF4-FFF2-40B4-BE49-F238E27FC236}">
                <a16:creationId xmlns:a16="http://schemas.microsoft.com/office/drawing/2014/main" id="{8F7F4478-038B-4489-BE55-5E2F5A5DFB30}"/>
              </a:ext>
            </a:extLst>
          </p:cNvPr>
          <p:cNvSpPr/>
          <p:nvPr/>
        </p:nvSpPr>
        <p:spPr>
          <a:xfrm rot="4238378">
            <a:off x="3832942" y="3097304"/>
            <a:ext cx="889537" cy="1172942"/>
          </a:xfrm>
          <a:custGeom>
            <a:avLst/>
            <a:gdLst/>
            <a:ahLst/>
            <a:cxnLst/>
            <a:rect l="l" t="t" r="r" b="b"/>
            <a:pathLst>
              <a:path w="3404997" h="4114800">
                <a:moveTo>
                  <a:pt x="0" y="0"/>
                </a:moveTo>
                <a:lnTo>
                  <a:pt x="3404997" y="0"/>
                </a:lnTo>
                <a:lnTo>
                  <a:pt x="340499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Hộp Văn bản 4">
            <a:extLst>
              <a:ext uri="{FF2B5EF4-FFF2-40B4-BE49-F238E27FC236}">
                <a16:creationId xmlns:a16="http://schemas.microsoft.com/office/drawing/2014/main" id="{BEEB1669-26C6-47D9-8965-2E396E8B3B81}"/>
              </a:ext>
            </a:extLst>
          </p:cNvPr>
          <p:cNvSpPr txBox="1"/>
          <p:nvPr/>
        </p:nvSpPr>
        <p:spPr>
          <a:xfrm>
            <a:off x="323850" y="3482459"/>
            <a:ext cx="3419475" cy="584775"/>
          </a:xfrm>
          <a:prstGeom prst="rect">
            <a:avLst/>
          </a:prstGeom>
          <a:noFill/>
        </p:spPr>
        <p:txBody>
          <a:bodyPr wrap="square">
            <a:spAutoFit/>
          </a:bodyPr>
          <a:lstStyle/>
          <a:p>
            <a:r>
              <a:rPr lang="en-US" sz="3200" b="1" dirty="0">
                <a:solidFill>
                  <a:schemeClr val="accent2">
                    <a:lumMod val="50000"/>
                  </a:schemeClr>
                </a:solidFill>
                <a:latin typeface=".VnBlack" panose="020B7200000000000000" pitchFamily="34" charset="0"/>
                <a:cs typeface="Arial" panose="020B0604020202020204" pitchFamily="34" charset="0"/>
              </a:rPr>
              <a:t>ONLINE GAME </a:t>
            </a:r>
            <a:endParaRPr lang="en-US" sz="3200" dirty="0">
              <a:latin typeface=".VnBlack" panose="020B7200000000000000" pitchFamily="34" charset="0"/>
            </a:endParaRPr>
          </a:p>
        </p:txBody>
      </p:sp>
    </p:spTree>
    <p:extLst>
      <p:ext uri="{BB962C8B-B14F-4D97-AF65-F5344CB8AC3E}">
        <p14:creationId xmlns:p14="http://schemas.microsoft.com/office/powerpoint/2010/main" val="1389759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sElly.MsPham.0936082789"/>
          <p:cNvSpPr txBox="1"/>
          <p:nvPr/>
        </p:nvSpPr>
        <p:spPr>
          <a:xfrm>
            <a:off x="974941" y="584200"/>
            <a:ext cx="10242118" cy="666914"/>
          </a:xfrm>
          <a:prstGeom prst="rect">
            <a:avLst/>
          </a:prstGeom>
        </p:spPr>
        <p:txBody>
          <a:bodyPr wrap="square" lIns="0" tIns="0" rIns="0" bIns="0" rtlCol="0" anchor="t">
            <a:spAutoFit/>
          </a:bodyPr>
          <a:lstStyle/>
          <a:p>
            <a:pPr>
              <a:lnSpc>
                <a:spcPts val="5693"/>
              </a:lnSpc>
            </a:pPr>
            <a:r>
              <a:rPr lang="en-SG" sz="4066" b="1">
                <a:solidFill>
                  <a:srgbClr val="FF6600"/>
                </a:solidFill>
                <a:latin typeface="Arial" panose="020B0604020202020204" pitchFamily="34" charset="0"/>
                <a:cs typeface="Arial" panose="020B0604020202020204" pitchFamily="34" charset="0"/>
              </a:rPr>
              <a:t>W</a:t>
            </a:r>
            <a:r>
              <a:rPr lang="en-US" sz="4066" b="1">
                <a:solidFill>
                  <a:srgbClr val="FF6600"/>
                </a:solidFill>
                <a:latin typeface="Arial" panose="020B0604020202020204" pitchFamily="34" charset="0"/>
                <a:cs typeface="Arial" panose="020B0604020202020204" pitchFamily="34" charset="0"/>
              </a:rPr>
              <a:t>hat will you do if …………………………?</a:t>
            </a:r>
          </a:p>
        </p:txBody>
      </p:sp>
      <p:pic>
        <p:nvPicPr>
          <p:cNvPr id="19" name="MsElly.MsPham.0936082789">
            <a:extLst>
              <a:ext uri="{FF2B5EF4-FFF2-40B4-BE49-F238E27FC236}">
                <a16:creationId xmlns:a16="http://schemas.microsoft.com/office/drawing/2014/main" id="{0E221350-3232-D067-D941-E3467A649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549400"/>
            <a:ext cx="6419850" cy="45316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Elly.MsPham.0936082789">
            <a:extLst>
              <a:ext uri="{FF2B5EF4-FFF2-40B4-BE49-F238E27FC236}">
                <a16:creationId xmlns:a16="http://schemas.microsoft.com/office/drawing/2014/main" id="{40DA4570-B672-A74E-4EED-F57DEAF052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90801" y="504525"/>
            <a:ext cx="914400" cy="1211125"/>
          </a:xfrm>
          <a:prstGeom prst="rect">
            <a:avLst/>
          </a:prstGeom>
        </p:spPr>
      </p:pic>
      <p:sp>
        <p:nvSpPr>
          <p:cNvPr id="3" name="MsElly.MsPham.0936082789">
            <a:extLst>
              <a:ext uri="{FF2B5EF4-FFF2-40B4-BE49-F238E27FC236}">
                <a16:creationId xmlns:a16="http://schemas.microsoft.com/office/drawing/2014/main" id="{965E5E73-EB22-5CA3-57CA-C4CC4F4F8D88}"/>
              </a:ext>
            </a:extLst>
          </p:cNvPr>
          <p:cNvSpPr/>
          <p:nvPr/>
        </p:nvSpPr>
        <p:spPr>
          <a:xfrm>
            <a:off x="1697790" y="1571499"/>
            <a:ext cx="937026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dirty="0">
                <a:solidFill>
                  <a:srgbClr val="002060"/>
                </a:solidFill>
                <a:latin typeface="Arial" panose="020B0604020202020204" pitchFamily="34" charset="0"/>
                <a:cs typeface="Arial" panose="020B0604020202020204" pitchFamily="34" charset="0"/>
              </a:rPr>
              <a:t>1. If </a:t>
            </a:r>
            <a:r>
              <a:rPr lang="en-SG" sz="2933" b="1">
                <a:solidFill>
                  <a:srgbClr val="002060"/>
                </a:solidFill>
                <a:latin typeface="Arial" panose="020B0604020202020204" pitchFamily="34" charset="0"/>
                <a:cs typeface="Arial" panose="020B0604020202020204" pitchFamily="34" charset="0"/>
              </a:rPr>
              <a:t>it rains, I will …………………</a:t>
            </a:r>
            <a:endParaRPr lang="en-US" sz="2933" b="1" dirty="0">
              <a:solidFill>
                <a:srgbClr val="002060"/>
              </a:solidFill>
              <a:latin typeface="Arial" panose="020B0604020202020204" pitchFamily="34" charset="0"/>
              <a:cs typeface="Arial" panose="020B0604020202020204" pitchFamily="34" charset="0"/>
            </a:endParaRPr>
          </a:p>
        </p:txBody>
      </p:sp>
      <p:sp>
        <p:nvSpPr>
          <p:cNvPr id="4" name="MsElly.MsPham.0936082789">
            <a:extLst>
              <a:ext uri="{FF2B5EF4-FFF2-40B4-BE49-F238E27FC236}">
                <a16:creationId xmlns:a16="http://schemas.microsoft.com/office/drawing/2014/main" id="{146365CB-B23C-8F2D-A13C-2614B9BCEEC4}"/>
              </a:ext>
            </a:extLst>
          </p:cNvPr>
          <p:cNvSpPr/>
          <p:nvPr/>
        </p:nvSpPr>
        <p:spPr>
          <a:xfrm>
            <a:off x="1727200" y="3632200"/>
            <a:ext cx="1059731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dirty="0">
                <a:solidFill>
                  <a:srgbClr val="002060"/>
                </a:solidFill>
                <a:latin typeface="Arial" panose="020B0604020202020204" pitchFamily="34" charset="0"/>
                <a:cs typeface="Arial" panose="020B0604020202020204" pitchFamily="34" charset="0"/>
              </a:rPr>
              <a:t>2. If I don’t study for </a:t>
            </a:r>
            <a:r>
              <a:rPr lang="en-SG" sz="2933" b="1">
                <a:solidFill>
                  <a:srgbClr val="002060"/>
                </a:solidFill>
                <a:latin typeface="Arial" panose="020B0604020202020204" pitchFamily="34" charset="0"/>
                <a:cs typeface="Arial" panose="020B0604020202020204" pitchFamily="34" charset="0"/>
              </a:rPr>
              <a:t>the exam, I will ……………</a:t>
            </a:r>
            <a:endParaRPr lang="en-US" sz="2933" b="1" dirty="0">
              <a:solidFill>
                <a:srgbClr val="002060"/>
              </a:solidFill>
              <a:latin typeface="Arial" panose="020B0604020202020204" pitchFamily="34" charset="0"/>
              <a:cs typeface="Arial" panose="020B0604020202020204" pitchFamily="34" charset="0"/>
            </a:endParaRPr>
          </a:p>
        </p:txBody>
      </p:sp>
      <p:pic>
        <p:nvPicPr>
          <p:cNvPr id="5" name="MsElly.MsPham.0936082789" descr="Ảnh có chứa văn bản&#10;&#10;Mô tả được tạo tự động">
            <a:extLst>
              <a:ext uri="{FF2B5EF4-FFF2-40B4-BE49-F238E27FC236}">
                <a16:creationId xmlns:a16="http://schemas.microsoft.com/office/drawing/2014/main" id="{95CE25AA-829B-5588-34F4-F3699EE13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401" y="2169199"/>
            <a:ext cx="1422400" cy="1599290"/>
          </a:xfrm>
          <a:prstGeom prst="rect">
            <a:avLst/>
          </a:prstGeom>
        </p:spPr>
      </p:pic>
      <p:sp>
        <p:nvSpPr>
          <p:cNvPr id="6" name="MsElly.MsPham.0936082789">
            <a:extLst>
              <a:ext uri="{FF2B5EF4-FFF2-40B4-BE49-F238E27FC236}">
                <a16:creationId xmlns:a16="http://schemas.microsoft.com/office/drawing/2014/main" id="{5A2916D7-F7C5-CC0C-C2EA-B770EBA1E609}"/>
              </a:ext>
            </a:extLst>
          </p:cNvPr>
          <p:cNvSpPr/>
          <p:nvPr/>
        </p:nvSpPr>
        <p:spPr>
          <a:xfrm>
            <a:off x="1727200" y="5692901"/>
            <a:ext cx="1059731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dirty="0">
                <a:solidFill>
                  <a:srgbClr val="002060"/>
                </a:solidFill>
                <a:latin typeface="Arial" panose="020B0604020202020204" pitchFamily="34" charset="0"/>
                <a:cs typeface="Arial" panose="020B0604020202020204" pitchFamily="34" charset="0"/>
              </a:rPr>
              <a:t>3. If I go to school late, my teacher </a:t>
            </a:r>
            <a:r>
              <a:rPr lang="en-SG" sz="2933" b="1">
                <a:solidFill>
                  <a:srgbClr val="002060"/>
                </a:solidFill>
                <a:latin typeface="Arial" panose="020B0604020202020204" pitchFamily="34" charset="0"/>
                <a:cs typeface="Arial" panose="020B0604020202020204" pitchFamily="34" charset="0"/>
              </a:rPr>
              <a:t>will ……………</a:t>
            </a:r>
            <a:endParaRPr lang="en-US" sz="2933" b="1" dirty="0">
              <a:solidFill>
                <a:srgbClr val="002060"/>
              </a:solidFill>
              <a:latin typeface="Arial" panose="020B0604020202020204" pitchFamily="34" charset="0"/>
              <a:cs typeface="Arial" panose="020B0604020202020204" pitchFamily="34" charset="0"/>
            </a:endParaRPr>
          </a:p>
        </p:txBody>
      </p:sp>
      <p:pic>
        <p:nvPicPr>
          <p:cNvPr id="7" name="MsElly.MsPham.0936082789" descr="Ảnh có chứa văn bản, mũ bảo hiểm, phụ kiện đội đầu&#10;&#10;Mô tả được tạo tự động">
            <a:extLst>
              <a:ext uri="{FF2B5EF4-FFF2-40B4-BE49-F238E27FC236}">
                <a16:creationId xmlns:a16="http://schemas.microsoft.com/office/drawing/2014/main" id="{70FB3078-1F6F-268C-6025-E0E20956C0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694113" y="4366189"/>
            <a:ext cx="1349375" cy="1377765"/>
          </a:xfrm>
          <a:prstGeom prst="rect">
            <a:avLst/>
          </a:prstGeom>
        </p:spPr>
      </p:pic>
      <p:pic>
        <p:nvPicPr>
          <p:cNvPr id="13" name="MsElly.MsPham.0936082789" descr="Ảnh có chứa trong nhà, phòng ngủ, đồ chơi, búp bê&#10;&#10;Mô tả được tạo tự động">
            <a:extLst>
              <a:ext uri="{FF2B5EF4-FFF2-40B4-BE49-F238E27FC236}">
                <a16:creationId xmlns:a16="http://schemas.microsoft.com/office/drawing/2014/main" id="{B3C73A93-5F9C-20A3-8C78-6582B577143A}"/>
              </a:ext>
            </a:extLst>
          </p:cNvPr>
          <p:cNvPicPr>
            <a:picLocks noChangeAspect="1"/>
          </p:cNvPicPr>
          <p:nvPr/>
        </p:nvPicPr>
        <p:blipFill rotWithShape="1">
          <a:blip r:embed="rId6">
            <a:extLst>
              <a:ext uri="{28A0092B-C50C-407E-A947-70E740481C1C}">
                <a14:useLocalDpi xmlns:a14="http://schemas.microsoft.com/office/drawing/2010/main" val="0"/>
              </a:ext>
            </a:extLst>
          </a:blip>
          <a:srcRect r="-1292" b="29481"/>
          <a:stretch/>
        </p:blipFill>
        <p:spPr>
          <a:xfrm>
            <a:off x="5102225" y="222881"/>
            <a:ext cx="2184400" cy="1316866"/>
          </a:xfrm>
          <a:prstGeom prst="rect">
            <a:avLst/>
          </a:prstGeom>
        </p:spPr>
      </p:pic>
      <p:pic>
        <p:nvPicPr>
          <p:cNvPr id="14" name="MsElly.MsPham.0936082789" descr="Ảnh có chứa đồ chơi, búp bê, đồ họa véc-tơ&#10;&#10;Mô tả được tạo tự động">
            <a:extLst>
              <a:ext uri="{FF2B5EF4-FFF2-40B4-BE49-F238E27FC236}">
                <a16:creationId xmlns:a16="http://schemas.microsoft.com/office/drawing/2014/main" id="{24ABF722-D76D-2598-1EB7-4BD6CB9BBA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2145" y="2056654"/>
            <a:ext cx="1525171" cy="1525171"/>
          </a:xfrm>
          <a:prstGeom prst="rect">
            <a:avLst/>
          </a:prstGeom>
        </p:spPr>
      </p:pic>
      <p:pic>
        <p:nvPicPr>
          <p:cNvPr id="15" name="MsElly.MsPham.0936082789" descr="Ảnh có chứa đồ họa véc-tơ&#10;&#10;Mô tả được tạo tự động">
            <a:extLst>
              <a:ext uri="{FF2B5EF4-FFF2-40B4-BE49-F238E27FC236}">
                <a16:creationId xmlns:a16="http://schemas.microsoft.com/office/drawing/2014/main" id="{062A102E-F18E-0383-4BF0-0C990F21BE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7666" y="4465147"/>
            <a:ext cx="1009650" cy="1179848"/>
          </a:xfrm>
          <a:prstGeom prst="rect">
            <a:avLst/>
          </a:prstGeom>
        </p:spPr>
      </p:pic>
      <p:sp>
        <p:nvSpPr>
          <p:cNvPr id="16" name="MsElly.MsPham.0936082789">
            <a:extLst>
              <a:ext uri="{FF2B5EF4-FFF2-40B4-BE49-F238E27FC236}">
                <a16:creationId xmlns:a16="http://schemas.microsoft.com/office/drawing/2014/main" id="{5AB06455-233E-C5DB-DDF2-65188F00CD6E}"/>
              </a:ext>
            </a:extLst>
          </p:cNvPr>
          <p:cNvSpPr/>
          <p:nvPr/>
        </p:nvSpPr>
        <p:spPr>
          <a:xfrm>
            <a:off x="4886958" y="1477033"/>
            <a:ext cx="3139442"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a:solidFill>
                  <a:srgbClr val="FF6600"/>
                </a:solidFill>
                <a:latin typeface="Arial" panose="020B0604020202020204" pitchFamily="34" charset="0"/>
                <a:cs typeface="Arial" panose="020B0604020202020204" pitchFamily="34" charset="0"/>
              </a:rPr>
              <a:t>stay at home</a:t>
            </a:r>
            <a:endParaRPr lang="en-US" sz="2933" b="1" dirty="0">
              <a:solidFill>
                <a:srgbClr val="FF6600"/>
              </a:solidFill>
              <a:latin typeface="Arial" panose="020B0604020202020204" pitchFamily="34" charset="0"/>
              <a:cs typeface="Arial" panose="020B0604020202020204" pitchFamily="34" charset="0"/>
            </a:endParaRPr>
          </a:p>
        </p:txBody>
      </p:sp>
      <p:sp>
        <p:nvSpPr>
          <p:cNvPr id="17" name="MsElly.MsPham.0936082789">
            <a:extLst>
              <a:ext uri="{FF2B5EF4-FFF2-40B4-BE49-F238E27FC236}">
                <a16:creationId xmlns:a16="http://schemas.microsoft.com/office/drawing/2014/main" id="{E8F79F9E-7BE8-C0A2-E6BF-4014FD635EA1}"/>
              </a:ext>
            </a:extLst>
          </p:cNvPr>
          <p:cNvSpPr/>
          <p:nvPr/>
        </p:nvSpPr>
        <p:spPr>
          <a:xfrm>
            <a:off x="8525605" y="3566831"/>
            <a:ext cx="1134073"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a:solidFill>
                  <a:srgbClr val="FF6600"/>
                </a:solidFill>
                <a:latin typeface="Arial" panose="020B0604020202020204" pitchFamily="34" charset="0"/>
                <a:cs typeface="Arial" panose="020B0604020202020204" pitchFamily="34" charset="0"/>
              </a:rPr>
              <a:t>fail</a:t>
            </a:r>
            <a:endParaRPr lang="en-US" sz="2933" b="1" dirty="0">
              <a:solidFill>
                <a:srgbClr val="FF6600"/>
              </a:solidFill>
              <a:latin typeface="Arial" panose="020B0604020202020204" pitchFamily="34" charset="0"/>
              <a:cs typeface="Arial" panose="020B0604020202020204" pitchFamily="34" charset="0"/>
            </a:endParaRPr>
          </a:p>
        </p:txBody>
      </p:sp>
      <p:sp>
        <p:nvSpPr>
          <p:cNvPr id="18" name="MsElly.MsPham.0936082789">
            <a:extLst>
              <a:ext uri="{FF2B5EF4-FFF2-40B4-BE49-F238E27FC236}">
                <a16:creationId xmlns:a16="http://schemas.microsoft.com/office/drawing/2014/main" id="{79C058A6-9F79-113A-9A99-86F142860446}"/>
              </a:ext>
            </a:extLst>
          </p:cNvPr>
          <p:cNvSpPr/>
          <p:nvPr/>
        </p:nvSpPr>
        <p:spPr>
          <a:xfrm>
            <a:off x="8730208" y="5597370"/>
            <a:ext cx="2445793"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a:solidFill>
                  <a:srgbClr val="FF6600"/>
                </a:solidFill>
                <a:latin typeface="Arial" panose="020B0604020202020204" pitchFamily="34" charset="0"/>
                <a:cs typeface="Arial" panose="020B0604020202020204" pitchFamily="34" charset="0"/>
              </a:rPr>
              <a:t>be angry</a:t>
            </a:r>
            <a:endParaRPr lang="en-US" sz="2933" b="1" dirty="0">
              <a:solidFill>
                <a:srgbClr val="FF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39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sElly.MsPham.0936082789">
            <a:extLst>
              <a:ext uri="{FF2B5EF4-FFF2-40B4-BE49-F238E27FC236}">
                <a16:creationId xmlns:a16="http://schemas.microsoft.com/office/drawing/2014/main" id="{965E5E73-EB22-5CA3-57CA-C4CC4F4F8D88}"/>
              </a:ext>
            </a:extLst>
          </p:cNvPr>
          <p:cNvSpPr/>
          <p:nvPr/>
        </p:nvSpPr>
        <p:spPr>
          <a:xfrm>
            <a:off x="1565272" y="838200"/>
            <a:ext cx="937026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dirty="0">
                <a:solidFill>
                  <a:srgbClr val="002060"/>
                </a:solidFill>
                <a:latin typeface="Arial" panose="020B0604020202020204" pitchFamily="34" charset="0"/>
                <a:cs typeface="Arial" panose="020B0604020202020204" pitchFamily="34" charset="0"/>
              </a:rPr>
              <a:t>1. If </a:t>
            </a:r>
            <a:r>
              <a:rPr lang="en-SG" sz="2933" b="1">
                <a:solidFill>
                  <a:srgbClr val="002060"/>
                </a:solidFill>
                <a:latin typeface="Arial" panose="020B0604020202020204" pitchFamily="34" charset="0"/>
                <a:cs typeface="Arial" panose="020B0604020202020204" pitchFamily="34" charset="0"/>
              </a:rPr>
              <a:t>it </a:t>
            </a:r>
            <a:r>
              <a:rPr lang="en-SG" sz="2933" b="1">
                <a:solidFill>
                  <a:srgbClr val="FF6600"/>
                </a:solidFill>
                <a:latin typeface="Arial" panose="020B0604020202020204" pitchFamily="34" charset="0"/>
                <a:cs typeface="Arial" panose="020B0604020202020204" pitchFamily="34" charset="0"/>
              </a:rPr>
              <a:t>rains</a:t>
            </a:r>
            <a:r>
              <a:rPr lang="en-SG" sz="2933" b="1">
                <a:solidFill>
                  <a:srgbClr val="002060"/>
                </a:solidFill>
                <a:latin typeface="Arial" panose="020B0604020202020204" pitchFamily="34" charset="0"/>
                <a:cs typeface="Arial" panose="020B0604020202020204" pitchFamily="34" charset="0"/>
              </a:rPr>
              <a:t>, I </a:t>
            </a:r>
            <a:r>
              <a:rPr lang="en-SG" sz="2933" b="1">
                <a:solidFill>
                  <a:srgbClr val="FF6600"/>
                </a:solidFill>
                <a:latin typeface="Arial" panose="020B0604020202020204" pitchFamily="34" charset="0"/>
                <a:cs typeface="Arial" panose="020B0604020202020204" pitchFamily="34" charset="0"/>
              </a:rPr>
              <a:t>will stay </a:t>
            </a:r>
            <a:r>
              <a:rPr lang="en-SG" sz="2933" b="1">
                <a:solidFill>
                  <a:srgbClr val="002060"/>
                </a:solidFill>
                <a:latin typeface="Arial" panose="020B0604020202020204" pitchFamily="34" charset="0"/>
                <a:cs typeface="Arial" panose="020B0604020202020204" pitchFamily="34" charset="0"/>
              </a:rPr>
              <a:t>at home.</a:t>
            </a:r>
            <a:endParaRPr lang="en-US" sz="2933" b="1" dirty="0">
              <a:solidFill>
                <a:srgbClr val="002060"/>
              </a:solidFill>
              <a:latin typeface="Arial" panose="020B0604020202020204" pitchFamily="34" charset="0"/>
              <a:cs typeface="Arial" panose="020B0604020202020204" pitchFamily="34" charset="0"/>
            </a:endParaRPr>
          </a:p>
        </p:txBody>
      </p:sp>
      <p:sp>
        <p:nvSpPr>
          <p:cNvPr id="4" name="MsElly.MsPham.0936082789">
            <a:extLst>
              <a:ext uri="{FF2B5EF4-FFF2-40B4-BE49-F238E27FC236}">
                <a16:creationId xmlns:a16="http://schemas.microsoft.com/office/drawing/2014/main" id="{146365CB-B23C-8F2D-A13C-2614B9BCEEC4}"/>
              </a:ext>
            </a:extLst>
          </p:cNvPr>
          <p:cNvSpPr/>
          <p:nvPr/>
        </p:nvSpPr>
        <p:spPr>
          <a:xfrm>
            <a:off x="1594682" y="1590427"/>
            <a:ext cx="1059731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dirty="0">
                <a:solidFill>
                  <a:srgbClr val="002060"/>
                </a:solidFill>
                <a:latin typeface="Arial" panose="020B0604020202020204" pitchFamily="34" charset="0"/>
                <a:cs typeface="Arial" panose="020B0604020202020204" pitchFamily="34" charset="0"/>
              </a:rPr>
              <a:t>2. If I don’t </a:t>
            </a:r>
            <a:r>
              <a:rPr lang="en-SG" sz="2933" b="1" dirty="0">
                <a:solidFill>
                  <a:srgbClr val="FF6600"/>
                </a:solidFill>
                <a:latin typeface="Arial" panose="020B0604020202020204" pitchFamily="34" charset="0"/>
                <a:cs typeface="Arial" panose="020B0604020202020204" pitchFamily="34" charset="0"/>
              </a:rPr>
              <a:t>study</a:t>
            </a:r>
            <a:r>
              <a:rPr lang="en-SG" sz="2933" b="1" dirty="0">
                <a:solidFill>
                  <a:srgbClr val="002060"/>
                </a:solidFill>
                <a:latin typeface="Arial" panose="020B0604020202020204" pitchFamily="34" charset="0"/>
                <a:cs typeface="Arial" panose="020B0604020202020204" pitchFamily="34" charset="0"/>
              </a:rPr>
              <a:t> for </a:t>
            </a:r>
            <a:r>
              <a:rPr lang="en-SG" sz="2933" b="1">
                <a:solidFill>
                  <a:srgbClr val="002060"/>
                </a:solidFill>
                <a:latin typeface="Arial" panose="020B0604020202020204" pitchFamily="34" charset="0"/>
                <a:cs typeface="Arial" panose="020B0604020202020204" pitchFamily="34" charset="0"/>
              </a:rPr>
              <a:t>the exam, I </a:t>
            </a:r>
            <a:r>
              <a:rPr lang="en-SG" sz="2933" b="1">
                <a:solidFill>
                  <a:srgbClr val="FF6600"/>
                </a:solidFill>
                <a:latin typeface="Arial" panose="020B0604020202020204" pitchFamily="34" charset="0"/>
                <a:cs typeface="Arial" panose="020B0604020202020204" pitchFamily="34" charset="0"/>
              </a:rPr>
              <a:t>will fail</a:t>
            </a:r>
            <a:r>
              <a:rPr lang="en-US" sz="2933" b="1" dirty="0">
                <a:solidFill>
                  <a:srgbClr val="002060"/>
                </a:solidFill>
                <a:latin typeface="Arial" panose="020B0604020202020204" pitchFamily="34" charset="0"/>
                <a:cs typeface="Arial" panose="020B0604020202020204" pitchFamily="34" charset="0"/>
              </a:rPr>
              <a:t>.</a:t>
            </a:r>
            <a:endParaRPr lang="en-US" sz="2933" b="1">
              <a:solidFill>
                <a:srgbClr val="002060"/>
              </a:solidFill>
              <a:latin typeface="Arial" panose="020B0604020202020204" pitchFamily="34" charset="0"/>
              <a:cs typeface="Arial" panose="020B0604020202020204" pitchFamily="34" charset="0"/>
            </a:endParaRPr>
          </a:p>
        </p:txBody>
      </p:sp>
      <p:sp>
        <p:nvSpPr>
          <p:cNvPr id="6" name="MsElly.MsPham.0936082789">
            <a:extLst>
              <a:ext uri="{FF2B5EF4-FFF2-40B4-BE49-F238E27FC236}">
                <a16:creationId xmlns:a16="http://schemas.microsoft.com/office/drawing/2014/main" id="{5A2916D7-F7C5-CC0C-C2EA-B770EBA1E609}"/>
              </a:ext>
            </a:extLst>
          </p:cNvPr>
          <p:cNvSpPr/>
          <p:nvPr/>
        </p:nvSpPr>
        <p:spPr>
          <a:xfrm>
            <a:off x="1594682" y="2342655"/>
            <a:ext cx="1059731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933" b="1" dirty="0">
                <a:solidFill>
                  <a:srgbClr val="002060"/>
                </a:solidFill>
                <a:latin typeface="Arial" panose="020B0604020202020204" pitchFamily="34" charset="0"/>
                <a:cs typeface="Arial" panose="020B0604020202020204" pitchFamily="34" charset="0"/>
              </a:rPr>
              <a:t>3. If I </a:t>
            </a:r>
            <a:r>
              <a:rPr lang="en-SG" sz="2933" b="1" dirty="0">
                <a:solidFill>
                  <a:srgbClr val="FF6600"/>
                </a:solidFill>
                <a:latin typeface="Arial" panose="020B0604020202020204" pitchFamily="34" charset="0"/>
                <a:cs typeface="Arial" panose="020B0604020202020204" pitchFamily="34" charset="0"/>
              </a:rPr>
              <a:t>go</a:t>
            </a:r>
            <a:r>
              <a:rPr lang="en-SG" sz="2933" b="1" dirty="0">
                <a:solidFill>
                  <a:srgbClr val="002060"/>
                </a:solidFill>
                <a:latin typeface="Arial" panose="020B0604020202020204" pitchFamily="34" charset="0"/>
                <a:cs typeface="Arial" panose="020B0604020202020204" pitchFamily="34" charset="0"/>
              </a:rPr>
              <a:t> to school late, my teacher </a:t>
            </a:r>
            <a:r>
              <a:rPr lang="en-SG" sz="2933" b="1">
                <a:solidFill>
                  <a:srgbClr val="FF6600"/>
                </a:solidFill>
                <a:latin typeface="Arial" panose="020B0604020202020204" pitchFamily="34" charset="0"/>
                <a:cs typeface="Arial" panose="020B0604020202020204" pitchFamily="34" charset="0"/>
              </a:rPr>
              <a:t>will be </a:t>
            </a:r>
            <a:r>
              <a:rPr lang="en-SG" sz="2933" b="1">
                <a:solidFill>
                  <a:srgbClr val="002060"/>
                </a:solidFill>
                <a:latin typeface="Arial" panose="020B0604020202020204" pitchFamily="34" charset="0"/>
                <a:cs typeface="Arial" panose="020B0604020202020204" pitchFamily="34" charset="0"/>
              </a:rPr>
              <a:t>angry.</a:t>
            </a:r>
            <a:endParaRPr lang="en-US" sz="2933" b="1" dirty="0">
              <a:solidFill>
                <a:srgbClr val="002060"/>
              </a:solidFill>
              <a:latin typeface="Arial" panose="020B0604020202020204" pitchFamily="34" charset="0"/>
              <a:cs typeface="Arial" panose="020B0604020202020204" pitchFamily="34" charset="0"/>
            </a:endParaRPr>
          </a:p>
        </p:txBody>
      </p:sp>
      <p:sp>
        <p:nvSpPr>
          <p:cNvPr id="19" name="MsElly.MsPham.0936082789">
            <a:extLst>
              <a:ext uri="{FF2B5EF4-FFF2-40B4-BE49-F238E27FC236}">
                <a16:creationId xmlns:a16="http://schemas.microsoft.com/office/drawing/2014/main" id="{EFF713C9-8F72-029A-7E59-384028FB97C4}"/>
              </a:ext>
            </a:extLst>
          </p:cNvPr>
          <p:cNvSpPr/>
          <p:nvPr/>
        </p:nvSpPr>
        <p:spPr>
          <a:xfrm>
            <a:off x="1219200" y="4262859"/>
            <a:ext cx="11734800" cy="1982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SG" sz="2933">
                <a:solidFill>
                  <a:srgbClr val="002060"/>
                </a:solidFill>
                <a:latin typeface="Arial" panose="020B0604020202020204" pitchFamily="34" charset="0"/>
                <a:cs typeface="Arial" panose="020B0604020202020204" pitchFamily="34" charset="0"/>
              </a:rPr>
              <a:t>1. Can </a:t>
            </a:r>
            <a:r>
              <a:rPr lang="en-SG" sz="2933" dirty="0">
                <a:solidFill>
                  <a:srgbClr val="002060"/>
                </a:solidFill>
                <a:latin typeface="Arial" panose="020B0604020202020204" pitchFamily="34" charset="0"/>
                <a:cs typeface="Arial" panose="020B0604020202020204" pitchFamily="34" charset="0"/>
              </a:rPr>
              <a:t>these situations happen </a:t>
            </a:r>
            <a:r>
              <a:rPr lang="en-SG" sz="2933" u="sng" dirty="0">
                <a:solidFill>
                  <a:srgbClr val="002060"/>
                </a:solidFill>
                <a:latin typeface="Arial" panose="020B0604020202020204" pitchFamily="34" charset="0"/>
                <a:cs typeface="Arial" panose="020B0604020202020204" pitchFamily="34" charset="0"/>
              </a:rPr>
              <a:t>at the present</a:t>
            </a:r>
            <a:r>
              <a:rPr lang="en-SG" sz="2933" dirty="0">
                <a:solidFill>
                  <a:srgbClr val="002060"/>
                </a:solidFill>
                <a:latin typeface="Arial" panose="020B0604020202020204" pitchFamily="34" charset="0"/>
                <a:cs typeface="Arial" panose="020B0604020202020204" pitchFamily="34" charset="0"/>
              </a:rPr>
              <a:t> or </a:t>
            </a:r>
            <a:r>
              <a:rPr lang="en-SG" sz="2933" u="sng" dirty="0">
                <a:solidFill>
                  <a:srgbClr val="002060"/>
                </a:solidFill>
                <a:latin typeface="Arial" panose="020B0604020202020204" pitchFamily="34" charset="0"/>
                <a:cs typeface="Arial" panose="020B0604020202020204" pitchFamily="34" charset="0"/>
              </a:rPr>
              <a:t>in the </a:t>
            </a:r>
            <a:r>
              <a:rPr lang="en-SG" sz="2933" u="sng">
                <a:solidFill>
                  <a:srgbClr val="002060"/>
                </a:solidFill>
                <a:latin typeface="Arial" panose="020B0604020202020204" pitchFamily="34" charset="0"/>
                <a:cs typeface="Arial" panose="020B0604020202020204" pitchFamily="34" charset="0"/>
              </a:rPr>
              <a:t>future</a:t>
            </a:r>
            <a:r>
              <a:rPr lang="en-SG" sz="2933">
                <a:solidFill>
                  <a:srgbClr val="002060"/>
                </a:solidFill>
                <a:latin typeface="Arial" panose="020B0604020202020204" pitchFamily="34" charset="0"/>
                <a:cs typeface="Arial" panose="020B0604020202020204" pitchFamily="34" charset="0"/>
              </a:rPr>
              <a:t>?</a:t>
            </a:r>
          </a:p>
          <a:p>
            <a:pPr>
              <a:lnSpc>
                <a:spcPct val="150000"/>
              </a:lnSpc>
            </a:pPr>
            <a:r>
              <a:rPr lang="en-SG" sz="2933">
                <a:solidFill>
                  <a:srgbClr val="002060"/>
                </a:solidFill>
                <a:latin typeface="Arial" panose="020B0604020202020204" pitchFamily="34" charset="0"/>
                <a:cs typeface="Arial" panose="020B0604020202020204" pitchFamily="34" charset="0"/>
              </a:rPr>
              <a:t>2. Which tense goes after “ if ’ </a:t>
            </a:r>
          </a:p>
          <a:p>
            <a:pPr>
              <a:lnSpc>
                <a:spcPct val="150000"/>
              </a:lnSpc>
            </a:pPr>
            <a:r>
              <a:rPr lang="en-SG" sz="2933">
                <a:solidFill>
                  <a:srgbClr val="002060"/>
                </a:solidFill>
                <a:latin typeface="Arial" panose="020B0604020202020204" pitchFamily="34" charset="0"/>
                <a:cs typeface="Arial" panose="020B0604020202020204" pitchFamily="34" charset="0"/>
              </a:rPr>
              <a:t>3. Which tense is used in “ main clause” </a:t>
            </a:r>
            <a:endParaRPr lang="en-US" sz="2933" dirty="0">
              <a:solidFill>
                <a:srgbClr val="002060"/>
              </a:solidFill>
              <a:latin typeface="Arial" panose="020B0604020202020204" pitchFamily="34" charset="0"/>
              <a:cs typeface="Arial" panose="020B0604020202020204" pitchFamily="34" charset="0"/>
            </a:endParaRPr>
          </a:p>
        </p:txBody>
      </p:sp>
      <p:sp>
        <p:nvSpPr>
          <p:cNvPr id="21" name="MsElly.MsPham.0936082789">
            <a:extLst>
              <a:ext uri="{FF2B5EF4-FFF2-40B4-BE49-F238E27FC236}">
                <a16:creationId xmlns:a16="http://schemas.microsoft.com/office/drawing/2014/main" id="{CF263BED-5999-4F16-41F4-33665B7112F7}"/>
              </a:ext>
            </a:extLst>
          </p:cNvPr>
          <p:cNvSpPr/>
          <p:nvPr/>
        </p:nvSpPr>
        <p:spPr>
          <a:xfrm>
            <a:off x="762000" y="3378200"/>
            <a:ext cx="2817813" cy="609601"/>
          </a:xfrm>
          <a:prstGeom prst="roundRect">
            <a:avLst/>
          </a:prstGeom>
          <a:solidFill>
            <a:srgbClr val="242C7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a:latin typeface="Amasis MT Pro Black" panose="02040A04050005020304" pitchFamily="18" charset="0"/>
              </a:rPr>
              <a:t>Discussion</a:t>
            </a:r>
            <a:endParaRPr lang="en-US" sz="3600" dirty="0">
              <a:latin typeface="Amasis MT Pro Black" panose="02040A04050005020304" pitchFamily="18" charset="0"/>
            </a:endParaRPr>
          </a:p>
        </p:txBody>
      </p:sp>
    </p:spTree>
    <p:extLst>
      <p:ext uri="{BB962C8B-B14F-4D97-AF65-F5344CB8AC3E}">
        <p14:creationId xmlns:p14="http://schemas.microsoft.com/office/powerpoint/2010/main" val="289444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500"/>
                                        <p:tgtEl>
                                          <p:spTgt spid="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Effect transition="in" filter="fade">
                                      <p:cBhvr>
                                        <p:cTn id="24"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2193</Words>
  <Application>Microsoft Office PowerPoint</Application>
  <PresentationFormat>Màn hình rộng</PresentationFormat>
  <Paragraphs>319</Paragraphs>
  <Slides>35</Slides>
  <Notes>14</Notes>
  <HiddenSlides>0</HiddenSlides>
  <MMClips>0</MMClips>
  <ScaleCrop>false</ScaleCrop>
  <HeadingPairs>
    <vt:vector size="6" baseType="variant">
      <vt:variant>
        <vt:lpstr>Phông được Dùng</vt:lpstr>
      </vt:variant>
      <vt:variant>
        <vt:i4>13</vt:i4>
      </vt:variant>
      <vt:variant>
        <vt:lpstr>Chủ đề</vt:lpstr>
      </vt:variant>
      <vt:variant>
        <vt:i4>1</vt:i4>
      </vt:variant>
      <vt:variant>
        <vt:lpstr>Tiêu đề Bản chiếu</vt:lpstr>
      </vt:variant>
      <vt:variant>
        <vt:i4>35</vt:i4>
      </vt:variant>
    </vt:vector>
  </HeadingPairs>
  <TitlesOfParts>
    <vt:vector size="49" baseType="lpstr">
      <vt:lpstr>.VnArial</vt:lpstr>
      <vt:lpstr>.VnBlack</vt:lpstr>
      <vt:lpstr>Adobe Garamond Pro Bold</vt:lpstr>
      <vt:lpstr>Amasis MT Pro Black</vt:lpstr>
      <vt:lpstr>Arial</vt:lpstr>
      <vt:lpstr>Calibri</vt:lpstr>
      <vt:lpstr>Calibri Light</vt:lpstr>
      <vt:lpstr>Constantia</vt:lpstr>
      <vt:lpstr>Contastia</vt:lpstr>
      <vt:lpstr>HL Brush 1BK</vt:lpstr>
      <vt:lpstr>Open Sans</vt:lpstr>
      <vt:lpstr>Times New Roman</vt:lpstr>
      <vt:lpstr>Wingdings</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SIMPLE, COMPOUND AND COMPLEX SENTENCES</vt:lpstr>
      <vt:lpstr>Bản trình bày PowerPoint</vt:lpstr>
      <vt:lpstr>COMPLEX SENTENCES</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user822</dc:creator>
  <cp:lastModifiedBy>user822</cp:lastModifiedBy>
  <cp:revision>14</cp:revision>
  <dcterms:created xsi:type="dcterms:W3CDTF">2023-06-03T09:47:28Z</dcterms:created>
  <dcterms:modified xsi:type="dcterms:W3CDTF">2023-09-06T09:22:48Z</dcterms:modified>
</cp:coreProperties>
</file>