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0" r:id="rId2"/>
    <p:sldId id="349" r:id="rId3"/>
    <p:sldId id="259" r:id="rId4"/>
    <p:sldId id="357" r:id="rId5"/>
    <p:sldId id="351" r:id="rId6"/>
    <p:sldId id="352" r:id="rId7"/>
    <p:sldId id="353" r:id="rId8"/>
    <p:sldId id="354" r:id="rId9"/>
    <p:sldId id="355" r:id="rId10"/>
    <p:sldId id="356" r:id="rId11"/>
    <p:sldId id="282" r:id="rId12"/>
    <p:sldId id="423" r:id="rId13"/>
    <p:sldId id="4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15AA4-77D9-4B3F-BCE7-1B80CE2EB198}" type="datetimeFigureOut">
              <a:rPr lang="en-US" smtClean="0"/>
              <a:t>9/6/2023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CAB5-1059-46EA-BEE6-2D0527CD319D}" type="slidenum">
              <a:rPr lang="en-US" smtClean="0"/>
              <a:t>‹#›</a:t>
            </a:fld>
            <a:endParaRPr lang="en-US"/>
          </a:p>
        </p:txBody>
      </p:sp>
    </p:spTree>
    <p:extLst>
      <p:ext uri="{BB962C8B-B14F-4D97-AF65-F5344CB8AC3E}">
        <p14:creationId xmlns:p14="http://schemas.microsoft.com/office/powerpoint/2010/main" val="358777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7FEDC8F-66D3-4616-9B06-B802E294DE8E}" type="slidenum">
              <a:rPr lang="en-US" smtClean="0"/>
              <a:t>11</a:t>
            </a:fld>
            <a:endParaRPr lang="en-US"/>
          </a:p>
        </p:txBody>
      </p:sp>
    </p:spTree>
    <p:extLst>
      <p:ext uri="{BB962C8B-B14F-4D97-AF65-F5344CB8AC3E}">
        <p14:creationId xmlns:p14="http://schemas.microsoft.com/office/powerpoint/2010/main" val="152271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E52DF4B-7B3E-40B4-858C-046A922B45F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9046DD9F-A0A8-4294-AC7E-5F785C2C2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FA475-570C-4069-8FE5-A9A59EE55377}"/>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B9FFE367-024F-40F7-9944-A26CC81BFA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4C72819-F17A-43AB-B738-75CEC99CC1F6}"/>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5538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A7C358-FCA3-4BC2-832A-15F6D21E660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6EA7C9-C2A2-46C0-89AD-1502D2641BA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6BF522-FB77-45FB-9CCC-373DEDDCE1C5}"/>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5C7FBFF1-AED6-4D28-ADCE-39993A4F6D0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6E441-2098-4352-A2AE-35FD3ECE3B3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4815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DB0838-0E9D-435C-AB8F-7A8F9FBA0BE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6EE049E-12CE-4B95-B0CF-DD0348E0B30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66983DE-50F6-4666-AF51-B5ADD9D545B9}"/>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2577A4C3-4D6B-4D05-8948-DEAB90528D3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556916A-85A0-454C-B967-DCCEF74B208A}"/>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56692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2C3B6-4B4F-4174-9C9D-CBB0F7DBD4D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34DF5DA-D91E-4FA0-910E-B5A5611D921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1476777-83AD-41DE-BDDE-42E2F835A6D1}"/>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29608E42-F32B-4ADF-84B5-DC745EED07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FF3CD7-5B94-4C14-9987-00861F8DADE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40212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819FE8-B9B6-4E13-B7D6-00F4524050A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E82FB9-C7AA-4EB4-85C2-641F1A324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E489D25-E522-486B-A557-9514FCE8270A}"/>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D40CA760-61AA-41C9-9CDC-F7FC2E3658A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BEE9C4-9A09-4D31-9F4B-657DCA61E57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01703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007686-8DC2-47C6-8501-4F1604A1B8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528772-C768-4850-81ED-979F9EF408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391E956-291E-4E85-8A3E-F8EDC6D6251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9553D6E-8224-42AC-B96A-EE46CAA08EC7}"/>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4CD7ED64-0B32-4775-8F70-60CE83D0846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0B34154-95F4-419E-9534-5DF34FCC94F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85177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110054-61A6-4131-A174-B10986E5A9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EB836E-36F9-485E-918E-327E4CE91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E9F80B5-A304-4B46-B825-959264FAC74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E572504-7889-4B3F-ACB1-557510326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880568-FFFE-4F0B-ADB9-513340D805D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78F56345-6878-405A-ABB4-C1B24DE66C33}"/>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8" name="Chỗ dành sẵn cho Chân trang 7">
            <a:extLst>
              <a:ext uri="{FF2B5EF4-FFF2-40B4-BE49-F238E27FC236}">
                <a16:creationId xmlns:a16="http://schemas.microsoft.com/office/drawing/2014/main" id="{BB2FF8F2-A0D2-4F09-894C-0A2BDCFAE55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C4D7EDD-75E8-46F4-9DC5-5C5D47B07B8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2136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9D4BED-1C0E-4610-B684-A9DD3569DECA}"/>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E55D6B6-A9CA-43E2-A6AB-C98B022D4919}"/>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4" name="Chỗ dành sẵn cho Chân trang 3">
            <a:extLst>
              <a:ext uri="{FF2B5EF4-FFF2-40B4-BE49-F238E27FC236}">
                <a16:creationId xmlns:a16="http://schemas.microsoft.com/office/drawing/2014/main" id="{41CB2210-02D0-4FF8-81FC-777B470ED6F9}"/>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1F9DB1D5-004C-4879-8AC5-3C2D7068DCFD}"/>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27958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32A9D1-B4E4-49C0-B0CA-A1ABA5A3384C}"/>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3" name="Chỗ dành sẵn cho Chân trang 2">
            <a:extLst>
              <a:ext uri="{FF2B5EF4-FFF2-40B4-BE49-F238E27FC236}">
                <a16:creationId xmlns:a16="http://schemas.microsoft.com/office/drawing/2014/main" id="{F5B8069C-F67A-4561-B11C-6CF410DD9F9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AEDD1604-DF69-4F69-ADB4-BE3E29C87CF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96355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75EE95-C86A-40E1-88F0-E8D830D1914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CC2CD07-BB70-4FDD-AA69-B51B54401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3EE0E82-5A79-46F8-837F-193E54A25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B5512EF-3CB1-4031-9442-A827D237AA43}"/>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74C34921-4CAE-42AA-B70F-B746FD5C3BA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21170E-D527-4B56-9C96-6EA3BCD2679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2290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151FDD-88C4-469C-A94B-D7B50C1F34D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849A95F-72D3-48B8-9CF8-901589521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0FFC0E0-0CFF-4FC9-810C-FE4EB16DF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73F545-6157-4C93-9186-4116535E6AD4}"/>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AB42738F-6ACB-4782-82FA-8F48A199396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5967C33-93E8-411A-93BC-CC7781583DD1}"/>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7415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DE47DED-D1E0-4F9F-BBE7-C37901426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78F988-4053-4B25-BAC9-A83747336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D782DAD-9491-40D0-B96E-B4495C652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05461EDF-7517-45D8-B962-E11B592D1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EE916F-B7F1-4341-82A7-C1A951841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7F4C6-0E74-426A-AA2D-2367A61449FD}" type="slidenum">
              <a:rPr lang="en-US" smtClean="0"/>
              <a:t>‹#›</a:t>
            </a:fld>
            <a:endParaRPr lang="en-US"/>
          </a:p>
        </p:txBody>
      </p:sp>
    </p:spTree>
    <p:extLst>
      <p:ext uri="{BB962C8B-B14F-4D97-AF65-F5344CB8AC3E}">
        <p14:creationId xmlns:p14="http://schemas.microsoft.com/office/powerpoint/2010/main" val="92748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en.wikipedia.org/wiki/Template_talk:Academic_peer_reviewe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48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a:extLst>
              <a:ext uri="{FF2B5EF4-FFF2-40B4-BE49-F238E27FC236}">
                <a16:creationId xmlns:a16="http://schemas.microsoft.com/office/drawing/2014/main" id="{EB058B67-FFC9-43E8-B907-D04355C3B539}"/>
              </a:ext>
            </a:extLst>
          </p:cNvPr>
          <p:cNvSpPr/>
          <p:nvPr/>
        </p:nvSpPr>
        <p:spPr>
          <a:xfrm>
            <a:off x="1102461" y="5932460"/>
            <a:ext cx="459639" cy="486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Nhóm 3">
            <a:extLst>
              <a:ext uri="{FF2B5EF4-FFF2-40B4-BE49-F238E27FC236}">
                <a16:creationId xmlns:a16="http://schemas.microsoft.com/office/drawing/2014/main" id="{3C777CA4-0F90-4D4A-99EB-B2E9DC5DF251}"/>
              </a:ext>
            </a:extLst>
          </p:cNvPr>
          <p:cNvGrpSpPr/>
          <p:nvPr/>
        </p:nvGrpSpPr>
        <p:grpSpPr>
          <a:xfrm>
            <a:off x="638175" y="342900"/>
            <a:ext cx="11149012" cy="6124575"/>
            <a:chOff x="638175" y="342900"/>
            <a:chExt cx="11149012" cy="6124575"/>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3" name="Hình ảnh 2">
              <a:extLst>
                <a:ext uri="{FF2B5EF4-FFF2-40B4-BE49-F238E27FC236}">
                  <a16:creationId xmlns:a16="http://schemas.microsoft.com/office/drawing/2014/main" id="{96C51589-7415-4EE1-AE25-B0646122D5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8175" y="5857875"/>
              <a:ext cx="6838950" cy="609600"/>
            </a:xfrm>
            <a:prstGeom prst="rect">
              <a:avLst/>
            </a:prstGeom>
          </p:spPr>
        </p:pic>
      </p:grpSp>
    </p:spTree>
    <p:extLst>
      <p:ext uri="{BB962C8B-B14F-4D97-AF65-F5344CB8AC3E}">
        <p14:creationId xmlns:p14="http://schemas.microsoft.com/office/powerpoint/2010/main" val="13063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949" y="1288287"/>
            <a:ext cx="11163301" cy="5017263"/>
            <a:chOff x="70954" y="91439"/>
            <a:chExt cx="12137736" cy="6711697"/>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8" name="Google Shape;907;p36"/>
            <p:cNvSpPr/>
            <p:nvPr/>
          </p:nvSpPr>
          <p:spPr>
            <a:xfrm>
              <a:off x="5533570" y="117512"/>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19" name="Google Shape;907;p36"/>
            <p:cNvSpPr/>
            <p:nvPr/>
          </p:nvSpPr>
          <p:spPr>
            <a:xfrm>
              <a:off x="70954" y="126656"/>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grpSp>
      <p:sp>
        <p:nvSpPr>
          <p:cNvPr id="36" name="Rectangle 35"/>
          <p:cNvSpPr/>
          <p:nvPr/>
        </p:nvSpPr>
        <p:spPr>
          <a:xfrm>
            <a:off x="1606752" y="1419673"/>
            <a:ext cx="10328073" cy="5029262"/>
          </a:xfrm>
          <a:prstGeom prst="rect">
            <a:avLst/>
          </a:prstGeom>
        </p:spPr>
        <p:txBody>
          <a:bodyPr wrap="square">
            <a:spAutoFit/>
          </a:bodyPr>
          <a:lstStyle/>
          <a:p>
            <a:pPr algn="ctr" defTabSz="914446"/>
            <a:r>
              <a:rPr lang="en-US" sz="3600" b="1" i="1" u="sng" dirty="0">
                <a:solidFill>
                  <a:prstClr val="black"/>
                </a:solidFill>
                <a:latin typeface="Constantia" panose="02030602050306030303" pitchFamily="18" charset="0"/>
                <a:sym typeface="Wingdings" panose="05000000000000000000" pitchFamily="2" charset="2"/>
              </a:rPr>
              <a:t>Unit 3</a:t>
            </a:r>
            <a:endParaRPr lang="en-US" sz="3600" b="1" i="1" dirty="0">
              <a:solidFill>
                <a:prstClr val="black"/>
              </a:solidFill>
              <a:latin typeface="Constantia" panose="02030602050306030303" pitchFamily="18" charset="0"/>
              <a:sym typeface="Wingdings" panose="05000000000000000000" pitchFamily="2" charset="2"/>
            </a:endParaRPr>
          </a:p>
          <a:p>
            <a:pPr algn="ctr" defTabSz="914446"/>
            <a:r>
              <a:rPr lang="en-US" sz="2800" b="1" i="1" dirty="0">
                <a:solidFill>
                  <a:srgbClr val="C00000"/>
                </a:solidFill>
                <a:latin typeface="Constantia" panose="02030602050306030303" pitchFamily="18" charset="0"/>
                <a:sym typeface="Wingdings" panose="05000000000000000000" pitchFamily="2" charset="2"/>
              </a:rPr>
              <a:t>PROTECTING THE ENVIRONMENT</a:t>
            </a:r>
          </a:p>
          <a:p>
            <a:pPr defTabSz="914446"/>
            <a:r>
              <a:rPr lang="en-US" sz="2800" b="1" dirty="0">
                <a:solidFill>
                  <a:prstClr val="black"/>
                </a:solidFill>
                <a:latin typeface="Constantia" panose="02030602050306030303" pitchFamily="18" charset="0"/>
                <a:sym typeface="Wingdings" panose="05000000000000000000" pitchFamily="2" charset="2"/>
              </a:rPr>
              <a:t>     Lesson 9: </a:t>
            </a:r>
            <a:r>
              <a:rPr lang="en-US" sz="2800" b="1" i="1" dirty="0">
                <a:solidFill>
                  <a:srgbClr val="C00000"/>
                </a:solidFill>
                <a:latin typeface="Constantia" panose="02030602050306030303" pitchFamily="18" charset="0"/>
                <a:sym typeface="Wingdings" panose="05000000000000000000" pitchFamily="2" charset="2"/>
              </a:rPr>
              <a:t>REVIEW 1</a:t>
            </a:r>
          </a:p>
          <a:p>
            <a:r>
              <a:rPr lang="en-US" sz="2400" b="1" i="1" u="sng" dirty="0">
                <a:solidFill>
                  <a:schemeClr val="accent2">
                    <a:lumMod val="50000"/>
                  </a:schemeClr>
                </a:solidFill>
                <a:latin typeface="Arial" panose="020B0604020202020204" pitchFamily="34" charset="0"/>
                <a:cs typeface="Arial" panose="020B0604020202020204" pitchFamily="34" charset="0"/>
              </a:rPr>
              <a:t>Review: </a:t>
            </a:r>
          </a:p>
          <a:p>
            <a:r>
              <a:rPr lang="en-US" sz="2400" i="1" dirty="0">
                <a:solidFill>
                  <a:srgbClr val="0070C0"/>
                </a:solidFill>
                <a:latin typeface="Arial" panose="020B0604020202020204" pitchFamily="34" charset="0"/>
                <a:cs typeface="Arial" panose="020B0604020202020204" pitchFamily="34" charset="0"/>
              </a:rPr>
              <a:t>- Grammar of Unit 3: </a:t>
            </a:r>
            <a:r>
              <a:rPr lang="en-US" sz="2400" i="1" dirty="0">
                <a:solidFill>
                  <a:schemeClr val="accent2">
                    <a:lumMod val="50000"/>
                  </a:schemeClr>
                </a:solidFill>
                <a:latin typeface="Arial" panose="020B0604020202020204" pitchFamily="34" charset="0"/>
                <a:cs typeface="Arial" panose="020B0604020202020204" pitchFamily="34" charset="0"/>
              </a:rPr>
              <a:t>First Conditional, Compound and Complex sentences</a:t>
            </a:r>
          </a:p>
          <a:p>
            <a:r>
              <a:rPr lang="en-US" sz="2400" i="1" dirty="0">
                <a:solidFill>
                  <a:srgbClr val="0070C0"/>
                </a:solidFill>
                <a:latin typeface="Arial" panose="020B0604020202020204" pitchFamily="34" charset="0"/>
                <a:cs typeface="Arial" panose="020B0604020202020204" pitchFamily="34" charset="0"/>
              </a:rPr>
              <a:t>- Vocabulary of Unit 3: </a:t>
            </a:r>
            <a:r>
              <a:rPr lang="en-US" sz="2400" i="1" dirty="0">
                <a:solidFill>
                  <a:schemeClr val="accent2">
                    <a:lumMod val="50000"/>
                  </a:schemeClr>
                </a:solidFill>
                <a:latin typeface="Arial" panose="020B0604020202020204" pitchFamily="34" charset="0"/>
                <a:cs typeface="Arial" panose="020B0604020202020204" pitchFamily="34" charset="0"/>
              </a:rPr>
              <a:t>Words of the topic “Protecting the Environment”: (affect, cause, pollute, disease, wildlife, tourism, environment, damage, recycle, reuse, reduce, save, waste, clean up, electricity, air conditioner, provide).</a:t>
            </a:r>
          </a:p>
          <a:p>
            <a:r>
              <a:rPr lang="en-US" sz="2400" i="1" dirty="0">
                <a:solidFill>
                  <a:schemeClr val="accent2">
                    <a:lumMod val="50000"/>
                  </a:schemeClr>
                </a:solidFill>
                <a:latin typeface="Arial" panose="020B0604020202020204" pitchFamily="34" charset="0"/>
                <a:cs typeface="Arial" panose="020B0604020202020204" pitchFamily="34" charset="0"/>
              </a:rPr>
              <a:t>- Listening and Reading Practice to review the topic “Protecting the Environment”</a:t>
            </a:r>
          </a:p>
          <a:p>
            <a:pPr>
              <a:lnSpc>
                <a:spcPct val="150000"/>
              </a:lnSpc>
            </a:pPr>
            <a:endParaRPr lang="en-US" sz="2800" i="1" dirty="0">
              <a:latin typeface="Arial" panose="020B0604020202020204" pitchFamily="34" charset="0"/>
              <a:cs typeface="Arial" panose="020B0604020202020204" pitchFamily="34" charset="0"/>
              <a:sym typeface="Wingdings" panose="05000000000000000000" pitchFamily="2" charset="2"/>
            </a:endParaRPr>
          </a:p>
        </p:txBody>
      </p:sp>
      <p:pic>
        <p:nvPicPr>
          <p:cNvPr id="24" name="Picture 23" descr="Logo, company name&#10;&#10;Description automatically generated">
            <a:extLst>
              <a:ext uri="{FF2B5EF4-FFF2-40B4-BE49-F238E27FC236}">
                <a16:creationId xmlns:a16="http://schemas.microsoft.com/office/drawing/2014/main" id="{25BF8287-D7AE-4CE2-8C90-1DF901C4D3C2}"/>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3" name="TextBox 32">
            <a:extLst>
              <a:ext uri="{FF2B5EF4-FFF2-40B4-BE49-F238E27FC236}">
                <a16:creationId xmlns:a16="http://schemas.microsoft.com/office/drawing/2014/main" id="{DAB606CD-D414-4AED-8110-41B39374CE1C}"/>
              </a:ext>
            </a:extLst>
          </p:cNvPr>
          <p:cNvSpPr txBox="1"/>
          <p:nvPr/>
        </p:nvSpPr>
        <p:spPr>
          <a:xfrm>
            <a:off x="-2774021" y="2204024"/>
            <a:ext cx="2645438" cy="830997"/>
          </a:xfrm>
          <a:prstGeom prst="rect">
            <a:avLst/>
          </a:prstGeom>
          <a:noFill/>
        </p:spPr>
        <p:txBody>
          <a:bodyPr wrap="square" rtlCol="0">
            <a:spAutoFit/>
          </a:bodyPr>
          <a:lstStyle/>
          <a:p>
            <a:pPr defTabSz="914446"/>
            <a:r>
              <a:rPr lang="en-US" sz="2400" b="1">
                <a:solidFill>
                  <a:prstClr val="black"/>
                </a:solidFill>
                <a:latin typeface="Contastia"/>
              </a:rPr>
              <a:t>   Ms Phương </a:t>
            </a:r>
          </a:p>
          <a:p>
            <a:pPr defTabSz="914446"/>
            <a:r>
              <a:rPr lang="en-US" sz="2400" b="1">
                <a:solidFill>
                  <a:prstClr val="black"/>
                </a:solidFill>
                <a:latin typeface="Contastia"/>
              </a:rPr>
              <a:t>Zalo: 0966765064</a:t>
            </a:r>
          </a:p>
        </p:txBody>
      </p:sp>
      <p:sp>
        <p:nvSpPr>
          <p:cNvPr id="37" name="Rectangle: Rounded Corners 3">
            <a:extLst>
              <a:ext uri="{FF2B5EF4-FFF2-40B4-BE49-F238E27FC236}">
                <a16:creationId xmlns:a16="http://schemas.microsoft.com/office/drawing/2014/main" id="{615F507B-9B63-40E6-BA94-A41DD6D81E7C}"/>
              </a:ext>
            </a:extLst>
          </p:cNvPr>
          <p:cNvSpPr/>
          <p:nvPr/>
        </p:nvSpPr>
        <p:spPr>
          <a:xfrm>
            <a:off x="3759200" y="301622"/>
            <a:ext cx="4673600"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b="1" dirty="0">
                <a:solidFill>
                  <a:schemeClr val="accent6">
                    <a:lumMod val="50000"/>
                  </a:schemeClr>
                </a:solidFill>
                <a:latin typeface="Arial" panose="020B0604020202020204" pitchFamily="34" charset="0"/>
                <a:cs typeface="Arial" panose="020B0604020202020204" pitchFamily="34" charset="0"/>
              </a:rPr>
              <a:t>WARP-UP</a:t>
            </a:r>
          </a:p>
        </p:txBody>
      </p:sp>
    </p:spTree>
    <p:extLst>
      <p:ext uri="{BB962C8B-B14F-4D97-AF65-F5344CB8AC3E}">
        <p14:creationId xmlns:p14="http://schemas.microsoft.com/office/powerpoint/2010/main" val="229641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934D4723-3BCB-4AFB-88EB-9ED33D1CF4AC}"/>
              </a:ext>
            </a:extLst>
          </p:cNvPr>
          <p:cNvSpPr/>
          <p:nvPr/>
        </p:nvSpPr>
        <p:spPr>
          <a:xfrm>
            <a:off x="371475" y="333375"/>
            <a:ext cx="3638550" cy="876300"/>
          </a:xfrm>
          <a:prstGeom prst="roundRect">
            <a:avLst>
              <a:gd name="adj" fmla="val 291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Homework</a:t>
            </a:r>
          </a:p>
        </p:txBody>
      </p:sp>
      <p:sp>
        <p:nvSpPr>
          <p:cNvPr id="6" name="Hộp Văn bản 5">
            <a:extLst>
              <a:ext uri="{FF2B5EF4-FFF2-40B4-BE49-F238E27FC236}">
                <a16:creationId xmlns:a16="http://schemas.microsoft.com/office/drawing/2014/main" id="{4A6605FF-0BDD-4ADE-B32A-58C68EB3C11E}"/>
              </a:ext>
            </a:extLst>
          </p:cNvPr>
          <p:cNvSpPr txBox="1"/>
          <p:nvPr/>
        </p:nvSpPr>
        <p:spPr>
          <a:xfrm>
            <a:off x="161926" y="1891010"/>
            <a:ext cx="5905500" cy="2246769"/>
          </a:xfrm>
          <a:prstGeom prst="rect">
            <a:avLst/>
          </a:prstGeom>
          <a:noFill/>
        </p:spPr>
        <p:txBody>
          <a:bodyPr wrap="square">
            <a:spAutoFit/>
          </a:bodyPr>
          <a:lstStyle/>
          <a:p>
            <a:r>
              <a:rPr lang="en-US" sz="2800" dirty="0">
                <a:solidFill>
                  <a:schemeClr val="accent2">
                    <a:lumMod val="50000"/>
                  </a:schemeClr>
                </a:solidFill>
                <a:latin typeface="Arial" panose="020B0604020202020204" pitchFamily="34" charset="0"/>
                <a:cs typeface="Arial" panose="020B0604020202020204" pitchFamily="34" charset="0"/>
              </a:rPr>
              <a:t>Review vocabulary, grammar and language skills of unit 3</a:t>
            </a:r>
          </a:p>
          <a:p>
            <a:r>
              <a:rPr lang="en-US" sz="2800" dirty="0">
                <a:solidFill>
                  <a:schemeClr val="accent2">
                    <a:lumMod val="50000"/>
                  </a:schemeClr>
                </a:solidFill>
                <a:latin typeface="Arial" panose="020B0604020202020204" pitchFamily="34" charset="0"/>
                <a:cs typeface="Arial" panose="020B0604020202020204" pitchFamily="34" charset="0"/>
              </a:rPr>
              <a:t>- Do the exercises in WB: Unit 3 Review - Part 1 (page 52) </a:t>
            </a:r>
          </a:p>
          <a:p>
            <a:r>
              <a:rPr lang="en-US" sz="2800" dirty="0">
                <a:solidFill>
                  <a:schemeClr val="accent2">
                    <a:lumMod val="50000"/>
                  </a:schemeClr>
                </a:solidFill>
                <a:latin typeface="Arial" panose="020B0604020202020204" pitchFamily="34" charset="0"/>
                <a:cs typeface="Arial" panose="020B0604020202020204" pitchFamily="34" charset="0"/>
              </a:rPr>
              <a:t>- Prepare: Review – SB (page 91) </a:t>
            </a:r>
          </a:p>
        </p:txBody>
      </p:sp>
    </p:spTree>
    <p:extLst>
      <p:ext uri="{BB962C8B-B14F-4D97-AF65-F5344CB8AC3E}">
        <p14:creationId xmlns:p14="http://schemas.microsoft.com/office/powerpoint/2010/main" val="374267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61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A39091-969E-4373-B714-8F44BDED342F}"/>
              </a:ext>
            </a:extLst>
          </p:cNvPr>
          <p:cNvSpPr/>
          <p:nvPr/>
        </p:nvSpPr>
        <p:spPr>
          <a:xfrm>
            <a:off x="698810" y="2277936"/>
            <a:ext cx="4900144" cy="2372842"/>
          </a:xfrm>
          <a:prstGeom prst="roundRect">
            <a:avLst/>
          </a:prstGeom>
          <a:solidFill>
            <a:schemeClr val="accent1">
              <a:lumMod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a:lnSpc>
                <a:spcPct val="90000"/>
              </a:lnSpc>
              <a:spcBef>
                <a:spcPct val="0"/>
              </a:spcBef>
              <a:spcAft>
                <a:spcPts val="600"/>
              </a:spcAft>
            </a:pPr>
            <a:endParaRPr lang="en-US" sz="5400" b="1">
              <a:solidFill>
                <a:schemeClr val="tx1"/>
              </a:solidFill>
              <a:effectLst>
                <a:glow rad="228600">
                  <a:schemeClr val="accent2">
                    <a:satMod val="175000"/>
                    <a:alpha val="40000"/>
                  </a:schemeClr>
                </a:glow>
              </a:effectLst>
              <a:latin typeface="+mj-lt"/>
              <a:ea typeface="+mj-ea"/>
              <a:cs typeface="+mj-cs"/>
            </a:endParaRPr>
          </a:p>
          <a:p>
            <a:pPr>
              <a:lnSpc>
                <a:spcPct val="90000"/>
              </a:lnSpc>
              <a:spcBef>
                <a:spcPct val="0"/>
              </a:spcBef>
              <a:spcAft>
                <a:spcPts val="600"/>
              </a:spcAft>
            </a:pPr>
            <a:r>
              <a:rPr lang="en-US" sz="5400" b="1">
                <a:solidFill>
                  <a:schemeClr val="tx1"/>
                </a:solidFill>
                <a:effectLst>
                  <a:glow rad="228600">
                    <a:schemeClr val="accent2">
                      <a:satMod val="175000"/>
                      <a:alpha val="40000"/>
                    </a:schemeClr>
                  </a:glow>
                </a:effectLst>
                <a:latin typeface="+mj-lt"/>
                <a:ea typeface="+mj-ea"/>
                <a:cs typeface="+mj-cs"/>
              </a:rPr>
              <a:t>   </a:t>
            </a:r>
            <a:r>
              <a:rPr lang="en-US" sz="5800" b="1">
                <a:solidFill>
                  <a:schemeClr val="bg1"/>
                </a:solidFill>
                <a:effectLst>
                  <a:glow rad="228600">
                    <a:schemeClr val="accent2">
                      <a:satMod val="175000"/>
                      <a:alpha val="40000"/>
                    </a:schemeClr>
                  </a:glow>
                </a:effectLst>
                <a:latin typeface="+mj-lt"/>
                <a:ea typeface="+mj-ea"/>
                <a:cs typeface="+mj-cs"/>
              </a:rPr>
              <a:t>LESSON 9</a:t>
            </a:r>
          </a:p>
          <a:p>
            <a:pPr>
              <a:lnSpc>
                <a:spcPct val="90000"/>
              </a:lnSpc>
              <a:spcBef>
                <a:spcPct val="0"/>
              </a:spcBef>
              <a:spcAft>
                <a:spcPts val="600"/>
              </a:spcAft>
            </a:pPr>
            <a:r>
              <a:rPr lang="en-US" sz="5400" b="1">
                <a:solidFill>
                  <a:schemeClr val="bg1"/>
                </a:solidFill>
                <a:effectLst>
                  <a:glow rad="228600">
                    <a:schemeClr val="accent2">
                      <a:satMod val="175000"/>
                      <a:alpha val="40000"/>
                    </a:schemeClr>
                  </a:glow>
                </a:effectLst>
                <a:latin typeface="+mj-lt"/>
                <a:ea typeface="+mj-ea"/>
                <a:cs typeface="+mj-cs"/>
              </a:rPr>
              <a:t> </a:t>
            </a:r>
          </a:p>
        </p:txBody>
      </p:sp>
      <p:pic>
        <p:nvPicPr>
          <p:cNvPr id="6" name="Picture 9">
            <a:extLst>
              <a:ext uri="{FF2B5EF4-FFF2-40B4-BE49-F238E27FC236}">
                <a16:creationId xmlns:a16="http://schemas.microsoft.com/office/drawing/2014/main" id="{01B48EA0-11D3-462E-A132-AA1290B13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788" y="2381465"/>
            <a:ext cx="4785562" cy="1494881"/>
          </a:xfrm>
          <a:prstGeom prst="rect">
            <a:avLst/>
          </a:prstGeom>
        </p:spPr>
      </p:pic>
      <p:sp>
        <p:nvSpPr>
          <p:cNvPr id="17" name="TextBox 16">
            <a:extLst>
              <a:ext uri="{FF2B5EF4-FFF2-40B4-BE49-F238E27FC236}">
                <a16:creationId xmlns:a16="http://schemas.microsoft.com/office/drawing/2014/main" id="{B1E13EF2-C642-45B6-950F-A60BF83E30A0}"/>
              </a:ext>
            </a:extLst>
          </p:cNvPr>
          <p:cNvSpPr txBox="1"/>
          <p:nvPr/>
        </p:nvSpPr>
        <p:spPr>
          <a:xfrm>
            <a:off x="7594792" y="2757118"/>
            <a:ext cx="2816033" cy="646331"/>
          </a:xfrm>
          <a:prstGeom prst="rect">
            <a:avLst/>
          </a:prstGeom>
          <a:noFill/>
        </p:spPr>
        <p:txBody>
          <a:bodyPr wrap="square" rtlCol="0">
            <a:spAutoFit/>
          </a:bodyPr>
          <a:lstStyle/>
          <a:p>
            <a:r>
              <a:rPr lang="en-US" sz="3600" b="1" dirty="0">
                <a:solidFill>
                  <a:schemeClr val="bg2">
                    <a:lumMod val="10000"/>
                  </a:schemeClr>
                </a:solidFill>
                <a:effectLst>
                  <a:glow rad="228600">
                    <a:schemeClr val="accent4">
                      <a:satMod val="175000"/>
                      <a:alpha val="40000"/>
                    </a:schemeClr>
                  </a:glow>
                </a:effectLst>
                <a:latin typeface=".VnArial" panose="020B7200000000000000" pitchFamily="34" charset="0"/>
              </a:rPr>
              <a:t>REVIEW 1</a:t>
            </a:r>
          </a:p>
        </p:txBody>
      </p:sp>
      <p:pic>
        <p:nvPicPr>
          <p:cNvPr id="10" name="Picture 17">
            <a:extLst>
              <a:ext uri="{FF2B5EF4-FFF2-40B4-BE49-F238E27FC236}">
                <a16:creationId xmlns:a16="http://schemas.microsoft.com/office/drawing/2014/main" id="{7E7010E7-6CC2-48BC-93AE-2C5C828FC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367685">
            <a:off x="3813460" y="2155171"/>
            <a:ext cx="2528997" cy="795484"/>
          </a:xfrm>
          <a:prstGeom prst="rect">
            <a:avLst/>
          </a:prstGeom>
        </p:spPr>
      </p:pic>
      <p:pic>
        <p:nvPicPr>
          <p:cNvPr id="20" name="Picture 19" descr="Icon&#10;&#10;Description automatically generated">
            <a:extLst>
              <a:ext uri="{FF2B5EF4-FFF2-40B4-BE49-F238E27FC236}">
                <a16:creationId xmlns:a16="http://schemas.microsoft.com/office/drawing/2014/main" id="{988A73FA-C89E-4513-AF04-8C3A84D906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59310" y="2609786"/>
            <a:ext cx="1011346" cy="1011346"/>
          </a:xfrm>
          <a:prstGeom prst="rect">
            <a:avLst/>
          </a:prstGeom>
        </p:spPr>
      </p:pic>
    </p:spTree>
    <p:extLst>
      <p:ext uri="{BB962C8B-B14F-4D97-AF65-F5344CB8AC3E}">
        <p14:creationId xmlns:p14="http://schemas.microsoft.com/office/powerpoint/2010/main" val="6490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id="{71A4C26A-2D9C-4D4A-B21C-D27D9530D811}"/>
              </a:ext>
            </a:extLst>
          </p:cNvPr>
          <p:cNvGrpSpPr/>
          <p:nvPr/>
        </p:nvGrpSpPr>
        <p:grpSpPr>
          <a:xfrm>
            <a:off x="442912" y="514350"/>
            <a:ext cx="11191875" cy="6153150"/>
            <a:chOff x="566737" y="352425"/>
            <a:chExt cx="11191875" cy="6153150"/>
          </a:xfrm>
        </p:grpSpPr>
        <p:pic>
          <p:nvPicPr>
            <p:cNvPr id="3" name="Hình ảnh 2">
              <a:extLst>
                <a:ext uri="{FF2B5EF4-FFF2-40B4-BE49-F238E27FC236}">
                  <a16:creationId xmlns:a16="http://schemas.microsoft.com/office/drawing/2014/main" id="{1700DDB6-7756-4439-B45B-F1F2F03EF3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6737" y="352425"/>
              <a:ext cx="11191875" cy="6153150"/>
            </a:xfrm>
            <a:prstGeom prst="rect">
              <a:avLst/>
            </a:prstGeom>
          </p:spPr>
        </p:pic>
        <p:sp>
          <p:nvSpPr>
            <p:cNvPr id="4" name="Hình Bầu dục 3">
              <a:extLst>
                <a:ext uri="{FF2B5EF4-FFF2-40B4-BE49-F238E27FC236}">
                  <a16:creationId xmlns:a16="http://schemas.microsoft.com/office/drawing/2014/main" id="{41BC6E07-9124-472D-8D67-592BE04A284A}"/>
                </a:ext>
              </a:extLst>
            </p:cNvPr>
            <p:cNvSpPr/>
            <p:nvPr/>
          </p:nvSpPr>
          <p:spPr>
            <a:xfrm>
              <a:off x="8439151" y="76200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ình Bầu dục 5">
              <a:extLst>
                <a:ext uri="{FF2B5EF4-FFF2-40B4-BE49-F238E27FC236}">
                  <a16:creationId xmlns:a16="http://schemas.microsoft.com/office/drawing/2014/main" id="{0A1371EB-017E-47EC-AA0D-5D33CCABA64F}"/>
                </a:ext>
              </a:extLst>
            </p:cNvPr>
            <p:cNvSpPr/>
            <p:nvPr/>
          </p:nvSpPr>
          <p:spPr>
            <a:xfrm>
              <a:off x="7791451" y="253365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ình Bầu dục 6">
              <a:extLst>
                <a:ext uri="{FF2B5EF4-FFF2-40B4-BE49-F238E27FC236}">
                  <a16:creationId xmlns:a16="http://schemas.microsoft.com/office/drawing/2014/main" id="{DD9CB090-2760-4A02-ACE5-54EAFCAB1D57}"/>
                </a:ext>
              </a:extLst>
            </p:cNvPr>
            <p:cNvSpPr/>
            <p:nvPr/>
          </p:nvSpPr>
          <p:spPr>
            <a:xfrm>
              <a:off x="8582026" y="308610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ình Bầu dục 7">
              <a:extLst>
                <a:ext uri="{FF2B5EF4-FFF2-40B4-BE49-F238E27FC236}">
                  <a16:creationId xmlns:a16="http://schemas.microsoft.com/office/drawing/2014/main" id="{7C43E406-5123-4337-81EF-94613F704941}"/>
                </a:ext>
              </a:extLst>
            </p:cNvPr>
            <p:cNvSpPr/>
            <p:nvPr/>
          </p:nvSpPr>
          <p:spPr>
            <a:xfrm>
              <a:off x="10106026" y="415290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ình Bầu dục 8">
              <a:extLst>
                <a:ext uri="{FF2B5EF4-FFF2-40B4-BE49-F238E27FC236}">
                  <a16:creationId xmlns:a16="http://schemas.microsoft.com/office/drawing/2014/main" id="{360778BD-FA84-4666-BEA8-4CE15F1A0733}"/>
                </a:ext>
              </a:extLst>
            </p:cNvPr>
            <p:cNvSpPr/>
            <p:nvPr/>
          </p:nvSpPr>
          <p:spPr>
            <a:xfrm>
              <a:off x="7953376" y="459105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ình Bầu dục 9">
              <a:extLst>
                <a:ext uri="{FF2B5EF4-FFF2-40B4-BE49-F238E27FC236}">
                  <a16:creationId xmlns:a16="http://schemas.microsoft.com/office/drawing/2014/main" id="{06820ED7-E15E-4C9F-8E04-7BAC4EC693EE}"/>
                </a:ext>
              </a:extLst>
            </p:cNvPr>
            <p:cNvSpPr/>
            <p:nvPr/>
          </p:nvSpPr>
          <p:spPr>
            <a:xfrm>
              <a:off x="7229476" y="5562601"/>
              <a:ext cx="495300" cy="495300"/>
            </a:xfrm>
            <a:prstGeom prst="ellipse">
              <a:avLst/>
            </a:prstGeom>
            <a:solidFill>
              <a:srgbClr val="F9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8">
            <a:extLst>
              <a:ext uri="{FF2B5EF4-FFF2-40B4-BE49-F238E27FC236}">
                <a16:creationId xmlns:a16="http://schemas.microsoft.com/office/drawing/2014/main" id="{8821415E-9C99-4CDB-899F-05BC5BC918E2}"/>
              </a:ext>
            </a:extLst>
          </p:cNvPr>
          <p:cNvSpPr txBox="1"/>
          <p:nvPr/>
        </p:nvSpPr>
        <p:spPr>
          <a:xfrm>
            <a:off x="7220973" y="2789878"/>
            <a:ext cx="1233030" cy="461665"/>
          </a:xfrm>
          <a:prstGeom prst="rect">
            <a:avLst/>
          </a:prstGeom>
          <a:noFill/>
          <a:ln>
            <a:noFill/>
          </a:ln>
        </p:spPr>
        <p:txBody>
          <a:bodyPr wrap="none" rtlCol="0">
            <a:spAutoFit/>
          </a:bodyPr>
          <a:lstStyle/>
          <a:p>
            <a:r>
              <a:rPr lang="en-US" sz="2400" dirty="0">
                <a:solidFill>
                  <a:srgbClr val="FF0000"/>
                </a:solidFill>
              </a:rPr>
              <a:t>diseases</a:t>
            </a:r>
          </a:p>
        </p:txBody>
      </p:sp>
      <p:sp>
        <p:nvSpPr>
          <p:cNvPr id="12" name="TextBox 10">
            <a:extLst>
              <a:ext uri="{FF2B5EF4-FFF2-40B4-BE49-F238E27FC236}">
                <a16:creationId xmlns:a16="http://schemas.microsoft.com/office/drawing/2014/main" id="{31384D85-164D-4E58-AC37-2510DB9E4D5E}"/>
              </a:ext>
            </a:extLst>
          </p:cNvPr>
          <p:cNvSpPr txBox="1"/>
          <p:nvPr/>
        </p:nvSpPr>
        <p:spPr>
          <a:xfrm>
            <a:off x="8101242" y="3275325"/>
            <a:ext cx="1690912" cy="461665"/>
          </a:xfrm>
          <a:prstGeom prst="rect">
            <a:avLst/>
          </a:prstGeom>
          <a:noFill/>
          <a:ln>
            <a:noFill/>
          </a:ln>
        </p:spPr>
        <p:txBody>
          <a:bodyPr wrap="none" rtlCol="0">
            <a:spAutoFit/>
          </a:bodyPr>
          <a:lstStyle/>
          <a:p>
            <a:r>
              <a:rPr lang="en-US" sz="2400" dirty="0">
                <a:solidFill>
                  <a:srgbClr val="FF0000"/>
                </a:solidFill>
              </a:rPr>
              <a:t>stay indoors</a:t>
            </a:r>
          </a:p>
        </p:txBody>
      </p:sp>
      <p:sp>
        <p:nvSpPr>
          <p:cNvPr id="13" name="TextBox 11">
            <a:extLst>
              <a:ext uri="{FF2B5EF4-FFF2-40B4-BE49-F238E27FC236}">
                <a16:creationId xmlns:a16="http://schemas.microsoft.com/office/drawing/2014/main" id="{52A05C33-3C17-4577-B099-B30B97FF8176}"/>
              </a:ext>
            </a:extLst>
          </p:cNvPr>
          <p:cNvSpPr txBox="1"/>
          <p:nvPr/>
        </p:nvSpPr>
        <p:spPr>
          <a:xfrm>
            <a:off x="9677371" y="4271965"/>
            <a:ext cx="644728" cy="461665"/>
          </a:xfrm>
          <a:prstGeom prst="rect">
            <a:avLst/>
          </a:prstGeom>
          <a:noFill/>
          <a:ln>
            <a:noFill/>
          </a:ln>
        </p:spPr>
        <p:txBody>
          <a:bodyPr wrap="none" rtlCol="0">
            <a:spAutoFit/>
          </a:bodyPr>
          <a:lstStyle/>
          <a:p>
            <a:r>
              <a:rPr lang="en-US" sz="2400" dirty="0">
                <a:solidFill>
                  <a:srgbClr val="FF0000"/>
                </a:solidFill>
              </a:rPr>
              <a:t>sick</a:t>
            </a:r>
          </a:p>
        </p:txBody>
      </p:sp>
      <p:sp>
        <p:nvSpPr>
          <p:cNvPr id="14" name="TextBox 12">
            <a:extLst>
              <a:ext uri="{FF2B5EF4-FFF2-40B4-BE49-F238E27FC236}">
                <a16:creationId xmlns:a16="http://schemas.microsoft.com/office/drawing/2014/main" id="{2B3BDFE7-EF20-4F1E-834D-3E80481E1198}"/>
              </a:ext>
            </a:extLst>
          </p:cNvPr>
          <p:cNvSpPr txBox="1"/>
          <p:nvPr/>
        </p:nvSpPr>
        <p:spPr>
          <a:xfrm>
            <a:off x="5860285" y="4783714"/>
            <a:ext cx="4817240" cy="830997"/>
          </a:xfrm>
          <a:prstGeom prst="rect">
            <a:avLst/>
          </a:prstGeom>
          <a:noFill/>
          <a:ln>
            <a:noFill/>
          </a:ln>
        </p:spPr>
        <p:txBody>
          <a:bodyPr wrap="square" rtlCol="0">
            <a:spAutoFit/>
          </a:bodyPr>
          <a:lstStyle/>
          <a:p>
            <a:r>
              <a:rPr lang="en-US" sz="2400" dirty="0">
                <a:solidFill>
                  <a:srgbClr val="FF0000"/>
                </a:solidFill>
              </a:rPr>
              <a:t>renewable energy/solar or wind</a:t>
            </a:r>
          </a:p>
          <a:p>
            <a:endParaRPr lang="en-US" sz="2400" dirty="0">
              <a:solidFill>
                <a:srgbClr val="FF0000"/>
              </a:solidFill>
            </a:endParaRPr>
          </a:p>
        </p:txBody>
      </p:sp>
      <p:sp>
        <p:nvSpPr>
          <p:cNvPr id="15" name="TextBox 14">
            <a:extLst>
              <a:ext uri="{FF2B5EF4-FFF2-40B4-BE49-F238E27FC236}">
                <a16:creationId xmlns:a16="http://schemas.microsoft.com/office/drawing/2014/main" id="{0D1509BE-CB22-4663-B6EE-11E53D29A3E2}"/>
              </a:ext>
            </a:extLst>
          </p:cNvPr>
          <p:cNvSpPr txBox="1"/>
          <p:nvPr/>
        </p:nvSpPr>
        <p:spPr>
          <a:xfrm>
            <a:off x="6147010" y="5871218"/>
            <a:ext cx="2815066" cy="461665"/>
          </a:xfrm>
          <a:prstGeom prst="rect">
            <a:avLst/>
          </a:prstGeom>
          <a:noFill/>
          <a:ln>
            <a:noFill/>
          </a:ln>
        </p:spPr>
        <p:txBody>
          <a:bodyPr wrap="none" rtlCol="0">
            <a:spAutoFit/>
          </a:bodyPr>
          <a:lstStyle/>
          <a:p>
            <a:r>
              <a:rPr lang="en-US" sz="2400" dirty="0">
                <a:solidFill>
                  <a:srgbClr val="FF0000"/>
                </a:solidFill>
              </a:rPr>
              <a:t>public transportation</a:t>
            </a:r>
          </a:p>
        </p:txBody>
      </p:sp>
      <p:pic>
        <p:nvPicPr>
          <p:cNvPr id="16" name="CD2 TRACK 40">
            <a:hlinkClick r:id="" action="ppaction://media"/>
            <a:extLst>
              <a:ext uri="{FF2B5EF4-FFF2-40B4-BE49-F238E27FC236}">
                <a16:creationId xmlns:a16="http://schemas.microsoft.com/office/drawing/2014/main" id="{984BD565-E827-42A6-8147-34EB27B194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56896" y="1204810"/>
            <a:ext cx="609600" cy="609600"/>
          </a:xfrm>
          <a:prstGeom prst="rect">
            <a:avLst/>
          </a:prstGeom>
        </p:spPr>
      </p:pic>
    </p:spTree>
    <p:extLst>
      <p:ext uri="{BB962C8B-B14F-4D97-AF65-F5344CB8AC3E}">
        <p14:creationId xmlns:p14="http://schemas.microsoft.com/office/powerpoint/2010/main" val="13897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edg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edg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35470" fill="hold"/>
                                        <p:tgtEl>
                                          <p:spTgt spid="16"/>
                                        </p:tgtEl>
                                      </p:cBhvr>
                                    </p:cmd>
                                  </p:childTnLst>
                                </p:cTn>
                              </p:par>
                            </p:childTnLst>
                          </p:cTn>
                        </p:par>
                      </p:childTnLst>
                    </p:cTn>
                  </p:par>
                </p:childTnLst>
              </p:cTn>
              <p:nextCondLst>
                <p:cond evt="onClick" delay="0">
                  <p:tgtEl>
                    <p:spTgt spid="16"/>
                  </p:tgtEl>
                </p:cond>
              </p:nextCondLst>
            </p:seq>
            <p:audio>
              <p:cMediaNode vol="80000">
                <p:cTn id="33" fill="hold" display="0">
                  <p:stCondLst>
                    <p:cond delay="indefinite"/>
                  </p:stCondLst>
                  <p:endCondLst>
                    <p:cond evt="onStopAudio" delay="0">
                      <p:tgtEl>
                        <p:sldTgt/>
                      </p:tgtEl>
                    </p:cond>
                  </p:endCondLst>
                </p:cTn>
                <p:tgtEl>
                  <p:spTgt spid="16"/>
                </p:tgtEl>
              </p:cMediaNode>
            </p:audio>
          </p:childTnLst>
        </p:cTn>
      </p:par>
    </p:tnLst>
    <p:bldLst>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CE98B57-6A76-4A3F-B1F2-CE0EC78EB5D5}"/>
              </a:ext>
            </a:extLst>
          </p:cNvPr>
          <p:cNvSpPr txBox="1"/>
          <p:nvPr/>
        </p:nvSpPr>
        <p:spPr>
          <a:xfrm>
            <a:off x="1076325" y="937736"/>
            <a:ext cx="9696450" cy="1703030"/>
          </a:xfrm>
          <a:prstGeom prst="rect">
            <a:avLst/>
          </a:prstGeom>
          <a:solidFill>
            <a:schemeClr val="accent6">
              <a:lumMod val="20000"/>
              <a:lumOff val="80000"/>
            </a:schemeClr>
          </a:solidFill>
        </p:spPr>
        <p:txBody>
          <a:bodyPr wrap="square">
            <a:spAutoFit/>
          </a:bodyPr>
          <a:lstStyle/>
          <a:p>
            <a:pPr>
              <a:lnSpc>
                <a:spcPct val="150000"/>
              </a:lnSpc>
            </a:pPr>
            <a:r>
              <a:rPr lang="en-US" sz="1800" dirty="0">
                <a:latin typeface="Arial" panose="020B0604020202020204" pitchFamily="34" charset="0"/>
                <a:cs typeface="Arial" panose="020B0604020202020204" pitchFamily="34" charset="0"/>
              </a:rPr>
              <a:t>Example:</a:t>
            </a:r>
          </a:p>
          <a:p>
            <a:pPr>
              <a:lnSpc>
                <a:spcPct val="150000"/>
              </a:lnSpc>
            </a:pPr>
            <a:r>
              <a:rPr lang="en-US" sz="1800" dirty="0">
                <a:highlight>
                  <a:srgbClr val="FFFF00"/>
                </a:highlight>
                <a:latin typeface="Arial" panose="020B0604020202020204" pitchFamily="34" charset="0"/>
                <a:cs typeface="Arial" panose="020B0604020202020204" pitchFamily="34" charset="0"/>
              </a:rPr>
              <a:t>Narrator: </a:t>
            </a:r>
            <a:r>
              <a:rPr lang="en-US" sz="1800" dirty="0">
                <a:latin typeface="Arial" panose="020B0604020202020204" pitchFamily="34" charset="0"/>
                <a:cs typeface="Arial" panose="020B0604020202020204" pitchFamily="34" charset="0"/>
              </a:rPr>
              <a:t>You will hear a teacher talking about pollution. Listen and fill in the blanks. You will hear the information twice.</a:t>
            </a:r>
            <a:br>
              <a:rPr lang="en-US" sz="1800" dirty="0">
                <a:latin typeface="Arial" panose="020B0604020202020204" pitchFamily="34" charset="0"/>
                <a:cs typeface="Arial" panose="020B0604020202020204" pitchFamily="34" charset="0"/>
              </a:rPr>
            </a:br>
            <a:r>
              <a:rPr lang="en-US" sz="1800" dirty="0">
                <a:highlight>
                  <a:srgbClr val="FFFF00"/>
                </a:highlight>
                <a:latin typeface="Arial" panose="020B0604020202020204" pitchFamily="34" charset="0"/>
                <a:cs typeface="Arial" panose="020B0604020202020204" pitchFamily="34" charset="0"/>
              </a:rPr>
              <a:t>W: </a:t>
            </a:r>
            <a:r>
              <a:rPr lang="en-US" sz="1800" dirty="0">
                <a:latin typeface="Arial" panose="020B0604020202020204" pitchFamily="34" charset="0"/>
                <a:cs typeface="Arial" panose="020B0604020202020204" pitchFamily="34" charset="0"/>
              </a:rPr>
              <a:t>Pollution is a problem in many places, but air pollution affects our town the most.</a:t>
            </a:r>
          </a:p>
        </p:txBody>
      </p:sp>
      <p:sp>
        <p:nvSpPr>
          <p:cNvPr id="7" name="Hộp Văn bản 6">
            <a:extLst>
              <a:ext uri="{FF2B5EF4-FFF2-40B4-BE49-F238E27FC236}">
                <a16:creationId xmlns:a16="http://schemas.microsoft.com/office/drawing/2014/main" id="{87AF1890-432B-42F5-B181-19BBE907CB32}"/>
              </a:ext>
            </a:extLst>
          </p:cNvPr>
          <p:cNvSpPr txBox="1"/>
          <p:nvPr/>
        </p:nvSpPr>
        <p:spPr>
          <a:xfrm>
            <a:off x="1057275" y="2763441"/>
            <a:ext cx="9829800" cy="3780522"/>
          </a:xfrm>
          <a:prstGeom prst="rect">
            <a:avLst/>
          </a:prstGeom>
          <a:solidFill>
            <a:schemeClr val="accent4">
              <a:lumMod val="20000"/>
              <a:lumOff val="80000"/>
            </a:schemeClr>
          </a:solidFill>
        </p:spPr>
        <p:txBody>
          <a:bodyPr wrap="square">
            <a:spAutoFit/>
          </a:bodyPr>
          <a:lstStyle/>
          <a:p>
            <a:pPr algn="just">
              <a:lnSpc>
                <a:spcPct val="150000"/>
              </a:lnSpc>
            </a:pPr>
            <a:r>
              <a:rPr lang="en-US" sz="1800" dirty="0">
                <a:latin typeface="Arial" panose="020B0604020202020204" pitchFamily="34" charset="0"/>
                <a:cs typeface="Arial" panose="020B0604020202020204" pitchFamily="34" charset="0"/>
              </a:rPr>
              <a:t>It causes many diseases. Every year, thousands of people die because of air pollution. If we don’t do anything to improve it, we will need to stay indoors most days. Children won’t be able to play outside, and exercising outdoors will make you sick. So, what can we do to reduce air pollution? Power plants often cause lots of air pollution. Our government should use renewable energy like solar or wind instead of coal or oil. Each of us should save electricity because it takes lots of energy to make electricity. The town should make public transportation better so people will use it more. If we all walk, ride our bikes, or use public transportation, there will be less traffic and air pollution. </a:t>
            </a:r>
          </a:p>
          <a:p>
            <a:pPr algn="just">
              <a:lnSpc>
                <a:spcPct val="150000"/>
              </a:lnSpc>
            </a:pPr>
            <a:r>
              <a:rPr lang="en-US" sz="1800" dirty="0">
                <a:highlight>
                  <a:srgbClr val="FFFF00"/>
                </a:highlight>
                <a:latin typeface="Arial" panose="020B0604020202020204" pitchFamily="34" charset="0"/>
                <a:cs typeface="Arial" panose="020B0604020202020204" pitchFamily="34" charset="0"/>
              </a:rPr>
              <a:t>Narrator: </a:t>
            </a:r>
            <a:r>
              <a:rPr lang="en-US" sz="1800" dirty="0">
                <a:latin typeface="Arial" panose="020B0604020202020204" pitchFamily="34" charset="0"/>
                <a:cs typeface="Arial" panose="020B0604020202020204" pitchFamily="34" charset="0"/>
              </a:rPr>
              <a:t>Now, listen again </a:t>
            </a:r>
            <a:endParaRPr lang="en-US" dirty="0">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9AC5D485-21D4-431C-BBBA-407272577B99}"/>
              </a:ext>
            </a:extLst>
          </p:cNvPr>
          <p:cNvSpPr txBox="1"/>
          <p:nvPr/>
        </p:nvSpPr>
        <p:spPr>
          <a:xfrm>
            <a:off x="8367105" y="256577"/>
            <a:ext cx="1464906" cy="369332"/>
          </a:xfrm>
          <a:prstGeom prst="rect">
            <a:avLst/>
          </a:prstGeom>
          <a:solidFill>
            <a:schemeClr val="accent6">
              <a:lumMod val="75000"/>
            </a:schemeClr>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Audio Scripts</a:t>
            </a:r>
          </a:p>
        </p:txBody>
      </p:sp>
    </p:spTree>
    <p:extLst>
      <p:ext uri="{BB962C8B-B14F-4D97-AF65-F5344CB8AC3E}">
        <p14:creationId xmlns:p14="http://schemas.microsoft.com/office/powerpoint/2010/main" val="188692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0B83017-39C4-4557-9EA4-E9565C3057D2}"/>
              </a:ext>
            </a:extLst>
          </p:cNvPr>
          <p:cNvGrpSpPr/>
          <p:nvPr/>
        </p:nvGrpSpPr>
        <p:grpSpPr>
          <a:xfrm>
            <a:off x="709612" y="342900"/>
            <a:ext cx="11077575" cy="6371793"/>
            <a:chOff x="709612" y="342900"/>
            <a:chExt cx="11077575" cy="6371793"/>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10" name="Hình ảnh 9">
              <a:extLst>
                <a:ext uri="{FF2B5EF4-FFF2-40B4-BE49-F238E27FC236}">
                  <a16:creationId xmlns:a16="http://schemas.microsoft.com/office/drawing/2014/main" id="{B3F46C00-405C-46F4-89E1-699BBB35193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1050" y="5805488"/>
              <a:ext cx="9715500" cy="909205"/>
            </a:xfrm>
            <a:prstGeom prst="rect">
              <a:avLst/>
            </a:prstGeom>
          </p:spPr>
        </p:pic>
      </p:grpSp>
    </p:spTree>
    <p:extLst>
      <p:ext uri="{BB962C8B-B14F-4D97-AF65-F5344CB8AC3E}">
        <p14:creationId xmlns:p14="http://schemas.microsoft.com/office/powerpoint/2010/main" val="304350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2BD02B10-A411-4F72-B0A8-14D9F0F4C95E}"/>
              </a:ext>
            </a:extLst>
          </p:cNvPr>
          <p:cNvGrpSpPr/>
          <p:nvPr/>
        </p:nvGrpSpPr>
        <p:grpSpPr>
          <a:xfrm>
            <a:off x="709612" y="342900"/>
            <a:ext cx="11077575" cy="6072187"/>
            <a:chOff x="709612" y="342900"/>
            <a:chExt cx="11077575" cy="6072187"/>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3" name="Hình ảnh 2">
              <a:extLst>
                <a:ext uri="{FF2B5EF4-FFF2-40B4-BE49-F238E27FC236}">
                  <a16:creationId xmlns:a16="http://schemas.microsoft.com/office/drawing/2014/main" id="{B71FE9E2-94A7-404B-8513-8DA45011EB88}"/>
                </a:ext>
              </a:extLst>
            </p:cNvPr>
            <p:cNvPicPr>
              <a:picLocks noChangeAspect="1"/>
            </p:cNvPicPr>
            <p:nvPr/>
          </p:nvPicPr>
          <p:blipFill rotWithShape="1">
            <a:blip r:embed="rId4">
              <a:clrChange>
                <a:clrFrom>
                  <a:srgbClr val="FFFFFF"/>
                </a:clrFrom>
                <a:clrTo>
                  <a:srgbClr val="FFFFFF">
                    <a:alpha val="0"/>
                  </a:srgbClr>
                </a:clrTo>
              </a:clrChange>
            </a:blip>
            <a:srcRect t="31319"/>
            <a:stretch/>
          </p:blipFill>
          <p:spPr>
            <a:xfrm>
              <a:off x="733425" y="5819775"/>
              <a:ext cx="6457950" cy="595312"/>
            </a:xfrm>
            <a:prstGeom prst="rect">
              <a:avLst/>
            </a:prstGeom>
          </p:spPr>
        </p:pic>
      </p:grpSp>
      <p:sp>
        <p:nvSpPr>
          <p:cNvPr id="12" name="Oval 7">
            <a:extLst>
              <a:ext uri="{FF2B5EF4-FFF2-40B4-BE49-F238E27FC236}">
                <a16:creationId xmlns:a16="http://schemas.microsoft.com/office/drawing/2014/main" id="{EB058B67-FFC9-43E8-B907-D04355C3B539}"/>
              </a:ext>
            </a:extLst>
          </p:cNvPr>
          <p:cNvSpPr/>
          <p:nvPr/>
        </p:nvSpPr>
        <p:spPr>
          <a:xfrm>
            <a:off x="1245336" y="5846735"/>
            <a:ext cx="459639" cy="486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1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a:extLst>
              <a:ext uri="{FF2B5EF4-FFF2-40B4-BE49-F238E27FC236}">
                <a16:creationId xmlns:a16="http://schemas.microsoft.com/office/drawing/2014/main" id="{EB058B67-FFC9-43E8-B907-D04355C3B539}"/>
              </a:ext>
            </a:extLst>
          </p:cNvPr>
          <p:cNvSpPr/>
          <p:nvPr/>
        </p:nvSpPr>
        <p:spPr>
          <a:xfrm>
            <a:off x="7169886" y="5951510"/>
            <a:ext cx="459639" cy="486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id="{EF39F573-A54E-41A6-9763-C9E0F247BB60}"/>
              </a:ext>
            </a:extLst>
          </p:cNvPr>
          <p:cNvGrpSpPr/>
          <p:nvPr/>
        </p:nvGrpSpPr>
        <p:grpSpPr>
          <a:xfrm>
            <a:off x="709612" y="342900"/>
            <a:ext cx="11077575" cy="6167437"/>
            <a:chOff x="709612" y="342900"/>
            <a:chExt cx="11077575" cy="6167437"/>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6" name="Hình ảnh 5">
              <a:extLst>
                <a:ext uri="{FF2B5EF4-FFF2-40B4-BE49-F238E27FC236}">
                  <a16:creationId xmlns:a16="http://schemas.microsoft.com/office/drawing/2014/main" id="{32C6AB2B-8C6C-46DF-992A-CAEE4B7505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85975" y="5872162"/>
              <a:ext cx="6477000" cy="638175"/>
            </a:xfrm>
            <a:prstGeom prst="rect">
              <a:avLst/>
            </a:prstGeom>
          </p:spPr>
        </p:pic>
      </p:grpSp>
    </p:spTree>
    <p:extLst>
      <p:ext uri="{BB962C8B-B14F-4D97-AF65-F5344CB8AC3E}">
        <p14:creationId xmlns:p14="http://schemas.microsoft.com/office/powerpoint/2010/main" val="40776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a:extLst>
              <a:ext uri="{FF2B5EF4-FFF2-40B4-BE49-F238E27FC236}">
                <a16:creationId xmlns:a16="http://schemas.microsoft.com/office/drawing/2014/main" id="{EB058B67-FFC9-43E8-B907-D04355C3B539}"/>
              </a:ext>
            </a:extLst>
          </p:cNvPr>
          <p:cNvSpPr/>
          <p:nvPr/>
        </p:nvSpPr>
        <p:spPr>
          <a:xfrm>
            <a:off x="5998311" y="5846735"/>
            <a:ext cx="459639" cy="486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Nhóm 3">
            <a:extLst>
              <a:ext uri="{FF2B5EF4-FFF2-40B4-BE49-F238E27FC236}">
                <a16:creationId xmlns:a16="http://schemas.microsoft.com/office/drawing/2014/main" id="{E88AD994-FAEB-490C-8DD9-F20B9A62F9A1}"/>
              </a:ext>
            </a:extLst>
          </p:cNvPr>
          <p:cNvGrpSpPr/>
          <p:nvPr/>
        </p:nvGrpSpPr>
        <p:grpSpPr>
          <a:xfrm>
            <a:off x="709612" y="342900"/>
            <a:ext cx="11077575" cy="6015037"/>
            <a:chOff x="709612" y="342900"/>
            <a:chExt cx="11077575" cy="6015037"/>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3" name="Hình ảnh 2">
              <a:extLst>
                <a:ext uri="{FF2B5EF4-FFF2-40B4-BE49-F238E27FC236}">
                  <a16:creationId xmlns:a16="http://schemas.microsoft.com/office/drawing/2014/main" id="{078823C0-9672-482C-A104-B04EE7736E3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3912" y="5891212"/>
              <a:ext cx="6276975" cy="466725"/>
            </a:xfrm>
            <a:prstGeom prst="rect">
              <a:avLst/>
            </a:prstGeom>
          </p:spPr>
        </p:pic>
      </p:grpSp>
    </p:spTree>
    <p:extLst>
      <p:ext uri="{BB962C8B-B14F-4D97-AF65-F5344CB8AC3E}">
        <p14:creationId xmlns:p14="http://schemas.microsoft.com/office/powerpoint/2010/main" val="254294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a:extLst>
              <a:ext uri="{FF2B5EF4-FFF2-40B4-BE49-F238E27FC236}">
                <a16:creationId xmlns:a16="http://schemas.microsoft.com/office/drawing/2014/main" id="{EB058B67-FFC9-43E8-B907-D04355C3B539}"/>
              </a:ext>
            </a:extLst>
          </p:cNvPr>
          <p:cNvSpPr/>
          <p:nvPr/>
        </p:nvSpPr>
        <p:spPr>
          <a:xfrm>
            <a:off x="3274161" y="5884835"/>
            <a:ext cx="459639" cy="486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id="{F8C933E9-D20F-4A13-92CE-F5E7875B5B5D}"/>
              </a:ext>
            </a:extLst>
          </p:cNvPr>
          <p:cNvGrpSpPr/>
          <p:nvPr/>
        </p:nvGrpSpPr>
        <p:grpSpPr>
          <a:xfrm>
            <a:off x="623887" y="342900"/>
            <a:ext cx="11163300" cy="6043612"/>
            <a:chOff x="623887" y="342900"/>
            <a:chExt cx="11163300" cy="6043612"/>
          </a:xfrm>
        </p:grpSpPr>
        <p:grpSp>
          <p:nvGrpSpPr>
            <p:cNvPr id="8" name="Nhóm 7">
              <a:extLst>
                <a:ext uri="{FF2B5EF4-FFF2-40B4-BE49-F238E27FC236}">
                  <a16:creationId xmlns:a16="http://schemas.microsoft.com/office/drawing/2014/main" id="{40FBE650-6AAF-4B9B-9CBE-DD27E3C67BBF}"/>
                </a:ext>
              </a:extLst>
            </p:cNvPr>
            <p:cNvGrpSpPr/>
            <p:nvPr/>
          </p:nvGrpSpPr>
          <p:grpSpPr>
            <a:xfrm>
              <a:off x="709612" y="342900"/>
              <a:ext cx="11077575" cy="5429250"/>
              <a:chOff x="671512" y="447675"/>
              <a:chExt cx="11077575" cy="5429250"/>
            </a:xfrm>
          </p:grpSpPr>
          <p:pic>
            <p:nvPicPr>
              <p:cNvPr id="5" name="Hình ảnh 4">
                <a:extLst>
                  <a:ext uri="{FF2B5EF4-FFF2-40B4-BE49-F238E27FC236}">
                    <a16:creationId xmlns:a16="http://schemas.microsoft.com/office/drawing/2014/main" id="{5CCEA2E1-2684-4E26-A634-AAEDECDE3E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075" y="447675"/>
                <a:ext cx="10648950" cy="571500"/>
              </a:xfrm>
              <a:prstGeom prst="rect">
                <a:avLst/>
              </a:prstGeom>
            </p:spPr>
          </p:pic>
          <p:pic>
            <p:nvPicPr>
              <p:cNvPr id="7" name="Hình ảnh 6">
                <a:extLst>
                  <a:ext uri="{FF2B5EF4-FFF2-40B4-BE49-F238E27FC236}">
                    <a16:creationId xmlns:a16="http://schemas.microsoft.com/office/drawing/2014/main" id="{835EC5A1-7D1F-47E7-B46E-BB6BB4BF70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1512" y="962025"/>
                <a:ext cx="11077575" cy="4914900"/>
              </a:xfrm>
              <a:prstGeom prst="rect">
                <a:avLst/>
              </a:prstGeom>
            </p:spPr>
          </p:pic>
        </p:grpSp>
        <p:pic>
          <p:nvPicPr>
            <p:cNvPr id="6" name="Hình ảnh 5">
              <a:extLst>
                <a:ext uri="{FF2B5EF4-FFF2-40B4-BE49-F238E27FC236}">
                  <a16:creationId xmlns:a16="http://schemas.microsoft.com/office/drawing/2014/main" id="{B61E24F9-70F5-4BC2-8F4A-5CEE0E9A08C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3887" y="5786437"/>
              <a:ext cx="6505575" cy="600075"/>
            </a:xfrm>
            <a:prstGeom prst="rect">
              <a:avLst/>
            </a:prstGeom>
          </p:spPr>
        </p:pic>
      </p:grpSp>
    </p:spTree>
    <p:extLst>
      <p:ext uri="{BB962C8B-B14F-4D97-AF65-F5344CB8AC3E}">
        <p14:creationId xmlns:p14="http://schemas.microsoft.com/office/powerpoint/2010/main" val="12829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351</Words>
  <Application>Microsoft Office PowerPoint</Application>
  <PresentationFormat>Màn hình rộng</PresentationFormat>
  <Paragraphs>29</Paragraphs>
  <Slides>13</Slides>
  <Notes>1</Notes>
  <HiddenSlides>0</HiddenSlides>
  <MMClips>1</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13</vt:i4>
      </vt:variant>
    </vt:vector>
  </HeadingPairs>
  <TitlesOfParts>
    <vt:vector size="22" baseType="lpstr">
      <vt:lpstr>.VnArial</vt:lpstr>
      <vt:lpstr>Arial</vt:lpstr>
      <vt:lpstr>Calibri</vt:lpstr>
      <vt:lpstr>Calibri Light</vt:lpstr>
      <vt:lpstr>Constantia</vt:lpstr>
      <vt:lpstr>Contastia</vt:lpstr>
      <vt:lpstr>HL Brush 1BK</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user822</dc:creator>
  <cp:lastModifiedBy>user822</cp:lastModifiedBy>
  <cp:revision>12</cp:revision>
  <dcterms:created xsi:type="dcterms:W3CDTF">2023-06-03T09:47:28Z</dcterms:created>
  <dcterms:modified xsi:type="dcterms:W3CDTF">2023-09-06T08:37:49Z</dcterms:modified>
</cp:coreProperties>
</file>