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52" r:id="rId2"/>
    <p:sldId id="350" r:id="rId3"/>
    <p:sldId id="362" r:id="rId4"/>
    <p:sldId id="351" r:id="rId5"/>
    <p:sldId id="259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4" r:id="rId14"/>
    <p:sldId id="365" r:id="rId15"/>
    <p:sldId id="360" r:id="rId16"/>
    <p:sldId id="363" r:id="rId17"/>
    <p:sldId id="366" r:id="rId18"/>
    <p:sldId id="274" r:id="rId19"/>
    <p:sldId id="421" r:id="rId20"/>
    <p:sldId id="42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5F0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0BE3D-4874-4126-A878-1334D3D188B3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22582-FB72-4AB6-9120-C3F3147B3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49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hyperlink" Target="http://commons.wikimedia.org/wiki/File:Notepad_icon_small.sv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ordwall.net/resource/59988989/smw-unit-3-lesson-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860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D198E34D-E51D-497D-A1EB-59CD6D8003F2}"/>
              </a:ext>
            </a:extLst>
          </p:cNvPr>
          <p:cNvGrpSpPr/>
          <p:nvPr/>
        </p:nvGrpSpPr>
        <p:grpSpPr>
          <a:xfrm>
            <a:off x="1900238" y="104775"/>
            <a:ext cx="9339262" cy="5652407"/>
            <a:chOff x="1804988" y="200025"/>
            <a:chExt cx="9339262" cy="5652407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55CCC20E-F919-45B6-B9C0-D6235E23A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3333"/>
            <a:stretch/>
          </p:blipFill>
          <p:spPr>
            <a:xfrm>
              <a:off x="3238500" y="200025"/>
              <a:ext cx="5715000" cy="438150"/>
            </a:xfrm>
            <a:prstGeom prst="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054DD6C9-8908-4A39-A177-835DB288A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988" y="842962"/>
              <a:ext cx="9339262" cy="5009470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553240A-418C-4B37-9DF3-D1A98871BA0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FF4"/>
              </a:clrFrom>
              <a:clrTo>
                <a:srgbClr val="EAEF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2137" y="5700712"/>
            <a:ext cx="9248775" cy="56197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29708D-305D-4274-A3AF-DB8846749C7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AEFF4"/>
              </a:clrFrom>
              <a:clrTo>
                <a:srgbClr val="EAEF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6475" y="6215062"/>
            <a:ext cx="6972300" cy="447675"/>
          </a:xfrm>
          <a:prstGeom prst="rect">
            <a:avLst/>
          </a:prstGeom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797F1364-589A-4E38-89A3-8D559031BC01}"/>
              </a:ext>
            </a:extLst>
          </p:cNvPr>
          <p:cNvSpPr/>
          <p:nvPr/>
        </p:nvSpPr>
        <p:spPr>
          <a:xfrm>
            <a:off x="4791075" y="6200775"/>
            <a:ext cx="409575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072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D1 TRACK 37">
            <a:hlinkClick r:id="" action="ppaction://media"/>
            <a:extLst>
              <a:ext uri="{FF2B5EF4-FFF2-40B4-BE49-F238E27FC236}">
                <a16:creationId xmlns:a16="http://schemas.microsoft.com/office/drawing/2014/main" id="{35B45086-9318-4111-A509-E9A6CAFFF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51115" y="605486"/>
            <a:ext cx="609600" cy="6096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57E78DD-ACD5-4B86-8F4D-992D3F1C5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13" y="1300162"/>
            <a:ext cx="9339262" cy="500947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43A16DB-6661-4A0A-9B3D-9FF16B0627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637" y="762000"/>
            <a:ext cx="40290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0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EC90DA7-A9B7-4591-B4B7-47B45A958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05" r="1446" b="2210"/>
          <a:stretch/>
        </p:blipFill>
        <p:spPr>
          <a:xfrm>
            <a:off x="347662" y="847725"/>
            <a:ext cx="11453813" cy="1685926"/>
          </a:xfrm>
          <a:prstGeom prst="rect">
            <a:avLst/>
          </a:prstGeom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7AE05A26-3C4F-4D6F-9893-8BFD309F1035}"/>
              </a:ext>
            </a:extLst>
          </p:cNvPr>
          <p:cNvSpPr/>
          <p:nvPr/>
        </p:nvSpPr>
        <p:spPr>
          <a:xfrm>
            <a:off x="4501064" y="2724149"/>
            <a:ext cx="1727561" cy="3552825"/>
          </a:xfrm>
          <a:custGeom>
            <a:avLst/>
            <a:gdLst/>
            <a:ahLst/>
            <a:cxnLst/>
            <a:rect l="l" t="t" r="r" b="b"/>
            <a:pathLst>
              <a:path w="4001643" h="8229600">
                <a:moveTo>
                  <a:pt x="0" y="0"/>
                </a:moveTo>
                <a:lnTo>
                  <a:pt x="4001643" y="0"/>
                </a:lnTo>
                <a:lnTo>
                  <a:pt x="40016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0A5EE075-8635-4528-AFEF-F6425259C4FD}"/>
              </a:ext>
            </a:extLst>
          </p:cNvPr>
          <p:cNvSpPr/>
          <p:nvPr/>
        </p:nvSpPr>
        <p:spPr>
          <a:xfrm>
            <a:off x="6026207" y="2581275"/>
            <a:ext cx="2231967" cy="3873262"/>
          </a:xfrm>
          <a:custGeom>
            <a:avLst/>
            <a:gdLst/>
            <a:ahLst/>
            <a:cxnLst/>
            <a:rect l="l" t="t" r="r" b="b"/>
            <a:pathLst>
              <a:path w="4742307" h="822960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59471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963DF97B-523B-4E23-A458-C3C3E4F6E1F2}"/>
              </a:ext>
            </a:extLst>
          </p:cNvPr>
          <p:cNvGrpSpPr/>
          <p:nvPr/>
        </p:nvGrpSpPr>
        <p:grpSpPr>
          <a:xfrm>
            <a:off x="414337" y="300037"/>
            <a:ext cx="10639425" cy="1319213"/>
            <a:chOff x="557212" y="690562"/>
            <a:chExt cx="10639425" cy="1319213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DA024791-D80D-4FAB-BF33-9B0E5AAB2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7212" y="690562"/>
              <a:ext cx="10639425" cy="1228725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E18DF479-A18B-4C58-8450-DFE37EDA542A}"/>
                </a:ext>
              </a:extLst>
            </p:cNvPr>
            <p:cNvSpPr/>
            <p:nvPr/>
          </p:nvSpPr>
          <p:spPr>
            <a:xfrm>
              <a:off x="3867150" y="1447800"/>
              <a:ext cx="561975" cy="561975"/>
            </a:xfrm>
            <a:prstGeom prst="ellipse">
              <a:avLst/>
            </a:prstGeom>
            <a:solidFill>
              <a:srgbClr val="F7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8A77CB0-4DE6-481D-8DBD-EA3EF5D6E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8" y="1538287"/>
            <a:ext cx="9339262" cy="500947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63702B3-B9BF-46AE-8AE9-0B4077A46F3F}"/>
              </a:ext>
            </a:extLst>
          </p:cNvPr>
          <p:cNvSpPr txBox="1"/>
          <p:nvPr/>
        </p:nvSpPr>
        <p:spPr>
          <a:xfrm>
            <a:off x="904875" y="2686050"/>
            <a:ext cx="2924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some parks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91F20C6-F493-4811-8520-A8A27CCAF7FE}"/>
              </a:ext>
            </a:extLst>
          </p:cNvPr>
          <p:cNvSpPr txBox="1"/>
          <p:nvPr/>
        </p:nvSpPr>
        <p:spPr>
          <a:xfrm>
            <a:off x="914400" y="4114800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more trash cans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3877B66-09B5-4332-9BE5-99D2EACECB92}"/>
              </a:ext>
            </a:extLst>
          </p:cNvPr>
          <p:cNvSpPr txBox="1"/>
          <p:nvPr/>
        </p:nvSpPr>
        <p:spPr>
          <a:xfrm>
            <a:off x="781050" y="5267325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 people to recycle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1F88A7EE-BB83-4E23-B198-A38EA2F24792}"/>
              </a:ext>
            </a:extLst>
          </p:cNvPr>
          <p:cNvSpPr/>
          <p:nvPr/>
        </p:nvSpPr>
        <p:spPr>
          <a:xfrm>
            <a:off x="857250" y="2590800"/>
            <a:ext cx="2619375" cy="4762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3E104601-31C2-4AC9-9814-4270FDD8F87A}"/>
              </a:ext>
            </a:extLst>
          </p:cNvPr>
          <p:cNvSpPr/>
          <p:nvPr/>
        </p:nvSpPr>
        <p:spPr>
          <a:xfrm>
            <a:off x="809625" y="4067176"/>
            <a:ext cx="3276600" cy="514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71BF394A-875E-44BF-A1A0-6728FDFD40F3}"/>
              </a:ext>
            </a:extLst>
          </p:cNvPr>
          <p:cNvSpPr/>
          <p:nvPr/>
        </p:nvSpPr>
        <p:spPr>
          <a:xfrm>
            <a:off x="819150" y="5162550"/>
            <a:ext cx="3276600" cy="561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DACADD04-D703-43FD-B62C-4530841EFDB9}"/>
              </a:ext>
            </a:extLst>
          </p:cNvPr>
          <p:cNvCxnSpPr>
            <a:cxnSpLocks/>
          </p:cNvCxnSpPr>
          <p:nvPr/>
        </p:nvCxnSpPr>
        <p:spPr>
          <a:xfrm>
            <a:off x="8658225" y="3267075"/>
            <a:ext cx="723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8814B035-606E-4973-A702-63E2A6C9A073}"/>
              </a:ext>
            </a:extLst>
          </p:cNvPr>
          <p:cNvCxnSpPr>
            <a:cxnSpLocks/>
          </p:cNvCxnSpPr>
          <p:nvPr/>
        </p:nvCxnSpPr>
        <p:spPr>
          <a:xfrm>
            <a:off x="628650" y="3533775"/>
            <a:ext cx="8858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AD855B6-B40A-4216-81C2-B1048408C75A}"/>
              </a:ext>
            </a:extLst>
          </p:cNvPr>
          <p:cNvCxnSpPr>
            <a:cxnSpLocks/>
          </p:cNvCxnSpPr>
          <p:nvPr/>
        </p:nvCxnSpPr>
        <p:spPr>
          <a:xfrm>
            <a:off x="619125" y="3819525"/>
            <a:ext cx="8858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FDB60078-0A98-441C-AC0E-54661788202F}"/>
              </a:ext>
            </a:extLst>
          </p:cNvPr>
          <p:cNvCxnSpPr>
            <a:cxnSpLocks/>
          </p:cNvCxnSpPr>
          <p:nvPr/>
        </p:nvCxnSpPr>
        <p:spPr>
          <a:xfrm>
            <a:off x="685800" y="5000625"/>
            <a:ext cx="480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7B52721E-9AF9-4147-94C5-A5A1D2543A08}"/>
              </a:ext>
            </a:extLst>
          </p:cNvPr>
          <p:cNvCxnSpPr>
            <a:cxnSpLocks/>
          </p:cNvCxnSpPr>
          <p:nvPr/>
        </p:nvCxnSpPr>
        <p:spPr>
          <a:xfrm>
            <a:off x="8658225" y="4686300"/>
            <a:ext cx="923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00D4C3EB-BD9A-4AFB-9089-64578D5E7DA5}"/>
              </a:ext>
            </a:extLst>
          </p:cNvPr>
          <p:cNvCxnSpPr>
            <a:cxnSpLocks/>
          </p:cNvCxnSpPr>
          <p:nvPr/>
        </p:nvCxnSpPr>
        <p:spPr>
          <a:xfrm>
            <a:off x="6848475" y="6162675"/>
            <a:ext cx="2000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436852A2-8A43-408F-8A9C-E3710BD1647F}"/>
              </a:ext>
            </a:extLst>
          </p:cNvPr>
          <p:cNvCxnSpPr>
            <a:cxnSpLocks/>
          </p:cNvCxnSpPr>
          <p:nvPr/>
        </p:nvCxnSpPr>
        <p:spPr>
          <a:xfrm>
            <a:off x="609600" y="6486525"/>
            <a:ext cx="810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F5E92D38-E536-4FBE-815B-B5FD86388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6365" y="2195513"/>
            <a:ext cx="2490385" cy="38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4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D7B57D2-3D45-4521-8126-3481EA715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" r="1217" b="1365"/>
          <a:stretch/>
        </p:blipFill>
        <p:spPr>
          <a:xfrm>
            <a:off x="200026" y="1078278"/>
            <a:ext cx="11772900" cy="304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8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4FBC6680-A7B8-448D-9815-AD93BD561F89}"/>
              </a:ext>
            </a:extLst>
          </p:cNvPr>
          <p:cNvGrpSpPr/>
          <p:nvPr/>
        </p:nvGrpSpPr>
        <p:grpSpPr>
          <a:xfrm>
            <a:off x="390525" y="1619250"/>
            <a:ext cx="8060135" cy="4724400"/>
            <a:chOff x="390525" y="1619250"/>
            <a:chExt cx="8060135" cy="4724400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AB541595-D9BF-4453-B85C-354A231BB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0525" y="2214563"/>
              <a:ext cx="8060135" cy="4129087"/>
            </a:xfrm>
            <a:prstGeom prst="rect">
              <a:avLst/>
            </a:prstGeom>
          </p:spPr>
        </p:pic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7918FD15-5BB7-4274-9858-8C99E720B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645" t="57972" r="4098" b="-1450"/>
            <a:stretch/>
          </p:blipFill>
          <p:spPr>
            <a:xfrm>
              <a:off x="2305049" y="1619250"/>
              <a:ext cx="4362451" cy="571500"/>
            </a:xfrm>
            <a:prstGeom prst="rect">
              <a:avLst/>
            </a:prstGeom>
          </p:spPr>
        </p:pic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FE306F5E-3BF1-40D9-B473-1AF449411A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7F6F6"/>
                </a:clrFrom>
                <a:clrTo>
                  <a:srgbClr val="F7F6F6">
                    <a:alpha val="0"/>
                  </a:srgbClr>
                </a:clrTo>
              </a:clrChange>
            </a:blip>
            <a:srcRect r="60581" b="50725"/>
            <a:stretch/>
          </p:blipFill>
          <p:spPr>
            <a:xfrm>
              <a:off x="538163" y="1638300"/>
              <a:ext cx="1785938" cy="459145"/>
            </a:xfrm>
            <a:prstGeom prst="rect">
              <a:avLst/>
            </a:prstGeom>
          </p:spPr>
        </p:pic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693E0526-E036-49A4-88FD-75A364807994}"/>
              </a:ext>
            </a:extLst>
          </p:cNvPr>
          <p:cNvGrpSpPr/>
          <p:nvPr/>
        </p:nvGrpSpPr>
        <p:grpSpPr>
          <a:xfrm>
            <a:off x="4438650" y="3248025"/>
            <a:ext cx="514350" cy="3381375"/>
            <a:chOff x="4438650" y="3248025"/>
            <a:chExt cx="514350" cy="3381375"/>
          </a:xfrm>
        </p:grpSpPr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59155E40-E506-408C-ABA7-5687CD40A5C0}"/>
                </a:ext>
              </a:extLst>
            </p:cNvPr>
            <p:cNvSpPr/>
            <p:nvPr/>
          </p:nvSpPr>
          <p:spPr>
            <a:xfrm>
              <a:off x="4476750" y="3248025"/>
              <a:ext cx="466725" cy="466725"/>
            </a:xfrm>
            <a:prstGeom prst="ellipse">
              <a:avLst/>
            </a:prstGeom>
            <a:solidFill>
              <a:srgbClr val="F9F8F7"/>
            </a:solidFill>
            <a:ln>
              <a:solidFill>
                <a:srgbClr val="F7F5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7E06EB38-36AF-4948-AD6E-7B684B11913F}"/>
                </a:ext>
              </a:extLst>
            </p:cNvPr>
            <p:cNvSpPr/>
            <p:nvPr/>
          </p:nvSpPr>
          <p:spPr>
            <a:xfrm>
              <a:off x="4438650" y="4676775"/>
              <a:ext cx="504825" cy="552450"/>
            </a:xfrm>
            <a:prstGeom prst="ellipse">
              <a:avLst/>
            </a:prstGeom>
            <a:solidFill>
              <a:srgbClr val="F9F8F7"/>
            </a:solidFill>
            <a:ln>
              <a:solidFill>
                <a:srgbClr val="F7F5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ình Bầu dục 27">
              <a:extLst>
                <a:ext uri="{FF2B5EF4-FFF2-40B4-BE49-F238E27FC236}">
                  <a16:creationId xmlns:a16="http://schemas.microsoft.com/office/drawing/2014/main" id="{E6A8BB15-0962-4F1C-8383-3487139980B3}"/>
                </a:ext>
              </a:extLst>
            </p:cNvPr>
            <p:cNvSpPr/>
            <p:nvPr/>
          </p:nvSpPr>
          <p:spPr>
            <a:xfrm>
              <a:off x="4448175" y="6076950"/>
              <a:ext cx="504825" cy="552450"/>
            </a:xfrm>
            <a:prstGeom prst="ellipse">
              <a:avLst/>
            </a:prstGeom>
            <a:solidFill>
              <a:srgbClr val="F9F8F7"/>
            </a:solidFill>
            <a:ln>
              <a:solidFill>
                <a:srgbClr val="F7F5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D84D201F-21E4-4C2C-B149-843CF564D203}"/>
              </a:ext>
            </a:extLst>
          </p:cNvPr>
          <p:cNvSpPr txBox="1"/>
          <p:nvPr/>
        </p:nvSpPr>
        <p:spPr>
          <a:xfrm>
            <a:off x="895350" y="4819649"/>
            <a:ext cx="3495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less plastic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0FCE3C3F-E226-4502-A6F2-715D0913BD98}"/>
              </a:ext>
            </a:extLst>
          </p:cNvPr>
          <p:cNvSpPr txBox="1"/>
          <p:nvPr/>
        </p:nvSpPr>
        <p:spPr>
          <a:xfrm>
            <a:off x="952500" y="3352799"/>
            <a:ext cx="3495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Organize a park clean-up</a:t>
            </a:r>
          </a:p>
        </p:txBody>
      </p: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2E4BB8E5-75A8-40FC-A998-3E1D49ACB7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787" y="890587"/>
            <a:ext cx="8467725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8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B98B7788-C53C-41D3-BE3A-148FA2E0378F}"/>
              </a:ext>
            </a:extLst>
          </p:cNvPr>
          <p:cNvGrpSpPr/>
          <p:nvPr/>
        </p:nvGrpSpPr>
        <p:grpSpPr>
          <a:xfrm>
            <a:off x="681037" y="1190625"/>
            <a:ext cx="10172918" cy="3895724"/>
            <a:chOff x="671512" y="1181100"/>
            <a:chExt cx="10172918" cy="3895724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D2B45658-C81B-4F0F-861E-C940FC2CD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1512" y="1257299"/>
              <a:ext cx="10172918" cy="3819525"/>
            </a:xfrm>
            <a:prstGeom prst="rect">
              <a:avLst/>
            </a:prstGeom>
          </p:spPr>
        </p:pic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72EEE404-8B2A-4A19-893B-0FAE127C081B}"/>
                </a:ext>
              </a:extLst>
            </p:cNvPr>
            <p:cNvSpPr/>
            <p:nvPr/>
          </p:nvSpPr>
          <p:spPr>
            <a:xfrm>
              <a:off x="5781674" y="1181100"/>
              <a:ext cx="638175" cy="581025"/>
            </a:xfrm>
            <a:prstGeom prst="ellipse">
              <a:avLst/>
            </a:prstGeom>
            <a:solidFill>
              <a:srgbClr val="F9F8F7"/>
            </a:solidFill>
            <a:ln>
              <a:solidFill>
                <a:srgbClr val="F7F5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1A925B76-09C1-4B23-BEB4-E2A5F726A3BD}"/>
                </a:ext>
              </a:extLst>
            </p:cNvPr>
            <p:cNvSpPr/>
            <p:nvPr/>
          </p:nvSpPr>
          <p:spPr>
            <a:xfrm>
              <a:off x="5762624" y="3019425"/>
              <a:ext cx="638175" cy="581025"/>
            </a:xfrm>
            <a:prstGeom prst="ellipse">
              <a:avLst/>
            </a:prstGeom>
            <a:solidFill>
              <a:srgbClr val="F9F8F7"/>
            </a:solidFill>
            <a:ln>
              <a:solidFill>
                <a:srgbClr val="F7F5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272457A-1344-4CDF-BEA0-03505C7CD087}"/>
              </a:ext>
            </a:extLst>
          </p:cNvPr>
          <p:cNvSpPr txBox="1"/>
          <p:nvPr/>
        </p:nvSpPr>
        <p:spPr>
          <a:xfrm>
            <a:off x="1247775" y="3276599"/>
            <a:ext cx="3495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more trash cans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9A62BAC-1767-43F0-8276-5C51CD333A1B}"/>
              </a:ext>
            </a:extLst>
          </p:cNvPr>
          <p:cNvSpPr txBox="1"/>
          <p:nvPr/>
        </p:nvSpPr>
        <p:spPr>
          <a:xfrm>
            <a:off x="1171575" y="1438274"/>
            <a:ext cx="3495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Organize a craft fair</a:t>
            </a:r>
          </a:p>
        </p:txBody>
      </p:sp>
    </p:spTree>
    <p:extLst>
      <p:ext uri="{BB962C8B-B14F-4D97-AF65-F5344CB8AC3E}">
        <p14:creationId xmlns:p14="http://schemas.microsoft.com/office/powerpoint/2010/main" val="119798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F8FC476-7534-4A57-B3D4-192F4DB3CE8E}"/>
              </a:ext>
            </a:extLst>
          </p:cNvPr>
          <p:cNvSpPr txBox="1"/>
          <p:nvPr/>
        </p:nvSpPr>
        <p:spPr>
          <a:xfrm>
            <a:off x="1866900" y="372161"/>
            <a:ext cx="8420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the five sentences about how to clean up your neighborhood.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015EA58A-40BB-4C7A-BB1D-C858D2557F6A}"/>
              </a:ext>
            </a:extLst>
          </p:cNvPr>
          <p:cNvSpPr/>
          <p:nvPr/>
        </p:nvSpPr>
        <p:spPr>
          <a:xfrm>
            <a:off x="2964414" y="1554752"/>
            <a:ext cx="5188986" cy="4879852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71005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442466" y="1372048"/>
            <a:ext cx="10585248" cy="4444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3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PROTECTING THE ENVIRONMENT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7: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Reading and Writing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  <a:p>
            <a:r>
              <a:rPr lang="en-US" sz="2800" i="1" dirty="0">
                <a:solidFill>
                  <a:schemeClr val="bg2">
                    <a:lumMod val="25000"/>
                  </a:schemeClr>
                </a:solidFill>
              </a:rPr>
              <a:t>Reading </a:t>
            </a:r>
            <a:r>
              <a:rPr lang="en-US" sz="2800" i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guide about how to make our city more eco-friendly</a:t>
            </a:r>
            <a:r>
              <a:rPr lang="vi-VN" sz="2800" i="1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en-US" sz="2800" i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chemeClr val="bg2">
                    <a:lumMod val="25000"/>
                  </a:schemeClr>
                </a:solidFill>
              </a:rPr>
              <a:t>Writing guides. </a:t>
            </a:r>
          </a:p>
          <a:p>
            <a:pPr>
              <a:lnSpc>
                <a:spcPct val="150000"/>
              </a:lnSpc>
            </a:pP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34D4723-3BCB-4AFB-88EB-9ED33D1CF4AC}"/>
              </a:ext>
            </a:extLst>
          </p:cNvPr>
          <p:cNvSpPr/>
          <p:nvPr/>
        </p:nvSpPr>
        <p:spPr>
          <a:xfrm>
            <a:off x="371475" y="333375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9BD31E5-6468-4C9A-8F38-CD5127A9E29C}"/>
              </a:ext>
            </a:extLst>
          </p:cNvPr>
          <p:cNvSpPr txBox="1"/>
          <p:nvPr/>
        </p:nvSpPr>
        <p:spPr>
          <a:xfrm>
            <a:off x="533400" y="1783914"/>
            <a:ext cx="10401300" cy="2712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</a:rPr>
              <a:t>Do the exercises on page </a:t>
            </a:r>
            <a:r>
              <a:rPr lang="vi-VN" sz="2400" i="1" dirty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</a:rPr>
              <a:t>9 WB. </a:t>
            </a:r>
          </a:p>
          <a:p>
            <a:pPr>
              <a:lnSpc>
                <a:spcPct val="250000"/>
              </a:lnSpc>
            </a:pP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</a:rPr>
              <a:t>2. Prepare the next lesson (page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33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</a:rPr>
              <a:t> SB)</a:t>
            </a:r>
          </a:p>
          <a:p>
            <a:pPr>
              <a:lnSpc>
                <a:spcPct val="250000"/>
              </a:lnSpc>
            </a:pP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</a:rPr>
              <a:t>3. Do the exercises in TA 8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</a:rPr>
              <a:t>-Learn Smart World Notebook, page 26</a:t>
            </a:r>
          </a:p>
        </p:txBody>
      </p:sp>
    </p:spTree>
    <p:extLst>
      <p:ext uri="{BB962C8B-B14F-4D97-AF65-F5344CB8AC3E}">
        <p14:creationId xmlns:p14="http://schemas.microsoft.com/office/powerpoint/2010/main" val="1322450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1076855" y="2275832"/>
            <a:ext cx="4900144" cy="237284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7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6561" y="1052705"/>
            <a:ext cx="4324849" cy="1350967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6562" y="2786769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301866" y="1401986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WRITING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E13EF2-C642-45B6-950F-A60BF83E30A0}"/>
              </a:ext>
            </a:extLst>
          </p:cNvPr>
          <p:cNvSpPr txBox="1"/>
          <p:nvPr/>
        </p:nvSpPr>
        <p:spPr>
          <a:xfrm>
            <a:off x="8454173" y="3119068"/>
            <a:ext cx="2517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READING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CD9DC5D2-3865-467D-AF3C-FB40D08F0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78488" y="2978628"/>
            <a:ext cx="834876" cy="834876"/>
          </a:xfrm>
          <a:prstGeom prst="rect">
            <a:avLst/>
          </a:prstGeom>
        </p:spPr>
      </p:pic>
      <p:pic>
        <p:nvPicPr>
          <p:cNvPr id="11" name="Picture 3" descr="Text&#10;&#10;Description automatically generated">
            <a:extLst>
              <a:ext uri="{FF2B5EF4-FFF2-40B4-BE49-F238E27FC236}">
                <a16:creationId xmlns:a16="http://schemas.microsoft.com/office/drawing/2014/main" id="{F5EB5439-402F-4BF6-B0FD-023407D6B7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94672" y="1350042"/>
            <a:ext cx="563504" cy="62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9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619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hlinkClick r:id="rId2"/>
            <a:extLst>
              <a:ext uri="{FF2B5EF4-FFF2-40B4-BE49-F238E27FC236}">
                <a16:creationId xmlns:a16="http://schemas.microsoft.com/office/drawing/2014/main" id="{003C83C7-3992-49B3-A213-8F27EFE23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508" y="1318103"/>
            <a:ext cx="8108916" cy="3530122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B8678758-F67A-40ED-905F-2EA60B551872}"/>
              </a:ext>
            </a:extLst>
          </p:cNvPr>
          <p:cNvSpPr/>
          <p:nvPr/>
        </p:nvSpPr>
        <p:spPr>
          <a:xfrm>
            <a:off x="4457699" y="752474"/>
            <a:ext cx="6076951" cy="733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FA9790AD-4EA1-486E-9A64-3282FF49365B}"/>
              </a:ext>
            </a:extLst>
          </p:cNvPr>
          <p:cNvSpPr/>
          <p:nvPr/>
        </p:nvSpPr>
        <p:spPr>
          <a:xfrm rot="4238378">
            <a:off x="3290017" y="2916329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C445344-5BD3-43F3-90FF-035AB50B46A8}"/>
              </a:ext>
            </a:extLst>
          </p:cNvPr>
          <p:cNvSpPr txBox="1"/>
          <p:nvPr/>
        </p:nvSpPr>
        <p:spPr>
          <a:xfrm>
            <a:off x="466725" y="3082409"/>
            <a:ext cx="32575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32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378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716158-52F7-4736-A921-0F396FE9A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3" y="301602"/>
            <a:ext cx="9934577" cy="619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4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CDBD16D7-235C-4FD8-ADA5-EA1352930BDC}"/>
              </a:ext>
            </a:extLst>
          </p:cNvPr>
          <p:cNvGrpSpPr/>
          <p:nvPr/>
        </p:nvGrpSpPr>
        <p:grpSpPr>
          <a:xfrm>
            <a:off x="1014413" y="357187"/>
            <a:ext cx="10225087" cy="6104845"/>
            <a:chOff x="1014413" y="357187"/>
            <a:chExt cx="10225087" cy="6104845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190B821E-31F6-499A-89F1-9063F810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81100" y="357187"/>
              <a:ext cx="10058400" cy="561975"/>
            </a:xfrm>
            <a:prstGeom prst="rect">
              <a:avLst/>
            </a:prstGeom>
          </p:spPr>
        </p:pic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6F80365B-08AA-4138-B75D-38DB06775646}"/>
                </a:ext>
              </a:extLst>
            </p:cNvPr>
            <p:cNvGrpSpPr/>
            <p:nvPr/>
          </p:nvGrpSpPr>
          <p:grpSpPr>
            <a:xfrm>
              <a:off x="1014413" y="923925"/>
              <a:ext cx="10091738" cy="5538107"/>
              <a:chOff x="976313" y="1066800"/>
              <a:chExt cx="10091738" cy="5538107"/>
            </a:xfrm>
          </p:grpSpPr>
          <p:pic>
            <p:nvPicPr>
              <p:cNvPr id="5" name="Hình ảnh 4">
                <a:extLst>
                  <a:ext uri="{FF2B5EF4-FFF2-40B4-BE49-F238E27FC236}">
                    <a16:creationId xmlns:a16="http://schemas.microsoft.com/office/drawing/2014/main" id="{D7457D5B-465F-4DE2-8AE4-C4B7B5097C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76313" y="1066800"/>
                <a:ext cx="10091738" cy="544029"/>
              </a:xfrm>
              <a:prstGeom prst="rect">
                <a:avLst/>
              </a:prstGeom>
            </p:spPr>
          </p:pic>
          <p:pic>
            <p:nvPicPr>
              <p:cNvPr id="7" name="Hình ảnh 6">
                <a:extLst>
                  <a:ext uri="{FF2B5EF4-FFF2-40B4-BE49-F238E27FC236}">
                    <a16:creationId xmlns:a16="http://schemas.microsoft.com/office/drawing/2014/main" id="{6FBFBAB8-1E62-44CD-B779-0DA0D30CD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0138" y="1595437"/>
                <a:ext cx="9339262" cy="5009470"/>
              </a:xfrm>
              <a:prstGeom prst="rect">
                <a:avLst/>
              </a:prstGeom>
            </p:spPr>
          </p:pic>
        </p:grpSp>
      </p:grp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FDE6E21E-A808-4843-A168-677A65F7BBDC}"/>
              </a:ext>
            </a:extLst>
          </p:cNvPr>
          <p:cNvCxnSpPr>
            <a:cxnSpLocks/>
          </p:cNvCxnSpPr>
          <p:nvPr/>
        </p:nvCxnSpPr>
        <p:spPr>
          <a:xfrm>
            <a:off x="2038350" y="3181350"/>
            <a:ext cx="7219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A1D2E42-AA16-499F-AEEF-B4F537A2E6B4}"/>
              </a:ext>
            </a:extLst>
          </p:cNvPr>
          <p:cNvSpPr txBox="1"/>
          <p:nvPr/>
        </p:nvSpPr>
        <p:spPr>
          <a:xfrm>
            <a:off x="1647825" y="2552700"/>
            <a:ext cx="2924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some parks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D07278F-A1F4-4A41-B1ED-B2FBE74E45ED}"/>
              </a:ext>
            </a:extLst>
          </p:cNvPr>
          <p:cNvSpPr txBox="1"/>
          <p:nvPr/>
        </p:nvSpPr>
        <p:spPr>
          <a:xfrm>
            <a:off x="1590675" y="3990975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more trash cans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8E6AD91-0E5C-4446-A549-DCC2FEDBB2DD}"/>
              </a:ext>
            </a:extLst>
          </p:cNvPr>
          <p:cNvSpPr txBox="1"/>
          <p:nvPr/>
        </p:nvSpPr>
        <p:spPr>
          <a:xfrm>
            <a:off x="1619250" y="5181600"/>
            <a:ext cx="368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 people to recycle</a:t>
            </a:r>
          </a:p>
        </p:txBody>
      </p: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63108671-2D39-4A27-B4C2-2C1841BD6777}"/>
              </a:ext>
            </a:extLst>
          </p:cNvPr>
          <p:cNvCxnSpPr>
            <a:cxnSpLocks/>
          </p:cNvCxnSpPr>
          <p:nvPr/>
        </p:nvCxnSpPr>
        <p:spPr>
          <a:xfrm>
            <a:off x="2886075" y="4619625"/>
            <a:ext cx="6115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1365A5E3-3088-48F8-ACB3-5ED715944E44}"/>
              </a:ext>
            </a:extLst>
          </p:cNvPr>
          <p:cNvCxnSpPr>
            <a:cxnSpLocks/>
          </p:cNvCxnSpPr>
          <p:nvPr/>
        </p:nvCxnSpPr>
        <p:spPr>
          <a:xfrm>
            <a:off x="5819775" y="5829300"/>
            <a:ext cx="355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4EA4BC15-3440-4A3C-BEAD-C0BA6373DC34}"/>
              </a:ext>
            </a:extLst>
          </p:cNvPr>
          <p:cNvGrpSpPr/>
          <p:nvPr/>
        </p:nvGrpSpPr>
        <p:grpSpPr>
          <a:xfrm>
            <a:off x="1624013" y="200025"/>
            <a:ext cx="9339262" cy="6393567"/>
            <a:chOff x="1624013" y="200025"/>
            <a:chExt cx="9339262" cy="6393567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BBC9A1CF-1B52-430D-93EE-BCAABE86D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3333"/>
            <a:stretch/>
          </p:blipFill>
          <p:spPr>
            <a:xfrm>
              <a:off x="3238500" y="200025"/>
              <a:ext cx="5715000" cy="438150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41B09FFF-3787-40E1-97FC-CA2ED3A5A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AEFF4"/>
                </a:clrFrom>
                <a:clrTo>
                  <a:srgbClr val="EAEFF4">
                    <a:alpha val="0"/>
                  </a:srgbClr>
                </a:clrTo>
              </a:clrChange>
            </a:blip>
            <a:srcRect l="7961" t="9375" r="3689" b="-6249"/>
            <a:stretch/>
          </p:blipFill>
          <p:spPr>
            <a:xfrm>
              <a:off x="1628775" y="5734049"/>
              <a:ext cx="8410575" cy="859543"/>
            </a:xfrm>
            <a:prstGeom prst="rect">
              <a:avLst/>
            </a:prstGeom>
          </p:spPr>
        </p:pic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38AE171E-1383-4FA8-A9F3-4E44AD6E9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4013" y="766762"/>
              <a:ext cx="9339262" cy="5009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8128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04D3260E-F1AA-405A-926D-DD31FE188BA7}"/>
              </a:ext>
            </a:extLst>
          </p:cNvPr>
          <p:cNvGrpSpPr/>
          <p:nvPr/>
        </p:nvGrpSpPr>
        <p:grpSpPr>
          <a:xfrm>
            <a:off x="2476500" y="5667375"/>
            <a:ext cx="6886575" cy="894619"/>
            <a:chOff x="2038350" y="5686425"/>
            <a:chExt cx="6886575" cy="894619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2531666-0EA3-4887-896B-E573BCB89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AEFF4"/>
                </a:clrFrom>
                <a:clrTo>
                  <a:srgbClr val="EAEFF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38350" y="5686425"/>
              <a:ext cx="6362700" cy="457200"/>
            </a:xfrm>
            <a:prstGeom prst="rect">
              <a:avLst/>
            </a:prstGeom>
          </p:spPr>
        </p:pic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86F27E8C-0355-4562-9BE0-CE0103E09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AEFF4"/>
                </a:clrFrom>
                <a:clrTo>
                  <a:srgbClr val="EAEFF4">
                    <a:alpha val="0"/>
                  </a:srgbClr>
                </a:clrTo>
              </a:clrChange>
            </a:blip>
            <a:srcRect t="19388" r="988"/>
            <a:stretch/>
          </p:blipFill>
          <p:spPr>
            <a:xfrm>
              <a:off x="2052638" y="6219826"/>
              <a:ext cx="6872287" cy="361218"/>
            </a:xfrm>
            <a:prstGeom prst="rect">
              <a:avLst/>
            </a:prstGeom>
          </p:spPr>
        </p:pic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D198E34D-E51D-497D-A1EB-59CD6D8003F2}"/>
              </a:ext>
            </a:extLst>
          </p:cNvPr>
          <p:cNvGrpSpPr/>
          <p:nvPr/>
        </p:nvGrpSpPr>
        <p:grpSpPr>
          <a:xfrm>
            <a:off x="2538413" y="0"/>
            <a:ext cx="9339262" cy="5652407"/>
            <a:chOff x="1804988" y="200025"/>
            <a:chExt cx="9339262" cy="5652407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55CCC20E-F919-45B6-B9C0-D6235E23A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3333"/>
            <a:stretch/>
          </p:blipFill>
          <p:spPr>
            <a:xfrm>
              <a:off x="3238500" y="200025"/>
              <a:ext cx="5715000" cy="438150"/>
            </a:xfrm>
            <a:prstGeom prst="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054DD6C9-8908-4A39-A177-835DB288A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04988" y="842962"/>
              <a:ext cx="9339262" cy="5009470"/>
            </a:xfrm>
            <a:prstGeom prst="rect">
              <a:avLst/>
            </a:prstGeom>
          </p:spPr>
        </p:pic>
      </p:grp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38D6B848-793C-48C6-BA1F-E6390B3DAC70}"/>
              </a:ext>
            </a:extLst>
          </p:cNvPr>
          <p:cNvCxnSpPr>
            <a:cxnSpLocks/>
          </p:cNvCxnSpPr>
          <p:nvPr/>
        </p:nvCxnSpPr>
        <p:spPr>
          <a:xfrm>
            <a:off x="6438900" y="2971800"/>
            <a:ext cx="4667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0D37BCF7-1549-4152-859F-591E9CC2F47E}"/>
              </a:ext>
            </a:extLst>
          </p:cNvPr>
          <p:cNvSpPr/>
          <p:nvPr/>
        </p:nvSpPr>
        <p:spPr>
          <a:xfrm>
            <a:off x="2533650" y="6191250"/>
            <a:ext cx="409575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0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D198E34D-E51D-497D-A1EB-59CD6D8003F2}"/>
              </a:ext>
            </a:extLst>
          </p:cNvPr>
          <p:cNvGrpSpPr/>
          <p:nvPr/>
        </p:nvGrpSpPr>
        <p:grpSpPr>
          <a:xfrm>
            <a:off x="1900238" y="114300"/>
            <a:ext cx="9339262" cy="5652407"/>
            <a:chOff x="1804988" y="200025"/>
            <a:chExt cx="9339262" cy="5652407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55CCC20E-F919-45B6-B9C0-D6235E23A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3333"/>
            <a:stretch/>
          </p:blipFill>
          <p:spPr>
            <a:xfrm>
              <a:off x="3238500" y="200025"/>
              <a:ext cx="5715000" cy="438150"/>
            </a:xfrm>
            <a:prstGeom prst="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054DD6C9-8908-4A39-A177-835DB288A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988" y="842962"/>
              <a:ext cx="9339262" cy="5009470"/>
            </a:xfrm>
            <a:prstGeom prst="rect">
              <a:avLst/>
            </a:prstGeom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BAE65457-BCA2-405A-BC87-24E467639F79}"/>
              </a:ext>
            </a:extLst>
          </p:cNvPr>
          <p:cNvGrpSpPr/>
          <p:nvPr/>
        </p:nvGrpSpPr>
        <p:grpSpPr>
          <a:xfrm>
            <a:off x="3081337" y="5734050"/>
            <a:ext cx="7339013" cy="966787"/>
            <a:chOff x="2309812" y="5667375"/>
            <a:chExt cx="7339013" cy="966787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2776ECDA-8C94-49B5-A6A2-497F7E8F8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AEFF4"/>
                </a:clrFrom>
                <a:clrTo>
                  <a:srgbClr val="EAEFF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09812" y="5667375"/>
              <a:ext cx="6543675" cy="514350"/>
            </a:xfrm>
            <a:prstGeom prst="rect">
              <a:avLst/>
            </a:prstGeom>
          </p:spPr>
        </p:pic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719EB300-C7B8-4D20-838C-5A6CD5240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AEFF4"/>
                </a:clrFrom>
                <a:clrTo>
                  <a:srgbClr val="EAEFF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14575" y="6186487"/>
              <a:ext cx="7334250" cy="447675"/>
            </a:xfrm>
            <a:prstGeom prst="rect">
              <a:avLst/>
            </a:prstGeom>
          </p:spPr>
        </p:pic>
      </p:grp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E9887FDD-951A-4EEA-9660-1C57F6AD660B}"/>
              </a:ext>
            </a:extLst>
          </p:cNvPr>
          <p:cNvCxnSpPr>
            <a:cxnSpLocks/>
          </p:cNvCxnSpPr>
          <p:nvPr/>
        </p:nvCxnSpPr>
        <p:spPr>
          <a:xfrm>
            <a:off x="5705475" y="4533900"/>
            <a:ext cx="4762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21AC2E56-96ED-4D31-9228-A8063E7784FC}"/>
              </a:ext>
            </a:extLst>
          </p:cNvPr>
          <p:cNvSpPr/>
          <p:nvPr/>
        </p:nvSpPr>
        <p:spPr>
          <a:xfrm>
            <a:off x="3067050" y="6257925"/>
            <a:ext cx="409575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54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D198E34D-E51D-497D-A1EB-59CD6D8003F2}"/>
              </a:ext>
            </a:extLst>
          </p:cNvPr>
          <p:cNvGrpSpPr/>
          <p:nvPr/>
        </p:nvGrpSpPr>
        <p:grpSpPr>
          <a:xfrm>
            <a:off x="1900238" y="104775"/>
            <a:ext cx="9339262" cy="5652407"/>
            <a:chOff x="1804988" y="200025"/>
            <a:chExt cx="9339262" cy="5652407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55CCC20E-F919-45B6-B9C0-D6235E23A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3333"/>
            <a:stretch/>
          </p:blipFill>
          <p:spPr>
            <a:xfrm>
              <a:off x="3238500" y="200025"/>
              <a:ext cx="5715000" cy="438150"/>
            </a:xfrm>
            <a:prstGeom prst="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054DD6C9-8908-4A39-A177-835DB288A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988" y="842962"/>
              <a:ext cx="9339262" cy="5009470"/>
            </a:xfrm>
            <a:prstGeom prst="rect">
              <a:avLst/>
            </a:prstGeom>
          </p:spPr>
        </p:pic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980F422-0485-476E-88F5-DAAEAA23E2C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FF4"/>
              </a:clrFrom>
              <a:clrTo>
                <a:srgbClr val="EAEF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4062" y="5748337"/>
            <a:ext cx="7477125" cy="44767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D092D72-8E47-4C6C-9D3C-4DC69774C6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AEFF4"/>
              </a:clrFrom>
              <a:clrTo>
                <a:srgbClr val="EAEF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2650" y="6148387"/>
            <a:ext cx="7239000" cy="466725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EF60A724-394D-4DAF-A633-4B405B5AA598}"/>
              </a:ext>
            </a:extLst>
          </p:cNvPr>
          <p:cNvSpPr/>
          <p:nvPr/>
        </p:nvSpPr>
        <p:spPr>
          <a:xfrm>
            <a:off x="7296150" y="6181725"/>
            <a:ext cx="409575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3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134</Words>
  <Application>Microsoft Office PowerPoint</Application>
  <PresentationFormat>Màn hình rộng</PresentationFormat>
  <Paragraphs>33</Paragraphs>
  <Slides>20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9" baseType="lpstr">
      <vt:lpstr>.VnBlack</vt:lpstr>
      <vt:lpstr>Arial</vt:lpstr>
      <vt:lpstr>Calibri</vt:lpstr>
      <vt:lpstr>Calibri Light</vt:lpstr>
      <vt:lpstr>Constantia</vt:lpstr>
      <vt:lpstr>Contastia</vt:lpstr>
      <vt:lpstr>HL Brush 1BK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14</cp:revision>
  <dcterms:created xsi:type="dcterms:W3CDTF">2023-06-03T09:47:28Z</dcterms:created>
  <dcterms:modified xsi:type="dcterms:W3CDTF">2023-09-05T03:45:58Z</dcterms:modified>
</cp:coreProperties>
</file>