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51" r:id="rId2"/>
    <p:sldId id="422" r:id="rId3"/>
    <p:sldId id="350" r:id="rId4"/>
    <p:sldId id="256" r:id="rId5"/>
    <p:sldId id="259" r:id="rId6"/>
    <p:sldId id="352" r:id="rId7"/>
    <p:sldId id="1867" r:id="rId8"/>
    <p:sldId id="1884" r:id="rId9"/>
    <p:sldId id="1885" r:id="rId10"/>
    <p:sldId id="1887" r:id="rId11"/>
    <p:sldId id="1888" r:id="rId12"/>
    <p:sldId id="1889" r:id="rId13"/>
    <p:sldId id="1890" r:id="rId14"/>
    <p:sldId id="1892" r:id="rId15"/>
    <p:sldId id="1893" r:id="rId16"/>
    <p:sldId id="1894" r:id="rId17"/>
    <p:sldId id="1895" r:id="rId18"/>
    <p:sldId id="1896" r:id="rId19"/>
    <p:sldId id="1897" r:id="rId20"/>
    <p:sldId id="353" r:id="rId21"/>
    <p:sldId id="355" r:id="rId22"/>
    <p:sldId id="356" r:id="rId23"/>
    <p:sldId id="274" r:id="rId24"/>
    <p:sldId id="1898" r:id="rId25"/>
    <p:sldId id="421" r:id="rId26"/>
    <p:sldId id="36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8F6"/>
    <a:srgbClr val="E6E6E6"/>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86704A-910C-445E-BF2E-D8A378779E1F}" type="datetimeFigureOut">
              <a:rPr lang="en-US" smtClean="0"/>
              <a:t>23/11/2024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FD1ADE-192A-4938-A36B-7D64D8B41BFB}" type="slidenum">
              <a:rPr lang="en-US" smtClean="0"/>
              <a:t>‹#›</a:t>
            </a:fld>
            <a:endParaRPr lang="en-US"/>
          </a:p>
        </p:txBody>
      </p:sp>
    </p:spTree>
    <p:extLst>
      <p:ext uri="{BB962C8B-B14F-4D97-AF65-F5344CB8AC3E}">
        <p14:creationId xmlns:p14="http://schemas.microsoft.com/office/powerpoint/2010/main" val="1197001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7</a:t>
            </a:fld>
            <a:endParaRPr lang="en-US" altLang="en-US" dirty="0"/>
          </a:p>
        </p:txBody>
      </p:sp>
    </p:spTree>
    <p:extLst>
      <p:ext uri="{BB962C8B-B14F-4D97-AF65-F5344CB8AC3E}">
        <p14:creationId xmlns:p14="http://schemas.microsoft.com/office/powerpoint/2010/main" val="3689307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sz="1300" i="1" dirty="0">
              <a:solidFill>
                <a:srgbClr val="C00000"/>
              </a:solidFil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16</a:t>
            </a:fld>
            <a:endParaRPr lang="en-US" altLang="en-US" dirty="0"/>
          </a:p>
        </p:txBody>
      </p:sp>
    </p:spTree>
    <p:extLst>
      <p:ext uri="{BB962C8B-B14F-4D97-AF65-F5344CB8AC3E}">
        <p14:creationId xmlns:p14="http://schemas.microsoft.com/office/powerpoint/2010/main" val="2405692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300" i="1" dirty="0" err="1">
                <a:solidFill>
                  <a:srgbClr val="493456"/>
                </a:solidFill>
              </a:rPr>
              <a:t>Trả</a:t>
            </a:r>
            <a:r>
              <a:rPr lang="en-US" sz="1300" i="1" dirty="0">
                <a:solidFill>
                  <a:srgbClr val="493456"/>
                </a:solidFill>
              </a:rPr>
              <a:t> </a:t>
            </a:r>
            <a:r>
              <a:rPr lang="en-US" sz="1300" i="1" dirty="0" err="1">
                <a:solidFill>
                  <a:srgbClr val="493456"/>
                </a:solidFill>
              </a:rPr>
              <a:t>lời</a:t>
            </a:r>
            <a:r>
              <a:rPr lang="en-US" sz="1300" i="1" dirty="0">
                <a:solidFill>
                  <a:srgbClr val="493456"/>
                </a:solidFill>
              </a:rPr>
              <a:t> </a:t>
            </a:r>
            <a:r>
              <a:rPr lang="en-US" sz="1300" i="1" dirty="0" err="1">
                <a:solidFill>
                  <a:srgbClr val="493456"/>
                </a:solidFill>
              </a:rPr>
              <a:t>cho</a:t>
            </a:r>
            <a:r>
              <a:rPr lang="en-US" sz="1300" i="1" dirty="0">
                <a:solidFill>
                  <a:srgbClr val="493456"/>
                </a:solidFill>
              </a:rPr>
              <a:t> </a:t>
            </a:r>
            <a:r>
              <a:rPr lang="en-US" sz="1300" i="1" dirty="0" err="1">
                <a:solidFill>
                  <a:srgbClr val="493456"/>
                </a:solidFill>
              </a:rPr>
              <a:t>câu</a:t>
            </a:r>
            <a:r>
              <a:rPr lang="en-US" sz="1300" i="1" dirty="0">
                <a:solidFill>
                  <a:srgbClr val="493456"/>
                </a:solidFill>
              </a:rPr>
              <a:t> </a:t>
            </a:r>
            <a:r>
              <a:rPr lang="en-US" sz="1300" i="1" dirty="0" err="1">
                <a:solidFill>
                  <a:srgbClr val="493456"/>
                </a:solidFill>
              </a:rPr>
              <a:t>hỏi</a:t>
            </a:r>
            <a:r>
              <a:rPr lang="en-US" sz="1300" i="1" dirty="0">
                <a:solidFill>
                  <a:srgbClr val="493456"/>
                </a:solidFill>
              </a:rPr>
              <a:t> WHY</a:t>
            </a:r>
            <a:endParaRPr lang="vi-VN" sz="1300" i="1" dirty="0">
              <a:solidFill>
                <a:srgbClr val="C00000"/>
              </a:solidFil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17</a:t>
            </a:fld>
            <a:endParaRPr lang="en-US" altLang="en-US" dirty="0"/>
          </a:p>
        </p:txBody>
      </p:sp>
    </p:spTree>
    <p:extLst>
      <p:ext uri="{BB962C8B-B14F-4D97-AF65-F5344CB8AC3E}">
        <p14:creationId xmlns:p14="http://schemas.microsoft.com/office/powerpoint/2010/main" val="202721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300" i="1" dirty="0" err="1">
                <a:solidFill>
                  <a:srgbClr val="493456"/>
                </a:solidFill>
              </a:rPr>
              <a:t>Trả</a:t>
            </a:r>
            <a:r>
              <a:rPr lang="en-US" sz="1300" i="1" dirty="0">
                <a:solidFill>
                  <a:srgbClr val="493456"/>
                </a:solidFill>
              </a:rPr>
              <a:t> </a:t>
            </a:r>
            <a:r>
              <a:rPr lang="en-US" sz="1300" i="1" dirty="0" err="1">
                <a:solidFill>
                  <a:srgbClr val="493456"/>
                </a:solidFill>
              </a:rPr>
              <a:t>lời</a:t>
            </a:r>
            <a:r>
              <a:rPr lang="en-US" sz="1300" i="1" dirty="0">
                <a:solidFill>
                  <a:srgbClr val="493456"/>
                </a:solidFill>
              </a:rPr>
              <a:t> </a:t>
            </a:r>
            <a:r>
              <a:rPr lang="en-US" sz="1300" i="1" dirty="0" err="1">
                <a:solidFill>
                  <a:srgbClr val="493456"/>
                </a:solidFill>
              </a:rPr>
              <a:t>cho</a:t>
            </a:r>
            <a:r>
              <a:rPr lang="en-US" sz="1300" i="1" dirty="0">
                <a:solidFill>
                  <a:srgbClr val="493456"/>
                </a:solidFill>
              </a:rPr>
              <a:t> </a:t>
            </a:r>
            <a:r>
              <a:rPr lang="en-US" sz="1300" i="1" dirty="0" err="1">
                <a:solidFill>
                  <a:srgbClr val="493456"/>
                </a:solidFill>
              </a:rPr>
              <a:t>câu</a:t>
            </a:r>
            <a:r>
              <a:rPr lang="en-US" sz="1300" i="1" dirty="0">
                <a:solidFill>
                  <a:srgbClr val="493456"/>
                </a:solidFill>
              </a:rPr>
              <a:t> </a:t>
            </a:r>
            <a:r>
              <a:rPr lang="en-US" sz="1300" i="1" dirty="0" err="1">
                <a:solidFill>
                  <a:srgbClr val="493456"/>
                </a:solidFill>
              </a:rPr>
              <a:t>hỏi</a:t>
            </a:r>
            <a:r>
              <a:rPr lang="en-US" sz="1300" i="1" dirty="0">
                <a:solidFill>
                  <a:srgbClr val="493456"/>
                </a:solidFill>
              </a:rPr>
              <a:t> WHY</a:t>
            </a:r>
            <a:endParaRPr lang="vi-VN" sz="1300" i="1" dirty="0">
              <a:solidFill>
                <a:srgbClr val="C00000"/>
              </a:solidFil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18</a:t>
            </a:fld>
            <a:endParaRPr lang="en-US" altLang="en-US" dirty="0"/>
          </a:p>
        </p:txBody>
      </p:sp>
    </p:spTree>
    <p:extLst>
      <p:ext uri="{BB962C8B-B14F-4D97-AF65-F5344CB8AC3E}">
        <p14:creationId xmlns:p14="http://schemas.microsoft.com/office/powerpoint/2010/main" val="3745607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300" i="1" dirty="0" err="1">
                <a:solidFill>
                  <a:srgbClr val="493456"/>
                </a:solidFill>
              </a:rPr>
              <a:t>Trả</a:t>
            </a:r>
            <a:r>
              <a:rPr lang="en-US" sz="1300" i="1" dirty="0">
                <a:solidFill>
                  <a:srgbClr val="493456"/>
                </a:solidFill>
              </a:rPr>
              <a:t> </a:t>
            </a:r>
            <a:r>
              <a:rPr lang="en-US" sz="1300" i="1" dirty="0" err="1">
                <a:solidFill>
                  <a:srgbClr val="493456"/>
                </a:solidFill>
              </a:rPr>
              <a:t>lời</a:t>
            </a:r>
            <a:r>
              <a:rPr lang="en-US" sz="1300" i="1" dirty="0">
                <a:solidFill>
                  <a:srgbClr val="493456"/>
                </a:solidFill>
              </a:rPr>
              <a:t> </a:t>
            </a:r>
            <a:r>
              <a:rPr lang="en-US" sz="1300" i="1" dirty="0" err="1">
                <a:solidFill>
                  <a:srgbClr val="493456"/>
                </a:solidFill>
              </a:rPr>
              <a:t>cho</a:t>
            </a:r>
            <a:r>
              <a:rPr lang="en-US" sz="1300" i="1" dirty="0">
                <a:solidFill>
                  <a:srgbClr val="493456"/>
                </a:solidFill>
              </a:rPr>
              <a:t> </a:t>
            </a:r>
            <a:r>
              <a:rPr lang="en-US" sz="1300" i="1" dirty="0" err="1">
                <a:solidFill>
                  <a:srgbClr val="493456"/>
                </a:solidFill>
              </a:rPr>
              <a:t>câu</a:t>
            </a:r>
            <a:r>
              <a:rPr lang="en-US" sz="1300" i="1" dirty="0">
                <a:solidFill>
                  <a:srgbClr val="493456"/>
                </a:solidFill>
              </a:rPr>
              <a:t> </a:t>
            </a:r>
            <a:r>
              <a:rPr lang="en-US" sz="1300" i="1" dirty="0" err="1">
                <a:solidFill>
                  <a:srgbClr val="493456"/>
                </a:solidFill>
              </a:rPr>
              <a:t>hỏi</a:t>
            </a:r>
            <a:r>
              <a:rPr lang="en-US" sz="1300" i="1" dirty="0">
                <a:solidFill>
                  <a:srgbClr val="493456"/>
                </a:solidFill>
              </a:rPr>
              <a:t> WHY</a:t>
            </a:r>
            <a:endParaRPr lang="vi-VN" sz="1300" i="1" dirty="0">
              <a:solidFill>
                <a:srgbClr val="C00000"/>
              </a:solidFil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19</a:t>
            </a:fld>
            <a:endParaRPr lang="en-US" altLang="en-US" dirty="0"/>
          </a:p>
        </p:txBody>
      </p:sp>
    </p:spTree>
    <p:extLst>
      <p:ext uri="{BB962C8B-B14F-4D97-AF65-F5344CB8AC3E}">
        <p14:creationId xmlns:p14="http://schemas.microsoft.com/office/powerpoint/2010/main" val="3073551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77FEDC8F-66D3-4616-9B06-B802E294DE8E}" type="slidenum">
              <a:rPr lang="en-US" smtClean="0"/>
              <a:t>23</a:t>
            </a:fld>
            <a:endParaRPr lang="en-US"/>
          </a:p>
        </p:txBody>
      </p:sp>
    </p:spTree>
    <p:extLst>
      <p:ext uri="{BB962C8B-B14F-4D97-AF65-F5344CB8AC3E}">
        <p14:creationId xmlns:p14="http://schemas.microsoft.com/office/powerpoint/2010/main" val="152271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8</a:t>
            </a:fld>
            <a:endParaRPr lang="en-US" altLang="en-US" dirty="0"/>
          </a:p>
        </p:txBody>
      </p:sp>
    </p:spTree>
    <p:extLst>
      <p:ext uri="{BB962C8B-B14F-4D97-AF65-F5344CB8AC3E}">
        <p14:creationId xmlns:p14="http://schemas.microsoft.com/office/powerpoint/2010/main" val="433813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9</a:t>
            </a:fld>
            <a:endParaRPr lang="en-US" altLang="en-US" dirty="0"/>
          </a:p>
        </p:txBody>
      </p:sp>
    </p:spTree>
    <p:extLst>
      <p:ext uri="{BB962C8B-B14F-4D97-AF65-F5344CB8AC3E}">
        <p14:creationId xmlns:p14="http://schemas.microsoft.com/office/powerpoint/2010/main" val="1316831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i="0" dirty="0" err="1">
                <a:solidFill>
                  <a:srgbClr val="222222"/>
                </a:solidFill>
                <a:effectLst/>
                <a:latin typeface="Open Sans" panose="020B0606030504020204" pitchFamily="34" charset="0"/>
              </a:rPr>
              <a:t>Từ</a:t>
            </a:r>
            <a:r>
              <a:rPr lang="en-US" b="0" i="0" dirty="0">
                <a:solidFill>
                  <a:srgbClr val="222222"/>
                </a:solidFill>
                <a:effectLst/>
                <a:latin typeface="Open Sans" panose="020B0606030504020204" pitchFamily="34" charset="0"/>
              </a:rPr>
              <a:t> ” fanboy ” </a:t>
            </a:r>
            <a:r>
              <a:rPr lang="en-US" b="0" i="0" dirty="0" err="1">
                <a:solidFill>
                  <a:srgbClr val="222222"/>
                </a:solidFill>
                <a:effectLst/>
                <a:latin typeface="Open Sans" panose="020B0606030504020204" pitchFamily="34" charset="0"/>
              </a:rPr>
              <a:t>là</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một</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cách</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viết</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để</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các</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bạn</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có</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thể</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nhớ</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các</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conjuntions</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phổ</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biến</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nhất</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một</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cách</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dễ</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dàng</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đây</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là</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các</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liên</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từ</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khác</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nhau</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để</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tạo</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nên</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câu</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ghép</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Còn</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rất</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nhiều</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liên</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từ</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khác</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nữa</a:t>
            </a:r>
            <a:r>
              <a:rPr lang="en-US" b="0" i="0" dirty="0">
                <a:solidFill>
                  <a:srgbClr val="222222"/>
                </a:solidFill>
                <a:effectLst/>
                <a:latin typeface="Open Sans" panose="020B0606030504020204" pitchFamily="34" charset="0"/>
              </a:rPr>
              <a:t> </a:t>
            </a:r>
            <a:r>
              <a:rPr lang="en-US" b="0" i="0" dirty="0" err="1">
                <a:solidFill>
                  <a:srgbClr val="222222"/>
                </a:solidFill>
                <a:effectLst/>
                <a:latin typeface="Open Sans" panose="020B0606030504020204" pitchFamily="34" charset="0"/>
              </a:rPr>
              <a:t>nhé</a:t>
            </a:r>
            <a:r>
              <a:rPr lang="en-US" b="0" i="0" dirty="0">
                <a:solidFill>
                  <a:srgbClr val="222222"/>
                </a:solidFill>
                <a:effectLst/>
                <a:latin typeface="Open Sans" panose="020B0606030504020204" pitchFamily="34" charset="0"/>
              </a:rPr>
              <a:t>).</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10</a:t>
            </a:fld>
            <a:endParaRPr lang="en-US" altLang="en-US" dirty="0"/>
          </a:p>
        </p:txBody>
      </p:sp>
    </p:spTree>
    <p:extLst>
      <p:ext uri="{BB962C8B-B14F-4D97-AF65-F5344CB8AC3E}">
        <p14:creationId xmlns:p14="http://schemas.microsoft.com/office/powerpoint/2010/main" val="2409825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11</a:t>
            </a:fld>
            <a:endParaRPr lang="en-US" altLang="en-US" dirty="0"/>
          </a:p>
        </p:txBody>
      </p:sp>
    </p:spTree>
    <p:extLst>
      <p:ext uri="{BB962C8B-B14F-4D97-AF65-F5344CB8AC3E}">
        <p14:creationId xmlns:p14="http://schemas.microsoft.com/office/powerpoint/2010/main" val="1300007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12</a:t>
            </a:fld>
            <a:endParaRPr lang="en-US" altLang="en-US" dirty="0"/>
          </a:p>
        </p:txBody>
      </p:sp>
    </p:spTree>
    <p:extLst>
      <p:ext uri="{BB962C8B-B14F-4D97-AF65-F5344CB8AC3E}">
        <p14:creationId xmlns:p14="http://schemas.microsoft.com/office/powerpoint/2010/main" val="372890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22222"/>
                </a:solidFill>
                <a:effectLst/>
                <a:latin typeface="Open Sans" panose="020B0606030504020204" pitchFamily="34" charset="0"/>
              </a:rPr>
              <a:t>Câu phức là câu khó hơn câu ghép (đó là có thể lý do tại sao chúng được gọi là ‘ phức tạp ‘).</a:t>
            </a:r>
            <a:r>
              <a:rPr lang="vi-VN" dirty="0"/>
              <a:t/>
            </a:r>
            <a:br>
              <a:rPr lang="vi-VN" dirty="0"/>
            </a:br>
            <a:r>
              <a:rPr lang="vi-VN" b="0" i="0" dirty="0">
                <a:solidFill>
                  <a:srgbClr val="222222"/>
                </a:solidFill>
                <a:effectLst/>
                <a:latin typeface="Open Sans" panose="020B0606030504020204" pitchFamily="34" charset="0"/>
              </a:rPr>
              <a:t>Sau đây là các cấu trúc câu thực sự dành cho IELTS, vì để đạt được điểm 6 trở lên cho phần ‘grammatical range and accuracy’, bạn cần phải thể hiện rằng bạn thành thục các loại câu này. Nếu các câu phức tạp của bạn đa dạng hơn và chính xác hơn thì số điểm cho phần ngữ pháp IELTS cũng tỉ lệ thuận với nó.</a:t>
            </a:r>
            <a:endParaRPr lang="en-US" b="0" i="0" dirty="0">
              <a:solidFill>
                <a:srgbClr val="222222"/>
              </a:solidFill>
              <a:effectLst/>
              <a:latin typeface="Open Sans" panose="020B0606030504020204" pitchFamily="34" charset="0"/>
            </a:endParaRPr>
          </a:p>
          <a:p>
            <a:pPr defTabSz="966612">
              <a:defRPr/>
            </a:pPr>
            <a:r>
              <a:rPr lang="vi-VN" b="0" i="0" dirty="0">
                <a:solidFill>
                  <a:srgbClr val="222222"/>
                </a:solidFill>
                <a:effectLst/>
                <a:latin typeface="Open Sans" panose="020B0606030504020204" pitchFamily="34" charset="0"/>
              </a:rPr>
              <a:t>Để thành thạo dạng câu này, các bạn buộc phải phân biệt được đâu là independent clause và đâu là dependent clause. Vị trí của dependent clause rất quan trọng dù nó không làm thay đổi nghiã của câu nhưng sẽ quyết định xem câu của chúng ta nên có dấu phẩy (comma) hay không, qua đó quyết định tính đúng sai về mặt văn phạm của câu.</a:t>
            </a:r>
          </a:p>
          <a:p>
            <a:endParaRPr lang="en-US" b="0" i="0" dirty="0">
              <a:solidFill>
                <a:srgbClr val="222222"/>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13</a:t>
            </a:fld>
            <a:endParaRPr lang="en-US" altLang="en-US" dirty="0"/>
          </a:p>
        </p:txBody>
      </p:sp>
    </p:spTree>
    <p:extLst>
      <p:ext uri="{BB962C8B-B14F-4D97-AF65-F5344CB8AC3E}">
        <p14:creationId xmlns:p14="http://schemas.microsoft.com/office/powerpoint/2010/main" val="2122459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300" i="1" dirty="0">
                <a:solidFill>
                  <a:srgbClr val="493456"/>
                </a:solidFill>
              </a:rPr>
              <a:t>Nếu mệnh đề phụ thuộc (dependent clause) nằm phiá trước mệnh đề độc lập (independent clause) (ví dụ c và d) thì giữa 2 mệnh đề phải có dấu phẩy. Còn lại thì không (ví dụ a và b).</a:t>
            </a:r>
            <a:r>
              <a:rPr lang="en-US" sz="1300" i="1" dirty="0">
                <a:solidFill>
                  <a:srgbClr val="493456"/>
                </a:solidFill>
              </a:rPr>
              <a:t> </a:t>
            </a:r>
            <a:r>
              <a:rPr lang="vi-VN" sz="1300" i="1" dirty="0">
                <a:solidFill>
                  <a:srgbClr val="493456"/>
                </a:solidFill>
              </a:rPr>
              <a:t>Nếu các bạn quên dấu phẩy trong trường hợp của c và d, các bạn sẽ bị mark run-on sentence. Còn nếu các bạn đặt dấu chấm vào giữa hai mệnh đề (dù trong bất cứ trường hợp nào)</a:t>
            </a:r>
          </a:p>
          <a:p>
            <a:pPr algn="just"/>
            <a:r>
              <a:rPr lang="vi-VN" sz="1300" i="1" dirty="0">
                <a:solidFill>
                  <a:srgbClr val="493456"/>
                </a:solidFill>
              </a:rPr>
              <a:t>Ví dụ:  Even though he is busy (dependent clause). He always takes time to cover carefully his daughter (independent clause).</a:t>
            </a:r>
            <a:endParaRPr lang="vi-VN" sz="1300" i="1" dirty="0">
              <a:solidFill>
                <a:srgbClr val="C00000"/>
              </a:solidFil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14</a:t>
            </a:fld>
            <a:endParaRPr lang="en-US" altLang="en-US" dirty="0"/>
          </a:p>
        </p:txBody>
      </p:sp>
    </p:spTree>
    <p:extLst>
      <p:ext uri="{BB962C8B-B14F-4D97-AF65-F5344CB8AC3E}">
        <p14:creationId xmlns:p14="http://schemas.microsoft.com/office/powerpoint/2010/main" val="1348883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300" i="1" dirty="0" err="1">
                <a:solidFill>
                  <a:srgbClr val="493456"/>
                </a:solidFill>
              </a:rPr>
              <a:t>Có</a:t>
            </a:r>
            <a:r>
              <a:rPr lang="en-US" sz="1300" i="1" dirty="0">
                <a:solidFill>
                  <a:srgbClr val="493456"/>
                </a:solidFill>
              </a:rPr>
              <a:t> 4 </a:t>
            </a:r>
            <a:r>
              <a:rPr lang="en-US" sz="1300" i="1" dirty="0" err="1">
                <a:solidFill>
                  <a:srgbClr val="493456"/>
                </a:solidFill>
              </a:rPr>
              <a:t>loại</a:t>
            </a:r>
            <a:r>
              <a:rPr lang="en-US" sz="1300" i="1" dirty="0">
                <a:solidFill>
                  <a:srgbClr val="493456"/>
                </a:solidFill>
              </a:rPr>
              <a:t> </a:t>
            </a:r>
            <a:r>
              <a:rPr lang="en-US" sz="1300" i="1" dirty="0" err="1">
                <a:solidFill>
                  <a:srgbClr val="493456"/>
                </a:solidFill>
              </a:rPr>
              <a:t>câu</a:t>
            </a:r>
            <a:r>
              <a:rPr lang="en-US" sz="1300" i="1" dirty="0">
                <a:solidFill>
                  <a:srgbClr val="493456"/>
                </a:solidFill>
              </a:rPr>
              <a:t> </a:t>
            </a:r>
            <a:r>
              <a:rPr lang="en-US" sz="1300" i="1" dirty="0" err="1">
                <a:solidFill>
                  <a:srgbClr val="493456"/>
                </a:solidFill>
              </a:rPr>
              <a:t>phức</a:t>
            </a:r>
            <a:r>
              <a:rPr lang="en-US" sz="1300" i="1" dirty="0">
                <a:solidFill>
                  <a:srgbClr val="493456"/>
                </a:solidFill>
              </a:rPr>
              <a:t>: </a:t>
            </a:r>
            <a:endParaRPr lang="vi-VN" sz="1300" i="1" dirty="0">
              <a:solidFill>
                <a:srgbClr val="C00000"/>
              </a:solidFill>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15</a:t>
            </a:fld>
            <a:endParaRPr lang="en-US" altLang="en-US" dirty="0"/>
          </a:p>
        </p:txBody>
      </p:sp>
    </p:spTree>
    <p:extLst>
      <p:ext uri="{BB962C8B-B14F-4D97-AF65-F5344CB8AC3E}">
        <p14:creationId xmlns:p14="http://schemas.microsoft.com/office/powerpoint/2010/main" val="1391633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52DF4B-7B3E-40B4-858C-046A922B45F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9046DD9F-A0A8-4294-AC7E-5F785C2C23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DAFA475-570C-4069-8FE5-A9A59EE55377}"/>
              </a:ext>
            </a:extLst>
          </p:cNvPr>
          <p:cNvSpPr>
            <a:spLocks noGrp="1"/>
          </p:cNvSpPr>
          <p:nvPr>
            <p:ph type="dt" sz="half" idx="10"/>
          </p:nvPr>
        </p:nvSpPr>
        <p:spPr/>
        <p:txBody>
          <a:bodyPr/>
          <a:lstStyle/>
          <a:p>
            <a:fld id="{5A14ABB4-3F74-4274-89C6-0D9CF71A6ACE}" type="datetimeFigureOut">
              <a:rPr lang="en-US" smtClean="0"/>
              <a:t>23/11/2024</a:t>
            </a:fld>
            <a:endParaRPr lang="en-US"/>
          </a:p>
        </p:txBody>
      </p:sp>
      <p:sp>
        <p:nvSpPr>
          <p:cNvPr id="5" name="Chỗ dành sẵn cho Chân trang 4">
            <a:extLst>
              <a:ext uri="{FF2B5EF4-FFF2-40B4-BE49-F238E27FC236}">
                <a16:creationId xmlns:a16="http://schemas.microsoft.com/office/drawing/2014/main" id="{B9FFE367-024F-40F7-9944-A26CC81BFA7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C72819-F17A-43AB-B738-75CEC99CC1F6}"/>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155538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A7C358-FCA3-4BC2-832A-15F6D21E6604}"/>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76EA7C9-C2A2-46C0-89AD-1502D2641BA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46BF522-FB77-45FB-9CCC-373DEDDCE1C5}"/>
              </a:ext>
            </a:extLst>
          </p:cNvPr>
          <p:cNvSpPr>
            <a:spLocks noGrp="1"/>
          </p:cNvSpPr>
          <p:nvPr>
            <p:ph type="dt" sz="half" idx="10"/>
          </p:nvPr>
        </p:nvSpPr>
        <p:spPr/>
        <p:txBody>
          <a:bodyPr/>
          <a:lstStyle/>
          <a:p>
            <a:fld id="{5A14ABB4-3F74-4274-89C6-0D9CF71A6ACE}" type="datetimeFigureOut">
              <a:rPr lang="en-US" smtClean="0"/>
              <a:t>23/11/2024</a:t>
            </a:fld>
            <a:endParaRPr lang="en-US"/>
          </a:p>
        </p:txBody>
      </p:sp>
      <p:sp>
        <p:nvSpPr>
          <p:cNvPr id="5" name="Chỗ dành sẵn cho Chân trang 4">
            <a:extLst>
              <a:ext uri="{FF2B5EF4-FFF2-40B4-BE49-F238E27FC236}">
                <a16:creationId xmlns:a16="http://schemas.microsoft.com/office/drawing/2014/main" id="{5C7FBFF1-AED6-4D28-ADCE-39993A4F6D0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D16E441-2098-4352-A2AE-35FD3ECE3B39}"/>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3481585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17DB0838-0E9D-435C-AB8F-7A8F9FBA0BE2}"/>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6EE049E-12CE-4B95-B0CF-DD0348E0B30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66983DE-50F6-4666-AF51-B5ADD9D545B9}"/>
              </a:ext>
            </a:extLst>
          </p:cNvPr>
          <p:cNvSpPr>
            <a:spLocks noGrp="1"/>
          </p:cNvSpPr>
          <p:nvPr>
            <p:ph type="dt" sz="half" idx="10"/>
          </p:nvPr>
        </p:nvSpPr>
        <p:spPr/>
        <p:txBody>
          <a:bodyPr/>
          <a:lstStyle/>
          <a:p>
            <a:fld id="{5A14ABB4-3F74-4274-89C6-0D9CF71A6ACE}" type="datetimeFigureOut">
              <a:rPr lang="en-US" smtClean="0"/>
              <a:t>23/11/2024</a:t>
            </a:fld>
            <a:endParaRPr lang="en-US"/>
          </a:p>
        </p:txBody>
      </p:sp>
      <p:sp>
        <p:nvSpPr>
          <p:cNvPr id="5" name="Chỗ dành sẵn cho Chân trang 4">
            <a:extLst>
              <a:ext uri="{FF2B5EF4-FFF2-40B4-BE49-F238E27FC236}">
                <a16:creationId xmlns:a16="http://schemas.microsoft.com/office/drawing/2014/main" id="{2577A4C3-4D6B-4D05-8948-DEAB90528D3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556916A-85A0-454C-B967-DCCEF74B208A}"/>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566925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ft Pattern Content Orange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5199742" y="715961"/>
            <a:ext cx="6477000" cy="1189037"/>
          </a:xfrm>
          <a:prstGeom prst="rect">
            <a:avLst/>
          </a:prstGeom>
        </p:spPr>
        <p:txBody>
          <a:bodyPr anchor="t">
            <a:normAutofit/>
          </a:bodyPr>
          <a:lstStyle>
            <a:lvl1pPr>
              <a:spcBef>
                <a:spcPts val="1000"/>
              </a:spcBef>
              <a:defRPr sz="4000" b="1" spc="-50" baseline="0">
                <a:solidFill>
                  <a:schemeClr val="bg2"/>
                </a:solidFill>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199743" y="1905000"/>
            <a:ext cx="6477000" cy="3276600"/>
          </a:xfrm>
          <a:prstGeom prst="rect">
            <a:avLst/>
          </a:prstGeom>
        </p:spPr>
        <p:txBody>
          <a:bodyPr/>
          <a:lstStyle>
            <a:lvl1pPr marL="0" indent="0">
              <a:lnSpc>
                <a:spcPct val="100000"/>
              </a:lnSpc>
              <a:buNone/>
              <a:defRPr sz="1800" b="1">
                <a:solidFill>
                  <a:schemeClr val="bg1"/>
                </a:solidFill>
              </a:defRPr>
            </a:lvl1pPr>
            <a:lvl2pPr marL="228600" indent="-228600">
              <a:lnSpc>
                <a:spcPct val="100000"/>
              </a:lnSpc>
              <a:spcBef>
                <a:spcPts val="1000"/>
              </a:spcBef>
              <a:defRPr sz="1800">
                <a:solidFill>
                  <a:schemeClr val="bg1"/>
                </a:solidFill>
              </a:defRPr>
            </a:lvl2pPr>
          </a:lstStyle>
          <a:p>
            <a:pPr lvl="0"/>
            <a:r>
              <a:rPr lang="en-US" dirty="0"/>
              <a:t>Insert subtitle here</a:t>
            </a:r>
          </a:p>
          <a:p>
            <a:pPr lvl="1"/>
            <a:r>
              <a:rPr lang="en-US" dirty="0"/>
              <a:t>Insert content here</a:t>
            </a:r>
          </a:p>
        </p:txBody>
      </p:sp>
      <p:pic>
        <p:nvPicPr>
          <p:cNvPr id="5" name="Picture Placeholder 13" descr="Bright, colorful geometric pattern ">
            <a:extLst>
              <a:ext uri="{FF2B5EF4-FFF2-40B4-BE49-F238E27FC236}">
                <a16:creationId xmlns:a16="http://schemas.microsoft.com/office/drawing/2014/main" id="{0E92939E-CAD0-4B0D-A39F-10B9B25E144D}"/>
              </a:ext>
            </a:extLst>
          </p:cNvPr>
          <p:cNvPicPr>
            <a:picLocks noChangeAspect="1"/>
          </p:cNvPicPr>
          <p:nvPr userDrawn="1"/>
        </p:nvPicPr>
        <p:blipFill rotWithShape="1">
          <a:blip r:embed="rId2"/>
          <a:srcRect l="63120" r="33"/>
          <a:stretch/>
        </p:blipFill>
        <p:spPr>
          <a:xfrm>
            <a:off x="0" y="0"/>
            <a:ext cx="1758043" cy="6858000"/>
          </a:xfrm>
          <a:prstGeom prst="rect">
            <a:avLst/>
          </a:prstGeom>
        </p:spPr>
      </p:pic>
    </p:spTree>
    <p:extLst>
      <p:ext uri="{BB962C8B-B14F-4D97-AF65-F5344CB8AC3E}">
        <p14:creationId xmlns:p14="http://schemas.microsoft.com/office/powerpoint/2010/main" val="421898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p15:clr>
            <a:srgbClr val="5ACBF0"/>
          </p15:clr>
        </p15:guide>
        <p15:guide id="3" orient="horz" pos="2240">
          <p15:clr>
            <a:srgbClr val="5ACBF0"/>
          </p15:clr>
        </p15:guide>
        <p15:guide id="4" orient="horz" pos="2487">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B2C3B6-4B4F-4174-9C9D-CBB0F7DBD4D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34DF5DA-D91E-4FA0-910E-B5A5611D9214}"/>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1476777-83AD-41DE-BDDE-42E2F835A6D1}"/>
              </a:ext>
            </a:extLst>
          </p:cNvPr>
          <p:cNvSpPr>
            <a:spLocks noGrp="1"/>
          </p:cNvSpPr>
          <p:nvPr>
            <p:ph type="dt" sz="half" idx="10"/>
          </p:nvPr>
        </p:nvSpPr>
        <p:spPr/>
        <p:txBody>
          <a:bodyPr/>
          <a:lstStyle/>
          <a:p>
            <a:fld id="{5A14ABB4-3F74-4274-89C6-0D9CF71A6ACE}" type="datetimeFigureOut">
              <a:rPr lang="en-US" smtClean="0"/>
              <a:t>23/11/2024</a:t>
            </a:fld>
            <a:endParaRPr lang="en-US"/>
          </a:p>
        </p:txBody>
      </p:sp>
      <p:sp>
        <p:nvSpPr>
          <p:cNvPr id="5" name="Chỗ dành sẵn cho Chân trang 4">
            <a:extLst>
              <a:ext uri="{FF2B5EF4-FFF2-40B4-BE49-F238E27FC236}">
                <a16:creationId xmlns:a16="http://schemas.microsoft.com/office/drawing/2014/main" id="{29608E42-F32B-4ADF-84B5-DC745EED07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FF3CD7-5B94-4C14-9987-00861F8DADE5}"/>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402122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819FE8-B9B6-4E13-B7D6-00F4524050A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3E82FB9-C7AA-4EB4-85C2-641F1A3244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E489D25-E522-486B-A557-9514FCE8270A}"/>
              </a:ext>
            </a:extLst>
          </p:cNvPr>
          <p:cNvSpPr>
            <a:spLocks noGrp="1"/>
          </p:cNvSpPr>
          <p:nvPr>
            <p:ph type="dt" sz="half" idx="10"/>
          </p:nvPr>
        </p:nvSpPr>
        <p:spPr/>
        <p:txBody>
          <a:bodyPr/>
          <a:lstStyle/>
          <a:p>
            <a:fld id="{5A14ABB4-3F74-4274-89C6-0D9CF71A6ACE}" type="datetimeFigureOut">
              <a:rPr lang="en-US" smtClean="0"/>
              <a:t>23/11/2024</a:t>
            </a:fld>
            <a:endParaRPr lang="en-US"/>
          </a:p>
        </p:txBody>
      </p:sp>
      <p:sp>
        <p:nvSpPr>
          <p:cNvPr id="5" name="Chỗ dành sẵn cho Chân trang 4">
            <a:extLst>
              <a:ext uri="{FF2B5EF4-FFF2-40B4-BE49-F238E27FC236}">
                <a16:creationId xmlns:a16="http://schemas.microsoft.com/office/drawing/2014/main" id="{D40CA760-61AA-41C9-9CDC-F7FC2E3658A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4BEE9C4-9A09-4D31-9F4B-657DCA61E579}"/>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3017034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007686-8DC2-47C6-8501-4F1604A1B82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1528772-C768-4850-81ED-979F9EF4084A}"/>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C391E956-291E-4E85-8A3E-F8EDC6D62518}"/>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E9553D6E-8224-42AC-B96A-EE46CAA08EC7}"/>
              </a:ext>
            </a:extLst>
          </p:cNvPr>
          <p:cNvSpPr>
            <a:spLocks noGrp="1"/>
          </p:cNvSpPr>
          <p:nvPr>
            <p:ph type="dt" sz="half" idx="10"/>
          </p:nvPr>
        </p:nvSpPr>
        <p:spPr/>
        <p:txBody>
          <a:bodyPr/>
          <a:lstStyle/>
          <a:p>
            <a:fld id="{5A14ABB4-3F74-4274-89C6-0D9CF71A6ACE}" type="datetimeFigureOut">
              <a:rPr lang="en-US" smtClean="0"/>
              <a:t>23/11/2024</a:t>
            </a:fld>
            <a:endParaRPr lang="en-US"/>
          </a:p>
        </p:txBody>
      </p:sp>
      <p:sp>
        <p:nvSpPr>
          <p:cNvPr id="6" name="Chỗ dành sẵn cho Chân trang 5">
            <a:extLst>
              <a:ext uri="{FF2B5EF4-FFF2-40B4-BE49-F238E27FC236}">
                <a16:creationId xmlns:a16="http://schemas.microsoft.com/office/drawing/2014/main" id="{4CD7ED64-0B32-4775-8F70-60CE83D0846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0B34154-95F4-419E-9534-5DF34FCC94F3}"/>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851774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110054-61A6-4131-A174-B10986E5A9F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BEB836E-36F9-485E-918E-327E4CE912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AE9F80B5-A304-4B46-B825-959264FAC74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E572504-7889-4B3F-ACB1-5575103265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1880568-FFFE-4F0B-ADB9-513340D805D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8F56345-6878-405A-ABB4-C1B24DE66C33}"/>
              </a:ext>
            </a:extLst>
          </p:cNvPr>
          <p:cNvSpPr>
            <a:spLocks noGrp="1"/>
          </p:cNvSpPr>
          <p:nvPr>
            <p:ph type="dt" sz="half" idx="10"/>
          </p:nvPr>
        </p:nvSpPr>
        <p:spPr/>
        <p:txBody>
          <a:bodyPr/>
          <a:lstStyle/>
          <a:p>
            <a:fld id="{5A14ABB4-3F74-4274-89C6-0D9CF71A6ACE}" type="datetimeFigureOut">
              <a:rPr lang="en-US" smtClean="0"/>
              <a:t>23/11/2024</a:t>
            </a:fld>
            <a:endParaRPr lang="en-US"/>
          </a:p>
        </p:txBody>
      </p:sp>
      <p:sp>
        <p:nvSpPr>
          <p:cNvPr id="8" name="Chỗ dành sẵn cho Chân trang 7">
            <a:extLst>
              <a:ext uri="{FF2B5EF4-FFF2-40B4-BE49-F238E27FC236}">
                <a16:creationId xmlns:a16="http://schemas.microsoft.com/office/drawing/2014/main" id="{BB2FF8F2-A0D2-4F09-894C-0A2BDCFAE55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8C4D7EDD-75E8-46F4-9DC5-5C5D47B07B83}"/>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152136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49D4BED-1C0E-4610-B684-A9DD3569DECA}"/>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3E55D6B6-A9CA-43E2-A6AB-C98B022D4919}"/>
              </a:ext>
            </a:extLst>
          </p:cNvPr>
          <p:cNvSpPr>
            <a:spLocks noGrp="1"/>
          </p:cNvSpPr>
          <p:nvPr>
            <p:ph type="dt" sz="half" idx="10"/>
          </p:nvPr>
        </p:nvSpPr>
        <p:spPr/>
        <p:txBody>
          <a:bodyPr/>
          <a:lstStyle/>
          <a:p>
            <a:fld id="{5A14ABB4-3F74-4274-89C6-0D9CF71A6ACE}" type="datetimeFigureOut">
              <a:rPr lang="en-US" smtClean="0"/>
              <a:t>23/11/2024</a:t>
            </a:fld>
            <a:endParaRPr lang="en-US"/>
          </a:p>
        </p:txBody>
      </p:sp>
      <p:sp>
        <p:nvSpPr>
          <p:cNvPr id="4" name="Chỗ dành sẵn cho Chân trang 3">
            <a:extLst>
              <a:ext uri="{FF2B5EF4-FFF2-40B4-BE49-F238E27FC236}">
                <a16:creationId xmlns:a16="http://schemas.microsoft.com/office/drawing/2014/main" id="{41CB2210-02D0-4FF8-81FC-777B470ED6F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1F9DB1D5-004C-4879-8AC5-3C2D7068DCFD}"/>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27958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D32A9D1-B4E4-49C0-B0CA-A1ABA5A3384C}"/>
              </a:ext>
            </a:extLst>
          </p:cNvPr>
          <p:cNvSpPr>
            <a:spLocks noGrp="1"/>
          </p:cNvSpPr>
          <p:nvPr>
            <p:ph type="dt" sz="half" idx="10"/>
          </p:nvPr>
        </p:nvSpPr>
        <p:spPr/>
        <p:txBody>
          <a:bodyPr/>
          <a:lstStyle/>
          <a:p>
            <a:fld id="{5A14ABB4-3F74-4274-89C6-0D9CF71A6ACE}" type="datetimeFigureOut">
              <a:rPr lang="en-US" smtClean="0"/>
              <a:t>23/11/2024</a:t>
            </a:fld>
            <a:endParaRPr lang="en-US"/>
          </a:p>
        </p:txBody>
      </p:sp>
      <p:sp>
        <p:nvSpPr>
          <p:cNvPr id="3" name="Chỗ dành sẵn cho Chân trang 2">
            <a:extLst>
              <a:ext uri="{FF2B5EF4-FFF2-40B4-BE49-F238E27FC236}">
                <a16:creationId xmlns:a16="http://schemas.microsoft.com/office/drawing/2014/main" id="{F5B8069C-F67A-4561-B11C-6CF410DD9F9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AEDD1604-DF69-4F69-ADB4-BE3E29C87CF9}"/>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963558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875EE95-C86A-40E1-88F0-E8D830D1914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CC2CD07-BB70-4FDD-AA69-B51B544018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3EE0E82-5A79-46F8-837F-193E54A253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B5512EF-3CB1-4031-9442-A827D237AA43}"/>
              </a:ext>
            </a:extLst>
          </p:cNvPr>
          <p:cNvSpPr>
            <a:spLocks noGrp="1"/>
          </p:cNvSpPr>
          <p:nvPr>
            <p:ph type="dt" sz="half" idx="10"/>
          </p:nvPr>
        </p:nvSpPr>
        <p:spPr/>
        <p:txBody>
          <a:bodyPr/>
          <a:lstStyle/>
          <a:p>
            <a:fld id="{5A14ABB4-3F74-4274-89C6-0D9CF71A6ACE}" type="datetimeFigureOut">
              <a:rPr lang="en-US" smtClean="0"/>
              <a:t>23/11/2024</a:t>
            </a:fld>
            <a:endParaRPr lang="en-US"/>
          </a:p>
        </p:txBody>
      </p:sp>
      <p:sp>
        <p:nvSpPr>
          <p:cNvPr id="6" name="Chỗ dành sẵn cho Chân trang 5">
            <a:extLst>
              <a:ext uri="{FF2B5EF4-FFF2-40B4-BE49-F238E27FC236}">
                <a16:creationId xmlns:a16="http://schemas.microsoft.com/office/drawing/2014/main" id="{74C34921-4CAE-42AA-B70F-B746FD5C3BA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121170E-D527-4B56-9C96-6EA3BCD26795}"/>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122906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151FDD-88C4-469C-A94B-D7B50C1F34D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849A95F-72D3-48B8-9CF8-901589521D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E0FFC0E0-0CFF-4FC9-810C-FE4EB16DF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F73F545-6157-4C93-9186-4116535E6AD4}"/>
              </a:ext>
            </a:extLst>
          </p:cNvPr>
          <p:cNvSpPr>
            <a:spLocks noGrp="1"/>
          </p:cNvSpPr>
          <p:nvPr>
            <p:ph type="dt" sz="half" idx="10"/>
          </p:nvPr>
        </p:nvSpPr>
        <p:spPr/>
        <p:txBody>
          <a:bodyPr/>
          <a:lstStyle/>
          <a:p>
            <a:fld id="{5A14ABB4-3F74-4274-89C6-0D9CF71A6ACE}" type="datetimeFigureOut">
              <a:rPr lang="en-US" smtClean="0"/>
              <a:t>23/11/2024</a:t>
            </a:fld>
            <a:endParaRPr lang="en-US"/>
          </a:p>
        </p:txBody>
      </p:sp>
      <p:sp>
        <p:nvSpPr>
          <p:cNvPr id="6" name="Chỗ dành sẵn cho Chân trang 5">
            <a:extLst>
              <a:ext uri="{FF2B5EF4-FFF2-40B4-BE49-F238E27FC236}">
                <a16:creationId xmlns:a16="http://schemas.microsoft.com/office/drawing/2014/main" id="{AB42738F-6ACB-4782-82FA-8F48A199396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5967C33-93E8-411A-93BC-CC7781583DD1}"/>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74150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DE47DED-D1E0-4F9F-BBE7-C379014269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378F988-4053-4B25-BAC9-A837473367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D782DAD-9491-40D0-B96E-B4495C6524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4ABB4-3F74-4274-89C6-0D9CF71A6ACE}" type="datetimeFigureOut">
              <a:rPr lang="en-US" smtClean="0"/>
              <a:t>23/11/2024</a:t>
            </a:fld>
            <a:endParaRPr lang="en-US"/>
          </a:p>
        </p:txBody>
      </p:sp>
      <p:sp>
        <p:nvSpPr>
          <p:cNvPr id="5" name="Chỗ dành sẵn cho Chân trang 4">
            <a:extLst>
              <a:ext uri="{FF2B5EF4-FFF2-40B4-BE49-F238E27FC236}">
                <a16:creationId xmlns:a16="http://schemas.microsoft.com/office/drawing/2014/main" id="{05461EDF-7517-45D8-B962-E11B592D18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EEE916F-B7F1-4341-82A7-C1A951841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7F4C6-0E74-426A-AA2D-2367A61449FD}" type="slidenum">
              <a:rPr lang="en-US" smtClean="0"/>
              <a:t>‹#›</a:t>
            </a:fld>
            <a:endParaRPr lang="en-US"/>
          </a:p>
        </p:txBody>
      </p:sp>
    </p:spTree>
    <p:extLst>
      <p:ext uri="{BB962C8B-B14F-4D97-AF65-F5344CB8AC3E}">
        <p14:creationId xmlns:p14="http://schemas.microsoft.com/office/powerpoint/2010/main" val="927483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ordwall.net/resource/21502289/compound-sentences" TargetMode="Externa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ordwall.net/resource/14281793/english/simple-compound-and-complex-sentences" TargetMode="Externa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hyperlink" Target="http://www.eduhome.com.vn/"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959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175DB4-B83A-4C04-9FCC-98670A766F00}"/>
              </a:ext>
            </a:extLst>
          </p:cNvPr>
          <p:cNvPicPr>
            <a:picLocks noChangeAspect="1"/>
          </p:cNvPicPr>
          <p:nvPr/>
        </p:nvPicPr>
        <p:blipFill rotWithShape="1">
          <a:blip r:embed="rId3"/>
          <a:srcRect t="20366" b="28645"/>
          <a:stretch/>
        </p:blipFill>
        <p:spPr>
          <a:xfrm>
            <a:off x="1744560" y="342900"/>
            <a:ext cx="9693480" cy="742949"/>
          </a:xfrm>
          <a:prstGeom prst="rect">
            <a:avLst/>
          </a:prstGeom>
        </p:spPr>
      </p:pic>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4"/>
          <a:srcRect l="1524" t="50000" r="35110" b="35096"/>
          <a:stretch/>
        </p:blipFill>
        <p:spPr>
          <a:xfrm>
            <a:off x="1862636" y="1302328"/>
            <a:ext cx="6180984" cy="700548"/>
          </a:xfrm>
          <a:prstGeom prst="rect">
            <a:avLst/>
          </a:prstGeom>
        </p:spPr>
      </p:pic>
      <p:sp>
        <p:nvSpPr>
          <p:cNvPr id="8" name="TextBox 7">
            <a:extLst>
              <a:ext uri="{FF2B5EF4-FFF2-40B4-BE49-F238E27FC236}">
                <a16:creationId xmlns:a16="http://schemas.microsoft.com/office/drawing/2014/main" id="{A5C61E26-75F4-4050-BDE8-E7D032AE966F}"/>
              </a:ext>
            </a:extLst>
          </p:cNvPr>
          <p:cNvSpPr txBox="1"/>
          <p:nvPr/>
        </p:nvSpPr>
        <p:spPr>
          <a:xfrm>
            <a:off x="2328863" y="2214563"/>
            <a:ext cx="9572192" cy="4419415"/>
          </a:xfrm>
          <a:prstGeom prst="rect">
            <a:avLst/>
          </a:prstGeom>
          <a:noFill/>
        </p:spPr>
        <p:txBody>
          <a:bodyPr wrap="square" rtlCol="0">
            <a:spAutoFit/>
          </a:bodyPr>
          <a:lstStyle/>
          <a:p>
            <a:r>
              <a:rPr lang="en-US" sz="2600" i="1" dirty="0">
                <a:solidFill>
                  <a:srgbClr val="493456"/>
                </a:solidFill>
              </a:rPr>
              <a:t>A compound sentence has </a:t>
            </a:r>
            <a:r>
              <a:rPr lang="en-US" sz="2600" b="1" i="1" dirty="0">
                <a:solidFill>
                  <a:srgbClr val="493456"/>
                </a:solidFill>
                <a:highlight>
                  <a:srgbClr val="FFFF00"/>
                </a:highlight>
              </a:rPr>
              <a:t>two independent clauses</a:t>
            </a:r>
            <a:r>
              <a:rPr lang="en-US" sz="2600" i="1" dirty="0">
                <a:solidFill>
                  <a:srgbClr val="493456"/>
                </a:solidFill>
              </a:rPr>
              <a:t>* joined by</a:t>
            </a:r>
          </a:p>
          <a:p>
            <a:pPr marL="457200" indent="-457200">
              <a:lnSpc>
                <a:spcPct val="150000"/>
              </a:lnSpc>
              <a:buFont typeface="Arial" panose="020B0604020202020204" pitchFamily="34" charset="0"/>
              <a:buChar char="•"/>
            </a:pPr>
            <a:r>
              <a:rPr lang="en-US" sz="2600" i="1" dirty="0">
                <a:solidFill>
                  <a:srgbClr val="C00000"/>
                </a:solidFill>
              </a:rPr>
              <a:t>a coordinating conjunction (FANBOYS)</a:t>
            </a:r>
          </a:p>
          <a:p>
            <a:pPr>
              <a:lnSpc>
                <a:spcPct val="150000"/>
              </a:lnSpc>
            </a:pPr>
            <a:r>
              <a:rPr lang="en-US" sz="2600" i="1" dirty="0">
                <a:solidFill>
                  <a:srgbClr val="493456"/>
                </a:solidFill>
              </a:rPr>
              <a:t>Tom reads novels, but Jack reads comics.</a:t>
            </a:r>
          </a:p>
          <a:p>
            <a:pPr marL="457200" indent="-457200">
              <a:lnSpc>
                <a:spcPct val="150000"/>
              </a:lnSpc>
              <a:buFont typeface="Arial" panose="020B0604020202020204" pitchFamily="34" charset="0"/>
              <a:buChar char="•"/>
            </a:pPr>
            <a:r>
              <a:rPr lang="en-US" sz="2600" i="1" dirty="0">
                <a:solidFill>
                  <a:srgbClr val="C00000"/>
                </a:solidFill>
              </a:rPr>
              <a:t>A conjunctive adverb (however, therefore, …)</a:t>
            </a:r>
          </a:p>
          <a:p>
            <a:pPr>
              <a:lnSpc>
                <a:spcPct val="150000"/>
              </a:lnSpc>
            </a:pPr>
            <a:r>
              <a:rPr lang="en-US" sz="2600" i="1" dirty="0">
                <a:solidFill>
                  <a:srgbClr val="493456"/>
                </a:solidFill>
              </a:rPr>
              <a:t>Tom reads novels; however, Jack reads comics.</a:t>
            </a:r>
          </a:p>
          <a:p>
            <a:pPr marL="457200" indent="-457200">
              <a:lnSpc>
                <a:spcPct val="150000"/>
              </a:lnSpc>
              <a:buFont typeface="Arial" panose="020B0604020202020204" pitchFamily="34" charset="0"/>
              <a:buChar char="•"/>
            </a:pPr>
            <a:r>
              <a:rPr lang="en-US" sz="2600" i="1" dirty="0">
                <a:solidFill>
                  <a:srgbClr val="C00000"/>
                </a:solidFill>
              </a:rPr>
              <a:t>A semicolon alone (</a:t>
            </a:r>
            <a:r>
              <a:rPr lang="en-US" sz="2600" i="1" dirty="0" err="1">
                <a:solidFill>
                  <a:srgbClr val="C00000"/>
                </a:solidFill>
              </a:rPr>
              <a:t>dấu</a:t>
            </a:r>
            <a:r>
              <a:rPr lang="en-US" sz="2600" i="1" dirty="0">
                <a:solidFill>
                  <a:srgbClr val="C00000"/>
                </a:solidFill>
              </a:rPr>
              <a:t> </a:t>
            </a:r>
            <a:r>
              <a:rPr lang="en-US" sz="2600" i="1" dirty="0" err="1">
                <a:solidFill>
                  <a:srgbClr val="C00000"/>
                </a:solidFill>
              </a:rPr>
              <a:t>chấm</a:t>
            </a:r>
            <a:r>
              <a:rPr lang="en-US" sz="2600" i="1" dirty="0">
                <a:solidFill>
                  <a:srgbClr val="C00000"/>
                </a:solidFill>
              </a:rPr>
              <a:t> </a:t>
            </a:r>
            <a:r>
              <a:rPr lang="en-US" sz="2600" i="1" dirty="0" err="1">
                <a:solidFill>
                  <a:srgbClr val="C00000"/>
                </a:solidFill>
              </a:rPr>
              <a:t>phẩy</a:t>
            </a:r>
            <a:r>
              <a:rPr lang="en-US" sz="2600" i="1" dirty="0">
                <a:solidFill>
                  <a:srgbClr val="C00000"/>
                </a:solidFill>
              </a:rPr>
              <a:t>) </a:t>
            </a:r>
          </a:p>
          <a:p>
            <a:pPr>
              <a:lnSpc>
                <a:spcPct val="150000"/>
              </a:lnSpc>
            </a:pPr>
            <a:r>
              <a:rPr lang="en-US" sz="2600" i="1" dirty="0">
                <a:solidFill>
                  <a:srgbClr val="493456"/>
                </a:solidFill>
              </a:rPr>
              <a:t>Tom reads novels; Jack reads comics.</a:t>
            </a:r>
          </a:p>
        </p:txBody>
      </p:sp>
      <p:sp>
        <p:nvSpPr>
          <p:cNvPr id="14" name="Rectangle 13">
            <a:extLst>
              <a:ext uri="{FF2B5EF4-FFF2-40B4-BE49-F238E27FC236}">
                <a16:creationId xmlns:a16="http://schemas.microsoft.com/office/drawing/2014/main" id="{2BF80B37-AEAE-4FD8-8AA0-46EA45C6851D}"/>
              </a:ext>
            </a:extLst>
          </p:cNvPr>
          <p:cNvSpPr/>
          <p:nvPr/>
        </p:nvSpPr>
        <p:spPr>
          <a:xfrm>
            <a:off x="10183091" y="2909455"/>
            <a:ext cx="1482436" cy="3324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0" i="0" dirty="0">
                <a:solidFill>
                  <a:schemeClr val="tx1"/>
                </a:solidFill>
                <a:effectLst/>
                <a:latin typeface="Open Sans" panose="020B0606030504020204" pitchFamily="34" charset="0"/>
              </a:rPr>
              <a:t>F= for</a:t>
            </a:r>
          </a:p>
          <a:p>
            <a:r>
              <a:rPr lang="en-US" sz="2800" b="0" i="0" dirty="0">
                <a:solidFill>
                  <a:schemeClr val="tx1"/>
                </a:solidFill>
                <a:effectLst/>
                <a:latin typeface="Open Sans" panose="020B0606030504020204" pitchFamily="34" charset="0"/>
              </a:rPr>
              <a:t>A= and</a:t>
            </a:r>
          </a:p>
          <a:p>
            <a:r>
              <a:rPr lang="en-US" sz="2800" b="0" i="0" dirty="0">
                <a:solidFill>
                  <a:schemeClr val="tx1"/>
                </a:solidFill>
                <a:effectLst/>
                <a:latin typeface="Open Sans" panose="020B0606030504020204" pitchFamily="34" charset="0"/>
              </a:rPr>
              <a:t>N= nor</a:t>
            </a:r>
          </a:p>
          <a:p>
            <a:r>
              <a:rPr lang="en-US" sz="2800" b="0" i="0" dirty="0">
                <a:solidFill>
                  <a:schemeClr val="tx1"/>
                </a:solidFill>
                <a:effectLst/>
                <a:latin typeface="Open Sans" panose="020B0606030504020204" pitchFamily="34" charset="0"/>
              </a:rPr>
              <a:t>B= but</a:t>
            </a:r>
          </a:p>
          <a:p>
            <a:r>
              <a:rPr lang="en-US" sz="2800" b="0" i="0" dirty="0">
                <a:solidFill>
                  <a:schemeClr val="tx1"/>
                </a:solidFill>
                <a:effectLst/>
                <a:latin typeface="Open Sans" panose="020B0606030504020204" pitchFamily="34" charset="0"/>
              </a:rPr>
              <a:t>O= or</a:t>
            </a:r>
          </a:p>
          <a:p>
            <a:r>
              <a:rPr lang="en-US" sz="2800" b="0" i="0" dirty="0">
                <a:solidFill>
                  <a:schemeClr val="tx1"/>
                </a:solidFill>
                <a:effectLst/>
                <a:latin typeface="Open Sans" panose="020B0606030504020204" pitchFamily="34" charset="0"/>
              </a:rPr>
              <a:t>Y= yet</a:t>
            </a:r>
          </a:p>
          <a:p>
            <a:r>
              <a:rPr lang="en-US" sz="2800" b="0" i="0" dirty="0">
                <a:solidFill>
                  <a:schemeClr val="tx1"/>
                </a:solidFill>
                <a:effectLst/>
                <a:latin typeface="Open Sans" panose="020B0606030504020204" pitchFamily="34" charset="0"/>
              </a:rPr>
              <a:t>S= so</a:t>
            </a:r>
          </a:p>
        </p:txBody>
      </p:sp>
    </p:spTree>
    <p:extLst>
      <p:ext uri="{BB962C8B-B14F-4D97-AF65-F5344CB8AC3E}">
        <p14:creationId xmlns:p14="http://schemas.microsoft.com/office/powerpoint/2010/main" val="28497912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wipe(left)">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left)">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wipe(left)">
                                      <p:cBhvr>
                                        <p:cTn id="37" dur="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left)">
                                      <p:cBhvr>
                                        <p:cTn id="4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3"/>
          <a:srcRect l="1524" t="50000" r="35110" b="35096"/>
          <a:stretch/>
        </p:blipFill>
        <p:spPr>
          <a:xfrm>
            <a:off x="1791441" y="256715"/>
            <a:ext cx="6180984" cy="700548"/>
          </a:xfrm>
          <a:prstGeom prst="rect">
            <a:avLst/>
          </a:prstGeom>
        </p:spPr>
      </p:pic>
      <p:sp>
        <p:nvSpPr>
          <p:cNvPr id="8" name="TextBox 7">
            <a:extLst>
              <a:ext uri="{FF2B5EF4-FFF2-40B4-BE49-F238E27FC236}">
                <a16:creationId xmlns:a16="http://schemas.microsoft.com/office/drawing/2014/main" id="{A5C61E26-75F4-4050-BDE8-E7D032AE966F}"/>
              </a:ext>
            </a:extLst>
          </p:cNvPr>
          <p:cNvSpPr txBox="1"/>
          <p:nvPr/>
        </p:nvSpPr>
        <p:spPr>
          <a:xfrm>
            <a:off x="1925908" y="1240388"/>
            <a:ext cx="9572192" cy="4185761"/>
          </a:xfrm>
          <a:prstGeom prst="rect">
            <a:avLst/>
          </a:prstGeom>
          <a:noFill/>
        </p:spPr>
        <p:txBody>
          <a:bodyPr wrap="square" rtlCol="0">
            <a:spAutoFit/>
          </a:bodyPr>
          <a:lstStyle/>
          <a:p>
            <a:r>
              <a:rPr lang="en-US" sz="2800" i="1" dirty="0" err="1">
                <a:solidFill>
                  <a:srgbClr val="493456"/>
                </a:solidFill>
              </a:rPr>
              <a:t>Công</a:t>
            </a:r>
            <a:r>
              <a:rPr lang="en-US" sz="2800" i="1" dirty="0">
                <a:solidFill>
                  <a:srgbClr val="493456"/>
                </a:solidFill>
              </a:rPr>
              <a:t> </a:t>
            </a:r>
            <a:r>
              <a:rPr lang="en-US" sz="2800" i="1" dirty="0" err="1">
                <a:solidFill>
                  <a:srgbClr val="493456"/>
                </a:solidFill>
              </a:rPr>
              <a:t>thức</a:t>
            </a:r>
            <a:r>
              <a:rPr lang="en-US" sz="2800" i="1" dirty="0">
                <a:solidFill>
                  <a:srgbClr val="493456"/>
                </a:solidFill>
              </a:rPr>
              <a:t>:</a:t>
            </a:r>
          </a:p>
          <a:p>
            <a:endParaRPr lang="en-US" sz="1400" i="1" dirty="0">
              <a:solidFill>
                <a:srgbClr val="493456"/>
              </a:solidFill>
            </a:endParaRPr>
          </a:p>
          <a:p>
            <a:r>
              <a:rPr lang="en-US" sz="2800" i="1" dirty="0">
                <a:solidFill>
                  <a:srgbClr val="493456"/>
                </a:solidFill>
              </a:rPr>
              <a:t>Clause 1</a:t>
            </a:r>
            <a:r>
              <a:rPr lang="en-US" sz="2800" i="1" dirty="0">
                <a:solidFill>
                  <a:srgbClr val="493456"/>
                </a:solidFill>
                <a:highlight>
                  <a:srgbClr val="FFFF00"/>
                </a:highlight>
              </a:rPr>
              <a:t>, coordinating conjunction </a:t>
            </a:r>
            <a:r>
              <a:rPr lang="en-US" sz="2800" i="1" dirty="0">
                <a:solidFill>
                  <a:srgbClr val="493456"/>
                </a:solidFill>
              </a:rPr>
              <a:t>clause 2.</a:t>
            </a:r>
          </a:p>
          <a:p>
            <a:r>
              <a:rPr lang="en-US" sz="2800" i="1" dirty="0">
                <a:solidFill>
                  <a:srgbClr val="C00000"/>
                </a:solidFill>
              </a:rPr>
              <a:t>Tom reads novels, but Jack reads comics.</a:t>
            </a:r>
          </a:p>
          <a:p>
            <a:endParaRPr lang="en-US" sz="2800" i="1" dirty="0">
              <a:solidFill>
                <a:srgbClr val="493456"/>
              </a:solidFill>
            </a:endParaRPr>
          </a:p>
          <a:p>
            <a:r>
              <a:rPr lang="en-US" sz="2800" i="1" dirty="0">
                <a:solidFill>
                  <a:srgbClr val="493456"/>
                </a:solidFill>
              </a:rPr>
              <a:t>Clause 1</a:t>
            </a:r>
            <a:r>
              <a:rPr lang="en-US" sz="2800" i="1" dirty="0">
                <a:solidFill>
                  <a:srgbClr val="493456"/>
                </a:solidFill>
                <a:highlight>
                  <a:srgbClr val="FFFF00"/>
                </a:highlight>
              </a:rPr>
              <a:t>; conjunctive adverb, </a:t>
            </a:r>
            <a:r>
              <a:rPr lang="en-US" sz="2800" i="1" dirty="0">
                <a:solidFill>
                  <a:srgbClr val="493456"/>
                </a:solidFill>
              </a:rPr>
              <a:t>clause 2.</a:t>
            </a:r>
          </a:p>
          <a:p>
            <a:r>
              <a:rPr lang="en-US" sz="2800" i="1" dirty="0">
                <a:solidFill>
                  <a:srgbClr val="C00000"/>
                </a:solidFill>
              </a:rPr>
              <a:t>Tom reads novels; however, Jack read comics.</a:t>
            </a:r>
          </a:p>
          <a:p>
            <a:endParaRPr lang="en-US" sz="2800" i="1" dirty="0">
              <a:solidFill>
                <a:srgbClr val="C00000"/>
              </a:solidFill>
            </a:endParaRPr>
          </a:p>
          <a:p>
            <a:r>
              <a:rPr lang="en-US" sz="2800" i="1" dirty="0">
                <a:solidFill>
                  <a:srgbClr val="493456"/>
                </a:solidFill>
              </a:rPr>
              <a:t>Clause 1</a:t>
            </a:r>
            <a:r>
              <a:rPr lang="en-US" sz="2800" i="1" dirty="0">
                <a:solidFill>
                  <a:srgbClr val="493456"/>
                </a:solidFill>
                <a:highlight>
                  <a:srgbClr val="FFFF00"/>
                </a:highlight>
              </a:rPr>
              <a:t>;</a:t>
            </a:r>
            <a:r>
              <a:rPr lang="en-US" sz="2800" i="1" dirty="0">
                <a:solidFill>
                  <a:srgbClr val="493456"/>
                </a:solidFill>
              </a:rPr>
              <a:t> clause 2.</a:t>
            </a:r>
          </a:p>
          <a:p>
            <a:r>
              <a:rPr lang="en-US" sz="2800" i="1" dirty="0">
                <a:solidFill>
                  <a:srgbClr val="C00000"/>
                </a:solidFill>
              </a:rPr>
              <a:t>Tom reads novels; his friend reads comics.</a:t>
            </a:r>
          </a:p>
        </p:txBody>
      </p:sp>
      <p:sp>
        <p:nvSpPr>
          <p:cNvPr id="14" name="Rectangle 13">
            <a:extLst>
              <a:ext uri="{FF2B5EF4-FFF2-40B4-BE49-F238E27FC236}">
                <a16:creationId xmlns:a16="http://schemas.microsoft.com/office/drawing/2014/main" id="{2BF80B37-AEAE-4FD8-8AA0-46EA45C6851D}"/>
              </a:ext>
            </a:extLst>
          </p:cNvPr>
          <p:cNvSpPr/>
          <p:nvPr/>
        </p:nvSpPr>
        <p:spPr>
          <a:xfrm>
            <a:off x="1925908" y="5817707"/>
            <a:ext cx="9989867" cy="783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a:solidFill>
                  <a:schemeClr val="tx1"/>
                </a:solidFill>
                <a:effectLst/>
                <a:latin typeface="Open Sans" panose="020B0606030504020204" pitchFamily="34" charset="0"/>
              </a:rPr>
              <a:t>F= for    A= and	N= nor    B= but	   O= or     Y= yet    S= so</a:t>
            </a:r>
          </a:p>
        </p:txBody>
      </p:sp>
      <p:pic>
        <p:nvPicPr>
          <p:cNvPr id="6" name="Picture 5">
            <a:extLst>
              <a:ext uri="{FF2B5EF4-FFF2-40B4-BE49-F238E27FC236}">
                <a16:creationId xmlns:a16="http://schemas.microsoft.com/office/drawing/2014/main" id="{78EABD85-0EC6-4E24-B23A-FC4F8E1D933F}"/>
              </a:ext>
            </a:extLst>
          </p:cNvPr>
          <p:cNvPicPr>
            <a:picLocks noChangeAspect="1"/>
          </p:cNvPicPr>
          <p:nvPr/>
        </p:nvPicPr>
        <p:blipFill rotWithShape="1">
          <a:blip r:embed="rId4"/>
          <a:srcRect l="47298" t="20366" r="12021" b="25857"/>
          <a:stretch/>
        </p:blipFill>
        <p:spPr>
          <a:xfrm>
            <a:off x="7972425" y="173685"/>
            <a:ext cx="3943350" cy="783578"/>
          </a:xfrm>
          <a:prstGeom prst="rect">
            <a:avLst/>
          </a:prstGeom>
        </p:spPr>
      </p:pic>
    </p:spTree>
    <p:extLst>
      <p:ext uri="{BB962C8B-B14F-4D97-AF65-F5344CB8AC3E}">
        <p14:creationId xmlns:p14="http://schemas.microsoft.com/office/powerpoint/2010/main" val="2409841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wipe(left)">
                                      <p:cBhvr>
                                        <p:cTn id="15" dur="500"/>
                                        <p:tgtEl>
                                          <p:spTgt spid="8">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wipe(left)">
                                      <p:cBhvr>
                                        <p:cTn id="20" dur="500"/>
                                        <p:tgtEl>
                                          <p:spTgt spid="8">
                                            <p:txEl>
                                              <p:pRg st="5" end="5"/>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wipe(left)">
                                      <p:cBhvr>
                                        <p:cTn id="23" dur="500"/>
                                        <p:tgtEl>
                                          <p:spTgt spid="8">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8" end="8"/>
                                            </p:txEl>
                                          </p:spTgt>
                                        </p:tgtEl>
                                        <p:attrNameLst>
                                          <p:attrName>style.visibility</p:attrName>
                                        </p:attrNameLst>
                                      </p:cBhvr>
                                      <p:to>
                                        <p:strVal val="visible"/>
                                      </p:to>
                                    </p:set>
                                    <p:animEffect transition="in" filter="wipe(left)">
                                      <p:cBhvr>
                                        <p:cTn id="28" dur="500"/>
                                        <p:tgtEl>
                                          <p:spTgt spid="8">
                                            <p:txEl>
                                              <p:pRg st="8" end="8"/>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animEffect transition="in" filter="wipe(left)">
                                      <p:cBhvr>
                                        <p:cTn id="31"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3"/>
          <a:srcRect l="1524" t="50000" r="35110" b="35096"/>
          <a:stretch/>
        </p:blipFill>
        <p:spPr>
          <a:xfrm>
            <a:off x="1791441" y="256715"/>
            <a:ext cx="6180984" cy="700548"/>
          </a:xfrm>
          <a:prstGeom prst="rect">
            <a:avLst/>
          </a:prstGeom>
        </p:spPr>
      </p:pic>
      <p:sp>
        <p:nvSpPr>
          <p:cNvPr id="8" name="TextBox 7">
            <a:extLst>
              <a:ext uri="{FF2B5EF4-FFF2-40B4-BE49-F238E27FC236}">
                <a16:creationId xmlns:a16="http://schemas.microsoft.com/office/drawing/2014/main" id="{A5C61E26-75F4-4050-BDE8-E7D032AE966F}"/>
              </a:ext>
            </a:extLst>
          </p:cNvPr>
          <p:cNvSpPr txBox="1"/>
          <p:nvPr/>
        </p:nvSpPr>
        <p:spPr>
          <a:xfrm>
            <a:off x="1870365" y="997527"/>
            <a:ext cx="10045410" cy="5582744"/>
          </a:xfrm>
          <a:prstGeom prst="rect">
            <a:avLst/>
          </a:prstGeom>
          <a:noFill/>
        </p:spPr>
        <p:txBody>
          <a:bodyPr wrap="square" rtlCol="0">
            <a:spAutoFit/>
          </a:bodyPr>
          <a:lstStyle/>
          <a:p>
            <a:r>
              <a:rPr lang="en-US" sz="2600" i="1" dirty="0" err="1">
                <a:solidFill>
                  <a:srgbClr val="493456"/>
                </a:solidFill>
              </a:rPr>
              <a:t>Lưu</a:t>
            </a:r>
            <a:r>
              <a:rPr lang="en-US" sz="2600" i="1" dirty="0">
                <a:solidFill>
                  <a:srgbClr val="493456"/>
                </a:solidFill>
              </a:rPr>
              <a:t> ý:</a:t>
            </a:r>
          </a:p>
          <a:p>
            <a:pPr algn="just"/>
            <a:r>
              <a:rPr lang="vi-VN" sz="2400" b="1" i="1" dirty="0">
                <a:solidFill>
                  <a:srgbClr val="493456"/>
                </a:solidFill>
              </a:rPr>
              <a:t>Sử dụng quá nhiều mệnh đề trong 1 câu sẽ gây khó khăn để người đọc theo kịp ý bạn muốn diễn đạt</a:t>
            </a:r>
            <a:r>
              <a:rPr lang="vi-VN" sz="2400" i="1" dirty="0">
                <a:solidFill>
                  <a:srgbClr val="493456"/>
                </a:solidFill>
              </a:rPr>
              <a:t>. Bạn cũng không thể dùng 1 liên từ 2 lần trong 1 câu để nối mệnh đề. Hơn nữa trước khi bắt đầu nối câu các bạn không được phép quên dấu phẩy (comma) đặt phía trước conjunctions, nếu không các bạn sẽ bị </a:t>
            </a:r>
            <a:r>
              <a:rPr lang="en-US" sz="2400" i="1" dirty="0" err="1">
                <a:solidFill>
                  <a:srgbClr val="493456"/>
                </a:solidFill>
              </a:rPr>
              <a:t>đánh</a:t>
            </a:r>
            <a:r>
              <a:rPr lang="en-US" sz="2400" i="1" dirty="0">
                <a:solidFill>
                  <a:srgbClr val="493456"/>
                </a:solidFill>
              </a:rPr>
              <a:t> </a:t>
            </a:r>
            <a:r>
              <a:rPr lang="en-US" sz="2400" i="1" dirty="0" err="1">
                <a:solidFill>
                  <a:srgbClr val="493456"/>
                </a:solidFill>
              </a:rPr>
              <a:t>dấu</a:t>
            </a:r>
            <a:r>
              <a:rPr lang="en-US" sz="2400" i="1" dirty="0">
                <a:solidFill>
                  <a:srgbClr val="493456"/>
                </a:solidFill>
              </a:rPr>
              <a:t> </a:t>
            </a:r>
            <a:r>
              <a:rPr lang="vi-VN" sz="2400" i="1" dirty="0">
                <a:solidFill>
                  <a:srgbClr val="493456"/>
                </a:solidFill>
                <a:highlight>
                  <a:srgbClr val="FFFF00"/>
                </a:highlight>
              </a:rPr>
              <a:t> run-on sentence</a:t>
            </a:r>
            <a:r>
              <a:rPr lang="vi-VN" sz="2400" i="1" dirty="0">
                <a:solidFill>
                  <a:srgbClr val="493456"/>
                </a:solidFill>
              </a:rPr>
              <a:t>.</a:t>
            </a:r>
          </a:p>
          <a:p>
            <a:endParaRPr lang="vi-VN" sz="2600" i="1" dirty="0">
              <a:solidFill>
                <a:srgbClr val="493456"/>
              </a:solidFill>
            </a:endParaRPr>
          </a:p>
          <a:p>
            <a:r>
              <a:rPr lang="vi-VN" sz="2600" i="1" dirty="0">
                <a:solidFill>
                  <a:srgbClr val="493456"/>
                </a:solidFill>
              </a:rPr>
              <a:t>Ví dụ câu sai:</a:t>
            </a:r>
          </a:p>
          <a:p>
            <a:pPr marL="514350" indent="-514350" algn="just">
              <a:buFont typeface="+mj-lt"/>
              <a:buAutoNum type="arabicPeriod"/>
            </a:pPr>
            <a:r>
              <a:rPr lang="vi-VN" sz="2600" i="1" dirty="0">
                <a:solidFill>
                  <a:srgbClr val="493456"/>
                </a:solidFill>
              </a:rPr>
              <a:t>Computers are used widely in most countries now</a:t>
            </a:r>
            <a:r>
              <a:rPr lang="vi-VN" sz="2600" i="1" dirty="0">
                <a:solidFill>
                  <a:srgbClr val="C00000"/>
                </a:solidFill>
              </a:rPr>
              <a:t>,</a:t>
            </a:r>
            <a:r>
              <a:rPr lang="en-US" sz="2600" i="1" dirty="0">
                <a:solidFill>
                  <a:srgbClr val="C00000"/>
                </a:solidFill>
              </a:rPr>
              <a:t> </a:t>
            </a:r>
            <a:r>
              <a:rPr lang="vi-VN" sz="2600" i="1" dirty="0">
                <a:solidFill>
                  <a:srgbClr val="C00000"/>
                </a:solidFill>
              </a:rPr>
              <a:t>and </a:t>
            </a:r>
            <a:r>
              <a:rPr lang="vi-VN" sz="2600" i="1" dirty="0">
                <a:solidFill>
                  <a:srgbClr val="493456"/>
                </a:solidFill>
              </a:rPr>
              <a:t>they are a sign of progress</a:t>
            </a:r>
            <a:r>
              <a:rPr lang="vi-VN" sz="2600" i="1" dirty="0">
                <a:solidFill>
                  <a:srgbClr val="C00000"/>
                </a:solidFill>
              </a:rPr>
              <a:t>, and </a:t>
            </a:r>
            <a:r>
              <a:rPr lang="vi-VN" sz="2600" i="1" dirty="0">
                <a:solidFill>
                  <a:srgbClr val="493456"/>
                </a:solidFill>
              </a:rPr>
              <a:t>we must ensure everyone has access to them.</a:t>
            </a:r>
            <a:endParaRPr lang="en-US" sz="2600" i="1" dirty="0">
              <a:solidFill>
                <a:srgbClr val="493456"/>
              </a:solidFill>
            </a:endParaRPr>
          </a:p>
          <a:p>
            <a:pPr marL="514350" indent="-514350" algn="just">
              <a:buFont typeface="+mj-lt"/>
              <a:buAutoNum type="arabicPeriod"/>
            </a:pPr>
            <a:r>
              <a:rPr lang="vi-VN" sz="2600" i="1" dirty="0">
                <a:solidFill>
                  <a:srgbClr val="493456"/>
                </a:solidFill>
              </a:rPr>
              <a:t>Computers are used widely in most countries now </a:t>
            </a:r>
            <a:r>
              <a:rPr lang="vi-VN" sz="2000" i="1" dirty="0">
                <a:solidFill>
                  <a:srgbClr val="493456"/>
                </a:solidFill>
              </a:rPr>
              <a:t>(</a:t>
            </a:r>
            <a:r>
              <a:rPr lang="vi-VN" sz="2000" i="1" dirty="0">
                <a:solidFill>
                  <a:srgbClr val="493456"/>
                </a:solidFill>
                <a:highlight>
                  <a:srgbClr val="FFFF00"/>
                </a:highlight>
              </a:rPr>
              <a:t>thiếu dấu phẩy</a:t>
            </a:r>
            <a:r>
              <a:rPr lang="vi-VN" sz="2000" i="1" dirty="0">
                <a:solidFill>
                  <a:srgbClr val="493456"/>
                </a:solidFill>
              </a:rPr>
              <a:t>)</a:t>
            </a:r>
            <a:r>
              <a:rPr lang="en-US" sz="2000" i="1" dirty="0">
                <a:solidFill>
                  <a:srgbClr val="493456"/>
                </a:solidFill>
              </a:rPr>
              <a:t> </a:t>
            </a:r>
            <a:r>
              <a:rPr lang="vi-VN" sz="2600" i="1" dirty="0">
                <a:solidFill>
                  <a:srgbClr val="493456"/>
                </a:solidFill>
              </a:rPr>
              <a:t>and they are a sign of progress and we must ensure everyone has access to them.</a:t>
            </a:r>
            <a:endParaRPr lang="en-US" sz="2600" i="1" dirty="0">
              <a:solidFill>
                <a:srgbClr val="493456"/>
              </a:solidFill>
            </a:endParaRPr>
          </a:p>
        </p:txBody>
      </p:sp>
      <p:pic>
        <p:nvPicPr>
          <p:cNvPr id="6" name="Picture 5">
            <a:extLst>
              <a:ext uri="{FF2B5EF4-FFF2-40B4-BE49-F238E27FC236}">
                <a16:creationId xmlns:a16="http://schemas.microsoft.com/office/drawing/2014/main" id="{78EABD85-0EC6-4E24-B23A-FC4F8E1D933F}"/>
              </a:ext>
            </a:extLst>
          </p:cNvPr>
          <p:cNvPicPr>
            <a:picLocks noChangeAspect="1"/>
          </p:cNvPicPr>
          <p:nvPr/>
        </p:nvPicPr>
        <p:blipFill rotWithShape="1">
          <a:blip r:embed="rId4"/>
          <a:srcRect l="47298" t="20366" r="12021" b="25857"/>
          <a:stretch/>
        </p:blipFill>
        <p:spPr>
          <a:xfrm>
            <a:off x="7972425" y="173685"/>
            <a:ext cx="3943350" cy="783578"/>
          </a:xfrm>
          <a:prstGeom prst="rect">
            <a:avLst/>
          </a:prstGeom>
        </p:spPr>
      </p:pic>
    </p:spTree>
    <p:extLst>
      <p:ext uri="{BB962C8B-B14F-4D97-AF65-F5344CB8AC3E}">
        <p14:creationId xmlns:p14="http://schemas.microsoft.com/office/powerpoint/2010/main" val="24448224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wipe(left)">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wipe(left)">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wipe(left)">
                                      <p:cBhvr>
                                        <p:cTn id="2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175DB4-B83A-4C04-9FCC-98670A766F00}"/>
              </a:ext>
            </a:extLst>
          </p:cNvPr>
          <p:cNvPicPr>
            <a:picLocks noChangeAspect="1"/>
          </p:cNvPicPr>
          <p:nvPr/>
        </p:nvPicPr>
        <p:blipFill rotWithShape="1">
          <a:blip r:embed="rId3"/>
          <a:srcRect t="20366" b="28645"/>
          <a:stretch/>
        </p:blipFill>
        <p:spPr>
          <a:xfrm>
            <a:off x="1744560" y="342900"/>
            <a:ext cx="9693480" cy="742949"/>
          </a:xfrm>
          <a:prstGeom prst="rect">
            <a:avLst/>
          </a:prstGeom>
        </p:spPr>
      </p:pic>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4"/>
          <a:srcRect l="1211" t="73201" r="35423" b="11895"/>
          <a:stretch/>
        </p:blipFill>
        <p:spPr>
          <a:xfrm>
            <a:off x="1862636" y="1302328"/>
            <a:ext cx="6180984" cy="700548"/>
          </a:xfrm>
          <a:prstGeom prst="rect">
            <a:avLst/>
          </a:prstGeom>
        </p:spPr>
      </p:pic>
      <p:sp>
        <p:nvSpPr>
          <p:cNvPr id="8" name="TextBox 7">
            <a:extLst>
              <a:ext uri="{FF2B5EF4-FFF2-40B4-BE49-F238E27FC236}">
                <a16:creationId xmlns:a16="http://schemas.microsoft.com/office/drawing/2014/main" id="{A5C61E26-75F4-4050-BDE8-E7D032AE966F}"/>
              </a:ext>
            </a:extLst>
          </p:cNvPr>
          <p:cNvSpPr txBox="1"/>
          <p:nvPr/>
        </p:nvSpPr>
        <p:spPr>
          <a:xfrm>
            <a:off x="1981201" y="2214563"/>
            <a:ext cx="8488166" cy="4493538"/>
          </a:xfrm>
          <a:prstGeom prst="rect">
            <a:avLst/>
          </a:prstGeom>
          <a:noFill/>
        </p:spPr>
        <p:txBody>
          <a:bodyPr wrap="square" rtlCol="0">
            <a:spAutoFit/>
          </a:bodyPr>
          <a:lstStyle/>
          <a:p>
            <a:pPr algn="just"/>
            <a:r>
              <a:rPr lang="en-US" sz="2600" i="1" dirty="0">
                <a:solidFill>
                  <a:srgbClr val="493456"/>
                </a:solidFill>
              </a:rPr>
              <a:t>A complex sentence has </a:t>
            </a:r>
            <a:r>
              <a:rPr lang="en-US" sz="2600" i="1" dirty="0">
                <a:solidFill>
                  <a:srgbClr val="493456"/>
                </a:solidFill>
                <a:highlight>
                  <a:srgbClr val="FFFF00"/>
                </a:highlight>
              </a:rPr>
              <a:t>one dependent clause </a:t>
            </a:r>
            <a:r>
              <a:rPr lang="en-US" sz="2600" i="1" dirty="0">
                <a:solidFill>
                  <a:srgbClr val="493456"/>
                </a:solidFill>
              </a:rPr>
              <a:t>(headed by a subordinating conjunction or a relative pronoun ) </a:t>
            </a:r>
            <a:r>
              <a:rPr lang="en-US" sz="2600" i="1" dirty="0">
                <a:solidFill>
                  <a:srgbClr val="493456"/>
                </a:solidFill>
                <a:highlight>
                  <a:srgbClr val="FFFF00"/>
                </a:highlight>
              </a:rPr>
              <a:t>joined to an independent clause</a:t>
            </a:r>
            <a:r>
              <a:rPr lang="en-US" sz="2600" i="1" dirty="0">
                <a:solidFill>
                  <a:srgbClr val="493456"/>
                </a:solidFill>
              </a:rPr>
              <a:t>.</a:t>
            </a:r>
          </a:p>
          <a:p>
            <a:pPr algn="just"/>
            <a:r>
              <a:rPr lang="vi-VN" sz="2600" i="1" dirty="0">
                <a:solidFill>
                  <a:srgbClr val="C00000"/>
                </a:solidFill>
              </a:rPr>
              <a:t>Câu phức là câu có ít nhất </a:t>
            </a:r>
            <a:r>
              <a:rPr lang="vi-VN" sz="2600" i="1" dirty="0">
                <a:solidFill>
                  <a:srgbClr val="C00000"/>
                </a:solidFill>
                <a:highlight>
                  <a:srgbClr val="FFFF00"/>
                </a:highlight>
              </a:rPr>
              <a:t>1 mệnh đề phụ thuộc </a:t>
            </a:r>
            <a:r>
              <a:rPr lang="vi-VN" sz="2600" i="1" dirty="0">
                <a:solidFill>
                  <a:srgbClr val="C00000"/>
                </a:solidFill>
              </a:rPr>
              <a:t>(dependent clause) và </a:t>
            </a:r>
            <a:r>
              <a:rPr lang="vi-VN" sz="2600" i="1" dirty="0">
                <a:solidFill>
                  <a:srgbClr val="C00000"/>
                </a:solidFill>
                <a:highlight>
                  <a:srgbClr val="FFFF00"/>
                </a:highlight>
              </a:rPr>
              <a:t>1 mệnh đề độc lập </a:t>
            </a:r>
            <a:r>
              <a:rPr lang="vi-VN" sz="2600" i="1" dirty="0">
                <a:solidFill>
                  <a:srgbClr val="C00000"/>
                </a:solidFill>
              </a:rPr>
              <a:t>(independent clause) liên kết với nhau, nhưng không sử dụng các liên từ nói trên “Fanboy” nhưng </a:t>
            </a:r>
            <a:r>
              <a:rPr lang="vi-VN" sz="2600" i="1" dirty="0">
                <a:solidFill>
                  <a:srgbClr val="C00000"/>
                </a:solidFill>
                <a:highlight>
                  <a:srgbClr val="FFFF00"/>
                </a:highlight>
              </a:rPr>
              <a:t>sử dụng các liên từ phụ thuộc Subordinating Conjuntions</a:t>
            </a:r>
            <a:r>
              <a:rPr lang="vi-VN" sz="2600" i="1" dirty="0">
                <a:solidFill>
                  <a:srgbClr val="C00000"/>
                </a:solidFill>
              </a:rPr>
              <a:t>.</a:t>
            </a:r>
            <a:endParaRPr lang="en-US" sz="2600" i="1" dirty="0">
              <a:solidFill>
                <a:srgbClr val="C00000"/>
              </a:solidFill>
            </a:endParaRPr>
          </a:p>
          <a:p>
            <a:pPr algn="just"/>
            <a:endParaRPr lang="en-US" sz="2600" i="1" dirty="0">
              <a:solidFill>
                <a:srgbClr val="C00000"/>
              </a:solidFill>
            </a:endParaRPr>
          </a:p>
          <a:p>
            <a:pPr algn="just"/>
            <a:r>
              <a:rPr lang="vi-VN" sz="2600" b="1" i="1" dirty="0">
                <a:solidFill>
                  <a:srgbClr val="A31312"/>
                </a:solidFill>
              </a:rPr>
              <a:t>Lưu ý</a:t>
            </a:r>
            <a:r>
              <a:rPr lang="vi-VN" sz="2600" i="1" dirty="0">
                <a:solidFill>
                  <a:srgbClr val="493456"/>
                </a:solidFill>
              </a:rPr>
              <a:t>: Mệnh đề đi liền với liên từ trong câu phức là mệnh đề phụ thuộc (dependent clause).</a:t>
            </a:r>
          </a:p>
        </p:txBody>
      </p:sp>
    </p:spTree>
    <p:extLst>
      <p:ext uri="{BB962C8B-B14F-4D97-AF65-F5344CB8AC3E}">
        <p14:creationId xmlns:p14="http://schemas.microsoft.com/office/powerpoint/2010/main" val="7386718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3"/>
          <a:srcRect l="1211" t="73201" r="35423" b="11895"/>
          <a:stretch/>
        </p:blipFill>
        <p:spPr>
          <a:xfrm>
            <a:off x="1791441" y="173685"/>
            <a:ext cx="6180984" cy="700548"/>
          </a:xfrm>
          <a:prstGeom prst="rect">
            <a:avLst/>
          </a:prstGeom>
        </p:spPr>
      </p:pic>
      <p:sp>
        <p:nvSpPr>
          <p:cNvPr id="8" name="TextBox 7">
            <a:extLst>
              <a:ext uri="{FF2B5EF4-FFF2-40B4-BE49-F238E27FC236}">
                <a16:creationId xmlns:a16="http://schemas.microsoft.com/office/drawing/2014/main" id="{A5C61E26-75F4-4050-BDE8-E7D032AE966F}"/>
              </a:ext>
            </a:extLst>
          </p:cNvPr>
          <p:cNvSpPr txBox="1"/>
          <p:nvPr/>
        </p:nvSpPr>
        <p:spPr>
          <a:xfrm>
            <a:off x="1907817" y="1223205"/>
            <a:ext cx="8407438" cy="5201424"/>
          </a:xfrm>
          <a:prstGeom prst="rect">
            <a:avLst/>
          </a:prstGeom>
          <a:noFill/>
        </p:spPr>
        <p:txBody>
          <a:bodyPr wrap="square" rtlCol="0">
            <a:spAutoFit/>
          </a:bodyPr>
          <a:lstStyle/>
          <a:p>
            <a:pPr algn="just"/>
            <a:r>
              <a:rPr lang="vi-VN" sz="2800" i="1" dirty="0">
                <a:solidFill>
                  <a:srgbClr val="493456"/>
                </a:solidFill>
              </a:rPr>
              <a:t>Ví dụ:</a:t>
            </a:r>
          </a:p>
          <a:p>
            <a:pPr marL="514350" indent="-514350" algn="just">
              <a:buFont typeface="+mj-lt"/>
              <a:buAutoNum type="arabicPeriod"/>
            </a:pPr>
            <a:r>
              <a:rPr lang="vi-VN" sz="2800" i="1" dirty="0">
                <a:solidFill>
                  <a:srgbClr val="A31312"/>
                </a:solidFill>
              </a:rPr>
              <a:t>He always takes time to cover his daughter carefully (independent clause) </a:t>
            </a:r>
            <a:r>
              <a:rPr lang="vi-VN" sz="2800" i="1" dirty="0">
                <a:solidFill>
                  <a:srgbClr val="0070C0"/>
                </a:solidFill>
              </a:rPr>
              <a:t>even though he is extremely busy (dependent clause).</a:t>
            </a:r>
            <a:endParaRPr lang="en-US" sz="2800" i="1" dirty="0">
              <a:solidFill>
                <a:srgbClr val="0070C0"/>
              </a:solidFill>
            </a:endParaRPr>
          </a:p>
          <a:p>
            <a:pPr marL="342900" indent="-342900" algn="just">
              <a:buFont typeface="+mj-lt"/>
              <a:buAutoNum type="arabicPeriod"/>
            </a:pPr>
            <a:endParaRPr lang="vi-VN" i="1" dirty="0">
              <a:solidFill>
                <a:srgbClr val="493456"/>
              </a:solidFill>
            </a:endParaRPr>
          </a:p>
          <a:p>
            <a:pPr marL="514350" indent="-514350" algn="just">
              <a:buFont typeface="+mj-lt"/>
              <a:buAutoNum type="arabicPeriod"/>
            </a:pPr>
            <a:r>
              <a:rPr lang="vi-VN" sz="2800" i="1" dirty="0">
                <a:solidFill>
                  <a:srgbClr val="A31312"/>
                </a:solidFill>
              </a:rPr>
              <a:t>You should think about money saving from now </a:t>
            </a:r>
            <a:r>
              <a:rPr lang="vi-VN" sz="2800" i="1" dirty="0">
                <a:solidFill>
                  <a:srgbClr val="0070C0"/>
                </a:solidFill>
              </a:rPr>
              <a:t>if you want to study abroad.</a:t>
            </a:r>
            <a:endParaRPr lang="en-US" sz="2800" i="1" dirty="0">
              <a:solidFill>
                <a:srgbClr val="0070C0"/>
              </a:solidFill>
            </a:endParaRPr>
          </a:p>
          <a:p>
            <a:pPr marL="342900" indent="-342900" algn="just">
              <a:buFont typeface="+mj-lt"/>
              <a:buAutoNum type="arabicPeriod"/>
            </a:pPr>
            <a:endParaRPr lang="vi-VN" sz="1600" i="1" dirty="0">
              <a:solidFill>
                <a:srgbClr val="493456"/>
              </a:solidFill>
            </a:endParaRPr>
          </a:p>
          <a:p>
            <a:pPr marL="514350" indent="-514350" algn="just">
              <a:buFont typeface="+mj-lt"/>
              <a:buAutoNum type="arabicPeriod"/>
            </a:pPr>
            <a:r>
              <a:rPr lang="vi-VN" sz="2800" i="1" dirty="0">
                <a:solidFill>
                  <a:srgbClr val="0070C0"/>
                </a:solidFill>
              </a:rPr>
              <a:t>Even though</a:t>
            </a:r>
            <a:r>
              <a:rPr lang="en-US" sz="2800" i="1" dirty="0">
                <a:solidFill>
                  <a:srgbClr val="0070C0"/>
                </a:solidFill>
              </a:rPr>
              <a:t> </a:t>
            </a:r>
            <a:r>
              <a:rPr lang="vi-VN" sz="2800" i="1" dirty="0">
                <a:solidFill>
                  <a:srgbClr val="0070C0"/>
                </a:solidFill>
              </a:rPr>
              <a:t>he is busy, </a:t>
            </a:r>
            <a:r>
              <a:rPr lang="vi-VN" sz="2800" i="1" dirty="0">
                <a:solidFill>
                  <a:srgbClr val="A31312"/>
                </a:solidFill>
              </a:rPr>
              <a:t>he always takes time to cover his daughter</a:t>
            </a:r>
            <a:r>
              <a:rPr lang="en-US" sz="2800" i="1" dirty="0">
                <a:solidFill>
                  <a:srgbClr val="A31312"/>
                </a:solidFill>
              </a:rPr>
              <a:t> </a:t>
            </a:r>
            <a:r>
              <a:rPr lang="vi-VN" sz="2800" i="1" dirty="0">
                <a:solidFill>
                  <a:srgbClr val="A31312"/>
                </a:solidFill>
              </a:rPr>
              <a:t>carefully.</a:t>
            </a:r>
            <a:endParaRPr lang="en-US" sz="2800" i="1" dirty="0">
              <a:solidFill>
                <a:srgbClr val="A31312"/>
              </a:solidFill>
            </a:endParaRPr>
          </a:p>
          <a:p>
            <a:pPr marL="342900" indent="-342900" algn="just">
              <a:buFont typeface="+mj-lt"/>
              <a:buAutoNum type="arabicPeriod"/>
            </a:pPr>
            <a:endParaRPr lang="vi-VN" sz="1600" i="1" dirty="0">
              <a:solidFill>
                <a:srgbClr val="A31312"/>
              </a:solidFill>
            </a:endParaRPr>
          </a:p>
          <a:p>
            <a:pPr marL="514350" indent="-514350" algn="just">
              <a:buFont typeface="+mj-lt"/>
              <a:buAutoNum type="arabicPeriod"/>
            </a:pPr>
            <a:r>
              <a:rPr lang="vi-VN" sz="2800" i="1" dirty="0">
                <a:solidFill>
                  <a:srgbClr val="0070C0"/>
                </a:solidFill>
              </a:rPr>
              <a:t>If</a:t>
            </a:r>
            <a:r>
              <a:rPr lang="en-US" sz="2800" i="1" dirty="0">
                <a:solidFill>
                  <a:srgbClr val="0070C0"/>
                </a:solidFill>
              </a:rPr>
              <a:t> </a:t>
            </a:r>
            <a:r>
              <a:rPr lang="vi-VN" sz="2800" i="1" dirty="0">
                <a:solidFill>
                  <a:srgbClr val="0070C0"/>
                </a:solidFill>
              </a:rPr>
              <a:t>you want to study abroad, </a:t>
            </a:r>
            <a:r>
              <a:rPr lang="vi-VN" sz="2800" i="1" dirty="0">
                <a:solidFill>
                  <a:srgbClr val="A31312"/>
                </a:solidFill>
              </a:rPr>
              <a:t>you should think about money saving from now.</a:t>
            </a:r>
          </a:p>
        </p:txBody>
      </p:sp>
      <p:pic>
        <p:nvPicPr>
          <p:cNvPr id="6" name="Picture 5">
            <a:extLst>
              <a:ext uri="{FF2B5EF4-FFF2-40B4-BE49-F238E27FC236}">
                <a16:creationId xmlns:a16="http://schemas.microsoft.com/office/drawing/2014/main" id="{5BE84351-3C25-4C67-81FD-BA2458381BD9}"/>
              </a:ext>
            </a:extLst>
          </p:cNvPr>
          <p:cNvPicPr>
            <a:picLocks noChangeAspect="1"/>
          </p:cNvPicPr>
          <p:nvPr/>
        </p:nvPicPr>
        <p:blipFill rotWithShape="1">
          <a:blip r:embed="rId4"/>
          <a:srcRect l="47298" t="20366" r="12021" b="25857"/>
          <a:stretch/>
        </p:blipFill>
        <p:spPr>
          <a:xfrm>
            <a:off x="7972425" y="173685"/>
            <a:ext cx="3943350" cy="783578"/>
          </a:xfrm>
          <a:prstGeom prst="rect">
            <a:avLst/>
          </a:prstGeom>
        </p:spPr>
      </p:pic>
      <p:pic>
        <p:nvPicPr>
          <p:cNvPr id="2" name="Picture 1">
            <a:extLst>
              <a:ext uri="{FF2B5EF4-FFF2-40B4-BE49-F238E27FC236}">
                <a16:creationId xmlns:a16="http://schemas.microsoft.com/office/drawing/2014/main" id="{D0E43ADA-02F3-48BB-BAD8-89A84787AD94}"/>
              </a:ext>
            </a:extLst>
          </p:cNvPr>
          <p:cNvPicPr>
            <a:picLocks noChangeAspect="1"/>
          </p:cNvPicPr>
          <p:nvPr/>
        </p:nvPicPr>
        <p:blipFill>
          <a:blip r:embed="rId5"/>
          <a:stretch>
            <a:fillRect/>
          </a:stretch>
        </p:blipFill>
        <p:spPr>
          <a:xfrm>
            <a:off x="-9995977" y="1458464"/>
            <a:ext cx="9534970" cy="4730906"/>
          </a:xfrm>
          <a:prstGeom prst="rect">
            <a:avLst/>
          </a:prstGeom>
        </p:spPr>
      </p:pic>
    </p:spTree>
    <p:extLst>
      <p:ext uri="{BB962C8B-B14F-4D97-AF65-F5344CB8AC3E}">
        <p14:creationId xmlns:p14="http://schemas.microsoft.com/office/powerpoint/2010/main" val="40056562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wipe(left)">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wipe(left)">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wipe(left)">
                                      <p:cBhvr>
                                        <p:cTn id="2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3"/>
          <a:srcRect l="1211" t="73201" r="35423" b="11895"/>
          <a:stretch/>
        </p:blipFill>
        <p:spPr>
          <a:xfrm>
            <a:off x="1791441" y="173685"/>
            <a:ext cx="6180984" cy="700548"/>
          </a:xfrm>
          <a:prstGeom prst="rect">
            <a:avLst/>
          </a:prstGeom>
        </p:spPr>
      </p:pic>
      <p:sp>
        <p:nvSpPr>
          <p:cNvPr id="8" name="TextBox 7">
            <a:extLst>
              <a:ext uri="{FF2B5EF4-FFF2-40B4-BE49-F238E27FC236}">
                <a16:creationId xmlns:a16="http://schemas.microsoft.com/office/drawing/2014/main" id="{A5C61E26-75F4-4050-BDE8-E7D032AE966F}"/>
              </a:ext>
            </a:extLst>
          </p:cNvPr>
          <p:cNvSpPr txBox="1"/>
          <p:nvPr/>
        </p:nvSpPr>
        <p:spPr>
          <a:xfrm>
            <a:off x="1995920" y="1040668"/>
            <a:ext cx="9919855" cy="954107"/>
          </a:xfrm>
          <a:prstGeom prst="rect">
            <a:avLst/>
          </a:prstGeom>
          <a:noFill/>
        </p:spPr>
        <p:txBody>
          <a:bodyPr wrap="square" rtlCol="0">
            <a:spAutoFit/>
          </a:bodyPr>
          <a:lstStyle/>
          <a:p>
            <a:pPr algn="just"/>
            <a:r>
              <a:rPr lang="en-US" sz="2800" i="1" dirty="0">
                <a:solidFill>
                  <a:srgbClr val="493456"/>
                </a:solidFill>
              </a:rPr>
              <a:t>There are 4 main types of dependent clauses including</a:t>
            </a:r>
          </a:p>
          <a:p>
            <a:pPr algn="just"/>
            <a:endParaRPr lang="vi-VN" sz="2800" i="1" dirty="0">
              <a:solidFill>
                <a:srgbClr val="A31312"/>
              </a:solidFill>
            </a:endParaRPr>
          </a:p>
        </p:txBody>
      </p:sp>
      <p:pic>
        <p:nvPicPr>
          <p:cNvPr id="6" name="Picture 5">
            <a:extLst>
              <a:ext uri="{FF2B5EF4-FFF2-40B4-BE49-F238E27FC236}">
                <a16:creationId xmlns:a16="http://schemas.microsoft.com/office/drawing/2014/main" id="{5BE84351-3C25-4C67-81FD-BA2458381BD9}"/>
              </a:ext>
            </a:extLst>
          </p:cNvPr>
          <p:cNvPicPr>
            <a:picLocks noChangeAspect="1"/>
          </p:cNvPicPr>
          <p:nvPr/>
        </p:nvPicPr>
        <p:blipFill rotWithShape="1">
          <a:blip r:embed="rId4"/>
          <a:srcRect l="47298" t="20366" r="12021" b="25857"/>
          <a:stretch/>
        </p:blipFill>
        <p:spPr>
          <a:xfrm>
            <a:off x="7972425" y="173685"/>
            <a:ext cx="3943350" cy="783578"/>
          </a:xfrm>
          <a:prstGeom prst="rect">
            <a:avLst/>
          </a:prstGeom>
        </p:spPr>
      </p:pic>
      <p:pic>
        <p:nvPicPr>
          <p:cNvPr id="3" name="Picture 2">
            <a:extLst>
              <a:ext uri="{FF2B5EF4-FFF2-40B4-BE49-F238E27FC236}">
                <a16:creationId xmlns:a16="http://schemas.microsoft.com/office/drawing/2014/main" id="{3AC44B36-21B8-4746-8EC4-C53FA1E0E5B1}"/>
              </a:ext>
            </a:extLst>
          </p:cNvPr>
          <p:cNvPicPr>
            <a:picLocks noChangeAspect="1"/>
          </p:cNvPicPr>
          <p:nvPr/>
        </p:nvPicPr>
        <p:blipFill rotWithShape="1">
          <a:blip r:embed="rId5"/>
          <a:srcRect t="14035" b="16247"/>
          <a:stretch/>
        </p:blipFill>
        <p:spPr>
          <a:xfrm>
            <a:off x="2191410" y="1517721"/>
            <a:ext cx="9528874" cy="4730680"/>
          </a:xfrm>
          <a:prstGeom prst="rect">
            <a:avLst/>
          </a:prstGeom>
        </p:spPr>
      </p:pic>
    </p:spTree>
    <p:extLst>
      <p:ext uri="{BB962C8B-B14F-4D97-AF65-F5344CB8AC3E}">
        <p14:creationId xmlns:p14="http://schemas.microsoft.com/office/powerpoint/2010/main" val="37689570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3"/>
          <a:srcRect l="1211" t="73201" r="35423" b="11895"/>
          <a:stretch/>
        </p:blipFill>
        <p:spPr>
          <a:xfrm>
            <a:off x="1791441" y="173685"/>
            <a:ext cx="6180984" cy="700548"/>
          </a:xfrm>
          <a:prstGeom prst="rect">
            <a:avLst/>
          </a:prstGeom>
        </p:spPr>
      </p:pic>
      <p:pic>
        <p:nvPicPr>
          <p:cNvPr id="6" name="Picture 5">
            <a:extLst>
              <a:ext uri="{FF2B5EF4-FFF2-40B4-BE49-F238E27FC236}">
                <a16:creationId xmlns:a16="http://schemas.microsoft.com/office/drawing/2014/main" id="{5BE84351-3C25-4C67-81FD-BA2458381BD9}"/>
              </a:ext>
            </a:extLst>
          </p:cNvPr>
          <p:cNvPicPr>
            <a:picLocks noChangeAspect="1"/>
          </p:cNvPicPr>
          <p:nvPr/>
        </p:nvPicPr>
        <p:blipFill rotWithShape="1">
          <a:blip r:embed="rId4"/>
          <a:srcRect l="47298" t="20366" r="12021" b="25857"/>
          <a:stretch/>
        </p:blipFill>
        <p:spPr>
          <a:xfrm>
            <a:off x="7972425" y="173685"/>
            <a:ext cx="3943350" cy="783578"/>
          </a:xfrm>
          <a:prstGeom prst="rect">
            <a:avLst/>
          </a:prstGeom>
        </p:spPr>
      </p:pic>
      <p:pic>
        <p:nvPicPr>
          <p:cNvPr id="3" name="Picture 2">
            <a:extLst>
              <a:ext uri="{FF2B5EF4-FFF2-40B4-BE49-F238E27FC236}">
                <a16:creationId xmlns:a16="http://schemas.microsoft.com/office/drawing/2014/main" id="{3AC44B36-21B8-4746-8EC4-C53FA1E0E5B1}"/>
              </a:ext>
            </a:extLst>
          </p:cNvPr>
          <p:cNvPicPr>
            <a:picLocks noChangeAspect="1"/>
          </p:cNvPicPr>
          <p:nvPr/>
        </p:nvPicPr>
        <p:blipFill rotWithShape="1">
          <a:blip r:embed="rId5"/>
          <a:srcRect t="14035" b="65097"/>
          <a:stretch/>
        </p:blipFill>
        <p:spPr>
          <a:xfrm>
            <a:off x="1949912" y="874233"/>
            <a:ext cx="9528874" cy="1415979"/>
          </a:xfrm>
          <a:prstGeom prst="rect">
            <a:avLst/>
          </a:prstGeom>
        </p:spPr>
      </p:pic>
      <p:sp>
        <p:nvSpPr>
          <p:cNvPr id="7" name="TextBox 6">
            <a:extLst>
              <a:ext uri="{FF2B5EF4-FFF2-40B4-BE49-F238E27FC236}">
                <a16:creationId xmlns:a16="http://schemas.microsoft.com/office/drawing/2014/main" id="{ED315D12-C4E8-4510-A142-52900C2D3DD9}"/>
              </a:ext>
            </a:extLst>
          </p:cNvPr>
          <p:cNvSpPr txBox="1"/>
          <p:nvPr/>
        </p:nvSpPr>
        <p:spPr>
          <a:xfrm>
            <a:off x="1949913" y="2887098"/>
            <a:ext cx="9310564" cy="2893100"/>
          </a:xfrm>
          <a:prstGeom prst="rect">
            <a:avLst/>
          </a:prstGeom>
          <a:noFill/>
        </p:spPr>
        <p:txBody>
          <a:bodyPr wrap="square" rtlCol="0">
            <a:spAutoFit/>
          </a:bodyPr>
          <a:lstStyle/>
          <a:p>
            <a:pPr algn="just">
              <a:lnSpc>
                <a:spcPct val="150000"/>
              </a:lnSpc>
            </a:pPr>
            <a:r>
              <a:rPr lang="en-US" sz="2800" i="1" dirty="0" err="1">
                <a:solidFill>
                  <a:srgbClr val="493456"/>
                </a:solidFill>
              </a:rPr>
              <a:t>Mệnh</a:t>
            </a:r>
            <a:r>
              <a:rPr lang="en-US" sz="2800" i="1" dirty="0">
                <a:solidFill>
                  <a:srgbClr val="493456"/>
                </a:solidFill>
              </a:rPr>
              <a:t> </a:t>
            </a:r>
            <a:r>
              <a:rPr lang="en-US" sz="2800" i="1" dirty="0" err="1">
                <a:solidFill>
                  <a:srgbClr val="493456"/>
                </a:solidFill>
              </a:rPr>
              <a:t>đề</a:t>
            </a:r>
            <a:r>
              <a:rPr lang="en-US" sz="2800" i="1" dirty="0">
                <a:solidFill>
                  <a:srgbClr val="493456"/>
                </a:solidFill>
              </a:rPr>
              <a:t> </a:t>
            </a:r>
            <a:r>
              <a:rPr lang="en-US" sz="2800" i="1" dirty="0" err="1">
                <a:solidFill>
                  <a:srgbClr val="493456"/>
                </a:solidFill>
              </a:rPr>
              <a:t>phụ</a:t>
            </a:r>
            <a:r>
              <a:rPr lang="en-US" sz="2800" i="1" dirty="0">
                <a:solidFill>
                  <a:srgbClr val="493456"/>
                </a:solidFill>
              </a:rPr>
              <a:t> </a:t>
            </a:r>
            <a:r>
              <a:rPr lang="en-US" sz="2800" i="1" dirty="0" err="1">
                <a:solidFill>
                  <a:srgbClr val="493456"/>
                </a:solidFill>
              </a:rPr>
              <a:t>thuộc</a:t>
            </a:r>
            <a:r>
              <a:rPr lang="en-US" sz="2800" i="1" dirty="0">
                <a:solidFill>
                  <a:srgbClr val="493456"/>
                </a:solidFill>
              </a:rPr>
              <a:t> </a:t>
            </a:r>
            <a:r>
              <a:rPr lang="en-US" sz="2800" i="1" dirty="0" err="1">
                <a:solidFill>
                  <a:srgbClr val="493456"/>
                </a:solidFill>
              </a:rPr>
              <a:t>thường</a:t>
            </a:r>
            <a:r>
              <a:rPr lang="en-US" sz="2800" i="1" dirty="0">
                <a:solidFill>
                  <a:srgbClr val="493456"/>
                </a:solidFill>
              </a:rPr>
              <a:t> </a:t>
            </a:r>
            <a:r>
              <a:rPr lang="en-US" sz="2800" i="1" dirty="0" err="1">
                <a:solidFill>
                  <a:srgbClr val="493456"/>
                </a:solidFill>
              </a:rPr>
              <a:t>bắt</a:t>
            </a:r>
            <a:r>
              <a:rPr lang="en-US" sz="2800" i="1" dirty="0">
                <a:solidFill>
                  <a:srgbClr val="493456"/>
                </a:solidFill>
              </a:rPr>
              <a:t> </a:t>
            </a:r>
            <a:r>
              <a:rPr lang="en-US" sz="2800" i="1" dirty="0" err="1">
                <a:solidFill>
                  <a:srgbClr val="493456"/>
                </a:solidFill>
              </a:rPr>
              <a:t>đầu</a:t>
            </a:r>
            <a:r>
              <a:rPr lang="en-US" sz="2800" i="1" dirty="0">
                <a:solidFill>
                  <a:srgbClr val="493456"/>
                </a:solidFill>
              </a:rPr>
              <a:t> </a:t>
            </a:r>
            <a:r>
              <a:rPr lang="en-US" sz="2800" i="1" dirty="0" err="1">
                <a:solidFill>
                  <a:srgbClr val="493456"/>
                </a:solidFill>
              </a:rPr>
              <a:t>bằng</a:t>
            </a:r>
            <a:r>
              <a:rPr lang="en-US" sz="2800" i="1" dirty="0">
                <a:solidFill>
                  <a:srgbClr val="493456"/>
                </a:solidFill>
              </a:rPr>
              <a:t> </a:t>
            </a:r>
            <a:r>
              <a:rPr lang="en-US" sz="2800" i="1" dirty="0" err="1">
                <a:solidFill>
                  <a:srgbClr val="493456"/>
                </a:solidFill>
              </a:rPr>
              <a:t>các</a:t>
            </a:r>
            <a:r>
              <a:rPr lang="en-US" sz="2800" i="1" dirty="0">
                <a:solidFill>
                  <a:srgbClr val="493456"/>
                </a:solidFill>
              </a:rPr>
              <a:t> </a:t>
            </a:r>
            <a:r>
              <a:rPr lang="en-US" sz="2800" i="1" dirty="0" err="1">
                <a:solidFill>
                  <a:srgbClr val="493456"/>
                </a:solidFill>
              </a:rPr>
              <a:t>liên</a:t>
            </a:r>
            <a:r>
              <a:rPr lang="en-US" sz="2800" i="1" dirty="0">
                <a:solidFill>
                  <a:srgbClr val="493456"/>
                </a:solidFill>
              </a:rPr>
              <a:t> </a:t>
            </a:r>
            <a:r>
              <a:rPr lang="en-US" sz="2800" i="1" dirty="0" err="1">
                <a:solidFill>
                  <a:srgbClr val="493456"/>
                </a:solidFill>
              </a:rPr>
              <a:t>từ</a:t>
            </a:r>
            <a:r>
              <a:rPr lang="en-US" sz="2800" i="1" dirty="0">
                <a:solidFill>
                  <a:srgbClr val="493456"/>
                </a:solidFill>
              </a:rPr>
              <a:t> </a:t>
            </a:r>
            <a:r>
              <a:rPr lang="en-US" sz="2800" i="1" dirty="0" err="1">
                <a:solidFill>
                  <a:srgbClr val="493456"/>
                </a:solidFill>
              </a:rPr>
              <a:t>phụ</a:t>
            </a:r>
            <a:r>
              <a:rPr lang="en-US" sz="2800" i="1" dirty="0">
                <a:solidFill>
                  <a:srgbClr val="493456"/>
                </a:solidFill>
              </a:rPr>
              <a:t> </a:t>
            </a:r>
            <a:r>
              <a:rPr lang="en-US" sz="2800" i="1" dirty="0" err="1">
                <a:solidFill>
                  <a:srgbClr val="493456"/>
                </a:solidFill>
              </a:rPr>
              <a:t>thuộc</a:t>
            </a:r>
            <a:r>
              <a:rPr lang="en-US" sz="2800" i="1" dirty="0">
                <a:solidFill>
                  <a:srgbClr val="493456"/>
                </a:solidFill>
              </a:rPr>
              <a:t> </a:t>
            </a:r>
            <a:r>
              <a:rPr lang="en-US" sz="2800" i="1" dirty="0" err="1">
                <a:solidFill>
                  <a:srgbClr val="493456"/>
                </a:solidFill>
              </a:rPr>
              <a:t>như</a:t>
            </a:r>
            <a:r>
              <a:rPr lang="en-US" sz="2800" i="1" dirty="0">
                <a:solidFill>
                  <a:srgbClr val="493456"/>
                </a:solidFill>
              </a:rPr>
              <a:t>: </a:t>
            </a:r>
            <a:r>
              <a:rPr lang="en-US" sz="2800" b="1" i="1" dirty="0">
                <a:solidFill>
                  <a:srgbClr val="493456"/>
                </a:solidFill>
                <a:highlight>
                  <a:srgbClr val="FFFF00"/>
                </a:highlight>
              </a:rPr>
              <a:t>so that, so as that, in order that</a:t>
            </a:r>
          </a:p>
          <a:p>
            <a:pPr algn="just">
              <a:lnSpc>
                <a:spcPct val="150000"/>
              </a:lnSpc>
            </a:pPr>
            <a:endParaRPr lang="en-US" sz="2800" b="1" i="1" dirty="0">
              <a:solidFill>
                <a:srgbClr val="493456"/>
              </a:solidFill>
              <a:highlight>
                <a:srgbClr val="FFFF00"/>
              </a:highlight>
            </a:endParaRPr>
          </a:p>
          <a:p>
            <a:pPr algn="just"/>
            <a:r>
              <a:rPr lang="en-US" sz="2800" i="1" dirty="0">
                <a:solidFill>
                  <a:srgbClr val="493456"/>
                </a:solidFill>
              </a:rPr>
              <a:t>The artisan </a:t>
            </a:r>
            <a:r>
              <a:rPr lang="en-US" sz="2800" i="1" dirty="0" err="1">
                <a:solidFill>
                  <a:srgbClr val="493456"/>
                </a:solidFill>
              </a:rPr>
              <a:t>moulded</a:t>
            </a:r>
            <a:r>
              <a:rPr lang="en-US" sz="2800" i="1" dirty="0">
                <a:solidFill>
                  <a:srgbClr val="493456"/>
                </a:solidFill>
              </a:rPr>
              <a:t> the clay </a:t>
            </a:r>
            <a:r>
              <a:rPr lang="en-US" sz="2800" i="1" dirty="0">
                <a:solidFill>
                  <a:srgbClr val="00B0F0"/>
                </a:solidFill>
              </a:rPr>
              <a:t>so that/ so as that/ in order that he could make a mask.</a:t>
            </a:r>
          </a:p>
        </p:txBody>
      </p:sp>
    </p:spTree>
    <p:extLst>
      <p:ext uri="{BB962C8B-B14F-4D97-AF65-F5344CB8AC3E}">
        <p14:creationId xmlns:p14="http://schemas.microsoft.com/office/powerpoint/2010/main" val="22620722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3"/>
          <a:srcRect l="1211" t="73201" r="35423" b="11895"/>
          <a:stretch/>
        </p:blipFill>
        <p:spPr>
          <a:xfrm>
            <a:off x="1791441" y="173685"/>
            <a:ext cx="6180984" cy="700548"/>
          </a:xfrm>
          <a:prstGeom prst="rect">
            <a:avLst/>
          </a:prstGeom>
        </p:spPr>
      </p:pic>
      <p:pic>
        <p:nvPicPr>
          <p:cNvPr id="6" name="Picture 5">
            <a:extLst>
              <a:ext uri="{FF2B5EF4-FFF2-40B4-BE49-F238E27FC236}">
                <a16:creationId xmlns:a16="http://schemas.microsoft.com/office/drawing/2014/main" id="{5BE84351-3C25-4C67-81FD-BA2458381BD9}"/>
              </a:ext>
            </a:extLst>
          </p:cNvPr>
          <p:cNvPicPr>
            <a:picLocks noChangeAspect="1"/>
          </p:cNvPicPr>
          <p:nvPr/>
        </p:nvPicPr>
        <p:blipFill rotWithShape="1">
          <a:blip r:embed="rId4"/>
          <a:srcRect l="47298" t="20366" r="12021" b="25857"/>
          <a:stretch/>
        </p:blipFill>
        <p:spPr>
          <a:xfrm>
            <a:off x="7972425" y="173685"/>
            <a:ext cx="3943350" cy="783578"/>
          </a:xfrm>
          <a:prstGeom prst="rect">
            <a:avLst/>
          </a:prstGeom>
        </p:spPr>
      </p:pic>
      <p:pic>
        <p:nvPicPr>
          <p:cNvPr id="3" name="Picture 2">
            <a:extLst>
              <a:ext uri="{FF2B5EF4-FFF2-40B4-BE49-F238E27FC236}">
                <a16:creationId xmlns:a16="http://schemas.microsoft.com/office/drawing/2014/main" id="{3AC44B36-21B8-4746-8EC4-C53FA1E0E5B1}"/>
              </a:ext>
            </a:extLst>
          </p:cNvPr>
          <p:cNvPicPr>
            <a:picLocks noChangeAspect="1"/>
          </p:cNvPicPr>
          <p:nvPr/>
        </p:nvPicPr>
        <p:blipFill rotWithShape="1">
          <a:blip r:embed="rId5"/>
          <a:srcRect l="-2052" t="34220" r="-1569" b="49359"/>
          <a:stretch/>
        </p:blipFill>
        <p:spPr>
          <a:xfrm>
            <a:off x="1972915" y="1373075"/>
            <a:ext cx="9873847" cy="1114218"/>
          </a:xfrm>
          <a:prstGeom prst="rect">
            <a:avLst/>
          </a:prstGeom>
        </p:spPr>
      </p:pic>
      <p:sp>
        <p:nvSpPr>
          <p:cNvPr id="7" name="TextBox 6">
            <a:extLst>
              <a:ext uri="{FF2B5EF4-FFF2-40B4-BE49-F238E27FC236}">
                <a16:creationId xmlns:a16="http://schemas.microsoft.com/office/drawing/2014/main" id="{ED315D12-C4E8-4510-A142-52900C2D3DD9}"/>
              </a:ext>
            </a:extLst>
          </p:cNvPr>
          <p:cNvSpPr txBox="1"/>
          <p:nvPr/>
        </p:nvSpPr>
        <p:spPr>
          <a:xfrm>
            <a:off x="1949912" y="2887098"/>
            <a:ext cx="9361935" cy="3244158"/>
          </a:xfrm>
          <a:prstGeom prst="rect">
            <a:avLst/>
          </a:prstGeom>
          <a:noFill/>
        </p:spPr>
        <p:txBody>
          <a:bodyPr wrap="square" rtlCol="0">
            <a:spAutoFit/>
          </a:bodyPr>
          <a:lstStyle/>
          <a:p>
            <a:pPr algn="just">
              <a:lnSpc>
                <a:spcPct val="150000"/>
              </a:lnSpc>
            </a:pPr>
            <a:r>
              <a:rPr lang="en-US" sz="2800" i="1" dirty="0" err="1">
                <a:solidFill>
                  <a:srgbClr val="493456"/>
                </a:solidFill>
              </a:rPr>
              <a:t>Mệnh</a:t>
            </a:r>
            <a:r>
              <a:rPr lang="en-US" sz="2800" i="1" dirty="0">
                <a:solidFill>
                  <a:srgbClr val="493456"/>
                </a:solidFill>
              </a:rPr>
              <a:t> </a:t>
            </a:r>
            <a:r>
              <a:rPr lang="en-US" sz="2800" i="1" dirty="0" err="1">
                <a:solidFill>
                  <a:srgbClr val="493456"/>
                </a:solidFill>
              </a:rPr>
              <a:t>đề</a:t>
            </a:r>
            <a:r>
              <a:rPr lang="en-US" sz="2800" i="1" dirty="0">
                <a:solidFill>
                  <a:srgbClr val="493456"/>
                </a:solidFill>
              </a:rPr>
              <a:t> </a:t>
            </a:r>
            <a:r>
              <a:rPr lang="en-US" sz="2800" i="1" dirty="0" err="1">
                <a:solidFill>
                  <a:srgbClr val="493456"/>
                </a:solidFill>
              </a:rPr>
              <a:t>phụ</a:t>
            </a:r>
            <a:r>
              <a:rPr lang="en-US" sz="2800" i="1" dirty="0">
                <a:solidFill>
                  <a:srgbClr val="493456"/>
                </a:solidFill>
              </a:rPr>
              <a:t> </a:t>
            </a:r>
            <a:r>
              <a:rPr lang="en-US" sz="2800" i="1" dirty="0" err="1">
                <a:solidFill>
                  <a:srgbClr val="493456"/>
                </a:solidFill>
              </a:rPr>
              <a:t>thuộc</a:t>
            </a:r>
            <a:r>
              <a:rPr lang="en-US" sz="2800" i="1" dirty="0">
                <a:solidFill>
                  <a:srgbClr val="493456"/>
                </a:solidFill>
              </a:rPr>
              <a:t> </a:t>
            </a:r>
            <a:r>
              <a:rPr lang="en-US" sz="2800" i="1" dirty="0" err="1">
                <a:solidFill>
                  <a:srgbClr val="493456"/>
                </a:solidFill>
              </a:rPr>
              <a:t>thường</a:t>
            </a:r>
            <a:r>
              <a:rPr lang="en-US" sz="2800" i="1" dirty="0">
                <a:solidFill>
                  <a:srgbClr val="493456"/>
                </a:solidFill>
              </a:rPr>
              <a:t> </a:t>
            </a:r>
            <a:r>
              <a:rPr lang="en-US" sz="2800" i="1" dirty="0" err="1">
                <a:solidFill>
                  <a:srgbClr val="493456"/>
                </a:solidFill>
              </a:rPr>
              <a:t>bắt</a:t>
            </a:r>
            <a:r>
              <a:rPr lang="en-US" sz="2800" i="1" dirty="0">
                <a:solidFill>
                  <a:srgbClr val="493456"/>
                </a:solidFill>
              </a:rPr>
              <a:t> </a:t>
            </a:r>
            <a:r>
              <a:rPr lang="en-US" sz="2800" i="1" dirty="0" err="1">
                <a:solidFill>
                  <a:srgbClr val="493456"/>
                </a:solidFill>
              </a:rPr>
              <a:t>đầu</a:t>
            </a:r>
            <a:r>
              <a:rPr lang="en-US" sz="2800" i="1" dirty="0">
                <a:solidFill>
                  <a:srgbClr val="493456"/>
                </a:solidFill>
              </a:rPr>
              <a:t> </a:t>
            </a:r>
            <a:r>
              <a:rPr lang="en-US" sz="2800" i="1" dirty="0" err="1">
                <a:solidFill>
                  <a:srgbClr val="493456"/>
                </a:solidFill>
              </a:rPr>
              <a:t>bằng</a:t>
            </a:r>
            <a:r>
              <a:rPr lang="en-US" sz="2800" i="1" dirty="0">
                <a:solidFill>
                  <a:srgbClr val="493456"/>
                </a:solidFill>
              </a:rPr>
              <a:t> </a:t>
            </a:r>
            <a:r>
              <a:rPr lang="en-US" sz="2800" i="1" dirty="0" err="1">
                <a:solidFill>
                  <a:srgbClr val="493456"/>
                </a:solidFill>
              </a:rPr>
              <a:t>các</a:t>
            </a:r>
            <a:r>
              <a:rPr lang="en-US" sz="2800" i="1" dirty="0">
                <a:solidFill>
                  <a:srgbClr val="493456"/>
                </a:solidFill>
              </a:rPr>
              <a:t> </a:t>
            </a:r>
            <a:r>
              <a:rPr lang="en-US" sz="2800" i="1" dirty="0" err="1">
                <a:solidFill>
                  <a:srgbClr val="493456"/>
                </a:solidFill>
              </a:rPr>
              <a:t>liên</a:t>
            </a:r>
            <a:r>
              <a:rPr lang="en-US" sz="2800" i="1" dirty="0">
                <a:solidFill>
                  <a:srgbClr val="493456"/>
                </a:solidFill>
              </a:rPr>
              <a:t> </a:t>
            </a:r>
            <a:r>
              <a:rPr lang="en-US" sz="2800" i="1" dirty="0" err="1">
                <a:solidFill>
                  <a:srgbClr val="493456"/>
                </a:solidFill>
              </a:rPr>
              <a:t>từ</a:t>
            </a:r>
            <a:r>
              <a:rPr lang="en-US" sz="2800" i="1" dirty="0">
                <a:solidFill>
                  <a:srgbClr val="493456"/>
                </a:solidFill>
              </a:rPr>
              <a:t> </a:t>
            </a:r>
            <a:r>
              <a:rPr lang="en-US" sz="2800" i="1" dirty="0" err="1">
                <a:solidFill>
                  <a:srgbClr val="493456"/>
                </a:solidFill>
              </a:rPr>
              <a:t>phụ</a:t>
            </a:r>
            <a:r>
              <a:rPr lang="en-US" sz="2800" i="1" dirty="0">
                <a:solidFill>
                  <a:srgbClr val="493456"/>
                </a:solidFill>
              </a:rPr>
              <a:t> </a:t>
            </a:r>
            <a:r>
              <a:rPr lang="en-US" sz="2800" i="1" dirty="0" err="1">
                <a:solidFill>
                  <a:srgbClr val="493456"/>
                </a:solidFill>
              </a:rPr>
              <a:t>thuộc</a:t>
            </a:r>
            <a:r>
              <a:rPr lang="en-US" sz="2800" i="1" dirty="0">
                <a:solidFill>
                  <a:srgbClr val="493456"/>
                </a:solidFill>
              </a:rPr>
              <a:t> </a:t>
            </a:r>
            <a:r>
              <a:rPr lang="en-US" sz="2800" i="1" dirty="0" err="1">
                <a:solidFill>
                  <a:srgbClr val="493456"/>
                </a:solidFill>
              </a:rPr>
              <a:t>như</a:t>
            </a:r>
            <a:r>
              <a:rPr lang="en-US" sz="2800" i="1" dirty="0">
                <a:solidFill>
                  <a:srgbClr val="493456"/>
                </a:solidFill>
              </a:rPr>
              <a:t>: </a:t>
            </a:r>
            <a:r>
              <a:rPr lang="en-US" sz="2800" b="1" i="1" dirty="0">
                <a:solidFill>
                  <a:srgbClr val="493456"/>
                </a:solidFill>
                <a:highlight>
                  <a:srgbClr val="FFFF00"/>
                </a:highlight>
              </a:rPr>
              <a:t>because, since, as. </a:t>
            </a:r>
          </a:p>
          <a:p>
            <a:pPr algn="just">
              <a:lnSpc>
                <a:spcPct val="150000"/>
              </a:lnSpc>
            </a:pPr>
            <a:endParaRPr lang="en-US" sz="2800" b="1" i="1" dirty="0">
              <a:solidFill>
                <a:srgbClr val="493456"/>
              </a:solidFill>
            </a:endParaRPr>
          </a:p>
          <a:p>
            <a:pPr algn="just">
              <a:lnSpc>
                <a:spcPct val="150000"/>
              </a:lnSpc>
            </a:pPr>
            <a:r>
              <a:rPr lang="en-US" sz="2800" b="1" i="1" dirty="0">
                <a:solidFill>
                  <a:srgbClr val="00B0F0"/>
                </a:solidFill>
              </a:rPr>
              <a:t>Since it was raining, </a:t>
            </a:r>
            <a:r>
              <a:rPr lang="en-US" sz="2800" b="1" i="1" dirty="0">
                <a:solidFill>
                  <a:srgbClr val="493456"/>
                </a:solidFill>
              </a:rPr>
              <a:t>they cancelled the trip to Bat Trang.</a:t>
            </a:r>
          </a:p>
        </p:txBody>
      </p:sp>
    </p:spTree>
    <p:extLst>
      <p:ext uri="{BB962C8B-B14F-4D97-AF65-F5344CB8AC3E}">
        <p14:creationId xmlns:p14="http://schemas.microsoft.com/office/powerpoint/2010/main" val="18606203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3"/>
          <a:srcRect l="1211" t="73201" r="35423" b="11895"/>
          <a:stretch/>
        </p:blipFill>
        <p:spPr>
          <a:xfrm>
            <a:off x="1791441" y="173685"/>
            <a:ext cx="6180984" cy="700548"/>
          </a:xfrm>
          <a:prstGeom prst="rect">
            <a:avLst/>
          </a:prstGeom>
        </p:spPr>
      </p:pic>
      <p:pic>
        <p:nvPicPr>
          <p:cNvPr id="6" name="Picture 5">
            <a:extLst>
              <a:ext uri="{FF2B5EF4-FFF2-40B4-BE49-F238E27FC236}">
                <a16:creationId xmlns:a16="http://schemas.microsoft.com/office/drawing/2014/main" id="{5BE84351-3C25-4C67-81FD-BA2458381BD9}"/>
              </a:ext>
            </a:extLst>
          </p:cNvPr>
          <p:cNvPicPr>
            <a:picLocks noChangeAspect="1"/>
          </p:cNvPicPr>
          <p:nvPr/>
        </p:nvPicPr>
        <p:blipFill rotWithShape="1">
          <a:blip r:embed="rId4"/>
          <a:srcRect l="47298" t="20366" r="12021" b="25857"/>
          <a:stretch/>
        </p:blipFill>
        <p:spPr>
          <a:xfrm>
            <a:off x="7972425" y="173685"/>
            <a:ext cx="3943350" cy="783578"/>
          </a:xfrm>
          <a:prstGeom prst="rect">
            <a:avLst/>
          </a:prstGeom>
        </p:spPr>
      </p:pic>
      <p:pic>
        <p:nvPicPr>
          <p:cNvPr id="3" name="Picture 2">
            <a:extLst>
              <a:ext uri="{FF2B5EF4-FFF2-40B4-BE49-F238E27FC236}">
                <a16:creationId xmlns:a16="http://schemas.microsoft.com/office/drawing/2014/main" id="{3AC44B36-21B8-4746-8EC4-C53FA1E0E5B1}"/>
              </a:ext>
            </a:extLst>
          </p:cNvPr>
          <p:cNvPicPr>
            <a:picLocks noChangeAspect="1"/>
          </p:cNvPicPr>
          <p:nvPr/>
        </p:nvPicPr>
        <p:blipFill rotWithShape="1">
          <a:blip r:embed="rId5"/>
          <a:srcRect l="-2052" t="51273" r="-1569" b="34665"/>
          <a:stretch/>
        </p:blipFill>
        <p:spPr>
          <a:xfrm>
            <a:off x="1995920" y="1445127"/>
            <a:ext cx="9873847" cy="954107"/>
          </a:xfrm>
          <a:prstGeom prst="rect">
            <a:avLst/>
          </a:prstGeom>
        </p:spPr>
      </p:pic>
      <p:sp>
        <p:nvSpPr>
          <p:cNvPr id="7" name="TextBox 6">
            <a:extLst>
              <a:ext uri="{FF2B5EF4-FFF2-40B4-BE49-F238E27FC236}">
                <a16:creationId xmlns:a16="http://schemas.microsoft.com/office/drawing/2014/main" id="{ED315D12-C4E8-4510-A142-52900C2D3DD9}"/>
              </a:ext>
            </a:extLst>
          </p:cNvPr>
          <p:cNvSpPr txBox="1"/>
          <p:nvPr/>
        </p:nvSpPr>
        <p:spPr>
          <a:xfrm>
            <a:off x="1949912" y="2887098"/>
            <a:ext cx="9587967" cy="2597827"/>
          </a:xfrm>
          <a:prstGeom prst="rect">
            <a:avLst/>
          </a:prstGeom>
          <a:noFill/>
        </p:spPr>
        <p:txBody>
          <a:bodyPr wrap="square" rtlCol="0">
            <a:spAutoFit/>
          </a:bodyPr>
          <a:lstStyle/>
          <a:p>
            <a:pPr algn="just">
              <a:lnSpc>
                <a:spcPct val="150000"/>
              </a:lnSpc>
            </a:pPr>
            <a:r>
              <a:rPr lang="en-US" sz="2800" i="1" dirty="0" err="1">
                <a:solidFill>
                  <a:srgbClr val="493456"/>
                </a:solidFill>
              </a:rPr>
              <a:t>Mệnh</a:t>
            </a:r>
            <a:r>
              <a:rPr lang="en-US" sz="2800" i="1" dirty="0">
                <a:solidFill>
                  <a:srgbClr val="493456"/>
                </a:solidFill>
              </a:rPr>
              <a:t> </a:t>
            </a:r>
            <a:r>
              <a:rPr lang="en-US" sz="2800" i="1" dirty="0" err="1">
                <a:solidFill>
                  <a:srgbClr val="493456"/>
                </a:solidFill>
              </a:rPr>
              <a:t>đề</a:t>
            </a:r>
            <a:r>
              <a:rPr lang="en-US" sz="2800" i="1" dirty="0">
                <a:solidFill>
                  <a:srgbClr val="493456"/>
                </a:solidFill>
              </a:rPr>
              <a:t> </a:t>
            </a:r>
            <a:r>
              <a:rPr lang="en-US" sz="2800" i="1" dirty="0" err="1">
                <a:solidFill>
                  <a:srgbClr val="493456"/>
                </a:solidFill>
              </a:rPr>
              <a:t>phụ</a:t>
            </a:r>
            <a:r>
              <a:rPr lang="en-US" sz="2800" i="1" dirty="0">
                <a:solidFill>
                  <a:srgbClr val="493456"/>
                </a:solidFill>
              </a:rPr>
              <a:t> </a:t>
            </a:r>
            <a:r>
              <a:rPr lang="en-US" sz="2800" i="1" dirty="0" err="1">
                <a:solidFill>
                  <a:srgbClr val="493456"/>
                </a:solidFill>
              </a:rPr>
              <a:t>thuộc</a:t>
            </a:r>
            <a:r>
              <a:rPr lang="en-US" sz="2800" i="1" dirty="0">
                <a:solidFill>
                  <a:srgbClr val="493456"/>
                </a:solidFill>
              </a:rPr>
              <a:t> </a:t>
            </a:r>
            <a:r>
              <a:rPr lang="en-US" sz="2800" i="1" dirty="0" err="1">
                <a:solidFill>
                  <a:srgbClr val="493456"/>
                </a:solidFill>
              </a:rPr>
              <a:t>thường</a:t>
            </a:r>
            <a:r>
              <a:rPr lang="en-US" sz="2800" i="1" dirty="0">
                <a:solidFill>
                  <a:srgbClr val="493456"/>
                </a:solidFill>
              </a:rPr>
              <a:t> </a:t>
            </a:r>
            <a:r>
              <a:rPr lang="en-US" sz="2800" i="1" dirty="0" err="1">
                <a:solidFill>
                  <a:srgbClr val="493456"/>
                </a:solidFill>
              </a:rPr>
              <a:t>bắt</a:t>
            </a:r>
            <a:r>
              <a:rPr lang="en-US" sz="2800" i="1" dirty="0">
                <a:solidFill>
                  <a:srgbClr val="493456"/>
                </a:solidFill>
              </a:rPr>
              <a:t> </a:t>
            </a:r>
            <a:r>
              <a:rPr lang="en-US" sz="2800" i="1" dirty="0" err="1">
                <a:solidFill>
                  <a:srgbClr val="493456"/>
                </a:solidFill>
              </a:rPr>
              <a:t>đầu</a:t>
            </a:r>
            <a:r>
              <a:rPr lang="en-US" sz="2800" i="1" dirty="0">
                <a:solidFill>
                  <a:srgbClr val="493456"/>
                </a:solidFill>
              </a:rPr>
              <a:t> </a:t>
            </a:r>
            <a:r>
              <a:rPr lang="en-US" sz="2800" i="1" dirty="0" err="1">
                <a:solidFill>
                  <a:srgbClr val="493456"/>
                </a:solidFill>
              </a:rPr>
              <a:t>bằng</a:t>
            </a:r>
            <a:r>
              <a:rPr lang="en-US" sz="2800" i="1" dirty="0">
                <a:solidFill>
                  <a:srgbClr val="493456"/>
                </a:solidFill>
              </a:rPr>
              <a:t> </a:t>
            </a:r>
            <a:r>
              <a:rPr lang="en-US" sz="2800" i="1" dirty="0" err="1">
                <a:solidFill>
                  <a:srgbClr val="493456"/>
                </a:solidFill>
              </a:rPr>
              <a:t>các</a:t>
            </a:r>
            <a:r>
              <a:rPr lang="en-US" sz="2800" i="1" dirty="0">
                <a:solidFill>
                  <a:srgbClr val="493456"/>
                </a:solidFill>
              </a:rPr>
              <a:t> </a:t>
            </a:r>
            <a:r>
              <a:rPr lang="en-US" sz="2800" i="1" dirty="0" err="1">
                <a:solidFill>
                  <a:srgbClr val="493456"/>
                </a:solidFill>
              </a:rPr>
              <a:t>liên</a:t>
            </a:r>
            <a:r>
              <a:rPr lang="en-US" sz="2800" i="1" dirty="0">
                <a:solidFill>
                  <a:srgbClr val="493456"/>
                </a:solidFill>
              </a:rPr>
              <a:t> </a:t>
            </a:r>
            <a:r>
              <a:rPr lang="en-US" sz="2800" i="1" dirty="0" err="1">
                <a:solidFill>
                  <a:srgbClr val="493456"/>
                </a:solidFill>
              </a:rPr>
              <a:t>từ</a:t>
            </a:r>
            <a:r>
              <a:rPr lang="en-US" sz="2800" i="1" dirty="0">
                <a:solidFill>
                  <a:srgbClr val="493456"/>
                </a:solidFill>
              </a:rPr>
              <a:t> </a:t>
            </a:r>
            <a:r>
              <a:rPr lang="en-US" sz="2800" i="1" dirty="0" err="1">
                <a:solidFill>
                  <a:srgbClr val="493456"/>
                </a:solidFill>
              </a:rPr>
              <a:t>phụ</a:t>
            </a:r>
            <a:r>
              <a:rPr lang="en-US" sz="2800" i="1" dirty="0">
                <a:solidFill>
                  <a:srgbClr val="493456"/>
                </a:solidFill>
              </a:rPr>
              <a:t> </a:t>
            </a:r>
            <a:r>
              <a:rPr lang="en-US" sz="2800" i="1" dirty="0" err="1">
                <a:solidFill>
                  <a:srgbClr val="493456"/>
                </a:solidFill>
              </a:rPr>
              <a:t>thuộc</a:t>
            </a:r>
            <a:r>
              <a:rPr lang="en-US" sz="2800" i="1" dirty="0">
                <a:solidFill>
                  <a:srgbClr val="493456"/>
                </a:solidFill>
              </a:rPr>
              <a:t> </a:t>
            </a:r>
            <a:r>
              <a:rPr lang="en-US" sz="2800" i="1" dirty="0" err="1">
                <a:solidFill>
                  <a:srgbClr val="493456"/>
                </a:solidFill>
              </a:rPr>
              <a:t>như</a:t>
            </a:r>
            <a:r>
              <a:rPr lang="en-US" sz="2800" i="1" dirty="0">
                <a:solidFill>
                  <a:srgbClr val="493456"/>
                </a:solidFill>
              </a:rPr>
              <a:t>: </a:t>
            </a:r>
            <a:r>
              <a:rPr lang="en-US" sz="2800" b="1" i="1" dirty="0">
                <a:solidFill>
                  <a:srgbClr val="493456"/>
                </a:solidFill>
                <a:highlight>
                  <a:srgbClr val="FFFF00"/>
                </a:highlight>
              </a:rPr>
              <a:t>when, while, after, before, as soon as, etc.</a:t>
            </a:r>
          </a:p>
          <a:p>
            <a:pPr algn="just">
              <a:lnSpc>
                <a:spcPct val="150000"/>
              </a:lnSpc>
            </a:pPr>
            <a:endParaRPr lang="en-US" sz="2800" b="1" i="1" dirty="0">
              <a:solidFill>
                <a:srgbClr val="493456"/>
              </a:solidFill>
            </a:endParaRPr>
          </a:p>
          <a:p>
            <a:pPr algn="just">
              <a:lnSpc>
                <a:spcPct val="150000"/>
              </a:lnSpc>
            </a:pPr>
            <a:r>
              <a:rPr lang="en-US" sz="2800" b="1" i="1" dirty="0">
                <a:solidFill>
                  <a:srgbClr val="00B0F0"/>
                </a:solidFill>
              </a:rPr>
              <a:t>When I was young, </a:t>
            </a:r>
            <a:r>
              <a:rPr lang="en-US" sz="2800" b="1" i="1" dirty="0">
                <a:solidFill>
                  <a:srgbClr val="493456"/>
                </a:solidFill>
              </a:rPr>
              <a:t>I usually went to the museum.</a:t>
            </a:r>
          </a:p>
        </p:txBody>
      </p:sp>
    </p:spTree>
    <p:extLst>
      <p:ext uri="{BB962C8B-B14F-4D97-AF65-F5344CB8AC3E}">
        <p14:creationId xmlns:p14="http://schemas.microsoft.com/office/powerpoint/2010/main" val="27726120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3"/>
          <a:srcRect l="1211" t="73201" r="35423" b="11895"/>
          <a:stretch/>
        </p:blipFill>
        <p:spPr>
          <a:xfrm>
            <a:off x="1791441" y="173685"/>
            <a:ext cx="6180984" cy="700548"/>
          </a:xfrm>
          <a:prstGeom prst="rect">
            <a:avLst/>
          </a:prstGeom>
        </p:spPr>
      </p:pic>
      <p:pic>
        <p:nvPicPr>
          <p:cNvPr id="6" name="Picture 5">
            <a:extLst>
              <a:ext uri="{FF2B5EF4-FFF2-40B4-BE49-F238E27FC236}">
                <a16:creationId xmlns:a16="http://schemas.microsoft.com/office/drawing/2014/main" id="{5BE84351-3C25-4C67-81FD-BA2458381BD9}"/>
              </a:ext>
            </a:extLst>
          </p:cNvPr>
          <p:cNvPicPr>
            <a:picLocks noChangeAspect="1"/>
          </p:cNvPicPr>
          <p:nvPr/>
        </p:nvPicPr>
        <p:blipFill rotWithShape="1">
          <a:blip r:embed="rId4"/>
          <a:srcRect l="47298" t="20366" r="12021" b="25857"/>
          <a:stretch/>
        </p:blipFill>
        <p:spPr>
          <a:xfrm>
            <a:off x="7972425" y="173685"/>
            <a:ext cx="3943350" cy="783578"/>
          </a:xfrm>
          <a:prstGeom prst="rect">
            <a:avLst/>
          </a:prstGeom>
        </p:spPr>
      </p:pic>
      <p:pic>
        <p:nvPicPr>
          <p:cNvPr id="3" name="Picture 2">
            <a:extLst>
              <a:ext uri="{FF2B5EF4-FFF2-40B4-BE49-F238E27FC236}">
                <a16:creationId xmlns:a16="http://schemas.microsoft.com/office/drawing/2014/main" id="{3AC44B36-21B8-4746-8EC4-C53FA1E0E5B1}"/>
              </a:ext>
            </a:extLst>
          </p:cNvPr>
          <p:cNvPicPr>
            <a:picLocks noChangeAspect="1"/>
          </p:cNvPicPr>
          <p:nvPr/>
        </p:nvPicPr>
        <p:blipFill rotWithShape="1">
          <a:blip r:embed="rId5"/>
          <a:srcRect l="-1569" t="65539" r="-2052" b="19144"/>
          <a:stretch/>
        </p:blipFill>
        <p:spPr>
          <a:xfrm>
            <a:off x="1995920" y="1414776"/>
            <a:ext cx="9873847" cy="1039248"/>
          </a:xfrm>
          <a:prstGeom prst="rect">
            <a:avLst/>
          </a:prstGeom>
        </p:spPr>
      </p:pic>
      <p:sp>
        <p:nvSpPr>
          <p:cNvPr id="7" name="TextBox 6">
            <a:extLst>
              <a:ext uri="{FF2B5EF4-FFF2-40B4-BE49-F238E27FC236}">
                <a16:creationId xmlns:a16="http://schemas.microsoft.com/office/drawing/2014/main" id="{ED315D12-C4E8-4510-A142-52900C2D3DD9}"/>
              </a:ext>
            </a:extLst>
          </p:cNvPr>
          <p:cNvSpPr txBox="1"/>
          <p:nvPr/>
        </p:nvSpPr>
        <p:spPr>
          <a:xfrm>
            <a:off x="1949913" y="3077598"/>
            <a:ext cx="9433854" cy="2893100"/>
          </a:xfrm>
          <a:prstGeom prst="rect">
            <a:avLst/>
          </a:prstGeom>
          <a:noFill/>
        </p:spPr>
        <p:txBody>
          <a:bodyPr wrap="square" rtlCol="0">
            <a:spAutoFit/>
          </a:bodyPr>
          <a:lstStyle/>
          <a:p>
            <a:pPr algn="just">
              <a:lnSpc>
                <a:spcPct val="150000"/>
              </a:lnSpc>
            </a:pPr>
            <a:r>
              <a:rPr lang="en-US" sz="2800" i="1" dirty="0" err="1">
                <a:solidFill>
                  <a:srgbClr val="493456"/>
                </a:solidFill>
              </a:rPr>
              <a:t>Mệnh</a:t>
            </a:r>
            <a:r>
              <a:rPr lang="en-US" sz="2800" i="1" dirty="0">
                <a:solidFill>
                  <a:srgbClr val="493456"/>
                </a:solidFill>
              </a:rPr>
              <a:t> </a:t>
            </a:r>
            <a:r>
              <a:rPr lang="en-US" sz="2800" i="1" dirty="0" err="1">
                <a:solidFill>
                  <a:srgbClr val="493456"/>
                </a:solidFill>
              </a:rPr>
              <a:t>đề</a:t>
            </a:r>
            <a:r>
              <a:rPr lang="en-US" sz="2800" i="1" dirty="0">
                <a:solidFill>
                  <a:srgbClr val="493456"/>
                </a:solidFill>
              </a:rPr>
              <a:t> </a:t>
            </a:r>
            <a:r>
              <a:rPr lang="en-US" sz="2800" i="1" dirty="0" err="1">
                <a:solidFill>
                  <a:srgbClr val="493456"/>
                </a:solidFill>
              </a:rPr>
              <a:t>phụ</a:t>
            </a:r>
            <a:r>
              <a:rPr lang="en-US" sz="2800" i="1" dirty="0">
                <a:solidFill>
                  <a:srgbClr val="493456"/>
                </a:solidFill>
              </a:rPr>
              <a:t> </a:t>
            </a:r>
            <a:r>
              <a:rPr lang="en-US" sz="2800" i="1" dirty="0" err="1">
                <a:solidFill>
                  <a:srgbClr val="493456"/>
                </a:solidFill>
              </a:rPr>
              <a:t>thuộc</a:t>
            </a:r>
            <a:r>
              <a:rPr lang="en-US" sz="2800" i="1" dirty="0">
                <a:solidFill>
                  <a:srgbClr val="493456"/>
                </a:solidFill>
              </a:rPr>
              <a:t> </a:t>
            </a:r>
            <a:r>
              <a:rPr lang="en-US" sz="2800" i="1" dirty="0" err="1">
                <a:solidFill>
                  <a:srgbClr val="493456"/>
                </a:solidFill>
              </a:rPr>
              <a:t>thường</a:t>
            </a:r>
            <a:r>
              <a:rPr lang="en-US" sz="2800" i="1" dirty="0">
                <a:solidFill>
                  <a:srgbClr val="493456"/>
                </a:solidFill>
              </a:rPr>
              <a:t> </a:t>
            </a:r>
            <a:r>
              <a:rPr lang="en-US" sz="2800" i="1" dirty="0" err="1">
                <a:solidFill>
                  <a:srgbClr val="493456"/>
                </a:solidFill>
              </a:rPr>
              <a:t>bắt</a:t>
            </a:r>
            <a:r>
              <a:rPr lang="en-US" sz="2800" i="1" dirty="0">
                <a:solidFill>
                  <a:srgbClr val="493456"/>
                </a:solidFill>
              </a:rPr>
              <a:t> </a:t>
            </a:r>
            <a:r>
              <a:rPr lang="en-US" sz="2800" i="1" dirty="0" err="1">
                <a:solidFill>
                  <a:srgbClr val="493456"/>
                </a:solidFill>
              </a:rPr>
              <a:t>đầu</a:t>
            </a:r>
            <a:r>
              <a:rPr lang="en-US" sz="2800" i="1" dirty="0">
                <a:solidFill>
                  <a:srgbClr val="493456"/>
                </a:solidFill>
              </a:rPr>
              <a:t> </a:t>
            </a:r>
            <a:r>
              <a:rPr lang="en-US" sz="2800" i="1" dirty="0" err="1">
                <a:solidFill>
                  <a:srgbClr val="493456"/>
                </a:solidFill>
              </a:rPr>
              <a:t>bằng</a:t>
            </a:r>
            <a:r>
              <a:rPr lang="en-US" sz="2800" i="1" dirty="0">
                <a:solidFill>
                  <a:srgbClr val="493456"/>
                </a:solidFill>
              </a:rPr>
              <a:t> </a:t>
            </a:r>
            <a:r>
              <a:rPr lang="en-US" sz="2800" i="1" dirty="0" err="1">
                <a:solidFill>
                  <a:srgbClr val="493456"/>
                </a:solidFill>
              </a:rPr>
              <a:t>các</a:t>
            </a:r>
            <a:r>
              <a:rPr lang="en-US" sz="2800" i="1" dirty="0">
                <a:solidFill>
                  <a:srgbClr val="493456"/>
                </a:solidFill>
              </a:rPr>
              <a:t> </a:t>
            </a:r>
            <a:r>
              <a:rPr lang="en-US" sz="2800" i="1" dirty="0" err="1">
                <a:solidFill>
                  <a:srgbClr val="493456"/>
                </a:solidFill>
              </a:rPr>
              <a:t>liên</a:t>
            </a:r>
            <a:r>
              <a:rPr lang="en-US" sz="2800" i="1" dirty="0">
                <a:solidFill>
                  <a:srgbClr val="493456"/>
                </a:solidFill>
              </a:rPr>
              <a:t> </a:t>
            </a:r>
            <a:r>
              <a:rPr lang="en-US" sz="2800" i="1" dirty="0" err="1">
                <a:solidFill>
                  <a:srgbClr val="493456"/>
                </a:solidFill>
              </a:rPr>
              <a:t>từ</a:t>
            </a:r>
            <a:r>
              <a:rPr lang="en-US" sz="2800" i="1" dirty="0">
                <a:solidFill>
                  <a:srgbClr val="493456"/>
                </a:solidFill>
              </a:rPr>
              <a:t> </a:t>
            </a:r>
            <a:r>
              <a:rPr lang="en-US" sz="2800" i="1" dirty="0" err="1">
                <a:solidFill>
                  <a:srgbClr val="493456"/>
                </a:solidFill>
              </a:rPr>
              <a:t>phụ</a:t>
            </a:r>
            <a:r>
              <a:rPr lang="en-US" sz="2800" i="1" dirty="0">
                <a:solidFill>
                  <a:srgbClr val="493456"/>
                </a:solidFill>
              </a:rPr>
              <a:t> </a:t>
            </a:r>
            <a:r>
              <a:rPr lang="en-US" sz="2800" i="1" dirty="0" err="1">
                <a:solidFill>
                  <a:srgbClr val="493456"/>
                </a:solidFill>
              </a:rPr>
              <a:t>thuộc</a:t>
            </a:r>
            <a:r>
              <a:rPr lang="en-US" sz="2800" i="1" dirty="0">
                <a:solidFill>
                  <a:srgbClr val="493456"/>
                </a:solidFill>
              </a:rPr>
              <a:t> </a:t>
            </a:r>
            <a:r>
              <a:rPr lang="en-US" sz="2800" i="1" dirty="0" err="1">
                <a:solidFill>
                  <a:srgbClr val="493456"/>
                </a:solidFill>
              </a:rPr>
              <a:t>như</a:t>
            </a:r>
            <a:r>
              <a:rPr lang="en-US" sz="2800" i="1" dirty="0">
                <a:solidFill>
                  <a:srgbClr val="493456"/>
                </a:solidFill>
              </a:rPr>
              <a:t>: </a:t>
            </a:r>
            <a:r>
              <a:rPr lang="en-US" sz="2800" b="1" i="1" dirty="0">
                <a:solidFill>
                  <a:srgbClr val="493456"/>
                </a:solidFill>
                <a:highlight>
                  <a:srgbClr val="FFFF00"/>
                </a:highlight>
              </a:rPr>
              <a:t>though, although, even though</a:t>
            </a:r>
          </a:p>
          <a:p>
            <a:pPr algn="just">
              <a:lnSpc>
                <a:spcPct val="150000"/>
              </a:lnSpc>
            </a:pPr>
            <a:endParaRPr lang="en-US" sz="2800" b="1" i="1" dirty="0">
              <a:solidFill>
                <a:srgbClr val="493456"/>
              </a:solidFill>
            </a:endParaRPr>
          </a:p>
          <a:p>
            <a:pPr algn="just"/>
            <a:r>
              <a:rPr lang="en-US" sz="2800" b="1" i="1" dirty="0">
                <a:solidFill>
                  <a:srgbClr val="00B0F0"/>
                </a:solidFill>
              </a:rPr>
              <a:t>Although she was tired, </a:t>
            </a:r>
            <a:r>
              <a:rPr lang="en-US" sz="2800" b="1" i="1" dirty="0">
                <a:solidFill>
                  <a:srgbClr val="493456"/>
                </a:solidFill>
              </a:rPr>
              <a:t>she finished knitting the scarf for her dad.</a:t>
            </a:r>
          </a:p>
        </p:txBody>
      </p:sp>
    </p:spTree>
    <p:extLst>
      <p:ext uri="{BB962C8B-B14F-4D97-AF65-F5344CB8AC3E}">
        <p14:creationId xmlns:p14="http://schemas.microsoft.com/office/powerpoint/2010/main" val="10343513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hlinkClick r:id="rId2"/>
            <a:extLst>
              <a:ext uri="{FF2B5EF4-FFF2-40B4-BE49-F238E27FC236}">
                <a16:creationId xmlns:a16="http://schemas.microsoft.com/office/drawing/2014/main" id="{80B2CE1E-1064-45BE-926B-C1D8DE38489B}"/>
              </a:ext>
            </a:extLst>
          </p:cNvPr>
          <p:cNvPicPr>
            <a:picLocks noChangeAspect="1"/>
          </p:cNvPicPr>
          <p:nvPr/>
        </p:nvPicPr>
        <p:blipFill>
          <a:blip r:embed="rId3"/>
          <a:stretch>
            <a:fillRect/>
          </a:stretch>
        </p:blipFill>
        <p:spPr>
          <a:xfrm>
            <a:off x="3387992" y="1215459"/>
            <a:ext cx="7937234" cy="4147116"/>
          </a:xfrm>
          <a:prstGeom prst="rect">
            <a:avLst/>
          </a:prstGeom>
        </p:spPr>
      </p:pic>
      <p:sp>
        <p:nvSpPr>
          <p:cNvPr id="6" name="Freeform 2">
            <a:extLst>
              <a:ext uri="{FF2B5EF4-FFF2-40B4-BE49-F238E27FC236}">
                <a16:creationId xmlns:a16="http://schemas.microsoft.com/office/drawing/2014/main" id="{747A38E1-4EE4-485A-A5B0-B1B2696DFD1C}"/>
              </a:ext>
            </a:extLst>
          </p:cNvPr>
          <p:cNvSpPr/>
          <p:nvPr/>
        </p:nvSpPr>
        <p:spPr>
          <a:xfrm rot="4238378">
            <a:off x="2489917" y="3421154"/>
            <a:ext cx="889537" cy="1172942"/>
          </a:xfrm>
          <a:custGeom>
            <a:avLst/>
            <a:gdLst/>
            <a:ahLst/>
            <a:cxnLst/>
            <a:rect l="l" t="t" r="r" b="b"/>
            <a:pathLst>
              <a:path w="3404997" h="4114800">
                <a:moveTo>
                  <a:pt x="0" y="0"/>
                </a:moveTo>
                <a:lnTo>
                  <a:pt x="3404997" y="0"/>
                </a:lnTo>
                <a:lnTo>
                  <a:pt x="340499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Hộp Văn bản 6">
            <a:extLst>
              <a:ext uri="{FF2B5EF4-FFF2-40B4-BE49-F238E27FC236}">
                <a16:creationId xmlns:a16="http://schemas.microsoft.com/office/drawing/2014/main" id="{5E09D145-9428-4545-840E-120F521FE221}"/>
              </a:ext>
            </a:extLst>
          </p:cNvPr>
          <p:cNvSpPr txBox="1"/>
          <p:nvPr/>
        </p:nvSpPr>
        <p:spPr>
          <a:xfrm>
            <a:off x="5133975" y="263009"/>
            <a:ext cx="4457700" cy="707886"/>
          </a:xfrm>
          <a:prstGeom prst="rect">
            <a:avLst/>
          </a:prstGeom>
          <a:noFill/>
        </p:spPr>
        <p:txBody>
          <a:bodyPr wrap="square">
            <a:spAutoFit/>
          </a:bodyPr>
          <a:lstStyle/>
          <a:p>
            <a:r>
              <a:rPr lang="en-US" sz="4000" b="1" dirty="0">
                <a:solidFill>
                  <a:schemeClr val="accent2">
                    <a:lumMod val="50000"/>
                  </a:schemeClr>
                </a:solidFill>
                <a:latin typeface=".VnBlack" panose="020B7200000000000000" pitchFamily="34" charset="0"/>
                <a:cs typeface="Arial" panose="020B0604020202020204" pitchFamily="34" charset="0"/>
              </a:rPr>
              <a:t>ONLINE GAME </a:t>
            </a:r>
            <a:endParaRPr lang="en-US" sz="4000" dirty="0">
              <a:latin typeface=".VnBlack" panose="020B7200000000000000" pitchFamily="34" charset="0"/>
            </a:endParaRPr>
          </a:p>
        </p:txBody>
      </p:sp>
    </p:spTree>
    <p:extLst>
      <p:ext uri="{BB962C8B-B14F-4D97-AF65-F5344CB8AC3E}">
        <p14:creationId xmlns:p14="http://schemas.microsoft.com/office/powerpoint/2010/main" val="840474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1251ACE8-8100-47DE-95B5-AE41F87E1EB8}"/>
              </a:ext>
            </a:extLst>
          </p:cNvPr>
          <p:cNvGrpSpPr/>
          <p:nvPr/>
        </p:nvGrpSpPr>
        <p:grpSpPr>
          <a:xfrm>
            <a:off x="881062" y="409575"/>
            <a:ext cx="10476933" cy="1619250"/>
            <a:chOff x="604837" y="409575"/>
            <a:chExt cx="10353675" cy="1600200"/>
          </a:xfrm>
        </p:grpSpPr>
        <p:pic>
          <p:nvPicPr>
            <p:cNvPr id="5" name="Hình ảnh 4">
              <a:extLst>
                <a:ext uri="{FF2B5EF4-FFF2-40B4-BE49-F238E27FC236}">
                  <a16:creationId xmlns:a16="http://schemas.microsoft.com/office/drawing/2014/main" id="{311110EA-09DA-4FAF-8242-356066072A3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4837" y="409575"/>
              <a:ext cx="10353675" cy="1600200"/>
            </a:xfrm>
            <a:prstGeom prst="rect">
              <a:avLst/>
            </a:prstGeom>
          </p:spPr>
        </p:pic>
        <p:sp>
          <p:nvSpPr>
            <p:cNvPr id="6" name="Hình Bầu dục 5">
              <a:extLst>
                <a:ext uri="{FF2B5EF4-FFF2-40B4-BE49-F238E27FC236}">
                  <a16:creationId xmlns:a16="http://schemas.microsoft.com/office/drawing/2014/main" id="{F042DC2A-EA69-479D-8117-2C93B64311D8}"/>
                </a:ext>
              </a:extLst>
            </p:cNvPr>
            <p:cNvSpPr/>
            <p:nvPr/>
          </p:nvSpPr>
          <p:spPr>
            <a:xfrm>
              <a:off x="6981825" y="1171575"/>
              <a:ext cx="561975" cy="561975"/>
            </a:xfrm>
            <a:prstGeom prst="ellipse">
              <a:avLst/>
            </a:prstGeom>
            <a:solidFill>
              <a:srgbClr val="F9F9F9"/>
            </a:solidFill>
            <a:ln>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5">
            <a:extLst>
              <a:ext uri="{FF2B5EF4-FFF2-40B4-BE49-F238E27FC236}">
                <a16:creationId xmlns:a16="http://schemas.microsoft.com/office/drawing/2014/main" id="{FAC12794-E1EB-4F12-AE07-A13743AEA424}"/>
              </a:ext>
            </a:extLst>
          </p:cNvPr>
          <p:cNvPicPr>
            <a:picLocks noChangeAspect="1"/>
          </p:cNvPicPr>
          <p:nvPr/>
        </p:nvPicPr>
        <p:blipFill rotWithShape="1">
          <a:blip r:embed="rId3"/>
          <a:srcRect l="871" r="2210" b="1377"/>
          <a:stretch/>
        </p:blipFill>
        <p:spPr>
          <a:xfrm>
            <a:off x="323849" y="2101303"/>
            <a:ext cx="11563351" cy="3861347"/>
          </a:xfrm>
          <a:prstGeom prst="rect">
            <a:avLst/>
          </a:prstGeom>
        </p:spPr>
      </p:pic>
      <p:sp>
        <p:nvSpPr>
          <p:cNvPr id="8" name="TextBox 18">
            <a:extLst>
              <a:ext uri="{FF2B5EF4-FFF2-40B4-BE49-F238E27FC236}">
                <a16:creationId xmlns:a16="http://schemas.microsoft.com/office/drawing/2014/main" id="{839317C2-A60C-45C5-A909-0735D298AA19}"/>
              </a:ext>
            </a:extLst>
          </p:cNvPr>
          <p:cNvSpPr txBox="1"/>
          <p:nvPr/>
        </p:nvSpPr>
        <p:spPr>
          <a:xfrm>
            <a:off x="11032147" y="2745108"/>
            <a:ext cx="684470" cy="646331"/>
          </a:xfrm>
          <a:prstGeom prst="rect">
            <a:avLst/>
          </a:prstGeom>
          <a:noFill/>
        </p:spPr>
        <p:txBody>
          <a:bodyPr wrap="square" rtlCol="0">
            <a:spAutoFit/>
          </a:bodyPr>
          <a:lstStyle/>
          <a:p>
            <a:pPr algn="ctr"/>
            <a:r>
              <a:rPr lang="en-US" sz="3600" i="1" dirty="0">
                <a:solidFill>
                  <a:srgbClr val="FF0000"/>
                </a:solidFill>
                <a:sym typeface="Wingdings" panose="05000000000000000000" pitchFamily="2" charset="2"/>
              </a:rPr>
              <a:t></a:t>
            </a:r>
            <a:endParaRPr lang="en-US" sz="3600" i="1" dirty="0">
              <a:solidFill>
                <a:srgbClr val="FF0000"/>
              </a:solidFill>
            </a:endParaRPr>
          </a:p>
        </p:txBody>
      </p:sp>
      <p:sp>
        <p:nvSpPr>
          <p:cNvPr id="9" name="TextBox 10">
            <a:extLst>
              <a:ext uri="{FF2B5EF4-FFF2-40B4-BE49-F238E27FC236}">
                <a16:creationId xmlns:a16="http://schemas.microsoft.com/office/drawing/2014/main" id="{9752EA55-5FC5-41ED-9D66-D9EEE245143F}"/>
              </a:ext>
            </a:extLst>
          </p:cNvPr>
          <p:cNvSpPr txBox="1"/>
          <p:nvPr/>
        </p:nvSpPr>
        <p:spPr>
          <a:xfrm>
            <a:off x="328012" y="3282139"/>
            <a:ext cx="11141853" cy="477054"/>
          </a:xfrm>
          <a:prstGeom prst="rect">
            <a:avLst/>
          </a:prstGeom>
          <a:noFill/>
        </p:spPr>
        <p:txBody>
          <a:bodyPr wrap="square" rtlCol="0">
            <a:spAutoFit/>
          </a:bodyPr>
          <a:lstStyle/>
          <a:p>
            <a:r>
              <a:rPr lang="en-US" sz="2500" i="1" dirty="0">
                <a:solidFill>
                  <a:srgbClr val="FF0000"/>
                </a:solidFill>
              </a:rPr>
              <a:t>We should take the bus or subway to school so that we can help reduce air pollution.</a:t>
            </a:r>
          </a:p>
        </p:txBody>
      </p:sp>
      <p:sp>
        <p:nvSpPr>
          <p:cNvPr id="10" name="TextBox 26">
            <a:extLst>
              <a:ext uri="{FF2B5EF4-FFF2-40B4-BE49-F238E27FC236}">
                <a16:creationId xmlns:a16="http://schemas.microsoft.com/office/drawing/2014/main" id="{2322544F-F222-410C-872C-11BECB9B641E}"/>
              </a:ext>
            </a:extLst>
          </p:cNvPr>
          <p:cNvSpPr txBox="1"/>
          <p:nvPr/>
        </p:nvSpPr>
        <p:spPr>
          <a:xfrm>
            <a:off x="11074692" y="3454023"/>
            <a:ext cx="684470" cy="646331"/>
          </a:xfrm>
          <a:prstGeom prst="rect">
            <a:avLst/>
          </a:prstGeom>
          <a:noFill/>
        </p:spPr>
        <p:txBody>
          <a:bodyPr wrap="square" rtlCol="0">
            <a:spAutoFit/>
          </a:bodyPr>
          <a:lstStyle/>
          <a:p>
            <a:pPr algn="ctr"/>
            <a:r>
              <a:rPr lang="en-US" sz="3600" i="1" dirty="0">
                <a:solidFill>
                  <a:srgbClr val="FF0000"/>
                </a:solidFill>
                <a:sym typeface="Wingdings" panose="05000000000000000000" pitchFamily="2" charset="2"/>
              </a:rPr>
              <a:t></a:t>
            </a:r>
            <a:endParaRPr lang="en-US" sz="3600" i="1" dirty="0">
              <a:solidFill>
                <a:srgbClr val="FF0000"/>
              </a:solidFill>
            </a:endParaRPr>
          </a:p>
        </p:txBody>
      </p:sp>
      <p:sp>
        <p:nvSpPr>
          <p:cNvPr id="11" name="TextBox 22">
            <a:extLst>
              <a:ext uri="{FF2B5EF4-FFF2-40B4-BE49-F238E27FC236}">
                <a16:creationId xmlns:a16="http://schemas.microsoft.com/office/drawing/2014/main" id="{0B3A9E2E-A369-4F59-B314-FB1AC4C86BEF}"/>
              </a:ext>
            </a:extLst>
          </p:cNvPr>
          <p:cNvSpPr txBox="1"/>
          <p:nvPr/>
        </p:nvSpPr>
        <p:spPr>
          <a:xfrm>
            <a:off x="706216" y="4637422"/>
            <a:ext cx="10992254" cy="477054"/>
          </a:xfrm>
          <a:prstGeom prst="rect">
            <a:avLst/>
          </a:prstGeom>
          <a:noFill/>
        </p:spPr>
        <p:txBody>
          <a:bodyPr wrap="square" rtlCol="0">
            <a:spAutoFit/>
          </a:bodyPr>
          <a:lstStyle/>
          <a:p>
            <a:r>
              <a:rPr lang="en-US" sz="2500" i="1" dirty="0">
                <a:solidFill>
                  <a:srgbClr val="FF0000"/>
                </a:solidFill>
              </a:rPr>
              <a:t>We should recycle plastic, and we shouldn’t through trash into rivers.</a:t>
            </a:r>
          </a:p>
        </p:txBody>
      </p:sp>
      <p:sp>
        <p:nvSpPr>
          <p:cNvPr id="13" name="TextBox 18">
            <a:extLst>
              <a:ext uri="{FF2B5EF4-FFF2-40B4-BE49-F238E27FC236}">
                <a16:creationId xmlns:a16="http://schemas.microsoft.com/office/drawing/2014/main" id="{59502049-8DAE-430F-B0E0-624555B58683}"/>
              </a:ext>
            </a:extLst>
          </p:cNvPr>
          <p:cNvSpPr txBox="1"/>
          <p:nvPr/>
        </p:nvSpPr>
        <p:spPr>
          <a:xfrm>
            <a:off x="11041672" y="4164333"/>
            <a:ext cx="684470" cy="646331"/>
          </a:xfrm>
          <a:prstGeom prst="rect">
            <a:avLst/>
          </a:prstGeom>
          <a:noFill/>
        </p:spPr>
        <p:txBody>
          <a:bodyPr wrap="square" rtlCol="0">
            <a:spAutoFit/>
          </a:bodyPr>
          <a:lstStyle/>
          <a:p>
            <a:pPr algn="ctr"/>
            <a:r>
              <a:rPr lang="en-US" sz="3600" i="1" dirty="0">
                <a:solidFill>
                  <a:srgbClr val="FF0000"/>
                </a:solidFill>
                <a:sym typeface="Wingdings" panose="05000000000000000000" pitchFamily="2" charset="2"/>
              </a:rPr>
              <a:t></a:t>
            </a:r>
            <a:endParaRPr lang="en-US" sz="3600" i="1" dirty="0">
              <a:solidFill>
                <a:srgbClr val="FF0000"/>
              </a:solidFill>
            </a:endParaRPr>
          </a:p>
        </p:txBody>
      </p:sp>
      <p:sp>
        <p:nvSpPr>
          <p:cNvPr id="14" name="TextBox 23">
            <a:extLst>
              <a:ext uri="{FF2B5EF4-FFF2-40B4-BE49-F238E27FC236}">
                <a16:creationId xmlns:a16="http://schemas.microsoft.com/office/drawing/2014/main" id="{19C49DDA-DCF1-4BCD-A8CE-DB457D6A7CA3}"/>
              </a:ext>
            </a:extLst>
          </p:cNvPr>
          <p:cNvSpPr txBox="1"/>
          <p:nvPr/>
        </p:nvSpPr>
        <p:spPr>
          <a:xfrm>
            <a:off x="421238" y="5375606"/>
            <a:ext cx="11334382" cy="477054"/>
          </a:xfrm>
          <a:prstGeom prst="rect">
            <a:avLst/>
          </a:prstGeom>
          <a:noFill/>
        </p:spPr>
        <p:txBody>
          <a:bodyPr wrap="square" rtlCol="0">
            <a:spAutoFit/>
          </a:bodyPr>
          <a:lstStyle/>
          <a:p>
            <a:r>
              <a:rPr lang="en-US" sz="2500" i="1" dirty="0">
                <a:solidFill>
                  <a:srgbClr val="FF0000"/>
                </a:solidFill>
              </a:rPr>
              <a:t>We should stop giving away plastic bags for free so (that) we can reduce plastic trash.</a:t>
            </a:r>
          </a:p>
        </p:txBody>
      </p:sp>
      <p:sp>
        <p:nvSpPr>
          <p:cNvPr id="15" name="TextBox 18">
            <a:extLst>
              <a:ext uri="{FF2B5EF4-FFF2-40B4-BE49-F238E27FC236}">
                <a16:creationId xmlns:a16="http://schemas.microsoft.com/office/drawing/2014/main" id="{C3B68318-D1D2-40A6-A12F-CBDA5FD641FC}"/>
              </a:ext>
            </a:extLst>
          </p:cNvPr>
          <p:cNvSpPr txBox="1"/>
          <p:nvPr/>
        </p:nvSpPr>
        <p:spPr>
          <a:xfrm>
            <a:off x="11032147" y="4840608"/>
            <a:ext cx="684470" cy="646331"/>
          </a:xfrm>
          <a:prstGeom prst="rect">
            <a:avLst/>
          </a:prstGeom>
          <a:noFill/>
        </p:spPr>
        <p:txBody>
          <a:bodyPr wrap="square" rtlCol="0">
            <a:spAutoFit/>
          </a:bodyPr>
          <a:lstStyle/>
          <a:p>
            <a:pPr algn="ctr"/>
            <a:r>
              <a:rPr lang="en-US" sz="3600" i="1" dirty="0">
                <a:solidFill>
                  <a:srgbClr val="FF0000"/>
                </a:solidFill>
                <a:sym typeface="Wingdings" panose="05000000000000000000" pitchFamily="2" charset="2"/>
              </a:rPr>
              <a:t></a:t>
            </a:r>
            <a:endParaRPr lang="en-US" sz="3600" i="1" dirty="0">
              <a:solidFill>
                <a:srgbClr val="FF0000"/>
              </a:solidFill>
            </a:endParaRPr>
          </a:p>
        </p:txBody>
      </p:sp>
      <p:sp>
        <p:nvSpPr>
          <p:cNvPr id="16" name="Rounded Rectangle 7">
            <a:extLst>
              <a:ext uri="{FF2B5EF4-FFF2-40B4-BE49-F238E27FC236}">
                <a16:creationId xmlns:a16="http://schemas.microsoft.com/office/drawing/2014/main" id="{27F8E0A8-DA1A-4067-A892-11BA7C92436D}"/>
              </a:ext>
            </a:extLst>
          </p:cNvPr>
          <p:cNvSpPr/>
          <p:nvPr/>
        </p:nvSpPr>
        <p:spPr>
          <a:xfrm>
            <a:off x="6198878" y="3059109"/>
            <a:ext cx="843053" cy="3287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7">
            <a:extLst>
              <a:ext uri="{FF2B5EF4-FFF2-40B4-BE49-F238E27FC236}">
                <a16:creationId xmlns:a16="http://schemas.microsoft.com/office/drawing/2014/main" id="{D8097C8B-591F-47FD-A3EB-15FE45B75181}"/>
              </a:ext>
            </a:extLst>
          </p:cNvPr>
          <p:cNvSpPr/>
          <p:nvPr/>
        </p:nvSpPr>
        <p:spPr>
          <a:xfrm>
            <a:off x="3930869" y="4411659"/>
            <a:ext cx="1072055" cy="3287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7">
            <a:extLst>
              <a:ext uri="{FF2B5EF4-FFF2-40B4-BE49-F238E27FC236}">
                <a16:creationId xmlns:a16="http://schemas.microsoft.com/office/drawing/2014/main" id="{2E651F06-6C8C-44C4-AFDD-6945CC30158E}"/>
              </a:ext>
            </a:extLst>
          </p:cNvPr>
          <p:cNvSpPr/>
          <p:nvPr/>
        </p:nvSpPr>
        <p:spPr>
          <a:xfrm>
            <a:off x="6880738" y="5097459"/>
            <a:ext cx="979854" cy="3287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795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circle(in)">
                                      <p:cBhvr>
                                        <p:cTn id="17" dur="20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circle(in)">
                                      <p:cBhvr>
                                        <p:cTn id="22" dur="20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circle(in)">
                                      <p:cBhvr>
                                        <p:cTn id="27" dur="20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circle(in)">
                                      <p:cBhvr>
                                        <p:cTn id="32" dur="20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circle(in)">
                                      <p:cBhvr>
                                        <p:cTn id="37" dur="2000"/>
                                        <p:tgtEl>
                                          <p:spTgt spid="1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heel(1)">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1" nodeType="clickEffect">
                                  <p:stCondLst>
                                    <p:cond delay="0"/>
                                  </p:stCondLst>
                                  <p:childTnLst>
                                    <p:animEffect transition="out" filter="circle(out)">
                                      <p:cBhvr>
                                        <p:cTn id="46" dur="2000"/>
                                        <p:tgtEl>
                                          <p:spTgt spid="16"/>
                                        </p:tgtEl>
                                      </p:cBhvr>
                                    </p:animEffect>
                                    <p:set>
                                      <p:cBhvr>
                                        <p:cTn id="47" dur="1" fill="hold">
                                          <p:stCondLst>
                                            <p:cond delay="1999"/>
                                          </p:stCondLst>
                                        </p:cTn>
                                        <p:tgtEl>
                                          <p:spTgt spid="1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heel(1)">
                                      <p:cBhvr>
                                        <p:cTn id="52" dur="2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grpId="1" nodeType="clickEffect">
                                  <p:stCondLst>
                                    <p:cond delay="0"/>
                                  </p:stCondLst>
                                  <p:childTnLst>
                                    <p:animEffect transition="out" filter="circle(out)">
                                      <p:cBhvr>
                                        <p:cTn id="56" dur="2000"/>
                                        <p:tgtEl>
                                          <p:spTgt spid="17"/>
                                        </p:tgtEl>
                                      </p:cBhvr>
                                    </p:animEffect>
                                    <p:set>
                                      <p:cBhvr>
                                        <p:cTn id="57" dur="1" fill="hold">
                                          <p:stCondLst>
                                            <p:cond delay="19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heel(1)">
                                      <p:cBhvr>
                                        <p:cTn id="62" dur="20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grpId="1" nodeType="clickEffect">
                                  <p:stCondLst>
                                    <p:cond delay="0"/>
                                  </p:stCondLst>
                                  <p:childTnLst>
                                    <p:animEffect transition="out" filter="circle(out)">
                                      <p:cBhvr>
                                        <p:cTn id="66" dur="2000"/>
                                        <p:tgtEl>
                                          <p:spTgt spid="18"/>
                                        </p:tgtEl>
                                      </p:cBhvr>
                                    </p:animEffect>
                                    <p:set>
                                      <p:cBhvr>
                                        <p:cTn id="67"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Bầu dục 6">
            <a:extLst>
              <a:ext uri="{FF2B5EF4-FFF2-40B4-BE49-F238E27FC236}">
                <a16:creationId xmlns:a16="http://schemas.microsoft.com/office/drawing/2014/main" id="{684AAFC0-0F1A-4137-9AC9-C3018769B2B9}"/>
              </a:ext>
            </a:extLst>
          </p:cNvPr>
          <p:cNvSpPr/>
          <p:nvPr/>
        </p:nvSpPr>
        <p:spPr>
          <a:xfrm>
            <a:off x="9029700" y="2295525"/>
            <a:ext cx="523875" cy="523875"/>
          </a:xfrm>
          <a:prstGeom prst="ellipse">
            <a:avLst/>
          </a:prstGeom>
          <a:solidFill>
            <a:srgbClr val="F9F8F6"/>
          </a:solidFill>
          <a:ln>
            <a:solidFill>
              <a:srgbClr val="F9F8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Nhóm 10">
            <a:extLst>
              <a:ext uri="{FF2B5EF4-FFF2-40B4-BE49-F238E27FC236}">
                <a16:creationId xmlns:a16="http://schemas.microsoft.com/office/drawing/2014/main" id="{08916902-96EE-4051-B701-1266893404E9}"/>
              </a:ext>
            </a:extLst>
          </p:cNvPr>
          <p:cNvGrpSpPr/>
          <p:nvPr/>
        </p:nvGrpSpPr>
        <p:grpSpPr>
          <a:xfrm>
            <a:off x="447674" y="828674"/>
            <a:ext cx="11325226" cy="5476875"/>
            <a:chOff x="447674" y="828674"/>
            <a:chExt cx="11325226" cy="5476875"/>
          </a:xfrm>
        </p:grpSpPr>
        <p:pic>
          <p:nvPicPr>
            <p:cNvPr id="5" name="Hình ảnh 4">
              <a:extLst>
                <a:ext uri="{FF2B5EF4-FFF2-40B4-BE49-F238E27FC236}">
                  <a16:creationId xmlns:a16="http://schemas.microsoft.com/office/drawing/2014/main" id="{1ACCF3E7-8217-4158-A37B-68C9A4C5A2B5}"/>
                </a:ext>
              </a:extLst>
            </p:cNvPr>
            <p:cNvPicPr>
              <a:picLocks noChangeAspect="1"/>
            </p:cNvPicPr>
            <p:nvPr/>
          </p:nvPicPr>
          <p:blipFill rotWithShape="1">
            <a:blip r:embed="rId2">
              <a:clrChange>
                <a:clrFrom>
                  <a:srgbClr val="FFFFFF"/>
                </a:clrFrom>
                <a:clrTo>
                  <a:srgbClr val="FFFFFF">
                    <a:alpha val="0"/>
                  </a:srgbClr>
                </a:clrTo>
              </a:clrChange>
            </a:blip>
            <a:srcRect t="3323" r="685" b="2324"/>
            <a:stretch/>
          </p:blipFill>
          <p:spPr>
            <a:xfrm>
              <a:off x="447674" y="828674"/>
              <a:ext cx="11185167" cy="5476875"/>
            </a:xfrm>
            <a:prstGeom prst="rect">
              <a:avLst/>
            </a:prstGeom>
          </p:spPr>
        </p:pic>
        <p:sp>
          <p:nvSpPr>
            <p:cNvPr id="6" name="Hình Bầu dục 5">
              <a:extLst>
                <a:ext uri="{FF2B5EF4-FFF2-40B4-BE49-F238E27FC236}">
                  <a16:creationId xmlns:a16="http://schemas.microsoft.com/office/drawing/2014/main" id="{FF9ABEC1-EC51-424E-904E-5EDB27410B87}"/>
                </a:ext>
              </a:extLst>
            </p:cNvPr>
            <p:cNvSpPr/>
            <p:nvPr/>
          </p:nvSpPr>
          <p:spPr>
            <a:xfrm>
              <a:off x="9753600" y="1143000"/>
              <a:ext cx="523875" cy="523875"/>
            </a:xfrm>
            <a:prstGeom prst="ellipse">
              <a:avLst/>
            </a:prstGeom>
            <a:solidFill>
              <a:srgbClr val="F9F8F6"/>
            </a:solidFill>
            <a:ln>
              <a:solidFill>
                <a:srgbClr val="F9F8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ình Bầu dục 7">
              <a:extLst>
                <a:ext uri="{FF2B5EF4-FFF2-40B4-BE49-F238E27FC236}">
                  <a16:creationId xmlns:a16="http://schemas.microsoft.com/office/drawing/2014/main" id="{55905F1E-55A8-4292-980D-F3DC1BB06C1A}"/>
                </a:ext>
              </a:extLst>
            </p:cNvPr>
            <p:cNvSpPr/>
            <p:nvPr/>
          </p:nvSpPr>
          <p:spPr>
            <a:xfrm>
              <a:off x="9620250" y="3143250"/>
              <a:ext cx="523875" cy="523875"/>
            </a:xfrm>
            <a:prstGeom prst="ellipse">
              <a:avLst/>
            </a:prstGeom>
            <a:solidFill>
              <a:srgbClr val="F9F8F6"/>
            </a:solidFill>
            <a:ln>
              <a:solidFill>
                <a:srgbClr val="F9F8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ình Bầu dục 8">
              <a:extLst>
                <a:ext uri="{FF2B5EF4-FFF2-40B4-BE49-F238E27FC236}">
                  <a16:creationId xmlns:a16="http://schemas.microsoft.com/office/drawing/2014/main" id="{FECFCB17-566F-4C2D-9B5E-8D2382957F55}"/>
                </a:ext>
              </a:extLst>
            </p:cNvPr>
            <p:cNvSpPr/>
            <p:nvPr/>
          </p:nvSpPr>
          <p:spPr>
            <a:xfrm>
              <a:off x="11249025" y="3924300"/>
              <a:ext cx="523875" cy="523875"/>
            </a:xfrm>
            <a:prstGeom prst="ellipse">
              <a:avLst/>
            </a:prstGeom>
            <a:solidFill>
              <a:srgbClr val="F9F8F6"/>
            </a:solidFill>
            <a:ln>
              <a:solidFill>
                <a:srgbClr val="F9F8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ình Bầu dục 9">
              <a:extLst>
                <a:ext uri="{FF2B5EF4-FFF2-40B4-BE49-F238E27FC236}">
                  <a16:creationId xmlns:a16="http://schemas.microsoft.com/office/drawing/2014/main" id="{C5896665-3D60-41D4-9E98-2B5897F1D684}"/>
                </a:ext>
              </a:extLst>
            </p:cNvPr>
            <p:cNvSpPr/>
            <p:nvPr/>
          </p:nvSpPr>
          <p:spPr>
            <a:xfrm>
              <a:off x="3105150" y="5181600"/>
              <a:ext cx="523875" cy="523875"/>
            </a:xfrm>
            <a:prstGeom prst="ellipse">
              <a:avLst/>
            </a:prstGeom>
            <a:solidFill>
              <a:srgbClr val="F9F8F6"/>
            </a:solidFill>
            <a:ln>
              <a:solidFill>
                <a:srgbClr val="F9F8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ình Bầu dục 11">
              <a:extLst>
                <a:ext uri="{FF2B5EF4-FFF2-40B4-BE49-F238E27FC236}">
                  <a16:creationId xmlns:a16="http://schemas.microsoft.com/office/drawing/2014/main" id="{054990C5-CC18-4B66-A62E-2AB1E52255D0}"/>
                </a:ext>
              </a:extLst>
            </p:cNvPr>
            <p:cNvSpPr/>
            <p:nvPr/>
          </p:nvSpPr>
          <p:spPr>
            <a:xfrm>
              <a:off x="9020175" y="2324100"/>
              <a:ext cx="523875" cy="523875"/>
            </a:xfrm>
            <a:prstGeom prst="ellipse">
              <a:avLst/>
            </a:prstGeom>
            <a:solidFill>
              <a:srgbClr val="F9F8F6"/>
            </a:solidFill>
            <a:ln>
              <a:solidFill>
                <a:srgbClr val="F9F8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3">
            <a:extLst>
              <a:ext uri="{FF2B5EF4-FFF2-40B4-BE49-F238E27FC236}">
                <a16:creationId xmlns:a16="http://schemas.microsoft.com/office/drawing/2014/main" id="{64CBE9F1-E262-4F8E-8D42-4D65C169F603}"/>
              </a:ext>
            </a:extLst>
          </p:cNvPr>
          <p:cNvSpPr txBox="1"/>
          <p:nvPr/>
        </p:nvSpPr>
        <p:spPr>
          <a:xfrm>
            <a:off x="1050147" y="2721043"/>
            <a:ext cx="9179703" cy="477054"/>
          </a:xfrm>
          <a:prstGeom prst="rect">
            <a:avLst/>
          </a:prstGeom>
          <a:noFill/>
        </p:spPr>
        <p:txBody>
          <a:bodyPr wrap="square" rtlCol="0">
            <a:spAutoFit/>
          </a:bodyPr>
          <a:lstStyle/>
          <a:p>
            <a:r>
              <a:rPr lang="en-US" sz="2500" i="1" dirty="0">
                <a:solidFill>
                  <a:srgbClr val="FF0000"/>
                </a:solidFill>
                <a:latin typeface="Arial" panose="020B0604020202020204" pitchFamily="34" charset="0"/>
                <a:cs typeface="Arial" panose="020B0604020202020204" pitchFamily="34" charset="0"/>
              </a:rPr>
              <a:t>We should recycle things so (that) we can reduce land pollution.</a:t>
            </a:r>
          </a:p>
        </p:txBody>
      </p:sp>
      <p:sp>
        <p:nvSpPr>
          <p:cNvPr id="14" name="TextBox 5">
            <a:extLst>
              <a:ext uri="{FF2B5EF4-FFF2-40B4-BE49-F238E27FC236}">
                <a16:creationId xmlns:a16="http://schemas.microsoft.com/office/drawing/2014/main" id="{EFF368A9-DD53-432A-9A0F-3730665B2A97}"/>
              </a:ext>
            </a:extLst>
          </p:cNvPr>
          <p:cNvSpPr txBox="1"/>
          <p:nvPr/>
        </p:nvSpPr>
        <p:spPr>
          <a:xfrm>
            <a:off x="891469" y="3530799"/>
            <a:ext cx="11141853" cy="477054"/>
          </a:xfrm>
          <a:prstGeom prst="rect">
            <a:avLst/>
          </a:prstGeom>
          <a:noFill/>
        </p:spPr>
        <p:txBody>
          <a:bodyPr wrap="square" rtlCol="0">
            <a:spAutoFit/>
          </a:bodyPr>
          <a:lstStyle/>
          <a:p>
            <a:r>
              <a:rPr lang="en-US" sz="2500" i="1" dirty="0">
                <a:solidFill>
                  <a:srgbClr val="FF0000"/>
                </a:solidFill>
                <a:latin typeface="Arial" panose="020B0604020202020204" pitchFamily="34" charset="0"/>
                <a:cs typeface="Arial" panose="020B0604020202020204" pitchFamily="34" charset="0"/>
              </a:rPr>
              <a:t>We should recycle plastic bottles, and we can reuse glass bottles.</a:t>
            </a:r>
          </a:p>
        </p:txBody>
      </p:sp>
      <p:sp>
        <p:nvSpPr>
          <p:cNvPr id="15" name="TextBox 5">
            <a:extLst>
              <a:ext uri="{FF2B5EF4-FFF2-40B4-BE49-F238E27FC236}">
                <a16:creationId xmlns:a16="http://schemas.microsoft.com/office/drawing/2014/main" id="{2CAC7255-67BE-4ED1-95D8-839EB8FD4683}"/>
              </a:ext>
            </a:extLst>
          </p:cNvPr>
          <p:cNvSpPr txBox="1"/>
          <p:nvPr/>
        </p:nvSpPr>
        <p:spPr>
          <a:xfrm>
            <a:off x="1050147" y="4311849"/>
            <a:ext cx="9713103" cy="477054"/>
          </a:xfrm>
          <a:prstGeom prst="rect">
            <a:avLst/>
          </a:prstGeom>
          <a:noFill/>
        </p:spPr>
        <p:txBody>
          <a:bodyPr wrap="square" rtlCol="0">
            <a:spAutoFit/>
          </a:bodyPr>
          <a:lstStyle/>
          <a:p>
            <a:r>
              <a:rPr lang="en-US" sz="2500" i="1" dirty="0">
                <a:solidFill>
                  <a:srgbClr val="FF0000"/>
                </a:solidFill>
                <a:latin typeface="Arial" panose="020B0604020202020204" pitchFamily="34" charset="0"/>
                <a:cs typeface="Arial" panose="020B0604020202020204" pitchFamily="34" charset="0"/>
              </a:rPr>
              <a:t>We should recycle plastic bottles, and we can reuse glass bottles.</a:t>
            </a:r>
          </a:p>
        </p:txBody>
      </p:sp>
      <p:sp>
        <p:nvSpPr>
          <p:cNvPr id="16" name="TextBox 7">
            <a:extLst>
              <a:ext uri="{FF2B5EF4-FFF2-40B4-BE49-F238E27FC236}">
                <a16:creationId xmlns:a16="http://schemas.microsoft.com/office/drawing/2014/main" id="{70933292-81D9-4787-B965-A90AF74E9531}"/>
              </a:ext>
            </a:extLst>
          </p:cNvPr>
          <p:cNvSpPr txBox="1"/>
          <p:nvPr/>
        </p:nvSpPr>
        <p:spPr>
          <a:xfrm>
            <a:off x="1050147" y="5578004"/>
            <a:ext cx="10779903" cy="861774"/>
          </a:xfrm>
          <a:prstGeom prst="rect">
            <a:avLst/>
          </a:prstGeom>
          <a:noFill/>
        </p:spPr>
        <p:txBody>
          <a:bodyPr wrap="square" rtlCol="0">
            <a:spAutoFit/>
          </a:bodyPr>
          <a:lstStyle/>
          <a:p>
            <a:r>
              <a:rPr lang="en-US" sz="2500" i="1" dirty="0">
                <a:solidFill>
                  <a:srgbClr val="FF0000"/>
                </a:solidFill>
                <a:latin typeface="Arial" panose="020B0604020202020204" pitchFamily="34" charset="0"/>
                <a:cs typeface="Arial" panose="020B0604020202020204" pitchFamily="34" charset="0"/>
              </a:rPr>
              <a:t>We should turn off air conditioners when we leave a room so (that) we can save electricity.</a:t>
            </a:r>
          </a:p>
        </p:txBody>
      </p:sp>
    </p:spTree>
    <p:extLst>
      <p:ext uri="{BB962C8B-B14F-4D97-AF65-F5344CB8AC3E}">
        <p14:creationId xmlns:p14="http://schemas.microsoft.com/office/powerpoint/2010/main" val="231931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circle(in)">
                                      <p:cBhvr>
                                        <p:cTn id="17" dur="20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circle(in)">
                                      <p:cBhvr>
                                        <p:cTn id="22"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47CC27A-9266-453C-A07D-55D17E5C1AE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47912" y="261937"/>
            <a:ext cx="6010275" cy="1038225"/>
          </a:xfrm>
          <a:prstGeom prst="rect">
            <a:avLst/>
          </a:prstGeom>
        </p:spPr>
      </p:pic>
      <p:pic>
        <p:nvPicPr>
          <p:cNvPr id="7" name="Hình ảnh 6">
            <a:extLst>
              <a:ext uri="{FF2B5EF4-FFF2-40B4-BE49-F238E27FC236}">
                <a16:creationId xmlns:a16="http://schemas.microsoft.com/office/drawing/2014/main" id="{2947FA6F-561A-4661-85CD-B0FD2F1007B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14613" y="1433513"/>
            <a:ext cx="5938838" cy="1939458"/>
          </a:xfrm>
          <a:prstGeom prst="rect">
            <a:avLst/>
          </a:prstGeom>
        </p:spPr>
      </p:pic>
      <p:sp>
        <p:nvSpPr>
          <p:cNvPr id="4" name="Freeform 2">
            <a:extLst>
              <a:ext uri="{FF2B5EF4-FFF2-40B4-BE49-F238E27FC236}">
                <a16:creationId xmlns:a16="http://schemas.microsoft.com/office/drawing/2014/main" id="{F64B95B4-9C66-46D6-9E84-6DE1491C9E8B}"/>
              </a:ext>
            </a:extLst>
          </p:cNvPr>
          <p:cNvSpPr/>
          <p:nvPr/>
        </p:nvSpPr>
        <p:spPr>
          <a:xfrm>
            <a:off x="3885002" y="3453405"/>
            <a:ext cx="2982524" cy="2604495"/>
          </a:xfrm>
          <a:custGeom>
            <a:avLst/>
            <a:gdLst/>
            <a:ahLst/>
            <a:cxnLst/>
            <a:rect l="l" t="t" r="r" b="b"/>
            <a:pathLst>
              <a:path w="3024000" h="2589300">
                <a:moveTo>
                  <a:pt x="0" y="0"/>
                </a:moveTo>
                <a:lnTo>
                  <a:pt x="3024000" y="0"/>
                </a:lnTo>
                <a:lnTo>
                  <a:pt x="3024000" y="2589300"/>
                </a:lnTo>
                <a:lnTo>
                  <a:pt x="0" y="25893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301333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1949" y="1288287"/>
            <a:ext cx="11163301" cy="5017263"/>
            <a:chOff x="70954" y="91439"/>
            <a:chExt cx="12137736" cy="6711697"/>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18" name="Google Shape;907;p36"/>
            <p:cNvSpPr/>
            <p:nvPr/>
          </p:nvSpPr>
          <p:spPr>
            <a:xfrm>
              <a:off x="5533570" y="117512"/>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defTabSz="914446"/>
              <a:endParaRPr lang="en-US" sz="3600" dirty="0">
                <a:solidFill>
                  <a:srgbClr val="C82600"/>
                </a:solidFill>
                <a:latin typeface="HL Brush 1BK" pitchFamily="2" charset="0"/>
              </a:endParaRPr>
            </a:p>
          </p:txBody>
        </p:sp>
        <p:sp>
          <p:nvSpPr>
            <p:cNvPr id="19" name="Google Shape;907;p36"/>
            <p:cNvSpPr/>
            <p:nvPr/>
          </p:nvSpPr>
          <p:spPr>
            <a:xfrm>
              <a:off x="70954" y="126656"/>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defTabSz="914446"/>
              <a:endParaRPr lang="en-US" sz="36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grpSp>
      <p:sp>
        <p:nvSpPr>
          <p:cNvPr id="36" name="Rectangle 35"/>
          <p:cNvSpPr/>
          <p:nvPr/>
        </p:nvSpPr>
        <p:spPr>
          <a:xfrm>
            <a:off x="1442466" y="1372048"/>
            <a:ext cx="10585248" cy="4659930"/>
          </a:xfrm>
          <a:prstGeom prst="rect">
            <a:avLst/>
          </a:prstGeom>
        </p:spPr>
        <p:txBody>
          <a:bodyPr wrap="square">
            <a:spAutoFit/>
          </a:bodyPr>
          <a:lstStyle/>
          <a:p>
            <a:pPr algn="ctr" defTabSz="914446"/>
            <a:r>
              <a:rPr lang="en-US" sz="3600" b="1" i="1" u="sng" dirty="0">
                <a:solidFill>
                  <a:prstClr val="black"/>
                </a:solidFill>
                <a:latin typeface="Constantia" panose="02030602050306030303" pitchFamily="18" charset="0"/>
                <a:sym typeface="Wingdings" panose="05000000000000000000" pitchFamily="2" charset="2"/>
              </a:rPr>
              <a:t>Unit 3</a:t>
            </a:r>
            <a:endParaRPr lang="en-US" sz="3600" b="1" i="1" dirty="0">
              <a:solidFill>
                <a:prstClr val="black"/>
              </a:solidFill>
              <a:latin typeface="Constantia" panose="02030602050306030303" pitchFamily="18" charset="0"/>
              <a:sym typeface="Wingdings" panose="05000000000000000000" pitchFamily="2" charset="2"/>
            </a:endParaRPr>
          </a:p>
          <a:p>
            <a:pPr algn="ctr" defTabSz="914446"/>
            <a:r>
              <a:rPr lang="en-US" sz="2800" b="1" i="1" dirty="0">
                <a:solidFill>
                  <a:srgbClr val="C00000"/>
                </a:solidFill>
                <a:latin typeface="Constantia" panose="02030602050306030303" pitchFamily="18" charset="0"/>
                <a:sym typeface="Wingdings" panose="05000000000000000000" pitchFamily="2" charset="2"/>
              </a:rPr>
              <a:t>PROTECTING THE ENVIRONMENT</a:t>
            </a:r>
          </a:p>
          <a:p>
            <a:pPr defTabSz="914446"/>
            <a:r>
              <a:rPr lang="en-US" sz="2800" b="1" dirty="0">
                <a:solidFill>
                  <a:prstClr val="black"/>
                </a:solidFill>
                <a:latin typeface="Constantia" panose="02030602050306030303" pitchFamily="18" charset="0"/>
                <a:sym typeface="Wingdings" panose="05000000000000000000" pitchFamily="2" charset="2"/>
              </a:rPr>
              <a:t>     Lesson 5: </a:t>
            </a:r>
            <a:r>
              <a:rPr lang="en-US" sz="2800" b="1" i="1" dirty="0">
                <a:solidFill>
                  <a:srgbClr val="C00000"/>
                </a:solidFill>
                <a:latin typeface="Constantia" panose="02030602050306030303" pitchFamily="18" charset="0"/>
                <a:sym typeface="Wingdings" panose="05000000000000000000" pitchFamily="2" charset="2"/>
              </a:rPr>
              <a:t>Grammar</a:t>
            </a:r>
          </a:p>
          <a:p>
            <a:pPr>
              <a:lnSpc>
                <a:spcPct val="150000"/>
              </a:lnSpc>
            </a:pPr>
            <a:r>
              <a:rPr lang="en-US" sz="2800" i="1" dirty="0">
                <a:solidFill>
                  <a:schemeClr val="accent2">
                    <a:lumMod val="75000"/>
                  </a:schemeClr>
                </a:solidFill>
                <a:latin typeface="Arial" panose="020B0604020202020204" pitchFamily="34" charset="0"/>
                <a:cs typeface="Arial" panose="020B0604020202020204" pitchFamily="34" charset="0"/>
              </a:rPr>
              <a:t>Grammar:</a:t>
            </a:r>
          </a:p>
          <a:p>
            <a:pPr marL="571500" indent="-571500">
              <a:lnSpc>
                <a:spcPct val="150000"/>
              </a:lnSpc>
              <a:buFontTx/>
              <a:buChar char="-"/>
            </a:pPr>
            <a:r>
              <a:rPr lang="en-US" sz="2800" dirty="0">
                <a:latin typeface="Arial" panose="020B0604020202020204" pitchFamily="34" charset="0"/>
                <a:cs typeface="Arial" panose="020B0604020202020204" pitchFamily="34" charset="0"/>
              </a:rPr>
              <a:t>using </a:t>
            </a:r>
            <a:r>
              <a:rPr lang="en-US" sz="2800" i="1" dirty="0">
                <a:latin typeface="Arial" panose="020B0604020202020204" pitchFamily="34" charset="0"/>
                <a:cs typeface="Arial" panose="020B0604020202020204" pitchFamily="34" charset="0"/>
              </a:rPr>
              <a:t>compound sentences with ‘and’ and complex sentences with ‘so that’ </a:t>
            </a:r>
            <a:r>
              <a:rPr lang="en-US" sz="2800" dirty="0">
                <a:latin typeface="Arial" panose="020B0604020202020204" pitchFamily="34" charset="0"/>
                <a:cs typeface="Arial" panose="020B0604020202020204" pitchFamily="34" charset="0"/>
              </a:rPr>
              <a:t>correctly</a:t>
            </a:r>
            <a:r>
              <a:rPr lang="en-US" sz="2800" i="1" dirty="0">
                <a:latin typeface="Arial" panose="020B0604020202020204" pitchFamily="34" charset="0"/>
                <a:cs typeface="Arial" panose="020B0604020202020204" pitchFamily="34" charset="0"/>
              </a:rPr>
              <a:t>.</a:t>
            </a:r>
          </a:p>
          <a:p>
            <a:pPr>
              <a:lnSpc>
                <a:spcPct val="150000"/>
              </a:lnSpc>
            </a:pPr>
            <a:r>
              <a:rPr lang="en-US" sz="2800" i="1" dirty="0">
                <a:solidFill>
                  <a:schemeClr val="accent2">
                    <a:lumMod val="75000"/>
                  </a:schemeClr>
                </a:solidFill>
                <a:latin typeface="Arial" panose="020B0604020202020204" pitchFamily="34" charset="0"/>
                <a:cs typeface="Arial" panose="020B0604020202020204" pitchFamily="34" charset="0"/>
              </a:rPr>
              <a:t>Speaking:</a:t>
            </a:r>
          </a:p>
          <a:p>
            <a:pPr>
              <a:lnSpc>
                <a:spcPct val="150000"/>
              </a:lnSpc>
            </a:pPr>
            <a:r>
              <a:rPr lang="en-US" sz="2800" i="1" dirty="0">
                <a:solidFill>
                  <a:srgbClr val="0070C0"/>
                </a:solidFill>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sharing ideas about how to reduce pollution.</a:t>
            </a:r>
            <a:endParaRPr lang="en-US" sz="2800" i="1" dirty="0">
              <a:latin typeface="Arial" panose="020B0604020202020204" pitchFamily="34" charset="0"/>
              <a:cs typeface="Arial" panose="020B0604020202020204" pitchFamily="34" charset="0"/>
              <a:sym typeface="Wingdings" panose="05000000000000000000" pitchFamily="2" charset="2"/>
            </a:endParaRPr>
          </a:p>
        </p:txBody>
      </p:sp>
      <p:pic>
        <p:nvPicPr>
          <p:cNvPr id="24" name="Picture 23" descr="Logo, company name&#10;&#10;Description automatically generated">
            <a:extLst>
              <a:ext uri="{FF2B5EF4-FFF2-40B4-BE49-F238E27FC236}">
                <a16:creationId xmlns:a16="http://schemas.microsoft.com/office/drawing/2014/main" id="{25BF8287-D7AE-4CE2-8C90-1DF901C4D3C2}"/>
              </a:ext>
            </a:extLst>
          </p:cNvPr>
          <p:cNvPicPr>
            <a:picLocks noChangeAspect="1"/>
          </p:cNvPicPr>
          <p:nvPr/>
        </p:nvPicPr>
        <p:blipFill rotWithShape="1">
          <a:blip r:embed="rId3">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3" name="TextBox 32">
            <a:extLst>
              <a:ext uri="{FF2B5EF4-FFF2-40B4-BE49-F238E27FC236}">
                <a16:creationId xmlns:a16="http://schemas.microsoft.com/office/drawing/2014/main" id="{DAB606CD-D414-4AED-8110-41B39374CE1C}"/>
              </a:ext>
            </a:extLst>
          </p:cNvPr>
          <p:cNvSpPr txBox="1"/>
          <p:nvPr/>
        </p:nvSpPr>
        <p:spPr>
          <a:xfrm>
            <a:off x="-2774021" y="2204024"/>
            <a:ext cx="2645438" cy="830997"/>
          </a:xfrm>
          <a:prstGeom prst="rect">
            <a:avLst/>
          </a:prstGeom>
          <a:noFill/>
        </p:spPr>
        <p:txBody>
          <a:bodyPr wrap="square" rtlCol="0">
            <a:spAutoFit/>
          </a:bodyPr>
          <a:lstStyle/>
          <a:p>
            <a:pPr defTabSz="914446"/>
            <a:r>
              <a:rPr lang="en-US" sz="2400" b="1">
                <a:solidFill>
                  <a:prstClr val="black"/>
                </a:solidFill>
                <a:latin typeface="Contastia"/>
              </a:rPr>
              <a:t>   Ms Phương </a:t>
            </a:r>
          </a:p>
          <a:p>
            <a:pPr defTabSz="914446"/>
            <a:r>
              <a:rPr lang="en-US" sz="2400" b="1">
                <a:solidFill>
                  <a:prstClr val="black"/>
                </a:solidFill>
                <a:latin typeface="Contastia"/>
              </a:rPr>
              <a:t>Zalo: 0966765064</a:t>
            </a:r>
          </a:p>
        </p:txBody>
      </p:sp>
      <p:sp>
        <p:nvSpPr>
          <p:cNvPr id="37" name="Rectangle: Rounded Corners 3">
            <a:extLst>
              <a:ext uri="{FF2B5EF4-FFF2-40B4-BE49-F238E27FC236}">
                <a16:creationId xmlns:a16="http://schemas.microsoft.com/office/drawing/2014/main" id="{615F507B-9B63-40E6-BA94-A41DD6D81E7C}"/>
              </a:ext>
            </a:extLst>
          </p:cNvPr>
          <p:cNvSpPr/>
          <p:nvPr/>
        </p:nvSpPr>
        <p:spPr>
          <a:xfrm>
            <a:off x="3759200" y="301622"/>
            <a:ext cx="4673600" cy="863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b="1" dirty="0">
                <a:solidFill>
                  <a:schemeClr val="accent6">
                    <a:lumMod val="50000"/>
                  </a:schemeClr>
                </a:solidFill>
                <a:latin typeface="Arial" panose="020B0604020202020204" pitchFamily="34" charset="0"/>
                <a:cs typeface="Arial" panose="020B0604020202020204" pitchFamily="34" charset="0"/>
              </a:rPr>
              <a:t>WARP-UP</a:t>
            </a:r>
          </a:p>
        </p:txBody>
      </p:sp>
    </p:spTree>
    <p:extLst>
      <p:ext uri="{BB962C8B-B14F-4D97-AF65-F5344CB8AC3E}">
        <p14:creationId xmlns:p14="http://schemas.microsoft.com/office/powerpoint/2010/main" val="229641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hlinkClick r:id="rId2"/>
            <a:extLst>
              <a:ext uri="{FF2B5EF4-FFF2-40B4-BE49-F238E27FC236}">
                <a16:creationId xmlns:a16="http://schemas.microsoft.com/office/drawing/2014/main" id="{7CEA557B-A08E-4D8E-9D6C-192F41AB5A73}"/>
              </a:ext>
            </a:extLst>
          </p:cNvPr>
          <p:cNvPicPr>
            <a:picLocks noChangeAspect="1"/>
          </p:cNvPicPr>
          <p:nvPr/>
        </p:nvPicPr>
        <p:blipFill>
          <a:blip r:embed="rId3"/>
          <a:stretch>
            <a:fillRect/>
          </a:stretch>
        </p:blipFill>
        <p:spPr>
          <a:xfrm>
            <a:off x="2021184" y="1095375"/>
            <a:ext cx="8061028" cy="4533900"/>
          </a:xfrm>
          <a:prstGeom prst="rect">
            <a:avLst/>
          </a:prstGeom>
        </p:spPr>
      </p:pic>
      <p:sp>
        <p:nvSpPr>
          <p:cNvPr id="6" name="Freeform 2">
            <a:extLst>
              <a:ext uri="{FF2B5EF4-FFF2-40B4-BE49-F238E27FC236}">
                <a16:creationId xmlns:a16="http://schemas.microsoft.com/office/drawing/2014/main" id="{F91147BF-27D3-400A-9170-0E6ECA30E68C}"/>
              </a:ext>
            </a:extLst>
          </p:cNvPr>
          <p:cNvSpPr/>
          <p:nvPr/>
        </p:nvSpPr>
        <p:spPr>
          <a:xfrm rot="4238378">
            <a:off x="851618" y="2687730"/>
            <a:ext cx="889537" cy="1172942"/>
          </a:xfrm>
          <a:custGeom>
            <a:avLst/>
            <a:gdLst/>
            <a:ahLst/>
            <a:cxnLst/>
            <a:rect l="l" t="t" r="r" b="b"/>
            <a:pathLst>
              <a:path w="3404997" h="4114800">
                <a:moveTo>
                  <a:pt x="0" y="0"/>
                </a:moveTo>
                <a:lnTo>
                  <a:pt x="3404997" y="0"/>
                </a:lnTo>
                <a:lnTo>
                  <a:pt x="340499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Hộp Văn bản 6">
            <a:extLst>
              <a:ext uri="{FF2B5EF4-FFF2-40B4-BE49-F238E27FC236}">
                <a16:creationId xmlns:a16="http://schemas.microsoft.com/office/drawing/2014/main" id="{4998584D-619A-4BFA-BE8C-E8E03B55C95C}"/>
              </a:ext>
            </a:extLst>
          </p:cNvPr>
          <p:cNvSpPr txBox="1"/>
          <p:nvPr/>
        </p:nvSpPr>
        <p:spPr>
          <a:xfrm>
            <a:off x="3895725" y="310634"/>
            <a:ext cx="4457700" cy="707886"/>
          </a:xfrm>
          <a:prstGeom prst="rect">
            <a:avLst/>
          </a:prstGeom>
          <a:noFill/>
        </p:spPr>
        <p:txBody>
          <a:bodyPr wrap="square">
            <a:spAutoFit/>
          </a:bodyPr>
          <a:lstStyle/>
          <a:p>
            <a:r>
              <a:rPr lang="en-US" sz="4000" b="1" dirty="0">
                <a:solidFill>
                  <a:schemeClr val="accent2">
                    <a:lumMod val="50000"/>
                  </a:schemeClr>
                </a:solidFill>
                <a:latin typeface=".VnBlack" panose="020B7200000000000000" pitchFamily="34" charset="0"/>
                <a:cs typeface="Arial" panose="020B0604020202020204" pitchFamily="34" charset="0"/>
              </a:rPr>
              <a:t>ONLINE GAME </a:t>
            </a:r>
            <a:endParaRPr lang="en-US" sz="4000" dirty="0">
              <a:latin typeface=".VnBlack" panose="020B7200000000000000" pitchFamily="34" charset="0"/>
            </a:endParaRPr>
          </a:p>
        </p:txBody>
      </p:sp>
      <p:sp>
        <p:nvSpPr>
          <p:cNvPr id="8" name="Hộp Văn bản 7">
            <a:extLst>
              <a:ext uri="{FF2B5EF4-FFF2-40B4-BE49-F238E27FC236}">
                <a16:creationId xmlns:a16="http://schemas.microsoft.com/office/drawing/2014/main" id="{37B96754-B427-4943-B1A6-B79DBAE7A6BD}"/>
              </a:ext>
            </a:extLst>
          </p:cNvPr>
          <p:cNvSpPr txBox="1"/>
          <p:nvPr/>
        </p:nvSpPr>
        <p:spPr>
          <a:xfrm>
            <a:off x="1628775" y="5619749"/>
            <a:ext cx="8543925"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Open the box, read the sentence and say Which is simple, compound, or complex sentences. </a:t>
            </a:r>
          </a:p>
        </p:txBody>
      </p:sp>
    </p:spTree>
    <p:extLst>
      <p:ext uri="{BB962C8B-B14F-4D97-AF65-F5344CB8AC3E}">
        <p14:creationId xmlns:p14="http://schemas.microsoft.com/office/powerpoint/2010/main" val="1957881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934D4723-3BCB-4AFB-88EB-9ED33D1CF4AC}"/>
              </a:ext>
            </a:extLst>
          </p:cNvPr>
          <p:cNvSpPr/>
          <p:nvPr/>
        </p:nvSpPr>
        <p:spPr>
          <a:xfrm>
            <a:off x="371475" y="333375"/>
            <a:ext cx="3638550" cy="876300"/>
          </a:xfrm>
          <a:prstGeom prst="roundRect">
            <a:avLst>
              <a:gd name="adj" fmla="val 291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Homework</a:t>
            </a:r>
          </a:p>
        </p:txBody>
      </p:sp>
      <p:sp>
        <p:nvSpPr>
          <p:cNvPr id="5" name="Hộp Văn bản 4">
            <a:extLst>
              <a:ext uri="{FF2B5EF4-FFF2-40B4-BE49-F238E27FC236}">
                <a16:creationId xmlns:a16="http://schemas.microsoft.com/office/drawing/2014/main" id="{19BD31E5-6468-4C9A-8F38-CD5127A9E29C}"/>
              </a:ext>
            </a:extLst>
          </p:cNvPr>
          <p:cNvSpPr txBox="1"/>
          <p:nvPr/>
        </p:nvSpPr>
        <p:spPr>
          <a:xfrm>
            <a:off x="533400" y="1783914"/>
            <a:ext cx="10401300" cy="3359061"/>
          </a:xfrm>
          <a:prstGeom prst="rect">
            <a:avLst/>
          </a:prstGeom>
          <a:noFill/>
        </p:spPr>
        <p:txBody>
          <a:bodyPr wrap="square">
            <a:spAutoFit/>
          </a:bodyPr>
          <a:lstStyle/>
          <a:p>
            <a:pPr>
              <a:lnSpc>
                <a:spcPct val="150000"/>
              </a:lnSpc>
            </a:pPr>
            <a:r>
              <a:rPr lang="en-US" sz="2400" dirty="0">
                <a:solidFill>
                  <a:schemeClr val="accent2">
                    <a:lumMod val="50000"/>
                  </a:schemeClr>
                </a:solidFill>
                <a:latin typeface="Arial" panose="020B0604020202020204" pitchFamily="34" charset="0"/>
                <a:cs typeface="Arial" panose="020B0604020202020204" pitchFamily="34" charset="0"/>
              </a:rPr>
              <a:t>1</a:t>
            </a:r>
            <a:r>
              <a:rPr lang="en-US" sz="2400" i="1" dirty="0">
                <a:solidFill>
                  <a:schemeClr val="accent2">
                    <a:lumMod val="50000"/>
                  </a:schemeClr>
                </a:solidFill>
                <a:latin typeface="Arial" panose="020B0604020202020204" pitchFamily="34" charset="0"/>
                <a:cs typeface="Arial" panose="020B0604020202020204" pitchFamily="34" charset="0"/>
              </a:rPr>
              <a:t>. </a:t>
            </a:r>
            <a:r>
              <a:rPr lang="en-US" sz="2400" dirty="0">
                <a:solidFill>
                  <a:schemeClr val="accent2">
                    <a:lumMod val="50000"/>
                  </a:schemeClr>
                </a:solidFill>
              </a:rPr>
              <a:t>Make three sentences, using compound and complex sentences.</a:t>
            </a:r>
          </a:p>
          <a:p>
            <a:pPr>
              <a:lnSpc>
                <a:spcPct val="150000"/>
              </a:lnSpc>
            </a:pPr>
            <a:r>
              <a:rPr lang="en-US" sz="2400" dirty="0">
                <a:solidFill>
                  <a:schemeClr val="accent2">
                    <a:lumMod val="50000"/>
                  </a:schemeClr>
                </a:solidFill>
              </a:rPr>
              <a:t>2. Do the </a:t>
            </a:r>
            <a:r>
              <a:rPr lang="en-US" sz="2400" b="1" dirty="0">
                <a:solidFill>
                  <a:schemeClr val="accent2">
                    <a:lumMod val="50000"/>
                  </a:schemeClr>
                </a:solidFill>
              </a:rPr>
              <a:t>exercises</a:t>
            </a:r>
            <a:r>
              <a:rPr lang="en-US" sz="2400" dirty="0">
                <a:solidFill>
                  <a:schemeClr val="accent2">
                    <a:lumMod val="50000"/>
                  </a:schemeClr>
                </a:solidFill>
              </a:rPr>
              <a:t> </a:t>
            </a:r>
            <a:r>
              <a:rPr lang="en-US" sz="2400" b="1" dirty="0">
                <a:solidFill>
                  <a:schemeClr val="accent2">
                    <a:lumMod val="50000"/>
                  </a:schemeClr>
                </a:solidFill>
              </a:rPr>
              <a:t>in WB: Grammar (page 17)</a:t>
            </a:r>
            <a:r>
              <a:rPr lang="en-US" sz="2400" dirty="0">
                <a:solidFill>
                  <a:schemeClr val="accent2">
                    <a:lumMod val="50000"/>
                  </a:schemeClr>
                </a:solidFill>
              </a:rPr>
              <a:t>.</a:t>
            </a:r>
          </a:p>
          <a:p>
            <a:pPr>
              <a:lnSpc>
                <a:spcPct val="150000"/>
              </a:lnSpc>
            </a:pPr>
            <a:r>
              <a:rPr lang="en-US" sz="2400" dirty="0">
                <a:solidFill>
                  <a:schemeClr val="accent2">
                    <a:lumMod val="50000"/>
                  </a:schemeClr>
                </a:solidFill>
              </a:rPr>
              <a:t>3. Play the consolidation games in </a:t>
            </a:r>
            <a:r>
              <a:rPr lang="en-US" sz="2400" dirty="0" err="1">
                <a:solidFill>
                  <a:schemeClr val="accent2">
                    <a:lumMod val="50000"/>
                  </a:schemeClr>
                </a:solidFill>
              </a:rPr>
              <a:t>Tiếng</a:t>
            </a:r>
            <a:r>
              <a:rPr lang="en-US" sz="2400" dirty="0">
                <a:solidFill>
                  <a:schemeClr val="accent2">
                    <a:lumMod val="50000"/>
                  </a:schemeClr>
                </a:solidFill>
              </a:rPr>
              <a:t> Anh 8 </a:t>
            </a:r>
            <a:r>
              <a:rPr lang="en-US" sz="2400" dirty="0" err="1">
                <a:solidFill>
                  <a:schemeClr val="accent2">
                    <a:lumMod val="50000"/>
                  </a:schemeClr>
                </a:solidFill>
              </a:rPr>
              <a:t>i</a:t>
            </a:r>
            <a:r>
              <a:rPr lang="en-US" sz="2400" dirty="0">
                <a:solidFill>
                  <a:schemeClr val="accent2">
                    <a:lumMod val="50000"/>
                  </a:schemeClr>
                </a:solidFill>
              </a:rPr>
              <a:t>-Learn Smart World DHA App on </a:t>
            </a:r>
            <a:r>
              <a:rPr lang="en-US" sz="2400" dirty="0">
                <a:solidFill>
                  <a:schemeClr val="accent2">
                    <a:lumMod val="50000"/>
                  </a:schemeClr>
                </a:solidFill>
                <a:hlinkClick r:id="rId3">
                  <a:extLst>
                    <a:ext uri="{A12FA001-AC4F-418D-AE19-62706E023703}">
                      <ahyp:hlinkClr xmlns:ahyp="http://schemas.microsoft.com/office/drawing/2018/hyperlinkcolor" xmlns="" val="tx"/>
                    </a:ext>
                  </a:extLst>
                </a:hlinkClick>
              </a:rPr>
              <a:t>www.eduhome.com.vn</a:t>
            </a:r>
            <a:endParaRPr lang="en-US" sz="2400" dirty="0">
              <a:solidFill>
                <a:schemeClr val="accent2">
                  <a:lumMod val="50000"/>
                </a:schemeClr>
              </a:solidFill>
            </a:endParaRPr>
          </a:p>
          <a:p>
            <a:pPr>
              <a:lnSpc>
                <a:spcPct val="150000"/>
              </a:lnSpc>
            </a:pPr>
            <a:r>
              <a:rPr lang="en-US" sz="2400" dirty="0">
                <a:solidFill>
                  <a:schemeClr val="accent2">
                    <a:lumMod val="50000"/>
                  </a:schemeClr>
                </a:solidFill>
              </a:rPr>
              <a:t>4. Do the exercises in TA 8 </a:t>
            </a:r>
            <a:r>
              <a:rPr lang="en-US" sz="2400" dirty="0" err="1">
                <a:solidFill>
                  <a:schemeClr val="accent2">
                    <a:lumMod val="50000"/>
                  </a:schemeClr>
                </a:solidFill>
              </a:rPr>
              <a:t>i</a:t>
            </a:r>
            <a:r>
              <a:rPr lang="en-US" sz="2400" dirty="0">
                <a:solidFill>
                  <a:schemeClr val="accent2">
                    <a:lumMod val="50000"/>
                  </a:schemeClr>
                </a:solidFill>
              </a:rPr>
              <a:t>-Learn Smart World Notebook, page 25.</a:t>
            </a:r>
          </a:p>
          <a:p>
            <a:pPr>
              <a:lnSpc>
                <a:spcPct val="150000"/>
              </a:lnSpc>
            </a:pPr>
            <a:r>
              <a:rPr lang="en-US" sz="2400" dirty="0">
                <a:solidFill>
                  <a:schemeClr val="accent2">
                    <a:lumMod val="50000"/>
                  </a:schemeClr>
                </a:solidFill>
              </a:rPr>
              <a:t>5. Prepare: </a:t>
            </a:r>
            <a:r>
              <a:rPr lang="en-US" sz="2400" b="1" dirty="0">
                <a:solidFill>
                  <a:schemeClr val="accent2">
                    <a:lumMod val="50000"/>
                  </a:schemeClr>
                </a:solidFill>
              </a:rPr>
              <a:t>Lesson 2.3 – Pronunciation and Speaking (pages 30 &amp; 31 – SB)</a:t>
            </a:r>
            <a:r>
              <a:rPr lang="en-US" sz="2400" dirty="0">
                <a:solidFill>
                  <a:schemeClr val="accent2">
                    <a:lumMod val="50000"/>
                  </a:schemeClr>
                </a:solidFill>
              </a:rPr>
              <a:t>.</a:t>
            </a:r>
          </a:p>
        </p:txBody>
      </p:sp>
    </p:spTree>
    <p:extLst>
      <p:ext uri="{BB962C8B-B14F-4D97-AF65-F5344CB8AC3E}">
        <p14:creationId xmlns:p14="http://schemas.microsoft.com/office/powerpoint/2010/main" val="1322450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999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5E7BDB61-19B7-4AD5-B146-9FD8B111E43A}"/>
              </a:ext>
            </a:extLst>
          </p:cNvPr>
          <p:cNvGrpSpPr/>
          <p:nvPr/>
        </p:nvGrpSpPr>
        <p:grpSpPr>
          <a:xfrm>
            <a:off x="2946401" y="3078379"/>
            <a:ext cx="4426061" cy="1350967"/>
            <a:chOff x="10323031" y="4103959"/>
            <a:chExt cx="6639091" cy="2026451"/>
          </a:xfrm>
        </p:grpSpPr>
        <p:grpSp>
          <p:nvGrpSpPr>
            <p:cNvPr id="3" name="Nhóm 2">
              <a:extLst>
                <a:ext uri="{FF2B5EF4-FFF2-40B4-BE49-F238E27FC236}">
                  <a16:creationId xmlns:a16="http://schemas.microsoft.com/office/drawing/2014/main" id="{25BE5647-B151-41B4-B8D5-60CC4AA9FC5B}"/>
                </a:ext>
              </a:extLst>
            </p:cNvPr>
            <p:cNvGrpSpPr/>
            <p:nvPr/>
          </p:nvGrpSpPr>
          <p:grpSpPr>
            <a:xfrm>
              <a:off x="10323031" y="4103959"/>
              <a:ext cx="6639091" cy="2026451"/>
              <a:chOff x="10323031" y="4103959"/>
              <a:chExt cx="6639091" cy="2026451"/>
            </a:xfrm>
          </p:grpSpPr>
          <p:pic>
            <p:nvPicPr>
              <p:cNvPr id="5" name="Picture 9">
                <a:extLst>
                  <a:ext uri="{FF2B5EF4-FFF2-40B4-BE49-F238E27FC236}">
                    <a16:creationId xmlns:a16="http://schemas.microsoft.com/office/drawing/2014/main" id="{22CC5540-88DF-4A9E-81EE-669110F32A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323031" y="4103959"/>
                <a:ext cx="6487274" cy="2026451"/>
              </a:xfrm>
              <a:prstGeom prst="rect">
                <a:avLst/>
              </a:prstGeom>
            </p:spPr>
          </p:pic>
          <p:sp>
            <p:nvSpPr>
              <p:cNvPr id="7" name="TextBox 6">
                <a:extLst>
                  <a:ext uri="{FF2B5EF4-FFF2-40B4-BE49-F238E27FC236}">
                    <a16:creationId xmlns:a16="http://schemas.microsoft.com/office/drawing/2014/main" id="{0D871C71-D0E2-4614-8FEF-8B704EC16BBC}"/>
                  </a:ext>
                </a:extLst>
              </p:cNvPr>
              <p:cNvSpPr txBox="1"/>
              <p:nvPr/>
            </p:nvSpPr>
            <p:spPr>
              <a:xfrm>
                <a:off x="12329160" y="4678602"/>
                <a:ext cx="4632962" cy="877163"/>
              </a:xfrm>
              <a:prstGeom prst="rect">
                <a:avLst/>
              </a:prstGeom>
              <a:noFill/>
            </p:spPr>
            <p:txBody>
              <a:bodyPr wrap="square" rtlCol="0">
                <a:spAutoFit/>
              </a:bodyPr>
              <a:lstStyle/>
              <a:p>
                <a:r>
                  <a:rPr lang="en-US" sz="3200" b="1" dirty="0">
                    <a:solidFill>
                      <a:schemeClr val="bg2">
                        <a:lumMod val="10000"/>
                      </a:schemeClr>
                    </a:solidFill>
                    <a:effectLst>
                      <a:glow rad="228600">
                        <a:schemeClr val="accent4">
                          <a:satMod val="175000"/>
                          <a:alpha val="40000"/>
                        </a:schemeClr>
                      </a:glow>
                    </a:effectLst>
                  </a:rPr>
                  <a:t>GRAMMAR</a:t>
                </a:r>
              </a:p>
            </p:txBody>
          </p:sp>
        </p:grpSp>
        <p:pic>
          <p:nvPicPr>
            <p:cNvPr id="10" name="Picture 22">
              <a:extLst>
                <a:ext uri="{FF2B5EF4-FFF2-40B4-BE49-F238E27FC236}">
                  <a16:creationId xmlns:a16="http://schemas.microsoft.com/office/drawing/2014/main" id="{5A31222E-4D40-4E71-86A5-DA87115E3CB5}"/>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30662" t="37395" r="-16918" b="5565"/>
            <a:stretch/>
          </p:blipFill>
          <p:spPr>
            <a:xfrm>
              <a:off x="10688476" y="4470795"/>
              <a:ext cx="1640684" cy="1084968"/>
            </a:xfrm>
            <a:prstGeom prst="rect">
              <a:avLst/>
            </a:prstGeom>
          </p:spPr>
        </p:pic>
      </p:grpSp>
      <p:grpSp>
        <p:nvGrpSpPr>
          <p:cNvPr id="6" name="Nhóm 5">
            <a:extLst>
              <a:ext uri="{FF2B5EF4-FFF2-40B4-BE49-F238E27FC236}">
                <a16:creationId xmlns:a16="http://schemas.microsoft.com/office/drawing/2014/main" id="{5A90638C-AB72-435F-A9D7-21C579BEE173}"/>
              </a:ext>
            </a:extLst>
          </p:cNvPr>
          <p:cNvGrpSpPr/>
          <p:nvPr/>
        </p:nvGrpSpPr>
        <p:grpSpPr>
          <a:xfrm>
            <a:off x="2495659" y="1196469"/>
            <a:ext cx="5435599" cy="1114075"/>
            <a:chOff x="1219201" y="4081987"/>
            <a:chExt cx="8153399" cy="1671113"/>
          </a:xfrm>
        </p:grpSpPr>
        <p:sp>
          <p:nvSpPr>
            <p:cNvPr id="2" name="Rectangle: Rounded Corners 1">
              <a:extLst>
                <a:ext uri="{FF2B5EF4-FFF2-40B4-BE49-F238E27FC236}">
                  <a16:creationId xmlns:a16="http://schemas.microsoft.com/office/drawing/2014/main" id="{59A39091-969E-4373-B714-8F44BDED342F}"/>
                </a:ext>
              </a:extLst>
            </p:cNvPr>
            <p:cNvSpPr/>
            <p:nvPr/>
          </p:nvSpPr>
          <p:spPr>
            <a:xfrm>
              <a:off x="1219201" y="4103959"/>
              <a:ext cx="8153399" cy="1649141"/>
            </a:xfrm>
            <a:prstGeom prst="roundRect">
              <a:avLst/>
            </a:prstGeom>
            <a:solidFill>
              <a:schemeClr val="accent1">
                <a:lumMod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fontScale="25000" lnSpcReduction="20000"/>
            </a:bodyPr>
            <a:lstStyle/>
            <a:p>
              <a:pPr>
                <a:lnSpc>
                  <a:spcPct val="90000"/>
                </a:lnSpc>
                <a:spcBef>
                  <a:spcPct val="0"/>
                </a:spcBef>
                <a:spcAft>
                  <a:spcPts val="600"/>
                </a:spcAft>
              </a:pPr>
              <a:endParaRPr lang="en-US" sz="5400" b="1" dirty="0">
                <a:solidFill>
                  <a:schemeClr val="tx1"/>
                </a:solidFill>
                <a:effectLst>
                  <a:glow rad="228600">
                    <a:schemeClr val="accent2">
                      <a:satMod val="175000"/>
                      <a:alpha val="40000"/>
                    </a:schemeClr>
                  </a:glow>
                </a:effectLst>
                <a:latin typeface="+mj-lt"/>
                <a:ea typeface="+mj-ea"/>
                <a:cs typeface="+mj-cs"/>
              </a:endParaRPr>
            </a:p>
            <a:p>
              <a:pPr>
                <a:lnSpc>
                  <a:spcPct val="90000"/>
                </a:lnSpc>
                <a:spcBef>
                  <a:spcPct val="0"/>
                </a:spcBef>
                <a:spcAft>
                  <a:spcPts val="600"/>
                </a:spcAft>
              </a:pPr>
              <a:r>
                <a:rPr lang="en-US" sz="5400" b="1" dirty="0">
                  <a:solidFill>
                    <a:schemeClr val="tx1"/>
                  </a:solidFill>
                  <a:effectLst>
                    <a:glow rad="228600">
                      <a:schemeClr val="accent2">
                        <a:satMod val="175000"/>
                        <a:alpha val="40000"/>
                      </a:schemeClr>
                    </a:glow>
                  </a:effectLst>
                  <a:latin typeface="+mj-lt"/>
                  <a:ea typeface="+mj-ea"/>
                  <a:cs typeface="+mj-cs"/>
                </a:rPr>
                <a:t>   </a:t>
              </a:r>
              <a:r>
                <a:rPr lang="en-US" sz="23468" b="1" dirty="0">
                  <a:solidFill>
                    <a:schemeClr val="bg1"/>
                  </a:solidFill>
                  <a:effectLst>
                    <a:glow rad="228600">
                      <a:schemeClr val="accent2">
                        <a:satMod val="175000"/>
                        <a:alpha val="40000"/>
                      </a:schemeClr>
                    </a:glow>
                  </a:effectLst>
                  <a:latin typeface="+mj-lt"/>
                  <a:ea typeface="+mj-ea"/>
                  <a:cs typeface="+mj-cs"/>
                </a:rPr>
                <a:t>LESSON 5</a:t>
              </a:r>
            </a:p>
            <a:p>
              <a:pPr>
                <a:lnSpc>
                  <a:spcPct val="90000"/>
                </a:lnSpc>
                <a:spcBef>
                  <a:spcPct val="0"/>
                </a:spcBef>
                <a:spcAft>
                  <a:spcPts val="600"/>
                </a:spcAft>
              </a:pPr>
              <a:r>
                <a:rPr lang="en-US" sz="5400" b="1" dirty="0">
                  <a:solidFill>
                    <a:schemeClr val="bg1"/>
                  </a:solidFill>
                  <a:effectLst>
                    <a:glow rad="228600">
                      <a:schemeClr val="accent2">
                        <a:satMod val="175000"/>
                        <a:alpha val="40000"/>
                      </a:schemeClr>
                    </a:glow>
                  </a:effectLst>
                  <a:latin typeface="+mj-lt"/>
                  <a:ea typeface="+mj-ea"/>
                  <a:cs typeface="+mj-cs"/>
                </a:rPr>
                <a:t> </a:t>
              </a:r>
            </a:p>
          </p:txBody>
        </p:sp>
        <p:pic>
          <p:nvPicPr>
            <p:cNvPr id="11" name="Picture 17">
              <a:extLst>
                <a:ext uri="{FF2B5EF4-FFF2-40B4-BE49-F238E27FC236}">
                  <a16:creationId xmlns:a16="http://schemas.microsoft.com/office/drawing/2014/main" id="{6408DC38-B82B-4542-8AE0-C6966B8271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367685">
              <a:off x="5445144" y="4081987"/>
              <a:ext cx="3793496" cy="1193226"/>
            </a:xfrm>
            <a:prstGeom prst="rect">
              <a:avLst/>
            </a:prstGeom>
          </p:spPr>
        </p:pic>
      </p:grpSp>
      <p:pic>
        <p:nvPicPr>
          <p:cNvPr id="8" name="Picture 7" descr="Logo, company name&#10;&#10;Description automatically generated">
            <a:extLst>
              <a:ext uri="{FF2B5EF4-FFF2-40B4-BE49-F238E27FC236}">
                <a16:creationId xmlns:a16="http://schemas.microsoft.com/office/drawing/2014/main" id="{31D914D9-FF16-4A26-A948-F9772704086D}"/>
              </a:ext>
            </a:extLst>
          </p:cNvPr>
          <p:cNvPicPr>
            <a:picLocks noChangeAspect="1"/>
          </p:cNvPicPr>
          <p:nvPr/>
        </p:nvPicPr>
        <p:blipFill rotWithShape="1">
          <a:blip r:embed="rId8">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Tree>
    <p:extLst>
      <p:ext uri="{BB962C8B-B14F-4D97-AF65-F5344CB8AC3E}">
        <p14:creationId xmlns:p14="http://schemas.microsoft.com/office/powerpoint/2010/main" val="3633834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864B696-B9EC-4F0E-9FFB-72E96EC9BA1A}"/>
              </a:ext>
            </a:extLst>
          </p:cNvPr>
          <p:cNvPicPr>
            <a:picLocks noChangeAspect="1"/>
          </p:cNvPicPr>
          <p:nvPr/>
        </p:nvPicPr>
        <p:blipFill rotWithShape="1">
          <a:blip r:embed="rId2">
            <a:clrChange>
              <a:clrFrom>
                <a:srgbClr val="FFFFFF"/>
              </a:clrFrom>
              <a:clrTo>
                <a:srgbClr val="FFFFFF">
                  <a:alpha val="0"/>
                </a:srgbClr>
              </a:clrTo>
            </a:clrChange>
          </a:blip>
          <a:srcRect t="18133" r="-164"/>
          <a:stretch/>
        </p:blipFill>
        <p:spPr>
          <a:xfrm>
            <a:off x="323849" y="2314575"/>
            <a:ext cx="5934076" cy="2886176"/>
          </a:xfrm>
          <a:prstGeom prst="rect">
            <a:avLst/>
          </a:prstGeom>
        </p:spPr>
      </p:pic>
      <p:pic>
        <p:nvPicPr>
          <p:cNvPr id="6" name="Picture 3">
            <a:extLst>
              <a:ext uri="{FF2B5EF4-FFF2-40B4-BE49-F238E27FC236}">
                <a16:creationId xmlns:a16="http://schemas.microsoft.com/office/drawing/2014/main" id="{5D790395-B172-41FF-9C11-A9F2E886F4EA}"/>
              </a:ext>
            </a:extLst>
          </p:cNvPr>
          <p:cNvPicPr>
            <a:picLocks noChangeAspect="1"/>
          </p:cNvPicPr>
          <p:nvPr/>
        </p:nvPicPr>
        <p:blipFill rotWithShape="1">
          <a:blip r:embed="rId3">
            <a:clrChange>
              <a:clrFrom>
                <a:srgbClr val="FFFFFF"/>
              </a:clrFrom>
              <a:clrTo>
                <a:srgbClr val="FFFFFF">
                  <a:alpha val="0"/>
                </a:srgbClr>
              </a:clrTo>
            </a:clrChange>
          </a:blip>
          <a:srcRect r="2091" b="2689"/>
          <a:stretch/>
        </p:blipFill>
        <p:spPr>
          <a:xfrm>
            <a:off x="5876522" y="2026494"/>
            <a:ext cx="5982103" cy="3956307"/>
          </a:xfrm>
          <a:prstGeom prst="rect">
            <a:avLst/>
          </a:prstGeom>
        </p:spPr>
      </p:pic>
      <p:grpSp>
        <p:nvGrpSpPr>
          <p:cNvPr id="10" name="Nhóm 9">
            <a:extLst>
              <a:ext uri="{FF2B5EF4-FFF2-40B4-BE49-F238E27FC236}">
                <a16:creationId xmlns:a16="http://schemas.microsoft.com/office/drawing/2014/main" id="{D18890D6-390B-483A-8344-C2631E911FB7}"/>
              </a:ext>
            </a:extLst>
          </p:cNvPr>
          <p:cNvGrpSpPr/>
          <p:nvPr/>
        </p:nvGrpSpPr>
        <p:grpSpPr>
          <a:xfrm>
            <a:off x="2867025" y="266699"/>
            <a:ext cx="5267325" cy="1952625"/>
            <a:chOff x="0" y="4448175"/>
            <a:chExt cx="4886325" cy="1619250"/>
          </a:xfrm>
        </p:grpSpPr>
        <p:pic>
          <p:nvPicPr>
            <p:cNvPr id="8" name="Hình ảnh 7">
              <a:extLst>
                <a:ext uri="{FF2B5EF4-FFF2-40B4-BE49-F238E27FC236}">
                  <a16:creationId xmlns:a16="http://schemas.microsoft.com/office/drawing/2014/main" id="{7DC1FAF2-A98A-4192-9587-0EA912F19D7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4448175"/>
              <a:ext cx="4886325" cy="1619250"/>
            </a:xfrm>
            <a:prstGeom prst="rect">
              <a:avLst/>
            </a:prstGeom>
          </p:spPr>
        </p:pic>
        <p:sp>
          <p:nvSpPr>
            <p:cNvPr id="9" name="Hình chữ nhật 8">
              <a:extLst>
                <a:ext uri="{FF2B5EF4-FFF2-40B4-BE49-F238E27FC236}">
                  <a16:creationId xmlns:a16="http://schemas.microsoft.com/office/drawing/2014/main" id="{FA02C563-AC22-430A-8EE6-82E9A672331D}"/>
                </a:ext>
              </a:extLst>
            </p:cNvPr>
            <p:cNvSpPr/>
            <p:nvPr/>
          </p:nvSpPr>
          <p:spPr>
            <a:xfrm>
              <a:off x="4067175" y="4886325"/>
              <a:ext cx="514350" cy="447675"/>
            </a:xfrm>
            <a:prstGeom prst="rect">
              <a:avLst/>
            </a:prstGeom>
            <a:solidFill>
              <a:srgbClr val="F9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442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18B28B3-5CBE-4D00-80F7-02C2039F6B65}"/>
              </a:ext>
            </a:extLst>
          </p:cNvPr>
          <p:cNvPicPr>
            <a:picLocks noChangeAspect="1"/>
          </p:cNvPicPr>
          <p:nvPr/>
        </p:nvPicPr>
        <p:blipFill rotWithShape="1">
          <a:blip r:embed="rId2">
            <a:clrChange>
              <a:clrFrom>
                <a:srgbClr val="FEFEFE"/>
              </a:clrFrom>
              <a:clrTo>
                <a:srgbClr val="FEFEFE">
                  <a:alpha val="0"/>
                </a:srgbClr>
              </a:clrTo>
            </a:clrChange>
          </a:blip>
          <a:srcRect t="914" r="227" b="1525"/>
          <a:stretch/>
        </p:blipFill>
        <p:spPr>
          <a:xfrm>
            <a:off x="366712" y="1276350"/>
            <a:ext cx="5949554" cy="2895600"/>
          </a:xfrm>
          <a:prstGeom prst="rect">
            <a:avLst/>
          </a:prstGeom>
        </p:spPr>
      </p:pic>
      <p:pic>
        <p:nvPicPr>
          <p:cNvPr id="3" name="Picture 6">
            <a:extLst>
              <a:ext uri="{FF2B5EF4-FFF2-40B4-BE49-F238E27FC236}">
                <a16:creationId xmlns:a16="http://schemas.microsoft.com/office/drawing/2014/main" id="{0E6AA384-D163-474F-86EC-685797598B14}"/>
              </a:ext>
            </a:extLst>
          </p:cNvPr>
          <p:cNvPicPr>
            <a:picLocks noChangeAspect="1"/>
          </p:cNvPicPr>
          <p:nvPr/>
        </p:nvPicPr>
        <p:blipFill>
          <a:blip r:embed="rId3"/>
          <a:stretch>
            <a:fillRect/>
          </a:stretch>
        </p:blipFill>
        <p:spPr>
          <a:xfrm>
            <a:off x="6256461" y="1296481"/>
            <a:ext cx="5440239" cy="3793291"/>
          </a:xfrm>
          <a:prstGeom prst="rect">
            <a:avLst/>
          </a:prstGeom>
        </p:spPr>
      </p:pic>
    </p:spTree>
    <p:extLst>
      <p:ext uri="{BB962C8B-B14F-4D97-AF65-F5344CB8AC3E}">
        <p14:creationId xmlns:p14="http://schemas.microsoft.com/office/powerpoint/2010/main" val="138975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CE4EA41D-1821-447E-9953-4E32C743D0F4}"/>
              </a:ext>
            </a:extLst>
          </p:cNvPr>
          <p:cNvGrpSpPr/>
          <p:nvPr/>
        </p:nvGrpSpPr>
        <p:grpSpPr>
          <a:xfrm>
            <a:off x="1304925" y="219074"/>
            <a:ext cx="6372225" cy="6472238"/>
            <a:chOff x="2581275" y="123824"/>
            <a:chExt cx="6372225" cy="6472238"/>
          </a:xfrm>
        </p:grpSpPr>
        <p:pic>
          <p:nvPicPr>
            <p:cNvPr id="5" name="Hình ảnh 4">
              <a:extLst>
                <a:ext uri="{FF2B5EF4-FFF2-40B4-BE49-F238E27FC236}">
                  <a16:creationId xmlns:a16="http://schemas.microsoft.com/office/drawing/2014/main" id="{1FC25534-E6D1-418A-9929-4D2A5D5710A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81275" y="123824"/>
              <a:ext cx="6153150" cy="3449799"/>
            </a:xfrm>
            <a:prstGeom prst="rect">
              <a:avLst/>
            </a:prstGeom>
          </p:spPr>
        </p:pic>
        <p:pic>
          <p:nvPicPr>
            <p:cNvPr id="7" name="Hình ảnh 6">
              <a:extLst>
                <a:ext uri="{FF2B5EF4-FFF2-40B4-BE49-F238E27FC236}">
                  <a16:creationId xmlns:a16="http://schemas.microsoft.com/office/drawing/2014/main" id="{381D0DCF-2424-43E6-A184-68E91F0628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705100" y="3538537"/>
              <a:ext cx="6248400" cy="3057525"/>
            </a:xfrm>
            <a:prstGeom prst="rect">
              <a:avLst/>
            </a:prstGeom>
          </p:spPr>
        </p:pic>
      </p:grpSp>
      <p:pic>
        <p:nvPicPr>
          <p:cNvPr id="10" name="Hình ảnh 9">
            <a:extLst>
              <a:ext uri="{FF2B5EF4-FFF2-40B4-BE49-F238E27FC236}">
                <a16:creationId xmlns:a16="http://schemas.microsoft.com/office/drawing/2014/main" id="{EA0C87DB-0383-4931-BADC-06315C0F718E}"/>
              </a:ext>
            </a:extLst>
          </p:cNvPr>
          <p:cNvPicPr>
            <a:picLocks noChangeAspect="1"/>
          </p:cNvPicPr>
          <p:nvPr/>
        </p:nvPicPr>
        <p:blipFill rotWithShape="1">
          <a:blip r:embed="rId4">
            <a:clrChange>
              <a:clrFrom>
                <a:srgbClr val="FFFFFF"/>
              </a:clrFrom>
              <a:clrTo>
                <a:srgbClr val="FFFFFF">
                  <a:alpha val="0"/>
                </a:srgbClr>
              </a:clrTo>
            </a:clrChange>
          </a:blip>
          <a:srcRect l="6298" t="4344" r="4242" b="2449"/>
          <a:stretch/>
        </p:blipFill>
        <p:spPr>
          <a:xfrm>
            <a:off x="7734299" y="476251"/>
            <a:ext cx="3552825" cy="6023468"/>
          </a:xfrm>
          <a:prstGeom prst="rect">
            <a:avLst/>
          </a:prstGeom>
        </p:spPr>
      </p:pic>
    </p:spTree>
    <p:extLst>
      <p:ext uri="{BB962C8B-B14F-4D97-AF65-F5344CB8AC3E}">
        <p14:creationId xmlns:p14="http://schemas.microsoft.com/office/powerpoint/2010/main" val="1234608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A36B3A-558B-413E-877B-7275290AB783}"/>
              </a:ext>
            </a:extLst>
          </p:cNvPr>
          <p:cNvSpPr>
            <a:spLocks noGrp="1"/>
          </p:cNvSpPr>
          <p:nvPr>
            <p:ph type="title"/>
          </p:nvPr>
        </p:nvSpPr>
        <p:spPr>
          <a:xfrm>
            <a:off x="15506701" y="741938"/>
            <a:ext cx="9695542" cy="560389"/>
          </a:xfrm>
        </p:spPr>
        <p:txBody>
          <a:bodyPr>
            <a:noAutofit/>
          </a:bodyPr>
          <a:lstStyle/>
          <a:p>
            <a:pPr algn="ctr"/>
            <a:r>
              <a:rPr lang="en-US" sz="5400" dirty="0"/>
              <a:t>SIMPLE, COMPOUND AND COMPLEX SENTENCES</a:t>
            </a:r>
          </a:p>
        </p:txBody>
      </p:sp>
      <p:sp>
        <p:nvSpPr>
          <p:cNvPr id="3" name="Text Placeholder 2">
            <a:extLst>
              <a:ext uri="{FF2B5EF4-FFF2-40B4-BE49-F238E27FC236}">
                <a16:creationId xmlns:a16="http://schemas.microsoft.com/office/drawing/2014/main" id="{68675CE5-70A2-411D-881E-7B75B82931F4}"/>
              </a:ext>
            </a:extLst>
          </p:cNvPr>
          <p:cNvSpPr>
            <a:spLocks noGrp="1"/>
          </p:cNvSpPr>
          <p:nvPr>
            <p:ph type="body" sz="quarter" idx="11"/>
          </p:nvPr>
        </p:nvSpPr>
        <p:spPr>
          <a:xfrm>
            <a:off x="16454103" y="2002875"/>
            <a:ext cx="9507682" cy="4574905"/>
          </a:xfrm>
        </p:spPr>
        <p:txBody>
          <a:bodyPr/>
          <a:lstStyle/>
          <a:p>
            <a:r>
              <a:rPr lang="en-US" altLang="en-US" sz="4400" dirty="0">
                <a:solidFill>
                  <a:srgbClr val="493456"/>
                </a:solidFill>
              </a:rPr>
              <a:t>There are 3 types of sentences</a:t>
            </a:r>
          </a:p>
          <a:p>
            <a:pPr marL="0" lvl="1" indent="0">
              <a:lnSpc>
                <a:spcPct val="150000"/>
              </a:lnSpc>
              <a:buNone/>
            </a:pPr>
            <a:r>
              <a:rPr lang="fr-FR" sz="4400" dirty="0">
                <a:solidFill>
                  <a:srgbClr val="493456"/>
                </a:solidFill>
              </a:rPr>
              <a:t>1. Simple sentences</a:t>
            </a:r>
          </a:p>
          <a:p>
            <a:pPr marL="0" lvl="1" indent="0">
              <a:lnSpc>
                <a:spcPct val="150000"/>
              </a:lnSpc>
              <a:buNone/>
            </a:pPr>
            <a:r>
              <a:rPr lang="fr-FR" sz="4400" dirty="0">
                <a:solidFill>
                  <a:srgbClr val="493456"/>
                </a:solidFill>
              </a:rPr>
              <a:t>2. Compound sentences</a:t>
            </a:r>
          </a:p>
          <a:p>
            <a:pPr marL="0" lvl="1" indent="0">
              <a:lnSpc>
                <a:spcPct val="150000"/>
              </a:lnSpc>
              <a:buNone/>
            </a:pPr>
            <a:r>
              <a:rPr lang="fr-FR" sz="4400" dirty="0">
                <a:solidFill>
                  <a:srgbClr val="493456"/>
                </a:solidFill>
              </a:rPr>
              <a:t>3. Complex sentences</a:t>
            </a:r>
          </a:p>
          <a:p>
            <a:endParaRPr lang="en-US" sz="4400" dirty="0">
              <a:solidFill>
                <a:srgbClr val="493456"/>
              </a:solidFill>
            </a:endParaRPr>
          </a:p>
          <a:p>
            <a:endParaRPr lang="en-US" sz="4400" dirty="0">
              <a:solidFill>
                <a:srgbClr val="493456"/>
              </a:solidFill>
            </a:endParaRPr>
          </a:p>
        </p:txBody>
      </p:sp>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a:blip r:embed="rId3"/>
          <a:stretch>
            <a:fillRect/>
          </a:stretch>
        </p:blipFill>
        <p:spPr>
          <a:xfrm>
            <a:off x="2162674" y="2002875"/>
            <a:ext cx="9754445" cy="4700423"/>
          </a:xfrm>
          <a:prstGeom prst="rect">
            <a:avLst/>
          </a:prstGeom>
        </p:spPr>
      </p:pic>
      <p:sp>
        <p:nvSpPr>
          <p:cNvPr id="6" name="Title 3">
            <a:extLst>
              <a:ext uri="{FF2B5EF4-FFF2-40B4-BE49-F238E27FC236}">
                <a16:creationId xmlns:a16="http://schemas.microsoft.com/office/drawing/2014/main" id="{C522CC16-425C-469E-B5EA-470000A21266}"/>
              </a:ext>
            </a:extLst>
          </p:cNvPr>
          <p:cNvSpPr txBox="1">
            <a:spLocks/>
          </p:cNvSpPr>
          <p:nvPr/>
        </p:nvSpPr>
        <p:spPr>
          <a:xfrm>
            <a:off x="2162674" y="205622"/>
            <a:ext cx="9695542" cy="560389"/>
          </a:xfrm>
          <a:prstGeom prst="rect">
            <a:avLst/>
          </a:prstGeom>
        </p:spPr>
        <p:txBody>
          <a:bodyPr anchor="t">
            <a:noAutofit/>
          </a:bodyPr>
          <a:lstStyle>
            <a:lvl1pPr algn="l" defTabSz="914400" rtl="0" eaLnBrk="1" latinLnBrk="0" hangingPunct="1">
              <a:lnSpc>
                <a:spcPct val="90000"/>
              </a:lnSpc>
              <a:spcBef>
                <a:spcPts val="1000"/>
              </a:spcBef>
              <a:buNone/>
              <a:defRPr sz="4000" b="1" kern="1200" spc="-50" baseline="0">
                <a:solidFill>
                  <a:schemeClr val="bg2"/>
                </a:solidFill>
                <a:latin typeface="+mj-lt"/>
                <a:ea typeface="+mj-ea"/>
                <a:cs typeface="+mj-cs"/>
              </a:defRPr>
            </a:lvl1pPr>
          </a:lstStyle>
          <a:p>
            <a:pPr algn="ctr" fontAlgn="auto">
              <a:spcAft>
                <a:spcPts val="0"/>
              </a:spcAft>
            </a:pPr>
            <a:r>
              <a:rPr lang="en-US" sz="5400" dirty="0"/>
              <a:t>SIMPLE, COMPOUND AND COMPLEX SENTENCES</a:t>
            </a:r>
          </a:p>
        </p:txBody>
      </p:sp>
    </p:spTree>
    <p:extLst>
      <p:ext uri="{BB962C8B-B14F-4D97-AF65-F5344CB8AC3E}">
        <p14:creationId xmlns:p14="http://schemas.microsoft.com/office/powerpoint/2010/main" val="33665277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175DB4-B83A-4C04-9FCC-98670A766F00}"/>
              </a:ext>
            </a:extLst>
          </p:cNvPr>
          <p:cNvPicPr>
            <a:picLocks noChangeAspect="1"/>
          </p:cNvPicPr>
          <p:nvPr/>
        </p:nvPicPr>
        <p:blipFill rotWithShape="1">
          <a:blip r:embed="rId3"/>
          <a:srcRect t="20366" b="28645"/>
          <a:stretch/>
        </p:blipFill>
        <p:spPr>
          <a:xfrm>
            <a:off x="1744560" y="342900"/>
            <a:ext cx="9693480" cy="742949"/>
          </a:xfrm>
          <a:prstGeom prst="rect">
            <a:avLst/>
          </a:prstGeom>
        </p:spPr>
      </p:pic>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4"/>
          <a:srcRect t="25164" r="43369" b="59030"/>
          <a:stretch/>
        </p:blipFill>
        <p:spPr>
          <a:xfrm>
            <a:off x="1862636" y="1302327"/>
            <a:ext cx="5524001" cy="742949"/>
          </a:xfrm>
          <a:prstGeom prst="rect">
            <a:avLst/>
          </a:prstGeom>
        </p:spPr>
      </p:pic>
      <p:sp>
        <p:nvSpPr>
          <p:cNvPr id="8" name="TextBox 7">
            <a:extLst>
              <a:ext uri="{FF2B5EF4-FFF2-40B4-BE49-F238E27FC236}">
                <a16:creationId xmlns:a16="http://schemas.microsoft.com/office/drawing/2014/main" id="{A5C61E26-75F4-4050-BDE8-E7D032AE966F}"/>
              </a:ext>
            </a:extLst>
          </p:cNvPr>
          <p:cNvSpPr txBox="1"/>
          <p:nvPr/>
        </p:nvSpPr>
        <p:spPr>
          <a:xfrm>
            <a:off x="2328863" y="2214563"/>
            <a:ext cx="9109177" cy="3416320"/>
          </a:xfrm>
          <a:prstGeom prst="rect">
            <a:avLst/>
          </a:prstGeom>
          <a:noFill/>
        </p:spPr>
        <p:txBody>
          <a:bodyPr wrap="square" rtlCol="0">
            <a:spAutoFit/>
          </a:bodyPr>
          <a:lstStyle/>
          <a:p>
            <a:r>
              <a:rPr lang="en-US" sz="2800" i="1" dirty="0">
                <a:solidFill>
                  <a:srgbClr val="493456"/>
                </a:solidFill>
              </a:rPr>
              <a:t>A simple sentence has </a:t>
            </a:r>
            <a:r>
              <a:rPr lang="en-US" sz="2800" b="1" i="1" dirty="0">
                <a:solidFill>
                  <a:srgbClr val="493456"/>
                </a:solidFill>
                <a:highlight>
                  <a:srgbClr val="FFFF00"/>
                </a:highlight>
              </a:rPr>
              <a:t>one independent clause </a:t>
            </a:r>
            <a:r>
              <a:rPr lang="en-US" sz="2400" b="1" i="1" dirty="0">
                <a:solidFill>
                  <a:srgbClr val="493456"/>
                </a:solidFill>
                <a:highlight>
                  <a:srgbClr val="FFFF00"/>
                </a:highlight>
              </a:rPr>
              <a:t>(</a:t>
            </a:r>
            <a:r>
              <a:rPr lang="en-US" sz="2400" b="1" i="1" dirty="0" err="1">
                <a:solidFill>
                  <a:srgbClr val="493456"/>
                </a:solidFill>
                <a:highlight>
                  <a:srgbClr val="FFFF00"/>
                </a:highlight>
              </a:rPr>
              <a:t>câu</a:t>
            </a:r>
            <a:r>
              <a:rPr lang="en-US" sz="2400" b="1" i="1" dirty="0">
                <a:solidFill>
                  <a:srgbClr val="493456"/>
                </a:solidFill>
                <a:highlight>
                  <a:srgbClr val="FFFF00"/>
                </a:highlight>
              </a:rPr>
              <a:t> </a:t>
            </a:r>
            <a:r>
              <a:rPr lang="en-US" sz="2400" b="1" i="1" dirty="0" err="1">
                <a:solidFill>
                  <a:srgbClr val="493456"/>
                </a:solidFill>
                <a:highlight>
                  <a:srgbClr val="FFFF00"/>
                </a:highlight>
              </a:rPr>
              <a:t>có</a:t>
            </a:r>
            <a:r>
              <a:rPr lang="en-US" sz="2400" b="1" i="1" dirty="0">
                <a:solidFill>
                  <a:srgbClr val="493456"/>
                </a:solidFill>
                <a:highlight>
                  <a:srgbClr val="FFFF00"/>
                </a:highlight>
              </a:rPr>
              <a:t> 1 </a:t>
            </a:r>
            <a:r>
              <a:rPr lang="en-US" sz="2400" b="1" i="1" dirty="0" err="1">
                <a:solidFill>
                  <a:srgbClr val="493456"/>
                </a:solidFill>
                <a:highlight>
                  <a:srgbClr val="FFFF00"/>
                </a:highlight>
              </a:rPr>
              <a:t>chủ</a:t>
            </a:r>
            <a:r>
              <a:rPr lang="en-US" sz="2400" b="1" i="1" dirty="0">
                <a:solidFill>
                  <a:srgbClr val="493456"/>
                </a:solidFill>
                <a:highlight>
                  <a:srgbClr val="FFFF00"/>
                </a:highlight>
              </a:rPr>
              <a:t> </a:t>
            </a:r>
            <a:r>
              <a:rPr lang="en-US" sz="2400" b="1" i="1" dirty="0" err="1">
                <a:solidFill>
                  <a:srgbClr val="493456"/>
                </a:solidFill>
                <a:highlight>
                  <a:srgbClr val="FFFF00"/>
                </a:highlight>
              </a:rPr>
              <a:t>ngữ</a:t>
            </a:r>
            <a:r>
              <a:rPr lang="en-US" sz="2400" b="1" i="1" dirty="0">
                <a:solidFill>
                  <a:srgbClr val="493456"/>
                </a:solidFill>
                <a:highlight>
                  <a:srgbClr val="FFFF00"/>
                </a:highlight>
              </a:rPr>
              <a:t> </a:t>
            </a:r>
            <a:r>
              <a:rPr lang="en-US" sz="2400" b="1" i="1" dirty="0" err="1">
                <a:solidFill>
                  <a:srgbClr val="493456"/>
                </a:solidFill>
                <a:highlight>
                  <a:srgbClr val="FFFF00"/>
                </a:highlight>
              </a:rPr>
              <a:t>và</a:t>
            </a:r>
            <a:r>
              <a:rPr lang="en-US" sz="2400" b="1" i="1" dirty="0">
                <a:solidFill>
                  <a:srgbClr val="493456"/>
                </a:solidFill>
                <a:highlight>
                  <a:srgbClr val="FFFF00"/>
                </a:highlight>
              </a:rPr>
              <a:t> 1 </a:t>
            </a:r>
            <a:r>
              <a:rPr lang="en-US" sz="2400" b="1" i="1" dirty="0" err="1">
                <a:solidFill>
                  <a:srgbClr val="493456"/>
                </a:solidFill>
                <a:highlight>
                  <a:srgbClr val="FFFF00"/>
                </a:highlight>
              </a:rPr>
              <a:t>động</a:t>
            </a:r>
            <a:r>
              <a:rPr lang="en-US" sz="2400" b="1" i="1" dirty="0">
                <a:solidFill>
                  <a:srgbClr val="493456"/>
                </a:solidFill>
                <a:highlight>
                  <a:srgbClr val="FFFF00"/>
                </a:highlight>
              </a:rPr>
              <a:t> </a:t>
            </a:r>
            <a:r>
              <a:rPr lang="en-US" sz="2400" b="1" i="1" dirty="0" err="1">
                <a:solidFill>
                  <a:srgbClr val="493456"/>
                </a:solidFill>
                <a:highlight>
                  <a:srgbClr val="FFFF00"/>
                </a:highlight>
              </a:rPr>
              <a:t>từ</a:t>
            </a:r>
            <a:r>
              <a:rPr lang="en-US" sz="2400" b="1" i="1" dirty="0">
                <a:solidFill>
                  <a:srgbClr val="493456"/>
                </a:solidFill>
                <a:highlight>
                  <a:srgbClr val="FFFF00"/>
                </a:highlight>
              </a:rPr>
              <a:t>)</a:t>
            </a:r>
            <a:r>
              <a:rPr lang="en-US" sz="2400" b="1" i="1" dirty="0">
                <a:solidFill>
                  <a:srgbClr val="493456"/>
                </a:solidFill>
              </a:rPr>
              <a:t>.</a:t>
            </a:r>
          </a:p>
          <a:p>
            <a:endParaRPr lang="en-US" sz="2400" dirty="0">
              <a:solidFill>
                <a:srgbClr val="493456"/>
              </a:solidFill>
            </a:endParaRPr>
          </a:p>
          <a:p>
            <a:pPr marL="457200" indent="-457200">
              <a:buFont typeface="Arial" panose="020B0604020202020204" pitchFamily="34" charset="0"/>
              <a:buChar char="•"/>
            </a:pPr>
            <a:r>
              <a:rPr lang="en-US" sz="2800" i="1" dirty="0">
                <a:solidFill>
                  <a:srgbClr val="493456"/>
                </a:solidFill>
              </a:rPr>
              <a:t>Learning English is so important today.</a:t>
            </a:r>
          </a:p>
          <a:p>
            <a:pPr marL="457200" indent="-457200">
              <a:buFont typeface="Arial" panose="020B0604020202020204" pitchFamily="34" charset="0"/>
              <a:buChar char="•"/>
            </a:pPr>
            <a:r>
              <a:rPr lang="en-US" sz="2800" i="1" dirty="0" err="1">
                <a:solidFill>
                  <a:srgbClr val="493456"/>
                </a:solidFill>
              </a:rPr>
              <a:t>Công</a:t>
            </a:r>
            <a:r>
              <a:rPr lang="en-US" sz="2800" i="1" dirty="0">
                <a:solidFill>
                  <a:srgbClr val="493456"/>
                </a:solidFill>
              </a:rPr>
              <a:t> </a:t>
            </a:r>
            <a:r>
              <a:rPr lang="en-US" sz="2800" i="1" dirty="0" err="1">
                <a:solidFill>
                  <a:srgbClr val="493456"/>
                </a:solidFill>
              </a:rPr>
              <a:t>thức</a:t>
            </a:r>
            <a:r>
              <a:rPr lang="en-US" sz="2800" i="1" dirty="0">
                <a:solidFill>
                  <a:srgbClr val="493456"/>
                </a:solidFill>
              </a:rPr>
              <a:t>: S + V + (O/C).</a:t>
            </a:r>
          </a:p>
          <a:p>
            <a:endParaRPr lang="en-US" sz="2800" i="1" dirty="0">
              <a:solidFill>
                <a:srgbClr val="493456"/>
              </a:solidFill>
            </a:endParaRPr>
          </a:p>
          <a:p>
            <a:r>
              <a:rPr lang="en-US" sz="2800" i="1" dirty="0" err="1">
                <a:solidFill>
                  <a:srgbClr val="493456"/>
                </a:solidFill>
              </a:rPr>
              <a:t>Tuy</a:t>
            </a:r>
            <a:r>
              <a:rPr lang="en-US" sz="2800" i="1" dirty="0">
                <a:solidFill>
                  <a:srgbClr val="493456"/>
                </a:solidFill>
              </a:rPr>
              <a:t> </a:t>
            </a:r>
            <a:r>
              <a:rPr lang="en-US" sz="2800" i="1" dirty="0" err="1">
                <a:solidFill>
                  <a:srgbClr val="493456"/>
                </a:solidFill>
              </a:rPr>
              <a:t>nhiên</a:t>
            </a:r>
            <a:r>
              <a:rPr lang="en-US" sz="2800" i="1" dirty="0">
                <a:solidFill>
                  <a:srgbClr val="493456"/>
                </a:solidFill>
              </a:rPr>
              <a:t>, </a:t>
            </a:r>
            <a:r>
              <a:rPr lang="en-US" sz="2800" i="1" dirty="0" err="1">
                <a:solidFill>
                  <a:srgbClr val="493456"/>
                </a:solidFill>
              </a:rPr>
              <a:t>những</a:t>
            </a:r>
            <a:r>
              <a:rPr lang="en-US" sz="2800" i="1" dirty="0">
                <a:solidFill>
                  <a:srgbClr val="493456"/>
                </a:solidFill>
              </a:rPr>
              <a:t> </a:t>
            </a:r>
            <a:r>
              <a:rPr lang="en-US" sz="2800" i="1" dirty="0" err="1">
                <a:solidFill>
                  <a:srgbClr val="493456"/>
                </a:solidFill>
              </a:rPr>
              <a:t>trường</a:t>
            </a:r>
            <a:r>
              <a:rPr lang="en-US" sz="2800" i="1" dirty="0">
                <a:solidFill>
                  <a:srgbClr val="493456"/>
                </a:solidFill>
              </a:rPr>
              <a:t> </a:t>
            </a:r>
            <a:r>
              <a:rPr lang="en-US" sz="2800" i="1" dirty="0" err="1">
                <a:solidFill>
                  <a:srgbClr val="493456"/>
                </a:solidFill>
              </a:rPr>
              <a:t>hợp</a:t>
            </a:r>
            <a:r>
              <a:rPr lang="en-US" sz="2800" i="1" dirty="0">
                <a:solidFill>
                  <a:srgbClr val="493456"/>
                </a:solidFill>
              </a:rPr>
              <a:t> </a:t>
            </a:r>
            <a:r>
              <a:rPr lang="en-US" sz="2800" i="1" dirty="0" err="1">
                <a:solidFill>
                  <a:srgbClr val="493456"/>
                </a:solidFill>
              </a:rPr>
              <a:t>đặc</a:t>
            </a:r>
            <a:r>
              <a:rPr lang="en-US" sz="2800" i="1" dirty="0">
                <a:solidFill>
                  <a:srgbClr val="493456"/>
                </a:solidFill>
              </a:rPr>
              <a:t> </a:t>
            </a:r>
            <a:r>
              <a:rPr lang="en-US" sz="2800" i="1" dirty="0" err="1">
                <a:solidFill>
                  <a:srgbClr val="493456"/>
                </a:solidFill>
              </a:rPr>
              <a:t>biệt</a:t>
            </a:r>
            <a:r>
              <a:rPr lang="en-US" sz="2800" i="1" dirty="0">
                <a:solidFill>
                  <a:srgbClr val="493456"/>
                </a:solidFill>
              </a:rPr>
              <a:t> </a:t>
            </a:r>
            <a:r>
              <a:rPr lang="en-US" sz="2800" i="1" dirty="0" err="1">
                <a:solidFill>
                  <a:srgbClr val="493456"/>
                </a:solidFill>
              </a:rPr>
              <a:t>sau</a:t>
            </a:r>
            <a:r>
              <a:rPr lang="en-US" sz="2800" i="1" dirty="0">
                <a:solidFill>
                  <a:srgbClr val="493456"/>
                </a:solidFill>
              </a:rPr>
              <a:t> </a:t>
            </a:r>
            <a:r>
              <a:rPr lang="en-US" sz="2800" i="1" dirty="0" err="1">
                <a:solidFill>
                  <a:srgbClr val="493456"/>
                </a:solidFill>
              </a:rPr>
              <a:t>đều</a:t>
            </a:r>
            <a:r>
              <a:rPr lang="en-US" sz="2800" i="1" dirty="0">
                <a:solidFill>
                  <a:srgbClr val="493456"/>
                </a:solidFill>
              </a:rPr>
              <a:t> </a:t>
            </a:r>
            <a:r>
              <a:rPr lang="en-US" sz="2800" i="1" dirty="0" err="1">
                <a:solidFill>
                  <a:srgbClr val="493456"/>
                </a:solidFill>
              </a:rPr>
              <a:t>được</a:t>
            </a:r>
            <a:r>
              <a:rPr lang="en-US" sz="2800" i="1" dirty="0">
                <a:solidFill>
                  <a:srgbClr val="493456"/>
                </a:solidFill>
              </a:rPr>
              <a:t> </a:t>
            </a:r>
            <a:r>
              <a:rPr lang="en-US" sz="2800" i="1" dirty="0" err="1">
                <a:solidFill>
                  <a:srgbClr val="493456"/>
                </a:solidFill>
              </a:rPr>
              <a:t>coi</a:t>
            </a:r>
            <a:r>
              <a:rPr lang="en-US" sz="2800" i="1" dirty="0">
                <a:solidFill>
                  <a:srgbClr val="493456"/>
                </a:solidFill>
              </a:rPr>
              <a:t> </a:t>
            </a:r>
            <a:r>
              <a:rPr lang="en-US" sz="2800" i="1" dirty="0" err="1">
                <a:solidFill>
                  <a:srgbClr val="493456"/>
                </a:solidFill>
              </a:rPr>
              <a:t>là</a:t>
            </a:r>
            <a:r>
              <a:rPr lang="en-US" sz="2800" i="1" dirty="0">
                <a:solidFill>
                  <a:srgbClr val="493456"/>
                </a:solidFill>
              </a:rPr>
              <a:t> </a:t>
            </a:r>
            <a:r>
              <a:rPr lang="en-US" sz="2800" i="1" dirty="0" err="1">
                <a:solidFill>
                  <a:srgbClr val="493456"/>
                </a:solidFill>
              </a:rPr>
              <a:t>câu</a:t>
            </a:r>
            <a:r>
              <a:rPr lang="en-US" sz="2800" i="1" dirty="0">
                <a:solidFill>
                  <a:srgbClr val="493456"/>
                </a:solidFill>
              </a:rPr>
              <a:t> </a:t>
            </a:r>
            <a:r>
              <a:rPr lang="en-US" sz="2800" i="1" dirty="0" err="1">
                <a:solidFill>
                  <a:srgbClr val="493456"/>
                </a:solidFill>
              </a:rPr>
              <a:t>đơn</a:t>
            </a:r>
            <a:r>
              <a:rPr lang="en-US" sz="2800" i="1" dirty="0">
                <a:solidFill>
                  <a:srgbClr val="493456"/>
                </a:solidFill>
              </a:rPr>
              <a:t> (simple sentences)</a:t>
            </a:r>
          </a:p>
        </p:txBody>
      </p:sp>
    </p:spTree>
    <p:extLst>
      <p:ext uri="{BB962C8B-B14F-4D97-AF65-F5344CB8AC3E}">
        <p14:creationId xmlns:p14="http://schemas.microsoft.com/office/powerpoint/2010/main" val="5808766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wipe(left)">
                                      <p:cBhvr>
                                        <p:cTn id="2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A36B3A-558B-413E-877B-7275290AB783}"/>
              </a:ext>
            </a:extLst>
          </p:cNvPr>
          <p:cNvSpPr>
            <a:spLocks noGrp="1"/>
          </p:cNvSpPr>
          <p:nvPr>
            <p:ph type="title"/>
          </p:nvPr>
        </p:nvSpPr>
        <p:spPr>
          <a:xfrm>
            <a:off x="15506701" y="741938"/>
            <a:ext cx="9695542" cy="560389"/>
          </a:xfrm>
        </p:spPr>
        <p:txBody>
          <a:bodyPr>
            <a:noAutofit/>
          </a:bodyPr>
          <a:lstStyle/>
          <a:p>
            <a:pPr algn="ctr"/>
            <a:r>
              <a:rPr lang="en-US" sz="5400" dirty="0"/>
              <a:t>COMPLEX SENTENCES</a:t>
            </a:r>
          </a:p>
        </p:txBody>
      </p:sp>
      <p:sp>
        <p:nvSpPr>
          <p:cNvPr id="3" name="Text Placeholder 2">
            <a:extLst>
              <a:ext uri="{FF2B5EF4-FFF2-40B4-BE49-F238E27FC236}">
                <a16:creationId xmlns:a16="http://schemas.microsoft.com/office/drawing/2014/main" id="{68675CE5-70A2-411D-881E-7B75B82931F4}"/>
              </a:ext>
            </a:extLst>
          </p:cNvPr>
          <p:cNvSpPr>
            <a:spLocks noGrp="1"/>
          </p:cNvSpPr>
          <p:nvPr>
            <p:ph type="body" sz="quarter" idx="11"/>
          </p:nvPr>
        </p:nvSpPr>
        <p:spPr>
          <a:xfrm>
            <a:off x="16454103" y="2002875"/>
            <a:ext cx="9507682" cy="4574905"/>
          </a:xfrm>
        </p:spPr>
        <p:txBody>
          <a:bodyPr/>
          <a:lstStyle/>
          <a:p>
            <a:r>
              <a:rPr lang="en-US" altLang="en-US" sz="4400" dirty="0">
                <a:solidFill>
                  <a:srgbClr val="493456"/>
                </a:solidFill>
              </a:rPr>
              <a:t>There are 3 types of sentences</a:t>
            </a:r>
          </a:p>
          <a:p>
            <a:pPr marL="0" lvl="1" indent="0">
              <a:lnSpc>
                <a:spcPct val="150000"/>
              </a:lnSpc>
              <a:buNone/>
            </a:pPr>
            <a:r>
              <a:rPr lang="fr-FR" sz="4400" dirty="0">
                <a:solidFill>
                  <a:srgbClr val="493456"/>
                </a:solidFill>
              </a:rPr>
              <a:t>1. Simple sentences</a:t>
            </a:r>
          </a:p>
          <a:p>
            <a:pPr marL="0" lvl="1" indent="0">
              <a:lnSpc>
                <a:spcPct val="150000"/>
              </a:lnSpc>
              <a:buNone/>
            </a:pPr>
            <a:r>
              <a:rPr lang="fr-FR" sz="4400" dirty="0">
                <a:solidFill>
                  <a:srgbClr val="493456"/>
                </a:solidFill>
              </a:rPr>
              <a:t>2. Compound sentences</a:t>
            </a:r>
          </a:p>
          <a:p>
            <a:pPr marL="0" lvl="1" indent="0">
              <a:lnSpc>
                <a:spcPct val="150000"/>
              </a:lnSpc>
              <a:buNone/>
            </a:pPr>
            <a:r>
              <a:rPr lang="fr-FR" sz="4400" dirty="0">
                <a:solidFill>
                  <a:srgbClr val="493456"/>
                </a:solidFill>
              </a:rPr>
              <a:t>3. Complex sentences</a:t>
            </a:r>
          </a:p>
          <a:p>
            <a:endParaRPr lang="en-US" sz="4400" dirty="0">
              <a:solidFill>
                <a:srgbClr val="493456"/>
              </a:solidFill>
            </a:endParaRPr>
          </a:p>
          <a:p>
            <a:endParaRPr lang="en-US" sz="4400" dirty="0">
              <a:solidFill>
                <a:srgbClr val="493456"/>
              </a:solidFill>
            </a:endParaRPr>
          </a:p>
        </p:txBody>
      </p:sp>
      <p:pic>
        <p:nvPicPr>
          <p:cNvPr id="2" name="Picture 1">
            <a:extLst>
              <a:ext uri="{FF2B5EF4-FFF2-40B4-BE49-F238E27FC236}">
                <a16:creationId xmlns:a16="http://schemas.microsoft.com/office/drawing/2014/main" id="{7D175DB4-B83A-4C04-9FCC-98670A766F00}"/>
              </a:ext>
            </a:extLst>
          </p:cNvPr>
          <p:cNvPicPr>
            <a:picLocks noChangeAspect="1"/>
          </p:cNvPicPr>
          <p:nvPr/>
        </p:nvPicPr>
        <p:blipFill rotWithShape="1">
          <a:blip r:embed="rId3"/>
          <a:srcRect l="47298" t="20366" r="12021" b="25857"/>
          <a:stretch/>
        </p:blipFill>
        <p:spPr>
          <a:xfrm>
            <a:off x="7972425" y="173685"/>
            <a:ext cx="3943350" cy="783578"/>
          </a:xfrm>
          <a:prstGeom prst="rect">
            <a:avLst/>
          </a:prstGeom>
        </p:spPr>
      </p:pic>
      <p:pic>
        <p:nvPicPr>
          <p:cNvPr id="5" name="Picture 4">
            <a:extLst>
              <a:ext uri="{FF2B5EF4-FFF2-40B4-BE49-F238E27FC236}">
                <a16:creationId xmlns:a16="http://schemas.microsoft.com/office/drawing/2014/main" id="{85F7553C-DA11-4DBC-8EF7-9A6D54210AF3}"/>
              </a:ext>
            </a:extLst>
          </p:cNvPr>
          <p:cNvPicPr>
            <a:picLocks noChangeAspect="1"/>
          </p:cNvPicPr>
          <p:nvPr/>
        </p:nvPicPr>
        <p:blipFill rotWithShape="1">
          <a:blip r:embed="rId4"/>
          <a:srcRect t="25164" r="43369" b="59030"/>
          <a:stretch/>
        </p:blipFill>
        <p:spPr>
          <a:xfrm>
            <a:off x="1862636" y="193999"/>
            <a:ext cx="5524001" cy="742949"/>
          </a:xfrm>
          <a:prstGeom prst="rect">
            <a:avLst/>
          </a:prstGeom>
        </p:spPr>
      </p:pic>
      <p:sp>
        <p:nvSpPr>
          <p:cNvPr id="8" name="TextBox 7">
            <a:extLst>
              <a:ext uri="{FF2B5EF4-FFF2-40B4-BE49-F238E27FC236}">
                <a16:creationId xmlns:a16="http://schemas.microsoft.com/office/drawing/2014/main" id="{A5C61E26-75F4-4050-BDE8-E7D032AE966F}"/>
              </a:ext>
            </a:extLst>
          </p:cNvPr>
          <p:cNvSpPr txBox="1"/>
          <p:nvPr/>
        </p:nvSpPr>
        <p:spPr>
          <a:xfrm>
            <a:off x="2085975" y="1340523"/>
            <a:ext cx="9829800" cy="5262979"/>
          </a:xfrm>
          <a:prstGeom prst="rect">
            <a:avLst/>
          </a:prstGeom>
          <a:noFill/>
        </p:spPr>
        <p:txBody>
          <a:bodyPr wrap="square" rtlCol="0">
            <a:spAutoFit/>
          </a:bodyPr>
          <a:lstStyle/>
          <a:p>
            <a:pPr algn="l"/>
            <a:r>
              <a:rPr lang="vi-VN" sz="2600" b="1" i="1" u="sng" dirty="0">
                <a:solidFill>
                  <a:srgbClr val="493456"/>
                </a:solidFill>
                <a:effectLst/>
                <a:latin typeface="Open Sans" panose="020B0606030504020204" pitchFamily="34" charset="0"/>
              </a:rPr>
              <a:t>Câu có 2 chủ ngữ:</a:t>
            </a:r>
            <a:endParaRPr lang="vi-VN" sz="2600" b="1" i="0" dirty="0">
              <a:solidFill>
                <a:srgbClr val="493456"/>
              </a:solidFill>
              <a:effectLst/>
              <a:latin typeface="Open Sans" panose="020B0606030504020204" pitchFamily="34" charset="0"/>
            </a:endParaRPr>
          </a:p>
          <a:p>
            <a:pPr algn="l">
              <a:buFont typeface="Arial" panose="020B0604020202020204" pitchFamily="34" charset="0"/>
              <a:buChar char="•"/>
            </a:pPr>
            <a:r>
              <a:rPr lang="en-US" sz="2600" b="0" i="1" dirty="0">
                <a:solidFill>
                  <a:srgbClr val="493456"/>
                </a:solidFill>
                <a:effectLst/>
                <a:latin typeface="Open Sans" panose="020B0606030504020204" pitchFamily="34" charset="0"/>
              </a:rPr>
              <a:t> </a:t>
            </a:r>
            <a:r>
              <a:rPr lang="vi-VN" sz="2600" b="0" i="1" dirty="0">
                <a:solidFill>
                  <a:srgbClr val="493456"/>
                </a:solidFill>
                <a:effectLst/>
                <a:latin typeface="Open Sans" panose="020B0606030504020204" pitchFamily="34" charset="0"/>
              </a:rPr>
              <a:t>Learning English and </a:t>
            </a:r>
            <a:r>
              <a:rPr lang="vi-VN" sz="2600" i="1" dirty="0">
                <a:solidFill>
                  <a:srgbClr val="493456"/>
                </a:solidFill>
                <a:latin typeface="Open Sans" panose="020B0606030504020204" pitchFamily="34" charset="0"/>
              </a:rPr>
              <a:t>mastering computer skills </a:t>
            </a:r>
            <a:r>
              <a:rPr lang="vi-VN" sz="2600" b="0" i="1" dirty="0">
                <a:solidFill>
                  <a:srgbClr val="493456"/>
                </a:solidFill>
                <a:effectLst/>
                <a:latin typeface="Open Sans" panose="020B0606030504020204" pitchFamily="34" charset="0"/>
              </a:rPr>
              <a:t>are important today.</a:t>
            </a:r>
            <a:endParaRPr lang="vi-VN" sz="2600" b="0" i="0" dirty="0">
              <a:solidFill>
                <a:srgbClr val="493456"/>
              </a:solidFill>
              <a:effectLst/>
              <a:latin typeface="Open Sans" panose="020B0606030504020204" pitchFamily="34" charset="0"/>
            </a:endParaRPr>
          </a:p>
          <a:p>
            <a:pPr algn="l">
              <a:buFont typeface="Arial" panose="020B0604020202020204" pitchFamily="34" charset="0"/>
              <a:buChar char="•"/>
            </a:pPr>
            <a:r>
              <a:rPr lang="en-US" sz="2600" b="0" i="0" dirty="0">
                <a:solidFill>
                  <a:srgbClr val="493456"/>
                </a:solidFill>
                <a:effectLst/>
                <a:latin typeface="Open Sans" panose="020B0606030504020204" pitchFamily="34" charset="0"/>
              </a:rPr>
              <a:t> </a:t>
            </a:r>
            <a:r>
              <a:rPr lang="vi-VN" sz="2600" b="0" i="0" dirty="0">
                <a:solidFill>
                  <a:srgbClr val="493456"/>
                </a:solidFill>
                <a:effectLst/>
                <a:latin typeface="Open Sans" panose="020B0606030504020204" pitchFamily="34" charset="0"/>
              </a:rPr>
              <a:t>Công thức: </a:t>
            </a:r>
            <a:r>
              <a:rPr lang="vi-VN" sz="2600" b="0" i="0" dirty="0">
                <a:solidFill>
                  <a:srgbClr val="493456"/>
                </a:solidFill>
                <a:effectLst/>
                <a:highlight>
                  <a:srgbClr val="FFFF00"/>
                </a:highlight>
                <a:latin typeface="Open Sans" panose="020B0606030504020204" pitchFamily="34" charset="0"/>
              </a:rPr>
              <a:t>SS + V</a:t>
            </a:r>
            <a:endParaRPr lang="en-US" sz="2600" b="0" i="0" dirty="0">
              <a:solidFill>
                <a:srgbClr val="493456"/>
              </a:solidFill>
              <a:effectLst/>
              <a:highlight>
                <a:srgbClr val="FFFF00"/>
              </a:highlight>
              <a:latin typeface="Open Sans" panose="020B0606030504020204" pitchFamily="34" charset="0"/>
            </a:endParaRPr>
          </a:p>
          <a:p>
            <a:pPr algn="l"/>
            <a:endParaRPr lang="vi-VN" sz="2600" b="0" i="0" dirty="0">
              <a:solidFill>
                <a:srgbClr val="493456"/>
              </a:solidFill>
              <a:effectLst/>
              <a:latin typeface="Open Sans" panose="020B0606030504020204" pitchFamily="34" charset="0"/>
            </a:endParaRPr>
          </a:p>
          <a:p>
            <a:pPr algn="l"/>
            <a:r>
              <a:rPr lang="vi-VN" sz="2600" b="1" i="1" u="sng" dirty="0">
                <a:solidFill>
                  <a:srgbClr val="493456"/>
                </a:solidFill>
                <a:effectLst/>
                <a:latin typeface="Open Sans" panose="020B0606030504020204" pitchFamily="34" charset="0"/>
              </a:rPr>
              <a:t>Câu có 2 động từ:</a:t>
            </a:r>
            <a:endParaRPr lang="vi-VN" sz="2600" b="1" i="0" dirty="0">
              <a:solidFill>
                <a:srgbClr val="493456"/>
              </a:solidFill>
              <a:effectLst/>
              <a:latin typeface="Open Sans" panose="020B0606030504020204" pitchFamily="34" charset="0"/>
            </a:endParaRPr>
          </a:p>
          <a:p>
            <a:pPr algn="l">
              <a:buFont typeface="Arial" panose="020B0604020202020204" pitchFamily="34" charset="0"/>
              <a:buChar char="•"/>
            </a:pPr>
            <a:r>
              <a:rPr lang="en-US" sz="2600" b="0" i="1" dirty="0">
                <a:solidFill>
                  <a:srgbClr val="493456"/>
                </a:solidFill>
                <a:effectLst/>
                <a:latin typeface="Open Sans" panose="020B0606030504020204" pitchFamily="34" charset="0"/>
              </a:rPr>
              <a:t> </a:t>
            </a:r>
            <a:r>
              <a:rPr lang="vi-VN" sz="2600" b="0" i="1" dirty="0">
                <a:solidFill>
                  <a:srgbClr val="493456"/>
                </a:solidFill>
                <a:effectLst/>
                <a:latin typeface="Open Sans" panose="020B0606030504020204" pitchFamily="34" charset="0"/>
              </a:rPr>
              <a:t>I</a:t>
            </a:r>
            <a:r>
              <a:rPr lang="vi-VN" sz="2600" b="0" i="0" dirty="0">
                <a:solidFill>
                  <a:srgbClr val="493456"/>
                </a:solidFill>
                <a:effectLst/>
                <a:latin typeface="Open Sans" panose="020B0606030504020204" pitchFamily="34" charset="0"/>
              </a:rPr>
              <a:t> </a:t>
            </a:r>
            <a:r>
              <a:rPr lang="vi-VN" sz="2600" b="0" i="1" dirty="0">
                <a:solidFill>
                  <a:srgbClr val="493456"/>
                </a:solidFill>
                <a:effectLst/>
                <a:latin typeface="Open Sans" panose="020B0606030504020204" pitchFamily="34" charset="0"/>
              </a:rPr>
              <a:t>play some video games and learn English on my computer.</a:t>
            </a:r>
            <a:endParaRPr lang="vi-VN" sz="2600" b="0" i="0" dirty="0">
              <a:solidFill>
                <a:srgbClr val="493456"/>
              </a:solidFill>
              <a:effectLst/>
              <a:latin typeface="Open Sans" panose="020B0606030504020204" pitchFamily="34" charset="0"/>
            </a:endParaRPr>
          </a:p>
          <a:p>
            <a:pPr algn="l">
              <a:buFont typeface="Arial" panose="020B0604020202020204" pitchFamily="34" charset="0"/>
              <a:buChar char="•"/>
            </a:pPr>
            <a:r>
              <a:rPr lang="en-US" sz="2600" b="0" i="0" dirty="0">
                <a:solidFill>
                  <a:srgbClr val="493456"/>
                </a:solidFill>
                <a:effectLst/>
                <a:latin typeface="Open Sans" panose="020B0606030504020204" pitchFamily="34" charset="0"/>
              </a:rPr>
              <a:t> </a:t>
            </a:r>
            <a:r>
              <a:rPr lang="vi-VN" sz="2600" b="0" i="0" dirty="0">
                <a:solidFill>
                  <a:srgbClr val="493456"/>
                </a:solidFill>
                <a:effectLst/>
                <a:latin typeface="Open Sans" panose="020B0606030504020204" pitchFamily="34" charset="0"/>
              </a:rPr>
              <a:t>Công thức: </a:t>
            </a:r>
            <a:r>
              <a:rPr lang="vi-VN" sz="2600" b="0" i="0" dirty="0">
                <a:solidFill>
                  <a:srgbClr val="493456"/>
                </a:solidFill>
                <a:effectLst/>
                <a:highlight>
                  <a:srgbClr val="FFFF00"/>
                </a:highlight>
                <a:latin typeface="Open Sans" panose="020B0606030504020204" pitchFamily="34" charset="0"/>
              </a:rPr>
              <a:t>S + VV</a:t>
            </a:r>
            <a:endParaRPr lang="en-US" sz="2600" b="0" i="0" dirty="0">
              <a:solidFill>
                <a:srgbClr val="493456"/>
              </a:solidFill>
              <a:effectLst/>
              <a:highlight>
                <a:srgbClr val="FFFF00"/>
              </a:highlight>
              <a:latin typeface="Open Sans" panose="020B0606030504020204" pitchFamily="34" charset="0"/>
            </a:endParaRPr>
          </a:p>
          <a:p>
            <a:pPr algn="l"/>
            <a:endParaRPr lang="en-US" sz="2400" b="0" i="1" u="sng" dirty="0">
              <a:solidFill>
                <a:srgbClr val="222222"/>
              </a:solidFill>
              <a:effectLst/>
              <a:latin typeface="Open Sans" panose="020B0606030504020204" pitchFamily="34" charset="0"/>
            </a:endParaRPr>
          </a:p>
          <a:p>
            <a:pPr algn="l"/>
            <a:r>
              <a:rPr lang="vi-VN" sz="2600" b="1" i="1" u="sng" dirty="0">
                <a:solidFill>
                  <a:srgbClr val="493456"/>
                </a:solidFill>
                <a:effectLst/>
                <a:latin typeface="Open Sans" panose="020B0606030504020204" pitchFamily="34" charset="0"/>
              </a:rPr>
              <a:t>Câu có 2 chủ ngữ và 2 động từ:</a:t>
            </a:r>
            <a:endParaRPr lang="vi-VN" sz="2600" b="1" i="0" dirty="0">
              <a:solidFill>
                <a:srgbClr val="493456"/>
              </a:solidFill>
              <a:effectLst/>
              <a:latin typeface="Open Sans" panose="020B0606030504020204" pitchFamily="34" charset="0"/>
            </a:endParaRPr>
          </a:p>
          <a:p>
            <a:pPr algn="l">
              <a:buFont typeface="Arial" panose="020B0604020202020204" pitchFamily="34" charset="0"/>
              <a:buChar char="•"/>
            </a:pPr>
            <a:r>
              <a:rPr lang="en-US" sz="2600" b="0" i="1" dirty="0">
                <a:solidFill>
                  <a:srgbClr val="493456"/>
                </a:solidFill>
                <a:effectLst/>
                <a:latin typeface="Open Sans" panose="020B0606030504020204" pitchFamily="34" charset="0"/>
              </a:rPr>
              <a:t> </a:t>
            </a:r>
            <a:r>
              <a:rPr lang="vi-VN" sz="2600" b="0" i="1" dirty="0">
                <a:solidFill>
                  <a:srgbClr val="493456"/>
                </a:solidFill>
                <a:effectLst/>
                <a:latin typeface="Open Sans" panose="020B0606030504020204" pitchFamily="34" charset="0"/>
              </a:rPr>
              <a:t>My sister and I</a:t>
            </a:r>
            <a:r>
              <a:rPr lang="vi-VN" sz="2600" b="0" i="0" dirty="0">
                <a:solidFill>
                  <a:srgbClr val="493456"/>
                </a:solidFill>
                <a:effectLst/>
                <a:latin typeface="Open Sans" panose="020B0606030504020204" pitchFamily="34" charset="0"/>
              </a:rPr>
              <a:t> </a:t>
            </a:r>
            <a:r>
              <a:rPr lang="vi-VN" sz="2600" b="0" i="1" dirty="0">
                <a:solidFill>
                  <a:srgbClr val="493456"/>
                </a:solidFill>
                <a:effectLst/>
                <a:latin typeface="Open Sans" panose="020B0606030504020204" pitchFamily="34" charset="0"/>
              </a:rPr>
              <a:t>play some video games and learn English on our computer</a:t>
            </a:r>
            <a:r>
              <a:rPr lang="en-US" sz="2600" b="0" i="1" dirty="0">
                <a:solidFill>
                  <a:srgbClr val="493456"/>
                </a:solidFill>
                <a:effectLst/>
                <a:latin typeface="Open Sans" panose="020B0606030504020204" pitchFamily="34" charset="0"/>
              </a:rPr>
              <a:t>s</a:t>
            </a:r>
            <a:r>
              <a:rPr lang="vi-VN" sz="2600" b="0" i="1" dirty="0">
                <a:solidFill>
                  <a:srgbClr val="493456"/>
                </a:solidFill>
                <a:effectLst/>
                <a:latin typeface="Open Sans" panose="020B0606030504020204" pitchFamily="34" charset="0"/>
              </a:rPr>
              <a:t>.</a:t>
            </a:r>
            <a:endParaRPr lang="vi-VN" sz="2600" b="0" i="0" dirty="0">
              <a:solidFill>
                <a:srgbClr val="493456"/>
              </a:solidFill>
              <a:effectLst/>
              <a:latin typeface="Open Sans" panose="020B0606030504020204" pitchFamily="34" charset="0"/>
            </a:endParaRPr>
          </a:p>
          <a:p>
            <a:pPr algn="l">
              <a:buFont typeface="Arial" panose="020B0604020202020204" pitchFamily="34" charset="0"/>
              <a:buChar char="•"/>
            </a:pPr>
            <a:r>
              <a:rPr lang="en-US" sz="2600" b="0" i="0" dirty="0">
                <a:solidFill>
                  <a:srgbClr val="493456"/>
                </a:solidFill>
                <a:effectLst/>
                <a:latin typeface="Open Sans" panose="020B0606030504020204" pitchFamily="34" charset="0"/>
              </a:rPr>
              <a:t> </a:t>
            </a:r>
            <a:r>
              <a:rPr lang="vi-VN" sz="2600" b="0" i="0" dirty="0">
                <a:solidFill>
                  <a:srgbClr val="493456"/>
                </a:solidFill>
                <a:effectLst/>
                <a:latin typeface="Open Sans" panose="020B0606030504020204" pitchFamily="34" charset="0"/>
              </a:rPr>
              <a:t>Công thức: </a:t>
            </a:r>
            <a:r>
              <a:rPr lang="vi-VN" sz="2600" b="0" i="0" dirty="0">
                <a:solidFill>
                  <a:srgbClr val="493456"/>
                </a:solidFill>
                <a:effectLst/>
                <a:highlight>
                  <a:srgbClr val="FFFF00"/>
                </a:highlight>
                <a:latin typeface="Open Sans" panose="020B0606030504020204" pitchFamily="34" charset="0"/>
              </a:rPr>
              <a:t>SS + VV</a:t>
            </a:r>
          </a:p>
        </p:txBody>
      </p:sp>
    </p:spTree>
    <p:extLst>
      <p:ext uri="{BB962C8B-B14F-4D97-AF65-F5344CB8AC3E}">
        <p14:creationId xmlns:p14="http://schemas.microsoft.com/office/powerpoint/2010/main" val="22516345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left)">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wipe(left)">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wipe(left)">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wipe(left)">
                                      <p:cBhvr>
                                        <p:cTn id="37" dur="500"/>
                                        <p:tgtEl>
                                          <p:spTgt spid="8">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xEl>
                                              <p:pRg st="9" end="9"/>
                                            </p:txEl>
                                          </p:spTgt>
                                        </p:tgtEl>
                                        <p:attrNameLst>
                                          <p:attrName>style.visibility</p:attrName>
                                        </p:attrNameLst>
                                      </p:cBhvr>
                                      <p:to>
                                        <p:strVal val="visible"/>
                                      </p:to>
                                    </p:set>
                                    <p:animEffect transition="in" filter="wipe(left)">
                                      <p:cBhvr>
                                        <p:cTn id="42" dur="500"/>
                                        <p:tgtEl>
                                          <p:spTgt spid="8">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Effect transition="in" filter="wipe(left)">
                                      <p:cBhvr>
                                        <p:cTn id="4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1237</Words>
  <Application>Microsoft Office PowerPoint</Application>
  <PresentationFormat>Widescreen</PresentationFormat>
  <Paragraphs>141</Paragraphs>
  <Slides>26</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.VnBlack</vt:lpstr>
      <vt:lpstr>Arial</vt:lpstr>
      <vt:lpstr>Calibri</vt:lpstr>
      <vt:lpstr>Calibri Light</vt:lpstr>
      <vt:lpstr>Constantia</vt:lpstr>
      <vt:lpstr>Contastia</vt:lpstr>
      <vt:lpstr>HL Brush 1BK</vt:lpstr>
      <vt:lpstr>Open Sans</vt:lpstr>
      <vt:lpstr>Times New Roman</vt:lpstr>
      <vt:lpstr>Wingdings</vt:lpstr>
      <vt:lpstr>Chủ đề Office</vt:lpstr>
      <vt:lpstr>PowerPoint Presentation</vt:lpstr>
      <vt:lpstr>PowerPoint Presentation</vt:lpstr>
      <vt:lpstr>PowerPoint Presentation</vt:lpstr>
      <vt:lpstr>PowerPoint Presentation</vt:lpstr>
      <vt:lpstr>PowerPoint Presentation</vt:lpstr>
      <vt:lpstr>PowerPoint Presentation</vt:lpstr>
      <vt:lpstr>SIMPLE, COMPOUND AND COMPLEX SENTENCES</vt:lpstr>
      <vt:lpstr>PowerPoint Presentation</vt:lpstr>
      <vt:lpstr>COMPLEX SENTENCES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user822</dc:creator>
  <cp:lastModifiedBy>Admin</cp:lastModifiedBy>
  <cp:revision>12</cp:revision>
  <dcterms:created xsi:type="dcterms:W3CDTF">2023-06-03T09:47:28Z</dcterms:created>
  <dcterms:modified xsi:type="dcterms:W3CDTF">2024-11-23T01:25:40Z</dcterms:modified>
</cp:coreProperties>
</file>