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351" r:id="rId2"/>
    <p:sldId id="349" r:id="rId3"/>
    <p:sldId id="352" r:id="rId4"/>
    <p:sldId id="350" r:id="rId5"/>
    <p:sldId id="354" r:id="rId6"/>
    <p:sldId id="256" r:id="rId7"/>
    <p:sldId id="357" r:id="rId8"/>
    <p:sldId id="355" r:id="rId9"/>
    <p:sldId id="356" r:id="rId10"/>
    <p:sldId id="358" r:id="rId11"/>
    <p:sldId id="360" r:id="rId12"/>
    <p:sldId id="259" r:id="rId13"/>
    <p:sldId id="353" r:id="rId14"/>
    <p:sldId id="274" r:id="rId15"/>
    <p:sldId id="421" r:id="rId16"/>
    <p:sldId id="36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750" y="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55A66D-59AD-4AF5-816F-3324C6776C4E}" type="datetimeFigureOut">
              <a:rPr lang="en-US" smtClean="0"/>
              <a:t>14/11/2024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67DC59-E052-4C21-B888-1AEABCFD66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937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FEDC8F-66D3-4616-9B06-B802E294DE8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7115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E52DF4B-7B3E-40B4-858C-046A922B45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9046DD9F-A0A8-4294-AC7E-5F785C2C23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DAFA475-570C-4069-8FE5-A9A59EE553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14/11/2024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9FFE367-024F-40F7-9944-A26CC81BF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4C72819-F17A-43AB-B738-75CEC99CC1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3839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1A7C358-FCA3-4BC2-832A-15F6D21E6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F76EA7C9-C2A2-46C0-89AD-1502D2641B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46BF522-FB77-45FB-9CCC-373DEDDCE1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14/11/2024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C7FBFF1-AED6-4D28-ADCE-39993A4F6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D16E441-2098-4352-A2AE-35FD3ECE3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5855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17DB0838-0E9D-435C-AB8F-7A8F9FBA0B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C6EE049E-12CE-4B95-B0CF-DD0348E0B3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866983DE-50F6-4666-AF51-B5ADD9D54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14/11/2024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577A4C3-4D6B-4D05-8948-DEAB90528D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556916A-85A0-454C-B967-DCCEF74B2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9251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9B2C3B6-4B4F-4174-9C9D-CBB0F7DBD4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034DF5DA-D91E-4FA0-910E-B5A5611D92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1476777-83AD-41DE-BDDE-42E2F835A6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14/11/2024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9608E42-F32B-4ADF-84B5-DC745EED0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9FF3CD7-5B94-4C14-9987-00861F8DAD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2243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B819FE8-B9B6-4E13-B7D6-00F4524050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D3E82FB9-C7AA-4EB4-85C2-641F1A3244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E489D25-E522-486B-A557-9514FCE827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14/11/2024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40CA760-61AA-41C9-9CDC-F7FC2E365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4BEE9C4-9A09-4D31-9F4B-657DCA61E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0341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4007686-8DC2-47C6-8501-4F1604A1B8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31528772-C768-4850-81ED-979F9EF408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C391E956-291E-4E85-8A3E-F8EDC6D625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E9553D6E-8224-42AC-B96A-EE46CAA08E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14/11/2024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4CD7ED64-0B32-4775-8F70-60CE83D084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40B34154-95F4-419E-9534-5DF34FCC9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7746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2110054-61A6-4131-A174-B10986E5A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BBEB836E-36F9-485E-918E-327E4CE912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AE9F80B5-A304-4B46-B825-959264FAC7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FE572504-7889-4B3F-ACB1-5575103265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21880568-FFFE-4F0B-ADB9-513340D805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78F56345-6878-405A-ABB4-C1B24DE66C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14/11/2024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BB2FF8F2-A0D2-4F09-894C-0A2BDCFAE5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8C4D7EDD-75E8-46F4-9DC5-5C5D47B07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3665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49D4BED-1C0E-4610-B684-A9DD3569DE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3E55D6B6-A9CA-43E2-A6AB-C98B022D49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14/11/2024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41CB2210-02D0-4FF8-81FC-777B470ED6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1F9DB1D5-004C-4879-8AC5-3C2D7068D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5855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FD32A9D1-B4E4-49C0-B0CA-A1ABA5A338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14/11/2024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F5B8069C-F67A-4561-B11C-6CF410DD9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AEDD1604-DF69-4F69-ADB4-BE3E29C87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5585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875EE95-C86A-40E1-88F0-E8D830D19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1CC2CD07-BB70-4FDD-AA69-B51B544018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93EE0E82-5A79-46F8-837F-193E54A253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0B5512EF-3CB1-4031-9442-A827D237AA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14/11/2024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74C34921-4CAE-42AA-B70F-B746FD5C3B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B121170E-D527-4B56-9C96-6EA3BCD26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066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F151FDD-88C4-469C-A94B-D7B50C1F3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8849A95F-72D3-48B8-9CF8-901589521D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E0FFC0E0-0CFF-4FC9-810C-FE4EB16DF6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0F73F545-6157-4C93-9186-4116535E6A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4ABB4-3F74-4274-89C6-0D9CF71A6ACE}" type="datetimeFigureOut">
              <a:rPr lang="en-US" smtClean="0"/>
              <a:t>14/11/2024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AB42738F-6ACB-4782-82FA-8F48A1993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A5967C33-93E8-411A-93BC-CC7781583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501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6DE47DED-D1E0-4F9F-BBE7-C37901426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D378F988-4053-4B25-BAC9-A837473367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D782DAD-9491-40D0-B96E-B4495C6524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14ABB4-3F74-4274-89C6-0D9CF71A6ACE}" type="datetimeFigureOut">
              <a:rPr lang="en-US" smtClean="0"/>
              <a:t>14/11/2024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5461EDF-7517-45D8-B962-E11B592D18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EEE916F-B7F1-4341-82A7-C1A9518412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A7F4C6-0E74-426A-AA2D-2367A61449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483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home.com.vn/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6.svg"/><Relationship Id="rId4" Type="http://schemas.openxmlformats.org/officeDocument/2006/relationships/image" Target="../media/image4.png"/><Relationship Id="rId9" Type="http://schemas.openxmlformats.org/officeDocument/2006/relationships/image" Target="../media/image10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3.mp3"/><Relationship Id="rId7" Type="http://schemas.openxmlformats.org/officeDocument/2006/relationships/image" Target="../media/image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2.png"/><Relationship Id="rId4" Type="http://schemas.openxmlformats.org/officeDocument/2006/relationships/audio" Target="../media/media3.mp3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7465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3738D586-9F1B-4868-88A4-13EDCC2EEAE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95587" y="519112"/>
            <a:ext cx="5172075" cy="600075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CCA96DF8-5C23-414A-8EBD-B7953ADE6C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88" t="3896" r="1137" b="-833"/>
          <a:stretch/>
        </p:blipFill>
        <p:spPr>
          <a:xfrm>
            <a:off x="923925" y="1171575"/>
            <a:ext cx="10067925" cy="5219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210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7938E312-2718-442A-B5BB-840E572E1C7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6262" y="642937"/>
            <a:ext cx="10941935" cy="5853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726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43C00F2C-0DF8-432F-AFA4-0648F67249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2002" t="43145" r="29935" b="4183"/>
          <a:stretch/>
        </p:blipFill>
        <p:spPr>
          <a:xfrm>
            <a:off x="1571623" y="1200150"/>
            <a:ext cx="8420101" cy="4935919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5BB6EB70-4D6D-4B98-B1BF-C5F26EA7195B}"/>
              </a:ext>
            </a:extLst>
          </p:cNvPr>
          <p:cNvSpPr txBox="1"/>
          <p:nvPr/>
        </p:nvSpPr>
        <p:spPr>
          <a:xfrm>
            <a:off x="8429625" y="800100"/>
            <a:ext cx="2867025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lvl="1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health problems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225469D1-33B0-490E-BF85-4AE1EEE9745C}"/>
              </a:ext>
            </a:extLst>
          </p:cNvPr>
          <p:cNvSpPr txBox="1"/>
          <p:nvPr/>
        </p:nvSpPr>
        <p:spPr>
          <a:xfrm>
            <a:off x="8267700" y="5991225"/>
            <a:ext cx="2724150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shortage of water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956755BE-5CF0-45C9-BE4A-C35AD662289A}"/>
              </a:ext>
            </a:extLst>
          </p:cNvPr>
          <p:cNvSpPr txBox="1"/>
          <p:nvPr/>
        </p:nvSpPr>
        <p:spPr>
          <a:xfrm>
            <a:off x="1133475" y="5857875"/>
            <a:ext cx="1609725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fewer fish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1DB7C0CC-244C-4402-A731-1810DD3D286B}"/>
              </a:ext>
            </a:extLst>
          </p:cNvPr>
          <p:cNvSpPr txBox="1"/>
          <p:nvPr/>
        </p:nvSpPr>
        <p:spPr>
          <a:xfrm>
            <a:off x="1381125" y="800100"/>
            <a:ext cx="1609725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dirty water</a:t>
            </a:r>
          </a:p>
        </p:txBody>
      </p:sp>
    </p:spTree>
    <p:extLst>
      <p:ext uri="{BB962C8B-B14F-4D97-AF65-F5344CB8AC3E}">
        <p14:creationId xmlns:p14="http://schemas.microsoft.com/office/powerpoint/2010/main" val="1389759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9363AA8D-E5C7-46BA-87D7-9FF6BDE650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1806" r="3399" b="11111"/>
          <a:stretch/>
        </p:blipFill>
        <p:spPr>
          <a:xfrm>
            <a:off x="381000" y="1009650"/>
            <a:ext cx="11477625" cy="1179646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4ACCF079-E9BB-42D8-98B6-92C92724B8D7}"/>
              </a:ext>
            </a:extLst>
          </p:cNvPr>
          <p:cNvSpPr txBox="1"/>
          <p:nvPr/>
        </p:nvSpPr>
        <p:spPr>
          <a:xfrm>
            <a:off x="533399" y="2575118"/>
            <a:ext cx="10620376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8">
              <a:lnSpc>
                <a:spcPct val="150000"/>
              </a:lnSpc>
            </a:pP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Examples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</a:t>
            </a:r>
            <a:r>
              <a:rPr lang="en-US" sz="280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think 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 pollution will cause the most problems to people and wildlife, because there will be fewer fish.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thin water pollution will cause the most problems to people and wildlife, because there will affect tourism.</a:t>
            </a:r>
          </a:p>
        </p:txBody>
      </p:sp>
    </p:spTree>
    <p:extLst>
      <p:ext uri="{BB962C8B-B14F-4D97-AF65-F5344CB8AC3E}">
        <p14:creationId xmlns:p14="http://schemas.microsoft.com/office/powerpoint/2010/main" val="3329660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61949" y="1288287"/>
            <a:ext cx="11163301" cy="5017263"/>
            <a:chOff x="70954" y="91439"/>
            <a:chExt cx="12137736" cy="6711697"/>
          </a:xfrm>
        </p:grpSpPr>
        <p:sp>
          <p:nvSpPr>
            <p:cNvPr id="16" name="Google Shape;906;p36"/>
            <p:cNvSpPr/>
            <p:nvPr/>
          </p:nvSpPr>
          <p:spPr>
            <a:xfrm>
              <a:off x="5486400" y="109728"/>
              <a:ext cx="6675120" cy="6693408"/>
            </a:xfrm>
            <a:custGeom>
              <a:avLst/>
              <a:gdLst/>
              <a:ahLst/>
              <a:cxnLst/>
              <a:rect l="l" t="t" r="r" b="b"/>
              <a:pathLst>
                <a:path w="125493" h="135030" extrusionOk="0">
                  <a:moveTo>
                    <a:pt x="6013" y="13824"/>
                  </a:moveTo>
                  <a:cubicBezTo>
                    <a:pt x="7692" y="13824"/>
                    <a:pt x="9061" y="15193"/>
                    <a:pt x="9061" y="16884"/>
                  </a:cubicBezTo>
                  <a:cubicBezTo>
                    <a:pt x="9061" y="18563"/>
                    <a:pt x="7692" y="19932"/>
                    <a:pt x="6013" y="19932"/>
                  </a:cubicBezTo>
                  <a:cubicBezTo>
                    <a:pt x="4322" y="19932"/>
                    <a:pt x="2953" y="18563"/>
                    <a:pt x="2953" y="16884"/>
                  </a:cubicBezTo>
                  <a:cubicBezTo>
                    <a:pt x="2953" y="15193"/>
                    <a:pt x="4322" y="13824"/>
                    <a:pt x="6013" y="13824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65"/>
                    <a:pt x="7692" y="38434"/>
                    <a:pt x="6013" y="38434"/>
                  </a:cubicBezTo>
                  <a:cubicBezTo>
                    <a:pt x="4322" y="38434"/>
                    <a:pt x="2953" y="37065"/>
                    <a:pt x="2953" y="35374"/>
                  </a:cubicBezTo>
                  <a:cubicBezTo>
                    <a:pt x="2953" y="33695"/>
                    <a:pt x="4322" y="32326"/>
                    <a:pt x="6013" y="32326"/>
                  </a:cubicBezTo>
                  <a:close/>
                  <a:moveTo>
                    <a:pt x="6013" y="52483"/>
                  </a:moveTo>
                  <a:cubicBezTo>
                    <a:pt x="7692" y="52483"/>
                    <a:pt x="9061" y="53853"/>
                    <a:pt x="9061" y="55531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2" y="58579"/>
                    <a:pt x="2953" y="57210"/>
                    <a:pt x="2953" y="55531"/>
                  </a:cubicBezTo>
                  <a:cubicBezTo>
                    <a:pt x="2953" y="53853"/>
                    <a:pt x="4322" y="52483"/>
                    <a:pt x="6013" y="52483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308"/>
                    <a:pt x="7692" y="78677"/>
                    <a:pt x="6013" y="78677"/>
                  </a:cubicBezTo>
                  <a:cubicBezTo>
                    <a:pt x="4322" y="78677"/>
                    <a:pt x="2953" y="77308"/>
                    <a:pt x="2953" y="75617"/>
                  </a:cubicBezTo>
                  <a:cubicBezTo>
                    <a:pt x="2953" y="73938"/>
                    <a:pt x="4322" y="72569"/>
                    <a:pt x="6013" y="72569"/>
                  </a:cubicBezTo>
                  <a:close/>
                  <a:moveTo>
                    <a:pt x="6013" y="92810"/>
                  </a:moveTo>
                  <a:cubicBezTo>
                    <a:pt x="7692" y="92810"/>
                    <a:pt x="9061" y="94179"/>
                    <a:pt x="9061" y="95858"/>
                  </a:cubicBezTo>
                  <a:cubicBezTo>
                    <a:pt x="9061" y="97548"/>
                    <a:pt x="7692" y="98918"/>
                    <a:pt x="6013" y="98918"/>
                  </a:cubicBezTo>
                  <a:cubicBezTo>
                    <a:pt x="4322" y="98918"/>
                    <a:pt x="2953" y="97548"/>
                    <a:pt x="2953" y="95858"/>
                  </a:cubicBezTo>
                  <a:cubicBezTo>
                    <a:pt x="2953" y="94179"/>
                    <a:pt x="4322" y="92810"/>
                    <a:pt x="6013" y="92810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6"/>
                    <a:pt x="7692" y="120587"/>
                    <a:pt x="6013" y="120587"/>
                  </a:cubicBezTo>
                  <a:cubicBezTo>
                    <a:pt x="4322" y="120587"/>
                    <a:pt x="2953" y="119206"/>
                    <a:pt x="2953" y="117527"/>
                  </a:cubicBezTo>
                  <a:cubicBezTo>
                    <a:pt x="2953" y="115848"/>
                    <a:pt x="4322" y="114479"/>
                    <a:pt x="6013" y="114479"/>
                  </a:cubicBezTo>
                  <a:close/>
                  <a:moveTo>
                    <a:pt x="0" y="1"/>
                  </a:moveTo>
                  <a:lnTo>
                    <a:pt x="0" y="135029"/>
                  </a:lnTo>
                  <a:lnTo>
                    <a:pt x="125492" y="135029"/>
                  </a:lnTo>
                  <a:lnTo>
                    <a:pt x="125492" y="1"/>
                  </a:lnTo>
                  <a:close/>
                </a:path>
              </a:pathLst>
            </a:custGeom>
            <a:solidFill>
              <a:srgbClr val="B8A576">
                <a:alpha val="7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7" name="Google Shape;906;p36"/>
            <p:cNvSpPr/>
            <p:nvPr/>
          </p:nvSpPr>
          <p:spPr>
            <a:xfrm>
              <a:off x="143020" y="108368"/>
              <a:ext cx="6675120" cy="6693408"/>
            </a:xfrm>
            <a:custGeom>
              <a:avLst/>
              <a:gdLst/>
              <a:ahLst/>
              <a:cxnLst/>
              <a:rect l="l" t="t" r="r" b="b"/>
              <a:pathLst>
                <a:path w="125493" h="135030" extrusionOk="0">
                  <a:moveTo>
                    <a:pt x="6013" y="13824"/>
                  </a:moveTo>
                  <a:cubicBezTo>
                    <a:pt x="7692" y="13824"/>
                    <a:pt x="9061" y="15193"/>
                    <a:pt x="9061" y="16884"/>
                  </a:cubicBezTo>
                  <a:cubicBezTo>
                    <a:pt x="9061" y="18563"/>
                    <a:pt x="7692" y="19932"/>
                    <a:pt x="6013" y="19932"/>
                  </a:cubicBezTo>
                  <a:cubicBezTo>
                    <a:pt x="4322" y="19932"/>
                    <a:pt x="2953" y="18563"/>
                    <a:pt x="2953" y="16884"/>
                  </a:cubicBezTo>
                  <a:cubicBezTo>
                    <a:pt x="2953" y="15193"/>
                    <a:pt x="4322" y="13824"/>
                    <a:pt x="6013" y="13824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65"/>
                    <a:pt x="7692" y="38434"/>
                    <a:pt x="6013" y="38434"/>
                  </a:cubicBezTo>
                  <a:cubicBezTo>
                    <a:pt x="4322" y="38434"/>
                    <a:pt x="2953" y="37065"/>
                    <a:pt x="2953" y="35374"/>
                  </a:cubicBezTo>
                  <a:cubicBezTo>
                    <a:pt x="2953" y="33695"/>
                    <a:pt x="4322" y="32326"/>
                    <a:pt x="6013" y="32326"/>
                  </a:cubicBezTo>
                  <a:close/>
                  <a:moveTo>
                    <a:pt x="6013" y="52483"/>
                  </a:moveTo>
                  <a:cubicBezTo>
                    <a:pt x="7692" y="52483"/>
                    <a:pt x="9061" y="53853"/>
                    <a:pt x="9061" y="55531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2" y="58579"/>
                    <a:pt x="2953" y="57210"/>
                    <a:pt x="2953" y="55531"/>
                  </a:cubicBezTo>
                  <a:cubicBezTo>
                    <a:pt x="2953" y="53853"/>
                    <a:pt x="4322" y="52483"/>
                    <a:pt x="6013" y="52483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308"/>
                    <a:pt x="7692" y="78677"/>
                    <a:pt x="6013" y="78677"/>
                  </a:cubicBezTo>
                  <a:cubicBezTo>
                    <a:pt x="4322" y="78677"/>
                    <a:pt x="2953" y="77308"/>
                    <a:pt x="2953" y="75617"/>
                  </a:cubicBezTo>
                  <a:cubicBezTo>
                    <a:pt x="2953" y="73938"/>
                    <a:pt x="4322" y="72569"/>
                    <a:pt x="6013" y="72569"/>
                  </a:cubicBezTo>
                  <a:close/>
                  <a:moveTo>
                    <a:pt x="6013" y="92810"/>
                  </a:moveTo>
                  <a:cubicBezTo>
                    <a:pt x="7692" y="92810"/>
                    <a:pt x="9061" y="94179"/>
                    <a:pt x="9061" y="95858"/>
                  </a:cubicBezTo>
                  <a:cubicBezTo>
                    <a:pt x="9061" y="97548"/>
                    <a:pt x="7692" y="98918"/>
                    <a:pt x="6013" y="98918"/>
                  </a:cubicBezTo>
                  <a:cubicBezTo>
                    <a:pt x="4322" y="98918"/>
                    <a:pt x="2953" y="97548"/>
                    <a:pt x="2953" y="95858"/>
                  </a:cubicBezTo>
                  <a:cubicBezTo>
                    <a:pt x="2953" y="94179"/>
                    <a:pt x="4322" y="92810"/>
                    <a:pt x="6013" y="92810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6"/>
                    <a:pt x="7692" y="120587"/>
                    <a:pt x="6013" y="120587"/>
                  </a:cubicBezTo>
                  <a:cubicBezTo>
                    <a:pt x="4322" y="120587"/>
                    <a:pt x="2953" y="119206"/>
                    <a:pt x="2953" y="117527"/>
                  </a:cubicBezTo>
                  <a:cubicBezTo>
                    <a:pt x="2953" y="115848"/>
                    <a:pt x="4322" y="114479"/>
                    <a:pt x="6013" y="114479"/>
                  </a:cubicBezTo>
                  <a:close/>
                  <a:moveTo>
                    <a:pt x="0" y="1"/>
                  </a:moveTo>
                  <a:lnTo>
                    <a:pt x="0" y="135029"/>
                  </a:lnTo>
                  <a:lnTo>
                    <a:pt x="125492" y="135029"/>
                  </a:lnTo>
                  <a:lnTo>
                    <a:pt x="125492" y="1"/>
                  </a:lnTo>
                  <a:close/>
                </a:path>
              </a:pathLst>
            </a:custGeom>
            <a:solidFill>
              <a:srgbClr val="B8A576">
                <a:alpha val="7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8" name="Google Shape;907;p36"/>
            <p:cNvSpPr/>
            <p:nvPr/>
          </p:nvSpPr>
          <p:spPr>
            <a:xfrm>
              <a:off x="5533570" y="117512"/>
              <a:ext cx="6675120" cy="6675120"/>
            </a:xfrm>
            <a:custGeom>
              <a:avLst/>
              <a:gdLst/>
              <a:ahLst/>
              <a:cxnLst/>
              <a:rect l="l" t="t" r="r" b="b"/>
              <a:pathLst>
                <a:path w="125493" h="135029" extrusionOk="0">
                  <a:moveTo>
                    <a:pt x="6013" y="13823"/>
                  </a:moveTo>
                  <a:cubicBezTo>
                    <a:pt x="7692" y="13823"/>
                    <a:pt x="9061" y="15193"/>
                    <a:pt x="9061" y="16871"/>
                  </a:cubicBezTo>
                  <a:cubicBezTo>
                    <a:pt x="9061" y="18550"/>
                    <a:pt x="7692" y="19919"/>
                    <a:pt x="6013" y="19919"/>
                  </a:cubicBezTo>
                  <a:cubicBezTo>
                    <a:pt x="4323" y="19919"/>
                    <a:pt x="2953" y="18550"/>
                    <a:pt x="2953" y="16871"/>
                  </a:cubicBezTo>
                  <a:cubicBezTo>
                    <a:pt x="2953" y="15193"/>
                    <a:pt x="4323" y="13823"/>
                    <a:pt x="6013" y="13823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52"/>
                    <a:pt x="7692" y="38422"/>
                    <a:pt x="6013" y="38422"/>
                  </a:cubicBezTo>
                  <a:cubicBezTo>
                    <a:pt x="4323" y="38422"/>
                    <a:pt x="2953" y="37052"/>
                    <a:pt x="2953" y="35374"/>
                  </a:cubicBezTo>
                  <a:cubicBezTo>
                    <a:pt x="2953" y="33695"/>
                    <a:pt x="4323" y="32326"/>
                    <a:pt x="6013" y="32326"/>
                  </a:cubicBezTo>
                  <a:close/>
                  <a:moveTo>
                    <a:pt x="6013" y="52471"/>
                  </a:moveTo>
                  <a:cubicBezTo>
                    <a:pt x="7692" y="52471"/>
                    <a:pt x="9061" y="53840"/>
                    <a:pt x="9061" y="55519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3" y="58579"/>
                    <a:pt x="2953" y="57210"/>
                    <a:pt x="2953" y="55519"/>
                  </a:cubicBezTo>
                  <a:cubicBezTo>
                    <a:pt x="2953" y="53840"/>
                    <a:pt x="4323" y="52471"/>
                    <a:pt x="6013" y="52471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295"/>
                    <a:pt x="7692" y="78665"/>
                    <a:pt x="6013" y="78665"/>
                  </a:cubicBezTo>
                  <a:cubicBezTo>
                    <a:pt x="4323" y="78665"/>
                    <a:pt x="2953" y="77295"/>
                    <a:pt x="2953" y="75617"/>
                  </a:cubicBezTo>
                  <a:cubicBezTo>
                    <a:pt x="2953" y="73938"/>
                    <a:pt x="4323" y="72569"/>
                    <a:pt x="6013" y="72569"/>
                  </a:cubicBezTo>
                  <a:close/>
                  <a:moveTo>
                    <a:pt x="6013" y="92809"/>
                  </a:moveTo>
                  <a:cubicBezTo>
                    <a:pt x="7692" y="92809"/>
                    <a:pt x="9061" y="94178"/>
                    <a:pt x="9061" y="95857"/>
                  </a:cubicBezTo>
                  <a:cubicBezTo>
                    <a:pt x="9061" y="97536"/>
                    <a:pt x="7692" y="98905"/>
                    <a:pt x="6013" y="98905"/>
                  </a:cubicBezTo>
                  <a:cubicBezTo>
                    <a:pt x="4323" y="98905"/>
                    <a:pt x="2953" y="97536"/>
                    <a:pt x="2953" y="95857"/>
                  </a:cubicBezTo>
                  <a:cubicBezTo>
                    <a:pt x="2953" y="94178"/>
                    <a:pt x="4323" y="92809"/>
                    <a:pt x="6013" y="92809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5"/>
                    <a:pt x="7692" y="120575"/>
                    <a:pt x="6013" y="120575"/>
                  </a:cubicBezTo>
                  <a:cubicBezTo>
                    <a:pt x="4323" y="120575"/>
                    <a:pt x="2953" y="119205"/>
                    <a:pt x="2953" y="117527"/>
                  </a:cubicBezTo>
                  <a:cubicBezTo>
                    <a:pt x="2953" y="115848"/>
                    <a:pt x="4323" y="114479"/>
                    <a:pt x="6013" y="114479"/>
                  </a:cubicBezTo>
                  <a:close/>
                  <a:moveTo>
                    <a:pt x="1" y="0"/>
                  </a:moveTo>
                  <a:lnTo>
                    <a:pt x="1" y="135029"/>
                  </a:lnTo>
                  <a:lnTo>
                    <a:pt x="125492" y="135029"/>
                  </a:lnTo>
                  <a:lnTo>
                    <a:pt x="125492" y="0"/>
                  </a:lnTo>
                  <a:close/>
                </a:path>
              </a:pathLst>
            </a:custGeom>
            <a:solidFill>
              <a:srgbClr val="F3EEE3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ctr" defTabSz="914446"/>
              <a:endParaRPr lang="en-US" sz="3600" dirty="0">
                <a:solidFill>
                  <a:srgbClr val="C82600"/>
                </a:solidFill>
                <a:latin typeface="HL Brush 1BK" pitchFamily="2" charset="0"/>
              </a:endParaRPr>
            </a:p>
          </p:txBody>
        </p:sp>
        <p:sp>
          <p:nvSpPr>
            <p:cNvPr id="19" name="Google Shape;907;p36"/>
            <p:cNvSpPr/>
            <p:nvPr/>
          </p:nvSpPr>
          <p:spPr>
            <a:xfrm>
              <a:off x="70954" y="126656"/>
              <a:ext cx="6675120" cy="6675120"/>
            </a:xfrm>
            <a:custGeom>
              <a:avLst/>
              <a:gdLst/>
              <a:ahLst/>
              <a:cxnLst/>
              <a:rect l="l" t="t" r="r" b="b"/>
              <a:pathLst>
                <a:path w="125493" h="135029" extrusionOk="0">
                  <a:moveTo>
                    <a:pt x="6013" y="13823"/>
                  </a:moveTo>
                  <a:cubicBezTo>
                    <a:pt x="7692" y="13823"/>
                    <a:pt x="9061" y="15193"/>
                    <a:pt x="9061" y="16871"/>
                  </a:cubicBezTo>
                  <a:cubicBezTo>
                    <a:pt x="9061" y="18550"/>
                    <a:pt x="7692" y="19919"/>
                    <a:pt x="6013" y="19919"/>
                  </a:cubicBezTo>
                  <a:cubicBezTo>
                    <a:pt x="4323" y="19919"/>
                    <a:pt x="2953" y="18550"/>
                    <a:pt x="2953" y="16871"/>
                  </a:cubicBezTo>
                  <a:cubicBezTo>
                    <a:pt x="2953" y="15193"/>
                    <a:pt x="4323" y="13823"/>
                    <a:pt x="6013" y="13823"/>
                  </a:cubicBezTo>
                  <a:close/>
                  <a:moveTo>
                    <a:pt x="6013" y="32326"/>
                  </a:moveTo>
                  <a:cubicBezTo>
                    <a:pt x="7692" y="32326"/>
                    <a:pt x="9061" y="33695"/>
                    <a:pt x="9061" y="35374"/>
                  </a:cubicBezTo>
                  <a:cubicBezTo>
                    <a:pt x="9061" y="37052"/>
                    <a:pt x="7692" y="38422"/>
                    <a:pt x="6013" y="38422"/>
                  </a:cubicBezTo>
                  <a:cubicBezTo>
                    <a:pt x="4323" y="38422"/>
                    <a:pt x="2953" y="37052"/>
                    <a:pt x="2953" y="35374"/>
                  </a:cubicBezTo>
                  <a:cubicBezTo>
                    <a:pt x="2953" y="33695"/>
                    <a:pt x="4323" y="32326"/>
                    <a:pt x="6013" y="32326"/>
                  </a:cubicBezTo>
                  <a:close/>
                  <a:moveTo>
                    <a:pt x="6013" y="52471"/>
                  </a:moveTo>
                  <a:cubicBezTo>
                    <a:pt x="7692" y="52471"/>
                    <a:pt x="9061" y="53840"/>
                    <a:pt x="9061" y="55519"/>
                  </a:cubicBezTo>
                  <a:cubicBezTo>
                    <a:pt x="9061" y="57210"/>
                    <a:pt x="7692" y="58579"/>
                    <a:pt x="6013" y="58579"/>
                  </a:cubicBezTo>
                  <a:cubicBezTo>
                    <a:pt x="4323" y="58579"/>
                    <a:pt x="2953" y="57210"/>
                    <a:pt x="2953" y="55519"/>
                  </a:cubicBezTo>
                  <a:cubicBezTo>
                    <a:pt x="2953" y="53840"/>
                    <a:pt x="4323" y="52471"/>
                    <a:pt x="6013" y="52471"/>
                  </a:cubicBezTo>
                  <a:close/>
                  <a:moveTo>
                    <a:pt x="6013" y="72569"/>
                  </a:moveTo>
                  <a:cubicBezTo>
                    <a:pt x="7692" y="72569"/>
                    <a:pt x="9061" y="73938"/>
                    <a:pt x="9061" y="75617"/>
                  </a:cubicBezTo>
                  <a:cubicBezTo>
                    <a:pt x="9061" y="77295"/>
                    <a:pt x="7692" y="78665"/>
                    <a:pt x="6013" y="78665"/>
                  </a:cubicBezTo>
                  <a:cubicBezTo>
                    <a:pt x="4323" y="78665"/>
                    <a:pt x="2953" y="77295"/>
                    <a:pt x="2953" y="75617"/>
                  </a:cubicBezTo>
                  <a:cubicBezTo>
                    <a:pt x="2953" y="73938"/>
                    <a:pt x="4323" y="72569"/>
                    <a:pt x="6013" y="72569"/>
                  </a:cubicBezTo>
                  <a:close/>
                  <a:moveTo>
                    <a:pt x="6013" y="92809"/>
                  </a:moveTo>
                  <a:cubicBezTo>
                    <a:pt x="7692" y="92809"/>
                    <a:pt x="9061" y="94178"/>
                    <a:pt x="9061" y="95857"/>
                  </a:cubicBezTo>
                  <a:cubicBezTo>
                    <a:pt x="9061" y="97536"/>
                    <a:pt x="7692" y="98905"/>
                    <a:pt x="6013" y="98905"/>
                  </a:cubicBezTo>
                  <a:cubicBezTo>
                    <a:pt x="4323" y="98905"/>
                    <a:pt x="2953" y="97536"/>
                    <a:pt x="2953" y="95857"/>
                  </a:cubicBezTo>
                  <a:cubicBezTo>
                    <a:pt x="2953" y="94178"/>
                    <a:pt x="4323" y="92809"/>
                    <a:pt x="6013" y="92809"/>
                  </a:cubicBezTo>
                  <a:close/>
                  <a:moveTo>
                    <a:pt x="6013" y="114479"/>
                  </a:moveTo>
                  <a:cubicBezTo>
                    <a:pt x="7692" y="114479"/>
                    <a:pt x="9061" y="115848"/>
                    <a:pt x="9061" y="117527"/>
                  </a:cubicBezTo>
                  <a:cubicBezTo>
                    <a:pt x="9061" y="119205"/>
                    <a:pt x="7692" y="120575"/>
                    <a:pt x="6013" y="120575"/>
                  </a:cubicBezTo>
                  <a:cubicBezTo>
                    <a:pt x="4323" y="120575"/>
                    <a:pt x="2953" y="119205"/>
                    <a:pt x="2953" y="117527"/>
                  </a:cubicBezTo>
                  <a:cubicBezTo>
                    <a:pt x="2953" y="115848"/>
                    <a:pt x="4323" y="114479"/>
                    <a:pt x="6013" y="114479"/>
                  </a:cubicBezTo>
                  <a:close/>
                  <a:moveTo>
                    <a:pt x="1" y="0"/>
                  </a:moveTo>
                  <a:lnTo>
                    <a:pt x="1" y="135029"/>
                  </a:lnTo>
                  <a:lnTo>
                    <a:pt x="125492" y="135029"/>
                  </a:lnTo>
                  <a:lnTo>
                    <a:pt x="125492" y="0"/>
                  </a:lnTo>
                  <a:close/>
                </a:path>
              </a:pathLst>
            </a:custGeom>
            <a:solidFill>
              <a:srgbClr val="F3EEE3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algn="ctr" defTabSz="914446"/>
              <a:endParaRPr lang="en-US" sz="3600" dirty="0">
                <a:solidFill>
                  <a:srgbClr val="C82600"/>
                </a:solidFill>
                <a:latin typeface="HL Brush 1BK" pitchFamily="2" charset="0"/>
              </a:endParaRPr>
            </a:p>
          </p:txBody>
        </p:sp>
        <p:sp>
          <p:nvSpPr>
            <p:cNvPr id="21" name="Google Shape;910;p36"/>
            <p:cNvSpPr/>
            <p:nvPr/>
          </p:nvSpPr>
          <p:spPr>
            <a:xfrm>
              <a:off x="731520" y="59436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2" name="Google Shape;912;p36"/>
            <p:cNvSpPr/>
            <p:nvPr/>
          </p:nvSpPr>
          <p:spPr>
            <a:xfrm>
              <a:off x="731520" y="114300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3" name="Google Shape;914;p36"/>
            <p:cNvSpPr/>
            <p:nvPr/>
          </p:nvSpPr>
          <p:spPr>
            <a:xfrm>
              <a:off x="731520" y="169164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5" name="Google Shape;918;p36"/>
            <p:cNvSpPr/>
            <p:nvPr/>
          </p:nvSpPr>
          <p:spPr>
            <a:xfrm>
              <a:off x="731520" y="278892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6" name="Google Shape;921;p36"/>
            <p:cNvSpPr/>
            <p:nvPr/>
          </p:nvSpPr>
          <p:spPr>
            <a:xfrm>
              <a:off x="731520" y="333756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7" name="Google Shape;923;p36"/>
            <p:cNvSpPr/>
            <p:nvPr/>
          </p:nvSpPr>
          <p:spPr>
            <a:xfrm>
              <a:off x="731520" y="388620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8" name="Google Shape;925;p36"/>
            <p:cNvSpPr/>
            <p:nvPr/>
          </p:nvSpPr>
          <p:spPr>
            <a:xfrm>
              <a:off x="731520" y="443484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41" extrusionOk="0">
                  <a:moveTo>
                    <a:pt x="0" y="0"/>
                  </a:moveTo>
                  <a:lnTo>
                    <a:pt x="0" y="441"/>
                  </a:lnTo>
                  <a:lnTo>
                    <a:pt x="102537" y="441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9" name="Google Shape;914;p36"/>
            <p:cNvSpPr/>
            <p:nvPr/>
          </p:nvSpPr>
          <p:spPr>
            <a:xfrm>
              <a:off x="731520" y="224028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0" name="Google Shape;914;p36"/>
            <p:cNvSpPr/>
            <p:nvPr/>
          </p:nvSpPr>
          <p:spPr>
            <a:xfrm>
              <a:off x="731520" y="498348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1" name="Google Shape;914;p36"/>
            <p:cNvSpPr/>
            <p:nvPr/>
          </p:nvSpPr>
          <p:spPr>
            <a:xfrm>
              <a:off x="731520" y="553212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2" name="Google Shape;914;p36"/>
            <p:cNvSpPr/>
            <p:nvPr/>
          </p:nvSpPr>
          <p:spPr>
            <a:xfrm>
              <a:off x="731520" y="608076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4" name="Google Shape;914;p36"/>
            <p:cNvSpPr/>
            <p:nvPr/>
          </p:nvSpPr>
          <p:spPr>
            <a:xfrm>
              <a:off x="731520" y="6629400"/>
              <a:ext cx="11247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E2DA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5" name="Google Shape;910;p36"/>
            <p:cNvSpPr/>
            <p:nvPr/>
          </p:nvSpPr>
          <p:spPr>
            <a:xfrm rot="5400000">
              <a:off x="-1966284" y="3419855"/>
              <a:ext cx="6675120" cy="18288"/>
            </a:xfrm>
            <a:custGeom>
              <a:avLst/>
              <a:gdLst/>
              <a:ahLst/>
              <a:cxnLst/>
              <a:rect l="l" t="t" r="r" b="b"/>
              <a:pathLst>
                <a:path w="102537" h="453" extrusionOk="0">
                  <a:moveTo>
                    <a:pt x="0" y="0"/>
                  </a:moveTo>
                  <a:lnTo>
                    <a:pt x="0" y="453"/>
                  </a:lnTo>
                  <a:lnTo>
                    <a:pt x="102537" y="453"/>
                  </a:lnTo>
                  <a:lnTo>
                    <a:pt x="102537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/>
              <a:endParaRPr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36" name="Rectangle 35"/>
          <p:cNvSpPr/>
          <p:nvPr/>
        </p:nvSpPr>
        <p:spPr>
          <a:xfrm>
            <a:off x="1343075" y="1014239"/>
            <a:ext cx="1058524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46"/>
            <a:r>
              <a:rPr lang="en-US" sz="3600" b="1" i="1" u="sng" dirty="0">
                <a:solidFill>
                  <a:prstClr val="black"/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Unit 3</a:t>
            </a:r>
            <a:endParaRPr lang="en-US" sz="3600" b="1" i="1" dirty="0">
              <a:solidFill>
                <a:prstClr val="black"/>
              </a:solidFill>
              <a:latin typeface="Constantia" panose="02030602050306030303" pitchFamily="18" charset="0"/>
              <a:sym typeface="Wingdings" panose="05000000000000000000" pitchFamily="2" charset="2"/>
            </a:endParaRPr>
          </a:p>
          <a:p>
            <a:pPr algn="ctr" defTabSz="914446"/>
            <a:r>
              <a:rPr lang="en-US" sz="2800" b="1" i="1" dirty="0">
                <a:solidFill>
                  <a:srgbClr val="C00000"/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PROTECTING THE ENVIRONMENT</a:t>
            </a:r>
          </a:p>
          <a:p>
            <a:pPr defTabSz="914446"/>
            <a:r>
              <a:rPr lang="en-US" sz="2800" b="1" dirty="0">
                <a:solidFill>
                  <a:prstClr val="black"/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     Lesson 3: </a:t>
            </a:r>
            <a:r>
              <a:rPr lang="en-US" sz="2800" b="1" i="1" dirty="0">
                <a:solidFill>
                  <a:srgbClr val="C00000"/>
                </a:solidFill>
                <a:latin typeface="Constantia" panose="02030602050306030303" pitchFamily="18" charset="0"/>
                <a:sym typeface="Wingdings" panose="05000000000000000000" pitchFamily="2" charset="2"/>
              </a:rPr>
              <a:t>Pronunciation &amp; speaking</a:t>
            </a:r>
          </a:p>
          <a:p>
            <a:pPr defTabSz="914446"/>
            <a:endParaRPr lang="en-US" sz="3600" i="1" dirty="0">
              <a:solidFill>
                <a:prstClr val="black"/>
              </a:solidFill>
              <a:latin typeface="Constantia" panose="02030602050306030303" pitchFamily="18" charset="0"/>
              <a:sym typeface="Wingdings" panose="05000000000000000000" pitchFamily="2" charset="2"/>
            </a:endParaRPr>
          </a:p>
        </p:txBody>
      </p:sp>
      <p:pic>
        <p:nvPicPr>
          <p:cNvPr id="24" name="Picture 23" descr="Logo, company name&#10;&#10;Description automatically generated">
            <a:extLst>
              <a:ext uri="{FF2B5EF4-FFF2-40B4-BE49-F238E27FC236}">
                <a16:creationId xmlns:a16="http://schemas.microsoft.com/office/drawing/2014/main" id="{25BF8287-D7AE-4CE2-8C90-1DF901C4D3C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5" t="17747" r="24724" b="32408"/>
          <a:stretch/>
        </p:blipFill>
        <p:spPr>
          <a:xfrm>
            <a:off x="-2594111" y="329654"/>
            <a:ext cx="1748458" cy="173363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DAB606CD-D414-4AED-8110-41B39374CE1C}"/>
              </a:ext>
            </a:extLst>
          </p:cNvPr>
          <p:cNvSpPr txBox="1"/>
          <p:nvPr/>
        </p:nvSpPr>
        <p:spPr>
          <a:xfrm>
            <a:off x="-2774021" y="2204024"/>
            <a:ext cx="26454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6"/>
            <a:r>
              <a:rPr lang="en-US" sz="2400" b="1">
                <a:solidFill>
                  <a:prstClr val="black"/>
                </a:solidFill>
                <a:latin typeface="Contastia"/>
              </a:rPr>
              <a:t>   Ms Phương </a:t>
            </a:r>
          </a:p>
          <a:p>
            <a:pPr defTabSz="914446"/>
            <a:r>
              <a:rPr lang="en-US" sz="2400" b="1">
                <a:solidFill>
                  <a:prstClr val="black"/>
                </a:solidFill>
                <a:latin typeface="Contastia"/>
              </a:rPr>
              <a:t>Zalo: 0966765064</a:t>
            </a:r>
          </a:p>
        </p:txBody>
      </p:sp>
      <p:sp>
        <p:nvSpPr>
          <p:cNvPr id="37" name="Rectangle: Rounded Corners 3">
            <a:extLst>
              <a:ext uri="{FF2B5EF4-FFF2-40B4-BE49-F238E27FC236}">
                <a16:creationId xmlns:a16="http://schemas.microsoft.com/office/drawing/2014/main" id="{615F507B-9B63-40E6-BA94-A41DD6D81E7C}"/>
              </a:ext>
            </a:extLst>
          </p:cNvPr>
          <p:cNvSpPr/>
          <p:nvPr/>
        </p:nvSpPr>
        <p:spPr>
          <a:xfrm>
            <a:off x="3759200" y="301622"/>
            <a:ext cx="4673600" cy="8636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334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WARP-UP</a:t>
            </a:r>
          </a:p>
        </p:txBody>
      </p:sp>
      <p:sp>
        <p:nvSpPr>
          <p:cNvPr id="40" name="Hộp Văn bản 39">
            <a:extLst>
              <a:ext uri="{FF2B5EF4-FFF2-40B4-BE49-F238E27FC236}">
                <a16:creationId xmlns:a16="http://schemas.microsoft.com/office/drawing/2014/main" id="{3F16A79A-4668-4382-9829-ACE67A663ED4}"/>
              </a:ext>
            </a:extLst>
          </p:cNvPr>
          <p:cNvSpPr txBox="1"/>
          <p:nvPr/>
        </p:nvSpPr>
        <p:spPr>
          <a:xfrm>
            <a:off x="1554955" y="2890361"/>
            <a:ext cx="9484519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Pronunciation </a:t>
            </a:r>
          </a:p>
          <a:p>
            <a:r>
              <a:rPr lang="en-US" sz="32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Pronouncing the /t/  sound.</a:t>
            </a:r>
          </a:p>
          <a:p>
            <a:endParaRPr lang="en-US" sz="2400" i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Hộp Văn bản 37">
            <a:extLst>
              <a:ext uri="{FF2B5EF4-FFF2-40B4-BE49-F238E27FC236}">
                <a16:creationId xmlns:a16="http://schemas.microsoft.com/office/drawing/2014/main" id="{15ED2CD6-ABF5-4DF2-A19A-9CB93946AF98}"/>
              </a:ext>
            </a:extLst>
          </p:cNvPr>
          <p:cNvSpPr txBox="1"/>
          <p:nvPr/>
        </p:nvSpPr>
        <p:spPr>
          <a:xfrm>
            <a:off x="1554955" y="4039285"/>
            <a:ext cx="950356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i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Speaking</a:t>
            </a:r>
          </a:p>
          <a:p>
            <a:r>
              <a:rPr lang="en-US" sz="32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Talking about the different effects of pollution.</a:t>
            </a:r>
          </a:p>
        </p:txBody>
      </p:sp>
    </p:spTree>
    <p:extLst>
      <p:ext uri="{BB962C8B-B14F-4D97-AF65-F5344CB8AC3E}">
        <p14:creationId xmlns:p14="http://schemas.microsoft.com/office/powerpoint/2010/main" val="22964126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934D4723-3BCB-4AFB-88EB-9ED33D1CF4AC}"/>
              </a:ext>
            </a:extLst>
          </p:cNvPr>
          <p:cNvSpPr/>
          <p:nvPr/>
        </p:nvSpPr>
        <p:spPr>
          <a:xfrm>
            <a:off x="200025" y="228600"/>
            <a:ext cx="3638550" cy="876300"/>
          </a:xfrm>
          <a:prstGeom prst="roundRect">
            <a:avLst>
              <a:gd name="adj" fmla="val 29167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8A427710-B3A4-433A-8FBF-72E081011E77}"/>
              </a:ext>
            </a:extLst>
          </p:cNvPr>
          <p:cNvSpPr txBox="1"/>
          <p:nvPr/>
        </p:nvSpPr>
        <p:spPr>
          <a:xfrm>
            <a:off x="409574" y="1980337"/>
            <a:ext cx="10877551" cy="19514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Practice saying the /t/ sound.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Prepare the next lesson (pages 28 &amp; 29 SB)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Play the consolidation games on 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www.eduhome.com.vn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224509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59999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9A39091-969E-4373-B714-8F44BDED342F}"/>
              </a:ext>
            </a:extLst>
          </p:cNvPr>
          <p:cNvSpPr/>
          <p:nvPr/>
        </p:nvSpPr>
        <p:spPr>
          <a:xfrm>
            <a:off x="812801" y="2174241"/>
            <a:ext cx="5164199" cy="247443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rmAutofit fontScale="92500"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400" b="1" dirty="0">
              <a:solidFill>
                <a:schemeClr val="tx1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dirty="0">
                <a:solidFill>
                  <a:schemeClr val="tx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+mj-cs"/>
              </a:rPr>
              <a:t>   </a:t>
            </a:r>
            <a:r>
              <a:rPr lang="en-US" sz="5800" b="1" dirty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+mj-cs"/>
              </a:rPr>
              <a:t>LESSON 3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dirty="0"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  <a:latin typeface="+mj-lt"/>
                <a:ea typeface="+mj-ea"/>
                <a:cs typeface="+mj-cs"/>
              </a:rPr>
              <a:t> </a:t>
            </a:r>
          </a:p>
        </p:txBody>
      </p:sp>
      <p:pic>
        <p:nvPicPr>
          <p:cNvPr id="5" name="Picture 9">
            <a:extLst>
              <a:ext uri="{FF2B5EF4-FFF2-40B4-BE49-F238E27FC236}">
                <a16:creationId xmlns:a16="http://schemas.microsoft.com/office/drawing/2014/main" id="{22CC5540-88DF-4A9E-81EE-669110F32A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7054352" y="1401987"/>
            <a:ext cx="4324849" cy="135096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D871C71-D0E2-4614-8FEF-8B704EC16BBC}"/>
              </a:ext>
            </a:extLst>
          </p:cNvPr>
          <p:cNvSpPr txBox="1"/>
          <p:nvPr/>
        </p:nvSpPr>
        <p:spPr>
          <a:xfrm>
            <a:off x="8106338" y="1815860"/>
            <a:ext cx="35069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2">
                    <a:lumMod val="1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PRONUNCIATION</a:t>
            </a:r>
          </a:p>
        </p:txBody>
      </p:sp>
      <p:pic>
        <p:nvPicPr>
          <p:cNvPr id="11" name="Picture 17">
            <a:extLst>
              <a:ext uri="{FF2B5EF4-FFF2-40B4-BE49-F238E27FC236}">
                <a16:creationId xmlns:a16="http://schemas.microsoft.com/office/drawing/2014/main" id="{6408DC38-B82B-4542-8AE0-C6966B8271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3367685">
            <a:off x="4071817" y="2155172"/>
            <a:ext cx="2528997" cy="795484"/>
          </a:xfrm>
          <a:prstGeom prst="rect">
            <a:avLst/>
          </a:prstGeom>
        </p:spPr>
      </p:pic>
      <p:pic>
        <p:nvPicPr>
          <p:cNvPr id="8" name="Picture 23">
            <a:extLst>
              <a:ext uri="{FF2B5EF4-FFF2-40B4-BE49-F238E27FC236}">
                <a16:creationId xmlns:a16="http://schemas.microsoft.com/office/drawing/2014/main" id="{26B333B8-A98D-403D-B7DE-81701FB4091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7410514" y="1709044"/>
            <a:ext cx="695824" cy="695824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CD88B625-C043-426B-8101-F2D8A63A38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7054352" y="3673066"/>
            <a:ext cx="4324849" cy="135096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A80FA9D-1277-4B0D-9480-B7D9C26D4F3F}"/>
              </a:ext>
            </a:extLst>
          </p:cNvPr>
          <p:cNvSpPr txBox="1"/>
          <p:nvPr/>
        </p:nvSpPr>
        <p:spPr>
          <a:xfrm>
            <a:off x="8392160" y="4036411"/>
            <a:ext cx="35069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2">
                    <a:lumMod val="10000"/>
                  </a:schemeClr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SPEAKING</a:t>
            </a:r>
          </a:p>
        </p:txBody>
      </p:sp>
      <p:pic>
        <p:nvPicPr>
          <p:cNvPr id="13" name="Picture 21">
            <a:extLst>
              <a:ext uri="{FF2B5EF4-FFF2-40B4-BE49-F238E27FC236}">
                <a16:creationId xmlns:a16="http://schemas.microsoft.com/office/drawing/2014/main" id="{BAAB0C05-5EE8-416B-B13E-F6CBACF6A8B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7505520" y="4036410"/>
            <a:ext cx="549762" cy="549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0142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he -t- Sound">
            <a:hlinkClick r:id="" action="ppaction://media"/>
            <a:extLst>
              <a:ext uri="{FF2B5EF4-FFF2-40B4-BE49-F238E27FC236}">
                <a16:creationId xmlns:a16="http://schemas.microsoft.com/office/drawing/2014/main" id="{DED914F0-FCA4-412E-BEEB-1D3441FBCFB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3274" y="841374"/>
            <a:ext cx="10264775" cy="5773936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DE0A38F5-D7D4-435F-B2D6-DA3B5BDF29A7}"/>
              </a:ext>
            </a:extLst>
          </p:cNvPr>
          <p:cNvSpPr txBox="1"/>
          <p:nvPr/>
        </p:nvSpPr>
        <p:spPr>
          <a:xfrm>
            <a:off x="4171951" y="190500"/>
            <a:ext cx="3429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Watch the videos. </a:t>
            </a:r>
          </a:p>
        </p:txBody>
      </p:sp>
    </p:spTree>
    <p:extLst>
      <p:ext uri="{BB962C8B-B14F-4D97-AF65-F5344CB8AC3E}">
        <p14:creationId xmlns:p14="http://schemas.microsoft.com/office/powerpoint/2010/main" val="3028723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8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Nhóm 11">
            <a:extLst>
              <a:ext uri="{FF2B5EF4-FFF2-40B4-BE49-F238E27FC236}">
                <a16:creationId xmlns:a16="http://schemas.microsoft.com/office/drawing/2014/main" id="{F133EDEC-A6A1-4C1D-A127-F2E00A457421}"/>
              </a:ext>
            </a:extLst>
          </p:cNvPr>
          <p:cNvGrpSpPr/>
          <p:nvPr/>
        </p:nvGrpSpPr>
        <p:grpSpPr>
          <a:xfrm>
            <a:off x="1119187" y="309562"/>
            <a:ext cx="8515350" cy="5724525"/>
            <a:chOff x="385762" y="157162"/>
            <a:chExt cx="8515350" cy="5724525"/>
          </a:xfrm>
        </p:grpSpPr>
        <p:pic>
          <p:nvPicPr>
            <p:cNvPr id="3" name="Hình ảnh 2">
              <a:extLst>
                <a:ext uri="{FF2B5EF4-FFF2-40B4-BE49-F238E27FC236}">
                  <a16:creationId xmlns:a16="http://schemas.microsoft.com/office/drawing/2014/main" id="{D2460CF9-0C45-4CDD-BB7F-C6D188E586B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357437" y="157162"/>
              <a:ext cx="5362575" cy="1857375"/>
            </a:xfrm>
            <a:prstGeom prst="rect">
              <a:avLst/>
            </a:prstGeom>
          </p:spPr>
        </p:pic>
        <p:pic>
          <p:nvPicPr>
            <p:cNvPr id="5" name="Hình ảnh 4">
              <a:extLst>
                <a:ext uri="{FF2B5EF4-FFF2-40B4-BE49-F238E27FC236}">
                  <a16:creationId xmlns:a16="http://schemas.microsoft.com/office/drawing/2014/main" id="{C68EF67F-2819-4D1A-A69B-8541448803A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04825" y="2219325"/>
              <a:ext cx="8153400" cy="1162050"/>
            </a:xfrm>
            <a:prstGeom prst="rect">
              <a:avLst/>
            </a:prstGeom>
          </p:spPr>
        </p:pic>
        <p:pic>
          <p:nvPicPr>
            <p:cNvPr id="7" name="Hình ảnh 6">
              <a:extLst>
                <a:ext uri="{FF2B5EF4-FFF2-40B4-BE49-F238E27FC236}">
                  <a16:creationId xmlns:a16="http://schemas.microsoft.com/office/drawing/2014/main" id="{79F1C708-51FE-48AE-8FB2-FBAAB832B0C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61975" y="3605212"/>
              <a:ext cx="7010400" cy="447675"/>
            </a:xfrm>
            <a:prstGeom prst="rect">
              <a:avLst/>
            </a:prstGeom>
          </p:spPr>
        </p:pic>
        <p:pic>
          <p:nvPicPr>
            <p:cNvPr id="9" name="Hình ảnh 8">
              <a:extLst>
                <a:ext uri="{FF2B5EF4-FFF2-40B4-BE49-F238E27FC236}">
                  <a16:creationId xmlns:a16="http://schemas.microsoft.com/office/drawing/2014/main" id="{2CC55252-DA4A-499F-9058-1F35B99C067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85762" y="4491037"/>
              <a:ext cx="8029575" cy="504825"/>
            </a:xfrm>
            <a:prstGeom prst="rect">
              <a:avLst/>
            </a:prstGeom>
          </p:spPr>
        </p:pic>
        <p:pic>
          <p:nvPicPr>
            <p:cNvPr id="11" name="Hình ảnh 10">
              <a:extLst>
                <a:ext uri="{FF2B5EF4-FFF2-40B4-BE49-F238E27FC236}">
                  <a16:creationId xmlns:a16="http://schemas.microsoft.com/office/drawing/2014/main" id="{8753A2FE-C190-4DD4-93C5-EAD769E9A1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90537" y="5300662"/>
              <a:ext cx="8410575" cy="581025"/>
            </a:xfrm>
            <a:prstGeom prst="rect">
              <a:avLst/>
            </a:prstGeom>
          </p:spPr>
        </p:pic>
      </p:grpSp>
      <p:cxnSp>
        <p:nvCxnSpPr>
          <p:cNvPr id="13" name="Straight Connector 14">
            <a:extLst>
              <a:ext uri="{FF2B5EF4-FFF2-40B4-BE49-F238E27FC236}">
                <a16:creationId xmlns:a16="http://schemas.microsoft.com/office/drawing/2014/main" id="{DE589EF1-701C-49F7-A2ED-5E6C489F2CFE}"/>
              </a:ext>
            </a:extLst>
          </p:cNvPr>
          <p:cNvCxnSpPr/>
          <p:nvPr/>
        </p:nvCxnSpPr>
        <p:spPr>
          <a:xfrm>
            <a:off x="5521280" y="4856236"/>
            <a:ext cx="168918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4" name="CD1 TRACK 30">
            <a:hlinkClick r:id="" action="ppaction://media"/>
            <a:extLst>
              <a:ext uri="{FF2B5EF4-FFF2-40B4-BE49-F238E27FC236}">
                <a16:creationId xmlns:a16="http://schemas.microsoft.com/office/drawing/2014/main" id="{74CFAE74-C2FA-4DD6-998D-CC556F25E8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466442" y="4185152"/>
            <a:ext cx="609600" cy="609600"/>
          </a:xfrm>
          <a:prstGeom prst="rect">
            <a:avLst/>
          </a:prstGeom>
        </p:spPr>
      </p:pic>
      <p:pic>
        <p:nvPicPr>
          <p:cNvPr id="15" name="CD1 TRACK 29">
            <a:hlinkClick r:id="" action="ppaction://media"/>
            <a:extLst>
              <a:ext uri="{FF2B5EF4-FFF2-40B4-BE49-F238E27FC236}">
                <a16:creationId xmlns:a16="http://schemas.microsoft.com/office/drawing/2014/main" id="{9633220F-EDDB-4069-99FB-FFF4BEC4FB9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356965" y="28193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244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488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08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5298EC16-EE08-417F-B0F7-35A466D175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891" t="5043" r="71086" b="43860"/>
          <a:stretch/>
        </p:blipFill>
        <p:spPr>
          <a:xfrm>
            <a:off x="419098" y="1285875"/>
            <a:ext cx="3780569" cy="3238500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0C696517-CA3E-47D7-A1EB-B10D957D41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7931" t="5157" r="36494" b="43966"/>
          <a:stretch/>
        </p:blipFill>
        <p:spPr>
          <a:xfrm>
            <a:off x="4219574" y="1219200"/>
            <a:ext cx="3914857" cy="3267075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071A020D-11BF-427D-AE8A-74E676A575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0313" t="6695" r="4848" b="43525"/>
          <a:stretch/>
        </p:blipFill>
        <p:spPr>
          <a:xfrm>
            <a:off x="8039098" y="1333500"/>
            <a:ext cx="3771902" cy="3171190"/>
          </a:xfrm>
          <a:prstGeom prst="rect">
            <a:avLst/>
          </a:prstGeom>
        </p:spPr>
      </p:pic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3EEF123E-E809-411E-B07D-25BFA5C534AF}"/>
              </a:ext>
            </a:extLst>
          </p:cNvPr>
          <p:cNvSpPr txBox="1"/>
          <p:nvPr/>
        </p:nvSpPr>
        <p:spPr>
          <a:xfrm>
            <a:off x="1238250" y="619125"/>
            <a:ext cx="9715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 at the pictures and say what kinds of pollution? 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B983A4EA-7797-48EC-A8AE-BCE943575F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0313" t="6695" r="4848" b="43525"/>
          <a:stretch/>
        </p:blipFill>
        <p:spPr>
          <a:xfrm>
            <a:off x="8010523" y="1352550"/>
            <a:ext cx="3771902" cy="3171190"/>
          </a:xfrm>
          <a:prstGeom prst="rect">
            <a:avLst/>
          </a:prstGeom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196531D9-B6C8-4748-A321-D3FFBAE58BE2}"/>
              </a:ext>
            </a:extLst>
          </p:cNvPr>
          <p:cNvSpPr txBox="1"/>
          <p:nvPr/>
        </p:nvSpPr>
        <p:spPr>
          <a:xfrm>
            <a:off x="714375" y="4629149"/>
            <a:ext cx="27908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 pollution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FFE45A1B-91DE-4876-A908-5BA5E51A663B}"/>
              </a:ext>
            </a:extLst>
          </p:cNvPr>
          <p:cNvSpPr txBox="1"/>
          <p:nvPr/>
        </p:nvSpPr>
        <p:spPr>
          <a:xfrm>
            <a:off x="4572000" y="4591049"/>
            <a:ext cx="27908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air pollution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E48FC1EA-1FF2-44F5-924C-0072E5FC35BF}"/>
              </a:ext>
            </a:extLst>
          </p:cNvPr>
          <p:cNvSpPr txBox="1"/>
          <p:nvPr/>
        </p:nvSpPr>
        <p:spPr>
          <a:xfrm>
            <a:off x="8620125" y="4514849"/>
            <a:ext cx="27908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soil pollution</a:t>
            </a:r>
          </a:p>
        </p:txBody>
      </p:sp>
    </p:spTree>
    <p:extLst>
      <p:ext uri="{BB962C8B-B14F-4D97-AF65-F5344CB8AC3E}">
        <p14:creationId xmlns:p14="http://schemas.microsoft.com/office/powerpoint/2010/main" val="2731470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914D7BC5-3066-4F9D-81E8-CB75604B100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38238" y="290512"/>
            <a:ext cx="9463088" cy="777421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EAABF4BA-44B6-4FD2-A6EC-C31C9FD44AA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88" t="3896" r="1137" b="-833"/>
          <a:stretch/>
        </p:blipFill>
        <p:spPr>
          <a:xfrm>
            <a:off x="828675" y="1085850"/>
            <a:ext cx="10067925" cy="5219003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A1632549-1769-42DD-9CCD-85B2860DFEB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8162" y="6110287"/>
            <a:ext cx="5172075" cy="60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211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914D7BC5-3066-4F9D-81E8-CB75604B100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38238" y="290512"/>
            <a:ext cx="9463088" cy="777421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EAABF4BA-44B6-4FD2-A6EC-C31C9FD44AA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88" t="24064" r="66366" b="-492"/>
          <a:stretch/>
        </p:blipFill>
        <p:spPr>
          <a:xfrm>
            <a:off x="1028701" y="2181224"/>
            <a:ext cx="3371850" cy="4114801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4FE959CF-0194-4A31-BA5F-9B67311794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633" t="3896" r="8188" b="75405"/>
          <a:stretch/>
        </p:blipFill>
        <p:spPr>
          <a:xfrm>
            <a:off x="1428750" y="1085850"/>
            <a:ext cx="8743950" cy="111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511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6DD2561A-8DC1-46C4-9213-1603E56CF4E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423F40"/>
              </a:clrFrom>
              <a:clrTo>
                <a:srgbClr val="423F40">
                  <a:alpha val="0"/>
                </a:srgbClr>
              </a:clrTo>
            </a:clrChange>
          </a:blip>
          <a:srcRect l="-3" t="1356" r="2617" b="452"/>
          <a:stretch/>
        </p:blipFill>
        <p:spPr>
          <a:xfrm>
            <a:off x="576745" y="1080485"/>
            <a:ext cx="3385656" cy="4139216"/>
          </a:xfrm>
          <a:prstGeom prst="rect">
            <a:avLst/>
          </a:prstGeom>
        </p:spPr>
      </p:pic>
      <p:sp>
        <p:nvSpPr>
          <p:cNvPr id="5" name="Rounded Rectangular Callout 6">
            <a:extLst>
              <a:ext uri="{FF2B5EF4-FFF2-40B4-BE49-F238E27FC236}">
                <a16:creationId xmlns:a16="http://schemas.microsoft.com/office/drawing/2014/main" id="{91871087-88E2-42CD-BE77-325896DD99CF}"/>
              </a:ext>
            </a:extLst>
          </p:cNvPr>
          <p:cNvSpPr/>
          <p:nvPr/>
        </p:nvSpPr>
        <p:spPr>
          <a:xfrm>
            <a:off x="4156011" y="867608"/>
            <a:ext cx="5235639" cy="1132642"/>
          </a:xfrm>
          <a:prstGeom prst="wedgeRoundRectCallout">
            <a:avLst>
              <a:gd name="adj1" fmla="val -37691"/>
              <a:gd name="adj2" fmla="val 75884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will happened if we keep polluting the air? </a:t>
            </a:r>
          </a:p>
        </p:txBody>
      </p:sp>
      <p:sp>
        <p:nvSpPr>
          <p:cNvPr id="6" name="Rounded Rectangular Callout 7">
            <a:extLst>
              <a:ext uri="{FF2B5EF4-FFF2-40B4-BE49-F238E27FC236}">
                <a16:creationId xmlns:a16="http://schemas.microsoft.com/office/drawing/2014/main" id="{C8D1B64D-08CE-4ECD-AF4A-3253AE1C0697}"/>
              </a:ext>
            </a:extLst>
          </p:cNvPr>
          <p:cNvSpPr/>
          <p:nvPr/>
        </p:nvSpPr>
        <p:spPr>
          <a:xfrm>
            <a:off x="4241885" y="2845888"/>
            <a:ext cx="5321215" cy="1259387"/>
          </a:xfrm>
          <a:prstGeom prst="wedgeRoundRectCallout">
            <a:avLst>
              <a:gd name="adj1" fmla="val -36202"/>
              <a:gd name="adj2" fmla="val 69882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>
                <a:solidFill>
                  <a:schemeClr val="tx1"/>
                </a:solidFill>
              </a:rPr>
              <a:t>If we keep polluting the air, there will affect tourism.</a:t>
            </a:r>
          </a:p>
        </p:txBody>
      </p:sp>
    </p:spTree>
    <p:extLst>
      <p:ext uri="{BB962C8B-B14F-4D97-AF65-F5344CB8AC3E}">
        <p14:creationId xmlns:p14="http://schemas.microsoft.com/office/powerpoint/2010/main" val="1685546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ular Callout 6">
            <a:extLst>
              <a:ext uri="{FF2B5EF4-FFF2-40B4-BE49-F238E27FC236}">
                <a16:creationId xmlns:a16="http://schemas.microsoft.com/office/drawing/2014/main" id="{91871087-88E2-42CD-BE77-325896DD99CF}"/>
              </a:ext>
            </a:extLst>
          </p:cNvPr>
          <p:cNvSpPr/>
          <p:nvPr/>
        </p:nvSpPr>
        <p:spPr>
          <a:xfrm>
            <a:off x="4156011" y="867608"/>
            <a:ext cx="5235639" cy="1132642"/>
          </a:xfrm>
          <a:prstGeom prst="wedgeRoundRectCallout">
            <a:avLst>
              <a:gd name="adj1" fmla="val -37691"/>
              <a:gd name="adj2" fmla="val 75884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>
                <a:solidFill>
                  <a:schemeClr val="tx1"/>
                </a:solidFill>
              </a:rPr>
              <a:t>What will happened if we keep polluting the land? </a:t>
            </a:r>
          </a:p>
        </p:txBody>
      </p:sp>
      <p:sp>
        <p:nvSpPr>
          <p:cNvPr id="6" name="Rounded Rectangular Callout 7">
            <a:extLst>
              <a:ext uri="{FF2B5EF4-FFF2-40B4-BE49-F238E27FC236}">
                <a16:creationId xmlns:a16="http://schemas.microsoft.com/office/drawing/2014/main" id="{C8D1B64D-08CE-4ECD-AF4A-3253AE1C0697}"/>
              </a:ext>
            </a:extLst>
          </p:cNvPr>
          <p:cNvSpPr/>
          <p:nvPr/>
        </p:nvSpPr>
        <p:spPr>
          <a:xfrm>
            <a:off x="4241885" y="2845888"/>
            <a:ext cx="5321215" cy="1259387"/>
          </a:xfrm>
          <a:prstGeom prst="wedgeRoundRectCallout">
            <a:avLst>
              <a:gd name="adj1" fmla="val -36202"/>
              <a:gd name="adj2" fmla="val 69882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>
                <a:solidFill>
                  <a:schemeClr val="tx1"/>
                </a:solidFill>
              </a:rPr>
              <a:t>If we keep polluting the land, it will make forests and fields dirty.</a:t>
            </a:r>
          </a:p>
        </p:txBody>
      </p:sp>
      <p:pic>
        <p:nvPicPr>
          <p:cNvPr id="7" name="Picture 1">
            <a:extLst>
              <a:ext uri="{FF2B5EF4-FFF2-40B4-BE49-F238E27FC236}">
                <a16:creationId xmlns:a16="http://schemas.microsoft.com/office/drawing/2014/main" id="{A92C2E13-EC5C-478A-8545-D38B43AAA4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962" y="971549"/>
            <a:ext cx="3280113" cy="4276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30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195</Words>
  <Application>Microsoft Office PowerPoint</Application>
  <PresentationFormat>Widescreen</PresentationFormat>
  <Paragraphs>36</Paragraphs>
  <Slides>16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Arial</vt:lpstr>
      <vt:lpstr>Calibri</vt:lpstr>
      <vt:lpstr>Calibri Light</vt:lpstr>
      <vt:lpstr>Constantia</vt:lpstr>
      <vt:lpstr>Contastia</vt:lpstr>
      <vt:lpstr>HL Brush 1BK</vt:lpstr>
      <vt:lpstr>Times New Roman</vt:lpstr>
      <vt:lpstr>Wingdings</vt:lpstr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user822</dc:creator>
  <cp:lastModifiedBy>Admin</cp:lastModifiedBy>
  <cp:revision>7</cp:revision>
  <dcterms:created xsi:type="dcterms:W3CDTF">2023-06-03T09:47:28Z</dcterms:created>
  <dcterms:modified xsi:type="dcterms:W3CDTF">2024-11-14T01:57:37Z</dcterms:modified>
</cp:coreProperties>
</file>