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53" r:id="rId2"/>
    <p:sldId id="351" r:id="rId3"/>
    <p:sldId id="349" r:id="rId4"/>
    <p:sldId id="352" r:id="rId5"/>
    <p:sldId id="285" r:id="rId6"/>
    <p:sldId id="286" r:id="rId7"/>
    <p:sldId id="293" r:id="rId8"/>
    <p:sldId id="288" r:id="rId9"/>
    <p:sldId id="289" r:id="rId10"/>
    <p:sldId id="350" r:id="rId11"/>
    <p:sldId id="354" r:id="rId12"/>
    <p:sldId id="259" r:id="rId13"/>
    <p:sldId id="256" r:id="rId14"/>
    <p:sldId id="355" r:id="rId15"/>
    <p:sldId id="356" r:id="rId16"/>
    <p:sldId id="357" r:id="rId17"/>
    <p:sldId id="274" r:id="rId18"/>
    <p:sldId id="421" r:id="rId19"/>
    <p:sldId id="35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4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28B6A-3C67-4A6D-9196-CEE2C42F31E3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BE3D6-0768-4D46-B251-7BF066E5C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06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ordwall.net/resource/58371494/smw-unit-3-lesson-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ordwall.net/resource/27524475/first-conditiona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hlinkClick r:id="rId2"/>
            <a:extLst>
              <a:ext uri="{FF2B5EF4-FFF2-40B4-BE49-F238E27FC236}">
                <a16:creationId xmlns:a16="http://schemas.microsoft.com/office/drawing/2014/main" id="{759ED29F-C932-4DAB-83E1-EA9E31AA3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824" y="1271587"/>
            <a:ext cx="7937063" cy="3814763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417E115A-711C-4DA5-B349-6CA67B313D6E}"/>
              </a:ext>
            </a:extLst>
          </p:cNvPr>
          <p:cNvSpPr/>
          <p:nvPr/>
        </p:nvSpPr>
        <p:spPr>
          <a:xfrm rot="4238378">
            <a:off x="2032716" y="3325903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80F77F5-1220-40B3-A7AF-5B179C3D6ECD}"/>
              </a:ext>
            </a:extLst>
          </p:cNvPr>
          <p:cNvSpPr txBox="1"/>
          <p:nvPr/>
        </p:nvSpPr>
        <p:spPr>
          <a:xfrm>
            <a:off x="5048250" y="396359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25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Elly.MsPham.0936082789">
            <a:extLst>
              <a:ext uri="{FF2B5EF4-FFF2-40B4-BE49-F238E27FC236}">
                <a16:creationId xmlns:a16="http://schemas.microsoft.com/office/drawing/2014/main" id="{3C4D5CCB-B87D-44BE-8466-E67A88749AD8}"/>
              </a:ext>
            </a:extLst>
          </p:cNvPr>
          <p:cNvSpPr/>
          <p:nvPr/>
        </p:nvSpPr>
        <p:spPr>
          <a:xfrm>
            <a:off x="1450975" y="546100"/>
            <a:ext cx="3521075" cy="84455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Unless :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70D499A-AB90-426B-B605-79390CE52ED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25" y="1200150"/>
            <a:ext cx="7315200" cy="54483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012D6030-2B60-4B91-A37D-0F1C53C4F0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71" t="7691" r="1190" b="907"/>
          <a:stretch/>
        </p:blipFill>
        <p:spPr>
          <a:xfrm>
            <a:off x="8010524" y="781050"/>
            <a:ext cx="3810001" cy="5772150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ACE33CDF-F224-4202-95E1-D34946158E45}"/>
              </a:ext>
            </a:extLst>
          </p:cNvPr>
          <p:cNvSpPr txBox="1"/>
          <p:nvPr/>
        </p:nvSpPr>
        <p:spPr>
          <a:xfrm>
            <a:off x="8908098" y="4196134"/>
            <a:ext cx="2060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will happen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89A5BFA9-7F7B-4C74-94B5-70B2320F48A5}"/>
              </a:ext>
            </a:extLst>
          </p:cNvPr>
          <p:cNvSpPr txBox="1"/>
          <p:nvPr/>
        </p:nvSpPr>
        <p:spPr>
          <a:xfrm>
            <a:off x="8241765" y="4577255"/>
            <a:ext cx="2060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keep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0D57E757-CAD4-430D-9AD9-23ADEB6537E3}"/>
              </a:ext>
            </a:extLst>
          </p:cNvPr>
          <p:cNvSpPr txBox="1"/>
          <p:nvPr/>
        </p:nvSpPr>
        <p:spPr>
          <a:xfrm>
            <a:off x="9891511" y="5487592"/>
            <a:ext cx="1347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keep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E99F007-F813-46AB-998F-489E3418F7B8}"/>
              </a:ext>
            </a:extLst>
          </p:cNvPr>
          <p:cNvSpPr txBox="1"/>
          <p:nvPr/>
        </p:nvSpPr>
        <p:spPr>
          <a:xfrm>
            <a:off x="9395137" y="6097199"/>
            <a:ext cx="2060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will die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7094999-2BB7-4330-A12B-693B193173E8}"/>
              </a:ext>
            </a:extLst>
          </p:cNvPr>
          <p:cNvSpPr txBox="1"/>
          <p:nvPr/>
        </p:nvSpPr>
        <p:spPr>
          <a:xfrm>
            <a:off x="5038725" y="428624"/>
            <a:ext cx="3152775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Unless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Unless+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87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012D6030-2B60-4B91-A37D-0F1C53C4F0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71" t="7691" r="1190" b="907"/>
          <a:stretch/>
        </p:blipFill>
        <p:spPr>
          <a:xfrm>
            <a:off x="8010524" y="781050"/>
            <a:ext cx="3810001" cy="5772150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ACE33CDF-F224-4202-95E1-D34946158E45}"/>
              </a:ext>
            </a:extLst>
          </p:cNvPr>
          <p:cNvSpPr txBox="1"/>
          <p:nvPr/>
        </p:nvSpPr>
        <p:spPr>
          <a:xfrm>
            <a:off x="8908098" y="4196134"/>
            <a:ext cx="2060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will happen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89A5BFA9-7F7B-4C74-94B5-70B2320F48A5}"/>
              </a:ext>
            </a:extLst>
          </p:cNvPr>
          <p:cNvSpPr txBox="1"/>
          <p:nvPr/>
        </p:nvSpPr>
        <p:spPr>
          <a:xfrm>
            <a:off x="8241765" y="4577255"/>
            <a:ext cx="2060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keep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0D57E757-CAD4-430D-9AD9-23ADEB6537E3}"/>
              </a:ext>
            </a:extLst>
          </p:cNvPr>
          <p:cNvSpPr txBox="1"/>
          <p:nvPr/>
        </p:nvSpPr>
        <p:spPr>
          <a:xfrm>
            <a:off x="9891511" y="5487592"/>
            <a:ext cx="1347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keep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E99F007-F813-46AB-998F-489E3418F7B8}"/>
              </a:ext>
            </a:extLst>
          </p:cNvPr>
          <p:cNvSpPr txBox="1"/>
          <p:nvPr/>
        </p:nvSpPr>
        <p:spPr>
          <a:xfrm>
            <a:off x="9395137" y="6097199"/>
            <a:ext cx="2060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will die</a:t>
            </a:r>
          </a:p>
        </p:txBody>
      </p:sp>
      <p:pic>
        <p:nvPicPr>
          <p:cNvPr id="14" name="CD1 TRACK 28">
            <a:hlinkClick r:id="" action="ppaction://media"/>
            <a:extLst>
              <a:ext uri="{FF2B5EF4-FFF2-40B4-BE49-F238E27FC236}">
                <a16:creationId xmlns:a16="http://schemas.microsoft.com/office/drawing/2014/main" id="{76BBC9E1-4BFA-4451-94D9-F5F846A3F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6127" y="1212448"/>
            <a:ext cx="609600" cy="6096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70464BA-49B8-4DD2-A48B-3241ECC3F3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182"/>
          <a:stretch/>
        </p:blipFill>
        <p:spPr>
          <a:xfrm>
            <a:off x="2295525" y="361950"/>
            <a:ext cx="75247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8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AD78BC9-F388-4134-96A6-BF7285008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85" t="8750" r="127" b="3056"/>
          <a:stretch/>
        </p:blipFill>
        <p:spPr>
          <a:xfrm>
            <a:off x="1219200" y="542924"/>
            <a:ext cx="10134600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C1206665-F409-4635-9ABB-E931CBF73310}"/>
              </a:ext>
            </a:extLst>
          </p:cNvPr>
          <p:cNvSpPr/>
          <p:nvPr/>
        </p:nvSpPr>
        <p:spPr>
          <a:xfrm>
            <a:off x="3105150" y="2762250"/>
            <a:ext cx="409575" cy="409575"/>
          </a:xfrm>
          <a:prstGeom prst="ellipse">
            <a:avLst/>
          </a:prstGeom>
          <a:solidFill>
            <a:srgbClr val="F6F4EF"/>
          </a:solidFill>
          <a:ln>
            <a:solidFill>
              <a:srgbClr val="F6F4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E8B6EB36-6A88-49B2-89A7-77DBFBED777D}"/>
              </a:ext>
            </a:extLst>
          </p:cNvPr>
          <p:cNvGrpSpPr/>
          <p:nvPr/>
        </p:nvGrpSpPr>
        <p:grpSpPr>
          <a:xfrm>
            <a:off x="400050" y="2962275"/>
            <a:ext cx="10048875" cy="800100"/>
            <a:chOff x="590550" y="3324225"/>
            <a:chExt cx="10048875" cy="800100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AAD64E37-08F9-4DB0-AA83-855E7ACABD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143" r="1586" b="4945"/>
            <a:stretch/>
          </p:blipFill>
          <p:spPr>
            <a:xfrm>
              <a:off x="590550" y="3324225"/>
              <a:ext cx="10048875" cy="762000"/>
            </a:xfrm>
            <a:prstGeom prst="rect">
              <a:avLst/>
            </a:prstGeom>
          </p:spPr>
        </p:pic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AE8160B-958D-4D9E-B9A8-55C5D22D307F}"/>
                </a:ext>
              </a:extLst>
            </p:cNvPr>
            <p:cNvSpPr/>
            <p:nvPr/>
          </p:nvSpPr>
          <p:spPr>
            <a:xfrm>
              <a:off x="3867150" y="3714750"/>
              <a:ext cx="409575" cy="409575"/>
            </a:xfrm>
            <a:prstGeom prst="ellipse">
              <a:avLst/>
            </a:prstGeom>
            <a:solidFill>
              <a:srgbClr val="F6F4EF"/>
            </a:solidFill>
            <a:ln>
              <a:solidFill>
                <a:srgbClr val="F6F4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7C19F15B-79CA-4E21-B1B3-3BEEE18ED1C0}"/>
              </a:ext>
            </a:extLst>
          </p:cNvPr>
          <p:cNvGrpSpPr/>
          <p:nvPr/>
        </p:nvGrpSpPr>
        <p:grpSpPr>
          <a:xfrm>
            <a:off x="561975" y="3967162"/>
            <a:ext cx="10001250" cy="823912"/>
            <a:chOff x="647700" y="4291012"/>
            <a:chExt cx="10001250" cy="823912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F7E5D018-D58F-4E92-9992-7284D75EA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8666"/>
            <a:stretch/>
          </p:blipFill>
          <p:spPr>
            <a:xfrm>
              <a:off x="647700" y="4291012"/>
              <a:ext cx="10001250" cy="652463"/>
            </a:xfrm>
            <a:prstGeom prst="rect">
              <a:avLst/>
            </a:prstGeom>
          </p:spPr>
        </p:pic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625771AF-401B-46D5-9DC2-5AF4C87BB237}"/>
                </a:ext>
              </a:extLst>
            </p:cNvPr>
            <p:cNvSpPr/>
            <p:nvPr/>
          </p:nvSpPr>
          <p:spPr>
            <a:xfrm>
              <a:off x="4152900" y="4543423"/>
              <a:ext cx="762000" cy="571501"/>
            </a:xfrm>
            <a:prstGeom prst="ellipse">
              <a:avLst/>
            </a:prstGeom>
            <a:solidFill>
              <a:srgbClr val="F6F4EF"/>
            </a:solidFill>
            <a:ln>
              <a:solidFill>
                <a:srgbClr val="F6F4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40C34279-A9D6-4259-85EF-B9A2853A4167}"/>
              </a:ext>
            </a:extLst>
          </p:cNvPr>
          <p:cNvGrpSpPr/>
          <p:nvPr/>
        </p:nvGrpSpPr>
        <p:grpSpPr>
          <a:xfrm>
            <a:off x="247650" y="1266825"/>
            <a:ext cx="10439400" cy="5505450"/>
            <a:chOff x="371475" y="1076325"/>
            <a:chExt cx="10439400" cy="550545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EC9C298D-4A85-4CBF-83AE-F3E4992CF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" t="8889" r="455" b="3333"/>
            <a:stretch/>
          </p:blipFill>
          <p:spPr>
            <a:xfrm>
              <a:off x="400050" y="1076325"/>
              <a:ext cx="10410825" cy="752475"/>
            </a:xfrm>
            <a:prstGeom prst="rect">
              <a:avLst/>
            </a:prstGeom>
          </p:spPr>
        </p:pic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CFD0FFF0-183C-4C49-A33E-6CE66F7BF75D}"/>
                </a:ext>
              </a:extLst>
            </p:cNvPr>
            <p:cNvGrpSpPr/>
            <p:nvPr/>
          </p:nvGrpSpPr>
          <p:grpSpPr>
            <a:xfrm>
              <a:off x="371475" y="1905000"/>
              <a:ext cx="9915525" cy="3676650"/>
              <a:chOff x="371475" y="1905000"/>
              <a:chExt cx="9915525" cy="3676650"/>
            </a:xfrm>
          </p:grpSpPr>
          <p:pic>
            <p:nvPicPr>
              <p:cNvPr id="5" name="Hình ảnh 4">
                <a:extLst>
                  <a:ext uri="{FF2B5EF4-FFF2-40B4-BE49-F238E27FC236}">
                    <a16:creationId xmlns:a16="http://schemas.microsoft.com/office/drawing/2014/main" id="{27B7C8D1-063E-49D2-84CC-849F00D5F0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71475" y="1905000"/>
                <a:ext cx="9848850" cy="895350"/>
              </a:xfrm>
              <a:prstGeom prst="rect">
                <a:avLst/>
              </a:prstGeom>
            </p:spPr>
          </p:pic>
          <p:grpSp>
            <p:nvGrpSpPr>
              <p:cNvPr id="17" name="Nhóm 16">
                <a:extLst>
                  <a:ext uri="{FF2B5EF4-FFF2-40B4-BE49-F238E27FC236}">
                    <a16:creationId xmlns:a16="http://schemas.microsoft.com/office/drawing/2014/main" id="{008D4345-848B-411E-B311-37408E22D0B8}"/>
                  </a:ext>
                </a:extLst>
              </p:cNvPr>
              <p:cNvGrpSpPr/>
              <p:nvPr/>
            </p:nvGrpSpPr>
            <p:grpSpPr>
              <a:xfrm>
                <a:off x="571500" y="2362200"/>
                <a:ext cx="9715500" cy="3219450"/>
                <a:chOff x="590550" y="2647950"/>
                <a:chExt cx="9715500" cy="3219450"/>
              </a:xfrm>
            </p:grpSpPr>
            <p:pic>
              <p:nvPicPr>
                <p:cNvPr id="15" name="Hình ảnh 14">
                  <a:extLst>
                    <a:ext uri="{FF2B5EF4-FFF2-40B4-BE49-F238E27FC236}">
                      <a16:creationId xmlns:a16="http://schemas.microsoft.com/office/drawing/2014/main" id="{B6D8C04D-F761-4D50-B6C0-766D038610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90550" y="5033962"/>
                  <a:ext cx="9715500" cy="809625"/>
                </a:xfrm>
                <a:prstGeom prst="rect">
                  <a:avLst/>
                </a:prstGeom>
              </p:spPr>
            </p:pic>
            <p:sp>
              <p:nvSpPr>
                <p:cNvPr id="16" name="Hình Bầu dục 15">
                  <a:extLst>
                    <a:ext uri="{FF2B5EF4-FFF2-40B4-BE49-F238E27FC236}">
                      <a16:creationId xmlns:a16="http://schemas.microsoft.com/office/drawing/2014/main" id="{0FEC1194-1B52-4D19-9DE8-96B065437B17}"/>
                    </a:ext>
                  </a:extLst>
                </p:cNvPr>
                <p:cNvSpPr/>
                <p:nvPr/>
              </p:nvSpPr>
              <p:spPr>
                <a:xfrm>
                  <a:off x="5648324" y="5410200"/>
                  <a:ext cx="485775" cy="457200"/>
                </a:xfrm>
                <a:prstGeom prst="ellipse">
                  <a:avLst/>
                </a:prstGeom>
                <a:solidFill>
                  <a:srgbClr val="F6F4EF"/>
                </a:solidFill>
                <a:ln>
                  <a:solidFill>
                    <a:srgbClr val="F6F4E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Hình Bầu dục 19">
                  <a:extLst>
                    <a:ext uri="{FF2B5EF4-FFF2-40B4-BE49-F238E27FC236}">
                      <a16:creationId xmlns:a16="http://schemas.microsoft.com/office/drawing/2014/main" id="{2E9AF7A3-19BB-493D-9408-E4288A75720C}"/>
                    </a:ext>
                  </a:extLst>
                </p:cNvPr>
                <p:cNvSpPr/>
                <p:nvPr/>
              </p:nvSpPr>
              <p:spPr>
                <a:xfrm>
                  <a:off x="3028949" y="2647950"/>
                  <a:ext cx="485775" cy="457200"/>
                </a:xfrm>
                <a:prstGeom prst="ellipse">
                  <a:avLst/>
                </a:prstGeom>
                <a:solidFill>
                  <a:srgbClr val="F6F4EF"/>
                </a:solidFill>
                <a:ln>
                  <a:solidFill>
                    <a:srgbClr val="F6F4E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5124E0F6-C69B-4EB0-8518-B62CC1990137}"/>
                </a:ext>
              </a:extLst>
            </p:cNvPr>
            <p:cNvGrpSpPr/>
            <p:nvPr/>
          </p:nvGrpSpPr>
          <p:grpSpPr>
            <a:xfrm>
              <a:off x="542925" y="5610225"/>
              <a:ext cx="8991600" cy="971550"/>
              <a:chOff x="542925" y="5610225"/>
              <a:chExt cx="8991600" cy="971550"/>
            </a:xfrm>
          </p:grpSpPr>
          <p:pic>
            <p:nvPicPr>
              <p:cNvPr id="22" name="Hình ảnh 21">
                <a:extLst>
                  <a:ext uri="{FF2B5EF4-FFF2-40B4-BE49-F238E27FC236}">
                    <a16:creationId xmlns:a16="http://schemas.microsoft.com/office/drawing/2014/main" id="{CC25430F-E147-42FC-9299-51635DCFA1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42925" y="5610225"/>
                <a:ext cx="8991600" cy="971550"/>
              </a:xfrm>
              <a:prstGeom prst="rect">
                <a:avLst/>
              </a:prstGeom>
            </p:spPr>
          </p:pic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id="{4CE99F12-88D7-49FE-B1E7-C7CDA722B1D9}"/>
                  </a:ext>
                </a:extLst>
              </p:cNvPr>
              <p:cNvSpPr/>
              <p:nvPr/>
            </p:nvSpPr>
            <p:spPr>
              <a:xfrm>
                <a:off x="7058024" y="5943600"/>
                <a:ext cx="485775" cy="457200"/>
              </a:xfrm>
              <a:prstGeom prst="ellipse">
                <a:avLst/>
              </a:prstGeom>
              <a:solidFill>
                <a:srgbClr val="F6F4EF"/>
              </a:solidFill>
              <a:ln>
                <a:solidFill>
                  <a:srgbClr val="F6F4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461EAAFC-C523-46C6-9947-2418FACB2FFC}"/>
              </a:ext>
            </a:extLst>
          </p:cNvPr>
          <p:cNvGrpSpPr/>
          <p:nvPr/>
        </p:nvGrpSpPr>
        <p:grpSpPr>
          <a:xfrm>
            <a:off x="2714625" y="214312"/>
            <a:ext cx="5924550" cy="1100138"/>
            <a:chOff x="2200275" y="271462"/>
            <a:chExt cx="5924550" cy="1100138"/>
          </a:xfrm>
        </p:grpSpPr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178F7C7D-EE71-4E31-A3BF-0AD21C29A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70" t="-1" b="-3383"/>
            <a:stretch/>
          </p:blipFill>
          <p:spPr>
            <a:xfrm>
              <a:off x="2200275" y="271462"/>
              <a:ext cx="5924550" cy="1100138"/>
            </a:xfrm>
            <a:prstGeom prst="rect">
              <a:avLst/>
            </a:prstGeom>
          </p:spPr>
        </p:pic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id="{E425BAAE-10D2-4A6C-91C7-932280FA9DBE}"/>
                </a:ext>
              </a:extLst>
            </p:cNvPr>
            <p:cNvSpPr/>
            <p:nvPr/>
          </p:nvSpPr>
          <p:spPr>
            <a:xfrm>
              <a:off x="6238874" y="876300"/>
              <a:ext cx="485775" cy="457200"/>
            </a:xfrm>
            <a:prstGeom prst="ellipse">
              <a:avLst/>
            </a:prstGeom>
            <a:solidFill>
              <a:srgbClr val="F6F4EF"/>
            </a:solidFill>
            <a:ln>
              <a:solidFill>
                <a:srgbClr val="F6F4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extBox 5">
            <a:extLst>
              <a:ext uri="{FF2B5EF4-FFF2-40B4-BE49-F238E27FC236}">
                <a16:creationId xmlns:a16="http://schemas.microsoft.com/office/drawing/2014/main" id="{A1EB01A4-6938-4103-8364-323D48D23F88}"/>
              </a:ext>
            </a:extLst>
          </p:cNvPr>
          <p:cNvSpPr txBox="1"/>
          <p:nvPr/>
        </p:nvSpPr>
        <p:spPr>
          <a:xfrm>
            <a:off x="1468602" y="2243397"/>
            <a:ext cx="20688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MyriadPro-Regular"/>
              </a:rPr>
              <a:t>will happen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A01B52C0-56BF-4E73-8426-4171C87253C8}"/>
              </a:ext>
            </a:extLst>
          </p:cNvPr>
          <p:cNvSpPr txBox="1"/>
          <p:nvPr/>
        </p:nvSpPr>
        <p:spPr>
          <a:xfrm>
            <a:off x="5232318" y="2262447"/>
            <a:ext cx="1699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MyriadPro-Regular"/>
              </a:rPr>
              <a:t>don’t do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36" name="TextBox 15">
            <a:extLst>
              <a:ext uri="{FF2B5EF4-FFF2-40B4-BE49-F238E27FC236}">
                <a16:creationId xmlns:a16="http://schemas.microsoft.com/office/drawing/2014/main" id="{7B9169BD-6A6E-4CD4-BED8-99720CB49A2C}"/>
              </a:ext>
            </a:extLst>
          </p:cNvPr>
          <p:cNvSpPr txBox="1"/>
          <p:nvPr/>
        </p:nvSpPr>
        <p:spPr>
          <a:xfrm>
            <a:off x="978129" y="2998326"/>
            <a:ext cx="1763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MyriadPro-Regular"/>
              </a:rPr>
              <a:t>won’t affect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3113B658-4184-4522-B68D-4BE69DACAB5F}"/>
              </a:ext>
            </a:extLst>
          </p:cNvPr>
          <p:cNvSpPr txBox="1"/>
          <p:nvPr/>
        </p:nvSpPr>
        <p:spPr>
          <a:xfrm>
            <a:off x="6584402" y="3007850"/>
            <a:ext cx="1699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MyriadPro-Regular"/>
              </a:rPr>
              <a:t>keep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1F9FFF81-4C9A-45E0-A251-0CC292F13D26}"/>
              </a:ext>
            </a:extLst>
          </p:cNvPr>
          <p:cNvSpPr txBox="1"/>
          <p:nvPr/>
        </p:nvSpPr>
        <p:spPr>
          <a:xfrm>
            <a:off x="1608805" y="3882907"/>
            <a:ext cx="1699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MyriadPro-Regular"/>
              </a:rPr>
              <a:t>will be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39" name="TextBox 18">
            <a:extLst>
              <a:ext uri="{FF2B5EF4-FFF2-40B4-BE49-F238E27FC236}">
                <a16:creationId xmlns:a16="http://schemas.microsoft.com/office/drawing/2014/main" id="{6AE882CA-2FF1-4B96-B909-ED50C8B3D802}"/>
              </a:ext>
            </a:extLst>
          </p:cNvPr>
          <p:cNvSpPr txBox="1"/>
          <p:nvPr/>
        </p:nvSpPr>
        <p:spPr>
          <a:xfrm>
            <a:off x="6829807" y="3901847"/>
            <a:ext cx="1699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MyriadPro-Regular"/>
              </a:rPr>
              <a:t>don’t stop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40" name="TextBox 19">
            <a:extLst>
              <a:ext uri="{FF2B5EF4-FFF2-40B4-BE49-F238E27FC236}">
                <a16:creationId xmlns:a16="http://schemas.microsoft.com/office/drawing/2014/main" id="{669547B4-6AAA-4818-933C-FBC93C04F48E}"/>
              </a:ext>
            </a:extLst>
          </p:cNvPr>
          <p:cNvSpPr txBox="1"/>
          <p:nvPr/>
        </p:nvSpPr>
        <p:spPr>
          <a:xfrm>
            <a:off x="1618330" y="4967960"/>
            <a:ext cx="1699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MyriadPro-Regular"/>
              </a:rPr>
              <a:t>is 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41" name="TextBox 20">
            <a:extLst>
              <a:ext uri="{FF2B5EF4-FFF2-40B4-BE49-F238E27FC236}">
                <a16:creationId xmlns:a16="http://schemas.microsoft.com/office/drawing/2014/main" id="{A750892D-7E6A-47E7-9BB7-5026AAF1A8F5}"/>
              </a:ext>
            </a:extLst>
          </p:cNvPr>
          <p:cNvSpPr txBox="1"/>
          <p:nvPr/>
        </p:nvSpPr>
        <p:spPr>
          <a:xfrm>
            <a:off x="1037774" y="5358929"/>
            <a:ext cx="1699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MyriadPro-Regular"/>
              </a:rPr>
              <a:t>will want 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42" name="TextBox 21">
            <a:extLst>
              <a:ext uri="{FF2B5EF4-FFF2-40B4-BE49-F238E27FC236}">
                <a16:creationId xmlns:a16="http://schemas.microsoft.com/office/drawing/2014/main" id="{8C5854F4-8137-4287-8373-F0C7F0037724}"/>
              </a:ext>
            </a:extLst>
          </p:cNvPr>
          <p:cNvSpPr txBox="1"/>
          <p:nvPr/>
        </p:nvSpPr>
        <p:spPr>
          <a:xfrm>
            <a:off x="1290175" y="5798463"/>
            <a:ext cx="20210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MyriadPro-Regular"/>
              </a:rPr>
              <a:t>won’t able to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43" name="TextBox 22">
            <a:extLst>
              <a:ext uri="{FF2B5EF4-FFF2-40B4-BE49-F238E27FC236}">
                <a16:creationId xmlns:a16="http://schemas.microsoft.com/office/drawing/2014/main" id="{F99642EE-EA27-47A1-BCB8-792A5495E4B1}"/>
              </a:ext>
            </a:extLst>
          </p:cNvPr>
          <p:cNvSpPr txBox="1"/>
          <p:nvPr/>
        </p:nvSpPr>
        <p:spPr>
          <a:xfrm>
            <a:off x="699320" y="6129020"/>
            <a:ext cx="20210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MyriadPro-Regular"/>
              </a:rPr>
              <a:t>keep</a:t>
            </a:r>
            <a:endParaRPr lang="en-US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F2D7E56C-0B40-4A9E-B9DF-72A3FC9E9FC9}"/>
              </a:ext>
            </a:extLst>
          </p:cNvPr>
          <p:cNvGrpSpPr/>
          <p:nvPr/>
        </p:nvGrpSpPr>
        <p:grpSpPr>
          <a:xfrm>
            <a:off x="1143000" y="509588"/>
            <a:ext cx="10534650" cy="947737"/>
            <a:chOff x="1162050" y="652463"/>
            <a:chExt cx="10534650" cy="947737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ED3FF699-FB3B-4824-BF71-98D3A01A4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39" b="10214"/>
            <a:stretch/>
          </p:blipFill>
          <p:spPr>
            <a:xfrm>
              <a:off x="1162050" y="652463"/>
              <a:ext cx="10534650" cy="795338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356E0742-A18F-4CE9-A8CF-6C6FB465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52870" y="1008870"/>
              <a:ext cx="591330" cy="591330"/>
            </a:xfrm>
            <a:prstGeom prst="rect">
              <a:avLst/>
            </a:prstGeom>
          </p:spPr>
        </p:pic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287DA76-2F9D-49A7-A64D-F4C7D67164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5" b="1930"/>
          <a:stretch/>
        </p:blipFill>
        <p:spPr>
          <a:xfrm>
            <a:off x="1562100" y="1319213"/>
            <a:ext cx="9220200" cy="2482704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4166239-99E0-4B87-A8BF-A515BBAC34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7"/>
          <a:stretch/>
        </p:blipFill>
        <p:spPr>
          <a:xfrm>
            <a:off x="542925" y="3842979"/>
            <a:ext cx="9877425" cy="2881671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D3CBA128-15F9-451D-8CF9-F0EA94A1FA49}"/>
              </a:ext>
            </a:extLst>
          </p:cNvPr>
          <p:cNvSpPr txBox="1"/>
          <p:nvPr/>
        </p:nvSpPr>
        <p:spPr>
          <a:xfrm>
            <a:off x="949533" y="4286843"/>
            <a:ext cx="8156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Animals will lose home unless people protect forests.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04A1920D-C0C8-4EAB-A15A-CA89B6071B73}"/>
              </a:ext>
            </a:extLst>
          </p:cNvPr>
          <p:cNvSpPr txBox="1"/>
          <p:nvPr/>
        </p:nvSpPr>
        <p:spPr>
          <a:xfrm>
            <a:off x="892381" y="4778448"/>
            <a:ext cx="9947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keep leaving plastic bags and bottles on beaches, it’ll badly affect tourism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6DED9CC8-4ADC-4136-A341-5952A9E67D30}"/>
              </a:ext>
            </a:extLst>
          </p:cNvPr>
          <p:cNvSpPr txBox="1"/>
          <p:nvPr/>
        </p:nvSpPr>
        <p:spPr>
          <a:xfrm>
            <a:off x="901907" y="5278914"/>
            <a:ext cx="4955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breathe polluted air, we’ll get sick.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62AC15C2-9162-422C-8D1A-31DDD819877A}"/>
              </a:ext>
            </a:extLst>
          </p:cNvPr>
          <p:cNvSpPr txBox="1"/>
          <p:nvPr/>
        </p:nvSpPr>
        <p:spPr>
          <a:xfrm>
            <a:off x="863807" y="5750254"/>
            <a:ext cx="9061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If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people use public transportation, there will be less air pollution.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C5FB3738-69C5-4AF2-A436-50E68645FD7F}"/>
              </a:ext>
            </a:extLst>
          </p:cNvPr>
          <p:cNvSpPr txBox="1"/>
          <p:nvPr/>
        </p:nvSpPr>
        <p:spPr>
          <a:xfrm>
            <a:off x="920957" y="6263671"/>
            <a:ext cx="8851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will be more diseases if people keep polluting the environment.</a:t>
            </a:r>
          </a:p>
        </p:txBody>
      </p:sp>
    </p:spTree>
    <p:extLst>
      <p:ext uri="{BB962C8B-B14F-4D97-AF65-F5344CB8AC3E}">
        <p14:creationId xmlns:p14="http://schemas.microsoft.com/office/powerpoint/2010/main" val="417906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build="p"/>
      <p:bldP spid="14" grpId="0" build="p"/>
      <p:bldP spid="15" grpId="0" build="p"/>
      <p:bldP spid="1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9142663B-4DDA-4820-AF05-D268C20B2E0E}"/>
              </a:ext>
            </a:extLst>
          </p:cNvPr>
          <p:cNvGrpSpPr/>
          <p:nvPr/>
        </p:nvGrpSpPr>
        <p:grpSpPr>
          <a:xfrm>
            <a:off x="595312" y="885825"/>
            <a:ext cx="10658475" cy="5621445"/>
            <a:chOff x="890587" y="714375"/>
            <a:chExt cx="10658475" cy="562144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17526204-4F57-43D2-AD99-514AC471F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0587" y="714375"/>
              <a:ext cx="10658475" cy="895350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0EC3BD63-44E1-4F22-92F1-88265DD60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22" t="7720" r="8038" b="4562"/>
            <a:stretch/>
          </p:blipFill>
          <p:spPr>
            <a:xfrm>
              <a:off x="1466850" y="1543050"/>
              <a:ext cx="9048750" cy="4792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3360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hlinkClick r:id="rId2"/>
            <a:extLst>
              <a:ext uri="{FF2B5EF4-FFF2-40B4-BE49-F238E27FC236}">
                <a16:creationId xmlns:a16="http://schemas.microsoft.com/office/drawing/2014/main" id="{72D6287B-7140-430D-A2D4-5F9533070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152" y="2041471"/>
            <a:ext cx="7729635" cy="324490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BC267C13-308B-4F6A-A948-28A75F6AAA5F}"/>
              </a:ext>
            </a:extLst>
          </p:cNvPr>
          <p:cNvSpPr/>
          <p:nvPr/>
        </p:nvSpPr>
        <p:spPr>
          <a:xfrm rot="4238378">
            <a:off x="2489916" y="3240179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CE18145-6CEF-46B7-9EBD-33732666FA7C}"/>
              </a:ext>
            </a:extLst>
          </p:cNvPr>
          <p:cNvSpPr txBox="1"/>
          <p:nvPr/>
        </p:nvSpPr>
        <p:spPr>
          <a:xfrm>
            <a:off x="4705350" y="1196459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879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3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PROTECTING THE ENVIRONMENT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2: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FIRST CONDITIONAL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3F16A79A-4668-4382-9829-ACE67A663ED4}"/>
              </a:ext>
            </a:extLst>
          </p:cNvPr>
          <p:cNvSpPr txBox="1"/>
          <p:nvPr/>
        </p:nvSpPr>
        <p:spPr>
          <a:xfrm>
            <a:off x="1726405" y="2518886"/>
            <a:ext cx="9484519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Grammar: 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use First Conditional to talk about future situations we think are real or will happen and their result.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Speaking: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First Conditional sentences with the given prompts.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34D4723-3BCB-4AFB-88EB-9ED33D1CF4AC}"/>
              </a:ext>
            </a:extLst>
          </p:cNvPr>
          <p:cNvSpPr/>
          <p:nvPr/>
        </p:nvSpPr>
        <p:spPr>
          <a:xfrm>
            <a:off x="714375" y="438150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A427710-B3A4-433A-8FBF-72E081011E77}"/>
              </a:ext>
            </a:extLst>
          </p:cNvPr>
          <p:cNvSpPr txBox="1"/>
          <p:nvPr/>
        </p:nvSpPr>
        <p:spPr>
          <a:xfrm>
            <a:off x="381000" y="1408837"/>
            <a:ext cx="11630025" cy="5183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Make five sentences using First Conditional.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Do the exercises in WB: Grammar (page 15).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Play the consolidation games in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8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-Learn Smart World DHA App on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Do the exercises in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8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-Learn Smart World Notebook, page 22.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Prepare: Lesson 1 – Pronunciation and Speaking (pages 26 &amp; 27 – SB).</a:t>
            </a:r>
          </a:p>
        </p:txBody>
      </p:sp>
    </p:spTree>
    <p:extLst>
      <p:ext uri="{BB962C8B-B14F-4D97-AF65-F5344CB8AC3E}">
        <p14:creationId xmlns:p14="http://schemas.microsoft.com/office/powerpoint/2010/main" val="1322450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380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656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2021" y="2735973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219440" y="3119068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5A31222E-4D40-4E71-86A5-DA87115E3C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662" t="37395" r="-16918" b="5565"/>
          <a:stretch/>
        </p:blipFill>
        <p:spPr>
          <a:xfrm>
            <a:off x="7125651" y="2980530"/>
            <a:ext cx="1093789" cy="723312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594A8-B397-4F88-B47B-053534BD9F8D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Elly.MsPham.0936082789"/>
          <p:cNvSpPr txBox="1"/>
          <p:nvPr/>
        </p:nvSpPr>
        <p:spPr>
          <a:xfrm>
            <a:off x="974941" y="584200"/>
            <a:ext cx="10242118" cy="666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93"/>
              </a:lnSpc>
            </a:pPr>
            <a:r>
              <a:rPr lang="en-SG" sz="4066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4066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 will you do if …………………………?</a:t>
            </a:r>
          </a:p>
        </p:txBody>
      </p:sp>
      <p:pic>
        <p:nvPicPr>
          <p:cNvPr id="19" name="MsElly.MsPham.0936082789">
            <a:extLst>
              <a:ext uri="{FF2B5EF4-FFF2-40B4-BE49-F238E27FC236}">
                <a16:creationId xmlns:a16="http://schemas.microsoft.com/office/drawing/2014/main" id="{0E221350-3232-D067-D941-E3467A649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49400"/>
            <a:ext cx="6419850" cy="45316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Elly.MsPham.0936082789">
            <a:extLst>
              <a:ext uri="{FF2B5EF4-FFF2-40B4-BE49-F238E27FC236}">
                <a16:creationId xmlns:a16="http://schemas.microsoft.com/office/drawing/2014/main" id="{40DA4570-B672-A74E-4EED-F57DEAF05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90801" y="504525"/>
            <a:ext cx="914400" cy="1211125"/>
          </a:xfrm>
          <a:prstGeom prst="rect">
            <a:avLst/>
          </a:prstGeom>
        </p:spPr>
      </p:pic>
      <p:sp>
        <p:nvSpPr>
          <p:cNvPr id="3" name="MsElly.MsPham.0936082789">
            <a:extLst>
              <a:ext uri="{FF2B5EF4-FFF2-40B4-BE49-F238E27FC236}">
                <a16:creationId xmlns:a16="http://schemas.microsoft.com/office/drawing/2014/main" id="{965E5E73-EB22-5CA3-57CA-C4CC4F4F8D88}"/>
              </a:ext>
            </a:extLst>
          </p:cNvPr>
          <p:cNvSpPr/>
          <p:nvPr/>
        </p:nvSpPr>
        <p:spPr>
          <a:xfrm>
            <a:off x="1697790" y="1571499"/>
            <a:ext cx="937026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If </a:t>
            </a:r>
            <a:r>
              <a:rPr lang="en-SG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rains, I will …………………</a:t>
            </a:r>
            <a:endParaRPr lang="en-US" sz="29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Elly.MsPham.0936082789">
            <a:extLst>
              <a:ext uri="{FF2B5EF4-FFF2-40B4-BE49-F238E27FC236}">
                <a16:creationId xmlns:a16="http://schemas.microsoft.com/office/drawing/2014/main" id="{146365CB-B23C-8F2D-A13C-2614B9BCEEC4}"/>
              </a:ext>
            </a:extLst>
          </p:cNvPr>
          <p:cNvSpPr/>
          <p:nvPr/>
        </p:nvSpPr>
        <p:spPr>
          <a:xfrm>
            <a:off x="1727200" y="3632200"/>
            <a:ext cx="10597318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If I don’t study for </a:t>
            </a:r>
            <a:r>
              <a:rPr lang="en-SG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exam, I will ……………</a:t>
            </a:r>
            <a:endParaRPr lang="en-US" sz="29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Elly.MsPham.0936082789" descr="Ảnh có chứa văn bản&#10;&#10;Mô tả được tạo tự động">
            <a:extLst>
              <a:ext uri="{FF2B5EF4-FFF2-40B4-BE49-F238E27FC236}">
                <a16:creationId xmlns:a16="http://schemas.microsoft.com/office/drawing/2014/main" id="{95CE25AA-829B-5588-34F4-F3699EE13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1" y="2169199"/>
            <a:ext cx="1422400" cy="1599290"/>
          </a:xfrm>
          <a:prstGeom prst="rect">
            <a:avLst/>
          </a:prstGeom>
        </p:spPr>
      </p:pic>
      <p:sp>
        <p:nvSpPr>
          <p:cNvPr id="6" name="MsElly.MsPham.0936082789">
            <a:extLst>
              <a:ext uri="{FF2B5EF4-FFF2-40B4-BE49-F238E27FC236}">
                <a16:creationId xmlns:a16="http://schemas.microsoft.com/office/drawing/2014/main" id="{5A2916D7-F7C5-CC0C-C2EA-B770EBA1E609}"/>
              </a:ext>
            </a:extLst>
          </p:cNvPr>
          <p:cNvSpPr/>
          <p:nvPr/>
        </p:nvSpPr>
        <p:spPr>
          <a:xfrm>
            <a:off x="1727200" y="5692901"/>
            <a:ext cx="10597318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If I go to school late, my teacher </a:t>
            </a:r>
            <a:r>
              <a:rPr lang="en-SG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……………</a:t>
            </a:r>
            <a:endParaRPr lang="en-US" sz="29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Elly.MsPham.0936082789" descr="Ảnh có chứa văn bản, mũ bảo hiểm, phụ kiện đội đầu&#10;&#10;Mô tả được tạo tự động">
            <a:extLst>
              <a:ext uri="{FF2B5EF4-FFF2-40B4-BE49-F238E27FC236}">
                <a16:creationId xmlns:a16="http://schemas.microsoft.com/office/drawing/2014/main" id="{70FB3078-1F6F-268C-6025-E0E20956C0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4113" y="4366189"/>
            <a:ext cx="1349375" cy="1377765"/>
          </a:xfrm>
          <a:prstGeom prst="rect">
            <a:avLst/>
          </a:prstGeom>
        </p:spPr>
      </p:pic>
      <p:pic>
        <p:nvPicPr>
          <p:cNvPr id="13" name="MsElly.MsPham.0936082789" descr="Ảnh có chứa trong nhà, phòng ngủ, đồ chơi, búp bê&#10;&#10;Mô tả được tạo tự động">
            <a:extLst>
              <a:ext uri="{FF2B5EF4-FFF2-40B4-BE49-F238E27FC236}">
                <a16:creationId xmlns:a16="http://schemas.microsoft.com/office/drawing/2014/main" id="{B3C73A93-5F9C-20A3-8C78-6582B5771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92" b="29481"/>
          <a:stretch/>
        </p:blipFill>
        <p:spPr>
          <a:xfrm>
            <a:off x="5102225" y="222881"/>
            <a:ext cx="2184400" cy="1316866"/>
          </a:xfrm>
          <a:prstGeom prst="rect">
            <a:avLst/>
          </a:prstGeom>
        </p:spPr>
      </p:pic>
      <p:pic>
        <p:nvPicPr>
          <p:cNvPr id="14" name="MsElly.MsPham.093608278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24ABF722-D76D-2598-1EB7-4BD6CB9BBA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145" y="2056654"/>
            <a:ext cx="1525171" cy="1525171"/>
          </a:xfrm>
          <a:prstGeom prst="rect">
            <a:avLst/>
          </a:prstGeom>
        </p:spPr>
      </p:pic>
      <p:pic>
        <p:nvPicPr>
          <p:cNvPr id="15" name="MsElly.MsPham.0936082789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062A102E-F18E-0383-4BF0-0C990F21BE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666" y="4465147"/>
            <a:ext cx="1009650" cy="1179848"/>
          </a:xfrm>
          <a:prstGeom prst="rect">
            <a:avLst/>
          </a:prstGeom>
        </p:spPr>
      </p:pic>
      <p:sp>
        <p:nvSpPr>
          <p:cNvPr id="16" name="MsElly.MsPham.0936082789">
            <a:extLst>
              <a:ext uri="{FF2B5EF4-FFF2-40B4-BE49-F238E27FC236}">
                <a16:creationId xmlns:a16="http://schemas.microsoft.com/office/drawing/2014/main" id="{5AB06455-233E-C5DB-DDF2-65188F00CD6E}"/>
              </a:ext>
            </a:extLst>
          </p:cNvPr>
          <p:cNvSpPr/>
          <p:nvPr/>
        </p:nvSpPr>
        <p:spPr>
          <a:xfrm>
            <a:off x="4886958" y="1477033"/>
            <a:ext cx="3139442" cy="609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933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at home</a:t>
            </a:r>
            <a:endParaRPr lang="en-US" sz="2933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Elly.MsPham.0936082789">
            <a:extLst>
              <a:ext uri="{FF2B5EF4-FFF2-40B4-BE49-F238E27FC236}">
                <a16:creationId xmlns:a16="http://schemas.microsoft.com/office/drawing/2014/main" id="{E8F79F9E-7BE8-C0A2-E6BF-4014FD635EA1}"/>
              </a:ext>
            </a:extLst>
          </p:cNvPr>
          <p:cNvSpPr/>
          <p:nvPr/>
        </p:nvSpPr>
        <p:spPr>
          <a:xfrm>
            <a:off x="8525605" y="3566831"/>
            <a:ext cx="1134073" cy="609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933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  <a:endParaRPr lang="en-US" sz="2933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Elly.MsPham.0936082789">
            <a:extLst>
              <a:ext uri="{FF2B5EF4-FFF2-40B4-BE49-F238E27FC236}">
                <a16:creationId xmlns:a16="http://schemas.microsoft.com/office/drawing/2014/main" id="{79C058A6-9F79-113A-9A99-86F142860446}"/>
              </a:ext>
            </a:extLst>
          </p:cNvPr>
          <p:cNvSpPr/>
          <p:nvPr/>
        </p:nvSpPr>
        <p:spPr>
          <a:xfrm>
            <a:off x="8730208" y="5597370"/>
            <a:ext cx="2445793" cy="609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933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angry</a:t>
            </a:r>
            <a:endParaRPr lang="en-US" sz="2933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98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Elly.MsPham.0936082789">
            <a:extLst>
              <a:ext uri="{FF2B5EF4-FFF2-40B4-BE49-F238E27FC236}">
                <a16:creationId xmlns:a16="http://schemas.microsoft.com/office/drawing/2014/main" id="{965E5E73-EB22-5CA3-57CA-C4CC4F4F8D88}"/>
              </a:ext>
            </a:extLst>
          </p:cNvPr>
          <p:cNvSpPr/>
          <p:nvPr/>
        </p:nvSpPr>
        <p:spPr>
          <a:xfrm>
            <a:off x="1565272" y="838200"/>
            <a:ext cx="937026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If </a:t>
            </a:r>
            <a:r>
              <a:rPr lang="en-SG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SG" sz="2933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rains</a:t>
            </a:r>
            <a:r>
              <a:rPr lang="en-SG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 </a:t>
            </a:r>
            <a:r>
              <a:rPr lang="en-SG" sz="2933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stay </a:t>
            </a:r>
            <a:r>
              <a:rPr lang="en-SG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home.</a:t>
            </a:r>
            <a:endParaRPr lang="en-US" sz="29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Elly.MsPham.0936082789">
            <a:extLst>
              <a:ext uri="{FF2B5EF4-FFF2-40B4-BE49-F238E27FC236}">
                <a16:creationId xmlns:a16="http://schemas.microsoft.com/office/drawing/2014/main" id="{146365CB-B23C-8F2D-A13C-2614B9BCEEC4}"/>
              </a:ext>
            </a:extLst>
          </p:cNvPr>
          <p:cNvSpPr/>
          <p:nvPr/>
        </p:nvSpPr>
        <p:spPr>
          <a:xfrm>
            <a:off x="1594682" y="1590427"/>
            <a:ext cx="10597318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If I don’t </a:t>
            </a:r>
            <a:r>
              <a:rPr lang="en-SG" sz="2933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n-SG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SG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exam, I </a:t>
            </a:r>
            <a:r>
              <a:rPr lang="en-SG" sz="2933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fail</a:t>
            </a:r>
            <a:r>
              <a:rPr lang="en-US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933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Elly.MsPham.0936082789">
            <a:extLst>
              <a:ext uri="{FF2B5EF4-FFF2-40B4-BE49-F238E27FC236}">
                <a16:creationId xmlns:a16="http://schemas.microsoft.com/office/drawing/2014/main" id="{5A2916D7-F7C5-CC0C-C2EA-B770EBA1E609}"/>
              </a:ext>
            </a:extLst>
          </p:cNvPr>
          <p:cNvSpPr/>
          <p:nvPr/>
        </p:nvSpPr>
        <p:spPr>
          <a:xfrm>
            <a:off x="1594682" y="2342655"/>
            <a:ext cx="10597318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If I </a:t>
            </a:r>
            <a:r>
              <a:rPr lang="en-SG" sz="2933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SG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school late, my teacher </a:t>
            </a:r>
            <a:r>
              <a:rPr lang="en-SG" sz="2933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</a:t>
            </a:r>
            <a:r>
              <a:rPr lang="en-SG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angry.</a:t>
            </a:r>
            <a:endParaRPr lang="en-US" sz="29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Elly.MsPham.0936082789">
            <a:extLst>
              <a:ext uri="{FF2B5EF4-FFF2-40B4-BE49-F238E27FC236}">
                <a16:creationId xmlns:a16="http://schemas.microsoft.com/office/drawing/2014/main" id="{EFF713C9-8F72-029A-7E59-384028FB97C4}"/>
              </a:ext>
            </a:extLst>
          </p:cNvPr>
          <p:cNvSpPr/>
          <p:nvPr/>
        </p:nvSpPr>
        <p:spPr>
          <a:xfrm>
            <a:off x="1219200" y="4262859"/>
            <a:ext cx="11734800" cy="1982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SG" sz="29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Can </a:t>
            </a:r>
            <a:r>
              <a:rPr lang="en-SG" sz="29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situations happen </a:t>
            </a:r>
            <a:r>
              <a:rPr lang="en-SG" sz="2933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present</a:t>
            </a:r>
            <a:r>
              <a:rPr lang="en-SG" sz="29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SG" sz="2933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SG" sz="2933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en-SG" sz="29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SG" sz="29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Which tense goes after “ if ’ </a:t>
            </a:r>
          </a:p>
          <a:p>
            <a:pPr>
              <a:lnSpc>
                <a:spcPct val="150000"/>
              </a:lnSpc>
            </a:pPr>
            <a:r>
              <a:rPr lang="en-SG" sz="29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Which tense is used in “ main clause” </a:t>
            </a:r>
            <a:endParaRPr lang="en-US" sz="293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Elly.MsPham.0936082789">
            <a:extLst>
              <a:ext uri="{FF2B5EF4-FFF2-40B4-BE49-F238E27FC236}">
                <a16:creationId xmlns:a16="http://schemas.microsoft.com/office/drawing/2014/main" id="{CF263BED-5999-4F16-41F4-33665B7112F7}"/>
              </a:ext>
            </a:extLst>
          </p:cNvPr>
          <p:cNvSpPr/>
          <p:nvPr/>
        </p:nvSpPr>
        <p:spPr>
          <a:xfrm>
            <a:off x="762000" y="3378200"/>
            <a:ext cx="2817813" cy="609601"/>
          </a:xfrm>
          <a:prstGeom prst="roundRect">
            <a:avLst/>
          </a:prstGeom>
          <a:solidFill>
            <a:srgbClr val="242C7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latin typeface="Amasis MT Pro Black" panose="02040A04050005020304" pitchFamily="18" charset="0"/>
              </a:rPr>
              <a:t>Discussion</a:t>
            </a:r>
            <a:endParaRPr lang="en-US" sz="36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44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Elly.MsPham.0936082789"/>
          <p:cNvSpPr txBox="1"/>
          <p:nvPr/>
        </p:nvSpPr>
        <p:spPr>
          <a:xfrm>
            <a:off x="819151" y="1605839"/>
            <a:ext cx="10172699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47"/>
              </a:lnSpc>
            </a:pPr>
            <a:r>
              <a:rPr lang="en-US" sz="7867" b="1" spc="-9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FIRST CONDITION</a:t>
            </a:r>
          </a:p>
          <a:p>
            <a:pPr algn="ctr">
              <a:lnSpc>
                <a:spcPts val="9147"/>
              </a:lnSpc>
            </a:pPr>
            <a:r>
              <a:rPr lang="en-US" sz="7867" b="1" spc="-9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Unless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44811BD-60A8-441B-9EC8-EA3D0DBBD506}"/>
              </a:ext>
            </a:extLst>
          </p:cNvPr>
          <p:cNvSpPr txBox="1"/>
          <p:nvPr/>
        </p:nvSpPr>
        <p:spPr>
          <a:xfrm>
            <a:off x="3286125" y="4391024"/>
            <a:ext cx="469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970998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Elly.MsPham.0936082789">
            <a:extLst>
              <a:ext uri="{FF2B5EF4-FFF2-40B4-BE49-F238E27FC236}">
                <a16:creationId xmlns:a16="http://schemas.microsoft.com/office/drawing/2014/main" id="{A8C77EA8-AAFB-B343-5988-C422206BD77B}"/>
              </a:ext>
            </a:extLst>
          </p:cNvPr>
          <p:cNvSpPr/>
          <p:nvPr/>
        </p:nvSpPr>
        <p:spPr>
          <a:xfrm>
            <a:off x="1117600" y="431800"/>
            <a:ext cx="4673600" cy="7112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CONDITION</a:t>
            </a:r>
          </a:p>
        </p:txBody>
      </p:sp>
      <p:sp>
        <p:nvSpPr>
          <p:cNvPr id="8" name="MsElly.MsPham.0936082789">
            <a:extLst>
              <a:ext uri="{FF2B5EF4-FFF2-40B4-BE49-F238E27FC236}">
                <a16:creationId xmlns:a16="http://schemas.microsoft.com/office/drawing/2014/main" id="{9137F56F-CFC9-E404-101A-EAE8A3D34FCB}"/>
              </a:ext>
            </a:extLst>
          </p:cNvPr>
          <p:cNvSpPr/>
          <p:nvPr/>
        </p:nvSpPr>
        <p:spPr>
          <a:xfrm>
            <a:off x="1016000" y="1498600"/>
            <a:ext cx="10668000" cy="2032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Talks about possibilities in present or in the future.</a:t>
            </a:r>
          </a:p>
          <a:p>
            <a:pPr>
              <a:lnSpc>
                <a:spcPct val="150000"/>
              </a:lnSpc>
            </a:pPr>
            <a:r>
              <a:rPr lang="en-US" sz="29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9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9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9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9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9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9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9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9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9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ở </a:t>
            </a:r>
            <a:r>
              <a:rPr lang="en-US" sz="29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9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9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9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9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9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9" name="MsElly.MsPham.0936082789">
            <a:extLst>
              <a:ext uri="{FF2B5EF4-FFF2-40B4-BE49-F238E27FC236}">
                <a16:creationId xmlns:a16="http://schemas.microsoft.com/office/drawing/2014/main" id="{D67980E2-4668-4C12-A1AD-8725E93945AA}"/>
              </a:ext>
            </a:extLst>
          </p:cNvPr>
          <p:cNvSpPr/>
          <p:nvPr/>
        </p:nvSpPr>
        <p:spPr>
          <a:xfrm>
            <a:off x="5892800" y="431800"/>
            <a:ext cx="3911600" cy="711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(Câu </a:t>
            </a:r>
            <a:r>
              <a:rPr lang="en-US" sz="29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29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5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Elly.MsPham.0936082789">
            <a:extLst>
              <a:ext uri="{FF2B5EF4-FFF2-40B4-BE49-F238E27FC236}">
                <a16:creationId xmlns:a16="http://schemas.microsoft.com/office/drawing/2014/main" id="{A8C77EA8-AAFB-B343-5988-C422206BD77B}"/>
              </a:ext>
            </a:extLst>
          </p:cNvPr>
          <p:cNvSpPr/>
          <p:nvPr/>
        </p:nvSpPr>
        <p:spPr>
          <a:xfrm>
            <a:off x="1117600" y="431800"/>
            <a:ext cx="4673600" cy="7112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Elly.MsPham.0936082789">
            <a:extLst>
              <a:ext uri="{FF2B5EF4-FFF2-40B4-BE49-F238E27FC236}">
                <a16:creationId xmlns:a16="http://schemas.microsoft.com/office/drawing/2014/main" id="{C583A04B-740A-B48C-3A5F-251EAE114820}"/>
              </a:ext>
            </a:extLst>
          </p:cNvPr>
          <p:cNvSpPr/>
          <p:nvPr/>
        </p:nvSpPr>
        <p:spPr>
          <a:xfrm>
            <a:off x="1838014" y="5238939"/>
            <a:ext cx="4695945" cy="57198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If my </a:t>
            </a:r>
            <a:r>
              <a:rPr lang="en-US" sz="3200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 </a:t>
            </a:r>
            <a:r>
              <a:rPr lang="en-US" sz="3200" b="1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allow,</a:t>
            </a:r>
            <a:endParaRPr lang="en-US" sz="3200" b="1" dirty="0">
              <a:solidFill>
                <a:srgbClr val="0208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Elly.MsPham.0936082789">
            <a:extLst>
              <a:ext uri="{FF2B5EF4-FFF2-40B4-BE49-F238E27FC236}">
                <a16:creationId xmlns:a16="http://schemas.microsoft.com/office/drawing/2014/main" id="{4F6B5319-976F-E3F7-0423-852DD465929E}"/>
              </a:ext>
            </a:extLst>
          </p:cNvPr>
          <p:cNvSpPr/>
          <p:nvPr/>
        </p:nvSpPr>
        <p:spPr>
          <a:xfrm>
            <a:off x="5994400" y="5203329"/>
            <a:ext cx="4492745" cy="6096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 dirty="0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</a:t>
            </a:r>
            <a:r>
              <a:rPr lang="en-US" sz="3200" dirty="0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you.</a:t>
            </a:r>
          </a:p>
        </p:txBody>
      </p:sp>
      <p:sp>
        <p:nvSpPr>
          <p:cNvPr id="10" name="MsElly.MsPham.0936082789">
            <a:extLst>
              <a:ext uri="{FF2B5EF4-FFF2-40B4-BE49-F238E27FC236}">
                <a16:creationId xmlns:a16="http://schemas.microsoft.com/office/drawing/2014/main" id="{1C19B7A8-03BA-87AB-A2C0-99AB91C496AC}"/>
              </a:ext>
            </a:extLst>
          </p:cNvPr>
          <p:cNvSpPr/>
          <p:nvPr/>
        </p:nvSpPr>
        <p:spPr>
          <a:xfrm>
            <a:off x="1838014" y="4545786"/>
            <a:ext cx="4695945" cy="6096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If </a:t>
            </a:r>
            <a:r>
              <a:rPr lang="en-US" sz="3200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3200" b="1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rains,</a:t>
            </a:r>
            <a:endParaRPr lang="en-US" sz="3200" b="1" dirty="0">
              <a:solidFill>
                <a:srgbClr val="0208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Elly.MsPham.0936082789">
            <a:extLst>
              <a:ext uri="{FF2B5EF4-FFF2-40B4-BE49-F238E27FC236}">
                <a16:creationId xmlns:a16="http://schemas.microsoft.com/office/drawing/2014/main" id="{F229B121-2E24-613A-D0D7-0CB61D3CB098}"/>
              </a:ext>
            </a:extLst>
          </p:cNvPr>
          <p:cNvSpPr/>
          <p:nvPr/>
        </p:nvSpPr>
        <p:spPr>
          <a:xfrm>
            <a:off x="5992971" y="4551121"/>
            <a:ext cx="446116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 dirty="0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stay </a:t>
            </a:r>
            <a:r>
              <a:rPr lang="en-US" sz="3200" dirty="0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home.</a:t>
            </a:r>
            <a:endParaRPr lang="en-US" sz="3200" b="1" u="sng" dirty="0">
              <a:solidFill>
                <a:srgbClr val="0208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Elly.MsPham.0936082789">
            <a:extLst>
              <a:ext uri="{FF2B5EF4-FFF2-40B4-BE49-F238E27FC236}">
                <a16:creationId xmlns:a16="http://schemas.microsoft.com/office/drawing/2014/main" id="{A682E98B-B3BD-7E1E-A720-9ECD735AA428}"/>
              </a:ext>
            </a:extLst>
          </p:cNvPr>
          <p:cNvSpPr/>
          <p:nvPr/>
        </p:nvSpPr>
        <p:spPr>
          <a:xfrm>
            <a:off x="1838014" y="5894474"/>
            <a:ext cx="4695945" cy="5317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If </a:t>
            </a:r>
            <a:r>
              <a:rPr lang="en-SG" sz="3200" dirty="0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SG" sz="3200" b="1" dirty="0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</a:t>
            </a:r>
            <a:r>
              <a:rPr lang="en-SG" sz="3200" dirty="0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SG" sz="3200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late,</a:t>
            </a:r>
            <a:endParaRPr lang="en-US" sz="3200" dirty="0">
              <a:solidFill>
                <a:srgbClr val="0208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Elly.MsPham.0936082789">
            <a:extLst>
              <a:ext uri="{FF2B5EF4-FFF2-40B4-BE49-F238E27FC236}">
                <a16:creationId xmlns:a16="http://schemas.microsoft.com/office/drawing/2014/main" id="{C4C825E4-72A9-71C6-2F6D-F6C20B44F715}"/>
              </a:ext>
            </a:extLst>
          </p:cNvPr>
          <p:cNvSpPr/>
          <p:nvPr/>
        </p:nvSpPr>
        <p:spPr>
          <a:xfrm>
            <a:off x="6054798" y="5855537"/>
            <a:ext cx="5828134" cy="6096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3200" dirty="0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 </a:t>
            </a:r>
            <a:r>
              <a:rPr lang="en-US" sz="3200" b="1" dirty="0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</a:t>
            </a:r>
            <a:r>
              <a:rPr lang="en-US" sz="3200" dirty="0">
                <a:solidFill>
                  <a:srgbClr val="020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angry.</a:t>
            </a:r>
          </a:p>
        </p:txBody>
      </p:sp>
      <p:sp>
        <p:nvSpPr>
          <p:cNvPr id="14" name="MsElly.MsPham.0936082789">
            <a:extLst>
              <a:ext uri="{FF2B5EF4-FFF2-40B4-BE49-F238E27FC236}">
                <a16:creationId xmlns:a16="http://schemas.microsoft.com/office/drawing/2014/main" id="{B5797983-53D2-AF99-57DB-7B1B393CB193}"/>
              </a:ext>
            </a:extLst>
          </p:cNvPr>
          <p:cNvSpPr/>
          <p:nvPr/>
        </p:nvSpPr>
        <p:spPr>
          <a:xfrm>
            <a:off x="1727199" y="1464891"/>
            <a:ext cx="4063999" cy="1097280"/>
          </a:xfrm>
          <a:prstGeom prst="rect">
            <a:avLst/>
          </a:prstGeom>
          <a:solidFill>
            <a:srgbClr val="C3C7FD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clause</a:t>
            </a:r>
          </a:p>
          <a:p>
            <a:pPr algn="ctr"/>
            <a:r>
              <a:rPr lang="en-US" sz="2933">
                <a:solidFill>
                  <a:srgbClr val="242C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(mệnh </a:t>
            </a:r>
            <a:r>
              <a:rPr lang="en-US" sz="2933" dirty="0" err="1">
                <a:solidFill>
                  <a:srgbClr val="242C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933" dirty="0">
                <a:solidFill>
                  <a:srgbClr val="242C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If)</a:t>
            </a:r>
          </a:p>
        </p:txBody>
      </p:sp>
      <p:sp>
        <p:nvSpPr>
          <p:cNvPr id="16" name="MsElly.MsPham.0936082789">
            <a:extLst>
              <a:ext uri="{FF2B5EF4-FFF2-40B4-BE49-F238E27FC236}">
                <a16:creationId xmlns:a16="http://schemas.microsoft.com/office/drawing/2014/main" id="{921E5724-59D2-39F4-AE1B-8EA58D4ED770}"/>
              </a:ext>
            </a:extLst>
          </p:cNvPr>
          <p:cNvSpPr/>
          <p:nvPr/>
        </p:nvSpPr>
        <p:spPr>
          <a:xfrm>
            <a:off x="5791200" y="1464891"/>
            <a:ext cx="4952485" cy="1097280"/>
          </a:xfrm>
          <a:prstGeom prst="rect">
            <a:avLst/>
          </a:prstGeom>
          <a:solidFill>
            <a:srgbClr val="C3C7FD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clause</a:t>
            </a:r>
          </a:p>
          <a:p>
            <a:pPr algn="ctr"/>
            <a:r>
              <a:rPr lang="en-US" sz="2933">
                <a:solidFill>
                  <a:srgbClr val="242C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(Mệnh </a:t>
            </a:r>
            <a:r>
              <a:rPr lang="en-US" sz="2933" dirty="0" err="1">
                <a:solidFill>
                  <a:srgbClr val="242C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933" dirty="0">
                <a:solidFill>
                  <a:srgbClr val="242C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242C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933" dirty="0">
                <a:solidFill>
                  <a:srgbClr val="242C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MsElly.MsPham.0936082789">
            <a:extLst>
              <a:ext uri="{FF2B5EF4-FFF2-40B4-BE49-F238E27FC236}">
                <a16:creationId xmlns:a16="http://schemas.microsoft.com/office/drawing/2014/main" id="{F8D3DB5F-1430-C1E3-78F7-FF0F914C9CDF}"/>
              </a:ext>
            </a:extLst>
          </p:cNvPr>
          <p:cNvSpPr/>
          <p:nvPr/>
        </p:nvSpPr>
        <p:spPr>
          <a:xfrm>
            <a:off x="1117444" y="4392323"/>
            <a:ext cx="1736041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Elly.MsPham.0936082789">
            <a:extLst>
              <a:ext uri="{FF2B5EF4-FFF2-40B4-BE49-F238E27FC236}">
                <a16:creationId xmlns:a16="http://schemas.microsoft.com/office/drawing/2014/main" id="{6F3D6988-EAEF-5B29-C08C-F07384267606}"/>
              </a:ext>
            </a:extLst>
          </p:cNvPr>
          <p:cNvSpPr/>
          <p:nvPr/>
        </p:nvSpPr>
        <p:spPr>
          <a:xfrm>
            <a:off x="2500768" y="7813959"/>
            <a:ext cx="7306259" cy="3325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If he comes here, we will have a party.</a:t>
            </a:r>
            <a:endParaRPr lang="en-US" sz="2667" dirty="0">
              <a:latin typeface="Adobe Garamond Pro Bold" panose="02020702060506020403" pitchFamily="18" charset="0"/>
            </a:endParaRPr>
          </a:p>
        </p:txBody>
      </p:sp>
      <p:sp>
        <p:nvSpPr>
          <p:cNvPr id="20" name="MsElly.MsPham.0936082789">
            <a:extLst>
              <a:ext uri="{FF2B5EF4-FFF2-40B4-BE49-F238E27FC236}">
                <a16:creationId xmlns:a16="http://schemas.microsoft.com/office/drawing/2014/main" id="{5F499A4C-E61F-560F-BADE-B7FEA345C9C7}"/>
              </a:ext>
            </a:extLst>
          </p:cNvPr>
          <p:cNvSpPr/>
          <p:nvPr/>
        </p:nvSpPr>
        <p:spPr>
          <a:xfrm>
            <a:off x="2473334" y="8339283"/>
            <a:ext cx="7337461" cy="3325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If he doesn’t study for the exam, he will fail.</a:t>
            </a:r>
            <a:endParaRPr lang="en-US" sz="2667" dirty="0">
              <a:latin typeface="Adobe Garamond Pro Bold" panose="02020702060506020403" pitchFamily="18" charset="0"/>
            </a:endParaRPr>
          </a:p>
        </p:txBody>
      </p:sp>
      <p:sp>
        <p:nvSpPr>
          <p:cNvPr id="23" name="MsElly.MsPham.0936082789">
            <a:extLst>
              <a:ext uri="{FF2B5EF4-FFF2-40B4-BE49-F238E27FC236}">
                <a16:creationId xmlns:a16="http://schemas.microsoft.com/office/drawing/2014/main" id="{5167EB4D-C298-1FD1-9994-3A509ADF5A92}"/>
              </a:ext>
            </a:extLst>
          </p:cNvPr>
          <p:cNvSpPr/>
          <p:nvPr/>
        </p:nvSpPr>
        <p:spPr>
          <a:xfrm>
            <a:off x="1727199" y="2506811"/>
            <a:ext cx="4063999" cy="18247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 simple </a:t>
            </a:r>
            <a:endParaRPr lang="en-US" sz="2933" dirty="0">
              <a:solidFill>
                <a:srgbClr val="242C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Elly.MsPham.0936082789">
            <a:extLst>
              <a:ext uri="{FF2B5EF4-FFF2-40B4-BE49-F238E27FC236}">
                <a16:creationId xmlns:a16="http://schemas.microsoft.com/office/drawing/2014/main" id="{6D704B2D-304D-85A0-7C68-C2D2CA421FE7}"/>
              </a:ext>
            </a:extLst>
          </p:cNvPr>
          <p:cNvSpPr/>
          <p:nvPr/>
        </p:nvSpPr>
        <p:spPr>
          <a:xfrm>
            <a:off x="5791200" y="2506811"/>
            <a:ext cx="4952485" cy="18247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SG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simple</a:t>
            </a:r>
          </a:p>
          <a:p>
            <a:r>
              <a:rPr lang="en-SG"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will + V(inf)</a:t>
            </a:r>
          </a:p>
          <a:p>
            <a:r>
              <a:rPr lang="en-SG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SG"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, may + V(inf)</a:t>
            </a:r>
            <a:endParaRPr lang="en-US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65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/>
      <p:bldP spid="10" grpId="0"/>
      <p:bldP spid="11" grpId="0"/>
      <p:bldP spid="12" grpId="0"/>
      <p:bldP spid="13" grpId="0"/>
      <p:bldP spid="14" grpId="0" animBg="1"/>
      <p:bldP spid="16" grpId="0" animBg="1"/>
      <p:bldP spid="18" grpId="0" animBg="1"/>
      <p:bldP spid="19" grpId="0" animBg="1"/>
      <p:bldP spid="20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526</Words>
  <Application>Microsoft Office PowerPoint</Application>
  <PresentationFormat>Màn hình rộng</PresentationFormat>
  <Paragraphs>90</Paragraphs>
  <Slides>19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32" baseType="lpstr">
      <vt:lpstr>.VnBlack</vt:lpstr>
      <vt:lpstr>Adobe Garamond Pro Bold</vt:lpstr>
      <vt:lpstr>Amasis MT Pro Black</vt:lpstr>
      <vt:lpstr>Arial</vt:lpstr>
      <vt:lpstr>Calibri</vt:lpstr>
      <vt:lpstr>Calibri Light</vt:lpstr>
      <vt:lpstr>Constantia</vt:lpstr>
      <vt:lpstr>Contastia</vt:lpstr>
      <vt:lpstr>HL Brush 1BK</vt:lpstr>
      <vt:lpstr>MyriadPro-Regular</vt:lpstr>
      <vt:lpstr>Times New Roman</vt:lpstr>
      <vt:lpstr>Wingdings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6</cp:revision>
  <dcterms:created xsi:type="dcterms:W3CDTF">2023-06-03T09:47:28Z</dcterms:created>
  <dcterms:modified xsi:type="dcterms:W3CDTF">2023-07-08T05:14:06Z</dcterms:modified>
</cp:coreProperties>
</file>