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50" r:id="rId2"/>
    <p:sldId id="349" r:id="rId3"/>
    <p:sldId id="259" r:id="rId4"/>
    <p:sldId id="352" r:id="rId5"/>
    <p:sldId id="353" r:id="rId6"/>
    <p:sldId id="354" r:id="rId7"/>
    <p:sldId id="355" r:id="rId8"/>
    <p:sldId id="356" r:id="rId9"/>
    <p:sldId id="357" r:id="rId10"/>
    <p:sldId id="358" r:id="rId11"/>
    <p:sldId id="359" r:id="rId12"/>
    <p:sldId id="284" r:id="rId13"/>
    <p:sldId id="364" r:id="rId14"/>
    <p:sldId id="3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58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4ED09-1B37-4E64-81C5-6C4A3E8CE58C}" type="datetimeFigureOut">
              <a:rPr lang="en-US" smtClean="0"/>
              <a:t>9/26/2023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89909-208D-4D20-B679-C5494EA13EB8}" type="slidenum">
              <a:rPr lang="en-US" smtClean="0"/>
              <a:t>‹#›</a:t>
            </a:fld>
            <a:endParaRPr lang="en-US"/>
          </a:p>
        </p:txBody>
      </p:sp>
    </p:spTree>
    <p:extLst>
      <p:ext uri="{BB962C8B-B14F-4D97-AF65-F5344CB8AC3E}">
        <p14:creationId xmlns:p14="http://schemas.microsoft.com/office/powerpoint/2010/main" val="333869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12</a:t>
            </a:fld>
            <a:endParaRPr lang="en-US"/>
          </a:p>
        </p:txBody>
      </p:sp>
    </p:spTree>
    <p:extLst>
      <p:ext uri="{BB962C8B-B14F-4D97-AF65-F5344CB8AC3E}">
        <p14:creationId xmlns:p14="http://schemas.microsoft.com/office/powerpoint/2010/main" val="15227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E52DF4B-7B3E-40B4-858C-046A922B45F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9046DD9F-A0A8-4294-AC7E-5F785C2C2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4DAFA475-570C-4069-8FE5-A9A59EE55377}"/>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5" name="Chỗ dành sẵn cho Chân trang 4">
            <a:extLst>
              <a:ext uri="{FF2B5EF4-FFF2-40B4-BE49-F238E27FC236}">
                <a16:creationId xmlns:a16="http://schemas.microsoft.com/office/drawing/2014/main" xmlns="" id="{B9FFE367-024F-40F7-9944-A26CC81BFA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C72819-F17A-43AB-B738-75CEC99CC1F6}"/>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5538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1A7C358-FCA3-4BC2-832A-15F6D21E6604}"/>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F76EA7C9-C2A2-46C0-89AD-1502D2641BA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46BF522-FB77-45FB-9CCC-373DEDDCE1C5}"/>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5" name="Chỗ dành sẵn cho Chân trang 4">
            <a:extLst>
              <a:ext uri="{FF2B5EF4-FFF2-40B4-BE49-F238E27FC236}">
                <a16:creationId xmlns:a16="http://schemas.microsoft.com/office/drawing/2014/main" xmlns="" id="{5C7FBFF1-AED6-4D28-ADCE-39993A4F6D0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D16E441-2098-4352-A2AE-35FD3ECE3B3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48158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17DB0838-0E9D-435C-AB8F-7A8F9FBA0BE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6EE049E-12CE-4B95-B0CF-DD0348E0B30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66983DE-50F6-4666-AF51-B5ADD9D545B9}"/>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5" name="Chỗ dành sẵn cho Chân trang 4">
            <a:extLst>
              <a:ext uri="{FF2B5EF4-FFF2-40B4-BE49-F238E27FC236}">
                <a16:creationId xmlns:a16="http://schemas.microsoft.com/office/drawing/2014/main" xmlns="" id="{2577A4C3-4D6B-4D05-8948-DEAB90528D3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556916A-85A0-454C-B967-DCCEF74B208A}"/>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56692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9B2C3B6-4B4F-4174-9C9D-CBB0F7DBD4D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34DF5DA-D91E-4FA0-910E-B5A5611D921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1476777-83AD-41DE-BDDE-42E2F835A6D1}"/>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5" name="Chỗ dành sẵn cho Chân trang 4">
            <a:extLst>
              <a:ext uri="{FF2B5EF4-FFF2-40B4-BE49-F238E27FC236}">
                <a16:creationId xmlns:a16="http://schemas.microsoft.com/office/drawing/2014/main" xmlns="" id="{29608E42-F32B-4ADF-84B5-DC745EED07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9FF3CD7-5B94-4C14-9987-00861F8DADE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402122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819FE8-B9B6-4E13-B7D6-00F4524050A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3E82FB9-C7AA-4EB4-85C2-641F1A324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AE489D25-E522-486B-A557-9514FCE8270A}"/>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5" name="Chỗ dành sẵn cho Chân trang 4">
            <a:extLst>
              <a:ext uri="{FF2B5EF4-FFF2-40B4-BE49-F238E27FC236}">
                <a16:creationId xmlns:a16="http://schemas.microsoft.com/office/drawing/2014/main" xmlns="" id="{D40CA760-61AA-41C9-9CDC-F7FC2E3658A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4BEE9C4-9A09-4D31-9F4B-657DCA61E57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01703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007686-8DC2-47C6-8501-4F1604A1B8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1528772-C768-4850-81ED-979F9EF4084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C391E956-291E-4E85-8A3E-F8EDC6D6251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E9553D6E-8224-42AC-B96A-EE46CAA08EC7}"/>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6" name="Chỗ dành sẵn cho Chân trang 5">
            <a:extLst>
              <a:ext uri="{FF2B5EF4-FFF2-40B4-BE49-F238E27FC236}">
                <a16:creationId xmlns:a16="http://schemas.microsoft.com/office/drawing/2014/main" xmlns="" id="{4CD7ED64-0B32-4775-8F70-60CE83D0846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0B34154-95F4-419E-9534-5DF34FCC94F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85177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2110054-61A6-4131-A174-B10986E5A9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BEB836E-36F9-485E-918E-327E4CE91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AE9F80B5-A304-4B46-B825-959264FAC74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E572504-7889-4B3F-ACB1-557510326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1880568-FFFE-4F0B-ADB9-513340D805D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78F56345-6878-405A-ABB4-C1B24DE66C33}"/>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8" name="Chỗ dành sẵn cho Chân trang 7">
            <a:extLst>
              <a:ext uri="{FF2B5EF4-FFF2-40B4-BE49-F238E27FC236}">
                <a16:creationId xmlns:a16="http://schemas.microsoft.com/office/drawing/2014/main" xmlns="" id="{BB2FF8F2-A0D2-4F09-894C-0A2BDCFAE55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8C4D7EDD-75E8-46F4-9DC5-5C5D47B07B8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2136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49D4BED-1C0E-4610-B684-A9DD3569DEC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3E55D6B6-A9CA-43E2-A6AB-C98B022D4919}"/>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4" name="Chỗ dành sẵn cho Chân trang 3">
            <a:extLst>
              <a:ext uri="{FF2B5EF4-FFF2-40B4-BE49-F238E27FC236}">
                <a16:creationId xmlns:a16="http://schemas.microsoft.com/office/drawing/2014/main" xmlns="" id="{41CB2210-02D0-4FF8-81FC-777B470ED6F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1F9DB1D5-004C-4879-8AC5-3C2D7068DCFD}"/>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27958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FD32A9D1-B4E4-49C0-B0CA-A1ABA5A3384C}"/>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3" name="Chỗ dành sẵn cho Chân trang 2">
            <a:extLst>
              <a:ext uri="{FF2B5EF4-FFF2-40B4-BE49-F238E27FC236}">
                <a16:creationId xmlns:a16="http://schemas.microsoft.com/office/drawing/2014/main" xmlns="" id="{F5B8069C-F67A-4561-B11C-6CF410DD9F9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AEDD1604-DF69-4F69-ADB4-BE3E29C87CF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96355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875EE95-C86A-40E1-88F0-E8D830D1914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CC2CD07-BB70-4FDD-AA69-B51B54401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93EE0E82-5A79-46F8-837F-193E54A25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B5512EF-3CB1-4031-9442-A827D237AA43}"/>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6" name="Chỗ dành sẵn cho Chân trang 5">
            <a:extLst>
              <a:ext uri="{FF2B5EF4-FFF2-40B4-BE49-F238E27FC236}">
                <a16:creationId xmlns:a16="http://schemas.microsoft.com/office/drawing/2014/main" xmlns="" id="{74C34921-4CAE-42AA-B70F-B746FD5C3B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B121170E-D527-4B56-9C96-6EA3BCD2679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2290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151FDD-88C4-469C-A94B-D7B50C1F34D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8849A95F-72D3-48B8-9CF8-901589521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E0FFC0E0-0CFF-4FC9-810C-FE4EB16DF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F73F545-6157-4C93-9186-4116535E6AD4}"/>
              </a:ext>
            </a:extLst>
          </p:cNvPr>
          <p:cNvSpPr>
            <a:spLocks noGrp="1"/>
          </p:cNvSpPr>
          <p:nvPr>
            <p:ph type="dt" sz="half" idx="10"/>
          </p:nvPr>
        </p:nvSpPr>
        <p:spPr/>
        <p:txBody>
          <a:bodyPr/>
          <a:lstStyle/>
          <a:p>
            <a:fld id="{5A14ABB4-3F74-4274-89C6-0D9CF71A6ACE}" type="datetimeFigureOut">
              <a:rPr lang="en-US" smtClean="0"/>
              <a:t>9/26/2023</a:t>
            </a:fld>
            <a:endParaRPr lang="en-US"/>
          </a:p>
        </p:txBody>
      </p:sp>
      <p:sp>
        <p:nvSpPr>
          <p:cNvPr id="6" name="Chỗ dành sẵn cho Chân trang 5">
            <a:extLst>
              <a:ext uri="{FF2B5EF4-FFF2-40B4-BE49-F238E27FC236}">
                <a16:creationId xmlns:a16="http://schemas.microsoft.com/office/drawing/2014/main" xmlns="" id="{AB42738F-6ACB-4782-82FA-8F48A199396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A5967C33-93E8-411A-93BC-CC7781583DD1}"/>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7415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6DE47DED-D1E0-4F9F-BBE7-C37901426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378F988-4053-4B25-BAC9-A83747336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D782DAD-9491-40D0-B96E-B4495C652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ABB4-3F74-4274-89C6-0D9CF71A6ACE}" type="datetimeFigureOut">
              <a:rPr lang="en-US" smtClean="0"/>
              <a:t>9/26/2023</a:t>
            </a:fld>
            <a:endParaRPr lang="en-US"/>
          </a:p>
        </p:txBody>
      </p:sp>
      <p:sp>
        <p:nvSpPr>
          <p:cNvPr id="5" name="Chỗ dành sẵn cho Chân trang 4">
            <a:extLst>
              <a:ext uri="{FF2B5EF4-FFF2-40B4-BE49-F238E27FC236}">
                <a16:creationId xmlns:a16="http://schemas.microsoft.com/office/drawing/2014/main" xmlns="" id="{05461EDF-7517-45D8-B962-E11B592D1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DEEE916F-B7F1-4341-82A7-C1A951841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7F4C6-0E74-426A-AA2D-2367A61449FD}" type="slidenum">
              <a:rPr lang="en-US" smtClean="0"/>
              <a:t>‹#›</a:t>
            </a:fld>
            <a:endParaRPr lang="en-US"/>
          </a:p>
        </p:txBody>
      </p:sp>
    </p:spTree>
    <p:extLst>
      <p:ext uri="{BB962C8B-B14F-4D97-AF65-F5344CB8AC3E}">
        <p14:creationId xmlns:p14="http://schemas.microsoft.com/office/powerpoint/2010/main" val="927483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en.wikipedia.org/wiki/Template_talk:Academic_peer_reviewed"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487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76E71361-6952-46BF-94D0-55B01AB3FC4B}"/>
              </a:ext>
            </a:extLst>
          </p:cNvPr>
          <p:cNvSpPr txBox="1"/>
          <p:nvPr/>
        </p:nvSpPr>
        <p:spPr>
          <a:xfrm>
            <a:off x="1828799" y="492949"/>
            <a:ext cx="820102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accent2">
                    <a:lumMod val="50000"/>
                  </a:schemeClr>
                </a:solidFill>
                <a:effectLst/>
                <a:uLnTx/>
                <a:uFillTx/>
                <a:latin typeface="Arial" panose="020B0604020202020204" pitchFamily="34" charset="0"/>
                <a:cs typeface="Arial" panose="020B0604020202020204" pitchFamily="34" charset="0"/>
              </a:rPr>
              <a:t>In pairs: tell your partner who you usually spend your free time with (friends or family) and what you usually do with them.</a:t>
            </a:r>
          </a:p>
        </p:txBody>
      </p:sp>
      <p:sp>
        <p:nvSpPr>
          <p:cNvPr id="6" name="Freeform 2">
            <a:extLst>
              <a:ext uri="{FF2B5EF4-FFF2-40B4-BE49-F238E27FC236}">
                <a16:creationId xmlns:a16="http://schemas.microsoft.com/office/drawing/2014/main" xmlns="" id="{1284EE83-EB66-49AE-B33C-A739F5F3678D}"/>
              </a:ext>
            </a:extLst>
          </p:cNvPr>
          <p:cNvSpPr/>
          <p:nvPr/>
        </p:nvSpPr>
        <p:spPr>
          <a:xfrm>
            <a:off x="475681" y="2327910"/>
            <a:ext cx="4734494" cy="3796665"/>
          </a:xfrm>
          <a:custGeom>
            <a:avLst/>
            <a:gdLst/>
            <a:ahLst/>
            <a:cxnLst/>
            <a:rect l="l" t="t" r="r" b="b"/>
            <a:pathLst>
              <a:path w="8568137" h="6807774">
                <a:moveTo>
                  <a:pt x="0" y="0"/>
                </a:moveTo>
                <a:lnTo>
                  <a:pt x="8568136" y="0"/>
                </a:lnTo>
                <a:lnTo>
                  <a:pt x="8568136" y="6807774"/>
                </a:lnTo>
                <a:lnTo>
                  <a:pt x="0" y="68077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Bong bóng Lời nói: Hình bầu dục 8">
            <a:extLst>
              <a:ext uri="{FF2B5EF4-FFF2-40B4-BE49-F238E27FC236}">
                <a16:creationId xmlns:a16="http://schemas.microsoft.com/office/drawing/2014/main" xmlns="" id="{86D9D314-D2A5-4A7A-A4F1-B1BE8611E121}"/>
              </a:ext>
            </a:extLst>
          </p:cNvPr>
          <p:cNvSpPr/>
          <p:nvPr/>
        </p:nvSpPr>
        <p:spPr>
          <a:xfrm>
            <a:off x="6115049" y="1657351"/>
            <a:ext cx="4752976" cy="1438274"/>
          </a:xfrm>
          <a:prstGeom prst="wedgeEllipseCallout">
            <a:avLst>
              <a:gd name="adj1" fmla="val -49035"/>
              <a:gd name="adj2" fmla="val 503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Arial" panose="020B0604020202020204" pitchFamily="34" charset="0"/>
                <a:cs typeface="Arial" panose="020B0604020202020204" pitchFamily="34" charset="0"/>
              </a:rPr>
              <a:t>I usually spend my free time with my family. We usually have a picnic in the park on the weekends.</a:t>
            </a:r>
          </a:p>
        </p:txBody>
      </p:sp>
      <p:sp>
        <p:nvSpPr>
          <p:cNvPr id="10" name="Bong bóng Lời nói: Hình bầu dục 9">
            <a:extLst>
              <a:ext uri="{FF2B5EF4-FFF2-40B4-BE49-F238E27FC236}">
                <a16:creationId xmlns:a16="http://schemas.microsoft.com/office/drawing/2014/main" xmlns="" id="{4AD91257-D100-4E17-8382-DEFD56D0F912}"/>
              </a:ext>
            </a:extLst>
          </p:cNvPr>
          <p:cNvSpPr/>
          <p:nvPr/>
        </p:nvSpPr>
        <p:spPr>
          <a:xfrm>
            <a:off x="5838824" y="3848101"/>
            <a:ext cx="4752976" cy="1438274"/>
          </a:xfrm>
          <a:prstGeom prst="wedgeEllipseCallout">
            <a:avLst>
              <a:gd name="adj1" fmla="val -49035"/>
              <a:gd name="adj2" fmla="val 5032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I usually spend my free time with my best friends. We usually play basketball together after school.</a:t>
            </a:r>
          </a:p>
        </p:txBody>
      </p:sp>
    </p:spTree>
    <p:extLst>
      <p:ext uri="{BB962C8B-B14F-4D97-AF65-F5344CB8AC3E}">
        <p14:creationId xmlns:p14="http://schemas.microsoft.com/office/powerpoint/2010/main" val="37378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9D0EDE99-DE92-4E58-A446-E0F51AD2CC99}"/>
              </a:ext>
            </a:extLst>
          </p:cNvPr>
          <p:cNvSpPr txBox="1"/>
          <p:nvPr/>
        </p:nvSpPr>
        <p:spPr>
          <a:xfrm>
            <a:off x="1914525" y="476935"/>
            <a:ext cx="7534275" cy="707886"/>
          </a:xfrm>
          <a:prstGeom prst="rect">
            <a:avLst/>
          </a:prstGeom>
          <a:noFill/>
        </p:spPr>
        <p:txBody>
          <a:bodyPr wrap="square">
            <a:spAutoFit/>
          </a:bodyPr>
          <a:lstStyle/>
          <a:p>
            <a:r>
              <a:rPr lang="en-US" sz="2000" b="1" dirty="0">
                <a:solidFill>
                  <a:schemeClr val="accent2">
                    <a:lumMod val="50000"/>
                  </a:schemeClr>
                </a:solidFill>
                <a:latin typeface="Arial" panose="020B0604020202020204" pitchFamily="34" charset="0"/>
                <a:cs typeface="Arial" panose="020B0604020202020204" pitchFamily="34" charset="0"/>
              </a:rPr>
              <a:t>Write four sentences about what children in your hometown usually do with their family and friends in their free time.</a:t>
            </a:r>
          </a:p>
        </p:txBody>
      </p:sp>
      <p:sp>
        <p:nvSpPr>
          <p:cNvPr id="7" name="Hộp Văn bản 6">
            <a:extLst>
              <a:ext uri="{FF2B5EF4-FFF2-40B4-BE49-F238E27FC236}">
                <a16:creationId xmlns:a16="http://schemas.microsoft.com/office/drawing/2014/main" xmlns="" id="{D038ECB2-2F0E-40A4-A2F0-7212690E8DCD}"/>
              </a:ext>
            </a:extLst>
          </p:cNvPr>
          <p:cNvSpPr txBox="1"/>
          <p:nvPr/>
        </p:nvSpPr>
        <p:spPr>
          <a:xfrm>
            <a:off x="238123" y="1923186"/>
            <a:ext cx="11715752" cy="2820263"/>
          </a:xfrm>
          <a:prstGeom prst="rect">
            <a:avLst/>
          </a:prstGeom>
          <a:solidFill>
            <a:schemeClr val="accent2">
              <a:lumMod val="20000"/>
              <a:lumOff val="80000"/>
            </a:schemeClr>
          </a:solidFill>
        </p:spPr>
        <p:txBody>
          <a:bodyPr wrap="square">
            <a:spAutoFit/>
          </a:bodyPr>
          <a:lstStyle/>
          <a:p>
            <a:pPr algn="just">
              <a:lnSpc>
                <a:spcPct val="150000"/>
              </a:lnSpc>
            </a:pPr>
            <a:r>
              <a:rPr lang="en-US" sz="2400" u="sng" dirty="0">
                <a:latin typeface="Arial" panose="020B0604020202020204" pitchFamily="34" charset="0"/>
                <a:cs typeface="Arial" panose="020B0604020202020204" pitchFamily="34" charset="0"/>
              </a:rPr>
              <a:t>For example</a:t>
            </a:r>
            <a:r>
              <a:rPr lang="en-US" sz="2400" dirty="0">
                <a:latin typeface="Arial" panose="020B0604020202020204" pitchFamily="34" charset="0"/>
                <a:cs typeface="Arial" panose="020B0604020202020204" pitchFamily="34" charset="0"/>
              </a:rPr>
              <a:t>:</a:t>
            </a:r>
          </a:p>
          <a:p>
            <a:pPr algn="just">
              <a:lnSpc>
                <a:spcPct val="150000"/>
              </a:lnSpc>
            </a:pPr>
            <a:r>
              <a:rPr lang="en-US" sz="2400" dirty="0">
                <a:latin typeface="Arial" panose="020B0604020202020204" pitchFamily="34" charset="0"/>
                <a:cs typeface="Arial" panose="020B0604020202020204" pitchFamily="34" charset="0"/>
              </a:rPr>
              <a:t>Children in my hometown spend more time with their friends because their parents are busy with their work. They usually play folk games like tug of war, hide and seek or jumping rope. Sometimes, they play marbles or go fishing. In the evening, they usually watch TV with their parents while having dinner. </a:t>
            </a:r>
          </a:p>
        </p:txBody>
      </p:sp>
    </p:spTree>
    <p:extLst>
      <p:ext uri="{BB962C8B-B14F-4D97-AF65-F5344CB8AC3E}">
        <p14:creationId xmlns:p14="http://schemas.microsoft.com/office/powerpoint/2010/main" val="23635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88287"/>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343075" y="1014239"/>
            <a:ext cx="10585248" cy="2062103"/>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2</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LIFE IN THE COUNTRY</a:t>
            </a:r>
          </a:p>
          <a:p>
            <a:pPr defTabSz="914446"/>
            <a:r>
              <a:rPr lang="en-US" sz="2800" b="1" dirty="0">
                <a:solidFill>
                  <a:prstClr val="black"/>
                </a:solidFill>
                <a:latin typeface="Constantia" panose="02030602050306030303" pitchFamily="18" charset="0"/>
                <a:sym typeface="Wingdings" panose="05000000000000000000" pitchFamily="2" charset="2"/>
              </a:rPr>
              <a:t>     Lesson 8: </a:t>
            </a:r>
            <a:r>
              <a:rPr lang="en-US" sz="2800" b="1" i="1" dirty="0">
                <a:solidFill>
                  <a:srgbClr val="C00000"/>
                </a:solidFill>
                <a:latin typeface="Constantia" panose="02030602050306030303" pitchFamily="18" charset="0"/>
                <a:sym typeface="Wingdings" panose="05000000000000000000" pitchFamily="2" charset="2"/>
              </a:rPr>
              <a:t>SPEAKING &amp; WRITING</a:t>
            </a:r>
          </a:p>
          <a:p>
            <a:pPr defTabSz="914446"/>
            <a:endParaRPr lang="en-US" sz="3600" i="1" dirty="0">
              <a:solidFill>
                <a:prstClr val="black"/>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xmlns="" id="{25BF8287-D7AE-4CE2-8C90-1DF901C4D3C2}"/>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xmlns=""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a:solidFill>
                  <a:prstClr val="black"/>
                </a:solidFill>
                <a:latin typeface="Contastia"/>
              </a:rPr>
              <a:t>   Ms Phương </a:t>
            </a:r>
          </a:p>
          <a:p>
            <a:pPr defTabSz="914446"/>
            <a:r>
              <a:rPr lang="en-US" sz="24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xmlns=""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dirty="0">
                <a:solidFill>
                  <a:schemeClr val="accent6">
                    <a:lumMod val="50000"/>
                  </a:schemeClr>
                </a:solidFill>
                <a:latin typeface="Arial" panose="020B0604020202020204" pitchFamily="34" charset="0"/>
                <a:cs typeface="Arial" panose="020B0604020202020204" pitchFamily="34" charset="0"/>
              </a:rPr>
              <a:t>WARP-UP</a:t>
            </a:r>
          </a:p>
        </p:txBody>
      </p:sp>
      <p:sp>
        <p:nvSpPr>
          <p:cNvPr id="40" name="Hộp Văn bản 39">
            <a:extLst>
              <a:ext uri="{FF2B5EF4-FFF2-40B4-BE49-F238E27FC236}">
                <a16:creationId xmlns:a16="http://schemas.microsoft.com/office/drawing/2014/main" xmlns="" id="{1CC2C7E9-788D-4B36-9724-784EAA2DDBF9}"/>
              </a:ext>
            </a:extLst>
          </p:cNvPr>
          <p:cNvSpPr txBox="1"/>
          <p:nvPr/>
        </p:nvSpPr>
        <p:spPr>
          <a:xfrm>
            <a:off x="1716880" y="2953435"/>
            <a:ext cx="9941720" cy="954107"/>
          </a:xfrm>
          <a:prstGeom prst="rect">
            <a:avLst/>
          </a:prstGeom>
          <a:noFill/>
        </p:spPr>
        <p:txBody>
          <a:bodyPr wrap="square">
            <a:spAutoFit/>
          </a:bodyPr>
          <a:lstStyle/>
          <a:p>
            <a:r>
              <a:rPr lang="en-US" sz="2800" i="1" dirty="0">
                <a:solidFill>
                  <a:srgbClr val="7030A0"/>
                </a:solidFill>
              </a:rPr>
              <a:t>Listening</a:t>
            </a:r>
          </a:p>
          <a:p>
            <a:r>
              <a:rPr lang="en-US" sz="2800" i="1" dirty="0">
                <a:solidFill>
                  <a:schemeClr val="accent2">
                    <a:lumMod val="50000"/>
                  </a:schemeClr>
                </a:solidFill>
              </a:rPr>
              <a:t>Listen to a conversation about life in the country and the city.</a:t>
            </a:r>
          </a:p>
        </p:txBody>
      </p:sp>
      <p:sp>
        <p:nvSpPr>
          <p:cNvPr id="41" name="Hộp Văn bản 40">
            <a:extLst>
              <a:ext uri="{FF2B5EF4-FFF2-40B4-BE49-F238E27FC236}">
                <a16:creationId xmlns:a16="http://schemas.microsoft.com/office/drawing/2014/main" xmlns="" id="{2F57772D-CAC3-4593-95B3-499E913D4E32}"/>
              </a:ext>
            </a:extLst>
          </p:cNvPr>
          <p:cNvSpPr txBox="1"/>
          <p:nvPr/>
        </p:nvSpPr>
        <p:spPr>
          <a:xfrm>
            <a:off x="1612105" y="4525060"/>
            <a:ext cx="9389269" cy="954107"/>
          </a:xfrm>
          <a:prstGeom prst="rect">
            <a:avLst/>
          </a:prstGeom>
          <a:noFill/>
        </p:spPr>
        <p:txBody>
          <a:bodyPr wrap="square">
            <a:spAutoFit/>
          </a:bodyPr>
          <a:lstStyle/>
          <a:p>
            <a:r>
              <a:rPr lang="en-US" sz="2800" i="1" dirty="0">
                <a:solidFill>
                  <a:srgbClr val="7030A0"/>
                </a:solidFill>
              </a:rPr>
              <a:t>Reading</a:t>
            </a:r>
          </a:p>
          <a:p>
            <a:r>
              <a:rPr lang="en-US" sz="2800" i="1" dirty="0">
                <a:solidFill>
                  <a:schemeClr val="accent2">
                    <a:lumMod val="50000"/>
                  </a:schemeClr>
                </a:solidFill>
              </a:rPr>
              <a:t>Read a passage about leisure activities in the country.</a:t>
            </a:r>
          </a:p>
        </p:txBody>
      </p:sp>
    </p:spTree>
    <p:extLst>
      <p:ext uri="{BB962C8B-B14F-4D97-AF65-F5344CB8AC3E}">
        <p14:creationId xmlns:p14="http://schemas.microsoft.com/office/powerpoint/2010/main" val="229641260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0BF261B6-DF29-429D-8EFE-23F5D4F11DEE}"/>
              </a:ext>
            </a:extLst>
          </p:cNvPr>
          <p:cNvSpPr>
            <a:spLocks noGrp="1"/>
          </p:cNvSpPr>
          <p:nvPr>
            <p:ph idx="1"/>
          </p:nvPr>
        </p:nvSpPr>
        <p:spPr>
          <a:xfrm>
            <a:off x="838199" y="1825625"/>
            <a:ext cx="10944225" cy="4351338"/>
          </a:xfrm>
        </p:spPr>
        <p:txBody>
          <a:bodyPr/>
          <a:lstStyle/>
          <a:p>
            <a:pPr marL="0" indent="0">
              <a:lnSpc>
                <a:spcPct val="150000"/>
              </a:lnSpc>
              <a:buNone/>
            </a:pPr>
            <a:r>
              <a:rPr lang="en-US" sz="2800" dirty="0">
                <a:solidFill>
                  <a:schemeClr val="accent2">
                    <a:lumMod val="50000"/>
                  </a:schemeClr>
                </a:solidFill>
                <a:latin typeface="Arial" panose="020B0604020202020204" pitchFamily="34" charset="0"/>
                <a:cs typeface="Arial" panose="020B0604020202020204" pitchFamily="34" charset="0"/>
              </a:rPr>
              <a:t>1. </a:t>
            </a:r>
            <a:r>
              <a:rPr lang="en-US" sz="2800" dirty="0">
                <a:solidFill>
                  <a:schemeClr val="accent2">
                    <a:lumMod val="50000"/>
                  </a:schemeClr>
                </a:solidFill>
              </a:rPr>
              <a:t>Do the exercises on page 51 WB.</a:t>
            </a:r>
          </a:p>
          <a:p>
            <a:pPr marL="0" indent="0">
              <a:lnSpc>
                <a:spcPct val="150000"/>
              </a:lnSpc>
              <a:buNone/>
            </a:pPr>
            <a:r>
              <a:rPr lang="en-US" sz="2800" dirty="0">
                <a:solidFill>
                  <a:schemeClr val="accent2">
                    <a:lumMod val="50000"/>
                  </a:schemeClr>
                </a:solidFill>
              </a:rPr>
              <a:t>2. Review the vocab and grammar in the unit. Practice using them. </a:t>
            </a:r>
          </a:p>
          <a:p>
            <a:pPr marL="0" indent="0">
              <a:lnSpc>
                <a:spcPct val="150000"/>
              </a:lnSpc>
              <a:buNone/>
            </a:pPr>
            <a:r>
              <a:rPr lang="en-US" sz="2800" dirty="0">
                <a:solidFill>
                  <a:schemeClr val="accent2">
                    <a:lumMod val="50000"/>
                  </a:schemeClr>
                </a:solidFill>
              </a:rPr>
              <a:t>3. Prepare the next lesson (page 87 SB)</a:t>
            </a:r>
          </a:p>
          <a:p>
            <a:pPr marL="0" indent="0">
              <a:lnSpc>
                <a:spcPct val="150000"/>
              </a:lnSpc>
              <a:buNone/>
            </a:pPr>
            <a:r>
              <a:rPr lang="en-US" sz="2800" dirty="0">
                <a:solidFill>
                  <a:schemeClr val="accent2">
                    <a:lumMod val="50000"/>
                  </a:schemeClr>
                </a:solidFill>
              </a:rPr>
              <a:t>4. Play the consolidation games on </a:t>
            </a:r>
            <a:r>
              <a:rPr lang="en-US" sz="2800" dirty="0">
                <a:solidFill>
                  <a:schemeClr val="accent2">
                    <a:lumMod val="50000"/>
                  </a:schemeClr>
                </a:solidFill>
                <a:hlinkClick r:id="rId3">
                  <a:extLst>
                    <a:ext uri="{A12FA001-AC4F-418D-AE19-62706E023703}">
                      <ahyp:hlinkClr xmlns:ahyp="http://schemas.microsoft.com/office/drawing/2018/hyperlinkcolor" xmlns="" val="tx"/>
                    </a:ext>
                  </a:extLst>
                </a:hlinkClick>
              </a:rPr>
              <a:t>www.eduhome.com.vn</a:t>
            </a:r>
            <a:r>
              <a:rPr lang="en-US" sz="2800" dirty="0">
                <a:solidFill>
                  <a:schemeClr val="accent2">
                    <a:lumMod val="50000"/>
                  </a:schemeClr>
                </a:solidFill>
              </a:rPr>
              <a:t> </a:t>
            </a:r>
            <a:endParaRPr lang="en-US" dirty="0">
              <a:solidFill>
                <a:schemeClr val="accent2">
                  <a:lumMod val="50000"/>
                </a:schemeClr>
              </a:solidFill>
            </a:endParaRPr>
          </a:p>
        </p:txBody>
      </p:sp>
      <p:sp>
        <p:nvSpPr>
          <p:cNvPr id="4" name="Hình chữ nhật: Góc Tròn 3">
            <a:extLst>
              <a:ext uri="{FF2B5EF4-FFF2-40B4-BE49-F238E27FC236}">
                <a16:creationId xmlns:a16="http://schemas.microsoft.com/office/drawing/2014/main" xmlns="" id="{8E4C9998-ABEA-4306-9FFD-62C78B341109}"/>
              </a:ext>
            </a:extLst>
          </p:cNvPr>
          <p:cNvSpPr/>
          <p:nvPr/>
        </p:nvSpPr>
        <p:spPr>
          <a:xfrm>
            <a:off x="1076325" y="533400"/>
            <a:ext cx="4543426" cy="1095375"/>
          </a:xfrm>
          <a:prstGeom prst="roundRect">
            <a:avLst>
              <a:gd name="adj" fmla="val 27084"/>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HOMEWORK</a:t>
            </a:r>
          </a:p>
        </p:txBody>
      </p:sp>
    </p:spTree>
    <p:extLst>
      <p:ext uri="{BB962C8B-B14F-4D97-AF65-F5344CB8AC3E}">
        <p14:creationId xmlns:p14="http://schemas.microsoft.com/office/powerpoint/2010/main" val="198392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56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9A39091-969E-4373-B714-8F44BDED342F}"/>
              </a:ext>
            </a:extLst>
          </p:cNvPr>
          <p:cNvSpPr/>
          <p:nvPr/>
        </p:nvSpPr>
        <p:spPr>
          <a:xfrm>
            <a:off x="698810" y="2277936"/>
            <a:ext cx="4900144" cy="2372842"/>
          </a:xfrm>
          <a:prstGeom prst="roundRect">
            <a:avLst/>
          </a:prstGeom>
          <a:solidFill>
            <a:schemeClr val="accent1">
              <a:lumMod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5400" b="1">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a:solidFill>
                  <a:schemeClr val="tx1"/>
                </a:solidFill>
                <a:effectLst>
                  <a:glow rad="228600">
                    <a:schemeClr val="accent2">
                      <a:satMod val="175000"/>
                      <a:alpha val="40000"/>
                    </a:schemeClr>
                  </a:glow>
                </a:effectLst>
                <a:latin typeface="+mj-lt"/>
                <a:ea typeface="+mj-ea"/>
                <a:cs typeface="+mj-cs"/>
              </a:rPr>
              <a:t>   </a:t>
            </a:r>
            <a:r>
              <a:rPr lang="en-US" sz="5800" b="1">
                <a:solidFill>
                  <a:schemeClr val="bg1"/>
                </a:solidFill>
                <a:effectLst>
                  <a:glow rad="228600">
                    <a:schemeClr val="accent2">
                      <a:satMod val="175000"/>
                      <a:alpha val="40000"/>
                    </a:schemeClr>
                  </a:glow>
                </a:effectLst>
                <a:latin typeface="+mj-lt"/>
                <a:ea typeface="+mj-ea"/>
                <a:cs typeface="+mj-cs"/>
              </a:rPr>
              <a:t>LESSON 9</a:t>
            </a:r>
          </a:p>
          <a:p>
            <a:pPr>
              <a:lnSpc>
                <a:spcPct val="90000"/>
              </a:lnSpc>
              <a:spcBef>
                <a:spcPct val="0"/>
              </a:spcBef>
              <a:spcAft>
                <a:spcPts val="600"/>
              </a:spcAft>
            </a:pPr>
            <a:r>
              <a:rPr lang="en-US" sz="5400" b="1">
                <a:solidFill>
                  <a:schemeClr val="bg1"/>
                </a:solidFill>
                <a:effectLst>
                  <a:glow rad="228600">
                    <a:schemeClr val="accent2">
                      <a:satMod val="175000"/>
                      <a:alpha val="40000"/>
                    </a:schemeClr>
                  </a:glow>
                </a:effectLst>
                <a:latin typeface="+mj-lt"/>
                <a:ea typeface="+mj-ea"/>
                <a:cs typeface="+mj-cs"/>
              </a:rPr>
              <a:t> </a:t>
            </a:r>
          </a:p>
        </p:txBody>
      </p:sp>
      <p:pic>
        <p:nvPicPr>
          <p:cNvPr id="6" name="Picture 9">
            <a:extLst>
              <a:ext uri="{FF2B5EF4-FFF2-40B4-BE49-F238E27FC236}">
                <a16:creationId xmlns:a16="http://schemas.microsoft.com/office/drawing/2014/main" xmlns="" id="{01B48EA0-11D3-462E-A132-AA1290B132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015788" y="2381465"/>
            <a:ext cx="4785562" cy="1494881"/>
          </a:xfrm>
          <a:prstGeom prst="rect">
            <a:avLst/>
          </a:prstGeom>
        </p:spPr>
      </p:pic>
      <p:sp>
        <p:nvSpPr>
          <p:cNvPr id="17" name="TextBox 16">
            <a:extLst>
              <a:ext uri="{FF2B5EF4-FFF2-40B4-BE49-F238E27FC236}">
                <a16:creationId xmlns:a16="http://schemas.microsoft.com/office/drawing/2014/main" xmlns="" id="{B1E13EF2-C642-45B6-950F-A60BF83E30A0}"/>
              </a:ext>
            </a:extLst>
          </p:cNvPr>
          <p:cNvSpPr txBox="1"/>
          <p:nvPr/>
        </p:nvSpPr>
        <p:spPr>
          <a:xfrm>
            <a:off x="7594792" y="2757118"/>
            <a:ext cx="2816033" cy="646331"/>
          </a:xfrm>
          <a:prstGeom prst="rect">
            <a:avLst/>
          </a:prstGeom>
          <a:noFill/>
        </p:spPr>
        <p:txBody>
          <a:bodyPr wrap="square" rtlCol="0">
            <a:spAutoFit/>
          </a:bodyPr>
          <a:lstStyle/>
          <a:p>
            <a:r>
              <a:rPr lang="en-US" sz="3600" b="1" dirty="0">
                <a:solidFill>
                  <a:schemeClr val="bg2">
                    <a:lumMod val="10000"/>
                  </a:schemeClr>
                </a:solidFill>
                <a:effectLst>
                  <a:glow rad="228600">
                    <a:schemeClr val="accent4">
                      <a:satMod val="175000"/>
                      <a:alpha val="40000"/>
                    </a:schemeClr>
                  </a:glow>
                </a:effectLst>
                <a:latin typeface=".VnArial" panose="020B7200000000000000" pitchFamily="34" charset="0"/>
              </a:rPr>
              <a:t>REVIEW 1</a:t>
            </a:r>
          </a:p>
        </p:txBody>
      </p:sp>
      <p:pic>
        <p:nvPicPr>
          <p:cNvPr id="10" name="Picture 17">
            <a:extLst>
              <a:ext uri="{FF2B5EF4-FFF2-40B4-BE49-F238E27FC236}">
                <a16:creationId xmlns:a16="http://schemas.microsoft.com/office/drawing/2014/main" xmlns="" id="{7E7010E7-6CC2-48BC-93AE-2C5C828FCD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67685">
            <a:off x="3813460" y="2155171"/>
            <a:ext cx="2528997" cy="795484"/>
          </a:xfrm>
          <a:prstGeom prst="rect">
            <a:avLst/>
          </a:prstGeom>
        </p:spPr>
      </p:pic>
      <p:pic>
        <p:nvPicPr>
          <p:cNvPr id="20" name="Picture 19" descr="Icon&#10;&#10;Description automatically generated">
            <a:extLst>
              <a:ext uri="{FF2B5EF4-FFF2-40B4-BE49-F238E27FC236}">
                <a16:creationId xmlns:a16="http://schemas.microsoft.com/office/drawing/2014/main" xmlns="" id="{988A73FA-C89E-4513-AF04-8C3A84D9064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6359310" y="2609786"/>
            <a:ext cx="1011346" cy="1011346"/>
          </a:xfrm>
          <a:prstGeom prst="rect">
            <a:avLst/>
          </a:prstGeom>
        </p:spPr>
      </p:pic>
    </p:spTree>
    <p:extLst>
      <p:ext uri="{BB962C8B-B14F-4D97-AF65-F5344CB8AC3E}">
        <p14:creationId xmlns:p14="http://schemas.microsoft.com/office/powerpoint/2010/main" val="64901426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AD463BB9-11F5-4FA0-AF1A-2BFC69616111}"/>
              </a:ext>
            </a:extLst>
          </p:cNvPr>
          <p:cNvPicPr>
            <a:picLocks noChangeAspect="1"/>
          </p:cNvPicPr>
          <p:nvPr/>
        </p:nvPicPr>
        <p:blipFill rotWithShape="1">
          <a:blip r:embed="rId4">
            <a:clrChange>
              <a:clrFrom>
                <a:srgbClr val="FFFFFF"/>
              </a:clrFrom>
              <a:clrTo>
                <a:srgbClr val="FFFFFF">
                  <a:alpha val="0"/>
                </a:srgbClr>
              </a:clrTo>
            </a:clrChange>
          </a:blip>
          <a:srcRect t="36842" r="5459" b="11842"/>
          <a:stretch/>
        </p:blipFill>
        <p:spPr>
          <a:xfrm>
            <a:off x="1481137" y="476250"/>
            <a:ext cx="2062163" cy="371475"/>
          </a:xfrm>
          <a:prstGeom prst="rect">
            <a:avLst/>
          </a:prstGeom>
        </p:spPr>
      </p:pic>
      <p:pic>
        <p:nvPicPr>
          <p:cNvPr id="6" name="Picture 2">
            <a:extLst>
              <a:ext uri="{FF2B5EF4-FFF2-40B4-BE49-F238E27FC236}">
                <a16:creationId xmlns:a16="http://schemas.microsoft.com/office/drawing/2014/main" xmlns="" id="{FFFEFC8B-7E47-4C02-92AA-D9DD8A6F09A5}"/>
              </a:ext>
            </a:extLst>
          </p:cNvPr>
          <p:cNvPicPr>
            <a:picLocks noChangeAspect="1"/>
          </p:cNvPicPr>
          <p:nvPr/>
        </p:nvPicPr>
        <p:blipFill rotWithShape="1">
          <a:blip r:embed="rId5">
            <a:clrChange>
              <a:clrFrom>
                <a:srgbClr val="F5F5F5"/>
              </a:clrFrom>
              <a:clrTo>
                <a:srgbClr val="F5F5F5">
                  <a:alpha val="0"/>
                </a:srgbClr>
              </a:clrTo>
            </a:clrChange>
          </a:blip>
          <a:srcRect l="3750" r="3203" b="7836"/>
          <a:stretch/>
        </p:blipFill>
        <p:spPr>
          <a:xfrm>
            <a:off x="371475" y="1168852"/>
            <a:ext cx="11494309" cy="5108123"/>
          </a:xfrm>
          <a:prstGeom prst="rect">
            <a:avLst/>
          </a:prstGeom>
        </p:spPr>
      </p:pic>
      <p:sp>
        <p:nvSpPr>
          <p:cNvPr id="7" name="TextBox 5">
            <a:extLst>
              <a:ext uri="{FF2B5EF4-FFF2-40B4-BE49-F238E27FC236}">
                <a16:creationId xmlns:a16="http://schemas.microsoft.com/office/drawing/2014/main" xmlns="" id="{ECD55DD0-0952-4172-BF3C-14FEB904EE95}"/>
              </a:ext>
            </a:extLst>
          </p:cNvPr>
          <p:cNvSpPr txBox="1"/>
          <p:nvPr/>
        </p:nvSpPr>
        <p:spPr>
          <a:xfrm>
            <a:off x="7115908" y="3100440"/>
            <a:ext cx="3349869" cy="523220"/>
          </a:xfrm>
          <a:prstGeom prst="rect">
            <a:avLst/>
          </a:prstGeom>
          <a:noFill/>
        </p:spPr>
        <p:txBody>
          <a:bodyPr wrap="square" rtlCol="0">
            <a:spAutoFit/>
          </a:bodyPr>
          <a:lstStyle/>
          <a:p>
            <a:r>
              <a:rPr lang="en-US" sz="2800" dirty="0">
                <a:solidFill>
                  <a:srgbClr val="FF0000"/>
                </a:solidFill>
              </a:rPr>
              <a:t>cafes</a:t>
            </a:r>
          </a:p>
        </p:txBody>
      </p:sp>
      <p:sp>
        <p:nvSpPr>
          <p:cNvPr id="8" name="TextBox 8">
            <a:extLst>
              <a:ext uri="{FF2B5EF4-FFF2-40B4-BE49-F238E27FC236}">
                <a16:creationId xmlns:a16="http://schemas.microsoft.com/office/drawing/2014/main" xmlns="" id="{9C4F9FB8-A1CD-4988-95FE-81F8FBDDCF54}"/>
              </a:ext>
            </a:extLst>
          </p:cNvPr>
          <p:cNvSpPr txBox="1"/>
          <p:nvPr/>
        </p:nvSpPr>
        <p:spPr>
          <a:xfrm>
            <a:off x="7077808" y="3717674"/>
            <a:ext cx="3349869" cy="523220"/>
          </a:xfrm>
          <a:prstGeom prst="rect">
            <a:avLst/>
          </a:prstGeom>
          <a:noFill/>
        </p:spPr>
        <p:txBody>
          <a:bodyPr wrap="square" rtlCol="0">
            <a:spAutoFit/>
          </a:bodyPr>
          <a:lstStyle/>
          <a:p>
            <a:r>
              <a:rPr lang="en-US" sz="2800" dirty="0">
                <a:solidFill>
                  <a:srgbClr val="FF0000"/>
                </a:solidFill>
              </a:rPr>
              <a:t>fresh air</a:t>
            </a:r>
          </a:p>
        </p:txBody>
      </p:sp>
      <p:sp>
        <p:nvSpPr>
          <p:cNvPr id="9" name="TextBox 9">
            <a:extLst>
              <a:ext uri="{FF2B5EF4-FFF2-40B4-BE49-F238E27FC236}">
                <a16:creationId xmlns:a16="http://schemas.microsoft.com/office/drawing/2014/main" xmlns="" id="{2EF929D2-F11F-49D8-A281-1BD56D26691F}"/>
              </a:ext>
            </a:extLst>
          </p:cNvPr>
          <p:cNvSpPr txBox="1"/>
          <p:nvPr/>
        </p:nvSpPr>
        <p:spPr>
          <a:xfrm>
            <a:off x="7020658" y="4309549"/>
            <a:ext cx="3349869" cy="523220"/>
          </a:xfrm>
          <a:prstGeom prst="rect">
            <a:avLst/>
          </a:prstGeom>
          <a:noFill/>
        </p:spPr>
        <p:txBody>
          <a:bodyPr wrap="square" rtlCol="0">
            <a:spAutoFit/>
          </a:bodyPr>
          <a:lstStyle/>
          <a:p>
            <a:r>
              <a:rPr lang="en-US" sz="2800" dirty="0">
                <a:solidFill>
                  <a:srgbClr val="FF0000"/>
                </a:solidFill>
              </a:rPr>
              <a:t>vehicles</a:t>
            </a:r>
          </a:p>
        </p:txBody>
      </p:sp>
      <p:sp>
        <p:nvSpPr>
          <p:cNvPr id="10" name="TextBox 10">
            <a:extLst>
              <a:ext uri="{FF2B5EF4-FFF2-40B4-BE49-F238E27FC236}">
                <a16:creationId xmlns:a16="http://schemas.microsoft.com/office/drawing/2014/main" xmlns="" id="{5BE50D67-5E10-4F3B-A20B-CA2E07CE4E91}"/>
              </a:ext>
            </a:extLst>
          </p:cNvPr>
          <p:cNvSpPr txBox="1"/>
          <p:nvPr/>
        </p:nvSpPr>
        <p:spPr>
          <a:xfrm>
            <a:off x="7087332" y="4864056"/>
            <a:ext cx="3349869" cy="523220"/>
          </a:xfrm>
          <a:prstGeom prst="rect">
            <a:avLst/>
          </a:prstGeom>
          <a:noFill/>
        </p:spPr>
        <p:txBody>
          <a:bodyPr wrap="square" rtlCol="0">
            <a:spAutoFit/>
          </a:bodyPr>
          <a:lstStyle/>
          <a:p>
            <a:r>
              <a:rPr lang="en-US" sz="2800" dirty="0">
                <a:solidFill>
                  <a:srgbClr val="FF0000"/>
                </a:solidFill>
              </a:rPr>
              <a:t>room</a:t>
            </a:r>
          </a:p>
        </p:txBody>
      </p:sp>
      <p:sp>
        <p:nvSpPr>
          <p:cNvPr id="11" name="TextBox 11">
            <a:extLst>
              <a:ext uri="{FF2B5EF4-FFF2-40B4-BE49-F238E27FC236}">
                <a16:creationId xmlns:a16="http://schemas.microsoft.com/office/drawing/2014/main" xmlns="" id="{4BA873AC-E847-41E6-BBF9-7D4A4AFC015A}"/>
              </a:ext>
            </a:extLst>
          </p:cNvPr>
          <p:cNvSpPr txBox="1"/>
          <p:nvPr/>
        </p:nvSpPr>
        <p:spPr>
          <a:xfrm>
            <a:off x="7106382" y="5500476"/>
            <a:ext cx="3349869" cy="523220"/>
          </a:xfrm>
          <a:prstGeom prst="rect">
            <a:avLst/>
          </a:prstGeom>
          <a:noFill/>
        </p:spPr>
        <p:txBody>
          <a:bodyPr wrap="square" rtlCol="0">
            <a:spAutoFit/>
          </a:bodyPr>
          <a:lstStyle/>
          <a:p>
            <a:r>
              <a:rPr lang="en-US" sz="2800" dirty="0">
                <a:solidFill>
                  <a:srgbClr val="FF0000"/>
                </a:solidFill>
              </a:rPr>
              <a:t>schools</a:t>
            </a:r>
          </a:p>
        </p:txBody>
      </p:sp>
      <p:pic>
        <p:nvPicPr>
          <p:cNvPr id="12" name="CD2 TRACK 39">
            <a:hlinkClick r:id="" action="ppaction://media"/>
            <a:extLst>
              <a:ext uri="{FF2B5EF4-FFF2-40B4-BE49-F238E27FC236}">
                <a16:creationId xmlns:a16="http://schemas.microsoft.com/office/drawing/2014/main" xmlns="" id="{ADFB0CA4-782A-4248-9F61-4D26C68038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4176" y="272859"/>
            <a:ext cx="609600" cy="609600"/>
          </a:xfrm>
          <a:prstGeom prst="rect">
            <a:avLst/>
          </a:prstGeom>
        </p:spPr>
      </p:pic>
    </p:spTree>
    <p:extLst>
      <p:ext uri="{BB962C8B-B14F-4D97-AF65-F5344CB8AC3E}">
        <p14:creationId xmlns:p14="http://schemas.microsoft.com/office/powerpoint/2010/main" val="13897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44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xmlns="" id="{6073C112-80DD-4586-8D62-CC5E4756A7A1}"/>
              </a:ext>
            </a:extLst>
          </p:cNvPr>
          <p:cNvSpPr txBox="1"/>
          <p:nvPr/>
        </p:nvSpPr>
        <p:spPr>
          <a:xfrm>
            <a:off x="247650" y="862935"/>
            <a:ext cx="11534775" cy="6109365"/>
          </a:xfrm>
          <a:prstGeom prst="rect">
            <a:avLst/>
          </a:prstGeom>
          <a:noFill/>
          <a:ln>
            <a:noFill/>
          </a:ln>
        </p:spPr>
        <p:txBody>
          <a:bodyPr wrap="square" numCol="2">
            <a:spAutoFit/>
          </a:bodyPr>
          <a:lstStyle/>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We need to plan our presentation on city and country life, Jessica.</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 know, I know. Let’s do it.</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OK. What are some …………… things about living in the city?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There are lots of ………………… and malls. There are so many things to do.</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Yeah, that’s a good idea.</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 also like the ……………….</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Me too. What about the country?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Well…there’s lots of ………………. There’s more fresh air, too.</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You’re right. Much more than the city.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Yeah.</a:t>
            </a:r>
          </a:p>
          <a:p>
            <a:endParaRPr lang="en-US" sz="2300" dirty="0">
              <a:latin typeface="Arial" panose="020B0604020202020204" pitchFamily="34" charset="0"/>
              <a:cs typeface="Arial" panose="020B0604020202020204" pitchFamily="34" charset="0"/>
            </a:endParaRP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OK. What about ……….. things about the city?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That’s easy. There are too many vehicles.</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Yeah, there are.</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What else?</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There isn’t enough room.</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 agree. There aren’t many ………………. or places to run around.</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OK. And the country?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There are too many ………………. I’m scared of snakes and so many other animals.</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Hmm. OK. I like all the animals in the country. I think we should write that there aren’t enough ………………….</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That’s a good idea. Let’s write that.</a:t>
            </a:r>
          </a:p>
        </p:txBody>
      </p:sp>
      <p:sp>
        <p:nvSpPr>
          <p:cNvPr id="5" name="TextBox 9">
            <a:extLst>
              <a:ext uri="{FF2B5EF4-FFF2-40B4-BE49-F238E27FC236}">
                <a16:creationId xmlns:a16="http://schemas.microsoft.com/office/drawing/2014/main" xmlns="" id="{0F5CAAA9-2AC3-40C0-BF8E-FFC8B6C18FAF}"/>
              </a:ext>
            </a:extLst>
          </p:cNvPr>
          <p:cNvSpPr txBox="1"/>
          <p:nvPr/>
        </p:nvSpPr>
        <p:spPr>
          <a:xfrm>
            <a:off x="3031880" y="360633"/>
            <a:ext cx="49119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50000"/>
                  </a:schemeClr>
                </a:solidFill>
                <a:effectLst/>
                <a:uLnTx/>
                <a:uFillTx/>
                <a:latin typeface="Arial" panose="020B0604020202020204" pitchFamily="34" charset="0"/>
                <a:cs typeface="Arial" panose="020B0604020202020204" pitchFamily="34" charset="0"/>
              </a:rPr>
              <a:t>Listen and fill in the blanks.</a:t>
            </a:r>
          </a:p>
        </p:txBody>
      </p:sp>
      <p:pic>
        <p:nvPicPr>
          <p:cNvPr id="6" name="CD2 TRACK 39">
            <a:hlinkClick r:id="" action="ppaction://media"/>
            <a:extLst>
              <a:ext uri="{FF2B5EF4-FFF2-40B4-BE49-F238E27FC236}">
                <a16:creationId xmlns:a16="http://schemas.microsoft.com/office/drawing/2014/main" xmlns="" id="{B077D51E-FC07-4570-8646-C02FDDC75FF6}"/>
              </a:ext>
            </a:extLst>
          </p:cNvPr>
          <p:cNvPicPr>
            <a:picLocks noChangeAspect="1"/>
          </p:cNvPicPr>
          <p:nvPr>
            <a:audioFile r:link="rId1"/>
            <p:extLst>
              <p:ext uri="{DAA4B4D4-6D71-4841-9C94-3DE7FCFB9230}">
                <p14:media xmlns:p14="http://schemas.microsoft.com/office/powerpoint/2010/main" r:embed="rId2">
                  <p14:trim st="15548"/>
                </p14:media>
              </p:ext>
            </p:extLst>
          </p:nvPr>
        </p:nvPicPr>
        <p:blipFill>
          <a:blip r:embed="rId4"/>
          <a:stretch>
            <a:fillRect/>
          </a:stretch>
        </p:blipFill>
        <p:spPr>
          <a:xfrm>
            <a:off x="9389451" y="227283"/>
            <a:ext cx="609600" cy="609600"/>
          </a:xfrm>
          <a:prstGeom prst="rect">
            <a:avLst/>
          </a:prstGeom>
        </p:spPr>
      </p:pic>
      <p:sp>
        <p:nvSpPr>
          <p:cNvPr id="7" name="TextBox 10">
            <a:extLst>
              <a:ext uri="{FF2B5EF4-FFF2-40B4-BE49-F238E27FC236}">
                <a16:creationId xmlns:a16="http://schemas.microsoft.com/office/drawing/2014/main" xmlns="" id="{C2635633-0342-4090-9E5C-2D3A49DD7486}"/>
              </a:ext>
            </a:extLst>
          </p:cNvPr>
          <p:cNvSpPr txBox="1"/>
          <p:nvPr/>
        </p:nvSpPr>
        <p:spPr>
          <a:xfrm>
            <a:off x="3932360" y="1879774"/>
            <a:ext cx="1055077" cy="461665"/>
          </a:xfrm>
          <a:prstGeom prst="rect">
            <a:avLst/>
          </a:prstGeom>
          <a:noFill/>
        </p:spPr>
        <p:txBody>
          <a:bodyPr wrap="square" rtlCol="0">
            <a:spAutoFit/>
          </a:bodyPr>
          <a:lstStyle/>
          <a:p>
            <a:r>
              <a:rPr lang="en-US" sz="2400" dirty="0">
                <a:solidFill>
                  <a:srgbClr val="FF0000"/>
                </a:solidFill>
              </a:rPr>
              <a:t>good</a:t>
            </a:r>
          </a:p>
        </p:txBody>
      </p:sp>
      <p:sp>
        <p:nvSpPr>
          <p:cNvPr id="8" name="TextBox 11">
            <a:extLst>
              <a:ext uri="{FF2B5EF4-FFF2-40B4-BE49-F238E27FC236}">
                <a16:creationId xmlns:a16="http://schemas.microsoft.com/office/drawing/2014/main" xmlns="" id="{4E6359D6-7D85-49AC-A462-EFDB3CB9BEB1}"/>
              </a:ext>
            </a:extLst>
          </p:cNvPr>
          <p:cNvSpPr txBox="1"/>
          <p:nvPr/>
        </p:nvSpPr>
        <p:spPr>
          <a:xfrm>
            <a:off x="3951410" y="2594035"/>
            <a:ext cx="1424353" cy="461665"/>
          </a:xfrm>
          <a:prstGeom prst="rect">
            <a:avLst/>
          </a:prstGeom>
          <a:noFill/>
        </p:spPr>
        <p:txBody>
          <a:bodyPr wrap="square" rtlCol="0">
            <a:spAutoFit/>
          </a:bodyPr>
          <a:lstStyle/>
          <a:p>
            <a:r>
              <a:rPr lang="en-US" sz="2400" dirty="0">
                <a:solidFill>
                  <a:srgbClr val="FF0000"/>
                </a:solidFill>
              </a:rPr>
              <a:t>museums</a:t>
            </a:r>
          </a:p>
        </p:txBody>
      </p:sp>
      <p:sp>
        <p:nvSpPr>
          <p:cNvPr id="9" name="TextBox 12">
            <a:extLst>
              <a:ext uri="{FF2B5EF4-FFF2-40B4-BE49-F238E27FC236}">
                <a16:creationId xmlns:a16="http://schemas.microsoft.com/office/drawing/2014/main" xmlns="" id="{38D6E4C4-7ED4-4422-A687-8C1656AE9178}"/>
              </a:ext>
            </a:extLst>
          </p:cNvPr>
          <p:cNvSpPr txBox="1"/>
          <p:nvPr/>
        </p:nvSpPr>
        <p:spPr>
          <a:xfrm>
            <a:off x="3386504" y="3640051"/>
            <a:ext cx="1055077" cy="461665"/>
          </a:xfrm>
          <a:prstGeom prst="rect">
            <a:avLst/>
          </a:prstGeom>
          <a:noFill/>
        </p:spPr>
        <p:txBody>
          <a:bodyPr wrap="square" rtlCol="0">
            <a:spAutoFit/>
          </a:bodyPr>
          <a:lstStyle/>
          <a:p>
            <a:r>
              <a:rPr lang="en-US" sz="2400" dirty="0">
                <a:solidFill>
                  <a:srgbClr val="FF0000"/>
                </a:solidFill>
              </a:rPr>
              <a:t>cafes</a:t>
            </a:r>
          </a:p>
        </p:txBody>
      </p:sp>
      <p:sp>
        <p:nvSpPr>
          <p:cNvPr id="10" name="TextBox 13">
            <a:extLst>
              <a:ext uri="{FF2B5EF4-FFF2-40B4-BE49-F238E27FC236}">
                <a16:creationId xmlns:a16="http://schemas.microsoft.com/office/drawing/2014/main" xmlns="" id="{0F1CE8FB-B263-4B91-94E8-A3A068DFBED8}"/>
              </a:ext>
            </a:extLst>
          </p:cNvPr>
          <p:cNvSpPr txBox="1"/>
          <p:nvPr/>
        </p:nvSpPr>
        <p:spPr>
          <a:xfrm>
            <a:off x="986936" y="4697212"/>
            <a:ext cx="1055077" cy="461665"/>
          </a:xfrm>
          <a:prstGeom prst="rect">
            <a:avLst/>
          </a:prstGeom>
          <a:noFill/>
        </p:spPr>
        <p:txBody>
          <a:bodyPr wrap="square" rtlCol="0">
            <a:spAutoFit/>
          </a:bodyPr>
          <a:lstStyle/>
          <a:p>
            <a:r>
              <a:rPr lang="en-US" sz="2400" dirty="0">
                <a:solidFill>
                  <a:srgbClr val="FF0000"/>
                </a:solidFill>
              </a:rPr>
              <a:t>nature</a:t>
            </a:r>
          </a:p>
        </p:txBody>
      </p:sp>
      <p:sp>
        <p:nvSpPr>
          <p:cNvPr id="11" name="TextBox 14">
            <a:extLst>
              <a:ext uri="{FF2B5EF4-FFF2-40B4-BE49-F238E27FC236}">
                <a16:creationId xmlns:a16="http://schemas.microsoft.com/office/drawing/2014/main" xmlns="" id="{D0954E1C-EE1F-450E-8444-31DEA314D115}"/>
              </a:ext>
            </a:extLst>
          </p:cNvPr>
          <p:cNvSpPr txBox="1"/>
          <p:nvPr/>
        </p:nvSpPr>
        <p:spPr>
          <a:xfrm>
            <a:off x="3488349" y="6111874"/>
            <a:ext cx="1055077" cy="461665"/>
          </a:xfrm>
          <a:prstGeom prst="rect">
            <a:avLst/>
          </a:prstGeom>
          <a:noFill/>
        </p:spPr>
        <p:txBody>
          <a:bodyPr wrap="square" rtlCol="0">
            <a:spAutoFit/>
          </a:bodyPr>
          <a:lstStyle/>
          <a:p>
            <a:r>
              <a:rPr lang="en-US" sz="2400" dirty="0">
                <a:solidFill>
                  <a:srgbClr val="FF0000"/>
                </a:solidFill>
              </a:rPr>
              <a:t>bad</a:t>
            </a:r>
          </a:p>
        </p:txBody>
      </p:sp>
      <p:sp>
        <p:nvSpPr>
          <p:cNvPr id="12" name="TextBox 15">
            <a:extLst>
              <a:ext uri="{FF2B5EF4-FFF2-40B4-BE49-F238E27FC236}">
                <a16:creationId xmlns:a16="http://schemas.microsoft.com/office/drawing/2014/main" xmlns="" id="{78E948AD-BCD8-44A9-9E9F-1B861ED849B1}"/>
              </a:ext>
            </a:extLst>
          </p:cNvPr>
          <p:cNvSpPr txBox="1"/>
          <p:nvPr/>
        </p:nvSpPr>
        <p:spPr>
          <a:xfrm>
            <a:off x="6591299" y="2965509"/>
            <a:ext cx="1055077" cy="461665"/>
          </a:xfrm>
          <a:prstGeom prst="rect">
            <a:avLst/>
          </a:prstGeom>
          <a:noFill/>
        </p:spPr>
        <p:txBody>
          <a:bodyPr wrap="square" rtlCol="0">
            <a:spAutoFit/>
          </a:bodyPr>
          <a:lstStyle/>
          <a:p>
            <a:r>
              <a:rPr lang="en-US" sz="2400" dirty="0">
                <a:solidFill>
                  <a:srgbClr val="FF0000"/>
                </a:solidFill>
              </a:rPr>
              <a:t>parks</a:t>
            </a:r>
          </a:p>
        </p:txBody>
      </p:sp>
      <p:sp>
        <p:nvSpPr>
          <p:cNvPr id="13" name="TextBox 16">
            <a:extLst>
              <a:ext uri="{FF2B5EF4-FFF2-40B4-BE49-F238E27FC236}">
                <a16:creationId xmlns:a16="http://schemas.microsoft.com/office/drawing/2014/main" xmlns="" id="{B03A149C-8A5E-49B5-844F-457538080DFC}"/>
              </a:ext>
            </a:extLst>
          </p:cNvPr>
          <p:cNvSpPr txBox="1"/>
          <p:nvPr/>
        </p:nvSpPr>
        <p:spPr>
          <a:xfrm>
            <a:off x="9958754" y="3659101"/>
            <a:ext cx="1271954" cy="461665"/>
          </a:xfrm>
          <a:prstGeom prst="rect">
            <a:avLst/>
          </a:prstGeom>
          <a:noFill/>
        </p:spPr>
        <p:txBody>
          <a:bodyPr wrap="square" rtlCol="0">
            <a:spAutoFit/>
          </a:bodyPr>
          <a:lstStyle/>
          <a:p>
            <a:r>
              <a:rPr lang="en-US" sz="2400" dirty="0">
                <a:solidFill>
                  <a:srgbClr val="FF0000"/>
                </a:solidFill>
              </a:rPr>
              <a:t>animals</a:t>
            </a:r>
          </a:p>
        </p:txBody>
      </p:sp>
      <p:sp>
        <p:nvSpPr>
          <p:cNvPr id="14" name="TextBox 17">
            <a:extLst>
              <a:ext uri="{FF2B5EF4-FFF2-40B4-BE49-F238E27FC236}">
                <a16:creationId xmlns:a16="http://schemas.microsoft.com/office/drawing/2014/main" xmlns="" id="{07D805A4-7FC7-4031-9202-0000F275844D}"/>
              </a:ext>
            </a:extLst>
          </p:cNvPr>
          <p:cNvSpPr txBox="1"/>
          <p:nvPr/>
        </p:nvSpPr>
        <p:spPr>
          <a:xfrm>
            <a:off x="8002466" y="5373251"/>
            <a:ext cx="1201615" cy="461665"/>
          </a:xfrm>
          <a:prstGeom prst="rect">
            <a:avLst/>
          </a:prstGeom>
          <a:noFill/>
        </p:spPr>
        <p:txBody>
          <a:bodyPr wrap="square" rtlCol="0">
            <a:spAutoFit/>
          </a:bodyPr>
          <a:lstStyle/>
          <a:p>
            <a:r>
              <a:rPr lang="en-US" sz="2400" dirty="0">
                <a:solidFill>
                  <a:srgbClr val="FF0000"/>
                </a:solidFill>
              </a:rPr>
              <a:t>schools</a:t>
            </a:r>
          </a:p>
        </p:txBody>
      </p:sp>
    </p:spTree>
    <p:extLst>
      <p:ext uri="{BB962C8B-B14F-4D97-AF65-F5344CB8AC3E}">
        <p14:creationId xmlns:p14="http://schemas.microsoft.com/office/powerpoint/2010/main" val="3616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8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xmlns=""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sp>
        <p:nvSpPr>
          <p:cNvPr id="10" name="Hình chữ nhật: Góc Tròn 9">
            <a:extLst>
              <a:ext uri="{FF2B5EF4-FFF2-40B4-BE49-F238E27FC236}">
                <a16:creationId xmlns:a16="http://schemas.microsoft.com/office/drawing/2014/main" xmlns="" id="{A4B6BEF4-FAE5-4EB5-BFA0-53071CE785E3}"/>
              </a:ext>
            </a:extLst>
          </p:cNvPr>
          <p:cNvSpPr/>
          <p:nvPr/>
        </p:nvSpPr>
        <p:spPr>
          <a:xfrm>
            <a:off x="495298" y="1428749"/>
            <a:ext cx="11296651" cy="4829176"/>
          </a:xfrm>
          <a:prstGeom prst="roundRect">
            <a:avLst>
              <a:gd name="adj" fmla="val 504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Arial" panose="020B0604020202020204" pitchFamily="34" charset="0"/>
                <a:cs typeface="Arial" panose="020B0604020202020204" pitchFamily="34" charset="0"/>
              </a:rPr>
              <a:t>Hello. My name is </a:t>
            </a:r>
            <a:r>
              <a:rPr lang="en-US" sz="2400" dirty="0" err="1">
                <a:solidFill>
                  <a:schemeClr val="tx1"/>
                </a:solidFill>
                <a:latin typeface="Arial" panose="020B0604020202020204" pitchFamily="34" charset="0"/>
                <a:cs typeface="Arial" panose="020B0604020202020204" pitchFamily="34" charset="0"/>
              </a:rPr>
              <a:t>Tâm</a:t>
            </a:r>
            <a:r>
              <a:rPr lang="en-US" sz="2400" dirty="0">
                <a:solidFill>
                  <a:schemeClr val="tx1"/>
                </a:solidFill>
                <a:latin typeface="Arial" panose="020B0604020202020204" pitchFamily="34" charset="0"/>
                <a:cs typeface="Arial" panose="020B0604020202020204" pitchFamily="34" charset="0"/>
              </a:rPr>
              <a:t>, and I live in Di Linh, Vietnam. It's about 230 kilometers away from Ho Chi Minh City. </a:t>
            </a:r>
          </a:p>
          <a:p>
            <a:pPr algn="just"/>
            <a:r>
              <a:rPr lang="en-US" sz="2400" dirty="0">
                <a:solidFill>
                  <a:schemeClr val="tx1"/>
                </a:solidFill>
                <a:latin typeface="Arial" panose="020B0604020202020204" pitchFamily="34" charset="0"/>
                <a:cs typeface="Arial" panose="020B0604020202020204" pitchFamily="34" charset="0"/>
              </a:rPr>
              <a:t>I really like to play and have fun with my friends. I love to play spinning tops. I think it's a really fun game. I also like to play tug of war. I'm strong, so I'm really good at it. My friends often play shuttlecock. I don't really like it. I think it's boring. I prefer to jump rope or go to my folk dance class. I dance with my sister every Sunday. We're not very good at it, but we always have a good time when we dance. My brother doesn't really like to dance. He usually picks flowers or makes jewelry. My family likes to play board games together. We sometimes play after dinner or before bed. </a:t>
            </a:r>
          </a:p>
          <a:p>
            <a:pPr algn="just"/>
            <a:r>
              <a:rPr lang="en-US" sz="2400" dirty="0">
                <a:solidFill>
                  <a:schemeClr val="tx1"/>
                </a:solidFill>
                <a:latin typeface="Arial" panose="020B0604020202020204" pitchFamily="34" charset="0"/>
                <a:cs typeface="Arial" panose="020B0604020202020204" pitchFamily="34" charset="0"/>
              </a:rPr>
              <a:t>I want to learn some more folk games and teach them to my friends and family. I think they'll like it.</a:t>
            </a:r>
          </a:p>
        </p:txBody>
      </p:sp>
    </p:spTree>
    <p:extLst>
      <p:ext uri="{BB962C8B-B14F-4D97-AF65-F5344CB8AC3E}">
        <p14:creationId xmlns:p14="http://schemas.microsoft.com/office/powerpoint/2010/main" val="21811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xmlns=""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xmlns="" id="{3663E4F4-A7DA-45FB-A991-282E0F3D8103}"/>
              </a:ext>
            </a:extLst>
          </p:cNvPr>
          <p:cNvPicPr>
            <a:picLocks noChangeAspect="1"/>
          </p:cNvPicPr>
          <p:nvPr/>
        </p:nvPicPr>
        <p:blipFill>
          <a:blip r:embed="rId3"/>
          <a:stretch>
            <a:fillRect/>
          </a:stretch>
        </p:blipFill>
        <p:spPr>
          <a:xfrm>
            <a:off x="352425" y="944929"/>
            <a:ext cx="9839636" cy="4055696"/>
          </a:xfrm>
          <a:prstGeom prst="rect">
            <a:avLst/>
          </a:prstGeom>
        </p:spPr>
      </p:pic>
      <p:pic>
        <p:nvPicPr>
          <p:cNvPr id="6" name="Hình ảnh 5">
            <a:extLst>
              <a:ext uri="{FF2B5EF4-FFF2-40B4-BE49-F238E27FC236}">
                <a16:creationId xmlns:a16="http://schemas.microsoft.com/office/drawing/2014/main" xmlns="" id="{EED62B64-110E-4BF3-AC8F-D71D94079305}"/>
              </a:ext>
            </a:extLst>
          </p:cNvPr>
          <p:cNvPicPr>
            <a:picLocks noChangeAspect="1"/>
          </p:cNvPicPr>
          <p:nvPr/>
        </p:nvPicPr>
        <p:blipFill>
          <a:blip r:embed="rId4">
            <a:duotone>
              <a:prstClr val="black"/>
              <a:schemeClr val="accent4">
                <a:tint val="45000"/>
                <a:satMod val="400000"/>
              </a:schemeClr>
            </a:duotone>
          </a:blip>
          <a:stretch>
            <a:fillRect/>
          </a:stretch>
        </p:blipFill>
        <p:spPr>
          <a:xfrm>
            <a:off x="414337" y="5110162"/>
            <a:ext cx="3653841" cy="1433513"/>
          </a:xfrm>
          <a:prstGeom prst="rect">
            <a:avLst/>
          </a:prstGeom>
        </p:spPr>
      </p:pic>
      <p:sp>
        <p:nvSpPr>
          <p:cNvPr id="9" name="Hình Bầu dục 8">
            <a:extLst>
              <a:ext uri="{FF2B5EF4-FFF2-40B4-BE49-F238E27FC236}">
                <a16:creationId xmlns:a16="http://schemas.microsoft.com/office/drawing/2014/main" xmlns="" id="{E88CB34F-1106-4C5A-8DE8-E8662ADD0FCB}"/>
              </a:ext>
            </a:extLst>
          </p:cNvPr>
          <p:cNvSpPr/>
          <p:nvPr/>
        </p:nvSpPr>
        <p:spPr>
          <a:xfrm>
            <a:off x="628650" y="5429250"/>
            <a:ext cx="390525" cy="390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Đường nối Thẳng 11">
            <a:extLst>
              <a:ext uri="{FF2B5EF4-FFF2-40B4-BE49-F238E27FC236}">
                <a16:creationId xmlns:a16="http://schemas.microsoft.com/office/drawing/2014/main" xmlns="" id="{5BFE412C-8E3A-43D7-9B7B-0BAE71EC8605}"/>
              </a:ext>
            </a:extLst>
          </p:cNvPr>
          <p:cNvCxnSpPr>
            <a:cxnSpLocks/>
          </p:cNvCxnSpPr>
          <p:nvPr/>
        </p:nvCxnSpPr>
        <p:spPr>
          <a:xfrm>
            <a:off x="4533900" y="2390775"/>
            <a:ext cx="2562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952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xmlns=""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xmlns="" id="{3663E4F4-A7DA-45FB-A991-282E0F3D8103}"/>
              </a:ext>
            </a:extLst>
          </p:cNvPr>
          <p:cNvPicPr>
            <a:picLocks noChangeAspect="1"/>
          </p:cNvPicPr>
          <p:nvPr/>
        </p:nvPicPr>
        <p:blipFill>
          <a:blip r:embed="rId3"/>
          <a:stretch>
            <a:fillRect/>
          </a:stretch>
        </p:blipFill>
        <p:spPr>
          <a:xfrm>
            <a:off x="323850" y="830629"/>
            <a:ext cx="9839636" cy="4055696"/>
          </a:xfrm>
          <a:prstGeom prst="rect">
            <a:avLst/>
          </a:prstGeom>
        </p:spPr>
      </p:pic>
      <p:pic>
        <p:nvPicPr>
          <p:cNvPr id="9" name="Hình ảnh 8">
            <a:extLst>
              <a:ext uri="{FF2B5EF4-FFF2-40B4-BE49-F238E27FC236}">
                <a16:creationId xmlns:a16="http://schemas.microsoft.com/office/drawing/2014/main" xmlns="" id="{A9ADE3FD-FBE7-4255-BA87-D6F19A4E306B}"/>
              </a:ext>
            </a:extLst>
          </p:cNvPr>
          <p:cNvPicPr>
            <a:picLocks noChangeAspect="1"/>
          </p:cNvPicPr>
          <p:nvPr/>
        </p:nvPicPr>
        <p:blipFill>
          <a:blip r:embed="rId4">
            <a:duotone>
              <a:prstClr val="black"/>
              <a:schemeClr val="accent4">
                <a:tint val="45000"/>
                <a:satMod val="400000"/>
              </a:schemeClr>
            </a:duotone>
          </a:blip>
          <a:stretch>
            <a:fillRect/>
          </a:stretch>
        </p:blipFill>
        <p:spPr>
          <a:xfrm>
            <a:off x="323850" y="4895850"/>
            <a:ext cx="3352800" cy="1657350"/>
          </a:xfrm>
          <a:prstGeom prst="rect">
            <a:avLst/>
          </a:prstGeom>
        </p:spPr>
      </p:pic>
      <p:cxnSp>
        <p:nvCxnSpPr>
          <p:cNvPr id="10" name="Đường nối Thẳng 9">
            <a:extLst>
              <a:ext uri="{FF2B5EF4-FFF2-40B4-BE49-F238E27FC236}">
                <a16:creationId xmlns:a16="http://schemas.microsoft.com/office/drawing/2014/main" xmlns="" id="{803F5E3B-DDE7-459A-862D-31919FF9A8A1}"/>
              </a:ext>
            </a:extLst>
          </p:cNvPr>
          <p:cNvCxnSpPr>
            <a:cxnSpLocks/>
          </p:cNvCxnSpPr>
          <p:nvPr/>
        </p:nvCxnSpPr>
        <p:spPr>
          <a:xfrm>
            <a:off x="1571625" y="2943225"/>
            <a:ext cx="480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Hình Bầu dục 11">
            <a:extLst>
              <a:ext uri="{FF2B5EF4-FFF2-40B4-BE49-F238E27FC236}">
                <a16:creationId xmlns:a16="http://schemas.microsoft.com/office/drawing/2014/main" xmlns="" id="{E60D3C5B-5078-420D-8499-3671E7FC667D}"/>
              </a:ext>
            </a:extLst>
          </p:cNvPr>
          <p:cNvSpPr/>
          <p:nvPr/>
        </p:nvSpPr>
        <p:spPr>
          <a:xfrm>
            <a:off x="542925" y="6105525"/>
            <a:ext cx="390525" cy="390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51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xmlns=""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xmlns="" id="{3663E4F4-A7DA-45FB-A991-282E0F3D8103}"/>
              </a:ext>
            </a:extLst>
          </p:cNvPr>
          <p:cNvPicPr>
            <a:picLocks noChangeAspect="1"/>
          </p:cNvPicPr>
          <p:nvPr/>
        </p:nvPicPr>
        <p:blipFill>
          <a:blip r:embed="rId3"/>
          <a:stretch>
            <a:fillRect/>
          </a:stretch>
        </p:blipFill>
        <p:spPr>
          <a:xfrm>
            <a:off x="323850" y="830629"/>
            <a:ext cx="9839636" cy="4055696"/>
          </a:xfrm>
          <a:prstGeom prst="rect">
            <a:avLst/>
          </a:prstGeom>
        </p:spPr>
      </p:pic>
      <p:pic>
        <p:nvPicPr>
          <p:cNvPr id="4" name="Hình ảnh 3">
            <a:extLst>
              <a:ext uri="{FF2B5EF4-FFF2-40B4-BE49-F238E27FC236}">
                <a16:creationId xmlns:a16="http://schemas.microsoft.com/office/drawing/2014/main" xmlns="" id="{8041855E-C4F4-4423-A394-364051926835}"/>
              </a:ext>
            </a:extLst>
          </p:cNvPr>
          <p:cNvPicPr>
            <a:picLocks noChangeAspect="1"/>
          </p:cNvPicPr>
          <p:nvPr/>
        </p:nvPicPr>
        <p:blipFill>
          <a:blip r:embed="rId4">
            <a:duotone>
              <a:prstClr val="black"/>
              <a:schemeClr val="accent4">
                <a:tint val="45000"/>
                <a:satMod val="400000"/>
              </a:schemeClr>
            </a:duotone>
          </a:blip>
          <a:stretch>
            <a:fillRect/>
          </a:stretch>
        </p:blipFill>
        <p:spPr>
          <a:xfrm>
            <a:off x="342900" y="4867275"/>
            <a:ext cx="2781300" cy="1638300"/>
          </a:xfrm>
          <a:prstGeom prst="rect">
            <a:avLst/>
          </a:prstGeom>
        </p:spPr>
      </p:pic>
      <p:cxnSp>
        <p:nvCxnSpPr>
          <p:cNvPr id="10" name="Đường nối Thẳng 9">
            <a:extLst>
              <a:ext uri="{FF2B5EF4-FFF2-40B4-BE49-F238E27FC236}">
                <a16:creationId xmlns:a16="http://schemas.microsoft.com/office/drawing/2014/main" xmlns="" id="{5350DF8B-45B1-4814-BEB6-BDD81C9EF71B}"/>
              </a:ext>
            </a:extLst>
          </p:cNvPr>
          <p:cNvCxnSpPr>
            <a:cxnSpLocks/>
          </p:cNvCxnSpPr>
          <p:nvPr/>
        </p:nvCxnSpPr>
        <p:spPr>
          <a:xfrm>
            <a:off x="1285875" y="3562350"/>
            <a:ext cx="4591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Hình Bầu dục 10">
            <a:extLst>
              <a:ext uri="{FF2B5EF4-FFF2-40B4-BE49-F238E27FC236}">
                <a16:creationId xmlns:a16="http://schemas.microsoft.com/office/drawing/2014/main" xmlns="" id="{7AA382DD-BC0A-4100-AD46-CDE8CC290A40}"/>
              </a:ext>
            </a:extLst>
          </p:cNvPr>
          <p:cNvSpPr/>
          <p:nvPr/>
        </p:nvSpPr>
        <p:spPr>
          <a:xfrm>
            <a:off x="647700" y="5486400"/>
            <a:ext cx="295275"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17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xmlns=""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xmlns="" id="{3663E4F4-A7DA-45FB-A991-282E0F3D8103}"/>
              </a:ext>
            </a:extLst>
          </p:cNvPr>
          <p:cNvPicPr>
            <a:picLocks noChangeAspect="1"/>
          </p:cNvPicPr>
          <p:nvPr/>
        </p:nvPicPr>
        <p:blipFill>
          <a:blip r:embed="rId3"/>
          <a:stretch>
            <a:fillRect/>
          </a:stretch>
        </p:blipFill>
        <p:spPr>
          <a:xfrm>
            <a:off x="323850" y="830629"/>
            <a:ext cx="9839636" cy="4055696"/>
          </a:xfrm>
          <a:prstGeom prst="rect">
            <a:avLst/>
          </a:prstGeom>
        </p:spPr>
      </p:pic>
      <p:pic>
        <p:nvPicPr>
          <p:cNvPr id="6" name="Hình ảnh 5">
            <a:extLst>
              <a:ext uri="{FF2B5EF4-FFF2-40B4-BE49-F238E27FC236}">
                <a16:creationId xmlns:a16="http://schemas.microsoft.com/office/drawing/2014/main" xmlns="" id="{1CFBD865-3291-4F70-A897-4ECADA4946AA}"/>
              </a:ext>
            </a:extLst>
          </p:cNvPr>
          <p:cNvPicPr>
            <a:picLocks noChangeAspect="1"/>
          </p:cNvPicPr>
          <p:nvPr/>
        </p:nvPicPr>
        <p:blipFill rotWithShape="1">
          <a:blip r:embed="rId4">
            <a:duotone>
              <a:prstClr val="black"/>
              <a:schemeClr val="accent4">
                <a:tint val="45000"/>
                <a:satMod val="400000"/>
              </a:schemeClr>
            </a:duotone>
          </a:blip>
          <a:srcRect l="6383" t="8737" r="6117" b="6796"/>
          <a:stretch/>
        </p:blipFill>
        <p:spPr>
          <a:xfrm>
            <a:off x="352425" y="4962525"/>
            <a:ext cx="3133725" cy="1657350"/>
          </a:xfrm>
          <a:prstGeom prst="rect">
            <a:avLst/>
          </a:prstGeom>
        </p:spPr>
      </p:pic>
      <p:cxnSp>
        <p:nvCxnSpPr>
          <p:cNvPr id="8" name="Đường nối Thẳng 7">
            <a:extLst>
              <a:ext uri="{FF2B5EF4-FFF2-40B4-BE49-F238E27FC236}">
                <a16:creationId xmlns:a16="http://schemas.microsoft.com/office/drawing/2014/main" xmlns="" id="{29EE8592-4DC9-4948-9968-A732B11C596E}"/>
              </a:ext>
            </a:extLst>
          </p:cNvPr>
          <p:cNvCxnSpPr>
            <a:cxnSpLocks/>
          </p:cNvCxnSpPr>
          <p:nvPr/>
        </p:nvCxnSpPr>
        <p:spPr>
          <a:xfrm>
            <a:off x="2638425" y="389572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Hình Bầu dục 9">
            <a:extLst>
              <a:ext uri="{FF2B5EF4-FFF2-40B4-BE49-F238E27FC236}">
                <a16:creationId xmlns:a16="http://schemas.microsoft.com/office/drawing/2014/main" xmlns="" id="{DC164B3D-C980-4511-9377-689B5E4BD884}"/>
              </a:ext>
            </a:extLst>
          </p:cNvPr>
          <p:cNvSpPr/>
          <p:nvPr/>
        </p:nvSpPr>
        <p:spPr>
          <a:xfrm>
            <a:off x="590550" y="5924550"/>
            <a:ext cx="295275"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75045"/>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759</Words>
  <Application>Microsoft Office PowerPoint</Application>
  <PresentationFormat>Custom</PresentationFormat>
  <Paragraphs>69</Paragraphs>
  <Slides>14</Slides>
  <Notes>1</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Admin</cp:lastModifiedBy>
  <cp:revision>13</cp:revision>
  <dcterms:created xsi:type="dcterms:W3CDTF">2023-06-03T09:47:28Z</dcterms:created>
  <dcterms:modified xsi:type="dcterms:W3CDTF">2023-09-26T14:18:38Z</dcterms:modified>
</cp:coreProperties>
</file>