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1" r:id="rId2"/>
    <p:sldId id="352" r:id="rId3"/>
    <p:sldId id="350" r:id="rId4"/>
    <p:sldId id="354" r:id="rId5"/>
    <p:sldId id="258" r:id="rId6"/>
    <p:sldId id="356" r:id="rId7"/>
    <p:sldId id="261" r:id="rId8"/>
    <p:sldId id="262" r:id="rId9"/>
    <p:sldId id="263" r:id="rId10"/>
    <p:sldId id="357" r:id="rId11"/>
    <p:sldId id="259" r:id="rId12"/>
    <p:sldId id="353" r:id="rId13"/>
    <p:sldId id="358" r:id="rId14"/>
    <p:sldId id="359" r:id="rId15"/>
    <p:sldId id="360" r:id="rId16"/>
    <p:sldId id="361" r:id="rId17"/>
    <p:sldId id="362" r:id="rId18"/>
    <p:sldId id="363" r:id="rId19"/>
    <p:sldId id="274" r:id="rId20"/>
    <p:sldId id="410" r:id="rId21"/>
    <p:sldId id="3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3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8T11:16:58.07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8T11:16:58.076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92E3-50C5-4BFB-AE8B-F674B8ABE640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491E3-F320-46A6-9C87-EFF8A12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4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EDC8F-66D3-4616-9B06-B802E294DE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52DF4B-7B3E-40B4-858C-046A922B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046DD9F-A0A8-4294-AC7E-5F785C2C2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AFA475-570C-4069-8FE5-A9A59EE5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FFE367-024F-40F7-9944-A26CC81B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C72819-F17A-43AB-B738-75CEC99C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8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A7C358-FCA3-4BC2-832A-15F6D21E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6EA7C9-C2A2-46C0-89AD-1502D2641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6BF522-FB77-45FB-9CCC-373DEDDC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7FBFF1-AED6-4D28-ADCE-39993A4F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16E441-2098-4352-A2AE-35FD3ECE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DB0838-0E9D-435C-AB8F-7A8F9FBA0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6EE049E-12CE-4B95-B0CF-DD0348E0B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66983DE-50F6-4666-AF51-B5ADD9D5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77A4C3-4D6B-4D05-8948-DEAB9052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56916A-85A0-454C-B967-DCCEF74B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B2C3B6-4B4F-4174-9C9D-CBB0F7DB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34DF5DA-D91E-4FA0-910E-B5A5611D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1476777-83AD-41DE-BDDE-42E2F835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608E42-F32B-4ADF-84B5-DC745EED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FF3CD7-5B94-4C14-9987-00861F8D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819FE8-B9B6-4E13-B7D6-00F45240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3E82FB9-C7AA-4EB4-85C2-641F1A324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E489D25-E522-486B-A557-9514FCE8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0CA760-61AA-41C9-9CDC-F7FC2E36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BEE9C4-9A09-4D31-9F4B-657DCA61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007686-8DC2-47C6-8501-4F1604A1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1528772-C768-4850-81ED-979F9EF40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91E956-291E-4E85-8A3E-F8EDC6D62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553D6E-8224-42AC-B96A-EE46CAA0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CD7ED64-0B32-4775-8F70-60CE83D0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B34154-95F4-419E-9534-5DF34FCC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7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110054-61A6-4131-A174-B10986E5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EB836E-36F9-485E-918E-327E4CE91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9F80B5-A304-4B46-B825-959264FAC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E572504-7889-4B3F-ACB1-557510326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1880568-FFFE-4F0B-ADB9-513340D80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8F56345-6878-405A-ABB4-C1B24DE6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B2FF8F2-A0D2-4F09-894C-0A2BDCFA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C4D7EDD-75E8-46F4-9DC5-5C5D47B0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9D4BED-1C0E-4610-B684-A9DD3569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E55D6B6-A9CA-43E2-A6AB-C98B022D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1CB2210-02D0-4FF8-81FC-777B470E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9DB1D5-004C-4879-8AC5-3C2D7068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8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D32A9D1-B4E4-49C0-B0CA-A1ABA5A3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5B8069C-F67A-4561-B11C-6CF410DD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EDD1604-DF69-4F69-ADB4-BE3E29C8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5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75EE95-C86A-40E1-88F0-E8D830D1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CC2CD07-BB70-4FDD-AA69-B51B5440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3EE0E82-5A79-46F8-837F-193E54A25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5512EF-3CB1-4031-9442-A827D237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C34921-4CAE-42AA-B70F-B746FD5C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21170E-D527-4B56-9C96-6EA3BCD2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151FDD-88C4-469C-A94B-D7B50C1F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849A95F-72D3-48B8-9CF8-901589521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0FFC0E0-0CFF-4FC9-810C-FE4EB16DF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73F545-6157-4C93-9186-4116535E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42738F-6ACB-4782-82FA-8F48A199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5967C33-93E8-411A-93BC-CC77815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DE47DED-D1E0-4F9F-BBE7-C3790142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378F988-4053-4B25-BAC9-A8374733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782DAD-9491-40D0-B96E-B4495C65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ABB4-3F74-4274-89C6-0D9CF71A6ACE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461EDF-7517-45D8-B962-E11B592D1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EE916F-B7F1-4341-82A7-C1A951841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F4C6-0E74-426A-AA2D-2367A614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8091021692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ote-sticky-note-yellow-pad-145514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ote-sticky-note-yellow-pad-145514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95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866D80A-F13A-4810-A6CF-6A904DE51A57}"/>
              </a:ext>
            </a:extLst>
          </p:cNvPr>
          <p:cNvGrpSpPr/>
          <p:nvPr/>
        </p:nvGrpSpPr>
        <p:grpSpPr>
          <a:xfrm>
            <a:off x="2952750" y="403828"/>
            <a:ext cx="6144273" cy="1000125"/>
            <a:chOff x="1285875" y="4651988"/>
            <a:chExt cx="6144273" cy="100012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8C7950-B34B-4AD2-AE58-C1AB8FD80114}"/>
                </a:ext>
              </a:extLst>
            </p:cNvPr>
            <p:cNvSpPr/>
            <p:nvPr/>
          </p:nvSpPr>
          <p:spPr>
            <a:xfrm>
              <a:off x="1285875" y="4651988"/>
              <a:ext cx="1000125" cy="100012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1B13A5F-A71F-4AF9-8069-71E1CC2CD4ED}"/>
                </a:ext>
              </a:extLst>
            </p:cNvPr>
            <p:cNvSpPr/>
            <p:nvPr/>
          </p:nvSpPr>
          <p:spPr>
            <a:xfrm>
              <a:off x="2362200" y="4723704"/>
              <a:ext cx="5067948" cy="856695"/>
            </a:xfrm>
            <a:prstGeom prst="roundRect">
              <a:avLst>
                <a:gd name="adj" fmla="val 4179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ADVERBS OF FREQUENCY</a:t>
              </a: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D1B8C1B-40F5-4A09-BDE4-C9878AE7E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0212" r="2233" b="10128"/>
          <a:stretch/>
        </p:blipFill>
        <p:spPr>
          <a:xfrm>
            <a:off x="943015" y="1593659"/>
            <a:ext cx="10305970" cy="46393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A1C629-6A42-498C-AA00-A0D879CD3EFF}"/>
              </a:ext>
            </a:extLst>
          </p:cNvPr>
          <p:cNvSpPr/>
          <p:nvPr/>
        </p:nvSpPr>
        <p:spPr>
          <a:xfrm>
            <a:off x="1814255" y="2452966"/>
            <a:ext cx="4110296" cy="3395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Never :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không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bao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giờ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rarely/seldom: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Hiếm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Hardly ever: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hầu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như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không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Sometimes: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thi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thoảng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Often: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thường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xuyên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Usually: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thường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thường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Always: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luôn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52DDF-EFB1-4632-9826-C412CCC7D2FB}"/>
              </a:ext>
            </a:extLst>
          </p:cNvPr>
          <p:cNvSpPr txBox="1"/>
          <p:nvPr/>
        </p:nvSpPr>
        <p:spPr>
          <a:xfrm>
            <a:off x="7762875" y="1457325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6DC7E-1551-4964-A13F-9157BE3AF747}"/>
              </a:ext>
            </a:extLst>
          </p:cNvPr>
          <p:cNvSpPr txBox="1"/>
          <p:nvPr/>
        </p:nvSpPr>
        <p:spPr>
          <a:xfrm>
            <a:off x="7291282" y="3316329"/>
            <a:ext cx="349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Sau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“ </a:t>
            </a:r>
            <a:r>
              <a:rPr lang="en-US" sz="2400" b="1" dirty="0" err="1">
                <a:solidFill>
                  <a:srgbClr val="C00000"/>
                </a:solidFill>
              </a:rPr>
              <a:t>tobe</a:t>
            </a:r>
            <a:r>
              <a:rPr lang="en-US" sz="2400" b="1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1C5171-6FDB-44B0-ADCE-BB130DD6B71E}"/>
              </a:ext>
            </a:extLst>
          </p:cNvPr>
          <p:cNvSpPr txBox="1"/>
          <p:nvPr/>
        </p:nvSpPr>
        <p:spPr>
          <a:xfrm>
            <a:off x="7224260" y="2105404"/>
            <a:ext cx="333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động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từ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thường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89AC8-636A-4D0C-8217-1C793FECA442}"/>
              </a:ext>
            </a:extLst>
          </p:cNvPr>
          <p:cNvSpPr txBox="1"/>
          <p:nvPr/>
        </p:nvSpPr>
        <p:spPr>
          <a:xfrm>
            <a:off x="7224260" y="2873009"/>
            <a:ext cx="37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I </a:t>
            </a:r>
            <a:r>
              <a:rPr lang="en-US" sz="2000" i="1" dirty="0">
                <a:solidFill>
                  <a:srgbClr val="C00000"/>
                </a:solidFill>
              </a:rPr>
              <a:t>often</a:t>
            </a:r>
            <a:r>
              <a:rPr lang="en-US" sz="2000" b="1" i="1" dirty="0"/>
              <a:t> surf the internet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58BEA52B-ED12-486F-B875-7F1AE92789DD}"/>
              </a:ext>
            </a:extLst>
          </p:cNvPr>
          <p:cNvSpPr txBox="1"/>
          <p:nvPr/>
        </p:nvSpPr>
        <p:spPr>
          <a:xfrm>
            <a:off x="7119485" y="3873134"/>
            <a:ext cx="37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He is </a:t>
            </a:r>
            <a:r>
              <a:rPr lang="en-US" sz="2000" b="1" i="1" dirty="0">
                <a:solidFill>
                  <a:srgbClr val="C00000"/>
                </a:solidFill>
              </a:rPr>
              <a:t>always</a:t>
            </a:r>
            <a:r>
              <a:rPr lang="en-US" sz="2000" b="1" i="1" dirty="0"/>
              <a:t> tired  after school. 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C76E6C8B-C49C-4C55-8764-0A01BBBDC34D}"/>
              </a:ext>
            </a:extLst>
          </p:cNvPr>
          <p:cNvSpPr txBox="1"/>
          <p:nvPr/>
        </p:nvSpPr>
        <p:spPr>
          <a:xfrm>
            <a:off x="7129357" y="4268829"/>
            <a:ext cx="3491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Giữa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“ don’t/doesn’t”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740A081C-DA52-4091-B526-BF8F552F2FEF}"/>
              </a:ext>
            </a:extLst>
          </p:cNvPr>
          <p:cNvSpPr txBox="1"/>
          <p:nvPr/>
        </p:nvSpPr>
        <p:spPr>
          <a:xfrm>
            <a:off x="7148060" y="5254259"/>
            <a:ext cx="37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mother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often drink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 in the morning. </a:t>
            </a:r>
          </a:p>
        </p:txBody>
      </p:sp>
    </p:spTree>
    <p:extLst>
      <p:ext uri="{BB962C8B-B14F-4D97-AF65-F5344CB8AC3E}">
        <p14:creationId xmlns:p14="http://schemas.microsoft.com/office/powerpoint/2010/main" val="1106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FA71DED3-FF3C-4EF1-919D-B51008964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8" r="718"/>
          <a:stretch/>
        </p:blipFill>
        <p:spPr>
          <a:xfrm>
            <a:off x="342900" y="1171574"/>
            <a:ext cx="11674982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F3D6255B-61B1-491A-908F-CB38D16BC8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8" t="2465" r="-118" b="352"/>
          <a:stretch/>
        </p:blipFill>
        <p:spPr>
          <a:xfrm>
            <a:off x="6124574" y="200024"/>
            <a:ext cx="4838701" cy="6405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688F99-0DDB-48B3-91C5-F771A36742BD}"/>
              </a:ext>
            </a:extLst>
          </p:cNvPr>
          <p:cNvSpPr txBox="1"/>
          <p:nvPr/>
        </p:nvSpPr>
        <p:spPr>
          <a:xfrm>
            <a:off x="8987936" y="398197"/>
            <a:ext cx="1415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to do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A548D6B-7470-4A65-BBA5-7AD71936605A}"/>
              </a:ext>
            </a:extLst>
          </p:cNvPr>
          <p:cNvSpPr txBox="1"/>
          <p:nvPr/>
        </p:nvSpPr>
        <p:spPr>
          <a:xfrm>
            <a:off x="7292486" y="5236897"/>
            <a:ext cx="28611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to jump rope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8B17A77-1F28-437A-99B1-2559C445046E}"/>
              </a:ext>
            </a:extLst>
          </p:cNvPr>
          <p:cNvSpPr txBox="1"/>
          <p:nvPr/>
        </p:nvSpPr>
        <p:spPr>
          <a:xfrm>
            <a:off x="7397261" y="5655997"/>
            <a:ext cx="28611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jump rope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FB231D9-53AF-4E74-B40B-D8140151C4CD}"/>
              </a:ext>
            </a:extLst>
          </p:cNvPr>
          <p:cNvSpPr txBox="1"/>
          <p:nvPr/>
        </p:nvSpPr>
        <p:spPr>
          <a:xfrm>
            <a:off x="666750" y="2225159"/>
            <a:ext cx="308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Fill in the blanks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C3165B6-D435-4AF3-959F-990B574505AF}"/>
              </a:ext>
            </a:extLst>
          </p:cNvPr>
          <p:cNvSpPr txBox="1"/>
          <p:nvPr/>
        </p:nvSpPr>
        <p:spPr>
          <a:xfrm>
            <a:off x="638175" y="3187184"/>
            <a:ext cx="5286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Listen and check your answers. 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662F957-FA80-4D08-97C7-C58B42FBB43C}"/>
              </a:ext>
            </a:extLst>
          </p:cNvPr>
          <p:cNvSpPr txBox="1"/>
          <p:nvPr/>
        </p:nvSpPr>
        <p:spPr>
          <a:xfrm>
            <a:off x="619125" y="4063484"/>
            <a:ext cx="5286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Listen again and repeat.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D1 TRACK 22">
            <a:hlinkClick r:id="" action="ppaction://media"/>
            <a:extLst>
              <a:ext uri="{FF2B5EF4-FFF2-40B4-BE49-F238E27FC236}">
                <a16:creationId xmlns:a16="http://schemas.microsoft.com/office/drawing/2014/main" id="{B28D5D85-8089-44B4-9B6A-42B86E153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2166" y="608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8148755F-FA57-47CB-B935-B69FBD5DA7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1700" y="852487"/>
            <a:ext cx="4743450" cy="92392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B01F77E-2685-4246-9746-06F1626128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" y="1057275"/>
            <a:ext cx="4562475" cy="533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EB76AA1-F5F1-4E4D-BA9B-95D6DECFA0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" y="2520950"/>
            <a:ext cx="4810125" cy="43815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C0E09D5-0FFB-45F3-ADE5-9CFDEBE018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62"/>
          <a:stretch/>
        </p:blipFill>
        <p:spPr>
          <a:xfrm>
            <a:off x="442912" y="3889375"/>
            <a:ext cx="4543425" cy="38100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227C70B-0BB3-4A24-85FA-7651A06071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450" y="5200650"/>
            <a:ext cx="4781550" cy="40005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CBEB93A-451A-4186-8817-5F950BA8040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0262" y="2370137"/>
            <a:ext cx="5229225" cy="83820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9C4B5BA0-3039-4561-A183-D3446641ACF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8375" y="3802062"/>
            <a:ext cx="5734050" cy="90487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C54BEEB-D3AA-4637-A18D-B08F6F427FD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0506" y="5246336"/>
            <a:ext cx="5981700" cy="553653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AA5E32EB-342A-45C1-B386-446C08114D79}"/>
              </a:ext>
            </a:extLst>
          </p:cNvPr>
          <p:cNvGrpSpPr/>
          <p:nvPr/>
        </p:nvGrpSpPr>
        <p:grpSpPr>
          <a:xfrm>
            <a:off x="2590800" y="266700"/>
            <a:ext cx="5919787" cy="819150"/>
            <a:chOff x="2390775" y="200025"/>
            <a:chExt cx="5919787" cy="819150"/>
          </a:xfrm>
        </p:grpSpPr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75C7B6A3-1C85-4602-8270-5D336BD56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85" t="4000" r="631" b="10000"/>
            <a:stretch/>
          </p:blipFill>
          <p:spPr>
            <a:xfrm>
              <a:off x="2390775" y="200025"/>
              <a:ext cx="5919787" cy="819150"/>
            </a:xfrm>
            <a:prstGeom prst="rect">
              <a:avLst/>
            </a:prstGeom>
          </p:spPr>
        </p:pic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FADE81F1-D7E4-40BF-BE08-EF007ECC838C}"/>
                </a:ext>
              </a:extLst>
            </p:cNvPr>
            <p:cNvSpPr/>
            <p:nvPr/>
          </p:nvSpPr>
          <p:spPr>
            <a:xfrm>
              <a:off x="6086475" y="552449"/>
              <a:ext cx="495300" cy="466725"/>
            </a:xfrm>
            <a:prstGeom prst="ellipse">
              <a:avLst/>
            </a:prstGeom>
            <a:solidFill>
              <a:srgbClr val="F1EDEA"/>
            </a:solidFill>
            <a:ln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6">
            <a:extLst>
              <a:ext uri="{FF2B5EF4-FFF2-40B4-BE49-F238E27FC236}">
                <a16:creationId xmlns:a16="http://schemas.microsoft.com/office/drawing/2014/main" id="{79E9CF51-E419-4F1C-ACA3-CB54D79E27AC}"/>
              </a:ext>
            </a:extLst>
          </p:cNvPr>
          <p:cNvSpPr txBox="1"/>
          <p:nvPr/>
        </p:nvSpPr>
        <p:spPr>
          <a:xfrm>
            <a:off x="563440" y="1744540"/>
            <a:ext cx="432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love to visit the country.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5310C8E8-E4B1-4646-929B-6FFDC2DFA37E}"/>
              </a:ext>
            </a:extLst>
          </p:cNvPr>
          <p:cNvSpPr txBox="1"/>
          <p:nvPr/>
        </p:nvSpPr>
        <p:spPr>
          <a:xfrm>
            <a:off x="639640" y="3106615"/>
            <a:ext cx="432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prefers to play folk games.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3761F924-919C-47A2-94C3-6081F9621A63}"/>
              </a:ext>
            </a:extLst>
          </p:cNvPr>
          <p:cNvSpPr txBox="1"/>
          <p:nvPr/>
        </p:nvSpPr>
        <p:spPr>
          <a:xfrm>
            <a:off x="649165" y="4478215"/>
            <a:ext cx="432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she like to play?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F1A33B7A-2378-4854-BB4D-835932D962DF}"/>
              </a:ext>
            </a:extLst>
          </p:cNvPr>
          <p:cNvSpPr txBox="1"/>
          <p:nvPr/>
        </p:nvSpPr>
        <p:spPr>
          <a:xfrm>
            <a:off x="658690" y="5754565"/>
            <a:ext cx="432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like to play shuttlecock.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3F58E787-D863-4375-913E-9A936DB99070}"/>
              </a:ext>
            </a:extLst>
          </p:cNvPr>
          <p:cNvSpPr txBox="1"/>
          <p:nvPr/>
        </p:nvSpPr>
        <p:spPr>
          <a:xfrm>
            <a:off x="5687890" y="1735015"/>
            <a:ext cx="565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they like to visit their hometown?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575DDCFB-0F79-4DE6-A533-9CAC71CB78FB}"/>
              </a:ext>
            </a:extLst>
          </p:cNvPr>
          <p:cNvSpPr txBox="1"/>
          <p:nvPr/>
        </p:nvSpPr>
        <p:spPr>
          <a:xfrm>
            <a:off x="5581650" y="3298771"/>
            <a:ext cx="590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never play spinning tops with my sister.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76F2B667-FDC9-47C0-AB53-D4EDC4943CBE}"/>
              </a:ext>
            </a:extLst>
          </p:cNvPr>
          <p:cNvSpPr txBox="1"/>
          <p:nvPr/>
        </p:nvSpPr>
        <p:spPr>
          <a:xfrm>
            <a:off x="5606912" y="4784671"/>
            <a:ext cx="650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always herd buffalo on the weekends?</a:t>
            </a:r>
          </a:p>
        </p:txBody>
      </p:sp>
    </p:spTree>
    <p:extLst>
      <p:ext uri="{BB962C8B-B14F-4D97-AF65-F5344CB8AC3E}">
        <p14:creationId xmlns:p14="http://schemas.microsoft.com/office/powerpoint/2010/main" val="4313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AA9377AF-9A22-420F-899C-D83E419B8E76}"/>
              </a:ext>
            </a:extLst>
          </p:cNvPr>
          <p:cNvSpPr/>
          <p:nvPr/>
        </p:nvSpPr>
        <p:spPr>
          <a:xfrm>
            <a:off x="5372100" y="1438274"/>
            <a:ext cx="495300" cy="533401"/>
          </a:xfrm>
          <a:prstGeom prst="ellipse">
            <a:avLst/>
          </a:prstGeom>
          <a:solidFill>
            <a:srgbClr val="F1EDEA"/>
          </a:solidFill>
          <a:ln>
            <a:solidFill>
              <a:srgbClr val="F1E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0B4F3E8-EB2C-4C31-83DB-F8B2B35EBB4C}"/>
              </a:ext>
            </a:extLst>
          </p:cNvPr>
          <p:cNvGrpSpPr/>
          <p:nvPr/>
        </p:nvGrpSpPr>
        <p:grpSpPr>
          <a:xfrm>
            <a:off x="1552030" y="190500"/>
            <a:ext cx="9439820" cy="6410325"/>
            <a:chOff x="1618705" y="219075"/>
            <a:chExt cx="9439820" cy="6410325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2D02B75-C9BF-47D1-AD78-6ABB35A0F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47"/>
            <a:stretch/>
          </p:blipFill>
          <p:spPr>
            <a:xfrm>
              <a:off x="1618705" y="247650"/>
              <a:ext cx="9439820" cy="6381750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E5CFF0A8-E1F9-4AFE-840C-434AB49341F7}"/>
                </a:ext>
              </a:extLst>
            </p:cNvPr>
            <p:cNvSpPr/>
            <p:nvPr/>
          </p:nvSpPr>
          <p:spPr>
            <a:xfrm>
              <a:off x="9315450" y="219075"/>
              <a:ext cx="495300" cy="485776"/>
            </a:xfrm>
            <a:prstGeom prst="ellipse">
              <a:avLst/>
            </a:prstGeom>
            <a:solidFill>
              <a:srgbClr val="F1EDEA"/>
            </a:solidFill>
            <a:ln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A1F5604E-D992-4C94-8F5A-5BAFF520FBCF}"/>
                </a:ext>
              </a:extLst>
            </p:cNvPr>
            <p:cNvSpPr/>
            <p:nvPr/>
          </p:nvSpPr>
          <p:spPr>
            <a:xfrm>
              <a:off x="5791200" y="2105024"/>
              <a:ext cx="495300" cy="533401"/>
            </a:xfrm>
            <a:prstGeom prst="ellipse">
              <a:avLst/>
            </a:prstGeom>
            <a:solidFill>
              <a:srgbClr val="F1EDEA"/>
            </a:solidFill>
            <a:ln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EDF527C-CDFD-49EE-B1CC-A00493102926}"/>
                </a:ext>
              </a:extLst>
            </p:cNvPr>
            <p:cNvSpPr/>
            <p:nvPr/>
          </p:nvSpPr>
          <p:spPr>
            <a:xfrm>
              <a:off x="5495925" y="2838449"/>
              <a:ext cx="495300" cy="533401"/>
            </a:xfrm>
            <a:prstGeom prst="ellipse">
              <a:avLst/>
            </a:prstGeom>
            <a:solidFill>
              <a:srgbClr val="F1EDEA"/>
            </a:solidFill>
            <a:ln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30C5ED2-6E87-431E-9B3D-E7920C9F86BC}"/>
                </a:ext>
              </a:extLst>
            </p:cNvPr>
            <p:cNvSpPr/>
            <p:nvPr/>
          </p:nvSpPr>
          <p:spPr>
            <a:xfrm>
              <a:off x="5648325" y="3533774"/>
              <a:ext cx="495300" cy="533401"/>
            </a:xfrm>
            <a:prstGeom prst="ellipse">
              <a:avLst/>
            </a:prstGeom>
            <a:solidFill>
              <a:srgbClr val="F1EDEA"/>
            </a:solidFill>
            <a:ln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78584828-2DD9-48A4-8A8F-234AF557C9CE}"/>
                </a:ext>
              </a:extLst>
            </p:cNvPr>
            <p:cNvSpPr/>
            <p:nvPr/>
          </p:nvSpPr>
          <p:spPr>
            <a:xfrm>
              <a:off x="8105775" y="4219574"/>
              <a:ext cx="495300" cy="533401"/>
            </a:xfrm>
            <a:prstGeom prst="ellipse">
              <a:avLst/>
            </a:prstGeom>
            <a:solidFill>
              <a:srgbClr val="F1EDEA"/>
            </a:solidFill>
            <a:ln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D1EF6A01-2318-4D7C-8717-62CE509C9032}"/>
                </a:ext>
              </a:extLst>
            </p:cNvPr>
            <p:cNvSpPr/>
            <p:nvPr/>
          </p:nvSpPr>
          <p:spPr>
            <a:xfrm>
              <a:off x="8772525" y="5581649"/>
              <a:ext cx="495300" cy="533401"/>
            </a:xfrm>
            <a:prstGeom prst="ellipse">
              <a:avLst/>
            </a:prstGeom>
            <a:solidFill>
              <a:srgbClr val="F1EDEA"/>
            </a:solidFill>
            <a:ln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32DD59B5-4E7B-4708-B898-2BA75AE380B8}"/>
                </a:ext>
              </a:extLst>
            </p:cNvPr>
            <p:cNvSpPr/>
            <p:nvPr/>
          </p:nvSpPr>
          <p:spPr>
            <a:xfrm>
              <a:off x="6762750" y="4895849"/>
              <a:ext cx="495300" cy="533401"/>
            </a:xfrm>
            <a:prstGeom prst="ellipse">
              <a:avLst/>
            </a:prstGeom>
            <a:solidFill>
              <a:srgbClr val="F1EDEA"/>
            </a:solidFill>
            <a:ln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2B90F121-FF1F-4DAD-A0BD-85086C681815}"/>
                </a:ext>
              </a:extLst>
            </p:cNvPr>
            <p:cNvSpPr/>
            <p:nvPr/>
          </p:nvSpPr>
          <p:spPr>
            <a:xfrm>
              <a:off x="5372100" y="1457324"/>
              <a:ext cx="495300" cy="533401"/>
            </a:xfrm>
            <a:prstGeom prst="ellipse">
              <a:avLst/>
            </a:prstGeom>
            <a:solidFill>
              <a:srgbClr val="F1EDEA"/>
            </a:solidFill>
            <a:ln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D9DFD300-F8C4-402C-AEBA-7C1675691C20}"/>
              </a:ext>
            </a:extLst>
          </p:cNvPr>
          <p:cNvSpPr txBox="1"/>
          <p:nvPr/>
        </p:nvSpPr>
        <p:spPr>
          <a:xfrm>
            <a:off x="2396636" y="1727858"/>
            <a:ext cx="705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she prefer to jump rope?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C5D996AE-B16D-4EB6-A536-6654FBD92BC3}"/>
              </a:ext>
            </a:extLst>
          </p:cNvPr>
          <p:cNvSpPr txBox="1"/>
          <p:nvPr/>
        </p:nvSpPr>
        <p:spPr>
          <a:xfrm>
            <a:off x="2396635" y="2439674"/>
            <a:ext cx="705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kids like to play here?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5C36F5B7-E534-490E-9268-F49C7C4C401D}"/>
              </a:ext>
            </a:extLst>
          </p:cNvPr>
          <p:cNvSpPr txBox="1"/>
          <p:nvPr/>
        </p:nvSpPr>
        <p:spPr>
          <a:xfrm>
            <a:off x="2434736" y="3162977"/>
            <a:ext cx="705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she prefer to jump rope?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4044CA20-EC01-41C1-8577-8858AFA5FD55}"/>
              </a:ext>
            </a:extLst>
          </p:cNvPr>
          <p:cNvSpPr txBox="1"/>
          <p:nvPr/>
        </p:nvSpPr>
        <p:spPr>
          <a:xfrm>
            <a:off x="2423747" y="3831925"/>
            <a:ext cx="705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don't like to pick flowers.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1994D5B7-C9AA-492E-A5BC-C01FD3529465}"/>
              </a:ext>
            </a:extLst>
          </p:cNvPr>
          <p:cNvSpPr txBox="1"/>
          <p:nvPr/>
        </p:nvSpPr>
        <p:spPr>
          <a:xfrm>
            <a:off x="2404697" y="4544326"/>
            <a:ext cx="897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don't often play spinning tops after school.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392B0F27-0D0C-4ECB-8DD5-DC53F46335DF}"/>
              </a:ext>
            </a:extLst>
          </p:cNvPr>
          <p:cNvSpPr txBox="1"/>
          <p:nvPr/>
        </p:nvSpPr>
        <p:spPr>
          <a:xfrm>
            <a:off x="2423747" y="5190052"/>
            <a:ext cx="705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does she usually jump rope with?</a:t>
            </a: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B14DC9A7-4F27-42D1-BFF3-C6AC7CF87948}"/>
              </a:ext>
            </a:extLst>
          </p:cNvPr>
          <p:cNvSpPr txBox="1"/>
          <p:nvPr/>
        </p:nvSpPr>
        <p:spPr>
          <a:xfrm>
            <a:off x="2385647" y="5934722"/>
            <a:ext cx="93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my hometown sometimes play folk games.</a:t>
            </a:r>
          </a:p>
        </p:txBody>
      </p:sp>
    </p:spTree>
    <p:extLst>
      <p:ext uri="{BB962C8B-B14F-4D97-AF65-F5344CB8AC3E}">
        <p14:creationId xmlns:p14="http://schemas.microsoft.com/office/powerpoint/2010/main" val="22203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9359BD3-9C39-44A2-AF03-D9EC4353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" y="757237"/>
            <a:ext cx="10648950" cy="5429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70FA93C-FD33-45B7-8622-91146FCA1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" r="1604" b="8247"/>
          <a:stretch/>
        </p:blipFill>
        <p:spPr>
          <a:xfrm>
            <a:off x="952500" y="1433512"/>
            <a:ext cx="10229850" cy="36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5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9359BD3-9C39-44A2-AF03-D9EC4353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" y="757237"/>
            <a:ext cx="10648950" cy="5429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70FA93C-FD33-45B7-8622-91146FCA1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" t="39956" r="1604" b="8247"/>
          <a:stretch/>
        </p:blipFill>
        <p:spPr>
          <a:xfrm>
            <a:off x="990600" y="1638300"/>
            <a:ext cx="10229850" cy="2068256"/>
          </a:xfrm>
          <a:prstGeom prst="rect">
            <a:avLst/>
          </a:prstGeom>
        </p:spPr>
      </p:pic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F961042C-D0E6-435B-8411-878373A806BA}"/>
              </a:ext>
            </a:extLst>
          </p:cNvPr>
          <p:cNvSpPr/>
          <p:nvPr/>
        </p:nvSpPr>
        <p:spPr>
          <a:xfrm>
            <a:off x="1333121" y="4135198"/>
            <a:ext cx="3967970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rgbClr val="F1EDEA"/>
          </a:solidFill>
          <a:ln>
            <a:solidFill>
              <a:srgbClr val="F1ED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An like to pick flowers?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D5850F3-7446-4EEF-90AA-E7552B50AAE9}"/>
              </a:ext>
            </a:extLst>
          </p:cNvPr>
          <p:cNvSpPr/>
          <p:nvPr/>
        </p:nvSpPr>
        <p:spPr>
          <a:xfrm>
            <a:off x="6290834" y="4220923"/>
            <a:ext cx="5034392" cy="1379777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1ED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she doesn't. </a:t>
            </a:r>
          </a:p>
          <a:p>
            <a:pPr algn="ctr"/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rarely picks flowers.</a:t>
            </a:r>
          </a:p>
        </p:txBody>
      </p:sp>
    </p:spTree>
    <p:extLst>
      <p:ext uri="{BB962C8B-B14F-4D97-AF65-F5344CB8AC3E}">
        <p14:creationId xmlns:p14="http://schemas.microsoft.com/office/powerpoint/2010/main" val="6852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9359BD3-9C39-44A2-AF03-D9EC4353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" y="757237"/>
            <a:ext cx="10648950" cy="5429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70FA93C-FD33-45B7-8622-91146FCA1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" t="39956" r="1604" b="8247"/>
          <a:stretch/>
        </p:blipFill>
        <p:spPr>
          <a:xfrm>
            <a:off x="990600" y="1638300"/>
            <a:ext cx="10229850" cy="2068256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0E0D0274-8430-4B51-83B0-1F7C692DF32D}"/>
              </a:ext>
            </a:extLst>
          </p:cNvPr>
          <p:cNvSpPr/>
          <p:nvPr/>
        </p:nvSpPr>
        <p:spPr>
          <a:xfrm>
            <a:off x="1371221" y="4058998"/>
            <a:ext cx="3967970" cy="1943217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rgbClr val="F1EDEA"/>
          </a:solidFill>
          <a:ln>
            <a:solidFill>
              <a:srgbClr val="F1ED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An like to play tug of war?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CFD7B207-C499-4A86-AD0B-F995B2FDEF0A}"/>
              </a:ext>
            </a:extLst>
          </p:cNvPr>
          <p:cNvSpPr/>
          <p:nvPr/>
        </p:nvSpPr>
        <p:spPr>
          <a:xfrm>
            <a:off x="6224159" y="4058998"/>
            <a:ext cx="4822166" cy="1943217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rgbClr val="F1EDEA"/>
          </a:solidFill>
          <a:ln>
            <a:solidFill>
              <a:srgbClr val="F1ED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she does.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often plays with local children.</a:t>
            </a:r>
          </a:p>
        </p:txBody>
      </p:sp>
    </p:spTree>
    <p:extLst>
      <p:ext uri="{BB962C8B-B14F-4D97-AF65-F5344CB8AC3E}">
        <p14:creationId xmlns:p14="http://schemas.microsoft.com/office/powerpoint/2010/main" val="3803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9359BD3-9C39-44A2-AF03-D9EC4353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" y="757237"/>
            <a:ext cx="10648950" cy="5429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70FA93C-FD33-45B7-8622-91146FCA1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" t="39956" r="1604" b="8247"/>
          <a:stretch/>
        </p:blipFill>
        <p:spPr>
          <a:xfrm>
            <a:off x="990600" y="1638300"/>
            <a:ext cx="10229850" cy="2068256"/>
          </a:xfrm>
          <a:prstGeom prst="rect">
            <a:avLst/>
          </a:prstGeom>
        </p:spPr>
      </p:pic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D6B1D738-51D6-426E-86B8-1679B50FEF63}"/>
              </a:ext>
            </a:extLst>
          </p:cNvPr>
          <p:cNvSpPr/>
          <p:nvPr/>
        </p:nvSpPr>
        <p:spPr>
          <a:xfrm>
            <a:off x="971171" y="3906598"/>
            <a:ext cx="3967970" cy="1820008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rgbClr val="F1EDEA"/>
          </a:solidFill>
          <a:ln>
            <a:solidFill>
              <a:srgbClr val="F1ED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An like to play spinning tops?</a:t>
            </a: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6473D32B-FAC7-441E-826E-6F2133120E79}"/>
              </a:ext>
            </a:extLst>
          </p:cNvPr>
          <p:cNvSpPr/>
          <p:nvPr/>
        </p:nvSpPr>
        <p:spPr>
          <a:xfrm>
            <a:off x="6328934" y="3944698"/>
            <a:ext cx="4822166" cy="1820008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rgbClr val="F1EDEA"/>
          </a:solidFill>
          <a:ln>
            <a:solidFill>
              <a:srgbClr val="F1ED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she does.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always plays with her sister.</a:t>
            </a:r>
          </a:p>
        </p:txBody>
      </p:sp>
    </p:spTree>
    <p:extLst>
      <p:ext uri="{BB962C8B-B14F-4D97-AF65-F5344CB8AC3E}">
        <p14:creationId xmlns:p14="http://schemas.microsoft.com/office/powerpoint/2010/main" val="40389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524" y="1288287"/>
            <a:ext cx="11163301" cy="5017263"/>
            <a:chOff x="70954" y="91439"/>
            <a:chExt cx="12137736" cy="6711697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533570" y="117512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914446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70954" y="126656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914446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46"/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343075" y="1014239"/>
            <a:ext cx="10585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/>
            <a:r>
              <a:rPr lang="en-US" sz="3600" b="1" i="1" u="sng" dirty="0">
                <a:solidFill>
                  <a:prstClr val="black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Unit 2</a:t>
            </a:r>
            <a:endParaRPr lang="en-US" sz="3600" b="1" i="1" dirty="0">
              <a:solidFill>
                <a:prstClr val="black"/>
              </a:solidFill>
              <a:latin typeface="Constantia" panose="02030602050306030303" pitchFamily="18" charset="0"/>
              <a:sym typeface="Wingdings" panose="05000000000000000000" pitchFamily="2" charset="2"/>
            </a:endParaRPr>
          </a:p>
          <a:p>
            <a:pPr algn="ctr" defTabSz="914446"/>
            <a:r>
              <a:rPr lang="en-US" sz="2800" b="1" i="1" dirty="0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LIFE IN THE COUNTRY</a:t>
            </a:r>
          </a:p>
          <a:p>
            <a:pPr defTabSz="914446"/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     Lesson 5: </a:t>
            </a:r>
            <a:r>
              <a:rPr lang="en-US" sz="2800" b="1" i="1" dirty="0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Grammar</a:t>
            </a:r>
          </a:p>
          <a:p>
            <a:pPr defTabSz="914446"/>
            <a:endParaRPr lang="en-US" sz="3600" i="1" dirty="0">
              <a:solidFill>
                <a:prstClr val="black"/>
              </a:solidFill>
              <a:latin typeface="Constantia" panose="02030602050306030303" pitchFamily="18" charset="0"/>
              <a:sym typeface="Wingdings" panose="05000000000000000000" pitchFamily="2" charset="2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25BF8287-D7AE-4CE2-8C90-1DF901C4D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AB606CD-D414-4AED-8110-41B39374CE1C}"/>
              </a:ext>
            </a:extLst>
          </p:cNvPr>
          <p:cNvSpPr txBox="1"/>
          <p:nvPr/>
        </p:nvSpPr>
        <p:spPr>
          <a:xfrm>
            <a:off x="-2774021" y="2204024"/>
            <a:ext cx="264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2400" b="1">
                <a:solidFill>
                  <a:prstClr val="black"/>
                </a:solidFill>
                <a:latin typeface="Contastia"/>
              </a:rPr>
              <a:t>   Ms Phương </a:t>
            </a:r>
          </a:p>
          <a:p>
            <a:pPr defTabSz="914446"/>
            <a:r>
              <a:rPr lang="en-US" sz="2400" b="1">
                <a:solidFill>
                  <a:prstClr val="black"/>
                </a:solidFill>
                <a:latin typeface="Contastia"/>
              </a:rPr>
              <a:t>Zalo: 0966765064</a:t>
            </a:r>
          </a:p>
        </p:txBody>
      </p:sp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id="{615F507B-9B63-40E6-BA94-A41DD6D81E7C}"/>
              </a:ext>
            </a:extLst>
          </p:cNvPr>
          <p:cNvSpPr/>
          <p:nvPr/>
        </p:nvSpPr>
        <p:spPr>
          <a:xfrm>
            <a:off x="3759200" y="301622"/>
            <a:ext cx="4673600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WARP-UP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3751962-F513-47A4-985F-49C528074411}"/>
              </a:ext>
            </a:extLst>
          </p:cNvPr>
          <p:cNvSpPr txBox="1"/>
          <p:nvPr/>
        </p:nvSpPr>
        <p:spPr>
          <a:xfrm>
            <a:off x="1621631" y="2593539"/>
            <a:ext cx="90368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Grammar</a:t>
            </a:r>
          </a:p>
          <a:p>
            <a:pPr marL="571500" indent="-571500">
              <a:buFontTx/>
              <a:buChar char="-"/>
            </a:pPr>
            <a:r>
              <a:rPr lang="en-US" sz="2800" i="1" dirty="0"/>
              <a:t>Verbs expressing preference + to infinitive </a:t>
            </a:r>
          </a:p>
          <a:p>
            <a:pPr marL="571500" indent="-571500">
              <a:buFontTx/>
              <a:buChar char="-"/>
            </a:pPr>
            <a:r>
              <a:rPr lang="en-US" sz="2800" i="1" dirty="0"/>
              <a:t>Adverbs of frequency 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F56CD805-18CA-4693-B2F2-9EA25AFAD2BE}"/>
              </a:ext>
            </a:extLst>
          </p:cNvPr>
          <p:cNvSpPr txBox="1"/>
          <p:nvPr/>
        </p:nvSpPr>
        <p:spPr>
          <a:xfrm>
            <a:off x="1640681" y="4067860"/>
            <a:ext cx="86367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Speaking</a:t>
            </a:r>
          </a:p>
          <a:p>
            <a:r>
              <a:rPr lang="en-US" sz="2800" i="1" dirty="0"/>
              <a:t>Talk about folk games and activities in the country.</a:t>
            </a:r>
          </a:p>
        </p:txBody>
      </p:sp>
    </p:spTree>
    <p:extLst>
      <p:ext uri="{BB962C8B-B14F-4D97-AF65-F5344CB8AC3E}">
        <p14:creationId xmlns:p14="http://schemas.microsoft.com/office/powerpoint/2010/main" val="22964126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7B9F0BA-1B76-414B-AAB0-6D1C53645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942974"/>
            <a:ext cx="5567363" cy="569919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563EE6-8196-47F3-9A67-8BF7EE197F9A}"/>
              </a:ext>
            </a:extLst>
          </p:cNvPr>
          <p:cNvSpPr txBox="1"/>
          <p:nvPr/>
        </p:nvSpPr>
        <p:spPr>
          <a:xfrm>
            <a:off x="1771650" y="171449"/>
            <a:ext cx="665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words from the word search.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CE9E8C0-0B95-4ECE-B632-0AF71C947DCE}"/>
              </a:ext>
            </a:extLst>
          </p:cNvPr>
          <p:cNvSpPr txBox="1"/>
          <p:nvPr/>
        </p:nvSpPr>
        <p:spPr>
          <a:xfrm>
            <a:off x="7191376" y="786883"/>
            <a:ext cx="2505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hometown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449BD3-E2D4-4E8E-B267-8EFA111CB813}"/>
              </a:ext>
            </a:extLst>
          </p:cNvPr>
          <p:cNvSpPr txBox="1"/>
          <p:nvPr/>
        </p:nvSpPr>
        <p:spPr>
          <a:xfrm>
            <a:off x="7191376" y="1472683"/>
            <a:ext cx="3095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folk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4801439-E2E7-44DA-A64C-49DB435F2257}"/>
              </a:ext>
            </a:extLst>
          </p:cNvPr>
          <p:cNvSpPr txBox="1"/>
          <p:nvPr/>
        </p:nvSpPr>
        <p:spPr>
          <a:xfrm>
            <a:off x="7191376" y="2158483"/>
            <a:ext cx="3019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 of war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205659-31BB-4A90-96D2-1B4F59677477}"/>
              </a:ext>
            </a:extLst>
          </p:cNvPr>
          <p:cNvSpPr txBox="1"/>
          <p:nvPr/>
        </p:nvSpPr>
        <p:spPr>
          <a:xfrm>
            <a:off x="7191376" y="2844283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rope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334C4E1-E5AD-4E0E-A68D-BA4B5D67B16C}"/>
              </a:ext>
            </a:extLst>
          </p:cNvPr>
          <p:cNvSpPr txBox="1"/>
          <p:nvPr/>
        </p:nvSpPr>
        <p:spPr>
          <a:xfrm>
            <a:off x="7191376" y="3530083"/>
            <a:ext cx="340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up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320429F-D614-4A0A-B867-ED15F35B7C19}"/>
              </a:ext>
            </a:extLst>
          </p:cNvPr>
          <p:cNvSpPr txBox="1"/>
          <p:nvPr/>
        </p:nvSpPr>
        <p:spPr>
          <a:xfrm>
            <a:off x="7191376" y="4215883"/>
            <a:ext cx="3505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spinning top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7D7B4DE-2C8C-496C-8DF5-A334072D6597}"/>
              </a:ext>
            </a:extLst>
          </p:cNvPr>
          <p:cNvSpPr txBox="1"/>
          <p:nvPr/>
        </p:nvSpPr>
        <p:spPr>
          <a:xfrm>
            <a:off x="7191376" y="4901684"/>
            <a:ext cx="1628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FDBFA375-0B4E-4ED2-B8DD-5ACAF79D1CCF}"/>
              </a:ext>
            </a:extLst>
          </p:cNvPr>
          <p:cNvSpPr/>
          <p:nvPr/>
        </p:nvSpPr>
        <p:spPr>
          <a:xfrm>
            <a:off x="2133600" y="1466850"/>
            <a:ext cx="3771900" cy="428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450AAEB5-A80B-4805-BEFA-7506208FBF0A}"/>
              </a:ext>
            </a:extLst>
          </p:cNvPr>
          <p:cNvSpPr/>
          <p:nvPr/>
        </p:nvSpPr>
        <p:spPr>
          <a:xfrm rot="5400000">
            <a:off x="3850480" y="3588546"/>
            <a:ext cx="3652839" cy="428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DA46478B-4CD9-4DD2-9575-2E7DFE66032F}"/>
              </a:ext>
            </a:extLst>
          </p:cNvPr>
          <p:cNvSpPr/>
          <p:nvPr/>
        </p:nvSpPr>
        <p:spPr>
          <a:xfrm rot="5400000">
            <a:off x="-1112044" y="3331369"/>
            <a:ext cx="5157786" cy="428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514E148E-A123-4602-B795-EE92FFDB62AE}"/>
              </a:ext>
            </a:extLst>
          </p:cNvPr>
          <p:cNvSpPr/>
          <p:nvPr/>
        </p:nvSpPr>
        <p:spPr>
          <a:xfrm rot="5400000">
            <a:off x="1502569" y="3107534"/>
            <a:ext cx="2767012" cy="428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57F6BB61-952F-4201-9DF8-5D0E909AB57B}"/>
              </a:ext>
            </a:extLst>
          </p:cNvPr>
          <p:cNvSpPr/>
          <p:nvPr/>
        </p:nvSpPr>
        <p:spPr>
          <a:xfrm rot="5400000">
            <a:off x="2450307" y="4036222"/>
            <a:ext cx="3729036" cy="428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B9336EF2-F28D-4115-BE53-DC99249142BE}"/>
              </a:ext>
            </a:extLst>
          </p:cNvPr>
          <p:cNvSpPr/>
          <p:nvPr/>
        </p:nvSpPr>
        <p:spPr>
          <a:xfrm rot="2758041">
            <a:off x="1416930" y="4512931"/>
            <a:ext cx="2516566" cy="428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E6E5B7F7-3B19-48D8-A459-3013C4BBD585}"/>
              </a:ext>
            </a:extLst>
          </p:cNvPr>
          <p:cNvSpPr/>
          <p:nvPr/>
        </p:nvSpPr>
        <p:spPr>
          <a:xfrm rot="5400000">
            <a:off x="4321970" y="3602835"/>
            <a:ext cx="1871660" cy="428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8E97522-98C0-41C6-8CE7-241FF55A9F34}"/>
              </a:ext>
            </a:extLst>
          </p:cNvPr>
          <p:cNvSpPr txBox="1"/>
          <p:nvPr/>
        </p:nvSpPr>
        <p:spPr>
          <a:xfrm>
            <a:off x="247649" y="2104162"/>
            <a:ext cx="11706225" cy="367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Learn by hearts the grammar points and make sentences using them.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 the grammar exercise on page 11 WB.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Do the exercises in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 8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-Learn Smart World Notebook on pages 16 &amp; 17.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Prepare the next lesson (pages 20 &amp; 21 SB)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Play the consolidation games on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7DC5834-6BD3-412A-9ECE-390787621286}"/>
              </a:ext>
            </a:extLst>
          </p:cNvPr>
          <p:cNvSpPr/>
          <p:nvPr/>
        </p:nvSpPr>
        <p:spPr>
          <a:xfrm>
            <a:off x="895349" y="647700"/>
            <a:ext cx="4619625" cy="1162050"/>
          </a:xfrm>
          <a:prstGeom prst="roundRect">
            <a:avLst>
              <a:gd name="adj" fmla="val 27084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117023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8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5E7BDB61-19B7-4AD5-B146-9FD8B111E43A}"/>
              </a:ext>
            </a:extLst>
          </p:cNvPr>
          <p:cNvGrpSpPr/>
          <p:nvPr/>
        </p:nvGrpSpPr>
        <p:grpSpPr>
          <a:xfrm>
            <a:off x="2974976" y="3078379"/>
            <a:ext cx="4426061" cy="1350967"/>
            <a:chOff x="10323031" y="4103959"/>
            <a:chExt cx="6639091" cy="2026451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25BE5647-B151-41B4-B8D5-60CC4AA9FC5B}"/>
                </a:ext>
              </a:extLst>
            </p:cNvPr>
            <p:cNvGrpSpPr/>
            <p:nvPr/>
          </p:nvGrpSpPr>
          <p:grpSpPr>
            <a:xfrm>
              <a:off x="10323031" y="4103959"/>
              <a:ext cx="6639091" cy="2026451"/>
              <a:chOff x="10323031" y="4103959"/>
              <a:chExt cx="6639091" cy="2026451"/>
            </a:xfrm>
          </p:grpSpPr>
          <p:pic>
            <p:nvPicPr>
              <p:cNvPr id="5" name="Picture 9">
                <a:extLst>
                  <a:ext uri="{FF2B5EF4-FFF2-40B4-BE49-F238E27FC236}">
                    <a16:creationId xmlns:a16="http://schemas.microsoft.com/office/drawing/2014/main" id="{22CC5540-88DF-4A9E-81EE-669110F32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23031" y="4103959"/>
                <a:ext cx="6487274" cy="2026451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871C71-D0E2-4614-8FEF-8B704EC16BBC}"/>
                  </a:ext>
                </a:extLst>
              </p:cNvPr>
              <p:cNvSpPr txBox="1"/>
              <p:nvPr/>
            </p:nvSpPr>
            <p:spPr>
              <a:xfrm>
                <a:off x="12329160" y="4678602"/>
                <a:ext cx="4632962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2">
                        <a:lumMod val="10000"/>
                      </a:schemeClr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GRAMMAR</a:t>
                </a:r>
              </a:p>
            </p:txBody>
          </p:sp>
        </p:grpSp>
        <p:pic>
          <p:nvPicPr>
            <p:cNvPr id="10" name="Picture 22">
              <a:extLst>
                <a:ext uri="{FF2B5EF4-FFF2-40B4-BE49-F238E27FC236}">
                  <a16:creationId xmlns:a16="http://schemas.microsoft.com/office/drawing/2014/main" id="{5A31222E-4D40-4E71-86A5-DA87115E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30662" t="37395" r="-16918" b="5565"/>
            <a:stretch/>
          </p:blipFill>
          <p:spPr>
            <a:xfrm>
              <a:off x="10688476" y="4470795"/>
              <a:ext cx="1640684" cy="1084968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5A90638C-AB72-435F-A9D7-21C579BEE173}"/>
              </a:ext>
            </a:extLst>
          </p:cNvPr>
          <p:cNvGrpSpPr/>
          <p:nvPr/>
        </p:nvGrpSpPr>
        <p:grpSpPr>
          <a:xfrm>
            <a:off x="2600434" y="1196469"/>
            <a:ext cx="5435599" cy="1114075"/>
            <a:chOff x="1219201" y="4081987"/>
            <a:chExt cx="8153399" cy="167111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9A39091-969E-4373-B714-8F44BDED342F}"/>
                </a:ext>
              </a:extLst>
            </p:cNvPr>
            <p:cNvSpPr/>
            <p:nvPr/>
          </p:nvSpPr>
          <p:spPr>
            <a:xfrm>
              <a:off x="1219201" y="4103959"/>
              <a:ext cx="8153399" cy="16491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rmAutofit fontScale="25000" lnSpcReduction="20000"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5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5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lt"/>
                  <a:ea typeface="+mj-ea"/>
                  <a:cs typeface="+mj-cs"/>
                </a:rPr>
                <a:t>   </a:t>
              </a:r>
              <a:r>
                <a:rPr lang="en-US" sz="23468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ea typeface="+mj-ea"/>
                  <a:cs typeface="+mj-cs"/>
                </a:rPr>
                <a:t>LESSON 5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54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lt"/>
                  <a:ea typeface="+mj-ea"/>
                  <a:cs typeface="+mj-cs"/>
                </a:rPr>
                <a:t> </a:t>
              </a:r>
            </a:p>
          </p:txBody>
        </p:sp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6408DC38-B82B-4542-8AE0-C6966B827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367685">
              <a:off x="5445144" y="4081987"/>
              <a:ext cx="3793496" cy="1193226"/>
            </a:xfrm>
            <a:prstGeom prst="rect">
              <a:avLst/>
            </a:prstGeom>
          </p:spPr>
        </p:pic>
      </p:grp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D914D9-FF16-4A26-A948-F977270408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594A8-B397-4F88-B47B-053534BD9F8D}"/>
              </a:ext>
            </a:extLst>
          </p:cNvPr>
          <p:cNvSpPr txBox="1"/>
          <p:nvPr/>
        </p:nvSpPr>
        <p:spPr>
          <a:xfrm>
            <a:off x="-2774021" y="2204024"/>
            <a:ext cx="264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ontastia"/>
              </a:rPr>
              <a:t>   Ms Phương </a:t>
            </a:r>
          </a:p>
          <a:p>
            <a:r>
              <a:rPr lang="en-US" sz="2400" b="1">
                <a:latin typeface="Contastia"/>
              </a:rPr>
              <a:t>Zalo: 0966765064</a:t>
            </a:r>
          </a:p>
        </p:txBody>
      </p:sp>
    </p:spTree>
    <p:extLst>
      <p:ext uri="{BB962C8B-B14F-4D97-AF65-F5344CB8AC3E}">
        <p14:creationId xmlns:p14="http://schemas.microsoft.com/office/powerpoint/2010/main" val="3633834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:a16="http://schemas.microsoft.com/office/drawing/2014/main" id="{34DD19CE-2D62-494A-8BE8-3BD2D6E3A893}"/>
              </a:ext>
            </a:extLst>
          </p:cNvPr>
          <p:cNvGrpSpPr/>
          <p:nvPr/>
        </p:nvGrpSpPr>
        <p:grpSpPr>
          <a:xfrm>
            <a:off x="347662" y="923926"/>
            <a:ext cx="7289802" cy="5791199"/>
            <a:chOff x="404812" y="838201"/>
            <a:chExt cx="7289802" cy="579119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70A082A7-8A4D-491A-9518-E6B795F08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970" b="-1583"/>
            <a:stretch/>
          </p:blipFill>
          <p:spPr>
            <a:xfrm>
              <a:off x="404812" y="4229100"/>
              <a:ext cx="7289802" cy="2400300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BD5DED5C-2734-480F-8C8B-51DF3256C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F1F3"/>
                </a:clrFrom>
                <a:clrTo>
                  <a:srgbClr val="EDF1F3">
                    <a:alpha val="0"/>
                  </a:srgbClr>
                </a:clrTo>
              </a:clrChange>
            </a:blip>
            <a:srcRect t="2769" r="4249" b="4520"/>
            <a:stretch/>
          </p:blipFill>
          <p:spPr>
            <a:xfrm>
              <a:off x="504825" y="838201"/>
              <a:ext cx="4010025" cy="3329472"/>
            </a:xfrm>
            <a:prstGeom prst="rect">
              <a:avLst/>
            </a:prstGeom>
          </p:spPr>
        </p:pic>
      </p:grp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A1EE5C49-7D03-48D3-939A-D400868BA4F0}"/>
              </a:ext>
            </a:extLst>
          </p:cNvPr>
          <p:cNvCxnSpPr>
            <a:cxnSpLocks/>
          </p:cNvCxnSpPr>
          <p:nvPr/>
        </p:nvCxnSpPr>
        <p:spPr>
          <a:xfrm>
            <a:off x="762000" y="1743075"/>
            <a:ext cx="1133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D19D9F8-34E9-49D6-AA86-36D7D1AF7920}"/>
              </a:ext>
            </a:extLst>
          </p:cNvPr>
          <p:cNvCxnSpPr>
            <a:cxnSpLocks/>
          </p:cNvCxnSpPr>
          <p:nvPr/>
        </p:nvCxnSpPr>
        <p:spPr>
          <a:xfrm>
            <a:off x="1095375" y="2047875"/>
            <a:ext cx="1390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0AC3CA8-2AFF-4F81-A4CB-2F0728CC6F4F}"/>
              </a:ext>
            </a:extLst>
          </p:cNvPr>
          <p:cNvCxnSpPr>
            <a:cxnSpLocks/>
          </p:cNvCxnSpPr>
          <p:nvPr/>
        </p:nvCxnSpPr>
        <p:spPr>
          <a:xfrm>
            <a:off x="1685925" y="234315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6CEAA621-C8B4-45F5-BCF7-1C6F099CEEAB}"/>
              </a:ext>
            </a:extLst>
          </p:cNvPr>
          <p:cNvCxnSpPr>
            <a:cxnSpLocks/>
          </p:cNvCxnSpPr>
          <p:nvPr/>
        </p:nvCxnSpPr>
        <p:spPr>
          <a:xfrm>
            <a:off x="2352675" y="276225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2F7A585-65C5-486C-B315-853909CBF669}"/>
              </a:ext>
            </a:extLst>
          </p:cNvPr>
          <p:cNvCxnSpPr>
            <a:cxnSpLocks/>
          </p:cNvCxnSpPr>
          <p:nvPr/>
        </p:nvCxnSpPr>
        <p:spPr>
          <a:xfrm>
            <a:off x="1428750" y="30480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2DBB8EC1-9BEC-4FEB-981E-334930301A73}"/>
              </a:ext>
            </a:extLst>
          </p:cNvPr>
          <p:cNvCxnSpPr>
            <a:cxnSpLocks/>
          </p:cNvCxnSpPr>
          <p:nvPr/>
        </p:nvCxnSpPr>
        <p:spPr>
          <a:xfrm>
            <a:off x="1743075" y="3505200"/>
            <a:ext cx="1076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475BE467-5DCF-4B7E-A234-51CFC894FC8E}"/>
              </a:ext>
            </a:extLst>
          </p:cNvPr>
          <p:cNvCxnSpPr>
            <a:cxnSpLocks/>
          </p:cNvCxnSpPr>
          <p:nvPr/>
        </p:nvCxnSpPr>
        <p:spPr>
          <a:xfrm>
            <a:off x="933450" y="4124325"/>
            <a:ext cx="1076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DBC2E54E-8AE6-4321-93CE-78036D7902C7}"/>
              </a:ext>
            </a:extLst>
          </p:cNvPr>
          <p:cNvCxnSpPr>
            <a:cxnSpLocks/>
          </p:cNvCxnSpPr>
          <p:nvPr/>
        </p:nvCxnSpPr>
        <p:spPr>
          <a:xfrm>
            <a:off x="4248150" y="58674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67CE7879-CCAC-4A09-94D5-02BBA8CC056B}"/>
              </a:ext>
            </a:extLst>
          </p:cNvPr>
          <p:cNvCxnSpPr>
            <a:cxnSpLocks/>
          </p:cNvCxnSpPr>
          <p:nvPr/>
        </p:nvCxnSpPr>
        <p:spPr>
          <a:xfrm>
            <a:off x="1876425" y="620077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">
            <a:extLst>
              <a:ext uri="{FF2B5EF4-FFF2-40B4-BE49-F238E27FC236}">
                <a16:creationId xmlns:a16="http://schemas.microsoft.com/office/drawing/2014/main" id="{92D931F2-5F47-41BB-8EA9-4B29713F49A1}"/>
              </a:ext>
            </a:extLst>
          </p:cNvPr>
          <p:cNvSpPr txBox="1"/>
          <p:nvPr/>
        </p:nvSpPr>
        <p:spPr>
          <a:xfrm>
            <a:off x="4669407" y="1000305"/>
            <a:ext cx="679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 (to express preference) + to -infinitives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6A655F5E-86E6-4678-8E48-BB956733E341}"/>
              </a:ext>
            </a:extLst>
          </p:cNvPr>
          <p:cNvSpPr txBox="1"/>
          <p:nvPr/>
        </p:nvSpPr>
        <p:spPr>
          <a:xfrm>
            <a:off x="4745607" y="1638480"/>
            <a:ext cx="6798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like, prefer + to V: </a:t>
            </a:r>
          </a:p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9257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5783FE-3766-4033-BEB3-E61D1C173613}"/>
              </a:ext>
            </a:extLst>
          </p:cNvPr>
          <p:cNvSpPr txBox="1"/>
          <p:nvPr/>
        </p:nvSpPr>
        <p:spPr>
          <a:xfrm>
            <a:off x="709101" y="2138759"/>
            <a:ext cx="2998065" cy="3990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wayals</a:t>
            </a: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onftn</a:t>
            </a: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lyaerr</a:t>
            </a:r>
            <a:endParaRPr lang="en-US" sz="2400" b="1" dirty="0"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vener</a:t>
            </a: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mosmtites</a:t>
            </a: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lulusay</a:t>
            </a:r>
            <a:endParaRPr lang="en-US" sz="2400" b="1" dirty="0"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32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3FCD0-44ED-445E-B52C-53CF53D29E65}"/>
              </a:ext>
            </a:extLst>
          </p:cNvPr>
          <p:cNvSpPr txBox="1"/>
          <p:nvPr/>
        </p:nvSpPr>
        <p:spPr>
          <a:xfrm>
            <a:off x="1529643" y="596468"/>
            <a:ext cx="10024182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Divide the class into two teams. Each team has a student come to the board and write the correct order of the word. Which team finishes faster and give more correct answer is the winner. </a:t>
            </a:r>
            <a:endParaRPr lang="en-US" sz="20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A3A1D-D775-4DD5-A840-A4C65B94F26F}"/>
              </a:ext>
            </a:extLst>
          </p:cNvPr>
          <p:cNvSpPr txBox="1"/>
          <p:nvPr/>
        </p:nvSpPr>
        <p:spPr>
          <a:xfrm>
            <a:off x="8026242" y="2146364"/>
            <a:ext cx="2998065" cy="3990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wayals</a:t>
            </a: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onftn</a:t>
            </a: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lyaerr</a:t>
            </a:r>
            <a:endParaRPr lang="en-US" sz="2400" b="1" dirty="0"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vener</a:t>
            </a: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mosmtites</a:t>
            </a: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lulusay</a:t>
            </a:r>
            <a:endParaRPr lang="en-US" sz="2400" b="1" dirty="0"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32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5783FE-3766-4033-BEB3-E61D1C173613}"/>
              </a:ext>
            </a:extLst>
          </p:cNvPr>
          <p:cNvSpPr txBox="1"/>
          <p:nvPr/>
        </p:nvSpPr>
        <p:spPr>
          <a:xfrm>
            <a:off x="946392" y="946433"/>
            <a:ext cx="2998065" cy="471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wayals</a:t>
            </a:r>
            <a:r>
              <a:rPr lang="en-US" sz="32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       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onftn</a:t>
            </a: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            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lyaerr</a:t>
            </a:r>
            <a:endParaRPr lang="en-US" sz="28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vener</a:t>
            </a: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       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mosmtites</a:t>
            </a: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      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6.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lulusay</a:t>
            </a:r>
            <a:endParaRPr lang="en-US" sz="32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32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1A78466-EF84-4217-AF87-596D06ECB385}"/>
              </a:ext>
            </a:extLst>
          </p:cNvPr>
          <p:cNvSpPr/>
          <p:nvPr/>
        </p:nvSpPr>
        <p:spPr>
          <a:xfrm>
            <a:off x="3428998" y="1265136"/>
            <a:ext cx="1029810" cy="39949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65AC1-431C-4F12-8B38-400C0A481CEC}"/>
              </a:ext>
            </a:extLst>
          </p:cNvPr>
          <p:cNvSpPr txBox="1"/>
          <p:nvPr/>
        </p:nvSpPr>
        <p:spPr>
          <a:xfrm>
            <a:off x="4691111" y="1149379"/>
            <a:ext cx="145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latin typeface="Roboto" panose="02000000000000000000" pitchFamily="2" charset="0"/>
                <a:ea typeface="Roboto" panose="02000000000000000000" pitchFamily="2" charset="0"/>
              </a:rPr>
              <a:t>always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7E781-7043-4A6C-B130-0D090D1F8D44}"/>
              </a:ext>
            </a:extLst>
          </p:cNvPr>
          <p:cNvSpPr txBox="1"/>
          <p:nvPr/>
        </p:nvSpPr>
        <p:spPr>
          <a:xfrm>
            <a:off x="4831303" y="1816035"/>
            <a:ext cx="145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latin typeface="Roboto" panose="02000000000000000000" pitchFamily="2" charset="0"/>
                <a:ea typeface="Roboto" panose="02000000000000000000" pitchFamily="2" charset="0"/>
              </a:rPr>
              <a:t>often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F715CB4-93DF-4CC1-BC9C-3B749A1644CC}"/>
              </a:ext>
            </a:extLst>
          </p:cNvPr>
          <p:cNvSpPr/>
          <p:nvPr/>
        </p:nvSpPr>
        <p:spPr>
          <a:xfrm>
            <a:off x="3401255" y="1908676"/>
            <a:ext cx="1029810" cy="39949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15EAA15-9175-4A32-8F08-E2A1FE84A7EE}"/>
              </a:ext>
            </a:extLst>
          </p:cNvPr>
          <p:cNvSpPr/>
          <p:nvPr/>
        </p:nvSpPr>
        <p:spPr>
          <a:xfrm>
            <a:off x="3401255" y="2552216"/>
            <a:ext cx="1029810" cy="39949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268DA46-064B-40EA-8307-861DD687E6DE}"/>
              </a:ext>
            </a:extLst>
          </p:cNvPr>
          <p:cNvSpPr/>
          <p:nvPr/>
        </p:nvSpPr>
        <p:spPr>
          <a:xfrm>
            <a:off x="3419011" y="3195756"/>
            <a:ext cx="1029810" cy="39949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909B234-5407-47ED-AC5C-182CEFC873CC}"/>
              </a:ext>
            </a:extLst>
          </p:cNvPr>
          <p:cNvSpPr/>
          <p:nvPr/>
        </p:nvSpPr>
        <p:spPr>
          <a:xfrm>
            <a:off x="3428998" y="3839296"/>
            <a:ext cx="1029810" cy="39949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3022B13-A24E-4AEE-9459-BD2B88442605}"/>
              </a:ext>
            </a:extLst>
          </p:cNvPr>
          <p:cNvSpPr/>
          <p:nvPr/>
        </p:nvSpPr>
        <p:spPr>
          <a:xfrm>
            <a:off x="3428998" y="4482837"/>
            <a:ext cx="1029810" cy="39949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C7EAD-DDDD-462F-A8D4-0A8479080265}"/>
              </a:ext>
            </a:extLst>
          </p:cNvPr>
          <p:cNvSpPr txBox="1"/>
          <p:nvPr/>
        </p:nvSpPr>
        <p:spPr>
          <a:xfrm>
            <a:off x="4831303" y="2459575"/>
            <a:ext cx="145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latin typeface="Roboto" panose="02000000000000000000" pitchFamily="2" charset="0"/>
                <a:ea typeface="Roboto" panose="02000000000000000000" pitchFamily="2" charset="0"/>
              </a:rPr>
              <a:t>rarely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B4291E-CA8A-46DF-A4A4-5E44D93B9370}"/>
              </a:ext>
            </a:extLst>
          </p:cNvPr>
          <p:cNvSpPr txBox="1"/>
          <p:nvPr/>
        </p:nvSpPr>
        <p:spPr>
          <a:xfrm>
            <a:off x="4831303" y="3103115"/>
            <a:ext cx="145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latin typeface="Roboto" panose="02000000000000000000" pitchFamily="2" charset="0"/>
                <a:ea typeface="Roboto" panose="02000000000000000000" pitchFamily="2" charset="0"/>
              </a:rPr>
              <a:t>never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919341-6B8E-48D3-A388-AF22797511FA}"/>
              </a:ext>
            </a:extLst>
          </p:cNvPr>
          <p:cNvSpPr txBox="1"/>
          <p:nvPr/>
        </p:nvSpPr>
        <p:spPr>
          <a:xfrm>
            <a:off x="4671505" y="3813651"/>
            <a:ext cx="257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latin typeface="Roboto" panose="02000000000000000000" pitchFamily="2" charset="0"/>
                <a:ea typeface="Roboto" panose="02000000000000000000" pitchFamily="2" charset="0"/>
              </a:rPr>
              <a:t>sometimes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BD9E1A-56AA-4497-9448-E355C544CAB4}"/>
              </a:ext>
            </a:extLst>
          </p:cNvPr>
          <p:cNvSpPr txBox="1"/>
          <p:nvPr/>
        </p:nvSpPr>
        <p:spPr>
          <a:xfrm>
            <a:off x="4831303" y="4390196"/>
            <a:ext cx="257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latin typeface="Roboto" panose="02000000000000000000" pitchFamily="2" charset="0"/>
                <a:ea typeface="Roboto" panose="02000000000000000000" pitchFamily="2" charset="0"/>
              </a:rPr>
              <a:t>usually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C18EF13-A714-41FC-A86A-D3D486EBAC29}"/>
              </a:ext>
            </a:extLst>
          </p:cNvPr>
          <p:cNvGrpSpPr/>
          <p:nvPr/>
        </p:nvGrpSpPr>
        <p:grpSpPr>
          <a:xfrm>
            <a:off x="320048" y="1816204"/>
            <a:ext cx="1500306" cy="843766"/>
            <a:chOff x="230840" y="1492730"/>
            <a:chExt cx="1500306" cy="843766"/>
          </a:xfrm>
        </p:grpSpPr>
        <p:pic>
          <p:nvPicPr>
            <p:cNvPr id="4" name="Picture 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A0FE535-EAD9-4E48-B8FC-26ADF6E7A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230840" y="1492730"/>
              <a:ext cx="1500306" cy="8437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8F2A80-2664-4A21-91FD-42179CAB059B}"/>
                </a:ext>
              </a:extLst>
            </p:cNvPr>
            <p:cNvSpPr txBox="1"/>
            <p:nvPr/>
          </p:nvSpPr>
          <p:spPr>
            <a:xfrm>
              <a:off x="495150" y="1536870"/>
              <a:ext cx="1162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they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9408F2-F143-444F-8673-A71419251920}"/>
              </a:ext>
            </a:extLst>
          </p:cNvPr>
          <p:cNvGrpSpPr/>
          <p:nvPr/>
        </p:nvGrpSpPr>
        <p:grpSpPr>
          <a:xfrm>
            <a:off x="2047702" y="1809883"/>
            <a:ext cx="1500306" cy="843766"/>
            <a:chOff x="432986" y="1492730"/>
            <a:chExt cx="1500306" cy="843766"/>
          </a:xfrm>
        </p:grpSpPr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03FBB4F-6DAE-4459-B5FD-01666AA27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84A9F0-5E36-4856-A8A7-1001E41159CC}"/>
                </a:ext>
              </a:extLst>
            </p:cNvPr>
            <p:cNvSpPr txBox="1"/>
            <p:nvPr/>
          </p:nvSpPr>
          <p:spPr>
            <a:xfrm>
              <a:off x="432986" y="1553331"/>
              <a:ext cx="1500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play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1011F0-02E8-4186-ADF9-D5888FEBDE75}"/>
              </a:ext>
            </a:extLst>
          </p:cNvPr>
          <p:cNvGrpSpPr/>
          <p:nvPr/>
        </p:nvGrpSpPr>
        <p:grpSpPr>
          <a:xfrm>
            <a:off x="3436912" y="1764720"/>
            <a:ext cx="2425624" cy="1373273"/>
            <a:chOff x="218902" y="1492730"/>
            <a:chExt cx="1928474" cy="1373273"/>
          </a:xfrm>
        </p:grpSpPr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3450534-3A32-43B2-A3D0-D6D88F058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A80BC0-D494-49A5-8204-D94A4467736E}"/>
                </a:ext>
              </a:extLst>
            </p:cNvPr>
            <p:cNvSpPr txBox="1"/>
            <p:nvPr/>
          </p:nvSpPr>
          <p:spPr>
            <a:xfrm>
              <a:off x="218902" y="1542564"/>
              <a:ext cx="19284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soccer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381AF9-2654-470B-A167-640CBB4D2268}"/>
              </a:ext>
            </a:extLst>
          </p:cNvPr>
          <p:cNvGrpSpPr/>
          <p:nvPr/>
        </p:nvGrpSpPr>
        <p:grpSpPr>
          <a:xfrm>
            <a:off x="5654207" y="1715783"/>
            <a:ext cx="2425624" cy="843766"/>
            <a:chOff x="-1222918" y="1459922"/>
            <a:chExt cx="2425624" cy="843766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0159CE9-3F1E-4821-BBF1-F00D0C95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45952C-13E0-4656-BDA7-6D7EB99757A6}"/>
                </a:ext>
              </a:extLst>
            </p:cNvPr>
            <p:cNvSpPr txBox="1"/>
            <p:nvPr/>
          </p:nvSpPr>
          <p:spPr>
            <a:xfrm>
              <a:off x="-1222918" y="1556267"/>
              <a:ext cx="2425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after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725F88-51DD-4CB6-A5F9-4EBB868560DF}"/>
              </a:ext>
            </a:extLst>
          </p:cNvPr>
          <p:cNvGrpSpPr/>
          <p:nvPr/>
        </p:nvGrpSpPr>
        <p:grpSpPr>
          <a:xfrm>
            <a:off x="7397622" y="1779208"/>
            <a:ext cx="2425624" cy="843766"/>
            <a:chOff x="226681" y="1474624"/>
            <a:chExt cx="1928474" cy="843766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0B4F497-01F1-48F5-87EA-519B6A24A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381664" y="1474624"/>
              <a:ext cx="1500306" cy="84376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EEF389-A57B-407D-94C3-DC195F88F53B}"/>
                </a:ext>
              </a:extLst>
            </p:cNvPr>
            <p:cNvSpPr txBox="1"/>
            <p:nvPr/>
          </p:nvSpPr>
          <p:spPr>
            <a:xfrm>
              <a:off x="226681" y="1524769"/>
              <a:ext cx="1928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school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717E6A-DD26-47DA-9858-5D227A869011}"/>
              </a:ext>
            </a:extLst>
          </p:cNvPr>
          <p:cNvGrpSpPr/>
          <p:nvPr/>
        </p:nvGrpSpPr>
        <p:grpSpPr>
          <a:xfrm>
            <a:off x="449262" y="3540188"/>
            <a:ext cx="1500306" cy="843766"/>
            <a:chOff x="230840" y="1492730"/>
            <a:chExt cx="1500306" cy="843766"/>
          </a:xfrm>
        </p:grpSpPr>
        <p:pic>
          <p:nvPicPr>
            <p:cNvPr id="21" name="Picture 2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59058FC-6375-41C9-A1BD-26E7E33D0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230840" y="1492730"/>
              <a:ext cx="1500306" cy="8437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950BAE-EB46-4F33-911E-8FCF61B61A24}"/>
                </a:ext>
              </a:extLst>
            </p:cNvPr>
            <p:cNvSpPr txBox="1"/>
            <p:nvPr/>
          </p:nvSpPr>
          <p:spPr>
            <a:xfrm>
              <a:off x="495150" y="1536870"/>
              <a:ext cx="1162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He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16AD3E-663C-4CF6-A3F0-23F8A5043636}"/>
              </a:ext>
            </a:extLst>
          </p:cNvPr>
          <p:cNvGrpSpPr/>
          <p:nvPr/>
        </p:nvGrpSpPr>
        <p:grpSpPr>
          <a:xfrm>
            <a:off x="2225344" y="3575092"/>
            <a:ext cx="1500306" cy="843766"/>
            <a:chOff x="432986" y="1492730"/>
            <a:chExt cx="1500306" cy="843766"/>
          </a:xfrm>
        </p:grpSpPr>
        <p:pic>
          <p:nvPicPr>
            <p:cNvPr id="24" name="Picture 2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A0DE307-EE1F-4D10-AC70-986B55281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0F6F7E-337A-4D17-84B3-B0F0892C1CAA}"/>
                </a:ext>
              </a:extLst>
            </p:cNvPr>
            <p:cNvSpPr txBox="1"/>
            <p:nvPr/>
          </p:nvSpPr>
          <p:spPr>
            <a:xfrm>
              <a:off x="432986" y="1553331"/>
              <a:ext cx="1500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is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9D8EF3-720E-4371-8642-31F763E9D312}"/>
              </a:ext>
            </a:extLst>
          </p:cNvPr>
          <p:cNvGrpSpPr/>
          <p:nvPr/>
        </p:nvGrpSpPr>
        <p:grpSpPr>
          <a:xfrm>
            <a:off x="3759704" y="3612145"/>
            <a:ext cx="2425624" cy="843766"/>
            <a:chOff x="-1195476" y="1459922"/>
            <a:chExt cx="2425624" cy="843766"/>
          </a:xfrm>
        </p:grpSpPr>
        <p:pic>
          <p:nvPicPr>
            <p:cNvPr id="28" name="Picture 2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4DD9EE8-5E4D-496C-8B1C-A71F516F8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AE093D-D1B9-42C5-9B3F-F872CF65132D}"/>
                </a:ext>
              </a:extLst>
            </p:cNvPr>
            <p:cNvSpPr txBox="1"/>
            <p:nvPr/>
          </p:nvSpPr>
          <p:spPr>
            <a:xfrm>
              <a:off x="-1195476" y="1553331"/>
              <a:ext cx="2425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late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9C48CB-B04B-4764-B2CE-26D0293C4411}"/>
              </a:ext>
            </a:extLst>
          </p:cNvPr>
          <p:cNvGrpSpPr/>
          <p:nvPr/>
        </p:nvGrpSpPr>
        <p:grpSpPr>
          <a:xfrm>
            <a:off x="5674223" y="3584328"/>
            <a:ext cx="2425624" cy="843766"/>
            <a:chOff x="-1195476" y="1459922"/>
            <a:chExt cx="2425624" cy="843766"/>
          </a:xfrm>
        </p:grpSpPr>
        <p:pic>
          <p:nvPicPr>
            <p:cNvPr id="31" name="Picture 3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988167D-07DE-4D08-9783-2D0D472C0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4F770D-54E4-4A7F-8449-65F927E383C0}"/>
                </a:ext>
              </a:extLst>
            </p:cNvPr>
            <p:cNvSpPr txBox="1"/>
            <p:nvPr/>
          </p:nvSpPr>
          <p:spPr>
            <a:xfrm>
              <a:off x="-1195476" y="1553331"/>
              <a:ext cx="2425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for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6549AB-5AE0-48CC-B786-722D54091FBB}"/>
              </a:ext>
            </a:extLst>
          </p:cNvPr>
          <p:cNvGrpSpPr/>
          <p:nvPr/>
        </p:nvGrpSpPr>
        <p:grpSpPr>
          <a:xfrm>
            <a:off x="7277225" y="3608129"/>
            <a:ext cx="2425624" cy="843766"/>
            <a:chOff x="218902" y="1492730"/>
            <a:chExt cx="1928474" cy="843766"/>
          </a:xfrm>
        </p:grpSpPr>
        <p:pic>
          <p:nvPicPr>
            <p:cNvPr id="34" name="Picture 3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A0C74F7-CCBE-44E6-AF0A-E1CA581FC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DAD04A-93BB-49EE-BB8E-D0B3E89E16CA}"/>
                </a:ext>
              </a:extLst>
            </p:cNvPr>
            <p:cNvSpPr txBox="1"/>
            <p:nvPr/>
          </p:nvSpPr>
          <p:spPr>
            <a:xfrm>
              <a:off x="218902" y="1542564"/>
              <a:ext cx="1928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school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B8BE3F-FB09-446B-B664-BBFB2D1568BE}"/>
              </a:ext>
            </a:extLst>
          </p:cNvPr>
          <p:cNvGrpSpPr/>
          <p:nvPr/>
        </p:nvGrpSpPr>
        <p:grpSpPr>
          <a:xfrm>
            <a:off x="327465" y="5160643"/>
            <a:ext cx="1517983" cy="694462"/>
            <a:chOff x="230840" y="1492730"/>
            <a:chExt cx="1500306" cy="843766"/>
          </a:xfrm>
        </p:grpSpPr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6512037-690D-4B01-A373-BE7B18731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230840" y="1492730"/>
              <a:ext cx="1500306" cy="84376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28E706-CDAC-4377-BF56-C739C3B9A636}"/>
                </a:ext>
              </a:extLst>
            </p:cNvPr>
            <p:cNvSpPr txBox="1"/>
            <p:nvPr/>
          </p:nvSpPr>
          <p:spPr>
            <a:xfrm>
              <a:off x="495150" y="1536870"/>
              <a:ext cx="1162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She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1AF82C-3A39-4E5A-94FD-BDBD42F3F657}"/>
              </a:ext>
            </a:extLst>
          </p:cNvPr>
          <p:cNvGrpSpPr/>
          <p:nvPr/>
        </p:nvGrpSpPr>
        <p:grpSpPr>
          <a:xfrm>
            <a:off x="1567185" y="5094795"/>
            <a:ext cx="2368676" cy="1369605"/>
            <a:chOff x="55232" y="1492730"/>
            <a:chExt cx="2001748" cy="1369605"/>
          </a:xfrm>
        </p:grpSpPr>
        <p:pic>
          <p:nvPicPr>
            <p:cNvPr id="40" name="Picture 3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8D49CA6-1B16-4266-AAD4-BBF912486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827AD2-9797-431C-8493-54C6C5754B60}"/>
                </a:ext>
              </a:extLst>
            </p:cNvPr>
            <p:cNvSpPr txBox="1"/>
            <p:nvPr/>
          </p:nvSpPr>
          <p:spPr>
            <a:xfrm>
              <a:off x="55232" y="1538896"/>
              <a:ext cx="20017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doesn’t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15C7E0-60DF-4E38-88AA-BA2C26A8417F}"/>
              </a:ext>
            </a:extLst>
          </p:cNvPr>
          <p:cNvGrpSpPr/>
          <p:nvPr/>
        </p:nvGrpSpPr>
        <p:grpSpPr>
          <a:xfrm>
            <a:off x="3979495" y="4572698"/>
            <a:ext cx="1665093" cy="1330734"/>
            <a:chOff x="-1050537" y="972954"/>
            <a:chExt cx="1665093" cy="1330734"/>
          </a:xfrm>
        </p:grpSpPr>
        <p:pic>
          <p:nvPicPr>
            <p:cNvPr id="43" name="Picture 4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43D5FFF-1DAC-43AD-85C7-C02B77716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9416B5-2DB6-4577-B4D1-A346890B90BF}"/>
                </a:ext>
              </a:extLst>
            </p:cNvPr>
            <p:cNvSpPr txBox="1"/>
            <p:nvPr/>
          </p:nvSpPr>
          <p:spPr>
            <a:xfrm>
              <a:off x="-1012788" y="972954"/>
              <a:ext cx="16273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make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7E38DC-DC72-4361-8AAD-191CD4165DAC}"/>
              </a:ext>
            </a:extLst>
          </p:cNvPr>
          <p:cNvGrpSpPr/>
          <p:nvPr/>
        </p:nvGrpSpPr>
        <p:grpSpPr>
          <a:xfrm>
            <a:off x="5237972" y="5045357"/>
            <a:ext cx="2425624" cy="843766"/>
            <a:chOff x="-1431816" y="1459922"/>
            <a:chExt cx="2425624" cy="843766"/>
          </a:xfrm>
        </p:grpSpPr>
        <p:pic>
          <p:nvPicPr>
            <p:cNvPr id="46" name="Picture 4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5FB93A4-723E-46F8-9600-3D2E47282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31EED2-B62E-4089-8A98-8A84691A9F82}"/>
                </a:ext>
              </a:extLst>
            </p:cNvPr>
            <p:cNvSpPr txBox="1"/>
            <p:nvPr/>
          </p:nvSpPr>
          <p:spPr>
            <a:xfrm>
              <a:off x="-1431816" y="1545883"/>
              <a:ext cx="2425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dinner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4D03E5-8417-48E4-9B1F-16F4C3DB37B4}"/>
              </a:ext>
            </a:extLst>
          </p:cNvPr>
          <p:cNvGrpSpPr/>
          <p:nvPr/>
        </p:nvGrpSpPr>
        <p:grpSpPr>
          <a:xfrm>
            <a:off x="6865316" y="5059309"/>
            <a:ext cx="3929758" cy="1373273"/>
            <a:chOff x="218902" y="1492730"/>
            <a:chExt cx="1928474" cy="1373273"/>
          </a:xfrm>
        </p:grpSpPr>
        <p:pic>
          <p:nvPicPr>
            <p:cNvPr id="49" name="Picture 4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0D1D76D-D9B0-467C-8E1F-A4E592003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32729D-8025-4F64-834B-DE65ADFA20DF}"/>
                </a:ext>
              </a:extLst>
            </p:cNvPr>
            <p:cNvSpPr txBox="1"/>
            <p:nvPr/>
          </p:nvSpPr>
          <p:spPr>
            <a:xfrm>
              <a:off x="218902" y="1542564"/>
              <a:ext cx="19284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on Sundays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447F6F1-4895-4BE2-AF2E-565FE7B076A1}"/>
              </a:ext>
            </a:extLst>
          </p:cNvPr>
          <p:cNvSpPr txBox="1"/>
          <p:nvPr/>
        </p:nvSpPr>
        <p:spPr>
          <a:xfrm>
            <a:off x="1747333" y="429131"/>
            <a:ext cx="868844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Roboto" panose="02000000000000000000" pitchFamily="2" charset="0"/>
                <a:ea typeface="Roboto" panose="02000000000000000000" pitchFamily="2" charset="0"/>
              </a:rPr>
              <a:t>Work in group of four and put the adverbs in the correct position in these sentences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EE637D-CBE3-4D20-A17A-E1D96D087148}"/>
              </a:ext>
            </a:extLst>
          </p:cNvPr>
          <p:cNvSpPr txBox="1"/>
          <p:nvPr/>
        </p:nvSpPr>
        <p:spPr>
          <a:xfrm>
            <a:off x="9702849" y="1870483"/>
            <a:ext cx="229088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Roboto" panose="02000000000000000000" pitchFamily="2" charset="0"/>
                <a:ea typeface="Roboto" panose="02000000000000000000" pitchFamily="2" charset="0"/>
              </a:rPr>
              <a:t>sometimes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2F2D5B7-F50F-4B72-8685-34B248ACBFB5}"/>
              </a:ext>
            </a:extLst>
          </p:cNvPr>
          <p:cNvSpPr txBox="1"/>
          <p:nvPr/>
        </p:nvSpPr>
        <p:spPr>
          <a:xfrm>
            <a:off x="10048926" y="3805564"/>
            <a:ext cx="18504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3600" dirty="0">
                <a:latin typeface="Roboto" panose="02000000000000000000" pitchFamily="2" charset="0"/>
                <a:ea typeface="Roboto" panose="02000000000000000000" pitchFamily="2" charset="0"/>
              </a:rPr>
              <a:t>always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ABE28B-CB0F-4581-9BAD-823AB7C1D52A}"/>
              </a:ext>
            </a:extLst>
          </p:cNvPr>
          <p:cNvSpPr txBox="1"/>
          <p:nvPr/>
        </p:nvSpPr>
        <p:spPr>
          <a:xfrm>
            <a:off x="10435777" y="5155870"/>
            <a:ext cx="145826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3600" dirty="0">
                <a:latin typeface="Roboto" panose="02000000000000000000" pitchFamily="2" charset="0"/>
                <a:ea typeface="Roboto" panose="02000000000000000000" pitchFamily="2" charset="0"/>
              </a:rPr>
              <a:t>often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C18EF13-A714-41FC-A86A-D3D486EBAC29}"/>
              </a:ext>
            </a:extLst>
          </p:cNvPr>
          <p:cNvGrpSpPr/>
          <p:nvPr/>
        </p:nvGrpSpPr>
        <p:grpSpPr>
          <a:xfrm>
            <a:off x="247027" y="1811494"/>
            <a:ext cx="1500306" cy="843766"/>
            <a:chOff x="230840" y="1492730"/>
            <a:chExt cx="1500306" cy="843766"/>
          </a:xfrm>
        </p:grpSpPr>
        <p:pic>
          <p:nvPicPr>
            <p:cNvPr id="4" name="Picture 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A0FE535-EAD9-4E48-B8FC-26ADF6E7A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230840" y="1492730"/>
              <a:ext cx="1500306" cy="8437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8F2A80-2664-4A21-91FD-42179CAB059B}"/>
                </a:ext>
              </a:extLst>
            </p:cNvPr>
            <p:cNvSpPr txBox="1"/>
            <p:nvPr/>
          </p:nvSpPr>
          <p:spPr>
            <a:xfrm>
              <a:off x="495150" y="1536870"/>
              <a:ext cx="1162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they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9408F2-F143-444F-8673-A71419251920}"/>
              </a:ext>
            </a:extLst>
          </p:cNvPr>
          <p:cNvGrpSpPr/>
          <p:nvPr/>
        </p:nvGrpSpPr>
        <p:grpSpPr>
          <a:xfrm>
            <a:off x="4894435" y="1809480"/>
            <a:ext cx="1500306" cy="843766"/>
            <a:chOff x="432986" y="1492730"/>
            <a:chExt cx="1500306" cy="843766"/>
          </a:xfrm>
        </p:grpSpPr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03FBB4F-6DAE-4459-B5FD-01666AA27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84A9F0-5E36-4856-A8A7-1001E41159CC}"/>
                </a:ext>
              </a:extLst>
            </p:cNvPr>
            <p:cNvSpPr txBox="1"/>
            <p:nvPr/>
          </p:nvSpPr>
          <p:spPr>
            <a:xfrm>
              <a:off x="432986" y="1553331"/>
              <a:ext cx="1500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play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1011F0-02E8-4186-ADF9-D5888FEBDE75}"/>
              </a:ext>
            </a:extLst>
          </p:cNvPr>
          <p:cNvGrpSpPr/>
          <p:nvPr/>
        </p:nvGrpSpPr>
        <p:grpSpPr>
          <a:xfrm>
            <a:off x="6289645" y="1766941"/>
            <a:ext cx="2425624" cy="1373273"/>
            <a:chOff x="218902" y="1492730"/>
            <a:chExt cx="1928474" cy="1373273"/>
          </a:xfrm>
        </p:grpSpPr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3450534-3A32-43B2-A3D0-D6D88F058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A80BC0-D494-49A5-8204-D94A4467736E}"/>
                </a:ext>
              </a:extLst>
            </p:cNvPr>
            <p:cNvSpPr txBox="1"/>
            <p:nvPr/>
          </p:nvSpPr>
          <p:spPr>
            <a:xfrm>
              <a:off x="218902" y="1542564"/>
              <a:ext cx="19284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soccer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381AF9-2654-470B-A167-640CBB4D2268}"/>
              </a:ext>
            </a:extLst>
          </p:cNvPr>
          <p:cNvGrpSpPr/>
          <p:nvPr/>
        </p:nvGrpSpPr>
        <p:grpSpPr>
          <a:xfrm>
            <a:off x="8369450" y="1778700"/>
            <a:ext cx="2425624" cy="843766"/>
            <a:chOff x="-1222918" y="1459922"/>
            <a:chExt cx="2425624" cy="843766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0159CE9-3F1E-4821-BBF1-F00D0C95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45952C-13E0-4656-BDA7-6D7EB99757A6}"/>
                </a:ext>
              </a:extLst>
            </p:cNvPr>
            <p:cNvSpPr txBox="1"/>
            <p:nvPr/>
          </p:nvSpPr>
          <p:spPr>
            <a:xfrm>
              <a:off x="-1222918" y="1556267"/>
              <a:ext cx="2425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after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725F88-51DD-4CB6-A5F9-4EBB868560DF}"/>
              </a:ext>
            </a:extLst>
          </p:cNvPr>
          <p:cNvGrpSpPr/>
          <p:nvPr/>
        </p:nvGrpSpPr>
        <p:grpSpPr>
          <a:xfrm>
            <a:off x="9952097" y="1728555"/>
            <a:ext cx="2425624" cy="843766"/>
            <a:chOff x="226681" y="1474624"/>
            <a:chExt cx="1928474" cy="843766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0B4F497-01F1-48F5-87EA-519B6A24A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381664" y="1474624"/>
              <a:ext cx="1500306" cy="84376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EEF389-A57B-407D-94C3-DC195F88F53B}"/>
                </a:ext>
              </a:extLst>
            </p:cNvPr>
            <p:cNvSpPr txBox="1"/>
            <p:nvPr/>
          </p:nvSpPr>
          <p:spPr>
            <a:xfrm>
              <a:off x="226681" y="1524769"/>
              <a:ext cx="1928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school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717E6A-DD26-47DA-9858-5D227A869011}"/>
              </a:ext>
            </a:extLst>
          </p:cNvPr>
          <p:cNvGrpSpPr/>
          <p:nvPr/>
        </p:nvGrpSpPr>
        <p:grpSpPr>
          <a:xfrm>
            <a:off x="449262" y="3540188"/>
            <a:ext cx="1500306" cy="843766"/>
            <a:chOff x="230840" y="1492730"/>
            <a:chExt cx="1500306" cy="843766"/>
          </a:xfrm>
        </p:grpSpPr>
        <p:pic>
          <p:nvPicPr>
            <p:cNvPr id="21" name="Picture 2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59058FC-6375-41C9-A1BD-26E7E33D0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230840" y="1492730"/>
              <a:ext cx="1500306" cy="8437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950BAE-EB46-4F33-911E-8FCF61B61A24}"/>
                </a:ext>
              </a:extLst>
            </p:cNvPr>
            <p:cNvSpPr txBox="1"/>
            <p:nvPr/>
          </p:nvSpPr>
          <p:spPr>
            <a:xfrm>
              <a:off x="495150" y="1536870"/>
              <a:ext cx="1162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He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16AD3E-663C-4CF6-A3F0-23F8A5043636}"/>
              </a:ext>
            </a:extLst>
          </p:cNvPr>
          <p:cNvGrpSpPr/>
          <p:nvPr/>
        </p:nvGrpSpPr>
        <p:grpSpPr>
          <a:xfrm>
            <a:off x="2225344" y="3575092"/>
            <a:ext cx="1500306" cy="843766"/>
            <a:chOff x="432986" y="1492730"/>
            <a:chExt cx="1500306" cy="843766"/>
          </a:xfrm>
        </p:grpSpPr>
        <p:pic>
          <p:nvPicPr>
            <p:cNvPr id="24" name="Picture 2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A0DE307-EE1F-4D10-AC70-986B55281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0F6F7E-337A-4D17-84B3-B0F0892C1CAA}"/>
                </a:ext>
              </a:extLst>
            </p:cNvPr>
            <p:cNvSpPr txBox="1"/>
            <p:nvPr/>
          </p:nvSpPr>
          <p:spPr>
            <a:xfrm>
              <a:off x="432986" y="1553331"/>
              <a:ext cx="1500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is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9D8EF3-720E-4371-8642-31F763E9D312}"/>
              </a:ext>
            </a:extLst>
          </p:cNvPr>
          <p:cNvGrpSpPr/>
          <p:nvPr/>
        </p:nvGrpSpPr>
        <p:grpSpPr>
          <a:xfrm>
            <a:off x="6102453" y="3521623"/>
            <a:ext cx="2425624" cy="843766"/>
            <a:chOff x="-1195476" y="1459922"/>
            <a:chExt cx="2425624" cy="843766"/>
          </a:xfrm>
        </p:grpSpPr>
        <p:pic>
          <p:nvPicPr>
            <p:cNvPr id="28" name="Picture 2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4DD9EE8-5E4D-496C-8B1C-A71F516F8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AE093D-D1B9-42C5-9B3F-F872CF65132D}"/>
                </a:ext>
              </a:extLst>
            </p:cNvPr>
            <p:cNvSpPr txBox="1"/>
            <p:nvPr/>
          </p:nvSpPr>
          <p:spPr>
            <a:xfrm>
              <a:off x="-1195476" y="1553331"/>
              <a:ext cx="2425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late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9C48CB-B04B-4764-B2CE-26D0293C4411}"/>
              </a:ext>
            </a:extLst>
          </p:cNvPr>
          <p:cNvGrpSpPr/>
          <p:nvPr/>
        </p:nvGrpSpPr>
        <p:grpSpPr>
          <a:xfrm>
            <a:off x="7909804" y="3551422"/>
            <a:ext cx="2425624" cy="843766"/>
            <a:chOff x="-1195476" y="1459922"/>
            <a:chExt cx="2425624" cy="843766"/>
          </a:xfrm>
        </p:grpSpPr>
        <p:pic>
          <p:nvPicPr>
            <p:cNvPr id="31" name="Picture 3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988167D-07DE-4D08-9783-2D0D472C0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4F770D-54E4-4A7F-8449-65F927E383C0}"/>
                </a:ext>
              </a:extLst>
            </p:cNvPr>
            <p:cNvSpPr txBox="1"/>
            <p:nvPr/>
          </p:nvSpPr>
          <p:spPr>
            <a:xfrm>
              <a:off x="-1195476" y="1553331"/>
              <a:ext cx="2425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for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6549AB-5AE0-48CC-B786-722D54091FBB}"/>
              </a:ext>
            </a:extLst>
          </p:cNvPr>
          <p:cNvGrpSpPr/>
          <p:nvPr/>
        </p:nvGrpSpPr>
        <p:grpSpPr>
          <a:xfrm>
            <a:off x="9582262" y="3534294"/>
            <a:ext cx="2425624" cy="843766"/>
            <a:chOff x="218902" y="1492730"/>
            <a:chExt cx="1928474" cy="843766"/>
          </a:xfrm>
        </p:grpSpPr>
        <p:pic>
          <p:nvPicPr>
            <p:cNvPr id="34" name="Picture 3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A0C74F7-CCBE-44E6-AF0A-E1CA581FC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DAD04A-93BB-49EE-BB8E-D0B3E89E16CA}"/>
                </a:ext>
              </a:extLst>
            </p:cNvPr>
            <p:cNvSpPr txBox="1"/>
            <p:nvPr/>
          </p:nvSpPr>
          <p:spPr>
            <a:xfrm>
              <a:off x="218902" y="1542564"/>
              <a:ext cx="1928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school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B8BE3F-FB09-446B-B664-BBFB2D1568BE}"/>
              </a:ext>
            </a:extLst>
          </p:cNvPr>
          <p:cNvGrpSpPr/>
          <p:nvPr/>
        </p:nvGrpSpPr>
        <p:grpSpPr>
          <a:xfrm>
            <a:off x="285306" y="5161897"/>
            <a:ext cx="1517983" cy="694462"/>
            <a:chOff x="230840" y="1492730"/>
            <a:chExt cx="1500306" cy="843766"/>
          </a:xfrm>
        </p:grpSpPr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6512037-690D-4B01-A373-BE7B18731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230840" y="1492730"/>
              <a:ext cx="1500306" cy="84376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28E706-CDAC-4377-BF56-C739C3B9A636}"/>
                </a:ext>
              </a:extLst>
            </p:cNvPr>
            <p:cNvSpPr txBox="1"/>
            <p:nvPr/>
          </p:nvSpPr>
          <p:spPr>
            <a:xfrm>
              <a:off x="495150" y="1536870"/>
              <a:ext cx="1162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She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1AF82C-3A39-4E5A-94FD-BDBD42F3F657}"/>
              </a:ext>
            </a:extLst>
          </p:cNvPr>
          <p:cNvGrpSpPr/>
          <p:nvPr/>
        </p:nvGrpSpPr>
        <p:grpSpPr>
          <a:xfrm>
            <a:off x="1400099" y="5096049"/>
            <a:ext cx="2368676" cy="1369605"/>
            <a:chOff x="55232" y="1492730"/>
            <a:chExt cx="2001748" cy="1369605"/>
          </a:xfrm>
        </p:grpSpPr>
        <p:pic>
          <p:nvPicPr>
            <p:cNvPr id="40" name="Picture 3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8D49CA6-1B16-4266-AAD4-BBF912486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827AD2-9797-431C-8493-54C6C5754B60}"/>
                </a:ext>
              </a:extLst>
            </p:cNvPr>
            <p:cNvSpPr txBox="1"/>
            <p:nvPr/>
          </p:nvSpPr>
          <p:spPr>
            <a:xfrm>
              <a:off x="55232" y="1538896"/>
              <a:ext cx="20017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doesn’t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15C7E0-60DF-4E38-88AA-BA2C26A8417F}"/>
              </a:ext>
            </a:extLst>
          </p:cNvPr>
          <p:cNvGrpSpPr/>
          <p:nvPr/>
        </p:nvGrpSpPr>
        <p:grpSpPr>
          <a:xfrm>
            <a:off x="5320109" y="4558389"/>
            <a:ext cx="1665093" cy="1330734"/>
            <a:chOff x="-1050537" y="972954"/>
            <a:chExt cx="1665093" cy="1330734"/>
          </a:xfrm>
        </p:grpSpPr>
        <p:pic>
          <p:nvPicPr>
            <p:cNvPr id="43" name="Picture 4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43D5FFF-1DAC-43AD-85C7-C02B77716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9416B5-2DB6-4577-B4D1-A346890B90BF}"/>
                </a:ext>
              </a:extLst>
            </p:cNvPr>
            <p:cNvSpPr txBox="1"/>
            <p:nvPr/>
          </p:nvSpPr>
          <p:spPr>
            <a:xfrm>
              <a:off x="-1012788" y="972954"/>
              <a:ext cx="16273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make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7E38DC-DC72-4361-8AAD-191CD4165DAC}"/>
              </a:ext>
            </a:extLst>
          </p:cNvPr>
          <p:cNvGrpSpPr/>
          <p:nvPr/>
        </p:nvGrpSpPr>
        <p:grpSpPr>
          <a:xfrm>
            <a:off x="6696992" y="5045357"/>
            <a:ext cx="2425624" cy="843766"/>
            <a:chOff x="-1431816" y="1459922"/>
            <a:chExt cx="2425624" cy="843766"/>
          </a:xfrm>
        </p:grpSpPr>
        <p:pic>
          <p:nvPicPr>
            <p:cNvPr id="46" name="Picture 4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5FB93A4-723E-46F8-9600-3D2E47282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-1050537" y="1459922"/>
              <a:ext cx="1500306" cy="84376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31EED2-B62E-4089-8A98-8A84691A9F82}"/>
                </a:ext>
              </a:extLst>
            </p:cNvPr>
            <p:cNvSpPr txBox="1"/>
            <p:nvPr/>
          </p:nvSpPr>
          <p:spPr>
            <a:xfrm>
              <a:off x="-1431816" y="1545883"/>
              <a:ext cx="2425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dinner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4D03E5-8417-48E4-9B1F-16F4C3DB37B4}"/>
              </a:ext>
            </a:extLst>
          </p:cNvPr>
          <p:cNvGrpSpPr/>
          <p:nvPr/>
        </p:nvGrpSpPr>
        <p:grpSpPr>
          <a:xfrm>
            <a:off x="8369450" y="5045357"/>
            <a:ext cx="3929758" cy="1373273"/>
            <a:chOff x="218902" y="1492730"/>
            <a:chExt cx="1928474" cy="1373273"/>
          </a:xfrm>
        </p:grpSpPr>
        <p:pic>
          <p:nvPicPr>
            <p:cNvPr id="49" name="Picture 4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0D1D76D-D9B0-467C-8E1F-A4E592003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t="20777" r="2" b="23160"/>
            <a:stretch/>
          </p:blipFill>
          <p:spPr>
            <a:xfrm>
              <a:off x="432986" y="1492730"/>
              <a:ext cx="1500306" cy="84376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32729D-8025-4F64-834B-DE65ADFA20DF}"/>
                </a:ext>
              </a:extLst>
            </p:cNvPr>
            <p:cNvSpPr txBox="1"/>
            <p:nvPr/>
          </p:nvSpPr>
          <p:spPr>
            <a:xfrm>
              <a:off x="218902" y="1542564"/>
              <a:ext cx="19284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>
                  <a:latin typeface="Roboto" panose="02000000000000000000" pitchFamily="2" charset="0"/>
                  <a:ea typeface="Roboto" panose="02000000000000000000" pitchFamily="2" charset="0"/>
                </a:rPr>
                <a:t>   on Sundays</a:t>
              </a:r>
              <a:endParaRPr lang="en-US" sz="4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447F6F1-4895-4BE2-AF2E-565FE7B076A1}"/>
              </a:ext>
            </a:extLst>
          </p:cNvPr>
          <p:cNvSpPr txBox="1"/>
          <p:nvPr/>
        </p:nvSpPr>
        <p:spPr>
          <a:xfrm>
            <a:off x="1747333" y="429131"/>
            <a:ext cx="791066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Roboto" panose="02000000000000000000" pitchFamily="2" charset="0"/>
                <a:ea typeface="Roboto" panose="02000000000000000000" pitchFamily="2" charset="0"/>
              </a:rPr>
              <a:t>Work in group of four and put the adverbs in the correct position in these sentences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EE637D-CBE3-4D20-A17A-E1D96D087148}"/>
              </a:ext>
            </a:extLst>
          </p:cNvPr>
          <p:cNvSpPr txBox="1"/>
          <p:nvPr/>
        </p:nvSpPr>
        <p:spPr>
          <a:xfrm>
            <a:off x="2240948" y="1924690"/>
            <a:ext cx="229088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Roboto" panose="02000000000000000000" pitchFamily="2" charset="0"/>
                <a:ea typeface="Roboto" panose="02000000000000000000" pitchFamily="2" charset="0"/>
              </a:rPr>
              <a:t>sometimes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2F2D5B7-F50F-4B72-8685-34B248ACBFB5}"/>
              </a:ext>
            </a:extLst>
          </p:cNvPr>
          <p:cNvSpPr txBox="1"/>
          <p:nvPr/>
        </p:nvSpPr>
        <p:spPr>
          <a:xfrm>
            <a:off x="4062350" y="3666470"/>
            <a:ext cx="18504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3600" dirty="0">
                <a:latin typeface="Roboto" panose="02000000000000000000" pitchFamily="2" charset="0"/>
                <a:ea typeface="Roboto" panose="02000000000000000000" pitchFamily="2" charset="0"/>
              </a:rPr>
              <a:t>always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ABE28B-CB0F-4581-9BAD-823AB7C1D52A}"/>
              </a:ext>
            </a:extLst>
          </p:cNvPr>
          <p:cNvSpPr txBox="1"/>
          <p:nvPr/>
        </p:nvSpPr>
        <p:spPr>
          <a:xfrm>
            <a:off x="3742129" y="5161897"/>
            <a:ext cx="145826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3600" dirty="0">
                <a:latin typeface="Roboto" panose="02000000000000000000" pitchFamily="2" charset="0"/>
                <a:ea typeface="Roboto" panose="02000000000000000000" pitchFamily="2" charset="0"/>
              </a:rPr>
              <a:t>often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22D508-0DF5-48BC-A61A-1662DE3D064C}"/>
              </a:ext>
            </a:extLst>
          </p:cNvPr>
          <p:cNvSpPr txBox="1"/>
          <p:nvPr/>
        </p:nvSpPr>
        <p:spPr>
          <a:xfrm>
            <a:off x="3414387" y="3800475"/>
            <a:ext cx="5897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b="1" i="1">
                <a:latin typeface="Roboto" panose="02000000000000000000" pitchFamily="2" charset="0"/>
                <a:ea typeface="Roboto" panose="02000000000000000000" pitchFamily="2" charset="0"/>
              </a:rPr>
              <a:t>Trạng từ chỉ tần xuất</a:t>
            </a:r>
            <a:endParaRPr lang="en-US" sz="4400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6C18A3-C0BC-4703-B576-6EC510EDE177}"/>
              </a:ext>
            </a:extLst>
          </p:cNvPr>
          <p:cNvGrpSpPr/>
          <p:nvPr/>
        </p:nvGrpSpPr>
        <p:grpSpPr>
          <a:xfrm>
            <a:off x="2791055" y="2562779"/>
            <a:ext cx="6144273" cy="1000125"/>
            <a:chOff x="2604208" y="1343579"/>
            <a:chExt cx="6144273" cy="1000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0B2B3B-D8EB-459B-9C89-D3701E411B04}"/>
                </a:ext>
              </a:extLst>
            </p:cNvPr>
            <p:cNvSpPr/>
            <p:nvPr/>
          </p:nvSpPr>
          <p:spPr>
            <a:xfrm>
              <a:off x="2604208" y="1343579"/>
              <a:ext cx="1000125" cy="100012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36C3DE-AE6B-4F1D-B6B9-0268BAE49F5C}"/>
                </a:ext>
              </a:extLst>
            </p:cNvPr>
            <p:cNvSpPr/>
            <p:nvPr/>
          </p:nvSpPr>
          <p:spPr>
            <a:xfrm>
              <a:off x="3604333" y="1415293"/>
              <a:ext cx="5144148" cy="856696"/>
            </a:xfrm>
            <a:prstGeom prst="roundRect">
              <a:avLst>
                <a:gd name="adj" fmla="val 4179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80C8A9"/>
                  </a:solidFill>
                </a:rPr>
                <a:t>ADVERBS OF FREQUENCY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8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638</Words>
  <Application>Microsoft Office PowerPoint</Application>
  <PresentationFormat>Widescreen</PresentationFormat>
  <Paragraphs>148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Contastia</vt:lpstr>
      <vt:lpstr>HL Brush 1BK</vt:lpstr>
      <vt:lpstr>Roboto</vt:lpstr>
      <vt:lpstr>Times New Roman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user822</dc:creator>
  <cp:lastModifiedBy>Admin</cp:lastModifiedBy>
  <cp:revision>11</cp:revision>
  <dcterms:created xsi:type="dcterms:W3CDTF">2023-06-03T09:47:28Z</dcterms:created>
  <dcterms:modified xsi:type="dcterms:W3CDTF">2024-10-23T00:59:57Z</dcterms:modified>
</cp:coreProperties>
</file>