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350" r:id="rId3"/>
    <p:sldId id="351" r:id="rId4"/>
    <p:sldId id="353" r:id="rId5"/>
    <p:sldId id="355" r:id="rId6"/>
    <p:sldId id="356" r:id="rId7"/>
    <p:sldId id="352" r:id="rId8"/>
    <p:sldId id="354" r:id="rId9"/>
    <p:sldId id="357" r:id="rId10"/>
    <p:sldId id="358" r:id="rId11"/>
    <p:sldId id="359" r:id="rId12"/>
    <p:sldId id="360" r:id="rId13"/>
    <p:sldId id="361" r:id="rId14"/>
    <p:sldId id="362" r:id="rId15"/>
    <p:sldId id="364" r:id="rId16"/>
    <p:sldId id="363" r:id="rId17"/>
    <p:sldId id="365" r:id="rId18"/>
    <p:sldId id="274" r:id="rId19"/>
    <p:sldId id="366" r:id="rId20"/>
    <p:sldId id="36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F0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01F356-532D-465A-8D2B-395686CB9C3B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59B9B8-4813-413C-8D4D-0F869AA22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90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EDC8F-66D3-4616-9B06-B802E294DE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52DF4B-7B3E-40B4-858C-046A922B4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046DD9F-A0A8-4294-AC7E-5F785C2C2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AFA475-570C-4069-8FE5-A9A59EE5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9FFE367-024F-40F7-9944-A26CC81B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C72819-F17A-43AB-B738-75CEC99C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8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A7C358-FCA3-4BC2-832A-15F6D21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76EA7C9-C2A2-46C0-89AD-1502D2641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6BF522-FB77-45FB-9CCC-373DEDDC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FBFF1-AED6-4D28-ADCE-39993A4F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16E441-2098-4352-A2AE-35FD3ECE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8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DB0838-0E9D-435C-AB8F-7A8F9FBA0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6EE049E-12CE-4B95-B0CF-DD0348E0B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6983DE-50F6-4666-AF51-B5ADD9D54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77A4C3-4D6B-4D05-8948-DEAB9052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56916A-85A0-454C-B967-DCCEF74B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5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B2C3B6-4B4F-4174-9C9D-CBB0F7DB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4DF5DA-D91E-4FA0-910E-B5A5611D9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1476777-83AD-41DE-BDDE-42E2F835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608E42-F32B-4ADF-84B5-DC745EED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FF3CD7-5B94-4C14-9987-00861F8D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2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819FE8-B9B6-4E13-B7D6-00F45240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E82FB9-C7AA-4EB4-85C2-641F1A324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489D25-E522-486B-A557-9514FCE8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0CA760-61AA-41C9-9CDC-F7FC2E36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BEE9C4-9A09-4D31-9F4B-657DCA61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3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007686-8DC2-47C6-8501-4F1604A1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528772-C768-4850-81ED-979F9EF40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91E956-291E-4E85-8A3E-F8EDC6D62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553D6E-8224-42AC-B96A-EE46CAA0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CD7ED64-0B32-4775-8F70-60CE83D0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0B34154-95F4-419E-9534-5DF34FCC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7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110054-61A6-4131-A174-B10986E5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BEB836E-36F9-485E-918E-327E4CE91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9F80B5-A304-4B46-B825-959264FAC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E572504-7889-4B3F-ACB1-557510326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1880568-FFFE-4F0B-ADB9-513340D80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8F56345-6878-405A-ABB4-C1B24DE6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B2FF8F2-A0D2-4F09-894C-0A2BDCFA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C4D7EDD-75E8-46F4-9DC5-5C5D47B0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6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9D4BED-1C0E-4610-B684-A9DD3569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E55D6B6-A9CA-43E2-A6AB-C98B022D4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1CB2210-02D0-4FF8-81FC-777B470ED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9DB1D5-004C-4879-8AC5-3C2D7068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32A9D1-B4E4-49C0-B0CA-A1ABA5A3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5B8069C-F67A-4561-B11C-6CF410DD9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EDD1604-DF69-4F69-ADB4-BE3E29C8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5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75EE95-C86A-40E1-88F0-E8D830D1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C2CD07-BB70-4FDD-AA69-B51B5440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3EE0E82-5A79-46F8-837F-193E54A25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5512EF-3CB1-4031-9442-A827D237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C34921-4CAE-42AA-B70F-B746FD5C3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21170E-D527-4B56-9C96-6EA3BCD2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51FDD-88C4-469C-A94B-D7B50C1F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849A95F-72D3-48B8-9CF8-90158952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0FFC0E0-0CFF-4FC9-810C-FE4EB16DF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F73F545-6157-4C93-9186-4116535E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B42738F-6ACB-4782-82FA-8F48A199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967C33-93E8-411A-93BC-CC778158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DE47DED-D1E0-4F9F-BBE7-C3790142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78F988-4053-4B25-BAC9-A8374733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782DAD-9491-40D0-B96E-B4495C652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4ABB4-3F74-4274-89C6-0D9CF71A6ACE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461EDF-7517-45D8-B962-E11B592D1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EE916F-B7F1-4341-82A7-C1A951841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8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hyperlink" Target="http://commons.wikimedia.org/wiki/File:Notepad_icon_small.svg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2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211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BEEE742-5417-4F4B-BADA-B2EA824AB843}"/>
              </a:ext>
            </a:extLst>
          </p:cNvPr>
          <p:cNvSpPr txBox="1"/>
          <p:nvPr/>
        </p:nvSpPr>
        <p:spPr>
          <a:xfrm>
            <a:off x="1485899" y="5377790"/>
            <a:ext cx="9115425" cy="1685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Where does Linh do it? 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3E53E9FD-2A0A-47F1-A5AF-22C6AD5502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13" r="24571" b="6262"/>
          <a:stretch/>
        </p:blipFill>
        <p:spPr>
          <a:xfrm>
            <a:off x="1585913" y="1000123"/>
            <a:ext cx="8024812" cy="437420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E1509AE4-B946-4F34-90C5-97A0C6C8EA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143"/>
          <a:stretch/>
        </p:blipFill>
        <p:spPr>
          <a:xfrm>
            <a:off x="2224087" y="357187"/>
            <a:ext cx="7255689" cy="595313"/>
          </a:xfrm>
          <a:prstGeom prst="rect">
            <a:avLst/>
          </a:prstGeom>
        </p:spPr>
      </p:pic>
      <p:sp>
        <p:nvSpPr>
          <p:cNvPr id="9" name="TextBox 18">
            <a:extLst>
              <a:ext uri="{FF2B5EF4-FFF2-40B4-BE49-F238E27FC236}">
                <a16:creationId xmlns:a16="http://schemas.microsoft.com/office/drawing/2014/main" id="{A644657E-A430-4DD8-8FE7-50298BC8D673}"/>
              </a:ext>
            </a:extLst>
          </p:cNvPr>
          <p:cNvSpPr txBox="1"/>
          <p:nvPr/>
        </p:nvSpPr>
        <p:spPr>
          <a:xfrm>
            <a:off x="1542511" y="5965448"/>
            <a:ext cx="895403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her kitchen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7FCFA4FA-1808-454F-BF7C-B14BAE0D9E80}"/>
              </a:ext>
            </a:extLst>
          </p:cNvPr>
          <p:cNvCxnSpPr>
            <a:cxnSpLocks/>
          </p:cNvCxnSpPr>
          <p:nvPr/>
        </p:nvCxnSpPr>
        <p:spPr>
          <a:xfrm>
            <a:off x="2695575" y="3152775"/>
            <a:ext cx="5010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63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BEEE742-5417-4F4B-BADA-B2EA824AB843}"/>
              </a:ext>
            </a:extLst>
          </p:cNvPr>
          <p:cNvSpPr txBox="1"/>
          <p:nvPr/>
        </p:nvSpPr>
        <p:spPr>
          <a:xfrm>
            <a:off x="1485899" y="5377790"/>
            <a:ext cx="9115425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When does Linh usually bake? 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3E53E9FD-2A0A-47F1-A5AF-22C6AD5502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13" r="24571" b="6262"/>
          <a:stretch/>
        </p:blipFill>
        <p:spPr>
          <a:xfrm>
            <a:off x="1585913" y="1000123"/>
            <a:ext cx="8024812" cy="437420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E1509AE4-B946-4F34-90C5-97A0C6C8EA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143"/>
          <a:stretch/>
        </p:blipFill>
        <p:spPr>
          <a:xfrm>
            <a:off x="2224087" y="357187"/>
            <a:ext cx="7255689" cy="595313"/>
          </a:xfrm>
          <a:prstGeom prst="rect">
            <a:avLst/>
          </a:prstGeom>
        </p:spPr>
      </p:pic>
      <p:sp>
        <p:nvSpPr>
          <p:cNvPr id="9" name="TextBox 18">
            <a:extLst>
              <a:ext uri="{FF2B5EF4-FFF2-40B4-BE49-F238E27FC236}">
                <a16:creationId xmlns:a16="http://schemas.microsoft.com/office/drawing/2014/main" id="{A644657E-A430-4DD8-8FE7-50298BC8D673}"/>
              </a:ext>
            </a:extLst>
          </p:cNvPr>
          <p:cNvSpPr txBox="1"/>
          <p:nvPr/>
        </p:nvSpPr>
        <p:spPr>
          <a:xfrm>
            <a:off x="1542511" y="5965448"/>
            <a:ext cx="895403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the weekends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7FCFA4FA-1808-454F-BF7C-B14BAE0D9E80}"/>
              </a:ext>
            </a:extLst>
          </p:cNvPr>
          <p:cNvCxnSpPr>
            <a:cxnSpLocks/>
          </p:cNvCxnSpPr>
          <p:nvPr/>
        </p:nvCxnSpPr>
        <p:spPr>
          <a:xfrm>
            <a:off x="5029200" y="3514725"/>
            <a:ext cx="3933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886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BEEE742-5417-4F4B-BADA-B2EA824AB843}"/>
              </a:ext>
            </a:extLst>
          </p:cNvPr>
          <p:cNvSpPr txBox="1"/>
          <p:nvPr/>
        </p:nvSpPr>
        <p:spPr>
          <a:xfrm>
            <a:off x="1485899" y="5377790"/>
            <a:ext cx="9115425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What does baking help Linh do? 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3E53E9FD-2A0A-47F1-A5AF-22C6AD5502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13" r="24571" b="6262"/>
          <a:stretch/>
        </p:blipFill>
        <p:spPr>
          <a:xfrm>
            <a:off x="1585913" y="1000123"/>
            <a:ext cx="8024812" cy="437420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E1509AE4-B946-4F34-90C5-97A0C6C8EA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143"/>
          <a:stretch/>
        </p:blipFill>
        <p:spPr>
          <a:xfrm>
            <a:off x="2224087" y="357187"/>
            <a:ext cx="7255689" cy="595313"/>
          </a:xfrm>
          <a:prstGeom prst="rect">
            <a:avLst/>
          </a:prstGeom>
        </p:spPr>
      </p:pic>
      <p:sp>
        <p:nvSpPr>
          <p:cNvPr id="9" name="TextBox 18">
            <a:extLst>
              <a:ext uri="{FF2B5EF4-FFF2-40B4-BE49-F238E27FC236}">
                <a16:creationId xmlns:a16="http://schemas.microsoft.com/office/drawing/2014/main" id="{A644657E-A430-4DD8-8FE7-50298BC8D673}"/>
              </a:ext>
            </a:extLst>
          </p:cNvPr>
          <p:cNvSpPr txBox="1"/>
          <p:nvPr/>
        </p:nvSpPr>
        <p:spPr>
          <a:xfrm>
            <a:off x="1590137" y="5955923"/>
            <a:ext cx="32866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helps her relax.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404A4D42-F25E-46E5-845D-ECEA98029AD2}"/>
              </a:ext>
            </a:extLst>
          </p:cNvPr>
          <p:cNvCxnSpPr>
            <a:cxnSpLocks/>
          </p:cNvCxnSpPr>
          <p:nvPr/>
        </p:nvCxnSpPr>
        <p:spPr>
          <a:xfrm>
            <a:off x="1790700" y="4600575"/>
            <a:ext cx="5867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855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8C5AF054-25F5-4742-99DA-8CAFFAE935D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62237" y="357187"/>
            <a:ext cx="4716320" cy="461963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D2B894A5-C8CC-4934-8C68-CEB54E47D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75" y="1062037"/>
            <a:ext cx="11312278" cy="4919663"/>
          </a:xfrm>
          <a:prstGeom prst="rect">
            <a:avLst/>
          </a:prstGeom>
        </p:spPr>
      </p:pic>
      <p:pic>
        <p:nvPicPr>
          <p:cNvPr id="10" name="CD1 TRACK 13">
            <a:hlinkClick r:id="" action="ppaction://media"/>
            <a:extLst>
              <a:ext uri="{FF2B5EF4-FFF2-40B4-BE49-F238E27FC236}">
                <a16:creationId xmlns:a16="http://schemas.microsoft.com/office/drawing/2014/main" id="{1AF2395B-70F7-4AF7-90EA-6C6B0B691A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45405" y="2668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7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4874F785-2120-4C12-B73C-3F1B73B2A6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436" r="1325" b="6922"/>
          <a:stretch/>
        </p:blipFill>
        <p:spPr>
          <a:xfrm>
            <a:off x="285750" y="1857375"/>
            <a:ext cx="11340225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28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02132368-C0FF-49B3-810C-BB96007BD07C}"/>
              </a:ext>
            </a:extLst>
          </p:cNvPr>
          <p:cNvGrpSpPr/>
          <p:nvPr/>
        </p:nvGrpSpPr>
        <p:grpSpPr>
          <a:xfrm>
            <a:off x="171451" y="1266826"/>
            <a:ext cx="11439525" cy="4389149"/>
            <a:chOff x="190501" y="1085851"/>
            <a:chExt cx="11439525" cy="4389149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DA0331EE-6D9B-4AB8-84C2-EE37ACD64C82}"/>
                </a:ext>
              </a:extLst>
            </p:cNvPr>
            <p:cNvSpPr txBox="1"/>
            <p:nvPr/>
          </p:nvSpPr>
          <p:spPr>
            <a:xfrm>
              <a:off x="333376" y="1320016"/>
              <a:ext cx="11296650" cy="4154984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Writing basic descriptive passages</a:t>
              </a:r>
            </a:p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To write a basic descriptive passage, you should:</a:t>
              </a:r>
            </a:p>
            <a:p>
              <a:r>
                <a:rPr lang="en-US" sz="24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2400" b="1" u="sng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Start with a topic sentence</a:t>
              </a:r>
              <a:r>
                <a:rPr lang="en-US" sz="24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tell the readers what your passage is about. </a:t>
              </a:r>
            </a:p>
            <a:p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I have a lot of hobbies, but my favorite hobby is taking pictures.</a:t>
              </a:r>
            </a:p>
            <a:p>
              <a:r>
                <a:rPr lang="en-US" sz="24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400" b="1" u="sng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Write about 3–5 supporting ideas to explain your topic</a:t>
              </a:r>
              <a:r>
                <a:rPr lang="en-US" sz="24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You can answer questions what, when, where, who, how, etc. about the topic to think of ideas to write about. </a:t>
              </a:r>
            </a:p>
            <a:p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I started taking pictures when I was eight years old. I usually take lots of pictures with my friends and family. I take pictures at the park. I do it on the weekends.</a:t>
              </a:r>
            </a:p>
            <a:p>
              <a:r>
                <a:rPr lang="en-US" sz="24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2400" b="1" u="sng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End with a concluding sentence</a:t>
              </a:r>
              <a:r>
                <a:rPr lang="en-US" sz="24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say your main topic again in different words. </a:t>
              </a:r>
            </a:p>
            <a:p>
              <a:r>
                <a:rPr lang="en-US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I think taking pictures is lots of fun, and I love it.</a:t>
              </a:r>
            </a:p>
          </p:txBody>
        </p:sp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B7A910A4-81B2-4E5C-B967-4E3FE9C26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11" t="6625" r="72526" b="87996"/>
            <a:stretch/>
          </p:blipFill>
          <p:spPr>
            <a:xfrm>
              <a:off x="190501" y="1085851"/>
              <a:ext cx="2584450" cy="257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9480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2FB7FB2D-408C-47FF-8F0C-ACEA44D998A1}"/>
              </a:ext>
            </a:extLst>
          </p:cNvPr>
          <p:cNvGrpSpPr/>
          <p:nvPr/>
        </p:nvGrpSpPr>
        <p:grpSpPr>
          <a:xfrm>
            <a:off x="1100137" y="857250"/>
            <a:ext cx="9444037" cy="1123949"/>
            <a:chOff x="785812" y="962025"/>
            <a:chExt cx="10429875" cy="1209675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46AA16AA-D2C9-4912-9FA4-783CBC22F4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6834" b="6115"/>
            <a:stretch/>
          </p:blipFill>
          <p:spPr>
            <a:xfrm>
              <a:off x="785812" y="962025"/>
              <a:ext cx="10429875" cy="1152525"/>
            </a:xfrm>
            <a:prstGeom prst="rect">
              <a:avLst/>
            </a:prstGeom>
          </p:spPr>
        </p:pic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EA6D068A-0A01-4E3A-8B48-7BE03371DE52}"/>
                </a:ext>
              </a:extLst>
            </p:cNvPr>
            <p:cNvSpPr/>
            <p:nvPr/>
          </p:nvSpPr>
          <p:spPr>
            <a:xfrm>
              <a:off x="7286625" y="1724025"/>
              <a:ext cx="600075" cy="447675"/>
            </a:xfrm>
            <a:prstGeom prst="ellipse">
              <a:avLst/>
            </a:prstGeom>
            <a:solidFill>
              <a:srgbClr val="EDF0E6"/>
            </a:solidFill>
            <a:ln>
              <a:solidFill>
                <a:srgbClr val="EDF0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Hình ảnh 8">
            <a:extLst>
              <a:ext uri="{FF2B5EF4-FFF2-40B4-BE49-F238E27FC236}">
                <a16:creationId xmlns:a16="http://schemas.microsoft.com/office/drawing/2014/main" id="{9E6D469B-A6DC-4015-991C-FC36477FA7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11" t="6625" r="342" b="-431"/>
          <a:stretch/>
        </p:blipFill>
        <p:spPr>
          <a:xfrm>
            <a:off x="971550" y="2019300"/>
            <a:ext cx="9742311" cy="4495799"/>
          </a:xfrm>
          <a:prstGeom prst="rect">
            <a:avLst/>
          </a:prstGeom>
        </p:spPr>
      </p:pic>
      <p:cxnSp>
        <p:nvCxnSpPr>
          <p:cNvPr id="10" name="Straight Connector 5">
            <a:extLst>
              <a:ext uri="{FF2B5EF4-FFF2-40B4-BE49-F238E27FC236}">
                <a16:creationId xmlns:a16="http://schemas.microsoft.com/office/drawing/2014/main" id="{7EF50646-AD7D-4971-8EDF-660A0148AB4C}"/>
              </a:ext>
            </a:extLst>
          </p:cNvPr>
          <p:cNvCxnSpPr/>
          <p:nvPr/>
        </p:nvCxnSpPr>
        <p:spPr>
          <a:xfrm>
            <a:off x="1465713" y="2706481"/>
            <a:ext cx="5990026" cy="144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5">
            <a:extLst>
              <a:ext uri="{FF2B5EF4-FFF2-40B4-BE49-F238E27FC236}">
                <a16:creationId xmlns:a16="http://schemas.microsoft.com/office/drawing/2014/main" id="{0CE6A681-BE29-42D1-9B60-5DDE39CE1633}"/>
              </a:ext>
            </a:extLst>
          </p:cNvPr>
          <p:cNvCxnSpPr>
            <a:cxnSpLocks/>
          </p:cNvCxnSpPr>
          <p:nvPr/>
        </p:nvCxnSpPr>
        <p:spPr>
          <a:xfrm>
            <a:off x="1532388" y="3068431"/>
            <a:ext cx="52875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5">
            <a:extLst>
              <a:ext uri="{FF2B5EF4-FFF2-40B4-BE49-F238E27FC236}">
                <a16:creationId xmlns:a16="http://schemas.microsoft.com/office/drawing/2014/main" id="{8167B0E1-6858-487E-BA7E-61D8D2C958FD}"/>
              </a:ext>
            </a:extLst>
          </p:cNvPr>
          <p:cNvCxnSpPr>
            <a:cxnSpLocks/>
          </p:cNvCxnSpPr>
          <p:nvPr/>
        </p:nvCxnSpPr>
        <p:spPr>
          <a:xfrm>
            <a:off x="5980563" y="3687556"/>
            <a:ext cx="29919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5">
            <a:extLst>
              <a:ext uri="{FF2B5EF4-FFF2-40B4-BE49-F238E27FC236}">
                <a16:creationId xmlns:a16="http://schemas.microsoft.com/office/drawing/2014/main" id="{9005CCD2-F5FD-4CC5-9B25-7A0233EEC65E}"/>
              </a:ext>
            </a:extLst>
          </p:cNvPr>
          <p:cNvCxnSpPr>
            <a:cxnSpLocks/>
          </p:cNvCxnSpPr>
          <p:nvPr/>
        </p:nvCxnSpPr>
        <p:spPr>
          <a:xfrm>
            <a:off x="2037213" y="4363831"/>
            <a:ext cx="54970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5">
            <a:extLst>
              <a:ext uri="{FF2B5EF4-FFF2-40B4-BE49-F238E27FC236}">
                <a16:creationId xmlns:a16="http://schemas.microsoft.com/office/drawing/2014/main" id="{751CD50F-4266-44D4-A12A-16100C629484}"/>
              </a:ext>
            </a:extLst>
          </p:cNvPr>
          <p:cNvCxnSpPr>
            <a:cxnSpLocks/>
          </p:cNvCxnSpPr>
          <p:nvPr/>
        </p:nvCxnSpPr>
        <p:spPr>
          <a:xfrm>
            <a:off x="3751713" y="5325856"/>
            <a:ext cx="54970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5">
            <a:extLst>
              <a:ext uri="{FF2B5EF4-FFF2-40B4-BE49-F238E27FC236}">
                <a16:creationId xmlns:a16="http://schemas.microsoft.com/office/drawing/2014/main" id="{8EC503D9-4445-4306-9DA9-13D52164D1FA}"/>
              </a:ext>
            </a:extLst>
          </p:cNvPr>
          <p:cNvCxnSpPr>
            <a:cxnSpLocks/>
          </p:cNvCxnSpPr>
          <p:nvPr/>
        </p:nvCxnSpPr>
        <p:spPr>
          <a:xfrm>
            <a:off x="1237113" y="5630656"/>
            <a:ext cx="27443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5">
            <a:extLst>
              <a:ext uri="{FF2B5EF4-FFF2-40B4-BE49-F238E27FC236}">
                <a16:creationId xmlns:a16="http://schemas.microsoft.com/office/drawing/2014/main" id="{6C050F23-97EB-490D-A1B8-B6ACC573CAD3}"/>
              </a:ext>
            </a:extLst>
          </p:cNvPr>
          <p:cNvCxnSpPr>
            <a:cxnSpLocks/>
          </p:cNvCxnSpPr>
          <p:nvPr/>
        </p:nvCxnSpPr>
        <p:spPr>
          <a:xfrm>
            <a:off x="1208538" y="6345031"/>
            <a:ext cx="57351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52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88D0A95-3AE1-4E6C-95AE-D0470BEBF30C}"/>
              </a:ext>
            </a:extLst>
          </p:cNvPr>
          <p:cNvSpPr txBox="1"/>
          <p:nvPr/>
        </p:nvSpPr>
        <p:spPr>
          <a:xfrm>
            <a:off x="2047874" y="715566"/>
            <a:ext cx="84010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Unscramble the sentences and then number them (1–5).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3E9A79E-4031-4E84-926B-A8D8C57AF792}"/>
              </a:ext>
            </a:extLst>
          </p:cNvPr>
          <p:cNvSpPr txBox="1"/>
          <p:nvPr/>
        </p:nvSpPr>
        <p:spPr>
          <a:xfrm>
            <a:off x="400050" y="1591866"/>
            <a:ext cx="11191875" cy="421653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A. my/with/swimming/dad./always/go/I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_________________________________________________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B. best./hobbies,/I/many/like/swimming/but/have/I 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C. I/great/think/swimming/a/is/hobby.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D. five/started/old./when/I/years/I/swimming/was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_________________________________________________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E. swimming/on/the/go/my/pool/near/We/weekends./house/the/at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525DC9AC-C790-45B7-A9D9-800F1573D41D}"/>
              </a:ext>
            </a:extLst>
          </p:cNvPr>
          <p:cNvSpPr txBox="1"/>
          <p:nvPr/>
        </p:nvSpPr>
        <p:spPr>
          <a:xfrm>
            <a:off x="572399" y="1997554"/>
            <a:ext cx="5437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always go swimming with my dad. 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50B82A75-F14E-4E57-9C91-B6A66C062B27}"/>
              </a:ext>
            </a:extLst>
          </p:cNvPr>
          <p:cNvSpPr txBox="1"/>
          <p:nvPr/>
        </p:nvSpPr>
        <p:spPr>
          <a:xfrm>
            <a:off x="305699" y="2711929"/>
            <a:ext cx="7819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many hobbies, but I like swimming best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4AE45DB9-E77F-4B25-B29D-039575C3CA7F}"/>
              </a:ext>
            </a:extLst>
          </p:cNvPr>
          <p:cNvSpPr txBox="1"/>
          <p:nvPr/>
        </p:nvSpPr>
        <p:spPr>
          <a:xfrm>
            <a:off x="305699" y="3569179"/>
            <a:ext cx="7819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 swimming is a great hobby.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079FC95D-AAFF-4A52-B4BB-FD6B16CD0154}"/>
              </a:ext>
            </a:extLst>
          </p:cNvPr>
          <p:cNvSpPr txBox="1"/>
          <p:nvPr/>
        </p:nvSpPr>
        <p:spPr>
          <a:xfrm>
            <a:off x="381899" y="4397854"/>
            <a:ext cx="7819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started swimming when I was five years old.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5999AAE7-2F89-435B-AED3-FE4A9CDCA4BB}"/>
              </a:ext>
            </a:extLst>
          </p:cNvPr>
          <p:cNvSpPr txBox="1"/>
          <p:nvPr/>
        </p:nvSpPr>
        <p:spPr>
          <a:xfrm>
            <a:off x="410474" y="5359879"/>
            <a:ext cx="10038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go swimming at the pool near my house on the weekends.</a:t>
            </a:r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00B888EE-5180-475D-8469-79435AE3B4CA}"/>
              </a:ext>
            </a:extLst>
          </p:cNvPr>
          <p:cNvSpPr/>
          <p:nvPr/>
        </p:nvSpPr>
        <p:spPr>
          <a:xfrm>
            <a:off x="10744200" y="1762125"/>
            <a:ext cx="542925" cy="54292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66BD07F2-B741-407F-9027-0691AC255AA4}"/>
              </a:ext>
            </a:extLst>
          </p:cNvPr>
          <p:cNvSpPr/>
          <p:nvPr/>
        </p:nvSpPr>
        <p:spPr>
          <a:xfrm>
            <a:off x="10810875" y="2588419"/>
            <a:ext cx="542925" cy="54292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C34DD66A-C771-4514-AAC4-45B6BC27037F}"/>
              </a:ext>
            </a:extLst>
          </p:cNvPr>
          <p:cNvSpPr/>
          <p:nvPr/>
        </p:nvSpPr>
        <p:spPr>
          <a:xfrm>
            <a:off x="10820400" y="3462338"/>
            <a:ext cx="542925" cy="54292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12050EDF-2703-4E7D-8216-A99ABBC41D4B}"/>
              </a:ext>
            </a:extLst>
          </p:cNvPr>
          <p:cNvSpPr/>
          <p:nvPr/>
        </p:nvSpPr>
        <p:spPr>
          <a:xfrm>
            <a:off x="10868025" y="4336257"/>
            <a:ext cx="542925" cy="54292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9B2CD5A1-7CF2-40B5-80F7-172EEDE79327}"/>
              </a:ext>
            </a:extLst>
          </p:cNvPr>
          <p:cNvSpPr/>
          <p:nvPr/>
        </p:nvSpPr>
        <p:spPr>
          <a:xfrm>
            <a:off x="10848975" y="5124450"/>
            <a:ext cx="542925" cy="54292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1572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3374" y="1307337"/>
            <a:ext cx="11163301" cy="5017263"/>
            <a:chOff x="70954" y="91439"/>
            <a:chExt cx="12137736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70954" y="126656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 dirty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43075" y="1233314"/>
            <a:ext cx="105852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6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1</a:t>
            </a:r>
            <a:endParaRPr lang="en-US" sz="36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914446"/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FREE TIME</a:t>
            </a:r>
          </a:p>
          <a:p>
            <a:pPr defTabSz="914446"/>
            <a:r>
              <a:rPr lang="en-US" sz="2800" b="1" i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Lesson 7: </a:t>
            </a:r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Reading &amp; Writing</a:t>
            </a:r>
          </a:p>
          <a:p>
            <a:pPr defTabSz="914446"/>
            <a:endParaRPr lang="en-US" sz="36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25BF8287-D7AE-4CE2-8C90-1DF901C4D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AB606CD-D414-4AED-8110-41B39374CE1C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400" b="1" dirty="0">
                <a:solidFill>
                  <a:prstClr val="black"/>
                </a:solidFill>
                <a:latin typeface="Contastia"/>
              </a:rPr>
              <a:t>   </a:t>
            </a:r>
            <a:r>
              <a:rPr lang="en-US" sz="2400" b="1" dirty="0" err="1">
                <a:solidFill>
                  <a:prstClr val="black"/>
                </a:solidFill>
                <a:latin typeface="Contastia"/>
              </a:rPr>
              <a:t>Ms</a:t>
            </a:r>
            <a:r>
              <a:rPr lang="en-US" sz="2400" b="1" dirty="0">
                <a:solidFill>
                  <a:prstClr val="black"/>
                </a:solidFill>
                <a:latin typeface="Contastia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tastia"/>
              </a:rPr>
              <a:t>Phương</a:t>
            </a:r>
            <a:r>
              <a:rPr lang="en-US" sz="2400" b="1" dirty="0">
                <a:solidFill>
                  <a:prstClr val="black"/>
                </a:solidFill>
                <a:latin typeface="Contastia"/>
              </a:rPr>
              <a:t> </a:t>
            </a:r>
          </a:p>
          <a:p>
            <a:pPr defTabSz="914446"/>
            <a:r>
              <a:rPr lang="en-US" sz="2400" b="1" dirty="0" err="1">
                <a:solidFill>
                  <a:prstClr val="black"/>
                </a:solidFill>
                <a:latin typeface="Contastia"/>
              </a:rPr>
              <a:t>Zalo</a:t>
            </a:r>
            <a:r>
              <a:rPr lang="en-US" sz="2400" b="1" dirty="0">
                <a:solidFill>
                  <a:prstClr val="black"/>
                </a:solidFill>
                <a:latin typeface="Contastia"/>
              </a:rPr>
              <a:t>: 0966765064</a:t>
            </a: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id="{615F507B-9B63-40E6-BA94-A41DD6D81E7C}"/>
              </a:ext>
            </a:extLst>
          </p:cNvPr>
          <p:cNvSpPr/>
          <p:nvPr/>
        </p:nvSpPr>
        <p:spPr>
          <a:xfrm>
            <a:off x="3454400" y="406397"/>
            <a:ext cx="4673600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WARP-UP</a:t>
            </a: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C315CDD3-6854-4214-A9B2-934E74DFC194}"/>
              </a:ext>
            </a:extLst>
          </p:cNvPr>
          <p:cNvSpPr txBox="1"/>
          <p:nvPr/>
        </p:nvSpPr>
        <p:spPr>
          <a:xfrm>
            <a:off x="1545431" y="2886760"/>
            <a:ext cx="75295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P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ractice</a:t>
            </a:r>
            <a:r>
              <a:rPr lang="vi-VN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reading</a:t>
            </a:r>
            <a:r>
              <a:rPr lang="vi-VN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for</a:t>
            </a:r>
            <a:r>
              <a:rPr lang="vi-VN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gist</a:t>
            </a:r>
            <a:r>
              <a:rPr lang="vi-VN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and</a:t>
            </a:r>
            <a:r>
              <a:rPr lang="vi-VN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for</a:t>
            </a:r>
            <a:r>
              <a:rPr lang="vi-VN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detail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L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earn</a:t>
            </a:r>
            <a:r>
              <a:rPr lang="vi-VN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how</a:t>
            </a:r>
            <a:r>
              <a:rPr lang="vi-VN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to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write</a:t>
            </a:r>
            <a:r>
              <a:rPr lang="vi-VN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a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descriptive</a:t>
            </a:r>
            <a:r>
              <a:rPr lang="vi-VN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passage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FB1B6A97-24B2-435A-ADC3-0873DD7E3B97}"/>
              </a:ext>
            </a:extLst>
          </p:cNvPr>
          <p:cNvSpPr txBox="1"/>
          <p:nvPr/>
        </p:nvSpPr>
        <p:spPr>
          <a:xfrm>
            <a:off x="1897856" y="4092059"/>
            <a:ext cx="89034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Vocabulary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recipe, prepare, mess, relax , brownies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9423239-96E7-4986-9E37-FE0E14BDD5C0}"/>
              </a:ext>
            </a:extLst>
          </p:cNvPr>
          <p:cNvSpPr txBox="1"/>
          <p:nvPr/>
        </p:nvSpPr>
        <p:spPr>
          <a:xfrm>
            <a:off x="342900" y="2499836"/>
            <a:ext cx="8591550" cy="2608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Do the reading exercises on page 6 WB.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Do the exercises in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Anh 8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-Learn Smart World Notebook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page 10.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Prepare the next lesson (page 13 SB</a:t>
            </a:r>
            <a:r>
              <a:rPr lang="en-US" sz="2800" i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064E0D86-ED85-4D5F-BBE0-69EBCF514DAE}"/>
              </a:ext>
            </a:extLst>
          </p:cNvPr>
          <p:cNvSpPr/>
          <p:nvPr/>
        </p:nvSpPr>
        <p:spPr>
          <a:xfrm>
            <a:off x="800100" y="590550"/>
            <a:ext cx="4533900" cy="10477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1247964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1076855" y="2275832"/>
            <a:ext cx="4900144" cy="237284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7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2CC5540-88DF-4A9E-81EE-669110F3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66561" y="1052705"/>
            <a:ext cx="4324849" cy="1350967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01B48EA0-11D3-462E-A132-AA1290B13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66562" y="2786769"/>
            <a:ext cx="4324849" cy="1350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71C71-D0E2-4614-8FEF-8B704EC16BBC}"/>
              </a:ext>
            </a:extLst>
          </p:cNvPr>
          <p:cNvSpPr txBox="1"/>
          <p:nvPr/>
        </p:nvSpPr>
        <p:spPr>
          <a:xfrm>
            <a:off x="8301866" y="1401986"/>
            <a:ext cx="3088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WRITING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E13EF2-C642-45B6-950F-A60BF83E30A0}"/>
              </a:ext>
            </a:extLst>
          </p:cNvPr>
          <p:cNvSpPr txBox="1"/>
          <p:nvPr/>
        </p:nvSpPr>
        <p:spPr>
          <a:xfrm>
            <a:off x="8454173" y="3119068"/>
            <a:ext cx="2517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READING</a:t>
            </a:r>
          </a:p>
        </p:txBody>
      </p:sp>
      <p:pic>
        <p:nvPicPr>
          <p:cNvPr id="10" name="Picture 17">
            <a:extLst>
              <a:ext uri="{FF2B5EF4-FFF2-40B4-BE49-F238E27FC236}">
                <a16:creationId xmlns:a16="http://schemas.microsoft.com/office/drawing/2014/main" id="{7E7010E7-6CC2-48BC-93AE-2C5C828FC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367685">
            <a:off x="4071817" y="2155172"/>
            <a:ext cx="2528997" cy="795484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CD9DC5D2-3865-467D-AF3C-FB40D08F0D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78488" y="2978628"/>
            <a:ext cx="834876" cy="834876"/>
          </a:xfrm>
          <a:prstGeom prst="rect">
            <a:avLst/>
          </a:prstGeom>
        </p:spPr>
      </p:pic>
      <p:pic>
        <p:nvPicPr>
          <p:cNvPr id="11" name="Picture 3" descr="Text&#10;&#10;Description automatically generated">
            <a:extLst>
              <a:ext uri="{FF2B5EF4-FFF2-40B4-BE49-F238E27FC236}">
                <a16:creationId xmlns:a16="http://schemas.microsoft.com/office/drawing/2014/main" id="{F5EB5439-402F-4BF6-B0FD-023407D6B7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694672" y="1350042"/>
            <a:ext cx="563504" cy="62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96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996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2660D93-6139-44A2-B1F5-B5BAC0883B6F}"/>
              </a:ext>
            </a:extLst>
          </p:cNvPr>
          <p:cNvSpPr txBox="1"/>
          <p:nvPr/>
        </p:nvSpPr>
        <p:spPr>
          <a:xfrm>
            <a:off x="1981199" y="610285"/>
            <a:ext cx="85439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pairs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hobbies can you see in the pictures? What are some popular hobbies in your country?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5D70D621-EE6D-4594-9334-1C82C0BDB1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16"/>
          <a:stretch/>
        </p:blipFill>
        <p:spPr>
          <a:xfrm>
            <a:off x="4020695" y="1552575"/>
            <a:ext cx="7525901" cy="4486275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031E31B-A617-41C6-AA5B-1DF35DD2893B}"/>
              </a:ext>
            </a:extLst>
          </p:cNvPr>
          <p:cNvSpPr txBox="1"/>
          <p:nvPr/>
        </p:nvSpPr>
        <p:spPr>
          <a:xfrm>
            <a:off x="561974" y="1663184"/>
            <a:ext cx="34766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Hobbies in the pictures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B94FDA8-1434-4001-8A85-DC6EFF8B017A}"/>
              </a:ext>
            </a:extLst>
          </p:cNvPr>
          <p:cNvSpPr txBox="1"/>
          <p:nvPr/>
        </p:nvSpPr>
        <p:spPr>
          <a:xfrm>
            <a:off x="533399" y="3422200"/>
            <a:ext cx="3076575" cy="727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Popular hobbies in Vietnam </a:t>
            </a:r>
          </a:p>
        </p:txBody>
      </p:sp>
    </p:spTree>
    <p:extLst>
      <p:ext uri="{BB962C8B-B14F-4D97-AF65-F5344CB8AC3E}">
        <p14:creationId xmlns:p14="http://schemas.microsoft.com/office/powerpoint/2010/main" val="2267643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6D14AAC8-981B-4E34-A0EB-0923102DA249}"/>
              </a:ext>
            </a:extLst>
          </p:cNvPr>
          <p:cNvSpPr/>
          <p:nvPr/>
        </p:nvSpPr>
        <p:spPr>
          <a:xfrm>
            <a:off x="1677184" y="1356067"/>
            <a:ext cx="7556268" cy="5124246"/>
          </a:xfrm>
          <a:custGeom>
            <a:avLst/>
            <a:gdLst/>
            <a:ahLst/>
            <a:cxnLst/>
            <a:rect l="l" t="t" r="r" b="b"/>
            <a:pathLst>
              <a:path w="12985562" h="8229600">
                <a:moveTo>
                  <a:pt x="0" y="0"/>
                </a:moveTo>
                <a:lnTo>
                  <a:pt x="12985562" y="0"/>
                </a:lnTo>
                <a:lnTo>
                  <a:pt x="129855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55B6541-93FC-4C78-93EA-39BFDE058187}"/>
              </a:ext>
            </a:extLst>
          </p:cNvPr>
          <p:cNvSpPr txBox="1"/>
          <p:nvPr/>
        </p:nvSpPr>
        <p:spPr>
          <a:xfrm>
            <a:off x="2643810" y="447262"/>
            <a:ext cx="6778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at the picture. What are they doing? 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often bake cakes in your free time? </a:t>
            </a:r>
          </a:p>
        </p:txBody>
      </p:sp>
    </p:spTree>
    <p:extLst>
      <p:ext uri="{BB962C8B-B14F-4D97-AF65-F5344CB8AC3E}">
        <p14:creationId xmlns:p14="http://schemas.microsoft.com/office/powerpoint/2010/main" val="433764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84195967-F5B5-435A-B1A9-6BA331098ECE}"/>
              </a:ext>
            </a:extLst>
          </p:cNvPr>
          <p:cNvSpPr/>
          <p:nvPr/>
        </p:nvSpPr>
        <p:spPr>
          <a:xfrm>
            <a:off x="711954" y="1133475"/>
            <a:ext cx="2873584" cy="1914525"/>
          </a:xfrm>
          <a:custGeom>
            <a:avLst/>
            <a:gdLst/>
            <a:ahLst/>
            <a:cxnLst/>
            <a:rect l="l" t="t" r="r" b="b"/>
            <a:pathLst>
              <a:path w="7060904" h="4704327">
                <a:moveTo>
                  <a:pt x="0" y="0"/>
                </a:moveTo>
                <a:lnTo>
                  <a:pt x="7060904" y="0"/>
                </a:lnTo>
                <a:lnTo>
                  <a:pt x="7060904" y="4704327"/>
                </a:lnTo>
                <a:lnTo>
                  <a:pt x="0" y="47043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FB6E60EA-5CAB-451F-9D1D-BF3F696E614A}"/>
              </a:ext>
            </a:extLst>
          </p:cNvPr>
          <p:cNvSpPr/>
          <p:nvPr/>
        </p:nvSpPr>
        <p:spPr>
          <a:xfrm>
            <a:off x="4178162" y="980247"/>
            <a:ext cx="2932013" cy="1953453"/>
          </a:xfrm>
          <a:custGeom>
            <a:avLst/>
            <a:gdLst/>
            <a:ahLst/>
            <a:cxnLst/>
            <a:rect l="l" t="t" r="r" b="b"/>
            <a:pathLst>
              <a:path w="7060904" h="4704327">
                <a:moveTo>
                  <a:pt x="0" y="0"/>
                </a:moveTo>
                <a:lnTo>
                  <a:pt x="7060904" y="0"/>
                </a:lnTo>
                <a:lnTo>
                  <a:pt x="7060904" y="4704327"/>
                </a:lnTo>
                <a:lnTo>
                  <a:pt x="0" y="47043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C1385F8-1179-4E18-92CC-F428A4195EB3}"/>
              </a:ext>
            </a:extLst>
          </p:cNvPr>
          <p:cNvSpPr/>
          <p:nvPr/>
        </p:nvSpPr>
        <p:spPr>
          <a:xfrm>
            <a:off x="7591425" y="895351"/>
            <a:ext cx="2981325" cy="1971674"/>
          </a:xfrm>
          <a:custGeom>
            <a:avLst/>
            <a:gdLst/>
            <a:ahLst/>
            <a:cxnLst/>
            <a:rect l="l" t="t" r="r" b="b"/>
            <a:pathLst>
              <a:path w="7573264" h="5045687">
                <a:moveTo>
                  <a:pt x="0" y="0"/>
                </a:moveTo>
                <a:lnTo>
                  <a:pt x="7573264" y="0"/>
                </a:lnTo>
                <a:lnTo>
                  <a:pt x="7573264" y="5045687"/>
                </a:lnTo>
                <a:lnTo>
                  <a:pt x="0" y="50456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68F1DA31-4CE3-48B4-ADF2-2C15722C6F6E}"/>
              </a:ext>
            </a:extLst>
          </p:cNvPr>
          <p:cNvSpPr/>
          <p:nvPr/>
        </p:nvSpPr>
        <p:spPr>
          <a:xfrm>
            <a:off x="501926" y="3842301"/>
            <a:ext cx="3489049" cy="2206073"/>
          </a:xfrm>
          <a:custGeom>
            <a:avLst/>
            <a:gdLst/>
            <a:ahLst/>
            <a:cxnLst/>
            <a:rect l="l" t="t" r="r" b="b"/>
            <a:pathLst>
              <a:path w="6164494" h="4114800">
                <a:moveTo>
                  <a:pt x="0" y="0"/>
                </a:moveTo>
                <a:lnTo>
                  <a:pt x="6164494" y="0"/>
                </a:lnTo>
                <a:lnTo>
                  <a:pt x="61644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B6C16419-0E24-4646-A40F-4FC632CCE692}"/>
              </a:ext>
            </a:extLst>
          </p:cNvPr>
          <p:cNvSpPr/>
          <p:nvPr/>
        </p:nvSpPr>
        <p:spPr>
          <a:xfrm>
            <a:off x="6366596" y="3863628"/>
            <a:ext cx="2209895" cy="2165697"/>
          </a:xfrm>
          <a:custGeom>
            <a:avLst/>
            <a:gdLst/>
            <a:ahLst/>
            <a:cxnLst/>
            <a:rect l="l" t="t" r="r" b="b"/>
            <a:pathLst>
              <a:path w="8397551" h="8229600">
                <a:moveTo>
                  <a:pt x="0" y="0"/>
                </a:moveTo>
                <a:lnTo>
                  <a:pt x="8397551" y="0"/>
                </a:lnTo>
                <a:lnTo>
                  <a:pt x="83975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72A825B-FC34-47FC-96FB-6A3151FA74C6}"/>
              </a:ext>
            </a:extLst>
          </p:cNvPr>
          <p:cNvSpPr txBox="1"/>
          <p:nvPr/>
        </p:nvSpPr>
        <p:spPr>
          <a:xfrm>
            <a:off x="695325" y="3076575"/>
            <a:ext cx="2066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recipe (n)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4B1F694-3E47-4030-B01A-391236771C1B}"/>
              </a:ext>
            </a:extLst>
          </p:cNvPr>
          <p:cNvSpPr txBox="1"/>
          <p:nvPr/>
        </p:nvSpPr>
        <p:spPr>
          <a:xfrm>
            <a:off x="4619624" y="3009900"/>
            <a:ext cx="2209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 (v)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2D09F66-1DE1-4FEB-9B70-69266CBA7313}"/>
              </a:ext>
            </a:extLst>
          </p:cNvPr>
          <p:cNvSpPr txBox="1"/>
          <p:nvPr/>
        </p:nvSpPr>
        <p:spPr>
          <a:xfrm>
            <a:off x="8191500" y="2933700"/>
            <a:ext cx="2000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relax (v)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3E6F702F-8CFB-4A3B-A396-C8CD7AA548CB}"/>
              </a:ext>
            </a:extLst>
          </p:cNvPr>
          <p:cNvSpPr txBox="1"/>
          <p:nvPr/>
        </p:nvSpPr>
        <p:spPr>
          <a:xfrm>
            <a:off x="571500" y="5934075"/>
            <a:ext cx="1895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 (n)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8115054-A1D0-411D-8F56-46EC5D215CEE}"/>
              </a:ext>
            </a:extLst>
          </p:cNvPr>
          <p:cNvSpPr txBox="1"/>
          <p:nvPr/>
        </p:nvSpPr>
        <p:spPr>
          <a:xfrm>
            <a:off x="6362700" y="5943600"/>
            <a:ext cx="2000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brownies</a:t>
            </a:r>
          </a:p>
        </p:txBody>
      </p:sp>
    </p:spTree>
    <p:extLst>
      <p:ext uri="{BB962C8B-B14F-4D97-AF65-F5344CB8AC3E}">
        <p14:creationId xmlns:p14="http://schemas.microsoft.com/office/powerpoint/2010/main" val="342595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5CD45B1-2DFA-4BF0-8EA1-036915DD9725}"/>
              </a:ext>
            </a:extLst>
          </p:cNvPr>
          <p:cNvSpPr txBox="1"/>
          <p:nvPr/>
        </p:nvSpPr>
        <p:spPr>
          <a:xfrm>
            <a:off x="6515100" y="904875"/>
            <a:ext cx="2533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recipe (n)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CA3DD5D-B0A3-4729-952B-66205C3B9C81}"/>
              </a:ext>
            </a:extLst>
          </p:cNvPr>
          <p:cNvSpPr txBox="1"/>
          <p:nvPr/>
        </p:nvSpPr>
        <p:spPr>
          <a:xfrm>
            <a:off x="6486525" y="2116931"/>
            <a:ext cx="2619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 (v)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1498261-3660-42BC-8407-9712AAFB1F40}"/>
              </a:ext>
            </a:extLst>
          </p:cNvPr>
          <p:cNvSpPr txBox="1"/>
          <p:nvPr/>
        </p:nvSpPr>
        <p:spPr>
          <a:xfrm>
            <a:off x="6467475" y="3281362"/>
            <a:ext cx="2000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relax (v)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2B55CB6-AEF2-4C1E-A3D1-10BC21C9BA9F}"/>
              </a:ext>
            </a:extLst>
          </p:cNvPr>
          <p:cNvSpPr txBox="1"/>
          <p:nvPr/>
        </p:nvSpPr>
        <p:spPr>
          <a:xfrm>
            <a:off x="6553200" y="5514975"/>
            <a:ext cx="2000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 (n)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83BA23D-CAB7-4BED-8F66-3A6091FDA805}"/>
              </a:ext>
            </a:extLst>
          </p:cNvPr>
          <p:cNvSpPr txBox="1"/>
          <p:nvPr/>
        </p:nvSpPr>
        <p:spPr>
          <a:xfrm>
            <a:off x="6467475" y="4398168"/>
            <a:ext cx="2000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brownies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85AF8BC8-F115-4BF2-88E7-5E2F2ACC1AFD}"/>
              </a:ext>
            </a:extLst>
          </p:cNvPr>
          <p:cNvSpPr txBox="1"/>
          <p:nvPr/>
        </p:nvSpPr>
        <p:spPr>
          <a:xfrm>
            <a:off x="2714625" y="266699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at the picture and match.</a:t>
            </a:r>
          </a:p>
        </p:txBody>
      </p:sp>
      <p:cxnSp>
        <p:nvCxnSpPr>
          <p:cNvPr id="16" name="Đường kết nối Mũi tên Thẳng 15">
            <a:extLst>
              <a:ext uri="{FF2B5EF4-FFF2-40B4-BE49-F238E27FC236}">
                <a16:creationId xmlns:a16="http://schemas.microsoft.com/office/drawing/2014/main" id="{A9915538-06F3-4BEE-84AB-B4B86DAB7C78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1800225" y="1524000"/>
            <a:ext cx="4667250" cy="31665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id="{3881230E-2ED3-4AF8-97A4-E95FF26ED0EE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1943100" y="2514600"/>
            <a:ext cx="4524375" cy="10591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kết nối Mũi tên Thẳng 19">
            <a:extLst>
              <a:ext uri="{FF2B5EF4-FFF2-40B4-BE49-F238E27FC236}">
                <a16:creationId xmlns:a16="http://schemas.microsoft.com/office/drawing/2014/main" id="{DFBE847B-53AE-4046-906B-AB43D06DFD86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1952625" y="2409319"/>
            <a:ext cx="4533900" cy="12768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Đường kết nối Mũi tên Thẳng 21">
            <a:extLst>
              <a:ext uri="{FF2B5EF4-FFF2-40B4-BE49-F238E27FC236}">
                <a16:creationId xmlns:a16="http://schemas.microsoft.com/office/drawing/2014/main" id="{DBBB5D6B-2222-42A1-8FFC-F1C8BB2AF2E4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1990725" y="1197263"/>
            <a:ext cx="4524375" cy="36414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kết nối Mũi tên Thẳng 23">
            <a:extLst>
              <a:ext uri="{FF2B5EF4-FFF2-40B4-BE49-F238E27FC236}">
                <a16:creationId xmlns:a16="http://schemas.microsoft.com/office/drawing/2014/main" id="{C5A50874-1323-448F-9DD9-3CEE7DA77AAB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1981200" y="5807363"/>
            <a:ext cx="4572000" cy="505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Nhóm 2">
            <a:extLst>
              <a:ext uri="{FF2B5EF4-FFF2-40B4-BE49-F238E27FC236}">
                <a16:creationId xmlns:a16="http://schemas.microsoft.com/office/drawing/2014/main" id="{5C2F0BE2-9498-44DF-BBFD-3DEAE03BF916}"/>
              </a:ext>
            </a:extLst>
          </p:cNvPr>
          <p:cNvGrpSpPr/>
          <p:nvPr/>
        </p:nvGrpSpPr>
        <p:grpSpPr>
          <a:xfrm>
            <a:off x="727797" y="901353"/>
            <a:ext cx="1167678" cy="965547"/>
            <a:chOff x="727797" y="901353"/>
            <a:chExt cx="1167678" cy="965547"/>
          </a:xfrm>
        </p:grpSpPr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20E634C5-23E3-421B-B5E1-3B701D0BBEBB}"/>
                </a:ext>
              </a:extLst>
            </p:cNvPr>
            <p:cNvSpPr/>
            <p:nvPr/>
          </p:nvSpPr>
          <p:spPr>
            <a:xfrm>
              <a:off x="727797" y="901353"/>
              <a:ext cx="985252" cy="965547"/>
            </a:xfrm>
            <a:custGeom>
              <a:avLst/>
              <a:gdLst/>
              <a:ahLst/>
              <a:cxnLst/>
              <a:rect l="l" t="t" r="r" b="b"/>
              <a:pathLst>
                <a:path w="8397551" h="8229600">
                  <a:moveTo>
                    <a:pt x="0" y="0"/>
                  </a:moveTo>
                  <a:lnTo>
                    <a:pt x="8397551" y="0"/>
                  </a:lnTo>
                  <a:lnTo>
                    <a:pt x="8397551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2" name="Hình Bầu dục 1">
              <a:extLst>
                <a:ext uri="{FF2B5EF4-FFF2-40B4-BE49-F238E27FC236}">
                  <a16:creationId xmlns:a16="http://schemas.microsoft.com/office/drawing/2014/main" id="{41ABBD89-8BAB-4F42-BFC9-D562E0E16CC3}"/>
                </a:ext>
              </a:extLst>
            </p:cNvPr>
            <p:cNvSpPr/>
            <p:nvPr/>
          </p:nvSpPr>
          <p:spPr>
            <a:xfrm>
              <a:off x="1562100" y="1114425"/>
              <a:ext cx="333375" cy="33337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B49EEE02-98CE-47F3-812F-E2F44C5E30A8}"/>
              </a:ext>
            </a:extLst>
          </p:cNvPr>
          <p:cNvGrpSpPr/>
          <p:nvPr/>
        </p:nvGrpSpPr>
        <p:grpSpPr>
          <a:xfrm>
            <a:off x="666752" y="2066925"/>
            <a:ext cx="1295398" cy="850403"/>
            <a:chOff x="666752" y="2066925"/>
            <a:chExt cx="1295398" cy="850403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F7DBFFB1-AF78-40C3-BC49-18B883CFB44B}"/>
                </a:ext>
              </a:extLst>
            </p:cNvPr>
            <p:cNvSpPr/>
            <p:nvPr/>
          </p:nvSpPr>
          <p:spPr>
            <a:xfrm>
              <a:off x="666752" y="2066927"/>
              <a:ext cx="1285874" cy="850401"/>
            </a:xfrm>
            <a:custGeom>
              <a:avLst/>
              <a:gdLst/>
              <a:ahLst/>
              <a:cxnLst/>
              <a:rect l="l" t="t" r="r" b="b"/>
              <a:pathLst>
                <a:path w="7573264" h="5045687">
                  <a:moveTo>
                    <a:pt x="0" y="0"/>
                  </a:moveTo>
                  <a:lnTo>
                    <a:pt x="7573264" y="0"/>
                  </a:lnTo>
                  <a:lnTo>
                    <a:pt x="7573264" y="5045687"/>
                  </a:lnTo>
                  <a:lnTo>
                    <a:pt x="0" y="5045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9" name="Hình Bầu dục 18">
              <a:extLst>
                <a:ext uri="{FF2B5EF4-FFF2-40B4-BE49-F238E27FC236}">
                  <a16:creationId xmlns:a16="http://schemas.microsoft.com/office/drawing/2014/main" id="{4B411DE3-CBEF-4FB7-AD87-2285EC858DF9}"/>
                </a:ext>
              </a:extLst>
            </p:cNvPr>
            <p:cNvSpPr/>
            <p:nvPr/>
          </p:nvSpPr>
          <p:spPr>
            <a:xfrm>
              <a:off x="1628775" y="2066925"/>
              <a:ext cx="333375" cy="33337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FA7BADC1-BAD2-4926-99B4-47F4FA581041}"/>
              </a:ext>
            </a:extLst>
          </p:cNvPr>
          <p:cNvGrpSpPr/>
          <p:nvPr/>
        </p:nvGrpSpPr>
        <p:grpSpPr>
          <a:xfrm>
            <a:off x="739638" y="3209925"/>
            <a:ext cx="1327287" cy="829542"/>
            <a:chOff x="739638" y="3209925"/>
            <a:chExt cx="1327287" cy="829542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D1CA9A47-7E41-47F9-9BB4-387A55EC87C9}"/>
                </a:ext>
              </a:extLst>
            </p:cNvPr>
            <p:cNvSpPr/>
            <p:nvPr/>
          </p:nvSpPr>
          <p:spPr>
            <a:xfrm>
              <a:off x="739638" y="3218623"/>
              <a:ext cx="1232037" cy="820844"/>
            </a:xfrm>
            <a:custGeom>
              <a:avLst/>
              <a:gdLst/>
              <a:ahLst/>
              <a:cxnLst/>
              <a:rect l="l" t="t" r="r" b="b"/>
              <a:pathLst>
                <a:path w="7060904" h="4704327">
                  <a:moveTo>
                    <a:pt x="0" y="0"/>
                  </a:moveTo>
                  <a:lnTo>
                    <a:pt x="7060904" y="0"/>
                  </a:lnTo>
                  <a:lnTo>
                    <a:pt x="7060904" y="4704327"/>
                  </a:lnTo>
                  <a:lnTo>
                    <a:pt x="0" y="4704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53695CEF-3B1C-4EDD-AE33-D84F6D02B767}"/>
                </a:ext>
              </a:extLst>
            </p:cNvPr>
            <p:cNvSpPr/>
            <p:nvPr/>
          </p:nvSpPr>
          <p:spPr>
            <a:xfrm>
              <a:off x="1733550" y="3209925"/>
              <a:ext cx="333375" cy="33337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45F5478B-37C6-4576-93C3-9E9619CBE643}"/>
              </a:ext>
            </a:extLst>
          </p:cNvPr>
          <p:cNvGrpSpPr/>
          <p:nvPr/>
        </p:nvGrpSpPr>
        <p:grpSpPr>
          <a:xfrm>
            <a:off x="692904" y="4305300"/>
            <a:ext cx="1335921" cy="885826"/>
            <a:chOff x="692904" y="4305300"/>
            <a:chExt cx="1335921" cy="885826"/>
          </a:xfrm>
        </p:grpSpPr>
        <p:sp>
          <p:nvSpPr>
            <p:cNvPr id="4" name="Freeform 2">
              <a:extLst>
                <a:ext uri="{FF2B5EF4-FFF2-40B4-BE49-F238E27FC236}">
                  <a16:creationId xmlns:a16="http://schemas.microsoft.com/office/drawing/2014/main" id="{2B813C9E-C7DF-4D27-A182-2982A8E26086}"/>
                </a:ext>
              </a:extLst>
            </p:cNvPr>
            <p:cNvSpPr/>
            <p:nvPr/>
          </p:nvSpPr>
          <p:spPr>
            <a:xfrm>
              <a:off x="692904" y="4343402"/>
              <a:ext cx="1272381" cy="847724"/>
            </a:xfrm>
            <a:custGeom>
              <a:avLst/>
              <a:gdLst/>
              <a:ahLst/>
              <a:cxnLst/>
              <a:rect l="l" t="t" r="r" b="b"/>
              <a:pathLst>
                <a:path w="7060904" h="4704327">
                  <a:moveTo>
                    <a:pt x="0" y="0"/>
                  </a:moveTo>
                  <a:lnTo>
                    <a:pt x="7060904" y="0"/>
                  </a:lnTo>
                  <a:lnTo>
                    <a:pt x="7060904" y="4704327"/>
                  </a:lnTo>
                  <a:lnTo>
                    <a:pt x="0" y="4704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id="{43D27B07-576E-4176-A49A-173B4D76D6A1}"/>
                </a:ext>
              </a:extLst>
            </p:cNvPr>
            <p:cNvSpPr/>
            <p:nvPr/>
          </p:nvSpPr>
          <p:spPr>
            <a:xfrm>
              <a:off x="1695450" y="4305300"/>
              <a:ext cx="333375" cy="33337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AFE8D5C7-F9A5-4400-9AF7-8124105B9F1A}"/>
              </a:ext>
            </a:extLst>
          </p:cNvPr>
          <p:cNvGrpSpPr/>
          <p:nvPr/>
        </p:nvGrpSpPr>
        <p:grpSpPr>
          <a:xfrm>
            <a:off x="616227" y="5505450"/>
            <a:ext cx="1326873" cy="828125"/>
            <a:chOff x="616227" y="5505450"/>
            <a:chExt cx="1326873" cy="828125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E435769F-0D14-4CC3-9241-3A5CA5D5E33B}"/>
                </a:ext>
              </a:extLst>
            </p:cNvPr>
            <p:cNvSpPr/>
            <p:nvPr/>
          </p:nvSpPr>
          <p:spPr>
            <a:xfrm>
              <a:off x="616227" y="5518703"/>
              <a:ext cx="1288773" cy="814872"/>
            </a:xfrm>
            <a:custGeom>
              <a:avLst/>
              <a:gdLst/>
              <a:ahLst/>
              <a:cxnLst/>
              <a:rect l="l" t="t" r="r" b="b"/>
              <a:pathLst>
                <a:path w="6164494" h="4114800">
                  <a:moveTo>
                    <a:pt x="0" y="0"/>
                  </a:moveTo>
                  <a:lnTo>
                    <a:pt x="6164494" y="0"/>
                  </a:lnTo>
                  <a:lnTo>
                    <a:pt x="616449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4AEA1465-D93E-4EA0-8269-39F2D0ED83E1}"/>
                </a:ext>
              </a:extLst>
            </p:cNvPr>
            <p:cNvSpPr/>
            <p:nvPr/>
          </p:nvSpPr>
          <p:spPr>
            <a:xfrm>
              <a:off x="1609725" y="5505450"/>
              <a:ext cx="333375" cy="33337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654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8CDD444-F4FA-4D5B-898C-9A6483F9EE5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6337" y="390525"/>
            <a:ext cx="9839325" cy="152400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33463BB1-4EAD-4438-9A4A-DAF526F084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13" r="24571" b="6262"/>
          <a:stretch/>
        </p:blipFill>
        <p:spPr>
          <a:xfrm>
            <a:off x="2090738" y="1904998"/>
            <a:ext cx="8247893" cy="4495801"/>
          </a:xfrm>
          <a:prstGeom prst="rect">
            <a:avLst/>
          </a:prstGeom>
        </p:spPr>
      </p:pic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E09C2A05-7923-46EE-9C8D-6E5A439721C1}"/>
              </a:ext>
            </a:extLst>
          </p:cNvPr>
          <p:cNvSpPr/>
          <p:nvPr/>
        </p:nvSpPr>
        <p:spPr>
          <a:xfrm>
            <a:off x="3038475" y="1447800"/>
            <a:ext cx="466725" cy="4667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87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BEEE742-5417-4F4B-BADA-B2EA824AB843}"/>
              </a:ext>
            </a:extLst>
          </p:cNvPr>
          <p:cNvSpPr txBox="1"/>
          <p:nvPr/>
        </p:nvSpPr>
        <p:spPr>
          <a:xfrm>
            <a:off x="1485900" y="5377790"/>
            <a:ext cx="6096000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When did Linh start her favorite hobby? 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3E53E9FD-2A0A-47F1-A5AF-22C6AD5502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13" r="24571" b="6262"/>
          <a:stretch/>
        </p:blipFill>
        <p:spPr>
          <a:xfrm>
            <a:off x="1585913" y="1000123"/>
            <a:ext cx="8024812" cy="437420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E1509AE4-B946-4F34-90C5-97A0C6C8EA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143"/>
          <a:stretch/>
        </p:blipFill>
        <p:spPr>
          <a:xfrm>
            <a:off x="2224087" y="357187"/>
            <a:ext cx="7255689" cy="595313"/>
          </a:xfrm>
          <a:prstGeom prst="rect">
            <a:avLst/>
          </a:prstGeom>
        </p:spPr>
      </p:pic>
      <p:sp>
        <p:nvSpPr>
          <p:cNvPr id="9" name="TextBox 18">
            <a:extLst>
              <a:ext uri="{FF2B5EF4-FFF2-40B4-BE49-F238E27FC236}">
                <a16:creationId xmlns:a16="http://schemas.microsoft.com/office/drawing/2014/main" id="{A644657E-A430-4DD8-8FE7-50298BC8D673}"/>
              </a:ext>
            </a:extLst>
          </p:cNvPr>
          <p:cNvSpPr txBox="1"/>
          <p:nvPr/>
        </p:nvSpPr>
        <p:spPr>
          <a:xfrm>
            <a:off x="1761586" y="5925702"/>
            <a:ext cx="3854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she was ten.</a:t>
            </a:r>
          </a:p>
        </p:txBody>
      </p: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6258148F-4FF0-477F-9BC0-5B5CD7E52FAE}"/>
              </a:ext>
            </a:extLst>
          </p:cNvPr>
          <p:cNvCxnSpPr>
            <a:cxnSpLocks/>
          </p:cNvCxnSpPr>
          <p:nvPr/>
        </p:nvCxnSpPr>
        <p:spPr>
          <a:xfrm>
            <a:off x="1952625" y="1390650"/>
            <a:ext cx="4914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BEEE742-5417-4F4B-BADA-B2EA824AB843}"/>
              </a:ext>
            </a:extLst>
          </p:cNvPr>
          <p:cNvSpPr txBox="1"/>
          <p:nvPr/>
        </p:nvSpPr>
        <p:spPr>
          <a:xfrm>
            <a:off x="1485899" y="5377790"/>
            <a:ext cx="9115425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What does the word them in paragraph 2 refer to? 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3E53E9FD-2A0A-47F1-A5AF-22C6AD5502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13" r="24571" b="6262"/>
          <a:stretch/>
        </p:blipFill>
        <p:spPr>
          <a:xfrm>
            <a:off x="1585913" y="1000123"/>
            <a:ext cx="8024812" cy="437420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E1509AE4-B946-4F34-90C5-97A0C6C8EA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143"/>
          <a:stretch/>
        </p:blipFill>
        <p:spPr>
          <a:xfrm>
            <a:off x="2224087" y="357187"/>
            <a:ext cx="7255689" cy="595313"/>
          </a:xfrm>
          <a:prstGeom prst="rect">
            <a:avLst/>
          </a:prstGeom>
        </p:spPr>
      </p:pic>
      <p:sp>
        <p:nvSpPr>
          <p:cNvPr id="9" name="TextBox 18">
            <a:extLst>
              <a:ext uri="{FF2B5EF4-FFF2-40B4-BE49-F238E27FC236}">
                <a16:creationId xmlns:a16="http://schemas.microsoft.com/office/drawing/2014/main" id="{A644657E-A430-4DD8-8FE7-50298BC8D673}"/>
              </a:ext>
            </a:extLst>
          </p:cNvPr>
          <p:cNvSpPr txBox="1"/>
          <p:nvPr/>
        </p:nvSpPr>
        <p:spPr>
          <a:xfrm>
            <a:off x="1542511" y="5965448"/>
            <a:ext cx="895403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chocolate cookies           B. recipes           C. hobbies</a:t>
            </a:r>
          </a:p>
          <a:p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34">
            <a:extLst>
              <a:ext uri="{FF2B5EF4-FFF2-40B4-BE49-F238E27FC236}">
                <a16:creationId xmlns:a16="http://schemas.microsoft.com/office/drawing/2014/main" id="{A40AEFBA-519E-4443-AB50-F39D5246CA3B}"/>
              </a:ext>
            </a:extLst>
          </p:cNvPr>
          <p:cNvSpPr/>
          <p:nvPr/>
        </p:nvSpPr>
        <p:spPr>
          <a:xfrm>
            <a:off x="5212117" y="5892021"/>
            <a:ext cx="452203" cy="5434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18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584</Words>
  <Application>Microsoft Office PowerPoint</Application>
  <PresentationFormat>Màn hình rộng</PresentationFormat>
  <Paragraphs>79</Paragraphs>
  <Slides>20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Constantia</vt:lpstr>
      <vt:lpstr>Contastia</vt:lpstr>
      <vt:lpstr>HL Brush 1BK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user822</cp:lastModifiedBy>
  <cp:revision>11</cp:revision>
  <dcterms:created xsi:type="dcterms:W3CDTF">2023-06-03T09:47:28Z</dcterms:created>
  <dcterms:modified xsi:type="dcterms:W3CDTF">2023-06-07T02:39:46Z</dcterms:modified>
</cp:coreProperties>
</file>