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3" r:id="rId2"/>
    <p:sldId id="256" r:id="rId3"/>
    <p:sldId id="286" r:id="rId4"/>
    <p:sldId id="288" r:id="rId5"/>
    <p:sldId id="350" r:id="rId6"/>
    <p:sldId id="351" r:id="rId7"/>
    <p:sldId id="258" r:id="rId8"/>
    <p:sldId id="259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274" r:id="rId17"/>
    <p:sldId id="359" r:id="rId18"/>
    <p:sldId id="3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32BDD-E2AC-43AB-A572-300C3CE44FFE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23D72-24CB-42FA-8AE2-6180947BA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9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26/9/2024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ordwall.net/resource/42513936/preposition-of-ti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ordwall.net/resource/54912272/ng%C3%B4n-ng%E1%BB%AF-ti%E1%BA%BFng-anh/present-tenses-with-future-mean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ixabay.com/en/bus-yellow-cartoon-transportation-304220/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hyperlink" Target="https://www.publicdomainpictures.net/en/view-image.php?image=127063&amp;picture=train-clipart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hyperlink" Target="https://commons.wikimedia.org/wiki/File:Airplane_clipart.sv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813FD6F-096B-48D1-B00C-AD8FB2706BEF}"/>
              </a:ext>
            </a:extLst>
          </p:cNvPr>
          <p:cNvSpPr txBox="1"/>
          <p:nvPr/>
        </p:nvSpPr>
        <p:spPr>
          <a:xfrm>
            <a:off x="2012244" y="534981"/>
            <a:ext cx="849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Work in pair, read the clues and match with the words.</a:t>
            </a:r>
            <a:endParaRPr lang="en-US" sz="2800" dirty="0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EFEAA4C2-F09F-482E-83B9-E5410ED8F33C}"/>
              </a:ext>
            </a:extLst>
          </p:cNvPr>
          <p:cNvSpPr txBox="1"/>
          <p:nvPr/>
        </p:nvSpPr>
        <p:spPr>
          <a:xfrm>
            <a:off x="342900" y="55112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The activity of making things like clothes from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wool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322A0DB2-6DBE-460D-BEAD-4B331062C71E}"/>
              </a:ext>
            </a:extLst>
          </p:cNvPr>
          <p:cNvSpPr txBox="1"/>
          <p:nvPr/>
        </p:nvSpPr>
        <p:spPr>
          <a:xfrm>
            <a:off x="342900" y="19024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martial art from Japan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D7D9D53A-A64E-4424-9E79-904556EF35CA}"/>
              </a:ext>
            </a:extLst>
          </p:cNvPr>
          <p:cNvSpPr txBox="1"/>
          <p:nvPr/>
        </p:nvSpPr>
        <p:spPr>
          <a:xfrm>
            <a:off x="342900" y="1347167"/>
            <a:ext cx="7934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The sport of moving over the ground wearing shoes with wheels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7AEFFDC8-5D5D-4AD3-B999-72BA50F4E181}"/>
              </a:ext>
            </a:extLst>
          </p:cNvPr>
          <p:cNvSpPr txBox="1"/>
          <p:nvPr/>
        </p:nvSpPr>
        <p:spPr>
          <a:xfrm>
            <a:off x="342900" y="3013076"/>
            <a:ext cx="7296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The activity of making or fixing things made of cloth.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CE556C25-E393-4C6A-A677-8E358947ABE8}"/>
              </a:ext>
            </a:extLst>
          </p:cNvPr>
          <p:cNvSpPr txBox="1"/>
          <p:nvPr/>
        </p:nvSpPr>
        <p:spPr>
          <a:xfrm>
            <a:off x="342900" y="2457773"/>
            <a:ext cx="9782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 way of doing something again and again to help you become better.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D53E765-F1B5-432C-9B4D-CAAE309F1BE2}"/>
              </a:ext>
            </a:extLst>
          </p:cNvPr>
          <p:cNvSpPr txBox="1"/>
          <p:nvPr/>
        </p:nvSpPr>
        <p:spPr>
          <a:xfrm>
            <a:off x="342900" y="4678985"/>
            <a:ext cx="9782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sport played by kicking a plastic object with feathers to keep it up in the air OR the object players hit in a game of badminton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E7651F09-0B56-4942-B370-B1DC016A98B1}"/>
              </a:ext>
            </a:extLst>
          </p:cNvPr>
          <p:cNvSpPr txBox="1"/>
          <p:nvPr/>
        </p:nvSpPr>
        <p:spPr>
          <a:xfrm>
            <a:off x="342900" y="41236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The sport of riding a bicycle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4BA96EA8-C67A-451C-BFD9-14E627EA9CBC}"/>
              </a:ext>
            </a:extLst>
          </p:cNvPr>
          <p:cNvSpPr txBox="1"/>
          <p:nvPr/>
        </p:nvSpPr>
        <p:spPr>
          <a:xfrm>
            <a:off x="342900" y="3568379"/>
            <a:ext cx="8181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A sport that two or more players hit a ball over the net on a large table</a:t>
            </a: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9B3E54E3-FB27-4325-A45C-CC86C1564379}"/>
              </a:ext>
            </a:extLst>
          </p:cNvPr>
          <p:cNvSpPr/>
          <p:nvPr/>
        </p:nvSpPr>
        <p:spPr>
          <a:xfrm>
            <a:off x="9915525" y="866774"/>
            <a:ext cx="1752600" cy="50006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Knitting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Karate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Roller skating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Sewing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Practice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Shuttlecock 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Cycling 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Table tennis</a:t>
            </a:r>
          </a:p>
        </p:txBody>
      </p:sp>
      <p:sp>
        <p:nvSpPr>
          <p:cNvPr id="36" name="Rectangle: Rounded Corners 2">
            <a:extLst>
              <a:ext uri="{FF2B5EF4-FFF2-40B4-BE49-F238E27FC236}">
                <a16:creationId xmlns:a16="http://schemas.microsoft.com/office/drawing/2014/main" id="{FFA256B2-5349-4F67-8593-5D8086B26E4C}"/>
              </a:ext>
            </a:extLst>
          </p:cNvPr>
          <p:cNvSpPr/>
          <p:nvPr/>
        </p:nvSpPr>
        <p:spPr>
          <a:xfrm>
            <a:off x="7985834" y="1285875"/>
            <a:ext cx="428625" cy="4286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80C8A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44" name="Rectangle: Rounded Corners 2">
            <a:extLst>
              <a:ext uri="{FF2B5EF4-FFF2-40B4-BE49-F238E27FC236}">
                <a16:creationId xmlns:a16="http://schemas.microsoft.com/office/drawing/2014/main" id="{0E91F1F0-4FC9-49E8-A756-10B2CE280F15}"/>
              </a:ext>
            </a:extLst>
          </p:cNvPr>
          <p:cNvSpPr/>
          <p:nvPr/>
        </p:nvSpPr>
        <p:spPr>
          <a:xfrm>
            <a:off x="3232859" y="1885950"/>
            <a:ext cx="428625" cy="4286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80C8A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5" name="Rectangle: Rounded Corners 2">
            <a:extLst>
              <a:ext uri="{FF2B5EF4-FFF2-40B4-BE49-F238E27FC236}">
                <a16:creationId xmlns:a16="http://schemas.microsoft.com/office/drawing/2014/main" id="{195178BD-A5D8-4ADD-8282-5B9EA7654625}"/>
              </a:ext>
            </a:extLst>
          </p:cNvPr>
          <p:cNvSpPr/>
          <p:nvPr/>
        </p:nvSpPr>
        <p:spPr>
          <a:xfrm>
            <a:off x="8547809" y="2438400"/>
            <a:ext cx="428625" cy="4286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80C8A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46" name="Rectangle: Rounded Corners 2">
            <a:extLst>
              <a:ext uri="{FF2B5EF4-FFF2-40B4-BE49-F238E27FC236}">
                <a16:creationId xmlns:a16="http://schemas.microsoft.com/office/drawing/2014/main" id="{C45D2AFA-92C8-435E-B666-BB469A8909BA}"/>
              </a:ext>
            </a:extLst>
          </p:cNvPr>
          <p:cNvSpPr/>
          <p:nvPr/>
        </p:nvSpPr>
        <p:spPr>
          <a:xfrm>
            <a:off x="6547559" y="3000375"/>
            <a:ext cx="428625" cy="4286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80C8A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47" name="Rectangle: Rounded Corners 2">
            <a:extLst>
              <a:ext uri="{FF2B5EF4-FFF2-40B4-BE49-F238E27FC236}">
                <a16:creationId xmlns:a16="http://schemas.microsoft.com/office/drawing/2014/main" id="{D70B848A-032C-43E5-9B4A-4AF0CB17B2A8}"/>
              </a:ext>
            </a:extLst>
          </p:cNvPr>
          <p:cNvSpPr/>
          <p:nvPr/>
        </p:nvSpPr>
        <p:spPr>
          <a:xfrm>
            <a:off x="8395409" y="3514725"/>
            <a:ext cx="428625" cy="4286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80C8A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48" name="Rectangle: Rounded Corners 2">
            <a:extLst>
              <a:ext uri="{FF2B5EF4-FFF2-40B4-BE49-F238E27FC236}">
                <a16:creationId xmlns:a16="http://schemas.microsoft.com/office/drawing/2014/main" id="{BB9592CE-C87A-49F0-ACC9-42AF82DA385D}"/>
              </a:ext>
            </a:extLst>
          </p:cNvPr>
          <p:cNvSpPr/>
          <p:nvPr/>
        </p:nvSpPr>
        <p:spPr>
          <a:xfrm>
            <a:off x="3851984" y="4105275"/>
            <a:ext cx="428625" cy="3905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80C8A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49" name="Rectangle: Rounded Corners 2">
            <a:extLst>
              <a:ext uri="{FF2B5EF4-FFF2-40B4-BE49-F238E27FC236}">
                <a16:creationId xmlns:a16="http://schemas.microsoft.com/office/drawing/2014/main" id="{5530FD35-97DB-46A8-93F6-DF0D84DEEECB}"/>
              </a:ext>
            </a:extLst>
          </p:cNvPr>
          <p:cNvSpPr/>
          <p:nvPr/>
        </p:nvSpPr>
        <p:spPr>
          <a:xfrm>
            <a:off x="5156909" y="5010150"/>
            <a:ext cx="428625" cy="3905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80C8A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50" name="Rectangle: Rounded Corners 2">
            <a:extLst>
              <a:ext uri="{FF2B5EF4-FFF2-40B4-BE49-F238E27FC236}">
                <a16:creationId xmlns:a16="http://schemas.microsoft.com/office/drawing/2014/main" id="{25EEA355-1E4B-4FA5-A454-5D19981A8B80}"/>
              </a:ext>
            </a:extLst>
          </p:cNvPr>
          <p:cNvSpPr/>
          <p:nvPr/>
        </p:nvSpPr>
        <p:spPr>
          <a:xfrm>
            <a:off x="6471359" y="5572125"/>
            <a:ext cx="428625" cy="3905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80C8A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8658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2791E0B-A051-4808-9A4C-C15E3F0FCAF3}"/>
              </a:ext>
            </a:extLst>
          </p:cNvPr>
          <p:cNvSpPr txBox="1"/>
          <p:nvPr/>
        </p:nvSpPr>
        <p:spPr>
          <a:xfrm>
            <a:off x="428624" y="1540559"/>
            <a:ext cx="11220452" cy="4536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 have shuttlecock practice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in/until/on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p.m. on Saturday.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Do/Does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you want to see a movie on the weekend?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 can't meet in the morning. I'm busy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in/to/at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 a.m.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My sewing class is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from/on/until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p.m. to 4:30 p.m.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It's OK. The band practice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hasn't/doesn't/don't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start until 2 p.m.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I'd love to come. I don't have any plans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in/from/on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Saturday night.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Yes, I can come. I'm free from 10 a.m.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to/in/from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4:30 p.m.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B05CC51-4329-47FE-9004-A5698C6A9C6F}"/>
              </a:ext>
            </a:extLst>
          </p:cNvPr>
          <p:cNvSpPr txBox="1"/>
          <p:nvPr/>
        </p:nvSpPr>
        <p:spPr>
          <a:xfrm>
            <a:off x="952500" y="1044059"/>
            <a:ext cx="9972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Read the example above and circle the correct words. </a:t>
            </a: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133CC257-383E-4945-8901-B0EACAD50C59}"/>
              </a:ext>
            </a:extLst>
          </p:cNvPr>
          <p:cNvSpPr/>
          <p:nvPr/>
        </p:nvSpPr>
        <p:spPr>
          <a:xfrm>
            <a:off x="5661264" y="1627159"/>
            <a:ext cx="910986" cy="5445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BC2589D3-9A60-46C2-91C4-D54809613A5A}"/>
              </a:ext>
            </a:extLst>
          </p:cNvPr>
          <p:cNvSpPr/>
          <p:nvPr/>
        </p:nvSpPr>
        <p:spPr>
          <a:xfrm>
            <a:off x="908289" y="2341534"/>
            <a:ext cx="634761" cy="5064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1D3BB2C6-FFDD-46C1-833A-C0A6E1FB9F86}"/>
              </a:ext>
            </a:extLst>
          </p:cNvPr>
          <p:cNvSpPr/>
          <p:nvPr/>
        </p:nvSpPr>
        <p:spPr>
          <a:xfrm>
            <a:off x="7642465" y="2960659"/>
            <a:ext cx="415686" cy="5350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77AA64CE-856B-484B-88AE-489D7ED7CCE7}"/>
              </a:ext>
            </a:extLst>
          </p:cNvPr>
          <p:cNvSpPr/>
          <p:nvPr/>
        </p:nvSpPr>
        <p:spPr>
          <a:xfrm>
            <a:off x="3994390" y="3560734"/>
            <a:ext cx="891935" cy="4969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71D2BC64-646B-4D3D-B1E0-412E2249FF5E}"/>
              </a:ext>
            </a:extLst>
          </p:cNvPr>
          <p:cNvSpPr/>
          <p:nvPr/>
        </p:nvSpPr>
        <p:spPr>
          <a:xfrm>
            <a:off x="6270865" y="4227484"/>
            <a:ext cx="1453910" cy="5159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7FB04D6A-CACC-4788-876F-81E2790AA02E}"/>
              </a:ext>
            </a:extLst>
          </p:cNvPr>
          <p:cNvSpPr/>
          <p:nvPr/>
        </p:nvSpPr>
        <p:spPr>
          <a:xfrm>
            <a:off x="8556865" y="4884709"/>
            <a:ext cx="568085" cy="5159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6">
            <a:extLst>
              <a:ext uri="{FF2B5EF4-FFF2-40B4-BE49-F238E27FC236}">
                <a16:creationId xmlns:a16="http://schemas.microsoft.com/office/drawing/2014/main" id="{39224376-8EEB-49DA-BD72-33C387376363}"/>
              </a:ext>
            </a:extLst>
          </p:cNvPr>
          <p:cNvSpPr/>
          <p:nvPr/>
        </p:nvSpPr>
        <p:spPr>
          <a:xfrm>
            <a:off x="7070966" y="5541934"/>
            <a:ext cx="482360" cy="4969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2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084DA40-0C4E-42EA-B3FC-79589E6E699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2653" y="1934471"/>
            <a:ext cx="6430054" cy="433297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521925-B166-4F02-866F-EC729FF6DF9A}"/>
              </a:ext>
            </a:extLst>
          </p:cNvPr>
          <p:cNvSpPr txBox="1"/>
          <p:nvPr/>
        </p:nvSpPr>
        <p:spPr>
          <a:xfrm>
            <a:off x="409575" y="1586840"/>
            <a:ext cx="4533900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is the roller skating competition?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995273E5-75EA-4A1E-B9EA-03BD1D483A6A}"/>
              </a:ext>
            </a:extLst>
          </p:cNvPr>
          <p:cNvSpPr txBox="1"/>
          <p:nvPr/>
        </p:nvSpPr>
        <p:spPr>
          <a:xfrm>
            <a:off x="561617" y="3256670"/>
            <a:ext cx="4149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on Saturday morning.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04D1483-EAC6-4F82-BE9B-12B0A061B478}"/>
              </a:ext>
            </a:extLst>
          </p:cNvPr>
          <p:cNvSpPr txBox="1"/>
          <p:nvPr/>
        </p:nvSpPr>
        <p:spPr>
          <a:xfrm>
            <a:off x="352424" y="3749016"/>
            <a:ext cx="5219701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When is the cycling competition?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from…to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B393E78E-97FE-4439-B318-1AA4B65A093B}"/>
              </a:ext>
            </a:extLst>
          </p:cNvPr>
          <p:cNvSpPr txBox="1"/>
          <p:nvPr/>
        </p:nvSpPr>
        <p:spPr>
          <a:xfrm>
            <a:off x="517227" y="5097170"/>
            <a:ext cx="4531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from 2 p.m. to 5 p.m. (on Saturday)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973509F-CA47-4B33-93D4-A3A7143BF9FE}"/>
              </a:ext>
            </a:extLst>
          </p:cNvPr>
          <p:cNvSpPr txBox="1"/>
          <p:nvPr/>
        </p:nvSpPr>
        <p:spPr>
          <a:xfrm>
            <a:off x="1390649" y="953186"/>
            <a:ext cx="9610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the questions using the given prepositions and the information on your schedule. </a:t>
            </a:r>
          </a:p>
        </p:txBody>
      </p:sp>
    </p:spTree>
    <p:extLst>
      <p:ext uri="{BB962C8B-B14F-4D97-AF65-F5344CB8AC3E}">
        <p14:creationId xmlns:p14="http://schemas.microsoft.com/office/powerpoint/2010/main" val="321016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EAB5AC90-13F9-4572-958C-EF6C91C06C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5112" y="2173436"/>
            <a:ext cx="5439363" cy="3665389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F229627-92B4-420C-9558-0EA3E73F51F1}"/>
              </a:ext>
            </a:extLst>
          </p:cNvPr>
          <p:cNvSpPr txBox="1"/>
          <p:nvPr/>
        </p:nvSpPr>
        <p:spPr>
          <a:xfrm>
            <a:off x="1238249" y="1000811"/>
            <a:ext cx="9610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the questions using the given prepositions and the information on your schedule. 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EEC6F7C-D569-4E06-81F3-892FFFCEF099}"/>
              </a:ext>
            </a:extLst>
          </p:cNvPr>
          <p:cNvSpPr txBox="1"/>
          <p:nvPr/>
        </p:nvSpPr>
        <p:spPr>
          <a:xfrm>
            <a:off x="323850" y="1605890"/>
            <a:ext cx="609600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When do you have table tennis practice?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F23F7EF9-202A-4571-941B-000CE7F4F0E1}"/>
              </a:ext>
            </a:extLst>
          </p:cNvPr>
          <p:cNvSpPr txBox="1"/>
          <p:nvPr/>
        </p:nvSpPr>
        <p:spPr>
          <a:xfrm>
            <a:off x="466725" y="2343453"/>
            <a:ext cx="5095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table tennis practice at 9 a.m. (on Sunday)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F28CF719-ECBE-419F-B3D1-C7490ABA59AD}"/>
              </a:ext>
            </a:extLst>
          </p:cNvPr>
          <p:cNvSpPr txBox="1"/>
          <p:nvPr/>
        </p:nvSpPr>
        <p:spPr>
          <a:xfrm>
            <a:off x="504825" y="3377540"/>
            <a:ext cx="6096000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When are you free on Sunday afternoon?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9C8E111B-F34C-4CFE-9CA9-128DA993DD60}"/>
              </a:ext>
            </a:extLst>
          </p:cNvPr>
          <p:cNvSpPr txBox="1"/>
          <p:nvPr/>
        </p:nvSpPr>
        <p:spPr>
          <a:xfrm>
            <a:off x="476250" y="4835009"/>
            <a:ext cx="5848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free (on Sunday afternoon) until 4 p.m. </a:t>
            </a:r>
          </a:p>
        </p:txBody>
      </p:sp>
    </p:spTree>
    <p:extLst>
      <p:ext uri="{BB962C8B-B14F-4D97-AF65-F5344CB8AC3E}">
        <p14:creationId xmlns:p14="http://schemas.microsoft.com/office/powerpoint/2010/main" val="355724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C6853F5-121A-4F6C-BCFC-1ECA838EB3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750"/>
          <a:stretch/>
        </p:blipFill>
        <p:spPr>
          <a:xfrm>
            <a:off x="412749" y="1140777"/>
            <a:ext cx="11261759" cy="42132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15AE988B-FA0F-4A72-9F4D-C5F9BA7D3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19" t="30925" r="49944" b="14136"/>
          <a:stretch/>
        </p:blipFill>
        <p:spPr>
          <a:xfrm>
            <a:off x="680085" y="2102485"/>
            <a:ext cx="4150441" cy="945516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738F645-C9D8-4395-9A2F-D6842C275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515" t="34627" r="24479" b="-4192"/>
          <a:stretch/>
        </p:blipFill>
        <p:spPr>
          <a:xfrm>
            <a:off x="5381625" y="1981199"/>
            <a:ext cx="3873010" cy="148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16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hlinkClick r:id="rId2"/>
            <a:extLst>
              <a:ext uri="{FF2B5EF4-FFF2-40B4-BE49-F238E27FC236}">
                <a16:creationId xmlns:a16="http://schemas.microsoft.com/office/drawing/2014/main" id="{B8C4BA75-B114-47B0-91EF-377DBC8B1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163" y="1443037"/>
            <a:ext cx="8732824" cy="473868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D4D8FFA-8CC4-4886-8969-6B20D1F53582}"/>
              </a:ext>
            </a:extLst>
          </p:cNvPr>
          <p:cNvSpPr txBox="1"/>
          <p:nvPr/>
        </p:nvSpPr>
        <p:spPr>
          <a:xfrm>
            <a:off x="5295900" y="634484"/>
            <a:ext cx="4457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3600" dirty="0">
              <a:latin typeface=".VnBlack" panose="020B7200000000000000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01C165A5-4E13-438D-991F-5CC81003F930}"/>
              </a:ext>
            </a:extLst>
          </p:cNvPr>
          <p:cNvSpPr/>
          <p:nvPr/>
        </p:nvSpPr>
        <p:spPr>
          <a:xfrm rot="4238378">
            <a:off x="2204166" y="2411504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0696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hlinkClick r:id="rId2"/>
            <a:extLst>
              <a:ext uri="{FF2B5EF4-FFF2-40B4-BE49-F238E27FC236}">
                <a16:creationId xmlns:a16="http://schemas.microsoft.com/office/drawing/2014/main" id="{69642E5A-7CBF-4C02-ACC4-39F3C81F49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3" t="2649" r="7640" b="221"/>
          <a:stretch/>
        </p:blipFill>
        <p:spPr>
          <a:xfrm>
            <a:off x="3962399" y="1447799"/>
            <a:ext cx="7364103" cy="477202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6209548-F392-4AC0-BD87-DF14E5592F50}"/>
              </a:ext>
            </a:extLst>
          </p:cNvPr>
          <p:cNvSpPr txBox="1"/>
          <p:nvPr/>
        </p:nvSpPr>
        <p:spPr>
          <a:xfrm>
            <a:off x="5953125" y="653534"/>
            <a:ext cx="4457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3600" dirty="0">
              <a:latin typeface=".VnBlack" panose="020B7200000000000000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48717EC-910F-496A-A8CC-77A0FABD3559}"/>
              </a:ext>
            </a:extLst>
          </p:cNvPr>
          <p:cNvSpPr/>
          <p:nvPr/>
        </p:nvSpPr>
        <p:spPr>
          <a:xfrm rot="4238378">
            <a:off x="3299541" y="2944904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29575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3374" y="130733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233314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1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FREE TIME</a:t>
            </a:r>
          </a:p>
          <a:p>
            <a:pPr defTabSz="914446"/>
            <a:r>
              <a:rPr lang="en-US" sz="2800" b="1" i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5: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11EFF8DB-F656-45A9-A4B5-BE709140C4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172"/>
          <a:stretch/>
        </p:blipFill>
        <p:spPr>
          <a:xfrm>
            <a:off x="4410077" y="2981324"/>
            <a:ext cx="6553198" cy="3432149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0FFAD975-2455-4A64-A837-3DD3158EEF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D5"/>
              </a:clrFrom>
              <a:clrTo>
                <a:srgbClr val="FFFCD5">
                  <a:alpha val="0"/>
                </a:srgbClr>
              </a:clrTo>
            </a:clrChange>
          </a:blip>
          <a:srcRect t="1998" r="18785" b="79627"/>
          <a:stretch/>
        </p:blipFill>
        <p:spPr>
          <a:xfrm>
            <a:off x="5276852" y="2333625"/>
            <a:ext cx="4371973" cy="65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5B60A571-B236-4AC5-A9F6-34FAED3394F7}"/>
              </a:ext>
            </a:extLst>
          </p:cNvPr>
          <p:cNvSpPr/>
          <p:nvPr/>
        </p:nvSpPr>
        <p:spPr>
          <a:xfrm>
            <a:off x="190500" y="285750"/>
            <a:ext cx="4533900" cy="1047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066A6F5-D24F-4F0C-8086-26852FF5B65D}"/>
              </a:ext>
            </a:extLst>
          </p:cNvPr>
          <p:cNvSpPr txBox="1"/>
          <p:nvPr/>
        </p:nvSpPr>
        <p:spPr>
          <a:xfrm>
            <a:off x="228600" y="2127588"/>
            <a:ext cx="88582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Learn by hearts the grammar points and make sentences using them. 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Do the grammar exercise b on page 5 WB.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Do the exercises in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8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-Learn Smart World Notebook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page 9.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Prepare the next lesson (pages 10 &amp; 11 SB)</a:t>
            </a:r>
          </a:p>
        </p:txBody>
      </p:sp>
    </p:spTree>
    <p:extLst>
      <p:ext uri="{BB962C8B-B14F-4D97-AF65-F5344CB8AC3E}">
        <p14:creationId xmlns:p14="http://schemas.microsoft.com/office/powerpoint/2010/main" val="611688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435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F5789A4-97D3-4B77-9713-631CA5FDCC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499055" y="4424457"/>
            <a:ext cx="1979479" cy="2033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23EB6D-E1E9-4B9B-987B-C16B73B2F9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9496101" y="870952"/>
            <a:ext cx="2058443" cy="11578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515444-74CC-44E2-B894-B35B2DA1F9D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8747882" y="4723938"/>
            <a:ext cx="2524586" cy="7910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F3E673-1D3D-4CD9-A18A-AE333E5BA409}"/>
              </a:ext>
            </a:extLst>
          </p:cNvPr>
          <p:cNvSpPr txBox="1"/>
          <p:nvPr/>
        </p:nvSpPr>
        <p:spPr>
          <a:xfrm>
            <a:off x="2671192" y="895845"/>
            <a:ext cx="6019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does the train leave?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16C186-E999-4843-96F3-707186C49D1A}"/>
              </a:ext>
            </a:extLst>
          </p:cNvPr>
          <p:cNvSpPr txBox="1"/>
          <p:nvPr/>
        </p:nvSpPr>
        <p:spPr>
          <a:xfrm>
            <a:off x="595682" y="1531483"/>
            <a:ext cx="4891273" cy="18876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What time does the train leave?</a:t>
            </a:r>
          </a:p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It (1)___________at ten </a:t>
            </a:r>
            <a:r>
              <a:rPr lang="en-SG" sz="2000" dirty="0" err="1">
                <a:latin typeface="Roboto" panose="02000000000000000000" pitchFamily="2" charset="0"/>
                <a:ea typeface="Roboto" panose="02000000000000000000" pitchFamily="2" charset="0"/>
              </a:rPr>
              <a:t>p.m</a:t>
            </a:r>
            <a:endParaRPr lang="en-SG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Ten in the evening, ten in the (2)_________.</a:t>
            </a:r>
          </a:p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The train leaves at 10 </a:t>
            </a:r>
            <a:r>
              <a:rPr lang="en-SG" sz="2000" dirty="0" err="1">
                <a:latin typeface="Roboto" panose="02000000000000000000" pitchFamily="2" charset="0"/>
                <a:ea typeface="Roboto" panose="02000000000000000000" pitchFamily="2" charset="0"/>
              </a:rPr>
              <a:t>p.m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DB3430-24F8-45A6-B5E8-AF2A2E7C5A58}"/>
              </a:ext>
            </a:extLst>
          </p:cNvPr>
          <p:cNvSpPr txBox="1"/>
          <p:nvPr/>
        </p:nvSpPr>
        <p:spPr>
          <a:xfrm>
            <a:off x="681407" y="3857625"/>
            <a:ext cx="4891273" cy="18876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What (5)________ does the bus leave?</a:t>
            </a:r>
          </a:p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It leaves at eight – thirty </a:t>
            </a:r>
            <a:r>
              <a:rPr lang="en-SG" sz="2000" dirty="0" err="1">
                <a:latin typeface="Roboto" panose="02000000000000000000" pitchFamily="2" charset="0"/>
                <a:ea typeface="Roboto" panose="02000000000000000000" pitchFamily="2" charset="0"/>
              </a:rPr>
              <a:t>a.m</a:t>
            </a:r>
            <a:endParaRPr lang="en-SG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Eight – thirty in the morning</a:t>
            </a:r>
          </a:p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It leaves at eight-thirty </a:t>
            </a:r>
            <a:r>
              <a:rPr lang="en-SG" sz="2000" dirty="0" err="1">
                <a:latin typeface="Roboto" panose="02000000000000000000" pitchFamily="2" charset="0"/>
                <a:ea typeface="Roboto" panose="02000000000000000000" pitchFamily="2" charset="0"/>
              </a:rPr>
              <a:t>a.m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D68A7F-4FBF-4774-A0C9-1BC8327A74FC}"/>
              </a:ext>
            </a:extLst>
          </p:cNvPr>
          <p:cNvSpPr txBox="1"/>
          <p:nvPr/>
        </p:nvSpPr>
        <p:spPr>
          <a:xfrm>
            <a:off x="6177758" y="2321892"/>
            <a:ext cx="5082142" cy="18876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What time does the (3)___________leave?</a:t>
            </a:r>
          </a:p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It leaves at five – thirty </a:t>
            </a:r>
            <a:r>
              <a:rPr lang="en-SG" sz="2000" dirty="0" err="1">
                <a:latin typeface="Roboto" panose="02000000000000000000" pitchFamily="2" charset="0"/>
                <a:ea typeface="Roboto" panose="02000000000000000000" pitchFamily="2" charset="0"/>
              </a:rPr>
              <a:t>a.m</a:t>
            </a:r>
            <a:endParaRPr lang="en-SG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Five – thirty in the(4) _________.</a:t>
            </a:r>
          </a:p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It leaves at five –thirty </a:t>
            </a:r>
            <a:r>
              <a:rPr lang="en-SG" sz="2000" dirty="0" err="1">
                <a:latin typeface="Roboto" panose="02000000000000000000" pitchFamily="2" charset="0"/>
                <a:ea typeface="Roboto" panose="02000000000000000000" pitchFamily="2" charset="0"/>
              </a:rPr>
              <a:t>a.m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F7C16A-4665-4BE6-BA6B-741E010233F9}"/>
              </a:ext>
            </a:extLst>
          </p:cNvPr>
          <p:cNvSpPr txBox="1"/>
          <p:nvPr/>
        </p:nvSpPr>
        <p:spPr>
          <a:xfrm>
            <a:off x="2961688" y="397157"/>
            <a:ext cx="48028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SG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Listen to the song and fill in the blanks.</a:t>
            </a:r>
            <a:endParaRPr lang="en-US" sz="20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2" name="What Time Does The Train Leave - IE English Kids">
            <a:hlinkClick r:id="" action="ppaction://media"/>
            <a:extLst>
              <a:ext uri="{FF2B5EF4-FFF2-40B4-BE49-F238E27FC236}">
                <a16:creationId xmlns:a16="http://schemas.microsoft.com/office/drawing/2014/main" id="{81BCD632-0313-4642-88DC-5F7B3DBD5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59237" y="739424"/>
            <a:ext cx="487363" cy="48736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AFFF53F-54E5-4D3B-9214-C896DD6F0289}"/>
              </a:ext>
            </a:extLst>
          </p:cNvPr>
          <p:cNvSpPr txBox="1"/>
          <p:nvPr/>
        </p:nvSpPr>
        <p:spPr>
          <a:xfrm>
            <a:off x="1264183" y="2031776"/>
            <a:ext cx="134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leaves</a:t>
            </a:r>
            <a:endParaRPr lang="en-US" sz="24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B11882-1DB5-4AF1-AE5D-89E8CE646984}"/>
              </a:ext>
            </a:extLst>
          </p:cNvPr>
          <p:cNvSpPr txBox="1"/>
          <p:nvPr/>
        </p:nvSpPr>
        <p:spPr>
          <a:xfrm>
            <a:off x="4233306" y="2483916"/>
            <a:ext cx="134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evening</a:t>
            </a:r>
            <a:endParaRPr lang="en-US" sz="24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504205-AF60-45B8-ADE3-B1F80636B43C}"/>
              </a:ext>
            </a:extLst>
          </p:cNvPr>
          <p:cNvSpPr txBox="1"/>
          <p:nvPr/>
        </p:nvSpPr>
        <p:spPr>
          <a:xfrm>
            <a:off x="1781859" y="3918665"/>
            <a:ext cx="885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time</a:t>
            </a:r>
            <a:endParaRPr lang="en-US" sz="24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2AB4E9-CFE1-4451-97F4-AE3990456F44}"/>
              </a:ext>
            </a:extLst>
          </p:cNvPr>
          <p:cNvSpPr txBox="1"/>
          <p:nvPr/>
        </p:nvSpPr>
        <p:spPr>
          <a:xfrm>
            <a:off x="8934050" y="2376011"/>
            <a:ext cx="134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plane</a:t>
            </a:r>
            <a:endParaRPr lang="en-US" sz="24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452A1F-BBE4-4506-8A5C-B5E95995E4EB}"/>
              </a:ext>
            </a:extLst>
          </p:cNvPr>
          <p:cNvSpPr txBox="1"/>
          <p:nvPr/>
        </p:nvSpPr>
        <p:spPr>
          <a:xfrm>
            <a:off x="8631787" y="3266779"/>
            <a:ext cx="134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morning</a:t>
            </a:r>
            <a:endParaRPr lang="en-US" sz="24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92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3" grpId="0"/>
      <p:bldP spid="34" grpId="0"/>
      <p:bldP spid="35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BF3E673-1D3D-4CD9-A18A-AE333E5BA409}"/>
              </a:ext>
            </a:extLst>
          </p:cNvPr>
          <p:cNvSpPr txBox="1"/>
          <p:nvPr/>
        </p:nvSpPr>
        <p:spPr>
          <a:xfrm>
            <a:off x="2782776" y="730955"/>
            <a:ext cx="5621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does the train leave?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16C186-E999-4843-96F3-707186C49D1A}"/>
              </a:ext>
            </a:extLst>
          </p:cNvPr>
          <p:cNvSpPr txBox="1"/>
          <p:nvPr/>
        </p:nvSpPr>
        <p:spPr>
          <a:xfrm>
            <a:off x="471857" y="1426708"/>
            <a:ext cx="4891273" cy="18876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What time does the train leave?</a:t>
            </a:r>
          </a:p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It (1)___________at ten </a:t>
            </a:r>
            <a:r>
              <a:rPr lang="en-SG" sz="2000" dirty="0" err="1">
                <a:latin typeface="Roboto" panose="02000000000000000000" pitchFamily="2" charset="0"/>
                <a:ea typeface="Roboto" panose="02000000000000000000" pitchFamily="2" charset="0"/>
              </a:rPr>
              <a:t>p.m</a:t>
            </a:r>
            <a:endParaRPr lang="en-SG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Ten in the evening, ten in the (2)_________.</a:t>
            </a:r>
          </a:p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The train leaves at 10 </a:t>
            </a:r>
            <a:r>
              <a:rPr lang="en-SG" sz="2000" dirty="0" err="1">
                <a:latin typeface="Roboto" panose="02000000000000000000" pitchFamily="2" charset="0"/>
                <a:ea typeface="Roboto" panose="02000000000000000000" pitchFamily="2" charset="0"/>
              </a:rPr>
              <a:t>p.m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DB3430-24F8-45A6-B5E8-AF2A2E7C5A58}"/>
              </a:ext>
            </a:extLst>
          </p:cNvPr>
          <p:cNvSpPr txBox="1"/>
          <p:nvPr/>
        </p:nvSpPr>
        <p:spPr>
          <a:xfrm>
            <a:off x="538532" y="3571875"/>
            <a:ext cx="4891273" cy="18876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What (3)________ </a:t>
            </a:r>
            <a:r>
              <a:rPr lang="en-SG" sz="2000" b="1" u="sng" dirty="0">
                <a:latin typeface="Roboto" panose="02000000000000000000" pitchFamily="2" charset="0"/>
                <a:ea typeface="Roboto" panose="02000000000000000000" pitchFamily="2" charset="0"/>
              </a:rPr>
              <a:t>does the bus leave?</a:t>
            </a:r>
          </a:p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It </a:t>
            </a:r>
            <a:r>
              <a:rPr lang="en-SG" sz="2000" b="1" u="sng" dirty="0">
                <a:latin typeface="Roboto" panose="02000000000000000000" pitchFamily="2" charset="0"/>
                <a:ea typeface="Roboto" panose="02000000000000000000" pitchFamily="2" charset="0"/>
              </a:rPr>
              <a:t>leaves</a:t>
            </a: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 at eight – thirty </a:t>
            </a:r>
            <a:r>
              <a:rPr lang="en-SG" sz="2000" dirty="0" err="1">
                <a:latin typeface="Roboto" panose="02000000000000000000" pitchFamily="2" charset="0"/>
                <a:ea typeface="Roboto" panose="02000000000000000000" pitchFamily="2" charset="0"/>
              </a:rPr>
              <a:t>a.m</a:t>
            </a:r>
            <a:endParaRPr lang="en-SG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Eight – thirty in the morning</a:t>
            </a:r>
          </a:p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It leaves at eight-thirty </a:t>
            </a:r>
            <a:r>
              <a:rPr lang="en-SG" sz="2000" dirty="0" err="1">
                <a:latin typeface="Roboto" panose="02000000000000000000" pitchFamily="2" charset="0"/>
                <a:ea typeface="Roboto" panose="02000000000000000000" pitchFamily="2" charset="0"/>
              </a:rPr>
              <a:t>a.m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D68A7F-4FBF-4774-A0C9-1BC8327A74FC}"/>
              </a:ext>
            </a:extLst>
          </p:cNvPr>
          <p:cNvSpPr txBox="1"/>
          <p:nvPr/>
        </p:nvSpPr>
        <p:spPr>
          <a:xfrm>
            <a:off x="5737106" y="1421486"/>
            <a:ext cx="5082142" cy="18876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What time </a:t>
            </a:r>
            <a:r>
              <a:rPr lang="en-SG" sz="2000" b="1" u="sng" dirty="0">
                <a:latin typeface="Roboto" panose="02000000000000000000" pitchFamily="2" charset="0"/>
                <a:ea typeface="Roboto" panose="02000000000000000000" pitchFamily="2" charset="0"/>
              </a:rPr>
              <a:t>does the (4)___________</a:t>
            </a: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leave?</a:t>
            </a:r>
          </a:p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It </a:t>
            </a:r>
            <a:r>
              <a:rPr lang="en-SG" sz="2000" b="1" u="sng" dirty="0">
                <a:latin typeface="Roboto" panose="02000000000000000000" pitchFamily="2" charset="0"/>
                <a:ea typeface="Roboto" panose="02000000000000000000" pitchFamily="2" charset="0"/>
              </a:rPr>
              <a:t>leaves</a:t>
            </a: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 at five – thirty </a:t>
            </a:r>
            <a:r>
              <a:rPr lang="en-SG" sz="2000" dirty="0" err="1">
                <a:latin typeface="Roboto" panose="02000000000000000000" pitchFamily="2" charset="0"/>
                <a:ea typeface="Roboto" panose="02000000000000000000" pitchFamily="2" charset="0"/>
              </a:rPr>
              <a:t>a.m</a:t>
            </a:r>
            <a:endParaRPr lang="en-SG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Five – thirty in the(5) _________.</a:t>
            </a:r>
          </a:p>
          <a:p>
            <a:pPr>
              <a:lnSpc>
                <a:spcPct val="150000"/>
              </a:lnSpc>
            </a:pPr>
            <a:r>
              <a:rPr lang="en-SG" sz="2000" dirty="0">
                <a:latin typeface="Roboto" panose="02000000000000000000" pitchFamily="2" charset="0"/>
                <a:ea typeface="Roboto" panose="02000000000000000000" pitchFamily="2" charset="0"/>
              </a:rPr>
              <a:t>It leaves at five –thirty </a:t>
            </a:r>
            <a:r>
              <a:rPr lang="en-SG" sz="2000" dirty="0" err="1">
                <a:latin typeface="Roboto" panose="02000000000000000000" pitchFamily="2" charset="0"/>
                <a:ea typeface="Roboto" panose="02000000000000000000" pitchFamily="2" charset="0"/>
              </a:rPr>
              <a:t>a.m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F7C16A-4665-4BE6-BA6B-741E010233F9}"/>
              </a:ext>
            </a:extLst>
          </p:cNvPr>
          <p:cNvSpPr txBox="1"/>
          <p:nvPr/>
        </p:nvSpPr>
        <p:spPr>
          <a:xfrm>
            <a:off x="2300900" y="291506"/>
            <a:ext cx="80176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Listen to the song again, pay attention to the underlined words and discuss.</a:t>
            </a:r>
            <a:endParaRPr lang="en-US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FFF53F-54E5-4D3B-9214-C896DD6F0289}"/>
              </a:ext>
            </a:extLst>
          </p:cNvPr>
          <p:cNvSpPr txBox="1"/>
          <p:nvPr/>
        </p:nvSpPr>
        <p:spPr>
          <a:xfrm>
            <a:off x="1120950" y="1998081"/>
            <a:ext cx="1341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leaves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B11882-1DB5-4AF1-AE5D-89E8CE646984}"/>
              </a:ext>
            </a:extLst>
          </p:cNvPr>
          <p:cNvSpPr txBox="1"/>
          <p:nvPr/>
        </p:nvSpPr>
        <p:spPr>
          <a:xfrm>
            <a:off x="4052331" y="2417241"/>
            <a:ext cx="134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Roboto" panose="02000000000000000000" pitchFamily="2" charset="0"/>
                <a:ea typeface="Roboto" panose="02000000000000000000" pitchFamily="2" charset="0"/>
              </a:rPr>
              <a:t>evening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504205-AF60-45B8-ADE3-B1F80636B43C}"/>
              </a:ext>
            </a:extLst>
          </p:cNvPr>
          <p:cNvSpPr txBox="1"/>
          <p:nvPr/>
        </p:nvSpPr>
        <p:spPr>
          <a:xfrm>
            <a:off x="1658035" y="3642440"/>
            <a:ext cx="791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Roboto" panose="02000000000000000000" pitchFamily="2" charset="0"/>
                <a:ea typeface="Roboto" panose="02000000000000000000" pitchFamily="2" charset="0"/>
              </a:rPr>
              <a:t>time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2AB4E9-CFE1-4451-97F4-AE3990456F44}"/>
              </a:ext>
            </a:extLst>
          </p:cNvPr>
          <p:cNvSpPr txBox="1"/>
          <p:nvPr/>
        </p:nvSpPr>
        <p:spPr>
          <a:xfrm>
            <a:off x="8388244" y="1448685"/>
            <a:ext cx="134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Roboto" panose="02000000000000000000" pitchFamily="2" charset="0"/>
                <a:ea typeface="Roboto" panose="02000000000000000000" pitchFamily="2" charset="0"/>
              </a:rPr>
              <a:t>plane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452A1F-BBE4-4506-8A5C-B5E95995E4EB}"/>
              </a:ext>
            </a:extLst>
          </p:cNvPr>
          <p:cNvSpPr txBox="1"/>
          <p:nvPr/>
        </p:nvSpPr>
        <p:spPr>
          <a:xfrm>
            <a:off x="8211138" y="2388666"/>
            <a:ext cx="134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Roboto" panose="02000000000000000000" pitchFamily="2" charset="0"/>
                <a:ea typeface="Roboto" panose="02000000000000000000" pitchFamily="2" charset="0"/>
              </a:rPr>
              <a:t>morning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C7499C-4D1E-4428-966E-77401BFD6DDD}"/>
              </a:ext>
            </a:extLst>
          </p:cNvPr>
          <p:cNvSpPr txBox="1"/>
          <p:nvPr/>
        </p:nvSpPr>
        <p:spPr>
          <a:xfrm>
            <a:off x="5953231" y="3650365"/>
            <a:ext cx="5524394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Which tenses is used in the song? </a:t>
            </a:r>
            <a:endParaRPr lang="en-US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88BC77-E8B7-4366-AB79-BA68E8621F2E}"/>
              </a:ext>
            </a:extLst>
          </p:cNvPr>
          <p:cNvSpPr txBox="1"/>
          <p:nvPr/>
        </p:nvSpPr>
        <p:spPr>
          <a:xfrm>
            <a:off x="5973134" y="5011126"/>
            <a:ext cx="5219593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SG" dirty="0"/>
              <a:t>2. What do you know from the song?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E26BCB-A828-4676-9853-C31A7DE9ECAB}"/>
              </a:ext>
            </a:extLst>
          </p:cNvPr>
          <p:cNvSpPr txBox="1"/>
          <p:nvPr/>
        </p:nvSpPr>
        <p:spPr>
          <a:xfrm>
            <a:off x="5948800" y="4245979"/>
            <a:ext cx="418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Present simple tense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C65E41-338B-4ABE-82FF-FCC58C00FB51}"/>
              </a:ext>
            </a:extLst>
          </p:cNvPr>
          <p:cNvSpPr txBox="1"/>
          <p:nvPr/>
        </p:nvSpPr>
        <p:spPr>
          <a:xfrm>
            <a:off x="5239038" y="5819779"/>
            <a:ext cx="667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SG"/>
              <a:t>- </a:t>
            </a:r>
            <a:r>
              <a:rPr lang="en-SG" b="1" dirty="0"/>
              <a:t>Schedule</a:t>
            </a:r>
            <a:r>
              <a:rPr lang="en-SG" dirty="0"/>
              <a:t> </a:t>
            </a:r>
            <a:r>
              <a:rPr lang="en-SG" b="1" dirty="0"/>
              <a:t>of the train, the bus and the plane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1031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5E7BDB61-19B7-4AD5-B146-9FD8B111E43A}"/>
              </a:ext>
            </a:extLst>
          </p:cNvPr>
          <p:cNvGrpSpPr/>
          <p:nvPr/>
        </p:nvGrpSpPr>
        <p:grpSpPr>
          <a:xfrm>
            <a:off x="2946401" y="3078379"/>
            <a:ext cx="4426061" cy="1350967"/>
            <a:chOff x="10323031" y="4103959"/>
            <a:chExt cx="6639091" cy="2026451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25BE5647-B151-41B4-B8D5-60CC4AA9FC5B}"/>
                </a:ext>
              </a:extLst>
            </p:cNvPr>
            <p:cNvGrpSpPr/>
            <p:nvPr/>
          </p:nvGrpSpPr>
          <p:grpSpPr>
            <a:xfrm>
              <a:off x="10323031" y="4103959"/>
              <a:ext cx="6639091" cy="2026451"/>
              <a:chOff x="10323031" y="4103959"/>
              <a:chExt cx="6639091" cy="2026451"/>
            </a:xfrm>
          </p:grpSpPr>
          <p:pic>
            <p:nvPicPr>
              <p:cNvPr id="5" name="Picture 9">
                <a:extLst>
                  <a:ext uri="{FF2B5EF4-FFF2-40B4-BE49-F238E27FC236}">
                    <a16:creationId xmlns:a16="http://schemas.microsoft.com/office/drawing/2014/main" id="{22CC5540-88DF-4A9E-81EE-669110F32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0323031" y="4103959"/>
                <a:ext cx="6487274" cy="2026451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871C71-D0E2-4614-8FEF-8B704EC16BBC}"/>
                  </a:ext>
                </a:extLst>
              </p:cNvPr>
              <p:cNvSpPr txBox="1"/>
              <p:nvPr/>
            </p:nvSpPr>
            <p:spPr>
              <a:xfrm>
                <a:off x="12329160" y="4678602"/>
                <a:ext cx="4632962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2">
                        <a:lumMod val="10000"/>
                      </a:schemeClr>
                    </a:solidFill>
                    <a:effectLst>
                      <a:glow rad="2286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a:rPr>
                  <a:t>GRAMMAR</a:t>
                </a:r>
              </a:p>
            </p:txBody>
          </p:sp>
        </p:grpSp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5A31222E-4D40-4E71-86A5-DA87115E3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30662" t="37395" r="-16918" b="5565"/>
            <a:stretch/>
          </p:blipFill>
          <p:spPr>
            <a:xfrm>
              <a:off x="10688476" y="4470795"/>
              <a:ext cx="1640684" cy="1084968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5A90638C-AB72-435F-A9D7-21C579BEE173}"/>
              </a:ext>
            </a:extLst>
          </p:cNvPr>
          <p:cNvGrpSpPr/>
          <p:nvPr/>
        </p:nvGrpSpPr>
        <p:grpSpPr>
          <a:xfrm>
            <a:off x="2495659" y="1196469"/>
            <a:ext cx="5435599" cy="1114075"/>
            <a:chOff x="1219201" y="4081987"/>
            <a:chExt cx="8153399" cy="167111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9A39091-969E-4373-B714-8F44BDED342F}"/>
                </a:ext>
              </a:extLst>
            </p:cNvPr>
            <p:cNvSpPr/>
            <p:nvPr/>
          </p:nvSpPr>
          <p:spPr>
            <a:xfrm>
              <a:off x="1219201" y="4103959"/>
              <a:ext cx="8153399" cy="164914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t">
              <a:normAutofit fontScale="25000" lnSpcReduction="20000"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endPara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endParaRP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5400" b="1" dirty="0">
                  <a:solidFill>
                    <a:schemeClr val="tx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  </a:t>
              </a:r>
              <a:r>
                <a:rPr lang="en-US" sz="23468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LESSON 5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5400" b="1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+mj-lt"/>
                  <a:ea typeface="+mj-ea"/>
                  <a:cs typeface="+mj-cs"/>
                </a:rPr>
                <a:t> </a:t>
              </a:r>
            </a:p>
          </p:txBody>
        </p:sp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6408DC38-B82B-4542-8AE0-C6966B827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3367685">
              <a:off x="5445144" y="4081987"/>
              <a:ext cx="3793496" cy="1193226"/>
            </a:xfrm>
            <a:prstGeom prst="rect">
              <a:avLst/>
            </a:prstGeom>
          </p:spPr>
        </p:pic>
      </p:grp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78DFBA50-38D0-4BC4-851A-910DB9713E9B}"/>
              </a:ext>
            </a:extLst>
          </p:cNvPr>
          <p:cNvSpPr txBox="1"/>
          <p:nvPr/>
        </p:nvSpPr>
        <p:spPr>
          <a:xfrm>
            <a:off x="2093834" y="4419600"/>
            <a:ext cx="8913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>
                <a:latin typeface="Roboto" panose="02000000000000000000" pitchFamily="2" charset="0"/>
                <a:ea typeface="Roboto" panose="02000000000000000000" pitchFamily="2" charset="0"/>
              </a:rPr>
              <a:t>PRESENT SIMPLE FOR FUTURE USE</a:t>
            </a:r>
            <a:endParaRPr lang="en-US" sz="4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4FA5247B-7FE1-46D3-99DD-4E24EA2B4CD5}"/>
              </a:ext>
            </a:extLst>
          </p:cNvPr>
          <p:cNvSpPr/>
          <p:nvPr/>
        </p:nvSpPr>
        <p:spPr>
          <a:xfrm>
            <a:off x="1299284" y="4419600"/>
            <a:ext cx="719091" cy="7190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80C8A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3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4838ADD-BACC-487D-B97C-8823562296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239" y="2557145"/>
            <a:ext cx="9176845" cy="354838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4782F897-7686-47A2-946A-FBF75BA8BC9D}"/>
              </a:ext>
            </a:extLst>
          </p:cNvPr>
          <p:cNvSpPr txBox="1"/>
          <p:nvPr/>
        </p:nvSpPr>
        <p:spPr>
          <a:xfrm>
            <a:off x="2703434" y="447675"/>
            <a:ext cx="6107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PRESENT SIMPLE FOR FUTURE USE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E61FEE38-68BF-43CD-88D7-A9EE693B132F}"/>
              </a:ext>
            </a:extLst>
          </p:cNvPr>
          <p:cNvSpPr/>
          <p:nvPr/>
        </p:nvSpPr>
        <p:spPr>
          <a:xfrm>
            <a:off x="2185110" y="447676"/>
            <a:ext cx="472366" cy="4723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80C8A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1A1AFE0-3998-482B-8720-A232E6390A04}"/>
              </a:ext>
            </a:extLst>
          </p:cNvPr>
          <p:cNvSpPr txBox="1"/>
          <p:nvPr/>
        </p:nvSpPr>
        <p:spPr>
          <a:xfrm>
            <a:off x="1228724" y="1171575"/>
            <a:ext cx="9829801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64166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5FC61-386E-4748-ADA2-4DD4C860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CFC1C-712C-4335-9ECE-D365C9EC8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61BD66-06F4-4951-BD45-78AAAECF3752}"/>
              </a:ext>
            </a:extLst>
          </p:cNvPr>
          <p:cNvSpPr/>
          <p:nvPr/>
        </p:nvSpPr>
        <p:spPr>
          <a:xfrm>
            <a:off x="227709" y="710046"/>
            <a:ext cx="3743326" cy="59994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26D4EB-62BC-4C81-9B10-5BDA4B6D9679}"/>
              </a:ext>
            </a:extLst>
          </p:cNvPr>
          <p:cNvSpPr/>
          <p:nvPr/>
        </p:nvSpPr>
        <p:spPr>
          <a:xfrm>
            <a:off x="4120304" y="695607"/>
            <a:ext cx="3743326" cy="60138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E5D9693-37AB-408C-9EE0-9B272959B8B4}"/>
              </a:ext>
            </a:extLst>
          </p:cNvPr>
          <p:cNvSpPr/>
          <p:nvPr/>
        </p:nvSpPr>
        <p:spPr>
          <a:xfrm>
            <a:off x="8136733" y="702827"/>
            <a:ext cx="3705226" cy="60138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3E0322-D4C0-4909-B750-A2B005BB67A8}"/>
              </a:ext>
            </a:extLst>
          </p:cNvPr>
          <p:cNvSpPr/>
          <p:nvPr/>
        </p:nvSpPr>
        <p:spPr>
          <a:xfrm>
            <a:off x="838200" y="959719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Part of the day 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buổi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E32FF2-3377-4843-9DCA-65FFC03A0845}"/>
              </a:ext>
            </a:extLst>
          </p:cNvPr>
          <p:cNvSpPr/>
          <p:nvPr/>
        </p:nvSpPr>
        <p:spPr>
          <a:xfrm>
            <a:off x="309563" y="1490907"/>
            <a:ext cx="3507581" cy="577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the morning , in the afternoon, in the evening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DB59EE-802D-4BFD-9089-F829149D726D}"/>
              </a:ext>
            </a:extLst>
          </p:cNvPr>
          <p:cNvSpPr/>
          <p:nvPr/>
        </p:nvSpPr>
        <p:spPr>
          <a:xfrm>
            <a:off x="731044" y="2159881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Months 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tháng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C36341F-F74C-4ABE-ACF6-EA9F759C6F39}"/>
              </a:ext>
            </a:extLst>
          </p:cNvPr>
          <p:cNvSpPr/>
          <p:nvPr/>
        </p:nvSpPr>
        <p:spPr>
          <a:xfrm>
            <a:off x="383381" y="2732965"/>
            <a:ext cx="3507581" cy="577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January , in May , in December…..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94987E-6B1C-42AC-89B9-95DC31999CF9}"/>
              </a:ext>
            </a:extLst>
          </p:cNvPr>
          <p:cNvSpPr/>
          <p:nvPr/>
        </p:nvSpPr>
        <p:spPr>
          <a:xfrm>
            <a:off x="731044" y="3375025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Seasons 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mùa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2FE276-D81D-4DFD-A206-7ADC9F3FFA8A}"/>
              </a:ext>
            </a:extLst>
          </p:cNvPr>
          <p:cNvSpPr/>
          <p:nvPr/>
        </p:nvSpPr>
        <p:spPr>
          <a:xfrm>
            <a:off x="383381" y="3948190"/>
            <a:ext cx="3507581" cy="577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summer, in spring, in winter, in autumn /fall.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9E8E89-7036-48C8-BE8D-81F5ACEFEF65}"/>
              </a:ext>
            </a:extLst>
          </p:cNvPr>
          <p:cNvSpPr/>
          <p:nvPr/>
        </p:nvSpPr>
        <p:spPr>
          <a:xfrm>
            <a:off x="731044" y="4613993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Year 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2CC3F69-21D4-4351-8E76-0EF5D0A26886}"/>
              </a:ext>
            </a:extLst>
          </p:cNvPr>
          <p:cNvSpPr/>
          <p:nvPr/>
        </p:nvSpPr>
        <p:spPr>
          <a:xfrm>
            <a:off x="773606" y="5101385"/>
            <a:ext cx="2694381" cy="3820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2021 , </a:t>
            </a:r>
            <a:r>
              <a:rPr lang="en-SG" sz="200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2000</a:t>
            </a:r>
            <a:endParaRPr lang="en-SG" sz="2000" dirty="0">
              <a:solidFill>
                <a:schemeClr val="tx1"/>
              </a:solidFill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8FEED3F-2A50-4E40-BE0E-73B86612E794}"/>
              </a:ext>
            </a:extLst>
          </p:cNvPr>
          <p:cNvSpPr/>
          <p:nvPr/>
        </p:nvSpPr>
        <p:spPr>
          <a:xfrm>
            <a:off x="589362" y="5542884"/>
            <a:ext cx="2694381" cy="62415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Decade, century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thế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kỷ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,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thập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kỷ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C4BBCCC-0C2F-4F88-9C27-0FA866C42544}"/>
              </a:ext>
            </a:extLst>
          </p:cNvPr>
          <p:cNvSpPr/>
          <p:nvPr/>
        </p:nvSpPr>
        <p:spPr>
          <a:xfrm>
            <a:off x="589363" y="6167042"/>
            <a:ext cx="3236115" cy="460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the 80s, in the 20 century.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492DEF7-04A4-4FE7-A50C-513B1553324C}"/>
              </a:ext>
            </a:extLst>
          </p:cNvPr>
          <p:cNvSpPr/>
          <p:nvPr/>
        </p:nvSpPr>
        <p:spPr>
          <a:xfrm>
            <a:off x="4520507" y="1307703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Days 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thứ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89E347A-9C4E-41D6-B5BF-C339B741A1BD}"/>
              </a:ext>
            </a:extLst>
          </p:cNvPr>
          <p:cNvSpPr/>
          <p:nvPr/>
        </p:nvSpPr>
        <p:spPr>
          <a:xfrm>
            <a:off x="4118969" y="2085991"/>
            <a:ext cx="3960317" cy="577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On Monday , on Sundays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3065D5C-E336-4B3F-8D8B-86EB824347A4}"/>
              </a:ext>
            </a:extLst>
          </p:cNvPr>
          <p:cNvSpPr/>
          <p:nvPr/>
        </p:nvSpPr>
        <p:spPr>
          <a:xfrm>
            <a:off x="4581526" y="2838402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Date 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ngày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2F9BA1-C8F5-4BB8-A78C-8147FE4149DC}"/>
              </a:ext>
            </a:extLst>
          </p:cNvPr>
          <p:cNvSpPr/>
          <p:nvPr/>
        </p:nvSpPr>
        <p:spPr>
          <a:xfrm>
            <a:off x="4382390" y="3554315"/>
            <a:ext cx="3178373" cy="7518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On 15</a:t>
            </a:r>
            <a:r>
              <a:rPr lang="en-SG" sz="20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</a:t>
            </a:r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Monday , on Tuesday 2</a:t>
            </a:r>
            <a:r>
              <a:rPr lang="en-SG" sz="20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nd</a:t>
            </a:r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955E890-1907-4AD7-95E6-43BE358C11CB}"/>
              </a:ext>
            </a:extLst>
          </p:cNvPr>
          <p:cNvSpPr/>
          <p:nvPr/>
        </p:nvSpPr>
        <p:spPr>
          <a:xfrm>
            <a:off x="4298453" y="4448176"/>
            <a:ext cx="3073300" cy="6370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Parts of special day</a:t>
            </a:r>
            <a:endParaRPr lang="en-SG" sz="2400" dirty="0">
              <a:solidFill>
                <a:schemeClr val="tx1"/>
              </a:solidFill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62FA81E-F7DA-4569-AACB-7673F09C3446}"/>
              </a:ext>
            </a:extLst>
          </p:cNvPr>
          <p:cNvSpPr/>
          <p:nvPr/>
        </p:nvSpPr>
        <p:spPr>
          <a:xfrm>
            <a:off x="4124028" y="5204963"/>
            <a:ext cx="3467695" cy="1040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on Monday morning, on Tuesday afternoon.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81B493C-7393-4924-87CA-C565B1B522EB}"/>
              </a:ext>
            </a:extLst>
          </p:cNvPr>
          <p:cNvSpPr/>
          <p:nvPr/>
        </p:nvSpPr>
        <p:spPr>
          <a:xfrm>
            <a:off x="8845451" y="1229103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Time </a:t>
            </a:r>
            <a:r>
              <a:rPr lang="en-SG" sz="28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giờ</a:t>
            </a:r>
            <a:r>
              <a:rPr lang="en-SG" sz="28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36FBF6A-6246-4894-9ADE-0D201D4C1F7F}"/>
              </a:ext>
            </a:extLst>
          </p:cNvPr>
          <p:cNvSpPr/>
          <p:nvPr/>
        </p:nvSpPr>
        <p:spPr>
          <a:xfrm>
            <a:off x="8409386" y="1843862"/>
            <a:ext cx="3193251" cy="7306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At 6 o’clock , at 10:30 </a:t>
            </a:r>
            <a:r>
              <a:rPr lang="en-SG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p.m</a:t>
            </a:r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424EE26-CADA-48BC-8832-819AF723D994}"/>
              </a:ext>
            </a:extLst>
          </p:cNvPr>
          <p:cNvSpPr/>
          <p:nvPr/>
        </p:nvSpPr>
        <p:spPr>
          <a:xfrm>
            <a:off x="8865694" y="2704024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Meals 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bữa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ăn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DCB6B18-7D2C-49C0-99E1-640420861C5E}"/>
              </a:ext>
            </a:extLst>
          </p:cNvPr>
          <p:cNvSpPr/>
          <p:nvPr/>
        </p:nvSpPr>
        <p:spPr>
          <a:xfrm>
            <a:off x="8431410" y="3253439"/>
            <a:ext cx="3092945" cy="5925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at breakfast , at lunch , at dinner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F8B643-DE4A-4051-AAE5-0481B988E3AE}"/>
              </a:ext>
            </a:extLst>
          </p:cNvPr>
          <p:cNvSpPr/>
          <p:nvPr/>
        </p:nvSpPr>
        <p:spPr>
          <a:xfrm>
            <a:off x="8701531" y="3996193"/>
            <a:ext cx="2822823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Holidays 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kỳ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nghỉ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422C756-686A-42BB-8A5E-5659A21C701F}"/>
              </a:ext>
            </a:extLst>
          </p:cNvPr>
          <p:cNvSpPr/>
          <p:nvPr/>
        </p:nvSpPr>
        <p:spPr>
          <a:xfrm>
            <a:off x="8240698" y="4647130"/>
            <a:ext cx="3860834" cy="370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at Christmas , at Easter , 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8FBD079-D5BA-441C-B229-F1227ED16C08}"/>
              </a:ext>
            </a:extLst>
          </p:cNvPr>
          <p:cNvSpPr/>
          <p:nvPr/>
        </p:nvSpPr>
        <p:spPr>
          <a:xfrm>
            <a:off x="8620125" y="5130046"/>
            <a:ext cx="2733675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Phrases 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cụm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từ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CEC4AA4-B235-447B-8FFF-F0BCA82C465C}"/>
              </a:ext>
            </a:extLst>
          </p:cNvPr>
          <p:cNvSpPr/>
          <p:nvPr/>
        </p:nvSpPr>
        <p:spPr>
          <a:xfrm>
            <a:off x="8384681" y="5651041"/>
            <a:ext cx="3514725" cy="9768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At night , at midnight , at the moment, at the weekend, at the same time, at present…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C96EB57-5840-4331-A25C-01D4501969FF}"/>
              </a:ext>
            </a:extLst>
          </p:cNvPr>
          <p:cNvSpPr/>
          <p:nvPr/>
        </p:nvSpPr>
        <p:spPr>
          <a:xfrm>
            <a:off x="1418928" y="485929"/>
            <a:ext cx="1219497" cy="39037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tx1"/>
                </a:solidFill>
                <a:latin typeface="Algerian" panose="04020705040A02060702" pitchFamily="82" charset="0"/>
              </a:rPr>
              <a:t>IN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CFCA7C5-EB7A-42F8-8208-622970B809CD}"/>
              </a:ext>
            </a:extLst>
          </p:cNvPr>
          <p:cNvSpPr/>
          <p:nvPr/>
        </p:nvSpPr>
        <p:spPr>
          <a:xfrm>
            <a:off x="5369420" y="498475"/>
            <a:ext cx="1021855" cy="406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tx1"/>
                </a:solidFill>
                <a:latin typeface="Algerian" panose="04020705040A02060702" pitchFamily="82" charset="0"/>
              </a:rPr>
              <a:t>ON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323F00F-9D55-4371-9FA1-2028A591C668}"/>
              </a:ext>
            </a:extLst>
          </p:cNvPr>
          <p:cNvSpPr/>
          <p:nvPr/>
        </p:nvSpPr>
        <p:spPr>
          <a:xfrm>
            <a:off x="9446569" y="447790"/>
            <a:ext cx="1002356" cy="45708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tx1"/>
                </a:solidFill>
                <a:latin typeface="Algerian" panose="04020705040A02060702" pitchFamily="82" charset="0"/>
              </a:rPr>
              <a:t>at</a:t>
            </a:r>
          </a:p>
        </p:txBody>
      </p:sp>
      <p:pic>
        <p:nvPicPr>
          <p:cNvPr id="35" name="Picture 34" descr="Logo, company name&#10;&#10;Description automatically generated">
            <a:extLst>
              <a:ext uri="{FF2B5EF4-FFF2-40B4-BE49-F238E27FC236}">
                <a16:creationId xmlns:a16="http://schemas.microsoft.com/office/drawing/2014/main" id="{2D1BA13D-A93C-4166-8C63-8F9DE75833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7" name="TextBox 1">
            <a:extLst>
              <a:ext uri="{FF2B5EF4-FFF2-40B4-BE49-F238E27FC236}">
                <a16:creationId xmlns:a16="http://schemas.microsoft.com/office/drawing/2014/main" id="{CC2268F7-20D5-4589-B282-95E5A4B8F326}"/>
              </a:ext>
            </a:extLst>
          </p:cNvPr>
          <p:cNvSpPr txBox="1"/>
          <p:nvPr/>
        </p:nvSpPr>
        <p:spPr>
          <a:xfrm>
            <a:off x="4065509" y="-76200"/>
            <a:ext cx="4278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</a:t>
            </a:r>
            <a:r>
              <a:rPr lang="en-SG" sz="24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4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SG" sz="24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4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CHỈ</a:t>
            </a:r>
            <a:r>
              <a:rPr lang="en-SG" sz="24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4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SG" sz="24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GIAN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77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8355FD1-6E47-43B1-88BC-26451FA9C0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074" y="2709862"/>
            <a:ext cx="8191501" cy="3071813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3518E7C7-519E-4B62-A195-BE8C9FD2BA94}"/>
              </a:ext>
            </a:extLst>
          </p:cNvPr>
          <p:cNvSpPr txBox="1"/>
          <p:nvPr/>
        </p:nvSpPr>
        <p:spPr>
          <a:xfrm>
            <a:off x="3513059" y="419100"/>
            <a:ext cx="4278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</a:t>
            </a:r>
            <a:r>
              <a:rPr lang="en-SG" sz="28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8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SG" sz="28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8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CHỈ</a:t>
            </a:r>
            <a:r>
              <a:rPr lang="en-SG" sz="28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sz="28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SG" sz="28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GIAN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D842934C-B8E7-497F-9C41-ED0A9BDE670A}"/>
              </a:ext>
            </a:extLst>
          </p:cNvPr>
          <p:cNvSpPr/>
          <p:nvPr/>
        </p:nvSpPr>
        <p:spPr>
          <a:xfrm>
            <a:off x="2956635" y="438151"/>
            <a:ext cx="472366" cy="4723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80C8A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7B557DD-FC9F-4F46-9CBE-583C76901862}"/>
              </a:ext>
            </a:extLst>
          </p:cNvPr>
          <p:cNvSpPr txBox="1"/>
          <p:nvPr/>
        </p:nvSpPr>
        <p:spPr>
          <a:xfrm>
            <a:off x="1228724" y="1171575"/>
            <a:ext cx="3352801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From….to: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endParaRPr lang="en-US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 = Till : Cho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endParaRPr lang="en-US" sz="20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768333B0-DFFE-49A4-AE51-FE02D9D05A12}"/>
              </a:ext>
            </a:extLst>
          </p:cNvPr>
          <p:cNvGrpSpPr/>
          <p:nvPr/>
        </p:nvGrpSpPr>
        <p:grpSpPr>
          <a:xfrm>
            <a:off x="1871662" y="723900"/>
            <a:ext cx="9705975" cy="762000"/>
            <a:chOff x="1985962" y="419100"/>
            <a:chExt cx="9705975" cy="762000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67814047-E43F-402E-AFD7-CBC8201C5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5962" y="419100"/>
              <a:ext cx="9705975" cy="685800"/>
            </a:xfrm>
            <a:prstGeom prst="rect">
              <a:avLst/>
            </a:prstGeom>
          </p:spPr>
        </p:pic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FFF9C46F-D0AB-4A52-B21C-3073724C58DF}"/>
                </a:ext>
              </a:extLst>
            </p:cNvPr>
            <p:cNvSpPr/>
            <p:nvPr/>
          </p:nvSpPr>
          <p:spPr>
            <a:xfrm>
              <a:off x="5048250" y="676275"/>
              <a:ext cx="504825" cy="504825"/>
            </a:xfrm>
            <a:prstGeom prst="ellipse">
              <a:avLst/>
            </a:prstGeom>
            <a:solidFill>
              <a:srgbClr val="EEF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AE140647-3093-403B-B618-0042ADD244B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8306" y="1504950"/>
            <a:ext cx="3838394" cy="4876800"/>
          </a:xfrm>
          <a:prstGeom prst="rect">
            <a:avLst/>
          </a:prstGeom>
        </p:spPr>
      </p:pic>
      <p:pic>
        <p:nvPicPr>
          <p:cNvPr id="11" name="CD1 TRACK 10">
            <a:hlinkClick r:id="" action="ppaction://media"/>
            <a:extLst>
              <a:ext uri="{FF2B5EF4-FFF2-40B4-BE49-F238E27FC236}">
                <a16:creationId xmlns:a16="http://schemas.microsoft.com/office/drawing/2014/main" id="{31FF5749-DD72-462D-8539-A70EAB13A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7806" y="1233938"/>
            <a:ext cx="487363" cy="487363"/>
          </a:xfrm>
          <a:prstGeom prst="rect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0CC7E66B-835B-4BC0-9CFF-C4E133CD573C}"/>
              </a:ext>
            </a:extLst>
          </p:cNvPr>
          <p:cNvSpPr txBox="1"/>
          <p:nvPr/>
        </p:nvSpPr>
        <p:spPr>
          <a:xfrm>
            <a:off x="8096792" y="4075967"/>
            <a:ext cx="262835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karate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ACA5CF54-2B45-4769-A706-E3182BC76E26}"/>
              </a:ext>
            </a:extLst>
          </p:cNvPr>
          <p:cNvSpPr txBox="1"/>
          <p:nvPr/>
        </p:nvSpPr>
        <p:spPr>
          <a:xfrm>
            <a:off x="7791993" y="4409342"/>
            <a:ext cx="9329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5A50CA64-4C2F-457F-9EEB-17478461A34E}"/>
              </a:ext>
            </a:extLst>
          </p:cNvPr>
          <p:cNvSpPr txBox="1"/>
          <p:nvPr/>
        </p:nvSpPr>
        <p:spPr>
          <a:xfrm>
            <a:off x="8385237" y="5732597"/>
            <a:ext cx="223190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2 to 4 p.m.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24D142D-BFA2-4D30-92FC-7FD3D5BED8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976" b="13414"/>
          <a:stretch/>
        </p:blipFill>
        <p:spPr>
          <a:xfrm>
            <a:off x="342900" y="1866900"/>
            <a:ext cx="7658100" cy="295276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5CEFCCBE-468B-4523-9BFA-75951009C88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551" y="2481263"/>
            <a:ext cx="5753099" cy="382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0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5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979</Words>
  <Application>Microsoft Office PowerPoint</Application>
  <PresentationFormat>Widescreen</PresentationFormat>
  <Paragraphs>144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.VnBlack</vt:lpstr>
      <vt:lpstr>Adobe Gothic Std B</vt:lpstr>
      <vt:lpstr>Algerian</vt:lpstr>
      <vt:lpstr>Arial</vt:lpstr>
      <vt:lpstr>Calibri</vt:lpstr>
      <vt:lpstr>Calibri Light</vt:lpstr>
      <vt:lpstr>Constantia</vt:lpstr>
      <vt:lpstr>Contastia</vt:lpstr>
      <vt:lpstr>HL Brush 1BK</vt:lpstr>
      <vt:lpstr>Roboto</vt:lpstr>
      <vt:lpstr>Times New Roman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Admin</cp:lastModifiedBy>
  <cp:revision>7</cp:revision>
  <dcterms:created xsi:type="dcterms:W3CDTF">2023-06-03T09:47:28Z</dcterms:created>
  <dcterms:modified xsi:type="dcterms:W3CDTF">2024-09-25T23:37:07Z</dcterms:modified>
</cp:coreProperties>
</file>