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Lst>
  <p:notesMasterIdLst>
    <p:notesMasterId r:id="rId79"/>
  </p:notesMasterIdLst>
  <p:sldIdLst>
    <p:sldId id="292" r:id="rId2"/>
    <p:sldId id="256" r:id="rId3"/>
    <p:sldId id="257" r:id="rId4"/>
    <p:sldId id="317" r:id="rId5"/>
    <p:sldId id="307" r:id="rId6"/>
    <p:sldId id="260" r:id="rId7"/>
    <p:sldId id="293" r:id="rId8"/>
    <p:sldId id="294" r:id="rId9"/>
    <p:sldId id="296" r:id="rId10"/>
    <p:sldId id="265" r:id="rId11"/>
    <p:sldId id="295" r:id="rId12"/>
    <p:sldId id="346" r:id="rId13"/>
    <p:sldId id="347" r:id="rId14"/>
    <p:sldId id="305" r:id="rId15"/>
    <p:sldId id="348" r:id="rId16"/>
    <p:sldId id="349" r:id="rId17"/>
    <p:sldId id="350" r:id="rId18"/>
    <p:sldId id="351" r:id="rId19"/>
    <p:sldId id="352" r:id="rId20"/>
    <p:sldId id="353" r:id="rId21"/>
    <p:sldId id="297" r:id="rId22"/>
    <p:sldId id="302" r:id="rId23"/>
    <p:sldId id="304" r:id="rId24"/>
    <p:sldId id="258" r:id="rId25"/>
    <p:sldId id="262" r:id="rId26"/>
    <p:sldId id="300" r:id="rId27"/>
    <p:sldId id="301" r:id="rId28"/>
    <p:sldId id="303" r:id="rId29"/>
    <p:sldId id="344" r:id="rId30"/>
    <p:sldId id="345" r:id="rId31"/>
    <p:sldId id="354" r:id="rId32"/>
    <p:sldId id="355" r:id="rId33"/>
    <p:sldId id="356" r:id="rId34"/>
    <p:sldId id="308" r:id="rId35"/>
    <p:sldId id="309" r:id="rId36"/>
    <p:sldId id="310" r:id="rId37"/>
    <p:sldId id="311" r:id="rId38"/>
    <p:sldId id="312" r:id="rId39"/>
    <p:sldId id="313" r:id="rId40"/>
    <p:sldId id="314" r:id="rId41"/>
    <p:sldId id="315" r:id="rId42"/>
    <p:sldId id="316" r:id="rId43"/>
    <p:sldId id="263" r:id="rId44"/>
    <p:sldId id="318" r:id="rId45"/>
    <p:sldId id="306" r:id="rId46"/>
    <p:sldId id="319" r:id="rId47"/>
    <p:sldId id="359" r:id="rId48"/>
    <p:sldId id="360" r:id="rId49"/>
    <p:sldId id="358" r:id="rId50"/>
    <p:sldId id="362" r:id="rId51"/>
    <p:sldId id="361" r:id="rId52"/>
    <p:sldId id="268" r:id="rId53"/>
    <p:sldId id="320" r:id="rId54"/>
    <p:sldId id="321" r:id="rId55"/>
    <p:sldId id="322" r:id="rId56"/>
    <p:sldId id="323" r:id="rId57"/>
    <p:sldId id="325" r:id="rId58"/>
    <p:sldId id="324" r:id="rId59"/>
    <p:sldId id="326" r:id="rId60"/>
    <p:sldId id="298" r:id="rId61"/>
    <p:sldId id="299" r:id="rId62"/>
    <p:sldId id="327" r:id="rId63"/>
    <p:sldId id="328" r:id="rId64"/>
    <p:sldId id="329" r:id="rId65"/>
    <p:sldId id="331" r:id="rId66"/>
    <p:sldId id="357" r:id="rId67"/>
    <p:sldId id="332" r:id="rId68"/>
    <p:sldId id="333" r:id="rId69"/>
    <p:sldId id="335" r:id="rId70"/>
    <p:sldId id="336" r:id="rId71"/>
    <p:sldId id="337" r:id="rId72"/>
    <p:sldId id="338" r:id="rId73"/>
    <p:sldId id="339" r:id="rId74"/>
    <p:sldId id="340" r:id="rId75"/>
    <p:sldId id="342" r:id="rId76"/>
    <p:sldId id="341" r:id="rId77"/>
    <p:sldId id="343" r:id="rId78"/>
  </p:sldIdLst>
  <p:sldSz cx="9144000" cy="5143500" type="screen16x9"/>
  <p:notesSz cx="6858000" cy="9144000"/>
  <p:embeddedFontLst>
    <p:embeddedFont>
      <p:font typeface="#9Slide03 Arima Madurai Black" panose="00000A00000000000000" pitchFamily="2" charset="-93"/>
      <p:bold r:id="rId80"/>
    </p:embeddedFont>
    <p:embeddedFont>
      <p:font typeface="Albert Sans" panose="020B0604020202020204" charset="0"/>
      <p:regular r:id="rId81"/>
      <p:bold r:id="rId82"/>
      <p:italic r:id="rId83"/>
      <p:boldItalic r:id="rId84"/>
    </p:embeddedFont>
    <p:embeddedFont>
      <p:font typeface="Unbounded" panose="020B0604020202020204" charset="-93"/>
      <p:regular r:id="rId85"/>
      <p:bold r:id="rId8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EF2FD"/>
    <a:srgbClr val="264973"/>
    <a:srgbClr val="E0CCAA"/>
    <a:srgbClr val="000000"/>
    <a:srgbClr val="ED852C"/>
    <a:srgbClr val="D95260"/>
    <a:srgbClr val="057C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E37A95-2F55-4FBF-B9AE-0BC6F9981F7E}">
  <a:tblStyle styleId="{6FE37A95-2F55-4FBF-B9AE-0BC6F9981F7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04" autoAdjust="0"/>
    <p:restoredTop sz="94660"/>
  </p:normalViewPr>
  <p:slideViewPr>
    <p:cSldViewPr snapToGrid="0">
      <p:cViewPr varScale="1">
        <p:scale>
          <a:sx n="105" d="100"/>
          <a:sy n="105" d="100"/>
        </p:scale>
        <p:origin x="283"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font" Target="fonts/font5.fntdata"/><Relationship Id="rId89"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notesMaster" Target="notesMasters/notesMaster1.xml"/><Relationship Id="rId87"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font" Target="fonts/font3.fntdata"/><Relationship Id="rId90"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1.fntdata"/><Relationship Id="rId85" Type="http://schemas.openxmlformats.org/officeDocument/2006/relationships/font" Target="fonts/font6.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4.fntdata"/><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2.fntdata"/><Relationship Id="rId86" Type="http://schemas.openxmlformats.org/officeDocument/2006/relationships/font" Target="fonts/font7.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Sheet1!$B$1</c:f>
              <c:strCache>
                <c:ptCount val="1"/>
                <c:pt idx="0">
                  <c:v> 2</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3-B1C8-4295-8FF3-8CE1F44FF1D6}"/>
              </c:ext>
            </c:extLst>
          </c:dPt>
          <c:dPt>
            <c:idx val="1"/>
            <c:bubble3D val="0"/>
            <c:spPr>
              <a:solidFill>
                <a:schemeClr val="accent6">
                  <a:lumMod val="65000"/>
                </a:schemeClr>
              </a:solidFill>
              <a:ln w="19050">
                <a:noFill/>
              </a:ln>
              <a:effectLst/>
            </c:spPr>
            <c:extLst>
              <c:ext xmlns:c16="http://schemas.microsoft.com/office/drawing/2014/chart" uri="{C3380CC4-5D6E-409C-BE32-E72D297353CC}">
                <c16:uniqueId val="{00000004-B1C8-4295-8FF3-8CE1F44FF1D6}"/>
              </c:ext>
            </c:extLst>
          </c:dPt>
          <c:dPt>
            <c:idx val="2"/>
            <c:bubble3D val="0"/>
            <c:spPr>
              <a:solidFill>
                <a:schemeClr val="accent1">
                  <a:lumMod val="75000"/>
                </a:schemeClr>
              </a:solidFill>
              <a:ln w="19050">
                <a:noFill/>
              </a:ln>
              <a:effectLst/>
            </c:spPr>
            <c:extLst>
              <c:ext xmlns:c16="http://schemas.microsoft.com/office/drawing/2014/chart" uri="{C3380CC4-5D6E-409C-BE32-E72D297353CC}">
                <c16:uniqueId val="{00000005-B1C8-4295-8FF3-8CE1F44FF1D6}"/>
              </c:ext>
            </c:extLst>
          </c:dPt>
          <c:dPt>
            <c:idx val="3"/>
            <c:bubble3D val="0"/>
            <c:spPr>
              <a:solidFill>
                <a:srgbClr val="0070C0"/>
              </a:solidFill>
              <a:ln w="19050">
                <a:noFill/>
              </a:ln>
              <a:effectLst/>
            </c:spPr>
            <c:extLst>
              <c:ext xmlns:c16="http://schemas.microsoft.com/office/drawing/2014/chart" uri="{C3380CC4-5D6E-409C-BE32-E72D297353CC}">
                <c16:uniqueId val="{00000006-B1C8-4295-8FF3-8CE1F44FF1D6}"/>
              </c:ext>
            </c:extLst>
          </c:dPt>
          <c:dLbls>
            <c:dLbl>
              <c:idx val="0"/>
              <c:layout>
                <c:manualLayout>
                  <c:x val="-0.15271280855084801"/>
                  <c:y val="-1.9116079399709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C8-4295-8FF3-8CE1F44FF1D6}"/>
                </c:ext>
              </c:extLst>
            </c:dLbl>
            <c:dLbl>
              <c:idx val="1"/>
              <c:layout>
                <c:manualLayout>
                  <c:x val="0.1112877302924231"/>
                  <c:y val="-9.19518113477323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C8-4295-8FF3-8CE1F44FF1D6}"/>
                </c:ext>
              </c:extLst>
            </c:dLbl>
            <c:dLbl>
              <c:idx val="2"/>
              <c:layout>
                <c:manualLayout>
                  <c:x val="9.7196708430524359E-2"/>
                  <c:y val="7.81015583584628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C8-4295-8FF3-8CE1F44FF1D6}"/>
                </c:ext>
              </c:extLst>
            </c:dLbl>
            <c:dLbl>
              <c:idx val="3"/>
              <c:layout>
                <c:manualLayout>
                  <c:x val="6.1499693333902011E-2"/>
                  <c:y val="0.1517577585878336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C8-4295-8FF3-8CE1F44FF1D6}"/>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Chi phí khai thác dầu thô</c:v>
                </c:pt>
                <c:pt idx="1">
                  <c:v>Chi phí lọc dầu</c:v>
                </c:pt>
                <c:pt idx="2">
                  <c:v>Các loại thuế</c:v>
                </c:pt>
                <c:pt idx="3">
                  <c:v>Chi phí phân phối và tiếp thị</c:v>
                </c:pt>
              </c:strCache>
            </c:strRef>
          </c:cat>
          <c:val>
            <c:numRef>
              <c:f>Sheet1!$B$2:$B$5</c:f>
              <c:numCache>
                <c:formatCode>0%</c:formatCode>
                <c:ptCount val="4"/>
                <c:pt idx="0">
                  <c:v>0.55000000000000004</c:v>
                </c:pt>
                <c:pt idx="1">
                  <c:v>0.2</c:v>
                </c:pt>
                <c:pt idx="2">
                  <c:v>0.15</c:v>
                </c:pt>
                <c:pt idx="3">
                  <c:v>0.1</c:v>
                </c:pt>
              </c:numCache>
            </c:numRef>
          </c:val>
          <c:extLst>
            <c:ext xmlns:c16="http://schemas.microsoft.com/office/drawing/2014/chart" uri="{C3380CC4-5D6E-409C-BE32-E72D297353CC}">
              <c16:uniqueId val="{00000000-B1C8-4295-8FF3-8CE1F44FF1D6}"/>
            </c:ext>
          </c:extLst>
        </c:ser>
        <c:ser>
          <c:idx val="1"/>
          <c:order val="1"/>
          <c:tx>
            <c:strRef>
              <c:f>Sheet1!$C$1</c:f>
              <c:strCache>
                <c:ptCount val="1"/>
                <c:pt idx="0">
                  <c:v> 3</c:v>
                </c:pt>
              </c:strCache>
            </c:strRef>
          </c:tx>
          <c:dPt>
            <c:idx val="0"/>
            <c:bubble3D val="0"/>
            <c:spPr>
              <a:solidFill>
                <a:schemeClr val="accent1">
                  <a:shade val="58000"/>
                </a:schemeClr>
              </a:solidFill>
              <a:ln w="19050">
                <a:solidFill>
                  <a:schemeClr val="lt1"/>
                </a:solidFill>
              </a:ln>
              <a:effectLst/>
            </c:spPr>
            <c:extLst>
              <c:ext xmlns:c16="http://schemas.microsoft.com/office/drawing/2014/chart" uri="{C3380CC4-5D6E-409C-BE32-E72D297353CC}">
                <c16:uniqueId val="{00000009-C975-4EE7-856A-7FBFB6BEA129}"/>
              </c:ext>
            </c:extLst>
          </c:dPt>
          <c:dPt>
            <c:idx val="1"/>
            <c:bubble3D val="0"/>
            <c:spPr>
              <a:solidFill>
                <a:schemeClr val="accent1">
                  <a:shade val="86000"/>
                </a:schemeClr>
              </a:solidFill>
              <a:ln w="19050">
                <a:solidFill>
                  <a:schemeClr val="lt1"/>
                </a:solidFill>
              </a:ln>
              <a:effectLst/>
            </c:spPr>
            <c:extLst>
              <c:ext xmlns:c16="http://schemas.microsoft.com/office/drawing/2014/chart" uri="{C3380CC4-5D6E-409C-BE32-E72D297353CC}">
                <c16:uniqueId val="{0000000B-C975-4EE7-856A-7FBFB6BEA129}"/>
              </c:ext>
            </c:extLst>
          </c:dPt>
          <c:dPt>
            <c:idx val="2"/>
            <c:bubble3D val="0"/>
            <c:spPr>
              <a:solidFill>
                <a:schemeClr val="accent1">
                  <a:tint val="86000"/>
                </a:schemeClr>
              </a:solidFill>
              <a:ln w="19050">
                <a:solidFill>
                  <a:schemeClr val="lt1"/>
                </a:solidFill>
              </a:ln>
              <a:effectLst/>
            </c:spPr>
            <c:extLst>
              <c:ext xmlns:c16="http://schemas.microsoft.com/office/drawing/2014/chart" uri="{C3380CC4-5D6E-409C-BE32-E72D297353CC}">
                <c16:uniqueId val="{0000000D-C975-4EE7-856A-7FBFB6BEA129}"/>
              </c:ext>
            </c:extLst>
          </c:dPt>
          <c:dPt>
            <c:idx val="3"/>
            <c:bubble3D val="0"/>
            <c:spPr>
              <a:solidFill>
                <a:schemeClr val="accent1">
                  <a:tint val="58000"/>
                </a:schemeClr>
              </a:solidFill>
              <a:ln w="19050">
                <a:solidFill>
                  <a:schemeClr val="lt1"/>
                </a:solidFill>
              </a:ln>
              <a:effectLst/>
            </c:spPr>
            <c:extLst>
              <c:ext xmlns:c16="http://schemas.microsoft.com/office/drawing/2014/chart" uri="{C3380CC4-5D6E-409C-BE32-E72D297353CC}">
                <c16:uniqueId val="{0000000F-C975-4EE7-856A-7FBFB6BEA129}"/>
              </c:ext>
            </c:extLst>
          </c:dPt>
          <c:cat>
            <c:strRef>
              <c:f>Sheet1!$A$2:$A$5</c:f>
              <c:strCache>
                <c:ptCount val="4"/>
                <c:pt idx="0">
                  <c:v>Chi phí khai thác dầu thô</c:v>
                </c:pt>
                <c:pt idx="1">
                  <c:v>Chi phí lọc dầu</c:v>
                </c:pt>
                <c:pt idx="2">
                  <c:v>Các loại thuế</c:v>
                </c:pt>
                <c:pt idx="3">
                  <c:v>Chi phí phân phối và tiếp thị</c:v>
                </c:pt>
              </c:strCache>
            </c:strRef>
          </c:cat>
          <c:val>
            <c:numRef>
              <c:f>Sheet1!$C$2:$C$5</c:f>
              <c:numCache>
                <c:formatCode>0%</c:formatCode>
                <c:ptCount val="4"/>
                <c:pt idx="0">
                  <c:v>0.43</c:v>
                </c:pt>
                <c:pt idx="1">
                  <c:v>0.21</c:v>
                </c:pt>
                <c:pt idx="2">
                  <c:v>0.3</c:v>
                </c:pt>
                <c:pt idx="3">
                  <c:v>0.06</c:v>
                </c:pt>
              </c:numCache>
            </c:numRef>
          </c:val>
          <c:extLst>
            <c:ext xmlns:c16="http://schemas.microsoft.com/office/drawing/2014/chart" uri="{C3380CC4-5D6E-409C-BE32-E72D297353CC}">
              <c16:uniqueId val="{0000000B-B1C8-4295-8FF3-8CE1F44FF1D6}"/>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11464880866725909"/>
          <c:y val="0.85259006272547389"/>
          <c:w val="0.8837458480262641"/>
          <c:h val="0.1406273615513406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pieChart>
        <c:varyColors val="1"/>
        <c:ser>
          <c:idx val="0"/>
          <c:order val="0"/>
          <c:tx>
            <c:strRef>
              <c:f>Sheet1!$C$1</c:f>
              <c:strCache>
                <c:ptCount val="1"/>
                <c:pt idx="0">
                  <c:v>Canada</c:v>
                </c:pt>
              </c:strCache>
            </c:strRef>
          </c:tx>
          <c:spPr>
            <a:ln>
              <a:noFill/>
            </a:ln>
          </c:spPr>
          <c:dPt>
            <c:idx val="0"/>
            <c:bubble3D val="0"/>
            <c:spPr>
              <a:solidFill>
                <a:srgbClr val="FFC000"/>
              </a:solidFill>
              <a:ln w="19050">
                <a:noFill/>
              </a:ln>
              <a:effectLst/>
            </c:spPr>
            <c:extLst>
              <c:ext xmlns:c16="http://schemas.microsoft.com/office/drawing/2014/chart" uri="{C3380CC4-5D6E-409C-BE32-E72D297353CC}">
                <c16:uniqueId val="{00000003-B1C8-4295-8FF3-8CE1F44FF1D6}"/>
              </c:ext>
            </c:extLst>
          </c:dPt>
          <c:dPt>
            <c:idx val="1"/>
            <c:bubble3D val="0"/>
            <c:spPr>
              <a:solidFill>
                <a:schemeClr val="accent6">
                  <a:lumMod val="65000"/>
                </a:schemeClr>
              </a:solidFill>
              <a:ln w="19050">
                <a:noFill/>
              </a:ln>
              <a:effectLst/>
            </c:spPr>
            <c:extLst>
              <c:ext xmlns:c16="http://schemas.microsoft.com/office/drawing/2014/chart" uri="{C3380CC4-5D6E-409C-BE32-E72D297353CC}">
                <c16:uniqueId val="{00000004-B1C8-4295-8FF3-8CE1F44FF1D6}"/>
              </c:ext>
            </c:extLst>
          </c:dPt>
          <c:dPt>
            <c:idx val="2"/>
            <c:bubble3D val="0"/>
            <c:spPr>
              <a:solidFill>
                <a:schemeClr val="accent1">
                  <a:lumMod val="75000"/>
                </a:schemeClr>
              </a:solidFill>
              <a:ln w="19050">
                <a:noFill/>
              </a:ln>
              <a:effectLst/>
            </c:spPr>
            <c:extLst>
              <c:ext xmlns:c16="http://schemas.microsoft.com/office/drawing/2014/chart" uri="{C3380CC4-5D6E-409C-BE32-E72D297353CC}">
                <c16:uniqueId val="{00000005-B1C8-4295-8FF3-8CE1F44FF1D6}"/>
              </c:ext>
            </c:extLst>
          </c:dPt>
          <c:dPt>
            <c:idx val="3"/>
            <c:bubble3D val="0"/>
            <c:spPr>
              <a:solidFill>
                <a:srgbClr val="0070C0"/>
              </a:solidFill>
              <a:ln w="19050">
                <a:noFill/>
              </a:ln>
              <a:effectLst/>
            </c:spPr>
            <c:extLst>
              <c:ext xmlns:c16="http://schemas.microsoft.com/office/drawing/2014/chart" uri="{C3380CC4-5D6E-409C-BE32-E72D297353CC}">
                <c16:uniqueId val="{00000006-B1C8-4295-8FF3-8CE1F44FF1D6}"/>
              </c:ext>
            </c:extLst>
          </c:dPt>
          <c:dLbls>
            <c:dLbl>
              <c:idx val="0"/>
              <c:layout>
                <c:manualLayout>
                  <c:x val="-0.20508882865299261"/>
                  <c:y val="6.02746602379030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1C8-4295-8FF3-8CE1F44FF1D6}"/>
                </c:ext>
              </c:extLst>
            </c:dLbl>
            <c:dLbl>
              <c:idx val="1"/>
              <c:layout>
                <c:manualLayout>
                  <c:x val="6.7181715414909901E-2"/>
                  <c:y val="-0.2030986715826331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1C8-4295-8FF3-8CE1F44FF1D6}"/>
                </c:ext>
              </c:extLst>
            </c:dLbl>
            <c:dLbl>
              <c:idx val="2"/>
              <c:layout>
                <c:manualLayout>
                  <c:x val="0.16611244625653779"/>
                  <c:y val="8.207113210690476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1C8-4295-8FF3-8CE1F44FF1D6}"/>
                </c:ext>
              </c:extLst>
            </c:dLbl>
            <c:dLbl>
              <c:idx val="3"/>
              <c:layout>
                <c:manualLayout>
                  <c:x val="3.3933483132019542E-2"/>
                  <c:y val="0.1517576423615767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B1C8-4295-8FF3-8CE1F44FF1D6}"/>
                </c:ext>
              </c:extLst>
            </c:dLbl>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Chi phí khai thác dầu thô</c:v>
                </c:pt>
                <c:pt idx="1">
                  <c:v>Chi phí lọc dầu</c:v>
                </c:pt>
                <c:pt idx="2">
                  <c:v>Các loại thuế</c:v>
                </c:pt>
                <c:pt idx="3">
                  <c:v>Chi phí phân phối và tiếp thị</c:v>
                </c:pt>
              </c:strCache>
            </c:strRef>
          </c:cat>
          <c:val>
            <c:numRef>
              <c:f>Sheet1!$C$2:$C$5</c:f>
              <c:numCache>
                <c:formatCode>0%</c:formatCode>
                <c:ptCount val="4"/>
                <c:pt idx="0">
                  <c:v>0.43</c:v>
                </c:pt>
                <c:pt idx="1">
                  <c:v>0.21</c:v>
                </c:pt>
                <c:pt idx="2">
                  <c:v>0.3</c:v>
                </c:pt>
                <c:pt idx="3">
                  <c:v>0.06</c:v>
                </c:pt>
              </c:numCache>
            </c:numRef>
          </c:val>
          <c:extLst>
            <c:ext xmlns:c16="http://schemas.microsoft.com/office/drawing/2014/chart" uri="{C3380CC4-5D6E-409C-BE32-E72D297353CC}">
              <c16:uniqueId val="{00000000-B1C8-4295-8FF3-8CE1F44FF1D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rgbClr val="000000"/>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109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959463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7520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82242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7925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3866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316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6747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20767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03854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b8ce9fd7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b8ce9fd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22173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06751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56840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794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66627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17205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40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2918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052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88350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74659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601021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09523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1316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143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21100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42846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31012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3800709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889892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92073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2425a496c22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2425a496c22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1099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622280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99870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31517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427158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3610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50674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b8ed7a0dc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27b8ed7a0dc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1791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3483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46633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502964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7552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610648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350027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122328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423394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3621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7b8ce9fd7a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7b8ce9fd7a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747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35146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150587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99545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41895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87626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0062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94423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1012786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560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7b8ce9fd7a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27b8ce9fd7a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7308379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2425a496c22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2425a496c22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77123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425a496c22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425a496c22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559429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06080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25a496c2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25a496c2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g2425a496c22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8" name="Google Shape;278;g2425a496c22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68140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702875" y="-560675"/>
            <a:ext cx="9133500" cy="1349324"/>
            <a:chOff x="-702875" y="-560675"/>
            <a:chExt cx="9133500" cy="1349324"/>
          </a:xfrm>
        </p:grpSpPr>
        <p:cxnSp>
          <p:nvCxnSpPr>
            <p:cNvPr id="10" name="Google Shape;10;p2"/>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1" name="Google Shape;11;p2"/>
            <p:cNvSpPr/>
            <p:nvPr/>
          </p:nvSpPr>
          <p:spPr>
            <a:xfrm>
              <a:off x="-702875" y="-560675"/>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1991275"/>
            <a:ext cx="5601600" cy="2407500"/>
          </a:xfrm>
          <a:prstGeom prst="rect">
            <a:avLst/>
          </a:prstGeom>
        </p:spPr>
        <p:txBody>
          <a:bodyPr spcFirstLastPara="1" wrap="square" lIns="91425" tIns="91425" rIns="91425" bIns="91425" anchor="t" anchorCtr="0">
            <a:noAutofit/>
          </a:bodyPr>
          <a:lstStyle>
            <a:lvl1pPr lvl="0">
              <a:spcBef>
                <a:spcPts val="0"/>
              </a:spcBef>
              <a:spcAft>
                <a:spcPts val="0"/>
              </a:spcAft>
              <a:buClr>
                <a:srgbClr val="191919"/>
              </a:buClr>
              <a:buSzPts val="5200"/>
              <a:buNone/>
              <a:defRPr sz="4900" b="1">
                <a:solidFill>
                  <a:srgbClr val="0D086E"/>
                </a:solidFill>
                <a:latin typeface="Unbounded"/>
                <a:ea typeface="Unbounded"/>
                <a:cs typeface="Unbounded"/>
                <a:sym typeface="Unbounde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9"/>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720000" y="615700"/>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52" name="Google Shape;52;p13"/>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5"/>
        <p:cNvGrpSpPr/>
        <p:nvPr/>
      </p:nvGrpSpPr>
      <p:grpSpPr>
        <a:xfrm>
          <a:off x="0" y="0"/>
          <a:ext cx="0" cy="0"/>
          <a:chOff x="0" y="0"/>
          <a:chExt cx="0" cy="0"/>
        </a:xfrm>
      </p:grpSpPr>
      <p:grpSp>
        <p:nvGrpSpPr>
          <p:cNvPr id="66" name="Google Shape;66;p16"/>
          <p:cNvGrpSpPr/>
          <p:nvPr/>
        </p:nvGrpSpPr>
        <p:grpSpPr>
          <a:xfrm>
            <a:off x="714450" y="336750"/>
            <a:ext cx="7716175" cy="4470000"/>
            <a:chOff x="714450" y="336750"/>
            <a:chExt cx="7716175" cy="4470000"/>
          </a:xfrm>
        </p:grpSpPr>
        <p:cxnSp>
          <p:nvCxnSpPr>
            <p:cNvPr id="67" name="Google Shape;67;p1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8" name="Google Shape;68;p16"/>
            <p:cNvCxnSpPr/>
            <p:nvPr/>
          </p:nvCxnSpPr>
          <p:spPr>
            <a:xfrm>
              <a:off x="715525" y="33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69" name="Google Shape;69;p16"/>
            <p:cNvCxnSpPr/>
            <p:nvPr/>
          </p:nvCxnSpPr>
          <p:spPr>
            <a:xfrm>
              <a:off x="714450" y="480675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0" name="Google Shape;70;p16"/>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
        <p:cNvGrpSpPr/>
        <p:nvPr/>
      </p:nvGrpSpPr>
      <p:grpSpPr>
        <a:xfrm>
          <a:off x="0" y="0"/>
          <a:ext cx="0" cy="0"/>
          <a:chOff x="0" y="0"/>
          <a:chExt cx="0" cy="0"/>
        </a:xfrm>
      </p:grpSpPr>
      <p:grpSp>
        <p:nvGrpSpPr>
          <p:cNvPr id="72" name="Google Shape;72;p17"/>
          <p:cNvGrpSpPr/>
          <p:nvPr/>
        </p:nvGrpSpPr>
        <p:grpSpPr>
          <a:xfrm>
            <a:off x="714450" y="539500"/>
            <a:ext cx="7716175" cy="4064500"/>
            <a:chOff x="714450" y="539500"/>
            <a:chExt cx="7716175" cy="4064500"/>
          </a:xfrm>
        </p:grpSpPr>
        <p:cxnSp>
          <p:nvCxnSpPr>
            <p:cNvPr id="73" name="Google Shape;73;p1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cxnSp>
          <p:nvCxnSpPr>
            <p:cNvPr id="74" name="Google Shape;74;p17"/>
            <p:cNvCxnSpPr/>
            <p:nvPr/>
          </p:nvCxnSpPr>
          <p:spPr>
            <a:xfrm>
              <a:off x="714450" y="4604000"/>
              <a:ext cx="7715100" cy="0"/>
            </a:xfrm>
            <a:prstGeom prst="straightConnector1">
              <a:avLst/>
            </a:prstGeom>
            <a:noFill/>
            <a:ln w="38100" cap="flat" cmpd="sng">
              <a:solidFill>
                <a:schemeClr val="lt1"/>
              </a:solidFill>
              <a:prstDash val="solid"/>
              <a:round/>
              <a:headEnd type="none" w="med" len="med"/>
              <a:tailEnd type="none" w="med" len="med"/>
            </a:ln>
          </p:spPr>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cxnSp>
        <p:nvCxnSpPr>
          <p:cNvPr id="14" name="Google Shape;14;p3"/>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15" name="Google Shape;15;p3"/>
          <p:cNvSpPr txBox="1">
            <a:spLocks noGrp="1"/>
          </p:cNvSpPr>
          <p:nvPr>
            <p:ph type="title"/>
          </p:nvPr>
        </p:nvSpPr>
        <p:spPr>
          <a:xfrm>
            <a:off x="720000" y="2414400"/>
            <a:ext cx="5067600" cy="8418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6" name="Google Shape;16;p3"/>
          <p:cNvSpPr txBox="1">
            <a:spLocks noGrp="1"/>
          </p:cNvSpPr>
          <p:nvPr>
            <p:ph type="title" idx="2" hasCustomPrompt="1"/>
          </p:nvPr>
        </p:nvSpPr>
        <p:spPr>
          <a:xfrm>
            <a:off x="720000" y="1601375"/>
            <a:ext cx="1716000" cy="841800"/>
          </a:xfrm>
          <a:prstGeom prst="rect">
            <a:avLst/>
          </a:prstGeom>
          <a:noFill/>
        </p:spPr>
        <p:txBody>
          <a:bodyPr spcFirstLastPara="1" wrap="square" lIns="91425" tIns="91425" rIns="91425" bIns="91425" anchor="b" anchorCtr="0">
            <a:noAutofit/>
          </a:bodyPr>
          <a:lstStyle>
            <a:lvl1pPr lvl="0" algn="ctr"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7" name="Google Shape;17;p3"/>
          <p:cNvSpPr txBox="1">
            <a:spLocks noGrp="1"/>
          </p:cNvSpPr>
          <p:nvPr>
            <p:ph type="subTitle" idx="1"/>
          </p:nvPr>
        </p:nvSpPr>
        <p:spPr>
          <a:xfrm>
            <a:off x="720000" y="3167125"/>
            <a:ext cx="5067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
        <p:cNvGrpSpPr/>
        <p:nvPr/>
      </p:nvGrpSpPr>
      <p:grpSpPr>
        <a:xfrm>
          <a:off x="0" y="0"/>
          <a:ext cx="0" cy="0"/>
          <a:chOff x="0" y="0"/>
          <a:chExt cx="0" cy="0"/>
        </a:xfrm>
      </p:grpSpPr>
      <p:sp>
        <p:nvSpPr>
          <p:cNvPr id="23" name="Google Shape;23;p5"/>
          <p:cNvSpPr txBox="1">
            <a:spLocks noGrp="1"/>
          </p:cNvSpPr>
          <p:nvPr>
            <p:ph type="subTitle" idx="1"/>
          </p:nvPr>
        </p:nvSpPr>
        <p:spPr>
          <a:xfrm>
            <a:off x="5055279" y="2838035"/>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4" name="Google Shape;24;p5"/>
          <p:cNvSpPr txBox="1">
            <a:spLocks noGrp="1"/>
          </p:cNvSpPr>
          <p:nvPr>
            <p:ph type="subTitle" idx="2"/>
          </p:nvPr>
        </p:nvSpPr>
        <p:spPr>
          <a:xfrm>
            <a:off x="1583300" y="2838035"/>
            <a:ext cx="25056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dirty="0"/>
          </a:p>
        </p:txBody>
      </p:sp>
      <p:sp>
        <p:nvSpPr>
          <p:cNvPr id="25" name="Google Shape;25;p5"/>
          <p:cNvSpPr txBox="1">
            <a:spLocks noGrp="1"/>
          </p:cNvSpPr>
          <p:nvPr>
            <p:ph type="subTitle" idx="3"/>
          </p:nvPr>
        </p:nvSpPr>
        <p:spPr>
          <a:xfrm>
            <a:off x="5055275" y="2566401"/>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000"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000"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000"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000"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000"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000"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000"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000"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000" b="1">
                <a:latin typeface="Unbounded"/>
                <a:ea typeface="Unbounded"/>
                <a:cs typeface="Unbounded"/>
                <a:sym typeface="Unbounded"/>
              </a:defRPr>
            </a:lvl9pPr>
          </a:lstStyle>
          <a:p>
            <a:endParaRPr/>
          </a:p>
        </p:txBody>
      </p:sp>
      <p:sp>
        <p:nvSpPr>
          <p:cNvPr id="26" name="Google Shape;26;p5"/>
          <p:cNvSpPr txBox="1">
            <a:spLocks noGrp="1"/>
          </p:cNvSpPr>
          <p:nvPr>
            <p:ph type="subTitle" idx="4"/>
          </p:nvPr>
        </p:nvSpPr>
        <p:spPr>
          <a:xfrm>
            <a:off x="1583300" y="2566401"/>
            <a:ext cx="2505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000"/>
              <a:buFont typeface="Unbounded"/>
              <a:buNone/>
              <a:defRPr sz="2000" b="1">
                <a:latin typeface="Unbounded"/>
                <a:ea typeface="Unbounded"/>
                <a:cs typeface="Unbounded"/>
                <a:sym typeface="Unbounded"/>
              </a:defRPr>
            </a:lvl1pPr>
            <a:lvl2pPr lvl="1" algn="ctr" rtl="0">
              <a:lnSpc>
                <a:spcPct val="100000"/>
              </a:lnSpc>
              <a:spcBef>
                <a:spcPts val="0"/>
              </a:spcBef>
              <a:spcAft>
                <a:spcPts val="0"/>
              </a:spcAft>
              <a:buSzPts val="2000"/>
              <a:buFont typeface="Unbounded"/>
              <a:buNone/>
              <a:defRPr sz="2000" b="1">
                <a:latin typeface="Unbounded"/>
                <a:ea typeface="Unbounded"/>
                <a:cs typeface="Unbounded"/>
                <a:sym typeface="Unbounded"/>
              </a:defRPr>
            </a:lvl2pPr>
            <a:lvl3pPr lvl="2" algn="ctr" rtl="0">
              <a:lnSpc>
                <a:spcPct val="100000"/>
              </a:lnSpc>
              <a:spcBef>
                <a:spcPts val="0"/>
              </a:spcBef>
              <a:spcAft>
                <a:spcPts val="0"/>
              </a:spcAft>
              <a:buSzPts val="2000"/>
              <a:buFont typeface="Unbounded"/>
              <a:buNone/>
              <a:defRPr sz="2000" b="1">
                <a:latin typeface="Unbounded"/>
                <a:ea typeface="Unbounded"/>
                <a:cs typeface="Unbounded"/>
                <a:sym typeface="Unbounded"/>
              </a:defRPr>
            </a:lvl3pPr>
            <a:lvl4pPr lvl="3" algn="ctr" rtl="0">
              <a:lnSpc>
                <a:spcPct val="100000"/>
              </a:lnSpc>
              <a:spcBef>
                <a:spcPts val="0"/>
              </a:spcBef>
              <a:spcAft>
                <a:spcPts val="0"/>
              </a:spcAft>
              <a:buSzPts val="2000"/>
              <a:buFont typeface="Unbounded"/>
              <a:buNone/>
              <a:defRPr sz="2000" b="1">
                <a:latin typeface="Unbounded"/>
                <a:ea typeface="Unbounded"/>
                <a:cs typeface="Unbounded"/>
                <a:sym typeface="Unbounded"/>
              </a:defRPr>
            </a:lvl4pPr>
            <a:lvl5pPr lvl="4" algn="ctr" rtl="0">
              <a:lnSpc>
                <a:spcPct val="100000"/>
              </a:lnSpc>
              <a:spcBef>
                <a:spcPts val="0"/>
              </a:spcBef>
              <a:spcAft>
                <a:spcPts val="0"/>
              </a:spcAft>
              <a:buSzPts val="2000"/>
              <a:buFont typeface="Unbounded"/>
              <a:buNone/>
              <a:defRPr sz="2000" b="1">
                <a:latin typeface="Unbounded"/>
                <a:ea typeface="Unbounded"/>
                <a:cs typeface="Unbounded"/>
                <a:sym typeface="Unbounded"/>
              </a:defRPr>
            </a:lvl5pPr>
            <a:lvl6pPr lvl="5" algn="ctr" rtl="0">
              <a:lnSpc>
                <a:spcPct val="100000"/>
              </a:lnSpc>
              <a:spcBef>
                <a:spcPts val="0"/>
              </a:spcBef>
              <a:spcAft>
                <a:spcPts val="0"/>
              </a:spcAft>
              <a:buSzPts val="2000"/>
              <a:buFont typeface="Unbounded"/>
              <a:buNone/>
              <a:defRPr sz="2000" b="1">
                <a:latin typeface="Unbounded"/>
                <a:ea typeface="Unbounded"/>
                <a:cs typeface="Unbounded"/>
                <a:sym typeface="Unbounded"/>
              </a:defRPr>
            </a:lvl6pPr>
            <a:lvl7pPr lvl="6" algn="ctr" rtl="0">
              <a:lnSpc>
                <a:spcPct val="100000"/>
              </a:lnSpc>
              <a:spcBef>
                <a:spcPts val="0"/>
              </a:spcBef>
              <a:spcAft>
                <a:spcPts val="0"/>
              </a:spcAft>
              <a:buSzPts val="2000"/>
              <a:buFont typeface="Unbounded"/>
              <a:buNone/>
              <a:defRPr sz="2000" b="1">
                <a:latin typeface="Unbounded"/>
                <a:ea typeface="Unbounded"/>
                <a:cs typeface="Unbounded"/>
                <a:sym typeface="Unbounded"/>
              </a:defRPr>
            </a:lvl7pPr>
            <a:lvl8pPr lvl="7" algn="ctr" rtl="0">
              <a:lnSpc>
                <a:spcPct val="100000"/>
              </a:lnSpc>
              <a:spcBef>
                <a:spcPts val="0"/>
              </a:spcBef>
              <a:spcAft>
                <a:spcPts val="0"/>
              </a:spcAft>
              <a:buSzPts val="2000"/>
              <a:buFont typeface="Unbounded"/>
              <a:buNone/>
              <a:defRPr sz="2000" b="1">
                <a:latin typeface="Unbounded"/>
                <a:ea typeface="Unbounded"/>
                <a:cs typeface="Unbounded"/>
                <a:sym typeface="Unbounded"/>
              </a:defRPr>
            </a:lvl8pPr>
            <a:lvl9pPr lvl="8" algn="ctr" rtl="0">
              <a:lnSpc>
                <a:spcPct val="100000"/>
              </a:lnSpc>
              <a:spcBef>
                <a:spcPts val="0"/>
              </a:spcBef>
              <a:spcAft>
                <a:spcPts val="0"/>
              </a:spcAft>
              <a:buSzPts val="2000"/>
              <a:buFont typeface="Unbounded"/>
              <a:buNone/>
              <a:defRPr sz="2000" b="1">
                <a:latin typeface="Unbounded"/>
                <a:ea typeface="Unbounded"/>
                <a:cs typeface="Unbounded"/>
                <a:sym typeface="Unbounded"/>
              </a:defRPr>
            </a:lvl9pPr>
          </a:lstStyle>
          <a:p>
            <a:endParaRPr/>
          </a:p>
        </p:txBody>
      </p:sp>
      <p:cxnSp>
        <p:nvCxnSpPr>
          <p:cNvPr id="27" name="Google Shape;27;p5"/>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28" name="Google Shape;28;p5"/>
          <p:cNvSpPr txBox="1">
            <a:spLocks noGrp="1"/>
          </p:cNvSpPr>
          <p:nvPr>
            <p:ph type="title"/>
          </p:nvPr>
        </p:nvSpPr>
        <p:spPr>
          <a:xfrm>
            <a:off x="720000" y="615700"/>
            <a:ext cx="7704000" cy="555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720000" y="615700"/>
            <a:ext cx="7704000" cy="9510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solidFill>
                  <a:srgbClr val="0D086E"/>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cxnSp>
        <p:nvCxnSpPr>
          <p:cNvPr id="31" name="Google Shape;31;p6"/>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716550" y="615700"/>
            <a:ext cx="7714200" cy="953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8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 name="Google Shape;34;p7"/>
          <p:cNvSpPr txBox="1">
            <a:spLocks noGrp="1"/>
          </p:cNvSpPr>
          <p:nvPr>
            <p:ph type="subTitle" idx="1"/>
          </p:nvPr>
        </p:nvSpPr>
        <p:spPr>
          <a:xfrm>
            <a:off x="716550" y="1569525"/>
            <a:ext cx="7184400" cy="2958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2"/>
              </a:buClr>
              <a:buSzPts val="1400"/>
              <a:buFont typeface="Unbounded"/>
              <a:buAutoNum type="arabicPeriod"/>
              <a:defRPr>
                <a:latin typeface="Calibri" panose="020F0502020204030204" pitchFamily="34" charset="0"/>
                <a:cs typeface="Calibri" panose="020F0502020204030204" pitchFamily="34" charset="0"/>
              </a:defRPr>
            </a:lvl1pPr>
            <a:lvl2pPr lvl="1" algn="ctr" rtl="0">
              <a:lnSpc>
                <a:spcPct val="100000"/>
              </a:lnSpc>
              <a:spcBef>
                <a:spcPts val="1000"/>
              </a:spcBef>
              <a:spcAft>
                <a:spcPts val="0"/>
              </a:spcAft>
              <a:buClr>
                <a:srgbClr val="000000"/>
              </a:buClr>
              <a:buSzPts val="1400"/>
              <a:buFont typeface="Arial"/>
              <a:buAutoNum type="alphaLcPeriod"/>
              <a:defRPr/>
            </a:lvl2pPr>
            <a:lvl3pPr lvl="2" algn="ctr" rtl="0">
              <a:lnSpc>
                <a:spcPct val="100000"/>
              </a:lnSpc>
              <a:spcBef>
                <a:spcPts val="0"/>
              </a:spcBef>
              <a:spcAft>
                <a:spcPts val="0"/>
              </a:spcAft>
              <a:buClr>
                <a:srgbClr val="000000"/>
              </a:buClr>
              <a:buSzPts val="1400"/>
              <a:buFont typeface="Arial"/>
              <a:buAutoNum type="romanLcPeriod"/>
              <a:defRPr/>
            </a:lvl3pPr>
            <a:lvl4pPr lvl="3" algn="ctr" rtl="0">
              <a:lnSpc>
                <a:spcPct val="100000"/>
              </a:lnSpc>
              <a:spcBef>
                <a:spcPts val="0"/>
              </a:spcBef>
              <a:spcAft>
                <a:spcPts val="0"/>
              </a:spcAft>
              <a:buClr>
                <a:srgbClr val="000000"/>
              </a:buClr>
              <a:buSzPts val="1400"/>
              <a:buFont typeface="Arial"/>
              <a:buAutoNum type="arabicPeriod"/>
              <a:defRPr/>
            </a:lvl4pPr>
            <a:lvl5pPr lvl="4" algn="ctr" rtl="0">
              <a:lnSpc>
                <a:spcPct val="100000"/>
              </a:lnSpc>
              <a:spcBef>
                <a:spcPts val="0"/>
              </a:spcBef>
              <a:spcAft>
                <a:spcPts val="0"/>
              </a:spcAft>
              <a:buClr>
                <a:srgbClr val="000000"/>
              </a:buClr>
              <a:buSzPts val="1400"/>
              <a:buFont typeface="Arial"/>
              <a:buAutoNum type="alphaLcPeriod"/>
              <a:defRPr/>
            </a:lvl5pPr>
            <a:lvl6pPr lvl="5" algn="ctr" rtl="0">
              <a:lnSpc>
                <a:spcPct val="100000"/>
              </a:lnSpc>
              <a:spcBef>
                <a:spcPts val="0"/>
              </a:spcBef>
              <a:spcAft>
                <a:spcPts val="0"/>
              </a:spcAft>
              <a:buClr>
                <a:srgbClr val="000000"/>
              </a:buClr>
              <a:buSzPts val="1400"/>
              <a:buFont typeface="Arial"/>
              <a:buAutoNum type="romanLcPeriod"/>
              <a:defRPr/>
            </a:lvl6pPr>
            <a:lvl7pPr lvl="6" algn="ctr" rtl="0">
              <a:lnSpc>
                <a:spcPct val="100000"/>
              </a:lnSpc>
              <a:spcBef>
                <a:spcPts val="0"/>
              </a:spcBef>
              <a:spcAft>
                <a:spcPts val="0"/>
              </a:spcAft>
              <a:buClr>
                <a:srgbClr val="000000"/>
              </a:buClr>
              <a:buSzPts val="1400"/>
              <a:buFont typeface="Arial"/>
              <a:buAutoNum type="arabicPeriod"/>
              <a:defRPr/>
            </a:lvl7pPr>
            <a:lvl8pPr lvl="7" algn="ctr" rtl="0">
              <a:lnSpc>
                <a:spcPct val="100000"/>
              </a:lnSpc>
              <a:spcBef>
                <a:spcPts val="0"/>
              </a:spcBef>
              <a:spcAft>
                <a:spcPts val="0"/>
              </a:spcAft>
              <a:buClr>
                <a:srgbClr val="000000"/>
              </a:buClr>
              <a:buSzPts val="1400"/>
              <a:buFont typeface="Arial"/>
              <a:buAutoNum type="alphaLcPeriod"/>
              <a:defRPr/>
            </a:lvl8pPr>
            <a:lvl9pPr lvl="8" algn="ctr" rtl="0">
              <a:lnSpc>
                <a:spcPct val="100000"/>
              </a:lnSpc>
              <a:spcBef>
                <a:spcPts val="0"/>
              </a:spcBef>
              <a:spcAft>
                <a:spcPts val="0"/>
              </a:spcAft>
              <a:buClr>
                <a:srgbClr val="000000"/>
              </a:buClr>
              <a:buSzPts val="1400"/>
              <a:buFont typeface="Arial"/>
              <a:buAutoNum type="romanLcPeriod"/>
              <a:defRPr/>
            </a:lvl9pPr>
          </a:lstStyle>
          <a:p>
            <a:endParaRPr dirty="0"/>
          </a:p>
        </p:txBody>
      </p:sp>
      <p:cxnSp>
        <p:nvCxnSpPr>
          <p:cNvPr id="35" name="Google Shape;35;p7"/>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1330575" y="1307100"/>
            <a:ext cx="6483000" cy="2529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SzPts val="5000"/>
              <a:buNone/>
              <a:defRPr sz="5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cxnSp>
        <p:nvCxnSpPr>
          <p:cNvPr id="38" name="Google Shape;38;p8"/>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cxnSp>
        <p:nvCxnSpPr>
          <p:cNvPr id="40" name="Google Shape;40;p9"/>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
        <p:nvSpPr>
          <p:cNvPr id="41" name="Google Shape;41;p9"/>
          <p:cNvSpPr txBox="1">
            <a:spLocks noGrp="1"/>
          </p:cNvSpPr>
          <p:nvPr>
            <p:ph type="title"/>
          </p:nvPr>
        </p:nvSpPr>
        <p:spPr>
          <a:xfrm>
            <a:off x="2222825" y="845150"/>
            <a:ext cx="4704900" cy="18789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000"/>
              <a:buNone/>
              <a:defRPr sz="5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9"/>
          <p:cNvSpPr txBox="1">
            <a:spLocks noGrp="1"/>
          </p:cNvSpPr>
          <p:nvPr>
            <p:ph type="subTitle" idx="1"/>
          </p:nvPr>
        </p:nvSpPr>
        <p:spPr>
          <a:xfrm>
            <a:off x="2876575" y="2683737"/>
            <a:ext cx="3384300" cy="8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title"/>
          </p:nvPr>
        </p:nvSpPr>
        <p:spPr>
          <a:xfrm>
            <a:off x="720000" y="4014450"/>
            <a:ext cx="7704000" cy="572700"/>
          </a:xfrm>
          <a:prstGeom prst="rect">
            <a:avLst/>
          </a:prstGeom>
          <a:solidFill>
            <a:schemeClr val="dk1"/>
          </a:solidFill>
        </p:spPr>
        <p:txBody>
          <a:bodyPr spcFirstLastPara="1" wrap="square" lIns="91425" tIns="91425" rIns="91425" bIns="91425" anchor="t" anchorCtr="0">
            <a:noAutofit/>
          </a:bodyPr>
          <a:lstStyle>
            <a:lvl1pPr lvl="0" algn="ctr" rtl="0">
              <a:spcBef>
                <a:spcPts val="0"/>
              </a:spcBef>
              <a:spcAft>
                <a:spcPts val="0"/>
              </a:spcAft>
              <a:buSzPts val="1800"/>
              <a:buNone/>
              <a:defRPr sz="1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txBox="1">
            <a:spLocks noGrp="1"/>
          </p:cNvSpPr>
          <p:nvPr>
            <p:ph type="title" hasCustomPrompt="1"/>
          </p:nvPr>
        </p:nvSpPr>
        <p:spPr>
          <a:xfrm>
            <a:off x="1284000" y="1288250"/>
            <a:ext cx="6576000" cy="1970700"/>
          </a:xfrm>
          <a:prstGeom prst="rect">
            <a:avLst/>
          </a:prstGeom>
        </p:spPr>
        <p:txBody>
          <a:bodyPr spcFirstLastPara="1" wrap="square" lIns="91425" tIns="91425" rIns="91425" bIns="91425" anchor="b" anchorCtr="0">
            <a:noAutofit/>
          </a:bodyPr>
          <a:lstStyle>
            <a:lvl1pPr lvl="0" algn="ctr">
              <a:spcBef>
                <a:spcPts val="0"/>
              </a:spcBef>
              <a:spcAft>
                <a:spcPts val="0"/>
              </a:spcAft>
              <a:buSzPts val="60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7" name="Google Shape;47;p11"/>
          <p:cNvSpPr txBox="1">
            <a:spLocks noGrp="1"/>
          </p:cNvSpPr>
          <p:nvPr>
            <p:ph type="subTitle" idx="1"/>
          </p:nvPr>
        </p:nvSpPr>
        <p:spPr>
          <a:xfrm>
            <a:off x="1284000" y="3259075"/>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atin typeface="Calibri" panose="020F0502020204030204" pitchFamily="34" charset="0"/>
                <a:cs typeface="Calibri" panose="020F0502020204030204" pitchFamily="34" charset="0"/>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dirty="0"/>
          </a:p>
        </p:txBody>
      </p:sp>
      <p:cxnSp>
        <p:nvCxnSpPr>
          <p:cNvPr id="48" name="Google Shape;48;p11"/>
          <p:cNvCxnSpPr/>
          <p:nvPr/>
        </p:nvCxnSpPr>
        <p:spPr>
          <a:xfrm>
            <a:off x="715525" y="539500"/>
            <a:ext cx="7715100" cy="0"/>
          </a:xfrm>
          <a:prstGeom prst="straightConnector1">
            <a:avLst/>
          </a:prstGeom>
          <a:noFill/>
          <a:ln w="38100" cap="flat" cmpd="sng">
            <a:solidFill>
              <a:schemeClr val="lt1"/>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50" y="539500"/>
            <a:ext cx="77175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3"/>
              </a:buClr>
              <a:buSzPts val="3500"/>
              <a:buFont typeface="Unbounded"/>
              <a:buNone/>
              <a:defRPr sz="3500" b="1">
                <a:solidFill>
                  <a:schemeClr val="accent3"/>
                </a:solidFill>
                <a:latin typeface="Unbounded"/>
                <a:ea typeface="Unbounded"/>
                <a:cs typeface="Unbounded"/>
                <a:sym typeface="Unbounded"/>
              </a:defRPr>
            </a:lvl1pPr>
            <a:lvl2pPr lvl="1"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2pPr>
            <a:lvl3pPr lvl="2"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3pPr>
            <a:lvl4pPr lvl="3"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4pPr>
            <a:lvl5pPr lvl="4"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5pPr>
            <a:lvl6pPr lvl="5"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6pPr>
            <a:lvl7pPr lvl="6"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7pPr>
            <a:lvl8pPr lvl="7"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8pPr>
            <a:lvl9pPr lvl="8" rtl="0">
              <a:spcBef>
                <a:spcPts val="0"/>
              </a:spcBef>
              <a:spcAft>
                <a:spcPts val="0"/>
              </a:spcAft>
              <a:buClr>
                <a:schemeClr val="accent3"/>
              </a:buClr>
              <a:buSzPts val="3500"/>
              <a:buFont typeface="Bebas Neue"/>
              <a:buNone/>
              <a:defRPr sz="3500">
                <a:solidFill>
                  <a:schemeClr val="accent3"/>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1pPr>
            <a:lvl2pPr marL="914400" lvl="1"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2pPr>
            <a:lvl3pPr marL="1371600" lvl="2"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3pPr>
            <a:lvl4pPr marL="1828800" lvl="3"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4pPr>
            <a:lvl5pPr marL="2286000" lvl="4"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5pPr>
            <a:lvl6pPr marL="2743200" lvl="5"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6pPr>
            <a:lvl7pPr marL="3200400" lvl="6"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7pPr>
            <a:lvl8pPr marL="3657600" lvl="7"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8pPr>
            <a:lvl9pPr marL="4114800" lvl="8" indent="-317500">
              <a:lnSpc>
                <a:spcPct val="115000"/>
              </a:lnSpc>
              <a:spcBef>
                <a:spcPts val="0"/>
              </a:spcBef>
              <a:spcAft>
                <a:spcPts val="0"/>
              </a:spcAft>
              <a:buClr>
                <a:schemeClr val="accent3"/>
              </a:buClr>
              <a:buSzPts val="1400"/>
              <a:buFont typeface="Albert Sans"/>
              <a:buChar char="■"/>
              <a:defRPr>
                <a:solidFill>
                  <a:schemeClr val="accent3"/>
                </a:solidFill>
                <a:latin typeface="Albert Sans"/>
                <a:ea typeface="Albert Sans"/>
                <a:cs typeface="Albert Sans"/>
                <a:sym typeface="Albert Sans"/>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alibri" panose="020F0502020204030204" pitchFamily="34" charset="0"/>
          <a:ea typeface="Calibri" panose="020F0502020204030204" pitchFamily="34" charset="0"/>
          <a:cs typeface="Calibri" panose="020F050202020403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6.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28.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3.jp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34.jp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1.xml"/><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36.jpe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46.png"/></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48.jpeg"/><Relationship Id="rId4" Type="http://schemas.openxmlformats.org/officeDocument/2006/relationships/image" Target="../media/image23.jpeg"/></Relationships>
</file>

<file path=ppt/slides/_rels/slide4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3.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4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4.xml"/><Relationship Id="rId6" Type="http://schemas.openxmlformats.org/officeDocument/2006/relationships/image" Target="../media/image53.jpeg"/><Relationship Id="rId5" Type="http://schemas.openxmlformats.org/officeDocument/2006/relationships/image" Target="../media/image54.jpeg"/><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1.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jpe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7.jpe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1.jpeg"/></Relationships>
</file>

<file path=ppt/slides/_rels/slide58.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58.jpe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56.jpeg"/><Relationship Id="rId5" Type="http://schemas.openxmlformats.org/officeDocument/2006/relationships/image" Target="../media/image51.jpeg"/><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58.jpeg"/><Relationship Id="rId5" Type="http://schemas.openxmlformats.org/officeDocument/2006/relationships/image" Target="../media/image51.jpe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image" Target="../media/image3.png"/><Relationship Id="rId4" Type="http://schemas.openxmlformats.org/officeDocument/2006/relationships/image" Target="../media/image8.jpeg"/></Relationships>
</file>

<file path=ppt/slides/_rels/slide6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0.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0.xml"/><Relationship Id="rId4" Type="http://schemas.openxmlformats.org/officeDocument/2006/relationships/image" Target="../media/image62.jpeg"/></Relationships>
</file>

<file path=ppt/slides/_rels/slide6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8.xml"/><Relationship Id="rId1" Type="http://schemas.openxmlformats.org/officeDocument/2006/relationships/slideLayout" Target="../slideLayouts/slideLayout4.xml"/><Relationship Id="rId5" Type="http://schemas.openxmlformats.org/officeDocument/2006/relationships/image" Target="../media/image63.jpeg"/><Relationship Id="rId4" Type="http://schemas.openxmlformats.org/officeDocument/2006/relationships/image" Target="../media/image51.jpe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9.xml"/><Relationship Id="rId1" Type="http://schemas.openxmlformats.org/officeDocument/2006/relationships/slideLayout" Target="../slideLayouts/slideLayout11.xml"/></Relationships>
</file>

<file path=ppt/slides/_rels/slide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2.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jpe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4.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7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6.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7.xml"/><Relationship Id="rId1" Type="http://schemas.openxmlformats.org/officeDocument/2006/relationships/slideLayout" Target="../slideLayouts/slideLayout4.xml"/><Relationship Id="rId5" Type="http://schemas.openxmlformats.org/officeDocument/2006/relationships/image" Target="../media/image65.png"/><Relationship Id="rId4" Type="http://schemas.openxmlformats.org/officeDocument/2006/relationships/image" Target="../media/image68.png"/></Relationships>
</file>

<file path=ppt/slides/_rels/slide7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4.xml"/><Relationship Id="rId5" Type="http://schemas.openxmlformats.org/officeDocument/2006/relationships/chart" Target="../charts/chart2.xml"/><Relationship Id="rId4" Type="http://schemas.openxmlformats.org/officeDocument/2006/relationships/chart" Target="../charts/char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NĂNG LƯỢNG HÓA THẠCH VÀ THAN ĐÁ ẢNH HƯỞNG NHƯ THẾ NÀO ĐẾN MÔI TRƯỜNG?">
            <a:extLst>
              <a:ext uri="{FF2B5EF4-FFF2-40B4-BE49-F238E27FC236}">
                <a16:creationId xmlns:a16="http://schemas.microsoft.com/office/drawing/2014/main" id="{8C574874-9C18-0D0B-9252-CC0A343B6E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804" b="7804"/>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86;p25">
            <a:extLst>
              <a:ext uri="{FF2B5EF4-FFF2-40B4-BE49-F238E27FC236}">
                <a16:creationId xmlns:a16="http://schemas.microsoft.com/office/drawing/2014/main" id="{2063E34A-FF07-F80C-A70B-2B27689E18BF}"/>
              </a:ext>
            </a:extLst>
          </p:cNvPr>
          <p:cNvSpPr txBox="1"/>
          <p:nvPr/>
        </p:nvSpPr>
        <p:spPr>
          <a:xfrm>
            <a:off x="90122" y="4131640"/>
            <a:ext cx="9053878" cy="92042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000"/>
              </a:spcAft>
              <a:buNone/>
            </a:pPr>
            <a:r>
              <a:rPr lang="vi-VN" sz="2400" b="1" dirty="0">
                <a:solidFill>
                  <a:schemeClr val="accent6"/>
                </a:solidFill>
                <a:latin typeface="Calibri" panose="020F0502020204030204" pitchFamily="34" charset="0"/>
                <a:ea typeface="Albert Sans"/>
                <a:cs typeface="Calibri" panose="020F0502020204030204" pitchFamily="34" charset="0"/>
                <a:sym typeface="Albert Sans"/>
              </a:rPr>
              <a:t>Năng lượng hóa thạch có vai trò quan trọng trong lĩnh vực giao thông vận tải và sản xuất điện. Năng lượng này có ưu và nhược điểm gì?</a:t>
            </a:r>
            <a:r>
              <a:rPr lang="en-US" sz="2400" b="1" dirty="0">
                <a:solidFill>
                  <a:schemeClr val="accent6"/>
                </a:solidFill>
                <a:latin typeface="Calibri" panose="020F0502020204030204" pitchFamily="34" charset="0"/>
                <a:ea typeface="Albert Sans"/>
                <a:cs typeface="Calibri" panose="020F0502020204030204" pitchFamily="34" charset="0"/>
                <a:sym typeface="Albert Sans"/>
              </a:rPr>
              <a:t> </a:t>
            </a:r>
            <a:endParaRPr sz="2400" b="1" dirty="0">
              <a:solidFill>
                <a:schemeClr val="accent6"/>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7305103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9" name="Picture 8">
            <a:extLst>
              <a:ext uri="{FF2B5EF4-FFF2-40B4-BE49-F238E27FC236}">
                <a16:creationId xmlns:a16="http://schemas.microsoft.com/office/drawing/2014/main" id="{44821D02-7377-0FD6-1660-C933CFA1F78C}"/>
              </a:ext>
            </a:extLst>
          </p:cNvPr>
          <p:cNvPicPr>
            <a:picLocks noChangeAspect="1"/>
          </p:cNvPicPr>
          <p:nvPr/>
        </p:nvPicPr>
        <p:blipFill>
          <a:blip r:embed="rId3"/>
          <a:stretch>
            <a:fillRect/>
          </a:stretch>
        </p:blipFill>
        <p:spPr>
          <a:xfrm>
            <a:off x="-326189" y="389881"/>
            <a:ext cx="4955270" cy="4955270"/>
          </a:xfrm>
          <a:prstGeom prst="rect">
            <a:avLst/>
          </a:prstGeom>
        </p:spPr>
      </p:pic>
      <p:sp>
        <p:nvSpPr>
          <p:cNvPr id="295" name="Google Shape;295;p30"/>
          <p:cNvSpPr/>
          <p:nvPr/>
        </p:nvSpPr>
        <p:spPr>
          <a:xfrm>
            <a:off x="8210750" y="424215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EE5273F1-A4A2-6E38-5BEA-D9CAB89D5097}"/>
              </a:ext>
            </a:extLst>
          </p:cNvPr>
          <p:cNvSpPr txBox="1"/>
          <p:nvPr/>
        </p:nvSpPr>
        <p:spPr>
          <a:xfrm>
            <a:off x="833073" y="100713"/>
            <a:ext cx="5340899"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2C527D96-0E9A-72D0-030E-E5523FB9D219}"/>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99516F4B-05D4-91C8-5C5B-DB00F832F829}"/>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166C6A-116D-D006-52ED-F55A4E85D954}"/>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0" name="Picture 4" descr="Sun ">
            <a:extLst>
              <a:ext uri="{FF2B5EF4-FFF2-40B4-BE49-F238E27FC236}">
                <a16:creationId xmlns:a16="http://schemas.microsoft.com/office/drawing/2014/main" id="{F169AE17-0727-439C-C293-04DC7BA23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1433942"/>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5;p24">
            <a:extLst>
              <a:ext uri="{FF2B5EF4-FFF2-40B4-BE49-F238E27FC236}">
                <a16:creationId xmlns:a16="http://schemas.microsoft.com/office/drawing/2014/main" id="{780D9AF0-4E5B-A8DE-6FE6-81B5CEA81BCE}"/>
              </a:ext>
            </a:extLst>
          </p:cNvPr>
          <p:cNvSpPr txBox="1"/>
          <p:nvPr/>
        </p:nvSpPr>
        <p:spPr>
          <a:xfrm>
            <a:off x="4835464" y="1373663"/>
            <a:ext cx="4082247"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Vòng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tạo</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ra</a:t>
            </a:r>
            <a:endParaRPr sz="2000" b="1" dirty="0">
              <a:latin typeface="Calibri" panose="020F0502020204030204" pitchFamily="34" charset="0"/>
              <a:ea typeface="Albert Sans"/>
              <a:cs typeface="Calibri" panose="020F0502020204030204" pitchFamily="34" charset="0"/>
              <a:sym typeface="Albert Sans"/>
            </a:endParaRPr>
          </a:p>
        </p:txBody>
      </p:sp>
      <p:grpSp>
        <p:nvGrpSpPr>
          <p:cNvPr id="20" name="Group 19">
            <a:extLst>
              <a:ext uri="{FF2B5EF4-FFF2-40B4-BE49-F238E27FC236}">
                <a16:creationId xmlns:a16="http://schemas.microsoft.com/office/drawing/2014/main" id="{D97588E5-F71B-F8B9-15C9-DE443C57AA35}"/>
              </a:ext>
            </a:extLst>
          </p:cNvPr>
          <p:cNvGrpSpPr/>
          <p:nvPr/>
        </p:nvGrpSpPr>
        <p:grpSpPr>
          <a:xfrm>
            <a:off x="5452498" y="1901380"/>
            <a:ext cx="2758252" cy="878159"/>
            <a:chOff x="5452498" y="1507860"/>
            <a:chExt cx="2758252" cy="878159"/>
          </a:xfrm>
        </p:grpSpPr>
        <p:pic>
          <p:nvPicPr>
            <p:cNvPr id="18" name="Picture 17">
              <a:extLst>
                <a:ext uri="{FF2B5EF4-FFF2-40B4-BE49-F238E27FC236}">
                  <a16:creationId xmlns:a16="http://schemas.microsoft.com/office/drawing/2014/main" id="{D74A24FC-F6B6-0F67-3D18-EAC0A4B6C751}"/>
                </a:ext>
              </a:extLst>
            </p:cNvPr>
            <p:cNvPicPr>
              <a:picLocks noChangeAspect="1"/>
            </p:cNvPicPr>
            <p:nvPr/>
          </p:nvPicPr>
          <p:blipFill>
            <a:blip r:embed="rId6"/>
            <a:stretch>
              <a:fillRect/>
            </a:stretch>
          </p:blipFill>
          <p:spPr>
            <a:xfrm>
              <a:off x="5452498" y="1576872"/>
              <a:ext cx="809147" cy="809147"/>
            </a:xfrm>
            <a:prstGeom prst="rect">
              <a:avLst/>
            </a:prstGeom>
          </p:spPr>
        </p:pic>
        <p:pic>
          <p:nvPicPr>
            <p:cNvPr id="1030" name="Picture 6" descr="Ocean ">
              <a:extLst>
                <a:ext uri="{FF2B5EF4-FFF2-40B4-BE49-F238E27FC236}">
                  <a16:creationId xmlns:a16="http://schemas.microsoft.com/office/drawing/2014/main" id="{22E9DBFC-4BBD-EA2A-ED64-AC5C96A791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37686" y="1507860"/>
              <a:ext cx="873064" cy="873064"/>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Google Shape;165;p24">
            <a:extLst>
              <a:ext uri="{FF2B5EF4-FFF2-40B4-BE49-F238E27FC236}">
                <a16:creationId xmlns:a16="http://schemas.microsoft.com/office/drawing/2014/main" id="{EAD15443-93A8-E9F4-1867-D38CECDF9EF8}"/>
              </a:ext>
            </a:extLst>
          </p:cNvPr>
          <p:cNvSpPr txBox="1"/>
          <p:nvPr/>
        </p:nvSpPr>
        <p:spPr>
          <a:xfrm>
            <a:off x="5387942" y="2728672"/>
            <a:ext cx="4082247"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err="1">
                <a:latin typeface="Calibri" panose="020F0502020204030204" pitchFamily="34" charset="0"/>
                <a:ea typeface="Albert Sans"/>
                <a:cs typeface="Calibri" panose="020F0502020204030204" pitchFamily="34" charset="0"/>
                <a:sym typeface="Albert Sans"/>
              </a:rPr>
              <a:t>gió</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dòng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hải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sóng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biển</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22" name="Graphic 21" descr="Arrow Slight curve">
            <a:extLst>
              <a:ext uri="{FF2B5EF4-FFF2-40B4-BE49-F238E27FC236}">
                <a16:creationId xmlns:a16="http://schemas.microsoft.com/office/drawing/2014/main" id="{EC003744-1882-C415-E8D3-F214AA74E9B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172845" y="3412477"/>
            <a:ext cx="503896" cy="503896"/>
          </a:xfrm>
          <a:prstGeom prst="rect">
            <a:avLst/>
          </a:prstGeom>
        </p:spPr>
      </p:pic>
      <p:sp>
        <p:nvSpPr>
          <p:cNvPr id="23" name="Google Shape;165;p24">
            <a:extLst>
              <a:ext uri="{FF2B5EF4-FFF2-40B4-BE49-F238E27FC236}">
                <a16:creationId xmlns:a16="http://schemas.microsoft.com/office/drawing/2014/main" id="{B8AB114C-05D4-2A7D-08C4-5AF367333CA6}"/>
              </a:ext>
            </a:extLst>
          </p:cNvPr>
          <p:cNvSpPr txBox="1"/>
          <p:nvPr/>
        </p:nvSpPr>
        <p:spPr>
          <a:xfrm>
            <a:off x="4705427" y="3423842"/>
            <a:ext cx="3112435" cy="53642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kiểu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tiết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hậu</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endParaRPr sz="2000" dirty="0">
              <a:latin typeface="Calibri" panose="020F0502020204030204" pitchFamily="34" charset="0"/>
              <a:ea typeface="Albert Sans"/>
              <a:cs typeface="Calibri" panose="020F0502020204030204" pitchFamily="34" charset="0"/>
              <a:sym typeface="Albert Sans"/>
            </a:endParaRPr>
          </a:p>
        </p:txBody>
      </p:sp>
      <p:pic>
        <p:nvPicPr>
          <p:cNvPr id="27" name="Picture 26">
            <a:extLst>
              <a:ext uri="{FF2B5EF4-FFF2-40B4-BE49-F238E27FC236}">
                <a16:creationId xmlns:a16="http://schemas.microsoft.com/office/drawing/2014/main" id="{C8A560AB-4D3E-5E00-A6DF-2542E7DE472F}"/>
              </a:ext>
            </a:extLst>
          </p:cNvPr>
          <p:cNvPicPr>
            <a:picLocks noChangeAspect="1"/>
          </p:cNvPicPr>
          <p:nvPr/>
        </p:nvPicPr>
        <p:blipFill>
          <a:blip r:embed="rId10"/>
          <a:stretch>
            <a:fillRect/>
          </a:stretch>
        </p:blipFill>
        <p:spPr>
          <a:xfrm>
            <a:off x="7774218" y="3281334"/>
            <a:ext cx="766182" cy="7661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par>
                          <p:cTn id="18" fill="hold">
                            <p:stCondLst>
                              <p:cond delay="1500"/>
                            </p:stCondLst>
                            <p:childTnLst>
                              <p:par>
                                <p:cTn id="19" presetID="22" presetClass="entr" presetSubtype="8" fill="hold" grpId="0" nodeType="after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wipe(left)">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wipe(left)">
                                      <p:cBhvr>
                                        <p:cTn id="26" dur="500"/>
                                        <p:tgtEl>
                                          <p:spTgt spid="22"/>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wipe(left)">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9" grpId="0"/>
      <p:bldP spid="2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3" name="Picture 2">
            <a:extLst>
              <a:ext uri="{FF2B5EF4-FFF2-40B4-BE49-F238E27FC236}">
                <a16:creationId xmlns:a16="http://schemas.microsoft.com/office/drawing/2014/main" id="{666FE3B4-9B32-3C69-3851-B8D44F3F2E60}"/>
              </a:ext>
            </a:extLst>
          </p:cNvPr>
          <p:cNvPicPr>
            <a:picLocks noChangeAspect="1"/>
          </p:cNvPicPr>
          <p:nvPr/>
        </p:nvPicPr>
        <p:blipFill>
          <a:blip r:embed="rId3"/>
          <a:stretch>
            <a:fillRect/>
          </a:stretch>
        </p:blipFill>
        <p:spPr>
          <a:xfrm>
            <a:off x="4361280" y="535509"/>
            <a:ext cx="4782720" cy="4782720"/>
          </a:xfrm>
          <a:prstGeom prst="rect">
            <a:avLst/>
          </a:prstGeom>
        </p:spPr>
      </p:pic>
      <p:sp>
        <p:nvSpPr>
          <p:cNvPr id="295" name="Google Shape;295;p30"/>
          <p:cNvSpPr/>
          <p:nvPr/>
        </p:nvSpPr>
        <p:spPr>
          <a:xfrm>
            <a:off x="-583038" y="424215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EE5273F1-A4A2-6E38-5BEA-D9CAB89D5097}"/>
              </a:ext>
            </a:extLst>
          </p:cNvPr>
          <p:cNvSpPr txBox="1"/>
          <p:nvPr/>
        </p:nvSpPr>
        <p:spPr>
          <a:xfrm>
            <a:off x="833073" y="100713"/>
            <a:ext cx="571658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2C527D96-0E9A-72D0-030E-E5523FB9D219}"/>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99516F4B-05D4-91C8-5C5B-DB00F832F829}"/>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2166C6A-116D-D006-52ED-F55A4E85D954}"/>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0" name="Picture 4" descr="Sun ">
            <a:extLst>
              <a:ext uri="{FF2B5EF4-FFF2-40B4-BE49-F238E27FC236}">
                <a16:creationId xmlns:a16="http://schemas.microsoft.com/office/drawing/2014/main" id="{F169AE17-0727-439C-C293-04DC7BA23C5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433" y="2043542"/>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1" name="Google Shape;165;p24">
            <a:extLst>
              <a:ext uri="{FF2B5EF4-FFF2-40B4-BE49-F238E27FC236}">
                <a16:creationId xmlns:a16="http://schemas.microsoft.com/office/drawing/2014/main" id="{780D9AF0-4E5B-A8DE-6FE6-81B5CEA81BCE}"/>
              </a:ext>
            </a:extLst>
          </p:cNvPr>
          <p:cNvSpPr txBox="1"/>
          <p:nvPr/>
        </p:nvSpPr>
        <p:spPr>
          <a:xfrm>
            <a:off x="946297" y="2043542"/>
            <a:ext cx="3267945" cy="145794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Vòng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cung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cấp</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cần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thiết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cho</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các</a:t>
            </a:r>
            <a:r>
              <a:rPr lang="en-US" sz="2000" b="1" dirty="0">
                <a:latin typeface="Calibri" panose="020F0502020204030204" pitchFamily="34" charset="0"/>
                <a:ea typeface="Albert Sans"/>
                <a:cs typeface="Calibri" panose="020F0502020204030204" pitchFamily="34" charset="0"/>
                <a:sym typeface="Albert Sans"/>
              </a:rPr>
              <a:t> chu </a:t>
            </a:r>
            <a:r>
              <a:rPr lang="en-US" sz="2000" b="1" dirty="0" err="1">
                <a:latin typeface="Calibri" panose="020F0502020204030204" pitchFamily="34" charset="0"/>
                <a:ea typeface="Albert Sans"/>
                <a:cs typeface="Calibri" panose="020F0502020204030204" pitchFamily="34" charset="0"/>
                <a:sym typeface="Albert Sans"/>
              </a:rPr>
              <a:t>trình</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vận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động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endParaRPr sz="20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064445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295788" y="1051437"/>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FC322E7-9F21-3BE9-AEE6-852D0AD6087A}"/>
              </a:ext>
            </a:extLst>
          </p:cNvPr>
          <p:cNvSpPr/>
          <p:nvPr/>
        </p:nvSpPr>
        <p:spPr>
          <a:xfrm>
            <a:off x="5799626" y="1218164"/>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5F880B-B84A-FB6E-4A70-11604B317B29}"/>
              </a:ext>
            </a:extLst>
          </p:cNvPr>
          <p:cNvPicPr>
            <a:picLocks noChangeAspect="1"/>
          </p:cNvPicPr>
          <p:nvPr/>
        </p:nvPicPr>
        <p:blipFill>
          <a:blip r:embed="rId5"/>
          <a:stretch>
            <a:fillRect/>
          </a:stretch>
        </p:blipFill>
        <p:spPr>
          <a:xfrm>
            <a:off x="5553139" y="577483"/>
            <a:ext cx="1507495" cy="1507495"/>
          </a:xfrm>
          <a:prstGeom prst="rect">
            <a:avLst/>
          </a:prstGeom>
        </p:spPr>
      </p:pic>
      <p:sp>
        <p:nvSpPr>
          <p:cNvPr id="23" name="Google Shape;186;p25">
            <a:extLst>
              <a:ext uri="{FF2B5EF4-FFF2-40B4-BE49-F238E27FC236}">
                <a16:creationId xmlns:a16="http://schemas.microsoft.com/office/drawing/2014/main" id="{574FE1EF-83AB-9C92-35A3-A1BC4828D120}"/>
              </a:ext>
            </a:extLst>
          </p:cNvPr>
          <p:cNvSpPr txBox="1"/>
          <p:nvPr/>
        </p:nvSpPr>
        <p:spPr>
          <a:xfrm>
            <a:off x="5841643" y="1853052"/>
            <a:ext cx="3260081"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Mô tả vòng năng lượng giữa các vật sống trên Trái Đất. Nêu dạng năng lượng trong mỗi giai đoạn của vòng năng lượng.</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23334095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1896139" y="569426"/>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Google Shape;186;p25">
            <a:extLst>
              <a:ext uri="{FF2B5EF4-FFF2-40B4-BE49-F238E27FC236}">
                <a16:creationId xmlns:a16="http://schemas.microsoft.com/office/drawing/2014/main" id="{574FE1EF-83AB-9C92-35A3-A1BC4828D120}"/>
              </a:ext>
            </a:extLst>
          </p:cNvPr>
          <p:cNvSpPr txBox="1"/>
          <p:nvPr/>
        </p:nvSpPr>
        <p:spPr>
          <a:xfrm>
            <a:off x="446569" y="4428576"/>
            <a:ext cx="8144794" cy="717014"/>
          </a:xfrm>
          <a:prstGeom prst="rect">
            <a:avLst/>
          </a:prstGeom>
          <a:noFill/>
          <a:ln>
            <a:noFill/>
          </a:ln>
        </p:spPr>
        <p:txBody>
          <a:bodyPr spcFirstLastPara="1" wrap="square" lIns="91425" tIns="91425" rIns="91425" bIns="91425" anchor="t" anchorCtr="0">
            <a:noAutofit/>
          </a:bodyPr>
          <a:lstStyle/>
          <a:p>
            <a:pPr marL="0" lvl="0" indent="0" algn="ctr" rtl="0">
              <a:lnSpc>
                <a:spcPct val="80000"/>
              </a:lnSpc>
              <a:spcBef>
                <a:spcPts val="0"/>
              </a:spcBef>
              <a:spcAft>
                <a:spcPts val="1000"/>
              </a:spcAft>
              <a:buNone/>
            </a:pPr>
            <a:r>
              <a:rPr lang="vi-VN" sz="2400" b="1" dirty="0">
                <a:solidFill>
                  <a:srgbClr val="002060"/>
                </a:solidFill>
                <a:latin typeface="Calibri" panose="020F0502020204030204" pitchFamily="34" charset="0"/>
                <a:ea typeface="Albert Sans"/>
                <a:cs typeface="Calibri" panose="020F0502020204030204" pitchFamily="34" charset="0"/>
                <a:sym typeface="Albert Sans"/>
              </a:rPr>
              <a:t>Vòng năng lượng giữa các vật sống là quá trình chuyển đổi năng lượng từ nguồn thực vật cho đến các động vật</a:t>
            </a:r>
            <a:endParaRPr sz="24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34422802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3074" name="Picture 2" descr="Diagram showing process of photosynthesis in plant">
            <a:extLst>
              <a:ext uri="{FF2B5EF4-FFF2-40B4-BE49-F238E27FC236}">
                <a16:creationId xmlns:a16="http://schemas.microsoft.com/office/drawing/2014/main" id="{7A5E45CE-4A93-CB36-0E55-BF3E691976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034"/>
          <a:stretch/>
        </p:blipFill>
        <p:spPr bwMode="auto">
          <a:xfrm>
            <a:off x="4622474" y="609600"/>
            <a:ext cx="4521526" cy="45339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539535" y="1488389"/>
            <a:ext cx="1850766"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thực</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5"/>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Google Shape;165;p24">
            <a:extLst>
              <a:ext uri="{FF2B5EF4-FFF2-40B4-BE49-F238E27FC236}">
                <a16:creationId xmlns:a16="http://schemas.microsoft.com/office/drawing/2014/main" id="{66E00579-F486-41A7-7B10-C2299C86BDA8}"/>
              </a:ext>
            </a:extLst>
          </p:cNvPr>
          <p:cNvSpPr txBox="1"/>
          <p:nvPr/>
        </p:nvSpPr>
        <p:spPr>
          <a:xfrm>
            <a:off x="1151718" y="2092779"/>
            <a:ext cx="3846082" cy="1975137"/>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Ở quá trình quang hợp, thực vật hấp thụ năng lượng mặt trời, chuyển hóa năng lượng mặt trời thành hóa năng lưu trữ trong lục lạp của chúng</a:t>
            </a:r>
            <a:endParaRPr sz="2200" dirty="0">
              <a:latin typeface="Calibri" panose="020F0502020204030204" pitchFamily="34" charset="0"/>
              <a:ea typeface="Albert Sans"/>
              <a:cs typeface="Calibri" panose="020F0502020204030204" pitchFamily="34" charset="0"/>
              <a:sym typeface="Albert Sans"/>
            </a:endParaRPr>
          </a:p>
        </p:txBody>
      </p:sp>
      <p:pic>
        <p:nvPicPr>
          <p:cNvPr id="1026" name="Picture 2" descr="Plant">
            <a:extLst>
              <a:ext uri="{FF2B5EF4-FFF2-40B4-BE49-F238E27FC236}">
                <a16:creationId xmlns:a16="http://schemas.microsoft.com/office/drawing/2014/main" id="{245A919A-B302-A3F3-A366-A3ED44C5AA1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02" y="2092779"/>
            <a:ext cx="364612" cy="364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8999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050" name="Picture 2" descr="Close-up white goat eating grass">
            <a:extLst>
              <a:ext uri="{FF2B5EF4-FFF2-40B4-BE49-F238E27FC236}">
                <a16:creationId xmlns:a16="http://schemas.microsoft.com/office/drawing/2014/main" id="{26E22244-C8CD-E21A-3DBD-E87711DDE3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824" y="1337180"/>
            <a:ext cx="4867437" cy="324236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5109261" y="1125071"/>
            <a:ext cx="2480112"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động</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sp>
        <p:nvSpPr>
          <p:cNvPr id="11" name="Google Shape;165;p24">
            <a:extLst>
              <a:ext uri="{FF2B5EF4-FFF2-40B4-BE49-F238E27FC236}">
                <a16:creationId xmlns:a16="http://schemas.microsoft.com/office/drawing/2014/main" id="{66E00579-F486-41A7-7B10-C2299C86BDA8}"/>
              </a:ext>
            </a:extLst>
          </p:cNvPr>
          <p:cNvSpPr txBox="1"/>
          <p:nvPr/>
        </p:nvSpPr>
        <p:spPr>
          <a:xfrm>
            <a:off x="5706760" y="1910059"/>
            <a:ext cx="3269988" cy="103623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Thức ăn của động vật thường là thực vật hoặc các động vật khác</a:t>
            </a:r>
            <a:endParaRPr sz="2200" dirty="0">
              <a:latin typeface="Calibri" panose="020F0502020204030204" pitchFamily="34" charset="0"/>
              <a:ea typeface="Albert Sans"/>
              <a:cs typeface="Calibri" panose="020F0502020204030204" pitchFamily="34" charset="0"/>
              <a:sym typeface="Albert Sans"/>
            </a:endParaRPr>
          </a:p>
        </p:txBody>
      </p:sp>
      <p:pic>
        <p:nvPicPr>
          <p:cNvPr id="14" name="Picture 13">
            <a:extLst>
              <a:ext uri="{FF2B5EF4-FFF2-40B4-BE49-F238E27FC236}">
                <a16:creationId xmlns:a16="http://schemas.microsoft.com/office/drawing/2014/main" id="{245DC5E3-CB79-A047-0CF2-431C55588C60}"/>
              </a:ext>
            </a:extLst>
          </p:cNvPr>
          <p:cNvPicPr>
            <a:picLocks noChangeAspect="1"/>
          </p:cNvPicPr>
          <p:nvPr/>
        </p:nvPicPr>
        <p:blipFill>
          <a:blip r:embed="rId5"/>
          <a:stretch>
            <a:fillRect/>
          </a:stretch>
        </p:blipFill>
        <p:spPr>
          <a:xfrm>
            <a:off x="5299752" y="1910059"/>
            <a:ext cx="331791" cy="331791"/>
          </a:xfrm>
          <a:prstGeom prst="rect">
            <a:avLst/>
          </a:prstGeom>
        </p:spPr>
      </p:pic>
      <p:sp>
        <p:nvSpPr>
          <p:cNvPr id="16" name="Google Shape;165;p24">
            <a:extLst>
              <a:ext uri="{FF2B5EF4-FFF2-40B4-BE49-F238E27FC236}">
                <a16:creationId xmlns:a16="http://schemas.microsoft.com/office/drawing/2014/main" id="{6DF45AC0-DC7D-0B1E-2AC4-098A07817D15}"/>
              </a:ext>
            </a:extLst>
          </p:cNvPr>
          <p:cNvSpPr txBox="1"/>
          <p:nvPr/>
        </p:nvSpPr>
        <p:spPr>
          <a:xfrm>
            <a:off x="5706760" y="3118627"/>
            <a:ext cx="3437240" cy="1460919"/>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200" dirty="0">
                <a:latin typeface="Calibri" panose="020F0502020204030204" pitchFamily="34" charset="0"/>
                <a:ea typeface="Albert Sans"/>
                <a:cs typeface="Calibri" panose="020F0502020204030204" pitchFamily="34" charset="0"/>
                <a:sym typeface="Albert Sans"/>
              </a:rPr>
              <a:t>Đ</a:t>
            </a:r>
            <a:r>
              <a:rPr lang="vi-VN" sz="2200" dirty="0">
                <a:latin typeface="Calibri" panose="020F0502020204030204" pitchFamily="34" charset="0"/>
                <a:ea typeface="Albert Sans"/>
                <a:cs typeface="Calibri" panose="020F0502020204030204" pitchFamily="34" charset="0"/>
                <a:sym typeface="Albert Sans"/>
              </a:rPr>
              <a:t>ộng vật ăn thực vật để lấy năng lượng và các chất dinh dưỡng cho sự sinh trưởng, phát triển và vận động</a:t>
            </a:r>
            <a:endParaRPr sz="2200" dirty="0">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53857287-8302-B39C-457A-3039187FE69A}"/>
              </a:ext>
            </a:extLst>
          </p:cNvPr>
          <p:cNvPicPr>
            <a:picLocks noChangeAspect="1"/>
          </p:cNvPicPr>
          <p:nvPr/>
        </p:nvPicPr>
        <p:blipFill>
          <a:blip r:embed="rId5"/>
          <a:stretch>
            <a:fillRect/>
          </a:stretch>
        </p:blipFill>
        <p:spPr>
          <a:xfrm>
            <a:off x="5299752" y="3118627"/>
            <a:ext cx="331791" cy="331791"/>
          </a:xfrm>
          <a:prstGeom prst="rect">
            <a:avLst/>
          </a:prstGeom>
        </p:spPr>
      </p:pic>
    </p:spTree>
    <p:extLst>
      <p:ext uri="{BB962C8B-B14F-4D97-AF65-F5344CB8AC3E}">
        <p14:creationId xmlns:p14="http://schemas.microsoft.com/office/powerpoint/2010/main" val="26984186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6" name="Group 5">
            <a:extLst>
              <a:ext uri="{FF2B5EF4-FFF2-40B4-BE49-F238E27FC236}">
                <a16:creationId xmlns:a16="http://schemas.microsoft.com/office/drawing/2014/main" id="{6F725EB6-0E57-09B7-6B49-70D20384C993}"/>
              </a:ext>
            </a:extLst>
          </p:cNvPr>
          <p:cNvGrpSpPr/>
          <p:nvPr/>
        </p:nvGrpSpPr>
        <p:grpSpPr>
          <a:xfrm>
            <a:off x="4088974" y="1205220"/>
            <a:ext cx="5000999" cy="3331337"/>
            <a:chOff x="1590675" y="585788"/>
            <a:chExt cx="5962650" cy="3971925"/>
          </a:xfrm>
        </p:grpSpPr>
        <p:pic>
          <p:nvPicPr>
            <p:cNvPr id="3076" name="Picture 4" descr="Flat background for world animal day celebration">
              <a:extLst>
                <a:ext uri="{FF2B5EF4-FFF2-40B4-BE49-F238E27FC236}">
                  <a16:creationId xmlns:a16="http://schemas.microsoft.com/office/drawing/2014/main" id="{7D7AD3EA-C796-2E09-9BAE-86E2C6EC9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585788"/>
              <a:ext cx="5962650" cy="3971925"/>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Shape 1">
              <a:extLst>
                <a:ext uri="{FF2B5EF4-FFF2-40B4-BE49-F238E27FC236}">
                  <a16:creationId xmlns:a16="http://schemas.microsoft.com/office/drawing/2014/main" id="{5EDF68A2-4CA7-2EEA-FD49-920736A53C60}"/>
                </a:ext>
              </a:extLst>
            </p:cNvPr>
            <p:cNvSpPr/>
            <p:nvPr/>
          </p:nvSpPr>
          <p:spPr>
            <a:xfrm>
              <a:off x="3324447" y="1906772"/>
              <a:ext cx="2445488" cy="935665"/>
            </a:xfrm>
            <a:custGeom>
              <a:avLst/>
              <a:gdLst>
                <a:gd name="connsiteX0" fmla="*/ 0 w 2445488"/>
                <a:gd name="connsiteY0" fmla="*/ 708837 h 808205"/>
                <a:gd name="connsiteX1" fmla="*/ 0 w 2445488"/>
                <a:gd name="connsiteY1" fmla="*/ 708837 h 808205"/>
                <a:gd name="connsiteX2" fmla="*/ 921488 w 2445488"/>
                <a:gd name="connsiteY2" fmla="*/ 765544 h 808205"/>
                <a:gd name="connsiteX3" fmla="*/ 1410586 w 2445488"/>
                <a:gd name="connsiteY3" fmla="*/ 772633 h 808205"/>
                <a:gd name="connsiteX4" fmla="*/ 2062716 w 2445488"/>
                <a:gd name="connsiteY4" fmla="*/ 808075 h 808205"/>
                <a:gd name="connsiteX5" fmla="*/ 2402958 w 2445488"/>
                <a:gd name="connsiteY5" fmla="*/ 800986 h 808205"/>
                <a:gd name="connsiteX6" fmla="*/ 2445488 w 2445488"/>
                <a:gd name="connsiteY6" fmla="*/ 758456 h 808205"/>
                <a:gd name="connsiteX7" fmla="*/ 2374604 w 2445488"/>
                <a:gd name="connsiteY7" fmla="*/ 510363 h 808205"/>
                <a:gd name="connsiteX8" fmla="*/ 2410046 w 2445488"/>
                <a:gd name="connsiteY8" fmla="*/ 304800 h 808205"/>
                <a:gd name="connsiteX9" fmla="*/ 2431311 w 2445488"/>
                <a:gd name="connsiteY9" fmla="*/ 290623 h 808205"/>
                <a:gd name="connsiteX10" fmla="*/ 2438400 w 2445488"/>
                <a:gd name="connsiteY10" fmla="*/ 255181 h 808205"/>
                <a:gd name="connsiteX11" fmla="*/ 2275367 w 2445488"/>
                <a:gd name="connsiteY11" fmla="*/ 113414 h 808205"/>
                <a:gd name="connsiteX12" fmla="*/ 2197395 w 2445488"/>
                <a:gd name="connsiteY12" fmla="*/ 85061 h 808205"/>
                <a:gd name="connsiteX13" fmla="*/ 2041451 w 2445488"/>
                <a:gd name="connsiteY13" fmla="*/ 77972 h 808205"/>
                <a:gd name="connsiteX14" fmla="*/ 1502734 w 2445488"/>
                <a:gd name="connsiteY14" fmla="*/ 63795 h 808205"/>
                <a:gd name="connsiteX15" fmla="*/ 1396409 w 2445488"/>
                <a:gd name="connsiteY15" fmla="*/ 42530 h 808205"/>
                <a:gd name="connsiteX16" fmla="*/ 1311348 w 2445488"/>
                <a:gd name="connsiteY16" fmla="*/ 21265 h 808205"/>
                <a:gd name="connsiteX17" fmla="*/ 1197934 w 2445488"/>
                <a:gd name="connsiteY17" fmla="*/ 0 h 808205"/>
                <a:gd name="connsiteX18" fmla="*/ 730102 w 2445488"/>
                <a:gd name="connsiteY18" fmla="*/ 14177 h 808205"/>
                <a:gd name="connsiteX19" fmla="*/ 623776 w 2445488"/>
                <a:gd name="connsiteY19" fmla="*/ 63795 h 808205"/>
                <a:gd name="connsiteX20" fmla="*/ 489097 w 2445488"/>
                <a:gd name="connsiteY20" fmla="*/ 141768 h 808205"/>
                <a:gd name="connsiteX21" fmla="*/ 446567 w 2445488"/>
                <a:gd name="connsiteY21" fmla="*/ 163033 h 808205"/>
                <a:gd name="connsiteX22" fmla="*/ 375683 w 2445488"/>
                <a:gd name="connsiteY22" fmla="*/ 212651 h 808205"/>
                <a:gd name="connsiteX23" fmla="*/ 290623 w 2445488"/>
                <a:gd name="connsiteY23" fmla="*/ 283535 h 808205"/>
                <a:gd name="connsiteX24" fmla="*/ 269358 w 2445488"/>
                <a:gd name="connsiteY24" fmla="*/ 304800 h 808205"/>
                <a:gd name="connsiteX25" fmla="*/ 198474 w 2445488"/>
                <a:gd name="connsiteY25" fmla="*/ 340242 h 808205"/>
                <a:gd name="connsiteX26" fmla="*/ 134679 w 2445488"/>
                <a:gd name="connsiteY26" fmla="*/ 375684 h 808205"/>
                <a:gd name="connsiteX27" fmla="*/ 113413 w 2445488"/>
                <a:gd name="connsiteY27" fmla="*/ 389861 h 808205"/>
                <a:gd name="connsiteX28" fmla="*/ 56706 w 2445488"/>
                <a:gd name="connsiteY28" fmla="*/ 453656 h 808205"/>
                <a:gd name="connsiteX29" fmla="*/ 28353 w 2445488"/>
                <a:gd name="connsiteY29" fmla="*/ 510363 h 808205"/>
                <a:gd name="connsiteX30" fmla="*/ 7088 w 2445488"/>
                <a:gd name="connsiteY30" fmla="*/ 645042 h 808205"/>
                <a:gd name="connsiteX31" fmla="*/ 14176 w 2445488"/>
                <a:gd name="connsiteY31" fmla="*/ 723014 h 808205"/>
                <a:gd name="connsiteX32" fmla="*/ 56706 w 2445488"/>
                <a:gd name="connsiteY32" fmla="*/ 758456 h 808205"/>
                <a:gd name="connsiteX33" fmla="*/ 0 w 2445488"/>
                <a:gd name="connsiteY33" fmla="*/ 708837 h 808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445488" h="808205">
                  <a:moveTo>
                    <a:pt x="0" y="708837"/>
                  </a:moveTo>
                  <a:lnTo>
                    <a:pt x="0" y="708837"/>
                  </a:lnTo>
                  <a:cubicBezTo>
                    <a:pt x="380836" y="741480"/>
                    <a:pt x="412218" y="746912"/>
                    <a:pt x="921488" y="765544"/>
                  </a:cubicBezTo>
                  <a:cubicBezTo>
                    <a:pt x="1084429" y="771505"/>
                    <a:pt x="1247553" y="770270"/>
                    <a:pt x="1410586" y="772633"/>
                  </a:cubicBezTo>
                  <a:cubicBezTo>
                    <a:pt x="1696250" y="797839"/>
                    <a:pt x="1727303" y="804911"/>
                    <a:pt x="2062716" y="808075"/>
                  </a:cubicBezTo>
                  <a:cubicBezTo>
                    <a:pt x="2176150" y="809145"/>
                    <a:pt x="2289544" y="803349"/>
                    <a:pt x="2402958" y="800986"/>
                  </a:cubicBezTo>
                  <a:cubicBezTo>
                    <a:pt x="2417135" y="786809"/>
                    <a:pt x="2445488" y="778505"/>
                    <a:pt x="2445488" y="758456"/>
                  </a:cubicBezTo>
                  <a:cubicBezTo>
                    <a:pt x="2445488" y="696905"/>
                    <a:pt x="2399638" y="579205"/>
                    <a:pt x="2374604" y="510363"/>
                  </a:cubicBezTo>
                  <a:cubicBezTo>
                    <a:pt x="2379380" y="400530"/>
                    <a:pt x="2352476" y="370595"/>
                    <a:pt x="2410046" y="304800"/>
                  </a:cubicBezTo>
                  <a:cubicBezTo>
                    <a:pt x="2415656" y="298389"/>
                    <a:pt x="2424223" y="295349"/>
                    <a:pt x="2431311" y="290623"/>
                  </a:cubicBezTo>
                  <a:cubicBezTo>
                    <a:pt x="2433674" y="278809"/>
                    <a:pt x="2444206" y="265738"/>
                    <a:pt x="2438400" y="255181"/>
                  </a:cubicBezTo>
                  <a:cubicBezTo>
                    <a:pt x="2373317" y="136849"/>
                    <a:pt x="2370873" y="161167"/>
                    <a:pt x="2275367" y="113414"/>
                  </a:cubicBezTo>
                  <a:cubicBezTo>
                    <a:pt x="2228410" y="89935"/>
                    <a:pt x="2252671" y="89009"/>
                    <a:pt x="2197395" y="85061"/>
                  </a:cubicBezTo>
                  <a:cubicBezTo>
                    <a:pt x="2145492" y="81354"/>
                    <a:pt x="2093462" y="79564"/>
                    <a:pt x="2041451" y="77972"/>
                  </a:cubicBezTo>
                  <a:lnTo>
                    <a:pt x="1502734" y="63795"/>
                  </a:lnTo>
                  <a:cubicBezTo>
                    <a:pt x="1467292" y="56707"/>
                    <a:pt x="1431692" y="50371"/>
                    <a:pt x="1396409" y="42530"/>
                  </a:cubicBezTo>
                  <a:cubicBezTo>
                    <a:pt x="1367879" y="36190"/>
                    <a:pt x="1339926" y="27389"/>
                    <a:pt x="1311348" y="21265"/>
                  </a:cubicBezTo>
                  <a:cubicBezTo>
                    <a:pt x="1273738" y="13206"/>
                    <a:pt x="1197934" y="0"/>
                    <a:pt x="1197934" y="0"/>
                  </a:cubicBezTo>
                  <a:cubicBezTo>
                    <a:pt x="1041990" y="4726"/>
                    <a:pt x="885763" y="3659"/>
                    <a:pt x="730102" y="14177"/>
                  </a:cubicBezTo>
                  <a:cubicBezTo>
                    <a:pt x="698707" y="16298"/>
                    <a:pt x="650207" y="49802"/>
                    <a:pt x="623776" y="63795"/>
                  </a:cubicBezTo>
                  <a:cubicBezTo>
                    <a:pt x="407260" y="178421"/>
                    <a:pt x="693655" y="19032"/>
                    <a:pt x="489097" y="141768"/>
                  </a:cubicBezTo>
                  <a:cubicBezTo>
                    <a:pt x="475506" y="149923"/>
                    <a:pt x="460258" y="155047"/>
                    <a:pt x="446567" y="163033"/>
                  </a:cubicBezTo>
                  <a:cubicBezTo>
                    <a:pt x="436669" y="168807"/>
                    <a:pt x="388225" y="201363"/>
                    <a:pt x="375683" y="212651"/>
                  </a:cubicBezTo>
                  <a:cubicBezTo>
                    <a:pt x="213093" y="358980"/>
                    <a:pt x="441628" y="166085"/>
                    <a:pt x="290623" y="283535"/>
                  </a:cubicBezTo>
                  <a:cubicBezTo>
                    <a:pt x="282710" y="289689"/>
                    <a:pt x="277895" y="299546"/>
                    <a:pt x="269358" y="304800"/>
                  </a:cubicBezTo>
                  <a:cubicBezTo>
                    <a:pt x="246860" y="318645"/>
                    <a:pt x="219102" y="323740"/>
                    <a:pt x="198474" y="340242"/>
                  </a:cubicBezTo>
                  <a:cubicBezTo>
                    <a:pt x="155425" y="374681"/>
                    <a:pt x="177709" y="364925"/>
                    <a:pt x="134679" y="375684"/>
                  </a:cubicBezTo>
                  <a:cubicBezTo>
                    <a:pt x="127590" y="380410"/>
                    <a:pt x="119881" y="384317"/>
                    <a:pt x="113413" y="389861"/>
                  </a:cubicBezTo>
                  <a:cubicBezTo>
                    <a:pt x="97464" y="403532"/>
                    <a:pt x="67259" y="436507"/>
                    <a:pt x="56706" y="453656"/>
                  </a:cubicBezTo>
                  <a:cubicBezTo>
                    <a:pt x="45630" y="471654"/>
                    <a:pt x="37804" y="491461"/>
                    <a:pt x="28353" y="510363"/>
                  </a:cubicBezTo>
                  <a:cubicBezTo>
                    <a:pt x="25141" y="528028"/>
                    <a:pt x="7088" y="619125"/>
                    <a:pt x="7088" y="645042"/>
                  </a:cubicBezTo>
                  <a:cubicBezTo>
                    <a:pt x="7088" y="671140"/>
                    <a:pt x="6392" y="698104"/>
                    <a:pt x="14176" y="723014"/>
                  </a:cubicBezTo>
                  <a:cubicBezTo>
                    <a:pt x="26405" y="762146"/>
                    <a:pt x="33359" y="758456"/>
                    <a:pt x="56706" y="758456"/>
                  </a:cubicBezTo>
                  <a:lnTo>
                    <a:pt x="0" y="708837"/>
                  </a:lnTo>
                  <a:close/>
                </a:path>
              </a:pathLst>
            </a:custGeom>
            <a:solidFill>
              <a:srgbClr val="BEF2F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117918" y="756476"/>
            <a:ext cx="2480112" cy="54678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sz="2800" dirty="0">
                <a:solidFill>
                  <a:srgbClr val="002060"/>
                </a:solidFill>
              </a:rPr>
              <a:t>Ở </a:t>
            </a:r>
            <a:r>
              <a:rPr lang="en-US" sz="2800" dirty="0" err="1">
                <a:solidFill>
                  <a:srgbClr val="002060"/>
                </a:solidFill>
              </a:rPr>
              <a:t>động</a:t>
            </a:r>
            <a:r>
              <a:rPr lang="en-US" sz="2800" dirty="0">
                <a:solidFill>
                  <a:srgbClr val="002060"/>
                </a:solidFill>
              </a:rPr>
              <a:t> </a:t>
            </a:r>
            <a:r>
              <a:rPr lang="en-US" sz="2800" dirty="0" err="1">
                <a:solidFill>
                  <a:srgbClr val="002060"/>
                </a:solidFill>
              </a:rPr>
              <a:t>vật</a:t>
            </a:r>
            <a:endParaRPr sz="2800" dirty="0">
              <a:solidFill>
                <a:srgbClr val="002060"/>
              </a:solidFill>
              <a:sym typeface="Albert Sans"/>
            </a:endParaRPr>
          </a:p>
        </p:txBody>
      </p:sp>
      <p:sp>
        <p:nvSpPr>
          <p:cNvPr id="11" name="Google Shape;165;p24">
            <a:extLst>
              <a:ext uri="{FF2B5EF4-FFF2-40B4-BE49-F238E27FC236}">
                <a16:creationId xmlns:a16="http://schemas.microsoft.com/office/drawing/2014/main" id="{66E00579-F486-41A7-7B10-C2299C86BDA8}"/>
              </a:ext>
            </a:extLst>
          </p:cNvPr>
          <p:cNvSpPr txBox="1"/>
          <p:nvPr/>
        </p:nvSpPr>
        <p:spPr>
          <a:xfrm>
            <a:off x="623268" y="1345444"/>
            <a:ext cx="3269988" cy="811876"/>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Động vật lấy glucose từ quá trình phần giải thức ăn</a:t>
            </a:r>
            <a:endParaRPr sz="2200" dirty="0">
              <a:latin typeface="Calibri" panose="020F0502020204030204" pitchFamily="34" charset="0"/>
              <a:ea typeface="Albert Sans"/>
              <a:cs typeface="Calibri" panose="020F0502020204030204" pitchFamily="34" charset="0"/>
              <a:sym typeface="Albert Sans"/>
            </a:endParaRPr>
          </a:p>
        </p:txBody>
      </p:sp>
      <p:pic>
        <p:nvPicPr>
          <p:cNvPr id="14" name="Picture 13">
            <a:extLst>
              <a:ext uri="{FF2B5EF4-FFF2-40B4-BE49-F238E27FC236}">
                <a16:creationId xmlns:a16="http://schemas.microsoft.com/office/drawing/2014/main" id="{245DC5E3-CB79-A047-0CF2-431C55588C60}"/>
              </a:ext>
            </a:extLst>
          </p:cNvPr>
          <p:cNvPicPr>
            <a:picLocks noChangeAspect="1"/>
          </p:cNvPicPr>
          <p:nvPr/>
        </p:nvPicPr>
        <p:blipFill>
          <a:blip r:embed="rId5"/>
          <a:stretch>
            <a:fillRect/>
          </a:stretch>
        </p:blipFill>
        <p:spPr>
          <a:xfrm>
            <a:off x="216260" y="1396516"/>
            <a:ext cx="331791" cy="331791"/>
          </a:xfrm>
          <a:prstGeom prst="rect">
            <a:avLst/>
          </a:prstGeom>
        </p:spPr>
      </p:pic>
      <p:sp>
        <p:nvSpPr>
          <p:cNvPr id="16" name="Google Shape;165;p24">
            <a:extLst>
              <a:ext uri="{FF2B5EF4-FFF2-40B4-BE49-F238E27FC236}">
                <a16:creationId xmlns:a16="http://schemas.microsoft.com/office/drawing/2014/main" id="{6DF45AC0-DC7D-0B1E-2AC4-098A07817D15}"/>
              </a:ext>
            </a:extLst>
          </p:cNvPr>
          <p:cNvSpPr txBox="1"/>
          <p:nvPr/>
        </p:nvSpPr>
        <p:spPr>
          <a:xfrm>
            <a:off x="623268" y="2264843"/>
            <a:ext cx="3608490" cy="227171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200" dirty="0" err="1">
                <a:latin typeface="Calibri" panose="020F0502020204030204" pitchFamily="34" charset="0"/>
                <a:ea typeface="Albert Sans"/>
                <a:cs typeface="Calibri" panose="020F0502020204030204" pitchFamily="34" charset="0"/>
                <a:sym typeface="Albert Sans"/>
              </a:rPr>
              <a:t>Quá</a:t>
            </a:r>
            <a:r>
              <a:rPr lang="en-US" sz="2200" dirty="0">
                <a:latin typeface="Calibri" panose="020F0502020204030204" pitchFamily="34" charset="0"/>
                <a:ea typeface="Albert Sans"/>
                <a:cs typeface="Calibri" panose="020F0502020204030204" pitchFamily="34" charset="0"/>
                <a:sym typeface="Albert Sans"/>
              </a:rPr>
              <a:t> </a:t>
            </a:r>
            <a:r>
              <a:rPr lang="en-US" sz="2200" dirty="0" err="1">
                <a:latin typeface="Calibri" panose="020F0502020204030204" pitchFamily="34" charset="0"/>
                <a:ea typeface="Albert Sans"/>
                <a:cs typeface="Calibri" panose="020F0502020204030204" pitchFamily="34" charset="0"/>
                <a:sym typeface="Albert Sans"/>
              </a:rPr>
              <a:t>trình</a:t>
            </a:r>
            <a:r>
              <a:rPr lang="en-US" sz="2200" dirty="0">
                <a:latin typeface="Calibri" panose="020F0502020204030204" pitchFamily="34" charset="0"/>
                <a:ea typeface="Albert Sans"/>
                <a:cs typeface="Calibri" panose="020F0502020204030204" pitchFamily="34" charset="0"/>
                <a:sym typeface="Albert Sans"/>
              </a:rPr>
              <a:t> </a:t>
            </a:r>
            <a:r>
              <a:rPr lang="vi-VN" sz="2200" dirty="0">
                <a:latin typeface="Calibri" panose="020F0502020204030204" pitchFamily="34" charset="0"/>
                <a:ea typeface="Albert Sans"/>
                <a:cs typeface="Calibri" panose="020F0502020204030204" pitchFamily="34" charset="0"/>
                <a:sym typeface="Albert Sans"/>
              </a:rPr>
              <a:t>ô hấp với sự tham gia của khí oxygen mà các phần tử chất hữu cơ (chủ yếu là glucose) được phần giải thành khí CO, và nước, đồng thời tạo ra năng lượng ATP</a:t>
            </a:r>
            <a:endParaRPr sz="2200" dirty="0">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53857287-8302-B39C-457A-3039187FE69A}"/>
              </a:ext>
            </a:extLst>
          </p:cNvPr>
          <p:cNvPicPr>
            <a:picLocks noChangeAspect="1"/>
          </p:cNvPicPr>
          <p:nvPr/>
        </p:nvPicPr>
        <p:blipFill>
          <a:blip r:embed="rId5"/>
          <a:stretch>
            <a:fillRect/>
          </a:stretch>
        </p:blipFill>
        <p:spPr>
          <a:xfrm>
            <a:off x="216260" y="2264843"/>
            <a:ext cx="331791" cy="331791"/>
          </a:xfrm>
          <a:prstGeom prst="rect">
            <a:avLst/>
          </a:prstGeom>
        </p:spPr>
      </p:pic>
    </p:spTree>
    <p:extLst>
      <p:ext uri="{BB962C8B-B14F-4D97-AF65-F5344CB8AC3E}">
        <p14:creationId xmlns:p14="http://schemas.microsoft.com/office/powerpoint/2010/main" val="135132171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9788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Google Shape;165;p24">
            <a:extLst>
              <a:ext uri="{FF2B5EF4-FFF2-40B4-BE49-F238E27FC236}">
                <a16:creationId xmlns:a16="http://schemas.microsoft.com/office/drawing/2014/main" id="{66E00579-F486-41A7-7B10-C2299C86BDA8}"/>
              </a:ext>
            </a:extLst>
          </p:cNvPr>
          <p:cNvSpPr txBox="1"/>
          <p:nvPr/>
        </p:nvSpPr>
        <p:spPr>
          <a:xfrm>
            <a:off x="4681387" y="1380903"/>
            <a:ext cx="4462614" cy="1268819"/>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b="1" dirty="0">
                <a:latin typeface="Calibri" panose="020F0502020204030204" pitchFamily="34" charset="0"/>
                <a:ea typeface="Albert Sans"/>
                <a:cs typeface="Calibri" panose="020F0502020204030204" pitchFamily="34" charset="0"/>
                <a:sym typeface="Albert Sans"/>
              </a:rPr>
              <a:t>Thực vật lại bắt đầu hấp thụ năng lượng mặt trời để chuyển khí CO, và nước thành phân tử đường hữu cơ</a:t>
            </a:r>
            <a:endParaRPr sz="2200" b="1" dirty="0">
              <a:latin typeface="Calibri" panose="020F0502020204030204" pitchFamily="34" charset="0"/>
              <a:ea typeface="Albert Sans"/>
              <a:cs typeface="Calibri" panose="020F0502020204030204" pitchFamily="34" charset="0"/>
              <a:sym typeface="Albert Sans"/>
            </a:endParaRPr>
          </a:p>
        </p:txBody>
      </p:sp>
      <p:pic>
        <p:nvPicPr>
          <p:cNvPr id="4098" name="Picture 2" descr="Diagram showing process of photosynthesis in plant">
            <a:extLst>
              <a:ext uri="{FF2B5EF4-FFF2-40B4-BE49-F238E27FC236}">
                <a16:creationId xmlns:a16="http://schemas.microsoft.com/office/drawing/2014/main" id="{166E3251-BF95-7FD1-8FE4-B26889673A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104" y="655085"/>
            <a:ext cx="4310511" cy="4387702"/>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7A276880-580F-97BD-7F46-16D1BAFAD4FA}"/>
              </a:ext>
            </a:extLst>
          </p:cNvPr>
          <p:cNvSpPr txBox="1"/>
          <p:nvPr/>
        </p:nvSpPr>
        <p:spPr>
          <a:xfrm>
            <a:off x="4681386" y="2649722"/>
            <a:ext cx="4462614" cy="1603301"/>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b="1" dirty="0">
                <a:latin typeface="Calibri" panose="020F0502020204030204" pitchFamily="34" charset="0"/>
                <a:ea typeface="Albert Sans"/>
                <a:cs typeface="Calibri" panose="020F0502020204030204" pitchFamily="34" charset="0"/>
                <a:sym typeface="Albert Sans"/>
              </a:rPr>
              <a:t>Việc ph</a:t>
            </a:r>
            <a:r>
              <a:rPr lang="en-US" sz="2200" b="1" dirty="0" err="1">
                <a:latin typeface="Calibri" panose="020F0502020204030204" pitchFamily="34" charset="0"/>
                <a:ea typeface="Albert Sans"/>
                <a:cs typeface="Calibri" panose="020F0502020204030204" pitchFamily="34" charset="0"/>
                <a:sym typeface="Albert Sans"/>
              </a:rPr>
              <a:t>ân</a:t>
            </a:r>
            <a:r>
              <a:rPr lang="vi-VN" sz="2200" b="1" dirty="0">
                <a:latin typeface="Calibri" panose="020F0502020204030204" pitchFamily="34" charset="0"/>
                <a:ea typeface="Albert Sans"/>
                <a:cs typeface="Calibri" panose="020F0502020204030204" pitchFamily="34" charset="0"/>
                <a:sym typeface="Albert Sans"/>
              </a:rPr>
              <a:t> h</a:t>
            </a:r>
            <a:r>
              <a:rPr lang="en-US" sz="2200" b="1" dirty="0" err="1">
                <a:latin typeface="Calibri" panose="020F0502020204030204" pitchFamily="34" charset="0"/>
                <a:ea typeface="Albert Sans"/>
                <a:cs typeface="Calibri" panose="020F0502020204030204" pitchFamily="34" charset="0"/>
                <a:sym typeface="Albert Sans"/>
              </a:rPr>
              <a:t>ủy</a:t>
            </a:r>
            <a:r>
              <a:rPr lang="vi-VN" sz="2200" b="1" dirty="0">
                <a:latin typeface="Calibri" panose="020F0502020204030204" pitchFamily="34" charset="0"/>
                <a:ea typeface="Albert Sans"/>
                <a:cs typeface="Calibri" panose="020F0502020204030204" pitchFamily="34" charset="0"/>
                <a:sym typeface="Albert Sans"/>
              </a:rPr>
              <a:t> xác các vật sống bị vùi lấp do thiên tai qua hàng triệu năm đã hình thành nguồn năng lượng hóa thạch trên Trái Đất.</a:t>
            </a:r>
            <a:r>
              <a:rPr lang="en-US" sz="2200" b="1" dirty="0">
                <a:latin typeface="Calibri" panose="020F0502020204030204" pitchFamily="34" charset="0"/>
                <a:ea typeface="Albert Sans"/>
                <a:cs typeface="Calibri" panose="020F0502020204030204" pitchFamily="34" charset="0"/>
                <a:sym typeface="Albert Sans"/>
              </a:rPr>
              <a:t> </a:t>
            </a:r>
            <a:endParaRPr sz="22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452094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1430079" y="574523"/>
            <a:ext cx="6283841" cy="4568977"/>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2264579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295788" y="1051437"/>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Rounded Corners 16">
            <a:extLst>
              <a:ext uri="{FF2B5EF4-FFF2-40B4-BE49-F238E27FC236}">
                <a16:creationId xmlns:a16="http://schemas.microsoft.com/office/drawing/2014/main" id="{BFC322E7-9F21-3BE9-AEE6-852D0AD6087A}"/>
              </a:ext>
            </a:extLst>
          </p:cNvPr>
          <p:cNvSpPr/>
          <p:nvPr/>
        </p:nvSpPr>
        <p:spPr>
          <a:xfrm>
            <a:off x="5799626" y="1218164"/>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AE5F880B-B84A-FB6E-4A70-11604B317B29}"/>
              </a:ext>
            </a:extLst>
          </p:cNvPr>
          <p:cNvPicPr>
            <a:picLocks noChangeAspect="1"/>
          </p:cNvPicPr>
          <p:nvPr/>
        </p:nvPicPr>
        <p:blipFill>
          <a:blip r:embed="rId5"/>
          <a:stretch>
            <a:fillRect/>
          </a:stretch>
        </p:blipFill>
        <p:spPr>
          <a:xfrm>
            <a:off x="5553139" y="577483"/>
            <a:ext cx="1507495" cy="1507495"/>
          </a:xfrm>
          <a:prstGeom prst="rect">
            <a:avLst/>
          </a:prstGeom>
        </p:spPr>
      </p:pic>
      <p:sp>
        <p:nvSpPr>
          <p:cNvPr id="23" name="Google Shape;186;p25">
            <a:extLst>
              <a:ext uri="{FF2B5EF4-FFF2-40B4-BE49-F238E27FC236}">
                <a16:creationId xmlns:a16="http://schemas.microsoft.com/office/drawing/2014/main" id="{574FE1EF-83AB-9C92-35A3-A1BC4828D120}"/>
              </a:ext>
            </a:extLst>
          </p:cNvPr>
          <p:cNvSpPr txBox="1"/>
          <p:nvPr/>
        </p:nvSpPr>
        <p:spPr>
          <a:xfrm>
            <a:off x="5841643" y="1853052"/>
            <a:ext cx="3260081"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Chứng tỏ năng lượng được chuyển hóa trong vòng năng lượng giữa các vật sống trên Trái Đất đến từ Mặt trời.</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198670392"/>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33" name="Picture 1032">
            <a:extLst>
              <a:ext uri="{FF2B5EF4-FFF2-40B4-BE49-F238E27FC236}">
                <a16:creationId xmlns:a16="http://schemas.microsoft.com/office/drawing/2014/main" id="{A4D564CD-514E-2DDA-695F-1908D72852F7}"/>
              </a:ext>
            </a:extLst>
          </p:cNvPr>
          <p:cNvPicPr>
            <a:picLocks noChangeAspect="1"/>
          </p:cNvPicPr>
          <p:nvPr/>
        </p:nvPicPr>
        <p:blipFill>
          <a:blip r:embed="rId3"/>
          <a:stretch>
            <a:fillRect/>
          </a:stretch>
        </p:blipFill>
        <p:spPr>
          <a:xfrm flipH="1">
            <a:off x="4134766" y="330397"/>
            <a:ext cx="5321271" cy="5321271"/>
          </a:xfrm>
          <a:prstGeom prst="rect">
            <a:avLst/>
          </a:prstGeom>
        </p:spPr>
      </p:pic>
      <p:sp>
        <p:nvSpPr>
          <p:cNvPr id="85" name="Google Shape;85;p21"/>
          <p:cNvSpPr txBox="1">
            <a:spLocks noGrp="1"/>
          </p:cNvSpPr>
          <p:nvPr>
            <p:ph type="ctrTitle"/>
          </p:nvPr>
        </p:nvSpPr>
        <p:spPr>
          <a:xfrm>
            <a:off x="322086" y="1310075"/>
            <a:ext cx="5601600" cy="76716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600" dirty="0"/>
              <a:t>BÀI 16</a:t>
            </a:r>
            <a:endParaRPr sz="3600" dirty="0"/>
          </a:p>
        </p:txBody>
      </p:sp>
      <p:grpSp>
        <p:nvGrpSpPr>
          <p:cNvPr id="86" name="Google Shape;86;p21"/>
          <p:cNvGrpSpPr/>
          <p:nvPr/>
        </p:nvGrpSpPr>
        <p:grpSpPr>
          <a:xfrm rot="-5400000">
            <a:off x="1121805" y="3963873"/>
            <a:ext cx="686675" cy="2494400"/>
            <a:chOff x="7337188" y="695250"/>
            <a:chExt cx="686675" cy="2494400"/>
          </a:xfrm>
        </p:grpSpPr>
        <p:grpSp>
          <p:nvGrpSpPr>
            <p:cNvPr id="87" name="Google Shape;87;p21"/>
            <p:cNvGrpSpPr/>
            <p:nvPr/>
          </p:nvGrpSpPr>
          <p:grpSpPr>
            <a:xfrm>
              <a:off x="7337188" y="1602000"/>
              <a:ext cx="686675" cy="686625"/>
              <a:chOff x="2500200" y="1600050"/>
              <a:chExt cx="686675" cy="686625"/>
            </a:xfrm>
          </p:grpSpPr>
          <p:sp>
            <p:nvSpPr>
              <p:cNvPr id="88" name="Google Shape;88;p21"/>
              <p:cNvSpPr/>
              <p:nvPr/>
            </p:nvSpPr>
            <p:spPr>
              <a:xfrm>
                <a:off x="2500200" y="1600050"/>
                <a:ext cx="686675" cy="686625"/>
              </a:xfrm>
              <a:custGeom>
                <a:avLst/>
                <a:gdLst/>
                <a:ahLst/>
                <a:cxnLst/>
                <a:rect l="l" t="t" r="r" b="b"/>
                <a:pathLst>
                  <a:path w="27467" h="27465" extrusionOk="0">
                    <a:moveTo>
                      <a:pt x="13734" y="0"/>
                    </a:moveTo>
                    <a:cubicBezTo>
                      <a:pt x="6127" y="0"/>
                      <a:pt x="1" y="6124"/>
                      <a:pt x="1" y="13731"/>
                    </a:cubicBezTo>
                    <a:lnTo>
                      <a:pt x="1" y="13734"/>
                    </a:lnTo>
                    <a:cubicBezTo>
                      <a:pt x="1" y="21341"/>
                      <a:pt x="6127" y="27464"/>
                      <a:pt x="13734" y="27464"/>
                    </a:cubicBezTo>
                    <a:cubicBezTo>
                      <a:pt x="21341" y="27464"/>
                      <a:pt x="27467" y="21341"/>
                      <a:pt x="27467" y="13734"/>
                    </a:cubicBezTo>
                    <a:lnTo>
                      <a:pt x="27467" y="13731"/>
                    </a:lnTo>
                    <a:cubicBezTo>
                      <a:pt x="27467" y="6124"/>
                      <a:pt x="21341" y="0"/>
                      <a:pt x="13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1"/>
              <p:cNvSpPr/>
              <p:nvPr/>
            </p:nvSpPr>
            <p:spPr>
              <a:xfrm>
                <a:off x="2507275" y="1600425"/>
                <a:ext cx="672525" cy="685875"/>
              </a:xfrm>
              <a:custGeom>
                <a:avLst/>
                <a:gdLst/>
                <a:ahLst/>
                <a:cxnLst/>
                <a:rect l="l" t="t" r="r" b="b"/>
                <a:pathLst>
                  <a:path w="26901" h="27435" extrusionOk="0">
                    <a:moveTo>
                      <a:pt x="13107" y="1"/>
                    </a:moveTo>
                    <a:lnTo>
                      <a:pt x="13107" y="12218"/>
                    </a:lnTo>
                    <a:lnTo>
                      <a:pt x="7804" y="1212"/>
                    </a:lnTo>
                    <a:lnTo>
                      <a:pt x="7184" y="1510"/>
                    </a:lnTo>
                    <a:lnTo>
                      <a:pt x="12489" y="12516"/>
                    </a:lnTo>
                    <a:lnTo>
                      <a:pt x="2933" y="4906"/>
                    </a:lnTo>
                    <a:lnTo>
                      <a:pt x="2504" y="5443"/>
                    </a:lnTo>
                    <a:lnTo>
                      <a:pt x="12061" y="13048"/>
                    </a:lnTo>
                    <a:lnTo>
                      <a:pt x="153" y="10336"/>
                    </a:lnTo>
                    <a:lnTo>
                      <a:pt x="1" y="11004"/>
                    </a:lnTo>
                    <a:lnTo>
                      <a:pt x="11911" y="13719"/>
                    </a:lnTo>
                    <a:lnTo>
                      <a:pt x="3" y="16446"/>
                    </a:lnTo>
                    <a:lnTo>
                      <a:pt x="157" y="17114"/>
                    </a:lnTo>
                    <a:lnTo>
                      <a:pt x="12061" y="14389"/>
                    </a:lnTo>
                    <a:lnTo>
                      <a:pt x="12061" y="14389"/>
                    </a:lnTo>
                    <a:lnTo>
                      <a:pt x="2513" y="22004"/>
                    </a:lnTo>
                    <a:lnTo>
                      <a:pt x="2942" y="22540"/>
                    </a:lnTo>
                    <a:lnTo>
                      <a:pt x="12491" y="14921"/>
                    </a:lnTo>
                    <a:lnTo>
                      <a:pt x="12491" y="14921"/>
                    </a:lnTo>
                    <a:lnTo>
                      <a:pt x="7197" y="25931"/>
                    </a:lnTo>
                    <a:lnTo>
                      <a:pt x="7814" y="26229"/>
                    </a:lnTo>
                    <a:lnTo>
                      <a:pt x="13107" y="15222"/>
                    </a:lnTo>
                    <a:lnTo>
                      <a:pt x="13107" y="27434"/>
                    </a:lnTo>
                    <a:lnTo>
                      <a:pt x="13794" y="27434"/>
                    </a:lnTo>
                    <a:lnTo>
                      <a:pt x="13794" y="15220"/>
                    </a:lnTo>
                    <a:lnTo>
                      <a:pt x="19100" y="26222"/>
                    </a:lnTo>
                    <a:lnTo>
                      <a:pt x="19718" y="25924"/>
                    </a:lnTo>
                    <a:lnTo>
                      <a:pt x="14412" y="14921"/>
                    </a:lnTo>
                    <a:lnTo>
                      <a:pt x="23969" y="22529"/>
                    </a:lnTo>
                    <a:lnTo>
                      <a:pt x="24397" y="21994"/>
                    </a:lnTo>
                    <a:lnTo>
                      <a:pt x="14841" y="14386"/>
                    </a:lnTo>
                    <a:lnTo>
                      <a:pt x="26749" y="17101"/>
                    </a:lnTo>
                    <a:lnTo>
                      <a:pt x="26901" y="16431"/>
                    </a:lnTo>
                    <a:lnTo>
                      <a:pt x="14991" y="13716"/>
                    </a:lnTo>
                    <a:lnTo>
                      <a:pt x="26899" y="10991"/>
                    </a:lnTo>
                    <a:lnTo>
                      <a:pt x="26747" y="10321"/>
                    </a:lnTo>
                    <a:lnTo>
                      <a:pt x="14841" y="13048"/>
                    </a:lnTo>
                    <a:lnTo>
                      <a:pt x="24388" y="5430"/>
                    </a:lnTo>
                    <a:lnTo>
                      <a:pt x="23960" y="4895"/>
                    </a:lnTo>
                    <a:lnTo>
                      <a:pt x="14410" y="12513"/>
                    </a:lnTo>
                    <a:lnTo>
                      <a:pt x="19705" y="1504"/>
                    </a:lnTo>
                    <a:lnTo>
                      <a:pt x="19087" y="1206"/>
                    </a:lnTo>
                    <a:lnTo>
                      <a:pt x="13794" y="12213"/>
                    </a:lnTo>
                    <a:lnTo>
                      <a:pt x="137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 name="Google Shape;90;p21"/>
            <p:cNvGrpSpPr/>
            <p:nvPr/>
          </p:nvGrpSpPr>
          <p:grpSpPr>
            <a:xfrm>
              <a:off x="7337188" y="695250"/>
              <a:ext cx="686675" cy="686700"/>
              <a:chOff x="2418150" y="474725"/>
              <a:chExt cx="686675" cy="686700"/>
            </a:xfrm>
          </p:grpSpPr>
          <p:sp>
            <p:nvSpPr>
              <p:cNvPr id="91" name="Google Shape;91;p21"/>
              <p:cNvSpPr/>
              <p:nvPr/>
            </p:nvSpPr>
            <p:spPr>
              <a:xfrm>
                <a:off x="2418150" y="474725"/>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 name="Google Shape;92;p21"/>
              <p:cNvGrpSpPr/>
              <p:nvPr/>
            </p:nvGrpSpPr>
            <p:grpSpPr>
              <a:xfrm>
                <a:off x="2418200" y="475175"/>
                <a:ext cx="671975" cy="679975"/>
                <a:chOff x="2418200" y="475175"/>
                <a:chExt cx="671975" cy="679975"/>
              </a:xfrm>
            </p:grpSpPr>
            <p:sp>
              <p:nvSpPr>
                <p:cNvPr id="93" name="Google Shape;93;p21"/>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1"/>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1"/>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1"/>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1"/>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8" name="Google Shape;98;p21"/>
            <p:cNvGrpSpPr/>
            <p:nvPr/>
          </p:nvGrpSpPr>
          <p:grpSpPr>
            <a:xfrm>
              <a:off x="7340063" y="2508675"/>
              <a:ext cx="680900" cy="680975"/>
              <a:chOff x="2499213" y="3116375"/>
              <a:chExt cx="680900" cy="680975"/>
            </a:xfrm>
          </p:grpSpPr>
          <p:sp>
            <p:nvSpPr>
              <p:cNvPr id="99" name="Google Shape;99;p21"/>
              <p:cNvSpPr/>
              <p:nvPr/>
            </p:nvSpPr>
            <p:spPr>
              <a:xfrm>
                <a:off x="2499213" y="3116375"/>
                <a:ext cx="680900" cy="680975"/>
              </a:xfrm>
              <a:custGeom>
                <a:avLst/>
                <a:gdLst/>
                <a:ahLst/>
                <a:cxnLst/>
                <a:rect l="l" t="t" r="r" b="b"/>
                <a:pathLst>
                  <a:path w="27236" h="27239" extrusionOk="0">
                    <a:moveTo>
                      <a:pt x="13618" y="1"/>
                    </a:moveTo>
                    <a:cubicBezTo>
                      <a:pt x="9857" y="1"/>
                      <a:pt x="6450" y="1526"/>
                      <a:pt x="3990" y="3993"/>
                    </a:cubicBezTo>
                    <a:cubicBezTo>
                      <a:pt x="1525" y="6457"/>
                      <a:pt x="0" y="9857"/>
                      <a:pt x="0" y="13621"/>
                    </a:cubicBezTo>
                    <a:cubicBezTo>
                      <a:pt x="0" y="16240"/>
                      <a:pt x="738" y="18683"/>
                      <a:pt x="2017" y="20756"/>
                    </a:cubicBezTo>
                    <a:cubicBezTo>
                      <a:pt x="2017" y="20760"/>
                      <a:pt x="2021" y="20760"/>
                      <a:pt x="2021" y="20760"/>
                    </a:cubicBezTo>
                    <a:cubicBezTo>
                      <a:pt x="3124" y="22548"/>
                      <a:pt x="4632" y="24065"/>
                      <a:pt x="6415" y="25178"/>
                    </a:cubicBezTo>
                    <a:cubicBezTo>
                      <a:pt x="8504" y="26481"/>
                      <a:pt x="10973" y="27238"/>
                      <a:pt x="13618" y="27238"/>
                    </a:cubicBezTo>
                    <a:cubicBezTo>
                      <a:pt x="17375" y="27238"/>
                      <a:pt x="20781" y="25714"/>
                      <a:pt x="23246" y="23253"/>
                    </a:cubicBezTo>
                    <a:cubicBezTo>
                      <a:pt x="25711" y="20786"/>
                      <a:pt x="27236" y="17382"/>
                      <a:pt x="27236" y="13621"/>
                    </a:cubicBezTo>
                    <a:cubicBezTo>
                      <a:pt x="27236" y="10975"/>
                      <a:pt x="26481" y="8504"/>
                      <a:pt x="25176" y="6418"/>
                    </a:cubicBezTo>
                    <a:cubicBezTo>
                      <a:pt x="24627" y="5539"/>
                      <a:pt x="23977" y="4721"/>
                      <a:pt x="23246" y="3993"/>
                    </a:cubicBezTo>
                    <a:cubicBezTo>
                      <a:pt x="22500" y="3244"/>
                      <a:pt x="21660" y="2581"/>
                      <a:pt x="20755" y="2024"/>
                    </a:cubicBezTo>
                    <a:cubicBezTo>
                      <a:pt x="18680" y="740"/>
                      <a:pt x="16233" y="1"/>
                      <a:pt x="1361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0" name="Google Shape;100;p21"/>
              <p:cNvGrpSpPr/>
              <p:nvPr/>
            </p:nvGrpSpPr>
            <p:grpSpPr>
              <a:xfrm>
                <a:off x="2526975" y="3144175"/>
                <a:ext cx="625375" cy="625375"/>
                <a:chOff x="2526975" y="3144175"/>
                <a:chExt cx="625375" cy="625375"/>
              </a:xfrm>
            </p:grpSpPr>
            <p:grpSp>
              <p:nvGrpSpPr>
                <p:cNvPr id="101" name="Google Shape;101;p21"/>
                <p:cNvGrpSpPr/>
                <p:nvPr/>
              </p:nvGrpSpPr>
              <p:grpSpPr>
                <a:xfrm>
                  <a:off x="2526975" y="3144175"/>
                  <a:ext cx="625375" cy="625375"/>
                  <a:chOff x="2526975" y="3144175"/>
                  <a:chExt cx="625375" cy="625375"/>
                </a:xfrm>
              </p:grpSpPr>
              <p:sp>
                <p:nvSpPr>
                  <p:cNvPr id="102" name="Google Shape;102;p21"/>
                  <p:cNvSpPr/>
                  <p:nvPr/>
                </p:nvSpPr>
                <p:spPr>
                  <a:xfrm>
                    <a:off x="2839625" y="3613225"/>
                    <a:ext cx="156375" cy="156325"/>
                  </a:xfrm>
                  <a:custGeom>
                    <a:avLst/>
                    <a:gdLst/>
                    <a:ahLst/>
                    <a:cxnLst/>
                    <a:rect l="l" t="t" r="r" b="b"/>
                    <a:pathLst>
                      <a:path w="6255" h="6253" extrusionOk="0">
                        <a:moveTo>
                          <a:pt x="3128" y="1"/>
                        </a:moveTo>
                        <a:cubicBezTo>
                          <a:pt x="1401" y="1"/>
                          <a:pt x="0" y="1400"/>
                          <a:pt x="0" y="3127"/>
                        </a:cubicBezTo>
                        <a:cubicBezTo>
                          <a:pt x="0" y="4854"/>
                          <a:pt x="1401" y="6253"/>
                          <a:pt x="3128" y="6253"/>
                        </a:cubicBezTo>
                        <a:cubicBezTo>
                          <a:pt x="4856" y="6253"/>
                          <a:pt x="6254" y="4854"/>
                          <a:pt x="6254" y="3127"/>
                        </a:cubicBezTo>
                        <a:cubicBezTo>
                          <a:pt x="6254" y="1400"/>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1"/>
                  <p:cNvSpPr/>
                  <p:nvPr/>
                </p:nvSpPr>
                <p:spPr>
                  <a:xfrm>
                    <a:off x="2683325" y="3456875"/>
                    <a:ext cx="156325" cy="156325"/>
                  </a:xfrm>
                  <a:custGeom>
                    <a:avLst/>
                    <a:gdLst/>
                    <a:ahLst/>
                    <a:cxnLst/>
                    <a:rect l="l" t="t" r="r" b="b"/>
                    <a:pathLst>
                      <a:path w="6253"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1"/>
                  <p:cNvSpPr/>
                  <p:nvPr/>
                </p:nvSpPr>
                <p:spPr>
                  <a:xfrm>
                    <a:off x="2995975" y="345687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1"/>
                  <p:cNvSpPr/>
                  <p:nvPr/>
                </p:nvSpPr>
                <p:spPr>
                  <a:xfrm>
                    <a:off x="2526975" y="3300525"/>
                    <a:ext cx="156300" cy="156325"/>
                  </a:xfrm>
                  <a:custGeom>
                    <a:avLst/>
                    <a:gdLst/>
                    <a:ahLst/>
                    <a:cxnLst/>
                    <a:rect l="l" t="t" r="r" b="b"/>
                    <a:pathLst>
                      <a:path w="6252"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1"/>
                  <p:cNvSpPr/>
                  <p:nvPr/>
                </p:nvSpPr>
                <p:spPr>
                  <a:xfrm>
                    <a:off x="2839625" y="330052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1"/>
                  <p:cNvSpPr/>
                  <p:nvPr/>
                </p:nvSpPr>
                <p:spPr>
                  <a:xfrm>
                    <a:off x="2683325" y="3144175"/>
                    <a:ext cx="156325" cy="156375"/>
                  </a:xfrm>
                  <a:custGeom>
                    <a:avLst/>
                    <a:gdLst/>
                    <a:ahLst/>
                    <a:cxnLst/>
                    <a:rect l="l" t="t" r="r" b="b"/>
                    <a:pathLst>
                      <a:path w="6253" h="6255" extrusionOk="0">
                        <a:moveTo>
                          <a:pt x="3126" y="0"/>
                        </a:moveTo>
                        <a:cubicBezTo>
                          <a:pt x="1399" y="0"/>
                          <a:pt x="0" y="1399"/>
                          <a:pt x="0" y="3126"/>
                        </a:cubicBezTo>
                        <a:cubicBezTo>
                          <a:pt x="0" y="4854"/>
                          <a:pt x="1399" y="6255"/>
                          <a:pt x="3126" y="6255"/>
                        </a:cubicBezTo>
                        <a:cubicBezTo>
                          <a:pt x="4853" y="6255"/>
                          <a:pt x="6252" y="4854"/>
                          <a:pt x="6252" y="3126"/>
                        </a:cubicBezTo>
                        <a:cubicBezTo>
                          <a:pt x="6252" y="1399"/>
                          <a:pt x="4853" y="0"/>
                          <a:pt x="31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1"/>
                  <p:cNvSpPr/>
                  <p:nvPr/>
                </p:nvSpPr>
                <p:spPr>
                  <a:xfrm>
                    <a:off x="2993000" y="3167925"/>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 name="Google Shape;109;p21"/>
                <p:cNvSpPr/>
                <p:nvPr/>
              </p:nvSpPr>
              <p:spPr>
                <a:xfrm rot="10800000">
                  <a:off x="2549393" y="3609464"/>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10" name="Google Shape;110;p21"/>
          <p:cNvGrpSpPr/>
          <p:nvPr/>
        </p:nvGrpSpPr>
        <p:grpSpPr>
          <a:xfrm>
            <a:off x="439243" y="840116"/>
            <a:ext cx="1743003" cy="424158"/>
            <a:chOff x="1077075" y="4279425"/>
            <a:chExt cx="1743003" cy="424158"/>
          </a:xfrm>
        </p:grpSpPr>
        <p:sp>
          <p:nvSpPr>
            <p:cNvPr id="111" name="Google Shape;111;p21"/>
            <p:cNvSpPr/>
            <p:nvPr/>
          </p:nvSpPr>
          <p:spPr>
            <a:xfrm>
              <a:off x="107707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1"/>
            <p:cNvSpPr/>
            <p:nvPr/>
          </p:nvSpPr>
          <p:spPr>
            <a:xfrm>
              <a:off x="1726000"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1"/>
            <p:cNvSpPr/>
            <p:nvPr/>
          </p:nvSpPr>
          <p:spPr>
            <a:xfrm>
              <a:off x="237492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85;p21">
            <a:extLst>
              <a:ext uri="{FF2B5EF4-FFF2-40B4-BE49-F238E27FC236}">
                <a16:creationId xmlns:a16="http://schemas.microsoft.com/office/drawing/2014/main" id="{6A879933-7351-9F66-4460-BEF74A5DFFB0}"/>
              </a:ext>
            </a:extLst>
          </p:cNvPr>
          <p:cNvSpPr txBox="1">
            <a:spLocks/>
          </p:cNvSpPr>
          <p:nvPr/>
        </p:nvSpPr>
        <p:spPr>
          <a:xfrm>
            <a:off x="322085" y="2018897"/>
            <a:ext cx="5256463" cy="121183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000" dirty="0"/>
              <a:t>VÒNG NĂNG LƯỢNG TRÊN TRÁI ĐẤT</a:t>
            </a:r>
          </a:p>
        </p:txBody>
      </p:sp>
      <p:sp>
        <p:nvSpPr>
          <p:cNvPr id="1027" name="Google Shape;85;p21">
            <a:extLst>
              <a:ext uri="{FF2B5EF4-FFF2-40B4-BE49-F238E27FC236}">
                <a16:creationId xmlns:a16="http://schemas.microsoft.com/office/drawing/2014/main" id="{53965C13-CE71-23FA-3960-044993503CD0}"/>
              </a:ext>
            </a:extLst>
          </p:cNvPr>
          <p:cNvSpPr txBox="1">
            <a:spLocks/>
          </p:cNvSpPr>
          <p:nvPr/>
        </p:nvSpPr>
        <p:spPr>
          <a:xfrm>
            <a:off x="322086" y="3107863"/>
            <a:ext cx="3997219" cy="10667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r>
              <a:rPr lang="en-US" sz="3000" dirty="0"/>
              <a:t>NĂNG LƯỢNG HÓA THẠCH</a:t>
            </a:r>
          </a:p>
        </p:txBody>
      </p:sp>
      <p:sp>
        <p:nvSpPr>
          <p:cNvPr id="1029" name="Google Shape;122;p22">
            <a:extLst>
              <a:ext uri="{FF2B5EF4-FFF2-40B4-BE49-F238E27FC236}">
                <a16:creationId xmlns:a16="http://schemas.microsoft.com/office/drawing/2014/main" id="{E96E28F5-B562-E100-2D65-D56F78743514}"/>
              </a:ext>
            </a:extLst>
          </p:cNvPr>
          <p:cNvSpPr txBox="1"/>
          <p:nvPr/>
        </p:nvSpPr>
        <p:spPr>
          <a:xfrm>
            <a:off x="322086" y="4223614"/>
            <a:ext cx="5180131" cy="457821"/>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400" dirty="0" err="1">
                <a:solidFill>
                  <a:srgbClr val="0D086E"/>
                </a:solidFill>
                <a:latin typeface="Calibri" panose="020F0502020204030204" pitchFamily="34" charset="0"/>
                <a:ea typeface="Albert Sans"/>
                <a:cs typeface="Calibri" panose="020F0502020204030204" pitchFamily="34" charset="0"/>
                <a:sym typeface="Albert Sans"/>
              </a:rPr>
              <a:t>Giáo</a:t>
            </a:r>
            <a:r>
              <a:rPr lang="en-US" sz="2400" dirty="0">
                <a:solidFill>
                  <a:srgbClr val="0D086E"/>
                </a:solidFill>
                <a:latin typeface="Calibri" panose="020F0502020204030204" pitchFamily="34" charset="0"/>
                <a:ea typeface="Albert Sans"/>
                <a:cs typeface="Calibri" panose="020F0502020204030204" pitchFamily="34" charset="0"/>
                <a:sym typeface="Albert Sans"/>
              </a:rPr>
              <a:t> </a:t>
            </a:r>
            <a:r>
              <a:rPr lang="en-US" sz="2400" dirty="0" err="1">
                <a:solidFill>
                  <a:srgbClr val="0D086E"/>
                </a:solidFill>
                <a:latin typeface="Calibri" panose="020F0502020204030204" pitchFamily="34" charset="0"/>
                <a:ea typeface="Albert Sans"/>
                <a:cs typeface="Calibri" panose="020F0502020204030204" pitchFamily="34" charset="0"/>
                <a:sym typeface="Albert Sans"/>
              </a:rPr>
              <a:t>viên</a:t>
            </a:r>
            <a:r>
              <a:rPr lang="en-US" sz="2400" dirty="0">
                <a:solidFill>
                  <a:srgbClr val="0D086E"/>
                </a:solidFill>
                <a:latin typeface="Calibri" panose="020F0502020204030204" pitchFamily="34" charset="0"/>
                <a:ea typeface="Albert Sans"/>
                <a:cs typeface="Calibri" panose="020F0502020204030204" pitchFamily="34" charset="0"/>
                <a:sym typeface="Albert Sans"/>
              </a:rPr>
              <a:t>: Phạm </a:t>
            </a:r>
            <a:r>
              <a:rPr lang="en-US" sz="2400" dirty="0" err="1">
                <a:solidFill>
                  <a:srgbClr val="0D086E"/>
                </a:solidFill>
                <a:latin typeface="Calibri" panose="020F0502020204030204" pitchFamily="34" charset="0"/>
                <a:ea typeface="Albert Sans"/>
                <a:cs typeface="Calibri" panose="020F0502020204030204" pitchFamily="34" charset="0"/>
                <a:sym typeface="Albert Sans"/>
              </a:rPr>
              <a:t>Nguyễn</a:t>
            </a:r>
            <a:r>
              <a:rPr lang="en-US" sz="2400" dirty="0">
                <a:solidFill>
                  <a:srgbClr val="0D086E"/>
                </a:solidFill>
                <a:latin typeface="Calibri" panose="020F0502020204030204" pitchFamily="34" charset="0"/>
                <a:ea typeface="Albert Sans"/>
                <a:cs typeface="Calibri" panose="020F0502020204030204" pitchFamily="34" charset="0"/>
                <a:sym typeface="Albert Sans"/>
              </a:rPr>
              <a:t> </a:t>
            </a:r>
            <a:r>
              <a:rPr lang="en-US" sz="2400" dirty="0" err="1">
                <a:solidFill>
                  <a:srgbClr val="0D086E"/>
                </a:solidFill>
                <a:latin typeface="Calibri" panose="020F0502020204030204" pitchFamily="34" charset="0"/>
                <a:ea typeface="Albert Sans"/>
                <a:cs typeface="Calibri" panose="020F0502020204030204" pitchFamily="34" charset="0"/>
                <a:sym typeface="Albert Sans"/>
              </a:rPr>
              <a:t>Kiều</a:t>
            </a:r>
            <a:r>
              <a:rPr lang="en-US" sz="2400" dirty="0">
                <a:solidFill>
                  <a:srgbClr val="0D086E"/>
                </a:solidFill>
                <a:latin typeface="Calibri" panose="020F0502020204030204" pitchFamily="34" charset="0"/>
                <a:ea typeface="Albert Sans"/>
                <a:cs typeface="Calibri" panose="020F0502020204030204" pitchFamily="34" charset="0"/>
                <a:sym typeface="Albert Sans"/>
              </a:rPr>
              <a:t> Oanh</a:t>
            </a:r>
            <a:endParaRPr sz="2400" dirty="0">
              <a:solidFill>
                <a:srgbClr val="0D086E"/>
              </a:solidFill>
              <a:latin typeface="Calibri" panose="020F0502020204030204" pitchFamily="34" charset="0"/>
              <a:ea typeface="Albert Sans"/>
              <a:cs typeface="Calibri" panose="020F0502020204030204" pitchFamily="34" charset="0"/>
              <a:sym typeface="Albert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grpSp>
        <p:nvGrpSpPr>
          <p:cNvPr id="15" name="Group 14">
            <a:extLst>
              <a:ext uri="{FF2B5EF4-FFF2-40B4-BE49-F238E27FC236}">
                <a16:creationId xmlns:a16="http://schemas.microsoft.com/office/drawing/2014/main" id="{36A62CDA-98F9-21E5-A75D-12624B8E58E8}"/>
              </a:ext>
            </a:extLst>
          </p:cNvPr>
          <p:cNvGrpSpPr/>
          <p:nvPr/>
        </p:nvGrpSpPr>
        <p:grpSpPr>
          <a:xfrm>
            <a:off x="3753292" y="902582"/>
            <a:ext cx="5351721" cy="3891233"/>
            <a:chOff x="2573079" y="886063"/>
            <a:chExt cx="5351721" cy="3891233"/>
          </a:xfrm>
        </p:grpSpPr>
        <p:pic>
          <p:nvPicPr>
            <p:cNvPr id="11" name="Picture 10">
              <a:extLst>
                <a:ext uri="{FF2B5EF4-FFF2-40B4-BE49-F238E27FC236}">
                  <a16:creationId xmlns:a16="http://schemas.microsoft.com/office/drawing/2014/main" id="{6FCE8354-0DC6-D063-516D-8E06FA9F3424}"/>
                </a:ext>
              </a:extLst>
            </p:cNvPr>
            <p:cNvPicPr>
              <a:picLocks noChangeAspect="1"/>
            </p:cNvPicPr>
            <p:nvPr/>
          </p:nvPicPr>
          <p:blipFill rotWithShape="1">
            <a:blip r:embed="rId4"/>
            <a:srcRect l="26685" r="8675"/>
            <a:stretch/>
          </p:blipFill>
          <p:spPr>
            <a:xfrm>
              <a:off x="2573079" y="886063"/>
              <a:ext cx="5351721" cy="3891233"/>
            </a:xfrm>
            <a:prstGeom prst="rect">
              <a:avLst/>
            </a:prstGeom>
          </p:spPr>
        </p:pic>
        <p:sp>
          <p:nvSpPr>
            <p:cNvPr id="2" name="Rectangle 1">
              <a:extLst>
                <a:ext uri="{FF2B5EF4-FFF2-40B4-BE49-F238E27FC236}">
                  <a16:creationId xmlns:a16="http://schemas.microsoft.com/office/drawing/2014/main" id="{E465BA1D-694D-50C6-E8FC-73C8D40EBCAF}"/>
                </a:ext>
              </a:extLst>
            </p:cNvPr>
            <p:cNvSpPr/>
            <p:nvPr/>
          </p:nvSpPr>
          <p:spPr>
            <a:xfrm>
              <a:off x="2573079" y="1155405"/>
              <a:ext cx="77972" cy="1416345"/>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F02C056-7439-8E7A-EC61-C75BABB38206}"/>
                </a:ext>
              </a:extLst>
            </p:cNvPr>
            <p:cNvSpPr/>
            <p:nvPr/>
          </p:nvSpPr>
          <p:spPr>
            <a:xfrm>
              <a:off x="5683605" y="2484209"/>
              <a:ext cx="2241195" cy="2293087"/>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756DF93-C736-D539-0637-5E405951CA23}"/>
                </a:ext>
              </a:extLst>
            </p:cNvPr>
            <p:cNvSpPr/>
            <p:nvPr/>
          </p:nvSpPr>
          <p:spPr>
            <a:xfrm>
              <a:off x="4825828" y="4207818"/>
              <a:ext cx="1715554" cy="455292"/>
            </a:xfrm>
            <a:prstGeom prst="rect">
              <a:avLst/>
            </a:prstGeom>
            <a:solidFill>
              <a:srgbClr val="E0CCA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Google Shape;165;p24">
            <a:extLst>
              <a:ext uri="{FF2B5EF4-FFF2-40B4-BE49-F238E27FC236}">
                <a16:creationId xmlns:a16="http://schemas.microsoft.com/office/drawing/2014/main" id="{BCF2299C-00B1-D12F-EC13-8F17D9DD7E7A}"/>
              </a:ext>
            </a:extLst>
          </p:cNvPr>
          <p:cNvSpPr txBox="1"/>
          <p:nvPr/>
        </p:nvSpPr>
        <p:spPr>
          <a:xfrm>
            <a:off x="341600" y="1061255"/>
            <a:ext cx="3289513" cy="357388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lnSpc>
                <a:spcPct val="115000"/>
              </a:lnSpc>
              <a:spcAft>
                <a:spcPts val="1000"/>
              </a:spcAft>
              <a:defRPr sz="2200">
                <a:latin typeface="Calibri" panose="020F0502020204030204" pitchFamily="34" charset="0"/>
                <a:ea typeface="Albert Sans"/>
                <a:cs typeface="Calibri" panose="020F0502020204030204" pitchFamily="34" charset="0"/>
              </a:defRPr>
            </a:lvl1pPr>
          </a:lstStyle>
          <a:p>
            <a:r>
              <a:rPr lang="vi-VN" sz="2000" dirty="0"/>
              <a:t>Năng lượng trong vòng năng lượng giữa các vật sống trên Trái Đất đến từ Mặt Trời được chuyển hóa thành hóa năng thông qua quá trình quang hợp của thực vật trên Trái Đất. Sau đó, thực vật là nguyên liệu và được chuyển dẫn qua các cấp độ khác nhau của hệ sinh thái thông qua việc tiêu thụ của động vật.</a:t>
            </a:r>
            <a:endParaRPr sz="2000" dirty="0">
              <a:sym typeface="Albert Sans"/>
            </a:endParaRPr>
          </a:p>
        </p:txBody>
      </p:sp>
    </p:spTree>
    <p:extLst>
      <p:ext uri="{BB962C8B-B14F-4D97-AF65-F5344CB8AC3E}">
        <p14:creationId xmlns:p14="http://schemas.microsoft.com/office/powerpoint/2010/main" val="220216723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41" name="Google Shape;241;p27"/>
          <p:cNvSpPr/>
          <p:nvPr/>
        </p:nvSpPr>
        <p:spPr>
          <a:xfrm>
            <a:off x="3358137" y="4212762"/>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2" name="Rectangle: Rounded Corners 1">
            <a:extLst>
              <a:ext uri="{FF2B5EF4-FFF2-40B4-BE49-F238E27FC236}">
                <a16:creationId xmlns:a16="http://schemas.microsoft.com/office/drawing/2014/main" id="{1A268CEA-2117-D032-6C8D-2F581B0FB02B}"/>
              </a:ext>
            </a:extLst>
          </p:cNvPr>
          <p:cNvSpPr/>
          <p:nvPr/>
        </p:nvSpPr>
        <p:spPr>
          <a:xfrm>
            <a:off x="208156" y="1196899"/>
            <a:ext cx="3149981" cy="3724506"/>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255839"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EC362EAE-7B1F-1527-6550-BEA4F345C296}"/>
              </a:ext>
            </a:extLst>
          </p:cNvPr>
          <p:cNvPicPr>
            <a:picLocks noChangeAspect="1"/>
          </p:cNvPicPr>
          <p:nvPr/>
        </p:nvPicPr>
        <p:blipFill>
          <a:blip r:embed="rId4"/>
          <a:stretch>
            <a:fillRect/>
          </a:stretch>
        </p:blipFill>
        <p:spPr>
          <a:xfrm>
            <a:off x="-38331" y="556218"/>
            <a:ext cx="1507495" cy="1507495"/>
          </a:xfrm>
          <a:prstGeom prst="rect">
            <a:avLst/>
          </a:prstGeom>
        </p:spPr>
      </p:pic>
      <p:sp>
        <p:nvSpPr>
          <p:cNvPr id="12" name="Google Shape;186;p25">
            <a:extLst>
              <a:ext uri="{FF2B5EF4-FFF2-40B4-BE49-F238E27FC236}">
                <a16:creationId xmlns:a16="http://schemas.microsoft.com/office/drawing/2014/main" id="{574283A1-8B36-A551-D304-F248775C3237}"/>
              </a:ext>
            </a:extLst>
          </p:cNvPr>
          <p:cNvSpPr txBox="1"/>
          <p:nvPr/>
        </p:nvSpPr>
        <p:spPr>
          <a:xfrm>
            <a:off x="250173" y="1874317"/>
            <a:ext cx="3107964" cy="2072284"/>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600" b="1" dirty="0">
                <a:solidFill>
                  <a:srgbClr val="002060"/>
                </a:solidFill>
                <a:latin typeface="Calibri" panose="020F0502020204030204" pitchFamily="34" charset="0"/>
                <a:ea typeface="Albert Sans"/>
                <a:cs typeface="Calibri" panose="020F0502020204030204" pitchFamily="34" charset="0"/>
                <a:sym typeface="Albert Sans"/>
              </a:rPr>
              <a:t>Mô tả sự chuyển hóa năng lượng trong chu trình </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carbon</a:t>
            </a:r>
            <a:r>
              <a:rPr lang="vi-VN" sz="2600" b="1" dirty="0">
                <a:solidFill>
                  <a:srgbClr val="002060"/>
                </a:solidFill>
                <a:latin typeface="Calibri" panose="020F0502020204030204" pitchFamily="34" charset="0"/>
                <a:ea typeface="Albert Sans"/>
                <a:cs typeface="Calibri" panose="020F0502020204030204" pitchFamily="34" charset="0"/>
                <a:sym typeface="Albert Sans"/>
              </a:rPr>
              <a:t>. Nêu rõ vai trò của Mặt Trời trong chu trình này.</a:t>
            </a:r>
            <a:r>
              <a:rPr lang="en-US" sz="2600" b="1" dirty="0">
                <a:solidFill>
                  <a:srgbClr val="002060"/>
                </a:solidFill>
                <a:latin typeface="Calibri" panose="020F0502020204030204" pitchFamily="34" charset="0"/>
                <a:ea typeface="Albert Sans"/>
                <a:cs typeface="Calibri" panose="020F0502020204030204" pitchFamily="34" charset="0"/>
                <a:sym typeface="Albert Sans"/>
              </a:rPr>
              <a:t> </a:t>
            </a:r>
            <a:endParaRPr sz="2600" b="1" dirty="0">
              <a:solidFill>
                <a:srgbClr val="002060"/>
              </a:solidFill>
              <a:latin typeface="Calibri" panose="020F0502020204030204" pitchFamily="34" charset="0"/>
              <a:ea typeface="Albert Sans"/>
              <a:cs typeface="Calibri" panose="020F0502020204030204" pitchFamily="34" charset="0"/>
              <a:sym typeface="Albert Sans"/>
            </a:endParaRPr>
          </a:p>
        </p:txBody>
      </p:sp>
      <p:pic>
        <p:nvPicPr>
          <p:cNvPr id="17" name="Picture 16">
            <a:extLst>
              <a:ext uri="{FF2B5EF4-FFF2-40B4-BE49-F238E27FC236}">
                <a16:creationId xmlns:a16="http://schemas.microsoft.com/office/drawing/2014/main" id="{6DC3F139-89AF-C1B0-6935-2360EB344185}"/>
              </a:ext>
            </a:extLst>
          </p:cNvPr>
          <p:cNvPicPr>
            <a:picLocks noChangeAspect="1"/>
          </p:cNvPicPr>
          <p:nvPr/>
        </p:nvPicPr>
        <p:blipFill>
          <a:blip r:embed="rId5"/>
          <a:stretch>
            <a:fillRect/>
          </a:stretch>
        </p:blipFill>
        <p:spPr>
          <a:xfrm>
            <a:off x="3657232" y="619491"/>
            <a:ext cx="5159665" cy="4189472"/>
          </a:xfrm>
          <a:prstGeom prst="rect">
            <a:avLst/>
          </a:prstGeom>
        </p:spPr>
      </p:pic>
    </p:spTree>
    <p:extLst>
      <p:ext uri="{BB962C8B-B14F-4D97-AF65-F5344CB8AC3E}">
        <p14:creationId xmlns:p14="http://schemas.microsoft.com/office/powerpoint/2010/main" val="42942026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596080"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2" name="Picture 11">
            <a:extLst>
              <a:ext uri="{FF2B5EF4-FFF2-40B4-BE49-F238E27FC236}">
                <a16:creationId xmlns:a16="http://schemas.microsoft.com/office/drawing/2014/main" id="{17672154-444C-2820-F7A2-1A104A02D133}"/>
              </a:ext>
            </a:extLst>
          </p:cNvPr>
          <p:cNvPicPr>
            <a:picLocks noChangeAspect="1"/>
          </p:cNvPicPr>
          <p:nvPr/>
        </p:nvPicPr>
        <p:blipFill rotWithShape="1">
          <a:blip r:embed="rId4"/>
          <a:srcRect t="9890" r="1463"/>
          <a:stretch/>
        </p:blipFill>
        <p:spPr>
          <a:xfrm>
            <a:off x="102055" y="1062589"/>
            <a:ext cx="4603181" cy="3417971"/>
          </a:xfrm>
          <a:prstGeom prst="rect">
            <a:avLst/>
          </a:prstGeom>
        </p:spPr>
      </p:pic>
      <p:pic>
        <p:nvPicPr>
          <p:cNvPr id="13" name="Picture 4" descr="Sun ">
            <a:extLst>
              <a:ext uri="{FF2B5EF4-FFF2-40B4-BE49-F238E27FC236}">
                <a16:creationId xmlns:a16="http://schemas.microsoft.com/office/drawing/2014/main" id="{E6F1EF7D-623E-BE69-B145-D183A4944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728959"/>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6" name="Google Shape;165;p24">
            <a:extLst>
              <a:ext uri="{FF2B5EF4-FFF2-40B4-BE49-F238E27FC236}">
                <a16:creationId xmlns:a16="http://schemas.microsoft.com/office/drawing/2014/main" id="{77A2AD81-612E-D341-61B1-993EBB0933B7}"/>
              </a:ext>
            </a:extLst>
          </p:cNvPr>
          <p:cNvSpPr txBox="1"/>
          <p:nvPr/>
        </p:nvSpPr>
        <p:spPr>
          <a:xfrm>
            <a:off x="5226108" y="820399"/>
            <a:ext cx="3917892" cy="15418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200">
                <a:latin typeface="Calibri" panose="020F0502020204030204" pitchFamily="34" charset="0"/>
                <a:ea typeface="Albert Sans"/>
                <a:cs typeface="Calibri" panose="020F0502020204030204" pitchFamily="34" charset="0"/>
              </a:defRPr>
            </a:lvl1pPr>
          </a:lstStyle>
          <a:p>
            <a:r>
              <a:rPr lang="vi-VN" dirty="0"/>
              <a:t>Quá trình hô hấp của động vật, thực vật, đốt cháy thực vật, phân hủy xác hữu cơ, sản xuất công nghiệp, giao thông... tạo ra lượng lớn CO</a:t>
            </a:r>
            <a:r>
              <a:rPr lang="vi-VN" baseline="-25000" dirty="0"/>
              <a:t>2</a:t>
            </a:r>
            <a:r>
              <a:rPr lang="vi-VN" dirty="0"/>
              <a:t> trong khí quyển</a:t>
            </a:r>
            <a:endParaRPr dirty="0">
              <a:sym typeface="Albert Sans"/>
            </a:endParaRPr>
          </a:p>
        </p:txBody>
      </p:sp>
      <p:pic>
        <p:nvPicPr>
          <p:cNvPr id="18" name="Picture 4" descr="Sun ">
            <a:extLst>
              <a:ext uri="{FF2B5EF4-FFF2-40B4-BE49-F238E27FC236}">
                <a16:creationId xmlns:a16="http://schemas.microsoft.com/office/drawing/2014/main" id="{59AE5EED-3348-77B4-4345-7EB2F895984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2549256"/>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9" name="Google Shape;165;p24">
            <a:extLst>
              <a:ext uri="{FF2B5EF4-FFF2-40B4-BE49-F238E27FC236}">
                <a16:creationId xmlns:a16="http://schemas.microsoft.com/office/drawing/2014/main" id="{D62439D4-23A7-0B84-166B-E6E320177BA8}"/>
              </a:ext>
            </a:extLst>
          </p:cNvPr>
          <p:cNvSpPr txBox="1"/>
          <p:nvPr/>
        </p:nvSpPr>
        <p:spPr>
          <a:xfrm>
            <a:off x="5188249" y="2480881"/>
            <a:ext cx="3815837" cy="117683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RPr/>
            </a:defPPr>
            <a:lvl1pPr>
              <a:spcAft>
                <a:spcPts val="1000"/>
              </a:spcAft>
              <a:defRPr sz="2200">
                <a:latin typeface="Calibri" panose="020F0502020204030204" pitchFamily="34" charset="0"/>
                <a:ea typeface="Albert Sans"/>
                <a:cs typeface="Calibri" panose="020F0502020204030204" pitchFamily="34" charset="0"/>
              </a:defRPr>
            </a:lvl1pPr>
          </a:lstStyle>
          <a:p>
            <a:r>
              <a:rPr lang="en-US" dirty="0" err="1"/>
              <a:t>Thực</a:t>
            </a:r>
            <a:r>
              <a:rPr lang="en-US" dirty="0"/>
              <a:t> </a:t>
            </a:r>
            <a:r>
              <a:rPr lang="en-US" dirty="0" err="1"/>
              <a:t>vật</a:t>
            </a:r>
            <a:r>
              <a:rPr lang="en-US" dirty="0"/>
              <a:t> </a:t>
            </a:r>
            <a:r>
              <a:rPr lang="en-US" dirty="0" err="1"/>
              <a:t>lấy</a:t>
            </a:r>
            <a:r>
              <a:rPr lang="en-US" dirty="0"/>
              <a:t> CO</a:t>
            </a:r>
            <a:r>
              <a:rPr lang="en-US" baseline="-25000" dirty="0"/>
              <a:t>2</a:t>
            </a:r>
            <a:r>
              <a:rPr lang="en-US" dirty="0"/>
              <a:t> </a:t>
            </a:r>
            <a:r>
              <a:rPr lang="en-US" dirty="0" err="1"/>
              <a:t>để</a:t>
            </a:r>
            <a:r>
              <a:rPr lang="en-US" dirty="0"/>
              <a:t> </a:t>
            </a:r>
            <a:r>
              <a:rPr lang="en-US" dirty="0" err="1"/>
              <a:t>quang</a:t>
            </a:r>
            <a:r>
              <a:rPr lang="en-US" dirty="0"/>
              <a:t> </a:t>
            </a:r>
            <a:r>
              <a:rPr lang="en-US" dirty="0" err="1"/>
              <a:t>hợp</a:t>
            </a:r>
            <a:r>
              <a:rPr lang="en-US" dirty="0"/>
              <a:t>, </a:t>
            </a:r>
            <a:r>
              <a:rPr lang="vi-VN" dirty="0"/>
              <a:t>carbon trao đổi trong quần xã qua chuỗi và lưới thức ă</a:t>
            </a:r>
            <a:r>
              <a:rPr lang="en-US" dirty="0"/>
              <a:t>n</a:t>
            </a:r>
            <a:endParaRPr dirty="0">
              <a:sym typeface="Albert Sans"/>
            </a:endParaRPr>
          </a:p>
        </p:txBody>
      </p:sp>
      <p:pic>
        <p:nvPicPr>
          <p:cNvPr id="20" name="Picture 4" descr="Sun ">
            <a:extLst>
              <a:ext uri="{FF2B5EF4-FFF2-40B4-BE49-F238E27FC236}">
                <a16:creationId xmlns:a16="http://schemas.microsoft.com/office/drawing/2014/main" id="{BE562D4E-7F62-C650-D495-303D6B763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10244" y="3668926"/>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22" name="Google Shape;165;p24">
            <a:extLst>
              <a:ext uri="{FF2B5EF4-FFF2-40B4-BE49-F238E27FC236}">
                <a16:creationId xmlns:a16="http://schemas.microsoft.com/office/drawing/2014/main" id="{964FF75C-2D56-78D8-CE99-8A1CA2366775}"/>
              </a:ext>
            </a:extLst>
          </p:cNvPr>
          <p:cNvSpPr txBox="1"/>
          <p:nvPr/>
        </p:nvSpPr>
        <p:spPr>
          <a:xfrm>
            <a:off x="5226108" y="3561949"/>
            <a:ext cx="3815837" cy="164251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RPr/>
            </a:defPPr>
            <a:lvl1pPr>
              <a:spcAft>
                <a:spcPts val="1000"/>
              </a:spcAft>
              <a:defRPr sz="2200">
                <a:latin typeface="Calibri" panose="020F0502020204030204" pitchFamily="34" charset="0"/>
                <a:ea typeface="Albert Sans"/>
                <a:cs typeface="Calibri" panose="020F0502020204030204" pitchFamily="34" charset="0"/>
              </a:defRPr>
            </a:lvl1pPr>
          </a:lstStyle>
          <a:p>
            <a:r>
              <a:rPr lang="vi-VN" dirty="0"/>
              <a:t>Một lượng nhỏ carbon lắng đọng tạo trầm tích dưới đáy biển tạo thành nhiên liệu hóa thạnh và các hóa thạch khác</a:t>
            </a:r>
            <a:endParaRPr dirty="0">
              <a:sym typeface="Albert Sans"/>
            </a:endParaRPr>
          </a:p>
        </p:txBody>
      </p:sp>
    </p:spTree>
    <p:extLst>
      <p:ext uri="{BB962C8B-B14F-4D97-AF65-F5344CB8AC3E}">
        <p14:creationId xmlns:p14="http://schemas.microsoft.com/office/powerpoint/2010/main" val="256524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p:cTn id="18" dur="500" fill="hold"/>
                                        <p:tgtEl>
                                          <p:spTgt spid="18"/>
                                        </p:tgtEl>
                                        <p:attrNameLst>
                                          <p:attrName>ppt_w</p:attrName>
                                        </p:attrNameLst>
                                      </p:cBhvr>
                                      <p:tavLst>
                                        <p:tav tm="0">
                                          <p:val>
                                            <p:fltVal val="0"/>
                                          </p:val>
                                        </p:tav>
                                        <p:tav tm="100000">
                                          <p:val>
                                            <p:strVal val="#ppt_w"/>
                                          </p:val>
                                        </p:tav>
                                      </p:tavLst>
                                    </p:anim>
                                    <p:anim calcmode="lin" valueType="num">
                                      <p:cBhvr>
                                        <p:cTn id="19" dur="500" fill="hold"/>
                                        <p:tgtEl>
                                          <p:spTgt spid="18"/>
                                        </p:tgtEl>
                                        <p:attrNameLst>
                                          <p:attrName>ppt_h</p:attrName>
                                        </p:attrNameLst>
                                      </p:cBhvr>
                                      <p:tavLst>
                                        <p:tav tm="0">
                                          <p:val>
                                            <p:fltVal val="0"/>
                                          </p:val>
                                        </p:tav>
                                        <p:tav tm="100000">
                                          <p:val>
                                            <p:strVal val="#ppt_h"/>
                                          </p:val>
                                        </p:tav>
                                      </p:tavLst>
                                    </p:anim>
                                    <p:animEffect transition="in" filter="fade">
                                      <p:cBhvr>
                                        <p:cTn id="20" dur="500"/>
                                        <p:tgtEl>
                                          <p:spTgt spid="18"/>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left)">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6127351" y="1569906"/>
            <a:ext cx="2667244" cy="28346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vi-VN" dirty="0"/>
              <a:t>Vai trò của Mặt Trời trong chu trình carbon là cung cấp năng lượng cần thiết cho quá trình quang hợp ban đầu.</a:t>
            </a:r>
            <a:endParaRPr dirty="0">
              <a:sym typeface="Albert Sans"/>
            </a:endParaRPr>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168278" y="614599"/>
            <a:ext cx="5779038" cy="4428188"/>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3644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9436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Ngoài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từ</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Mặt Trời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truyền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đến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trên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Trái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còn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có</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nguồn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2830844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Picture 13">
            <a:extLst>
              <a:ext uri="{FF2B5EF4-FFF2-40B4-BE49-F238E27FC236}">
                <a16:creationId xmlns:a16="http://schemas.microsoft.com/office/drawing/2014/main" id="{BCBEB3C2-9A9C-7834-FAEF-E04A5A4D9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6868" y="1532255"/>
            <a:ext cx="6334760" cy="3611245"/>
          </a:xfrm>
          <a:prstGeom prst="rect">
            <a:avLst/>
          </a:prstGeom>
          <a:noFill/>
        </p:spPr>
      </p:pic>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54401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2" name="Rectangle: Rounded Corners 1">
            <a:extLst>
              <a:ext uri="{FF2B5EF4-FFF2-40B4-BE49-F238E27FC236}">
                <a16:creationId xmlns:a16="http://schemas.microsoft.com/office/drawing/2014/main" id="{1A268CEA-2117-D032-6C8D-2F581B0FB02B}"/>
              </a:ext>
            </a:extLst>
          </p:cNvPr>
          <p:cNvSpPr/>
          <p:nvPr/>
        </p:nvSpPr>
        <p:spPr>
          <a:xfrm>
            <a:off x="208156" y="709498"/>
            <a:ext cx="8824332" cy="822758"/>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EC362EAE-7B1F-1527-6550-BEA4F345C296}"/>
              </a:ext>
            </a:extLst>
          </p:cNvPr>
          <p:cNvPicPr>
            <a:picLocks noChangeAspect="1"/>
          </p:cNvPicPr>
          <p:nvPr/>
        </p:nvPicPr>
        <p:blipFill>
          <a:blip r:embed="rId5"/>
          <a:stretch>
            <a:fillRect/>
          </a:stretch>
        </p:blipFill>
        <p:spPr>
          <a:xfrm>
            <a:off x="0" y="468561"/>
            <a:ext cx="1329284" cy="1329284"/>
          </a:xfrm>
          <a:prstGeom prst="rect">
            <a:avLst/>
          </a:prstGeom>
        </p:spPr>
      </p:pic>
      <p:sp>
        <p:nvSpPr>
          <p:cNvPr id="12" name="Google Shape;186;p25">
            <a:extLst>
              <a:ext uri="{FF2B5EF4-FFF2-40B4-BE49-F238E27FC236}">
                <a16:creationId xmlns:a16="http://schemas.microsoft.com/office/drawing/2014/main" id="{574283A1-8B36-A551-D304-F248775C3237}"/>
              </a:ext>
            </a:extLst>
          </p:cNvPr>
          <p:cNvSpPr txBox="1"/>
          <p:nvPr/>
        </p:nvSpPr>
        <p:spPr>
          <a:xfrm>
            <a:off x="1387597" y="575282"/>
            <a:ext cx="7548247" cy="929325"/>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000"/>
              </a:spcAft>
              <a:buNone/>
            </a:pPr>
            <a:r>
              <a:rPr lang="vi-VN" sz="2400" b="1" dirty="0">
                <a:solidFill>
                  <a:srgbClr val="002060"/>
                </a:solidFill>
                <a:latin typeface="Calibri" panose="020F0502020204030204" pitchFamily="34" charset="0"/>
                <a:ea typeface="Albert Sans"/>
                <a:cs typeface="Calibri" panose="020F0502020204030204" pitchFamily="34" charset="0"/>
                <a:sym typeface="Albert Sans"/>
              </a:rPr>
              <a:t>Mô tả sự chuyển hóa năng lượng trong chu trình nước. Nêu rõ vai trò của Mặt Trời trong chu trình này.</a:t>
            </a:r>
            <a:r>
              <a:rPr lang="en-US" sz="2400" b="1" dirty="0">
                <a:solidFill>
                  <a:srgbClr val="002060"/>
                </a:solidFill>
                <a:latin typeface="Calibri" panose="020F0502020204030204" pitchFamily="34" charset="0"/>
                <a:ea typeface="Albert Sans"/>
                <a:cs typeface="Calibri" panose="020F0502020204030204" pitchFamily="34" charset="0"/>
                <a:sym typeface="Albert Sans"/>
              </a:rPr>
              <a:t> </a:t>
            </a:r>
            <a:endParaRPr sz="2400" b="1" dirty="0">
              <a:solidFill>
                <a:srgbClr val="002060"/>
              </a:solidFill>
              <a:latin typeface="Calibri" panose="020F0502020204030204" pitchFamily="34" charset="0"/>
              <a:ea typeface="Albert Sans"/>
              <a:cs typeface="Calibri" panose="020F0502020204030204" pitchFamily="34" charset="0"/>
              <a:sym typeface="Albert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14" name="Picture 13">
            <a:extLst>
              <a:ext uri="{FF2B5EF4-FFF2-40B4-BE49-F238E27FC236}">
                <a16:creationId xmlns:a16="http://schemas.microsoft.com/office/drawing/2014/main" id="{BCBEB3C2-9A9C-7834-FAEF-E04A5A4D95A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9098" y="1746978"/>
            <a:ext cx="5177197" cy="2951355"/>
          </a:xfrm>
          <a:prstGeom prst="rect">
            <a:avLst/>
          </a:prstGeom>
          <a:noFill/>
        </p:spPr>
      </p:pic>
      <p:sp>
        <p:nvSpPr>
          <p:cNvPr id="6" name="Google Shape;121;p22">
            <a:extLst>
              <a:ext uri="{FF2B5EF4-FFF2-40B4-BE49-F238E27FC236}">
                <a16:creationId xmlns:a16="http://schemas.microsoft.com/office/drawing/2014/main" id="{E7DDFD2B-330D-5407-7FBC-10397A2F9D87}"/>
              </a:ext>
            </a:extLst>
          </p:cNvPr>
          <p:cNvSpPr txBox="1"/>
          <p:nvPr/>
        </p:nvSpPr>
        <p:spPr>
          <a:xfrm>
            <a:off x="833073" y="100713"/>
            <a:ext cx="5808732"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592F552E-7DAD-7EDC-8BF5-B55D20CD3914}"/>
              </a:ext>
            </a:extLst>
          </p:cNvPr>
          <p:cNvSpPr txBox="1"/>
          <p:nvPr/>
        </p:nvSpPr>
        <p:spPr>
          <a:xfrm>
            <a:off x="6819246" y="4276223"/>
            <a:ext cx="2202180" cy="711755"/>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làm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nóng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quyển</a:t>
            </a:r>
            <a:endParaRPr sz="2000" dirty="0">
              <a:latin typeface="Calibri" panose="020F0502020204030204" pitchFamily="34" charset="0"/>
              <a:ea typeface="Albert Sans"/>
              <a:cs typeface="Calibri" panose="020F0502020204030204" pitchFamily="34" charset="0"/>
              <a:sym typeface="Albert Sans"/>
            </a:endParaRPr>
          </a:p>
        </p:txBody>
      </p:sp>
      <p:sp>
        <p:nvSpPr>
          <p:cNvPr id="17" name="Google Shape;165;p24">
            <a:extLst>
              <a:ext uri="{FF2B5EF4-FFF2-40B4-BE49-F238E27FC236}">
                <a16:creationId xmlns:a16="http://schemas.microsoft.com/office/drawing/2014/main" id="{501F4F22-9716-CFAA-4621-F01FF2E07E7C}"/>
              </a:ext>
            </a:extLst>
          </p:cNvPr>
          <p:cNvSpPr txBox="1"/>
          <p:nvPr/>
        </p:nvSpPr>
        <p:spPr>
          <a:xfrm>
            <a:off x="7084108" y="2744043"/>
            <a:ext cx="1880076"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bốc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endParaRPr sz="2000" dirty="0">
              <a:latin typeface="Calibri" panose="020F0502020204030204" pitchFamily="34" charset="0"/>
              <a:ea typeface="Albert Sans"/>
              <a:cs typeface="Calibri" panose="020F0502020204030204" pitchFamily="34" charset="0"/>
              <a:sym typeface="Albert Sans"/>
            </a:endParaRPr>
          </a:p>
        </p:txBody>
      </p:sp>
      <p:pic>
        <p:nvPicPr>
          <p:cNvPr id="21" name="Graphic 20" descr="Line arrow Counter clockwise curve">
            <a:extLst>
              <a:ext uri="{FF2B5EF4-FFF2-40B4-BE49-F238E27FC236}">
                <a16:creationId xmlns:a16="http://schemas.microsoft.com/office/drawing/2014/main" id="{1539D5D8-CB4C-D11D-8F1F-F57D4CA7C7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75485">
            <a:off x="7662900" y="3427520"/>
            <a:ext cx="722490" cy="722490"/>
          </a:xfrm>
          <a:prstGeom prst="rect">
            <a:avLst/>
          </a:prstGeom>
        </p:spPr>
      </p:pic>
      <p:sp>
        <p:nvSpPr>
          <p:cNvPr id="24" name="Google Shape;165;p24">
            <a:extLst>
              <a:ext uri="{FF2B5EF4-FFF2-40B4-BE49-F238E27FC236}">
                <a16:creationId xmlns:a16="http://schemas.microsoft.com/office/drawing/2014/main" id="{41CCA22A-F927-C051-6308-EFC9CF7C9A69}"/>
              </a:ext>
            </a:extLst>
          </p:cNvPr>
          <p:cNvSpPr txBox="1"/>
          <p:nvPr/>
        </p:nvSpPr>
        <p:spPr>
          <a:xfrm>
            <a:off x="7141350" y="1332356"/>
            <a:ext cx="1880076"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ngưng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tụ</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endParaRPr sz="2000" dirty="0">
              <a:latin typeface="Calibri" panose="020F0502020204030204" pitchFamily="34" charset="0"/>
              <a:ea typeface="Albert Sans"/>
              <a:cs typeface="Calibri" panose="020F0502020204030204" pitchFamily="34" charset="0"/>
              <a:sym typeface="Albert Sans"/>
            </a:endParaRPr>
          </a:p>
        </p:txBody>
      </p:sp>
      <p:pic>
        <p:nvPicPr>
          <p:cNvPr id="25" name="Graphic 24" descr="Line arrow Counter clockwise curve">
            <a:extLst>
              <a:ext uri="{FF2B5EF4-FFF2-40B4-BE49-F238E27FC236}">
                <a16:creationId xmlns:a16="http://schemas.microsoft.com/office/drawing/2014/main" id="{9AC60C65-4B68-E5E2-7CC8-11E6AFA7F1E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3939">
            <a:off x="7772402" y="1970058"/>
            <a:ext cx="722490" cy="722490"/>
          </a:xfrm>
          <a:prstGeom prst="rect">
            <a:avLst/>
          </a:prstGeom>
        </p:spPr>
      </p:pic>
      <p:sp>
        <p:nvSpPr>
          <p:cNvPr id="26" name="Google Shape;165;p24">
            <a:extLst>
              <a:ext uri="{FF2B5EF4-FFF2-40B4-BE49-F238E27FC236}">
                <a16:creationId xmlns:a16="http://schemas.microsoft.com/office/drawing/2014/main" id="{93E5C644-E281-7D4D-CF42-0CB4BE8DE5FB}"/>
              </a:ext>
            </a:extLst>
          </p:cNvPr>
          <p:cNvSpPr txBox="1"/>
          <p:nvPr/>
        </p:nvSpPr>
        <p:spPr>
          <a:xfrm>
            <a:off x="3263683" y="834849"/>
            <a:ext cx="3469044" cy="557264"/>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Gió</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mang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tới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lục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địa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đồng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thời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phát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triển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về</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mật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độ</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27" name="Graphic 26" descr="Line arrow Counter clockwise curve">
            <a:extLst>
              <a:ext uri="{FF2B5EF4-FFF2-40B4-BE49-F238E27FC236}">
                <a16:creationId xmlns:a16="http://schemas.microsoft.com/office/drawing/2014/main" id="{C6967C0A-440E-E672-9E9A-0915057817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7918336">
            <a:off x="6899199" y="700220"/>
            <a:ext cx="722490" cy="722490"/>
          </a:xfrm>
          <a:prstGeom prst="rect">
            <a:avLst/>
          </a:prstGeom>
        </p:spPr>
      </p:pic>
      <p:sp>
        <p:nvSpPr>
          <p:cNvPr id="29" name="Google Shape;165;p24">
            <a:extLst>
              <a:ext uri="{FF2B5EF4-FFF2-40B4-BE49-F238E27FC236}">
                <a16:creationId xmlns:a16="http://schemas.microsoft.com/office/drawing/2014/main" id="{294ADC0E-3869-EE5B-C171-B3E4772D40EC}"/>
              </a:ext>
            </a:extLst>
          </p:cNvPr>
          <p:cNvSpPr txBox="1"/>
          <p:nvPr/>
        </p:nvSpPr>
        <p:spPr>
          <a:xfrm>
            <a:off x="339446" y="1220998"/>
            <a:ext cx="2230407" cy="856637"/>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err="1">
                <a:latin typeface="Calibri" panose="020F0502020204030204" pitchFamily="34" charset="0"/>
                <a:ea typeface="Albert Sans"/>
                <a:cs typeface="Calibri" panose="020F0502020204030204" pitchFamily="34" charset="0"/>
                <a:sym typeface="Albert Sans"/>
              </a:rPr>
              <a:t>Tạo</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mưa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với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dạng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tuyết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mưa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đá</a:t>
            </a:r>
            <a:endParaRPr sz="2000" dirty="0">
              <a:latin typeface="Calibri" panose="020F0502020204030204" pitchFamily="34" charset="0"/>
              <a:ea typeface="Albert Sans"/>
              <a:cs typeface="Calibri" panose="020F0502020204030204" pitchFamily="34" charset="0"/>
              <a:sym typeface="Albert Sans"/>
            </a:endParaRPr>
          </a:p>
        </p:txBody>
      </p:sp>
      <p:pic>
        <p:nvPicPr>
          <p:cNvPr id="30" name="Graphic 29" descr="Line arrow Counter clockwise curve">
            <a:extLst>
              <a:ext uri="{FF2B5EF4-FFF2-40B4-BE49-F238E27FC236}">
                <a16:creationId xmlns:a16="http://schemas.microsoft.com/office/drawing/2014/main" id="{BF7B9AAA-62D0-108D-DD8E-C422C082543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427329">
            <a:off x="2579704" y="752236"/>
            <a:ext cx="722490" cy="722490"/>
          </a:xfrm>
          <a:prstGeom prst="rect">
            <a:avLst/>
          </a:prstGeom>
        </p:spPr>
      </p:pic>
      <p:sp>
        <p:nvSpPr>
          <p:cNvPr id="31" name="Google Shape;165;p24">
            <a:extLst>
              <a:ext uri="{FF2B5EF4-FFF2-40B4-BE49-F238E27FC236}">
                <a16:creationId xmlns:a16="http://schemas.microsoft.com/office/drawing/2014/main" id="{BF451778-9937-79B6-C843-F70CA1BFB657}"/>
              </a:ext>
            </a:extLst>
          </p:cNvPr>
          <p:cNvSpPr txBox="1"/>
          <p:nvPr/>
        </p:nvSpPr>
        <p:spPr>
          <a:xfrm>
            <a:off x="22480" y="3041144"/>
            <a:ext cx="1993281" cy="1802012"/>
          </a:xfrm>
          <a:prstGeom prst="rect">
            <a:avLst/>
          </a:prstGeom>
          <a:noFill/>
          <a:ln>
            <a:noFill/>
          </a:ln>
        </p:spPr>
        <p:txBody>
          <a:bodyPr spcFirstLastPara="1" wrap="square" lIns="91425" tIns="182880" rIns="91425" bIns="91440" anchor="ctr" anchorCtr="0">
            <a:noAutofit/>
          </a:bodyPr>
          <a:lstStyle/>
          <a:p>
            <a:pPr lvl="0" algn="ctr">
              <a:spcAft>
                <a:spcPts val="1000"/>
              </a:spcAft>
            </a:pPr>
            <a:r>
              <a:rPr lang="en-US" sz="2000" dirty="0">
                <a:latin typeface="Calibri" panose="020F0502020204030204" pitchFamily="34" charset="0"/>
                <a:ea typeface="Albert Sans"/>
                <a:cs typeface="Calibri" panose="020F0502020204030204" pitchFamily="34" charset="0"/>
                <a:sym typeface="Albert Sans"/>
              </a:rPr>
              <a:t>1 </a:t>
            </a:r>
            <a:r>
              <a:rPr lang="en-US" sz="2000" dirty="0" err="1">
                <a:latin typeface="Calibri" panose="020F0502020204030204" pitchFamily="34" charset="0"/>
                <a:ea typeface="Albert Sans"/>
                <a:cs typeface="Calibri" panose="020F0502020204030204" pitchFamily="34" charset="0"/>
                <a:sym typeface="Albert Sans"/>
              </a:rPr>
              <a:t>phần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ngấm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xuống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mạch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nước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ngầm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còn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tồn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tại</a:t>
            </a:r>
            <a:r>
              <a:rPr lang="en-US" sz="2000" dirty="0">
                <a:latin typeface="Calibri" panose="020F0502020204030204" pitchFamily="34" charset="0"/>
                <a:ea typeface="Albert Sans"/>
                <a:cs typeface="Calibri" panose="020F0502020204030204" pitchFamily="34" charset="0"/>
                <a:sym typeface="Albert Sans"/>
              </a:rPr>
              <a:t> ở </a:t>
            </a:r>
            <a:r>
              <a:rPr lang="en-US" sz="2000" dirty="0" err="1">
                <a:latin typeface="Calibri" panose="020F0502020204030204" pitchFamily="34" charset="0"/>
                <a:ea typeface="Albert Sans"/>
                <a:cs typeface="Calibri" panose="020F0502020204030204" pitchFamily="34" charset="0"/>
                <a:sym typeface="Albert Sans"/>
              </a:rPr>
              <a:t>sông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hồ</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trở</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biển</a:t>
            </a:r>
            <a:endParaRPr sz="2000" dirty="0">
              <a:latin typeface="Calibri" panose="020F0502020204030204" pitchFamily="34" charset="0"/>
              <a:ea typeface="Albert Sans"/>
              <a:cs typeface="Calibri" panose="020F0502020204030204" pitchFamily="34" charset="0"/>
              <a:sym typeface="Albert Sans"/>
            </a:endParaRPr>
          </a:p>
        </p:txBody>
      </p:sp>
      <p:pic>
        <p:nvPicPr>
          <p:cNvPr id="32" name="Graphic 31" descr="Line arrow Counter clockwise curve">
            <a:extLst>
              <a:ext uri="{FF2B5EF4-FFF2-40B4-BE49-F238E27FC236}">
                <a16:creationId xmlns:a16="http://schemas.microsoft.com/office/drawing/2014/main" id="{83E385C9-AEA7-821E-4A93-FDF53BAD59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2785889">
            <a:off x="834023" y="2136336"/>
            <a:ext cx="722490" cy="722490"/>
          </a:xfrm>
          <a:prstGeom prst="rect">
            <a:avLst/>
          </a:prstGeom>
        </p:spPr>
      </p:pic>
      <p:pic>
        <p:nvPicPr>
          <p:cNvPr id="33" name="Graphic 32" descr="Line arrow Counter clockwise curve">
            <a:extLst>
              <a:ext uri="{FF2B5EF4-FFF2-40B4-BE49-F238E27FC236}">
                <a16:creationId xmlns:a16="http://schemas.microsoft.com/office/drawing/2014/main" id="{E8B29B1E-3103-854B-6AD9-4A180FFFD5A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633044">
            <a:off x="4210755" y="4481910"/>
            <a:ext cx="722490" cy="722490"/>
          </a:xfrm>
          <a:prstGeom prst="rect">
            <a:avLst/>
          </a:prstGeom>
        </p:spPr>
      </p:pic>
    </p:spTree>
    <p:extLst>
      <p:ext uri="{BB962C8B-B14F-4D97-AF65-F5344CB8AC3E}">
        <p14:creationId xmlns:p14="http://schemas.microsoft.com/office/powerpoint/2010/main" val="32338534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par>
                          <p:cTn id="13" fill="hold">
                            <p:stCondLst>
                              <p:cond delay="5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wipe(down)">
                                      <p:cBhvr>
                                        <p:cTn id="21" dur="500"/>
                                        <p:tgtEl>
                                          <p:spTgt spid="25"/>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left)">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500"/>
                                        <p:tgtEl>
                                          <p:spTgt spid="27"/>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left)">
                                      <p:cBhvr>
                                        <p:cTn id="34" dur="500"/>
                                        <p:tgtEl>
                                          <p:spTgt spid="2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wipe(down)">
                                      <p:cBhvr>
                                        <p:cTn id="39" dur="500"/>
                                        <p:tgtEl>
                                          <p:spTgt spid="30"/>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left)">
                                      <p:cBhvr>
                                        <p:cTn id="43" dur="500"/>
                                        <p:tgtEl>
                                          <p:spTgt spid="2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Effect transition="in" filter="wipe(down)">
                                      <p:cBhvr>
                                        <p:cTn id="48" dur="500"/>
                                        <p:tgtEl>
                                          <p:spTgt spid="32"/>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left)">
                                      <p:cBhvr>
                                        <p:cTn id="52" dur="500"/>
                                        <p:tgtEl>
                                          <p:spTgt spid="3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wipe(down)">
                                      <p:cBhvr>
                                        <p:cTn id="5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P spid="26" grpId="0"/>
      <p:bldP spid="29" grpId="0"/>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56740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3" name="Picture 12">
            <a:extLst>
              <a:ext uri="{FF2B5EF4-FFF2-40B4-BE49-F238E27FC236}">
                <a16:creationId xmlns:a16="http://schemas.microsoft.com/office/drawing/2014/main" id="{4DA44A97-C6F9-8209-0515-C524B7739D22}"/>
              </a:ext>
            </a:extLst>
          </p:cNvPr>
          <p:cNvPicPr>
            <a:picLocks noChangeAspect="1"/>
          </p:cNvPicPr>
          <p:nvPr/>
        </p:nvPicPr>
        <p:blipFill>
          <a:blip r:embed="rId4"/>
          <a:stretch>
            <a:fillRect/>
          </a:stretch>
        </p:blipFill>
        <p:spPr>
          <a:xfrm>
            <a:off x="1707006" y="572430"/>
            <a:ext cx="5729987" cy="3819991"/>
          </a:xfrm>
          <a:prstGeom prst="rect">
            <a:avLst/>
          </a:prstGeom>
        </p:spPr>
      </p:pic>
      <p:pic>
        <p:nvPicPr>
          <p:cNvPr id="14" name="Picture 4" descr="Sun ">
            <a:extLst>
              <a:ext uri="{FF2B5EF4-FFF2-40B4-BE49-F238E27FC236}">
                <a16:creationId xmlns:a16="http://schemas.microsoft.com/office/drawing/2014/main" id="{96EFE967-45FA-10C2-4688-EC5E5EF148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277" y="4498070"/>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5" name="Google Shape;165;p24">
            <a:extLst>
              <a:ext uri="{FF2B5EF4-FFF2-40B4-BE49-F238E27FC236}">
                <a16:creationId xmlns:a16="http://schemas.microsoft.com/office/drawing/2014/main" id="{FCA30DC7-891C-2596-2B2F-29F7DFCAE8F2}"/>
              </a:ext>
            </a:extLst>
          </p:cNvPr>
          <p:cNvSpPr txBox="1"/>
          <p:nvPr/>
        </p:nvSpPr>
        <p:spPr>
          <a:xfrm>
            <a:off x="625141" y="4498070"/>
            <a:ext cx="8416436" cy="484379"/>
          </a:xfrm>
          <a:prstGeom prst="rect">
            <a:avLst/>
          </a:prstGeom>
          <a:noFill/>
          <a:ln>
            <a:noFill/>
          </a:ln>
        </p:spPr>
        <p:txBody>
          <a:bodyPr spcFirstLastPara="1" wrap="square" lIns="91425" tIns="182880" rIns="91425" bIns="91440" anchor="ctr" anchorCtr="0">
            <a:noAutofit/>
          </a:bodyPr>
          <a:lstStyle/>
          <a:p>
            <a:pPr lvl="0">
              <a:spcAft>
                <a:spcPts val="1000"/>
              </a:spcAft>
            </a:pPr>
            <a:r>
              <a:rPr lang="en-US" sz="2000" b="1" dirty="0" err="1">
                <a:latin typeface="Calibri" panose="020F0502020204030204" pitchFamily="34" charset="0"/>
                <a:ea typeface="Albert Sans"/>
                <a:cs typeface="Calibri" panose="020F0502020204030204" pitchFamily="34" charset="0"/>
                <a:sym typeface="Albert Sans"/>
              </a:rPr>
              <a:t>Nước</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có</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vai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trò</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quan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trọng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trong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việc</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điều</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hòa</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trên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endParaRPr sz="2000" b="1"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5868884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60497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6595702" y="1577340"/>
            <a:ext cx="2548298" cy="2834641"/>
          </a:xfrm>
          <a:prstGeom prst="rect">
            <a:avLst/>
          </a:prstGeom>
          <a:noFill/>
          <a:ln>
            <a:noFill/>
          </a:ln>
        </p:spPr>
        <p:txBody>
          <a:bodyPr spcFirstLastPara="1" wrap="square" lIns="91425" tIns="182880" rIns="91425" bIns="91440" anchor="ctr" anchorCtr="0">
            <a:noAutofit/>
          </a:bodyPr>
          <a:lstStyle/>
          <a:p>
            <a:pPr lvl="0">
              <a:spcAft>
                <a:spcPts val="1000"/>
              </a:spcAft>
            </a:pPr>
            <a:r>
              <a:rPr lang="vi-VN" sz="2400" b="1" dirty="0">
                <a:latin typeface="Calibri" panose="020F0502020204030204" pitchFamily="34" charset="0"/>
                <a:ea typeface="Albert Sans"/>
                <a:cs typeface="Calibri" panose="020F0502020204030204" pitchFamily="34" charset="0"/>
                <a:sym typeface="Albert Sans"/>
              </a:rPr>
              <a:t>Trong chu trình này, mặt trời có vai trò </a:t>
            </a:r>
            <a:r>
              <a:rPr lang="vi-VN" sz="2400" b="1" dirty="0">
                <a:latin typeface="Calibri" panose="020F0502020204030204" pitchFamily="34" charset="0"/>
                <a:ea typeface="Albert Sans"/>
                <a:cs typeface="Calibri" panose="020F0502020204030204" pitchFamily="34" charset="0"/>
              </a:rPr>
              <a:t>bắt đầu chu trình nước</a:t>
            </a:r>
            <a:r>
              <a:rPr lang="en-US" sz="2400" b="1" dirty="0">
                <a:latin typeface="Calibri" panose="020F0502020204030204" pitchFamily="34" charset="0"/>
                <a:ea typeface="Albert Sans"/>
                <a:cs typeface="Calibri" panose="020F0502020204030204" pitchFamily="34" charset="0"/>
              </a:rPr>
              <a:t>, </a:t>
            </a:r>
            <a:r>
              <a:rPr lang="vi-VN" sz="2400" b="1" dirty="0">
                <a:latin typeface="Calibri" panose="020F0502020204030204" pitchFamily="34" charset="0"/>
                <a:ea typeface="Albert Sans"/>
                <a:cs typeface="Calibri" panose="020F0502020204030204" pitchFamily="34" charset="0"/>
                <a:sym typeface="Albert Sans"/>
              </a:rPr>
              <a:t>làm nước bay hơi khỏi biển và các dòng chảy khác.</a:t>
            </a:r>
            <a:r>
              <a:rPr lang="en-US" sz="2400" b="1" dirty="0">
                <a:latin typeface="Calibri" panose="020F0502020204030204" pitchFamily="34" charset="0"/>
                <a:ea typeface="Albert Sans"/>
                <a:cs typeface="Calibri" panose="020F0502020204030204" pitchFamily="34" charset="0"/>
                <a:sym typeface="Albert Sans"/>
              </a:rPr>
              <a:t> </a:t>
            </a:r>
            <a:endParaRPr sz="2400" b="1" dirty="0">
              <a:latin typeface="Calibri" panose="020F0502020204030204" pitchFamily="34" charset="0"/>
              <a:ea typeface="Albert Sans"/>
              <a:cs typeface="Calibri" panose="020F0502020204030204" pitchFamily="34" charset="0"/>
              <a:sym typeface="Albert Sans"/>
            </a:endParaRPr>
          </a:p>
        </p:txBody>
      </p:sp>
      <p:pic>
        <p:nvPicPr>
          <p:cNvPr id="11" name="Picture 10">
            <a:extLst>
              <a:ext uri="{FF2B5EF4-FFF2-40B4-BE49-F238E27FC236}">
                <a16:creationId xmlns:a16="http://schemas.microsoft.com/office/drawing/2014/main" id="{D8C32361-F216-93FC-47F0-4F9867159FCD}"/>
              </a:ext>
            </a:extLst>
          </p:cNvPr>
          <p:cNvPicPr>
            <a:picLocks noChangeAspect="1"/>
          </p:cNvPicPr>
          <p:nvPr/>
        </p:nvPicPr>
        <p:blipFill>
          <a:blip r:embed="rId4"/>
          <a:stretch>
            <a:fillRect/>
          </a:stretch>
        </p:blipFill>
        <p:spPr>
          <a:xfrm>
            <a:off x="182259" y="760141"/>
            <a:ext cx="6246847" cy="4163122"/>
          </a:xfrm>
          <a:prstGeom prst="rect">
            <a:avLst/>
          </a:prstGeom>
        </p:spPr>
      </p:pic>
    </p:spTree>
    <p:extLst>
      <p:ext uri="{BB962C8B-B14F-4D97-AF65-F5344CB8AC3E}">
        <p14:creationId xmlns:p14="http://schemas.microsoft.com/office/powerpoint/2010/main" val="33787544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522039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20585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Chứng tỏ năng lượng từ gió, năng lượng từ dòng chảy trên Trái Đất cũng đến từ Mặt Trời</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28588617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2"/>
          <p:cNvSpPr txBox="1">
            <a:spLocks noGrp="1"/>
          </p:cNvSpPr>
          <p:nvPr>
            <p:ph type="title"/>
          </p:nvPr>
        </p:nvSpPr>
        <p:spPr>
          <a:xfrm>
            <a:off x="720000" y="660996"/>
            <a:ext cx="770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NỘI DUNG BÀI HỌC</a:t>
            </a:r>
            <a:endParaRPr dirty="0"/>
          </a:p>
        </p:txBody>
      </p:sp>
      <p:sp>
        <p:nvSpPr>
          <p:cNvPr id="120" name="Google Shape;120;p22"/>
          <p:cNvSpPr/>
          <p:nvPr/>
        </p:nvSpPr>
        <p:spPr>
          <a:xfrm>
            <a:off x="40631" y="3698663"/>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a:solidFill>
                  <a:srgbClr val="0D086E"/>
                </a:solidFill>
                <a:latin typeface="Unbounded"/>
                <a:ea typeface="Unbounded"/>
                <a:cs typeface="Unbounded"/>
                <a:sym typeface="Unbounded"/>
              </a:rPr>
              <a:t>01</a:t>
            </a:r>
            <a:endParaRPr sz="1600" b="1">
              <a:solidFill>
                <a:srgbClr val="0D086E"/>
              </a:solidFill>
              <a:latin typeface="Unbounded"/>
              <a:ea typeface="Unbounded"/>
              <a:cs typeface="Unbounded"/>
              <a:sym typeface="Unbounded"/>
            </a:endParaRPr>
          </a:p>
        </p:txBody>
      </p:sp>
      <p:sp>
        <p:nvSpPr>
          <p:cNvPr id="121" name="Google Shape;121;p22"/>
          <p:cNvSpPr txBox="1"/>
          <p:nvPr/>
        </p:nvSpPr>
        <p:spPr>
          <a:xfrm>
            <a:off x="878520" y="3698663"/>
            <a:ext cx="2124065"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b="1" dirty="0" err="1">
                <a:solidFill>
                  <a:srgbClr val="0D086E"/>
                </a:solidFill>
                <a:latin typeface="Unbounded"/>
                <a:ea typeface="Unbounded"/>
                <a:cs typeface="Unbounded"/>
                <a:sym typeface="Unbounded"/>
              </a:rPr>
              <a:t>Vòng</a:t>
            </a:r>
            <a:r>
              <a:rPr lang="en-US" sz="2000" b="1" dirty="0">
                <a:solidFill>
                  <a:srgbClr val="0D086E"/>
                </a:solidFill>
                <a:latin typeface="Unbounded"/>
                <a:ea typeface="Unbounded"/>
                <a:cs typeface="Unbounded"/>
                <a:sym typeface="Unbounded"/>
              </a:rPr>
              <a:t> </a:t>
            </a: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Trên</a:t>
            </a:r>
            <a:r>
              <a:rPr lang="vi-VN" sz="2000" b="1" dirty="0">
                <a:solidFill>
                  <a:srgbClr val="0D086E"/>
                </a:solidFill>
                <a:latin typeface="Unbounded"/>
                <a:ea typeface="Unbounded"/>
                <a:cs typeface="Unbounded"/>
                <a:sym typeface="Unbounded"/>
              </a:rPr>
              <a:t> Trái Đất</a:t>
            </a:r>
          </a:p>
        </p:txBody>
      </p:sp>
      <p:sp>
        <p:nvSpPr>
          <p:cNvPr id="132" name="Google Shape;132;p22"/>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 name="Google Shape;133;p22"/>
          <p:cNvGrpSpPr/>
          <p:nvPr/>
        </p:nvGrpSpPr>
        <p:grpSpPr>
          <a:xfrm>
            <a:off x="8931713" y="4313899"/>
            <a:ext cx="686675" cy="686606"/>
            <a:chOff x="1006725" y="1769450"/>
            <a:chExt cx="686675" cy="686675"/>
          </a:xfrm>
        </p:grpSpPr>
        <p:sp>
          <p:nvSpPr>
            <p:cNvPr id="134" name="Google Shape;134;p22"/>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2"/>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94002F40-83AE-70D5-60BB-74301C8827B2}"/>
              </a:ext>
            </a:extLst>
          </p:cNvPr>
          <p:cNvGrpSpPr/>
          <p:nvPr/>
        </p:nvGrpSpPr>
        <p:grpSpPr>
          <a:xfrm>
            <a:off x="467794" y="1494675"/>
            <a:ext cx="2225260" cy="1901592"/>
            <a:chOff x="1119402" y="1354564"/>
            <a:chExt cx="2679447" cy="2289717"/>
          </a:xfrm>
        </p:grpSpPr>
        <p:sp>
          <p:nvSpPr>
            <p:cNvPr id="2" name="Rectangle: Rounded Corners 1">
              <a:extLst>
                <a:ext uri="{FF2B5EF4-FFF2-40B4-BE49-F238E27FC236}">
                  <a16:creationId xmlns:a16="http://schemas.microsoft.com/office/drawing/2014/main" id="{D31E8554-94EB-76D1-5649-B096F4A1ECB5}"/>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F07DE62-9B25-D27D-2727-BCB7F55C253B}"/>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6" name="Google Shape;120;p22">
            <a:extLst>
              <a:ext uri="{FF2B5EF4-FFF2-40B4-BE49-F238E27FC236}">
                <a16:creationId xmlns:a16="http://schemas.microsoft.com/office/drawing/2014/main" id="{225D628F-CE17-61B0-BA35-2992826DE8C6}"/>
              </a:ext>
            </a:extLst>
          </p:cNvPr>
          <p:cNvSpPr/>
          <p:nvPr/>
        </p:nvSpPr>
        <p:spPr>
          <a:xfrm>
            <a:off x="3106634" y="3698663"/>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dirty="0">
                <a:solidFill>
                  <a:srgbClr val="0D086E"/>
                </a:solidFill>
                <a:latin typeface="Unbounded"/>
                <a:ea typeface="Unbounded"/>
                <a:cs typeface="Unbounded"/>
                <a:sym typeface="Unbounded"/>
              </a:rPr>
              <a:t>02</a:t>
            </a:r>
            <a:endParaRPr sz="1600" b="1" dirty="0">
              <a:solidFill>
                <a:srgbClr val="0D086E"/>
              </a:solidFill>
              <a:latin typeface="Unbounded"/>
              <a:ea typeface="Unbounded"/>
              <a:cs typeface="Unbounded"/>
              <a:sym typeface="Unbounded"/>
            </a:endParaRPr>
          </a:p>
        </p:txBody>
      </p:sp>
      <p:sp>
        <p:nvSpPr>
          <p:cNvPr id="7" name="Google Shape;121;p22">
            <a:extLst>
              <a:ext uri="{FF2B5EF4-FFF2-40B4-BE49-F238E27FC236}">
                <a16:creationId xmlns:a16="http://schemas.microsoft.com/office/drawing/2014/main" id="{75E92B65-F791-1D21-8908-A8EA1038E26A}"/>
              </a:ext>
            </a:extLst>
          </p:cNvPr>
          <p:cNvSpPr txBox="1"/>
          <p:nvPr/>
        </p:nvSpPr>
        <p:spPr>
          <a:xfrm>
            <a:off x="3944523" y="3698663"/>
            <a:ext cx="2197500"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Hóa</a:t>
            </a:r>
            <a:r>
              <a:rPr lang="en-US" sz="2000" b="1" dirty="0">
                <a:solidFill>
                  <a:srgbClr val="0D086E"/>
                </a:solidFill>
                <a:latin typeface="Unbounded"/>
                <a:ea typeface="Unbounded"/>
                <a:cs typeface="Unbounded"/>
                <a:sym typeface="Unbounded"/>
              </a:rPr>
              <a:t> </a:t>
            </a:r>
            <a:r>
              <a:rPr lang="en-US" sz="2000" b="1" dirty="0" err="1">
                <a:solidFill>
                  <a:srgbClr val="0D086E"/>
                </a:solidFill>
                <a:latin typeface="Unbounded"/>
                <a:ea typeface="Unbounded"/>
                <a:cs typeface="Unbounded"/>
                <a:sym typeface="Unbounded"/>
              </a:rPr>
              <a:t>Thạch</a:t>
            </a:r>
            <a:endParaRPr lang="vi-VN" sz="2000" b="1" dirty="0">
              <a:solidFill>
                <a:srgbClr val="0D086E"/>
              </a:solidFill>
              <a:latin typeface="Unbounded"/>
              <a:ea typeface="Unbounded"/>
              <a:cs typeface="Unbounded"/>
              <a:sym typeface="Unbounded"/>
            </a:endParaRPr>
          </a:p>
        </p:txBody>
      </p:sp>
      <p:grpSp>
        <p:nvGrpSpPr>
          <p:cNvPr id="3" name="Group 2">
            <a:extLst>
              <a:ext uri="{FF2B5EF4-FFF2-40B4-BE49-F238E27FC236}">
                <a16:creationId xmlns:a16="http://schemas.microsoft.com/office/drawing/2014/main" id="{4CC5D771-C2DF-AD97-41EB-2798AA9FD4B6}"/>
              </a:ext>
            </a:extLst>
          </p:cNvPr>
          <p:cNvGrpSpPr/>
          <p:nvPr/>
        </p:nvGrpSpPr>
        <p:grpSpPr>
          <a:xfrm>
            <a:off x="3533797" y="1494675"/>
            <a:ext cx="2225260" cy="1901592"/>
            <a:chOff x="5479202" y="1441471"/>
            <a:chExt cx="2225260" cy="1901592"/>
          </a:xfrm>
        </p:grpSpPr>
        <p:sp>
          <p:nvSpPr>
            <p:cNvPr id="9" name="Rectangle: Rounded Corners 8">
              <a:extLst>
                <a:ext uri="{FF2B5EF4-FFF2-40B4-BE49-F238E27FC236}">
                  <a16:creationId xmlns:a16="http://schemas.microsoft.com/office/drawing/2014/main" id="{D6E09B8D-6531-96DA-F1E1-589B81E10B6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Fossil fuel ">
              <a:extLst>
                <a:ext uri="{FF2B5EF4-FFF2-40B4-BE49-F238E27FC236}">
                  <a16:creationId xmlns:a16="http://schemas.microsoft.com/office/drawing/2014/main" id="{462F2901-E87A-EA86-7691-6A3C612FA3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Google Shape;120;p22">
            <a:extLst>
              <a:ext uri="{FF2B5EF4-FFF2-40B4-BE49-F238E27FC236}">
                <a16:creationId xmlns:a16="http://schemas.microsoft.com/office/drawing/2014/main" id="{71C2B60A-5902-F33C-AD5A-7ECF25715764}"/>
              </a:ext>
            </a:extLst>
          </p:cNvPr>
          <p:cNvSpPr/>
          <p:nvPr/>
        </p:nvSpPr>
        <p:spPr>
          <a:xfrm>
            <a:off x="6209630" y="3658487"/>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1600" b="1" dirty="0">
                <a:solidFill>
                  <a:srgbClr val="0D086E"/>
                </a:solidFill>
                <a:latin typeface="Unbounded"/>
                <a:ea typeface="Unbounded"/>
                <a:cs typeface="Unbounded"/>
                <a:sym typeface="Unbounded"/>
              </a:rPr>
              <a:t>03</a:t>
            </a:r>
            <a:endParaRPr sz="1600" b="1" dirty="0">
              <a:solidFill>
                <a:srgbClr val="0D086E"/>
              </a:solidFill>
              <a:latin typeface="Unbounded"/>
              <a:ea typeface="Unbounded"/>
              <a:cs typeface="Unbounded"/>
              <a:sym typeface="Unbounded"/>
            </a:endParaRPr>
          </a:p>
        </p:txBody>
      </p:sp>
      <p:sp>
        <p:nvSpPr>
          <p:cNvPr id="13" name="Google Shape;121;p22">
            <a:extLst>
              <a:ext uri="{FF2B5EF4-FFF2-40B4-BE49-F238E27FC236}">
                <a16:creationId xmlns:a16="http://schemas.microsoft.com/office/drawing/2014/main" id="{AE1EA519-BE4F-7242-9F5B-5E51012D8990}"/>
              </a:ext>
            </a:extLst>
          </p:cNvPr>
          <p:cNvSpPr txBox="1"/>
          <p:nvPr/>
        </p:nvSpPr>
        <p:spPr>
          <a:xfrm>
            <a:off x="7047519" y="3658487"/>
            <a:ext cx="2197500" cy="686606"/>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en-US" sz="2000" b="1" dirty="0" err="1">
                <a:solidFill>
                  <a:srgbClr val="0D086E"/>
                </a:solidFill>
                <a:latin typeface="Unbounded"/>
                <a:ea typeface="Unbounded"/>
                <a:cs typeface="Unbounded"/>
                <a:sym typeface="Unbounded"/>
              </a:rPr>
              <a:t>Giá</a:t>
            </a:r>
            <a:r>
              <a:rPr lang="en-US" sz="2000" b="1" dirty="0">
                <a:solidFill>
                  <a:srgbClr val="0D086E"/>
                </a:solidFill>
                <a:latin typeface="Unbounded"/>
                <a:ea typeface="Unbounded"/>
                <a:cs typeface="Unbounded"/>
                <a:sym typeface="Unbounded"/>
              </a:rPr>
              <a:t> </a:t>
            </a:r>
            <a:r>
              <a:rPr lang="vi-VN" sz="2000" b="1" dirty="0">
                <a:solidFill>
                  <a:srgbClr val="0D086E"/>
                </a:solidFill>
                <a:latin typeface="Unbounded"/>
                <a:ea typeface="Unbounded"/>
                <a:cs typeface="Unbounded"/>
                <a:sym typeface="Unbounded"/>
              </a:rPr>
              <a:t>Năng Lượng </a:t>
            </a:r>
            <a:r>
              <a:rPr lang="en-US" sz="2000" b="1" dirty="0" err="1">
                <a:solidFill>
                  <a:srgbClr val="0D086E"/>
                </a:solidFill>
                <a:latin typeface="Unbounded"/>
                <a:ea typeface="Unbounded"/>
                <a:cs typeface="Unbounded"/>
                <a:sym typeface="Unbounded"/>
              </a:rPr>
              <a:t>Hóa</a:t>
            </a:r>
            <a:r>
              <a:rPr lang="en-US" sz="2000" b="1" dirty="0">
                <a:solidFill>
                  <a:srgbClr val="0D086E"/>
                </a:solidFill>
                <a:latin typeface="Unbounded"/>
                <a:ea typeface="Unbounded"/>
                <a:cs typeface="Unbounded"/>
                <a:sym typeface="Unbounded"/>
              </a:rPr>
              <a:t> </a:t>
            </a:r>
            <a:r>
              <a:rPr lang="en-US" sz="2000" b="1" dirty="0" err="1">
                <a:solidFill>
                  <a:srgbClr val="0D086E"/>
                </a:solidFill>
                <a:latin typeface="Unbounded"/>
                <a:ea typeface="Unbounded"/>
                <a:cs typeface="Unbounded"/>
                <a:sym typeface="Unbounded"/>
              </a:rPr>
              <a:t>Thạch</a:t>
            </a:r>
            <a:endParaRPr lang="vi-VN" sz="2000" b="1" dirty="0">
              <a:solidFill>
                <a:srgbClr val="0D086E"/>
              </a:solidFill>
              <a:latin typeface="Unbounded"/>
              <a:ea typeface="Unbounded"/>
              <a:cs typeface="Unbounded"/>
              <a:sym typeface="Unbounded"/>
            </a:endParaRPr>
          </a:p>
        </p:txBody>
      </p:sp>
      <p:grpSp>
        <p:nvGrpSpPr>
          <p:cNvPr id="17" name="Group 16">
            <a:extLst>
              <a:ext uri="{FF2B5EF4-FFF2-40B4-BE49-F238E27FC236}">
                <a16:creationId xmlns:a16="http://schemas.microsoft.com/office/drawing/2014/main" id="{F5210A8D-FE1A-1515-D97E-EE1B01312F4D}"/>
              </a:ext>
            </a:extLst>
          </p:cNvPr>
          <p:cNvGrpSpPr/>
          <p:nvPr/>
        </p:nvGrpSpPr>
        <p:grpSpPr>
          <a:xfrm>
            <a:off x="6636793" y="1454499"/>
            <a:ext cx="2225260" cy="1901592"/>
            <a:chOff x="6636793" y="1454499"/>
            <a:chExt cx="2225260" cy="1901592"/>
          </a:xfrm>
        </p:grpSpPr>
        <p:sp>
          <p:nvSpPr>
            <p:cNvPr id="15" name="Rectangle: Rounded Corners 14">
              <a:extLst>
                <a:ext uri="{FF2B5EF4-FFF2-40B4-BE49-F238E27FC236}">
                  <a16:creationId xmlns:a16="http://schemas.microsoft.com/office/drawing/2014/main" id="{B10DD60B-B7BB-2DE5-72C1-BB75990B3044}"/>
                </a:ext>
              </a:extLst>
            </p:cNvPr>
            <p:cNvSpPr/>
            <p:nvPr/>
          </p:nvSpPr>
          <p:spPr>
            <a:xfrm>
              <a:off x="6636793" y="1454499"/>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descr="Salary ">
              <a:extLst>
                <a:ext uri="{FF2B5EF4-FFF2-40B4-BE49-F238E27FC236}">
                  <a16:creationId xmlns:a16="http://schemas.microsoft.com/office/drawing/2014/main" id="{18C76C78-51D6-AB75-2294-040B217FE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340" y="1795695"/>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0" presetClass="entr" presetSubtype="0" fill="hold" grpId="0" nodeType="afterEffect">
                                  <p:stCondLst>
                                    <p:cond delay="0"/>
                                  </p:stCondLst>
                                  <p:childTnLst>
                                    <p:set>
                                      <p:cBhvr>
                                        <p:cTn id="12" dur="1" fill="hold">
                                          <p:stCondLst>
                                            <p:cond delay="0"/>
                                          </p:stCondLst>
                                        </p:cTn>
                                        <p:tgtEl>
                                          <p:spTgt spid="120"/>
                                        </p:tgtEl>
                                        <p:attrNameLst>
                                          <p:attrName>style.visibility</p:attrName>
                                        </p:attrNameLst>
                                      </p:cBhvr>
                                      <p:to>
                                        <p:strVal val="visible"/>
                                      </p:to>
                                    </p:set>
                                    <p:animEffect transition="in" filter="fade">
                                      <p:cBhvr>
                                        <p:cTn id="13" dur="500"/>
                                        <p:tgtEl>
                                          <p:spTgt spid="120"/>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21"/>
                                        </p:tgtEl>
                                        <p:attrNameLst>
                                          <p:attrName>style.visibility</p:attrName>
                                        </p:attrNameLst>
                                      </p:cBhvr>
                                      <p:to>
                                        <p:strVal val="visible"/>
                                      </p:to>
                                    </p:set>
                                    <p:animEffect transition="in" filter="randombar(horizontal)">
                                      <p:cBhvr>
                                        <p:cTn id="17" dur="500"/>
                                        <p:tgtEl>
                                          <p:spTgt spid="12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000"/>
                            </p:stCondLst>
                            <p:childTnLst>
                              <p:par>
                                <p:cTn id="30" presetID="14" presetClass="entr" presetSubtype="10" fill="hold" grpId="0"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randombar(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p:cTn id="37" dur="500" fill="hold"/>
                                        <p:tgtEl>
                                          <p:spTgt spid="17"/>
                                        </p:tgtEl>
                                        <p:attrNameLst>
                                          <p:attrName>ppt_w</p:attrName>
                                        </p:attrNameLst>
                                      </p:cBhvr>
                                      <p:tavLst>
                                        <p:tav tm="0">
                                          <p:val>
                                            <p:fltVal val="0"/>
                                          </p:val>
                                        </p:tav>
                                        <p:tav tm="100000">
                                          <p:val>
                                            <p:strVal val="#ppt_w"/>
                                          </p:val>
                                        </p:tav>
                                      </p:tavLst>
                                    </p:anim>
                                    <p:anim calcmode="lin" valueType="num">
                                      <p:cBhvr>
                                        <p:cTn id="38" dur="500" fill="hold"/>
                                        <p:tgtEl>
                                          <p:spTgt spid="17"/>
                                        </p:tgtEl>
                                        <p:attrNameLst>
                                          <p:attrName>ppt_h</p:attrName>
                                        </p:attrNameLst>
                                      </p:cBhvr>
                                      <p:tavLst>
                                        <p:tav tm="0">
                                          <p:val>
                                            <p:fltVal val="0"/>
                                          </p:val>
                                        </p:tav>
                                        <p:tav tm="100000">
                                          <p:val>
                                            <p:strVal val="#ppt_h"/>
                                          </p:val>
                                        </p:tav>
                                      </p:tavLst>
                                    </p:anim>
                                    <p:animEffect transition="in" filter="fade">
                                      <p:cBhvr>
                                        <p:cTn id="39" dur="500"/>
                                        <p:tgtEl>
                                          <p:spTgt spid="17"/>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randombar(horizontal)">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animBg="1"/>
      <p:bldP spid="121" grpId="0"/>
      <p:bldP spid="6" grpId="0" animBg="1"/>
      <p:bldP spid="7" grpId="0"/>
      <p:bldP spid="12" grpId="0" animBg="1"/>
      <p:bldP spid="1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2" name="Picture 1">
            <a:extLst>
              <a:ext uri="{FF2B5EF4-FFF2-40B4-BE49-F238E27FC236}">
                <a16:creationId xmlns:a16="http://schemas.microsoft.com/office/drawing/2014/main" id="{C9F89CA1-A7E0-FD92-CB92-0B568E876A03}"/>
              </a:ext>
            </a:extLst>
          </p:cNvPr>
          <p:cNvPicPr>
            <a:picLocks noChangeAspect="1"/>
          </p:cNvPicPr>
          <p:nvPr/>
        </p:nvPicPr>
        <p:blipFill>
          <a:blip r:embed="rId3"/>
          <a:stretch>
            <a:fillRect/>
          </a:stretch>
        </p:blipFill>
        <p:spPr>
          <a:xfrm>
            <a:off x="765079" y="600758"/>
            <a:ext cx="7173183" cy="3071019"/>
          </a:xfrm>
          <a:prstGeom prst="rect">
            <a:avLst/>
          </a:prstGeom>
        </p:spPr>
      </p:pic>
      <p:grpSp>
        <p:nvGrpSpPr>
          <p:cNvPr id="7" name="Group 6">
            <a:extLst>
              <a:ext uri="{FF2B5EF4-FFF2-40B4-BE49-F238E27FC236}">
                <a16:creationId xmlns:a16="http://schemas.microsoft.com/office/drawing/2014/main" id="{B77F076C-3055-79EB-CBD2-AADD045BFC35}"/>
              </a:ext>
            </a:extLst>
          </p:cNvPr>
          <p:cNvGrpSpPr/>
          <p:nvPr/>
        </p:nvGrpSpPr>
        <p:grpSpPr>
          <a:xfrm>
            <a:off x="295788" y="97056"/>
            <a:ext cx="469291" cy="401032"/>
            <a:chOff x="1119402" y="1354564"/>
            <a:chExt cx="2679447" cy="2289717"/>
          </a:xfrm>
        </p:grpSpPr>
        <p:sp>
          <p:nvSpPr>
            <p:cNvPr id="8" name="Rectangle: Rounded Corners 7">
              <a:extLst>
                <a:ext uri="{FF2B5EF4-FFF2-40B4-BE49-F238E27FC236}">
                  <a16:creationId xmlns:a16="http://schemas.microsoft.com/office/drawing/2014/main" id="{B74769E5-7148-6C83-766A-671089B13B7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4FE9ABCD-3EDF-5C61-8BF6-54242047C2F3}"/>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3" name="Google Shape;121;p22">
            <a:extLst>
              <a:ext uri="{FF2B5EF4-FFF2-40B4-BE49-F238E27FC236}">
                <a16:creationId xmlns:a16="http://schemas.microsoft.com/office/drawing/2014/main" id="{DABD6BF6-B9C7-67B3-433B-B988383852FA}"/>
              </a:ext>
            </a:extLst>
          </p:cNvPr>
          <p:cNvSpPr txBox="1"/>
          <p:nvPr/>
        </p:nvSpPr>
        <p:spPr>
          <a:xfrm>
            <a:off x="833073" y="100713"/>
            <a:ext cx="604973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4" name="Group 3">
            <a:extLst>
              <a:ext uri="{FF2B5EF4-FFF2-40B4-BE49-F238E27FC236}">
                <a16:creationId xmlns:a16="http://schemas.microsoft.com/office/drawing/2014/main" id="{58C515A8-A8F0-90CF-8341-E4A13EED94DA}"/>
              </a:ext>
            </a:extLst>
          </p:cNvPr>
          <p:cNvGrpSpPr/>
          <p:nvPr/>
        </p:nvGrpSpPr>
        <p:grpSpPr>
          <a:xfrm>
            <a:off x="295788" y="97056"/>
            <a:ext cx="469291" cy="401032"/>
            <a:chOff x="1119402" y="1354564"/>
            <a:chExt cx="2679447" cy="2289717"/>
          </a:xfrm>
        </p:grpSpPr>
        <p:sp>
          <p:nvSpPr>
            <p:cNvPr id="5" name="Rectangle: Rounded Corners 4">
              <a:extLst>
                <a:ext uri="{FF2B5EF4-FFF2-40B4-BE49-F238E27FC236}">
                  <a16:creationId xmlns:a16="http://schemas.microsoft.com/office/drawing/2014/main" id="{89F2BA9F-AFBD-EA46-E010-D323B5888DC1}"/>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DF8781F-6C24-0E83-8832-6FD4037F34DB}"/>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15" name="Google Shape;165;p24">
            <a:extLst>
              <a:ext uri="{FF2B5EF4-FFF2-40B4-BE49-F238E27FC236}">
                <a16:creationId xmlns:a16="http://schemas.microsoft.com/office/drawing/2014/main" id="{FCA30DC7-891C-2596-2B2F-29F7DFCAE8F2}"/>
              </a:ext>
            </a:extLst>
          </p:cNvPr>
          <p:cNvSpPr txBox="1"/>
          <p:nvPr/>
        </p:nvSpPr>
        <p:spPr>
          <a:xfrm>
            <a:off x="219739" y="3719298"/>
            <a:ext cx="8860465" cy="1323489"/>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sz="2200" dirty="0"/>
              <a:t>Năng lượng Mặt Trời làm nóng nước và khí quyển, tạo ra sự chênh lệch nhiệt độ giữa các vùng trên Trái Đất, gây ra sự chuyển động của không khí và các dòng hải lưu trong đại dương, tạo ra năng lượng từ gió, năng lượng từ dòng chảy, năng lượng từ sóng biển, từ dòng biển trên </a:t>
            </a:r>
            <a:r>
              <a:rPr lang="en-US" sz="2200" dirty="0"/>
              <a:t>T</a:t>
            </a:r>
            <a:r>
              <a:rPr lang="vi-VN" sz="2200" dirty="0"/>
              <a:t>rái Đất.</a:t>
            </a:r>
            <a:endParaRPr sz="2200" dirty="0">
              <a:sym typeface="Albert Sans"/>
            </a:endParaRPr>
          </a:p>
        </p:txBody>
      </p:sp>
    </p:spTree>
    <p:extLst>
      <p:ext uri="{BB962C8B-B14F-4D97-AF65-F5344CB8AC3E}">
        <p14:creationId xmlns:p14="http://schemas.microsoft.com/office/powerpoint/2010/main" val="77660900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546661"/>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Từ vòng năng lượng trên Trái Đất như mô tả trong Hình 16.1 và 16.2, hãy lấy các ví dụ chứng tỏ năng lượng của Trái Đất đến từ Mặt Trời.</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4047759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819953"/>
            <a:ext cx="7919806" cy="5138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defTabSz="914400" eaLnBrk="1" fontAlgn="auto" latinLnBrk="0" hangingPunct="1">
              <a:lnSpc>
                <a:spcPct val="115000"/>
              </a:lnSpc>
              <a:spcAft>
                <a:spcPts val="1000"/>
              </a:spcAft>
              <a:buSzTx/>
              <a:buNone/>
              <a:tabLst/>
              <a:defRPr kumimoji="0" sz="2000" b="1" kern="0" spc="0" normalizeH="0" baseline="0">
                <a:ln>
                  <a:noFill/>
                </a:ln>
                <a:effectLst/>
                <a:uLnTx/>
                <a:uFillTx/>
                <a:latin typeface="Calibri" panose="020F0502020204030204" pitchFamily="34" charset="0"/>
                <a:ea typeface="Albert Sans"/>
                <a:cs typeface="Calibri" panose="020F0502020204030204" pitchFamily="34" charset="0"/>
              </a:defRPr>
            </a:lvl1pPr>
          </a:lstStyle>
          <a:p>
            <a:r>
              <a:rPr lang="vi-VN" b="0" dirty="0"/>
              <a:t>Ban ngày, sử dụng ánh sáng Mặt Trời để làm sáng căn phòng, nơi làm việc</a:t>
            </a:r>
            <a:endParaRPr b="0" dirty="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88" y="656094"/>
            <a:ext cx="684406" cy="684406"/>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Photo interior modern design room 3d illustration">
            <a:extLst>
              <a:ext uri="{FF2B5EF4-FFF2-40B4-BE49-F238E27FC236}">
                <a16:creationId xmlns:a16="http://schemas.microsoft.com/office/drawing/2014/main" id="{18E64CAD-316D-60A9-B22B-5CBF778643B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7077" y="1333785"/>
            <a:ext cx="6269845" cy="3585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4453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124"/>
                                        </p:tgtEl>
                                        <p:attrNameLst>
                                          <p:attrName>style.visibility</p:attrName>
                                        </p:attrNameLst>
                                      </p:cBhvr>
                                      <p:to>
                                        <p:strVal val="visible"/>
                                      </p:to>
                                    </p:set>
                                    <p:animEffect transition="in" filter="randombar(horizontal)">
                                      <p:cBhvr>
                                        <p:cTn id="17"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026" name="Picture 2" descr="Clothes drying and hanging outdoor">
            <a:extLst>
              <a:ext uri="{FF2B5EF4-FFF2-40B4-BE49-F238E27FC236}">
                <a16:creationId xmlns:a16="http://schemas.microsoft.com/office/drawing/2014/main" id="{C1C0FE7E-CE77-CE65-A0FC-DAC7087F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9" y="1684647"/>
            <a:ext cx="3984935" cy="2934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ryside landscape illustration">
            <a:extLst>
              <a:ext uri="{FF2B5EF4-FFF2-40B4-BE49-F238E27FC236}">
                <a16:creationId xmlns:a16="http://schemas.microsoft.com/office/drawing/2014/main" id="{99CBF466-ED56-C7FE-3AFD-3E9B5EAA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713" y="1682468"/>
            <a:ext cx="4401246" cy="29318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5"/>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943325"/>
            <a:ext cx="7919806" cy="513832"/>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marL="0" indent="0" defTabSz="914400" eaLnBrk="1" fontAlgn="auto" latinLnBrk="0" hangingPunct="1">
              <a:lnSpc>
                <a:spcPct val="115000"/>
              </a:lnSpc>
              <a:spcAft>
                <a:spcPts val="1000"/>
              </a:spcAft>
              <a:buSzTx/>
              <a:buNone/>
              <a:tabLst/>
              <a:defRPr kumimoji="0" sz="2000" kern="0" spc="0" normalizeH="0" baseline="0">
                <a:ln>
                  <a:noFill/>
                </a:ln>
                <a:effectLst/>
                <a:uLnTx/>
                <a:uFillTx/>
                <a:latin typeface="Calibri" panose="020F0502020204030204" pitchFamily="34" charset="0"/>
                <a:ea typeface="Albert Sans"/>
                <a:cs typeface="Calibri" panose="020F0502020204030204" pitchFamily="34" charset="0"/>
              </a:defRPr>
            </a:lvl1pPr>
          </a:lstStyle>
          <a:p>
            <a:r>
              <a:rPr lang="vi-VN" dirty="0"/>
              <a:t>Sử dụng năng lượng nhiệt, năng lượng gió để làm khô các đồ vật (quần áo, giày dép,…), thực phẩm (thóc, cá,…), ….</a:t>
            </a:r>
            <a:endParaRPr dirty="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88" y="779466"/>
            <a:ext cx="684406" cy="6844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68964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pic>
        <p:nvPicPr>
          <p:cNvPr id="1030" name="Picture 6" descr="Khoan 20km vào lòng đất khai thác năng lượng địa nhiệt - Tuổi Trẻ Online">
            <a:extLst>
              <a:ext uri="{FF2B5EF4-FFF2-40B4-BE49-F238E27FC236}">
                <a16:creationId xmlns:a16="http://schemas.microsoft.com/office/drawing/2014/main" id="{C3F2EF09-9EDE-6075-3D22-520E50C9F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758" y="788137"/>
            <a:ext cx="7880483" cy="3189133"/>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65;p24">
            <a:extLst>
              <a:ext uri="{FF2B5EF4-FFF2-40B4-BE49-F238E27FC236}">
                <a16:creationId xmlns:a16="http://schemas.microsoft.com/office/drawing/2014/main" id="{22DC3B77-FA26-0A46-8534-D656C28E59BE}"/>
              </a:ext>
            </a:extLst>
          </p:cNvPr>
          <p:cNvSpPr txBox="1"/>
          <p:nvPr/>
        </p:nvSpPr>
        <p:spPr>
          <a:xfrm>
            <a:off x="631758" y="4094283"/>
            <a:ext cx="7880483" cy="948504"/>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Năng</a:t>
            </a:r>
            <a:r>
              <a:rPr lang="en-US" dirty="0"/>
              <a:t> </a:t>
            </a:r>
            <a:r>
              <a:rPr lang="en-US" dirty="0" err="1"/>
              <a:t>lượng</a:t>
            </a:r>
            <a:r>
              <a:rPr lang="en-US" dirty="0"/>
              <a:t> </a:t>
            </a:r>
            <a:r>
              <a:rPr lang="en-US" dirty="0" err="1"/>
              <a:t>đến</a:t>
            </a:r>
            <a:r>
              <a:rPr lang="en-US" dirty="0"/>
              <a:t> </a:t>
            </a:r>
            <a:r>
              <a:rPr lang="en-US" dirty="0" err="1"/>
              <a:t>từ</a:t>
            </a:r>
            <a:r>
              <a:rPr lang="en-US" dirty="0"/>
              <a:t> </a:t>
            </a:r>
            <a:r>
              <a:rPr lang="en-US" dirty="0" err="1"/>
              <a:t>lõi</a:t>
            </a:r>
            <a:r>
              <a:rPr lang="en-US" dirty="0"/>
              <a:t> </a:t>
            </a:r>
            <a:r>
              <a:rPr lang="en-US" dirty="0" err="1"/>
              <a:t>Trái</a:t>
            </a:r>
            <a:r>
              <a:rPr lang="en-US" dirty="0"/>
              <a:t> </a:t>
            </a:r>
            <a:r>
              <a:rPr lang="en-US" dirty="0" err="1"/>
              <a:t>Đất</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chuyển</a:t>
            </a:r>
            <a:r>
              <a:rPr lang="en-US" dirty="0"/>
              <a:t> </a:t>
            </a:r>
            <a:r>
              <a:rPr lang="en-US" dirty="0" err="1"/>
              <a:t>động</a:t>
            </a:r>
            <a:r>
              <a:rPr lang="en-US" dirty="0"/>
              <a:t> </a:t>
            </a:r>
            <a:r>
              <a:rPr lang="en-US" dirty="0" err="1"/>
              <a:t>của</a:t>
            </a:r>
            <a:r>
              <a:rPr lang="en-US" dirty="0"/>
              <a:t> </a:t>
            </a:r>
            <a:r>
              <a:rPr lang="en-US" dirty="0" err="1"/>
              <a:t>các</a:t>
            </a:r>
            <a:r>
              <a:rPr lang="en-US" dirty="0"/>
              <a:t> </a:t>
            </a:r>
            <a:r>
              <a:rPr lang="en-US" dirty="0" err="1"/>
              <a:t>mảng</a:t>
            </a:r>
            <a:r>
              <a:rPr lang="en-US" dirty="0"/>
              <a:t> </a:t>
            </a:r>
            <a:r>
              <a:rPr lang="en-US" dirty="0" err="1"/>
              <a:t>kiến</a:t>
            </a:r>
            <a:r>
              <a:rPr lang="en-US" dirty="0"/>
              <a:t> </a:t>
            </a:r>
            <a:r>
              <a:rPr lang="en-US" dirty="0" err="1"/>
              <a:t>tạo</a:t>
            </a:r>
            <a:r>
              <a:rPr lang="en-US" dirty="0"/>
              <a:t> </a:t>
            </a:r>
            <a:r>
              <a:rPr lang="en-US" dirty="0" err="1"/>
              <a:t>của</a:t>
            </a:r>
            <a:r>
              <a:rPr lang="en-US" dirty="0"/>
              <a:t> TĐ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núi</a:t>
            </a:r>
            <a:r>
              <a:rPr lang="en-US" dirty="0"/>
              <a:t> </a:t>
            </a:r>
            <a:r>
              <a:rPr lang="en-US" dirty="0" err="1"/>
              <a:t>lửa</a:t>
            </a:r>
            <a:r>
              <a:rPr lang="en-US" dirty="0"/>
              <a:t> </a:t>
            </a:r>
            <a:r>
              <a:rPr lang="en-US" dirty="0" err="1"/>
              <a:t>và</a:t>
            </a:r>
            <a:r>
              <a:rPr lang="en-US" dirty="0"/>
              <a:t> </a:t>
            </a:r>
            <a:r>
              <a:rPr lang="en-US" dirty="0" err="1"/>
              <a:t>động</a:t>
            </a:r>
            <a:r>
              <a:rPr lang="en-US" dirty="0"/>
              <a:t> </a:t>
            </a:r>
            <a:r>
              <a:rPr lang="en-US" dirty="0" err="1"/>
              <a:t>đất</a:t>
            </a:r>
            <a:endParaRPr dirty="0">
              <a:sym typeface="Albert Sans"/>
            </a:endParaRPr>
          </a:p>
        </p:txBody>
      </p:sp>
    </p:spTree>
    <p:extLst>
      <p:ext uri="{BB962C8B-B14F-4D97-AF65-F5344CB8AC3E}">
        <p14:creationId xmlns:p14="http://schemas.microsoft.com/office/powerpoint/2010/main" val="13932217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dirty="0" err="1"/>
              <a:t>lượng</a:t>
            </a:r>
            <a:r>
              <a:rPr lang="en-US" dirty="0"/>
              <a:t> </a:t>
            </a:r>
            <a:r>
              <a:rPr lang="en-US" dirty="0" err="1"/>
              <a:t>địa</a:t>
            </a:r>
            <a:r>
              <a:rPr lang="en-US" dirty="0"/>
              <a:t> </a:t>
            </a:r>
            <a:r>
              <a:rPr lang="en-US" dirty="0" err="1"/>
              <a:t>nhiệt</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và</a:t>
            </a:r>
            <a:r>
              <a:rPr lang="en-US" dirty="0"/>
              <a:t> </a:t>
            </a:r>
            <a:r>
              <a:rPr lang="en-US" dirty="0" err="1"/>
              <a:t>sản</a:t>
            </a:r>
            <a:r>
              <a:rPr lang="en-US" dirty="0"/>
              <a:t> </a:t>
            </a:r>
            <a:r>
              <a:rPr lang="en-US" dirty="0" err="1"/>
              <a:t>xuất</a:t>
            </a:r>
            <a:endParaRPr dirty="0">
              <a:sym typeface="Albert Sans"/>
            </a:endParaRPr>
          </a:p>
        </p:txBody>
      </p:sp>
      <p:pic>
        <p:nvPicPr>
          <p:cNvPr id="1028" name="Picture 4" descr="Khai thác năng lượng địa nhiệt của trái đất">
            <a:extLst>
              <a:ext uri="{FF2B5EF4-FFF2-40B4-BE49-F238E27FC236}">
                <a16:creationId xmlns:a16="http://schemas.microsoft.com/office/drawing/2014/main" id="{C554E087-F9AE-6798-EE00-B133D3C13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066" y="617552"/>
            <a:ext cx="6689865" cy="401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95101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026" name="Picture 2" descr="Đánh giá tiềm năng, dự báo phát triển điện địa nhiệt trên thế giới và Việt  Nam">
            <a:extLst>
              <a:ext uri="{FF2B5EF4-FFF2-40B4-BE49-F238E27FC236}">
                <a16:creationId xmlns:a16="http://schemas.microsoft.com/office/drawing/2014/main" id="{68052A02-59D1-EC0C-3AEB-B0A2994927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695" b="8607"/>
          <a:stretch/>
        </p:blipFill>
        <p:spPr bwMode="auto">
          <a:xfrm>
            <a:off x="925127" y="611237"/>
            <a:ext cx="7070725" cy="4150686"/>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Địa</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Nhiệt</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lượng địa nhiệt trong đời sống và sản xuất</a:t>
            </a:r>
            <a:endParaRPr lang="vi-VN" dirty="0">
              <a:sym typeface="Albert Sans"/>
            </a:endParaRPr>
          </a:p>
        </p:txBody>
      </p:sp>
    </p:spTree>
    <p:extLst>
      <p:ext uri="{BB962C8B-B14F-4D97-AF65-F5344CB8AC3E}">
        <p14:creationId xmlns:p14="http://schemas.microsoft.com/office/powerpoint/2010/main" val="24249309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5828370" y="1826867"/>
            <a:ext cx="3315630" cy="2522107"/>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Là</a:t>
            </a:r>
            <a:r>
              <a:rPr lang="en-US" dirty="0"/>
              <a:t> </a:t>
            </a:r>
            <a:r>
              <a:rPr lang="en-US" dirty="0" err="1"/>
              <a:t>kết</a:t>
            </a:r>
            <a:r>
              <a:rPr lang="en-US" dirty="0"/>
              <a:t> </a:t>
            </a:r>
            <a:r>
              <a:rPr lang="en-US" dirty="0" err="1"/>
              <a:t>quả</a:t>
            </a:r>
            <a:r>
              <a:rPr lang="en-US" dirty="0"/>
              <a:t> </a:t>
            </a:r>
            <a:r>
              <a:rPr lang="en-US" dirty="0" err="1"/>
              <a:t>của</a:t>
            </a:r>
            <a:r>
              <a:rPr lang="en-US" dirty="0"/>
              <a:t> </a:t>
            </a:r>
            <a:r>
              <a:rPr lang="en-US" dirty="0" err="1"/>
              <a:t>lực</a:t>
            </a:r>
            <a:r>
              <a:rPr lang="en-US" dirty="0"/>
              <a:t> </a:t>
            </a:r>
            <a:r>
              <a:rPr lang="en-US" dirty="0" err="1"/>
              <a:t>hút</a:t>
            </a:r>
            <a:r>
              <a:rPr lang="en-US" dirty="0"/>
              <a:t> </a:t>
            </a:r>
            <a:r>
              <a:rPr lang="en-US" dirty="0" err="1"/>
              <a:t>hấp</a:t>
            </a:r>
            <a:r>
              <a:rPr lang="en-US" dirty="0"/>
              <a:t> </a:t>
            </a:r>
            <a:r>
              <a:rPr lang="en-US" dirty="0" err="1"/>
              <a:t>dẫn</a:t>
            </a:r>
            <a:r>
              <a:rPr lang="en-US" dirty="0"/>
              <a:t> </a:t>
            </a:r>
            <a:r>
              <a:rPr lang="en-US" dirty="0" err="1"/>
              <a:t>của</a:t>
            </a:r>
            <a:r>
              <a:rPr lang="en-US" dirty="0"/>
              <a:t> </a:t>
            </a:r>
            <a:r>
              <a:rPr lang="en-US" dirty="0" err="1"/>
              <a:t>Mặt</a:t>
            </a:r>
            <a:r>
              <a:rPr lang="en-US" dirty="0"/>
              <a:t> </a:t>
            </a:r>
            <a:r>
              <a:rPr lang="en-US" dirty="0" err="1"/>
              <a:t>Trăng</a:t>
            </a:r>
            <a:r>
              <a:rPr lang="en-US" dirty="0"/>
              <a:t> </a:t>
            </a:r>
            <a:r>
              <a:rPr lang="en-US" dirty="0" err="1"/>
              <a:t>lên</a:t>
            </a:r>
            <a:r>
              <a:rPr lang="en-US" dirty="0"/>
              <a:t> </a:t>
            </a:r>
            <a:r>
              <a:rPr lang="en-US" dirty="0" err="1"/>
              <a:t>Trái</a:t>
            </a:r>
            <a:r>
              <a:rPr lang="en-US" dirty="0"/>
              <a:t> </a:t>
            </a:r>
            <a:r>
              <a:rPr lang="en-US" dirty="0" err="1"/>
              <a:t>Đất</a:t>
            </a:r>
            <a:r>
              <a:rPr lang="en-US" dirty="0"/>
              <a:t> </a:t>
            </a:r>
            <a:r>
              <a:rPr lang="en-US" dirty="0">
                <a:latin typeface="#9Slide03 Arima Madurai Black" panose="00000A00000000000000" pitchFamily="2" charset="-93"/>
                <a:cs typeface="#9Slide03 Arima Madurai Black" panose="00000A00000000000000" pitchFamily="2" charset="-93"/>
              </a:rPr>
              <a:t>→</a:t>
            </a:r>
            <a:r>
              <a:rPr lang="en-US" dirty="0"/>
              <a:t> </a:t>
            </a:r>
            <a:r>
              <a:rPr lang="en-US" dirty="0" err="1"/>
              <a:t>điều</a:t>
            </a:r>
            <a:r>
              <a:rPr lang="en-US" dirty="0"/>
              <a:t> </a:t>
            </a:r>
            <a:r>
              <a:rPr lang="en-US" dirty="0" err="1"/>
              <a:t>hòa</a:t>
            </a:r>
            <a:r>
              <a:rPr lang="en-US" dirty="0"/>
              <a:t> </a:t>
            </a:r>
            <a:r>
              <a:rPr lang="en-US" dirty="0" err="1"/>
              <a:t>các</a:t>
            </a:r>
            <a:r>
              <a:rPr lang="en-US" dirty="0"/>
              <a:t> </a:t>
            </a:r>
            <a:r>
              <a:rPr lang="en-US" dirty="0" err="1"/>
              <a:t>dòng</a:t>
            </a:r>
            <a:r>
              <a:rPr lang="en-US" dirty="0"/>
              <a:t> </a:t>
            </a:r>
            <a:r>
              <a:rPr lang="en-US" dirty="0" err="1"/>
              <a:t>chảy</a:t>
            </a:r>
            <a:r>
              <a:rPr lang="en-US" dirty="0"/>
              <a:t> </a:t>
            </a:r>
            <a:r>
              <a:rPr lang="en-US" dirty="0" err="1"/>
              <a:t>trênTĐ</a:t>
            </a:r>
            <a:r>
              <a:rPr lang="en-US" dirty="0"/>
              <a:t> </a:t>
            </a:r>
            <a:r>
              <a:rPr lang="en-US" dirty="0" err="1"/>
              <a:t>và</a:t>
            </a:r>
            <a:r>
              <a:rPr lang="en-US" dirty="0"/>
              <a:t> </a:t>
            </a:r>
            <a:r>
              <a:rPr lang="en-US" dirty="0" err="1"/>
              <a:t>làm</a:t>
            </a:r>
            <a:r>
              <a:rPr lang="en-US" dirty="0"/>
              <a:t> </a:t>
            </a:r>
            <a:r>
              <a:rPr lang="en-US" dirty="0" err="1"/>
              <a:t>chậm</a:t>
            </a:r>
            <a:r>
              <a:rPr lang="en-US" dirty="0"/>
              <a:t> </a:t>
            </a:r>
            <a:r>
              <a:rPr lang="en-US" dirty="0" err="1"/>
              <a:t>dần</a:t>
            </a:r>
            <a:r>
              <a:rPr lang="en-US" dirty="0"/>
              <a:t> </a:t>
            </a:r>
            <a:r>
              <a:rPr lang="en-US" dirty="0" err="1"/>
              <a:t>chuyển</a:t>
            </a:r>
            <a:r>
              <a:rPr lang="en-US" dirty="0"/>
              <a:t> </a:t>
            </a:r>
            <a:r>
              <a:rPr lang="en-US" dirty="0" err="1"/>
              <a:t>động</a:t>
            </a:r>
            <a:r>
              <a:rPr lang="en-US" dirty="0"/>
              <a:t> </a:t>
            </a:r>
            <a:r>
              <a:rPr lang="en-US" dirty="0" err="1"/>
              <a:t>tự</a:t>
            </a:r>
            <a:r>
              <a:rPr lang="en-US" dirty="0"/>
              <a:t> quay </a:t>
            </a:r>
            <a:r>
              <a:rPr lang="en-US" dirty="0" err="1"/>
              <a:t>trên</a:t>
            </a:r>
            <a:r>
              <a:rPr lang="en-US" dirty="0"/>
              <a:t> TĐ</a:t>
            </a:r>
            <a:endParaRPr dirty="0">
              <a:sym typeface="Albert Sans"/>
            </a:endParaRPr>
          </a:p>
        </p:txBody>
      </p:sp>
      <p:pic>
        <p:nvPicPr>
          <p:cNvPr id="6146" name="Picture 2" descr="Ảnh thủy triều lên và xuống tại cùng một địa điểm">
            <a:extLst>
              <a:ext uri="{FF2B5EF4-FFF2-40B4-BE49-F238E27FC236}">
                <a16:creationId xmlns:a16="http://schemas.microsoft.com/office/drawing/2014/main" id="{6FF9657C-FDA4-25A4-359D-B46EFF84B3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21" y="632712"/>
            <a:ext cx="5857875" cy="4410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816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dirty="0" err="1"/>
              <a:t>lượng</a:t>
            </a:r>
            <a:r>
              <a:rPr lang="en-US" dirty="0"/>
              <a:t> </a:t>
            </a:r>
            <a:r>
              <a:rPr lang="en-US" dirty="0" err="1"/>
              <a:t>địa</a:t>
            </a:r>
            <a:r>
              <a:rPr lang="en-US" dirty="0"/>
              <a:t> </a:t>
            </a:r>
            <a:r>
              <a:rPr lang="en-US" dirty="0" err="1"/>
              <a:t>nhiệt</a:t>
            </a:r>
            <a:r>
              <a:rPr lang="en-US" dirty="0"/>
              <a:t> </a:t>
            </a:r>
            <a:r>
              <a:rPr lang="en-US" dirty="0" err="1"/>
              <a:t>trong</a:t>
            </a:r>
            <a:r>
              <a:rPr lang="en-US" dirty="0"/>
              <a:t> </a:t>
            </a:r>
            <a:r>
              <a:rPr lang="en-US" dirty="0" err="1"/>
              <a:t>đời</a:t>
            </a:r>
            <a:r>
              <a:rPr lang="en-US" dirty="0"/>
              <a:t> </a:t>
            </a:r>
            <a:r>
              <a:rPr lang="en-US" dirty="0" err="1"/>
              <a:t>sống</a:t>
            </a:r>
            <a:r>
              <a:rPr lang="en-US" dirty="0"/>
              <a:t> </a:t>
            </a:r>
            <a:r>
              <a:rPr lang="en-US" dirty="0" err="1"/>
              <a:t>và</a:t>
            </a:r>
            <a:r>
              <a:rPr lang="en-US" dirty="0"/>
              <a:t> </a:t>
            </a:r>
            <a:r>
              <a:rPr lang="en-US" dirty="0" err="1"/>
              <a:t>sản</a:t>
            </a:r>
            <a:r>
              <a:rPr lang="en-US" dirty="0"/>
              <a:t> </a:t>
            </a:r>
            <a:r>
              <a:rPr lang="en-US" dirty="0" err="1"/>
              <a:t>xuất</a:t>
            </a:r>
            <a:endParaRPr dirty="0">
              <a:sym typeface="Albert Sans"/>
            </a:endParaRPr>
          </a:p>
        </p:txBody>
      </p:sp>
      <p:pic>
        <p:nvPicPr>
          <p:cNvPr id="2054" name="Picture 6" descr="NĂNG LƯỢNG THỦY TRIỀU: NÓ CÓ THỂ ĐƯỢC SỬ DỤNG ĐỂ TẠO RA ĐIỆN KHÔNG?">
            <a:extLst>
              <a:ext uri="{FF2B5EF4-FFF2-40B4-BE49-F238E27FC236}">
                <a16:creationId xmlns:a16="http://schemas.microsoft.com/office/drawing/2014/main" id="{BFD74A9F-A2F3-AC01-0F34-82A173A39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576262"/>
            <a:ext cx="5715000" cy="3990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8274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lượng địa nhiệt trong đời sống và sản xuất</a:t>
            </a:r>
            <a:endParaRPr lang="vi-VN" dirty="0">
              <a:sym typeface="Albert Sans"/>
            </a:endParaRPr>
          </a:p>
        </p:txBody>
      </p:sp>
      <p:pic>
        <p:nvPicPr>
          <p:cNvPr id="2052" name="Picture 4" descr="Úc đẩy mạnh khai thác nguồn năng lượng thủy triều">
            <a:extLst>
              <a:ext uri="{FF2B5EF4-FFF2-40B4-BE49-F238E27FC236}">
                <a16:creationId xmlns:a16="http://schemas.microsoft.com/office/drawing/2014/main" id="{252523D7-E2DE-A391-6FAB-4C86220541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485" y="602831"/>
            <a:ext cx="5961024" cy="4188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845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61ACE0F-ABDE-C980-82D0-80C24985ABC0}"/>
              </a:ext>
            </a:extLst>
          </p:cNvPr>
          <p:cNvGrpSpPr/>
          <p:nvPr/>
        </p:nvGrpSpPr>
        <p:grpSpPr>
          <a:xfrm>
            <a:off x="736000" y="932726"/>
            <a:ext cx="3836000" cy="3278047"/>
            <a:chOff x="1119402" y="1354564"/>
            <a:chExt cx="2679447" cy="2289717"/>
          </a:xfrm>
        </p:grpSpPr>
        <p:sp>
          <p:nvSpPr>
            <p:cNvPr id="5" name="Rectangle: Rounded Corners 4">
              <a:extLst>
                <a:ext uri="{FF2B5EF4-FFF2-40B4-BE49-F238E27FC236}">
                  <a16:creationId xmlns:a16="http://schemas.microsoft.com/office/drawing/2014/main" id="{828B3818-DF2D-8CD0-55F0-93166ABB3D2F}"/>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C83AF51-D2BF-ADF1-359B-FC270CC43191}"/>
                </a:ext>
              </a:extLst>
            </p:cNvPr>
            <p:cNvPicPr>
              <a:picLocks noChangeAspect="1"/>
            </p:cNvPicPr>
            <p:nvPr/>
          </p:nvPicPr>
          <p:blipFill>
            <a:blip r:embed="rId2"/>
            <a:stretch>
              <a:fillRect/>
            </a:stretch>
          </p:blipFill>
          <p:spPr>
            <a:xfrm>
              <a:off x="1507616" y="1495580"/>
              <a:ext cx="2007684" cy="2007684"/>
            </a:xfrm>
            <a:prstGeom prst="rect">
              <a:avLst/>
            </a:prstGeom>
          </p:spPr>
        </p:pic>
      </p:grpSp>
      <p:sp>
        <p:nvSpPr>
          <p:cNvPr id="2" name="Google Shape;120;p22">
            <a:extLst>
              <a:ext uri="{FF2B5EF4-FFF2-40B4-BE49-F238E27FC236}">
                <a16:creationId xmlns:a16="http://schemas.microsoft.com/office/drawing/2014/main" id="{34B82A4A-B52A-C4C0-5CAF-A9CC9E99DBC0}"/>
              </a:ext>
            </a:extLst>
          </p:cNvPr>
          <p:cNvSpPr/>
          <p:nvPr/>
        </p:nvSpPr>
        <p:spPr>
          <a:xfrm>
            <a:off x="6026023" y="1185313"/>
            <a:ext cx="978797" cy="932635"/>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rtl="0">
              <a:lnSpc>
                <a:spcPct val="115000"/>
              </a:lnSpc>
              <a:spcBef>
                <a:spcPts val="0"/>
              </a:spcBef>
              <a:spcAft>
                <a:spcPts val="0"/>
              </a:spcAft>
              <a:buNone/>
            </a:pPr>
            <a:r>
              <a:rPr lang="en" sz="2800" b="1" dirty="0">
                <a:solidFill>
                  <a:srgbClr val="0D086E"/>
                </a:solidFill>
                <a:latin typeface="Unbounded"/>
                <a:ea typeface="Unbounded"/>
                <a:cs typeface="Unbounded"/>
                <a:sym typeface="Unbounded"/>
              </a:rPr>
              <a:t>01</a:t>
            </a:r>
            <a:endParaRPr sz="2800" b="1" dirty="0">
              <a:solidFill>
                <a:srgbClr val="0D086E"/>
              </a:solidFill>
              <a:latin typeface="Unbounded"/>
              <a:ea typeface="Unbounded"/>
              <a:cs typeface="Unbounded"/>
              <a:sym typeface="Unbounded"/>
            </a:endParaRPr>
          </a:p>
        </p:txBody>
      </p:sp>
      <p:sp>
        <p:nvSpPr>
          <p:cNvPr id="3" name="Google Shape;121;p22">
            <a:extLst>
              <a:ext uri="{FF2B5EF4-FFF2-40B4-BE49-F238E27FC236}">
                <a16:creationId xmlns:a16="http://schemas.microsoft.com/office/drawing/2014/main" id="{13365402-F7E5-5833-14E0-9B3A1B77C26A}"/>
              </a:ext>
            </a:extLst>
          </p:cNvPr>
          <p:cNvSpPr txBox="1"/>
          <p:nvPr/>
        </p:nvSpPr>
        <p:spPr>
          <a:xfrm>
            <a:off x="4721842" y="2571749"/>
            <a:ext cx="3642186" cy="932635"/>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US" sz="3200" b="1" dirty="0" err="1">
                <a:solidFill>
                  <a:srgbClr val="0D086E"/>
                </a:solidFill>
                <a:latin typeface="Unbounded"/>
                <a:ea typeface="Unbounded"/>
                <a:cs typeface="Unbounded"/>
                <a:sym typeface="Unbounded"/>
              </a:rPr>
              <a:t>Vòng</a:t>
            </a:r>
            <a:r>
              <a:rPr lang="en-US" sz="3200" b="1" dirty="0">
                <a:solidFill>
                  <a:srgbClr val="0D086E"/>
                </a:solidFill>
                <a:latin typeface="Unbounded"/>
                <a:ea typeface="Unbounded"/>
                <a:cs typeface="Unbounded"/>
                <a:sym typeface="Unbounded"/>
              </a:rPr>
              <a:t> </a:t>
            </a:r>
            <a:r>
              <a:rPr lang="vi-VN" sz="3200" b="1" dirty="0">
                <a:solidFill>
                  <a:srgbClr val="0D086E"/>
                </a:solidFill>
                <a:latin typeface="Unbounded"/>
                <a:ea typeface="Unbounded"/>
                <a:cs typeface="Unbounded"/>
                <a:sym typeface="Unbounded"/>
              </a:rPr>
              <a:t>Năng Lượng </a:t>
            </a:r>
            <a:r>
              <a:rPr lang="en-US" sz="3200" b="1" dirty="0" err="1">
                <a:solidFill>
                  <a:srgbClr val="0D086E"/>
                </a:solidFill>
                <a:latin typeface="Unbounded"/>
                <a:ea typeface="Unbounded"/>
                <a:cs typeface="Unbounded"/>
                <a:sym typeface="Unbounded"/>
              </a:rPr>
              <a:t>Trên</a:t>
            </a:r>
            <a:r>
              <a:rPr lang="en-US" sz="3200" b="1" dirty="0">
                <a:solidFill>
                  <a:srgbClr val="0D086E"/>
                </a:solidFill>
                <a:latin typeface="Unbounded"/>
                <a:ea typeface="Unbounded"/>
                <a:cs typeface="Unbounded"/>
                <a:sym typeface="Unbounded"/>
              </a:rPr>
              <a:t> </a:t>
            </a:r>
            <a:r>
              <a:rPr lang="vi-VN" sz="3200" b="1" dirty="0">
                <a:solidFill>
                  <a:srgbClr val="0D086E"/>
                </a:solidFill>
                <a:latin typeface="Unbounded"/>
                <a:ea typeface="Unbounded"/>
                <a:cs typeface="Unbounded"/>
                <a:sym typeface="Unbounded"/>
              </a:rPr>
              <a:t>Trái Đất</a:t>
            </a:r>
          </a:p>
        </p:txBody>
      </p:sp>
    </p:spTree>
    <p:extLst>
      <p:ext uri="{BB962C8B-B14F-4D97-AF65-F5344CB8AC3E}">
        <p14:creationId xmlns:p14="http://schemas.microsoft.com/office/powerpoint/2010/main" val="39859453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2050" name="Picture 2" descr="Xây dựng nhà máy công nghệ điện thủy triều đầu tiên ở Đông Nam Á">
            <a:extLst>
              <a:ext uri="{FF2B5EF4-FFF2-40B4-BE49-F238E27FC236}">
                <a16:creationId xmlns:a16="http://schemas.microsoft.com/office/drawing/2014/main" id="{C6765CDF-B2E1-E390-9AF9-387C161505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1635" y="573107"/>
            <a:ext cx="6900730" cy="4148119"/>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Thủy</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Triều</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791659"/>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dirty="0"/>
              <a:t>Sử dụng năng lượng địa nhiệt trong đời sống và sản xuất</a:t>
            </a:r>
            <a:endParaRPr lang="vi-VN" dirty="0">
              <a:sym typeface="Albert Sans"/>
            </a:endParaRPr>
          </a:p>
        </p:txBody>
      </p:sp>
    </p:spTree>
    <p:extLst>
      <p:ext uri="{BB962C8B-B14F-4D97-AF65-F5344CB8AC3E}">
        <p14:creationId xmlns:p14="http://schemas.microsoft.com/office/powerpoint/2010/main" val="308310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Hạt</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Nhân</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1293540" y="4548770"/>
            <a:ext cx="6556917" cy="59473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Năng</a:t>
            </a:r>
            <a:r>
              <a:rPr lang="en-US" dirty="0"/>
              <a:t> </a:t>
            </a:r>
            <a:r>
              <a:rPr lang="en-US" dirty="0" err="1"/>
              <a:t>lượng</a:t>
            </a:r>
            <a:r>
              <a:rPr lang="en-US" dirty="0"/>
              <a:t> </a:t>
            </a:r>
            <a:r>
              <a:rPr lang="en-US" dirty="0" err="1"/>
              <a:t>dự</a:t>
            </a:r>
            <a:r>
              <a:rPr lang="en-US" dirty="0"/>
              <a:t> </a:t>
            </a:r>
            <a:r>
              <a:rPr lang="en-US" dirty="0" err="1"/>
              <a:t>trữ</a:t>
            </a:r>
            <a:r>
              <a:rPr lang="en-US" dirty="0"/>
              <a:t> </a:t>
            </a:r>
            <a:r>
              <a:rPr lang="en-US" dirty="0" err="1"/>
              <a:t>bên</a:t>
            </a:r>
            <a:r>
              <a:rPr lang="en-US" dirty="0"/>
              <a:t> </a:t>
            </a:r>
            <a:r>
              <a:rPr lang="en-US" dirty="0" err="1"/>
              <a:t>trong</a:t>
            </a:r>
            <a:r>
              <a:rPr lang="en-US" dirty="0"/>
              <a:t> </a:t>
            </a:r>
            <a:r>
              <a:rPr lang="en-US" dirty="0" err="1"/>
              <a:t>nguyên</a:t>
            </a:r>
            <a:r>
              <a:rPr lang="en-US" dirty="0"/>
              <a:t> </a:t>
            </a:r>
            <a:r>
              <a:rPr lang="en-US" dirty="0" err="1"/>
              <a:t>tử</a:t>
            </a:r>
            <a:endParaRPr dirty="0">
              <a:sym typeface="Albert Sans"/>
            </a:endParaRPr>
          </a:p>
        </p:txBody>
      </p:sp>
      <p:pic>
        <p:nvPicPr>
          <p:cNvPr id="10242" name="Picture 2" descr="Lý thuyết về hạt nhân nguyên tử">
            <a:extLst>
              <a:ext uri="{FF2B5EF4-FFF2-40B4-BE49-F238E27FC236}">
                <a16:creationId xmlns:a16="http://schemas.microsoft.com/office/drawing/2014/main" id="{0B040580-CAF4-B1FA-A9A9-5CC03A550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506" y="652114"/>
            <a:ext cx="5844984" cy="3896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1725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5" name="Google Shape;121;p22">
            <a:extLst>
              <a:ext uri="{FF2B5EF4-FFF2-40B4-BE49-F238E27FC236}">
                <a16:creationId xmlns:a16="http://schemas.microsoft.com/office/drawing/2014/main" id="{A478F520-C6C4-7290-ED58-A1A269145CB1}"/>
              </a:ext>
            </a:extLst>
          </p:cNvPr>
          <p:cNvSpPr txBox="1"/>
          <p:nvPr/>
        </p:nvSpPr>
        <p:spPr>
          <a:xfrm>
            <a:off x="2375482" y="100713"/>
            <a:ext cx="4393035"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rPr>
              <a:t>Năng Lượng </a:t>
            </a:r>
            <a:r>
              <a:rPr lang="en-US" sz="1800" b="1" dirty="0" err="1">
                <a:solidFill>
                  <a:srgbClr val="C00000"/>
                </a:solidFill>
                <a:latin typeface="Unbounded"/>
                <a:ea typeface="Unbounded"/>
                <a:cs typeface="Unbounded"/>
                <a:sym typeface="Unbounded"/>
              </a:rPr>
              <a:t>Hạt</a:t>
            </a:r>
            <a:r>
              <a:rPr lang="en-US" sz="1800" b="1" dirty="0">
                <a:solidFill>
                  <a:srgbClr val="C00000"/>
                </a:solidFill>
                <a:latin typeface="Unbounded"/>
                <a:ea typeface="Unbounded"/>
                <a:cs typeface="Unbounded"/>
                <a:sym typeface="Unbounded"/>
              </a:rPr>
              <a:t> </a:t>
            </a:r>
            <a:r>
              <a:rPr lang="en-US" sz="1800" b="1" dirty="0" err="1">
                <a:solidFill>
                  <a:srgbClr val="C00000"/>
                </a:solidFill>
                <a:latin typeface="Unbounded"/>
                <a:ea typeface="Unbounded"/>
                <a:cs typeface="Unbounded"/>
                <a:sym typeface="Unbounded"/>
              </a:rPr>
              <a:t>Nhân</a:t>
            </a:r>
            <a:endParaRPr kumimoji="0" lang="vi-VN" sz="1800" b="1" i="0" u="none" strike="noStrike" kern="0" cap="none" spc="0" normalizeH="0" baseline="0" noProof="0" dirty="0">
              <a:ln>
                <a:noFill/>
              </a:ln>
              <a:solidFill>
                <a:srgbClr val="C00000"/>
              </a:solidFill>
              <a:effectLst/>
              <a:uLnTx/>
              <a:uFillTx/>
              <a:latin typeface="Unbounded"/>
              <a:ea typeface="Unbounded"/>
              <a:cs typeface="Unbounded"/>
              <a:sym typeface="Unbounded"/>
            </a:endParaRPr>
          </a:p>
        </p:txBody>
      </p:sp>
      <p:sp>
        <p:nvSpPr>
          <p:cNvPr id="2" name="Google Shape;165;p24">
            <a:extLst>
              <a:ext uri="{FF2B5EF4-FFF2-40B4-BE49-F238E27FC236}">
                <a16:creationId xmlns:a16="http://schemas.microsoft.com/office/drawing/2014/main" id="{22DC3B77-FA26-0A46-8534-D656C28E59BE}"/>
              </a:ext>
            </a:extLst>
          </p:cNvPr>
          <p:cNvSpPr txBox="1"/>
          <p:nvPr/>
        </p:nvSpPr>
        <p:spPr>
          <a:xfrm>
            <a:off x="631756" y="4648773"/>
            <a:ext cx="7880483" cy="35184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Sử</a:t>
            </a:r>
            <a:r>
              <a:rPr lang="en-US" dirty="0"/>
              <a:t> </a:t>
            </a:r>
            <a:r>
              <a:rPr lang="en-US" dirty="0" err="1"/>
              <a:t>dụng</a:t>
            </a:r>
            <a:r>
              <a:rPr lang="en-US" dirty="0"/>
              <a:t> </a:t>
            </a:r>
            <a:r>
              <a:rPr lang="en-US" dirty="0" err="1"/>
              <a:t>năng</a:t>
            </a:r>
            <a:r>
              <a:rPr lang="en-US" dirty="0"/>
              <a:t> </a:t>
            </a:r>
            <a:r>
              <a:rPr lang="en-US" dirty="0" err="1"/>
              <a:t>lượng</a:t>
            </a:r>
            <a:r>
              <a:rPr lang="en-US" dirty="0"/>
              <a:t> </a:t>
            </a:r>
            <a:r>
              <a:rPr lang="en-US" dirty="0" err="1"/>
              <a:t>hạt</a:t>
            </a:r>
            <a:r>
              <a:rPr lang="en-US" dirty="0"/>
              <a:t> </a:t>
            </a:r>
            <a:r>
              <a:rPr lang="en-US" dirty="0" err="1"/>
              <a:t>nhân</a:t>
            </a:r>
            <a:endParaRPr dirty="0">
              <a:sym typeface="Albert Sans"/>
            </a:endParaRPr>
          </a:p>
        </p:txBody>
      </p:sp>
      <p:pic>
        <p:nvPicPr>
          <p:cNvPr id="14338" name="Picture 2" descr="Năng lượng điện hạt nhân là gì? Khái niệm, đặc điểm và ứng dụng">
            <a:extLst>
              <a:ext uri="{FF2B5EF4-FFF2-40B4-BE49-F238E27FC236}">
                <a16:creationId xmlns:a16="http://schemas.microsoft.com/office/drawing/2014/main" id="{0519E7E9-00A7-1F38-A61A-16D4C6D4A9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9752" y="651533"/>
            <a:ext cx="6984496" cy="393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8627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F3B8118-A32E-EC9D-37BD-A1F244C66F34}"/>
              </a:ext>
            </a:extLst>
          </p:cNvPr>
          <p:cNvSpPr/>
          <p:nvPr/>
        </p:nvSpPr>
        <p:spPr>
          <a:xfrm>
            <a:off x="426720" y="1377685"/>
            <a:ext cx="7277100" cy="3003815"/>
          </a:xfrm>
          <a:prstGeom prst="roundRect">
            <a:avLst>
              <a:gd name="adj" fmla="val 10049"/>
            </a:avLst>
          </a:prstGeom>
          <a:noFill/>
          <a:ln>
            <a:solidFill>
              <a:srgbClr val="D9526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8"/>
          <p:cNvGrpSpPr/>
          <p:nvPr/>
        </p:nvGrpSpPr>
        <p:grpSpPr>
          <a:xfrm>
            <a:off x="8537663" y="909773"/>
            <a:ext cx="1212674" cy="1212552"/>
            <a:chOff x="1006725" y="1769450"/>
            <a:chExt cx="686675" cy="686675"/>
          </a:xfrm>
        </p:grpSpPr>
        <p:sp>
          <p:nvSpPr>
            <p:cNvPr id="254" name="Google Shape;254;p28"/>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016184"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3074" name="Picture 2">
            <a:extLst>
              <a:ext uri="{FF2B5EF4-FFF2-40B4-BE49-F238E27FC236}">
                <a16:creationId xmlns:a16="http://schemas.microsoft.com/office/drawing/2014/main" id="{8F0F6608-764B-5EC1-C4A4-66793E24FC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6922" y="1377685"/>
            <a:ext cx="3952835" cy="395283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un ">
            <a:extLst>
              <a:ext uri="{FF2B5EF4-FFF2-40B4-BE49-F238E27FC236}">
                <a16:creationId xmlns:a16="http://schemas.microsoft.com/office/drawing/2014/main" id="{49D1B678-B7B6-41A6-287A-58810A1411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240" y="1678350"/>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165;p24">
            <a:extLst>
              <a:ext uri="{FF2B5EF4-FFF2-40B4-BE49-F238E27FC236}">
                <a16:creationId xmlns:a16="http://schemas.microsoft.com/office/drawing/2014/main" id="{3C2B4FE1-5609-D34D-EED6-31B0A72B7CAE}"/>
              </a:ext>
            </a:extLst>
          </p:cNvPr>
          <p:cNvSpPr txBox="1"/>
          <p:nvPr/>
        </p:nvSpPr>
        <p:spPr>
          <a:xfrm>
            <a:off x="1104157" y="1746132"/>
            <a:ext cx="6133156" cy="1173178"/>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400" dirty="0" err="1">
                <a:latin typeface="Calibri" panose="020F0502020204030204" pitchFamily="34" charset="0"/>
                <a:ea typeface="Albert Sans"/>
                <a:cs typeface="Calibri" panose="020F0502020204030204" pitchFamily="34" charset="0"/>
                <a:sym typeface="Albert Sans"/>
              </a:rPr>
              <a:t>Vòng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trên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là</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những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sự</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chuyển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hóa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và</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vận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động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xảy</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ra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khi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Mặt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Trời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truyền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đến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endParaRPr sz="2400" dirty="0">
              <a:latin typeface="Calibri" panose="020F0502020204030204" pitchFamily="34" charset="0"/>
              <a:ea typeface="Albert Sans"/>
              <a:cs typeface="Calibri" panose="020F0502020204030204" pitchFamily="34" charset="0"/>
              <a:sym typeface="Albert Sans"/>
            </a:endParaRPr>
          </a:p>
        </p:txBody>
      </p:sp>
      <p:pic>
        <p:nvPicPr>
          <p:cNvPr id="9" name="Picture 4" descr="Sun ">
            <a:extLst>
              <a:ext uri="{FF2B5EF4-FFF2-40B4-BE49-F238E27FC236}">
                <a16:creationId xmlns:a16="http://schemas.microsoft.com/office/drawing/2014/main" id="{75A48803-99E0-F7A9-3752-231F1B183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340" y="3310033"/>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4A3CAE2F-ED1A-19F7-0729-3EC24174BA3A}"/>
              </a:ext>
            </a:extLst>
          </p:cNvPr>
          <p:cNvSpPr txBox="1"/>
          <p:nvPr/>
        </p:nvSpPr>
        <p:spPr>
          <a:xfrm>
            <a:off x="1142257" y="3356326"/>
            <a:ext cx="5235683" cy="74323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400" dirty="0" err="1">
                <a:latin typeface="Calibri" panose="020F0502020204030204" pitchFamily="34" charset="0"/>
                <a:ea typeface="Albert Sans"/>
                <a:cs typeface="Calibri" panose="020F0502020204030204" pitchFamily="34" charset="0"/>
                <a:sym typeface="Albert Sans"/>
              </a:rPr>
              <a:t>Năng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lượng</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của</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Trái</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Đất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chủ</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yếu</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đến</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từ</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Mặt</a:t>
            </a:r>
            <a:r>
              <a:rPr lang="en-US" sz="2400" dirty="0">
                <a:latin typeface="Calibri" panose="020F0502020204030204" pitchFamily="34" charset="0"/>
                <a:ea typeface="Albert Sans"/>
                <a:cs typeface="Calibri" panose="020F0502020204030204" pitchFamily="34" charset="0"/>
                <a:sym typeface="Albert Sans"/>
              </a:rPr>
              <a:t> </a:t>
            </a:r>
            <a:r>
              <a:rPr lang="en-US" sz="2400" dirty="0" err="1">
                <a:latin typeface="Calibri" panose="020F0502020204030204" pitchFamily="34" charset="0"/>
                <a:ea typeface="Albert Sans"/>
                <a:cs typeface="Calibri" panose="020F0502020204030204" pitchFamily="34" charset="0"/>
                <a:sym typeface="Albert Sans"/>
              </a:rPr>
              <a:t>Trời</a:t>
            </a:r>
            <a:endParaRPr sz="2400" dirty="0">
              <a:latin typeface="Calibri" panose="020F0502020204030204" pitchFamily="34" charset="0"/>
              <a:ea typeface="Albert Sans"/>
              <a:cs typeface="Calibri" panose="020F0502020204030204" pitchFamily="34" charset="0"/>
              <a:sym typeface="Albert San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p:cTn id="7" dur="500" fill="hold"/>
                                        <p:tgtEl>
                                          <p:spTgt spid="3076"/>
                                        </p:tgtEl>
                                        <p:attrNameLst>
                                          <p:attrName>ppt_w</p:attrName>
                                        </p:attrNameLst>
                                      </p:cBhvr>
                                      <p:tavLst>
                                        <p:tav tm="0">
                                          <p:val>
                                            <p:fltVal val="0"/>
                                          </p:val>
                                        </p:tav>
                                        <p:tav tm="100000">
                                          <p:val>
                                            <p:strVal val="#ppt_w"/>
                                          </p:val>
                                        </p:tav>
                                      </p:tavLst>
                                    </p:anim>
                                    <p:anim calcmode="lin" valueType="num">
                                      <p:cBhvr>
                                        <p:cTn id="8" dur="500" fill="hold"/>
                                        <p:tgtEl>
                                          <p:spTgt spid="3076"/>
                                        </p:tgtEl>
                                        <p:attrNameLst>
                                          <p:attrName>ppt_h</p:attrName>
                                        </p:attrNameLst>
                                      </p:cBhvr>
                                      <p:tavLst>
                                        <p:tav tm="0">
                                          <p:val>
                                            <p:fltVal val="0"/>
                                          </p:val>
                                        </p:tav>
                                        <p:tav tm="100000">
                                          <p:val>
                                            <p:strVal val="#ppt_h"/>
                                          </p:val>
                                        </p:tav>
                                      </p:tavLst>
                                    </p:anim>
                                    <p:animEffect transition="in" filter="fade">
                                      <p:cBhvr>
                                        <p:cTn id="9" dur="500"/>
                                        <p:tgtEl>
                                          <p:spTgt spid="3076"/>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p:cTn id="18" dur="500" fill="hold"/>
                                        <p:tgtEl>
                                          <p:spTgt spid="9"/>
                                        </p:tgtEl>
                                        <p:attrNameLst>
                                          <p:attrName>ppt_w</p:attrName>
                                        </p:attrNameLst>
                                      </p:cBhvr>
                                      <p:tavLst>
                                        <p:tav tm="0">
                                          <p:val>
                                            <p:fltVal val="0"/>
                                          </p:val>
                                        </p:tav>
                                        <p:tav tm="100000">
                                          <p:val>
                                            <p:strVal val="#ppt_w"/>
                                          </p:val>
                                        </p:tav>
                                      </p:tavLst>
                                    </p:anim>
                                    <p:anim calcmode="lin" valueType="num">
                                      <p:cBhvr>
                                        <p:cTn id="19" dur="500" fill="hold"/>
                                        <p:tgtEl>
                                          <p:spTgt spid="9"/>
                                        </p:tgtEl>
                                        <p:attrNameLst>
                                          <p:attrName>ppt_h</p:attrName>
                                        </p:attrNameLst>
                                      </p:cBhvr>
                                      <p:tavLst>
                                        <p:tav tm="0">
                                          <p:val>
                                            <p:fltVal val="0"/>
                                          </p:val>
                                        </p:tav>
                                        <p:tav tm="100000">
                                          <p:val>
                                            <p:strVal val="#ppt_h"/>
                                          </p:val>
                                        </p:tav>
                                      </p:tavLst>
                                    </p:anim>
                                    <p:animEffect transition="in" filter="fade">
                                      <p:cBhvr>
                                        <p:cTn id="20" dur="500"/>
                                        <p:tgtEl>
                                          <p:spTgt spid="9"/>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0062C18-EB37-C563-0401-18B963A20A59}"/>
              </a:ext>
            </a:extLst>
          </p:cNvPr>
          <p:cNvGrpSpPr/>
          <p:nvPr/>
        </p:nvGrpSpPr>
        <p:grpSpPr>
          <a:xfrm>
            <a:off x="3865992" y="672353"/>
            <a:ext cx="4445383" cy="3798794"/>
            <a:chOff x="5479202" y="1441471"/>
            <a:chExt cx="2225260" cy="1901592"/>
          </a:xfrm>
        </p:grpSpPr>
        <p:sp>
          <p:nvSpPr>
            <p:cNvPr id="10" name="Rectangle: Rounded Corners 9">
              <a:extLst>
                <a:ext uri="{FF2B5EF4-FFF2-40B4-BE49-F238E27FC236}">
                  <a16:creationId xmlns:a16="http://schemas.microsoft.com/office/drawing/2014/main" id="{CEF4CB83-8C7F-D73E-77F6-C9331C3F1D69}"/>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11" name="Picture 2" descr="Fossil fuel ">
              <a:extLst>
                <a:ext uri="{FF2B5EF4-FFF2-40B4-BE49-F238E27FC236}">
                  <a16:creationId xmlns:a16="http://schemas.microsoft.com/office/drawing/2014/main" id="{4137DC0A-613A-0F54-1FCB-0DA163183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Google Shape;120;p22">
            <a:extLst>
              <a:ext uri="{FF2B5EF4-FFF2-40B4-BE49-F238E27FC236}">
                <a16:creationId xmlns:a16="http://schemas.microsoft.com/office/drawing/2014/main" id="{16916059-AD66-DA9D-4D43-1CABC87E8210}"/>
              </a:ext>
            </a:extLst>
          </p:cNvPr>
          <p:cNvSpPr/>
          <p:nvPr/>
        </p:nvSpPr>
        <p:spPr>
          <a:xfrm>
            <a:off x="1756965" y="1683020"/>
            <a:ext cx="776428" cy="739810"/>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000" b="1" i="0" u="none" strike="noStrike" kern="0" cap="none" spc="0" normalizeH="0" baseline="0" noProof="0" dirty="0">
                <a:ln>
                  <a:noFill/>
                </a:ln>
                <a:solidFill>
                  <a:srgbClr val="0D086E"/>
                </a:solidFill>
                <a:effectLst/>
                <a:uLnTx/>
                <a:uFillTx/>
                <a:latin typeface="Unbounded"/>
                <a:ea typeface="Unbounded"/>
                <a:cs typeface="Unbounded"/>
                <a:sym typeface="Unbounded"/>
              </a:rPr>
              <a:t>02</a:t>
            </a:r>
            <a:endParaRPr kumimoji="0" sz="20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8" name="Google Shape;121;p22">
            <a:extLst>
              <a:ext uri="{FF2B5EF4-FFF2-40B4-BE49-F238E27FC236}">
                <a16:creationId xmlns:a16="http://schemas.microsoft.com/office/drawing/2014/main" id="{138505CE-4670-07F4-BDCC-75279A8EEA24}"/>
              </a:ext>
            </a:extLst>
          </p:cNvPr>
          <p:cNvSpPr txBox="1"/>
          <p:nvPr/>
        </p:nvSpPr>
        <p:spPr>
          <a:xfrm>
            <a:off x="323092" y="2571523"/>
            <a:ext cx="3644175" cy="101127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indent="0" algn="ctr">
              <a:lnSpc>
                <a:spcPct val="115000"/>
              </a:lnSpc>
              <a:buNone/>
              <a:defRPr sz="3200" b="1">
                <a:solidFill>
                  <a:srgbClr val="0D086E"/>
                </a:solidFill>
                <a:latin typeface="Unbounded"/>
                <a:ea typeface="Unbounded"/>
                <a:cs typeface="Unbounded"/>
              </a:defRPr>
            </a:lvl1p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3200" b="1" i="0" u="none" strike="noStrike" kern="0" cap="none" spc="0" normalizeH="0" baseline="0" noProof="0" dirty="0">
                <a:ln>
                  <a:noFill/>
                </a:ln>
                <a:solidFill>
                  <a:srgbClr val="0D086E"/>
                </a:solidFill>
                <a:effectLst/>
                <a:uLnTx/>
                <a:uFillTx/>
                <a:latin typeface="Unbounded"/>
                <a:sym typeface="Unbounded"/>
              </a:rPr>
              <a:t>Năng Lượng </a:t>
            </a:r>
            <a:r>
              <a:rPr kumimoji="0" lang="en-US" sz="3200" b="1" i="0" u="none" strike="noStrike" kern="0" cap="none" spc="0" normalizeH="0" baseline="0" noProof="0" dirty="0" err="1">
                <a:ln>
                  <a:noFill/>
                </a:ln>
                <a:solidFill>
                  <a:srgbClr val="0D086E"/>
                </a:solidFill>
                <a:effectLst/>
                <a:uLnTx/>
                <a:uFillTx/>
                <a:latin typeface="Unbounded"/>
                <a:sym typeface="Unbounded"/>
              </a:rPr>
              <a:t>Hóa</a:t>
            </a:r>
            <a:r>
              <a:rPr kumimoji="0" lang="en-US" sz="3200" b="1" i="0" u="none" strike="noStrike" kern="0" cap="none" spc="0" normalizeH="0" baseline="0" noProof="0" dirty="0">
                <a:ln>
                  <a:noFill/>
                </a:ln>
                <a:solidFill>
                  <a:srgbClr val="0D086E"/>
                </a:solidFill>
                <a:effectLst/>
                <a:uLnTx/>
                <a:uFillTx/>
                <a:latin typeface="Unbounded"/>
                <a:sym typeface="Unbounded"/>
              </a:rPr>
              <a:t> </a:t>
            </a:r>
            <a:r>
              <a:rPr kumimoji="0" lang="en-US" sz="3200" b="1" i="0" u="none" strike="noStrike" kern="0" cap="none" spc="0" normalizeH="0" baseline="0" noProof="0" dirty="0" err="1">
                <a:ln>
                  <a:noFill/>
                </a:ln>
                <a:solidFill>
                  <a:srgbClr val="0D086E"/>
                </a:solidFill>
                <a:effectLst/>
                <a:uLnTx/>
                <a:uFillTx/>
                <a:latin typeface="Unbounded"/>
                <a:sym typeface="Unbounded"/>
              </a:rPr>
              <a:t>Thạch</a:t>
            </a:r>
            <a:endParaRPr kumimoji="0" lang="vi-VN" sz="3200" b="1" i="0" u="none" strike="noStrike" kern="0" cap="none" spc="0" normalizeH="0" baseline="0" noProof="0" dirty="0">
              <a:ln>
                <a:noFill/>
              </a:ln>
              <a:solidFill>
                <a:srgbClr val="0D086E"/>
              </a:solidFill>
              <a:effectLst/>
              <a:uLnTx/>
              <a:uFillTx/>
              <a:latin typeface="Unbounded"/>
              <a:sym typeface="Unbounded"/>
            </a:endParaRPr>
          </a:p>
        </p:txBody>
      </p:sp>
    </p:spTree>
    <p:extLst>
      <p:ext uri="{BB962C8B-B14F-4D97-AF65-F5344CB8AC3E}">
        <p14:creationId xmlns:p14="http://schemas.microsoft.com/office/powerpoint/2010/main" val="1058539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pic>
        <p:nvPicPr>
          <p:cNvPr id="4104" name="Picture 8" descr="Ngành sản xuất nhiên liệu hóa thạch đang 'rơi xuống đáy' - Tuổi Trẻ Online">
            <a:extLst>
              <a:ext uri="{FF2B5EF4-FFF2-40B4-BE49-F238E27FC236}">
                <a16:creationId xmlns:a16="http://schemas.microsoft.com/office/drawing/2014/main" id="{D14AC457-8F25-074F-8875-5DB414228A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33" r="3333"/>
          <a:stretch/>
        </p:blipFill>
        <p:spPr bwMode="auto">
          <a:xfrm>
            <a:off x="-1" y="0"/>
            <a:ext cx="9143999" cy="514349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05F8FBD-5629-C689-1C39-C4B10CF2694C}"/>
              </a:ext>
            </a:extLst>
          </p:cNvPr>
          <p:cNvSpPr/>
          <p:nvPr/>
        </p:nvSpPr>
        <p:spPr>
          <a:xfrm>
            <a:off x="-1" y="0"/>
            <a:ext cx="9144001" cy="5143499"/>
          </a:xfrm>
          <a:prstGeom prst="rect">
            <a:avLst/>
          </a:prstGeom>
          <a:solidFill>
            <a:srgbClr val="000000">
              <a:alpha val="6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a:extLst>
              <a:ext uri="{FF2B5EF4-FFF2-40B4-BE49-F238E27FC236}">
                <a16:creationId xmlns:a16="http://schemas.microsoft.com/office/drawing/2014/main" id="{247C39FF-8E14-5DC2-B749-D7CFC9CE4464}"/>
              </a:ext>
            </a:extLst>
          </p:cNvPr>
          <p:cNvGrpSpPr/>
          <p:nvPr/>
        </p:nvGrpSpPr>
        <p:grpSpPr>
          <a:xfrm>
            <a:off x="922585" y="5438823"/>
            <a:ext cx="1322648" cy="1013479"/>
            <a:chOff x="153410" y="416898"/>
            <a:chExt cx="6168485" cy="4726602"/>
          </a:xfrm>
        </p:grpSpPr>
        <p:pic>
          <p:nvPicPr>
            <p:cNvPr id="2" name="Picture 1">
              <a:extLst>
                <a:ext uri="{FF2B5EF4-FFF2-40B4-BE49-F238E27FC236}">
                  <a16:creationId xmlns:a16="http://schemas.microsoft.com/office/drawing/2014/main" id="{6B5B5DA2-DEF1-8D9D-4128-F21427A5E0BD}"/>
                </a:ext>
              </a:extLst>
            </p:cNvPr>
            <p:cNvPicPr>
              <a:picLocks noChangeAspect="1"/>
            </p:cNvPicPr>
            <p:nvPr/>
          </p:nvPicPr>
          <p:blipFill>
            <a:blip r:embed="rId4"/>
            <a:stretch>
              <a:fillRect/>
            </a:stretch>
          </p:blipFill>
          <p:spPr>
            <a:xfrm>
              <a:off x="153410" y="416898"/>
              <a:ext cx="6168485" cy="4726602"/>
            </a:xfrm>
            <a:prstGeom prst="rect">
              <a:avLst/>
            </a:prstGeom>
          </p:spPr>
        </p:pic>
        <p:sp>
          <p:nvSpPr>
            <p:cNvPr id="12" name="Rectangle 11">
              <a:extLst>
                <a:ext uri="{FF2B5EF4-FFF2-40B4-BE49-F238E27FC236}">
                  <a16:creationId xmlns:a16="http://schemas.microsoft.com/office/drawing/2014/main" id="{8A09253E-D185-7981-D1D8-BD42B2E312D4}"/>
                </a:ext>
              </a:extLst>
            </p:cNvPr>
            <p:cNvSpPr/>
            <p:nvPr/>
          </p:nvSpPr>
          <p:spPr>
            <a:xfrm>
              <a:off x="295788" y="498087"/>
              <a:ext cx="1620644" cy="778190"/>
            </a:xfrm>
            <a:prstGeom prst="rect">
              <a:avLst/>
            </a:prstGeom>
            <a:solidFill>
              <a:srgbClr val="057C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Google Shape;165;p24">
            <a:extLst>
              <a:ext uri="{FF2B5EF4-FFF2-40B4-BE49-F238E27FC236}">
                <a16:creationId xmlns:a16="http://schemas.microsoft.com/office/drawing/2014/main" id="{FCA30DC7-891C-2596-2B2F-29F7DFCAE8F2}"/>
              </a:ext>
            </a:extLst>
          </p:cNvPr>
          <p:cNvSpPr txBox="1"/>
          <p:nvPr/>
        </p:nvSpPr>
        <p:spPr>
          <a:xfrm>
            <a:off x="206650" y="3940491"/>
            <a:ext cx="8408018" cy="1334454"/>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solidFill>
                  <a:schemeClr val="accent5"/>
                </a:solidFill>
              </a:rPr>
              <a:t>Năng</a:t>
            </a:r>
            <a:r>
              <a:rPr lang="en-US" dirty="0">
                <a:solidFill>
                  <a:schemeClr val="accent5"/>
                </a:solidFill>
              </a:rPr>
              <a:t> </a:t>
            </a:r>
            <a:r>
              <a:rPr lang="en-US" dirty="0" err="1">
                <a:solidFill>
                  <a:schemeClr val="accent5"/>
                </a:solidFill>
              </a:rPr>
              <a:t>lượng</a:t>
            </a:r>
            <a:r>
              <a:rPr lang="en-US" dirty="0">
                <a:solidFill>
                  <a:schemeClr val="accent5"/>
                </a:solidFill>
              </a:rPr>
              <a:t> </a:t>
            </a:r>
            <a:r>
              <a:rPr lang="en-US" dirty="0" err="1">
                <a:solidFill>
                  <a:schemeClr val="accent5"/>
                </a:solidFill>
              </a:rPr>
              <a:t>hóa</a:t>
            </a:r>
            <a:r>
              <a:rPr lang="en-US" dirty="0">
                <a:solidFill>
                  <a:schemeClr val="accent5"/>
                </a:solidFill>
              </a:rPr>
              <a:t> </a:t>
            </a:r>
            <a:r>
              <a:rPr lang="en-US" dirty="0" err="1">
                <a:solidFill>
                  <a:schemeClr val="accent5"/>
                </a:solidFill>
              </a:rPr>
              <a:t>thạch</a:t>
            </a:r>
            <a:r>
              <a:rPr lang="en-US" dirty="0">
                <a:solidFill>
                  <a:schemeClr val="accent5"/>
                </a:solidFill>
              </a:rPr>
              <a:t> </a:t>
            </a:r>
            <a:r>
              <a:rPr lang="en-US" dirty="0" err="1">
                <a:solidFill>
                  <a:schemeClr val="accent5"/>
                </a:solidFill>
              </a:rPr>
              <a:t>được</a:t>
            </a:r>
            <a:r>
              <a:rPr lang="en-US" dirty="0">
                <a:solidFill>
                  <a:schemeClr val="accent5"/>
                </a:solidFill>
              </a:rPr>
              <a:t> </a:t>
            </a:r>
            <a:r>
              <a:rPr lang="en-US" dirty="0" err="1">
                <a:solidFill>
                  <a:schemeClr val="accent5"/>
                </a:solidFill>
              </a:rPr>
              <a:t>tạo</a:t>
            </a:r>
            <a:r>
              <a:rPr lang="en-US" dirty="0">
                <a:solidFill>
                  <a:schemeClr val="accent5"/>
                </a:solidFill>
              </a:rPr>
              <a:t> </a:t>
            </a:r>
            <a:r>
              <a:rPr lang="en-US" dirty="0" err="1">
                <a:solidFill>
                  <a:schemeClr val="accent5"/>
                </a:solidFill>
              </a:rPr>
              <a:t>ra</a:t>
            </a:r>
            <a:r>
              <a:rPr lang="en-US" dirty="0">
                <a:solidFill>
                  <a:schemeClr val="accent5"/>
                </a:solidFill>
              </a:rPr>
              <a:t> </a:t>
            </a:r>
            <a:r>
              <a:rPr lang="en-US" dirty="0" err="1">
                <a:solidFill>
                  <a:schemeClr val="accent5"/>
                </a:solidFill>
              </a:rPr>
              <a:t>từ</a:t>
            </a:r>
            <a:r>
              <a:rPr lang="en-US" dirty="0">
                <a:solidFill>
                  <a:schemeClr val="accent5"/>
                </a:solidFill>
              </a:rPr>
              <a:t> </a:t>
            </a:r>
            <a:r>
              <a:rPr lang="en-US" dirty="0" err="1">
                <a:solidFill>
                  <a:schemeClr val="accent5"/>
                </a:solidFill>
              </a:rPr>
              <a:t>các</a:t>
            </a:r>
            <a:r>
              <a:rPr lang="en-US" dirty="0">
                <a:solidFill>
                  <a:schemeClr val="accent5"/>
                </a:solidFill>
              </a:rPr>
              <a:t> </a:t>
            </a:r>
            <a:r>
              <a:rPr lang="en-US" dirty="0" err="1">
                <a:solidFill>
                  <a:schemeClr val="accent5"/>
                </a:solidFill>
              </a:rPr>
              <a:t>nhiên</a:t>
            </a:r>
            <a:r>
              <a:rPr lang="en-US" dirty="0">
                <a:solidFill>
                  <a:schemeClr val="accent5"/>
                </a:solidFill>
              </a:rPr>
              <a:t> </a:t>
            </a:r>
            <a:r>
              <a:rPr lang="en-US" dirty="0" err="1">
                <a:solidFill>
                  <a:schemeClr val="accent5"/>
                </a:solidFill>
              </a:rPr>
              <a:t>liệu</a:t>
            </a:r>
            <a:r>
              <a:rPr lang="en-US" dirty="0">
                <a:solidFill>
                  <a:schemeClr val="accent5"/>
                </a:solidFill>
              </a:rPr>
              <a:t> </a:t>
            </a:r>
            <a:r>
              <a:rPr lang="en-US" dirty="0" err="1">
                <a:solidFill>
                  <a:schemeClr val="accent5"/>
                </a:solidFill>
              </a:rPr>
              <a:t>hóa</a:t>
            </a:r>
            <a:r>
              <a:rPr lang="en-US" dirty="0">
                <a:solidFill>
                  <a:schemeClr val="accent5"/>
                </a:solidFill>
              </a:rPr>
              <a:t> </a:t>
            </a:r>
            <a:r>
              <a:rPr lang="en-US" dirty="0" err="1">
                <a:solidFill>
                  <a:schemeClr val="accent5"/>
                </a:solidFill>
              </a:rPr>
              <a:t>thạch</a:t>
            </a:r>
            <a:endParaRPr dirty="0">
              <a:solidFill>
                <a:schemeClr val="accent5"/>
              </a:solidFill>
              <a:sym typeface="Albert Sans"/>
            </a:endParaRPr>
          </a:p>
        </p:txBody>
      </p:sp>
      <p:pic>
        <p:nvPicPr>
          <p:cNvPr id="4102" name="Picture 6" descr="Nhiên liệu hóa thạch là gì? Vai trò và ảnh hưởng nguyên liệu hóa thạch">
            <a:extLst>
              <a:ext uri="{FF2B5EF4-FFF2-40B4-BE49-F238E27FC236}">
                <a16:creationId xmlns:a16="http://schemas.microsoft.com/office/drawing/2014/main" id="{42A71451-F282-0B96-C329-E66244B947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3909" y="705990"/>
            <a:ext cx="5653500" cy="3180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27996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7" name="Picture 6">
            <a:extLst>
              <a:ext uri="{FF2B5EF4-FFF2-40B4-BE49-F238E27FC236}">
                <a16:creationId xmlns:a16="http://schemas.microsoft.com/office/drawing/2014/main" id="{59D79A53-6D40-6231-2DC7-4DA109A220D0}"/>
              </a:ext>
            </a:extLst>
          </p:cNvPr>
          <p:cNvPicPr>
            <a:picLocks noChangeAspect="1"/>
          </p:cNvPicPr>
          <p:nvPr/>
        </p:nvPicPr>
        <p:blipFill>
          <a:blip r:embed="rId3"/>
          <a:stretch>
            <a:fillRect/>
          </a:stretch>
        </p:blipFill>
        <p:spPr>
          <a:xfrm>
            <a:off x="0" y="1377315"/>
            <a:ext cx="9144000" cy="3766185"/>
          </a:xfrm>
          <a:prstGeom prst="rect">
            <a:avLst/>
          </a:prstGeom>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1273843" y="660073"/>
            <a:ext cx="6938032" cy="613818"/>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594244" y="297572"/>
            <a:ext cx="1244753" cy="1244753"/>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2112567" y="641330"/>
            <a:ext cx="6099308" cy="63256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Mô</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tả</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quá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thành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mỏ</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63653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id="{5EFF0173-EC91-206A-9C16-319CB45DA73A}"/>
              </a:ext>
            </a:extLst>
          </p:cNvPr>
          <p:cNvPicPr>
            <a:picLocks noChangeAspect="1"/>
          </p:cNvPicPr>
          <p:nvPr/>
        </p:nvPicPr>
        <p:blipFill>
          <a:blip r:embed="rId3"/>
          <a:stretch>
            <a:fillRect/>
          </a:stretch>
        </p:blipFill>
        <p:spPr>
          <a:xfrm>
            <a:off x="1125436" y="167302"/>
            <a:ext cx="6893128" cy="2839107"/>
          </a:xfrm>
          <a:prstGeom prst="rect">
            <a:avLst/>
          </a:prstGeom>
        </p:spPr>
      </p:pic>
      <p:pic>
        <p:nvPicPr>
          <p:cNvPr id="8194" name="Picture 2" descr="Time passing ">
            <a:extLst>
              <a:ext uri="{FF2B5EF4-FFF2-40B4-BE49-F238E27FC236}">
                <a16:creationId xmlns:a16="http://schemas.microsoft.com/office/drawing/2014/main" id="{8F358679-BA14-445B-6515-4EBF4DBCE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3133574"/>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070A8237-4F5D-320F-00E3-AC1EA5BABC1E}"/>
              </a:ext>
            </a:extLst>
          </p:cNvPr>
          <p:cNvSpPr txBox="1"/>
          <p:nvPr/>
        </p:nvSpPr>
        <p:spPr>
          <a:xfrm>
            <a:off x="524541" y="3096782"/>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Từ vài trăm triệu năm trước, một lượng lớn thực vật và xác sinh vật biển tích tụ dưới đáy đại dương tạo thành trầm tích của động vật và thực vật</a:t>
            </a:r>
            <a:endParaRPr sz="2200" dirty="0">
              <a:latin typeface="Calibri" panose="020F0502020204030204" pitchFamily="34" charset="0"/>
              <a:ea typeface="Albert Sans"/>
              <a:cs typeface="Calibri" panose="020F0502020204030204" pitchFamily="34" charset="0"/>
              <a:sym typeface="Albert Sans"/>
            </a:endParaRPr>
          </a:p>
        </p:txBody>
      </p:sp>
      <p:pic>
        <p:nvPicPr>
          <p:cNvPr id="9" name="Picture 2" descr="Time passing ">
            <a:extLst>
              <a:ext uri="{FF2B5EF4-FFF2-40B4-BE49-F238E27FC236}">
                <a16:creationId xmlns:a16="http://schemas.microsoft.com/office/drawing/2014/main" id="{75408552-756C-67CA-1BAB-C0EEECE4B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4039111"/>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1B3C5E4-4071-1E49-C8D3-1F36B9DC1283}"/>
              </a:ext>
            </a:extLst>
          </p:cNvPr>
          <p:cNvSpPr txBox="1"/>
          <p:nvPr/>
        </p:nvSpPr>
        <p:spPr>
          <a:xfrm>
            <a:off x="524541" y="4002319"/>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Trong hàng triệu năm tiếp theo, lớp trầm tích này bị biến đổi bởi vi khuẩn và chìm sâu hơn.</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80133037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39"/>
        <p:cNvGrpSpPr/>
        <p:nvPr/>
      </p:nvGrpSpPr>
      <p:grpSpPr>
        <a:xfrm>
          <a:off x="0" y="0"/>
          <a:ext cx="0" cy="0"/>
          <a:chOff x="0" y="0"/>
          <a:chExt cx="0" cy="0"/>
        </a:xfrm>
      </p:grpSpPr>
      <p:pic>
        <p:nvPicPr>
          <p:cNvPr id="8" name="Picture 7">
            <a:extLst>
              <a:ext uri="{FF2B5EF4-FFF2-40B4-BE49-F238E27FC236}">
                <a16:creationId xmlns:a16="http://schemas.microsoft.com/office/drawing/2014/main" id="{5EFF0173-EC91-206A-9C16-319CB45DA73A}"/>
              </a:ext>
            </a:extLst>
          </p:cNvPr>
          <p:cNvPicPr>
            <a:picLocks noChangeAspect="1"/>
          </p:cNvPicPr>
          <p:nvPr/>
        </p:nvPicPr>
        <p:blipFill>
          <a:blip r:embed="rId3"/>
          <a:stretch>
            <a:fillRect/>
          </a:stretch>
        </p:blipFill>
        <p:spPr>
          <a:xfrm>
            <a:off x="1125436" y="167302"/>
            <a:ext cx="6893128" cy="2839107"/>
          </a:xfrm>
          <a:prstGeom prst="rect">
            <a:avLst/>
          </a:prstGeom>
        </p:spPr>
      </p:pic>
      <p:pic>
        <p:nvPicPr>
          <p:cNvPr id="8194" name="Picture 2" descr="Time passing ">
            <a:extLst>
              <a:ext uri="{FF2B5EF4-FFF2-40B4-BE49-F238E27FC236}">
                <a16:creationId xmlns:a16="http://schemas.microsoft.com/office/drawing/2014/main" id="{8F358679-BA14-445B-6515-4EBF4DBCE9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3133574"/>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65;p24">
            <a:extLst>
              <a:ext uri="{FF2B5EF4-FFF2-40B4-BE49-F238E27FC236}">
                <a16:creationId xmlns:a16="http://schemas.microsoft.com/office/drawing/2014/main" id="{070A8237-4F5D-320F-00E3-AC1EA5BABC1E}"/>
              </a:ext>
            </a:extLst>
          </p:cNvPr>
          <p:cNvSpPr txBox="1"/>
          <p:nvPr/>
        </p:nvSpPr>
        <p:spPr>
          <a:xfrm>
            <a:off x="524541" y="3096782"/>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Trải qua sự gia tăng nhiệt độ và áp suất, ở độ sâu khoảng một vài kilômét dưới áp suất lớn, dần dần các lớp trầm tích biến thành bùn đen, dầu mỏ.</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pic>
        <p:nvPicPr>
          <p:cNvPr id="9" name="Picture 2" descr="Time passing ">
            <a:extLst>
              <a:ext uri="{FF2B5EF4-FFF2-40B4-BE49-F238E27FC236}">
                <a16:creationId xmlns:a16="http://schemas.microsoft.com/office/drawing/2014/main" id="{75408552-756C-67CA-1BAB-C0EEECE4B8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751" y="4039111"/>
            <a:ext cx="370790" cy="37079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1B3C5E4-4071-1E49-C8D3-1F36B9DC1283}"/>
              </a:ext>
            </a:extLst>
          </p:cNvPr>
          <p:cNvSpPr txBox="1"/>
          <p:nvPr/>
        </p:nvSpPr>
        <p:spPr>
          <a:xfrm>
            <a:off x="524541" y="4002319"/>
            <a:ext cx="8607052" cy="815164"/>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vi-VN" sz="2200" dirty="0">
                <a:latin typeface="Calibri" panose="020F0502020204030204" pitchFamily="34" charset="0"/>
                <a:ea typeface="Albert Sans"/>
                <a:cs typeface="Calibri" panose="020F0502020204030204" pitchFamily="34" charset="0"/>
                <a:sym typeface="Albert Sans"/>
              </a:rPr>
              <a:t>Sau đó, dựa vào các vết đứt gãy của các lớp đá, dầu mỏ dần nổi lên, tích tụ trong các túi đá, trở thành mỏ dầu.</a:t>
            </a:r>
            <a:r>
              <a:rPr lang="en-US" sz="2200" dirty="0">
                <a:latin typeface="Calibri" panose="020F0502020204030204" pitchFamily="34" charset="0"/>
                <a:ea typeface="Albert Sans"/>
                <a:cs typeface="Calibri" panose="020F0502020204030204" pitchFamily="34" charset="0"/>
                <a:sym typeface="Albert Sans"/>
              </a:rPr>
              <a:t> </a:t>
            </a:r>
            <a:endParaRPr sz="22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83998710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500"/>
                                        <p:tgtEl>
                                          <p:spTgt spid="819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6" name="Picture 2" descr="a drawing of a oil rig with a crane in the middle">
            <a:extLst>
              <a:ext uri="{FF2B5EF4-FFF2-40B4-BE49-F238E27FC236}">
                <a16:creationId xmlns:a16="http://schemas.microsoft.com/office/drawing/2014/main" id="{FFE8B92E-649E-BC5D-27DF-B78F308141F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3848081" y="609600"/>
            <a:ext cx="5295919" cy="45339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598427" y="1098802"/>
            <a:ext cx="3168030" cy="3733631"/>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105716" y="365733"/>
            <a:ext cx="1921754" cy="1921754"/>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833073" y="1929475"/>
            <a:ext cx="296422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Vì sao dầu mỏ không thể bổ sung nhanh và sẽ dần cạn kiệt trong tương lai gần?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62133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522039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1. Vòng Năng Lượng Trên Trái Đất</a:t>
            </a:r>
          </a:p>
        </p:txBody>
      </p:sp>
      <p:grpSp>
        <p:nvGrpSpPr>
          <p:cNvPr id="6" name="Group 5">
            <a:extLst>
              <a:ext uri="{FF2B5EF4-FFF2-40B4-BE49-F238E27FC236}">
                <a16:creationId xmlns:a16="http://schemas.microsoft.com/office/drawing/2014/main" id="{B2855182-61B5-2B41-2DC8-29B47D18A666}"/>
              </a:ext>
            </a:extLst>
          </p:cNvPr>
          <p:cNvGrpSpPr/>
          <p:nvPr/>
        </p:nvGrpSpPr>
        <p:grpSpPr>
          <a:xfrm>
            <a:off x="295788" y="97056"/>
            <a:ext cx="469291" cy="401032"/>
            <a:chOff x="1119402" y="1354564"/>
            <a:chExt cx="2679447" cy="2289717"/>
          </a:xfrm>
        </p:grpSpPr>
        <p:sp>
          <p:nvSpPr>
            <p:cNvPr id="7" name="Rectangle: Rounded Corners 6">
              <a:extLst>
                <a:ext uri="{FF2B5EF4-FFF2-40B4-BE49-F238E27FC236}">
                  <a16:creationId xmlns:a16="http://schemas.microsoft.com/office/drawing/2014/main" id="{10356C0F-B8EB-014E-BC52-B37ADCC7C0A2}"/>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A1A2D371-55C8-59F5-2C13-71022945C5D8}"/>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4"/>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811808"/>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Kể tên các nguồn năng lượng mà em biết. Nêu rõ vai trò của Mặt Trời đối với mỗi nguồn năng lượng đó.</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11129235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6421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4971146" y="1350110"/>
            <a:ext cx="3534226" cy="3054976"/>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vi-VN" b="0" dirty="0"/>
              <a:t>Trái Đất mất hàng triệu năm để tạo ra các nguồn nhiên liệu đó, trong khi tốc độ tiêu thụ của con người lại rất nhanh khiến nguồn nhiên liệu này ngày càng trở nên cạn kiệt.</a:t>
            </a:r>
            <a:r>
              <a:rPr lang="en-US" b="0" dirty="0"/>
              <a:t> </a:t>
            </a:r>
            <a:endParaRPr b="0" dirty="0">
              <a:sym typeface="Albert Sans"/>
            </a:endParaRPr>
          </a:p>
        </p:txBody>
      </p:sp>
      <p:pic>
        <p:nvPicPr>
          <p:cNvPr id="10242" name="Picture 2" descr="Industrial City Concept With Chemical Plants">
            <a:extLst>
              <a:ext uri="{FF2B5EF4-FFF2-40B4-BE49-F238E27FC236}">
                <a16:creationId xmlns:a16="http://schemas.microsoft.com/office/drawing/2014/main" id="{04EC1CDD-40EF-131A-9872-0298EC6BB7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077" y="576958"/>
            <a:ext cx="4601280" cy="4601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163813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943676"/>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Bằng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kiến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thức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thực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tế</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em</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kể</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các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nhược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điểm</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của</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lượng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hóa</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thạch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640546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5362" name="Picture 2" descr="Scene with factory buildings and trucks on the site">
            <a:extLst>
              <a:ext uri="{FF2B5EF4-FFF2-40B4-BE49-F238E27FC236}">
                <a16:creationId xmlns:a16="http://schemas.microsoft.com/office/drawing/2014/main" id="{6A37BF33-E776-BB73-72C4-DC645358D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19" y="556659"/>
            <a:ext cx="5605346" cy="4647244"/>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749452" y="2141865"/>
            <a:ext cx="2653991"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Thời</a:t>
            </a:r>
            <a:r>
              <a:rPr lang="en-US" sz="2800" dirty="0"/>
              <a:t> </a:t>
            </a:r>
            <a:r>
              <a:rPr lang="en-US" sz="2800" dirty="0" err="1"/>
              <a:t>gian</a:t>
            </a:r>
            <a:r>
              <a:rPr lang="en-US" sz="2800" dirty="0"/>
              <a:t> </a:t>
            </a:r>
            <a:r>
              <a:rPr lang="en-US" sz="2800" dirty="0" err="1"/>
              <a:t>hình</a:t>
            </a:r>
            <a:r>
              <a:rPr lang="en-US" sz="2800" dirty="0"/>
              <a:t> </a:t>
            </a:r>
            <a:r>
              <a:rPr lang="en-US" sz="2800" dirty="0" err="1"/>
              <a:t>thành</a:t>
            </a:r>
            <a:r>
              <a:rPr lang="en-US" sz="2800" dirty="0"/>
              <a:t> </a:t>
            </a:r>
            <a:r>
              <a:rPr lang="en-US" sz="2800" dirty="0" err="1"/>
              <a:t>rất</a:t>
            </a:r>
            <a:r>
              <a:rPr lang="en-US" sz="2800" dirty="0"/>
              <a:t> </a:t>
            </a:r>
            <a:r>
              <a:rPr lang="en-US" sz="2800" dirty="0" err="1"/>
              <a:t>lâu</a:t>
            </a:r>
            <a:r>
              <a:rPr lang="en-US" sz="2800" dirty="0"/>
              <a:t>, </a:t>
            </a:r>
            <a:r>
              <a:rPr lang="en-US" sz="2800" dirty="0" err="1"/>
              <a:t>không</a:t>
            </a:r>
            <a:r>
              <a:rPr lang="en-US" sz="2800" dirty="0"/>
              <a:t> </a:t>
            </a:r>
            <a:r>
              <a:rPr lang="en-US" sz="2800" dirty="0" err="1"/>
              <a:t>tái</a:t>
            </a:r>
            <a:r>
              <a:rPr lang="en-US" sz="2800" dirty="0"/>
              <a:t> </a:t>
            </a:r>
            <a:r>
              <a:rPr lang="en-US" sz="2800" dirty="0" err="1"/>
              <a:t>tạo</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098" name="Picture 2" descr="a drawing of a oil rig with a crane in the middle">
            <a:extLst>
              <a:ext uri="{FF2B5EF4-FFF2-40B4-BE49-F238E27FC236}">
                <a16:creationId xmlns:a16="http://schemas.microsoft.com/office/drawing/2014/main" id="{F65D3660-0192-D511-457B-550B07675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3848081" y="609600"/>
            <a:ext cx="5295919" cy="4533900"/>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8326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98427" y="2141865"/>
            <a:ext cx="2653991"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Trữ</a:t>
            </a:r>
            <a:r>
              <a:rPr lang="en-US" sz="2800" dirty="0"/>
              <a:t> </a:t>
            </a:r>
            <a:r>
              <a:rPr lang="en-US" sz="2800" dirty="0" err="1"/>
              <a:t>lượng</a:t>
            </a:r>
            <a:r>
              <a:rPr lang="en-US" sz="2800" dirty="0"/>
              <a:t> </a:t>
            </a:r>
            <a:r>
              <a:rPr lang="en-US" sz="2800" dirty="0" err="1"/>
              <a:t>có</a:t>
            </a:r>
            <a:r>
              <a:rPr lang="en-US" sz="2800" dirty="0"/>
              <a:t> </a:t>
            </a:r>
            <a:r>
              <a:rPr lang="en-US" sz="2800" dirty="0" err="1"/>
              <a:t>hạn</a:t>
            </a:r>
            <a:r>
              <a:rPr lang="en-US" sz="2800" dirty="0"/>
              <a:t> </a:t>
            </a:r>
            <a:r>
              <a:rPr lang="en-US" sz="2800" dirty="0" err="1"/>
              <a:t>và</a:t>
            </a:r>
            <a:r>
              <a:rPr lang="en-US" sz="2800" dirty="0"/>
              <a:t> </a:t>
            </a:r>
            <a:r>
              <a:rPr lang="en-US" sz="2800" dirty="0" err="1"/>
              <a:t>đang</a:t>
            </a:r>
            <a:r>
              <a:rPr lang="en-US" sz="2800" dirty="0"/>
              <a:t> </a:t>
            </a:r>
            <a:r>
              <a:rPr lang="en-US" sz="2800" dirty="0" err="1"/>
              <a:t>dần</a:t>
            </a:r>
            <a:r>
              <a:rPr lang="en-US" sz="2800" dirty="0"/>
              <a:t> </a:t>
            </a:r>
            <a:r>
              <a:rPr lang="en-US" sz="2800" dirty="0" err="1"/>
              <a:t>cạn</a:t>
            </a:r>
            <a:r>
              <a:rPr lang="en-US" sz="2800" dirty="0"/>
              <a:t> </a:t>
            </a:r>
            <a:r>
              <a:rPr lang="en-US" sz="2800" dirty="0" err="1"/>
              <a:t>kiệt</a:t>
            </a:r>
            <a:endParaRPr sz="2800" dirty="0">
              <a:sym typeface="Albert Sans"/>
            </a:endParaRPr>
          </a:p>
        </p:txBody>
      </p:sp>
      <p:pic>
        <p:nvPicPr>
          <p:cNvPr id="2" name="Picture 2" descr="Melting earth caused from pollution">
            <a:extLst>
              <a:ext uri="{FF2B5EF4-FFF2-40B4-BE49-F238E27FC236}">
                <a16:creationId xmlns:a16="http://schemas.microsoft.com/office/drawing/2014/main" id="{F4FEA75A-3E69-756C-847A-F2137F950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6963" y="1888198"/>
            <a:ext cx="1215173" cy="167183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Scene with factory buildings and trucks on the site">
            <a:extLst>
              <a:ext uri="{FF2B5EF4-FFF2-40B4-BE49-F238E27FC236}">
                <a16:creationId xmlns:a16="http://schemas.microsoft.com/office/drawing/2014/main" id="{7D47D15D-1C01-B165-B846-7A4ED59A77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9663" y="2367337"/>
            <a:ext cx="1405548" cy="11653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837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4098" name="Picture 2" descr="a drawing of a oil rig with a crane in the middle">
            <a:extLst>
              <a:ext uri="{FF2B5EF4-FFF2-40B4-BE49-F238E27FC236}">
                <a16:creationId xmlns:a16="http://schemas.microsoft.com/office/drawing/2014/main" id="{F65D3660-0192-D511-457B-550B07675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205" b="5185"/>
          <a:stretch/>
        </p:blipFill>
        <p:spPr bwMode="auto">
          <a:xfrm>
            <a:off x="9992266" y="2221907"/>
            <a:ext cx="1700902" cy="145616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64214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Nhược</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235331" y="2164725"/>
            <a:ext cx="3104893" cy="1616248"/>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Gây</a:t>
            </a:r>
            <a:r>
              <a:rPr lang="en-US" sz="2800" dirty="0"/>
              <a:t> </a:t>
            </a:r>
            <a:r>
              <a:rPr lang="en-US" sz="2800" dirty="0" err="1"/>
              <a:t>ảnh</a:t>
            </a:r>
            <a:r>
              <a:rPr lang="en-US" sz="2800" dirty="0"/>
              <a:t> </a:t>
            </a:r>
            <a:r>
              <a:rPr lang="en-US" sz="2800" dirty="0" err="1"/>
              <a:t>hưởng</a:t>
            </a:r>
            <a:r>
              <a:rPr lang="en-US" sz="2800" dirty="0"/>
              <a:t> </a:t>
            </a:r>
            <a:r>
              <a:rPr lang="en-US" sz="2800" dirty="0" err="1"/>
              <a:t>tiêu</a:t>
            </a:r>
            <a:r>
              <a:rPr lang="en-US" sz="2800" dirty="0"/>
              <a:t> </a:t>
            </a:r>
            <a:r>
              <a:rPr lang="en-US" sz="2800" dirty="0" err="1"/>
              <a:t>cực</a:t>
            </a:r>
            <a:r>
              <a:rPr lang="en-US" sz="2800" dirty="0"/>
              <a:t> </a:t>
            </a:r>
            <a:r>
              <a:rPr lang="en-US" sz="2800" dirty="0" err="1"/>
              <a:t>đến</a:t>
            </a:r>
            <a:r>
              <a:rPr lang="en-US" sz="2800" dirty="0"/>
              <a:t> </a:t>
            </a:r>
            <a:r>
              <a:rPr lang="en-US" sz="2800" dirty="0" err="1"/>
              <a:t>khí</a:t>
            </a:r>
            <a:r>
              <a:rPr lang="en-US" sz="2800" dirty="0"/>
              <a:t> </a:t>
            </a:r>
            <a:r>
              <a:rPr lang="en-US" sz="2800" dirty="0" err="1"/>
              <a:t>hậu</a:t>
            </a:r>
            <a:r>
              <a:rPr lang="en-US" sz="2800" dirty="0"/>
              <a:t> </a:t>
            </a:r>
            <a:r>
              <a:rPr lang="en-US" sz="2800" dirty="0" err="1"/>
              <a:t>và</a:t>
            </a:r>
            <a:r>
              <a:rPr lang="en-US" sz="2800" dirty="0"/>
              <a:t> </a:t>
            </a:r>
            <a:r>
              <a:rPr lang="en-US" sz="2800" dirty="0" err="1"/>
              <a:t>hệ</a:t>
            </a:r>
            <a:r>
              <a:rPr lang="en-US" sz="2800" dirty="0"/>
              <a:t> </a:t>
            </a:r>
            <a:r>
              <a:rPr lang="en-US" sz="2800" dirty="0" err="1"/>
              <a:t>sinh</a:t>
            </a:r>
            <a:r>
              <a:rPr lang="en-US" sz="2800" dirty="0"/>
              <a:t> </a:t>
            </a:r>
            <a:r>
              <a:rPr lang="en-US" sz="2800" dirty="0" err="1"/>
              <a:t>thái</a:t>
            </a:r>
            <a:endParaRPr sz="2800" dirty="0">
              <a:sym typeface="Albert Sans"/>
            </a:endParaRPr>
          </a:p>
        </p:txBody>
      </p:sp>
      <p:pic>
        <p:nvPicPr>
          <p:cNvPr id="2" name="Picture 2" descr="Melting earth caused from pollution">
            <a:extLst>
              <a:ext uri="{FF2B5EF4-FFF2-40B4-BE49-F238E27FC236}">
                <a16:creationId xmlns:a16="http://schemas.microsoft.com/office/drawing/2014/main" id="{BFFD6BA2-5641-079F-9964-1627427295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8427" y="551158"/>
            <a:ext cx="3738563" cy="5143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7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472863" y="1869258"/>
            <a:ext cx="4865473"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Mặc dù có nhiều nhược điểm nhưng hiện nay nhiên liệu hóa thạch vẫn được sử dụng rộng rãi. Vì sao?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2647400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490372" y="2455840"/>
            <a:ext cx="3470748"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Có</a:t>
            </a:r>
            <a:r>
              <a:rPr lang="en-US" sz="2800" dirty="0"/>
              <a:t> </a:t>
            </a:r>
            <a:r>
              <a:rPr lang="en-US" sz="2800" dirty="0" err="1"/>
              <a:t>sẵn</a:t>
            </a:r>
            <a:r>
              <a:rPr lang="en-US" sz="2800" dirty="0"/>
              <a:t> </a:t>
            </a:r>
            <a:r>
              <a:rPr lang="en-US" sz="2800" dirty="0" err="1"/>
              <a:t>trong</a:t>
            </a:r>
            <a:r>
              <a:rPr lang="en-US" sz="2800" dirty="0"/>
              <a:t> </a:t>
            </a:r>
            <a:r>
              <a:rPr lang="en-US" sz="2800" dirty="0" err="1"/>
              <a:t>tự</a:t>
            </a:r>
            <a:r>
              <a:rPr lang="en-US" sz="2800" dirty="0"/>
              <a:t> </a:t>
            </a:r>
            <a:r>
              <a:rPr lang="en-US" sz="2800" dirty="0" err="1"/>
              <a:t>nhiên</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il field on the background of nature. Vector illustration.">
            <a:extLst>
              <a:ext uri="{FF2B5EF4-FFF2-40B4-BE49-F238E27FC236}">
                <a16:creationId xmlns:a16="http://schemas.microsoft.com/office/drawing/2014/main" id="{22594690-4024-0E8C-EB0B-3F1794570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763" y="603033"/>
            <a:ext cx="5032057" cy="447785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ene with factory buildings and excavator on the site">
            <a:extLst>
              <a:ext uri="{FF2B5EF4-FFF2-40B4-BE49-F238E27FC236}">
                <a16:creationId xmlns:a16="http://schemas.microsoft.com/office/drawing/2014/main" id="{C6E4AB50-74CF-EDEB-2CD6-C7185009129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2019727" y="2071409"/>
            <a:ext cx="1368365" cy="1317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5943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98427" y="2455840"/>
            <a:ext cx="3470748"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Thời</a:t>
            </a:r>
            <a:r>
              <a:rPr lang="en-US" sz="2800" dirty="0"/>
              <a:t> </a:t>
            </a:r>
            <a:r>
              <a:rPr lang="en-US" sz="2800" dirty="0" err="1"/>
              <a:t>gian</a:t>
            </a:r>
            <a:r>
              <a:rPr lang="en-US" sz="2800" dirty="0"/>
              <a:t> </a:t>
            </a:r>
            <a:r>
              <a:rPr lang="en-US" sz="2800" dirty="0" err="1"/>
              <a:t>khai</a:t>
            </a:r>
            <a:r>
              <a:rPr lang="en-US" sz="2800" dirty="0"/>
              <a:t> </a:t>
            </a:r>
            <a:r>
              <a:rPr lang="en-US" sz="2800" dirty="0" err="1"/>
              <a:t>thác</a:t>
            </a:r>
            <a:r>
              <a:rPr lang="en-US" sz="2800" dirty="0"/>
              <a:t> </a:t>
            </a:r>
            <a:r>
              <a:rPr lang="en-US" sz="2800" dirty="0" err="1"/>
              <a:t>nhanh</a:t>
            </a:r>
            <a:r>
              <a:rPr lang="en-US" sz="2800" dirty="0"/>
              <a:t>, </a:t>
            </a:r>
            <a:r>
              <a:rPr lang="en-US" sz="2800" dirty="0" err="1"/>
              <a:t>dễ</a:t>
            </a:r>
            <a:r>
              <a:rPr lang="en-US" sz="2800" dirty="0"/>
              <a:t> </a:t>
            </a:r>
            <a:r>
              <a:rPr lang="en-US" sz="2800" dirty="0" err="1"/>
              <a:t>vận</a:t>
            </a:r>
            <a:r>
              <a:rPr lang="en-US" sz="2800" dirty="0"/>
              <a:t> </a:t>
            </a:r>
            <a:r>
              <a:rPr lang="en-US" sz="2800" dirty="0" err="1"/>
              <a:t>chuyển</a:t>
            </a:r>
            <a:r>
              <a:rPr lang="en-US" sz="2800" dirty="0"/>
              <a:t>, </a:t>
            </a:r>
            <a:r>
              <a:rPr lang="en-US" sz="2800" dirty="0" err="1"/>
              <a:t>dễ</a:t>
            </a:r>
            <a:r>
              <a:rPr lang="en-US" sz="2800" dirty="0"/>
              <a:t> </a:t>
            </a:r>
            <a:r>
              <a:rPr lang="en-US" sz="2800" dirty="0" err="1"/>
              <a:t>sử</a:t>
            </a:r>
            <a:r>
              <a:rPr lang="en-US" sz="2800" dirty="0"/>
              <a:t> </a:t>
            </a:r>
            <a:r>
              <a:rPr lang="en-US" sz="2800" dirty="0" err="1"/>
              <a:t>dụng</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Oil field on the background of nature. Vector illustration.">
            <a:extLst>
              <a:ext uri="{FF2B5EF4-FFF2-40B4-BE49-F238E27FC236}">
                <a16:creationId xmlns:a16="http://schemas.microsoft.com/office/drawing/2014/main" id="{22594690-4024-0E8C-EB0B-3F1794570B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2167" y="2095354"/>
            <a:ext cx="1322558" cy="1176899"/>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Scene with factory buildings and excavator on the site">
            <a:extLst>
              <a:ext uri="{FF2B5EF4-FFF2-40B4-BE49-F238E27FC236}">
                <a16:creationId xmlns:a16="http://schemas.microsoft.com/office/drawing/2014/main" id="{F48BC4EA-8891-B1ED-CBE7-829715973F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4112236" y="606497"/>
            <a:ext cx="4686802" cy="451355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Flaring natural gas location Flames of burning natural gas at desolate gas well">
            <a:extLst>
              <a:ext uri="{FF2B5EF4-FFF2-40B4-BE49-F238E27FC236}">
                <a16:creationId xmlns:a16="http://schemas.microsoft.com/office/drawing/2014/main" id="{F00EA84C-AC44-3DB6-4923-ADEDA1C50D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70161" y="2375879"/>
            <a:ext cx="1119395" cy="1119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64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9458" name="Picture 2" descr="Flaring natural gas location Flames of burning natural gas at desolate gas well">
            <a:extLst>
              <a:ext uri="{FF2B5EF4-FFF2-40B4-BE49-F238E27FC236}">
                <a16:creationId xmlns:a16="http://schemas.microsoft.com/office/drawing/2014/main" id="{D8F856AB-FEDF-5CD7-57D6-63D9F3A5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915" y="617220"/>
            <a:ext cx="4526280" cy="4526280"/>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5656026" y="2455840"/>
            <a:ext cx="2863704"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Tỏa</a:t>
            </a:r>
            <a:r>
              <a:rPr lang="en-US" sz="2800" dirty="0"/>
              <a:t> </a:t>
            </a:r>
            <a:r>
              <a:rPr lang="en-US" sz="2800" dirty="0" err="1"/>
              <a:t>nhiệt</a:t>
            </a:r>
            <a:r>
              <a:rPr lang="en-US" sz="2800" dirty="0"/>
              <a:t> </a:t>
            </a:r>
            <a:r>
              <a:rPr lang="en-US" sz="2800" dirty="0" err="1"/>
              <a:t>lượng</a:t>
            </a:r>
            <a:r>
              <a:rPr lang="en-US" sz="2800" dirty="0"/>
              <a:t> </a:t>
            </a:r>
            <a:r>
              <a:rPr lang="en-US" sz="2800" dirty="0" err="1"/>
              <a:t>lớn</a:t>
            </a:r>
            <a:r>
              <a:rPr lang="en-US" sz="2800" dirty="0"/>
              <a:t> </a:t>
            </a:r>
            <a:r>
              <a:rPr lang="en-US" sz="2800" dirty="0" err="1"/>
              <a:t>khi</a:t>
            </a:r>
            <a:r>
              <a:rPr lang="en-US" sz="2800" dirty="0"/>
              <a:t> </a:t>
            </a:r>
            <a:r>
              <a:rPr lang="en-US" sz="2800" dirty="0" err="1"/>
              <a:t>đốt</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cene with factory buildings and excavator on the site">
            <a:extLst>
              <a:ext uri="{FF2B5EF4-FFF2-40B4-BE49-F238E27FC236}">
                <a16:creationId xmlns:a16="http://schemas.microsoft.com/office/drawing/2014/main" id="{93CA80EB-2EF4-5E24-A936-5DA5DF5209D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87" b="1958"/>
          <a:stretch/>
        </p:blipFill>
        <p:spPr bwMode="auto">
          <a:xfrm>
            <a:off x="9511299" y="1912858"/>
            <a:ext cx="1368365" cy="13177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Pollution concept background flat style">
            <a:extLst>
              <a:ext uri="{FF2B5EF4-FFF2-40B4-BE49-F238E27FC236}">
                <a16:creationId xmlns:a16="http://schemas.microsoft.com/office/drawing/2014/main" id="{4E3ECEC6-4845-0964-B007-769E199EE4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9699" r="6543" b="14758"/>
          <a:stretch/>
        </p:blipFill>
        <p:spPr bwMode="auto">
          <a:xfrm>
            <a:off x="-1987740" y="1994425"/>
            <a:ext cx="1502962" cy="1529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8764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19458" name="Picture 2" descr="Flaring natural gas location Flames of burning natural gas at desolate gas well">
            <a:extLst>
              <a:ext uri="{FF2B5EF4-FFF2-40B4-BE49-F238E27FC236}">
                <a16:creationId xmlns:a16="http://schemas.microsoft.com/office/drawing/2014/main" id="{D8F856AB-FEDF-5CD7-57D6-63D9F3A51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586" y="2113652"/>
            <a:ext cx="916195" cy="916195"/>
          </a:xfrm>
          <a:prstGeom prst="rect">
            <a:avLst/>
          </a:prstGeom>
          <a:noFill/>
          <a:extLst>
            <a:ext uri="{909E8E84-426E-40DD-AFC4-6F175D3DCCD1}">
              <a14:hiddenFill xmlns:a14="http://schemas.microsoft.com/office/drawing/2010/main">
                <a:solidFill>
                  <a:srgbClr val="FFFFFF"/>
                </a:solidFill>
              </a14:hiddenFill>
            </a:ext>
          </a:extLst>
        </p:spPr>
      </p:pic>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0D086E"/>
                </a:solidFill>
                <a:latin typeface="Unbounded"/>
                <a:ea typeface="Unbounded"/>
                <a:cs typeface="Unbounded"/>
                <a:sym typeface="Unbounded"/>
              </a:rPr>
              <a:t>Ưu</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Điểm</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Của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Google Shape;165;p24">
            <a:extLst>
              <a:ext uri="{FF2B5EF4-FFF2-40B4-BE49-F238E27FC236}">
                <a16:creationId xmlns:a16="http://schemas.microsoft.com/office/drawing/2014/main" id="{879BB85C-86DB-743F-27BE-D27084877F3A}"/>
              </a:ext>
            </a:extLst>
          </p:cNvPr>
          <p:cNvSpPr txBox="1"/>
          <p:nvPr/>
        </p:nvSpPr>
        <p:spPr>
          <a:xfrm>
            <a:off x="685441" y="2455840"/>
            <a:ext cx="3031489" cy="95947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err="1"/>
              <a:t>Có</a:t>
            </a:r>
            <a:r>
              <a:rPr lang="en-US" sz="2800" dirty="0"/>
              <a:t> </a:t>
            </a:r>
            <a:r>
              <a:rPr lang="en-US" sz="2800" dirty="0" err="1"/>
              <a:t>thể</a:t>
            </a:r>
            <a:r>
              <a:rPr lang="en-US" sz="2800" dirty="0"/>
              <a:t> </a:t>
            </a:r>
            <a:r>
              <a:rPr lang="en-US" sz="2800" dirty="0" err="1"/>
              <a:t>dự</a:t>
            </a:r>
            <a:r>
              <a:rPr lang="en-US" sz="2800" dirty="0"/>
              <a:t> </a:t>
            </a:r>
            <a:r>
              <a:rPr lang="en-US" sz="2800" dirty="0" err="1"/>
              <a:t>trữ</a:t>
            </a:r>
            <a:r>
              <a:rPr lang="en-US" sz="2800" dirty="0"/>
              <a:t> </a:t>
            </a:r>
            <a:r>
              <a:rPr lang="en-US" sz="2800" dirty="0" err="1"/>
              <a:t>trong</a:t>
            </a:r>
            <a:r>
              <a:rPr lang="en-US" sz="2800" dirty="0"/>
              <a:t> </a:t>
            </a:r>
            <a:r>
              <a:rPr lang="en-US" sz="2800" dirty="0" err="1"/>
              <a:t>thời</a:t>
            </a:r>
            <a:r>
              <a:rPr lang="en-US" sz="2800" dirty="0"/>
              <a:t> </a:t>
            </a:r>
            <a:r>
              <a:rPr lang="en-US" sz="2800" dirty="0" err="1"/>
              <a:t>gian</a:t>
            </a:r>
            <a:r>
              <a:rPr lang="en-US" sz="2800" dirty="0"/>
              <a:t> </a:t>
            </a:r>
            <a:r>
              <a:rPr lang="en-US" sz="2800" dirty="0" err="1"/>
              <a:t>dài</a:t>
            </a:r>
            <a:endParaRPr sz="2800" dirty="0">
              <a:sym typeface="Albert Sans"/>
            </a:endParaRPr>
          </a:p>
        </p:txBody>
      </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Pollution concept background flat style">
            <a:extLst>
              <a:ext uri="{FF2B5EF4-FFF2-40B4-BE49-F238E27FC236}">
                <a16:creationId xmlns:a16="http://schemas.microsoft.com/office/drawing/2014/main" id="{4AB376D1-0079-D7CB-D429-7B45154ABE1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699" r="6543" b="14758"/>
          <a:stretch/>
        </p:blipFill>
        <p:spPr bwMode="auto">
          <a:xfrm>
            <a:off x="4056188" y="601419"/>
            <a:ext cx="4402466" cy="4480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41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26" name="Picture 2" descr="Clothes drying and hanging outdoor">
            <a:extLst>
              <a:ext uri="{FF2B5EF4-FFF2-40B4-BE49-F238E27FC236}">
                <a16:creationId xmlns:a16="http://schemas.microsoft.com/office/drawing/2014/main" id="{C1C0FE7E-CE77-CE65-A0FC-DAC7087F4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89" y="1684647"/>
            <a:ext cx="3984935" cy="29345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untryside landscape illustration">
            <a:extLst>
              <a:ext uri="{FF2B5EF4-FFF2-40B4-BE49-F238E27FC236}">
                <a16:creationId xmlns:a16="http://schemas.microsoft.com/office/drawing/2014/main" id="{99CBF466-ED56-C7FE-3AFD-3E9B5EAA84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8713" y="1682468"/>
            <a:ext cx="4401246" cy="293182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092806"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5"/>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943325"/>
            <a:ext cx="7919806" cy="513832"/>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1000"/>
              </a:spcAft>
              <a:buNone/>
            </a:pPr>
            <a:r>
              <a:rPr lang="vi-VN" sz="2000" b="1" dirty="0">
                <a:latin typeface="Calibri" panose="020F0502020204030204" pitchFamily="34" charset="0"/>
                <a:ea typeface="Albert Sans"/>
                <a:cs typeface="Calibri" panose="020F0502020204030204" pitchFamily="34" charset="0"/>
                <a:sym typeface="Albert Sans"/>
              </a:rPr>
              <a:t>Năng lượng nhiệt: </a:t>
            </a:r>
            <a:r>
              <a:rPr lang="vi-VN" sz="2000" dirty="0">
                <a:latin typeface="Calibri" panose="020F0502020204030204" pitchFamily="34" charset="0"/>
                <a:ea typeface="Albert Sans"/>
                <a:cs typeface="Calibri" panose="020F0502020204030204" pitchFamily="34" charset="0"/>
                <a:sym typeface="Albert Sans"/>
              </a:rPr>
              <a:t>Mặt Trời truyền đến Trái Đất có năng lượng nhiệt</a:t>
            </a:r>
            <a:endParaRPr sz="2000" dirty="0">
              <a:latin typeface="Calibri" panose="020F0502020204030204" pitchFamily="34" charset="0"/>
              <a:ea typeface="Albert Sans"/>
              <a:cs typeface="Calibri" panose="020F0502020204030204" pitchFamily="34" charset="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5788" y="779466"/>
            <a:ext cx="684406" cy="68440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randombar(horizontal)">
                                      <p:cBhvr>
                                        <p:cTn id="17" dur="500"/>
                                        <p:tgtEl>
                                          <p:spTgt spid="1026"/>
                                        </p:tgtEl>
                                      </p:cBhvr>
                                    </p:animEffect>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randombar(horizontal)">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E93117-E049-0BFD-D425-6F34A3631D74}"/>
              </a:ext>
            </a:extLst>
          </p:cNvPr>
          <p:cNvPicPr>
            <a:picLocks noChangeAspect="1"/>
          </p:cNvPicPr>
          <p:nvPr/>
        </p:nvPicPr>
        <p:blipFill>
          <a:blip r:embed="rId2"/>
          <a:stretch>
            <a:fillRect/>
          </a:stretch>
        </p:blipFill>
        <p:spPr>
          <a:xfrm>
            <a:off x="0" y="0"/>
            <a:ext cx="9144000" cy="5126355"/>
          </a:xfrm>
          <a:prstGeom prst="rect">
            <a:avLst/>
          </a:prstGeom>
        </p:spPr>
      </p:pic>
      <p:sp>
        <p:nvSpPr>
          <p:cNvPr id="4" name="Google Shape;165;p24">
            <a:extLst>
              <a:ext uri="{FF2B5EF4-FFF2-40B4-BE49-F238E27FC236}">
                <a16:creationId xmlns:a16="http://schemas.microsoft.com/office/drawing/2014/main" id="{F2E326E7-383D-3AB4-5A16-ADFC502DE0E1}"/>
              </a:ext>
            </a:extLst>
          </p:cNvPr>
          <p:cNvSpPr txBox="1"/>
          <p:nvPr/>
        </p:nvSpPr>
        <p:spPr>
          <a:xfrm>
            <a:off x="502936" y="179754"/>
            <a:ext cx="8138128" cy="1047253"/>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sz="2800" dirty="0">
                <a:solidFill>
                  <a:schemeClr val="accent4"/>
                </a:solidFill>
              </a:rPr>
              <a:t>Khi </a:t>
            </a:r>
            <a:r>
              <a:rPr lang="en-US" sz="2800" dirty="0" err="1">
                <a:solidFill>
                  <a:schemeClr val="accent4"/>
                </a:solidFill>
              </a:rPr>
              <a:t>đốt</a:t>
            </a:r>
            <a:r>
              <a:rPr lang="en-US" sz="2800" dirty="0">
                <a:solidFill>
                  <a:schemeClr val="accent4"/>
                </a:solidFill>
              </a:rPr>
              <a:t> </a:t>
            </a:r>
            <a:r>
              <a:rPr lang="en-US" sz="2800" dirty="0" err="1">
                <a:solidFill>
                  <a:schemeClr val="accent4"/>
                </a:solidFill>
              </a:rPr>
              <a:t>cháy</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lượng</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thạch</a:t>
            </a:r>
            <a:r>
              <a:rPr lang="en-US" sz="2800" dirty="0">
                <a:solidFill>
                  <a:schemeClr val="accent4"/>
                </a:solidFill>
              </a:rPr>
              <a:t> </a:t>
            </a:r>
            <a:r>
              <a:rPr lang="en-US" sz="2800" dirty="0" err="1">
                <a:solidFill>
                  <a:schemeClr val="accent4"/>
                </a:solidFill>
              </a:rPr>
              <a:t>chuyển</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thành</a:t>
            </a:r>
            <a:r>
              <a:rPr lang="en-US" sz="2800" dirty="0">
                <a:solidFill>
                  <a:schemeClr val="accent4"/>
                </a:solidFill>
              </a:rPr>
              <a:t> </a:t>
            </a:r>
            <a:r>
              <a:rPr lang="en-US" sz="2800" dirty="0" err="1">
                <a:solidFill>
                  <a:schemeClr val="accent4"/>
                </a:solidFill>
              </a:rPr>
              <a:t>nhiệt</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rồi</a:t>
            </a:r>
            <a:r>
              <a:rPr lang="en-US" sz="2800" dirty="0">
                <a:solidFill>
                  <a:schemeClr val="accent4"/>
                </a:solidFill>
              </a:rPr>
              <a:t> </a:t>
            </a:r>
            <a:r>
              <a:rPr lang="en-US" sz="2800" dirty="0" err="1">
                <a:solidFill>
                  <a:schemeClr val="accent4"/>
                </a:solidFill>
              </a:rPr>
              <a:t>chuyển</a:t>
            </a:r>
            <a:r>
              <a:rPr lang="en-US" sz="2800" dirty="0">
                <a:solidFill>
                  <a:schemeClr val="accent4"/>
                </a:solidFill>
              </a:rPr>
              <a:t> </a:t>
            </a:r>
            <a:r>
              <a:rPr lang="en-US" sz="2800" dirty="0" err="1">
                <a:solidFill>
                  <a:schemeClr val="accent4"/>
                </a:solidFill>
              </a:rPr>
              <a:t>hóa</a:t>
            </a:r>
            <a:r>
              <a:rPr lang="en-US" sz="2800" dirty="0">
                <a:solidFill>
                  <a:schemeClr val="accent4"/>
                </a:solidFill>
              </a:rPr>
              <a:t> </a:t>
            </a:r>
            <a:r>
              <a:rPr lang="en-US" sz="2800" dirty="0" err="1">
                <a:solidFill>
                  <a:schemeClr val="accent4"/>
                </a:solidFill>
              </a:rPr>
              <a:t>thành</a:t>
            </a:r>
            <a:r>
              <a:rPr lang="en-US" sz="2800" dirty="0">
                <a:solidFill>
                  <a:schemeClr val="accent4"/>
                </a:solidFill>
              </a:rPr>
              <a:t> </a:t>
            </a:r>
            <a:r>
              <a:rPr lang="en-US" sz="2800" dirty="0" err="1">
                <a:solidFill>
                  <a:schemeClr val="accent4"/>
                </a:solidFill>
              </a:rPr>
              <a:t>dạng</a:t>
            </a:r>
            <a:r>
              <a:rPr lang="en-US" sz="2800" dirty="0">
                <a:solidFill>
                  <a:schemeClr val="accent4"/>
                </a:solidFill>
              </a:rPr>
              <a:t> </a:t>
            </a:r>
            <a:r>
              <a:rPr lang="en-US" sz="2800" dirty="0" err="1">
                <a:solidFill>
                  <a:schemeClr val="accent4"/>
                </a:solidFill>
              </a:rPr>
              <a:t>năng</a:t>
            </a:r>
            <a:r>
              <a:rPr lang="en-US" sz="2800" dirty="0">
                <a:solidFill>
                  <a:schemeClr val="accent4"/>
                </a:solidFill>
              </a:rPr>
              <a:t> </a:t>
            </a:r>
            <a:r>
              <a:rPr lang="en-US" sz="2800" dirty="0" err="1">
                <a:solidFill>
                  <a:schemeClr val="accent4"/>
                </a:solidFill>
              </a:rPr>
              <a:t>lượng</a:t>
            </a:r>
            <a:r>
              <a:rPr lang="en-US" sz="2800" dirty="0">
                <a:solidFill>
                  <a:schemeClr val="accent4"/>
                </a:solidFill>
              </a:rPr>
              <a:t> </a:t>
            </a:r>
            <a:r>
              <a:rPr lang="en-US" sz="2800" dirty="0" err="1">
                <a:solidFill>
                  <a:schemeClr val="accent4"/>
                </a:solidFill>
              </a:rPr>
              <a:t>khác</a:t>
            </a:r>
            <a:r>
              <a:rPr lang="en-US" sz="2800" dirty="0">
                <a:solidFill>
                  <a:schemeClr val="accent4"/>
                </a:solidFill>
              </a:rPr>
              <a:t> </a:t>
            </a:r>
            <a:r>
              <a:rPr lang="en-US" sz="2800" dirty="0" err="1">
                <a:solidFill>
                  <a:schemeClr val="accent4"/>
                </a:solidFill>
              </a:rPr>
              <a:t>tùy</a:t>
            </a:r>
            <a:r>
              <a:rPr lang="en-US" sz="2800" dirty="0">
                <a:solidFill>
                  <a:schemeClr val="accent4"/>
                </a:solidFill>
              </a:rPr>
              <a:t> </a:t>
            </a:r>
            <a:r>
              <a:rPr lang="en-US" sz="2800" dirty="0" err="1">
                <a:solidFill>
                  <a:schemeClr val="accent4"/>
                </a:solidFill>
              </a:rPr>
              <a:t>mục</a:t>
            </a:r>
            <a:r>
              <a:rPr lang="en-US" sz="2800" dirty="0">
                <a:solidFill>
                  <a:schemeClr val="accent4"/>
                </a:solidFill>
              </a:rPr>
              <a:t> </a:t>
            </a:r>
            <a:r>
              <a:rPr lang="en-US" sz="2800" dirty="0" err="1">
                <a:solidFill>
                  <a:schemeClr val="accent4"/>
                </a:solidFill>
              </a:rPr>
              <a:t>đích</a:t>
            </a:r>
            <a:r>
              <a:rPr lang="en-US" sz="2800" dirty="0">
                <a:solidFill>
                  <a:schemeClr val="accent4"/>
                </a:solidFill>
              </a:rPr>
              <a:t> </a:t>
            </a:r>
            <a:r>
              <a:rPr lang="en-US" sz="2800" dirty="0" err="1">
                <a:solidFill>
                  <a:schemeClr val="accent4"/>
                </a:solidFill>
              </a:rPr>
              <a:t>sử</a:t>
            </a:r>
            <a:r>
              <a:rPr lang="en-US" sz="2800" dirty="0">
                <a:solidFill>
                  <a:schemeClr val="accent4"/>
                </a:solidFill>
              </a:rPr>
              <a:t> </a:t>
            </a:r>
            <a:r>
              <a:rPr lang="en-US" sz="2800" dirty="0" err="1">
                <a:solidFill>
                  <a:schemeClr val="accent4"/>
                </a:solidFill>
              </a:rPr>
              <a:t>dụng</a:t>
            </a:r>
            <a:endParaRPr sz="2800" dirty="0">
              <a:solidFill>
                <a:schemeClr val="accent4"/>
              </a:solidFill>
              <a:sym typeface="Albert Sans"/>
            </a:endParaRPr>
          </a:p>
        </p:txBody>
      </p:sp>
      <p:pic>
        <p:nvPicPr>
          <p:cNvPr id="5" name="Picture 8" descr="Hand drawn flat design co2 illustration">
            <a:extLst>
              <a:ext uri="{FF2B5EF4-FFF2-40B4-BE49-F238E27FC236}">
                <a16:creationId xmlns:a16="http://schemas.microsoft.com/office/drawing/2014/main" id="{9C392DA6-A36E-5E26-656C-014869CF93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8840" y="1953847"/>
            <a:ext cx="1556238" cy="1556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30797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7103" y="1977293"/>
            <a:ext cx="1556238" cy="155623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ir pollution  with different molecules">
            <a:extLst>
              <a:ext uri="{FF2B5EF4-FFF2-40B4-BE49-F238E27FC236}">
                <a16:creationId xmlns:a16="http://schemas.microsoft.com/office/drawing/2014/main" id="{B4C60134-B08E-41DC-27A9-D6779780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6199" y="58860"/>
            <a:ext cx="6271602" cy="4628562"/>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165;p24">
            <a:extLst>
              <a:ext uri="{FF2B5EF4-FFF2-40B4-BE49-F238E27FC236}">
                <a16:creationId xmlns:a16="http://schemas.microsoft.com/office/drawing/2014/main" id="{5B612327-4B9C-C95D-D9BB-CFE945346CE4}"/>
              </a:ext>
            </a:extLst>
          </p:cNvPr>
          <p:cNvSpPr txBox="1"/>
          <p:nvPr/>
        </p:nvSpPr>
        <p:spPr>
          <a:xfrm>
            <a:off x="169626" y="4604245"/>
            <a:ext cx="8724282" cy="578330"/>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r>
              <a:rPr lang="en-US" dirty="0" err="1"/>
              <a:t>Đốt</a:t>
            </a:r>
            <a:r>
              <a:rPr lang="en-US" dirty="0"/>
              <a:t> </a:t>
            </a:r>
            <a:r>
              <a:rPr lang="en-US" dirty="0" err="1"/>
              <a:t>cháy</a:t>
            </a:r>
            <a:r>
              <a:rPr lang="en-US" dirty="0"/>
              <a:t> </a:t>
            </a:r>
            <a:r>
              <a:rPr lang="en-US" dirty="0" err="1"/>
              <a:t>nhiên</a:t>
            </a:r>
            <a:r>
              <a:rPr lang="en-US" dirty="0"/>
              <a:t> </a:t>
            </a:r>
            <a:r>
              <a:rPr lang="en-US" dirty="0" err="1"/>
              <a:t>liệu</a:t>
            </a:r>
            <a:r>
              <a:rPr lang="en-US" dirty="0"/>
              <a:t> </a:t>
            </a:r>
            <a:r>
              <a:rPr lang="en-US" dirty="0" err="1"/>
              <a:t>hóa</a:t>
            </a:r>
            <a:r>
              <a:rPr lang="en-US" dirty="0"/>
              <a:t> </a:t>
            </a:r>
            <a:r>
              <a:rPr lang="en-US" dirty="0" err="1"/>
              <a:t>thạch</a:t>
            </a:r>
            <a:r>
              <a:rPr lang="en-US" dirty="0"/>
              <a:t> </a:t>
            </a:r>
            <a:r>
              <a:rPr lang="en-US" dirty="0" err="1"/>
              <a:t>thải</a:t>
            </a:r>
            <a:r>
              <a:rPr lang="en-US" dirty="0"/>
              <a:t> </a:t>
            </a:r>
            <a:r>
              <a:rPr lang="en-US" dirty="0" err="1"/>
              <a:t>ra</a:t>
            </a:r>
            <a:r>
              <a:rPr lang="en-US" dirty="0"/>
              <a:t> </a:t>
            </a:r>
            <a:r>
              <a:rPr lang="en-US" dirty="0" err="1"/>
              <a:t>lượng</a:t>
            </a:r>
            <a:r>
              <a:rPr lang="en-US" dirty="0"/>
              <a:t> </a:t>
            </a:r>
            <a:r>
              <a:rPr lang="en-US" dirty="0" err="1"/>
              <a:t>lớn</a:t>
            </a:r>
            <a:r>
              <a:rPr lang="en-US" dirty="0"/>
              <a:t> </a:t>
            </a:r>
            <a:r>
              <a:rPr lang="en-US" dirty="0" err="1"/>
              <a:t>khí</a:t>
            </a:r>
            <a:r>
              <a:rPr lang="en-US" dirty="0"/>
              <a:t> </a:t>
            </a:r>
            <a:r>
              <a:rPr lang="en-US" dirty="0" err="1"/>
              <a:t>nhà</a:t>
            </a:r>
            <a:r>
              <a:rPr lang="en-US" dirty="0"/>
              <a:t> </a:t>
            </a:r>
            <a:r>
              <a:rPr lang="en-US" dirty="0" err="1"/>
              <a:t>kính</a:t>
            </a:r>
            <a:r>
              <a:rPr lang="en-US" dirty="0"/>
              <a:t>, </a:t>
            </a:r>
            <a:r>
              <a:rPr lang="en-US" dirty="0" err="1"/>
              <a:t>bụi</a:t>
            </a:r>
            <a:r>
              <a:rPr lang="en-US" dirty="0"/>
              <a:t> ….</a:t>
            </a:r>
            <a:endParaRPr dirty="0">
              <a:sym typeface="Albert Sans"/>
            </a:endParaRPr>
          </a:p>
        </p:txBody>
      </p:sp>
    </p:spTree>
    <p:extLst>
      <p:ext uri="{BB962C8B-B14F-4D97-AF65-F5344CB8AC3E}">
        <p14:creationId xmlns:p14="http://schemas.microsoft.com/office/powerpoint/2010/main" val="5619515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0250" y="0"/>
            <a:ext cx="51435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ir pollution  with different molecules">
            <a:extLst>
              <a:ext uri="{FF2B5EF4-FFF2-40B4-BE49-F238E27FC236}">
                <a16:creationId xmlns:a16="http://schemas.microsoft.com/office/drawing/2014/main" id="{B4C60134-B08E-41DC-27A9-D6779780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0669" y="2397735"/>
            <a:ext cx="1224101" cy="90341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dustry hand drawn flat co2 illustration">
            <a:extLst>
              <a:ext uri="{FF2B5EF4-FFF2-40B4-BE49-F238E27FC236}">
                <a16:creationId xmlns:a16="http://schemas.microsoft.com/office/drawing/2014/main" id="{2B474F99-183F-90CA-4D8C-B389009554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7572" y="2732209"/>
            <a:ext cx="899014" cy="8990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639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and drawn flat design co2 illustration">
            <a:extLst>
              <a:ext uri="{FF2B5EF4-FFF2-40B4-BE49-F238E27FC236}">
                <a16:creationId xmlns:a16="http://schemas.microsoft.com/office/drawing/2014/main" id="{7FD89878-AD00-3C00-72C5-9A0A6E5CA9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42585" y="2145812"/>
            <a:ext cx="1118088" cy="111808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Industry hand drawn flat co2 illustration">
            <a:extLst>
              <a:ext uri="{FF2B5EF4-FFF2-40B4-BE49-F238E27FC236}">
                <a16:creationId xmlns:a16="http://schemas.microsoft.com/office/drawing/2014/main" id="{2B474F99-183F-90CA-4D8C-B389009554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0073" y="49823"/>
            <a:ext cx="5043854" cy="5043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7957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635488" y="1853260"/>
            <a:ext cx="4451937" cy="2072284"/>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vi-VN"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Việc sử dụng xăng dầu trong lĩnh vực giao thông vận tải có tác động như thế nào đến môi trường?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35977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grpSp>
        <p:nvGrpSpPr>
          <p:cNvPr id="418" name="Google Shape;418;p33"/>
          <p:cNvGrpSpPr/>
          <p:nvPr/>
        </p:nvGrpSpPr>
        <p:grpSpPr>
          <a:xfrm>
            <a:off x="8519730" y="3955364"/>
            <a:ext cx="1248539" cy="1248539"/>
            <a:chOff x="5332625" y="569350"/>
            <a:chExt cx="686675" cy="686675"/>
          </a:xfrm>
        </p:grpSpPr>
        <p:sp>
          <p:nvSpPr>
            <p:cNvPr id="419" name="Google Shape;419;p33"/>
            <p:cNvSpPr/>
            <p:nvPr/>
          </p:nvSpPr>
          <p:spPr>
            <a:xfrm>
              <a:off x="5332625" y="5693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33"/>
            <p:cNvSpPr/>
            <p:nvPr/>
          </p:nvSpPr>
          <p:spPr>
            <a:xfrm>
              <a:off x="5424904" y="673475"/>
              <a:ext cx="502092" cy="478412"/>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a drawing of a oil rig with a crane in the middle">
            <a:extLst>
              <a:ext uri="{FF2B5EF4-FFF2-40B4-BE49-F238E27FC236}">
                <a16:creationId xmlns:a16="http://schemas.microsoft.com/office/drawing/2014/main" id="{8821B624-ED28-2021-BD52-CA7F542F7D1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205" b="5185"/>
          <a:stretch/>
        </p:blipFill>
        <p:spPr bwMode="auto">
          <a:xfrm>
            <a:off x="-2422787" y="2141865"/>
            <a:ext cx="1442224" cy="1234705"/>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Scene with cars and factory buildings making dirty smoke in the city">
            <a:extLst>
              <a:ext uri="{FF2B5EF4-FFF2-40B4-BE49-F238E27FC236}">
                <a16:creationId xmlns:a16="http://schemas.microsoft.com/office/drawing/2014/main" id="{AEC45D8E-34E4-398B-29D2-125A0D9205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0675" y="552796"/>
            <a:ext cx="5962650" cy="3314700"/>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879BB85C-86DB-743F-27BE-D27084877F3A}"/>
              </a:ext>
            </a:extLst>
          </p:cNvPr>
          <p:cNvSpPr txBox="1"/>
          <p:nvPr/>
        </p:nvSpPr>
        <p:spPr>
          <a:xfrm>
            <a:off x="498174" y="3894961"/>
            <a:ext cx="7937663" cy="1248539"/>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pPr algn="ctr">
              <a:lnSpc>
                <a:spcPct val="80000"/>
              </a:lnSpc>
            </a:pPr>
            <a:r>
              <a:rPr lang="vi-VN" b="0" dirty="0"/>
              <a:t>Việc sử dụng xăng dầu trong lĩnh vực giao thông vận tải thải ra môi trường một lượng lớn khí nhà kính như carbon dioxide, methane,..., bụi mịn và nhiều kim loại nặng khác làm ô nhiễm môi trường, gia tăng khả năng xảy ra hiệu ứng nhà kính.</a:t>
            </a:r>
            <a:r>
              <a:rPr lang="en-US" b="0" dirty="0"/>
              <a:t> </a:t>
            </a:r>
            <a:endParaRPr b="0" dirty="0">
              <a:sym typeface="Albert Sans"/>
            </a:endParaRPr>
          </a:p>
        </p:txBody>
      </p:sp>
    </p:spTree>
    <p:extLst>
      <p:ext uri="{BB962C8B-B14F-4D97-AF65-F5344CB8AC3E}">
        <p14:creationId xmlns:p14="http://schemas.microsoft.com/office/powerpoint/2010/main" val="18035815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32" name="Google Shape;132;p22"/>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33" name="Google Shape;133;p22"/>
          <p:cNvGrpSpPr/>
          <p:nvPr/>
        </p:nvGrpSpPr>
        <p:grpSpPr>
          <a:xfrm>
            <a:off x="8931713" y="4313899"/>
            <a:ext cx="686675" cy="686606"/>
            <a:chOff x="1006725" y="1769450"/>
            <a:chExt cx="686675" cy="686675"/>
          </a:xfrm>
        </p:grpSpPr>
        <p:sp>
          <p:nvSpPr>
            <p:cNvPr id="134" name="Google Shape;134;p22"/>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22"/>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2" name="Google Shape;120;p22">
            <a:extLst>
              <a:ext uri="{FF2B5EF4-FFF2-40B4-BE49-F238E27FC236}">
                <a16:creationId xmlns:a16="http://schemas.microsoft.com/office/drawing/2014/main" id="{71C2B60A-5902-F33C-AD5A-7ECF25715764}"/>
              </a:ext>
            </a:extLst>
          </p:cNvPr>
          <p:cNvSpPr/>
          <p:nvPr/>
        </p:nvSpPr>
        <p:spPr>
          <a:xfrm>
            <a:off x="6042715" y="1449173"/>
            <a:ext cx="1178141" cy="1122577"/>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126000"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 sz="2800" b="1" i="0" u="none" strike="noStrike" kern="0" cap="none" spc="0" normalizeH="0" baseline="0" noProof="0" dirty="0">
                <a:ln>
                  <a:noFill/>
                </a:ln>
                <a:solidFill>
                  <a:srgbClr val="0D086E"/>
                </a:solidFill>
                <a:effectLst/>
                <a:uLnTx/>
                <a:uFillTx/>
                <a:latin typeface="Unbounded"/>
                <a:ea typeface="Unbounded"/>
                <a:cs typeface="Unbounded"/>
                <a:sym typeface="Unbounded"/>
              </a:rPr>
              <a:t>03</a:t>
            </a:r>
            <a:endParaRPr kumimoji="0" sz="2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13" name="Google Shape;121;p22">
            <a:extLst>
              <a:ext uri="{FF2B5EF4-FFF2-40B4-BE49-F238E27FC236}">
                <a16:creationId xmlns:a16="http://schemas.microsoft.com/office/drawing/2014/main" id="{AE1EA519-BE4F-7242-9F5B-5E51012D8990}"/>
              </a:ext>
            </a:extLst>
          </p:cNvPr>
          <p:cNvSpPr txBox="1"/>
          <p:nvPr/>
        </p:nvSpPr>
        <p:spPr>
          <a:xfrm>
            <a:off x="4316756" y="2593214"/>
            <a:ext cx="4847771" cy="161468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Các</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noProof="0" dirty="0" err="1">
                <a:ln>
                  <a:noFill/>
                </a:ln>
                <a:solidFill>
                  <a:srgbClr val="0D086E"/>
                </a:solidFill>
                <a:effectLst/>
                <a:uLnTx/>
                <a:uFillTx/>
                <a:latin typeface="Unbounded"/>
                <a:ea typeface="Unbounded"/>
                <a:cs typeface="Unbounded"/>
                <a:sym typeface="Unbounded"/>
              </a:rPr>
              <a:t>Yếu</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noProof="0" dirty="0" err="1">
                <a:ln>
                  <a:noFill/>
                </a:ln>
                <a:solidFill>
                  <a:srgbClr val="0D086E"/>
                </a:solidFill>
                <a:effectLst/>
                <a:uLnTx/>
                <a:uFillTx/>
                <a:latin typeface="Unbounded"/>
                <a:ea typeface="Unbounded"/>
                <a:cs typeface="Unbounded"/>
                <a:sym typeface="Unbounded"/>
              </a:rPr>
              <a:t>Tố</a:t>
            </a:r>
            <a:r>
              <a:rPr kumimoji="0" lang="en-US" sz="2800" b="1" i="0" u="none" strike="noStrike" kern="0" cap="none" spc="0" normalizeH="0" noProof="0" dirty="0">
                <a:ln>
                  <a:noFill/>
                </a:ln>
                <a:solidFill>
                  <a:srgbClr val="0D086E"/>
                </a:solidFill>
                <a:effectLst/>
                <a:uLnTx/>
                <a:uFillTx/>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Ảnh</a:t>
            </a:r>
            <a:r>
              <a:rPr lang="en-US" sz="2800" b="1" dirty="0">
                <a:solidFill>
                  <a:srgbClr val="0D086E"/>
                </a:solidFill>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Hưởng</a:t>
            </a:r>
            <a:r>
              <a:rPr lang="en-US" sz="2800" b="1" dirty="0">
                <a:solidFill>
                  <a:srgbClr val="0D086E"/>
                </a:solidFill>
                <a:latin typeface="Unbounded"/>
                <a:ea typeface="Unbounded"/>
                <a:cs typeface="Unbounded"/>
                <a:sym typeface="Unbounded"/>
              </a:rPr>
              <a:t> </a:t>
            </a:r>
            <a:r>
              <a:rPr lang="en-US" sz="2800" b="1" dirty="0" err="1">
                <a:solidFill>
                  <a:srgbClr val="0D086E"/>
                </a:solidFill>
                <a:latin typeface="Unbounded"/>
                <a:ea typeface="Unbounded"/>
                <a:cs typeface="Unbounded"/>
                <a:sym typeface="Unbounded"/>
              </a:rPr>
              <a:t>Đến</a:t>
            </a:r>
            <a:r>
              <a:rPr lang="en-US" sz="2800" b="1" dirty="0">
                <a:solidFill>
                  <a:srgbClr val="0D086E"/>
                </a:solidFill>
                <a:latin typeface="Unbounded"/>
                <a:ea typeface="Unbounded"/>
                <a:cs typeface="Unbounded"/>
                <a:sym typeface="Unbounded"/>
              </a:rPr>
              <a:t>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Giá</a:t>
            </a:r>
            <a:r>
              <a:rPr kumimoji="0" lang="en-US" sz="2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vi-VN" sz="2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2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2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2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17" name="Group 16">
            <a:extLst>
              <a:ext uri="{FF2B5EF4-FFF2-40B4-BE49-F238E27FC236}">
                <a16:creationId xmlns:a16="http://schemas.microsoft.com/office/drawing/2014/main" id="{F5210A8D-FE1A-1515-D97E-EE1B01312F4D}"/>
              </a:ext>
            </a:extLst>
          </p:cNvPr>
          <p:cNvGrpSpPr/>
          <p:nvPr/>
        </p:nvGrpSpPr>
        <p:grpSpPr>
          <a:xfrm>
            <a:off x="585739" y="1276045"/>
            <a:ext cx="3533393" cy="3019455"/>
            <a:chOff x="6636793" y="1454499"/>
            <a:chExt cx="2225260" cy="1901592"/>
          </a:xfrm>
        </p:grpSpPr>
        <p:sp>
          <p:nvSpPr>
            <p:cNvPr id="15" name="Rectangle: Rounded Corners 14">
              <a:extLst>
                <a:ext uri="{FF2B5EF4-FFF2-40B4-BE49-F238E27FC236}">
                  <a16:creationId xmlns:a16="http://schemas.microsoft.com/office/drawing/2014/main" id="{B10DD60B-B7BB-2DE5-72C1-BB75990B3044}"/>
                </a:ext>
              </a:extLst>
            </p:cNvPr>
            <p:cNvSpPr/>
            <p:nvPr/>
          </p:nvSpPr>
          <p:spPr>
            <a:xfrm>
              <a:off x="6636793" y="1454499"/>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7170" name="Picture 2" descr="Salary ">
              <a:extLst>
                <a:ext uri="{FF2B5EF4-FFF2-40B4-BE49-F238E27FC236}">
                  <a16:creationId xmlns:a16="http://schemas.microsoft.com/office/drawing/2014/main" id="{18C76C78-51D6-AB75-2294-040B217FE6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27340" y="1795695"/>
              <a:ext cx="1219200" cy="12192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2546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635488" y="2292170"/>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Giá</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phụ</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thuộc</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những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yếu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825800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a:extLst>
              <a:ext uri="{FF2B5EF4-FFF2-40B4-BE49-F238E27FC236}">
                <a16:creationId xmlns:a16="http://schemas.microsoft.com/office/drawing/2014/main" id="{1C94539A-D1F6-00D0-660A-B2ACE1484F8B}"/>
              </a:ext>
            </a:extLst>
          </p:cNvPr>
          <p:cNvGrpSpPr/>
          <p:nvPr/>
        </p:nvGrpSpPr>
        <p:grpSpPr>
          <a:xfrm>
            <a:off x="-70338" y="1145661"/>
            <a:ext cx="9284676" cy="2695333"/>
            <a:chOff x="-70338" y="653292"/>
            <a:chExt cx="9284676" cy="2695333"/>
          </a:xfrm>
        </p:grpSpPr>
        <p:grpSp>
          <p:nvGrpSpPr>
            <p:cNvPr id="18" name="Group 17">
              <a:extLst>
                <a:ext uri="{FF2B5EF4-FFF2-40B4-BE49-F238E27FC236}">
                  <a16:creationId xmlns:a16="http://schemas.microsoft.com/office/drawing/2014/main" id="{5D65BECC-9950-5F39-AB6C-42B94859AA8D}"/>
                </a:ext>
              </a:extLst>
            </p:cNvPr>
            <p:cNvGrpSpPr/>
            <p:nvPr/>
          </p:nvGrpSpPr>
          <p:grpSpPr>
            <a:xfrm>
              <a:off x="-70338" y="1050667"/>
              <a:ext cx="9284676" cy="2297958"/>
              <a:chOff x="-70338" y="1050667"/>
              <a:chExt cx="9284676" cy="2297958"/>
            </a:xfrm>
          </p:grpSpPr>
          <p:pic>
            <p:nvPicPr>
              <p:cNvPr id="5" name="Picture 4">
                <a:extLst>
                  <a:ext uri="{FF2B5EF4-FFF2-40B4-BE49-F238E27FC236}">
                    <a16:creationId xmlns:a16="http://schemas.microsoft.com/office/drawing/2014/main" id="{BDF1C929-07E1-F1EA-9B7C-647FB2B869B8}"/>
                  </a:ext>
                </a:extLst>
              </p:cNvPr>
              <p:cNvPicPr>
                <a:picLocks noChangeAspect="1"/>
              </p:cNvPicPr>
              <p:nvPr/>
            </p:nvPicPr>
            <p:blipFill>
              <a:blip r:embed="rId4"/>
              <a:stretch>
                <a:fillRect/>
              </a:stretch>
            </p:blipFill>
            <p:spPr>
              <a:xfrm>
                <a:off x="-70338" y="1050667"/>
                <a:ext cx="9284676" cy="2297958"/>
              </a:xfrm>
              <a:prstGeom prst="rect">
                <a:avLst/>
              </a:prstGeom>
            </p:spPr>
          </p:pic>
          <p:sp>
            <p:nvSpPr>
              <p:cNvPr id="12" name="TextBox 11">
                <a:extLst>
                  <a:ext uri="{FF2B5EF4-FFF2-40B4-BE49-F238E27FC236}">
                    <a16:creationId xmlns:a16="http://schemas.microsoft.com/office/drawing/2014/main" id="{A33B5FC5-8EB9-0D6D-CA6A-721C54A24C16}"/>
                  </a:ext>
                </a:extLst>
              </p:cNvPr>
              <p:cNvSpPr txBox="1"/>
              <p:nvPr/>
            </p:nvSpPr>
            <p:spPr>
              <a:xfrm>
                <a:off x="450400" y="2954215"/>
                <a:ext cx="937846" cy="276999"/>
              </a:xfrm>
              <a:prstGeom prst="rect">
                <a:avLst/>
              </a:prstGeom>
              <a:solidFill>
                <a:srgbClr val="ED852C"/>
              </a:solidFill>
            </p:spPr>
            <p:txBody>
              <a:bodyPr wrap="square" rtlCol="0">
                <a:spAutoFit/>
              </a:bodyPr>
              <a:lstStyle/>
              <a:p>
                <a:pPr algn="ctr"/>
                <a:r>
                  <a:rPr lang="en-US" sz="1200" b="1" dirty="0" err="1">
                    <a:solidFill>
                      <a:schemeClr val="accent4"/>
                    </a:solidFill>
                  </a:rPr>
                  <a:t>Thăm</a:t>
                </a:r>
                <a:r>
                  <a:rPr lang="en-US" sz="1200" b="1" dirty="0">
                    <a:solidFill>
                      <a:schemeClr val="accent4"/>
                    </a:solidFill>
                  </a:rPr>
                  <a:t> </a:t>
                </a:r>
                <a:r>
                  <a:rPr lang="en-US" sz="1200" b="1" dirty="0" err="1">
                    <a:solidFill>
                      <a:schemeClr val="accent4"/>
                    </a:solidFill>
                  </a:rPr>
                  <a:t>dò</a:t>
                </a:r>
                <a:endParaRPr lang="en-US" sz="1200" b="1" dirty="0">
                  <a:solidFill>
                    <a:schemeClr val="accent4"/>
                  </a:solidFill>
                </a:endParaRPr>
              </a:p>
            </p:txBody>
          </p:sp>
          <p:sp>
            <p:nvSpPr>
              <p:cNvPr id="13" name="TextBox 12">
                <a:extLst>
                  <a:ext uri="{FF2B5EF4-FFF2-40B4-BE49-F238E27FC236}">
                    <a16:creationId xmlns:a16="http://schemas.microsoft.com/office/drawing/2014/main" id="{844BAFCD-41EC-1349-2AC5-0CB89341854E}"/>
                  </a:ext>
                </a:extLst>
              </p:cNvPr>
              <p:cNvSpPr txBox="1"/>
              <p:nvPr/>
            </p:nvSpPr>
            <p:spPr>
              <a:xfrm>
                <a:off x="2197138" y="2954215"/>
                <a:ext cx="1030616" cy="276999"/>
              </a:xfrm>
              <a:prstGeom prst="rect">
                <a:avLst/>
              </a:prstGeom>
              <a:solidFill>
                <a:srgbClr val="ED852C"/>
              </a:solidFill>
            </p:spPr>
            <p:txBody>
              <a:bodyPr wrap="square" rtlCol="0">
                <a:spAutoFit/>
              </a:bodyPr>
              <a:lstStyle/>
              <a:p>
                <a:pPr algn="ctr"/>
                <a:r>
                  <a:rPr lang="en-US" sz="1200" b="1" dirty="0" err="1">
                    <a:solidFill>
                      <a:schemeClr val="accent4"/>
                    </a:solidFill>
                  </a:rPr>
                  <a:t>Khai</a:t>
                </a:r>
                <a:r>
                  <a:rPr lang="en-US" sz="1200" b="1" dirty="0">
                    <a:solidFill>
                      <a:schemeClr val="accent4"/>
                    </a:solidFill>
                  </a:rPr>
                  <a:t> </a:t>
                </a:r>
                <a:r>
                  <a:rPr lang="en-US" sz="1200" b="1" dirty="0" err="1">
                    <a:solidFill>
                      <a:schemeClr val="accent4"/>
                    </a:solidFill>
                  </a:rPr>
                  <a:t>thác</a:t>
                </a:r>
                <a:endParaRPr lang="en-US" sz="1200" b="1" dirty="0">
                  <a:solidFill>
                    <a:schemeClr val="accent4"/>
                  </a:solidFill>
                </a:endParaRPr>
              </a:p>
            </p:txBody>
          </p:sp>
          <p:sp>
            <p:nvSpPr>
              <p:cNvPr id="14" name="TextBox 13">
                <a:extLst>
                  <a:ext uri="{FF2B5EF4-FFF2-40B4-BE49-F238E27FC236}">
                    <a16:creationId xmlns:a16="http://schemas.microsoft.com/office/drawing/2014/main" id="{7A5E3936-A220-2EB9-177C-6F70F3479CA2}"/>
                  </a:ext>
                </a:extLst>
              </p:cNvPr>
              <p:cNvSpPr txBox="1"/>
              <p:nvPr/>
            </p:nvSpPr>
            <p:spPr>
              <a:xfrm>
                <a:off x="3646890" y="2954215"/>
                <a:ext cx="1089232" cy="276999"/>
              </a:xfrm>
              <a:prstGeom prst="rect">
                <a:avLst/>
              </a:prstGeom>
              <a:solidFill>
                <a:srgbClr val="ED852C"/>
              </a:solidFill>
            </p:spPr>
            <p:txBody>
              <a:bodyPr wrap="square" rtlCol="0">
                <a:spAutoFit/>
              </a:bodyPr>
              <a:lstStyle/>
              <a:p>
                <a:pPr algn="ctr"/>
                <a:r>
                  <a:rPr lang="en-US" sz="1200" b="1" dirty="0" err="1">
                    <a:solidFill>
                      <a:schemeClr val="accent4"/>
                    </a:solidFill>
                  </a:rPr>
                  <a:t>Vận</a:t>
                </a:r>
                <a:r>
                  <a:rPr lang="en-US" sz="1200" b="1" dirty="0">
                    <a:solidFill>
                      <a:schemeClr val="accent4"/>
                    </a:solidFill>
                  </a:rPr>
                  <a:t> </a:t>
                </a:r>
                <a:r>
                  <a:rPr lang="en-US" sz="1200" b="1" dirty="0" err="1">
                    <a:solidFill>
                      <a:schemeClr val="accent4"/>
                    </a:solidFill>
                  </a:rPr>
                  <a:t>chuyển</a:t>
                </a:r>
                <a:endParaRPr lang="en-US" sz="1200" b="1" dirty="0">
                  <a:solidFill>
                    <a:schemeClr val="accent4"/>
                  </a:solidFill>
                </a:endParaRPr>
              </a:p>
            </p:txBody>
          </p:sp>
          <p:sp>
            <p:nvSpPr>
              <p:cNvPr id="15" name="TextBox 14">
                <a:extLst>
                  <a:ext uri="{FF2B5EF4-FFF2-40B4-BE49-F238E27FC236}">
                    <a16:creationId xmlns:a16="http://schemas.microsoft.com/office/drawing/2014/main" id="{C34AD1BB-A4F0-AA91-232B-BC67B0EAA730}"/>
                  </a:ext>
                </a:extLst>
              </p:cNvPr>
              <p:cNvSpPr txBox="1"/>
              <p:nvPr/>
            </p:nvSpPr>
            <p:spPr>
              <a:xfrm>
                <a:off x="5260764" y="2954215"/>
                <a:ext cx="866497" cy="276999"/>
              </a:xfrm>
              <a:prstGeom prst="rect">
                <a:avLst/>
              </a:prstGeom>
              <a:solidFill>
                <a:srgbClr val="ED852C"/>
              </a:solidFill>
            </p:spPr>
            <p:txBody>
              <a:bodyPr wrap="square" rtlCol="0">
                <a:spAutoFit/>
              </a:bodyPr>
              <a:lstStyle/>
              <a:p>
                <a:pPr algn="ctr"/>
                <a:r>
                  <a:rPr lang="en-US" sz="1200" b="1" dirty="0" err="1">
                    <a:solidFill>
                      <a:schemeClr val="accent4"/>
                    </a:solidFill>
                  </a:rPr>
                  <a:t>Lọc</a:t>
                </a:r>
                <a:r>
                  <a:rPr lang="en-US" sz="1200" b="1" dirty="0">
                    <a:solidFill>
                      <a:schemeClr val="accent4"/>
                    </a:solidFill>
                  </a:rPr>
                  <a:t> </a:t>
                </a:r>
                <a:r>
                  <a:rPr lang="en-US" sz="1200" b="1" dirty="0" err="1">
                    <a:solidFill>
                      <a:schemeClr val="accent4"/>
                    </a:solidFill>
                  </a:rPr>
                  <a:t>dầu</a:t>
                </a:r>
                <a:endParaRPr lang="en-US" sz="1200" b="1" dirty="0">
                  <a:solidFill>
                    <a:schemeClr val="accent4"/>
                  </a:solidFill>
                </a:endParaRPr>
              </a:p>
            </p:txBody>
          </p:sp>
          <p:sp>
            <p:nvSpPr>
              <p:cNvPr id="16" name="TextBox 15">
                <a:extLst>
                  <a:ext uri="{FF2B5EF4-FFF2-40B4-BE49-F238E27FC236}">
                    <a16:creationId xmlns:a16="http://schemas.microsoft.com/office/drawing/2014/main" id="{C87C6D9C-27BF-94AF-2EF3-F7FC672EF047}"/>
                  </a:ext>
                </a:extLst>
              </p:cNvPr>
              <p:cNvSpPr txBox="1"/>
              <p:nvPr/>
            </p:nvSpPr>
            <p:spPr>
              <a:xfrm>
                <a:off x="6541981" y="2954215"/>
                <a:ext cx="945157" cy="276999"/>
              </a:xfrm>
              <a:prstGeom prst="rect">
                <a:avLst/>
              </a:prstGeom>
              <a:solidFill>
                <a:srgbClr val="ED852C"/>
              </a:solidFill>
            </p:spPr>
            <p:txBody>
              <a:bodyPr wrap="square" rtlCol="0">
                <a:spAutoFit/>
              </a:bodyPr>
              <a:lstStyle/>
              <a:p>
                <a:pPr algn="ctr"/>
                <a:r>
                  <a:rPr lang="en-US" sz="1200" b="1" dirty="0" err="1">
                    <a:solidFill>
                      <a:schemeClr val="accent4"/>
                    </a:solidFill>
                  </a:rPr>
                  <a:t>Phân</a:t>
                </a:r>
                <a:r>
                  <a:rPr lang="en-US" sz="1200" b="1" dirty="0">
                    <a:solidFill>
                      <a:schemeClr val="accent4"/>
                    </a:solidFill>
                  </a:rPr>
                  <a:t> </a:t>
                </a:r>
                <a:r>
                  <a:rPr lang="en-US" sz="1200" b="1" dirty="0" err="1">
                    <a:solidFill>
                      <a:schemeClr val="accent4"/>
                    </a:solidFill>
                  </a:rPr>
                  <a:t>phối</a:t>
                </a:r>
                <a:endParaRPr lang="en-US" sz="1200" b="1" dirty="0">
                  <a:solidFill>
                    <a:schemeClr val="accent4"/>
                  </a:solidFill>
                </a:endParaRPr>
              </a:p>
            </p:txBody>
          </p:sp>
          <p:sp>
            <p:nvSpPr>
              <p:cNvPr id="17" name="TextBox 16">
                <a:extLst>
                  <a:ext uri="{FF2B5EF4-FFF2-40B4-BE49-F238E27FC236}">
                    <a16:creationId xmlns:a16="http://schemas.microsoft.com/office/drawing/2014/main" id="{72AAD57E-84F0-559A-1AA8-13ABFCCDC600}"/>
                  </a:ext>
                </a:extLst>
              </p:cNvPr>
              <p:cNvSpPr txBox="1"/>
              <p:nvPr/>
            </p:nvSpPr>
            <p:spPr>
              <a:xfrm>
                <a:off x="7846899" y="2958122"/>
                <a:ext cx="945157" cy="276999"/>
              </a:xfrm>
              <a:prstGeom prst="rect">
                <a:avLst/>
              </a:prstGeom>
              <a:solidFill>
                <a:srgbClr val="ED852C"/>
              </a:solidFill>
            </p:spPr>
            <p:txBody>
              <a:bodyPr wrap="square" rtlCol="0">
                <a:spAutoFit/>
              </a:bodyPr>
              <a:lstStyle/>
              <a:p>
                <a:pPr algn="ctr"/>
                <a:r>
                  <a:rPr lang="en-US" sz="1200" b="1" dirty="0" err="1">
                    <a:solidFill>
                      <a:schemeClr val="accent4"/>
                    </a:solidFill>
                  </a:rPr>
                  <a:t>Tiêu</a:t>
                </a:r>
                <a:r>
                  <a:rPr lang="en-US" sz="1200" b="1" dirty="0">
                    <a:solidFill>
                      <a:schemeClr val="accent4"/>
                    </a:solidFill>
                  </a:rPr>
                  <a:t> </a:t>
                </a:r>
                <a:r>
                  <a:rPr lang="en-US" sz="1200" b="1" dirty="0" err="1">
                    <a:solidFill>
                      <a:schemeClr val="accent4"/>
                    </a:solidFill>
                  </a:rPr>
                  <a:t>thụ</a:t>
                </a:r>
                <a:endParaRPr lang="en-US" sz="1200" b="1" dirty="0">
                  <a:solidFill>
                    <a:schemeClr val="accent4"/>
                  </a:solidFill>
                </a:endParaRPr>
              </a:p>
            </p:txBody>
          </p:sp>
        </p:grpSp>
        <p:sp>
          <p:nvSpPr>
            <p:cNvPr id="19" name="Google Shape;121;p22">
              <a:extLst>
                <a:ext uri="{FF2B5EF4-FFF2-40B4-BE49-F238E27FC236}">
                  <a16:creationId xmlns:a16="http://schemas.microsoft.com/office/drawing/2014/main" id="{D84A9280-FEEE-AB71-60E0-2B9EEB943190}"/>
                </a:ext>
              </a:extLst>
            </p:cNvPr>
            <p:cNvSpPr txBox="1"/>
            <p:nvPr/>
          </p:nvSpPr>
          <p:spPr>
            <a:xfrm>
              <a:off x="2577531" y="653292"/>
              <a:ext cx="4317182" cy="397375"/>
            </a:xfrm>
            <a:prstGeom prst="rect">
              <a:avLst/>
            </a:prstGeom>
            <a:no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err="1">
                  <a:solidFill>
                    <a:srgbClr val="D95260"/>
                  </a:solidFill>
                  <a:latin typeface="Unbounded"/>
                  <a:ea typeface="Unbounded"/>
                  <a:cs typeface="Unbounded"/>
                  <a:sym typeface="Unbounded"/>
                </a:rPr>
                <a:t>Hệ</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thống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cung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ứng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xăng</a:t>
              </a:r>
              <a:r>
                <a:rPr lang="en-US" sz="1800" b="1" dirty="0">
                  <a:solidFill>
                    <a:srgbClr val="D95260"/>
                  </a:solidFill>
                  <a:latin typeface="Unbounded"/>
                  <a:ea typeface="Unbounded"/>
                  <a:cs typeface="Unbounded"/>
                  <a:sym typeface="Unbounded"/>
                </a:rPr>
                <a:t> </a:t>
              </a:r>
              <a:r>
                <a:rPr lang="en-US" sz="1800" b="1" dirty="0" err="1">
                  <a:solidFill>
                    <a:srgbClr val="D95260"/>
                  </a:solidFill>
                  <a:latin typeface="Unbounded"/>
                  <a:ea typeface="Unbounded"/>
                  <a:cs typeface="Unbounded"/>
                  <a:sym typeface="Unbounded"/>
                </a:rPr>
                <a:t>dầu</a:t>
              </a:r>
              <a:endParaRPr kumimoji="0" lang="vi-VN" sz="1800" b="1" i="0" u="none" strike="noStrike" kern="0" cap="none" spc="0" normalizeH="0" baseline="0" noProof="0" dirty="0">
                <a:ln>
                  <a:noFill/>
                </a:ln>
                <a:solidFill>
                  <a:srgbClr val="D95260"/>
                </a:solidFill>
                <a:effectLst/>
                <a:uLnTx/>
                <a:uFillTx/>
                <a:latin typeface="Unbounded"/>
                <a:ea typeface="Unbounded"/>
                <a:cs typeface="Unbounded"/>
                <a:sym typeface="Unbounded"/>
              </a:endParaRPr>
            </a:p>
          </p:txBody>
        </p:sp>
      </p:grpSp>
    </p:spTree>
    <p:extLst>
      <p:ext uri="{BB962C8B-B14F-4D97-AF65-F5344CB8AC3E}">
        <p14:creationId xmlns:p14="http://schemas.microsoft.com/office/powerpoint/2010/main" val="1674211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1026" r="44103"/>
          <a:stretch/>
        </p:blipFill>
        <p:spPr>
          <a:xfrm>
            <a:off x="1601931" y="1267069"/>
            <a:ext cx="5940138" cy="2677958"/>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833073" y="681559"/>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khai</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thác</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thô</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73" y="746859"/>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131857" y="3993538"/>
            <a:ext cx="8645826" cy="4064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Dầu</a:t>
            </a:r>
            <a:r>
              <a:rPr lang="en-US" b="0" dirty="0"/>
              <a:t> </a:t>
            </a:r>
            <a:r>
              <a:rPr lang="en-US" b="0" dirty="0" err="1"/>
              <a:t>thô</a:t>
            </a:r>
            <a:r>
              <a:rPr lang="en-US" b="0" dirty="0"/>
              <a:t> </a:t>
            </a:r>
            <a:r>
              <a:rPr lang="en-US" b="0" dirty="0" err="1"/>
              <a:t>là</a:t>
            </a:r>
            <a:r>
              <a:rPr lang="en-US" b="0" dirty="0"/>
              <a:t> </a:t>
            </a:r>
            <a:r>
              <a:rPr lang="en-US" b="0" dirty="0" err="1"/>
              <a:t>dầu</a:t>
            </a:r>
            <a:r>
              <a:rPr lang="en-US" b="0" dirty="0"/>
              <a:t> </a:t>
            </a:r>
            <a:r>
              <a:rPr lang="en-US" b="0" dirty="0" err="1"/>
              <a:t>mỏ</a:t>
            </a:r>
            <a:r>
              <a:rPr lang="en-US" b="0" dirty="0"/>
              <a:t> </a:t>
            </a:r>
            <a:r>
              <a:rPr lang="en-US" b="0" dirty="0" err="1"/>
              <a:t>khai</a:t>
            </a:r>
            <a:r>
              <a:rPr lang="en-US" b="0" dirty="0"/>
              <a:t> </a:t>
            </a:r>
            <a:r>
              <a:rPr lang="en-US" b="0" dirty="0" err="1"/>
              <a:t>thác</a:t>
            </a:r>
            <a:r>
              <a:rPr lang="en-US" b="0" dirty="0"/>
              <a:t> </a:t>
            </a:r>
            <a:r>
              <a:rPr lang="en-US" b="0" dirty="0" err="1"/>
              <a:t>trực</a:t>
            </a:r>
            <a:r>
              <a:rPr lang="en-US" b="0" dirty="0"/>
              <a:t> </a:t>
            </a:r>
            <a:r>
              <a:rPr lang="en-US" b="0" dirty="0" err="1"/>
              <a:t>tiếp</a:t>
            </a:r>
            <a:r>
              <a:rPr lang="en-US" b="0" dirty="0"/>
              <a:t> </a:t>
            </a:r>
            <a:r>
              <a:rPr lang="en-US" b="0" dirty="0" err="1"/>
              <a:t>từ</a:t>
            </a:r>
            <a:r>
              <a:rPr lang="en-US" b="0" dirty="0"/>
              <a:t> </a:t>
            </a:r>
            <a:r>
              <a:rPr lang="en-US" b="0" dirty="0" err="1"/>
              <a:t>lòng</a:t>
            </a:r>
            <a:r>
              <a:rPr lang="en-US" b="0" dirty="0"/>
              <a:t> </a:t>
            </a:r>
            <a:r>
              <a:rPr lang="en-US" b="0" dirty="0" err="1"/>
              <a:t>đất</a:t>
            </a:r>
            <a:r>
              <a:rPr lang="en-US" b="0" dirty="0"/>
              <a:t>, </a:t>
            </a:r>
            <a:r>
              <a:rPr lang="en-US" b="0" dirty="0" err="1"/>
              <a:t>chưa</a:t>
            </a:r>
            <a:r>
              <a:rPr lang="en-US" b="0" dirty="0"/>
              <a:t> qua </a:t>
            </a:r>
            <a:r>
              <a:rPr lang="en-US" b="0" dirty="0" err="1"/>
              <a:t>tinh</a:t>
            </a:r>
            <a:r>
              <a:rPr lang="en-US" b="0" dirty="0"/>
              <a:t> </a:t>
            </a:r>
            <a:r>
              <a:rPr lang="en-US" b="0" dirty="0" err="1"/>
              <a:t>lọc</a:t>
            </a:r>
            <a:endParaRPr b="0" dirty="0">
              <a:sym typeface="Albert Sans"/>
            </a:endParaRPr>
          </a:p>
        </p:txBody>
      </p:sp>
      <p:sp>
        <p:nvSpPr>
          <p:cNvPr id="10" name="Google Shape;165;p24">
            <a:extLst>
              <a:ext uri="{FF2B5EF4-FFF2-40B4-BE49-F238E27FC236}">
                <a16:creationId xmlns:a16="http://schemas.microsoft.com/office/drawing/2014/main" id="{8B0C711C-84F5-1D19-0C8F-3F2EE3EEA614}"/>
              </a:ext>
            </a:extLst>
          </p:cNvPr>
          <p:cNvSpPr txBox="1"/>
          <p:nvPr/>
        </p:nvSpPr>
        <p:spPr>
          <a:xfrm>
            <a:off x="131857" y="4445508"/>
            <a:ext cx="9082482" cy="40640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Giá</a:t>
            </a:r>
            <a:r>
              <a:rPr lang="en-US" b="0" dirty="0"/>
              <a:t> </a:t>
            </a:r>
            <a:r>
              <a:rPr lang="en-US" b="0" dirty="0" err="1"/>
              <a:t>phụ</a:t>
            </a:r>
            <a:r>
              <a:rPr lang="en-US" b="0" dirty="0"/>
              <a:t> </a:t>
            </a:r>
            <a:r>
              <a:rPr lang="en-US" b="0" dirty="0" err="1"/>
              <a:t>thuộc</a:t>
            </a:r>
            <a:r>
              <a:rPr lang="en-US" b="0" dirty="0"/>
              <a:t> </a:t>
            </a:r>
            <a:r>
              <a:rPr lang="en-US" b="0" dirty="0" err="1"/>
              <a:t>vào</a:t>
            </a:r>
            <a:r>
              <a:rPr lang="en-US" b="0" dirty="0"/>
              <a:t> </a:t>
            </a:r>
            <a:r>
              <a:rPr lang="en-US" b="0" dirty="0" err="1"/>
              <a:t>phí</a:t>
            </a:r>
            <a:r>
              <a:rPr lang="en-US" b="0" dirty="0"/>
              <a:t> </a:t>
            </a:r>
            <a:r>
              <a:rPr lang="en-US" b="0" dirty="0" err="1"/>
              <a:t>thăm</a:t>
            </a:r>
            <a:r>
              <a:rPr lang="en-US" b="0" dirty="0"/>
              <a:t> </a:t>
            </a:r>
            <a:r>
              <a:rPr lang="en-US" b="0" dirty="0" err="1"/>
              <a:t>dò</a:t>
            </a:r>
            <a:r>
              <a:rPr lang="en-US" b="0" dirty="0"/>
              <a:t>, </a:t>
            </a:r>
            <a:r>
              <a:rPr lang="en-US" b="0" dirty="0" err="1"/>
              <a:t>khai</a:t>
            </a:r>
            <a:r>
              <a:rPr lang="en-US" b="0" dirty="0"/>
              <a:t> </a:t>
            </a:r>
            <a:r>
              <a:rPr lang="en-US" b="0" dirty="0" err="1"/>
              <a:t>thác</a:t>
            </a:r>
            <a:r>
              <a:rPr lang="en-US" b="0" dirty="0"/>
              <a:t>, </a:t>
            </a:r>
            <a:r>
              <a:rPr lang="en-US" b="0" dirty="0" err="1"/>
              <a:t>vận</a:t>
            </a:r>
            <a:r>
              <a:rPr lang="en-US" b="0" dirty="0"/>
              <a:t> </a:t>
            </a:r>
            <a:r>
              <a:rPr lang="en-US" b="0" dirty="0" err="1"/>
              <a:t>chuyển</a:t>
            </a:r>
            <a:r>
              <a:rPr lang="en-US" b="0" dirty="0"/>
              <a:t>, </a:t>
            </a:r>
            <a:r>
              <a:rPr lang="en-US" b="0" dirty="0" err="1"/>
              <a:t>nhu</a:t>
            </a:r>
            <a:r>
              <a:rPr lang="en-US" b="0" dirty="0"/>
              <a:t> </a:t>
            </a:r>
            <a:r>
              <a:rPr lang="en-US" b="0" dirty="0" err="1"/>
              <a:t>cầu</a:t>
            </a:r>
            <a:r>
              <a:rPr lang="en-US" b="0" dirty="0"/>
              <a:t> </a:t>
            </a:r>
            <a:r>
              <a:rPr lang="en-US" b="0" dirty="0" err="1"/>
              <a:t>tiêu</a:t>
            </a:r>
            <a:r>
              <a:rPr lang="en-US" b="0" dirty="0"/>
              <a:t> </a:t>
            </a:r>
            <a:r>
              <a:rPr lang="en-US" b="0" dirty="0" err="1"/>
              <a:t>thụ</a:t>
            </a:r>
            <a:endParaRPr b="0" dirty="0">
              <a:sym typeface="Albert Sans"/>
            </a:endParaRPr>
          </a:p>
        </p:txBody>
      </p:sp>
    </p:spTree>
    <p:extLst>
      <p:ext uri="{BB962C8B-B14F-4D97-AF65-F5344CB8AC3E}">
        <p14:creationId xmlns:p14="http://schemas.microsoft.com/office/powerpoint/2010/main" val="1412601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200" name="Google Shape;200;p25"/>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DBCC5932-4D50-5450-FF18-9569F822B6FE}"/>
              </a:ext>
            </a:extLst>
          </p:cNvPr>
          <p:cNvSpPr txBox="1"/>
          <p:nvPr/>
        </p:nvSpPr>
        <p:spPr>
          <a:xfrm>
            <a:off x="833073" y="100713"/>
            <a:ext cx="519204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6E1CF357-0A44-B2DE-1E0D-DB75DE4F2DE5}"/>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1A3E574E-DBD0-1035-CEDC-EAB5B1B91B2D}"/>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420234-CCC0-9706-9E4E-822DDEEF12B0}"/>
                </a:ext>
              </a:extLst>
            </p:cNvPr>
            <p:cNvPicPr>
              <a:picLocks noChangeAspect="1"/>
            </p:cNvPicPr>
            <p:nvPr/>
          </p:nvPicPr>
          <p:blipFill>
            <a:blip r:embed="rId3"/>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1C5F3C6-898C-8C85-82DA-FC70B3F48E0C}"/>
              </a:ext>
            </a:extLst>
          </p:cNvPr>
          <p:cNvSpPr txBox="1"/>
          <p:nvPr/>
        </p:nvSpPr>
        <p:spPr>
          <a:xfrm>
            <a:off x="980194" y="709893"/>
            <a:ext cx="7919806" cy="739143"/>
          </a:xfrm>
          <a:prstGeom prst="rect">
            <a:avLst/>
          </a:prstGeom>
          <a:noFill/>
          <a:ln>
            <a:noFill/>
          </a:ln>
        </p:spPr>
        <p:txBody>
          <a:bodyPr spcFirstLastPara="1" wrap="square" lIns="91425" tIns="91425" rIns="91425" bIns="91425" anchor="ctr" anchorCtr="0">
            <a:noAutofit/>
          </a:bodyPr>
          <a:lstStyle/>
          <a:p>
            <a:pPr lvl="0">
              <a:lnSpc>
                <a:spcPct val="115000"/>
              </a:lnSpc>
              <a:spcAft>
                <a:spcPts val="1000"/>
              </a:spcAft>
            </a:pPr>
            <a:r>
              <a:rPr lang="vi-VN" sz="2000" b="1" dirty="0">
                <a:latin typeface="Calibri" panose="020F0502020204030204" pitchFamily="34" charset="0"/>
                <a:ea typeface="Albert Sans"/>
                <a:cs typeface="Calibri" panose="020F0502020204030204" pitchFamily="34" charset="0"/>
                <a:sym typeface="Albert Sans"/>
              </a:rPr>
              <a:t>Năng lượng điện: </a:t>
            </a:r>
            <a:r>
              <a:rPr lang="vi-VN" sz="2000" dirty="0">
                <a:latin typeface="Calibri" panose="020F0502020204030204" pitchFamily="34" charset="0"/>
                <a:ea typeface="Albert Sans"/>
                <a:cs typeface="Calibri" panose="020F0502020204030204" pitchFamily="34" charset="0"/>
                <a:sym typeface="Albert Sans"/>
              </a:rPr>
              <a:t>ánh sáng mặt trời chiếu xuống các pin mặt trời và sản sinh ra năng lượng điện....</a:t>
            </a:r>
            <a:r>
              <a:rPr lang="en-US" sz="2000" dirty="0">
                <a:latin typeface="Calibri" panose="020F0502020204030204" pitchFamily="34" charset="0"/>
                <a:ea typeface="Albert Sans"/>
                <a:cs typeface="Calibri" panose="020F0502020204030204" pitchFamily="34" charset="0"/>
                <a:sym typeface="Albert Sans"/>
              </a:rPr>
              <a:t> </a:t>
            </a:r>
            <a:endParaRPr sz="2000" dirty="0">
              <a:latin typeface="Calibri" panose="020F0502020204030204" pitchFamily="34" charset="0"/>
              <a:ea typeface="Albert Sans"/>
              <a:cs typeface="Calibri" panose="020F0502020204030204" pitchFamily="34" charset="0"/>
              <a:sym typeface="Albert Sans"/>
            </a:endParaRPr>
          </a:p>
        </p:txBody>
      </p:sp>
      <p:pic>
        <p:nvPicPr>
          <p:cNvPr id="1030" name="Picture 6" descr="Sun ">
            <a:extLst>
              <a:ext uri="{FF2B5EF4-FFF2-40B4-BE49-F238E27FC236}">
                <a16:creationId xmlns:a16="http://schemas.microsoft.com/office/drawing/2014/main" id="{D76B93C5-E1C1-09DD-9267-A5345B0441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788" y="656422"/>
            <a:ext cx="684406" cy="68440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hotovoltaic solar power panel in the field green clean Alternative power energy concept Ai generative">
            <a:extLst>
              <a:ext uri="{FF2B5EF4-FFF2-40B4-BE49-F238E27FC236}">
                <a16:creationId xmlns:a16="http://schemas.microsoft.com/office/drawing/2014/main" id="{E81313C8-FD08-9B8C-9457-4D0949FFE6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9044" y="1449036"/>
            <a:ext cx="5285911" cy="352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9239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 calcmode="lin" valueType="num">
                                      <p:cBhvr>
                                        <p:cTn id="7" dur="500" fill="hold"/>
                                        <p:tgtEl>
                                          <p:spTgt spid="1030"/>
                                        </p:tgtEl>
                                        <p:attrNameLst>
                                          <p:attrName>ppt_w</p:attrName>
                                        </p:attrNameLst>
                                      </p:cBhvr>
                                      <p:tavLst>
                                        <p:tav tm="0">
                                          <p:val>
                                            <p:fltVal val="0"/>
                                          </p:val>
                                        </p:tav>
                                        <p:tav tm="100000">
                                          <p:val>
                                            <p:strVal val="#ppt_w"/>
                                          </p:val>
                                        </p:tav>
                                      </p:tavLst>
                                    </p:anim>
                                    <p:anim calcmode="lin" valueType="num">
                                      <p:cBhvr>
                                        <p:cTn id="8" dur="500" fill="hold"/>
                                        <p:tgtEl>
                                          <p:spTgt spid="1030"/>
                                        </p:tgtEl>
                                        <p:attrNameLst>
                                          <p:attrName>ppt_h</p:attrName>
                                        </p:attrNameLst>
                                      </p:cBhvr>
                                      <p:tavLst>
                                        <p:tav tm="0">
                                          <p:val>
                                            <p:fltVal val="0"/>
                                          </p:val>
                                        </p:tav>
                                        <p:tav tm="100000">
                                          <p:val>
                                            <p:strVal val="#ppt_h"/>
                                          </p:val>
                                        </p:tav>
                                      </p:tavLst>
                                    </p:anim>
                                    <p:animEffect transition="in" filter="fade">
                                      <p:cBhvr>
                                        <p:cTn id="9" dur="500"/>
                                        <p:tgtEl>
                                          <p:spTgt spid="1030"/>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500"/>
                                        <p:tgtEl>
                                          <p:spTgt spid="8"/>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randombar(horizontal)">
                                      <p:cBhvr>
                                        <p:cTn id="17"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54955" r="28872"/>
          <a:stretch/>
        </p:blipFill>
        <p:spPr>
          <a:xfrm>
            <a:off x="5163616" y="681559"/>
            <a:ext cx="2760060" cy="4221518"/>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1794365" y="1541252"/>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lọc</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7965" y="1606552"/>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1278365" y="2268625"/>
            <a:ext cx="3885251" cy="1578831"/>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Biến</a:t>
            </a:r>
            <a:r>
              <a:rPr lang="en-US" b="0" dirty="0"/>
              <a:t> </a:t>
            </a:r>
            <a:r>
              <a:rPr lang="en-US" b="0" dirty="0" err="1"/>
              <a:t>đổi</a:t>
            </a:r>
            <a:r>
              <a:rPr lang="en-US" b="0" dirty="0"/>
              <a:t> </a:t>
            </a:r>
            <a:r>
              <a:rPr lang="en-US" b="0" dirty="0" err="1"/>
              <a:t>dầu</a:t>
            </a:r>
            <a:r>
              <a:rPr lang="en-US" b="0" dirty="0"/>
              <a:t> </a:t>
            </a:r>
            <a:r>
              <a:rPr lang="en-US" b="0" dirty="0" err="1"/>
              <a:t>thô</a:t>
            </a:r>
            <a:r>
              <a:rPr lang="en-US" b="0" dirty="0"/>
              <a:t> </a:t>
            </a:r>
            <a:r>
              <a:rPr lang="en-US" b="0" dirty="0" err="1"/>
              <a:t>thành</a:t>
            </a:r>
            <a:r>
              <a:rPr lang="en-US" b="0" dirty="0"/>
              <a:t> </a:t>
            </a:r>
            <a:r>
              <a:rPr lang="en-US" b="0" dirty="0" err="1"/>
              <a:t>các</a:t>
            </a:r>
            <a:r>
              <a:rPr lang="en-US" b="0" dirty="0"/>
              <a:t> </a:t>
            </a:r>
            <a:r>
              <a:rPr lang="en-US" b="0" dirty="0" err="1"/>
              <a:t>sản</a:t>
            </a:r>
            <a:r>
              <a:rPr lang="en-US" b="0" dirty="0"/>
              <a:t> </a:t>
            </a:r>
            <a:r>
              <a:rPr lang="en-US" b="0" dirty="0" err="1"/>
              <a:t>phẩm</a:t>
            </a:r>
            <a:r>
              <a:rPr lang="en-US" b="0" dirty="0"/>
              <a:t> </a:t>
            </a:r>
            <a:r>
              <a:rPr lang="en-US" b="0" dirty="0" err="1"/>
              <a:t>dùng</a:t>
            </a:r>
            <a:r>
              <a:rPr lang="en-US" b="0" dirty="0"/>
              <a:t> </a:t>
            </a:r>
            <a:r>
              <a:rPr lang="en-US" b="0" dirty="0" err="1"/>
              <a:t>trong</a:t>
            </a:r>
            <a:r>
              <a:rPr lang="en-US" b="0" dirty="0"/>
              <a:t> </a:t>
            </a:r>
            <a:r>
              <a:rPr lang="en-US" b="0" dirty="0" err="1"/>
              <a:t>động</a:t>
            </a:r>
            <a:r>
              <a:rPr lang="en-US" b="0" dirty="0"/>
              <a:t> </a:t>
            </a:r>
            <a:r>
              <a:rPr lang="en-US" b="0" dirty="0" err="1"/>
              <a:t>cơ</a:t>
            </a:r>
            <a:r>
              <a:rPr lang="en-US" b="0" dirty="0"/>
              <a:t> </a:t>
            </a:r>
            <a:r>
              <a:rPr lang="en-US" b="0" dirty="0" err="1"/>
              <a:t>phương</a:t>
            </a:r>
            <a:r>
              <a:rPr lang="en-US" b="0" dirty="0"/>
              <a:t> </a:t>
            </a:r>
            <a:r>
              <a:rPr lang="en-US" b="0" dirty="0" err="1"/>
              <a:t>tiện</a:t>
            </a:r>
            <a:r>
              <a:rPr lang="en-US" b="0" dirty="0"/>
              <a:t> </a:t>
            </a:r>
            <a:r>
              <a:rPr lang="en-US" b="0" dirty="0" err="1"/>
              <a:t>vận</a:t>
            </a:r>
            <a:r>
              <a:rPr lang="en-US" b="0" dirty="0"/>
              <a:t> </a:t>
            </a:r>
            <a:r>
              <a:rPr lang="en-US" b="0" dirty="0" err="1"/>
              <a:t>tải</a:t>
            </a:r>
            <a:r>
              <a:rPr lang="en-US" b="0" dirty="0"/>
              <a:t> </a:t>
            </a:r>
            <a:r>
              <a:rPr lang="en-US" b="0" dirty="0" err="1"/>
              <a:t>và</a:t>
            </a:r>
            <a:r>
              <a:rPr lang="en-US" b="0" dirty="0"/>
              <a:t> </a:t>
            </a:r>
            <a:r>
              <a:rPr lang="en-US" b="0" dirty="0" err="1"/>
              <a:t>thiết</a:t>
            </a:r>
            <a:r>
              <a:rPr lang="en-US" b="0" dirty="0"/>
              <a:t> </a:t>
            </a:r>
            <a:r>
              <a:rPr lang="en-US" b="0" dirty="0" err="1"/>
              <a:t>bị</a:t>
            </a:r>
            <a:r>
              <a:rPr lang="en-US" b="0" dirty="0"/>
              <a:t> </a:t>
            </a:r>
            <a:r>
              <a:rPr lang="en-US" b="0" dirty="0" err="1"/>
              <a:t>máy</a:t>
            </a:r>
            <a:r>
              <a:rPr lang="en-US" b="0" dirty="0"/>
              <a:t> </a:t>
            </a:r>
            <a:r>
              <a:rPr lang="en-US" b="0" dirty="0" err="1"/>
              <a:t>móc</a:t>
            </a:r>
            <a:endParaRPr b="0" dirty="0">
              <a:sym typeface="Albert Sans"/>
            </a:endParaRPr>
          </a:p>
        </p:txBody>
      </p:sp>
    </p:spTree>
    <p:extLst>
      <p:ext uri="{BB962C8B-B14F-4D97-AF65-F5344CB8AC3E}">
        <p14:creationId xmlns:p14="http://schemas.microsoft.com/office/powerpoint/2010/main" val="1358761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pic>
        <p:nvPicPr>
          <p:cNvPr id="25602" name="Picture 2" descr="Oil price falls down, recession, banner with an arrow and oil rigs on the background of the world map. Vector illustration">
            <a:extLst>
              <a:ext uri="{FF2B5EF4-FFF2-40B4-BE49-F238E27FC236}">
                <a16:creationId xmlns:a16="http://schemas.microsoft.com/office/drawing/2014/main" id="{B725E578-FC60-26F8-C52A-5C9F417E9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165" y="1246446"/>
            <a:ext cx="5962650" cy="3248025"/>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86;p25">
            <a:extLst>
              <a:ext uri="{FF2B5EF4-FFF2-40B4-BE49-F238E27FC236}">
                <a16:creationId xmlns:a16="http://schemas.microsoft.com/office/drawing/2014/main" id="{317FF1C9-6C81-22EC-B06A-CD754C3B66DA}"/>
              </a:ext>
            </a:extLst>
          </p:cNvPr>
          <p:cNvSpPr txBox="1"/>
          <p:nvPr/>
        </p:nvSpPr>
        <p:spPr>
          <a:xfrm>
            <a:off x="1056410" y="689830"/>
            <a:ext cx="3515590"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thuế</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010" y="755130"/>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2629374" y="4514088"/>
            <a:ext cx="3885251" cy="601785"/>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err="1"/>
              <a:t>Tùy</a:t>
            </a:r>
            <a:r>
              <a:rPr lang="en-US" b="0" dirty="0"/>
              <a:t> </a:t>
            </a:r>
            <a:r>
              <a:rPr lang="en-US" b="0" dirty="0" err="1"/>
              <a:t>thuộc</a:t>
            </a:r>
            <a:r>
              <a:rPr lang="en-US" b="0" dirty="0"/>
              <a:t> </a:t>
            </a:r>
            <a:r>
              <a:rPr lang="en-US" b="0" dirty="0" err="1"/>
              <a:t>vào</a:t>
            </a:r>
            <a:r>
              <a:rPr lang="en-US" b="0" dirty="0"/>
              <a:t> </a:t>
            </a:r>
            <a:r>
              <a:rPr lang="en-US" b="0" dirty="0" err="1"/>
              <a:t>mỗi</a:t>
            </a:r>
            <a:r>
              <a:rPr lang="en-US" b="0" dirty="0"/>
              <a:t> </a:t>
            </a:r>
            <a:r>
              <a:rPr lang="en-US" b="0" dirty="0" err="1"/>
              <a:t>quốc</a:t>
            </a:r>
            <a:r>
              <a:rPr lang="en-US" b="0" dirty="0"/>
              <a:t> </a:t>
            </a:r>
            <a:r>
              <a:rPr lang="en-US" b="0" dirty="0" err="1"/>
              <a:t>gia</a:t>
            </a:r>
            <a:endParaRPr b="0" dirty="0">
              <a:sym typeface="Albert Sans"/>
            </a:endParaRPr>
          </a:p>
        </p:txBody>
      </p:sp>
    </p:spTree>
    <p:extLst>
      <p:ext uri="{BB962C8B-B14F-4D97-AF65-F5344CB8AC3E}">
        <p14:creationId xmlns:p14="http://schemas.microsoft.com/office/powerpoint/2010/main" val="27813471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5602"/>
                                        </p:tgtEl>
                                        <p:attrNameLst>
                                          <p:attrName>style.visibility</p:attrName>
                                        </p:attrNameLst>
                                      </p:cBhvr>
                                      <p:to>
                                        <p:strVal val="visible"/>
                                      </p:to>
                                    </p:set>
                                    <p:animEffect transition="in" filter="randombar(horizontal)">
                                      <p:cBhvr>
                                        <p:cTn id="17" dur="500"/>
                                        <p:tgtEl>
                                          <p:spTgt spid="2560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a:extLst>
              <a:ext uri="{FF2B5EF4-FFF2-40B4-BE49-F238E27FC236}">
                <a16:creationId xmlns:a16="http://schemas.microsoft.com/office/drawing/2014/main" id="{FDDB9AE8-FC1F-3A64-462A-6DC60683E047}"/>
              </a:ext>
            </a:extLst>
          </p:cNvPr>
          <p:cNvPicPr>
            <a:picLocks noChangeAspect="1"/>
          </p:cNvPicPr>
          <p:nvPr/>
        </p:nvPicPr>
        <p:blipFill rotWithShape="1">
          <a:blip r:embed="rId4"/>
          <a:srcRect l="71200" r="65"/>
          <a:stretch/>
        </p:blipFill>
        <p:spPr>
          <a:xfrm>
            <a:off x="4822092" y="1218558"/>
            <a:ext cx="4040554" cy="3478405"/>
          </a:xfrm>
          <a:prstGeom prst="rect">
            <a:avLst/>
          </a:prstGeom>
        </p:spPr>
      </p:pic>
      <p:sp>
        <p:nvSpPr>
          <p:cNvPr id="3" name="Google Shape;186;p25">
            <a:extLst>
              <a:ext uri="{FF2B5EF4-FFF2-40B4-BE49-F238E27FC236}">
                <a16:creationId xmlns:a16="http://schemas.microsoft.com/office/drawing/2014/main" id="{317FF1C9-6C81-22EC-B06A-CD754C3B66DA}"/>
              </a:ext>
            </a:extLst>
          </p:cNvPr>
          <p:cNvSpPr txBox="1"/>
          <p:nvPr/>
        </p:nvSpPr>
        <p:spPr>
          <a:xfrm>
            <a:off x="908334" y="1973875"/>
            <a:ext cx="3887419" cy="536999"/>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Chi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phân</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phối</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và</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tiếp</a:t>
            </a:r>
            <a:r>
              <a:rPr kumimoji="0" lang="en-US" sz="2400" b="1" i="1" u="none" strike="noStrike" kern="0" cap="none" spc="0" normalizeH="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400" b="1" i="1" u="none" strike="noStrike" kern="0" cap="none" spc="0" normalizeH="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thị</a:t>
            </a:r>
            <a:endParaRPr kumimoji="0" sz="2400" b="1" i="1"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pic>
        <p:nvPicPr>
          <p:cNvPr id="24578" name="Picture 2" descr="Money bag ">
            <a:extLst>
              <a:ext uri="{FF2B5EF4-FFF2-40B4-BE49-F238E27FC236}">
                <a16:creationId xmlns:a16="http://schemas.microsoft.com/office/drawing/2014/main" id="{BFCA79BC-9008-B562-A2D0-0BB212B29A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1935" y="2039175"/>
            <a:ext cx="406400" cy="40640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65;p24">
            <a:extLst>
              <a:ext uri="{FF2B5EF4-FFF2-40B4-BE49-F238E27FC236}">
                <a16:creationId xmlns:a16="http://schemas.microsoft.com/office/drawing/2014/main" id="{644BB862-8702-4F61-3573-3D001815CBF0}"/>
              </a:ext>
            </a:extLst>
          </p:cNvPr>
          <p:cNvSpPr txBox="1"/>
          <p:nvPr/>
        </p:nvSpPr>
        <p:spPr>
          <a:xfrm>
            <a:off x="450400" y="2679452"/>
            <a:ext cx="4040554" cy="1149962"/>
          </a:xfrm>
          <a:prstGeom prst="rect">
            <a:avLst/>
          </a:prstGeom>
          <a:noFill/>
          <a:ln>
            <a:noFill/>
          </a:ln>
        </p:spPr>
        <p:txBody>
          <a:bodyPr spcFirstLastPara="1" wrap="square" lIns="91425" tIns="182880" rIns="91425" bIns="91440" anchor="ctr" anchorCtr="0">
            <a:noAutofit/>
          </a:bodyPr>
          <a:lstStyle>
            <a:defPPr marR="0" lvl="0" algn="l" rtl="0">
              <a:lnSpc>
                <a:spcPct val="100000"/>
              </a:lnSpc>
              <a:spcBef>
                <a:spcPts val="0"/>
              </a:spcBef>
              <a:spcAft>
                <a:spcPts val="0"/>
              </a:spcAft>
            </a:defPPr>
            <a:lvl1pPr>
              <a:spcAft>
                <a:spcPts val="1000"/>
              </a:spcAft>
              <a:defRPr sz="2400" b="1">
                <a:latin typeface="Calibri" panose="020F0502020204030204" pitchFamily="34" charset="0"/>
                <a:ea typeface="Albert Sans"/>
                <a:cs typeface="Calibri" panose="020F0502020204030204" pitchFamily="34" charset="0"/>
              </a:defRPr>
            </a:lvl1pPr>
          </a:lstStyle>
          <a:p>
            <a:r>
              <a:rPr lang="en-US" b="0" dirty="0"/>
              <a:t>Chi </a:t>
            </a:r>
            <a:r>
              <a:rPr lang="en-US" b="0" dirty="0" err="1"/>
              <a:t>phí</a:t>
            </a:r>
            <a:r>
              <a:rPr lang="en-US" b="0" dirty="0"/>
              <a:t> </a:t>
            </a:r>
            <a:r>
              <a:rPr lang="en-US" b="0" dirty="0" err="1"/>
              <a:t>vận</a:t>
            </a:r>
            <a:r>
              <a:rPr lang="en-US" b="0" dirty="0"/>
              <a:t> </a:t>
            </a:r>
            <a:r>
              <a:rPr lang="en-US" b="0" dirty="0" err="1"/>
              <a:t>chuyển</a:t>
            </a:r>
            <a:r>
              <a:rPr lang="en-US" b="0" dirty="0"/>
              <a:t>, </a:t>
            </a:r>
            <a:r>
              <a:rPr lang="en-US" b="0" dirty="0" err="1"/>
              <a:t>phân</a:t>
            </a:r>
            <a:r>
              <a:rPr lang="en-US" b="0" dirty="0"/>
              <a:t> </a:t>
            </a:r>
            <a:r>
              <a:rPr lang="en-US" b="0" dirty="0" err="1"/>
              <a:t>phối</a:t>
            </a:r>
            <a:r>
              <a:rPr lang="en-US" b="0" dirty="0"/>
              <a:t> </a:t>
            </a:r>
            <a:r>
              <a:rPr lang="en-US" b="0" dirty="0" err="1"/>
              <a:t>đến</a:t>
            </a:r>
            <a:r>
              <a:rPr lang="en-US" b="0" dirty="0"/>
              <a:t> </a:t>
            </a:r>
            <a:r>
              <a:rPr lang="en-US" b="0" dirty="0" err="1"/>
              <a:t>các</a:t>
            </a:r>
            <a:r>
              <a:rPr lang="en-US" b="0" dirty="0"/>
              <a:t> </a:t>
            </a:r>
            <a:r>
              <a:rPr lang="en-US" b="0" dirty="0" err="1"/>
              <a:t>trạm</a:t>
            </a:r>
            <a:r>
              <a:rPr lang="en-US" b="0" dirty="0"/>
              <a:t> </a:t>
            </a:r>
            <a:r>
              <a:rPr lang="en-US" b="0" dirty="0" err="1"/>
              <a:t>đầu</a:t>
            </a:r>
            <a:r>
              <a:rPr lang="en-US" b="0" dirty="0"/>
              <a:t> </a:t>
            </a:r>
            <a:r>
              <a:rPr lang="en-US" b="0" dirty="0" err="1"/>
              <a:t>cuối</a:t>
            </a:r>
            <a:r>
              <a:rPr lang="en-US" b="0" dirty="0"/>
              <a:t>, </a:t>
            </a:r>
            <a:r>
              <a:rPr lang="en-US" b="0" dirty="0" err="1"/>
              <a:t>các</a:t>
            </a:r>
            <a:r>
              <a:rPr lang="en-US" b="0" dirty="0"/>
              <a:t> </a:t>
            </a:r>
            <a:r>
              <a:rPr lang="en-US" b="0" dirty="0" err="1"/>
              <a:t>hoạt</a:t>
            </a:r>
            <a:r>
              <a:rPr lang="en-US" b="0" dirty="0"/>
              <a:t> </a:t>
            </a:r>
            <a:r>
              <a:rPr lang="en-US" b="0" dirty="0" err="1"/>
              <a:t>động</a:t>
            </a:r>
            <a:r>
              <a:rPr lang="en-US" b="0" dirty="0"/>
              <a:t> </a:t>
            </a:r>
            <a:r>
              <a:rPr lang="en-US" b="0" dirty="0" err="1"/>
              <a:t>bán</a:t>
            </a:r>
            <a:r>
              <a:rPr lang="en-US" b="0" dirty="0"/>
              <a:t> </a:t>
            </a:r>
            <a:r>
              <a:rPr lang="en-US" b="0" dirty="0" err="1"/>
              <a:t>lẻ</a:t>
            </a:r>
            <a:r>
              <a:rPr lang="en-US" b="0" dirty="0"/>
              <a:t> </a:t>
            </a:r>
            <a:r>
              <a:rPr lang="en-US" b="0" dirty="0" err="1"/>
              <a:t>và</a:t>
            </a:r>
            <a:r>
              <a:rPr lang="en-US" b="0" dirty="0"/>
              <a:t> </a:t>
            </a:r>
            <a:r>
              <a:rPr lang="en-US" b="0" dirty="0" err="1"/>
              <a:t>lợi</a:t>
            </a:r>
            <a:r>
              <a:rPr lang="en-US" b="0" dirty="0"/>
              <a:t> </a:t>
            </a:r>
            <a:r>
              <a:rPr lang="en-US" b="0" dirty="0" err="1"/>
              <a:t>nhuận</a:t>
            </a:r>
            <a:endParaRPr b="0" dirty="0">
              <a:sym typeface="Albert Sans"/>
            </a:endParaRPr>
          </a:p>
        </p:txBody>
      </p:sp>
    </p:spTree>
    <p:extLst>
      <p:ext uri="{BB962C8B-B14F-4D97-AF65-F5344CB8AC3E}">
        <p14:creationId xmlns:p14="http://schemas.microsoft.com/office/powerpoint/2010/main" val="1328438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ppt_w</p:attrName>
                                        </p:attrNameLst>
                                      </p:cBhvr>
                                      <p:tavLst>
                                        <p:tav tm="0">
                                          <p:val>
                                            <p:fltVal val="0"/>
                                          </p:val>
                                        </p:tav>
                                        <p:tav tm="100000">
                                          <p:val>
                                            <p:strVal val="#ppt_w"/>
                                          </p:val>
                                        </p:tav>
                                      </p:tavLst>
                                    </p:anim>
                                    <p:anim calcmode="lin" valueType="num">
                                      <p:cBhvr>
                                        <p:cTn id="8" dur="500" fill="hold"/>
                                        <p:tgtEl>
                                          <p:spTgt spid="24578"/>
                                        </p:tgtEl>
                                        <p:attrNameLst>
                                          <p:attrName>ppt_h</p:attrName>
                                        </p:attrNameLst>
                                      </p:cBhvr>
                                      <p:tavLst>
                                        <p:tav tm="0">
                                          <p:val>
                                            <p:fltVal val="0"/>
                                          </p:val>
                                        </p:tav>
                                        <p:tav tm="100000">
                                          <p:val>
                                            <p:strVal val="#ppt_h"/>
                                          </p:val>
                                        </p:tav>
                                      </p:tavLst>
                                    </p:anim>
                                    <p:animEffect transition="in" filter="fade">
                                      <p:cBhvr>
                                        <p:cTn id="9" dur="500"/>
                                        <p:tgtEl>
                                          <p:spTgt spid="24578"/>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810738" y="1846693"/>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biết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ở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Hình</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14.4)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7456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sp>
        <p:nvSpPr>
          <p:cNvPr id="13" name="Google Shape;186;p25">
            <a:extLst>
              <a:ext uri="{FF2B5EF4-FFF2-40B4-BE49-F238E27FC236}">
                <a16:creationId xmlns:a16="http://schemas.microsoft.com/office/drawing/2014/main" id="{DBE1A4A7-0EE3-B775-EE0A-38074AE72D53}"/>
              </a:ext>
            </a:extLst>
          </p:cNvPr>
          <p:cNvSpPr txBox="1"/>
          <p:nvPr/>
        </p:nvSpPr>
        <p:spPr>
          <a:xfrm>
            <a:off x="1980888" y="1023407"/>
            <a:ext cx="6448988"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khai</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thác</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thô</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6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6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C38AF580-E532-01FF-A75A-50DFBA4C2DD7}"/>
              </a:ext>
            </a:extLst>
          </p:cNvPr>
          <p:cNvPicPr>
            <a:picLocks noChangeAspect="1"/>
          </p:cNvPicPr>
          <p:nvPr/>
        </p:nvPicPr>
        <p:blipFill>
          <a:blip r:embed="rId4"/>
          <a:stretch>
            <a:fillRect/>
          </a:stretch>
        </p:blipFill>
        <p:spPr>
          <a:xfrm>
            <a:off x="48992" y="539750"/>
            <a:ext cx="2032000" cy="2032000"/>
          </a:xfrm>
          <a:prstGeom prst="rect">
            <a:avLst/>
          </a:prstGeom>
        </p:spPr>
      </p:pic>
      <p:sp>
        <p:nvSpPr>
          <p:cNvPr id="12" name="Rectangle: Rounded Corners 11">
            <a:extLst>
              <a:ext uri="{FF2B5EF4-FFF2-40B4-BE49-F238E27FC236}">
                <a16:creationId xmlns:a16="http://schemas.microsoft.com/office/drawing/2014/main" id="{AF0E0681-4EC5-A0EE-58F7-732C6C49B169}"/>
              </a:ext>
            </a:extLst>
          </p:cNvPr>
          <p:cNvSpPr/>
          <p:nvPr/>
        </p:nvSpPr>
        <p:spPr>
          <a:xfrm>
            <a:off x="749852" y="736962"/>
            <a:ext cx="7680023" cy="1659355"/>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8" name="Picture 7">
            <a:extLst>
              <a:ext uri="{FF2B5EF4-FFF2-40B4-BE49-F238E27FC236}">
                <a16:creationId xmlns:a16="http://schemas.microsoft.com/office/drawing/2014/main" id="{0A87AE02-FDEE-9607-C955-1195AB5C08AE}"/>
              </a:ext>
            </a:extLst>
          </p:cNvPr>
          <p:cNvPicPr>
            <a:picLocks noChangeAspect="1"/>
          </p:cNvPicPr>
          <p:nvPr/>
        </p:nvPicPr>
        <p:blipFill rotWithShape="1">
          <a:blip r:embed="rId5"/>
          <a:srcRect l="1026" r="44103"/>
          <a:stretch/>
        </p:blipFill>
        <p:spPr>
          <a:xfrm>
            <a:off x="1741661" y="2474710"/>
            <a:ext cx="5696404" cy="2568077"/>
          </a:xfrm>
          <a:prstGeom prst="rect">
            <a:avLst/>
          </a:prstGeom>
        </p:spPr>
      </p:pic>
    </p:spTree>
    <p:extLst>
      <p:ext uri="{BB962C8B-B14F-4D97-AF65-F5344CB8AC3E}">
        <p14:creationId xmlns:p14="http://schemas.microsoft.com/office/powerpoint/2010/main" val="15628646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AF0E0681-4EC5-A0EE-58F7-732C6C49B169}"/>
              </a:ext>
            </a:extLst>
          </p:cNvPr>
          <p:cNvSpPr/>
          <p:nvPr/>
        </p:nvSpPr>
        <p:spPr>
          <a:xfrm>
            <a:off x="1477398" y="1589206"/>
            <a:ext cx="6938032" cy="2600392"/>
          </a:xfrm>
          <a:prstGeom prst="roundRect">
            <a:avLst/>
          </a:prstGeom>
          <a:noFill/>
          <a:ln>
            <a:solidFill>
              <a:srgbClr val="FFC00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sp>
        <p:nvSpPr>
          <p:cNvPr id="146" name="Google Shape;146;p23"/>
          <p:cNvSpPr/>
          <p:nvPr/>
        </p:nvSpPr>
        <p:spPr>
          <a:xfrm>
            <a:off x="-560950" y="4295500"/>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7" name="Google Shape;147;p23"/>
          <p:cNvGrpSpPr/>
          <p:nvPr/>
        </p:nvGrpSpPr>
        <p:grpSpPr>
          <a:xfrm>
            <a:off x="8087425" y="4260659"/>
            <a:ext cx="686700" cy="686675"/>
            <a:chOff x="5936375" y="788647"/>
            <a:chExt cx="686700" cy="686675"/>
          </a:xfrm>
        </p:grpSpPr>
        <p:sp>
          <p:nvSpPr>
            <p:cNvPr id="148" name="Google Shape;148;p23"/>
            <p:cNvSpPr/>
            <p:nvPr/>
          </p:nvSpPr>
          <p:spPr>
            <a:xfrm rot="-5400000">
              <a:off x="5936388" y="788634"/>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49" name="Google Shape;149;p23"/>
            <p:cNvGrpSpPr/>
            <p:nvPr/>
          </p:nvGrpSpPr>
          <p:grpSpPr>
            <a:xfrm rot="-5400000">
              <a:off x="5940825" y="799297"/>
              <a:ext cx="671975" cy="679975"/>
              <a:chOff x="2418200" y="475175"/>
              <a:chExt cx="671975" cy="679975"/>
            </a:xfrm>
          </p:grpSpPr>
          <p:sp>
            <p:nvSpPr>
              <p:cNvPr id="150" name="Google Shape;150;p23"/>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23"/>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23"/>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23"/>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23"/>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 name="Google Shape;121;p22">
            <a:extLst>
              <a:ext uri="{FF2B5EF4-FFF2-40B4-BE49-F238E27FC236}">
                <a16:creationId xmlns:a16="http://schemas.microsoft.com/office/drawing/2014/main" id="{A478F520-C6C4-7290-ED58-A1A269145CB1}"/>
              </a:ext>
            </a:extLst>
          </p:cNvPr>
          <p:cNvSpPr txBox="1"/>
          <p:nvPr/>
        </p:nvSpPr>
        <p:spPr>
          <a:xfrm>
            <a:off x="833073" y="100713"/>
            <a:ext cx="4393035"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pic>
        <p:nvPicPr>
          <p:cNvPr id="11" name="Picture 10">
            <a:extLst>
              <a:ext uri="{FF2B5EF4-FFF2-40B4-BE49-F238E27FC236}">
                <a16:creationId xmlns:a16="http://schemas.microsoft.com/office/drawing/2014/main" id="{327251D4-2AE2-9CC8-E779-6C91E7222065}"/>
              </a:ext>
            </a:extLst>
          </p:cNvPr>
          <p:cNvPicPr>
            <a:picLocks noChangeAspect="1"/>
          </p:cNvPicPr>
          <p:nvPr/>
        </p:nvPicPr>
        <p:blipFill>
          <a:blip r:embed="rId3"/>
          <a:stretch>
            <a:fillRect/>
          </a:stretch>
        </p:blipFill>
        <p:spPr>
          <a:xfrm>
            <a:off x="-216325" y="663276"/>
            <a:ext cx="3940098" cy="3940098"/>
          </a:xfrm>
          <a:prstGeom prst="rect">
            <a:avLst/>
          </a:prstGeom>
        </p:spPr>
      </p:pic>
      <p:sp>
        <p:nvSpPr>
          <p:cNvPr id="13" name="Google Shape;186;p25">
            <a:extLst>
              <a:ext uri="{FF2B5EF4-FFF2-40B4-BE49-F238E27FC236}">
                <a16:creationId xmlns:a16="http://schemas.microsoft.com/office/drawing/2014/main" id="{DBE1A4A7-0EE3-B775-EE0A-38074AE72D53}"/>
              </a:ext>
            </a:extLst>
          </p:cNvPr>
          <p:cNvSpPr txBox="1"/>
          <p:nvPr/>
        </p:nvSpPr>
        <p:spPr>
          <a:xfrm>
            <a:off x="3810738" y="1846693"/>
            <a:ext cx="4451937" cy="1257263"/>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Hãy</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cho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biết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ở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công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đoạn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nào</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trong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hệ</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thống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cung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ứng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dầu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tốn</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nhiều</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chi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phí</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r>
              <a:rPr kumimoji="0" lang="en-US" sz="2800" b="1" i="0" u="none" strike="noStrike" kern="0" cap="none" spc="0" normalizeH="0" baseline="0" noProof="0" dirty="0" err="1">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nhất</a:t>
            </a:r>
            <a:r>
              <a:rPr kumimoji="0" lang="en-US"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rPr>
              <a:t>? </a:t>
            </a:r>
            <a:endParaRPr kumimoji="0" sz="2800" b="1" i="0" u="none" strike="noStrike" kern="0" cap="none" spc="0" normalizeH="0" baseline="0" noProof="0" dirty="0">
              <a:ln>
                <a:noFill/>
              </a:ln>
              <a:solidFill>
                <a:srgbClr val="0020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 name="Group 1">
            <a:extLst>
              <a:ext uri="{FF2B5EF4-FFF2-40B4-BE49-F238E27FC236}">
                <a16:creationId xmlns:a16="http://schemas.microsoft.com/office/drawing/2014/main" id="{F14830B4-9516-D5C9-832D-85692ECB8049}"/>
              </a:ext>
            </a:extLst>
          </p:cNvPr>
          <p:cNvGrpSpPr/>
          <p:nvPr/>
        </p:nvGrpSpPr>
        <p:grpSpPr>
          <a:xfrm>
            <a:off x="363781" y="97056"/>
            <a:ext cx="469292" cy="401032"/>
            <a:chOff x="5479202" y="1441471"/>
            <a:chExt cx="2225260" cy="1901592"/>
          </a:xfrm>
        </p:grpSpPr>
        <p:sp>
          <p:nvSpPr>
            <p:cNvPr id="3" name="Rectangle: Rounded Corners 2">
              <a:extLst>
                <a:ext uri="{FF2B5EF4-FFF2-40B4-BE49-F238E27FC236}">
                  <a16:creationId xmlns:a16="http://schemas.microsoft.com/office/drawing/2014/main" id="{5BC6E989-0D16-BE3C-9811-F57793810723}"/>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4" name="Picture 2" descr="Fossil fuel ">
              <a:extLst>
                <a:ext uri="{FF2B5EF4-FFF2-40B4-BE49-F238E27FC236}">
                  <a16:creationId xmlns:a16="http://schemas.microsoft.com/office/drawing/2014/main" id="{124F3F08-8C05-5AA5-E12B-95D16127FC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645746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6" name="Google Shape;121;p22">
            <a:extLst>
              <a:ext uri="{FF2B5EF4-FFF2-40B4-BE49-F238E27FC236}">
                <a16:creationId xmlns:a16="http://schemas.microsoft.com/office/drawing/2014/main" id="{22698FCB-6764-85AE-0EDD-03033FADD794}"/>
              </a:ext>
            </a:extLst>
          </p:cNvPr>
          <p:cNvSpPr txBox="1"/>
          <p:nvPr/>
        </p:nvSpPr>
        <p:spPr>
          <a:xfrm>
            <a:off x="833073" y="100713"/>
            <a:ext cx="6558327" cy="397375"/>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15000"/>
              </a:lnSpc>
              <a:spcBef>
                <a:spcPts val="0"/>
              </a:spcBef>
              <a:spcAft>
                <a:spcPts val="0"/>
              </a:spcAft>
              <a:buClr>
                <a:srgbClr val="000000"/>
              </a:buClr>
              <a:buSzTx/>
              <a:buFont typeface="Arial"/>
              <a:buNone/>
              <a:tabLst/>
              <a:defRPr/>
            </a:pPr>
            <a:r>
              <a:rPr lang="en-US" sz="1800" b="1" dirty="0">
                <a:solidFill>
                  <a:srgbClr val="0D086E"/>
                </a:solidFill>
                <a:latin typeface="Unbounded"/>
                <a:ea typeface="Unbounded"/>
                <a:cs typeface="Unbounded"/>
                <a:sym typeface="Unbounded"/>
              </a:rPr>
              <a:t>2. </a:t>
            </a:r>
            <a:r>
              <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rPr>
              <a:t>Năng Lượng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Hóa</a:t>
            </a:r>
            <a:r>
              <a:rPr kumimoji="0" lang="en-US" sz="1800" b="1" i="0" u="none" strike="noStrike" kern="0" cap="none" spc="0" normalizeH="0" baseline="0" noProof="0" dirty="0">
                <a:ln>
                  <a:noFill/>
                </a:ln>
                <a:solidFill>
                  <a:srgbClr val="0D086E"/>
                </a:solidFill>
                <a:effectLst/>
                <a:uLnTx/>
                <a:uFillTx/>
                <a:latin typeface="Unbounded"/>
                <a:ea typeface="Unbounded"/>
                <a:cs typeface="Unbounded"/>
                <a:sym typeface="Unbounded"/>
              </a:rPr>
              <a:t> </a:t>
            </a:r>
            <a:r>
              <a:rPr kumimoji="0" lang="en-US" sz="1800" b="1" i="0" u="none" strike="noStrike" kern="0" cap="none" spc="0" normalizeH="0" baseline="0" noProof="0" dirty="0" err="1">
                <a:ln>
                  <a:noFill/>
                </a:ln>
                <a:solidFill>
                  <a:srgbClr val="0D086E"/>
                </a:solidFill>
                <a:effectLst/>
                <a:uLnTx/>
                <a:uFillTx/>
                <a:latin typeface="Unbounded"/>
                <a:ea typeface="Unbounded"/>
                <a:cs typeface="Unbounded"/>
                <a:sym typeface="Unbounded"/>
              </a:rPr>
              <a:t>Thạch</a:t>
            </a:r>
            <a:endParaRPr kumimoji="0" lang="vi-VN" sz="1800" b="1" i="0" u="none" strike="noStrike" kern="0" cap="none" spc="0" normalizeH="0" baseline="0" noProof="0" dirty="0">
              <a:ln>
                <a:noFill/>
              </a:ln>
              <a:solidFill>
                <a:srgbClr val="0D086E"/>
              </a:solidFill>
              <a:effectLst/>
              <a:uLnTx/>
              <a:uFillTx/>
              <a:latin typeface="Unbounded"/>
              <a:ea typeface="Unbounded"/>
              <a:cs typeface="Unbounded"/>
              <a:sym typeface="Unbounded"/>
            </a:endParaRPr>
          </a:p>
        </p:txBody>
      </p:sp>
      <p:grpSp>
        <p:nvGrpSpPr>
          <p:cNvPr id="7" name="Group 6">
            <a:extLst>
              <a:ext uri="{FF2B5EF4-FFF2-40B4-BE49-F238E27FC236}">
                <a16:creationId xmlns:a16="http://schemas.microsoft.com/office/drawing/2014/main" id="{458DF110-680F-158D-B6D4-3F488E4A46CC}"/>
              </a:ext>
            </a:extLst>
          </p:cNvPr>
          <p:cNvGrpSpPr/>
          <p:nvPr/>
        </p:nvGrpSpPr>
        <p:grpSpPr>
          <a:xfrm>
            <a:off x="363781" y="97056"/>
            <a:ext cx="469292" cy="401032"/>
            <a:chOff x="5479202" y="1441471"/>
            <a:chExt cx="2225260" cy="1901592"/>
          </a:xfrm>
        </p:grpSpPr>
        <p:sp>
          <p:nvSpPr>
            <p:cNvPr id="8" name="Rectangle: Rounded Corners 7">
              <a:extLst>
                <a:ext uri="{FF2B5EF4-FFF2-40B4-BE49-F238E27FC236}">
                  <a16:creationId xmlns:a16="http://schemas.microsoft.com/office/drawing/2014/main" id="{B9D161B7-09B3-378A-FEB6-6CA1EB2FCFE2}"/>
                </a:ext>
              </a:extLst>
            </p:cNvPr>
            <p:cNvSpPr/>
            <p:nvPr/>
          </p:nvSpPr>
          <p:spPr>
            <a:xfrm>
              <a:off x="5479202" y="1441471"/>
              <a:ext cx="2225260" cy="1901592"/>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5D53F8"/>
                </a:solidFill>
                <a:effectLst/>
                <a:uLnTx/>
                <a:uFillTx/>
                <a:latin typeface="Arial"/>
                <a:ea typeface="+mn-ea"/>
                <a:cs typeface="+mn-cs"/>
                <a:sym typeface="Arial"/>
              </a:endParaRPr>
            </a:p>
          </p:txBody>
        </p:sp>
        <p:pic>
          <p:nvPicPr>
            <p:cNvPr id="9" name="Picture 2" descr="Fossil fuel ">
              <a:extLst>
                <a:ext uri="{FF2B5EF4-FFF2-40B4-BE49-F238E27FC236}">
                  <a16:creationId xmlns:a16="http://schemas.microsoft.com/office/drawing/2014/main" id="{47DE25E5-9BAE-2305-5AAC-3DB62448E1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9928" y="1693116"/>
              <a:ext cx="1419922" cy="14199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Google Shape;186;p25">
            <a:extLst>
              <a:ext uri="{FF2B5EF4-FFF2-40B4-BE49-F238E27FC236}">
                <a16:creationId xmlns:a16="http://schemas.microsoft.com/office/drawing/2014/main" id="{317FF1C9-6C81-22EC-B06A-CD754C3B66DA}"/>
              </a:ext>
            </a:extLst>
          </p:cNvPr>
          <p:cNvSpPr txBox="1"/>
          <p:nvPr/>
        </p:nvSpPr>
        <p:spPr>
          <a:xfrm>
            <a:off x="1427182" y="613999"/>
            <a:ext cx="6289635" cy="536999"/>
          </a:xfrm>
          <a:prstGeom prst="rect">
            <a:avLst/>
          </a:prstGeom>
          <a:noFill/>
          <a:ln>
            <a:noFill/>
          </a:ln>
        </p:spPr>
        <p:txBody>
          <a:bodyPr spcFirstLastPara="1" wrap="square" lIns="91425" tIns="91425" rIns="91425" bIns="91425" anchor="t" anchorCtr="0">
            <a:noAutofit/>
          </a:bodyPr>
          <a:lstStyle/>
          <a:p>
            <a:pPr marL="0" marR="0" lvl="0" indent="0" algn="ctr" defTabSz="914400" rtl="0" eaLnBrk="1" fontAlgn="auto" latinLnBrk="0" hangingPunct="1">
              <a:lnSpc>
                <a:spcPct val="115000"/>
              </a:lnSpc>
              <a:spcBef>
                <a:spcPts val="0"/>
              </a:spcBef>
              <a:spcAft>
                <a:spcPts val="1000"/>
              </a:spcAft>
              <a:buClr>
                <a:srgbClr val="000000"/>
              </a:buClr>
              <a:buSzTx/>
              <a:buFont typeface="Arial"/>
              <a:buNone/>
              <a:tabLst/>
              <a:defRPr/>
            </a:pPr>
            <a:r>
              <a:rPr kumimoji="0" lang="en-US" sz="2200" b="1" u="none" strike="noStrike" kern="0" cap="none" spc="0" normalizeH="0" baseline="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Biểu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đồ</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cơ</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cấu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các</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yếu</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tố</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xác</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định</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giá</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xăng</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vào</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tháng</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1/2023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tại</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a) Hoa </a:t>
            </a:r>
            <a:r>
              <a:rPr kumimoji="0" lang="en-US" sz="2200" b="1" u="none" strike="noStrike" kern="0" cap="none" spc="0" normalizeH="0" noProof="0" dirty="0" err="1">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Kỳ</a:t>
            </a:r>
            <a:r>
              <a:rPr kumimoji="0" lang="en-US" sz="2200" b="1" u="none" strike="noStrike" kern="0" cap="none" spc="0" normalizeH="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rPr>
              <a:t>; b)Canada</a:t>
            </a:r>
            <a:endParaRPr kumimoji="0" sz="2200" b="1" u="none" strike="noStrike" kern="0" cap="none" spc="0" normalizeH="0" baseline="0" noProof="0" dirty="0">
              <a:ln>
                <a:noFill/>
              </a:ln>
              <a:solidFill>
                <a:srgbClr val="D95260"/>
              </a:solidFill>
              <a:effectLst/>
              <a:uLnTx/>
              <a:uFillTx/>
              <a:latin typeface="Calibri" panose="020F0502020204030204" pitchFamily="34" charset="0"/>
              <a:ea typeface="Albert Sans"/>
              <a:cs typeface="Calibri" panose="020F0502020204030204" pitchFamily="34" charset="0"/>
              <a:sym typeface="Albert Sans"/>
            </a:endParaRPr>
          </a:p>
        </p:txBody>
      </p:sp>
      <p:grpSp>
        <p:nvGrpSpPr>
          <p:cNvPr id="20" name="Group 19">
            <a:extLst>
              <a:ext uri="{FF2B5EF4-FFF2-40B4-BE49-F238E27FC236}">
                <a16:creationId xmlns:a16="http://schemas.microsoft.com/office/drawing/2014/main" id="{6ECBC098-30CD-F2C0-8F63-5C6FBC015C13}"/>
              </a:ext>
            </a:extLst>
          </p:cNvPr>
          <p:cNvGrpSpPr/>
          <p:nvPr/>
        </p:nvGrpSpPr>
        <p:grpSpPr>
          <a:xfrm>
            <a:off x="363781" y="1266909"/>
            <a:ext cx="8416438" cy="3775878"/>
            <a:chOff x="363781" y="1266909"/>
            <a:chExt cx="8416438" cy="3775878"/>
          </a:xfrm>
        </p:grpSpPr>
        <p:graphicFrame>
          <p:nvGraphicFramePr>
            <p:cNvPr id="11" name="Chart 10">
              <a:extLst>
                <a:ext uri="{FF2B5EF4-FFF2-40B4-BE49-F238E27FC236}">
                  <a16:creationId xmlns:a16="http://schemas.microsoft.com/office/drawing/2014/main" id="{865F30BF-77E4-5CD3-F928-A31A2F77BF99}"/>
                </a:ext>
              </a:extLst>
            </p:cNvPr>
            <p:cNvGraphicFramePr/>
            <p:nvPr>
              <p:extLst>
                <p:ext uri="{D42A27DB-BD31-4B8C-83A1-F6EECF244321}">
                  <p14:modId xmlns:p14="http://schemas.microsoft.com/office/powerpoint/2010/main" val="1914314130"/>
                </p:ext>
              </p:extLst>
            </p:nvPr>
          </p:nvGraphicFramePr>
          <p:xfrm>
            <a:off x="363781" y="1297897"/>
            <a:ext cx="5392616" cy="374489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9" name="Chart 18">
              <a:extLst>
                <a:ext uri="{FF2B5EF4-FFF2-40B4-BE49-F238E27FC236}">
                  <a16:creationId xmlns:a16="http://schemas.microsoft.com/office/drawing/2014/main" id="{DFD0D7DF-4EB3-0E1D-85D6-EE882F438112}"/>
                </a:ext>
              </a:extLst>
            </p:cNvPr>
            <p:cNvGraphicFramePr/>
            <p:nvPr>
              <p:extLst>
                <p:ext uri="{D42A27DB-BD31-4B8C-83A1-F6EECF244321}">
                  <p14:modId xmlns:p14="http://schemas.microsoft.com/office/powerpoint/2010/main" val="2585019171"/>
                </p:ext>
              </p:extLst>
            </p:nvPr>
          </p:nvGraphicFramePr>
          <p:xfrm>
            <a:off x="4173147" y="1266909"/>
            <a:ext cx="4607072" cy="3199371"/>
          </p:xfrm>
          <a:graphic>
            <a:graphicData uri="http://schemas.openxmlformats.org/drawingml/2006/chart">
              <c:chart xmlns:c="http://schemas.openxmlformats.org/drawingml/2006/chart" xmlns:r="http://schemas.openxmlformats.org/officeDocument/2006/relationships" r:id="rId5"/>
            </a:graphicData>
          </a:graphic>
        </p:graphicFrame>
      </p:grpSp>
    </p:spTree>
    <p:extLst>
      <p:ext uri="{BB962C8B-B14F-4D97-AF65-F5344CB8AC3E}">
        <p14:creationId xmlns:p14="http://schemas.microsoft.com/office/powerpoint/2010/main" val="2589204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1033" name="Picture 1032">
            <a:extLst>
              <a:ext uri="{FF2B5EF4-FFF2-40B4-BE49-F238E27FC236}">
                <a16:creationId xmlns:a16="http://schemas.microsoft.com/office/drawing/2014/main" id="{A4D564CD-514E-2DDA-695F-1908D72852F7}"/>
              </a:ext>
            </a:extLst>
          </p:cNvPr>
          <p:cNvPicPr>
            <a:picLocks noChangeAspect="1"/>
          </p:cNvPicPr>
          <p:nvPr/>
        </p:nvPicPr>
        <p:blipFill>
          <a:blip r:embed="rId3"/>
          <a:stretch>
            <a:fillRect/>
          </a:stretch>
        </p:blipFill>
        <p:spPr>
          <a:xfrm flipH="1">
            <a:off x="4134766" y="330397"/>
            <a:ext cx="5321271" cy="5321271"/>
          </a:xfrm>
          <a:prstGeom prst="rect">
            <a:avLst/>
          </a:prstGeom>
        </p:spPr>
      </p:pic>
      <p:grpSp>
        <p:nvGrpSpPr>
          <p:cNvPr id="86" name="Google Shape;86;p21"/>
          <p:cNvGrpSpPr/>
          <p:nvPr/>
        </p:nvGrpSpPr>
        <p:grpSpPr>
          <a:xfrm rot="-5400000">
            <a:off x="1121805" y="3963873"/>
            <a:ext cx="686675" cy="2494400"/>
            <a:chOff x="7337188" y="695250"/>
            <a:chExt cx="686675" cy="2494400"/>
          </a:xfrm>
        </p:grpSpPr>
        <p:grpSp>
          <p:nvGrpSpPr>
            <p:cNvPr id="87" name="Google Shape;87;p21"/>
            <p:cNvGrpSpPr/>
            <p:nvPr/>
          </p:nvGrpSpPr>
          <p:grpSpPr>
            <a:xfrm>
              <a:off x="7337188" y="1602000"/>
              <a:ext cx="686675" cy="686625"/>
              <a:chOff x="2500200" y="1600050"/>
              <a:chExt cx="686675" cy="686625"/>
            </a:xfrm>
          </p:grpSpPr>
          <p:sp>
            <p:nvSpPr>
              <p:cNvPr id="88" name="Google Shape;88;p21"/>
              <p:cNvSpPr/>
              <p:nvPr/>
            </p:nvSpPr>
            <p:spPr>
              <a:xfrm>
                <a:off x="2500200" y="1600050"/>
                <a:ext cx="686675" cy="686625"/>
              </a:xfrm>
              <a:custGeom>
                <a:avLst/>
                <a:gdLst/>
                <a:ahLst/>
                <a:cxnLst/>
                <a:rect l="l" t="t" r="r" b="b"/>
                <a:pathLst>
                  <a:path w="27467" h="27465" extrusionOk="0">
                    <a:moveTo>
                      <a:pt x="13734" y="0"/>
                    </a:moveTo>
                    <a:cubicBezTo>
                      <a:pt x="6127" y="0"/>
                      <a:pt x="1" y="6124"/>
                      <a:pt x="1" y="13731"/>
                    </a:cubicBezTo>
                    <a:lnTo>
                      <a:pt x="1" y="13734"/>
                    </a:lnTo>
                    <a:cubicBezTo>
                      <a:pt x="1" y="21341"/>
                      <a:pt x="6127" y="27464"/>
                      <a:pt x="13734" y="27464"/>
                    </a:cubicBezTo>
                    <a:cubicBezTo>
                      <a:pt x="21341" y="27464"/>
                      <a:pt x="27467" y="21341"/>
                      <a:pt x="27467" y="13734"/>
                    </a:cubicBezTo>
                    <a:lnTo>
                      <a:pt x="27467" y="13731"/>
                    </a:lnTo>
                    <a:cubicBezTo>
                      <a:pt x="27467" y="6124"/>
                      <a:pt x="21341" y="0"/>
                      <a:pt x="1373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89;p21"/>
              <p:cNvSpPr/>
              <p:nvPr/>
            </p:nvSpPr>
            <p:spPr>
              <a:xfrm>
                <a:off x="2507275" y="1600425"/>
                <a:ext cx="672525" cy="685875"/>
              </a:xfrm>
              <a:custGeom>
                <a:avLst/>
                <a:gdLst/>
                <a:ahLst/>
                <a:cxnLst/>
                <a:rect l="l" t="t" r="r" b="b"/>
                <a:pathLst>
                  <a:path w="26901" h="27435" extrusionOk="0">
                    <a:moveTo>
                      <a:pt x="13107" y="1"/>
                    </a:moveTo>
                    <a:lnTo>
                      <a:pt x="13107" y="12218"/>
                    </a:lnTo>
                    <a:lnTo>
                      <a:pt x="7804" y="1212"/>
                    </a:lnTo>
                    <a:lnTo>
                      <a:pt x="7184" y="1510"/>
                    </a:lnTo>
                    <a:lnTo>
                      <a:pt x="12489" y="12516"/>
                    </a:lnTo>
                    <a:lnTo>
                      <a:pt x="2933" y="4906"/>
                    </a:lnTo>
                    <a:lnTo>
                      <a:pt x="2504" y="5443"/>
                    </a:lnTo>
                    <a:lnTo>
                      <a:pt x="12061" y="13048"/>
                    </a:lnTo>
                    <a:lnTo>
                      <a:pt x="153" y="10336"/>
                    </a:lnTo>
                    <a:lnTo>
                      <a:pt x="1" y="11004"/>
                    </a:lnTo>
                    <a:lnTo>
                      <a:pt x="11911" y="13719"/>
                    </a:lnTo>
                    <a:lnTo>
                      <a:pt x="3" y="16446"/>
                    </a:lnTo>
                    <a:lnTo>
                      <a:pt x="157" y="17114"/>
                    </a:lnTo>
                    <a:lnTo>
                      <a:pt x="12061" y="14389"/>
                    </a:lnTo>
                    <a:lnTo>
                      <a:pt x="12061" y="14389"/>
                    </a:lnTo>
                    <a:lnTo>
                      <a:pt x="2513" y="22004"/>
                    </a:lnTo>
                    <a:lnTo>
                      <a:pt x="2942" y="22540"/>
                    </a:lnTo>
                    <a:lnTo>
                      <a:pt x="12491" y="14921"/>
                    </a:lnTo>
                    <a:lnTo>
                      <a:pt x="12491" y="14921"/>
                    </a:lnTo>
                    <a:lnTo>
                      <a:pt x="7197" y="25931"/>
                    </a:lnTo>
                    <a:lnTo>
                      <a:pt x="7814" y="26229"/>
                    </a:lnTo>
                    <a:lnTo>
                      <a:pt x="13107" y="15222"/>
                    </a:lnTo>
                    <a:lnTo>
                      <a:pt x="13107" y="27434"/>
                    </a:lnTo>
                    <a:lnTo>
                      <a:pt x="13794" y="27434"/>
                    </a:lnTo>
                    <a:lnTo>
                      <a:pt x="13794" y="15220"/>
                    </a:lnTo>
                    <a:lnTo>
                      <a:pt x="19100" y="26222"/>
                    </a:lnTo>
                    <a:lnTo>
                      <a:pt x="19718" y="25924"/>
                    </a:lnTo>
                    <a:lnTo>
                      <a:pt x="14412" y="14921"/>
                    </a:lnTo>
                    <a:lnTo>
                      <a:pt x="23969" y="22529"/>
                    </a:lnTo>
                    <a:lnTo>
                      <a:pt x="24397" y="21994"/>
                    </a:lnTo>
                    <a:lnTo>
                      <a:pt x="14841" y="14386"/>
                    </a:lnTo>
                    <a:lnTo>
                      <a:pt x="26749" y="17101"/>
                    </a:lnTo>
                    <a:lnTo>
                      <a:pt x="26901" y="16431"/>
                    </a:lnTo>
                    <a:lnTo>
                      <a:pt x="14991" y="13716"/>
                    </a:lnTo>
                    <a:lnTo>
                      <a:pt x="26899" y="10991"/>
                    </a:lnTo>
                    <a:lnTo>
                      <a:pt x="26747" y="10321"/>
                    </a:lnTo>
                    <a:lnTo>
                      <a:pt x="14841" y="13048"/>
                    </a:lnTo>
                    <a:lnTo>
                      <a:pt x="24388" y="5430"/>
                    </a:lnTo>
                    <a:lnTo>
                      <a:pt x="23960" y="4895"/>
                    </a:lnTo>
                    <a:lnTo>
                      <a:pt x="14410" y="12513"/>
                    </a:lnTo>
                    <a:lnTo>
                      <a:pt x="19705" y="1504"/>
                    </a:lnTo>
                    <a:lnTo>
                      <a:pt x="19087" y="1206"/>
                    </a:lnTo>
                    <a:lnTo>
                      <a:pt x="13794" y="12213"/>
                    </a:lnTo>
                    <a:lnTo>
                      <a:pt x="1379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0" name="Google Shape;90;p21"/>
            <p:cNvGrpSpPr/>
            <p:nvPr/>
          </p:nvGrpSpPr>
          <p:grpSpPr>
            <a:xfrm>
              <a:off x="7337188" y="695250"/>
              <a:ext cx="686675" cy="686700"/>
              <a:chOff x="2418150" y="474725"/>
              <a:chExt cx="686675" cy="686700"/>
            </a:xfrm>
          </p:grpSpPr>
          <p:sp>
            <p:nvSpPr>
              <p:cNvPr id="91" name="Google Shape;91;p21"/>
              <p:cNvSpPr/>
              <p:nvPr/>
            </p:nvSpPr>
            <p:spPr>
              <a:xfrm>
                <a:off x="2418150" y="474725"/>
                <a:ext cx="686675" cy="686700"/>
              </a:xfrm>
              <a:custGeom>
                <a:avLst/>
                <a:gdLst/>
                <a:ahLst/>
                <a:cxnLst/>
                <a:rect l="l" t="t" r="r" b="b"/>
                <a:pathLst>
                  <a:path w="27467" h="27468" extrusionOk="0">
                    <a:moveTo>
                      <a:pt x="13733" y="1"/>
                    </a:moveTo>
                    <a:cubicBezTo>
                      <a:pt x="13505" y="1"/>
                      <a:pt x="13276" y="5"/>
                      <a:pt x="13048" y="18"/>
                    </a:cubicBezTo>
                    <a:cubicBezTo>
                      <a:pt x="12565" y="40"/>
                      <a:pt x="12091" y="88"/>
                      <a:pt x="11621" y="164"/>
                    </a:cubicBezTo>
                    <a:cubicBezTo>
                      <a:pt x="9480" y="493"/>
                      <a:pt x="7503" y="1319"/>
                      <a:pt x="5811" y="2516"/>
                    </a:cubicBezTo>
                    <a:cubicBezTo>
                      <a:pt x="5388" y="2814"/>
                      <a:pt x="4980" y="3138"/>
                      <a:pt x="4597" y="3482"/>
                    </a:cubicBezTo>
                    <a:cubicBezTo>
                      <a:pt x="4401" y="3658"/>
                      <a:pt x="4207" y="3838"/>
                      <a:pt x="4022" y="4021"/>
                    </a:cubicBezTo>
                    <a:cubicBezTo>
                      <a:pt x="2665" y="5381"/>
                      <a:pt x="1592" y="7023"/>
                      <a:pt x="899" y="8853"/>
                    </a:cubicBezTo>
                    <a:cubicBezTo>
                      <a:pt x="727" y="9292"/>
                      <a:pt x="581" y="9744"/>
                      <a:pt x="459" y="10206"/>
                    </a:cubicBezTo>
                    <a:cubicBezTo>
                      <a:pt x="163" y="11322"/>
                      <a:pt x="4" y="12494"/>
                      <a:pt x="0" y="13704"/>
                    </a:cubicBezTo>
                    <a:lnTo>
                      <a:pt x="0" y="13734"/>
                    </a:lnTo>
                    <a:cubicBezTo>
                      <a:pt x="0" y="14384"/>
                      <a:pt x="46" y="15026"/>
                      <a:pt x="133" y="15651"/>
                    </a:cubicBezTo>
                    <a:cubicBezTo>
                      <a:pt x="524" y="18431"/>
                      <a:pt x="1745" y="20945"/>
                      <a:pt x="3539" y="22931"/>
                    </a:cubicBezTo>
                    <a:cubicBezTo>
                      <a:pt x="3692" y="23108"/>
                      <a:pt x="3855" y="23279"/>
                      <a:pt x="4022" y="23445"/>
                    </a:cubicBezTo>
                    <a:cubicBezTo>
                      <a:pt x="4303" y="23728"/>
                      <a:pt x="4594" y="23991"/>
                      <a:pt x="4897" y="24245"/>
                    </a:cubicBezTo>
                    <a:cubicBezTo>
                      <a:pt x="5754" y="24965"/>
                      <a:pt x="6702" y="25585"/>
                      <a:pt x="7718" y="26081"/>
                    </a:cubicBezTo>
                    <a:cubicBezTo>
                      <a:pt x="8386" y="26408"/>
                      <a:pt x="9080" y="26680"/>
                      <a:pt x="9800" y="26891"/>
                    </a:cubicBezTo>
                    <a:cubicBezTo>
                      <a:pt x="11044" y="27265"/>
                      <a:pt x="12367" y="27467"/>
                      <a:pt x="13733" y="27467"/>
                    </a:cubicBezTo>
                    <a:cubicBezTo>
                      <a:pt x="14629" y="27467"/>
                      <a:pt x="15504" y="27378"/>
                      <a:pt x="16352" y="27217"/>
                    </a:cubicBezTo>
                    <a:cubicBezTo>
                      <a:pt x="16813" y="27128"/>
                      <a:pt x="17272" y="27015"/>
                      <a:pt x="17716" y="26878"/>
                    </a:cubicBezTo>
                    <a:cubicBezTo>
                      <a:pt x="19389" y="26373"/>
                      <a:pt x="20927" y="25555"/>
                      <a:pt x="22263" y="24500"/>
                    </a:cubicBezTo>
                    <a:cubicBezTo>
                      <a:pt x="22619" y="24215"/>
                      <a:pt x="22957" y="23921"/>
                      <a:pt x="23279" y="23604"/>
                    </a:cubicBezTo>
                    <a:cubicBezTo>
                      <a:pt x="23335" y="23556"/>
                      <a:pt x="23392" y="23499"/>
                      <a:pt x="23446" y="23445"/>
                    </a:cubicBezTo>
                    <a:cubicBezTo>
                      <a:pt x="24645" y="22242"/>
                      <a:pt x="25626" y="20817"/>
                      <a:pt x="26320" y="19235"/>
                    </a:cubicBezTo>
                    <a:cubicBezTo>
                      <a:pt x="26535" y="18744"/>
                      <a:pt x="26724" y="18235"/>
                      <a:pt x="26881" y="17706"/>
                    </a:cubicBezTo>
                    <a:cubicBezTo>
                      <a:pt x="27264" y="16449"/>
                      <a:pt x="27466" y="15118"/>
                      <a:pt x="27466" y="13734"/>
                    </a:cubicBezTo>
                    <a:cubicBezTo>
                      <a:pt x="27466" y="11239"/>
                      <a:pt x="26798" y="8896"/>
                      <a:pt x="25635" y="6879"/>
                    </a:cubicBezTo>
                    <a:cubicBezTo>
                      <a:pt x="25036" y="5842"/>
                      <a:pt x="24308" y="4891"/>
                      <a:pt x="23472" y="4049"/>
                    </a:cubicBezTo>
                    <a:cubicBezTo>
                      <a:pt x="20984" y="1548"/>
                      <a:pt x="17540" y="1"/>
                      <a:pt x="1373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92" name="Google Shape;92;p21"/>
              <p:cNvGrpSpPr/>
              <p:nvPr/>
            </p:nvGrpSpPr>
            <p:grpSpPr>
              <a:xfrm>
                <a:off x="2418200" y="475175"/>
                <a:ext cx="671975" cy="679975"/>
                <a:chOff x="2418200" y="475175"/>
                <a:chExt cx="671975" cy="679975"/>
              </a:xfrm>
            </p:grpSpPr>
            <p:sp>
              <p:nvSpPr>
                <p:cNvPr id="93" name="Google Shape;93;p21"/>
                <p:cNvSpPr/>
                <p:nvPr/>
              </p:nvSpPr>
              <p:spPr>
                <a:xfrm>
                  <a:off x="2506625" y="1043250"/>
                  <a:ext cx="158650" cy="103750"/>
                </a:xfrm>
                <a:custGeom>
                  <a:avLst/>
                  <a:gdLst/>
                  <a:ahLst/>
                  <a:cxnLst/>
                  <a:rect l="l" t="t" r="r" b="b"/>
                  <a:pathLst>
                    <a:path w="6346" h="4150" extrusionOk="0">
                      <a:moveTo>
                        <a:pt x="438" y="0"/>
                      </a:moveTo>
                      <a:cubicBezTo>
                        <a:pt x="272" y="0"/>
                        <a:pt x="116" y="73"/>
                        <a:pt x="0" y="190"/>
                      </a:cubicBezTo>
                      <a:cubicBezTo>
                        <a:pt x="153" y="367"/>
                        <a:pt x="316" y="538"/>
                        <a:pt x="483" y="704"/>
                      </a:cubicBezTo>
                      <a:cubicBezTo>
                        <a:pt x="764" y="987"/>
                        <a:pt x="1053" y="1250"/>
                        <a:pt x="1358" y="1504"/>
                      </a:cubicBezTo>
                      <a:cubicBezTo>
                        <a:pt x="1995" y="1663"/>
                        <a:pt x="2570" y="1957"/>
                        <a:pt x="3133" y="2379"/>
                      </a:cubicBezTo>
                      <a:cubicBezTo>
                        <a:pt x="3457" y="2625"/>
                        <a:pt x="3823" y="2968"/>
                        <a:pt x="4131" y="3288"/>
                      </a:cubicBezTo>
                      <a:cubicBezTo>
                        <a:pt x="4149" y="3306"/>
                        <a:pt x="4162" y="3323"/>
                        <a:pt x="4179" y="3340"/>
                      </a:cubicBezTo>
                      <a:cubicBezTo>
                        <a:pt x="4847" y="3667"/>
                        <a:pt x="5541" y="3939"/>
                        <a:pt x="6261" y="4150"/>
                      </a:cubicBezTo>
                      <a:cubicBezTo>
                        <a:pt x="6346" y="3934"/>
                        <a:pt x="6318" y="3680"/>
                        <a:pt x="6102" y="3464"/>
                      </a:cubicBezTo>
                      <a:cubicBezTo>
                        <a:pt x="5726" y="3086"/>
                        <a:pt x="5413" y="2642"/>
                        <a:pt x="5041" y="2259"/>
                      </a:cubicBezTo>
                      <a:cubicBezTo>
                        <a:pt x="4645" y="1857"/>
                        <a:pt x="4214" y="1483"/>
                        <a:pt x="3757" y="1148"/>
                      </a:cubicBezTo>
                      <a:cubicBezTo>
                        <a:pt x="2776" y="436"/>
                        <a:pt x="1669" y="71"/>
                        <a:pt x="466" y="1"/>
                      </a:cubicBezTo>
                      <a:cubicBezTo>
                        <a:pt x="457" y="1"/>
                        <a:pt x="447" y="0"/>
                        <a:pt x="4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21"/>
                <p:cNvSpPr/>
                <p:nvPr/>
              </p:nvSpPr>
              <p:spPr>
                <a:xfrm>
                  <a:off x="2418200" y="817175"/>
                  <a:ext cx="442875" cy="337975"/>
                </a:xfrm>
                <a:custGeom>
                  <a:avLst/>
                  <a:gdLst/>
                  <a:ahLst/>
                  <a:cxnLst/>
                  <a:rect l="l" t="t" r="r" b="b"/>
                  <a:pathLst>
                    <a:path w="17715" h="13519" extrusionOk="0">
                      <a:moveTo>
                        <a:pt x="72" y="0"/>
                      </a:moveTo>
                      <a:cubicBezTo>
                        <a:pt x="48" y="0"/>
                        <a:pt x="24" y="2"/>
                        <a:pt x="0" y="6"/>
                      </a:cubicBezTo>
                      <a:lnTo>
                        <a:pt x="0" y="36"/>
                      </a:lnTo>
                      <a:cubicBezTo>
                        <a:pt x="0" y="686"/>
                        <a:pt x="44" y="1328"/>
                        <a:pt x="131" y="1953"/>
                      </a:cubicBezTo>
                      <a:cubicBezTo>
                        <a:pt x="1103" y="3160"/>
                        <a:pt x="2117" y="4343"/>
                        <a:pt x="3361" y="5274"/>
                      </a:cubicBezTo>
                      <a:cubicBezTo>
                        <a:pt x="4934" y="6451"/>
                        <a:pt x="6670" y="6782"/>
                        <a:pt x="8582" y="6971"/>
                      </a:cubicBezTo>
                      <a:cubicBezTo>
                        <a:pt x="10409" y="7152"/>
                        <a:pt x="12097" y="7613"/>
                        <a:pt x="13477" y="8892"/>
                      </a:cubicBezTo>
                      <a:cubicBezTo>
                        <a:pt x="14856" y="10169"/>
                        <a:pt x="15437" y="11927"/>
                        <a:pt x="16350" y="13519"/>
                      </a:cubicBezTo>
                      <a:cubicBezTo>
                        <a:pt x="16811" y="13430"/>
                        <a:pt x="17270" y="13317"/>
                        <a:pt x="17714" y="13180"/>
                      </a:cubicBezTo>
                      <a:lnTo>
                        <a:pt x="17712" y="13180"/>
                      </a:lnTo>
                      <a:cubicBezTo>
                        <a:pt x="17699" y="13127"/>
                        <a:pt x="17673" y="13075"/>
                        <a:pt x="17642" y="13021"/>
                      </a:cubicBezTo>
                      <a:cubicBezTo>
                        <a:pt x="16659" y="11378"/>
                        <a:pt x="16061" y="9555"/>
                        <a:pt x="14686" y="8161"/>
                      </a:cubicBezTo>
                      <a:cubicBezTo>
                        <a:pt x="13411" y="6864"/>
                        <a:pt x="11741" y="6038"/>
                        <a:pt x="9953" y="5766"/>
                      </a:cubicBezTo>
                      <a:cubicBezTo>
                        <a:pt x="8967" y="5618"/>
                        <a:pt x="7966" y="5590"/>
                        <a:pt x="6990" y="5411"/>
                      </a:cubicBezTo>
                      <a:cubicBezTo>
                        <a:pt x="6020" y="5231"/>
                        <a:pt x="5145" y="4861"/>
                        <a:pt x="4331" y="4298"/>
                      </a:cubicBezTo>
                      <a:cubicBezTo>
                        <a:pt x="2811" y="3236"/>
                        <a:pt x="1638" y="1674"/>
                        <a:pt x="501" y="234"/>
                      </a:cubicBezTo>
                      <a:cubicBezTo>
                        <a:pt x="371" y="71"/>
                        <a:pt x="220" y="0"/>
                        <a:pt x="7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21"/>
                <p:cNvSpPr/>
                <p:nvPr/>
              </p:nvSpPr>
              <p:spPr>
                <a:xfrm>
                  <a:off x="2429625" y="696025"/>
                  <a:ext cx="570500" cy="391200"/>
                </a:xfrm>
                <a:custGeom>
                  <a:avLst/>
                  <a:gdLst/>
                  <a:ahLst/>
                  <a:cxnLst/>
                  <a:rect l="l" t="t" r="r" b="b"/>
                  <a:pathLst>
                    <a:path w="22820" h="15648" extrusionOk="0">
                      <a:moveTo>
                        <a:pt x="437" y="1"/>
                      </a:moveTo>
                      <a:cubicBezTo>
                        <a:pt x="268" y="440"/>
                        <a:pt x="122" y="892"/>
                        <a:pt x="0" y="1354"/>
                      </a:cubicBezTo>
                      <a:cubicBezTo>
                        <a:pt x="1375" y="2557"/>
                        <a:pt x="2952" y="3507"/>
                        <a:pt x="4649" y="4188"/>
                      </a:cubicBezTo>
                      <a:cubicBezTo>
                        <a:pt x="6402" y="4895"/>
                        <a:pt x="8256" y="5189"/>
                        <a:pt x="10116" y="5480"/>
                      </a:cubicBezTo>
                      <a:cubicBezTo>
                        <a:pt x="11843" y="5748"/>
                        <a:pt x="13648" y="6002"/>
                        <a:pt x="15247" y="6755"/>
                      </a:cubicBezTo>
                      <a:cubicBezTo>
                        <a:pt x="16922" y="7536"/>
                        <a:pt x="18069" y="8824"/>
                        <a:pt x="18961" y="10423"/>
                      </a:cubicBezTo>
                      <a:cubicBezTo>
                        <a:pt x="19924" y="12146"/>
                        <a:pt x="20592" y="14071"/>
                        <a:pt x="21804" y="15648"/>
                      </a:cubicBezTo>
                      <a:cubicBezTo>
                        <a:pt x="22160" y="15363"/>
                        <a:pt x="22498" y="15069"/>
                        <a:pt x="22820" y="14752"/>
                      </a:cubicBezTo>
                      <a:cubicBezTo>
                        <a:pt x="22815" y="14743"/>
                        <a:pt x="22811" y="14739"/>
                        <a:pt x="22807" y="14730"/>
                      </a:cubicBezTo>
                      <a:cubicBezTo>
                        <a:pt x="21725" y="13342"/>
                        <a:pt x="21127" y="11565"/>
                        <a:pt x="20301" y="10022"/>
                      </a:cubicBezTo>
                      <a:cubicBezTo>
                        <a:pt x="19443" y="8432"/>
                        <a:pt x="18349" y="6988"/>
                        <a:pt x="16790" y="6028"/>
                      </a:cubicBezTo>
                      <a:cubicBezTo>
                        <a:pt x="13666" y="4112"/>
                        <a:pt x="9815" y="4356"/>
                        <a:pt x="6393" y="3353"/>
                      </a:cubicBezTo>
                      <a:cubicBezTo>
                        <a:pt x="4292" y="2733"/>
                        <a:pt x="2315" y="1630"/>
                        <a:pt x="698" y="148"/>
                      </a:cubicBezTo>
                      <a:cubicBezTo>
                        <a:pt x="618" y="74"/>
                        <a:pt x="527" y="22"/>
                        <a:pt x="4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21"/>
                <p:cNvSpPr/>
                <p:nvPr/>
              </p:nvSpPr>
              <p:spPr>
                <a:xfrm>
                  <a:off x="2533050" y="537600"/>
                  <a:ext cx="557125" cy="418025"/>
                </a:xfrm>
                <a:custGeom>
                  <a:avLst/>
                  <a:gdLst/>
                  <a:ahLst/>
                  <a:cxnLst/>
                  <a:rect l="l" t="t" r="r" b="b"/>
                  <a:pathLst>
                    <a:path w="22285" h="16721" extrusionOk="0">
                      <a:moveTo>
                        <a:pt x="1215" y="1"/>
                      </a:moveTo>
                      <a:cubicBezTo>
                        <a:pt x="792" y="299"/>
                        <a:pt x="384" y="623"/>
                        <a:pt x="1" y="967"/>
                      </a:cubicBezTo>
                      <a:cubicBezTo>
                        <a:pt x="77" y="1064"/>
                        <a:pt x="194" y="1143"/>
                        <a:pt x="349" y="1182"/>
                      </a:cubicBezTo>
                      <a:cubicBezTo>
                        <a:pt x="2054" y="1630"/>
                        <a:pt x="4092" y="2104"/>
                        <a:pt x="5261" y="3538"/>
                      </a:cubicBezTo>
                      <a:cubicBezTo>
                        <a:pt x="5898" y="4323"/>
                        <a:pt x="6009" y="5348"/>
                        <a:pt x="6396" y="6253"/>
                      </a:cubicBezTo>
                      <a:cubicBezTo>
                        <a:pt x="6746" y="7084"/>
                        <a:pt x="7349" y="7751"/>
                        <a:pt x="8158" y="8160"/>
                      </a:cubicBezTo>
                      <a:cubicBezTo>
                        <a:pt x="9160" y="8662"/>
                        <a:pt x="10263" y="8778"/>
                        <a:pt x="11371" y="8778"/>
                      </a:cubicBezTo>
                      <a:cubicBezTo>
                        <a:pt x="12060" y="8778"/>
                        <a:pt x="12752" y="8733"/>
                        <a:pt x="13423" y="8709"/>
                      </a:cubicBezTo>
                      <a:cubicBezTo>
                        <a:pt x="13624" y="8702"/>
                        <a:pt x="13830" y="8697"/>
                        <a:pt x="14039" y="8697"/>
                      </a:cubicBezTo>
                      <a:cubicBezTo>
                        <a:pt x="15638" y="8697"/>
                        <a:pt x="17403" y="8945"/>
                        <a:pt x="18580" y="10068"/>
                      </a:cubicBezTo>
                      <a:cubicBezTo>
                        <a:pt x="19433" y="10875"/>
                        <a:pt x="19764" y="12002"/>
                        <a:pt x="20070" y="13101"/>
                      </a:cubicBezTo>
                      <a:cubicBezTo>
                        <a:pt x="20401" y="14269"/>
                        <a:pt x="20788" y="15367"/>
                        <a:pt x="21393" y="16427"/>
                      </a:cubicBezTo>
                      <a:cubicBezTo>
                        <a:pt x="21482" y="16581"/>
                        <a:pt x="21595" y="16673"/>
                        <a:pt x="21724" y="16720"/>
                      </a:cubicBezTo>
                      <a:cubicBezTo>
                        <a:pt x="21939" y="16229"/>
                        <a:pt x="22128" y="15720"/>
                        <a:pt x="22285" y="15191"/>
                      </a:cubicBezTo>
                      <a:cubicBezTo>
                        <a:pt x="21885" y="14378"/>
                        <a:pt x="21617" y="13540"/>
                        <a:pt x="21367" y="12650"/>
                      </a:cubicBezTo>
                      <a:cubicBezTo>
                        <a:pt x="21082" y="11645"/>
                        <a:pt x="20760" y="10616"/>
                        <a:pt x="20127" y="9768"/>
                      </a:cubicBezTo>
                      <a:cubicBezTo>
                        <a:pt x="18933" y="8152"/>
                        <a:pt x="16977" y="7532"/>
                        <a:pt x="15039" y="7373"/>
                      </a:cubicBezTo>
                      <a:cubicBezTo>
                        <a:pt x="14766" y="7351"/>
                        <a:pt x="14490" y="7343"/>
                        <a:pt x="14214" y="7343"/>
                      </a:cubicBezTo>
                      <a:cubicBezTo>
                        <a:pt x="13312" y="7343"/>
                        <a:pt x="12396" y="7432"/>
                        <a:pt x="11491" y="7432"/>
                      </a:cubicBezTo>
                      <a:cubicBezTo>
                        <a:pt x="10810" y="7432"/>
                        <a:pt x="10135" y="7381"/>
                        <a:pt x="9477" y="7203"/>
                      </a:cubicBezTo>
                      <a:cubicBezTo>
                        <a:pt x="8615" y="6971"/>
                        <a:pt x="7952" y="6481"/>
                        <a:pt x="7612" y="5641"/>
                      </a:cubicBezTo>
                      <a:cubicBezTo>
                        <a:pt x="7208" y="4645"/>
                        <a:pt x="7051" y="3620"/>
                        <a:pt x="6368" y="2746"/>
                      </a:cubicBezTo>
                      <a:cubicBezTo>
                        <a:pt x="5130" y="1160"/>
                        <a:pt x="3103" y="505"/>
                        <a:pt x="12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21"/>
                <p:cNvSpPr/>
                <p:nvPr/>
              </p:nvSpPr>
              <p:spPr>
                <a:xfrm>
                  <a:off x="2708650" y="475175"/>
                  <a:ext cx="350375" cy="174800"/>
                </a:xfrm>
                <a:custGeom>
                  <a:avLst/>
                  <a:gdLst/>
                  <a:ahLst/>
                  <a:cxnLst/>
                  <a:rect l="l" t="t" r="r" b="b"/>
                  <a:pathLst>
                    <a:path w="14015" h="6992" extrusionOk="0">
                      <a:moveTo>
                        <a:pt x="1428" y="0"/>
                      </a:moveTo>
                      <a:cubicBezTo>
                        <a:pt x="945" y="22"/>
                        <a:pt x="471" y="70"/>
                        <a:pt x="1" y="146"/>
                      </a:cubicBezTo>
                      <a:cubicBezTo>
                        <a:pt x="14" y="229"/>
                        <a:pt x="44" y="322"/>
                        <a:pt x="92" y="405"/>
                      </a:cubicBezTo>
                      <a:cubicBezTo>
                        <a:pt x="734" y="1551"/>
                        <a:pt x="1345" y="2722"/>
                        <a:pt x="2359" y="3588"/>
                      </a:cubicBezTo>
                      <a:cubicBezTo>
                        <a:pt x="3388" y="4471"/>
                        <a:pt x="4602" y="4869"/>
                        <a:pt x="5946" y="4936"/>
                      </a:cubicBezTo>
                      <a:cubicBezTo>
                        <a:pt x="6109" y="4944"/>
                        <a:pt x="6272" y="4947"/>
                        <a:pt x="6435" y="4947"/>
                      </a:cubicBezTo>
                      <a:cubicBezTo>
                        <a:pt x="7284" y="4947"/>
                        <a:pt x="8133" y="4861"/>
                        <a:pt x="8980" y="4861"/>
                      </a:cubicBezTo>
                      <a:cubicBezTo>
                        <a:pt x="9281" y="4861"/>
                        <a:pt x="9582" y="4872"/>
                        <a:pt x="9884" y="4901"/>
                      </a:cubicBezTo>
                      <a:cubicBezTo>
                        <a:pt x="11254" y="5036"/>
                        <a:pt x="12279" y="5789"/>
                        <a:pt x="13184" y="6777"/>
                      </a:cubicBezTo>
                      <a:cubicBezTo>
                        <a:pt x="13322" y="6928"/>
                        <a:pt x="13480" y="6991"/>
                        <a:pt x="13635" y="6991"/>
                      </a:cubicBezTo>
                      <a:cubicBezTo>
                        <a:pt x="13770" y="6991"/>
                        <a:pt x="13902" y="6943"/>
                        <a:pt x="14015" y="6861"/>
                      </a:cubicBezTo>
                      <a:cubicBezTo>
                        <a:pt x="13416" y="5824"/>
                        <a:pt x="12688" y="4873"/>
                        <a:pt x="11852" y="4031"/>
                      </a:cubicBezTo>
                      <a:cubicBezTo>
                        <a:pt x="11585" y="3903"/>
                        <a:pt x="11306" y="3803"/>
                        <a:pt x="11013" y="3722"/>
                      </a:cubicBezTo>
                      <a:cubicBezTo>
                        <a:pt x="10359" y="3548"/>
                        <a:pt x="9691" y="3498"/>
                        <a:pt x="9019" y="3498"/>
                      </a:cubicBezTo>
                      <a:cubicBezTo>
                        <a:pt x="8410" y="3498"/>
                        <a:pt x="7799" y="3539"/>
                        <a:pt x="7195" y="3564"/>
                      </a:cubicBezTo>
                      <a:cubicBezTo>
                        <a:pt x="6968" y="3573"/>
                        <a:pt x="6741" y="3579"/>
                        <a:pt x="6514" y="3579"/>
                      </a:cubicBezTo>
                      <a:cubicBezTo>
                        <a:pt x="5483" y="3579"/>
                        <a:pt x="4466" y="3447"/>
                        <a:pt x="3590" y="2826"/>
                      </a:cubicBezTo>
                      <a:cubicBezTo>
                        <a:pt x="2587" y="2124"/>
                        <a:pt x="2009" y="1047"/>
                        <a:pt x="142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98" name="Google Shape;98;p21"/>
            <p:cNvGrpSpPr/>
            <p:nvPr/>
          </p:nvGrpSpPr>
          <p:grpSpPr>
            <a:xfrm>
              <a:off x="7340063" y="2508675"/>
              <a:ext cx="680900" cy="680975"/>
              <a:chOff x="2499213" y="3116375"/>
              <a:chExt cx="680900" cy="680975"/>
            </a:xfrm>
          </p:grpSpPr>
          <p:sp>
            <p:nvSpPr>
              <p:cNvPr id="99" name="Google Shape;99;p21"/>
              <p:cNvSpPr/>
              <p:nvPr/>
            </p:nvSpPr>
            <p:spPr>
              <a:xfrm>
                <a:off x="2499213" y="3116375"/>
                <a:ext cx="680900" cy="680975"/>
              </a:xfrm>
              <a:custGeom>
                <a:avLst/>
                <a:gdLst/>
                <a:ahLst/>
                <a:cxnLst/>
                <a:rect l="l" t="t" r="r" b="b"/>
                <a:pathLst>
                  <a:path w="27236" h="27239" extrusionOk="0">
                    <a:moveTo>
                      <a:pt x="13618" y="1"/>
                    </a:moveTo>
                    <a:cubicBezTo>
                      <a:pt x="9857" y="1"/>
                      <a:pt x="6450" y="1526"/>
                      <a:pt x="3990" y="3993"/>
                    </a:cubicBezTo>
                    <a:cubicBezTo>
                      <a:pt x="1525" y="6457"/>
                      <a:pt x="0" y="9857"/>
                      <a:pt x="0" y="13621"/>
                    </a:cubicBezTo>
                    <a:cubicBezTo>
                      <a:pt x="0" y="16240"/>
                      <a:pt x="738" y="18683"/>
                      <a:pt x="2017" y="20756"/>
                    </a:cubicBezTo>
                    <a:cubicBezTo>
                      <a:pt x="2017" y="20760"/>
                      <a:pt x="2021" y="20760"/>
                      <a:pt x="2021" y="20760"/>
                    </a:cubicBezTo>
                    <a:cubicBezTo>
                      <a:pt x="3124" y="22548"/>
                      <a:pt x="4632" y="24065"/>
                      <a:pt x="6415" y="25178"/>
                    </a:cubicBezTo>
                    <a:cubicBezTo>
                      <a:pt x="8504" y="26481"/>
                      <a:pt x="10973" y="27238"/>
                      <a:pt x="13618" y="27238"/>
                    </a:cubicBezTo>
                    <a:cubicBezTo>
                      <a:pt x="17375" y="27238"/>
                      <a:pt x="20781" y="25714"/>
                      <a:pt x="23246" y="23253"/>
                    </a:cubicBezTo>
                    <a:cubicBezTo>
                      <a:pt x="25711" y="20786"/>
                      <a:pt x="27236" y="17382"/>
                      <a:pt x="27236" y="13621"/>
                    </a:cubicBezTo>
                    <a:cubicBezTo>
                      <a:pt x="27236" y="10975"/>
                      <a:pt x="26481" y="8504"/>
                      <a:pt x="25176" y="6418"/>
                    </a:cubicBezTo>
                    <a:cubicBezTo>
                      <a:pt x="24627" y="5539"/>
                      <a:pt x="23977" y="4721"/>
                      <a:pt x="23246" y="3993"/>
                    </a:cubicBezTo>
                    <a:cubicBezTo>
                      <a:pt x="22500" y="3244"/>
                      <a:pt x="21660" y="2581"/>
                      <a:pt x="20755" y="2024"/>
                    </a:cubicBezTo>
                    <a:cubicBezTo>
                      <a:pt x="18680" y="740"/>
                      <a:pt x="16233" y="1"/>
                      <a:pt x="1361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100" name="Google Shape;100;p21"/>
              <p:cNvGrpSpPr/>
              <p:nvPr/>
            </p:nvGrpSpPr>
            <p:grpSpPr>
              <a:xfrm>
                <a:off x="2526975" y="3144175"/>
                <a:ext cx="625375" cy="625375"/>
                <a:chOff x="2526975" y="3144175"/>
                <a:chExt cx="625375" cy="625375"/>
              </a:xfrm>
            </p:grpSpPr>
            <p:grpSp>
              <p:nvGrpSpPr>
                <p:cNvPr id="101" name="Google Shape;101;p21"/>
                <p:cNvGrpSpPr/>
                <p:nvPr/>
              </p:nvGrpSpPr>
              <p:grpSpPr>
                <a:xfrm>
                  <a:off x="2526975" y="3144175"/>
                  <a:ext cx="625375" cy="625375"/>
                  <a:chOff x="2526975" y="3144175"/>
                  <a:chExt cx="625375" cy="625375"/>
                </a:xfrm>
              </p:grpSpPr>
              <p:sp>
                <p:nvSpPr>
                  <p:cNvPr id="102" name="Google Shape;102;p21"/>
                  <p:cNvSpPr/>
                  <p:nvPr/>
                </p:nvSpPr>
                <p:spPr>
                  <a:xfrm>
                    <a:off x="2839625" y="3613225"/>
                    <a:ext cx="156375" cy="156325"/>
                  </a:xfrm>
                  <a:custGeom>
                    <a:avLst/>
                    <a:gdLst/>
                    <a:ahLst/>
                    <a:cxnLst/>
                    <a:rect l="l" t="t" r="r" b="b"/>
                    <a:pathLst>
                      <a:path w="6255" h="6253" extrusionOk="0">
                        <a:moveTo>
                          <a:pt x="3128" y="1"/>
                        </a:moveTo>
                        <a:cubicBezTo>
                          <a:pt x="1401" y="1"/>
                          <a:pt x="0" y="1400"/>
                          <a:pt x="0" y="3127"/>
                        </a:cubicBezTo>
                        <a:cubicBezTo>
                          <a:pt x="0" y="4854"/>
                          <a:pt x="1401" y="6253"/>
                          <a:pt x="3128" y="6253"/>
                        </a:cubicBezTo>
                        <a:cubicBezTo>
                          <a:pt x="4856" y="6253"/>
                          <a:pt x="6254" y="4854"/>
                          <a:pt x="6254" y="3127"/>
                        </a:cubicBezTo>
                        <a:cubicBezTo>
                          <a:pt x="6254" y="1400"/>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21"/>
                  <p:cNvSpPr/>
                  <p:nvPr/>
                </p:nvSpPr>
                <p:spPr>
                  <a:xfrm>
                    <a:off x="2683325" y="3456875"/>
                    <a:ext cx="156325" cy="156325"/>
                  </a:xfrm>
                  <a:custGeom>
                    <a:avLst/>
                    <a:gdLst/>
                    <a:ahLst/>
                    <a:cxnLst/>
                    <a:rect l="l" t="t" r="r" b="b"/>
                    <a:pathLst>
                      <a:path w="6253"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21"/>
                  <p:cNvSpPr/>
                  <p:nvPr/>
                </p:nvSpPr>
                <p:spPr>
                  <a:xfrm>
                    <a:off x="2995975" y="345687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21"/>
                  <p:cNvSpPr/>
                  <p:nvPr/>
                </p:nvSpPr>
                <p:spPr>
                  <a:xfrm>
                    <a:off x="2526975" y="3300525"/>
                    <a:ext cx="156300" cy="156325"/>
                  </a:xfrm>
                  <a:custGeom>
                    <a:avLst/>
                    <a:gdLst/>
                    <a:ahLst/>
                    <a:cxnLst/>
                    <a:rect l="l" t="t" r="r" b="b"/>
                    <a:pathLst>
                      <a:path w="6252" h="6253" extrusionOk="0">
                        <a:moveTo>
                          <a:pt x="3126" y="1"/>
                        </a:moveTo>
                        <a:cubicBezTo>
                          <a:pt x="1399" y="1"/>
                          <a:pt x="0" y="1399"/>
                          <a:pt x="0" y="3127"/>
                        </a:cubicBezTo>
                        <a:cubicBezTo>
                          <a:pt x="0" y="4854"/>
                          <a:pt x="1399" y="6253"/>
                          <a:pt x="3126" y="6253"/>
                        </a:cubicBezTo>
                        <a:cubicBezTo>
                          <a:pt x="4853" y="6253"/>
                          <a:pt x="6252" y="4854"/>
                          <a:pt x="6252" y="3127"/>
                        </a:cubicBezTo>
                        <a:cubicBezTo>
                          <a:pt x="6252" y="1399"/>
                          <a:pt x="4853" y="1"/>
                          <a:pt x="31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21"/>
                  <p:cNvSpPr/>
                  <p:nvPr/>
                </p:nvSpPr>
                <p:spPr>
                  <a:xfrm>
                    <a:off x="2839625" y="3300525"/>
                    <a:ext cx="156375" cy="156325"/>
                  </a:xfrm>
                  <a:custGeom>
                    <a:avLst/>
                    <a:gdLst/>
                    <a:ahLst/>
                    <a:cxnLst/>
                    <a:rect l="l" t="t" r="r" b="b"/>
                    <a:pathLst>
                      <a:path w="6255" h="6253" extrusionOk="0">
                        <a:moveTo>
                          <a:pt x="3128" y="1"/>
                        </a:moveTo>
                        <a:cubicBezTo>
                          <a:pt x="1401" y="1"/>
                          <a:pt x="0" y="1399"/>
                          <a:pt x="0" y="3127"/>
                        </a:cubicBezTo>
                        <a:cubicBezTo>
                          <a:pt x="0" y="4854"/>
                          <a:pt x="1401" y="6253"/>
                          <a:pt x="3128" y="6253"/>
                        </a:cubicBezTo>
                        <a:cubicBezTo>
                          <a:pt x="4856" y="6253"/>
                          <a:pt x="6254" y="4854"/>
                          <a:pt x="6254" y="3127"/>
                        </a:cubicBezTo>
                        <a:cubicBezTo>
                          <a:pt x="6254" y="1399"/>
                          <a:pt x="4856" y="1"/>
                          <a:pt x="31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21"/>
                  <p:cNvSpPr/>
                  <p:nvPr/>
                </p:nvSpPr>
                <p:spPr>
                  <a:xfrm>
                    <a:off x="2683325" y="3144175"/>
                    <a:ext cx="156325" cy="156375"/>
                  </a:xfrm>
                  <a:custGeom>
                    <a:avLst/>
                    <a:gdLst/>
                    <a:ahLst/>
                    <a:cxnLst/>
                    <a:rect l="l" t="t" r="r" b="b"/>
                    <a:pathLst>
                      <a:path w="6253" h="6255" extrusionOk="0">
                        <a:moveTo>
                          <a:pt x="3126" y="0"/>
                        </a:moveTo>
                        <a:cubicBezTo>
                          <a:pt x="1399" y="0"/>
                          <a:pt x="0" y="1399"/>
                          <a:pt x="0" y="3126"/>
                        </a:cubicBezTo>
                        <a:cubicBezTo>
                          <a:pt x="0" y="4854"/>
                          <a:pt x="1399" y="6255"/>
                          <a:pt x="3126" y="6255"/>
                        </a:cubicBezTo>
                        <a:cubicBezTo>
                          <a:pt x="4853" y="6255"/>
                          <a:pt x="6252" y="4854"/>
                          <a:pt x="6252" y="3126"/>
                        </a:cubicBezTo>
                        <a:cubicBezTo>
                          <a:pt x="6252" y="1399"/>
                          <a:pt x="4853" y="0"/>
                          <a:pt x="312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21"/>
                  <p:cNvSpPr/>
                  <p:nvPr/>
                </p:nvSpPr>
                <p:spPr>
                  <a:xfrm>
                    <a:off x="2993000" y="3167925"/>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9" name="Google Shape;109;p21"/>
                <p:cNvSpPr/>
                <p:nvPr/>
              </p:nvSpPr>
              <p:spPr>
                <a:xfrm rot="10800000">
                  <a:off x="2549393" y="3609464"/>
                  <a:ext cx="136475" cy="136150"/>
                </a:xfrm>
                <a:custGeom>
                  <a:avLst/>
                  <a:gdLst/>
                  <a:ahLst/>
                  <a:cxnLst/>
                  <a:rect l="l" t="t" r="r" b="b"/>
                  <a:pathLst>
                    <a:path w="5459" h="5446" extrusionOk="0">
                      <a:moveTo>
                        <a:pt x="1038" y="0"/>
                      </a:moveTo>
                      <a:cubicBezTo>
                        <a:pt x="401" y="564"/>
                        <a:pt x="0" y="1399"/>
                        <a:pt x="0" y="2322"/>
                      </a:cubicBezTo>
                      <a:cubicBezTo>
                        <a:pt x="0" y="3187"/>
                        <a:pt x="349" y="3964"/>
                        <a:pt x="914" y="4532"/>
                      </a:cubicBezTo>
                      <a:cubicBezTo>
                        <a:pt x="1482" y="5093"/>
                        <a:pt x="2263" y="5445"/>
                        <a:pt x="3124" y="5445"/>
                      </a:cubicBezTo>
                      <a:cubicBezTo>
                        <a:pt x="3986" y="5445"/>
                        <a:pt x="4769" y="5095"/>
                        <a:pt x="5337" y="4532"/>
                      </a:cubicBezTo>
                      <a:cubicBezTo>
                        <a:pt x="5380" y="4488"/>
                        <a:pt x="5424" y="4445"/>
                        <a:pt x="5458" y="4395"/>
                      </a:cubicBezTo>
                      <a:cubicBezTo>
                        <a:pt x="4910" y="3516"/>
                        <a:pt x="4260" y="2700"/>
                        <a:pt x="3529" y="1969"/>
                      </a:cubicBezTo>
                      <a:cubicBezTo>
                        <a:pt x="2783" y="1223"/>
                        <a:pt x="1943" y="560"/>
                        <a:pt x="1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110" name="Google Shape;110;p21"/>
          <p:cNvGrpSpPr/>
          <p:nvPr/>
        </p:nvGrpSpPr>
        <p:grpSpPr>
          <a:xfrm>
            <a:off x="439243" y="840116"/>
            <a:ext cx="1743003" cy="424158"/>
            <a:chOff x="1077075" y="4279425"/>
            <a:chExt cx="1743003" cy="424158"/>
          </a:xfrm>
        </p:grpSpPr>
        <p:sp>
          <p:nvSpPr>
            <p:cNvPr id="111" name="Google Shape;111;p21"/>
            <p:cNvSpPr/>
            <p:nvPr/>
          </p:nvSpPr>
          <p:spPr>
            <a:xfrm>
              <a:off x="107707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2" name="Google Shape;112;p21"/>
            <p:cNvSpPr/>
            <p:nvPr/>
          </p:nvSpPr>
          <p:spPr>
            <a:xfrm>
              <a:off x="1726000"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21"/>
            <p:cNvSpPr/>
            <p:nvPr/>
          </p:nvSpPr>
          <p:spPr>
            <a:xfrm>
              <a:off x="2374925" y="4279425"/>
              <a:ext cx="445153" cy="424158"/>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solidFill>
              <a:srgbClr val="B7E61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1027" name="Google Shape;85;p21">
            <a:extLst>
              <a:ext uri="{FF2B5EF4-FFF2-40B4-BE49-F238E27FC236}">
                <a16:creationId xmlns:a16="http://schemas.microsoft.com/office/drawing/2014/main" id="{53965C13-CE71-23FA-3960-044993503CD0}"/>
              </a:ext>
            </a:extLst>
          </p:cNvPr>
          <p:cNvSpPr txBox="1">
            <a:spLocks/>
          </p:cNvSpPr>
          <p:nvPr/>
        </p:nvSpPr>
        <p:spPr>
          <a:xfrm>
            <a:off x="373233" y="2623530"/>
            <a:ext cx="3997219" cy="106670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191919"/>
              </a:buClr>
              <a:buSzPts val="5200"/>
              <a:buFont typeface="Unbounded"/>
              <a:buNone/>
              <a:defRPr sz="4900" b="1" i="0" u="none" strike="noStrike" cap="none">
                <a:solidFill>
                  <a:srgbClr val="0D086E"/>
                </a:solidFill>
                <a:latin typeface="Unbounded"/>
                <a:ea typeface="Unbounded"/>
                <a:cs typeface="Unbounded"/>
                <a:sym typeface="Unbounded"/>
              </a:defRPr>
            </a:lvl1pPr>
            <a:lvl2pPr marR="0" lvl="1"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2pPr>
            <a:lvl3pPr marR="0" lvl="2"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3pPr>
            <a:lvl4pPr marR="0" lvl="3"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4pPr>
            <a:lvl5pPr marR="0" lvl="4"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5pPr>
            <a:lvl6pPr marR="0" lvl="5"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6pPr>
            <a:lvl7pPr marR="0" lvl="6"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7pPr>
            <a:lvl8pPr marR="0" lvl="7"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8pPr>
            <a:lvl9pPr marR="0" lvl="8" algn="ctr" rtl="0">
              <a:lnSpc>
                <a:spcPct val="100000"/>
              </a:lnSpc>
              <a:spcBef>
                <a:spcPts val="0"/>
              </a:spcBef>
              <a:spcAft>
                <a:spcPts val="0"/>
              </a:spcAft>
              <a:buClr>
                <a:srgbClr val="191919"/>
              </a:buClr>
              <a:buSzPts val="5200"/>
              <a:buFont typeface="Bebas Neue"/>
              <a:buNone/>
              <a:defRPr sz="5200" b="0" i="0" u="none" strike="noStrike" cap="none">
                <a:solidFill>
                  <a:srgbClr val="191919"/>
                </a:solidFill>
                <a:latin typeface="Bebas Neue"/>
                <a:ea typeface="Bebas Neue"/>
                <a:cs typeface="Bebas Neue"/>
                <a:sym typeface="Bebas Neue"/>
              </a:defRPr>
            </a:lvl9pPr>
          </a:lstStyle>
          <a:p>
            <a:pPr marL="0" marR="0" lvl="0" indent="0" algn="l" defTabSz="914400" rtl="0" eaLnBrk="1" fontAlgn="auto" latinLnBrk="0" hangingPunct="1">
              <a:lnSpc>
                <a:spcPct val="100000"/>
              </a:lnSpc>
              <a:spcBef>
                <a:spcPts val="0"/>
              </a:spcBef>
              <a:spcAft>
                <a:spcPts val="0"/>
              </a:spcAft>
              <a:buClr>
                <a:srgbClr val="191919"/>
              </a:buClr>
              <a:buSzPts val="5200"/>
              <a:buFont typeface="Unbounded"/>
              <a:buNone/>
              <a:tabLst/>
              <a:defRPr/>
            </a:pPr>
            <a:r>
              <a:rPr kumimoji="0" lang="en-US" sz="4000" b="1" i="0" u="none" strike="noStrike" kern="0" cap="none" spc="0" normalizeH="0" baseline="0" noProof="0" dirty="0">
                <a:ln>
                  <a:noFill/>
                </a:ln>
                <a:solidFill>
                  <a:srgbClr val="0D086E"/>
                </a:solidFill>
                <a:effectLst/>
                <a:uLnTx/>
                <a:uFillTx/>
                <a:latin typeface="Unbounded"/>
                <a:sym typeface="Unbounded"/>
              </a:rPr>
              <a:t>THANKS!!!</a:t>
            </a:r>
          </a:p>
        </p:txBody>
      </p:sp>
    </p:spTree>
    <p:extLst>
      <p:ext uri="{BB962C8B-B14F-4D97-AF65-F5344CB8AC3E}">
        <p14:creationId xmlns:p14="http://schemas.microsoft.com/office/powerpoint/2010/main" val="6516582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pic>
        <p:nvPicPr>
          <p:cNvPr id="12" name="Picture 11">
            <a:extLst>
              <a:ext uri="{FF2B5EF4-FFF2-40B4-BE49-F238E27FC236}">
                <a16:creationId xmlns:a16="http://schemas.microsoft.com/office/drawing/2014/main" id="{EC9B7636-BF12-0D04-6E0E-E80D390BBA78}"/>
              </a:ext>
            </a:extLst>
          </p:cNvPr>
          <p:cNvPicPr>
            <a:picLocks noChangeAspect="1"/>
          </p:cNvPicPr>
          <p:nvPr/>
        </p:nvPicPr>
        <p:blipFill>
          <a:blip r:embed="rId3"/>
          <a:stretch>
            <a:fillRect/>
          </a:stretch>
        </p:blipFill>
        <p:spPr>
          <a:xfrm>
            <a:off x="4300590" y="297571"/>
            <a:ext cx="4944882" cy="4944882"/>
          </a:xfrm>
          <a:prstGeom prst="rect">
            <a:avLst/>
          </a:prstGeom>
        </p:spPr>
      </p:pic>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3" name="Google Shape;253;p28"/>
          <p:cNvGrpSpPr/>
          <p:nvPr/>
        </p:nvGrpSpPr>
        <p:grpSpPr>
          <a:xfrm>
            <a:off x="8639135" y="332424"/>
            <a:ext cx="1212674" cy="1212552"/>
            <a:chOff x="1006725" y="1769450"/>
            <a:chExt cx="686675" cy="686675"/>
          </a:xfrm>
        </p:grpSpPr>
        <p:sp>
          <p:nvSpPr>
            <p:cNvPr id="254" name="Google Shape;254;p28"/>
            <p:cNvSpPr/>
            <p:nvPr/>
          </p:nvSpPr>
          <p:spPr>
            <a:xfrm>
              <a:off x="1006725" y="1769450"/>
              <a:ext cx="686675" cy="686675"/>
            </a:xfrm>
            <a:custGeom>
              <a:avLst/>
              <a:gdLst/>
              <a:ahLst/>
              <a:cxnLst/>
              <a:rect l="l" t="t" r="r" b="b"/>
              <a:pathLst>
                <a:path w="27467" h="27467" extrusionOk="0">
                  <a:moveTo>
                    <a:pt x="13733" y="1"/>
                  </a:moveTo>
                  <a:cubicBezTo>
                    <a:pt x="6124" y="1"/>
                    <a:pt x="0" y="6124"/>
                    <a:pt x="0" y="13734"/>
                  </a:cubicBezTo>
                  <a:cubicBezTo>
                    <a:pt x="0" y="21341"/>
                    <a:pt x="6124" y="27467"/>
                    <a:pt x="13733" y="27467"/>
                  </a:cubicBezTo>
                  <a:cubicBezTo>
                    <a:pt x="21340" y="27467"/>
                    <a:pt x="27466" y="21341"/>
                    <a:pt x="27466" y="13734"/>
                  </a:cubicBezTo>
                  <a:cubicBezTo>
                    <a:pt x="27466" y="6124"/>
                    <a:pt x="21340" y="1"/>
                    <a:pt x="137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8"/>
            <p:cNvSpPr/>
            <p:nvPr/>
          </p:nvSpPr>
          <p:spPr>
            <a:xfrm>
              <a:off x="1036200" y="1798925"/>
              <a:ext cx="628525" cy="627725"/>
            </a:xfrm>
            <a:custGeom>
              <a:avLst/>
              <a:gdLst/>
              <a:ahLst/>
              <a:cxnLst/>
              <a:rect l="l" t="t" r="r" b="b"/>
              <a:pathLst>
                <a:path w="25141" h="25109" extrusionOk="0">
                  <a:moveTo>
                    <a:pt x="12554" y="830"/>
                  </a:moveTo>
                  <a:lnTo>
                    <a:pt x="18173" y="6449"/>
                  </a:lnTo>
                  <a:lnTo>
                    <a:pt x="12552" y="12070"/>
                  </a:lnTo>
                  <a:lnTo>
                    <a:pt x="6933" y="6451"/>
                  </a:lnTo>
                  <a:lnTo>
                    <a:pt x="12554" y="830"/>
                  </a:lnTo>
                  <a:close/>
                  <a:moveTo>
                    <a:pt x="6448" y="6936"/>
                  </a:moveTo>
                  <a:lnTo>
                    <a:pt x="12067" y="12555"/>
                  </a:lnTo>
                  <a:lnTo>
                    <a:pt x="6448" y="18174"/>
                  </a:lnTo>
                  <a:lnTo>
                    <a:pt x="827" y="12555"/>
                  </a:lnTo>
                  <a:lnTo>
                    <a:pt x="6448" y="6936"/>
                  </a:lnTo>
                  <a:close/>
                  <a:moveTo>
                    <a:pt x="18658" y="6934"/>
                  </a:moveTo>
                  <a:lnTo>
                    <a:pt x="24279" y="12555"/>
                  </a:lnTo>
                  <a:lnTo>
                    <a:pt x="18658" y="18176"/>
                  </a:lnTo>
                  <a:lnTo>
                    <a:pt x="13037" y="12555"/>
                  </a:lnTo>
                  <a:lnTo>
                    <a:pt x="18658" y="6934"/>
                  </a:lnTo>
                  <a:close/>
                  <a:moveTo>
                    <a:pt x="12552" y="13040"/>
                  </a:moveTo>
                  <a:lnTo>
                    <a:pt x="18173" y="18661"/>
                  </a:lnTo>
                  <a:lnTo>
                    <a:pt x="12554" y="24280"/>
                  </a:lnTo>
                  <a:lnTo>
                    <a:pt x="6933" y="18659"/>
                  </a:lnTo>
                  <a:lnTo>
                    <a:pt x="12552" y="13040"/>
                  </a:lnTo>
                  <a:close/>
                  <a:moveTo>
                    <a:pt x="12554" y="1"/>
                  </a:moveTo>
                  <a:cubicBezTo>
                    <a:pt x="12463" y="1"/>
                    <a:pt x="12376" y="38"/>
                    <a:pt x="12311" y="101"/>
                  </a:cubicBezTo>
                  <a:lnTo>
                    <a:pt x="6448" y="5966"/>
                  </a:lnTo>
                  <a:lnTo>
                    <a:pt x="3083" y="2600"/>
                  </a:lnTo>
                  <a:lnTo>
                    <a:pt x="2598" y="3085"/>
                  </a:lnTo>
                  <a:lnTo>
                    <a:pt x="5963" y="6449"/>
                  </a:lnTo>
                  <a:lnTo>
                    <a:pt x="100" y="12311"/>
                  </a:lnTo>
                  <a:cubicBezTo>
                    <a:pt x="35" y="12376"/>
                    <a:pt x="0" y="12463"/>
                    <a:pt x="0" y="12555"/>
                  </a:cubicBezTo>
                  <a:cubicBezTo>
                    <a:pt x="0" y="12646"/>
                    <a:pt x="35" y="12733"/>
                    <a:pt x="100" y="12796"/>
                  </a:cubicBezTo>
                  <a:lnTo>
                    <a:pt x="5963" y="18659"/>
                  </a:lnTo>
                  <a:lnTo>
                    <a:pt x="2598" y="22024"/>
                  </a:lnTo>
                  <a:lnTo>
                    <a:pt x="3083" y="22509"/>
                  </a:lnTo>
                  <a:lnTo>
                    <a:pt x="6448" y="19144"/>
                  </a:lnTo>
                  <a:lnTo>
                    <a:pt x="12311" y="25009"/>
                  </a:lnTo>
                  <a:cubicBezTo>
                    <a:pt x="12378" y="25074"/>
                    <a:pt x="12465" y="25109"/>
                    <a:pt x="12554" y="25109"/>
                  </a:cubicBezTo>
                  <a:cubicBezTo>
                    <a:pt x="12641" y="25109"/>
                    <a:pt x="12728" y="25074"/>
                    <a:pt x="12796" y="25009"/>
                  </a:cubicBezTo>
                  <a:lnTo>
                    <a:pt x="18658" y="19146"/>
                  </a:lnTo>
                  <a:lnTo>
                    <a:pt x="22021" y="22509"/>
                  </a:lnTo>
                  <a:lnTo>
                    <a:pt x="22506" y="22024"/>
                  </a:lnTo>
                  <a:lnTo>
                    <a:pt x="19143" y="18661"/>
                  </a:lnTo>
                  <a:lnTo>
                    <a:pt x="25006" y="12796"/>
                  </a:lnTo>
                  <a:cubicBezTo>
                    <a:pt x="25141" y="12664"/>
                    <a:pt x="25141" y="12446"/>
                    <a:pt x="25006" y="12313"/>
                  </a:cubicBezTo>
                  <a:lnTo>
                    <a:pt x="25006" y="12311"/>
                  </a:lnTo>
                  <a:lnTo>
                    <a:pt x="19143" y="6449"/>
                  </a:lnTo>
                  <a:lnTo>
                    <a:pt x="22506" y="3085"/>
                  </a:lnTo>
                  <a:lnTo>
                    <a:pt x="22021" y="2600"/>
                  </a:lnTo>
                  <a:lnTo>
                    <a:pt x="18658" y="5963"/>
                  </a:lnTo>
                  <a:lnTo>
                    <a:pt x="12796" y="101"/>
                  </a:lnTo>
                  <a:cubicBezTo>
                    <a:pt x="12730" y="36"/>
                    <a:pt x="12643" y="1"/>
                    <a:pt x="1255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369253"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4"/>
            <a:stretch>
              <a:fillRect/>
            </a:stretch>
          </p:blipFill>
          <p:spPr>
            <a:xfrm>
              <a:off x="1507616" y="1495580"/>
              <a:ext cx="2007684" cy="2007684"/>
            </a:xfrm>
            <a:prstGeom prst="rect">
              <a:avLst/>
            </a:prstGeom>
          </p:spPr>
        </p:pic>
      </p:grpSp>
      <p:sp>
        <p:nvSpPr>
          <p:cNvPr id="8" name="Google Shape;165;p24">
            <a:extLst>
              <a:ext uri="{FF2B5EF4-FFF2-40B4-BE49-F238E27FC236}">
                <a16:creationId xmlns:a16="http://schemas.microsoft.com/office/drawing/2014/main" id="{3C2B4FE1-5609-D34D-EED6-31B0A72B7CAE}"/>
              </a:ext>
            </a:extLst>
          </p:cNvPr>
          <p:cNvSpPr txBox="1"/>
          <p:nvPr/>
        </p:nvSpPr>
        <p:spPr>
          <a:xfrm>
            <a:off x="530433" y="1094039"/>
            <a:ext cx="8292707" cy="571205"/>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b="1" dirty="0" err="1">
                <a:latin typeface="Calibri" panose="020F0502020204030204" pitchFamily="34" charset="0"/>
                <a:ea typeface="Albert Sans"/>
                <a:cs typeface="Calibri" panose="020F0502020204030204" pitchFamily="34" charset="0"/>
                <a:sym typeface="Albert Sans"/>
              </a:rPr>
              <a:t>Mỗi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ngày</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Trái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Đất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nhận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năng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lượng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rất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lớn</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từ</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Mặt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Trời</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chủ</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yếu</a:t>
            </a:r>
            <a:r>
              <a:rPr lang="en-US" sz="2000" b="1" dirty="0">
                <a:latin typeface="Calibri" panose="020F0502020204030204" pitchFamily="34" charset="0"/>
                <a:ea typeface="Albert Sans"/>
                <a:cs typeface="Calibri" panose="020F0502020204030204" pitchFamily="34" charset="0"/>
                <a:sym typeface="Albert Sans"/>
              </a:rPr>
              <a:t> ở 2 </a:t>
            </a:r>
            <a:r>
              <a:rPr lang="en-US" sz="2000" b="1" dirty="0" err="1">
                <a:latin typeface="Calibri" panose="020F0502020204030204" pitchFamily="34" charset="0"/>
                <a:ea typeface="Albert Sans"/>
                <a:cs typeface="Calibri" panose="020F0502020204030204" pitchFamily="34" charset="0"/>
                <a:sym typeface="Albert Sans"/>
              </a:rPr>
              <a:t>dạng</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nhiệt</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và</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ánh</a:t>
            </a:r>
            <a:r>
              <a:rPr lang="en-US" sz="2000" b="1" dirty="0">
                <a:latin typeface="Calibri" panose="020F0502020204030204" pitchFamily="34" charset="0"/>
                <a:ea typeface="Albert Sans"/>
                <a:cs typeface="Calibri" panose="020F0502020204030204" pitchFamily="34" charset="0"/>
                <a:sym typeface="Albert Sans"/>
              </a:rPr>
              <a:t> </a:t>
            </a:r>
            <a:r>
              <a:rPr lang="en-US" sz="2000" b="1" dirty="0" err="1">
                <a:latin typeface="Calibri" panose="020F0502020204030204" pitchFamily="34" charset="0"/>
                <a:ea typeface="Albert Sans"/>
                <a:cs typeface="Calibri" panose="020F0502020204030204" pitchFamily="34" charset="0"/>
                <a:sym typeface="Albert Sans"/>
              </a:rPr>
              <a:t>sáng</a:t>
            </a:r>
            <a:endParaRPr sz="2000" b="1" dirty="0">
              <a:latin typeface="Calibri" panose="020F0502020204030204" pitchFamily="34" charset="0"/>
              <a:ea typeface="Albert Sans"/>
              <a:cs typeface="Calibri" panose="020F0502020204030204" pitchFamily="34" charset="0"/>
              <a:sym typeface="Albert Sans"/>
            </a:endParaRPr>
          </a:p>
        </p:txBody>
      </p:sp>
      <p:pic>
        <p:nvPicPr>
          <p:cNvPr id="9" name="Picture 4" descr="Sun ">
            <a:extLst>
              <a:ext uri="{FF2B5EF4-FFF2-40B4-BE49-F238E27FC236}">
                <a16:creationId xmlns:a16="http://schemas.microsoft.com/office/drawing/2014/main" id="{75A48803-99E0-F7A9-3752-231F1B183D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9" y="1901977"/>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10" name="Google Shape;165;p24">
            <a:extLst>
              <a:ext uri="{FF2B5EF4-FFF2-40B4-BE49-F238E27FC236}">
                <a16:creationId xmlns:a16="http://schemas.microsoft.com/office/drawing/2014/main" id="{4A3CAE2F-ED1A-19F7-0729-3EC24174BA3A}"/>
              </a:ext>
            </a:extLst>
          </p:cNvPr>
          <p:cNvSpPr txBox="1"/>
          <p:nvPr/>
        </p:nvSpPr>
        <p:spPr>
          <a:xfrm>
            <a:off x="1007516" y="1901977"/>
            <a:ext cx="3965928" cy="114736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a:latin typeface="Calibri" panose="020F0502020204030204" pitchFamily="34" charset="0"/>
                <a:ea typeface="Albert Sans"/>
                <a:cs typeface="Calibri" panose="020F0502020204030204" pitchFamily="34" charset="0"/>
                <a:sym typeface="Albert Sans"/>
              </a:rPr>
              <a:t>30%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được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các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đám</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mây</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phản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xạ</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trở</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không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gian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bên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ngoài</a:t>
            </a:r>
            <a:endParaRPr sz="2000" dirty="0">
              <a:latin typeface="Calibri" panose="020F0502020204030204" pitchFamily="34" charset="0"/>
              <a:ea typeface="Albert Sans"/>
              <a:cs typeface="Calibri" panose="020F0502020204030204" pitchFamily="34" charset="0"/>
              <a:sym typeface="Albert Sans"/>
            </a:endParaRPr>
          </a:p>
        </p:txBody>
      </p:sp>
      <p:pic>
        <p:nvPicPr>
          <p:cNvPr id="2" name="Picture 4" descr="Sun ">
            <a:extLst>
              <a:ext uri="{FF2B5EF4-FFF2-40B4-BE49-F238E27FC236}">
                <a16:creationId xmlns:a16="http://schemas.microsoft.com/office/drawing/2014/main" id="{6DFE7410-C8F8-C2EF-EEC1-D728805990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99" y="3143635"/>
            <a:ext cx="415864" cy="415864"/>
          </a:xfrm>
          <a:prstGeom prst="rect">
            <a:avLst/>
          </a:prstGeom>
          <a:noFill/>
          <a:extLst>
            <a:ext uri="{909E8E84-426E-40DD-AFC4-6F175D3DCCD1}">
              <a14:hiddenFill xmlns:a14="http://schemas.microsoft.com/office/drawing/2010/main">
                <a:solidFill>
                  <a:srgbClr val="FFFFFF"/>
                </a:solidFill>
              </a14:hiddenFill>
            </a:ext>
          </a:extLst>
        </p:spPr>
      </p:pic>
      <p:sp>
        <p:nvSpPr>
          <p:cNvPr id="3" name="Google Shape;165;p24">
            <a:extLst>
              <a:ext uri="{FF2B5EF4-FFF2-40B4-BE49-F238E27FC236}">
                <a16:creationId xmlns:a16="http://schemas.microsoft.com/office/drawing/2014/main" id="{D8FA8AEC-D195-14C1-387A-F1270B8452FA}"/>
              </a:ext>
            </a:extLst>
          </p:cNvPr>
          <p:cNvSpPr txBox="1"/>
          <p:nvPr/>
        </p:nvSpPr>
        <p:spPr>
          <a:xfrm>
            <a:off x="1007516" y="3143635"/>
            <a:ext cx="3965928" cy="1147363"/>
          </a:xfrm>
          <a:prstGeom prst="rect">
            <a:avLst/>
          </a:prstGeom>
          <a:noFill/>
          <a:ln>
            <a:noFill/>
          </a:ln>
        </p:spPr>
        <p:txBody>
          <a:bodyPr spcFirstLastPara="1" wrap="square" lIns="91425" tIns="182880" rIns="91425" bIns="91440" anchor="ctr" anchorCtr="0">
            <a:noAutofit/>
          </a:bodyPr>
          <a:lstStyle/>
          <a:p>
            <a:pPr lvl="0">
              <a:lnSpc>
                <a:spcPct val="115000"/>
              </a:lnSpc>
              <a:spcAft>
                <a:spcPts val="1000"/>
              </a:spcAft>
            </a:pPr>
            <a:r>
              <a:rPr lang="en-US" sz="2000" dirty="0">
                <a:latin typeface="Calibri" panose="020F0502020204030204" pitchFamily="34" charset="0"/>
                <a:ea typeface="Albert Sans"/>
                <a:cs typeface="Calibri" panose="020F0502020204030204" pitchFamily="34" charset="0"/>
                <a:sym typeface="Albert Sans"/>
              </a:rPr>
              <a:t>70%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được</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mặt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đất</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đại</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dương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khí</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quyển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hấp</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thụ</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và</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chuyển</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hóa</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thành</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năng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lượng</a:t>
            </a:r>
            <a:r>
              <a:rPr lang="en-US" sz="2000" dirty="0">
                <a:latin typeface="Calibri" panose="020F0502020204030204" pitchFamily="34" charset="0"/>
                <a:ea typeface="Albert Sans"/>
                <a:cs typeface="Calibri" panose="020F0502020204030204" pitchFamily="34" charset="0"/>
                <a:sym typeface="Albert Sans"/>
              </a:rPr>
              <a:t> </a:t>
            </a:r>
            <a:r>
              <a:rPr lang="en-US" sz="2000" dirty="0" err="1">
                <a:latin typeface="Calibri" panose="020F0502020204030204" pitchFamily="34" charset="0"/>
                <a:ea typeface="Albert Sans"/>
                <a:cs typeface="Calibri" panose="020F0502020204030204" pitchFamily="34" charset="0"/>
                <a:sym typeface="Albert Sans"/>
              </a:rPr>
              <a:t>khác</a:t>
            </a:r>
            <a:endParaRPr sz="2000" dirty="0">
              <a:latin typeface="Calibri" panose="020F0502020204030204" pitchFamily="34" charset="0"/>
              <a:ea typeface="Albert Sans"/>
              <a:cs typeface="Calibri" panose="020F0502020204030204" pitchFamily="34" charset="0"/>
              <a:sym typeface="Albert Sans"/>
            </a:endParaRPr>
          </a:p>
        </p:txBody>
      </p:sp>
    </p:spTree>
    <p:extLst>
      <p:ext uri="{BB962C8B-B14F-4D97-AF65-F5344CB8AC3E}">
        <p14:creationId xmlns:p14="http://schemas.microsoft.com/office/powerpoint/2010/main" val="3412876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p:cTn id="23" dur="500" fill="hold"/>
                                        <p:tgtEl>
                                          <p:spTgt spid="2"/>
                                        </p:tgtEl>
                                        <p:attrNameLst>
                                          <p:attrName>ppt_w</p:attrName>
                                        </p:attrNameLst>
                                      </p:cBhvr>
                                      <p:tavLst>
                                        <p:tav tm="0">
                                          <p:val>
                                            <p:fltVal val="0"/>
                                          </p:val>
                                        </p:tav>
                                        <p:tav tm="100000">
                                          <p:val>
                                            <p:strVal val="#ppt_w"/>
                                          </p:val>
                                        </p:tav>
                                      </p:tavLst>
                                    </p:anim>
                                    <p:anim calcmode="lin" valueType="num">
                                      <p:cBhvr>
                                        <p:cTn id="24" dur="500" fill="hold"/>
                                        <p:tgtEl>
                                          <p:spTgt spid="2"/>
                                        </p:tgtEl>
                                        <p:attrNameLst>
                                          <p:attrName>ppt_h</p:attrName>
                                        </p:attrNameLst>
                                      </p:cBhvr>
                                      <p:tavLst>
                                        <p:tav tm="0">
                                          <p:val>
                                            <p:fltVal val="0"/>
                                          </p:val>
                                        </p:tav>
                                        <p:tav tm="100000">
                                          <p:val>
                                            <p:strVal val="#ppt_h"/>
                                          </p:val>
                                        </p:tav>
                                      </p:tavLst>
                                    </p:anim>
                                    <p:animEffect transition="in" filter="fade">
                                      <p:cBhvr>
                                        <p:cTn id="25" dur="500"/>
                                        <p:tgtEl>
                                          <p:spTgt spid="2"/>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left)">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52" name="Google Shape;252;p28"/>
          <p:cNvSpPr/>
          <p:nvPr/>
        </p:nvSpPr>
        <p:spPr>
          <a:xfrm>
            <a:off x="-876512" y="3794176"/>
            <a:ext cx="1416111" cy="1349324"/>
          </a:xfrm>
          <a:custGeom>
            <a:avLst/>
            <a:gdLst/>
            <a:ahLst/>
            <a:cxnLst/>
            <a:rect l="l" t="t" r="r" b="b"/>
            <a:pathLst>
              <a:path w="26059" h="24830" extrusionOk="0">
                <a:moveTo>
                  <a:pt x="9133" y="1"/>
                </a:moveTo>
                <a:cubicBezTo>
                  <a:pt x="9088" y="1"/>
                  <a:pt x="9044" y="7"/>
                  <a:pt x="9002" y="21"/>
                </a:cubicBezTo>
                <a:cubicBezTo>
                  <a:pt x="7910" y="376"/>
                  <a:pt x="8865" y="4768"/>
                  <a:pt x="7956" y="5429"/>
                </a:cubicBezTo>
                <a:cubicBezTo>
                  <a:pt x="7834" y="5517"/>
                  <a:pt x="7661" y="5554"/>
                  <a:pt x="7450" y="5554"/>
                </a:cubicBezTo>
                <a:cubicBezTo>
                  <a:pt x="6343" y="5554"/>
                  <a:pt x="4201" y="4532"/>
                  <a:pt x="3093" y="4532"/>
                </a:cubicBezTo>
                <a:cubicBezTo>
                  <a:pt x="2817" y="4532"/>
                  <a:pt x="2605" y="4596"/>
                  <a:pt x="2489" y="4755"/>
                </a:cubicBezTo>
                <a:cubicBezTo>
                  <a:pt x="1828" y="5664"/>
                  <a:pt x="5171" y="8653"/>
                  <a:pt x="4814" y="9745"/>
                </a:cubicBezTo>
                <a:cubicBezTo>
                  <a:pt x="4473" y="10800"/>
                  <a:pt x="0" y="11246"/>
                  <a:pt x="0" y="12416"/>
                </a:cubicBezTo>
                <a:cubicBezTo>
                  <a:pt x="0" y="13584"/>
                  <a:pt x="4473" y="14030"/>
                  <a:pt x="4814" y="15085"/>
                </a:cubicBezTo>
                <a:cubicBezTo>
                  <a:pt x="5169" y="16177"/>
                  <a:pt x="1828" y="19166"/>
                  <a:pt x="2489" y="20076"/>
                </a:cubicBezTo>
                <a:cubicBezTo>
                  <a:pt x="2605" y="20235"/>
                  <a:pt x="2817" y="20298"/>
                  <a:pt x="3093" y="20298"/>
                </a:cubicBezTo>
                <a:cubicBezTo>
                  <a:pt x="4201" y="20298"/>
                  <a:pt x="6343" y="19276"/>
                  <a:pt x="7450" y="19276"/>
                </a:cubicBezTo>
                <a:cubicBezTo>
                  <a:pt x="7661" y="19276"/>
                  <a:pt x="7834" y="19313"/>
                  <a:pt x="7956" y="19401"/>
                </a:cubicBezTo>
                <a:cubicBezTo>
                  <a:pt x="8865" y="20065"/>
                  <a:pt x="7910" y="24455"/>
                  <a:pt x="9002" y="24809"/>
                </a:cubicBezTo>
                <a:cubicBezTo>
                  <a:pt x="9044" y="24823"/>
                  <a:pt x="9088" y="24830"/>
                  <a:pt x="9133" y="24830"/>
                </a:cubicBezTo>
                <a:cubicBezTo>
                  <a:pt x="10201" y="24830"/>
                  <a:pt x="11907" y="21050"/>
                  <a:pt x="13031" y="21050"/>
                </a:cubicBezTo>
                <a:cubicBezTo>
                  <a:pt x="14152" y="21050"/>
                  <a:pt x="15858" y="24830"/>
                  <a:pt x="16926" y="24830"/>
                </a:cubicBezTo>
                <a:cubicBezTo>
                  <a:pt x="16971" y="24830"/>
                  <a:pt x="17015" y="24823"/>
                  <a:pt x="17057" y="24809"/>
                </a:cubicBezTo>
                <a:cubicBezTo>
                  <a:pt x="18149" y="24455"/>
                  <a:pt x="17194" y="20065"/>
                  <a:pt x="18104" y="19401"/>
                </a:cubicBezTo>
                <a:cubicBezTo>
                  <a:pt x="18225" y="19313"/>
                  <a:pt x="18398" y="19276"/>
                  <a:pt x="18609" y="19276"/>
                </a:cubicBezTo>
                <a:cubicBezTo>
                  <a:pt x="19716" y="19276"/>
                  <a:pt x="21858" y="20298"/>
                  <a:pt x="22966" y="20298"/>
                </a:cubicBezTo>
                <a:cubicBezTo>
                  <a:pt x="23242" y="20298"/>
                  <a:pt x="23455" y="20235"/>
                  <a:pt x="23570" y="20076"/>
                </a:cubicBezTo>
                <a:cubicBezTo>
                  <a:pt x="24234" y="19166"/>
                  <a:pt x="20888" y="16177"/>
                  <a:pt x="21245" y="15085"/>
                </a:cubicBezTo>
                <a:cubicBezTo>
                  <a:pt x="21586" y="14030"/>
                  <a:pt x="26059" y="13584"/>
                  <a:pt x="26059" y="12416"/>
                </a:cubicBezTo>
                <a:cubicBezTo>
                  <a:pt x="26059" y="11248"/>
                  <a:pt x="21586" y="10800"/>
                  <a:pt x="21245" y="9747"/>
                </a:cubicBezTo>
                <a:cubicBezTo>
                  <a:pt x="20890" y="8653"/>
                  <a:pt x="24234" y="5664"/>
                  <a:pt x="23570" y="4755"/>
                </a:cubicBezTo>
                <a:cubicBezTo>
                  <a:pt x="23455" y="4596"/>
                  <a:pt x="23242" y="4532"/>
                  <a:pt x="22966" y="4532"/>
                </a:cubicBezTo>
                <a:cubicBezTo>
                  <a:pt x="21858" y="4532"/>
                  <a:pt x="19716" y="5554"/>
                  <a:pt x="18609" y="5554"/>
                </a:cubicBezTo>
                <a:cubicBezTo>
                  <a:pt x="18398" y="5554"/>
                  <a:pt x="18225" y="5517"/>
                  <a:pt x="18104" y="5429"/>
                </a:cubicBezTo>
                <a:cubicBezTo>
                  <a:pt x="17194" y="4768"/>
                  <a:pt x="18149" y="376"/>
                  <a:pt x="17057" y="21"/>
                </a:cubicBezTo>
                <a:cubicBezTo>
                  <a:pt x="17015" y="7"/>
                  <a:pt x="16971" y="1"/>
                  <a:pt x="16926" y="1"/>
                </a:cubicBezTo>
                <a:cubicBezTo>
                  <a:pt x="15858" y="1"/>
                  <a:pt x="14152" y="3782"/>
                  <a:pt x="13031" y="3782"/>
                </a:cubicBezTo>
                <a:cubicBezTo>
                  <a:pt x="11907" y="3782"/>
                  <a:pt x="10201" y="1"/>
                  <a:pt x="9133" y="1"/>
                </a:cubicBezTo>
                <a:close/>
              </a:path>
            </a:pathLst>
          </a:custGeom>
          <a:noFill/>
          <a:ln w="381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121;p22">
            <a:extLst>
              <a:ext uri="{FF2B5EF4-FFF2-40B4-BE49-F238E27FC236}">
                <a16:creationId xmlns:a16="http://schemas.microsoft.com/office/drawing/2014/main" id="{BD9C1F68-AFC1-10E0-3A5B-CCC5A223548E}"/>
              </a:ext>
            </a:extLst>
          </p:cNvPr>
          <p:cNvSpPr txBox="1"/>
          <p:nvPr/>
        </p:nvSpPr>
        <p:spPr>
          <a:xfrm>
            <a:off x="833073" y="100713"/>
            <a:ext cx="5390518" cy="397375"/>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None/>
            </a:pPr>
            <a:r>
              <a:rPr lang="vi-VN" sz="1800" b="1" dirty="0">
                <a:solidFill>
                  <a:srgbClr val="0D086E"/>
                </a:solidFill>
                <a:latin typeface="Unbounded"/>
                <a:ea typeface="Unbounded"/>
                <a:cs typeface="Unbounded"/>
                <a:sym typeface="Unbounded"/>
              </a:rPr>
              <a:t>1. Vòng Năng Lượng Trên Trái Đất</a:t>
            </a:r>
          </a:p>
        </p:txBody>
      </p:sp>
      <p:grpSp>
        <p:nvGrpSpPr>
          <p:cNvPr id="5" name="Group 4">
            <a:extLst>
              <a:ext uri="{FF2B5EF4-FFF2-40B4-BE49-F238E27FC236}">
                <a16:creationId xmlns:a16="http://schemas.microsoft.com/office/drawing/2014/main" id="{AA308786-85F7-C2C9-4CA8-6DC45E82EA32}"/>
              </a:ext>
            </a:extLst>
          </p:cNvPr>
          <p:cNvGrpSpPr/>
          <p:nvPr/>
        </p:nvGrpSpPr>
        <p:grpSpPr>
          <a:xfrm>
            <a:off x="295788" y="97056"/>
            <a:ext cx="469291" cy="401032"/>
            <a:chOff x="1119402" y="1354564"/>
            <a:chExt cx="2679447" cy="2289717"/>
          </a:xfrm>
        </p:grpSpPr>
        <p:sp>
          <p:nvSpPr>
            <p:cNvPr id="6" name="Rectangle: Rounded Corners 5">
              <a:extLst>
                <a:ext uri="{FF2B5EF4-FFF2-40B4-BE49-F238E27FC236}">
                  <a16:creationId xmlns:a16="http://schemas.microsoft.com/office/drawing/2014/main" id="{DA9AE1D6-3CB8-9328-3741-E1C1A2F03266}"/>
                </a:ext>
              </a:extLst>
            </p:cNvPr>
            <p:cNvSpPr/>
            <p:nvPr/>
          </p:nvSpPr>
          <p:spPr>
            <a:xfrm>
              <a:off x="1119402" y="1354564"/>
              <a:ext cx="2679447" cy="2289717"/>
            </a:xfrm>
            <a:prstGeom prst="roundRect">
              <a:avLst/>
            </a:prstGeom>
            <a:solidFill>
              <a:schemeClr val="accent6"/>
            </a:solidFill>
            <a:ln>
              <a:noFill/>
            </a:ln>
            <a:effectLst>
              <a:glow rad="63500">
                <a:schemeClr val="accent2">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36EA0AC-8132-850C-02DB-1ABCDCB7AE32}"/>
                </a:ext>
              </a:extLst>
            </p:cNvPr>
            <p:cNvPicPr>
              <a:picLocks noChangeAspect="1"/>
            </p:cNvPicPr>
            <p:nvPr/>
          </p:nvPicPr>
          <p:blipFill>
            <a:blip r:embed="rId3"/>
            <a:stretch>
              <a:fillRect/>
            </a:stretch>
          </p:blipFill>
          <p:spPr>
            <a:xfrm>
              <a:off x="1507616" y="1495580"/>
              <a:ext cx="2007684" cy="2007684"/>
            </a:xfrm>
            <a:prstGeom prst="rect">
              <a:avLst/>
            </a:prstGeom>
          </p:spPr>
        </p:pic>
      </p:grpSp>
      <p:pic>
        <p:nvPicPr>
          <p:cNvPr id="19" name="Picture 18">
            <a:extLst>
              <a:ext uri="{FF2B5EF4-FFF2-40B4-BE49-F238E27FC236}">
                <a16:creationId xmlns:a16="http://schemas.microsoft.com/office/drawing/2014/main" id="{E6DF7E5E-7FB3-3C4E-202A-86DFEFE023E3}"/>
              </a:ext>
            </a:extLst>
          </p:cNvPr>
          <p:cNvPicPr>
            <a:picLocks noChangeAspect="1"/>
          </p:cNvPicPr>
          <p:nvPr/>
        </p:nvPicPr>
        <p:blipFill rotWithShape="1">
          <a:blip r:embed="rId4"/>
          <a:srcRect b="18743"/>
          <a:stretch/>
        </p:blipFill>
        <p:spPr>
          <a:xfrm>
            <a:off x="1162215" y="587503"/>
            <a:ext cx="6819570" cy="4455284"/>
          </a:xfrm>
          <a:prstGeom prst="rect">
            <a:avLst/>
          </a:prstGeom>
        </p:spPr>
      </p:pic>
    </p:spTree>
    <p:extLst>
      <p:ext uri="{BB962C8B-B14F-4D97-AF65-F5344CB8AC3E}">
        <p14:creationId xmlns:p14="http://schemas.microsoft.com/office/powerpoint/2010/main" val="29298783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How to Make a Mind Map by Slidesgo">
  <a:themeElements>
    <a:clrScheme name="Simple Light">
      <a:dk1>
        <a:srgbClr val="F9F9FF"/>
      </a:dk1>
      <a:lt1>
        <a:srgbClr val="5D53F8"/>
      </a:lt1>
      <a:dk2>
        <a:srgbClr val="B7E615"/>
      </a:dk2>
      <a:lt2>
        <a:srgbClr val="F549CB"/>
      </a:lt2>
      <a:accent1>
        <a:srgbClr val="F05C39"/>
      </a:accent1>
      <a:accent2>
        <a:srgbClr val="F591E3"/>
      </a:accent2>
      <a:accent3>
        <a:srgbClr val="0D086E"/>
      </a:accent3>
      <a:accent4>
        <a:srgbClr val="FFFFFF"/>
      </a:accent4>
      <a:accent5>
        <a:srgbClr val="FFFFFF"/>
      </a:accent5>
      <a:accent6>
        <a:srgbClr val="FFFFFF"/>
      </a:accent6>
      <a:hlink>
        <a:srgbClr val="0D086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4845</TotalTime>
  <Words>2314</Words>
  <PresentationFormat>On-screen Show (16:9)</PresentationFormat>
  <Paragraphs>188</Paragraphs>
  <Slides>77</Slides>
  <Notes>70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77</vt:i4>
      </vt:variant>
    </vt:vector>
  </HeadingPairs>
  <TitlesOfParts>
    <vt:vector size="83" baseType="lpstr">
      <vt:lpstr>Unbounded</vt:lpstr>
      <vt:lpstr>Albert Sans</vt:lpstr>
      <vt:lpstr>Arial</vt:lpstr>
      <vt:lpstr>Calibri</vt:lpstr>
      <vt:lpstr>#9Slide03 Arima Madurai Black</vt:lpstr>
      <vt:lpstr>How to Make a Mind Map by Slidesgo</vt:lpstr>
      <vt:lpstr>PowerPoint Presentation</vt:lpstr>
      <vt:lpstr>BÀI 16</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2024-07-22T18:49:01Z</dcterms:modified>
</cp:coreProperties>
</file>