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0" r:id="rId6"/>
  </p:sldMasterIdLst>
  <p:sldIdLst>
    <p:sldId id="282" r:id="rId7"/>
    <p:sldId id="283" r:id="rId8"/>
    <p:sldId id="284" r:id="rId9"/>
    <p:sldId id="285" r:id="rId10"/>
    <p:sldId id="286" r:id="rId11"/>
    <p:sldId id="287" r:id="rId12"/>
    <p:sldId id="288" r:id="rId13"/>
    <p:sldId id="289" r:id="rId14"/>
    <p:sldId id="290" r:id="rId15"/>
    <p:sldId id="291" r:id="rId16"/>
    <p:sldId id="292" r:id="rId17"/>
    <p:sldId id="257" r:id="rId18"/>
    <p:sldId id="256" r:id="rId19"/>
    <p:sldId id="258" r:id="rId20"/>
    <p:sldId id="265" r:id="rId21"/>
    <p:sldId id="298" r:id="rId22"/>
    <p:sldId id="259" r:id="rId23"/>
    <p:sldId id="294" r:id="rId24"/>
    <p:sldId id="295" r:id="rId25"/>
    <p:sldId id="296" r:id="rId26"/>
    <p:sldId id="297" r:id="rId27"/>
    <p:sldId id="262" r:id="rId28"/>
    <p:sldId id="263" r:id="rId29"/>
    <p:sldId id="264" r:id="rId30"/>
    <p:sldId id="266" r:id="rId31"/>
    <p:sldId id="267" r:id="rId32"/>
    <p:sldId id="269" r:id="rId33"/>
    <p:sldId id="268" r:id="rId34"/>
    <p:sldId id="273" r:id="rId35"/>
    <p:sldId id="271" r:id="rId36"/>
    <p:sldId id="272"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73" d="100"/>
          <a:sy n="73"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88E77294-7C7C-4958-8299-BFE66BA23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74003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9CC162EE-311C-457E-9181-40B82BAE25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46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E78AC5A8-3400-452E-B367-9CF5C0DEFA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139059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30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51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5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3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12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5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6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319BC32E-B455-4F2C-903A-6406922BC5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420082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1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89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35219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3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8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34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88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5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6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6A5D2442-1272-4018-992D-5AE7799C88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72334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80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2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26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99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72363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46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080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72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1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6" name="Footer Placeholder 5">
            <a:extLst>
              <a:ext uri="{FF2B5EF4-FFF2-40B4-BE49-F238E27FC236}">
                <a16:creationId xmlns:a16="http://schemas.microsoft.com/office/drawing/2014/main" id="{0705B2EF-B7E6-4851-AEFF-9829CB9F0A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993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674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827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135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20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796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239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613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17D9-666D-6244-F6CF-EA73B1D16B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45C84-4A62-1393-55AA-ABB5464A5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E3F0-CB8D-1CE9-9255-451E4EB6502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F0B4EC-B094-1046-F1F8-05F9232CCD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5F30A3-258E-1673-C4FF-F3E4FFF767B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9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FA05-3E61-2E60-17D5-9B77E70DF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AB6B5-DB54-D150-0A63-5642E1C4A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CA578-FCC0-740E-39E9-AEF789553C3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BB6F239-0BFA-4917-3702-B885962199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65BDB2-4081-1546-AD1F-6523D8AFB75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159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985D-54E2-5037-EAAC-9DBB9D090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4F8D3-47F4-2A10-A4C8-7D557552E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5387D-26B3-9358-726B-952A8A1E960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AC6EEE-A4F2-4EDA-C8C2-BDC847DE23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AAFDC6B-9BF4-3783-1B8E-95E4B263BD6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1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8" name="Footer Placeholder 7">
            <a:extLst>
              <a:ext uri="{FF2B5EF4-FFF2-40B4-BE49-F238E27FC236}">
                <a16:creationId xmlns:a16="http://schemas.microsoft.com/office/drawing/2014/main" id="{474FAB6B-C79B-46ED-B897-E2D278E35FC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24690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A07A-69C1-A0B7-CEAE-FB800B986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41200-85DB-8EBA-D182-F4A362472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D5769-E5F7-3276-C52D-B2847D520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9AE62-4C74-9165-A815-374F80C4178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6C652F1-2E26-E87A-0BA2-81BAC74CEA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12BFDCE-31A2-5875-4686-884CFCCFFC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674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F60D-47FF-A25F-604C-62B660541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AC464-5F11-FB4D-8852-83BEB8E40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3230F-F65F-A445-67E4-6E2CFD34A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013777-2104-5C1C-D4B2-2E9C53A03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86DF9-0660-8EB3-D690-6F847E70D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26BF4-4A08-19B3-FDEA-59118389D2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B4C9F46-16AB-2958-EE12-2A6000193FA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2CC05D8-D9D1-16BA-7344-197DACDC8F4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391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2F50-6603-74A6-D96B-C705489D91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0997BE-70B6-1B8E-2683-246D4C32E89E}"/>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E0F6DAC-A4E5-858E-A61B-ECD6C004D97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D5E8D7-DAB9-4825-3094-84EB0021398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06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32038-4730-E897-D22B-AF9F4EDEE5D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DBE2327-B2D9-92D3-76F9-B6F22E42C5C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26478FA-FDEE-F846-4234-27A52EE2861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86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EE04-784C-0BC1-6AF0-8CBC317E7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9B2B2-EE23-3136-EC8F-0B77B1F68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604DA6-65E8-0D99-317D-EF7E8B80F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538FF-B4E9-C1ED-0640-FA09CC8E74F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B898FC-2F2F-9A70-C9D0-9FDA8033842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60AFDD-42B9-3DFD-ED79-9FF67F5702A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72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C313-3A34-0B29-323F-3FFB5632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56438-9013-5BBE-8815-7624D1FA0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431F55-04E7-7D7D-2641-01F9DB7F8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89FD4-AFC0-FD74-29D4-EBD2E5CB482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EBAEED6-6D2C-0C95-D1C0-E1D96FF06FD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191603A-DACE-DAD1-FBE7-C4BDE42FF5AF}"/>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954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2580-760C-C56A-CD96-45FB2BD96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8934D-3D39-3490-E347-028BC5747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01F90-B0CD-69AC-D7DE-6BF7D124A936}"/>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430594D-9CDC-F450-E79F-45FB63F88F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59BFCDB-96B4-5A9E-2DB7-2BB36EA1CFFA}"/>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78576-C136-C97F-C63F-BB0F34B6F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77458-12BA-ACB4-3919-58D420114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B65FB-9480-25BC-338A-6F51848500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1B69C4-5328-691B-8E6B-2C1C3D03C7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E22F3C-C0F6-6E49-41C8-75763F677BC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420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8E77294-7C7C-4958-8299-BFE66BA2337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2465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319BC32E-B455-4F2C-903A-6406922BC5F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897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4" name="Footer Placeholder 3">
            <a:extLst>
              <a:ext uri="{FF2B5EF4-FFF2-40B4-BE49-F238E27FC236}">
                <a16:creationId xmlns:a16="http://schemas.microsoft.com/office/drawing/2014/main" id="{48F760A8-17D5-4124-A9FF-2DA32B7ED00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882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A5D2442-1272-4018-992D-5AE7799C887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9777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705B2EF-B7E6-4851-AEFF-9829CB9F0A4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4710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474FAB6B-C79B-46ED-B897-E2D278E35FCB}"/>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8065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48F760A8-17D5-4124-A9FF-2DA32B7ED00D}"/>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66099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83177AA0-B137-4C3B-A7D4-BD09124FCAD9}"/>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890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4D6A7458-EE9B-4F81-B771-932C5DE96AE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16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8E1AB72D-D200-47EA-81ED-840604B6808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8358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CC162EE-311C-457E-9181-40B82BAE250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77580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78AC5A8-3400-452E-B367-9CF5C0DEFAD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882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3" name="Footer Placeholder 2">
            <a:extLst>
              <a:ext uri="{FF2B5EF4-FFF2-40B4-BE49-F238E27FC236}">
                <a16:creationId xmlns:a16="http://schemas.microsoft.com/office/drawing/2014/main" id="{83177AA0-B137-4C3B-A7D4-BD09124FCA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2032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6" name="Footer Placeholder 5">
            <a:extLst>
              <a:ext uri="{FF2B5EF4-FFF2-40B4-BE49-F238E27FC236}">
                <a16:creationId xmlns:a16="http://schemas.microsoft.com/office/drawing/2014/main" id="{4D6A7458-EE9B-4F81-B771-932C5DE96A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44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t>12/11/2024</a:t>
            </a:fld>
            <a:endParaRPr lang="vi-VN"/>
          </a:p>
        </p:txBody>
      </p:sp>
      <p:sp>
        <p:nvSpPr>
          <p:cNvPr id="6" name="Footer Placeholder 5">
            <a:extLst>
              <a:ext uri="{FF2B5EF4-FFF2-40B4-BE49-F238E27FC236}">
                <a16:creationId xmlns:a16="http://schemas.microsoft.com/office/drawing/2014/main" id="{8E1AB72D-D200-47EA-81ED-840604B6808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79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t>12/11/2024</a:t>
            </a:fld>
            <a:endParaRPr lang="vi-VN"/>
          </a:p>
        </p:txBody>
      </p:sp>
      <p:sp>
        <p:nvSpPr>
          <p:cNvPr id="5" name="Footer Placeholder 4">
            <a:extLst>
              <a:ext uri="{FF2B5EF4-FFF2-40B4-BE49-F238E27FC236}">
                <a16:creationId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t>‹#›</a:t>
            </a:fld>
            <a:endParaRPr lang="vi-VN"/>
          </a:p>
        </p:txBody>
      </p:sp>
    </p:spTree>
    <p:extLst>
      <p:ext uri="{BB962C8B-B14F-4D97-AF65-F5344CB8AC3E}">
        <p14:creationId xmlns:p14="http://schemas.microsoft.com/office/powerpoint/2010/main" val="384274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2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76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2000468-D689-4A39-A1C1-E091677A26FB}" type="slidenum">
              <a:rPr lang="en-US" smtClean="0">
                <a:solidFill>
                  <a:srgbClr val="B71E42"/>
                </a:solidFill>
              </a:rPr>
              <a:pPr/>
              <a:t>‹#›</a:t>
            </a:fld>
            <a:endParaRPr lang="en-US">
              <a:solidFill>
                <a:srgbClr val="B71E42"/>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655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FFF0B2-D641-9EB2-35CF-415CDFF95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2B8E4-A5C1-93AB-EFF8-0F9FADE39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0F018-D6CA-6BC0-5F7A-385F00DAC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11/12/2024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A82C4E-3536-543A-B0FD-C7AC435A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876C18-46F4-130D-1D14-84B06EFF7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820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solidFill>
                  <a:prstClr val="black">
                    <a:tint val="75000"/>
                  </a:prstClr>
                </a:solidFill>
              </a:rPr>
              <a:pPr/>
              <a:t>12/11/2024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01237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Vì sao ngày càng có nhiều người Ấn Độ làm CEO các Tập đoàn đa quốc">
            <a:extLst>
              <a:ext uri="{FF2B5EF4-FFF2-40B4-BE49-F238E27FC236}">
                <a16:creationId xmlns:a16="http://schemas.microsoft.com/office/drawing/2014/main" id="{6CC7CE0E-FFBA-43E6-B957-E4C5A67D12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79" b="1"/>
          <a:stretch/>
        </p:blipFill>
        <p:spPr bwMode="auto">
          <a:xfrm>
            <a:off x="101600" y="99211"/>
            <a:ext cx="11839247" cy="665957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a:extLst>
              <a:ext uri="{FF2B5EF4-FFF2-40B4-BE49-F238E27FC236}">
                <a16:creationId xmlns:a16="http://schemas.microsoft.com/office/drawing/2014/main" id="{9D7E6B58-32EE-40FF-8A29-FCD17324DAC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2400" b="1" u="sng" dirty="0">
                <a:solidFill>
                  <a:srgbClr val="ED7D31">
                    <a:lumMod val="75000"/>
                  </a:srgbClr>
                </a:solidFill>
                <a:latin typeface="Times New Roman" panose="02020603050405020304" pitchFamily="18" charset="0"/>
                <a:cs typeface="Times New Roman" panose="02020603050405020304" pitchFamily="18" charset="0"/>
              </a:rPr>
              <a:t>BÀI 5. ẤN ĐỘ TỪ THẾ KỈ IV ĐẾN GIỮA THẾ KỈ XIX</a:t>
            </a:r>
            <a:endParaRPr lang="en-US" alt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0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2819400" y="1143000"/>
            <a:ext cx="6400800" cy="1905000"/>
          </a:xfrm>
        </p:spPr>
        <p:txBody>
          <a:bodyPr/>
          <a:lstStyle/>
          <a:p>
            <a:pPr eaLnBrk="1" hangingPunct="1"/>
            <a:r>
              <a:rPr lang="en-US" altLang="en-US"/>
              <a:t> </a:t>
            </a:r>
          </a:p>
        </p:txBody>
      </p:sp>
      <p:sp>
        <p:nvSpPr>
          <p:cNvPr id="2066" name="AutoShape 18"/>
          <p:cNvSpPr>
            <a:spLocks noChangeArrowheads="1"/>
          </p:cNvSpPr>
          <p:nvPr/>
        </p:nvSpPr>
        <p:spPr bwMode="auto">
          <a:xfrm>
            <a:off x="10764095" y="3429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67" name="AutoShape 19"/>
          <p:cNvSpPr>
            <a:spLocks noChangeArrowheads="1"/>
          </p:cNvSpPr>
          <p:nvPr/>
        </p:nvSpPr>
        <p:spPr bwMode="auto">
          <a:xfrm>
            <a:off x="5278861" y="6248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0" name="AutoShape 22"/>
          <p:cNvSpPr>
            <a:spLocks noChangeArrowheads="1"/>
          </p:cNvSpPr>
          <p:nvPr/>
        </p:nvSpPr>
        <p:spPr bwMode="auto">
          <a:xfrm>
            <a:off x="3014276" y="6324600"/>
            <a:ext cx="533400" cy="3048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1" name="AutoShape 23"/>
          <p:cNvSpPr>
            <a:spLocks noChangeArrowheads="1"/>
          </p:cNvSpPr>
          <p:nvPr/>
        </p:nvSpPr>
        <p:spPr bwMode="auto">
          <a:xfrm>
            <a:off x="7494815" y="61722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2" name="AutoShape 24"/>
          <p:cNvSpPr>
            <a:spLocks noChangeArrowheads="1"/>
          </p:cNvSpPr>
          <p:nvPr/>
        </p:nvSpPr>
        <p:spPr bwMode="auto">
          <a:xfrm>
            <a:off x="152400" y="53340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4" name="AutoShape 26"/>
          <p:cNvSpPr>
            <a:spLocks noChangeArrowheads="1"/>
          </p:cNvSpPr>
          <p:nvPr/>
        </p:nvSpPr>
        <p:spPr bwMode="auto">
          <a:xfrm>
            <a:off x="4065845" y="5067295"/>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5" name="AutoShape 27"/>
          <p:cNvSpPr>
            <a:spLocks noChangeArrowheads="1"/>
          </p:cNvSpPr>
          <p:nvPr/>
        </p:nvSpPr>
        <p:spPr bwMode="auto">
          <a:xfrm>
            <a:off x="10915650"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6" name="AutoShape 28"/>
          <p:cNvSpPr>
            <a:spLocks noChangeArrowheads="1"/>
          </p:cNvSpPr>
          <p:nvPr/>
        </p:nvSpPr>
        <p:spPr bwMode="auto">
          <a:xfrm>
            <a:off x="152400" y="533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 name="Rectangle 1"/>
          <p:cNvSpPr/>
          <p:nvPr/>
        </p:nvSpPr>
        <p:spPr>
          <a:xfrm>
            <a:off x="1732864" y="1630737"/>
            <a:ext cx="9182786" cy="1569660"/>
          </a:xfrm>
          <a:prstGeom prst="rect">
            <a:avLst/>
          </a:prstGeom>
          <a:noFill/>
        </p:spPr>
        <p:txBody>
          <a:bodyPr wrap="square" lIns="91440" tIns="45720" rIns="91440" bIns="45720">
            <a:spAutoFit/>
          </a:bodyPr>
          <a:lstStyle/>
          <a:p>
            <a:pPr algn="ctr">
              <a:defRPr/>
            </a:pP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ẤN ĐỘ TỪ THẾ KỈ IV ĐẾN GIỮA THẾ KỈ XIX (</a:t>
            </a:r>
            <a:r>
              <a:rPr lang="en-US" altLang="en-US" sz="4800" b="1" dirty="0" err="1">
                <a:ln w="0"/>
                <a:solidFill>
                  <a:srgbClr val="C00000"/>
                </a:solidFill>
                <a:effectLst>
                  <a:reflection blurRad="6350" stA="53000" endA="300" endPos="35500" dir="5400000" sy="-90000" algn="bl" rotWithShape="0"/>
                </a:effectLst>
                <a:latin typeface="Times New Roman" panose="02020603050405020304" pitchFamily="18" charset="0"/>
              </a:rPr>
              <a:t>Tiết</a:t>
            </a: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 1) </a:t>
            </a:r>
          </a:p>
        </p:txBody>
      </p:sp>
      <p:pic>
        <p:nvPicPr>
          <p:cNvPr id="19"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6780" y="5037363"/>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18963" y="4818288"/>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6"/>
          <p:cNvSpPr>
            <a:spLocks noChangeArrowheads="1"/>
          </p:cNvSpPr>
          <p:nvPr/>
        </p:nvSpPr>
        <p:spPr bwMode="auto">
          <a:xfrm>
            <a:off x="6289268"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3" name="Rectangle 2">
            <a:extLst>
              <a:ext uri="{FF2B5EF4-FFF2-40B4-BE49-F238E27FC236}">
                <a16:creationId xmlns:a16="http://schemas.microsoft.com/office/drawing/2014/main" id="{83B5ED69-E6F9-7E45-9A68-5683D910BCB1}"/>
              </a:ext>
            </a:extLst>
          </p:cNvPr>
          <p:cNvSpPr/>
          <p:nvPr/>
        </p:nvSpPr>
        <p:spPr>
          <a:xfrm>
            <a:off x="4585002" y="62112"/>
            <a:ext cx="2454518" cy="923330"/>
          </a:xfrm>
          <a:prstGeom prst="rect">
            <a:avLst/>
          </a:prstGeom>
        </p:spPr>
        <p:txBody>
          <a:bodyPr wrap="none">
            <a:spAutoFit/>
          </a:bodyPr>
          <a:lstStyle/>
          <a:p>
            <a:pPr algn="ctr">
              <a:defRPr/>
            </a:pPr>
            <a:r>
              <a:rPr lang="en-US" altLang="en-US" sz="540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Times New Roman" panose="02020603050405020304" pitchFamily="18" charset="0"/>
              </a:rPr>
              <a:t>BÀI 5.  </a:t>
            </a:r>
          </a:p>
        </p:txBody>
      </p:sp>
    </p:spTree>
    <p:extLst>
      <p:ext uri="{BB962C8B-B14F-4D97-AF65-F5344CB8AC3E}">
        <p14:creationId xmlns:p14="http://schemas.microsoft.com/office/powerpoint/2010/main" val="2100301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childTnLst>
                                </p:cTn>
                              </p:par>
                              <p:par>
                                <p:cTn id="15" presetID="35" presetClass="entr" presetSubtype="0" repeatCount="indefinite" fill="hold" nodeType="with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fade">
                                      <p:cBhvr>
                                        <p:cTn id="17" dur="5000"/>
                                        <p:tgtEl>
                                          <p:spTgt spid="2066"/>
                                        </p:tgtEl>
                                      </p:cBhvr>
                                    </p:animEffect>
                                    <p:anim calcmode="lin" valueType="num">
                                      <p:cBhvr>
                                        <p:cTn id="18" dur="5000" fill="hold"/>
                                        <p:tgtEl>
                                          <p:spTgt spid="2066"/>
                                        </p:tgtEl>
                                        <p:attrNameLst>
                                          <p:attrName>style.rotation</p:attrName>
                                        </p:attrNameLst>
                                      </p:cBhvr>
                                      <p:tavLst>
                                        <p:tav tm="0">
                                          <p:val>
                                            <p:fltVal val="720"/>
                                          </p:val>
                                        </p:tav>
                                        <p:tav tm="100000">
                                          <p:val>
                                            <p:fltVal val="0"/>
                                          </p:val>
                                        </p:tav>
                                      </p:tavLst>
                                    </p:anim>
                                    <p:anim calcmode="lin" valueType="num">
                                      <p:cBhvr>
                                        <p:cTn id="19" dur="5000" fill="hold"/>
                                        <p:tgtEl>
                                          <p:spTgt spid="2066"/>
                                        </p:tgtEl>
                                        <p:attrNameLst>
                                          <p:attrName>ppt_h</p:attrName>
                                        </p:attrNameLst>
                                      </p:cBhvr>
                                      <p:tavLst>
                                        <p:tav tm="0">
                                          <p:val>
                                            <p:fltVal val="0"/>
                                          </p:val>
                                        </p:tav>
                                        <p:tav tm="100000">
                                          <p:val>
                                            <p:strVal val="#ppt_h"/>
                                          </p:val>
                                        </p:tav>
                                      </p:tavLst>
                                    </p:anim>
                                    <p:anim calcmode="lin" valueType="num">
                                      <p:cBhvr>
                                        <p:cTn id="20" dur="5000" fill="hold"/>
                                        <p:tgtEl>
                                          <p:spTgt spid="2066"/>
                                        </p:tgtEl>
                                        <p:attrNameLst>
                                          <p:attrName>ppt_w</p:attrName>
                                        </p:attrNameLst>
                                      </p:cBhvr>
                                      <p:tavLst>
                                        <p:tav tm="0">
                                          <p:val>
                                            <p:fltVal val="0"/>
                                          </p:val>
                                        </p:tav>
                                        <p:tav tm="100000">
                                          <p:val>
                                            <p:strVal val="#ppt_w"/>
                                          </p:val>
                                        </p:tav>
                                      </p:tavLst>
                                    </p:anim>
                                  </p:childTnLst>
                                </p:cTn>
                              </p:par>
                              <p:par>
                                <p:cTn id="21" presetID="35" presetClass="entr" presetSubtype="0" repeatCount="indefinite" fill="hold" nodeType="withEffect">
                                  <p:stCondLst>
                                    <p:cond delay="0"/>
                                  </p:stCondLst>
                                  <p:childTnLst>
                                    <p:set>
                                      <p:cBhvr>
                                        <p:cTn id="22" dur="1" fill="hold">
                                          <p:stCondLst>
                                            <p:cond delay="0"/>
                                          </p:stCondLst>
                                        </p:cTn>
                                        <p:tgtEl>
                                          <p:spTgt spid="2067"/>
                                        </p:tgtEl>
                                        <p:attrNameLst>
                                          <p:attrName>style.visibility</p:attrName>
                                        </p:attrNameLst>
                                      </p:cBhvr>
                                      <p:to>
                                        <p:strVal val="visible"/>
                                      </p:to>
                                    </p:set>
                                    <p:animEffect transition="in" filter="fade">
                                      <p:cBhvr>
                                        <p:cTn id="23" dur="5000"/>
                                        <p:tgtEl>
                                          <p:spTgt spid="2067"/>
                                        </p:tgtEl>
                                      </p:cBhvr>
                                    </p:animEffect>
                                    <p:anim calcmode="lin" valueType="num">
                                      <p:cBhvr>
                                        <p:cTn id="24" dur="5000" fill="hold"/>
                                        <p:tgtEl>
                                          <p:spTgt spid="2067"/>
                                        </p:tgtEl>
                                        <p:attrNameLst>
                                          <p:attrName>style.rotation</p:attrName>
                                        </p:attrNameLst>
                                      </p:cBhvr>
                                      <p:tavLst>
                                        <p:tav tm="0">
                                          <p:val>
                                            <p:fltVal val="720"/>
                                          </p:val>
                                        </p:tav>
                                        <p:tav tm="100000">
                                          <p:val>
                                            <p:fltVal val="0"/>
                                          </p:val>
                                        </p:tav>
                                      </p:tavLst>
                                    </p:anim>
                                    <p:anim calcmode="lin" valueType="num">
                                      <p:cBhvr>
                                        <p:cTn id="25" dur="5000" fill="hold"/>
                                        <p:tgtEl>
                                          <p:spTgt spid="2067"/>
                                        </p:tgtEl>
                                        <p:attrNameLst>
                                          <p:attrName>ppt_h</p:attrName>
                                        </p:attrNameLst>
                                      </p:cBhvr>
                                      <p:tavLst>
                                        <p:tav tm="0">
                                          <p:val>
                                            <p:fltVal val="0"/>
                                          </p:val>
                                        </p:tav>
                                        <p:tav tm="100000">
                                          <p:val>
                                            <p:strVal val="#ppt_h"/>
                                          </p:val>
                                        </p:tav>
                                      </p:tavLst>
                                    </p:anim>
                                    <p:anim calcmode="lin" valueType="num">
                                      <p:cBhvr>
                                        <p:cTn id="26" dur="5000" fill="hold"/>
                                        <p:tgtEl>
                                          <p:spTgt spid="2067"/>
                                        </p:tgtEl>
                                        <p:attrNameLst>
                                          <p:attrName>ppt_w</p:attrName>
                                        </p:attrNameLst>
                                      </p:cBhvr>
                                      <p:tavLst>
                                        <p:tav tm="0">
                                          <p:val>
                                            <p:fltVal val="0"/>
                                          </p:val>
                                        </p:tav>
                                        <p:tav tm="100000">
                                          <p:val>
                                            <p:strVal val="#ppt_w"/>
                                          </p:val>
                                        </p:tav>
                                      </p:tavLst>
                                    </p:anim>
                                  </p:childTnLst>
                                </p:cTn>
                              </p:par>
                              <p:par>
                                <p:cTn id="27" presetID="35" presetClass="entr" presetSubtype="0" repeatCount="indefinite"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animEffect transition="in" filter="fade">
                                      <p:cBhvr>
                                        <p:cTn id="29" dur="5000"/>
                                        <p:tgtEl>
                                          <p:spTgt spid="2070"/>
                                        </p:tgtEl>
                                      </p:cBhvr>
                                    </p:animEffect>
                                    <p:anim calcmode="lin" valueType="num">
                                      <p:cBhvr>
                                        <p:cTn id="30" dur="5000" fill="hold"/>
                                        <p:tgtEl>
                                          <p:spTgt spid="2070"/>
                                        </p:tgtEl>
                                        <p:attrNameLst>
                                          <p:attrName>style.rotation</p:attrName>
                                        </p:attrNameLst>
                                      </p:cBhvr>
                                      <p:tavLst>
                                        <p:tav tm="0">
                                          <p:val>
                                            <p:fltVal val="720"/>
                                          </p:val>
                                        </p:tav>
                                        <p:tav tm="100000">
                                          <p:val>
                                            <p:fltVal val="0"/>
                                          </p:val>
                                        </p:tav>
                                      </p:tavLst>
                                    </p:anim>
                                    <p:anim calcmode="lin" valueType="num">
                                      <p:cBhvr>
                                        <p:cTn id="31" dur="5000" fill="hold"/>
                                        <p:tgtEl>
                                          <p:spTgt spid="2070"/>
                                        </p:tgtEl>
                                        <p:attrNameLst>
                                          <p:attrName>ppt_h</p:attrName>
                                        </p:attrNameLst>
                                      </p:cBhvr>
                                      <p:tavLst>
                                        <p:tav tm="0">
                                          <p:val>
                                            <p:fltVal val="0"/>
                                          </p:val>
                                        </p:tav>
                                        <p:tav tm="100000">
                                          <p:val>
                                            <p:strVal val="#ppt_h"/>
                                          </p:val>
                                        </p:tav>
                                      </p:tavLst>
                                    </p:anim>
                                    <p:anim calcmode="lin" valueType="num">
                                      <p:cBhvr>
                                        <p:cTn id="32" dur="5000" fill="hold"/>
                                        <p:tgtEl>
                                          <p:spTgt spid="2070"/>
                                        </p:tgtEl>
                                        <p:attrNameLst>
                                          <p:attrName>ppt_w</p:attrName>
                                        </p:attrNameLst>
                                      </p:cBhvr>
                                      <p:tavLst>
                                        <p:tav tm="0">
                                          <p:val>
                                            <p:fltVal val="0"/>
                                          </p:val>
                                        </p:tav>
                                        <p:tav tm="100000">
                                          <p:val>
                                            <p:strVal val="#ppt_w"/>
                                          </p:val>
                                        </p:tav>
                                      </p:tavLst>
                                    </p:anim>
                                  </p:childTnLst>
                                </p:cTn>
                              </p:par>
                              <p:par>
                                <p:cTn id="33" presetID="35" presetClass="entr" presetSubtype="0" repeatCount="indefinite" fill="hold" nodeType="withEffect">
                                  <p:stCondLst>
                                    <p:cond delay="0"/>
                                  </p:stCondLst>
                                  <p:childTnLst>
                                    <p:set>
                                      <p:cBhvr>
                                        <p:cTn id="34" dur="1" fill="hold">
                                          <p:stCondLst>
                                            <p:cond delay="0"/>
                                          </p:stCondLst>
                                        </p:cTn>
                                        <p:tgtEl>
                                          <p:spTgt spid="2071"/>
                                        </p:tgtEl>
                                        <p:attrNameLst>
                                          <p:attrName>style.visibility</p:attrName>
                                        </p:attrNameLst>
                                      </p:cBhvr>
                                      <p:to>
                                        <p:strVal val="visible"/>
                                      </p:to>
                                    </p:set>
                                    <p:animEffect transition="in" filter="fade">
                                      <p:cBhvr>
                                        <p:cTn id="35" dur="5000"/>
                                        <p:tgtEl>
                                          <p:spTgt spid="2071"/>
                                        </p:tgtEl>
                                      </p:cBhvr>
                                    </p:animEffect>
                                    <p:anim calcmode="lin" valueType="num">
                                      <p:cBhvr>
                                        <p:cTn id="36" dur="5000" fill="hold"/>
                                        <p:tgtEl>
                                          <p:spTgt spid="2071"/>
                                        </p:tgtEl>
                                        <p:attrNameLst>
                                          <p:attrName>style.rotation</p:attrName>
                                        </p:attrNameLst>
                                      </p:cBhvr>
                                      <p:tavLst>
                                        <p:tav tm="0">
                                          <p:val>
                                            <p:fltVal val="720"/>
                                          </p:val>
                                        </p:tav>
                                        <p:tav tm="100000">
                                          <p:val>
                                            <p:fltVal val="0"/>
                                          </p:val>
                                        </p:tav>
                                      </p:tavLst>
                                    </p:anim>
                                    <p:anim calcmode="lin" valueType="num">
                                      <p:cBhvr>
                                        <p:cTn id="37" dur="5000" fill="hold"/>
                                        <p:tgtEl>
                                          <p:spTgt spid="2071"/>
                                        </p:tgtEl>
                                        <p:attrNameLst>
                                          <p:attrName>ppt_h</p:attrName>
                                        </p:attrNameLst>
                                      </p:cBhvr>
                                      <p:tavLst>
                                        <p:tav tm="0">
                                          <p:val>
                                            <p:fltVal val="0"/>
                                          </p:val>
                                        </p:tav>
                                        <p:tav tm="100000">
                                          <p:val>
                                            <p:strVal val="#ppt_h"/>
                                          </p:val>
                                        </p:tav>
                                      </p:tavLst>
                                    </p:anim>
                                    <p:anim calcmode="lin" valueType="num">
                                      <p:cBhvr>
                                        <p:cTn id="38" dur="5000" fill="hold"/>
                                        <p:tgtEl>
                                          <p:spTgt spid="2071"/>
                                        </p:tgtEl>
                                        <p:attrNameLst>
                                          <p:attrName>ppt_w</p:attrName>
                                        </p:attrNameLst>
                                      </p:cBhvr>
                                      <p:tavLst>
                                        <p:tav tm="0">
                                          <p:val>
                                            <p:fltVal val="0"/>
                                          </p:val>
                                        </p:tav>
                                        <p:tav tm="100000">
                                          <p:val>
                                            <p:strVal val="#ppt_w"/>
                                          </p:val>
                                        </p:tav>
                                      </p:tavLst>
                                    </p:anim>
                                  </p:childTnLst>
                                </p:cTn>
                              </p:par>
                              <p:par>
                                <p:cTn id="39" presetID="35" presetClass="entr" presetSubtype="0" repeatCount="indefinite" fill="hold" nodeType="with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fade">
                                      <p:cBhvr>
                                        <p:cTn id="41" dur="5000"/>
                                        <p:tgtEl>
                                          <p:spTgt spid="2072"/>
                                        </p:tgtEl>
                                      </p:cBhvr>
                                    </p:animEffect>
                                    <p:anim calcmode="lin" valueType="num">
                                      <p:cBhvr>
                                        <p:cTn id="42" dur="5000" fill="hold"/>
                                        <p:tgtEl>
                                          <p:spTgt spid="2072"/>
                                        </p:tgtEl>
                                        <p:attrNameLst>
                                          <p:attrName>style.rotation</p:attrName>
                                        </p:attrNameLst>
                                      </p:cBhvr>
                                      <p:tavLst>
                                        <p:tav tm="0">
                                          <p:val>
                                            <p:fltVal val="720"/>
                                          </p:val>
                                        </p:tav>
                                        <p:tav tm="100000">
                                          <p:val>
                                            <p:fltVal val="0"/>
                                          </p:val>
                                        </p:tav>
                                      </p:tavLst>
                                    </p:anim>
                                    <p:anim calcmode="lin" valueType="num">
                                      <p:cBhvr>
                                        <p:cTn id="43" dur="5000" fill="hold"/>
                                        <p:tgtEl>
                                          <p:spTgt spid="2072"/>
                                        </p:tgtEl>
                                        <p:attrNameLst>
                                          <p:attrName>ppt_h</p:attrName>
                                        </p:attrNameLst>
                                      </p:cBhvr>
                                      <p:tavLst>
                                        <p:tav tm="0">
                                          <p:val>
                                            <p:fltVal val="0"/>
                                          </p:val>
                                        </p:tav>
                                        <p:tav tm="100000">
                                          <p:val>
                                            <p:strVal val="#ppt_h"/>
                                          </p:val>
                                        </p:tav>
                                      </p:tavLst>
                                    </p:anim>
                                    <p:anim calcmode="lin" valueType="num">
                                      <p:cBhvr>
                                        <p:cTn id="44" dur="5000" fill="hold"/>
                                        <p:tgtEl>
                                          <p:spTgt spid="2072"/>
                                        </p:tgtEl>
                                        <p:attrNameLst>
                                          <p:attrName>ppt_w</p:attrName>
                                        </p:attrNameLst>
                                      </p:cBhvr>
                                      <p:tavLst>
                                        <p:tav tm="0">
                                          <p:val>
                                            <p:fltVal val="0"/>
                                          </p:val>
                                        </p:tav>
                                        <p:tav tm="100000">
                                          <p:val>
                                            <p:strVal val="#ppt_w"/>
                                          </p:val>
                                        </p:tav>
                                      </p:tavLst>
                                    </p:anim>
                                  </p:childTnLst>
                                </p:cTn>
                              </p:par>
                              <p:par>
                                <p:cTn id="45" presetID="35" presetClass="entr" presetSubtype="0" repeatCount="indefinite" fill="hold" nodeType="withEffect">
                                  <p:stCondLst>
                                    <p:cond delay="0"/>
                                  </p:stCondLst>
                                  <p:childTnLst>
                                    <p:set>
                                      <p:cBhvr>
                                        <p:cTn id="46" dur="1" fill="hold">
                                          <p:stCondLst>
                                            <p:cond delay="0"/>
                                          </p:stCondLst>
                                        </p:cTn>
                                        <p:tgtEl>
                                          <p:spTgt spid="2074"/>
                                        </p:tgtEl>
                                        <p:attrNameLst>
                                          <p:attrName>style.visibility</p:attrName>
                                        </p:attrNameLst>
                                      </p:cBhvr>
                                      <p:to>
                                        <p:strVal val="visible"/>
                                      </p:to>
                                    </p:set>
                                    <p:animEffect transition="in" filter="fade">
                                      <p:cBhvr>
                                        <p:cTn id="47" dur="5000"/>
                                        <p:tgtEl>
                                          <p:spTgt spid="2074"/>
                                        </p:tgtEl>
                                      </p:cBhvr>
                                    </p:animEffect>
                                    <p:anim calcmode="lin" valueType="num">
                                      <p:cBhvr>
                                        <p:cTn id="48" dur="5000" fill="hold"/>
                                        <p:tgtEl>
                                          <p:spTgt spid="2074"/>
                                        </p:tgtEl>
                                        <p:attrNameLst>
                                          <p:attrName>style.rotation</p:attrName>
                                        </p:attrNameLst>
                                      </p:cBhvr>
                                      <p:tavLst>
                                        <p:tav tm="0">
                                          <p:val>
                                            <p:fltVal val="720"/>
                                          </p:val>
                                        </p:tav>
                                        <p:tav tm="100000">
                                          <p:val>
                                            <p:fltVal val="0"/>
                                          </p:val>
                                        </p:tav>
                                      </p:tavLst>
                                    </p:anim>
                                    <p:anim calcmode="lin" valueType="num">
                                      <p:cBhvr>
                                        <p:cTn id="49" dur="5000" fill="hold"/>
                                        <p:tgtEl>
                                          <p:spTgt spid="2074"/>
                                        </p:tgtEl>
                                        <p:attrNameLst>
                                          <p:attrName>ppt_h</p:attrName>
                                        </p:attrNameLst>
                                      </p:cBhvr>
                                      <p:tavLst>
                                        <p:tav tm="0">
                                          <p:val>
                                            <p:fltVal val="0"/>
                                          </p:val>
                                        </p:tav>
                                        <p:tav tm="100000">
                                          <p:val>
                                            <p:strVal val="#ppt_h"/>
                                          </p:val>
                                        </p:tav>
                                      </p:tavLst>
                                    </p:anim>
                                    <p:anim calcmode="lin" valueType="num">
                                      <p:cBhvr>
                                        <p:cTn id="50" dur="5000" fill="hold"/>
                                        <p:tgtEl>
                                          <p:spTgt spid="2074"/>
                                        </p:tgtEl>
                                        <p:attrNameLst>
                                          <p:attrName>ppt_w</p:attrName>
                                        </p:attrNameLst>
                                      </p:cBhvr>
                                      <p:tavLst>
                                        <p:tav tm="0">
                                          <p:val>
                                            <p:fltVal val="0"/>
                                          </p:val>
                                        </p:tav>
                                        <p:tav tm="100000">
                                          <p:val>
                                            <p:strVal val="#ppt_w"/>
                                          </p:val>
                                        </p:tav>
                                      </p:tavLst>
                                    </p:anim>
                                  </p:childTnLst>
                                </p:cTn>
                              </p:par>
                              <p:par>
                                <p:cTn id="51" presetID="35" presetClass="entr" presetSubtype="0" repeatCount="indefinite" fill="hold" nodeType="withEffect">
                                  <p:stCondLst>
                                    <p:cond delay="0"/>
                                  </p:stCondLst>
                                  <p:childTnLst>
                                    <p:set>
                                      <p:cBhvr>
                                        <p:cTn id="52" dur="1" fill="hold">
                                          <p:stCondLst>
                                            <p:cond delay="0"/>
                                          </p:stCondLst>
                                        </p:cTn>
                                        <p:tgtEl>
                                          <p:spTgt spid="2075"/>
                                        </p:tgtEl>
                                        <p:attrNameLst>
                                          <p:attrName>style.visibility</p:attrName>
                                        </p:attrNameLst>
                                      </p:cBhvr>
                                      <p:to>
                                        <p:strVal val="visible"/>
                                      </p:to>
                                    </p:set>
                                    <p:animEffect transition="in" filter="fade">
                                      <p:cBhvr>
                                        <p:cTn id="53" dur="5000"/>
                                        <p:tgtEl>
                                          <p:spTgt spid="2075"/>
                                        </p:tgtEl>
                                      </p:cBhvr>
                                    </p:animEffect>
                                    <p:anim calcmode="lin" valueType="num">
                                      <p:cBhvr>
                                        <p:cTn id="54" dur="5000" fill="hold"/>
                                        <p:tgtEl>
                                          <p:spTgt spid="2075"/>
                                        </p:tgtEl>
                                        <p:attrNameLst>
                                          <p:attrName>style.rotation</p:attrName>
                                        </p:attrNameLst>
                                      </p:cBhvr>
                                      <p:tavLst>
                                        <p:tav tm="0">
                                          <p:val>
                                            <p:fltVal val="720"/>
                                          </p:val>
                                        </p:tav>
                                        <p:tav tm="100000">
                                          <p:val>
                                            <p:fltVal val="0"/>
                                          </p:val>
                                        </p:tav>
                                      </p:tavLst>
                                    </p:anim>
                                    <p:anim calcmode="lin" valueType="num">
                                      <p:cBhvr>
                                        <p:cTn id="55" dur="5000" fill="hold"/>
                                        <p:tgtEl>
                                          <p:spTgt spid="2075"/>
                                        </p:tgtEl>
                                        <p:attrNameLst>
                                          <p:attrName>ppt_h</p:attrName>
                                        </p:attrNameLst>
                                      </p:cBhvr>
                                      <p:tavLst>
                                        <p:tav tm="0">
                                          <p:val>
                                            <p:fltVal val="0"/>
                                          </p:val>
                                        </p:tav>
                                        <p:tav tm="100000">
                                          <p:val>
                                            <p:strVal val="#ppt_h"/>
                                          </p:val>
                                        </p:tav>
                                      </p:tavLst>
                                    </p:anim>
                                    <p:anim calcmode="lin" valueType="num">
                                      <p:cBhvr>
                                        <p:cTn id="56" dur="5000" fill="hold"/>
                                        <p:tgtEl>
                                          <p:spTgt spid="2075"/>
                                        </p:tgtEl>
                                        <p:attrNameLst>
                                          <p:attrName>ppt_w</p:attrName>
                                        </p:attrNameLst>
                                      </p:cBhvr>
                                      <p:tavLst>
                                        <p:tav tm="0">
                                          <p:val>
                                            <p:fltVal val="0"/>
                                          </p:val>
                                        </p:tav>
                                        <p:tav tm="100000">
                                          <p:val>
                                            <p:strVal val="#ppt_w"/>
                                          </p:val>
                                        </p:tav>
                                      </p:tavLst>
                                    </p:anim>
                                  </p:childTnLst>
                                </p:cTn>
                              </p:par>
                              <p:par>
                                <p:cTn id="57" presetID="35" presetClass="entr" presetSubtype="0" repeatCount="indefinite"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animEffect transition="in" filter="fade">
                                      <p:cBhvr>
                                        <p:cTn id="59" dur="5000"/>
                                        <p:tgtEl>
                                          <p:spTgt spid="2076"/>
                                        </p:tgtEl>
                                      </p:cBhvr>
                                    </p:animEffect>
                                    <p:anim calcmode="lin" valueType="num">
                                      <p:cBhvr>
                                        <p:cTn id="60" dur="5000" fill="hold"/>
                                        <p:tgtEl>
                                          <p:spTgt spid="2076"/>
                                        </p:tgtEl>
                                        <p:attrNameLst>
                                          <p:attrName>style.rotation</p:attrName>
                                        </p:attrNameLst>
                                      </p:cBhvr>
                                      <p:tavLst>
                                        <p:tav tm="0">
                                          <p:val>
                                            <p:fltVal val="720"/>
                                          </p:val>
                                        </p:tav>
                                        <p:tav tm="100000">
                                          <p:val>
                                            <p:fltVal val="0"/>
                                          </p:val>
                                        </p:tav>
                                      </p:tavLst>
                                    </p:anim>
                                    <p:anim calcmode="lin" valueType="num">
                                      <p:cBhvr>
                                        <p:cTn id="61" dur="5000" fill="hold"/>
                                        <p:tgtEl>
                                          <p:spTgt spid="2076"/>
                                        </p:tgtEl>
                                        <p:attrNameLst>
                                          <p:attrName>ppt_h</p:attrName>
                                        </p:attrNameLst>
                                      </p:cBhvr>
                                      <p:tavLst>
                                        <p:tav tm="0">
                                          <p:val>
                                            <p:fltVal val="0"/>
                                          </p:val>
                                        </p:tav>
                                        <p:tav tm="100000">
                                          <p:val>
                                            <p:strVal val="#ppt_h"/>
                                          </p:val>
                                        </p:tav>
                                      </p:tavLst>
                                    </p:anim>
                                    <p:anim calcmode="lin" valueType="num">
                                      <p:cBhvr>
                                        <p:cTn id="62" dur="5000" fill="hold"/>
                                        <p:tgtEl>
                                          <p:spTgt spid="2076"/>
                                        </p:tgtEl>
                                        <p:attrNameLst>
                                          <p:attrName>ppt_w</p:attrName>
                                        </p:attrNameLst>
                                      </p:cBhvr>
                                      <p:tavLst>
                                        <p:tav tm="0">
                                          <p:val>
                                            <p:fltVal val="0"/>
                                          </p:val>
                                        </p:tav>
                                        <p:tav tm="100000">
                                          <p:val>
                                            <p:strVal val="#ppt_w"/>
                                          </p:val>
                                        </p:tav>
                                      </p:tavLst>
                                    </p:anim>
                                  </p:childTnLst>
                                </p:cTn>
                              </p:par>
                              <p:par>
                                <p:cTn id="63" presetID="35" presetClass="entr" presetSubtype="0" repeatCount="indefinite"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0"/>
                                        <p:tgtEl>
                                          <p:spTgt spid="20"/>
                                        </p:tgtEl>
                                      </p:cBhvr>
                                    </p:animEffect>
                                    <p:anim calcmode="lin" valueType="num">
                                      <p:cBhvr>
                                        <p:cTn id="66" dur="5000" fill="hold"/>
                                        <p:tgtEl>
                                          <p:spTgt spid="20"/>
                                        </p:tgtEl>
                                        <p:attrNameLst>
                                          <p:attrName>style.rotation</p:attrName>
                                        </p:attrNameLst>
                                      </p:cBhvr>
                                      <p:tavLst>
                                        <p:tav tm="0">
                                          <p:val>
                                            <p:fltVal val="720"/>
                                          </p:val>
                                        </p:tav>
                                        <p:tav tm="100000">
                                          <p:val>
                                            <p:fltVal val="0"/>
                                          </p:val>
                                        </p:tav>
                                      </p:tavLst>
                                    </p:anim>
                                    <p:anim calcmode="lin" valueType="num">
                                      <p:cBhvr>
                                        <p:cTn id="67" dur="5000" fill="hold"/>
                                        <p:tgtEl>
                                          <p:spTgt spid="20"/>
                                        </p:tgtEl>
                                        <p:attrNameLst>
                                          <p:attrName>ppt_h</p:attrName>
                                        </p:attrNameLst>
                                      </p:cBhvr>
                                      <p:tavLst>
                                        <p:tav tm="0">
                                          <p:val>
                                            <p:fltVal val="0"/>
                                          </p:val>
                                        </p:tav>
                                        <p:tav tm="100000">
                                          <p:val>
                                            <p:strVal val="#ppt_h"/>
                                          </p:val>
                                        </p:tav>
                                      </p:tavLst>
                                    </p:anim>
                                    <p:anim calcmode="lin" valueType="num">
                                      <p:cBhvr>
                                        <p:cTn id="68" dur="5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410336" y="401284"/>
            <a:ext cx="101244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3200" b="1" dirty="0">
                <a:solidFill>
                  <a:srgbClr val="FF0000"/>
                </a:solidFill>
                <a:latin typeface="Times New Roman" panose="02020603050405020304" pitchFamily="18" charset="0"/>
                <a:cs typeface="Times New Roman" panose="02020603050405020304" pitchFamily="18" charset="0"/>
              </a:rPr>
              <a:t>Bài 5. ẤN ĐỘ TỪ THẾ KỈ IV ĐẾN GIỮA THẾ KỈ XIX</a:t>
            </a:r>
          </a:p>
        </p:txBody>
      </p:sp>
      <p:sp>
        <p:nvSpPr>
          <p:cNvPr id="7" name="Rectangle 6">
            <a:extLst>
              <a:ext uri="{FF2B5EF4-FFF2-40B4-BE49-F238E27FC236}">
                <a16:creationId xmlns:a16="http://schemas.microsoft.com/office/drawing/2014/main" id="{DB319768-7863-4A0A-AB11-3106C71E3D16}"/>
              </a:ext>
            </a:extLst>
          </p:cNvPr>
          <p:cNvSpPr>
            <a:spLocks noChangeArrowheads="1"/>
          </p:cNvSpPr>
          <p:nvPr/>
        </p:nvSpPr>
        <p:spPr bwMode="auto">
          <a:xfrm>
            <a:off x="228600" y="986059"/>
            <a:ext cx="82483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3000" b="1" u="sng">
                <a:solidFill>
                  <a:prstClr val="white"/>
                </a:solidFill>
                <a:latin typeface="Times New Roman" panose="02020603050405020304" pitchFamily="18" charset="0"/>
                <a:cs typeface="Times New Roman" panose="02020603050405020304" pitchFamily="18" charset="0"/>
              </a:rPr>
              <a:t>1. Ấn Độ thời phong kiến</a:t>
            </a:r>
            <a:endParaRPr lang="en-US" altLang="en-US" sz="3000" b="1" u="sng">
              <a:solidFill>
                <a:prstClr val="white"/>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38AB602-D28A-796D-4A3E-0891183ACF33}"/>
              </a:ext>
            </a:extLst>
          </p:cNvPr>
          <p:cNvSpPr/>
          <p:nvPr/>
        </p:nvSpPr>
        <p:spPr>
          <a:xfrm>
            <a:off x="409574" y="1540058"/>
            <a:ext cx="3905251" cy="13232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Học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xong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bài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này</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em</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sẽ</a:t>
            </a:r>
            <a:r>
              <a:rPr lang="en-US" sz="2400" b="1" dirty="0">
                <a:solidFill>
                  <a:prstClr val="white"/>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42CA793E-B4DE-68F9-D142-5F920A459113}"/>
              </a:ext>
            </a:extLst>
          </p:cNvPr>
          <p:cNvSpPr/>
          <p:nvPr/>
        </p:nvSpPr>
        <p:spPr>
          <a:xfrm>
            <a:off x="3581400" y="3009900"/>
            <a:ext cx="7696200" cy="3181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Gúp</a:t>
            </a:r>
            <a:r>
              <a:rPr lang="en-US" sz="2400" dirty="0">
                <a:solidFill>
                  <a:prstClr val="black"/>
                </a:solidFill>
                <a:latin typeface="Times New Roman" panose="02020603050405020304" pitchFamily="18" charset="0"/>
                <a:cs typeface="Times New Roman" panose="02020603050405020304" pitchFamily="18" charset="0"/>
              </a:rPr>
              <a:t>-ta, </a:t>
            </a:r>
            <a:r>
              <a:rPr lang="en-US" sz="2400" dirty="0" err="1">
                <a:solidFill>
                  <a:prstClr val="black"/>
                </a:solidFill>
                <a:latin typeface="Times New Roman" panose="02020603050405020304" pitchFamily="18" charset="0"/>
                <a:cs typeface="Times New Roman" panose="02020603050405020304" pitchFamily="18" charset="0"/>
              </a:rPr>
              <a:t>Đê</a:t>
            </a:r>
            <a:r>
              <a:rPr lang="en-US" sz="2400" dirty="0">
                <a:solidFill>
                  <a:prstClr val="black"/>
                </a:solidFill>
                <a:latin typeface="Times New Roman" panose="02020603050405020304" pitchFamily="18" charset="0"/>
                <a:cs typeface="Times New Roman" panose="02020603050405020304" pitchFamily="18" charset="0"/>
              </a:rPr>
              <a:t>-li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Mô-gôn</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IV </a:t>
            </a:r>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XIX.</a:t>
            </a:r>
          </a:p>
        </p:txBody>
      </p:sp>
    </p:spTree>
    <p:extLst>
      <p:ext uri="{BB962C8B-B14F-4D97-AF65-F5344CB8AC3E}">
        <p14:creationId xmlns:p14="http://schemas.microsoft.com/office/powerpoint/2010/main" val="248825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FD715A-AC0A-4D16-B1F5-C2D0DB132D32}"/>
              </a:ext>
            </a:extLst>
          </p:cNvPr>
          <p:cNvSpPr txBox="1"/>
          <p:nvPr/>
        </p:nvSpPr>
        <p:spPr>
          <a:xfrm>
            <a:off x="132061" y="4784426"/>
            <a:ext cx="11927878" cy="492443"/>
          </a:xfrm>
          <a:prstGeom prst="rect">
            <a:avLst/>
          </a:prstGeom>
          <a:noFill/>
        </p:spPr>
        <p:txBody>
          <a:bodyPr wrap="square" rtlCol="0">
            <a:spAutoFit/>
          </a:bodyPr>
          <a:lstStyle/>
          <a:p>
            <a:r>
              <a:rPr lang="vi-VN" sz="2600" b="1" dirty="0">
                <a:solidFill>
                  <a:srgbClr val="002060"/>
                </a:solidFill>
                <a:latin typeface="+mj-lt"/>
              </a:rPr>
              <a:t>Em đã từng biết về công trình kiến trúc này chưa</a:t>
            </a:r>
            <a:r>
              <a:rPr lang="vi-VN" sz="2600" b="1">
                <a:solidFill>
                  <a:srgbClr val="002060"/>
                </a:solidFill>
                <a:latin typeface="+mj-lt"/>
              </a:rPr>
              <a:t>? </a:t>
            </a:r>
            <a:endParaRPr lang="vi-VN" sz="2600" b="1" dirty="0">
              <a:solidFill>
                <a:srgbClr val="002060"/>
              </a:solidFill>
              <a:latin typeface="+mj-lt"/>
            </a:endParaRPr>
          </a:p>
        </p:txBody>
      </p:sp>
      <p:pic>
        <p:nvPicPr>
          <p:cNvPr id="1030" name="Picture 6" descr="Mộ Đại đế Akbar tại Lăng Sikandra | Expedia">
            <a:extLst>
              <a:ext uri="{FF2B5EF4-FFF2-40B4-BE49-F238E27FC236}">
                <a16:creationId xmlns:a16="http://schemas.microsoft.com/office/drawing/2014/main" id="{E8B99D73-2902-44CA-BF67-ABFF5EA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9" y="171450"/>
            <a:ext cx="7987179" cy="45870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BF90E5-B376-4A21-92F9-5DD42F57A4D4}"/>
              </a:ext>
            </a:extLst>
          </p:cNvPr>
          <p:cNvSpPr txBox="1"/>
          <p:nvPr/>
        </p:nvSpPr>
        <p:spPr>
          <a:xfrm>
            <a:off x="0" y="5396038"/>
            <a:ext cx="12192000" cy="1323439"/>
          </a:xfrm>
          <a:prstGeom prst="rect">
            <a:avLst/>
          </a:prstGeom>
          <a:noFill/>
          <a:ln>
            <a:solidFill>
              <a:schemeClr val="accent1"/>
            </a:solidFill>
          </a:ln>
        </p:spPr>
        <p:txBody>
          <a:bodyPr wrap="square">
            <a:spAutoFit/>
          </a:bodyPr>
          <a:lstStyle/>
          <a:p>
            <a:r>
              <a:rPr lang="vi-VN" sz="2600" b="1" dirty="0">
                <a:solidFill>
                  <a:srgbClr val="FF0000"/>
                </a:solidFill>
                <a:latin typeface="Times New Roman" panose="02020603050405020304" pitchFamily="18" charset="0"/>
              </a:rPr>
              <a:t>Đây là lăng Hoàng đế A-cơ-ba được xây dựng năm 1569, gắn với đất nước Ấn Độ. A-cơ-ba là hoàng đế kiệt xuất, đã đưa Ấn Độ phát triển lên đến đỉnh cao trong thời phong kiến</a:t>
            </a:r>
            <a:r>
              <a:rPr lang="vi-VN" sz="2800" b="1" dirty="0">
                <a:solidFill>
                  <a:srgbClr val="FF0000"/>
                </a:solidFill>
                <a:latin typeface="Times New Roman" panose="02020603050405020304" pitchFamily="18" charset="0"/>
              </a:rPr>
              <a:t>. </a:t>
            </a:r>
          </a:p>
        </p:txBody>
      </p:sp>
      <p:pic>
        <p:nvPicPr>
          <p:cNvPr id="6" name="Picture 5">
            <a:extLst>
              <a:ext uri="{FF2B5EF4-FFF2-40B4-BE49-F238E27FC236}">
                <a16:creationId xmlns:a16="http://schemas.microsoft.com/office/drawing/2014/main" id="{620CE003-F783-4CAC-9D7F-19E8EA3AD390}"/>
              </a:ext>
            </a:extLst>
          </p:cNvPr>
          <p:cNvPicPr>
            <a:picLocks noChangeAspect="1"/>
          </p:cNvPicPr>
          <p:nvPr/>
        </p:nvPicPr>
        <p:blipFill rotWithShape="1">
          <a:blip r:embed="rId3"/>
          <a:srcRect l="65302" t="48275" r="22284" b="16558"/>
          <a:stretch/>
        </p:blipFill>
        <p:spPr>
          <a:xfrm>
            <a:off x="8671035" y="128592"/>
            <a:ext cx="2995448" cy="4758550"/>
          </a:xfrm>
          <a:prstGeom prst="rect">
            <a:avLst/>
          </a:prstGeom>
        </p:spPr>
      </p:pic>
    </p:spTree>
    <p:extLst>
      <p:ext uri="{BB962C8B-B14F-4D97-AF65-F5344CB8AC3E}">
        <p14:creationId xmlns:p14="http://schemas.microsoft.com/office/powerpoint/2010/main" val="394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371489"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6" name="Thought Bubble: Cloud 5">
            <a:extLst>
              <a:ext uri="{FF2B5EF4-FFF2-40B4-BE49-F238E27FC236}">
                <a16:creationId xmlns:a16="http://schemas.microsoft.com/office/drawing/2014/main" id="{B6EB1961-3E8B-4D4E-B6FF-743CA58A6DE9}"/>
              </a:ext>
            </a:extLst>
          </p:cNvPr>
          <p:cNvSpPr/>
          <p:nvPr/>
        </p:nvSpPr>
        <p:spPr>
          <a:xfrm>
            <a:off x="7869610" y="1102400"/>
            <a:ext cx="3538847" cy="285525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effectLst/>
                <a:latin typeface="Times New Roman" panose="02020603050405020304" pitchFamily="18" charset="0"/>
                <a:ea typeface="Calibri" panose="020F0502020204030204" pitchFamily="34" charset="0"/>
              </a:rPr>
              <a:t>Nêu những nét chính về điều kiện tự nhiên (vị trí địa lí, địa hình, khí hậu) của Ấn Độ?</a:t>
            </a:r>
            <a:endParaRPr lang="vi-VN" sz="2400" b="1" i="1" dirty="0">
              <a:solidFill>
                <a:schemeClr val="tx1"/>
              </a:solidFill>
              <a:effectLst/>
              <a:latin typeface="Times New Roman" panose="02020603050405020304" pitchFamily="18" charset="0"/>
              <a:ea typeface="Times New Roman" panose="02020603050405020304" pitchFamily="18" charset="0"/>
            </a:endParaRPr>
          </a:p>
        </p:txBody>
      </p:sp>
      <p:pic>
        <p:nvPicPr>
          <p:cNvPr id="2050" name="Picture 2" descr="Bài 8. Khái quát lịch sử Ấn Độ thời phong kiến SGK Lịch sử và Địa lí 7 Cánh  Diều | SGK Lịch sử và Địa lí lớp 7 - Cánh Diều">
            <a:extLst>
              <a:ext uri="{FF2B5EF4-FFF2-40B4-BE49-F238E27FC236}">
                <a16:creationId xmlns:a16="http://schemas.microsoft.com/office/drawing/2014/main" id="{D58ECB47-89A4-4367-B82E-7DEA672A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88" y="804577"/>
            <a:ext cx="6697683" cy="5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xit" presetSubtype="0" accel="100000" fill="hold" grpId="1" nodeType="click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anim calcmode="lin" valueType="num">
                                      <p:cBhvr>
                                        <p:cTn id="12" dur="500"/>
                                        <p:tgtEl>
                                          <p:spTgt spid="6"/>
                                        </p:tgtEl>
                                        <p:attrNameLst>
                                          <p:attrName>style.rotation</p:attrName>
                                        </p:attrNameLst>
                                      </p:cBhvr>
                                      <p:tavLst>
                                        <p:tav tm="0">
                                          <p:val>
                                            <p:fltVal val="0"/>
                                          </p:val>
                                        </p:tav>
                                        <p:tav tm="100000">
                                          <p:val>
                                            <p:fltVal val="36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1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271473" y="41435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4FF505F-50DB-4477-871F-64C397360A45}"/>
              </a:ext>
            </a:extLst>
          </p:cNvPr>
          <p:cNvSpPr txBox="1"/>
          <p:nvPr/>
        </p:nvSpPr>
        <p:spPr>
          <a:xfrm>
            <a:off x="371475" y="833153"/>
            <a:ext cx="11387138" cy="1292662"/>
          </a:xfrm>
          <a:prstGeom prst="rect">
            <a:avLst/>
          </a:prstGeom>
          <a:noFill/>
        </p:spPr>
        <p:txBody>
          <a:bodyPr wrap="square">
            <a:spAutoFit/>
          </a:bodyPr>
          <a:lstStyle/>
          <a:p>
            <a:r>
              <a:rPr lang="en-US" sz="2600" dirty="0" err="1">
                <a:solidFill>
                  <a:srgbClr val="002060"/>
                </a:solidFill>
                <a:effectLst/>
                <a:latin typeface="Times New Roman" panose="02020603050405020304" pitchFamily="18" charset="0"/>
                <a:ea typeface="Times" panose="02020603050405020304" pitchFamily="18" charset="0"/>
              </a:rPr>
              <a:t>Đọc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thông</a:t>
            </a:r>
            <a:r>
              <a:rPr lang="en-US" sz="2600" dirty="0">
                <a:solidFill>
                  <a:srgbClr val="002060"/>
                </a:solidFill>
                <a:effectLst/>
                <a:latin typeface="Times New Roman" panose="02020603050405020304" pitchFamily="18" charset="0"/>
                <a:ea typeface="Times" panose="02020603050405020304" pitchFamily="18" charset="0"/>
              </a:rPr>
              <a:t> tin </a:t>
            </a:r>
            <a:r>
              <a:rPr lang="en-US" sz="2600" dirty="0" err="1">
                <a:solidFill>
                  <a:srgbClr val="002060"/>
                </a:solidFill>
                <a:effectLst/>
                <a:latin typeface="Times New Roman" panose="02020603050405020304" pitchFamily="18" charset="0"/>
                <a:ea typeface="Times" panose="02020603050405020304" pitchFamily="18" charset="0"/>
              </a:rPr>
              <a:t>mục</a:t>
            </a:r>
            <a:r>
              <a:rPr lang="en-US" sz="2600" dirty="0">
                <a:solidFill>
                  <a:srgbClr val="002060"/>
                </a:solidFill>
                <a:effectLst/>
                <a:latin typeface="Times New Roman" panose="02020603050405020304" pitchFamily="18" charset="0"/>
                <a:ea typeface="Times" panose="02020603050405020304" pitchFamily="18" charset="0"/>
              </a:rPr>
              <a:t> </a:t>
            </a:r>
            <a:r>
              <a:rPr lang="vi-VN" sz="2600" dirty="0">
                <a:solidFill>
                  <a:srgbClr val="002060"/>
                </a:solidFill>
                <a:effectLst/>
                <a:latin typeface="Times New Roman" panose="02020603050405020304" pitchFamily="18" charset="0"/>
                <a:ea typeface="Times" panose="02020603050405020304" pitchFamily="18" charset="0"/>
              </a:rPr>
              <a:t>1.a,b,c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quan</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sát</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hình</a:t>
            </a:r>
            <a:r>
              <a:rPr lang="en-US" sz="2600" dirty="0">
                <a:solidFill>
                  <a:srgbClr val="002060"/>
                </a:solidFill>
                <a:effectLst/>
                <a:latin typeface="Times New Roman" panose="02020603050405020304" pitchFamily="18" charset="0"/>
                <a:ea typeface="Times" panose="02020603050405020304" pitchFamily="18" charset="0"/>
              </a:rPr>
              <a:t> 2</a:t>
            </a:r>
            <a:r>
              <a:rPr lang="vi-VN" sz="2600" dirty="0">
                <a:solidFill>
                  <a:srgbClr val="002060"/>
                </a:solidFill>
                <a:effectLst/>
                <a:latin typeface="Times New Roman" panose="02020603050405020304" pitchFamily="18" charset="0"/>
                <a:ea typeface="Times" panose="02020603050405020304" pitchFamily="18" charset="0"/>
              </a:rPr>
              <a:t>,3. H</a:t>
            </a:r>
            <a:r>
              <a:rPr lang="vi-VN" sz="2600" dirty="0">
                <a:solidFill>
                  <a:srgbClr val="002060"/>
                </a:solidFill>
                <a:effectLst/>
                <a:latin typeface="Times New Roman" panose="02020603050405020304" pitchFamily="18" charset="0"/>
                <a:ea typeface="Calibri" panose="020F0502020204030204" pitchFamily="34" charset="0"/>
              </a:rPr>
              <a:t>ãy trình bày khái quát sự ra đời và tình hình chính trị. kinh tế, xã hội của Ấn Độ dưới thời Vương triều Gúp-ta, Đê-li và Mô- gôn theo mẫu sau:</a:t>
            </a:r>
            <a:endParaRPr lang="vi-VN" sz="2600" dirty="0">
              <a:solidFill>
                <a:srgbClr val="002060"/>
              </a:solidFill>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76936373"/>
              </p:ext>
            </p:extLst>
          </p:nvPr>
        </p:nvGraphicFramePr>
        <p:xfrm>
          <a:off x="575935" y="3937290"/>
          <a:ext cx="11382703" cy="2263024"/>
        </p:xfrm>
        <a:graphic>
          <a:graphicData uri="http://schemas.openxmlformats.org/drawingml/2006/table">
            <a:tbl>
              <a:tblPr firstRow="1" bandRow="1">
                <a:tableStyleId>{5C22544A-7EE6-4342-B048-85BDC9FD1C3A}</a:tableStyleId>
              </a:tblPr>
              <a:tblGrid>
                <a:gridCol w="2323213">
                  <a:extLst>
                    <a:ext uri="{9D8B030D-6E8A-4147-A177-3AD203B41FA5}">
                      <a16:colId xmlns:a16="http://schemas.microsoft.com/office/drawing/2014/main" val="2262840336"/>
                    </a:ext>
                  </a:extLst>
                </a:gridCol>
                <a:gridCol w="2072902">
                  <a:extLst>
                    <a:ext uri="{9D8B030D-6E8A-4147-A177-3AD203B41FA5}">
                      <a16:colId xmlns:a16="http://schemas.microsoft.com/office/drawing/2014/main" val="363875825"/>
                    </a:ext>
                  </a:extLst>
                </a:gridCol>
                <a:gridCol w="2671763">
                  <a:extLst>
                    <a:ext uri="{9D8B030D-6E8A-4147-A177-3AD203B41FA5}">
                      <a16:colId xmlns:a16="http://schemas.microsoft.com/office/drawing/2014/main" val="3220784913"/>
                    </a:ext>
                  </a:extLst>
                </a:gridCol>
                <a:gridCol w="2224975">
                  <a:extLst>
                    <a:ext uri="{9D8B030D-6E8A-4147-A177-3AD203B41FA5}">
                      <a16:colId xmlns:a16="http://schemas.microsoft.com/office/drawing/2014/main" val="3247482669"/>
                    </a:ext>
                  </a:extLst>
                </a:gridCol>
                <a:gridCol w="2089850">
                  <a:extLst>
                    <a:ext uri="{9D8B030D-6E8A-4147-A177-3AD203B41FA5}">
                      <a16:colId xmlns:a16="http://schemas.microsoft.com/office/drawing/2014/main" val="1943329638"/>
                    </a:ext>
                  </a:extLst>
                </a:gridCol>
              </a:tblGrid>
              <a:tr h="346249">
                <a:tc>
                  <a:txBody>
                    <a:bodyPr/>
                    <a:lstStyle/>
                    <a:p>
                      <a:r>
                        <a:rPr lang="vi-VN" sz="22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r>
                        <a:rPr lang="vi-VN" sz="2600" b="1" dirty="0">
                          <a:latin typeface="+mj-lt"/>
                        </a:rPr>
                        <a:t>Gúp - 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r h="346249">
                <a:tc>
                  <a:txBody>
                    <a:bodyPr/>
                    <a:lstStyle/>
                    <a:p>
                      <a:r>
                        <a:rPr lang="vi-VN" sz="2600" b="1" dirty="0">
                          <a:latin typeface="+mj-lt"/>
                        </a:rPr>
                        <a:t>Hồi giáo Đê-li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445307"/>
                  </a:ext>
                </a:extLst>
              </a:tr>
              <a:tr h="860944">
                <a:tc>
                  <a:txBody>
                    <a:bodyPr/>
                    <a:lstStyle/>
                    <a:p>
                      <a:r>
                        <a:rPr lang="vi-VN" sz="2600" b="1" dirty="0">
                          <a:latin typeface="+mj-lt"/>
                        </a:rPr>
                        <a:t>Mô - gôn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7208"/>
                  </a:ext>
                </a:extLst>
              </a:tr>
            </a:tbl>
          </a:graphicData>
        </a:graphic>
      </p:graphicFrame>
      <p:sp>
        <p:nvSpPr>
          <p:cNvPr id="10" name="TextBox 9">
            <a:extLst>
              <a:ext uri="{FF2B5EF4-FFF2-40B4-BE49-F238E27FC236}">
                <a16:creationId xmlns:a16="http://schemas.microsoft.com/office/drawing/2014/main" id="{FFCB2193-52C1-4608-928C-C276E8533448}"/>
              </a:ext>
            </a:extLst>
          </p:cNvPr>
          <p:cNvSpPr txBox="1"/>
          <p:nvPr/>
        </p:nvSpPr>
        <p:spPr>
          <a:xfrm>
            <a:off x="504497" y="2189572"/>
            <a:ext cx="9522373" cy="1384995"/>
          </a:xfrm>
          <a:prstGeom prst="rect">
            <a:avLst/>
          </a:prstGeom>
          <a:noFill/>
        </p:spPr>
        <p:txBody>
          <a:bodyPr wrap="square" rtlCol="0">
            <a:spAutoFit/>
          </a:bodyPr>
          <a:lstStyle/>
          <a:p>
            <a:r>
              <a:rPr lang="vi-VN" sz="2800" dirty="0">
                <a:solidFill>
                  <a:srgbClr val="C00000"/>
                </a:solidFill>
                <a:latin typeface="+mj-lt"/>
              </a:rPr>
              <a:t>Nhóm 1,2: hoàn thành vương triều Gúp-ta</a:t>
            </a:r>
          </a:p>
          <a:p>
            <a:r>
              <a:rPr lang="vi-VN" sz="2800" dirty="0">
                <a:solidFill>
                  <a:srgbClr val="C00000"/>
                </a:solidFill>
                <a:latin typeface="+mj-lt"/>
              </a:rPr>
              <a:t>Nhóm 3,4: hoàn thành vương triều Hồi giáo Đê - li</a:t>
            </a:r>
          </a:p>
          <a:p>
            <a:r>
              <a:rPr lang="vi-VN" sz="2800" dirty="0">
                <a:solidFill>
                  <a:srgbClr val="C00000"/>
                </a:solidFill>
                <a:latin typeface="+mj-lt"/>
              </a:rPr>
              <a:t>Nhóm 5,6: hoàn thành vương triều Mô - gôn</a:t>
            </a:r>
            <a:endParaRPr lang="vi-VN" dirty="0"/>
          </a:p>
        </p:txBody>
      </p:sp>
    </p:spTree>
    <p:extLst>
      <p:ext uri="{BB962C8B-B14F-4D97-AF65-F5344CB8AC3E}">
        <p14:creationId xmlns:p14="http://schemas.microsoft.com/office/powerpoint/2010/main" val="20153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485793" y="442928"/>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a16="http://schemas.microsoft.com/office/drawing/2014/main" id="{27E91FF4-E764-4EF6-9113-35A9F283A3CD}"/>
              </a:ext>
            </a:extLst>
          </p:cNvPr>
          <p:cNvSpPr txBox="1"/>
          <p:nvPr/>
        </p:nvSpPr>
        <p:spPr>
          <a:xfrm>
            <a:off x="471504" y="852946"/>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pic>
        <p:nvPicPr>
          <p:cNvPr id="6" name="Picture 5">
            <a:extLst>
              <a:ext uri="{FF2B5EF4-FFF2-40B4-BE49-F238E27FC236}">
                <a16:creationId xmlns:a16="http://schemas.microsoft.com/office/drawing/2014/main" id="{AF47AFA0-A572-4996-A412-647628FFC780}"/>
              </a:ext>
            </a:extLst>
          </p:cNvPr>
          <p:cNvPicPr>
            <a:picLocks noChangeAspect="1"/>
          </p:cNvPicPr>
          <p:nvPr/>
        </p:nvPicPr>
        <p:blipFill rotWithShape="1">
          <a:blip r:embed="rId2"/>
          <a:srcRect l="37629" t="33931" r="21884" b="53076"/>
          <a:stretch/>
        </p:blipFill>
        <p:spPr>
          <a:xfrm>
            <a:off x="592668" y="1519047"/>
            <a:ext cx="10665140" cy="2413636"/>
          </a:xfrm>
          <a:prstGeom prst="rect">
            <a:avLst/>
          </a:prstGeom>
        </p:spPr>
      </p:pic>
      <p:sp>
        <p:nvSpPr>
          <p:cNvPr id="16" name="Thought Bubble: Cloud 15">
            <a:extLst>
              <a:ext uri="{FF2B5EF4-FFF2-40B4-BE49-F238E27FC236}">
                <a16:creationId xmlns:a16="http://schemas.microsoft.com/office/drawing/2014/main" id="{CFCC8400-C296-46D8-8185-7AE086E73243}"/>
              </a:ext>
            </a:extLst>
          </p:cNvPr>
          <p:cNvSpPr/>
          <p:nvPr/>
        </p:nvSpPr>
        <p:spPr>
          <a:xfrm>
            <a:off x="7901384" y="3900488"/>
            <a:ext cx="3368634" cy="250449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srgbClr val="002060"/>
                </a:solidFill>
                <a:latin typeface="Times New Roman" panose="02020603050405020304" pitchFamily="18" charset="0"/>
                <a:cs typeface="Times New Roman" panose="02020603050405020304" pitchFamily="18" charset="0"/>
              </a:rPr>
              <a:t>Tư liệu 1 cho em biết </a:t>
            </a:r>
            <a:r>
              <a:rPr lang="vi-VN" sz="2400" b="1" i="1" dirty="0">
                <a:solidFill>
                  <a:srgbClr val="002060"/>
                </a:solidFill>
                <a:latin typeface="Times New Roman" panose="02020603050405020304" pitchFamily="18" charset="0"/>
                <a:cs typeface="Times New Roman" panose="02020603050405020304" pitchFamily="18" charset="0"/>
              </a:rPr>
              <a:t>điề</a:t>
            </a:r>
            <a:r>
              <a:rPr lang="pt-BR" sz="2400" b="1" i="1" dirty="0">
                <a:solidFill>
                  <a:srgbClr val="002060"/>
                </a:solidFill>
                <a:latin typeface="Times New Roman" panose="02020603050405020304" pitchFamily="18" charset="0"/>
                <a:cs typeface="Times New Roman" panose="02020603050405020304" pitchFamily="18" charset="0"/>
              </a:rPr>
              <a:t>u</a:t>
            </a:r>
            <a:r>
              <a:rPr lang="vi-VN" sz="2400" b="1" i="1" dirty="0">
                <a:solidFill>
                  <a:srgbClr val="002060"/>
                </a:solidFill>
                <a:latin typeface="Times New Roman" panose="02020603050405020304" pitchFamily="18" charset="0"/>
                <a:cs typeface="Times New Roman" panose="02020603050405020304" pitchFamily="18" charset="0"/>
              </a:rPr>
              <a:t> gì về Ấn Độ dưới thời Vương triều Gúp-ta?</a:t>
            </a:r>
          </a:p>
        </p:txBody>
      </p:sp>
      <p:sp>
        <p:nvSpPr>
          <p:cNvPr id="17" name="TextBox 16">
            <a:extLst>
              <a:ext uri="{FF2B5EF4-FFF2-40B4-BE49-F238E27FC236}">
                <a16:creationId xmlns:a16="http://schemas.microsoft.com/office/drawing/2014/main" id="{B00242AF-9AD3-4BE4-9891-EA8B32E206EB}"/>
              </a:ext>
            </a:extLst>
          </p:cNvPr>
          <p:cNvSpPr txBox="1"/>
          <p:nvPr/>
        </p:nvSpPr>
        <p:spPr>
          <a:xfrm>
            <a:off x="592668" y="4215367"/>
            <a:ext cx="6840187" cy="2246769"/>
          </a:xfrm>
          <a:prstGeom prst="rect">
            <a:avLst/>
          </a:prstGeom>
          <a:noFill/>
          <a:ln>
            <a:solidFill>
              <a:srgbClr val="FF0000"/>
            </a:solidFill>
          </a:ln>
        </p:spPr>
        <p:txBody>
          <a:bodyPr wrap="square">
            <a:spAutoFit/>
          </a:bodyPr>
          <a:lstStyle/>
          <a:p>
            <a:r>
              <a:rPr lang="vi-VN" sz="2800" b="1" dirty="0">
                <a:solidFill>
                  <a:srgbClr val="00B050"/>
                </a:solidFill>
                <a:latin typeface="Times New Roman" panose="02020603050405020304" pitchFamily="18" charset="0"/>
              </a:rPr>
              <a:t>-</a:t>
            </a:r>
            <a:r>
              <a:rPr lang="vi-VN" sz="2800" b="1" dirty="0" err="1">
                <a:solidFill>
                  <a:srgbClr val="00B050"/>
                </a:solidFill>
                <a:latin typeface="Times New Roman" panose="02020603050405020304" pitchFamily="18" charset="0"/>
              </a:rPr>
              <a:t>Các</a:t>
            </a:r>
            <a:r>
              <a:rPr lang="vi-VN" sz="2800" b="1" dirty="0">
                <a:solidFill>
                  <a:srgbClr val="00B050"/>
                </a:solidFill>
                <a:latin typeface="Times New Roman" panose="02020603050405020304" pitchFamily="18" charset="0"/>
              </a:rPr>
              <a:t> vị vua thời Gúp-ta rất quan tâm, chăm lo đến sự phát triển của đất nước (pháp luật khoan hoà, lập nhà an dưỡng, bệnh viện,...). Nhân dân có cuộc sống sung túc, tự do. </a:t>
            </a:r>
          </a:p>
        </p:txBody>
      </p:sp>
    </p:spTree>
    <p:extLst>
      <p:ext uri="{BB962C8B-B14F-4D97-AF65-F5344CB8AC3E}">
        <p14:creationId xmlns:p14="http://schemas.microsoft.com/office/powerpoint/2010/main" val="862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13"/>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657601" y="5981712"/>
            <a:ext cx="4602163" cy="6413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Tượng</a:t>
            </a:r>
            <a:r>
              <a:rPr kumimoji="0" lang="en-US" sz="3600" b="1" i="0" u="none" strike="noStrike" kern="0" cap="none" spc="0" normalizeH="0" baseline="0" noProof="0" dirty="0">
                <a:ln>
                  <a:noFill/>
                </a:ln>
                <a:solidFill>
                  <a:srgbClr val="FFFF00"/>
                </a:solidFill>
                <a:effectLst>
                  <a:outerShdw blurRad="38100" dist="38100" dir="2700000" algn="tl">
                    <a:srgbClr val="010199"/>
                  </a:outerShdw>
                </a:effectLst>
                <a:uLnTx/>
                <a:uFillTx/>
              </a:rPr>
              <a:t> </a:t>
            </a: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Gúp-ta</a:t>
            </a:r>
            <a:endParaRPr kumimoji="0" lang="vi-VN" sz="3600" b="1" i="0" u="none" strike="noStrike" kern="0" cap="none" spc="0" normalizeH="0" baseline="0" noProof="0" dirty="0">
              <a:ln>
                <a:noFill/>
              </a:ln>
              <a:solidFill>
                <a:srgbClr val="FFFF00"/>
              </a:solidFill>
              <a:effectLst>
                <a:outerShdw blurRad="38100" dist="38100" dir="2700000" algn="tl">
                  <a:srgbClr val="010199"/>
                </a:outerShdw>
              </a:effectLst>
              <a:uLnTx/>
              <a:uFillTx/>
            </a:endParaRPr>
          </a:p>
        </p:txBody>
      </p:sp>
    </p:spTree>
    <p:extLst>
      <p:ext uri="{BB962C8B-B14F-4D97-AF65-F5344CB8AC3E}">
        <p14:creationId xmlns:p14="http://schemas.microsoft.com/office/powerpoint/2010/main" val="25785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785841" y="385776"/>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376921778"/>
              </p:ext>
            </p:extLst>
          </p:nvPr>
        </p:nvGraphicFramePr>
        <p:xfrm>
          <a:off x="0" y="1538838"/>
          <a:ext cx="12192001" cy="5128661"/>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62840336"/>
                    </a:ext>
                  </a:extLst>
                </a:gridCol>
                <a:gridCol w="1849821">
                  <a:extLst>
                    <a:ext uri="{9D8B030D-6E8A-4147-A177-3AD203B41FA5}">
                      <a16:colId xmlns:a16="http://schemas.microsoft.com/office/drawing/2014/main" val="363875825"/>
                    </a:ext>
                  </a:extLst>
                </a:gridCol>
                <a:gridCol w="2790496">
                  <a:extLst>
                    <a:ext uri="{9D8B030D-6E8A-4147-A177-3AD203B41FA5}">
                      <a16:colId xmlns:a16="http://schemas.microsoft.com/office/drawing/2014/main" val="3220784913"/>
                    </a:ext>
                  </a:extLst>
                </a:gridCol>
                <a:gridCol w="3251146">
                  <a:extLst>
                    <a:ext uri="{9D8B030D-6E8A-4147-A177-3AD203B41FA5}">
                      <a16:colId xmlns:a16="http://schemas.microsoft.com/office/drawing/2014/main" val="3247482669"/>
                    </a:ext>
                  </a:extLst>
                </a:gridCol>
                <a:gridCol w="1862138">
                  <a:extLst>
                    <a:ext uri="{9D8B030D-6E8A-4147-A177-3AD203B41FA5}">
                      <a16:colId xmlns:a16="http://schemas.microsoft.com/office/drawing/2014/main" val="1943329638"/>
                    </a:ext>
                  </a:extLst>
                </a:gridCol>
              </a:tblGrid>
              <a:tr h="486898">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4641763">
                <a:tc>
                  <a:txBody>
                    <a:bodyPr/>
                    <a:lstStyle/>
                    <a:p>
                      <a:r>
                        <a:rPr lang="en-US" sz="2800" b="1" smtClean="0">
                          <a:latin typeface="+mj-lt"/>
                        </a:rPr>
                        <a:t>    </a:t>
                      </a:r>
                      <a:r>
                        <a:rPr lang="vi-VN" sz="2800" b="1" smtClean="0">
                          <a:latin typeface="+mj-lt"/>
                        </a:rPr>
                        <a:t>Gúp </a:t>
                      </a:r>
                      <a:r>
                        <a:rPr lang="vi-VN" sz="2800" b="1" dirty="0">
                          <a:latin typeface="+mj-lt"/>
                        </a:rPr>
                        <a:t>– ta</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800128" y="866293"/>
            <a:ext cx="4587765" cy="523220"/>
          </a:xfrm>
          <a:prstGeom prst="rect">
            <a:avLst/>
          </a:prstGeom>
          <a:noFill/>
        </p:spPr>
        <p:txBody>
          <a:bodyPr wrap="square" rtlCol="0">
            <a:spAutoFit/>
          </a:bodyPr>
          <a:lstStyle/>
          <a:p>
            <a:r>
              <a:rPr lang="vi-VN" sz="2800" dirty="0">
                <a:latin typeface="+mj-lt"/>
              </a:rPr>
              <a:t>a. Vương triều Gúp – ta:</a:t>
            </a:r>
          </a:p>
        </p:txBody>
      </p:sp>
      <p:sp>
        <p:nvSpPr>
          <p:cNvPr id="11" name="TextBox 10">
            <a:extLst>
              <a:ext uri="{FF2B5EF4-FFF2-40B4-BE49-F238E27FC236}">
                <a16:creationId xmlns:a16="http://schemas.microsoft.com/office/drawing/2014/main" id="{94F39B3A-C2F2-47B7-9A37-6E6E834C6452}"/>
              </a:ext>
            </a:extLst>
          </p:cNvPr>
          <p:cNvSpPr txBox="1"/>
          <p:nvPr/>
        </p:nvSpPr>
        <p:spPr>
          <a:xfrm>
            <a:off x="2435773" y="2104189"/>
            <a:ext cx="1899744" cy="1815882"/>
          </a:xfrm>
          <a:prstGeom prst="rect">
            <a:avLst/>
          </a:prstGeom>
          <a:noFill/>
        </p:spPr>
        <p:txBody>
          <a:bodyPr wrap="square">
            <a:spAutoFit/>
          </a:bodyPr>
          <a:lstStyle/>
          <a:p>
            <a:r>
              <a:rPr lang="vi-VN" sz="2800" kern="1200" dirty="0">
                <a:solidFill>
                  <a:schemeClr val="dk1"/>
                </a:solidFill>
                <a:effectLst/>
                <a:latin typeface="+mj-lt"/>
              </a:rPr>
              <a:t>-</a:t>
            </a:r>
            <a:r>
              <a:rPr lang="vi-VN" sz="2800" kern="1200" dirty="0" err="1">
                <a:solidFill>
                  <a:schemeClr val="dk1"/>
                </a:solidFill>
                <a:effectLst/>
                <a:latin typeface="+mj-lt"/>
              </a:rPr>
              <a:t>Đầu</a:t>
            </a:r>
            <a:r>
              <a:rPr lang="vi-VN" sz="2800" kern="1200" dirty="0">
                <a:solidFill>
                  <a:schemeClr val="dk1"/>
                </a:solidFill>
                <a:effectLst/>
                <a:latin typeface="+mj-lt"/>
              </a:rPr>
              <a:t> TK IV, </a:t>
            </a:r>
            <a:r>
              <a:rPr lang="vi-VN" sz="2800" dirty="0">
                <a:latin typeface="Times New Roman" panose="02020603050405020304" pitchFamily="18" charset="0"/>
                <a:cs typeface="Times New Roman" panose="02020603050405020304" pitchFamily="18" charset="0"/>
              </a:rPr>
              <a:t>Gúp-ta I thống nhất đất nước</a:t>
            </a:r>
          </a:p>
        </p:txBody>
      </p:sp>
      <p:sp>
        <p:nvSpPr>
          <p:cNvPr id="12" name="TextBox 11">
            <a:extLst>
              <a:ext uri="{FF2B5EF4-FFF2-40B4-BE49-F238E27FC236}">
                <a16:creationId xmlns:a16="http://schemas.microsoft.com/office/drawing/2014/main" id="{B76976DB-E21F-4BA7-B303-5001ABE76AD2}"/>
              </a:ext>
            </a:extLst>
          </p:cNvPr>
          <p:cNvSpPr txBox="1"/>
          <p:nvPr/>
        </p:nvSpPr>
        <p:spPr>
          <a:xfrm>
            <a:off x="4356535" y="2127205"/>
            <a:ext cx="2711669" cy="1384995"/>
          </a:xfrm>
          <a:prstGeom prst="rect">
            <a:avLst/>
          </a:prstGeom>
          <a:noFill/>
        </p:spPr>
        <p:txBody>
          <a:bodyPr wrap="square">
            <a:spAutoFit/>
          </a:bodyPr>
          <a:lstStyle/>
          <a:p>
            <a:r>
              <a:rPr lang="vi-VN" sz="2800" kern="1200" dirty="0">
                <a:solidFill>
                  <a:schemeClr val="dk1"/>
                </a:solidFill>
                <a:effectLst/>
                <a:latin typeface="+mj-lt"/>
                <a:ea typeface="+mn-ea"/>
                <a:cs typeface="+mn-cs"/>
              </a:rPr>
              <a:t>-Đứng đầu Vua </a:t>
            </a:r>
            <a:r>
              <a:rPr lang="vi-VN" sz="2800" kern="1200" dirty="0" smtClean="0">
                <a:solidFill>
                  <a:schemeClr val="dk1"/>
                </a:solidFill>
                <a:effectLst/>
                <a:latin typeface="+mj-lt"/>
                <a:ea typeface="+mn-ea"/>
                <a:cs typeface="+mn-cs"/>
              </a:rPr>
              <a:t> </a:t>
            </a:r>
            <a:r>
              <a:rPr lang="vi-VN" sz="2800" kern="1200" dirty="0">
                <a:solidFill>
                  <a:schemeClr val="dk1"/>
                </a:solidFill>
                <a:effectLst/>
                <a:latin typeface="+mj-lt"/>
                <a:ea typeface="+mn-ea"/>
                <a:cs typeface="+mn-cs"/>
              </a:rPr>
              <a:t>Gúp-ta I</a:t>
            </a:r>
            <a:r>
              <a:rPr lang="vi-VN" sz="2800" kern="1200" dirty="0" smtClean="0">
                <a:solidFill>
                  <a:schemeClr val="dk1"/>
                </a:solidFill>
                <a:effectLst/>
                <a:latin typeface="+mj-lt"/>
                <a:ea typeface="+mn-ea"/>
                <a:cs typeface="+mn-cs"/>
              </a:rPr>
              <a:t>, </a:t>
            </a:r>
            <a:r>
              <a:rPr lang="vi-VN" sz="2800" kern="1200" dirty="0">
                <a:solidFill>
                  <a:schemeClr val="dk1"/>
                </a:solidFill>
                <a:effectLst/>
                <a:latin typeface="+mj-lt"/>
                <a:ea typeface="+mn-ea"/>
                <a:cs typeface="+mn-cs"/>
              </a:rPr>
              <a:t>lãnh thổ mở rộng.</a:t>
            </a:r>
            <a:endParaRPr lang="vi-VN" sz="2800" dirty="0">
              <a:latin typeface="+mj-lt"/>
            </a:endParaRPr>
          </a:p>
        </p:txBody>
      </p:sp>
      <p:sp>
        <p:nvSpPr>
          <p:cNvPr id="13" name="TextBox 12">
            <a:extLst>
              <a:ext uri="{FF2B5EF4-FFF2-40B4-BE49-F238E27FC236}">
                <a16:creationId xmlns:a16="http://schemas.microsoft.com/office/drawing/2014/main" id="{D1D344FC-7E72-4A7E-B49D-8F4553FD352A}"/>
              </a:ext>
            </a:extLst>
          </p:cNvPr>
          <p:cNvSpPr txBox="1"/>
          <p:nvPr/>
        </p:nvSpPr>
        <p:spPr>
          <a:xfrm>
            <a:off x="7047185" y="2127205"/>
            <a:ext cx="3563008" cy="4401205"/>
          </a:xfrm>
          <a:prstGeom prst="rect">
            <a:avLst/>
          </a:prstGeom>
          <a:noFill/>
        </p:spPr>
        <p:txBody>
          <a:bodyPr wrap="square">
            <a:spAutoFit/>
          </a:bodyPr>
          <a:lstStyle/>
          <a:p>
            <a:r>
              <a:rPr lang="vi-VN" sz="2800" kern="1200" dirty="0">
                <a:solidFill>
                  <a:schemeClr val="dk1"/>
                </a:solidFill>
                <a:effectLst/>
                <a:latin typeface="+mj-lt"/>
              </a:rPr>
              <a:t>- Nông nghiệp chú trọng phát triển với nhiều công trình thủy lợi lớn được xây dựng, công cụ bằng sắt sử dụng </a:t>
            </a:r>
            <a:r>
              <a:rPr lang="vi-VN" sz="2800" kern="1200" dirty="0" err="1">
                <a:solidFill>
                  <a:schemeClr val="dk1"/>
                </a:solidFill>
                <a:effectLst/>
                <a:latin typeface="+mj-lt"/>
              </a:rPr>
              <a:t>rộng</a:t>
            </a:r>
            <a:r>
              <a:rPr lang="vi-VN" sz="2800" kern="1200" dirty="0">
                <a:solidFill>
                  <a:schemeClr val="dk1"/>
                </a:solidFill>
                <a:effectLst/>
                <a:latin typeface="+mj-lt"/>
              </a:rPr>
              <a:t> </a:t>
            </a:r>
            <a:r>
              <a:rPr lang="vi-VN" sz="2800" kern="1200" dirty="0" err="1">
                <a:solidFill>
                  <a:schemeClr val="dk1"/>
                </a:solidFill>
                <a:effectLst/>
                <a:latin typeface="+mj-lt"/>
              </a:rPr>
              <a:t>rãi</a:t>
            </a:r>
            <a:r>
              <a:rPr lang="vi-VN" sz="2800" kern="1200" dirty="0">
                <a:solidFill>
                  <a:schemeClr val="dk1"/>
                </a:solidFill>
                <a:effectLst/>
                <a:latin typeface="+mj-lt"/>
              </a:rPr>
              <a:t>.</a:t>
            </a:r>
          </a:p>
          <a:p>
            <a:r>
              <a:rPr lang="vi-VN" sz="2800" kern="1200" dirty="0">
                <a:solidFill>
                  <a:schemeClr val="dk1"/>
                </a:solidFill>
                <a:effectLst/>
                <a:latin typeface="+mj-lt"/>
              </a:rPr>
              <a:t>- Buôn bán trong nước đẩy mạnh.</a:t>
            </a:r>
          </a:p>
          <a:p>
            <a:r>
              <a:rPr lang="vi-VN" sz="2800" kern="1200" dirty="0">
                <a:solidFill>
                  <a:schemeClr val="dk1"/>
                </a:solidFill>
                <a:effectLst/>
                <a:latin typeface="+mj-lt"/>
              </a:rPr>
              <a:t>- Quan hệ thương mại với </a:t>
            </a:r>
            <a:r>
              <a:rPr lang="vi-VN" sz="2800" kern="1200" dirty="0" err="1">
                <a:solidFill>
                  <a:schemeClr val="dk1"/>
                </a:solidFill>
                <a:effectLst/>
                <a:latin typeface="+mj-lt"/>
              </a:rPr>
              <a:t>nhiều</a:t>
            </a:r>
            <a:r>
              <a:rPr lang="vi-VN" sz="2800" kern="1200" dirty="0">
                <a:solidFill>
                  <a:schemeClr val="dk1"/>
                </a:solidFill>
                <a:effectLst/>
                <a:latin typeface="+mj-lt"/>
              </a:rPr>
              <a:t> </a:t>
            </a:r>
            <a:r>
              <a:rPr lang="vi-VN" sz="2800" kern="1200" dirty="0" err="1">
                <a:solidFill>
                  <a:schemeClr val="dk1"/>
                </a:solidFill>
                <a:effectLst/>
                <a:latin typeface="+mj-lt"/>
              </a:rPr>
              <a:t>nước</a:t>
            </a:r>
            <a:r>
              <a:rPr lang="vi-VN" sz="2800" kern="1200" dirty="0">
                <a:solidFill>
                  <a:schemeClr val="dk1"/>
                </a:solidFill>
                <a:effectLst/>
                <a:latin typeface="+mj-lt"/>
              </a:rPr>
              <a:t>.</a:t>
            </a:r>
            <a:endParaRPr lang="vi-VN" sz="2800" dirty="0">
              <a:latin typeface="+mj-lt"/>
            </a:endParaRPr>
          </a:p>
        </p:txBody>
      </p:sp>
      <p:sp>
        <p:nvSpPr>
          <p:cNvPr id="15" name="TextBox 14">
            <a:extLst>
              <a:ext uri="{FF2B5EF4-FFF2-40B4-BE49-F238E27FC236}">
                <a16:creationId xmlns:a16="http://schemas.microsoft.com/office/drawing/2014/main" id="{CC1C3D39-0021-4BD1-A7AA-1EDE7316F973}"/>
              </a:ext>
            </a:extLst>
          </p:cNvPr>
          <p:cNvSpPr txBox="1"/>
          <p:nvPr/>
        </p:nvSpPr>
        <p:spPr>
          <a:xfrm>
            <a:off x="10420341" y="2175098"/>
            <a:ext cx="1581807" cy="3539430"/>
          </a:xfrm>
          <a:prstGeom prst="rect">
            <a:avLst/>
          </a:prstGeom>
          <a:noFill/>
        </p:spPr>
        <p:txBody>
          <a:bodyPr wrap="square">
            <a:spAutoFit/>
          </a:bodyPr>
          <a:lstStyle/>
          <a:p>
            <a:r>
              <a:rPr lang="vi-VN" sz="2800" kern="1200" dirty="0">
                <a:solidFill>
                  <a:schemeClr val="dk1"/>
                </a:solidFill>
                <a:effectLst/>
                <a:latin typeface="+mj-lt"/>
                <a:ea typeface="+mn-ea"/>
                <a:cs typeface="+mn-cs"/>
              </a:rPr>
              <a:t>Đời sống nhân dân được ổn định, sung túc</a:t>
            </a:r>
          </a:p>
          <a:p>
            <a:r>
              <a:rPr lang="vi-VN" sz="2800" kern="1200" dirty="0">
                <a:solidFill>
                  <a:schemeClr val="dk1"/>
                </a:solidFill>
                <a:effectLst/>
                <a:latin typeface="+mj-lt"/>
                <a:ea typeface="+mn-ea"/>
                <a:cs typeface="+mn-cs"/>
              </a:rPr>
              <a:t>→ thời kì </a:t>
            </a:r>
            <a:r>
              <a:rPr lang="vi-VN" sz="2800" kern="1200" dirty="0" err="1">
                <a:solidFill>
                  <a:schemeClr val="dk1"/>
                </a:solidFill>
                <a:effectLst/>
                <a:latin typeface="+mj-lt"/>
                <a:ea typeface="+mn-ea"/>
                <a:cs typeface="+mn-cs"/>
              </a:rPr>
              <a:t>hoàng</a:t>
            </a:r>
            <a:r>
              <a:rPr lang="vi-VN" sz="2800" kern="1200" dirty="0">
                <a:solidFill>
                  <a:schemeClr val="dk1"/>
                </a:solidFill>
                <a:effectLst/>
                <a:latin typeface="+mj-lt"/>
                <a:ea typeface="+mn-ea"/>
                <a:cs typeface="+mn-cs"/>
              </a:rPr>
              <a:t> kim.</a:t>
            </a:r>
            <a:endParaRPr lang="vi-VN" sz="2800" dirty="0">
              <a:latin typeface="+mj-lt"/>
            </a:endParaRPr>
          </a:p>
        </p:txBody>
      </p:sp>
      <p:pic>
        <p:nvPicPr>
          <p:cNvPr id="6" name="Picture 5">
            <a:extLst>
              <a:ext uri="{FF2B5EF4-FFF2-40B4-BE49-F238E27FC236}">
                <a16:creationId xmlns:a16="http://schemas.microsoft.com/office/drawing/2014/main" id="{2093003C-443B-4F73-ACD7-AE43BAB8DFFA}"/>
              </a:ext>
            </a:extLst>
          </p:cNvPr>
          <p:cNvPicPr>
            <a:picLocks noChangeAspect="1"/>
          </p:cNvPicPr>
          <p:nvPr/>
        </p:nvPicPr>
        <p:blipFill rotWithShape="1">
          <a:blip r:embed="rId2"/>
          <a:srcRect l="65949" t="39831" r="17112" b="27392"/>
          <a:stretch/>
        </p:blipFill>
        <p:spPr>
          <a:xfrm>
            <a:off x="1" y="2838450"/>
            <a:ext cx="2300288" cy="3516229"/>
          </a:xfrm>
          <a:prstGeom prst="rect">
            <a:avLst/>
          </a:prstGeom>
        </p:spPr>
      </p:pic>
    </p:spTree>
    <p:extLst>
      <p:ext uri="{BB962C8B-B14F-4D97-AF65-F5344CB8AC3E}">
        <p14:creationId xmlns:p14="http://schemas.microsoft.com/office/powerpoint/2010/main" val="30127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akb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96" y="285740"/>
            <a:ext cx="5243513" cy="5862661"/>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p:nvSpPr>
        <p:spPr bwMode="auto">
          <a:xfrm>
            <a:off x="1914878" y="6148401"/>
            <a:ext cx="344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44481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4481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4481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FF0000"/>
                </a:solidFill>
                <a:latin typeface="Times New Roman" panose="02020603050405020304" pitchFamily="18" charset="0"/>
              </a:rPr>
              <a:t>Vua A-cơ-ba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57875" y="76200"/>
            <a:ext cx="6010315" cy="6248400"/>
          </a:xfrm>
          <a:prstGeom prst="rect">
            <a:avLst/>
          </a:prstGeom>
          <a:noFill/>
        </p:spPr>
      </p:pic>
      <p:sp>
        <p:nvSpPr>
          <p:cNvPr id="5" name="Rectangle 3"/>
          <p:cNvSpPr>
            <a:spLocks noChangeArrowheads="1"/>
          </p:cNvSpPr>
          <p:nvPr/>
        </p:nvSpPr>
        <p:spPr bwMode="auto">
          <a:xfrm>
            <a:off x="6657388" y="6242051"/>
            <a:ext cx="377254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800" b="1" smtClean="0">
                <a:solidFill>
                  <a:srgbClr val="FF0000"/>
                </a:solidFill>
                <a:latin typeface="Times New Roman" pitchFamily="18" charset="0"/>
                <a:cs typeface="Times New Roman" pitchFamily="18" charset="0"/>
              </a:rPr>
              <a:t>L</a:t>
            </a:r>
            <a:r>
              <a:rPr lang="vi-VN" altLang="vi-VN" sz="2800" b="1" smtClean="0">
                <a:solidFill>
                  <a:srgbClr val="FF0000"/>
                </a:solidFill>
                <a:latin typeface="Times New Roman" pitchFamily="18" charset="0"/>
                <a:cs typeface="Times New Roman" pitchFamily="18" charset="0"/>
              </a:rPr>
              <a:t>ă</a:t>
            </a:r>
            <a:r>
              <a:rPr lang="en-US" altLang="vi-VN" sz="2800" b="1" smtClean="0">
                <a:solidFill>
                  <a:srgbClr val="FF0000"/>
                </a:solidFill>
                <a:latin typeface="Times New Roman" pitchFamily="18" charset="0"/>
                <a:cs typeface="Times New Roman" pitchFamily="18" charset="0"/>
              </a:rPr>
              <a:t>ng vua A-C</a:t>
            </a:r>
            <a:r>
              <a:rPr lang="vi-VN" altLang="vi-VN" sz="2800" b="1" smtClean="0">
                <a:solidFill>
                  <a:srgbClr val="FF0000"/>
                </a:solidFill>
                <a:latin typeface="Times New Roman" pitchFamily="18" charset="0"/>
                <a:cs typeface="Times New Roman" pitchFamily="18" charset="0"/>
              </a:rPr>
              <a:t>ơ</a:t>
            </a:r>
            <a:r>
              <a:rPr lang="en-US" altLang="vi-VN" sz="2800" b="1" smtClean="0">
                <a:solidFill>
                  <a:srgbClr val="FF0000"/>
                </a:solidFill>
                <a:latin typeface="Times New Roman" pitchFamily="18" charset="0"/>
                <a:cs typeface="Times New Roman" pitchFamily="18" charset="0"/>
              </a:rPr>
              <a:t>- Ba</a:t>
            </a:r>
            <a:endParaRPr lang="en-US" alt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14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5"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24200" y="6278563"/>
            <a:ext cx="609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0000FF"/>
                </a:solidFill>
                <a:latin typeface="Times New Roman" panose="02020603050405020304" pitchFamily="18" charset="0"/>
              </a:rPr>
              <a:t>Nhà thờ Hồi giáo cho vua hồi Selim II</a:t>
            </a:r>
            <a:r>
              <a:rPr lang="en-US" altLang="vi-VN" sz="2800">
                <a:solidFill>
                  <a:srgbClr val="0000FF"/>
                </a:solidFill>
                <a:latin typeface="Times New Roman" panose="02020603050405020304" pitchFamily="18" charset="0"/>
              </a:rPr>
              <a:t> </a:t>
            </a:r>
          </a:p>
        </p:txBody>
      </p:sp>
      <p:pic>
        <p:nvPicPr>
          <p:cNvPr id="3" name="Picture 5" descr="MosqueSelimII_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9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ãy Himalaya, nơi bắt đầu của 2 con sông Hằng và sông Ấn">
            <a:extLst>
              <a:ext uri="{FF2B5EF4-FFF2-40B4-BE49-F238E27FC236}">
                <a16:creationId xmlns:a16="http://schemas.microsoft.com/office/drawing/2014/main" id="{71026453-E70F-4F6D-9FAE-EE23C760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06497"/>
            <a:ext cx="11521440" cy="6433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46F95B-B3EA-490A-9CDF-399D80B66BB8}"/>
              </a:ext>
            </a:extLst>
          </p:cNvPr>
          <p:cNvSpPr txBox="1"/>
          <p:nvPr/>
        </p:nvSpPr>
        <p:spPr>
          <a:xfrm>
            <a:off x="182880" y="6270563"/>
            <a:ext cx="5756704" cy="369332"/>
          </a:xfrm>
          <a:prstGeom prst="rect">
            <a:avLst/>
          </a:prstGeom>
          <a:noFill/>
        </p:spPr>
        <p:txBody>
          <a:bodyPr wrap="none" rtlCol="0">
            <a:spAutoFit/>
          </a:bodyPr>
          <a:lstStyle/>
          <a:p>
            <a:r>
              <a:rPr lang="en-US" i="1">
                <a:solidFill>
                  <a:srgbClr val="4472C4">
                    <a:lumMod val="60000"/>
                    <a:lumOff val="40000"/>
                  </a:srgbClr>
                </a:solidFill>
                <a:latin typeface="Times New Roman" panose="02020603050405020304" pitchFamily="18" charset="0"/>
                <a:cs typeface="Times New Roman" panose="02020603050405020304" pitchFamily="18" charset="0"/>
              </a:rPr>
              <a:t>Dãy Himalaya – nơi khởi nguồn của sông Ấn và sông Hằng</a:t>
            </a:r>
          </a:p>
        </p:txBody>
      </p:sp>
    </p:spTree>
    <p:extLst>
      <p:ext uri="{BB962C8B-B14F-4D97-AF65-F5344CB8AC3E}">
        <p14:creationId xmlns:p14="http://schemas.microsoft.com/office/powerpoint/2010/main" val="402501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IMG_0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86000" y="6034088"/>
            <a:ext cx="792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0000FF"/>
                </a:solidFill>
                <a:latin typeface="Times New Roman" panose="02020603050405020304" pitchFamily="18" charset="0"/>
              </a:rPr>
              <a:t>Nhà thờ đạo Hồi ở Mianma.</a:t>
            </a:r>
            <a:endParaRPr lang="en-US" altLang="vi-VN" sz="2800" b="1">
              <a:solidFill>
                <a:srgbClr val="0000FF"/>
              </a:solidFill>
              <a:latin typeface=".VnAristote" pitchFamily="34" charset="0"/>
            </a:endParaRPr>
          </a:p>
        </p:txBody>
      </p:sp>
    </p:spTree>
    <p:extLst>
      <p:ext uri="{BB962C8B-B14F-4D97-AF65-F5344CB8AC3E}">
        <p14:creationId xmlns:p14="http://schemas.microsoft.com/office/powerpoint/2010/main" val="119978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ppt_w</p:attrName>
                                        </p:attrNameLst>
                                      </p:cBhvr>
                                      <p:tavLst>
                                        <p:tav tm="0">
                                          <p:val>
                                            <p:strVal val="#ppt_w*0.70"/>
                                          </p:val>
                                        </p:tav>
                                        <p:tav tm="100000">
                                          <p:val>
                                            <p:strVal val="#ppt_w"/>
                                          </p:val>
                                        </p:tav>
                                      </p:tavLst>
                                    </p:anim>
                                    <p:anim calcmode="lin" valueType="num">
                                      <p:cBhvr>
                                        <p:cTn id="8" dur="1000" fill="hold"/>
                                        <p:tgtEl>
                                          <p:spTgt spid="118786"/>
                                        </p:tgtEl>
                                        <p:attrNameLst>
                                          <p:attrName>ppt_h</p:attrName>
                                        </p:attrNameLst>
                                      </p:cBhvr>
                                      <p:tavLst>
                                        <p:tav tm="0">
                                          <p:val>
                                            <p:strVal val="#ppt_h"/>
                                          </p:val>
                                        </p:tav>
                                        <p:tav tm="100000">
                                          <p:val>
                                            <p:strVal val="#ppt_h"/>
                                          </p:val>
                                        </p:tav>
                                      </p:tavLst>
                                    </p:anim>
                                    <p:animEffect transition="in" filter="fade">
                                      <p:cBhvr>
                                        <p:cTn id="9" dur="1000"/>
                                        <p:tgtEl>
                                          <p:spTgt spid="118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8787"/>
                                        </p:tgtEl>
                                        <p:attrNameLst>
                                          <p:attrName>style.visibility</p:attrName>
                                        </p:attrNameLst>
                                      </p:cBhvr>
                                      <p:to>
                                        <p:strVal val="visible"/>
                                      </p:to>
                                    </p:set>
                                    <p:animEffect transition="in" filter="diamond(in)">
                                      <p:cBhvr>
                                        <p:cTn id="14" dur="2000"/>
                                        <p:tgtEl>
                                          <p:spTgt spid="118787"/>
                                        </p:tgtEl>
                                      </p:cBhvr>
                                    </p:animEffect>
                                  </p:childTnLst>
                                </p:cTn>
                              </p:par>
                              <p:par>
                                <p:cTn id="15" presetID="8" presetClass="entr" presetSubtype="16" fill="hold" nodeType="withEffect">
                                  <p:stCondLst>
                                    <p:cond delay="0"/>
                                  </p:stCondLst>
                                  <p:childTnLst>
                                    <p:set>
                                      <p:cBhvr>
                                        <p:cTn id="16" dur="1" fill="hold">
                                          <p:stCondLst>
                                            <p:cond delay="0"/>
                                          </p:stCondLst>
                                        </p:cTn>
                                        <p:tgtEl>
                                          <p:spTgt spid="118786"/>
                                        </p:tgtEl>
                                        <p:attrNameLst>
                                          <p:attrName>style.visibility</p:attrName>
                                        </p:attrNameLst>
                                      </p:cBhvr>
                                      <p:to>
                                        <p:strVal val="visible"/>
                                      </p:to>
                                    </p:set>
                                    <p:animEffect transition="in" filter="diamond(in)">
                                      <p:cBhvr>
                                        <p:cTn id="17"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6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676400" y="6262688"/>
            <a:ext cx="8866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a:solidFill>
                  <a:srgbClr val="FFFF00"/>
                </a:solidFill>
                <a:latin typeface="Times New Roman" panose="02020603050405020304" pitchFamily="18" charset="0"/>
              </a:rPr>
              <a:t>T</a:t>
            </a:r>
            <a:r>
              <a:rPr lang="vi-VN" altLang="vi-VN" sz="2800">
                <a:solidFill>
                  <a:srgbClr val="FFFF00"/>
                </a:solidFill>
                <a:latin typeface="Times New Roman" panose="02020603050405020304" pitchFamily="18" charset="0"/>
              </a:rPr>
              <a:t>hánh đường của người Chăm Islam ở </a:t>
            </a:r>
            <a:r>
              <a:rPr lang="en-US" altLang="vi-VN" sz="2800">
                <a:solidFill>
                  <a:srgbClr val="FFFF00"/>
                </a:solidFill>
                <a:latin typeface="Times New Roman" panose="02020603050405020304" pitchFamily="18" charset="0"/>
              </a:rPr>
              <a:t>Châu Đốc, An Giang </a:t>
            </a:r>
          </a:p>
        </p:txBody>
      </p:sp>
    </p:spTree>
    <p:extLst>
      <p:ext uri="{BB962C8B-B14F-4D97-AF65-F5344CB8AC3E}">
        <p14:creationId xmlns:p14="http://schemas.microsoft.com/office/powerpoint/2010/main" val="2963303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878127784"/>
              </p:ext>
            </p:extLst>
          </p:nvPr>
        </p:nvGraphicFramePr>
        <p:xfrm>
          <a:off x="0" y="1538839"/>
          <a:ext cx="12192000" cy="43891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62840336"/>
                    </a:ext>
                  </a:extLst>
                </a:gridCol>
                <a:gridCol w="1849821">
                  <a:extLst>
                    <a:ext uri="{9D8B030D-6E8A-4147-A177-3AD203B41FA5}">
                      <a16:colId xmlns:a16="http://schemas.microsoft.com/office/drawing/2014/main" val="363875825"/>
                    </a:ext>
                  </a:extLst>
                </a:gridCol>
                <a:gridCol w="2790496">
                  <a:extLst>
                    <a:ext uri="{9D8B030D-6E8A-4147-A177-3AD203B41FA5}">
                      <a16:colId xmlns:a16="http://schemas.microsoft.com/office/drawing/2014/main" val="3220784913"/>
                    </a:ext>
                  </a:extLst>
                </a:gridCol>
                <a:gridCol w="3113033">
                  <a:extLst>
                    <a:ext uri="{9D8B030D-6E8A-4147-A177-3AD203B41FA5}">
                      <a16:colId xmlns:a16="http://schemas.microsoft.com/office/drawing/2014/main" val="3247482669"/>
                    </a:ext>
                  </a:extLst>
                </a:gridCol>
                <a:gridCol w="2000250">
                  <a:extLst>
                    <a:ext uri="{9D8B030D-6E8A-4147-A177-3AD203B41FA5}">
                      <a16:colId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Hồi giáo Đê-li</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0" y="738642"/>
            <a:ext cx="5376041" cy="523220"/>
          </a:xfrm>
          <a:prstGeom prst="rect">
            <a:avLst/>
          </a:prstGeom>
          <a:noFill/>
        </p:spPr>
        <p:txBody>
          <a:bodyPr wrap="square" rtlCol="0">
            <a:spAutoFit/>
          </a:bodyPr>
          <a:lstStyle/>
          <a:p>
            <a:r>
              <a:rPr lang="vi-VN" sz="2800" dirty="0">
                <a:latin typeface="+mj-lt"/>
              </a:rPr>
              <a:t>b. </a:t>
            </a:r>
            <a:r>
              <a:rPr lang="vi-VN" sz="2800" u="sng" dirty="0">
                <a:latin typeface="+mj-lt"/>
              </a:rPr>
              <a:t>Vương triều Hồi giáo Đê - li:</a:t>
            </a:r>
          </a:p>
        </p:txBody>
      </p:sp>
      <p:sp>
        <p:nvSpPr>
          <p:cNvPr id="11" name="TextBox 10">
            <a:extLst>
              <a:ext uri="{FF2B5EF4-FFF2-40B4-BE49-F238E27FC236}">
                <a16:creationId xmlns:a16="http://schemas.microsoft.com/office/drawing/2014/main" id="{94F39B3A-C2F2-47B7-9A37-6E6E834C6452}"/>
              </a:ext>
            </a:extLst>
          </p:cNvPr>
          <p:cNvSpPr txBox="1"/>
          <p:nvPr/>
        </p:nvSpPr>
        <p:spPr>
          <a:xfrm>
            <a:off x="2406211" y="2016638"/>
            <a:ext cx="1899744" cy="2246769"/>
          </a:xfrm>
          <a:prstGeom prst="rect">
            <a:avLst/>
          </a:prstGeom>
          <a:noFill/>
        </p:spPr>
        <p:txBody>
          <a:bodyPr wrap="square">
            <a:spAutoFit/>
          </a:bodyPr>
          <a:lstStyle/>
          <a:p>
            <a:r>
              <a:rPr lang="vi-VN" sz="2800" dirty="0">
                <a:latin typeface="+mj-lt"/>
              </a:rPr>
              <a:t>-Năm 1206, </a:t>
            </a:r>
            <a:r>
              <a:rPr lang="vi-VN" sz="2800" dirty="0">
                <a:latin typeface="Times New Roman" panose="02020603050405020304" pitchFamily="18" charset="0"/>
                <a:cs typeface="Times New Roman" panose="02020603050405020304" pitchFamily="18" charset="0"/>
              </a:rPr>
              <a:t>người Hồi gốc Thổ Nhĩ Kì xâm nhập </a:t>
            </a:r>
          </a:p>
        </p:txBody>
      </p:sp>
      <p:sp>
        <p:nvSpPr>
          <p:cNvPr id="12" name="TextBox 11">
            <a:extLst>
              <a:ext uri="{FF2B5EF4-FFF2-40B4-BE49-F238E27FC236}">
                <a16:creationId xmlns:a16="http://schemas.microsoft.com/office/drawing/2014/main" id="{B76976DB-E21F-4BA7-B303-5001ABE76AD2}"/>
              </a:ext>
            </a:extLst>
          </p:cNvPr>
          <p:cNvSpPr txBox="1"/>
          <p:nvPr/>
        </p:nvSpPr>
        <p:spPr>
          <a:xfrm>
            <a:off x="4305955" y="2001863"/>
            <a:ext cx="2711669" cy="3970318"/>
          </a:xfrm>
          <a:prstGeom prst="rect">
            <a:avLst/>
          </a:prstGeom>
          <a:noFill/>
        </p:spPr>
        <p:txBody>
          <a:bodyPr wrap="square">
            <a:spAutoFit/>
          </a:bodyPr>
          <a:lstStyle/>
          <a:p>
            <a:r>
              <a:rPr lang="vi-VN" sz="2800" dirty="0">
                <a:latin typeface="+mj-lt"/>
              </a:rPr>
              <a:t>- Vua có quyền lực cao </a:t>
            </a:r>
            <a:r>
              <a:rPr lang="vi-VN" sz="2800" dirty="0" err="1">
                <a:latin typeface="+mj-lt"/>
              </a:rPr>
              <a:t>nhất</a:t>
            </a:r>
            <a:r>
              <a:rPr lang="vi-VN" sz="2800" dirty="0">
                <a:latin typeface="+mj-lt"/>
              </a:rPr>
              <a:t>.</a:t>
            </a:r>
          </a:p>
          <a:p>
            <a:r>
              <a:rPr lang="vi-VN" sz="2800" dirty="0">
                <a:latin typeface="+mj-lt"/>
              </a:rPr>
              <a:t>- Khu vực hành chính do tướng lĩnh Hồi giáo cai quản, tín đồ Hin đu chỉ giữ các chức vụ không quan </a:t>
            </a:r>
            <a:r>
              <a:rPr lang="vi-VN" sz="2800" dirty="0" err="1">
                <a:latin typeface="+mj-lt"/>
              </a:rPr>
              <a:t>trọng</a:t>
            </a:r>
            <a:r>
              <a:rPr lang="vi-VN" sz="2800" dirty="0">
                <a:latin typeface="+mj-lt"/>
              </a:rPr>
              <a:t>.</a:t>
            </a:r>
          </a:p>
        </p:txBody>
      </p:sp>
      <p:sp>
        <p:nvSpPr>
          <p:cNvPr id="13" name="TextBox 12">
            <a:extLst>
              <a:ext uri="{FF2B5EF4-FFF2-40B4-BE49-F238E27FC236}">
                <a16:creationId xmlns:a16="http://schemas.microsoft.com/office/drawing/2014/main" id="{D1D344FC-7E72-4A7E-B49D-8F4553FD352A}"/>
              </a:ext>
            </a:extLst>
          </p:cNvPr>
          <p:cNvSpPr txBox="1"/>
          <p:nvPr/>
        </p:nvSpPr>
        <p:spPr>
          <a:xfrm>
            <a:off x="7017624" y="2016638"/>
            <a:ext cx="3247698" cy="3539430"/>
          </a:xfrm>
          <a:prstGeom prst="rect">
            <a:avLst/>
          </a:prstGeom>
          <a:noFill/>
        </p:spPr>
        <p:txBody>
          <a:bodyPr wrap="square">
            <a:spAutoFit/>
          </a:bodyPr>
          <a:lstStyle/>
          <a:p>
            <a:r>
              <a:rPr lang="vi-VN" sz="2800" dirty="0">
                <a:latin typeface="+mj-lt"/>
              </a:rPr>
              <a:t>- Nông nghiệp vai trò quan trọng được nhà nước khuyến khích.</a:t>
            </a:r>
          </a:p>
          <a:p>
            <a:r>
              <a:rPr lang="vi-VN" sz="2800" dirty="0">
                <a:latin typeface="+mj-lt"/>
              </a:rPr>
              <a:t>- TCN và TN phát triển, nhiều thành thị ra đời, đẩy mạnh buôn bán với các nước.</a:t>
            </a:r>
          </a:p>
        </p:txBody>
      </p:sp>
      <p:sp>
        <p:nvSpPr>
          <p:cNvPr id="15" name="TextBox 14">
            <a:extLst>
              <a:ext uri="{FF2B5EF4-FFF2-40B4-BE49-F238E27FC236}">
                <a16:creationId xmlns:a16="http://schemas.microsoft.com/office/drawing/2014/main" id="{CC1C3D39-0021-4BD1-A7AA-1EDE7316F973}"/>
              </a:ext>
            </a:extLst>
          </p:cNvPr>
          <p:cNvSpPr txBox="1"/>
          <p:nvPr/>
        </p:nvSpPr>
        <p:spPr>
          <a:xfrm>
            <a:off x="10265322" y="2038749"/>
            <a:ext cx="1897117" cy="3539430"/>
          </a:xfrm>
          <a:prstGeom prst="rect">
            <a:avLst/>
          </a:prstGeom>
          <a:noFill/>
        </p:spPr>
        <p:txBody>
          <a:bodyPr wrap="square">
            <a:spAutoFit/>
          </a:bodyPr>
          <a:lstStyle/>
          <a:p>
            <a:r>
              <a:rPr lang="vi-VN" sz="2800" dirty="0">
                <a:latin typeface="+mj-lt"/>
              </a:rPr>
              <a:t>- Mâu thuẫn dân tộc gay gắt làm bùng nổ các cuộc đấu tranh chống triều </a:t>
            </a:r>
            <a:r>
              <a:rPr lang="vi-VN" sz="2800" dirty="0" smtClean="0">
                <a:latin typeface="+mj-lt"/>
              </a:rPr>
              <a:t>đình.</a:t>
            </a:r>
            <a:endParaRPr lang="vi-VN" sz="2800" dirty="0">
              <a:latin typeface="+mj-lt"/>
            </a:endParaRPr>
          </a:p>
        </p:txBody>
      </p:sp>
      <p:sp>
        <p:nvSpPr>
          <p:cNvPr id="16" name="Thought Bubble: Cloud 15">
            <a:extLst>
              <a:ext uri="{FF2B5EF4-FFF2-40B4-BE49-F238E27FC236}">
                <a16:creationId xmlns:a16="http://schemas.microsoft.com/office/drawing/2014/main" id="{5ED40F4B-2CC4-436C-898A-10E6196406F0}"/>
              </a:ext>
            </a:extLst>
          </p:cNvPr>
          <p:cNvSpPr/>
          <p:nvPr/>
        </p:nvSpPr>
        <p:spPr>
          <a:xfrm>
            <a:off x="0" y="4448289"/>
            <a:ext cx="3894083" cy="2066799"/>
          </a:xfrm>
          <a:prstGeom prst="cloudCallout">
            <a:avLst>
              <a:gd name="adj1" fmla="val -40539"/>
              <a:gd name="adj2" fmla="val 52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Vì sao gọi là Vương triều Hồi giáo Đê-li? </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90704516"/>
              </p:ext>
            </p:extLst>
          </p:nvPr>
        </p:nvGraphicFramePr>
        <p:xfrm>
          <a:off x="0" y="1261862"/>
          <a:ext cx="12192000" cy="4815840"/>
        </p:xfrm>
        <a:graphic>
          <a:graphicData uri="http://schemas.openxmlformats.org/drawingml/2006/table">
            <a:tbl>
              <a:tblPr firstRow="1" bandRow="1">
                <a:tableStyleId>{5C22544A-7EE6-4342-B048-85BDC9FD1C3A}</a:tableStyleId>
              </a:tblPr>
              <a:tblGrid>
                <a:gridCol w="1891862">
                  <a:extLst>
                    <a:ext uri="{9D8B030D-6E8A-4147-A177-3AD203B41FA5}">
                      <a16:colId xmlns:a16="http://schemas.microsoft.com/office/drawing/2014/main" val="2262840336"/>
                    </a:ext>
                  </a:extLst>
                </a:gridCol>
                <a:gridCol w="1813035">
                  <a:extLst>
                    <a:ext uri="{9D8B030D-6E8A-4147-A177-3AD203B41FA5}">
                      <a16:colId xmlns:a16="http://schemas.microsoft.com/office/drawing/2014/main" val="363875825"/>
                    </a:ext>
                  </a:extLst>
                </a:gridCol>
                <a:gridCol w="2727434">
                  <a:extLst>
                    <a:ext uri="{9D8B030D-6E8A-4147-A177-3AD203B41FA5}">
                      <a16:colId xmlns:a16="http://schemas.microsoft.com/office/drawing/2014/main" val="3220784913"/>
                    </a:ext>
                  </a:extLst>
                </a:gridCol>
                <a:gridCol w="2585545">
                  <a:extLst>
                    <a:ext uri="{9D8B030D-6E8A-4147-A177-3AD203B41FA5}">
                      <a16:colId xmlns:a16="http://schemas.microsoft.com/office/drawing/2014/main" val="3247482669"/>
                    </a:ext>
                  </a:extLst>
                </a:gridCol>
                <a:gridCol w="3174124">
                  <a:extLst>
                    <a:ext uri="{9D8B030D-6E8A-4147-A177-3AD203B41FA5}">
                      <a16:colId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636876"/>
                  </a:ext>
                </a:extLst>
              </a:tr>
              <a:tr h="346249">
                <a:tc>
                  <a:txBody>
                    <a:bodyPr/>
                    <a:lstStyle/>
                    <a:p>
                      <a:endParaRPr lang="vi-VN" sz="2800" b="1" dirty="0">
                        <a:latin typeface="+mj-lt"/>
                      </a:endParaRPr>
                    </a:p>
                    <a:p>
                      <a:r>
                        <a:rPr lang="vi-VN" sz="2800" b="1" dirty="0">
                          <a:latin typeface="+mj-lt"/>
                        </a:rPr>
                        <a:t>Mô - gôn</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62980"/>
                  </a:ext>
                </a:extLst>
              </a:tr>
            </a:tbl>
          </a:graphicData>
        </a:graphic>
      </p:graphicFrame>
      <p:sp>
        <p:nvSpPr>
          <p:cNvPr id="2" name="TextBox 1">
            <a:extLst>
              <a:ext uri="{FF2B5EF4-FFF2-40B4-BE49-F238E27FC236}">
                <a16:creationId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1" name="TextBox 10">
            <a:extLst>
              <a:ext uri="{FF2B5EF4-FFF2-40B4-BE49-F238E27FC236}">
                <a16:creationId xmlns:a16="http://schemas.microsoft.com/office/drawing/2014/main" id="{94F39B3A-C2F2-47B7-9A37-6E6E834C6452}"/>
              </a:ext>
            </a:extLst>
          </p:cNvPr>
          <p:cNvSpPr txBox="1"/>
          <p:nvPr/>
        </p:nvSpPr>
        <p:spPr>
          <a:xfrm>
            <a:off x="1884625" y="1785082"/>
            <a:ext cx="1840635" cy="2677656"/>
          </a:xfrm>
          <a:prstGeom prst="rect">
            <a:avLst/>
          </a:prstGeom>
          <a:noFill/>
        </p:spPr>
        <p:txBody>
          <a:bodyPr wrap="square">
            <a:spAutoFit/>
          </a:bodyPr>
          <a:lstStyle/>
          <a:p>
            <a:r>
              <a:rPr lang="vi-VN" sz="2800" dirty="0">
                <a:latin typeface="+mj-lt"/>
              </a:rPr>
              <a:t>-Đầu thế kỉ XVI, </a:t>
            </a:r>
            <a:r>
              <a:rPr lang="vi-VN" sz="2800" dirty="0">
                <a:latin typeface="Times New Roman" panose="02020603050405020304" pitchFamily="18" charset="0"/>
                <a:cs typeface="Times New Roman" panose="02020603050405020304" pitchFamily="18" charset="0"/>
              </a:rPr>
              <a:t>người </a:t>
            </a:r>
            <a:r>
              <a:rPr lang="vi-VN" sz="2800" dirty="0" smtClean="0">
                <a:latin typeface="Times New Roman" panose="02020603050405020304" pitchFamily="18" charset="0"/>
                <a:cs typeface="Times New Roman" panose="02020603050405020304" pitchFamily="18" charset="0"/>
              </a:rPr>
              <a:t>Hồi giáo </a:t>
            </a:r>
            <a:r>
              <a:rPr lang="vi-VN" sz="2800" dirty="0">
                <a:latin typeface="Times New Roman" panose="02020603050405020304" pitchFamily="18" charset="0"/>
                <a:cs typeface="Times New Roman" panose="02020603050405020304" pitchFamily="18" charset="0"/>
              </a:rPr>
              <a:t>tự nhận dòng dõi Mông Cổ.</a:t>
            </a:r>
          </a:p>
        </p:txBody>
      </p:sp>
      <p:sp>
        <p:nvSpPr>
          <p:cNvPr id="12" name="TextBox 11">
            <a:extLst>
              <a:ext uri="{FF2B5EF4-FFF2-40B4-BE49-F238E27FC236}">
                <a16:creationId xmlns:a16="http://schemas.microsoft.com/office/drawing/2014/main" id="{B76976DB-E21F-4BA7-B303-5001ABE76AD2}"/>
              </a:ext>
            </a:extLst>
          </p:cNvPr>
          <p:cNvSpPr txBox="1"/>
          <p:nvPr/>
        </p:nvSpPr>
        <p:spPr>
          <a:xfrm>
            <a:off x="3788979" y="1785082"/>
            <a:ext cx="2543509" cy="4401205"/>
          </a:xfrm>
          <a:prstGeom prst="rect">
            <a:avLst/>
          </a:prstGeom>
          <a:noFill/>
        </p:spPr>
        <p:txBody>
          <a:bodyPr wrap="square">
            <a:spAutoFit/>
          </a:bodyPr>
          <a:lstStyle/>
          <a:p>
            <a:r>
              <a:rPr lang="vi-VN" sz="2800" dirty="0">
                <a:latin typeface="+mj-lt"/>
              </a:rPr>
              <a:t>- Cải cách bộ máy hành chính từ trung ương đến địa phương, chia đất nước thành 15 tỉnh.</a:t>
            </a:r>
          </a:p>
          <a:p>
            <a:r>
              <a:rPr lang="vi-VN" sz="2800" dirty="0">
                <a:latin typeface="+mj-lt"/>
              </a:rPr>
              <a:t>- Thực hiện chế độ chuyên chế.</a:t>
            </a:r>
          </a:p>
          <a:p>
            <a:r>
              <a:rPr lang="vi-VN" sz="2800" dirty="0">
                <a:latin typeface="+mj-lt"/>
              </a:rPr>
              <a:t>- Tiến hành sửa đổi </a:t>
            </a:r>
            <a:r>
              <a:rPr lang="vi-VN" sz="2800" dirty="0" err="1">
                <a:latin typeface="+mj-lt"/>
              </a:rPr>
              <a:t>pháp</a:t>
            </a:r>
            <a:r>
              <a:rPr lang="vi-VN" sz="2800" dirty="0">
                <a:latin typeface="+mj-lt"/>
              </a:rPr>
              <a:t> </a:t>
            </a:r>
            <a:r>
              <a:rPr lang="vi-VN" sz="2800" dirty="0" err="1">
                <a:latin typeface="+mj-lt"/>
              </a:rPr>
              <a:t>luật</a:t>
            </a:r>
            <a:r>
              <a:rPr lang="vi-VN" sz="2800" dirty="0">
                <a:latin typeface="+mj-lt"/>
              </a:rPr>
              <a:t>.</a:t>
            </a:r>
          </a:p>
        </p:txBody>
      </p:sp>
      <p:sp>
        <p:nvSpPr>
          <p:cNvPr id="13" name="TextBox 12">
            <a:extLst>
              <a:ext uri="{FF2B5EF4-FFF2-40B4-BE49-F238E27FC236}">
                <a16:creationId xmlns:a16="http://schemas.microsoft.com/office/drawing/2014/main" id="{D1D344FC-7E72-4A7E-B49D-8F4553FD352A}"/>
              </a:ext>
            </a:extLst>
          </p:cNvPr>
          <p:cNvSpPr txBox="1"/>
          <p:nvPr/>
        </p:nvSpPr>
        <p:spPr>
          <a:xfrm>
            <a:off x="6459926" y="1753623"/>
            <a:ext cx="2543509" cy="3693319"/>
          </a:xfrm>
          <a:prstGeom prst="rect">
            <a:avLst/>
          </a:prstGeom>
          <a:noFill/>
        </p:spPr>
        <p:txBody>
          <a:bodyPr wrap="square">
            <a:spAutoFit/>
          </a:bodyPr>
          <a:lstStyle/>
          <a:p>
            <a:r>
              <a:rPr lang="vi-VN" sz="2600" dirty="0">
                <a:latin typeface="+mj-lt"/>
              </a:rPr>
              <a:t>- Đo </a:t>
            </a:r>
            <a:r>
              <a:rPr lang="vi-VN" sz="2600" dirty="0" smtClean="0">
                <a:latin typeface="+mj-lt"/>
              </a:rPr>
              <a:t>đạc </a:t>
            </a:r>
            <a:r>
              <a:rPr lang="vi-VN" sz="2600" dirty="0">
                <a:latin typeface="+mj-lt"/>
              </a:rPr>
              <a:t>ruộng đất, định mức thuế hợp lí, thống nhất lại hệ thống đo lường.</a:t>
            </a:r>
          </a:p>
          <a:p>
            <a:r>
              <a:rPr lang="vi-VN" sz="2600" dirty="0">
                <a:latin typeface="+mj-lt"/>
              </a:rPr>
              <a:t>- Phát triển nông nghiệp, thủ công nghiệp, thương mại.</a:t>
            </a:r>
          </a:p>
        </p:txBody>
      </p:sp>
      <p:sp>
        <p:nvSpPr>
          <p:cNvPr id="15" name="TextBox 14">
            <a:extLst>
              <a:ext uri="{FF2B5EF4-FFF2-40B4-BE49-F238E27FC236}">
                <a16:creationId xmlns:a16="http://schemas.microsoft.com/office/drawing/2014/main" id="{CC1C3D39-0021-4BD1-A7AA-1EDE7316F973}"/>
              </a:ext>
            </a:extLst>
          </p:cNvPr>
          <p:cNvSpPr txBox="1"/>
          <p:nvPr/>
        </p:nvSpPr>
        <p:spPr>
          <a:xfrm>
            <a:off x="9003435" y="1785082"/>
            <a:ext cx="2966543" cy="3108543"/>
          </a:xfrm>
          <a:prstGeom prst="rect">
            <a:avLst/>
          </a:prstGeom>
          <a:noFill/>
        </p:spPr>
        <p:txBody>
          <a:bodyPr wrap="square">
            <a:spAutoFit/>
          </a:bodyPr>
          <a:lstStyle/>
          <a:p>
            <a:r>
              <a:rPr lang="vi-VN" sz="2800" dirty="0">
                <a:latin typeface="+mj-lt"/>
              </a:rPr>
              <a:t>-Xây dựng khối hòa hợp dân </a:t>
            </a:r>
            <a:r>
              <a:rPr lang="vi-VN" sz="2800" dirty="0" err="1">
                <a:latin typeface="+mj-lt"/>
              </a:rPr>
              <a:t>tộc</a:t>
            </a:r>
            <a:r>
              <a:rPr lang="vi-VN" sz="2800" dirty="0">
                <a:latin typeface="+mj-lt"/>
              </a:rPr>
              <a:t>. </a:t>
            </a:r>
          </a:p>
          <a:p>
            <a:r>
              <a:rPr lang="vi-VN" sz="2800" dirty="0">
                <a:latin typeface="+mj-lt"/>
              </a:rPr>
              <a:t>- Khuyến khích, ủng hộ các hoạt động văn hóa, </a:t>
            </a:r>
            <a:r>
              <a:rPr lang="vi-VN" sz="2800" dirty="0" err="1">
                <a:latin typeface="+mj-lt"/>
              </a:rPr>
              <a:t>nghệ</a:t>
            </a:r>
            <a:r>
              <a:rPr lang="vi-VN" sz="2800" dirty="0">
                <a:latin typeface="+mj-lt"/>
              </a:rPr>
              <a:t> </a:t>
            </a:r>
            <a:r>
              <a:rPr lang="vi-VN" sz="2800" dirty="0" err="1">
                <a:latin typeface="+mj-lt"/>
              </a:rPr>
              <a:t>thuật</a:t>
            </a:r>
            <a:r>
              <a:rPr lang="vi-VN" sz="2800" dirty="0">
                <a:latin typeface="+mj-lt"/>
              </a:rPr>
              <a:t> → thời kì phát triển đỉnh cao</a:t>
            </a:r>
          </a:p>
        </p:txBody>
      </p:sp>
      <p:pic>
        <p:nvPicPr>
          <p:cNvPr id="6" name="Picture 5">
            <a:extLst>
              <a:ext uri="{FF2B5EF4-FFF2-40B4-BE49-F238E27FC236}">
                <a16:creationId xmlns:a16="http://schemas.microsoft.com/office/drawing/2014/main" id="{EE83BB2E-BA32-49DB-BBD0-4631BE6FC58A}"/>
              </a:ext>
            </a:extLst>
          </p:cNvPr>
          <p:cNvPicPr>
            <a:picLocks noChangeAspect="1"/>
          </p:cNvPicPr>
          <p:nvPr/>
        </p:nvPicPr>
        <p:blipFill rotWithShape="1">
          <a:blip r:embed="rId2"/>
          <a:srcRect l="65302" t="48275" r="22284" b="16558"/>
          <a:stretch/>
        </p:blipFill>
        <p:spPr>
          <a:xfrm>
            <a:off x="0" y="2926444"/>
            <a:ext cx="1935218" cy="3074275"/>
          </a:xfrm>
          <a:prstGeom prst="rect">
            <a:avLst/>
          </a:prstGeom>
        </p:spPr>
      </p:pic>
    </p:spTree>
    <p:extLst>
      <p:ext uri="{BB962C8B-B14F-4D97-AF65-F5344CB8AC3E}">
        <p14:creationId xmlns:p14="http://schemas.microsoft.com/office/powerpoint/2010/main" val="2369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114304"/>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342913" y="91443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a16="http://schemas.microsoft.com/office/drawing/2014/main" id="{27E91FF4-E764-4EF6-9113-35A9F283A3CD}"/>
              </a:ext>
            </a:extLst>
          </p:cNvPr>
          <p:cNvSpPr txBox="1"/>
          <p:nvPr/>
        </p:nvSpPr>
        <p:spPr>
          <a:xfrm>
            <a:off x="385776" y="138160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4" name="TextBox 13">
            <a:extLst>
              <a:ext uri="{FF2B5EF4-FFF2-40B4-BE49-F238E27FC236}">
                <a16:creationId xmlns:a16="http://schemas.microsoft.com/office/drawing/2014/main" id="{52331836-4434-42E2-A6C1-AB49FE2AB0DE}"/>
              </a:ext>
            </a:extLst>
          </p:cNvPr>
          <p:cNvSpPr txBox="1"/>
          <p:nvPr/>
        </p:nvSpPr>
        <p:spPr>
          <a:xfrm>
            <a:off x="126126" y="3441701"/>
            <a:ext cx="12065874" cy="3108543"/>
          </a:xfrm>
          <a:prstGeom prst="rect">
            <a:avLst/>
          </a:prstGeom>
          <a:noFill/>
          <a:ln>
            <a:solidFill>
              <a:srgbClr val="FF0000"/>
            </a:solidFill>
          </a:ln>
        </p:spPr>
        <p:txBody>
          <a:bodyPr wrap="square">
            <a:spAutoFit/>
          </a:bodyPr>
          <a:lstStyle/>
          <a:p>
            <a:r>
              <a:rPr lang="vi-VN" sz="2800" i="0" dirty="0">
                <a:solidFill>
                  <a:srgbClr val="002060"/>
                </a:solidFill>
                <a:latin typeface="Times New Roman" panose="02020603050405020304" pitchFamily="18" charset="0"/>
              </a:rPr>
              <a:t>Nếu như người Thổ Nhĩ Kỳ mang theo Hồi giáo vào Ấn Độ và lập nên Vương triều Hồi giáo Đê-li, thực hiện chính sách phân biệt tôn giáo thì người Hồi giáo gốc Mông Cổ lại chủ trương dung hoà tôn giáo, tự hoà mình với tầng lớp thống trị người Ấn Độ, tuy vẫn giữ địa vị chủ chốt trong triều đình và tầng lớp thống trị. Do vậy, trong tầng lớp thống trị không còn phân biệt đâu là người gốc Ấn Độ với gốc Mông Cổ. </a:t>
            </a:r>
            <a:r>
              <a:rPr lang="vi-VN" sz="2800" b="1" dirty="0">
                <a:solidFill>
                  <a:srgbClr val="FF0000"/>
                </a:solidFill>
                <a:latin typeface="Times New Roman" panose="02020603050405020304" pitchFamily="18" charset="0"/>
                <a:cs typeface="Times New Roman" panose="02020603050405020304" pitchFamily="18" charset="0"/>
              </a:rPr>
              <a:t>Đây là giai đoạn đất nước thống nhất và thịnh vượng nhất trong lịch sử phong kiến Ấn Độ.</a:t>
            </a:r>
          </a:p>
        </p:txBody>
      </p:sp>
      <p:sp>
        <p:nvSpPr>
          <p:cNvPr id="17" name="Thought Bubble: Cloud 16">
            <a:extLst>
              <a:ext uri="{FF2B5EF4-FFF2-40B4-BE49-F238E27FC236}">
                <a16:creationId xmlns:a16="http://schemas.microsoft.com/office/drawing/2014/main" id="{FAD89A08-358D-40CB-BCC1-716E1A24163A}"/>
              </a:ext>
            </a:extLst>
          </p:cNvPr>
          <p:cNvSpPr/>
          <p:nvPr/>
        </p:nvSpPr>
        <p:spPr>
          <a:xfrm>
            <a:off x="7062951" y="561975"/>
            <a:ext cx="5129047" cy="2867026"/>
          </a:xfrm>
          <a:prstGeom prst="cloudCallout">
            <a:avLst>
              <a:gd name="adj1" fmla="val 34768"/>
              <a:gd name="adj2" fmla="val 70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Điểm khác biệt</a:t>
            </a:r>
          </a:p>
          <a:p>
            <a:pPr algn="ctr"/>
            <a:r>
              <a:rPr lang="vi-VN" sz="2800" b="1" i="1" dirty="0">
                <a:solidFill>
                  <a:srgbClr val="000000"/>
                </a:solidFill>
                <a:latin typeface="+mj-lt"/>
              </a:rPr>
              <a:t>của các vị vua thời Mô-gôn với các vị vua Vương triều Hồi giáo Đê-li là gì?</a:t>
            </a:r>
            <a:endParaRPr lang="vi-VN" sz="2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74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a:t>
            </a:r>
            <a:r>
              <a:rPr lang="vi-VN" sz="2400" b="1" dirty="0" err="1">
                <a:latin typeface="Times New Roman" panose="02020603050405020304" pitchFamily="18" charset="0"/>
                <a:cs typeface="Times New Roman" panose="02020603050405020304" pitchFamily="18" charset="0"/>
              </a:rPr>
              <a:t>kỉ</a:t>
            </a:r>
            <a:r>
              <a:rPr lang="vi-VN" sz="2400" b="1" dirty="0">
                <a:latin typeface="Times New Roman" panose="02020603050405020304" pitchFamily="18" charset="0"/>
                <a:cs typeface="Times New Roman" panose="02020603050405020304" pitchFamily="18" charset="0"/>
              </a:rPr>
              <a:t> XIX.</a:t>
            </a:r>
          </a:p>
        </p:txBody>
      </p:sp>
      <p:sp>
        <p:nvSpPr>
          <p:cNvPr id="9" name="TextBox 8">
            <a:extLst>
              <a:ext uri="{FF2B5EF4-FFF2-40B4-BE49-F238E27FC236}">
                <a16:creationId xmlns:a16="http://schemas.microsoft.com/office/drawing/2014/main" id="{AC4BC68E-049F-4A9D-8E30-E845C0A7797D}"/>
              </a:ext>
            </a:extLst>
          </p:cNvPr>
          <p:cNvSpPr txBox="1"/>
          <p:nvPr/>
        </p:nvSpPr>
        <p:spPr>
          <a:xfrm>
            <a:off x="102474" y="1202437"/>
            <a:ext cx="12191999" cy="954107"/>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latin typeface="Times New Roman" panose="02020603050405020304" pitchFamily="18" charset="0"/>
                <a:ea typeface="Times" panose="02020603050405020304" pitchFamily="18" charset="0"/>
              </a:rPr>
              <a:t>2</a:t>
            </a:r>
            <a:r>
              <a:rPr lang="vi-VN" sz="2800" dirty="0">
                <a:solidFill>
                  <a:srgbClr val="002060"/>
                </a:solidFill>
                <a:effectLst/>
                <a:latin typeface="Times New Roman" panose="02020603050405020304" pitchFamily="18" charset="0"/>
                <a:ea typeface="Times" panose="02020603050405020304" pitchFamily="18" charset="0"/>
              </a:rPr>
              <a:t>.a,b,c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1,</a:t>
            </a:r>
            <a:r>
              <a:rPr lang="vi-VN" sz="2800" dirty="0">
                <a:solidFill>
                  <a:srgbClr val="002060"/>
                </a:solidFill>
                <a:effectLst/>
                <a:latin typeface="Times New Roman" panose="02020603050405020304" pitchFamily="18" charset="0"/>
                <a:ea typeface="Times" panose="02020603050405020304" pitchFamily="18" charset="0"/>
              </a:rPr>
              <a:t>4,5. H</a:t>
            </a:r>
            <a:r>
              <a:rPr lang="vi-VN" sz="2800" dirty="0">
                <a:solidFill>
                  <a:srgbClr val="002060"/>
                </a:solidFill>
                <a:effectLst/>
                <a:latin typeface="Times New Roman" panose="02020603050405020304" pitchFamily="18" charset="0"/>
                <a:ea typeface="Calibri" panose="020F0502020204030204" pitchFamily="34" charset="0"/>
              </a:rPr>
              <a:t>ãy </a:t>
            </a:r>
            <a:r>
              <a:rPr lang="vi-VN" sz="2800" dirty="0">
                <a:solidFill>
                  <a:srgbClr val="002060"/>
                </a:solidFill>
                <a:latin typeface="Times New Roman" panose="02020603050405020304" pitchFamily="18" charset="0"/>
                <a:ea typeface="Calibri" panose="020F0502020204030204" pitchFamily="34" charset="0"/>
              </a:rPr>
              <a:t>giới thiệu </a:t>
            </a:r>
            <a:r>
              <a:rPr lang="vi-V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dirty="0">
                <a:solidFill>
                  <a:srgbClr val="002060"/>
                </a:solidFill>
                <a:latin typeface="Times New Roman" panose="02020603050405020304" pitchFamily="18" charset="0"/>
                <a:cs typeface="Times New Roman" panose="02020603050405020304" pitchFamily="18" charset="0"/>
              </a:rPr>
              <a:t>ề một số thành tựu văn hoá tiêu biểu của Ấn Độ thời phong kiến</a:t>
            </a:r>
            <a:r>
              <a:rPr lang="vi-VN" sz="2800" dirty="0">
                <a:solidFill>
                  <a:srgbClr val="002060"/>
                </a:solidFill>
                <a:latin typeface="Times New Roman" panose="02020603050405020304" pitchFamily="18" charset="0"/>
                <a:ea typeface="Calibri" panose="020F0502020204030204" pitchFamily="34" charset="0"/>
              </a:rPr>
              <a:t> </a:t>
            </a:r>
            <a:r>
              <a:rPr lang="vi-VN" sz="2800" dirty="0">
                <a:solidFill>
                  <a:srgbClr val="002060"/>
                </a:solidFill>
                <a:effectLst/>
                <a:latin typeface="Times New Roman" panose="02020603050405020304" pitchFamily="18" charset="0"/>
                <a:ea typeface="Calibri" panose="020F0502020204030204" pitchFamily="34" charset="0"/>
              </a:rPr>
              <a:t>theo mẫu sau:</a:t>
            </a:r>
            <a:endParaRPr lang="vi-VN" sz="2800" dirty="0">
              <a:solidFill>
                <a:srgbClr val="002060"/>
              </a:solidFill>
            </a:endParaRPr>
          </a:p>
        </p:txBody>
      </p:sp>
      <p:graphicFrame>
        <p:nvGraphicFramePr>
          <p:cNvPr id="10" name="Table 9">
            <a:extLst>
              <a:ext uri="{FF2B5EF4-FFF2-40B4-BE49-F238E27FC236}">
                <a16:creationId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78172420"/>
              </p:ext>
            </p:extLst>
          </p:nvPr>
        </p:nvGraphicFramePr>
        <p:xfrm>
          <a:off x="102474" y="2319595"/>
          <a:ext cx="11910850" cy="3061397"/>
        </p:xfrm>
        <a:graphic>
          <a:graphicData uri="http://schemas.openxmlformats.org/drawingml/2006/table">
            <a:tbl>
              <a:tblPr firstRow="1" firstCol="1" bandRow="1">
                <a:tableStyleId>{5C22544A-7EE6-4342-B048-85BDC9FD1C3A}</a:tableStyleId>
              </a:tblPr>
              <a:tblGrid>
                <a:gridCol w="5221858">
                  <a:extLst>
                    <a:ext uri="{9D8B030D-6E8A-4147-A177-3AD203B41FA5}">
                      <a16:colId xmlns:a16="http://schemas.microsoft.com/office/drawing/2014/main" val="20000"/>
                    </a:ext>
                  </a:extLst>
                </a:gridCol>
                <a:gridCol w="6688992">
                  <a:extLst>
                    <a:ext uri="{9D8B030D-6E8A-4147-A177-3AD203B41FA5}">
                      <a16:colId xmlns:a16="http://schemas.microsoft.com/office/drawing/2014/main" val="20001"/>
                    </a:ext>
                  </a:extLst>
                </a:gridCol>
              </a:tblGrid>
              <a:tr h="638910">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19892">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8119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904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830101">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41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a16="http://schemas.microsoft.com/office/drawing/2014/main" id="{2CC8D80B-01DE-4A59-B17C-645139D17C02}"/>
              </a:ext>
            </a:extLst>
          </p:cNvPr>
          <p:cNvSpPr txBox="1"/>
          <p:nvPr/>
        </p:nvSpPr>
        <p:spPr>
          <a:xfrm>
            <a:off x="414353"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a16="http://schemas.microsoft.com/office/drawing/2014/main" id="{51609352-0DD6-4112-B80A-FE8E332E975F}"/>
              </a:ext>
            </a:extLst>
          </p:cNvPr>
          <p:cNvSpPr txBox="1"/>
          <p:nvPr/>
        </p:nvSpPr>
        <p:spPr>
          <a:xfrm>
            <a:off x="414352"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kỉ XIX</a:t>
            </a:r>
          </a:p>
        </p:txBody>
      </p:sp>
      <p:graphicFrame>
        <p:nvGraphicFramePr>
          <p:cNvPr id="10" name="Table 9">
            <a:extLst>
              <a:ext uri="{FF2B5EF4-FFF2-40B4-BE49-F238E27FC236}">
                <a16:creationId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575291410"/>
              </p:ext>
            </p:extLst>
          </p:nvPr>
        </p:nvGraphicFramePr>
        <p:xfrm>
          <a:off x="281150" y="1200308"/>
          <a:ext cx="11563189" cy="5318369"/>
        </p:xfrm>
        <a:graphic>
          <a:graphicData uri="http://schemas.openxmlformats.org/drawingml/2006/table">
            <a:tbl>
              <a:tblPr firstRow="1" firstCol="1" bandRow="1">
                <a:tableStyleId>{5C22544A-7EE6-4342-B048-85BDC9FD1C3A}</a:tableStyleId>
              </a:tblPr>
              <a:tblGrid>
                <a:gridCol w="2362038">
                  <a:extLst>
                    <a:ext uri="{9D8B030D-6E8A-4147-A177-3AD203B41FA5}">
                      <a16:colId xmlns:a16="http://schemas.microsoft.com/office/drawing/2014/main" val="20000"/>
                    </a:ext>
                  </a:extLst>
                </a:gridCol>
                <a:gridCol w="9201151">
                  <a:extLst>
                    <a:ext uri="{9D8B030D-6E8A-4147-A177-3AD203B41FA5}">
                      <a16:colId xmlns:a16="http://schemas.microsoft.com/office/drawing/2014/main" val="20001"/>
                    </a:ext>
                  </a:extLst>
                </a:gridCol>
              </a:tblGrid>
              <a:tr h="479618">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93787">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10784">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739979">
                <a:tc>
                  <a:txBody>
                    <a:bodyPr/>
                    <a:lstStyle/>
                    <a:p>
                      <a:pPr indent="254000" algn="just">
                        <a:lnSpc>
                          <a:spcPct val="144000"/>
                        </a:lnSpc>
                        <a:spcBef>
                          <a:spcPts val="600"/>
                        </a:spcBef>
                        <a:spcAft>
                          <a:spcPts val="600"/>
                        </a:spcAft>
                        <a:tabLst>
                          <a:tab pos="442595" algn="l"/>
                        </a:tabLst>
                      </a:pPr>
                      <a:endParaRPr lang="en-US" sz="2400" smtClean="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r>
                        <a:rPr lang="en-US" sz="2400" smtClean="0">
                          <a:solidFill>
                            <a:schemeClr val="tx1"/>
                          </a:solidFill>
                          <a:effectLst/>
                          <a:latin typeface="Times New Roman" panose="02020603050405020304" pitchFamily="18" charset="0"/>
                          <a:ea typeface="Arial" panose="020B0604020202020204" pitchFamily="34" charset="0"/>
                        </a:rPr>
                        <a:t>Văn </a:t>
                      </a:r>
                      <a:r>
                        <a:rPr lang="en-US" sz="2400" dirty="0" err="1">
                          <a:solidFill>
                            <a:schemeClr val="tx1"/>
                          </a:solidFill>
                          <a:effectLst/>
                          <a:latin typeface="Times New Roman" panose="02020603050405020304" pitchFamily="18" charset="0"/>
                          <a:ea typeface="Arial" panose="020B0604020202020204" pitchFamily="34" charset="0"/>
                        </a:rPr>
                        <a:t>học</a:t>
                      </a:r>
                      <a:endParaRPr lang="vi-VN" sz="2400" dirty="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endParaRPr lang="vi-VN" sz="2400" dirty="0">
                        <a:solidFill>
                          <a:schemeClr val="tx1"/>
                        </a:solidFill>
                        <a:effectLst/>
                        <a:latin typeface="Arial" panose="020B0604020202020204" pitchFamily="34" charset="0"/>
                        <a:ea typeface="Arial" panose="020B0604020202020204" pitchFamily="34" charset="0"/>
                      </a:endParaRPr>
                    </a:p>
                    <a:p>
                      <a:pPr indent="254000" algn="just">
                        <a:lnSpc>
                          <a:spcPct val="144000"/>
                        </a:lnSpc>
                        <a:spcBef>
                          <a:spcPts val="600"/>
                        </a:spcBef>
                        <a:spcAft>
                          <a:spcPts val="600"/>
                        </a:spcAft>
                        <a:tabLst>
                          <a:tab pos="442595" algn="l"/>
                        </a:tabLst>
                      </a:pP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174486">
                <a:tc>
                  <a:txBody>
                    <a:bodyPr/>
                    <a:lstStyle/>
                    <a:p>
                      <a:pPr indent="254000" algn="l">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D13A26CE-70C7-4B82-B19D-B18E8255C381}"/>
              </a:ext>
            </a:extLst>
          </p:cNvPr>
          <p:cNvSpPr txBox="1"/>
          <p:nvPr/>
        </p:nvSpPr>
        <p:spPr>
          <a:xfrm>
            <a:off x="3093960" y="1661973"/>
            <a:ext cx="7933996"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Đạo Bà La Môn ( Hin-đu), đạo Phật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endParaRPr lang="vi-VN" sz="2800" dirty="0"/>
          </a:p>
        </p:txBody>
      </p:sp>
      <p:sp>
        <p:nvSpPr>
          <p:cNvPr id="12" name="TextBox 11">
            <a:extLst>
              <a:ext uri="{FF2B5EF4-FFF2-40B4-BE49-F238E27FC236}">
                <a16:creationId xmlns:a16="http://schemas.microsoft.com/office/drawing/2014/main" id="{DA90F469-05A5-48C2-9705-83776EBD0B56}"/>
              </a:ext>
            </a:extLst>
          </p:cNvPr>
          <p:cNvSpPr txBox="1"/>
          <p:nvPr/>
        </p:nvSpPr>
        <p:spPr>
          <a:xfrm>
            <a:off x="3143202" y="2245473"/>
            <a:ext cx="2284059"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Chữ Phạn</a:t>
            </a:r>
          </a:p>
        </p:txBody>
      </p:sp>
      <p:sp>
        <p:nvSpPr>
          <p:cNvPr id="13" name="TextBox 12">
            <a:extLst>
              <a:ext uri="{FF2B5EF4-FFF2-40B4-BE49-F238E27FC236}">
                <a16:creationId xmlns:a16="http://schemas.microsoft.com/office/drawing/2014/main" id="{CACDD008-43ED-4B28-9AE9-2F9C39293A0C}"/>
              </a:ext>
            </a:extLst>
          </p:cNvPr>
          <p:cNvSpPr txBox="1"/>
          <p:nvPr/>
        </p:nvSpPr>
        <p:spPr>
          <a:xfrm>
            <a:off x="2911672" y="2752029"/>
            <a:ext cx="8371490" cy="1723549"/>
          </a:xfrm>
          <a:prstGeom prst="rect">
            <a:avLst/>
          </a:prstGeom>
          <a:noFill/>
        </p:spPr>
        <p:txBody>
          <a:bodyPr wrap="square">
            <a:spAutoFit/>
          </a:bodyPr>
          <a:lstStyle/>
          <a:p>
            <a:pPr algn="just"/>
            <a:r>
              <a:rPr lang="vi-VN" sz="2600" dirty="0">
                <a:latin typeface="Times New Roman" panose="02020603050405020304" pitchFamily="18" charset="0"/>
              </a:rPr>
              <a:t>- Phong phú, đa dạng</a:t>
            </a:r>
          </a:p>
          <a:p>
            <a:pPr algn="just"/>
            <a:r>
              <a:rPr lang="vi-VN" sz="2600" dirty="0">
                <a:latin typeface="Times New Roman" panose="02020603050405020304" pitchFamily="18" charset="0"/>
              </a:rPr>
              <a:t>- Nội dung: thể hiện chủ nghĩa nhân đạo, đề cao tư tưởng tự do, ca ngợi tình yêu lứa đôi và chống lại quan niệm về sự phân biệt đẳng cấp</a:t>
            </a:r>
            <a:r>
              <a:rPr lang="vi-VN" sz="2800" dirty="0">
                <a:latin typeface="Times New Roman" panose="02020603050405020304" pitchFamily="18" charset="0"/>
              </a:rPr>
              <a:t>. </a:t>
            </a:r>
          </a:p>
        </p:txBody>
      </p:sp>
      <p:sp>
        <p:nvSpPr>
          <p:cNvPr id="14" name="TextBox 13">
            <a:extLst>
              <a:ext uri="{FF2B5EF4-FFF2-40B4-BE49-F238E27FC236}">
                <a16:creationId xmlns:a16="http://schemas.microsoft.com/office/drawing/2014/main" id="{FBE41230-57B8-4371-B67C-ADA5EF7388A6}"/>
              </a:ext>
            </a:extLst>
          </p:cNvPr>
          <p:cNvSpPr txBox="1"/>
          <p:nvPr/>
        </p:nvSpPr>
        <p:spPr>
          <a:xfrm>
            <a:off x="2925960" y="5330679"/>
            <a:ext cx="8288726" cy="892552"/>
          </a:xfrm>
          <a:prstGeom prst="rect">
            <a:avLst/>
          </a:prstGeom>
          <a:noFill/>
        </p:spPr>
        <p:txBody>
          <a:bodyPr wrap="square">
            <a:spAutoFit/>
          </a:bodyPr>
          <a:lstStyle/>
          <a:p>
            <a:r>
              <a:rPr lang="en-US" sz="2600" dirty="0" smtClean="0">
                <a:solidFill>
                  <a:srgbClr val="000000"/>
                </a:solidFill>
                <a:latin typeface="Times New Roman" panose="02020603050405020304" pitchFamily="18" charset="0"/>
              </a:rPr>
              <a:t>-</a:t>
            </a:r>
            <a:r>
              <a:rPr lang="vi-VN" sz="2600" dirty="0" smtClean="0">
                <a:solidFill>
                  <a:srgbClr val="000000"/>
                </a:solidFill>
                <a:latin typeface="Times New Roman" panose="02020603050405020304" pitchFamily="18" charset="0"/>
              </a:rPr>
              <a:t> Chịu </a:t>
            </a:r>
            <a:r>
              <a:rPr lang="vi-VN" sz="2600" dirty="0">
                <a:solidFill>
                  <a:srgbClr val="000000"/>
                </a:solidFill>
                <a:latin typeface="Times New Roman" panose="02020603050405020304" pitchFamily="18" charset="0"/>
              </a:rPr>
              <a:t>ảnh hưởng của ba tôn giáo lớn: Hồi giáo, Phật giáo và Hin-đu giáo.</a:t>
            </a:r>
          </a:p>
        </p:txBody>
      </p:sp>
      <p:sp>
        <p:nvSpPr>
          <p:cNvPr id="16" name="TextBox 15">
            <a:extLst>
              <a:ext uri="{FF2B5EF4-FFF2-40B4-BE49-F238E27FC236}">
                <a16:creationId xmlns:a16="http://schemas.microsoft.com/office/drawing/2014/main" id="{D78CEBCB-FED3-4245-8D26-FF0210706A24}"/>
              </a:ext>
            </a:extLst>
          </p:cNvPr>
          <p:cNvSpPr txBox="1"/>
          <p:nvPr/>
        </p:nvSpPr>
        <p:spPr>
          <a:xfrm>
            <a:off x="2361937" y="4434060"/>
            <a:ext cx="7367889" cy="892552"/>
          </a:xfrm>
          <a:prstGeom prst="rect">
            <a:avLst/>
          </a:prstGeom>
          <a:noFill/>
        </p:spPr>
        <p:txBody>
          <a:bodyPr wrap="square">
            <a:spAutoFit/>
          </a:bodyPr>
          <a:lstStyle/>
          <a:p>
            <a:r>
              <a:rPr lang="en-US" sz="2600" dirty="0" smtClean="0">
                <a:solidFill>
                  <a:srgbClr val="002060"/>
                </a:solidFill>
                <a:latin typeface="Times New Roman" panose="02020603050405020304" pitchFamily="18" charset="0"/>
                <a:cs typeface="Times New Roman" panose="02020603050405020304" pitchFamily="18" charset="0"/>
              </a:rPr>
              <a:t> </a:t>
            </a:r>
            <a:r>
              <a:rPr lang="vi-VN" sz="2600" dirty="0" smtClean="0">
                <a:solidFill>
                  <a:srgbClr val="002060"/>
                </a:solidFill>
                <a:latin typeface="Times New Roman" panose="02020603050405020304" pitchFamily="18" charset="0"/>
                <a:cs typeface="Times New Roman" panose="02020603050405020304" pitchFamily="18" charset="0"/>
              </a:rPr>
              <a:t>    </a:t>
            </a:r>
            <a:r>
              <a:rPr lang="en-US" sz="2600" dirty="0" smtClean="0">
                <a:solidFill>
                  <a:srgbClr val="002060"/>
                </a:solidFill>
                <a:latin typeface="Times New Roman" panose="02020603050405020304" pitchFamily="18" charset="0"/>
                <a:cs typeface="Times New Roman" panose="02020603050405020304" pitchFamily="18" charset="0"/>
              </a:rPr>
              <a:t>-</a:t>
            </a:r>
            <a:r>
              <a:rPr lang="vi-VN" sz="2600" dirty="0" smtClean="0">
                <a:solidFill>
                  <a:srgbClr val="002060"/>
                </a:solidFill>
                <a:latin typeface="Times New Roman" panose="02020603050405020304" pitchFamily="18" charset="0"/>
                <a:cs typeface="Times New Roman" panose="02020603050405020304" pitchFamily="18" charset="0"/>
              </a:rPr>
              <a:t> Những </a:t>
            </a:r>
            <a:r>
              <a:rPr lang="vi-VN" sz="2600" dirty="0">
                <a:solidFill>
                  <a:srgbClr val="002060"/>
                </a:solidFill>
                <a:latin typeface="Times New Roman" panose="02020603050405020304" pitchFamily="18" charset="0"/>
                <a:cs typeface="Times New Roman" panose="02020603050405020304" pitchFamily="18" charset="0"/>
              </a:rPr>
              <a:t>nước nào ở Đông Nam </a:t>
            </a:r>
            <a:r>
              <a:rPr lang="vi-VN" sz="2600" dirty="0" smtClean="0">
                <a:solidFill>
                  <a:srgbClr val="002060"/>
                </a:solidFill>
                <a:latin typeface="Times New Roman" panose="02020603050405020304" pitchFamily="18" charset="0"/>
                <a:cs typeface="Times New Roman" panose="02020603050405020304" pitchFamily="18" charset="0"/>
              </a:rPr>
              <a:t>Á</a:t>
            </a:r>
            <a:endParaRPr lang="en-US" sz="2600" dirty="0" smtClean="0">
              <a:solidFill>
                <a:srgbClr val="002060"/>
              </a:solidFill>
              <a:latin typeface="Times New Roman" panose="02020603050405020304" pitchFamily="18" charset="0"/>
              <a:cs typeface="Times New Roman" panose="02020603050405020304" pitchFamily="18" charset="0"/>
            </a:endParaRPr>
          </a:p>
          <a:p>
            <a:r>
              <a:rPr lang="vi-VN" sz="2600" dirty="0" smtClean="0">
                <a:solidFill>
                  <a:srgbClr val="002060"/>
                </a:solidFill>
                <a:latin typeface="Times New Roman" panose="02020603050405020304" pitchFamily="18" charset="0"/>
                <a:cs typeface="Times New Roman" panose="02020603050405020304" pitchFamily="18" charset="0"/>
              </a:rPr>
              <a:t>       chịu </a:t>
            </a:r>
            <a:r>
              <a:rPr lang="vi-VN" sz="2600" dirty="0">
                <a:solidFill>
                  <a:srgbClr val="002060"/>
                </a:solidFill>
                <a:latin typeface="Times New Roman" panose="02020603050405020304" pitchFamily="18" charset="0"/>
                <a:cs typeface="Times New Roman" panose="02020603050405020304" pitchFamily="18" charset="0"/>
              </a:rPr>
              <a:t>ảnh hưởng của kiến trúc Ấn Độ? </a:t>
            </a:r>
          </a:p>
        </p:txBody>
      </p:sp>
    </p:spTree>
    <p:extLst>
      <p:ext uri="{BB962C8B-B14F-4D97-AF65-F5344CB8AC3E}">
        <p14:creationId xmlns:p14="http://schemas.microsoft.com/office/powerpoint/2010/main" val="4006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1" nodeType="clickEffect">
                                  <p:stCondLst>
                                    <p:cond delay="0"/>
                                  </p:stCondLst>
                                  <p:childTnLst>
                                    <p:anim calcmode="lin" valueType="num">
                                      <p:cBhvr>
                                        <p:cTn id="26" dur="500"/>
                                        <p:tgtEl>
                                          <p:spTgt spid="16"/>
                                        </p:tgtEl>
                                        <p:attrNameLst>
                                          <p:attrName>ppt_w</p:attrName>
                                        </p:attrNameLst>
                                      </p:cBhvr>
                                      <p:tavLst>
                                        <p:tav tm="0">
                                          <p:val>
                                            <p:strVal val="ppt_w"/>
                                          </p:val>
                                        </p:tav>
                                        <p:tav tm="100000">
                                          <p:val>
                                            <p:fltVal val="0"/>
                                          </p:val>
                                        </p:tav>
                                      </p:tavLst>
                                    </p:anim>
                                    <p:anim calcmode="lin" valueType="num">
                                      <p:cBhvr>
                                        <p:cTn id="27" dur="500"/>
                                        <p:tgtEl>
                                          <p:spTgt spid="16"/>
                                        </p:tgtEl>
                                        <p:attrNameLst>
                                          <p:attrName>ppt_h</p:attrName>
                                        </p:attrNameLst>
                                      </p:cBhvr>
                                      <p:tavLst>
                                        <p:tav tm="0">
                                          <p:val>
                                            <p:strVal val="ppt_h"/>
                                          </p:val>
                                        </p:tav>
                                        <p:tav tm="100000">
                                          <p:val>
                                            <p:fltVal val="0"/>
                                          </p:val>
                                        </p:tav>
                                      </p:tavLst>
                                    </p:anim>
                                    <p:anim calcmode="lin" valueType="num">
                                      <p:cBhvr>
                                        <p:cTn id="28" dur="500"/>
                                        <p:tgtEl>
                                          <p:spTgt spid="16"/>
                                        </p:tgtEl>
                                        <p:attrNameLst>
                                          <p:attrName>style.rotation</p:attrName>
                                        </p:attrNameLst>
                                      </p:cBhvr>
                                      <p:tavLst>
                                        <p:tav tm="0">
                                          <p:val>
                                            <p:fltVal val="0"/>
                                          </p:val>
                                        </p:tav>
                                        <p:tav tm="100000">
                                          <p:val>
                                            <p:fltVal val="360"/>
                                          </p:val>
                                        </p:tav>
                                      </p:tavLst>
                                    </p:anim>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99F0CD-BC21-4117-AC58-9FCB8AB6514A}"/>
              </a:ext>
            </a:extLst>
          </p:cNvPr>
          <p:cNvPicPr>
            <a:picLocks noChangeAspect="1"/>
          </p:cNvPicPr>
          <p:nvPr/>
        </p:nvPicPr>
        <p:blipFill rotWithShape="1">
          <a:blip r:embed="rId2"/>
          <a:srcRect l="36207" t="44135" r="22413" b="23665"/>
          <a:stretch/>
        </p:blipFill>
        <p:spPr>
          <a:xfrm>
            <a:off x="173420" y="283778"/>
            <a:ext cx="5713030" cy="5580993"/>
          </a:xfrm>
          <a:prstGeom prst="rect">
            <a:avLst/>
          </a:prstGeom>
        </p:spPr>
      </p:pic>
      <p:pic>
        <p:nvPicPr>
          <p:cNvPr id="7" name="Picture 6">
            <a:extLst>
              <a:ext uri="{FF2B5EF4-FFF2-40B4-BE49-F238E27FC236}">
                <a16:creationId xmlns:a16="http://schemas.microsoft.com/office/drawing/2014/main" id="{1D870136-D7D8-41C3-84CD-609FC32FA316}"/>
              </a:ext>
            </a:extLst>
          </p:cNvPr>
          <p:cNvPicPr>
            <a:picLocks noChangeAspect="1"/>
          </p:cNvPicPr>
          <p:nvPr/>
        </p:nvPicPr>
        <p:blipFill rotWithShape="1">
          <a:blip r:embed="rId3"/>
          <a:srcRect l="31422" t="42755" r="22284" b="15385"/>
          <a:stretch/>
        </p:blipFill>
        <p:spPr>
          <a:xfrm>
            <a:off x="5953120" y="63061"/>
            <a:ext cx="6153807" cy="5801710"/>
          </a:xfrm>
          <a:prstGeom prst="rect">
            <a:avLst/>
          </a:prstGeom>
        </p:spPr>
      </p:pic>
      <p:sp>
        <p:nvSpPr>
          <p:cNvPr id="8" name="TextBox 7">
            <a:extLst>
              <a:ext uri="{FF2B5EF4-FFF2-40B4-BE49-F238E27FC236}">
                <a16:creationId xmlns:a16="http://schemas.microsoft.com/office/drawing/2014/main" id="{1F58CB10-3C11-4D8E-8D89-BFF6C8E04FD6}"/>
              </a:ext>
            </a:extLst>
          </p:cNvPr>
          <p:cNvSpPr txBox="1"/>
          <p:nvPr/>
        </p:nvSpPr>
        <p:spPr>
          <a:xfrm>
            <a:off x="1956638" y="5984652"/>
            <a:ext cx="876956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Em có nhận xét gì về những thành tựu văn hoá của Ấn Độ?</a:t>
            </a:r>
          </a:p>
        </p:txBody>
      </p:sp>
    </p:spTree>
    <p:extLst>
      <p:ext uri="{BB962C8B-B14F-4D97-AF65-F5344CB8AC3E}">
        <p14:creationId xmlns:p14="http://schemas.microsoft.com/office/powerpoint/2010/main" val="3045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40D20-04EC-4C71-B726-EA987BCF88D8}"/>
              </a:ext>
            </a:extLst>
          </p:cNvPr>
          <p:cNvSpPr txBox="1"/>
          <p:nvPr/>
        </p:nvSpPr>
        <p:spPr>
          <a:xfrm>
            <a:off x="3092669" y="54537"/>
            <a:ext cx="6006662"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a16="http://schemas.microsoft.com/office/drawing/2014/main" id="{21494D9E-CAFA-4BF8-A981-093E15932834}"/>
              </a:ext>
            </a:extLst>
          </p:cNvPr>
          <p:cNvSpPr txBox="1"/>
          <p:nvPr/>
        </p:nvSpPr>
        <p:spPr>
          <a:xfrm>
            <a:off x="141890" y="577757"/>
            <a:ext cx="9140058" cy="523220"/>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1.</a:t>
            </a:r>
            <a:r>
              <a:rPr lang="vi-VN" sz="2800" b="0" i="0" dirty="0">
                <a:solidFill>
                  <a:srgbClr val="002060"/>
                </a:solidFill>
                <a:effectLst/>
                <a:latin typeface="Times New Roman" panose="02020603050405020304" pitchFamily="18" charset="0"/>
                <a:cs typeface="Times New Roman" panose="02020603050405020304" pitchFamily="18" charset="0"/>
              </a:rPr>
              <a:t> Em hãy lập và hoàn thành bảng theo mẫu dưới đây:</a:t>
            </a:r>
            <a:endParaRPr lang="vi-VN"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938F85E3-7C62-445A-9176-49731EF3BE1B}"/>
              </a:ext>
            </a:extLst>
          </p:cNvPr>
          <p:cNvGraphicFramePr>
            <a:graphicFrameLocks noGrp="1"/>
          </p:cNvGraphicFramePr>
          <p:nvPr>
            <p:extLst>
              <p:ext uri="{D42A27DB-BD31-4B8C-83A1-F6EECF244321}">
                <p14:modId xmlns:p14="http://schemas.microsoft.com/office/powerpoint/2010/main" val="1392272032"/>
              </p:ext>
            </p:extLst>
          </p:nvPr>
        </p:nvGraphicFramePr>
        <p:xfrm>
          <a:off x="213328" y="1320233"/>
          <a:ext cx="11602439" cy="2590800"/>
        </p:xfrm>
        <a:graphic>
          <a:graphicData uri="http://schemas.openxmlformats.org/drawingml/2006/table">
            <a:tbl>
              <a:tblPr firstRow="1" bandRow="1">
                <a:tableStyleId>{5C22544A-7EE6-4342-B048-85BDC9FD1C3A}</a:tableStyleId>
              </a:tblPr>
              <a:tblGrid>
                <a:gridCol w="2929922">
                  <a:extLst>
                    <a:ext uri="{9D8B030D-6E8A-4147-A177-3AD203B41FA5}">
                      <a16:colId xmlns:a16="http://schemas.microsoft.com/office/drawing/2014/main" val="3506213870"/>
                    </a:ext>
                  </a:extLst>
                </a:gridCol>
                <a:gridCol w="2886075">
                  <a:extLst>
                    <a:ext uri="{9D8B030D-6E8A-4147-A177-3AD203B41FA5}">
                      <a16:colId xmlns:a16="http://schemas.microsoft.com/office/drawing/2014/main" val="3437971548"/>
                    </a:ext>
                  </a:extLst>
                </a:gridCol>
                <a:gridCol w="2771775">
                  <a:extLst>
                    <a:ext uri="{9D8B030D-6E8A-4147-A177-3AD203B41FA5}">
                      <a16:colId xmlns:a16="http://schemas.microsoft.com/office/drawing/2014/main" val="1017194824"/>
                    </a:ext>
                  </a:extLst>
                </a:gridCol>
                <a:gridCol w="3014667">
                  <a:extLst>
                    <a:ext uri="{9D8B030D-6E8A-4147-A177-3AD203B41FA5}">
                      <a16:colId xmlns:a16="http://schemas.microsoft.com/office/drawing/2014/main" val="286483546"/>
                    </a:ext>
                  </a:extLst>
                </a:gridCol>
              </a:tblGrid>
              <a:tr h="370840">
                <a:tc>
                  <a:txBody>
                    <a:bodyPr/>
                    <a:lstStyle/>
                    <a:p>
                      <a:pPr algn="just"/>
                      <a:endParaRPr lang="vi-VN" sz="28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Gúp – ta</a:t>
                      </a:r>
                    </a:p>
                  </a:txBody>
                  <a:tcPr marL="47625" marR="47625" marT="47625" marB="47625">
                    <a:solidFill>
                      <a:schemeClr val="accent3">
                        <a:lumMod val="20000"/>
                        <a:lumOff val="80000"/>
                      </a:schemeClr>
                    </a:solidFill>
                  </a:tcPr>
                </a:tc>
                <a:tc>
                  <a:txBody>
                    <a:bodyPr/>
                    <a:lstStyle/>
                    <a:p>
                      <a:pPr algn="just" rtl="0" fontAlgn="t"/>
                      <a:r>
                        <a:rPr lang="vi-VN" sz="2400" b="0" i="0">
                          <a:solidFill>
                            <a:srgbClr val="000000"/>
                          </a:solidFill>
                          <a:effectLst/>
                          <a:latin typeface="Times New Roman" panose="02020603050405020304" pitchFamily="18" charset="0"/>
                          <a:cs typeface="Times New Roman" panose="02020603050405020304" pitchFamily="18" charset="0"/>
                        </a:rPr>
                        <a:t>Vương triều Đê – li </a:t>
                      </a:r>
                    </a:p>
                  </a:txBody>
                  <a:tcPr marL="47625" marR="47625" marT="47625" marB="47625">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Mô – gôn </a:t>
                      </a:r>
                    </a:p>
                  </a:txBody>
                  <a:tcPr marL="47625" marR="47625" marT="47625" marB="47625">
                    <a:solidFill>
                      <a:schemeClr val="accent3">
                        <a:lumMod val="20000"/>
                        <a:lumOff val="80000"/>
                      </a:schemeClr>
                    </a:solidFill>
                  </a:tcPr>
                </a:tc>
                <a:extLst>
                  <a:ext uri="{0D108BD9-81ED-4DB2-BD59-A6C34878D82A}">
                    <a16:rowId xmlns:a16="http://schemas.microsoft.com/office/drawing/2014/main" val="388685405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Thời gian thành lập</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4835161"/>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chính trị</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2274273"/>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kinh tế</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229628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xã hội</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7757976"/>
                  </a:ext>
                </a:extLst>
              </a:tr>
            </a:tbl>
          </a:graphicData>
        </a:graphic>
      </p:graphicFrame>
    </p:spTree>
    <p:extLst>
      <p:ext uri="{BB962C8B-B14F-4D97-AF65-F5344CB8AC3E}">
        <p14:creationId xmlns:p14="http://schemas.microsoft.com/office/powerpoint/2010/main" val="1283778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697D6D-20B5-4C68-87CD-619DBD88616B}"/>
              </a:ext>
            </a:extLst>
          </p:cNvPr>
          <p:cNvGraphicFramePr>
            <a:graphicFrameLocks noGrp="1"/>
          </p:cNvGraphicFramePr>
          <p:nvPr>
            <p:extLst>
              <p:ext uri="{D42A27DB-BD31-4B8C-83A1-F6EECF244321}">
                <p14:modId xmlns:p14="http://schemas.microsoft.com/office/powerpoint/2010/main" val="1018861720"/>
              </p:ext>
            </p:extLst>
          </p:nvPr>
        </p:nvGraphicFramePr>
        <p:xfrm>
          <a:off x="85725" y="214321"/>
          <a:ext cx="11830050" cy="6580208"/>
        </p:xfrm>
        <a:graphic>
          <a:graphicData uri="http://schemas.openxmlformats.org/drawingml/2006/table">
            <a:tbl>
              <a:tblPr firstRow="1" firstCol="1" bandRow="1">
                <a:tableStyleId>{5C22544A-7EE6-4342-B048-85BDC9FD1C3A}</a:tableStyleId>
              </a:tblPr>
              <a:tblGrid>
                <a:gridCol w="1300163">
                  <a:extLst>
                    <a:ext uri="{9D8B030D-6E8A-4147-A177-3AD203B41FA5}">
                      <a16:colId xmlns:a16="http://schemas.microsoft.com/office/drawing/2014/main" val="1309085205"/>
                    </a:ext>
                  </a:extLst>
                </a:gridCol>
                <a:gridCol w="3620658">
                  <a:extLst>
                    <a:ext uri="{9D8B030D-6E8A-4147-A177-3AD203B41FA5}">
                      <a16:colId xmlns:a16="http://schemas.microsoft.com/office/drawing/2014/main" val="790682561"/>
                    </a:ext>
                  </a:extLst>
                </a:gridCol>
                <a:gridCol w="3380217">
                  <a:extLst>
                    <a:ext uri="{9D8B030D-6E8A-4147-A177-3AD203B41FA5}">
                      <a16:colId xmlns:a16="http://schemas.microsoft.com/office/drawing/2014/main" val="3976202808"/>
                    </a:ext>
                  </a:extLst>
                </a:gridCol>
                <a:gridCol w="3529012">
                  <a:extLst>
                    <a:ext uri="{9D8B030D-6E8A-4147-A177-3AD203B41FA5}">
                      <a16:colId xmlns:a16="http://schemas.microsoft.com/office/drawing/2014/main" val="413115166"/>
                    </a:ext>
                  </a:extLst>
                </a:gridCol>
              </a:tblGrid>
              <a:tr h="268753">
                <a:tc>
                  <a:txBody>
                    <a:bodyPr/>
                    <a:lstStyle/>
                    <a:p>
                      <a:pPr algn="just"/>
                      <a:r>
                        <a:rPr lang="vi-VN" sz="2000">
                          <a:effectLst/>
                          <a:latin typeface="Times New Roman" panose="02020603050405020304" pitchFamily="18" charset="0"/>
                          <a:cs typeface="Times New Roman" panose="02020603050405020304" pitchFamily="18" charset="0"/>
                        </a:rPr>
                        <a:t>Nội dung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Gúp-ta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Đê-li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Mô-gôn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703891"/>
                  </a:ext>
                </a:extLst>
              </a:tr>
              <a:tr h="357351">
                <a:tc>
                  <a:txBody>
                    <a:bodyPr/>
                    <a:lstStyle/>
                    <a:p>
                      <a:pPr algn="l"/>
                      <a:r>
                        <a:rPr lang="en-US" sz="2000" smtClean="0">
                          <a:effectLst/>
                          <a:latin typeface="Times New Roman" panose="02020603050405020304" pitchFamily="18" charset="0"/>
                          <a:ea typeface="+mn-ea"/>
                          <a:cs typeface="Times New Roman" panose="02020603050405020304" pitchFamily="18" charset="0"/>
                        </a:rPr>
                        <a:t>Thời</a:t>
                      </a:r>
                      <a:r>
                        <a:rPr lang="en-US" sz="2000" baseline="0" smtClean="0">
                          <a:effectLst/>
                          <a:latin typeface="Times New Roman" panose="02020603050405020304" pitchFamily="18" charset="0"/>
                          <a:ea typeface="+mn-ea"/>
                          <a:cs typeface="Times New Roman" panose="02020603050405020304" pitchFamily="18" charset="0"/>
                        </a:rPr>
                        <a:t> </a:t>
                      </a:r>
                      <a:r>
                        <a:rPr lang="en-US" sz="2000" smtClean="0">
                          <a:effectLst/>
                          <a:latin typeface="Times New Roman" panose="02020603050405020304" pitchFamily="18" charset="0"/>
                          <a:ea typeface="+mn-ea"/>
                          <a:cs typeface="Times New Roman" panose="02020603050405020304" pitchFamily="18" charset="0"/>
                        </a:rPr>
                        <a:t>gian thành lâp</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smtClean="0">
                          <a:effectLst/>
                          <a:latin typeface="Times New Roman" panose="02020603050405020304" pitchFamily="18" charset="0"/>
                          <a:cs typeface="Times New Roman" panose="02020603050405020304" pitchFamily="18" charset="0"/>
                        </a:rPr>
                        <a:t>            </a:t>
                      </a: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342032"/>
                  </a:ext>
                </a:extLst>
              </a:tr>
              <a:tr h="152925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chính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trị</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735258"/>
                  </a:ext>
                </a:extLst>
              </a:tr>
              <a:tr h="229808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a:effectLst/>
                          <a:latin typeface="Times New Roman" panose="02020603050405020304" pitchFamily="18" charset="0"/>
                          <a:cs typeface="Times New Roman" panose="02020603050405020304" pitchFamily="18" charset="0"/>
                        </a:rPr>
                        <a:t>hình kinh tế</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599738"/>
                  </a:ext>
                </a:extLst>
              </a:tr>
              <a:tr h="1838468">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xã</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679245"/>
                  </a:ext>
                </a:extLst>
              </a:tr>
            </a:tbl>
          </a:graphicData>
        </a:graphic>
      </p:graphicFrame>
      <p:sp>
        <p:nvSpPr>
          <p:cNvPr id="4" name="TextBox 3"/>
          <p:cNvSpPr txBox="1"/>
          <p:nvPr/>
        </p:nvSpPr>
        <p:spPr>
          <a:xfrm>
            <a:off x="1428739" y="1214426"/>
            <a:ext cx="3629021" cy="132343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Đứng đầu Vua San-dra Gúp-ta I, thống nhất đất nước đầu thế kỉ IV, lãnh thổ mở rộng</a:t>
            </a:r>
          </a:p>
          <a:p>
            <a:pPr lvl="0"/>
            <a:r>
              <a:rPr lang="vi-VN" sz="2000">
                <a:solidFill>
                  <a:prstClr val="black"/>
                </a:solidFill>
                <a:latin typeface="Times New Roman" panose="02020603050405020304" pitchFamily="18" charset="0"/>
                <a:cs typeface="Times New Roman" panose="02020603050405020304" pitchFamily="18" charset="0"/>
              </a:rPr>
              <a:t>- Mở đầu chế độ PK ở Ấn Độ</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2085969" y="671504"/>
            <a:ext cx="1714500"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TK IV</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457825" y="641850"/>
            <a:ext cx="1728788"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Năm 1206</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8686804" y="670426"/>
            <a:ext cx="2471737"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thế kỉ XVI</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5086337" y="1071546"/>
            <a:ext cx="3228988"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Vua có quyền lực cao nhất</a:t>
            </a:r>
          </a:p>
          <a:p>
            <a:pPr lvl="0"/>
            <a:r>
              <a:rPr lang="vi-VN" sz="2000">
                <a:solidFill>
                  <a:prstClr val="black"/>
                </a:solidFill>
                <a:latin typeface="Times New Roman" panose="02020603050405020304" pitchFamily="18" charset="0"/>
                <a:cs typeface="Times New Roman" panose="02020603050405020304" pitchFamily="18" charset="0"/>
              </a:rPr>
              <a:t>- Khu vực hành chính do tướng lĩnh Hồi giáo cai quản, tín đồ Hin đu chỉ giữ các chức vụ không quan trọng</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8472484" y="1071547"/>
            <a:ext cx="3386141"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Cải cách bộ máy hành chính từ trung ương đến địa phương, chia đất nước thành 15 tỉnh.</a:t>
            </a:r>
          </a:p>
          <a:p>
            <a:pPr lvl="0"/>
            <a:r>
              <a:rPr lang="vi-VN" sz="2000">
                <a:solidFill>
                  <a:prstClr val="black"/>
                </a:solidFill>
                <a:latin typeface="Times New Roman" panose="02020603050405020304" pitchFamily="18" charset="0"/>
                <a:cs typeface="Times New Roman" panose="02020603050405020304" pitchFamily="18" charset="0"/>
              </a:rPr>
              <a:t>- Thực hiện chế độ chuyên chế.</a:t>
            </a:r>
          </a:p>
          <a:p>
            <a:pPr lvl="0"/>
            <a:r>
              <a:rPr lang="vi-VN" sz="2000">
                <a:solidFill>
                  <a:prstClr val="black"/>
                </a:solidFill>
                <a:latin typeface="Times New Roman" panose="02020603050405020304" pitchFamily="18" charset="0"/>
                <a:cs typeface="Times New Roman" panose="02020603050405020304" pitchFamily="18" charset="0"/>
              </a:rPr>
              <a:t>- Tiến hành sửa đổi pháp luật</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428740" y="2714614"/>
            <a:ext cx="3629021" cy="224676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Nông nghiệp chú trọng phát triển với nhiều công trình thủy lợi lớn được xây dựng, công cụ bằng sắt sử dụng rộng rãi</a:t>
            </a:r>
          </a:p>
          <a:p>
            <a:pPr lvl="0"/>
            <a:r>
              <a:rPr lang="vi-VN" sz="2000">
                <a:solidFill>
                  <a:prstClr val="black"/>
                </a:solidFill>
                <a:latin typeface="Times New Roman" panose="02020603050405020304" pitchFamily="18" charset="0"/>
                <a:cs typeface="Times New Roman" panose="02020603050405020304" pitchFamily="18" charset="0"/>
              </a:rPr>
              <a:t>- Buôn bán trong nước đẩy mạnh.</a:t>
            </a:r>
          </a:p>
          <a:p>
            <a:pPr lvl="0"/>
            <a:r>
              <a:rPr lang="vi-VN" sz="2000">
                <a:solidFill>
                  <a:prstClr val="black"/>
                </a:solidFill>
                <a:latin typeface="Times New Roman" panose="02020603050405020304" pitchFamily="18" charset="0"/>
                <a:cs typeface="Times New Roman" panose="02020603050405020304" pitchFamily="18" charset="0"/>
              </a:rPr>
              <a:t>- Quan hệ thương mại với nhiều nước</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5057766" y="2771765"/>
            <a:ext cx="3414717"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Nông nghiệp vai trò quan trọng được nhà nước khuyến khích.</a:t>
            </a:r>
          </a:p>
          <a:p>
            <a:pPr lvl="0"/>
            <a:r>
              <a:rPr lang="vi-VN" sz="2000">
                <a:solidFill>
                  <a:prstClr val="black"/>
                </a:solidFill>
                <a:latin typeface="Times New Roman" panose="02020603050405020304" pitchFamily="18" charset="0"/>
                <a:cs typeface="Times New Roman" panose="02020603050405020304" pitchFamily="18" charset="0"/>
              </a:rPr>
              <a:t>- TCN và TN phát triển, nhiều thành thị ra đời, đẩy mạnh buôn bán với các nước.</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8458195" y="2871777"/>
            <a:ext cx="3228979"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Đo đạt ruộng đất, định mức thuế hợp lí, thống nhất lại hệ thống đo lường.</a:t>
            </a:r>
          </a:p>
          <a:p>
            <a:pPr lvl="0"/>
            <a:r>
              <a:rPr lang="vi-VN" sz="2000">
                <a:solidFill>
                  <a:prstClr val="black"/>
                </a:solidFill>
                <a:latin typeface="Times New Roman" panose="02020603050405020304" pitchFamily="18" charset="0"/>
                <a:cs typeface="Times New Roman" panose="02020603050405020304" pitchFamily="18" charset="0"/>
              </a:rPr>
              <a:t>- Phát triển nông nghiệp, thủ công nghiệp, thương mại.</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1485894" y="5157784"/>
            <a:ext cx="3157536" cy="1015663"/>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Đời sống nhân dân được ổn định, sung túc</a:t>
            </a:r>
          </a:p>
          <a:p>
            <a:pPr lvl="0"/>
            <a:r>
              <a:rPr lang="vi-VN" sz="2000">
                <a:solidFill>
                  <a:prstClr val="black"/>
                </a:solidFill>
                <a:latin typeface="Times New Roman" panose="02020603050405020304" pitchFamily="18" charset="0"/>
                <a:cs typeface="Times New Roman" panose="02020603050405020304" pitchFamily="18" charset="0"/>
              </a:rPr>
              <a:t>→ thời kì hoàng kim</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5172065" y="5157778"/>
            <a:ext cx="2943234" cy="1015663"/>
          </a:xfrm>
          <a:prstGeom prst="rect">
            <a:avLst/>
          </a:prstGeom>
          <a:noFill/>
        </p:spPr>
        <p:txBody>
          <a:bodyPr wrap="square" rtlCol="0">
            <a:spAutoFit/>
          </a:bodyPr>
          <a:lstStyle/>
          <a:p>
            <a:pPr lvl="0" algn="just"/>
            <a:r>
              <a:rPr lang="vi-VN" sz="2000">
                <a:solidFill>
                  <a:prstClr val="black"/>
                </a:solidFill>
                <a:latin typeface="Times New Roman" panose="02020603050405020304" pitchFamily="18" charset="0"/>
                <a:cs typeface="Times New Roman" panose="02020603050405020304" pitchFamily="18" charset="0"/>
              </a:rPr>
              <a:t>Mâu thuẫn dân tộc gay gắt làm bùng nổ các cuộc đấu tranh chống triều đình</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8429620" y="4929169"/>
            <a:ext cx="3429005"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Xây dựng khối hòa hợp dân tộc. Ngăn chặn sự bóc lột của quý tộc</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đối</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 với người dân. </a:t>
            </a:r>
          </a:p>
          <a:p>
            <a:pPr lvl="0"/>
            <a:r>
              <a:rPr lang="vi-VN" sz="2000">
                <a:solidFill>
                  <a:prstClr val="black"/>
                </a:solidFill>
                <a:latin typeface="Times New Roman" panose="02020603050405020304" pitchFamily="18" charset="0"/>
                <a:cs typeface="Times New Roman" panose="02020603050405020304" pitchFamily="18" charset="0"/>
              </a:rPr>
              <a:t>- Khuyến khích, ủng hộ các hoạt động văn hóa, nghệ thuật.</a:t>
            </a:r>
          </a:p>
          <a:p>
            <a:pPr lvl="0"/>
            <a:r>
              <a:rPr lang="vi-VN" sz="2000">
                <a:solidFill>
                  <a:prstClr val="black"/>
                </a:solidFill>
                <a:latin typeface="Times New Roman" panose="02020603050405020304" pitchFamily="18" charset="0"/>
                <a:cs typeface="Times New Roman" panose="02020603050405020304" pitchFamily="18" charset="0"/>
              </a:rPr>
              <a:t>→ thời kì phát triển đỉnh cao</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0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Địa lý châu Á – Wikipedia tiếng Việt">
            <a:extLst>
              <a:ext uri="{FF2B5EF4-FFF2-40B4-BE49-F238E27FC236}">
                <a16:creationId xmlns:a16="http://schemas.microsoft.com/office/drawing/2014/main" id="{0F7B9D2F-2EC3-4364-B00A-D1993DCCC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219"/>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57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92E926-3FE4-449F-8C06-92B1E46CC842}"/>
              </a:ext>
            </a:extLst>
          </p:cNvPr>
          <p:cNvSpPr txBox="1"/>
          <p:nvPr/>
        </p:nvSpPr>
        <p:spPr>
          <a:xfrm>
            <a:off x="828675" y="200032"/>
            <a:ext cx="10487025" cy="954107"/>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2.</a:t>
            </a:r>
            <a:r>
              <a:rPr lang="vi-VN" sz="2800" b="0" i="0" dirty="0">
                <a:solidFill>
                  <a:srgbClr val="002060"/>
                </a:solidFill>
                <a:effectLst/>
                <a:latin typeface="Times New Roman" panose="02020603050405020304" pitchFamily="18" charset="0"/>
                <a:cs typeface="Times New Roman" panose="02020603050405020304" pitchFamily="18" charset="0"/>
              </a:rPr>
              <a:t> Hãy tìm hiểu thêm và kể tên một số thành tựu văn hóa của các quốc gia Đông Nam Á chịu ảnh hưởng của văn hóa Ấn Độ thời phong kiến.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DD6200-5439-493F-82FC-EC76AB98C067}"/>
              </a:ext>
            </a:extLst>
          </p:cNvPr>
          <p:cNvSpPr txBox="1"/>
          <p:nvPr/>
        </p:nvSpPr>
        <p:spPr>
          <a:xfrm>
            <a:off x="828675" y="1596921"/>
            <a:ext cx="10615614" cy="3970318"/>
          </a:xfrm>
          <a:prstGeom prst="rect">
            <a:avLst/>
          </a:prstGeom>
          <a:noFill/>
        </p:spPr>
        <p:txBody>
          <a:bodyPr wrap="square">
            <a:spAutoFit/>
          </a:bodyPr>
          <a:lstStyle/>
          <a:p>
            <a:r>
              <a:rPr lang="vi-VN" sz="2800" dirty="0">
                <a:solidFill>
                  <a:srgbClr val="7030A0"/>
                </a:solidFill>
                <a:latin typeface="Times New Roman" panose="02020603050405020304" pitchFamily="18" charset="0"/>
              </a:rPr>
              <a:t>Hầu hết các nước Đông Nam Á đều chịu ảnh hưởng của văn hoá Ấn Độ, thể hiện qua một số mặt chính sau: </a:t>
            </a:r>
          </a:p>
          <a:p>
            <a:r>
              <a:rPr lang="vi-VN" sz="2800" dirty="0">
                <a:solidFill>
                  <a:srgbClr val="FF0000"/>
                </a:solidFill>
                <a:latin typeface="Times New Roman" panose="02020603050405020304" pitchFamily="18" charset="0"/>
              </a:rPr>
              <a:t>- Các nước tiếp thu Phật giáo, Hin-đu giáo của Ấn Độ.</a:t>
            </a:r>
          </a:p>
          <a:p>
            <a:r>
              <a:rPr lang="vi-VN" sz="2800" dirty="0">
                <a:solidFill>
                  <a:srgbClr val="FF0000"/>
                </a:solidFill>
                <a:latin typeface="Times New Roman" panose="02020603050405020304" pitchFamily="18" charset="0"/>
              </a:rPr>
              <a:t>- Trên cơ sở của chữ Phạn, một số nước Đông Nam Á đã sáng tạo ra chữ viết của mình. </a:t>
            </a:r>
          </a:p>
          <a:p>
            <a:r>
              <a:rPr lang="vi-VN" sz="2800" dirty="0">
                <a:solidFill>
                  <a:srgbClr val="FF0000"/>
                </a:solidFill>
                <a:latin typeface="Times New Roman" panose="02020603050405020304" pitchFamily="18" charset="0"/>
              </a:rPr>
              <a:t>- Kiến trúc Hin-đu giáo và kiến trúc Phật giáo của Ấn Độ (đền tháp) có ảnh hưởng đến nhiều nước. </a:t>
            </a:r>
          </a:p>
          <a:p>
            <a:r>
              <a:rPr lang="vi-VN" sz="2800" dirty="0">
                <a:solidFill>
                  <a:srgbClr val="FF0000"/>
                </a:solidFill>
                <a:latin typeface="Times New Roman" panose="02020603050405020304" pitchFamily="18" charset="0"/>
              </a:rPr>
              <a:t>- Ở Việt Nam, Phật giáo khá phát triển. Kiến trúc tháp của đồng bào Chăm đều chịu ảnh hưởng của kiến trúc Ấn Độ.</a:t>
            </a:r>
          </a:p>
        </p:txBody>
      </p:sp>
    </p:spTree>
    <p:extLst>
      <p:ext uri="{BB962C8B-B14F-4D97-AF65-F5344CB8AC3E}">
        <p14:creationId xmlns:p14="http://schemas.microsoft.com/office/powerpoint/2010/main" val="841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4D5FA9-8A07-466A-B9E8-896D84D125BD}"/>
              </a:ext>
            </a:extLst>
          </p:cNvPr>
          <p:cNvSpPr txBox="1"/>
          <p:nvPr/>
        </p:nvSpPr>
        <p:spPr>
          <a:xfrm>
            <a:off x="771525" y="1546267"/>
            <a:ext cx="10729913" cy="1384995"/>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Bài 3: Tìm kiếm thông tin và hình ảnh từ sách, báo và Internet, hãy viết đoạn văn ngắn giới thiệu về công trình kiến trúc của Ấn Độ thời phong kiến mà em ấn tượng nhất.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10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Muốn mở chi nhánh tại Ấn Độ thì cần thực hiện những thủ tục gì?">
            <a:extLst>
              <a:ext uri="{FF2B5EF4-FFF2-40B4-BE49-F238E27FC236}">
                <a16:creationId xmlns:a16="http://schemas.microsoft.com/office/drawing/2014/main" id="{8BCEB20E-A655-4AA7-A39D-0023BF5028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14" r="-1" b="2670"/>
          <a:stretch/>
        </p:blipFill>
        <p:spPr bwMode="auto">
          <a:xfrm>
            <a:off x="264160" y="179859"/>
            <a:ext cx="11379384" cy="6498281"/>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ChangeArrowheads="1"/>
          </p:cNvSpPr>
          <p:nvPr/>
        </p:nvSpPr>
        <p:spPr bwMode="auto">
          <a:xfrm>
            <a:off x="3657601" y="5638800"/>
            <a:ext cx="4602163" cy="641350"/>
          </a:xfrm>
          <a:prstGeom prst="rect">
            <a:avLst/>
          </a:prstGeom>
          <a:noFill/>
          <a:ln w="9525">
            <a:noFill/>
            <a:miter lim="800000"/>
            <a:headEnd/>
            <a:tailEnd/>
          </a:ln>
          <a:effectLst/>
        </p:spPr>
        <p:txBody>
          <a:bodyPr>
            <a:spAutoFit/>
          </a:bodyPr>
          <a:lstStyle/>
          <a:p>
            <a:pPr algn="ctr">
              <a:defRPr/>
            </a:pPr>
            <a:r>
              <a:rPr lang="en-US" sz="3600" b="1" dirty="0" err="1">
                <a:solidFill>
                  <a:srgbClr val="FFFF00"/>
                </a:solidFill>
                <a:effectLst>
                  <a:outerShdw blurRad="38100" dist="38100" dir="2700000" algn="tl">
                    <a:srgbClr val="010199"/>
                  </a:outerShdw>
                </a:effectLst>
              </a:rPr>
              <a:t>Tượng</a:t>
            </a:r>
            <a:r>
              <a:rPr lang="en-US" sz="3600" b="1" dirty="0">
                <a:solidFill>
                  <a:srgbClr val="FFFF00"/>
                </a:solidFill>
                <a:effectLst>
                  <a:outerShdw blurRad="38100" dist="38100" dir="2700000" algn="tl">
                    <a:srgbClr val="010199"/>
                  </a:outerShdw>
                </a:effectLst>
              </a:rPr>
              <a:t> </a:t>
            </a:r>
            <a:r>
              <a:rPr lang="en-US" sz="3600" b="1" dirty="0" err="1">
                <a:solidFill>
                  <a:srgbClr val="FFFF00"/>
                </a:solidFill>
                <a:effectLst>
                  <a:outerShdw blurRad="38100" dist="38100" dir="2700000" algn="tl">
                    <a:srgbClr val="010199"/>
                  </a:outerShdw>
                </a:effectLst>
              </a:rPr>
              <a:t>Gúp-ta</a:t>
            </a:r>
            <a:endParaRPr lang="vi-VN" sz="3600" b="1" dirty="0">
              <a:solidFill>
                <a:srgbClr val="FFFF00"/>
              </a:solidFill>
              <a:effectLst>
                <a:outerShdw blurRad="38100" dist="38100" dir="2700000" algn="tl">
                  <a:srgbClr val="010199"/>
                </a:outerShdw>
              </a:effectLst>
            </a:endParaRPr>
          </a:p>
        </p:txBody>
      </p:sp>
    </p:spTree>
    <p:extLst>
      <p:ext uri="{BB962C8B-B14F-4D97-AF65-F5344CB8AC3E}">
        <p14:creationId xmlns:p14="http://schemas.microsoft.com/office/powerpoint/2010/main" val="167261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checkerboard(across)">
                                      <p:cBhvr>
                                        <p:cTn id="7" dur="500"/>
                                        <p:tgtEl>
                                          <p:spTgt spid="19456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4563"/>
                                        </p:tgtEl>
                                        <p:attrNameLst>
                                          <p:attrName>style.visibility</p:attrName>
                                        </p:attrNameLst>
                                      </p:cBhvr>
                                      <p:to>
                                        <p:strVal val="visible"/>
                                      </p:to>
                                    </p:set>
                                    <p:animEffect transition="in" filter="checkerboard(across)">
                                      <p:cBhvr>
                                        <p:cTn id="10"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3200400" y="171450"/>
            <a:ext cx="6477000" cy="5334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Thế</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kỷ</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VI TCN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Đạo</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Phật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xuất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hiện</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p>
        </p:txBody>
      </p:sp>
      <p:grpSp>
        <p:nvGrpSpPr>
          <p:cNvPr id="8195" name="Group 5"/>
          <p:cNvGrpSpPr>
            <a:grpSpLocks/>
          </p:cNvGrpSpPr>
          <p:nvPr/>
        </p:nvGrpSpPr>
        <p:grpSpPr bwMode="auto">
          <a:xfrm>
            <a:off x="3581400" y="838200"/>
            <a:ext cx="5715000" cy="6019800"/>
            <a:chOff x="1104" y="528"/>
            <a:chExt cx="3600" cy="3792"/>
          </a:xfrm>
        </p:grpSpPr>
        <p:pic>
          <p:nvPicPr>
            <p:cNvPr id="8197" name="Picture 6" descr="P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528"/>
              <a:ext cx="3600"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ChangeArrowheads="1"/>
            </p:cNvSpPr>
            <p:nvPr/>
          </p:nvSpPr>
          <p:spPr bwMode="auto">
            <a:xfrm>
              <a:off x="1104" y="3696"/>
              <a:ext cx="3600" cy="624"/>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400" b="1">
                  <a:solidFill>
                    <a:srgbClr val="FFFFFF"/>
                  </a:solidFill>
                  <a:latin typeface="Times New Roman" panose="02020603050405020304" pitchFamily="18" charset="0"/>
                </a:rPr>
                <a:t>T</a:t>
              </a:r>
              <a:r>
                <a:rPr lang="en-US" altLang="vi-VN" b="1">
                  <a:solidFill>
                    <a:srgbClr val="FFFFFF"/>
                  </a:solidFill>
                </a:rPr>
                <a:t>ư</a:t>
              </a:r>
              <a:r>
                <a:rPr lang="en-US" altLang="vi-VN" sz="3400" b="1">
                  <a:solidFill>
                    <a:srgbClr val="FFFFFF"/>
                  </a:solidFill>
                  <a:latin typeface="Times New Roman" panose="02020603050405020304" pitchFamily="18" charset="0"/>
                </a:rPr>
                <a:t>ợng Phật A Di Đà</a:t>
              </a:r>
            </a:p>
          </p:txBody>
        </p:sp>
      </p:grpSp>
      <p:pic>
        <p:nvPicPr>
          <p:cNvPr id="8196" name="Picture 8" descr="AN DO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0" y="2524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9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p:cNvGrpSpPr>
          <p:nvPr/>
        </p:nvGrpSpPr>
        <p:grpSpPr bwMode="auto">
          <a:xfrm>
            <a:off x="6616700" y="938213"/>
            <a:ext cx="3657600" cy="3733800"/>
            <a:chOff x="2976" y="192"/>
            <a:chExt cx="2304" cy="2352"/>
          </a:xfrm>
        </p:grpSpPr>
        <p:pic>
          <p:nvPicPr>
            <p:cNvPr id="9224" name="Picture 5" descr="to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88"/>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ChangeArrowheads="1"/>
            </p:cNvSpPr>
            <p:nvPr/>
          </p:nvSpPr>
          <p:spPr bwMode="auto">
            <a:xfrm>
              <a:off x="2976" y="192"/>
              <a:ext cx="2304" cy="2352"/>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2400">
                <a:solidFill>
                  <a:prstClr val="black"/>
                </a:solidFill>
              </a:endParaRPr>
            </a:p>
          </p:txBody>
        </p:sp>
      </p:grpSp>
      <p:grpSp>
        <p:nvGrpSpPr>
          <p:cNvPr id="9219" name="Group 7"/>
          <p:cNvGrpSpPr>
            <a:grpSpLocks/>
          </p:cNvGrpSpPr>
          <p:nvPr/>
        </p:nvGrpSpPr>
        <p:grpSpPr bwMode="auto">
          <a:xfrm>
            <a:off x="2578100" y="404813"/>
            <a:ext cx="3581400" cy="5562600"/>
            <a:chOff x="144" y="336"/>
            <a:chExt cx="2256" cy="3504"/>
          </a:xfrm>
        </p:grpSpPr>
        <p:pic>
          <p:nvPicPr>
            <p:cNvPr id="9222" name="Picture 8" descr="tolu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32"/>
              <a:ext cx="2100" cy="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ChangeArrowheads="1"/>
            </p:cNvSpPr>
            <p:nvPr/>
          </p:nvSpPr>
          <p:spPr bwMode="auto">
            <a:xfrm>
              <a:off x="144" y="336"/>
              <a:ext cx="2256" cy="350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9220" name="Text Box 10"/>
          <p:cNvSpPr txBox="1">
            <a:spLocks noChangeArrowheads="1"/>
          </p:cNvSpPr>
          <p:nvPr/>
        </p:nvSpPr>
        <p:spPr bwMode="auto">
          <a:xfrm>
            <a:off x="2501900" y="5935664"/>
            <a:ext cx="3657600" cy="57943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b="1">
                <a:solidFill>
                  <a:prstClr val="white"/>
                </a:solidFill>
                <a:latin typeface="Times New Roman" panose="02020603050405020304" pitchFamily="18" charset="0"/>
              </a:rPr>
              <a:t>Hàng tơ lụa</a:t>
            </a:r>
          </a:p>
        </p:txBody>
      </p:sp>
      <p:sp>
        <p:nvSpPr>
          <p:cNvPr id="9221" name="Text Box 11"/>
          <p:cNvSpPr txBox="1">
            <a:spLocks noChangeArrowheads="1"/>
          </p:cNvSpPr>
          <p:nvPr/>
        </p:nvSpPr>
        <p:spPr bwMode="auto">
          <a:xfrm>
            <a:off x="7378700" y="4748213"/>
            <a:ext cx="22098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600" b="1">
                <a:solidFill>
                  <a:srgbClr val="FFFFFF"/>
                </a:solidFill>
                <a:latin typeface="Times New Roman" panose="02020603050405020304" pitchFamily="18" charset="0"/>
              </a:rPr>
              <a:t>Thảm    </a:t>
            </a:r>
            <a:endParaRPr lang="en-US" altLang="vi-VN" sz="2400">
              <a:solidFill>
                <a:prstClr val="black"/>
              </a:solidFill>
            </a:endParaRPr>
          </a:p>
        </p:txBody>
      </p:sp>
    </p:spTree>
    <p:extLst>
      <p:ext uri="{BB962C8B-B14F-4D97-AF65-F5344CB8AC3E}">
        <p14:creationId xmlns:p14="http://schemas.microsoft.com/office/powerpoint/2010/main" val="414893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6769100" y="204788"/>
            <a:ext cx="3810000" cy="5638800"/>
            <a:chOff x="3312" y="336"/>
            <a:chExt cx="2256" cy="3648"/>
          </a:xfrm>
        </p:grpSpPr>
        <p:pic>
          <p:nvPicPr>
            <p:cNvPr id="10247" name="Picture 5" descr="our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432"/>
              <a:ext cx="2115"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ChangeArrowheads="1"/>
            </p:cNvSpPr>
            <p:nvPr/>
          </p:nvSpPr>
          <p:spPr bwMode="auto">
            <a:xfrm>
              <a:off x="3312" y="336"/>
              <a:ext cx="2256" cy="3648"/>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grpSp>
        <p:nvGrpSpPr>
          <p:cNvPr id="11271" name="Group 7"/>
          <p:cNvGrpSpPr>
            <a:grpSpLocks/>
          </p:cNvGrpSpPr>
          <p:nvPr/>
        </p:nvGrpSpPr>
        <p:grpSpPr bwMode="auto">
          <a:xfrm>
            <a:off x="1968500" y="-100013"/>
            <a:ext cx="4495800" cy="5943601"/>
            <a:chOff x="384" y="288"/>
            <a:chExt cx="2832" cy="3744"/>
          </a:xfrm>
        </p:grpSpPr>
        <p:pic>
          <p:nvPicPr>
            <p:cNvPr id="10245" name="Picture 8" descr="trangs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384"/>
              <a:ext cx="268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9"/>
            <p:cNvSpPr>
              <a:spLocks noChangeArrowheads="1"/>
            </p:cNvSpPr>
            <p:nvPr/>
          </p:nvSpPr>
          <p:spPr bwMode="auto">
            <a:xfrm>
              <a:off x="384" y="288"/>
              <a:ext cx="2832" cy="374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11274" name="Text Box 10"/>
          <p:cNvSpPr txBox="1">
            <a:spLocks noChangeArrowheads="1"/>
          </p:cNvSpPr>
          <p:nvPr/>
        </p:nvSpPr>
        <p:spPr bwMode="auto">
          <a:xfrm>
            <a:off x="4178300" y="6116638"/>
            <a:ext cx="36576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solidFill>
                  <a:srgbClr val="FFFFFF"/>
                </a:solidFill>
                <a:latin typeface="Times New Roman" panose="02020603050405020304" pitchFamily="18" charset="0"/>
              </a:rPr>
              <a:t>Đồ trang sức</a:t>
            </a:r>
          </a:p>
        </p:txBody>
      </p:sp>
    </p:spTree>
    <p:extLst>
      <p:ext uri="{BB962C8B-B14F-4D97-AF65-F5344CB8AC3E}">
        <p14:creationId xmlns:p14="http://schemas.microsoft.com/office/powerpoint/2010/main" val="328016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1000" fill="hold"/>
                                        <p:tgtEl>
                                          <p:spTgt spid="11274"/>
                                        </p:tgtEl>
                                        <p:attrNameLst>
                                          <p:attrName>ppt_w</p:attrName>
                                        </p:attrNameLst>
                                      </p:cBhvr>
                                      <p:tavLst>
                                        <p:tav tm="0">
                                          <p:val>
                                            <p:fltVal val="0"/>
                                          </p:val>
                                        </p:tav>
                                        <p:tav tm="100000">
                                          <p:val>
                                            <p:strVal val="#ppt_w"/>
                                          </p:val>
                                        </p:tav>
                                      </p:tavLst>
                                    </p:anim>
                                    <p:anim calcmode="lin" valueType="num">
                                      <p:cBhvr>
                                        <p:cTn id="20" dur="1000" fill="hold"/>
                                        <p:tgtEl>
                                          <p:spTgt spid="11274"/>
                                        </p:tgtEl>
                                        <p:attrNameLst>
                                          <p:attrName>ppt_h</p:attrName>
                                        </p:attrNameLst>
                                      </p:cBhvr>
                                      <p:tavLst>
                                        <p:tav tm="0">
                                          <p:val>
                                            <p:fltVal val="0"/>
                                          </p:val>
                                        </p:tav>
                                        <p:tav tm="100000">
                                          <p:val>
                                            <p:strVal val="#ppt_h"/>
                                          </p:val>
                                        </p:tav>
                                      </p:tavLst>
                                    </p:anim>
                                    <p:anim calcmode="lin" valueType="num">
                                      <p:cBhvr>
                                        <p:cTn id="21" dur="1000" fill="hold"/>
                                        <p:tgtEl>
                                          <p:spTgt spid="112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ề 1"/>
          <p:cNvSpPr>
            <a:spLocks noGrp="1" noChangeArrowheads="1"/>
          </p:cNvSpPr>
          <p:nvPr>
            <p:ph type="title"/>
          </p:nvPr>
        </p:nvSpPr>
        <p:spPr/>
        <p:txBody>
          <a:bodyPr/>
          <a:lstStyle/>
          <a:p>
            <a:endParaRPr lang="vi-VN" altLang="vi-VN"/>
          </a:p>
        </p:txBody>
      </p:sp>
      <p:pic>
        <p:nvPicPr>
          <p:cNvPr id="11267" name="Chỗ dành sẵn cho Nội dung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35460349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1992</Words>
  <Application>Microsoft Office PowerPoint</Application>
  <PresentationFormat>Widescreen</PresentationFormat>
  <Paragraphs>204</Paragraphs>
  <Slides>31</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.VnAristote</vt:lpstr>
      <vt:lpstr>Arial</vt:lpstr>
      <vt:lpstr>Calibri</vt:lpstr>
      <vt:lpstr>Calibri Light</vt:lpstr>
      <vt:lpstr>Gill Sans MT</vt:lpstr>
      <vt:lpstr>Times</vt:lpstr>
      <vt:lpstr>Times New Roman</vt:lpstr>
      <vt:lpstr>Office Theme</vt:lpstr>
      <vt:lpstr>1_Office Theme</vt:lpstr>
      <vt:lpstr>2_Office Theme</vt:lpstr>
      <vt:lpstr>Gallery</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THUHA LAPTOP</cp:lastModifiedBy>
  <cp:revision>150</cp:revision>
  <dcterms:created xsi:type="dcterms:W3CDTF">2022-09-20T04:06:32Z</dcterms:created>
  <dcterms:modified xsi:type="dcterms:W3CDTF">2024-11-12T01:13:19Z</dcterms:modified>
</cp:coreProperties>
</file>