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5" r:id="rId3"/>
  </p:sldMasterIdLst>
  <p:notesMasterIdLst>
    <p:notesMasterId r:id="rId26"/>
  </p:notesMasterIdLst>
  <p:sldIdLst>
    <p:sldId id="258" r:id="rId4"/>
    <p:sldId id="291" r:id="rId5"/>
    <p:sldId id="260" r:id="rId6"/>
    <p:sldId id="269" r:id="rId7"/>
    <p:sldId id="262" r:id="rId8"/>
    <p:sldId id="280" r:id="rId9"/>
    <p:sldId id="289" r:id="rId10"/>
    <p:sldId id="292" r:id="rId11"/>
    <p:sldId id="270" r:id="rId12"/>
    <p:sldId id="271" r:id="rId13"/>
    <p:sldId id="281" r:id="rId14"/>
    <p:sldId id="282" r:id="rId15"/>
    <p:sldId id="290" r:id="rId16"/>
    <p:sldId id="283" r:id="rId17"/>
    <p:sldId id="274" r:id="rId18"/>
    <p:sldId id="275" r:id="rId19"/>
    <p:sldId id="284" r:id="rId20"/>
    <p:sldId id="277" r:id="rId21"/>
    <p:sldId id="285" r:id="rId22"/>
    <p:sldId id="287" r:id="rId23"/>
    <p:sldId id="288" r:id="rId24"/>
    <p:sldId id="279"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014" autoAdjust="0"/>
    <p:restoredTop sz="94660"/>
  </p:normalViewPr>
  <p:slideViewPr>
    <p:cSldViewPr snapToGrid="0">
      <p:cViewPr varScale="1">
        <p:scale>
          <a:sx n="78" d="100"/>
          <a:sy n="78" d="100"/>
        </p:scale>
        <p:origin x="821" y="43"/>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94DD623-AE33-4F83-AF40-071E020D8CD4}" type="datetimeFigureOut">
              <a:rPr lang="en-US" smtClean="0"/>
              <a:t>8/17/2021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B11680A-E3EC-4E6E-BC07-09D0D89F5113}" type="slidenum">
              <a:rPr lang="en-US" smtClean="0"/>
              <a:t>‹#›</a:t>
            </a:fld>
            <a:endParaRPr lang="en-US"/>
          </a:p>
        </p:txBody>
      </p:sp>
    </p:spTree>
    <p:extLst>
      <p:ext uri="{BB962C8B-B14F-4D97-AF65-F5344CB8AC3E}">
        <p14:creationId xmlns:p14="http://schemas.microsoft.com/office/powerpoint/2010/main" val="34970096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2</a:t>
            </a:fld>
            <a:endParaRPr lang="zh-CN" altLang="en-US">
              <a:solidFill>
                <a:prstClr val="black"/>
              </a:solidFill>
            </a:endParaRPr>
          </a:p>
        </p:txBody>
      </p:sp>
    </p:spTree>
    <p:extLst>
      <p:ext uri="{BB962C8B-B14F-4D97-AF65-F5344CB8AC3E}">
        <p14:creationId xmlns:p14="http://schemas.microsoft.com/office/powerpoint/2010/main" val="28029493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11</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12</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13</a:t>
            </a:fld>
            <a:endParaRPr lang="zh-CN" altLang="en-US">
              <a:solidFill>
                <a:prstClr val="black"/>
              </a:solidFill>
            </a:endParaRPr>
          </a:p>
        </p:txBody>
      </p:sp>
    </p:spTree>
    <p:extLst>
      <p:ext uri="{BB962C8B-B14F-4D97-AF65-F5344CB8AC3E}">
        <p14:creationId xmlns:p14="http://schemas.microsoft.com/office/powerpoint/2010/main" val="2515531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14</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15</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16</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17</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18</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19</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20</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3</a:t>
            </a:fld>
            <a:endParaRPr lang="zh-CN" altLang="en-US">
              <a:solidFill>
                <a:prstClr val="black"/>
              </a:solidFill>
            </a:endParaRPr>
          </a:p>
        </p:txBody>
      </p:sp>
    </p:spTree>
    <p:extLst>
      <p:ext uri="{BB962C8B-B14F-4D97-AF65-F5344CB8AC3E}">
        <p14:creationId xmlns:p14="http://schemas.microsoft.com/office/powerpoint/2010/main" val="40311930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21</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E46C8A-90CA-4D6C-B846-B71F6733D476}" type="slidenum">
              <a:rPr lang="zh-CN" altLang="en-US" smtClean="0">
                <a:solidFill>
                  <a:prstClr val="black"/>
                </a:solidFill>
              </a:rPr>
              <a:pPr/>
              <a:t>22</a:t>
            </a:fld>
            <a:endParaRPr lang="zh-CN" altLang="en-US">
              <a:solidFill>
                <a:prstClr val="black"/>
              </a:solidFill>
            </a:endParaRPr>
          </a:p>
        </p:txBody>
      </p:sp>
    </p:spTree>
    <p:extLst>
      <p:ext uri="{BB962C8B-B14F-4D97-AF65-F5344CB8AC3E}">
        <p14:creationId xmlns:p14="http://schemas.microsoft.com/office/powerpoint/2010/main" val="1321030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4</a:t>
            </a:fld>
            <a:endParaRPr lang="zh-CN" altLang="en-US">
              <a:solidFill>
                <a:prstClr val="black"/>
              </a:solidFill>
            </a:endParaRPr>
          </a:p>
        </p:txBody>
      </p:sp>
    </p:spTree>
    <p:extLst>
      <p:ext uri="{BB962C8B-B14F-4D97-AF65-F5344CB8AC3E}">
        <p14:creationId xmlns:p14="http://schemas.microsoft.com/office/powerpoint/2010/main" val="40311930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5</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6</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7</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8</a:t>
            </a:fld>
            <a:endParaRPr lang="zh-CN" altLang="en-US">
              <a:solidFill>
                <a:prstClr val="black"/>
              </a:solidFill>
            </a:endParaRPr>
          </a:p>
        </p:txBody>
      </p:sp>
    </p:spTree>
    <p:extLst>
      <p:ext uri="{BB962C8B-B14F-4D97-AF65-F5344CB8AC3E}">
        <p14:creationId xmlns:p14="http://schemas.microsoft.com/office/powerpoint/2010/main" val="5960195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9</a:t>
            </a:fld>
            <a:endParaRPr lang="zh-CN" altLang="en-US">
              <a:solidFill>
                <a:prstClr val="black"/>
              </a:solidFill>
            </a:endParaRPr>
          </a:p>
        </p:txBody>
      </p:sp>
    </p:spTree>
    <p:extLst>
      <p:ext uri="{BB962C8B-B14F-4D97-AF65-F5344CB8AC3E}">
        <p14:creationId xmlns:p14="http://schemas.microsoft.com/office/powerpoint/2010/main" val="40311930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10</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76B561D-C668-48BD-B552-8CC5773A8FA0}" type="datetimeFigureOut">
              <a:rPr lang="en-US" smtClean="0"/>
              <a:t>8/17/2021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19246847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76B561D-C668-48BD-B552-8CC5773A8FA0}" type="datetimeFigureOut">
              <a:rPr lang="en-US" smtClean="0"/>
              <a:t>8/17/2021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13014524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76B561D-C668-48BD-B552-8CC5773A8FA0}" type="datetimeFigureOut">
              <a:rPr lang="en-US" smtClean="0"/>
              <a:t>8/17/2021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38928939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16711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47639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2316501" y="2883737"/>
            <a:ext cx="1303020" cy="1304258"/>
          </a:xfrm>
          <a:custGeom>
            <a:avLst/>
            <a:gdLst>
              <a:gd name="connsiteX0" fmla="*/ 651510 w 1303020"/>
              <a:gd name="connsiteY0" fmla="*/ 0 h 1304258"/>
              <a:gd name="connsiteX1" fmla="*/ 1303020 w 1303020"/>
              <a:gd name="connsiteY1" fmla="*/ 652129 h 1304258"/>
              <a:gd name="connsiteX2" fmla="*/ 651510 w 1303020"/>
              <a:gd name="connsiteY2" fmla="*/ 1304258 h 1304258"/>
              <a:gd name="connsiteX3" fmla="*/ 0 w 1303020"/>
              <a:gd name="connsiteY3" fmla="*/ 652129 h 1304258"/>
              <a:gd name="connsiteX4" fmla="*/ 651510 w 1303020"/>
              <a:gd name="connsiteY4" fmla="*/ 0 h 1304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020" h="1304258">
                <a:moveTo>
                  <a:pt x="651510" y="0"/>
                </a:moveTo>
                <a:cubicBezTo>
                  <a:pt x="1011329" y="0"/>
                  <a:pt x="1303020" y="291968"/>
                  <a:pt x="1303020" y="652129"/>
                </a:cubicBezTo>
                <a:cubicBezTo>
                  <a:pt x="1303020" y="1012290"/>
                  <a:pt x="1011329" y="1304258"/>
                  <a:pt x="651510" y="1304258"/>
                </a:cubicBezTo>
                <a:cubicBezTo>
                  <a:pt x="291691" y="1304258"/>
                  <a:pt x="0" y="1012290"/>
                  <a:pt x="0" y="652129"/>
                </a:cubicBezTo>
                <a:cubicBezTo>
                  <a:pt x="0" y="291968"/>
                  <a:pt x="291691" y="0"/>
                  <a:pt x="651510" y="0"/>
                </a:cubicBezTo>
                <a:close/>
              </a:path>
            </a:pathLst>
          </a:custGeom>
        </p:spPr>
        <p:txBody>
          <a:bodyPr wrap="square">
            <a:noAutofit/>
          </a:bodyPr>
          <a:lstStyle/>
          <a:p>
            <a:endParaRPr lang="zh-CN" altLang="en-US"/>
          </a:p>
        </p:txBody>
      </p:sp>
      <p:sp>
        <p:nvSpPr>
          <p:cNvPr id="11" name="图片占位符 10"/>
          <p:cNvSpPr>
            <a:spLocks noGrp="1"/>
          </p:cNvSpPr>
          <p:nvPr>
            <p:ph type="pic" sz="quarter" idx="11"/>
          </p:nvPr>
        </p:nvSpPr>
        <p:spPr>
          <a:xfrm>
            <a:off x="5453380" y="2883737"/>
            <a:ext cx="1303020" cy="1304258"/>
          </a:xfrm>
          <a:custGeom>
            <a:avLst/>
            <a:gdLst>
              <a:gd name="connsiteX0" fmla="*/ 651510 w 1303020"/>
              <a:gd name="connsiteY0" fmla="*/ 0 h 1304258"/>
              <a:gd name="connsiteX1" fmla="*/ 1303020 w 1303020"/>
              <a:gd name="connsiteY1" fmla="*/ 652129 h 1304258"/>
              <a:gd name="connsiteX2" fmla="*/ 651510 w 1303020"/>
              <a:gd name="connsiteY2" fmla="*/ 1304258 h 1304258"/>
              <a:gd name="connsiteX3" fmla="*/ 0 w 1303020"/>
              <a:gd name="connsiteY3" fmla="*/ 652129 h 1304258"/>
              <a:gd name="connsiteX4" fmla="*/ 651510 w 1303020"/>
              <a:gd name="connsiteY4" fmla="*/ 0 h 1304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020" h="1304258">
                <a:moveTo>
                  <a:pt x="651510" y="0"/>
                </a:moveTo>
                <a:cubicBezTo>
                  <a:pt x="1011329" y="0"/>
                  <a:pt x="1303020" y="291968"/>
                  <a:pt x="1303020" y="652129"/>
                </a:cubicBezTo>
                <a:cubicBezTo>
                  <a:pt x="1303020" y="1012290"/>
                  <a:pt x="1011329" y="1304258"/>
                  <a:pt x="651510" y="1304258"/>
                </a:cubicBezTo>
                <a:cubicBezTo>
                  <a:pt x="291691" y="1304258"/>
                  <a:pt x="0" y="1012290"/>
                  <a:pt x="0" y="652129"/>
                </a:cubicBezTo>
                <a:cubicBezTo>
                  <a:pt x="0" y="291968"/>
                  <a:pt x="291691" y="0"/>
                  <a:pt x="651510" y="0"/>
                </a:cubicBezTo>
                <a:close/>
              </a:path>
            </a:pathLst>
          </a:custGeom>
        </p:spPr>
        <p:txBody>
          <a:bodyPr wrap="square">
            <a:noAutofit/>
          </a:bodyPr>
          <a:lstStyle/>
          <a:p>
            <a:endParaRPr lang="zh-CN" altLang="en-US"/>
          </a:p>
        </p:txBody>
      </p:sp>
      <p:sp>
        <p:nvSpPr>
          <p:cNvPr id="12" name="图片占位符 11"/>
          <p:cNvSpPr>
            <a:spLocks noGrp="1"/>
          </p:cNvSpPr>
          <p:nvPr>
            <p:ph type="pic" sz="quarter" idx="12"/>
          </p:nvPr>
        </p:nvSpPr>
        <p:spPr>
          <a:xfrm>
            <a:off x="8593935" y="2883737"/>
            <a:ext cx="1303020" cy="1304258"/>
          </a:xfrm>
          <a:custGeom>
            <a:avLst/>
            <a:gdLst>
              <a:gd name="connsiteX0" fmla="*/ 651510 w 1303020"/>
              <a:gd name="connsiteY0" fmla="*/ 0 h 1304258"/>
              <a:gd name="connsiteX1" fmla="*/ 1303020 w 1303020"/>
              <a:gd name="connsiteY1" fmla="*/ 652129 h 1304258"/>
              <a:gd name="connsiteX2" fmla="*/ 651510 w 1303020"/>
              <a:gd name="connsiteY2" fmla="*/ 1304258 h 1304258"/>
              <a:gd name="connsiteX3" fmla="*/ 0 w 1303020"/>
              <a:gd name="connsiteY3" fmla="*/ 652129 h 1304258"/>
              <a:gd name="connsiteX4" fmla="*/ 651510 w 1303020"/>
              <a:gd name="connsiteY4" fmla="*/ 0 h 1304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020" h="1304258">
                <a:moveTo>
                  <a:pt x="651510" y="0"/>
                </a:moveTo>
                <a:cubicBezTo>
                  <a:pt x="1011329" y="0"/>
                  <a:pt x="1303020" y="291968"/>
                  <a:pt x="1303020" y="652129"/>
                </a:cubicBezTo>
                <a:cubicBezTo>
                  <a:pt x="1303020" y="1012290"/>
                  <a:pt x="1011329" y="1304258"/>
                  <a:pt x="651510" y="1304258"/>
                </a:cubicBezTo>
                <a:cubicBezTo>
                  <a:pt x="291691" y="1304258"/>
                  <a:pt x="0" y="1012290"/>
                  <a:pt x="0" y="652129"/>
                </a:cubicBezTo>
                <a:cubicBezTo>
                  <a:pt x="0" y="291968"/>
                  <a:pt x="291691" y="0"/>
                  <a:pt x="651510"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2002579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1806124" y="2469198"/>
            <a:ext cx="1874520" cy="2640330"/>
          </a:xfrm>
          <a:custGeom>
            <a:avLst/>
            <a:gdLst>
              <a:gd name="connsiteX0" fmla="*/ 0 w 1874520"/>
              <a:gd name="connsiteY0" fmla="*/ 0 h 2640330"/>
              <a:gd name="connsiteX1" fmla="*/ 1874520 w 1874520"/>
              <a:gd name="connsiteY1" fmla="*/ 0 h 2640330"/>
              <a:gd name="connsiteX2" fmla="*/ 1874520 w 1874520"/>
              <a:gd name="connsiteY2" fmla="*/ 2640330 h 2640330"/>
              <a:gd name="connsiteX3" fmla="*/ 0 w 1874520"/>
              <a:gd name="connsiteY3" fmla="*/ 2640330 h 2640330"/>
            </a:gdLst>
            <a:ahLst/>
            <a:cxnLst>
              <a:cxn ang="0">
                <a:pos x="connsiteX0" y="connsiteY0"/>
              </a:cxn>
              <a:cxn ang="0">
                <a:pos x="connsiteX1" y="connsiteY1"/>
              </a:cxn>
              <a:cxn ang="0">
                <a:pos x="connsiteX2" y="connsiteY2"/>
              </a:cxn>
              <a:cxn ang="0">
                <a:pos x="connsiteX3" y="connsiteY3"/>
              </a:cxn>
            </a:cxnLst>
            <a:rect l="l" t="t" r="r" b="b"/>
            <a:pathLst>
              <a:path w="1874520" h="2640330">
                <a:moveTo>
                  <a:pt x="0" y="0"/>
                </a:moveTo>
                <a:lnTo>
                  <a:pt x="1874520" y="0"/>
                </a:lnTo>
                <a:lnTo>
                  <a:pt x="1874520" y="2640330"/>
                </a:lnTo>
                <a:lnTo>
                  <a:pt x="0" y="2640330"/>
                </a:lnTo>
                <a:close/>
              </a:path>
            </a:pathLst>
          </a:custGeom>
        </p:spPr>
        <p:txBody>
          <a:bodyPr wrap="square">
            <a:noAutofit/>
          </a:bodyPr>
          <a:lstStyle/>
          <a:p>
            <a:endParaRPr lang="zh-CN" altLang="en-US"/>
          </a:p>
        </p:txBody>
      </p:sp>
      <p:sp>
        <p:nvSpPr>
          <p:cNvPr id="11" name="图片占位符 10"/>
          <p:cNvSpPr>
            <a:spLocks noGrp="1"/>
          </p:cNvSpPr>
          <p:nvPr>
            <p:ph type="pic" sz="quarter" idx="11"/>
          </p:nvPr>
        </p:nvSpPr>
        <p:spPr>
          <a:xfrm>
            <a:off x="5166544" y="2469198"/>
            <a:ext cx="1874520" cy="2640330"/>
          </a:xfrm>
          <a:custGeom>
            <a:avLst/>
            <a:gdLst>
              <a:gd name="connsiteX0" fmla="*/ 0 w 1874520"/>
              <a:gd name="connsiteY0" fmla="*/ 0 h 2640330"/>
              <a:gd name="connsiteX1" fmla="*/ 1874520 w 1874520"/>
              <a:gd name="connsiteY1" fmla="*/ 0 h 2640330"/>
              <a:gd name="connsiteX2" fmla="*/ 1874520 w 1874520"/>
              <a:gd name="connsiteY2" fmla="*/ 2640330 h 2640330"/>
              <a:gd name="connsiteX3" fmla="*/ 0 w 1874520"/>
              <a:gd name="connsiteY3" fmla="*/ 2640330 h 2640330"/>
            </a:gdLst>
            <a:ahLst/>
            <a:cxnLst>
              <a:cxn ang="0">
                <a:pos x="connsiteX0" y="connsiteY0"/>
              </a:cxn>
              <a:cxn ang="0">
                <a:pos x="connsiteX1" y="connsiteY1"/>
              </a:cxn>
              <a:cxn ang="0">
                <a:pos x="connsiteX2" y="connsiteY2"/>
              </a:cxn>
              <a:cxn ang="0">
                <a:pos x="connsiteX3" y="connsiteY3"/>
              </a:cxn>
            </a:cxnLst>
            <a:rect l="l" t="t" r="r" b="b"/>
            <a:pathLst>
              <a:path w="1874520" h="2640330">
                <a:moveTo>
                  <a:pt x="0" y="0"/>
                </a:moveTo>
                <a:lnTo>
                  <a:pt x="1874520" y="0"/>
                </a:lnTo>
                <a:lnTo>
                  <a:pt x="1874520" y="2640330"/>
                </a:lnTo>
                <a:lnTo>
                  <a:pt x="0" y="2640330"/>
                </a:lnTo>
                <a:close/>
              </a:path>
            </a:pathLst>
          </a:custGeom>
        </p:spPr>
        <p:txBody>
          <a:bodyPr wrap="square">
            <a:noAutofit/>
          </a:bodyPr>
          <a:lstStyle/>
          <a:p>
            <a:endParaRPr lang="zh-CN" altLang="en-US"/>
          </a:p>
        </p:txBody>
      </p:sp>
      <p:sp>
        <p:nvSpPr>
          <p:cNvPr id="12" name="图片占位符 11"/>
          <p:cNvSpPr>
            <a:spLocks noGrp="1"/>
          </p:cNvSpPr>
          <p:nvPr>
            <p:ph type="pic" sz="quarter" idx="12"/>
          </p:nvPr>
        </p:nvSpPr>
        <p:spPr>
          <a:xfrm>
            <a:off x="8526964" y="2469198"/>
            <a:ext cx="1874520" cy="2640330"/>
          </a:xfrm>
          <a:custGeom>
            <a:avLst/>
            <a:gdLst>
              <a:gd name="connsiteX0" fmla="*/ 0 w 1874520"/>
              <a:gd name="connsiteY0" fmla="*/ 0 h 2640330"/>
              <a:gd name="connsiteX1" fmla="*/ 1874520 w 1874520"/>
              <a:gd name="connsiteY1" fmla="*/ 0 h 2640330"/>
              <a:gd name="connsiteX2" fmla="*/ 1874520 w 1874520"/>
              <a:gd name="connsiteY2" fmla="*/ 2640330 h 2640330"/>
              <a:gd name="connsiteX3" fmla="*/ 0 w 1874520"/>
              <a:gd name="connsiteY3" fmla="*/ 2640330 h 2640330"/>
            </a:gdLst>
            <a:ahLst/>
            <a:cxnLst>
              <a:cxn ang="0">
                <a:pos x="connsiteX0" y="connsiteY0"/>
              </a:cxn>
              <a:cxn ang="0">
                <a:pos x="connsiteX1" y="connsiteY1"/>
              </a:cxn>
              <a:cxn ang="0">
                <a:pos x="connsiteX2" y="connsiteY2"/>
              </a:cxn>
              <a:cxn ang="0">
                <a:pos x="connsiteX3" y="connsiteY3"/>
              </a:cxn>
            </a:cxnLst>
            <a:rect l="l" t="t" r="r" b="b"/>
            <a:pathLst>
              <a:path w="1874520" h="2640330">
                <a:moveTo>
                  <a:pt x="0" y="0"/>
                </a:moveTo>
                <a:lnTo>
                  <a:pt x="1874520" y="0"/>
                </a:lnTo>
                <a:lnTo>
                  <a:pt x="1874520" y="2640330"/>
                </a:lnTo>
                <a:lnTo>
                  <a:pt x="0" y="2640330"/>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3245864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2021/8/17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47058108"/>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2021/8/17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06944608"/>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2021/8/17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27580723"/>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2021/8/17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0114944"/>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76B561D-C668-48BD-B552-8CC5773A8FA0}" type="datetimeFigureOut">
              <a:rPr lang="en-US" smtClean="0"/>
              <a:t>8/17/2021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808528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2021/8/17</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02573301"/>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2021/8/17</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77662516"/>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2021/8/17</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29680203"/>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2021/8/17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19426233"/>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2021/8/17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83537370"/>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2021/8/17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36663791"/>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2021/8/17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21410936"/>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76B561D-C668-48BD-B552-8CC5773A8FA0}" type="datetimeFigureOut">
              <a:rPr lang="en-US" smtClean="0"/>
              <a:t>8/17/2021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10206849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76B561D-C668-48BD-B552-8CC5773A8FA0}" type="datetimeFigureOut">
              <a:rPr lang="en-US" smtClean="0"/>
              <a:t>8/17/2021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2013605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76B561D-C668-48BD-B552-8CC5773A8FA0}" type="datetimeFigureOut">
              <a:rPr lang="en-US" smtClean="0"/>
              <a:t>8/17/2021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15740726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76B561D-C668-48BD-B552-8CC5773A8FA0}" type="datetimeFigureOut">
              <a:rPr lang="en-US" smtClean="0"/>
              <a:t>8/17/2021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36526816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6B561D-C668-48BD-B552-8CC5773A8FA0}" type="datetimeFigureOut">
              <a:rPr lang="en-US" smtClean="0"/>
              <a:t>8/17/2021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10150232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76B561D-C668-48BD-B552-8CC5773A8FA0}" type="datetimeFigureOut">
              <a:rPr lang="en-US" smtClean="0"/>
              <a:t>8/17/2021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11909969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76B561D-C668-48BD-B552-8CC5773A8FA0}" type="datetimeFigureOut">
              <a:rPr lang="en-US" smtClean="0"/>
              <a:t>8/17/2021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3641101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2.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1.png"/><Relationship Id="rId5" Type="http://schemas.openxmlformats.org/officeDocument/2006/relationships/theme" Target="../theme/theme2.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6B561D-C668-48BD-B552-8CC5773A8FA0}" type="datetimeFigureOut">
              <a:rPr lang="en-US" smtClean="0"/>
              <a:t>8/17/2021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B78B3C-6E8B-4E2B-B6AB-3D177A392C3D}" type="slidenum">
              <a:rPr lang="en-US" smtClean="0"/>
              <a:t>‹#›</a:t>
            </a:fld>
            <a:endParaRPr lang="en-US"/>
          </a:p>
        </p:txBody>
      </p:sp>
    </p:spTree>
    <p:extLst>
      <p:ext uri="{BB962C8B-B14F-4D97-AF65-F5344CB8AC3E}">
        <p14:creationId xmlns:p14="http://schemas.microsoft.com/office/powerpoint/2010/main" val="5389884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2"/>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2" y="0"/>
            <a:ext cx="121920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2"/>
          <p:cNvPicPr>
            <a:picLocks noChangeAspect="1"/>
          </p:cNvPicPr>
          <p:nvPr userDrawn="1"/>
        </p:nvPicPr>
        <p:blipFill rotWithShape="1">
          <a:blip r:embed="rId7"/>
          <a:srcRect l="838" t="838" r="838" b="838"/>
          <a:stretch/>
        </p:blipFill>
        <p:spPr>
          <a:xfrm>
            <a:off x="-1" y="0"/>
            <a:ext cx="12192001" cy="6858000"/>
          </a:xfrm>
          <a:custGeom>
            <a:avLst/>
            <a:gdLst>
              <a:gd name="connsiteX0" fmla="*/ 292101 w 12192001"/>
              <a:gd name="connsiteY0" fmla="*/ 323850 h 6858000"/>
              <a:gd name="connsiteX1" fmla="*/ 292101 w 12192001"/>
              <a:gd name="connsiteY1" fmla="*/ 6534150 h 6858000"/>
              <a:gd name="connsiteX2" fmla="*/ 11899901 w 12192001"/>
              <a:gd name="connsiteY2" fmla="*/ 6534150 h 6858000"/>
              <a:gd name="connsiteX3" fmla="*/ 11899901 w 12192001"/>
              <a:gd name="connsiteY3" fmla="*/ 323850 h 6858000"/>
              <a:gd name="connsiteX4" fmla="*/ 0 w 12192001"/>
              <a:gd name="connsiteY4" fmla="*/ 0 h 6858000"/>
              <a:gd name="connsiteX5" fmla="*/ 12192001 w 12192001"/>
              <a:gd name="connsiteY5" fmla="*/ 0 h 6858000"/>
              <a:gd name="connsiteX6" fmla="*/ 12192001 w 12192001"/>
              <a:gd name="connsiteY6" fmla="*/ 6858000 h 6858000"/>
              <a:gd name="connsiteX7" fmla="*/ 0 w 12192001"/>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1" h="6858000">
                <a:moveTo>
                  <a:pt x="292101" y="323850"/>
                </a:moveTo>
                <a:lnTo>
                  <a:pt x="292101" y="6534150"/>
                </a:lnTo>
                <a:lnTo>
                  <a:pt x="11899901" y="6534150"/>
                </a:lnTo>
                <a:lnTo>
                  <a:pt x="11899901" y="323850"/>
                </a:lnTo>
                <a:close/>
                <a:moveTo>
                  <a:pt x="0" y="0"/>
                </a:moveTo>
                <a:lnTo>
                  <a:pt x="12192001" y="0"/>
                </a:lnTo>
                <a:lnTo>
                  <a:pt x="12192001" y="6858000"/>
                </a:lnTo>
                <a:lnTo>
                  <a:pt x="0" y="6858000"/>
                </a:lnTo>
                <a:close/>
              </a:path>
            </a:pathLst>
          </a:custGeom>
        </p:spPr>
      </p:pic>
    </p:spTree>
    <p:extLst>
      <p:ext uri="{BB962C8B-B14F-4D97-AF65-F5344CB8AC3E}">
        <p14:creationId xmlns:p14="http://schemas.microsoft.com/office/powerpoint/2010/main" val="5157917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387">
          <p15:clr>
            <a:srgbClr val="F26B43"/>
          </p15:clr>
        </p15:guide>
        <p15:guide id="2" pos="3840">
          <p15:clr>
            <a:srgbClr val="F26B43"/>
          </p15:clr>
        </p15:guide>
        <p15:guide id="3" pos="551">
          <p15:clr>
            <a:srgbClr val="F26B43"/>
          </p15:clr>
        </p15:guide>
        <p15:guide id="4" pos="7129">
          <p15:clr>
            <a:srgbClr val="F26B43"/>
          </p15:clr>
        </p15:guide>
        <p15:guide id="5" orient="horz" pos="3974">
          <p15:clr>
            <a:srgbClr val="F26B43"/>
          </p15:clr>
        </p15:guide>
        <p15:guide id="6" orient="horz" pos="799">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1B7B95-319A-47BC-8F19-306856B3C9D9}" type="datetimeFigureOut">
              <a:rPr lang="zh-CN" altLang="en-US" smtClean="0">
                <a:solidFill>
                  <a:prstClr val="black">
                    <a:tint val="75000"/>
                  </a:prstClr>
                </a:solidFill>
              </a:rPr>
              <a:pPr/>
              <a:t>2021/8/17</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15366362"/>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jpg"/><Relationship Id="rId3" Type="http://schemas.microsoft.com/office/2007/relationships/media" Target="../media/media2.mp3"/><Relationship Id="rId7" Type="http://schemas.openxmlformats.org/officeDocument/2006/relationships/image" Target="../media/image4.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3.gif"/><Relationship Id="rId5" Type="http://schemas.openxmlformats.org/officeDocument/2006/relationships/slideLayout" Target="../slideLayouts/slideLayout1.xml"/><Relationship Id="rId10" Type="http://schemas.openxmlformats.org/officeDocument/2006/relationships/image" Target="../media/image7.png"/><Relationship Id="rId4" Type="http://schemas.openxmlformats.org/officeDocument/2006/relationships/audio" Target="../media/media2.mp3"/><Relationship Id="rId9" Type="http://schemas.openxmlformats.org/officeDocument/2006/relationships/image" Target="../media/image6.jp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image" Target="../media/image9.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jpeg"/><Relationship Id="rId7"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16.xml"/><Relationship Id="rId6" Type="http://schemas.openxmlformats.org/officeDocument/2006/relationships/image" Target="../media/image20.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7010400"/>
          </a:xfrm>
          <a:prstGeom prst="rect">
            <a:avLst/>
          </a:prstGeom>
        </p:spPr>
      </p:pic>
      <p:pic>
        <p:nvPicPr>
          <p:cNvPr id="25" name="NHAC MO DAU BAI HOC">
            <a:hlinkClick r:id="" action="ppaction://media"/>
          </p:cNvPr>
          <p:cNvPicPr>
            <a:picLocks noChangeAspect="1"/>
          </p:cNvPicPr>
          <p:nvPr>
            <a:audioFile r:link="rId1"/>
            <p:extLst>
              <p:ext uri="{DAA4B4D4-6D71-4841-9C94-3DE7FCFB9230}">
                <p14:media xmlns:p14="http://schemas.microsoft.com/office/powerpoint/2010/main" r:embed="rId2">
                  <p14:trim st="19912" end="3716.625"/>
                </p14:media>
              </p:ext>
            </p:extLst>
          </p:nvPr>
        </p:nvPicPr>
        <p:blipFill>
          <a:blip r:embed="rId7"/>
          <a:stretch>
            <a:fillRect/>
          </a:stretch>
        </p:blipFill>
        <p:spPr>
          <a:xfrm>
            <a:off x="13144500" y="2314204"/>
            <a:ext cx="609600" cy="609600"/>
          </a:xfrm>
          <a:prstGeom prst="rect">
            <a:avLst/>
          </a:prstGeom>
        </p:spPr>
      </p:pic>
      <p:pic>
        <p:nvPicPr>
          <p:cNvPr id="26" name="Picture 2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6051522" y="0"/>
            <a:ext cx="2944663" cy="7010400"/>
          </a:xfrm>
          <a:prstGeom prst="rect">
            <a:avLst/>
          </a:prstGeom>
        </p:spPr>
      </p:pic>
      <p:pic>
        <p:nvPicPr>
          <p:cNvPr id="27" name="Picture 2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59535" y="0"/>
            <a:ext cx="3261163" cy="7010400"/>
          </a:xfrm>
          <a:prstGeom prst="rect">
            <a:avLst/>
          </a:prstGeom>
        </p:spPr>
      </p:pic>
      <p:pic>
        <p:nvPicPr>
          <p:cNvPr id="28" name="Picture 2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44410" y="0"/>
            <a:ext cx="2944663" cy="7010400"/>
          </a:xfrm>
          <a:prstGeom prst="rect">
            <a:avLst/>
          </a:prstGeom>
        </p:spPr>
      </p:pic>
      <p:pic>
        <p:nvPicPr>
          <p:cNvPr id="29" name="Picture 2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959" y="0"/>
            <a:ext cx="3258409" cy="7010400"/>
          </a:xfrm>
          <a:prstGeom prst="rect">
            <a:avLst/>
          </a:prstGeom>
        </p:spPr>
      </p:pic>
      <p:pic>
        <p:nvPicPr>
          <p:cNvPr id="30" name="Picture 2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07444" y="-2669851"/>
            <a:ext cx="14014579" cy="11858625"/>
          </a:xfrm>
          <a:prstGeom prst="rect">
            <a:avLst/>
          </a:prstGeom>
        </p:spPr>
      </p:pic>
      <p:sp>
        <p:nvSpPr>
          <p:cNvPr id="18" name="TextBox 17"/>
          <p:cNvSpPr txBox="1"/>
          <p:nvPr/>
        </p:nvSpPr>
        <p:spPr>
          <a:xfrm>
            <a:off x="1115555" y="1080338"/>
            <a:ext cx="9911432" cy="1938992"/>
          </a:xfrm>
          <a:prstGeom prst="rect">
            <a:avLst/>
          </a:prstGeom>
          <a:noFill/>
        </p:spPr>
        <p:txBody>
          <a:bodyPr wrap="none" rtlCol="0">
            <a:spAutoFit/>
          </a:bodyPr>
          <a:lstStyle/>
          <a:p>
            <a:pPr algn="ctr"/>
            <a:r>
              <a:rPr lang="en-US" sz="6000" b="1" smtClean="0">
                <a:ln>
                  <a:solidFill>
                    <a:schemeClr val="bg1"/>
                  </a:solidFill>
                </a:ln>
                <a:solidFill>
                  <a:srgbClr val="FF0000"/>
                </a:solidFill>
                <a:latin typeface="Times New Roman" panose="02020603050405020304" pitchFamily="18" charset="0"/>
                <a:cs typeface="Times New Roman" panose="02020603050405020304" pitchFamily="18" charset="0"/>
              </a:rPr>
              <a:t>CHÀO MỪNG </a:t>
            </a:r>
          </a:p>
          <a:p>
            <a:pPr algn="ctr"/>
            <a:r>
              <a:rPr lang="en-US" sz="6000" b="1" smtClean="0">
                <a:ln>
                  <a:solidFill>
                    <a:schemeClr val="bg1"/>
                  </a:solidFill>
                </a:ln>
                <a:solidFill>
                  <a:srgbClr val="FF0000"/>
                </a:solidFill>
                <a:latin typeface="Times New Roman" panose="02020603050405020304" pitchFamily="18" charset="0"/>
                <a:cs typeface="Times New Roman" panose="02020603050405020304" pitchFamily="18" charset="0"/>
              </a:rPr>
              <a:t>QUÝ THẦY CÔ VỀ DỰ GIỜ</a:t>
            </a:r>
            <a:endParaRPr lang="en-US" sz="6000" b="1">
              <a:ln>
                <a:solidFill>
                  <a:schemeClr val="bg1"/>
                </a:solidFill>
              </a:ln>
              <a:solidFill>
                <a:srgbClr val="FF0000"/>
              </a:solidFill>
              <a:latin typeface="Times New Roman" panose="02020603050405020304" pitchFamily="18" charset="0"/>
              <a:cs typeface="Times New Roman" panose="02020603050405020304" pitchFamily="18" charset="0"/>
            </a:endParaRPr>
          </a:p>
        </p:txBody>
      </p:sp>
      <p:sp>
        <p:nvSpPr>
          <p:cNvPr id="19" name="TextBox 18"/>
          <p:cNvSpPr txBox="1"/>
          <p:nvPr/>
        </p:nvSpPr>
        <p:spPr>
          <a:xfrm>
            <a:off x="464460" y="3291047"/>
            <a:ext cx="11306629" cy="830997"/>
          </a:xfrm>
          <a:prstGeom prst="rect">
            <a:avLst/>
          </a:prstGeom>
          <a:noFill/>
          <a:ln>
            <a:noFill/>
          </a:ln>
        </p:spPr>
        <p:txBody>
          <a:bodyPr wrap="square" rtlCol="0">
            <a:spAutoFit/>
          </a:bodyPr>
          <a:lstStyle/>
          <a:p>
            <a:pPr algn="ctr"/>
            <a:r>
              <a:rPr lang="en-US" sz="4800" b="1" smtClean="0">
                <a:ln w="15875">
                  <a:solidFill>
                    <a:schemeClr val="tx2">
                      <a:lumMod val="40000"/>
                      <a:lumOff val="60000"/>
                    </a:schemeClr>
                  </a:solidFill>
                </a:ln>
                <a:solidFill>
                  <a:schemeClr val="bg1"/>
                </a:solidFill>
                <a:latin typeface="Times New Roman" panose="02020603050405020304" pitchFamily="18" charset="0"/>
                <a:cs typeface="Times New Roman" panose="02020603050405020304" pitchFamily="18" charset="0"/>
              </a:rPr>
              <a:t>BÀI 23: SỰ SỐNG TRÊN TRÁI ĐẤT</a:t>
            </a:r>
          </a:p>
        </p:txBody>
      </p:sp>
      <p:pic>
        <p:nvPicPr>
          <p:cNvPr id="20" name="Tieng hai au va bien">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3363623" y="4356843"/>
            <a:ext cx="609600" cy="609600"/>
          </a:xfrm>
          <a:prstGeom prst="rect">
            <a:avLst/>
          </a:prstGeom>
        </p:spPr>
      </p:pic>
      <p:sp>
        <p:nvSpPr>
          <p:cNvPr id="4" name="Rectangle 3"/>
          <p:cNvSpPr/>
          <p:nvPr/>
        </p:nvSpPr>
        <p:spPr>
          <a:xfrm>
            <a:off x="3877125" y="5615057"/>
            <a:ext cx="4118435" cy="707886"/>
          </a:xfrm>
          <a:prstGeom prst="rect">
            <a:avLst/>
          </a:prstGeom>
        </p:spPr>
        <p:txBody>
          <a:bodyPr wrap="none">
            <a:spAutoFit/>
          </a:bodyPr>
          <a:lstStyle/>
          <a:p>
            <a:pPr lvl="0"/>
            <a:r>
              <a:rPr lang="en-US" sz="4000" b="1">
                <a:ln w="15875">
                  <a:solidFill>
                    <a:srgbClr val="44546A">
                      <a:lumMod val="40000"/>
                      <a:lumOff val="60000"/>
                    </a:srgbClr>
                  </a:solidFill>
                </a:ln>
                <a:solidFill>
                  <a:srgbClr val="44546A">
                    <a:lumMod val="75000"/>
                  </a:srgbClr>
                </a:solidFill>
                <a:latin typeface="Times New Roman" panose="02020603050405020304" pitchFamily="18" charset="0"/>
                <a:cs typeface="Times New Roman" panose="02020603050405020304" pitchFamily="18" charset="0"/>
              </a:rPr>
              <a:t>Giáo viên:.............</a:t>
            </a:r>
            <a:endParaRPr lang="en-US" sz="4000" b="1">
              <a:ln w="15875">
                <a:solidFill>
                  <a:srgbClr val="44546A">
                    <a:lumMod val="40000"/>
                    <a:lumOff val="60000"/>
                  </a:srgbClr>
                </a:solidFill>
              </a:ln>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12392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5588" fill="hold"/>
                                        <p:tgtEl>
                                          <p:spTgt spid="25"/>
                                        </p:tgtEl>
                                      </p:cBhvr>
                                    </p:cmd>
                                  </p:childTnLst>
                                </p:cTn>
                              </p:par>
                            </p:childTnLst>
                          </p:cTn>
                        </p:par>
                      </p:childTnLst>
                    </p:cTn>
                  </p:par>
                  <p:par>
                    <p:cTn id="7" fill="hold">
                      <p:stCondLst>
                        <p:cond delay="indefinite"/>
                      </p:stCondLst>
                      <p:childTnLst>
                        <p:par>
                          <p:cTn id="8" fill="hold">
                            <p:stCondLst>
                              <p:cond delay="0"/>
                            </p:stCondLst>
                            <p:childTnLst>
                              <p:par>
                                <p:cTn id="9" presetID="63" presetClass="path" presetSubtype="0" accel="50000" decel="50000" fill="hold" nodeType="clickEffect">
                                  <p:stCondLst>
                                    <p:cond delay="0"/>
                                  </p:stCondLst>
                                  <p:childTnLst>
                                    <p:animMotion origin="layout" path="M 2.70833E-6 -1.11111E-6 L 0.46067 0.00972 " pathEditMode="relative" rAng="0" ptsTypes="AA">
                                      <p:cBhvr>
                                        <p:cTn id="10" dur="4000" fill="hold"/>
                                        <p:tgtEl>
                                          <p:spTgt spid="26"/>
                                        </p:tgtEl>
                                        <p:attrNameLst>
                                          <p:attrName>ppt_x</p:attrName>
                                          <p:attrName>ppt_y</p:attrName>
                                        </p:attrNameLst>
                                      </p:cBhvr>
                                      <p:rCtr x="23034" y="486"/>
                                    </p:animMotion>
                                  </p:childTnLst>
                                </p:cTn>
                              </p:par>
                              <p:par>
                                <p:cTn id="11" presetID="35" presetClass="path" presetSubtype="0" accel="50000" decel="50000" fill="hold" nodeType="withEffect">
                                  <p:stCondLst>
                                    <p:cond delay="0"/>
                                  </p:stCondLst>
                                  <p:childTnLst>
                                    <p:animMotion origin="layout" path="M 4.16667E-6 -1.11111E-6 L -0.45039 0.00556 " pathEditMode="relative" rAng="0" ptsTypes="AA">
                                      <p:cBhvr>
                                        <p:cTn id="12" dur="4000" fill="hold"/>
                                        <p:tgtEl>
                                          <p:spTgt spid="28"/>
                                        </p:tgtEl>
                                        <p:attrNameLst>
                                          <p:attrName>ppt_x</p:attrName>
                                          <p:attrName>ppt_y</p:attrName>
                                        </p:attrNameLst>
                                      </p:cBhvr>
                                      <p:rCtr x="-22526" y="278"/>
                                    </p:animMotion>
                                  </p:childTnLst>
                                </p:cTn>
                              </p:par>
                              <p:par>
                                <p:cTn id="13" presetID="63" presetClass="path" presetSubtype="0" accel="50000" decel="50000" fill="hold" nodeType="withEffect">
                                  <p:stCondLst>
                                    <p:cond delay="1000"/>
                                  </p:stCondLst>
                                  <p:childTnLst>
                                    <p:animMotion origin="layout" path="M 2.08333E-7 -1.11111E-6 L 0.18607 -0.00278 " pathEditMode="relative" rAng="0" ptsTypes="AA">
                                      <p:cBhvr>
                                        <p:cTn id="14" dur="5000" fill="hold"/>
                                        <p:tgtEl>
                                          <p:spTgt spid="27"/>
                                        </p:tgtEl>
                                        <p:attrNameLst>
                                          <p:attrName>ppt_x</p:attrName>
                                          <p:attrName>ppt_y</p:attrName>
                                        </p:attrNameLst>
                                      </p:cBhvr>
                                      <p:rCtr x="9297" y="-139"/>
                                    </p:animMotion>
                                  </p:childTnLst>
                                </p:cTn>
                              </p:par>
                              <p:par>
                                <p:cTn id="15" presetID="35" presetClass="path" presetSubtype="0" accel="50000" decel="50000" fill="hold" nodeType="withEffect">
                                  <p:stCondLst>
                                    <p:cond delay="1000"/>
                                  </p:stCondLst>
                                  <p:childTnLst>
                                    <p:animMotion origin="layout" path="M 1.45833E-6 -1.11111E-6 L -0.17722 0.00556 " pathEditMode="relative" rAng="0" ptsTypes="AA">
                                      <p:cBhvr>
                                        <p:cTn id="16" dur="5000" fill="hold"/>
                                        <p:tgtEl>
                                          <p:spTgt spid="29"/>
                                        </p:tgtEl>
                                        <p:attrNameLst>
                                          <p:attrName>ppt_x</p:attrName>
                                          <p:attrName>ppt_y</p:attrName>
                                        </p:attrNameLst>
                                      </p:cBhvr>
                                      <p:rCtr x="-8867" y="278"/>
                                    </p:animMotion>
                                  </p:childTnLst>
                                </p:cTn>
                              </p:par>
                            </p:childTnLst>
                          </p:cTn>
                        </p:par>
                        <p:par>
                          <p:cTn id="17" fill="hold">
                            <p:stCondLst>
                              <p:cond delay="6000"/>
                            </p:stCondLst>
                            <p:childTnLst>
                              <p:par>
                                <p:cTn id="18" presetID="56" presetClass="entr" presetSubtype="0" fill="hold" grpId="0" nodeType="afterEffect">
                                  <p:stCondLst>
                                    <p:cond delay="0"/>
                                  </p:stCondLst>
                                  <p:iterate type="lt">
                                    <p:tmPct val="10000"/>
                                  </p:iterate>
                                  <p:childTnLst>
                                    <p:set>
                                      <p:cBhvr>
                                        <p:cTn id="19" dur="1" fill="hold">
                                          <p:stCondLst>
                                            <p:cond delay="0"/>
                                          </p:stCondLst>
                                        </p:cTn>
                                        <p:tgtEl>
                                          <p:spTgt spid="18"/>
                                        </p:tgtEl>
                                        <p:attrNameLst>
                                          <p:attrName>style.visibility</p:attrName>
                                        </p:attrNameLst>
                                      </p:cBhvr>
                                      <p:to>
                                        <p:strVal val="visible"/>
                                      </p:to>
                                    </p:set>
                                    <p:anim by="(-#ppt_w*2)" calcmode="lin" valueType="num">
                                      <p:cBhvr rctx="PPT">
                                        <p:cTn id="20" dur="500" autoRev="1" fill="hold">
                                          <p:stCondLst>
                                            <p:cond delay="0"/>
                                          </p:stCondLst>
                                        </p:cTn>
                                        <p:tgtEl>
                                          <p:spTgt spid="18"/>
                                        </p:tgtEl>
                                        <p:attrNameLst>
                                          <p:attrName>ppt_w</p:attrName>
                                        </p:attrNameLst>
                                      </p:cBhvr>
                                    </p:anim>
                                    <p:anim by="(#ppt_w*0.50)" calcmode="lin" valueType="num">
                                      <p:cBhvr>
                                        <p:cTn id="21" dur="500" decel="50000" autoRev="1" fill="hold">
                                          <p:stCondLst>
                                            <p:cond delay="0"/>
                                          </p:stCondLst>
                                        </p:cTn>
                                        <p:tgtEl>
                                          <p:spTgt spid="18"/>
                                        </p:tgtEl>
                                        <p:attrNameLst>
                                          <p:attrName>ppt_x</p:attrName>
                                        </p:attrNameLst>
                                      </p:cBhvr>
                                    </p:anim>
                                    <p:anim from="(-#ppt_h/2)" to="(#ppt_y)" calcmode="lin" valueType="num">
                                      <p:cBhvr>
                                        <p:cTn id="22" dur="1000" fill="hold">
                                          <p:stCondLst>
                                            <p:cond delay="0"/>
                                          </p:stCondLst>
                                        </p:cTn>
                                        <p:tgtEl>
                                          <p:spTgt spid="18"/>
                                        </p:tgtEl>
                                        <p:attrNameLst>
                                          <p:attrName>ppt_y</p:attrName>
                                        </p:attrNameLst>
                                      </p:cBhvr>
                                    </p:anim>
                                    <p:animRot by="21600000">
                                      <p:cBhvr>
                                        <p:cTn id="23" dur="1000" fill="hold">
                                          <p:stCondLst>
                                            <p:cond delay="0"/>
                                          </p:stCondLst>
                                        </p:cTn>
                                        <p:tgtEl>
                                          <p:spTgt spid="18"/>
                                        </p:tgtEl>
                                        <p:attrNameLst>
                                          <p:attrName>r</p:attrName>
                                        </p:attrNameLst>
                                      </p:cBhvr>
                                    </p:animRot>
                                  </p:childTnLst>
                                </p:cTn>
                              </p:par>
                            </p:childTnLst>
                          </p:cTn>
                        </p:par>
                        <p:par>
                          <p:cTn id="24" fill="hold">
                            <p:stCondLst>
                              <p:cond delay="9300"/>
                            </p:stCondLst>
                            <p:childTnLst>
                              <p:par>
                                <p:cTn id="25" presetID="10" presetClass="entr" presetSubtype="0" fill="hold" grpId="0" nodeType="after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par>
                                <p:cTn id="28" presetID="1" presetClass="mediacall" presetSubtype="0" fill="hold" nodeType="withEffect">
                                  <p:stCondLst>
                                    <p:cond delay="1000"/>
                                  </p:stCondLst>
                                  <p:childTnLst>
                                    <p:cmd type="call" cmd="playFrom(0.0)">
                                      <p:cBhvr>
                                        <p:cTn id="29" dur="62200"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57576">
                <p:cTn id="30" repeatCount="indefinite" fill="hold" display="0">
                  <p:stCondLst>
                    <p:cond delay="indefinite"/>
                  </p:stCondLst>
                  <p:endCondLst>
                    <p:cond evt="onStopAudio" delay="0">
                      <p:tgtEl>
                        <p:sldTgt/>
                      </p:tgtEl>
                    </p:cond>
                  </p:endCondLst>
                </p:cTn>
                <p:tgtEl>
                  <p:spTgt spid="25"/>
                </p:tgtEl>
              </p:cMediaNode>
            </p:audio>
            <p:audio>
              <p:cMediaNode vol="100000">
                <p:cTn id="31" fill="hold" display="0">
                  <p:stCondLst>
                    <p:cond delay="indefinite"/>
                  </p:stCondLst>
                  <p:endCondLst>
                    <p:cond evt="onStopAudio" delay="0">
                      <p:tgtEl>
                        <p:sldTgt/>
                      </p:tgtEl>
                    </p:cond>
                  </p:endCondLst>
                </p:cTn>
                <p:tgtEl>
                  <p:spTgt spid="20"/>
                </p:tgtEl>
              </p:cMediaNode>
            </p:audio>
          </p:childTnLst>
        </p:cTn>
      </p:par>
    </p:tnLst>
    <p:bldLst>
      <p:bldP spid="18" grpId="0"/>
      <p:bldP spid="1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229539" y="345008"/>
            <a:ext cx="9004204" cy="625183"/>
            <a:chOff x="994820" y="496392"/>
            <a:chExt cx="5706059" cy="625183"/>
          </a:xfrm>
        </p:grpSpPr>
        <p:grpSp>
          <p:nvGrpSpPr>
            <p:cNvPr id="93" name="组合 92"/>
            <p:cNvGrpSpPr/>
            <p:nvPr/>
          </p:nvGrpSpPr>
          <p:grpSpPr>
            <a:xfrm>
              <a:off x="994820" y="626210"/>
              <a:ext cx="5706059" cy="495365"/>
              <a:chOff x="3532280" y="5381090"/>
              <a:chExt cx="5706059" cy="495365"/>
            </a:xfrm>
          </p:grpSpPr>
          <p:sp>
            <p:nvSpPr>
              <p:cNvPr id="95" name="Freeform 34"/>
              <p:cNvSpPr>
                <a:spLocks noEditPoints="1"/>
              </p:cNvSpPr>
              <p:nvPr/>
            </p:nvSpPr>
            <p:spPr bwMode="auto">
              <a:xfrm>
                <a:off x="8753372" y="5381090"/>
                <a:ext cx="484967"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407455" y="496392"/>
              <a:ext cx="4808457" cy="584775"/>
            </a:xfrm>
            <a:prstGeom prst="rect">
              <a:avLst/>
            </a:prstGeom>
            <a:noFill/>
          </p:spPr>
          <p:txBody>
            <a:bodyPr wrap="square" rtlCol="0">
              <a:spAutoFit/>
            </a:bodyPr>
            <a:lstStyle/>
            <a:p>
              <a:r>
                <a:rPr lang="en-US" altLang="zh-CN" sz="3200" b="1" dirty="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2</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Sự</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đa</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dạng</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của</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sinh</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vật</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trên</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lục</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địa</a:t>
              </a:r>
              <a:endParaRPr lang="zh-CN" altLang="en-US" sz="3200" b="1" dirty="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endParaRPr>
            </a:p>
          </p:txBody>
        </p:sp>
      </p:grpSp>
      <p:sp>
        <p:nvSpPr>
          <p:cNvPr id="104" name="TextBox 103"/>
          <p:cNvSpPr txBox="1"/>
          <p:nvPr/>
        </p:nvSpPr>
        <p:spPr>
          <a:xfrm>
            <a:off x="404581" y="4320819"/>
            <a:ext cx="11222181" cy="1938992"/>
          </a:xfrm>
          <a:prstGeom prst="rect">
            <a:avLst/>
          </a:prstGeom>
          <a:noFill/>
        </p:spPr>
        <p:txBody>
          <a:bodyPr wrap="square" rtlCol="0">
            <a:spAutoFit/>
          </a:bodyPr>
          <a:lstStyle/>
          <a:p>
            <a:pPr algn="just">
              <a:spcAft>
                <a:spcPts val="0"/>
              </a:spcAft>
            </a:pPr>
            <a:r>
              <a:rPr lang="nl-NL" sz="2400" b="1" dirty="0">
                <a:solidFill>
                  <a:srgbClr val="FFFF00"/>
                </a:solidFill>
                <a:latin typeface="Times New Roman" panose="02020603050405020304" pitchFamily="18" charset="0"/>
                <a:ea typeface="Calibri"/>
                <a:cs typeface="Times New Roman" panose="02020603050405020304" pitchFamily="18" charset="0"/>
              </a:rPr>
              <a:t>Đọc thông tin </a:t>
            </a:r>
            <a:r>
              <a:rPr lang="nl-NL" sz="2400" b="1" dirty="0" smtClean="0">
                <a:solidFill>
                  <a:srgbClr val="FFFF00"/>
                </a:solidFill>
                <a:latin typeface="Times New Roman" panose="02020603050405020304" pitchFamily="18" charset="0"/>
                <a:ea typeface="Calibri"/>
                <a:cs typeface="Times New Roman" panose="02020603050405020304" pitchFamily="18" charset="0"/>
              </a:rPr>
              <a:t>SGK  và quan sát các </a:t>
            </a:r>
            <a:r>
              <a:rPr lang="nl-NL" sz="2400" b="1" dirty="0">
                <a:solidFill>
                  <a:srgbClr val="FFFF00"/>
                </a:solidFill>
                <a:latin typeface="Times New Roman" panose="02020603050405020304" pitchFamily="18" charset="0"/>
                <a:ea typeface="Calibri"/>
                <a:cs typeface="Times New Roman" panose="02020603050405020304" pitchFamily="18" charset="0"/>
              </a:rPr>
              <a:t>hình ảnh </a:t>
            </a:r>
            <a:r>
              <a:rPr lang="nl-NL" sz="2400" b="1" dirty="0" smtClean="0">
                <a:solidFill>
                  <a:srgbClr val="FFFF00"/>
                </a:solidFill>
                <a:latin typeface="Times New Roman" panose="02020603050405020304" pitchFamily="18" charset="0"/>
                <a:ea typeface="Calibri"/>
                <a:cs typeface="Times New Roman" panose="02020603050405020304" pitchFamily="18" charset="0"/>
              </a:rPr>
              <a:t>trong hình 2, </a:t>
            </a:r>
            <a:r>
              <a:rPr lang="nl-NL" sz="2400" b="1" dirty="0">
                <a:solidFill>
                  <a:srgbClr val="FFFF00"/>
                </a:solidFill>
                <a:latin typeface="Times New Roman" panose="02020603050405020304" pitchFamily="18" charset="0"/>
                <a:ea typeface="Calibri"/>
                <a:cs typeface="Times New Roman" panose="02020603050405020304" pitchFamily="18" charset="0"/>
              </a:rPr>
              <a:t>em hãy:</a:t>
            </a:r>
            <a:endParaRPr lang="en-US" sz="2400" dirty="0">
              <a:solidFill>
                <a:srgbClr val="FFFF00"/>
              </a:solidFill>
              <a:latin typeface="Times New Roman" panose="02020603050405020304" pitchFamily="18" charset="0"/>
              <a:ea typeface="Calibri"/>
              <a:cs typeface="Times New Roman" panose="02020603050405020304" pitchFamily="18" charset="0"/>
            </a:endParaRPr>
          </a:p>
          <a:p>
            <a:pPr algn="just">
              <a:spcAft>
                <a:spcPts val="0"/>
              </a:spcAft>
            </a:pPr>
            <a:r>
              <a:rPr lang="nl-NL" sz="2400" b="1" dirty="0">
                <a:solidFill>
                  <a:srgbClr val="FFFF00"/>
                </a:solidFill>
                <a:latin typeface="Times New Roman" panose="02020603050405020304" pitchFamily="18" charset="0"/>
                <a:ea typeface="Calibri"/>
                <a:cs typeface="Times New Roman" panose="02020603050405020304" pitchFamily="18" charset="0"/>
              </a:rPr>
              <a:t>1. Nguyên nhân dẫn đến sự đa dạng của sinh vật trên lục địa.</a:t>
            </a:r>
            <a:endParaRPr lang="en-US" sz="2400" dirty="0">
              <a:solidFill>
                <a:srgbClr val="FFFF00"/>
              </a:solidFill>
              <a:latin typeface="Times New Roman" panose="02020603050405020304" pitchFamily="18" charset="0"/>
              <a:ea typeface="Calibri"/>
              <a:cs typeface="Times New Roman" panose="02020603050405020304" pitchFamily="18" charset="0"/>
            </a:endParaRPr>
          </a:p>
          <a:p>
            <a:pPr algn="just">
              <a:spcAft>
                <a:spcPts val="0"/>
              </a:spcAft>
            </a:pPr>
            <a:r>
              <a:rPr lang="nl-NL" sz="2400" b="1" dirty="0">
                <a:solidFill>
                  <a:srgbClr val="FFFF00"/>
                </a:solidFill>
                <a:latin typeface="Times New Roman" panose="02020603050405020304" pitchFamily="18" charset="0"/>
                <a:ea typeface="Calibri"/>
                <a:cs typeface="Times New Roman" panose="02020603050405020304" pitchFamily="18" charset="0"/>
              </a:rPr>
              <a:t>2. Kể tên một số loài thực vật, động vật ở các đới mà em biết.</a:t>
            </a:r>
            <a:endParaRPr lang="en-US" sz="2400" dirty="0">
              <a:solidFill>
                <a:srgbClr val="FFFF00"/>
              </a:solidFill>
              <a:latin typeface="Times New Roman" panose="02020603050405020304" pitchFamily="18" charset="0"/>
              <a:ea typeface="Calibri"/>
              <a:cs typeface="Times New Roman" panose="02020603050405020304" pitchFamily="18" charset="0"/>
            </a:endParaRPr>
          </a:p>
          <a:p>
            <a:pPr algn="just">
              <a:spcAft>
                <a:spcPts val="0"/>
              </a:spcAft>
            </a:pPr>
            <a:r>
              <a:rPr lang="nl-NL" sz="2400" b="1" dirty="0">
                <a:solidFill>
                  <a:srgbClr val="FFFF00"/>
                </a:solidFill>
                <a:latin typeface="Times New Roman" panose="02020603050405020304" pitchFamily="18" charset="0"/>
                <a:ea typeface="Calibri"/>
                <a:cs typeface="Times New Roman" panose="02020603050405020304" pitchFamily="18" charset="0"/>
              </a:rPr>
              <a:t>3. Nêu sự khác nhau về thực vật giữa rừng mưa nhiệt đới với rừng lá kim và đài nguyên</a:t>
            </a:r>
            <a:r>
              <a:rPr lang="nl-NL" sz="2400" b="1" dirty="0" smtClean="0">
                <a:solidFill>
                  <a:srgbClr val="FFFF00"/>
                </a:solidFill>
                <a:latin typeface="Times New Roman" panose="02020603050405020304" pitchFamily="18" charset="0"/>
                <a:ea typeface="Calibri"/>
                <a:cs typeface="Times New Roman" panose="02020603050405020304" pitchFamily="18" charset="0"/>
              </a:rPr>
              <a:t>.</a:t>
            </a:r>
            <a:endParaRPr lang="en-US" sz="2400" dirty="0">
              <a:solidFill>
                <a:srgbClr val="FFFF00"/>
              </a:solidFill>
              <a:latin typeface="Times New Roman" panose="02020603050405020304" pitchFamily="18" charset="0"/>
              <a:ea typeface="Calibri"/>
              <a:cs typeface="Times New Roman" panose="02020603050405020304" pitchFamily="18" charset="0"/>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7454" y="1059601"/>
            <a:ext cx="9836436" cy="31358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771302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circle(in)">
                                      <p:cBhvr>
                                        <p:cTn id="7" dur="20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229539" y="345008"/>
            <a:ext cx="9004204" cy="625183"/>
            <a:chOff x="994820" y="496392"/>
            <a:chExt cx="5706059" cy="625183"/>
          </a:xfrm>
        </p:grpSpPr>
        <p:grpSp>
          <p:nvGrpSpPr>
            <p:cNvPr id="93" name="组合 92"/>
            <p:cNvGrpSpPr/>
            <p:nvPr/>
          </p:nvGrpSpPr>
          <p:grpSpPr>
            <a:xfrm>
              <a:off x="994820" y="626210"/>
              <a:ext cx="5706059" cy="495365"/>
              <a:chOff x="3532280" y="5381090"/>
              <a:chExt cx="5706059" cy="495365"/>
            </a:xfrm>
          </p:grpSpPr>
          <p:sp>
            <p:nvSpPr>
              <p:cNvPr id="95" name="Freeform 34"/>
              <p:cNvSpPr>
                <a:spLocks noEditPoints="1"/>
              </p:cNvSpPr>
              <p:nvPr/>
            </p:nvSpPr>
            <p:spPr bwMode="auto">
              <a:xfrm>
                <a:off x="8753372" y="5381090"/>
                <a:ext cx="484967"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407455" y="496392"/>
              <a:ext cx="4808457" cy="584775"/>
            </a:xfrm>
            <a:prstGeom prst="rect">
              <a:avLst/>
            </a:prstGeom>
            <a:noFill/>
          </p:spPr>
          <p:txBody>
            <a:bodyPr wrap="square" rtlCol="0">
              <a:spAutoFit/>
            </a:bodyPr>
            <a:lstStyle/>
            <a:p>
              <a:r>
                <a:rPr lang="en-US" altLang="zh-CN" sz="3200" b="1" dirty="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2</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Sự</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đa</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dạng</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của</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sinh</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vật</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trên</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lục</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địa</a:t>
              </a:r>
              <a:endParaRPr lang="zh-CN" altLang="en-US" sz="3200" b="1" dirty="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endParaRPr>
            </a:p>
          </p:txBody>
        </p:sp>
      </p:grpSp>
      <p:sp>
        <p:nvSpPr>
          <p:cNvPr id="104" name="TextBox 103"/>
          <p:cNvSpPr txBox="1"/>
          <p:nvPr/>
        </p:nvSpPr>
        <p:spPr>
          <a:xfrm>
            <a:off x="508820" y="4761696"/>
            <a:ext cx="11222181" cy="584775"/>
          </a:xfrm>
          <a:prstGeom prst="rect">
            <a:avLst/>
          </a:prstGeom>
          <a:noFill/>
        </p:spPr>
        <p:txBody>
          <a:bodyPr wrap="square" rtlCol="0">
            <a:spAutoFit/>
          </a:bodyPr>
          <a:lstStyle/>
          <a:p>
            <a:pPr algn="ctr">
              <a:spcAft>
                <a:spcPts val="0"/>
              </a:spcAft>
            </a:pPr>
            <a:r>
              <a:rPr lang="nl-NL" sz="3200" b="1" dirty="0">
                <a:solidFill>
                  <a:srgbClr val="FFFF00"/>
                </a:solidFill>
                <a:latin typeface="Times New Roman"/>
                <a:ea typeface="Calibri"/>
                <a:cs typeface="Times New Roman"/>
              </a:rPr>
              <a:t>Nguyên nhân dẫn đến sự đa dạng của sinh vật trên lục </a:t>
            </a:r>
            <a:r>
              <a:rPr lang="nl-NL" sz="3200" b="1" dirty="0" smtClean="0">
                <a:solidFill>
                  <a:srgbClr val="FFFF00"/>
                </a:solidFill>
                <a:latin typeface="Times New Roman"/>
                <a:ea typeface="Calibri"/>
                <a:cs typeface="Times New Roman"/>
              </a:rPr>
              <a:t>địa?</a:t>
            </a:r>
            <a:endParaRPr lang="en-US" sz="3200" b="1" i="1" dirty="0" smtClean="0">
              <a:solidFill>
                <a:srgbClr val="FFFF00"/>
              </a:solidFill>
              <a:latin typeface="Times New Roman"/>
              <a:ea typeface="Calibri"/>
              <a:cs typeface="Times New Roman"/>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0680" y="1251449"/>
            <a:ext cx="10478462" cy="3340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992874" y="5648029"/>
            <a:ext cx="7573484" cy="584775"/>
          </a:xfrm>
          <a:prstGeom prst="rect">
            <a:avLst/>
          </a:prstGeom>
        </p:spPr>
        <p:txBody>
          <a:bodyPr wrap="none">
            <a:spAutoFit/>
          </a:bodyPr>
          <a:lstStyle/>
          <a:p>
            <a:pPr lvl="0" algn="just"/>
            <a:r>
              <a:rPr lang="en-US" sz="3200" b="1" dirty="0">
                <a:solidFill>
                  <a:prstClr val="white"/>
                </a:solidFill>
                <a:latin typeface="Times New Roman"/>
                <a:ea typeface="Calibri"/>
                <a:cs typeface="Times New Roman"/>
              </a:rPr>
              <a:t>Do </a:t>
            </a:r>
            <a:r>
              <a:rPr lang="en-US" sz="3200" b="1" dirty="0" err="1">
                <a:solidFill>
                  <a:prstClr val="white"/>
                </a:solidFill>
                <a:latin typeface="Times New Roman"/>
                <a:ea typeface="Calibri"/>
                <a:cs typeface="Times New Roman"/>
              </a:rPr>
              <a:t>sự</a:t>
            </a:r>
            <a:r>
              <a:rPr lang="en-US" sz="3200" b="1" dirty="0">
                <a:solidFill>
                  <a:prstClr val="white"/>
                </a:solidFill>
                <a:latin typeface="Times New Roman"/>
                <a:ea typeface="Calibri"/>
                <a:cs typeface="Times New Roman"/>
              </a:rPr>
              <a:t> </a:t>
            </a:r>
            <a:r>
              <a:rPr lang="en-US" sz="3200" b="1" dirty="0" err="1">
                <a:solidFill>
                  <a:prstClr val="white"/>
                </a:solidFill>
                <a:latin typeface="Times New Roman"/>
                <a:ea typeface="Calibri"/>
                <a:cs typeface="Times New Roman"/>
              </a:rPr>
              <a:t>khác</a:t>
            </a:r>
            <a:r>
              <a:rPr lang="en-US" sz="3200" b="1" dirty="0">
                <a:solidFill>
                  <a:prstClr val="white"/>
                </a:solidFill>
                <a:latin typeface="Times New Roman"/>
                <a:ea typeface="Calibri"/>
                <a:cs typeface="Times New Roman"/>
              </a:rPr>
              <a:t> </a:t>
            </a:r>
            <a:r>
              <a:rPr lang="en-US" sz="3200" b="1" dirty="0" err="1">
                <a:solidFill>
                  <a:prstClr val="white"/>
                </a:solidFill>
                <a:latin typeface="Times New Roman"/>
                <a:ea typeface="Calibri"/>
                <a:cs typeface="Times New Roman"/>
              </a:rPr>
              <a:t>nhau</a:t>
            </a:r>
            <a:r>
              <a:rPr lang="en-US" sz="3200" b="1" dirty="0">
                <a:solidFill>
                  <a:prstClr val="white"/>
                </a:solidFill>
                <a:latin typeface="Times New Roman"/>
                <a:ea typeface="Calibri"/>
                <a:cs typeface="Times New Roman"/>
              </a:rPr>
              <a:t> </a:t>
            </a:r>
            <a:r>
              <a:rPr lang="en-US" sz="3200" b="1" dirty="0" err="1">
                <a:solidFill>
                  <a:prstClr val="white"/>
                </a:solidFill>
                <a:latin typeface="Times New Roman"/>
                <a:ea typeface="Calibri"/>
                <a:cs typeface="Times New Roman"/>
              </a:rPr>
              <a:t>về</a:t>
            </a:r>
            <a:r>
              <a:rPr lang="en-US" sz="3200" b="1" dirty="0">
                <a:solidFill>
                  <a:prstClr val="white"/>
                </a:solidFill>
                <a:latin typeface="Times New Roman"/>
                <a:ea typeface="Calibri"/>
                <a:cs typeface="Times New Roman"/>
              </a:rPr>
              <a:t> </a:t>
            </a:r>
            <a:r>
              <a:rPr lang="en-US" sz="3200" b="1" dirty="0" err="1">
                <a:solidFill>
                  <a:prstClr val="white"/>
                </a:solidFill>
                <a:latin typeface="Times New Roman"/>
                <a:ea typeface="Calibri"/>
                <a:cs typeface="Times New Roman"/>
              </a:rPr>
              <a:t>khí</a:t>
            </a:r>
            <a:r>
              <a:rPr lang="en-US" sz="3200" b="1" dirty="0">
                <a:solidFill>
                  <a:prstClr val="white"/>
                </a:solidFill>
                <a:latin typeface="Times New Roman"/>
                <a:ea typeface="Calibri"/>
                <a:cs typeface="Times New Roman"/>
              </a:rPr>
              <a:t> </a:t>
            </a:r>
            <a:r>
              <a:rPr lang="en-US" sz="3200" b="1" dirty="0" err="1">
                <a:solidFill>
                  <a:prstClr val="white"/>
                </a:solidFill>
                <a:latin typeface="Times New Roman"/>
                <a:ea typeface="Calibri"/>
                <a:cs typeface="Times New Roman"/>
              </a:rPr>
              <a:t>hậu</a:t>
            </a:r>
            <a:r>
              <a:rPr lang="en-US" sz="3200" b="1" dirty="0">
                <a:solidFill>
                  <a:prstClr val="white"/>
                </a:solidFill>
                <a:latin typeface="Times New Roman"/>
                <a:ea typeface="Calibri"/>
                <a:cs typeface="Times New Roman"/>
              </a:rPr>
              <a:t> </a:t>
            </a:r>
            <a:r>
              <a:rPr lang="en-US" sz="3200" b="1" dirty="0" err="1">
                <a:solidFill>
                  <a:prstClr val="white"/>
                </a:solidFill>
                <a:latin typeface="Times New Roman"/>
                <a:ea typeface="Calibri"/>
                <a:cs typeface="Times New Roman"/>
              </a:rPr>
              <a:t>trên</a:t>
            </a:r>
            <a:r>
              <a:rPr lang="en-US" sz="3200" b="1" dirty="0">
                <a:solidFill>
                  <a:prstClr val="white"/>
                </a:solidFill>
                <a:latin typeface="Times New Roman"/>
                <a:ea typeface="Calibri"/>
                <a:cs typeface="Times New Roman"/>
              </a:rPr>
              <a:t> </a:t>
            </a:r>
            <a:r>
              <a:rPr lang="en-US" sz="3200" b="1" dirty="0" err="1">
                <a:solidFill>
                  <a:prstClr val="white"/>
                </a:solidFill>
                <a:latin typeface="Times New Roman"/>
                <a:ea typeface="Calibri"/>
                <a:cs typeface="Times New Roman"/>
              </a:rPr>
              <a:t>Trái</a:t>
            </a:r>
            <a:r>
              <a:rPr lang="en-US" sz="3200" b="1" dirty="0">
                <a:solidFill>
                  <a:prstClr val="white"/>
                </a:solidFill>
                <a:latin typeface="Times New Roman"/>
                <a:ea typeface="Calibri"/>
                <a:cs typeface="Times New Roman"/>
              </a:rPr>
              <a:t> </a:t>
            </a:r>
            <a:r>
              <a:rPr lang="en-US" sz="3200" b="1" dirty="0" err="1">
                <a:solidFill>
                  <a:prstClr val="white"/>
                </a:solidFill>
                <a:latin typeface="Times New Roman"/>
                <a:ea typeface="Calibri"/>
                <a:cs typeface="Times New Roman"/>
              </a:rPr>
              <a:t>Đất</a:t>
            </a:r>
            <a:r>
              <a:rPr lang="en-US" sz="3200" b="1" dirty="0">
                <a:solidFill>
                  <a:prstClr val="white"/>
                </a:solidFill>
                <a:latin typeface="Times New Roman"/>
                <a:ea typeface="Calibri"/>
                <a:cs typeface="Times New Roman"/>
              </a:rPr>
              <a:t>.</a:t>
            </a:r>
            <a:endParaRPr lang="en-US" sz="3200" b="1" dirty="0">
              <a:solidFill>
                <a:prstClr val="white"/>
              </a:solidFill>
              <a:latin typeface="Calibri"/>
              <a:ea typeface="Calibri"/>
              <a:cs typeface="Times New Roman"/>
            </a:endParaRPr>
          </a:p>
        </p:txBody>
      </p:sp>
    </p:spTree>
    <p:extLst>
      <p:ext uri="{BB962C8B-B14F-4D97-AF65-F5344CB8AC3E}">
        <p14:creationId xmlns:p14="http://schemas.microsoft.com/office/powerpoint/2010/main" val="27331848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229539" y="345008"/>
            <a:ext cx="9004204" cy="625183"/>
            <a:chOff x="994820" y="496392"/>
            <a:chExt cx="5706059" cy="625183"/>
          </a:xfrm>
        </p:grpSpPr>
        <p:grpSp>
          <p:nvGrpSpPr>
            <p:cNvPr id="93" name="组合 92"/>
            <p:cNvGrpSpPr/>
            <p:nvPr/>
          </p:nvGrpSpPr>
          <p:grpSpPr>
            <a:xfrm>
              <a:off x="994820" y="626210"/>
              <a:ext cx="5706059" cy="495365"/>
              <a:chOff x="3532280" y="5381090"/>
              <a:chExt cx="5706059" cy="495365"/>
            </a:xfrm>
          </p:grpSpPr>
          <p:sp>
            <p:nvSpPr>
              <p:cNvPr id="95" name="Freeform 34"/>
              <p:cNvSpPr>
                <a:spLocks noEditPoints="1"/>
              </p:cNvSpPr>
              <p:nvPr/>
            </p:nvSpPr>
            <p:spPr bwMode="auto">
              <a:xfrm>
                <a:off x="8753372" y="5381090"/>
                <a:ext cx="484967"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407455" y="496392"/>
              <a:ext cx="4808457" cy="584775"/>
            </a:xfrm>
            <a:prstGeom prst="rect">
              <a:avLst/>
            </a:prstGeom>
            <a:noFill/>
          </p:spPr>
          <p:txBody>
            <a:bodyPr wrap="square" rtlCol="0">
              <a:spAutoFit/>
            </a:bodyPr>
            <a:lstStyle/>
            <a:p>
              <a:r>
                <a:rPr lang="en-US" altLang="zh-CN" sz="3200" b="1" dirty="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2</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Sự</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đa</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dạng</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của</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sinh</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vật</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trên</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lục</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địa</a:t>
              </a:r>
              <a:endParaRPr lang="zh-CN" altLang="en-US" sz="3200" b="1" dirty="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endParaRPr>
            </a:p>
          </p:txBody>
        </p:sp>
      </p:grpSp>
      <p:sp>
        <p:nvSpPr>
          <p:cNvPr id="2" name="Rectangle 1"/>
          <p:cNvSpPr/>
          <p:nvPr/>
        </p:nvSpPr>
        <p:spPr>
          <a:xfrm>
            <a:off x="229539" y="1194258"/>
            <a:ext cx="11115305" cy="584775"/>
          </a:xfrm>
          <a:prstGeom prst="rect">
            <a:avLst/>
          </a:prstGeom>
        </p:spPr>
        <p:txBody>
          <a:bodyPr wrap="square">
            <a:spAutoFit/>
          </a:bodyPr>
          <a:lstStyle/>
          <a:p>
            <a:pPr lvl="0" algn="ctr"/>
            <a:r>
              <a:rPr lang="nl-NL" sz="3200" b="1" dirty="0">
                <a:solidFill>
                  <a:srgbClr val="FFFF00"/>
                </a:solidFill>
                <a:latin typeface="Times New Roman"/>
                <a:ea typeface="Calibri"/>
                <a:cs typeface="Times New Roman"/>
              </a:rPr>
              <a:t>Kể tên một số loài thực vật, động vật ở các đới mà em biết.</a:t>
            </a:r>
            <a:endParaRPr lang="en-US" sz="3200" dirty="0">
              <a:solidFill>
                <a:srgbClr val="FFFF00"/>
              </a:solidFill>
              <a:latin typeface="Calibri"/>
              <a:ea typeface="Calibri"/>
              <a:cs typeface="Times New Roman"/>
            </a:endParaRPr>
          </a:p>
        </p:txBody>
      </p:sp>
      <p:sp>
        <p:nvSpPr>
          <p:cNvPr id="3" name="Rectangle 2"/>
          <p:cNvSpPr/>
          <p:nvPr/>
        </p:nvSpPr>
        <p:spPr>
          <a:xfrm>
            <a:off x="880680" y="1779033"/>
            <a:ext cx="10818929" cy="4524315"/>
          </a:xfrm>
          <a:prstGeom prst="rect">
            <a:avLst/>
          </a:prstGeom>
        </p:spPr>
        <p:txBody>
          <a:bodyPr wrap="square">
            <a:spAutoFit/>
          </a:bodyPr>
          <a:lstStyle/>
          <a:p>
            <a:pPr algn="just"/>
            <a:r>
              <a:rPr lang="vi-VN" sz="3200" b="1" dirty="0">
                <a:solidFill>
                  <a:schemeClr val="bg1"/>
                </a:solidFill>
                <a:latin typeface="Times New Roman" panose="02020603050405020304" pitchFamily="18" charset="0"/>
                <a:cs typeface="Times New Roman" panose="02020603050405020304" pitchFamily="18" charset="0"/>
              </a:rPr>
              <a:t>- Đới nóng</a:t>
            </a:r>
          </a:p>
          <a:p>
            <a:pPr algn="just"/>
            <a:r>
              <a:rPr lang="vi-VN" sz="3200" b="1" dirty="0">
                <a:solidFill>
                  <a:schemeClr val="bg1"/>
                </a:solidFill>
                <a:latin typeface="Times New Roman" panose="02020603050405020304" pitchFamily="18" charset="0"/>
                <a:cs typeface="Times New Roman" panose="02020603050405020304" pitchFamily="18" charset="0"/>
              </a:rPr>
              <a:t>+ Động vật: </a:t>
            </a:r>
            <a:r>
              <a:rPr lang="en-US" sz="3200" b="1" dirty="0" err="1" smtClean="0">
                <a:solidFill>
                  <a:schemeClr val="bg1"/>
                </a:solidFill>
                <a:latin typeface="Times New Roman" panose="02020603050405020304" pitchFamily="18" charset="0"/>
                <a:cs typeface="Times New Roman" panose="02020603050405020304" pitchFamily="18" charset="0"/>
              </a:rPr>
              <a:t>voi</a:t>
            </a:r>
            <a:r>
              <a:rPr lang="en-US" sz="3200" b="1" dirty="0" smtClean="0">
                <a:solidFill>
                  <a:schemeClr val="bg1"/>
                </a:solidFill>
                <a:latin typeface="Times New Roman" panose="02020603050405020304" pitchFamily="18" charset="0"/>
                <a:cs typeface="Times New Roman" panose="02020603050405020304" pitchFamily="18" charset="0"/>
              </a:rPr>
              <a:t>, </a:t>
            </a:r>
            <a:r>
              <a:rPr lang="vi-VN" sz="3200" b="1" dirty="0" smtClean="0">
                <a:solidFill>
                  <a:schemeClr val="bg1"/>
                </a:solidFill>
                <a:latin typeface="Times New Roman" panose="02020603050405020304" pitchFamily="18" charset="0"/>
                <a:cs typeface="Times New Roman" panose="02020603050405020304" pitchFamily="18" charset="0"/>
              </a:rPr>
              <a:t>ngựa</a:t>
            </a:r>
            <a:r>
              <a:rPr lang="vi-VN" sz="3200" b="1" dirty="0">
                <a:solidFill>
                  <a:schemeClr val="bg1"/>
                </a:solidFill>
                <a:latin typeface="Times New Roman" panose="02020603050405020304" pitchFamily="18" charset="0"/>
                <a:cs typeface="Times New Roman" panose="02020603050405020304" pitchFamily="18" charset="0"/>
              </a:rPr>
              <a:t>, khỉ, nai, </a:t>
            </a:r>
            <a:r>
              <a:rPr lang="en-US" sz="3200" b="1" dirty="0" err="1" smtClean="0">
                <a:solidFill>
                  <a:schemeClr val="bg1"/>
                </a:solidFill>
                <a:latin typeface="Times New Roman" panose="02020603050405020304" pitchFamily="18" charset="0"/>
                <a:cs typeface="Times New Roman" panose="02020603050405020304" pitchFamily="18" charset="0"/>
              </a:rPr>
              <a:t>sư</a:t>
            </a:r>
            <a:r>
              <a:rPr lang="en-US" sz="3200" b="1" dirty="0" smtClean="0">
                <a:solidFill>
                  <a:schemeClr val="bg1"/>
                </a:solidFill>
                <a:latin typeface="Times New Roman" panose="02020603050405020304" pitchFamily="18" charset="0"/>
                <a:cs typeface="Times New Roman" panose="02020603050405020304" pitchFamily="18" charset="0"/>
              </a:rPr>
              <a:t> </a:t>
            </a:r>
            <a:r>
              <a:rPr lang="en-US" sz="3200" b="1" dirty="0" err="1" smtClean="0">
                <a:solidFill>
                  <a:schemeClr val="bg1"/>
                </a:solidFill>
                <a:latin typeface="Times New Roman" panose="02020603050405020304" pitchFamily="18" charset="0"/>
                <a:cs typeface="Times New Roman" panose="02020603050405020304" pitchFamily="18" charset="0"/>
              </a:rPr>
              <a:t>tử</a:t>
            </a:r>
            <a:r>
              <a:rPr lang="vi-VN" sz="3200" b="1" dirty="0" smtClean="0">
                <a:solidFill>
                  <a:schemeClr val="bg1"/>
                </a:solidFill>
                <a:latin typeface="Times New Roman" panose="02020603050405020304" pitchFamily="18" charset="0"/>
                <a:cs typeface="Times New Roman" panose="02020603050405020304" pitchFamily="18" charset="0"/>
              </a:rPr>
              <a:t>, </a:t>
            </a:r>
            <a:r>
              <a:rPr lang="en-US" sz="3200" b="1" dirty="0" err="1" smtClean="0">
                <a:solidFill>
                  <a:schemeClr val="bg1"/>
                </a:solidFill>
                <a:latin typeface="Times New Roman" panose="02020603050405020304" pitchFamily="18" charset="0"/>
                <a:cs typeface="Times New Roman" panose="02020603050405020304" pitchFamily="18" charset="0"/>
              </a:rPr>
              <a:t>báo</a:t>
            </a:r>
            <a:r>
              <a:rPr lang="en-US" sz="3200" b="1" dirty="0" smtClean="0">
                <a:solidFill>
                  <a:schemeClr val="bg1"/>
                </a:solidFill>
                <a:latin typeface="Times New Roman" panose="02020603050405020304" pitchFamily="18" charset="0"/>
                <a:cs typeface="Times New Roman" panose="02020603050405020304" pitchFamily="18" charset="0"/>
              </a:rPr>
              <a:t> </a:t>
            </a:r>
            <a:r>
              <a:rPr lang="en-US" sz="3200" b="1" dirty="0" err="1" smtClean="0">
                <a:solidFill>
                  <a:schemeClr val="bg1"/>
                </a:solidFill>
                <a:latin typeface="Times New Roman" panose="02020603050405020304" pitchFamily="18" charset="0"/>
                <a:cs typeface="Times New Roman" panose="02020603050405020304" pitchFamily="18" charset="0"/>
              </a:rPr>
              <a:t>gấm</a:t>
            </a:r>
            <a:r>
              <a:rPr lang="vi-VN" sz="3200" b="1" dirty="0" smtClean="0">
                <a:solidFill>
                  <a:schemeClr val="bg1"/>
                </a:solidFill>
                <a:latin typeface="Times New Roman" panose="02020603050405020304" pitchFamily="18" charset="0"/>
                <a:cs typeface="Times New Roman" panose="02020603050405020304" pitchFamily="18" charset="0"/>
              </a:rPr>
              <a:t>, </a:t>
            </a:r>
            <a:r>
              <a:rPr lang="vi-VN" sz="3200" b="1" dirty="0">
                <a:solidFill>
                  <a:schemeClr val="bg1"/>
                </a:solidFill>
                <a:latin typeface="Times New Roman" panose="02020603050405020304" pitchFamily="18" charset="0"/>
                <a:cs typeface="Times New Roman" panose="02020603050405020304" pitchFamily="18" charset="0"/>
              </a:rPr>
              <a:t>tê </a:t>
            </a:r>
            <a:r>
              <a:rPr lang="vi-VN" sz="3200" b="1" dirty="0" smtClean="0">
                <a:solidFill>
                  <a:schemeClr val="bg1"/>
                </a:solidFill>
                <a:latin typeface="Times New Roman" panose="02020603050405020304" pitchFamily="18" charset="0"/>
                <a:cs typeface="Times New Roman" panose="02020603050405020304" pitchFamily="18" charset="0"/>
              </a:rPr>
              <a:t>giác, </a:t>
            </a:r>
            <a:r>
              <a:rPr lang="vi-VN" sz="3200" b="1" dirty="0">
                <a:solidFill>
                  <a:schemeClr val="bg1"/>
                </a:solidFill>
                <a:latin typeface="Times New Roman" panose="02020603050405020304" pitchFamily="18" charset="0"/>
                <a:cs typeface="Times New Roman" panose="02020603050405020304" pitchFamily="18" charset="0"/>
              </a:rPr>
              <a:t>sóc,...</a:t>
            </a:r>
          </a:p>
          <a:p>
            <a:pPr algn="just"/>
            <a:r>
              <a:rPr lang="vi-VN" sz="3200" b="1" dirty="0">
                <a:solidFill>
                  <a:schemeClr val="bg1"/>
                </a:solidFill>
                <a:latin typeface="Times New Roman" panose="02020603050405020304" pitchFamily="18" charset="0"/>
                <a:cs typeface="Times New Roman" panose="02020603050405020304" pitchFamily="18" charset="0"/>
              </a:rPr>
              <a:t>+ Thực vật: xa van, lim, sến, táu, dừa, </a:t>
            </a:r>
            <a:r>
              <a:rPr lang="vi-VN" sz="3200" b="1" dirty="0" smtClean="0">
                <a:solidFill>
                  <a:schemeClr val="bg1"/>
                </a:solidFill>
                <a:latin typeface="Times New Roman" panose="02020603050405020304" pitchFamily="18" charset="0"/>
                <a:cs typeface="Times New Roman" panose="02020603050405020304" pitchFamily="18" charset="0"/>
              </a:rPr>
              <a:t>cao </a:t>
            </a:r>
            <a:r>
              <a:rPr lang="vi-VN" sz="3200" b="1" dirty="0">
                <a:solidFill>
                  <a:schemeClr val="bg1"/>
                </a:solidFill>
                <a:latin typeface="Times New Roman" panose="02020603050405020304" pitchFamily="18" charset="0"/>
                <a:cs typeface="Times New Roman" panose="02020603050405020304" pitchFamily="18" charset="0"/>
              </a:rPr>
              <a:t>su, hồ </a:t>
            </a:r>
            <a:r>
              <a:rPr lang="vi-VN" sz="3200" b="1" dirty="0" smtClean="0">
                <a:solidFill>
                  <a:schemeClr val="bg1"/>
                </a:solidFill>
                <a:latin typeface="Times New Roman" panose="02020603050405020304" pitchFamily="18" charset="0"/>
                <a:cs typeface="Times New Roman" panose="02020603050405020304" pitchFamily="18" charset="0"/>
              </a:rPr>
              <a:t>tiêu,...</a:t>
            </a:r>
            <a:endParaRPr lang="vi-VN" sz="3200" b="1" dirty="0">
              <a:solidFill>
                <a:schemeClr val="bg1"/>
              </a:solidFill>
              <a:latin typeface="Times New Roman" panose="02020603050405020304" pitchFamily="18" charset="0"/>
              <a:cs typeface="Times New Roman" panose="02020603050405020304" pitchFamily="18" charset="0"/>
            </a:endParaRPr>
          </a:p>
          <a:p>
            <a:pPr algn="just"/>
            <a:r>
              <a:rPr lang="vi-VN" sz="3200" b="1" dirty="0">
                <a:solidFill>
                  <a:schemeClr val="bg1"/>
                </a:solidFill>
                <a:latin typeface="Times New Roman" panose="02020603050405020304" pitchFamily="18" charset="0"/>
                <a:cs typeface="Times New Roman" panose="02020603050405020304" pitchFamily="18" charset="0"/>
              </a:rPr>
              <a:t>- Đới ôn hòa</a:t>
            </a:r>
          </a:p>
          <a:p>
            <a:pPr algn="just"/>
            <a:r>
              <a:rPr lang="vi-VN" sz="3200" b="1" dirty="0">
                <a:solidFill>
                  <a:schemeClr val="bg1"/>
                </a:solidFill>
                <a:latin typeface="Times New Roman" panose="02020603050405020304" pitchFamily="18" charset="0"/>
                <a:cs typeface="Times New Roman" panose="02020603050405020304" pitchFamily="18" charset="0"/>
              </a:rPr>
              <a:t>+ Động vật: </a:t>
            </a:r>
            <a:r>
              <a:rPr lang="en-US" sz="3200" b="1" dirty="0" err="1" smtClean="0">
                <a:solidFill>
                  <a:schemeClr val="bg1"/>
                </a:solidFill>
                <a:latin typeface="Times New Roman" panose="02020603050405020304" pitchFamily="18" charset="0"/>
                <a:cs typeface="Times New Roman" panose="02020603050405020304" pitchFamily="18" charset="0"/>
              </a:rPr>
              <a:t>chó</a:t>
            </a:r>
            <a:r>
              <a:rPr lang="en-US" sz="3200" b="1" dirty="0" smtClean="0">
                <a:solidFill>
                  <a:schemeClr val="bg1"/>
                </a:solidFill>
                <a:latin typeface="Times New Roman" panose="02020603050405020304" pitchFamily="18" charset="0"/>
                <a:cs typeface="Times New Roman" panose="02020603050405020304" pitchFamily="18" charset="0"/>
              </a:rPr>
              <a:t> </a:t>
            </a:r>
            <a:r>
              <a:rPr lang="en-US" sz="3200" b="1" dirty="0" err="1" smtClean="0">
                <a:solidFill>
                  <a:schemeClr val="bg1"/>
                </a:solidFill>
                <a:latin typeface="Times New Roman" panose="02020603050405020304" pitchFamily="18" charset="0"/>
                <a:cs typeface="Times New Roman" panose="02020603050405020304" pitchFamily="18" charset="0"/>
              </a:rPr>
              <a:t>sói</a:t>
            </a:r>
            <a:r>
              <a:rPr lang="en-US" sz="3200" b="1" dirty="0" smtClean="0">
                <a:solidFill>
                  <a:schemeClr val="bg1"/>
                </a:solidFill>
                <a:latin typeface="Times New Roman" panose="02020603050405020304" pitchFamily="18" charset="0"/>
                <a:cs typeface="Times New Roman" panose="02020603050405020304" pitchFamily="18" charset="0"/>
              </a:rPr>
              <a:t>, </a:t>
            </a:r>
            <a:r>
              <a:rPr lang="vi-VN" sz="3200" b="1" dirty="0" smtClean="0">
                <a:solidFill>
                  <a:schemeClr val="bg1"/>
                </a:solidFill>
                <a:latin typeface="Times New Roman" panose="02020603050405020304" pitchFamily="18" charset="0"/>
                <a:cs typeface="Times New Roman" panose="02020603050405020304" pitchFamily="18" charset="0"/>
              </a:rPr>
              <a:t>tuần </a:t>
            </a:r>
            <a:r>
              <a:rPr lang="vi-VN" sz="3200" b="1" dirty="0">
                <a:solidFill>
                  <a:schemeClr val="bg1"/>
                </a:solidFill>
                <a:latin typeface="Times New Roman" panose="02020603050405020304" pitchFamily="18" charset="0"/>
                <a:cs typeface="Times New Roman" panose="02020603050405020304" pitchFamily="18" charset="0"/>
              </a:rPr>
              <a:t>lộc, cáo bạc,…</a:t>
            </a:r>
          </a:p>
          <a:p>
            <a:pPr algn="just"/>
            <a:r>
              <a:rPr lang="vi-VN" sz="3200" b="1" dirty="0">
                <a:solidFill>
                  <a:schemeClr val="bg1"/>
                </a:solidFill>
                <a:latin typeface="Times New Roman" panose="02020603050405020304" pitchFamily="18" charset="0"/>
                <a:cs typeface="Times New Roman" panose="02020603050405020304" pitchFamily="18" charset="0"/>
              </a:rPr>
              <a:t>+ Thực vật: rừng lá kim, lúa mì, đại mạch, thông,…</a:t>
            </a:r>
          </a:p>
          <a:p>
            <a:pPr algn="just"/>
            <a:r>
              <a:rPr lang="vi-VN" sz="3200" b="1" dirty="0">
                <a:solidFill>
                  <a:schemeClr val="bg1"/>
                </a:solidFill>
                <a:latin typeface="Times New Roman" panose="02020603050405020304" pitchFamily="18" charset="0"/>
                <a:cs typeface="Times New Roman" panose="02020603050405020304" pitchFamily="18" charset="0"/>
              </a:rPr>
              <a:t>- Đới lạnh: </a:t>
            </a:r>
          </a:p>
          <a:p>
            <a:pPr algn="just"/>
            <a:r>
              <a:rPr lang="vi-VN" sz="3200" b="1" dirty="0">
                <a:solidFill>
                  <a:schemeClr val="bg1"/>
                </a:solidFill>
                <a:latin typeface="Times New Roman" panose="02020603050405020304" pitchFamily="18" charset="0"/>
                <a:cs typeface="Times New Roman" panose="02020603050405020304" pitchFamily="18" charset="0"/>
              </a:rPr>
              <a:t>+ Động vật: </a:t>
            </a:r>
            <a:r>
              <a:rPr lang="en-US" sz="3200" b="1" dirty="0" err="1" smtClean="0">
                <a:solidFill>
                  <a:schemeClr val="bg1"/>
                </a:solidFill>
                <a:latin typeface="Times New Roman" panose="02020603050405020304" pitchFamily="18" charset="0"/>
                <a:cs typeface="Times New Roman" panose="02020603050405020304" pitchFamily="18" charset="0"/>
              </a:rPr>
              <a:t>gấu</a:t>
            </a:r>
            <a:r>
              <a:rPr lang="en-US" sz="3200" b="1" dirty="0" smtClean="0">
                <a:solidFill>
                  <a:schemeClr val="bg1"/>
                </a:solidFill>
                <a:latin typeface="Times New Roman" panose="02020603050405020304" pitchFamily="18" charset="0"/>
                <a:cs typeface="Times New Roman" panose="02020603050405020304" pitchFamily="18" charset="0"/>
              </a:rPr>
              <a:t> </a:t>
            </a:r>
            <a:r>
              <a:rPr lang="en-US" sz="3200" b="1" dirty="0" err="1" smtClean="0">
                <a:solidFill>
                  <a:schemeClr val="bg1"/>
                </a:solidFill>
                <a:latin typeface="Times New Roman" panose="02020603050405020304" pitchFamily="18" charset="0"/>
                <a:cs typeface="Times New Roman" panose="02020603050405020304" pitchFamily="18" charset="0"/>
              </a:rPr>
              <a:t>trắng</a:t>
            </a:r>
            <a:r>
              <a:rPr lang="en-US" sz="3200" b="1" dirty="0" smtClean="0">
                <a:solidFill>
                  <a:schemeClr val="bg1"/>
                </a:solidFill>
                <a:latin typeface="Times New Roman" panose="02020603050405020304" pitchFamily="18" charset="0"/>
                <a:cs typeface="Times New Roman" panose="02020603050405020304" pitchFamily="18" charset="0"/>
              </a:rPr>
              <a:t>, </a:t>
            </a:r>
            <a:r>
              <a:rPr lang="vi-VN" sz="3200" b="1" dirty="0" smtClean="0">
                <a:solidFill>
                  <a:schemeClr val="bg1"/>
                </a:solidFill>
                <a:latin typeface="Times New Roman" panose="02020603050405020304" pitchFamily="18" charset="0"/>
                <a:cs typeface="Times New Roman" panose="02020603050405020304" pitchFamily="18" charset="0"/>
              </a:rPr>
              <a:t>hải </a:t>
            </a:r>
            <a:r>
              <a:rPr lang="vi-VN" sz="3200" b="1" dirty="0">
                <a:solidFill>
                  <a:schemeClr val="bg1"/>
                </a:solidFill>
                <a:latin typeface="Times New Roman" panose="02020603050405020304" pitchFamily="18" charset="0"/>
                <a:cs typeface="Times New Roman" panose="02020603050405020304" pitchFamily="18" charset="0"/>
              </a:rPr>
              <a:t>cẩu, chim cánh cụt, cá voi,…</a:t>
            </a:r>
          </a:p>
          <a:p>
            <a:pPr algn="just"/>
            <a:r>
              <a:rPr lang="vi-VN" sz="3200" b="1" dirty="0">
                <a:solidFill>
                  <a:schemeClr val="bg1"/>
                </a:solidFill>
                <a:latin typeface="Times New Roman" panose="02020603050405020304" pitchFamily="18" charset="0"/>
                <a:cs typeface="Times New Roman" panose="02020603050405020304" pitchFamily="18" charset="0"/>
              </a:rPr>
              <a:t>+ Thực vật: cỏ, rêu, địa y,…</a:t>
            </a:r>
            <a:endParaRPr lang="vi-VN" sz="3200" b="1" i="0" dirty="0">
              <a:solidFill>
                <a:schemeClr val="bg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955660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2"/>
                                        </p:tgtEl>
                                        <p:attrNameLst>
                                          <p:attrName>style.visibility</p:attrName>
                                        </p:attrNameLst>
                                      </p:cBhvr>
                                      <p:to>
                                        <p:strVal val="visible"/>
                                      </p:to>
                                    </p:set>
                                    <p:animEffect transition="in" filter="randombar(horizontal)">
                                      <p:cBhvr>
                                        <p:cTn id="7" dur="500"/>
                                        <p:tgtEl>
                                          <p:spTgt spid="9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文本框 28"/>
          <p:cNvSpPr txBox="1"/>
          <p:nvPr/>
        </p:nvSpPr>
        <p:spPr>
          <a:xfrm>
            <a:off x="2780644" y="1250681"/>
            <a:ext cx="6880410" cy="927978"/>
          </a:xfrm>
          <a:prstGeom prst="rect">
            <a:avLst/>
          </a:prstGeom>
          <a:noFill/>
        </p:spPr>
        <p:txBody>
          <a:bodyPr wrap="none" rtlCol="0">
            <a:spAutoFit/>
          </a:bodyPr>
          <a:lstStyle/>
          <a:p>
            <a:pPr algn="ct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2.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Sự</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đa</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dạng</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của</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sinh</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vật</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trên</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lục</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địa</a:t>
            </a:r>
            <a:endParaRPr lang="zh-CN" altLang="en-US" sz="3200" b="1" dirty="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endParaRPr>
          </a:p>
        </p:txBody>
      </p:sp>
      <p:grpSp>
        <p:nvGrpSpPr>
          <p:cNvPr id="19" name="Group 15"/>
          <p:cNvGrpSpPr>
            <a:grpSpLocks noChangeAspect="1"/>
          </p:cNvGrpSpPr>
          <p:nvPr/>
        </p:nvGrpSpPr>
        <p:grpSpPr bwMode="auto">
          <a:xfrm>
            <a:off x="564677" y="1136819"/>
            <a:ext cx="1954787" cy="2959101"/>
            <a:chOff x="1618" y="1411"/>
            <a:chExt cx="1382" cy="1864"/>
          </a:xfrm>
          <a:solidFill>
            <a:srgbClr val="FFE88B"/>
          </a:solidFill>
        </p:grpSpPr>
        <p:sp>
          <p:nvSpPr>
            <p:cNvPr id="21" name="Freeform 16"/>
            <p:cNvSpPr>
              <a:spLocks/>
            </p:cNvSpPr>
            <p:nvPr/>
          </p:nvSpPr>
          <p:spPr bwMode="auto">
            <a:xfrm>
              <a:off x="1618" y="2704"/>
              <a:ext cx="657" cy="571"/>
            </a:xfrm>
            <a:custGeom>
              <a:avLst/>
              <a:gdLst>
                <a:gd name="T0" fmla="*/ 33 w 108"/>
                <a:gd name="T1" fmla="*/ 7 h 94"/>
                <a:gd name="T2" fmla="*/ 2 w 108"/>
                <a:gd name="T3" fmla="*/ 58 h 94"/>
                <a:gd name="T4" fmla="*/ 6 w 108"/>
                <a:gd name="T5" fmla="*/ 67 h 94"/>
                <a:gd name="T6" fmla="*/ 72 w 108"/>
                <a:gd name="T7" fmla="*/ 90 h 94"/>
                <a:gd name="T8" fmla="*/ 107 w 108"/>
                <a:gd name="T9" fmla="*/ 34 h 94"/>
                <a:gd name="T10" fmla="*/ 103 w 108"/>
                <a:gd name="T11" fmla="*/ 25 h 94"/>
                <a:gd name="T12" fmla="*/ 43 w 108"/>
                <a:gd name="T13" fmla="*/ 5 h 94"/>
                <a:gd name="T14" fmla="*/ 40 w 108"/>
                <a:gd name="T15" fmla="*/ 16 h 94"/>
                <a:gd name="T16" fmla="*/ 100 w 108"/>
                <a:gd name="T17" fmla="*/ 36 h 94"/>
                <a:gd name="T18" fmla="*/ 96 w 108"/>
                <a:gd name="T19" fmla="*/ 28 h 94"/>
                <a:gd name="T20" fmla="*/ 62 w 108"/>
                <a:gd name="T21" fmla="*/ 77 h 94"/>
                <a:gd name="T22" fmla="*/ 9 w 108"/>
                <a:gd name="T23" fmla="*/ 55 h 94"/>
                <a:gd name="T24" fmla="*/ 12 w 108"/>
                <a:gd name="T25" fmla="*/ 64 h 94"/>
                <a:gd name="T26" fmla="*/ 43 w 108"/>
                <a:gd name="T27" fmla="*/ 13 h 94"/>
                <a:gd name="T28" fmla="*/ 33 w 108"/>
                <a:gd name="T29" fmla="*/ 7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8" h="94">
                  <a:moveTo>
                    <a:pt x="33" y="7"/>
                  </a:moveTo>
                  <a:cubicBezTo>
                    <a:pt x="21" y="23"/>
                    <a:pt x="10" y="40"/>
                    <a:pt x="2" y="58"/>
                  </a:cubicBezTo>
                  <a:cubicBezTo>
                    <a:pt x="0" y="62"/>
                    <a:pt x="2" y="65"/>
                    <a:pt x="6" y="67"/>
                  </a:cubicBezTo>
                  <a:cubicBezTo>
                    <a:pt x="23" y="74"/>
                    <a:pt x="52" y="94"/>
                    <a:pt x="72" y="90"/>
                  </a:cubicBezTo>
                  <a:cubicBezTo>
                    <a:pt x="93" y="85"/>
                    <a:pt x="99" y="51"/>
                    <a:pt x="107" y="34"/>
                  </a:cubicBezTo>
                  <a:cubicBezTo>
                    <a:pt x="108" y="30"/>
                    <a:pt x="107" y="26"/>
                    <a:pt x="103" y="25"/>
                  </a:cubicBezTo>
                  <a:cubicBezTo>
                    <a:pt x="83" y="20"/>
                    <a:pt x="63" y="12"/>
                    <a:pt x="43" y="5"/>
                  </a:cubicBezTo>
                  <a:cubicBezTo>
                    <a:pt x="36" y="2"/>
                    <a:pt x="33" y="13"/>
                    <a:pt x="40" y="16"/>
                  </a:cubicBezTo>
                  <a:cubicBezTo>
                    <a:pt x="60" y="24"/>
                    <a:pt x="79" y="31"/>
                    <a:pt x="100" y="36"/>
                  </a:cubicBezTo>
                  <a:cubicBezTo>
                    <a:pt x="99" y="33"/>
                    <a:pt x="98" y="31"/>
                    <a:pt x="96" y="28"/>
                  </a:cubicBezTo>
                  <a:cubicBezTo>
                    <a:pt x="90" y="42"/>
                    <a:pt x="83" y="81"/>
                    <a:pt x="62" y="77"/>
                  </a:cubicBezTo>
                  <a:cubicBezTo>
                    <a:pt x="44" y="74"/>
                    <a:pt x="26" y="62"/>
                    <a:pt x="9" y="55"/>
                  </a:cubicBezTo>
                  <a:cubicBezTo>
                    <a:pt x="10" y="58"/>
                    <a:pt x="11" y="61"/>
                    <a:pt x="12" y="64"/>
                  </a:cubicBezTo>
                  <a:cubicBezTo>
                    <a:pt x="21" y="46"/>
                    <a:pt x="32" y="29"/>
                    <a:pt x="43" y="13"/>
                  </a:cubicBezTo>
                  <a:cubicBezTo>
                    <a:pt x="48" y="6"/>
                    <a:pt x="38" y="0"/>
                    <a:pt x="3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26" name="Freeform 17"/>
            <p:cNvSpPr>
              <a:spLocks/>
            </p:cNvSpPr>
            <p:nvPr/>
          </p:nvSpPr>
          <p:spPr bwMode="auto">
            <a:xfrm>
              <a:off x="1806" y="2765"/>
              <a:ext cx="409" cy="340"/>
            </a:xfrm>
            <a:custGeom>
              <a:avLst/>
              <a:gdLst>
                <a:gd name="T0" fmla="*/ 6 w 67"/>
                <a:gd name="T1" fmla="*/ 14 h 56"/>
                <a:gd name="T2" fmla="*/ 53 w 67"/>
                <a:gd name="T3" fmla="*/ 50 h 56"/>
                <a:gd name="T4" fmla="*/ 61 w 67"/>
                <a:gd name="T5" fmla="*/ 42 h 56"/>
                <a:gd name="T6" fmla="*/ 12 w 67"/>
                <a:gd name="T7" fmla="*/ 4 h 56"/>
                <a:gd name="T8" fmla="*/ 6 w 67"/>
                <a:gd name="T9" fmla="*/ 14 h 56"/>
              </a:gdLst>
              <a:ahLst/>
              <a:cxnLst>
                <a:cxn ang="0">
                  <a:pos x="T0" y="T1"/>
                </a:cxn>
                <a:cxn ang="0">
                  <a:pos x="T2" y="T3"/>
                </a:cxn>
                <a:cxn ang="0">
                  <a:pos x="T4" y="T5"/>
                </a:cxn>
                <a:cxn ang="0">
                  <a:pos x="T6" y="T7"/>
                </a:cxn>
                <a:cxn ang="0">
                  <a:pos x="T8" y="T9"/>
                </a:cxn>
              </a:cxnLst>
              <a:rect l="0" t="0" r="r" b="b"/>
              <a:pathLst>
                <a:path w="67" h="56">
                  <a:moveTo>
                    <a:pt x="6" y="14"/>
                  </a:moveTo>
                  <a:cubicBezTo>
                    <a:pt x="22" y="26"/>
                    <a:pt x="39" y="37"/>
                    <a:pt x="53" y="50"/>
                  </a:cubicBezTo>
                  <a:cubicBezTo>
                    <a:pt x="58" y="56"/>
                    <a:pt x="67" y="47"/>
                    <a:pt x="61" y="42"/>
                  </a:cubicBezTo>
                  <a:cubicBezTo>
                    <a:pt x="46" y="27"/>
                    <a:pt x="29" y="16"/>
                    <a:pt x="12" y="4"/>
                  </a:cubicBezTo>
                  <a:cubicBezTo>
                    <a:pt x="6" y="0"/>
                    <a:pt x="0" y="10"/>
                    <a:pt x="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6" name="Freeform 18"/>
            <p:cNvSpPr>
              <a:spLocks/>
            </p:cNvSpPr>
            <p:nvPr/>
          </p:nvSpPr>
          <p:spPr bwMode="auto">
            <a:xfrm>
              <a:off x="1727" y="2874"/>
              <a:ext cx="360" cy="353"/>
            </a:xfrm>
            <a:custGeom>
              <a:avLst/>
              <a:gdLst>
                <a:gd name="T0" fmla="*/ 6 w 59"/>
                <a:gd name="T1" fmla="*/ 14 h 58"/>
                <a:gd name="T2" fmla="*/ 47 w 59"/>
                <a:gd name="T3" fmla="*/ 53 h 58"/>
                <a:gd name="T4" fmla="*/ 53 w 59"/>
                <a:gd name="T5" fmla="*/ 43 h 58"/>
                <a:gd name="T6" fmla="*/ 14 w 59"/>
                <a:gd name="T7" fmla="*/ 6 h 58"/>
                <a:gd name="T8" fmla="*/ 6 w 59"/>
                <a:gd name="T9" fmla="*/ 14 h 58"/>
              </a:gdLst>
              <a:ahLst/>
              <a:cxnLst>
                <a:cxn ang="0">
                  <a:pos x="T0" y="T1"/>
                </a:cxn>
                <a:cxn ang="0">
                  <a:pos x="T2" y="T3"/>
                </a:cxn>
                <a:cxn ang="0">
                  <a:pos x="T4" y="T5"/>
                </a:cxn>
                <a:cxn ang="0">
                  <a:pos x="T6" y="T7"/>
                </a:cxn>
                <a:cxn ang="0">
                  <a:pos x="T8" y="T9"/>
                </a:cxn>
              </a:cxnLst>
              <a:rect l="0" t="0" r="r" b="b"/>
              <a:pathLst>
                <a:path w="59" h="58">
                  <a:moveTo>
                    <a:pt x="6" y="14"/>
                  </a:moveTo>
                  <a:cubicBezTo>
                    <a:pt x="19" y="28"/>
                    <a:pt x="32" y="42"/>
                    <a:pt x="47" y="53"/>
                  </a:cubicBezTo>
                  <a:cubicBezTo>
                    <a:pt x="53" y="58"/>
                    <a:pt x="59" y="48"/>
                    <a:pt x="53" y="43"/>
                  </a:cubicBezTo>
                  <a:cubicBezTo>
                    <a:pt x="39" y="32"/>
                    <a:pt x="27" y="19"/>
                    <a:pt x="14" y="6"/>
                  </a:cubicBezTo>
                  <a:cubicBezTo>
                    <a:pt x="9" y="0"/>
                    <a:pt x="0" y="9"/>
                    <a:pt x="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7" name="Freeform 19"/>
            <p:cNvSpPr>
              <a:spLocks/>
            </p:cNvSpPr>
            <p:nvPr/>
          </p:nvSpPr>
          <p:spPr bwMode="auto">
            <a:xfrm>
              <a:off x="1636" y="1411"/>
              <a:ext cx="1364" cy="1555"/>
            </a:xfrm>
            <a:custGeom>
              <a:avLst/>
              <a:gdLst>
                <a:gd name="T0" fmla="*/ 40 w 224"/>
                <a:gd name="T1" fmla="*/ 220 h 256"/>
                <a:gd name="T2" fmla="*/ 31 w 224"/>
                <a:gd name="T3" fmla="*/ 82 h 256"/>
                <a:gd name="T4" fmla="*/ 159 w 224"/>
                <a:gd name="T5" fmla="*/ 31 h 256"/>
                <a:gd name="T6" fmla="*/ 205 w 224"/>
                <a:gd name="T7" fmla="*/ 131 h 256"/>
                <a:gd name="T8" fmla="*/ 94 w 224"/>
                <a:gd name="T9" fmla="*/ 242 h 256"/>
                <a:gd name="T10" fmla="*/ 102 w 224"/>
                <a:gd name="T11" fmla="*/ 251 h 256"/>
                <a:gd name="T12" fmla="*/ 218 w 224"/>
                <a:gd name="T13" fmla="*/ 122 h 256"/>
                <a:gd name="T14" fmla="*/ 159 w 224"/>
                <a:gd name="T15" fmla="*/ 18 h 256"/>
                <a:gd name="T16" fmla="*/ 24 w 224"/>
                <a:gd name="T17" fmla="*/ 70 h 256"/>
                <a:gd name="T18" fmla="*/ 30 w 224"/>
                <a:gd name="T19" fmla="*/ 226 h 256"/>
                <a:gd name="T20" fmla="*/ 40 w 224"/>
                <a:gd name="T21" fmla="*/ 22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4" h="256">
                  <a:moveTo>
                    <a:pt x="40" y="220"/>
                  </a:moveTo>
                  <a:cubicBezTo>
                    <a:pt x="22" y="177"/>
                    <a:pt x="15" y="126"/>
                    <a:pt x="31" y="82"/>
                  </a:cubicBezTo>
                  <a:cubicBezTo>
                    <a:pt x="50" y="32"/>
                    <a:pt x="112" y="14"/>
                    <a:pt x="159" y="31"/>
                  </a:cubicBezTo>
                  <a:cubicBezTo>
                    <a:pt x="199" y="45"/>
                    <a:pt x="213" y="93"/>
                    <a:pt x="205" y="131"/>
                  </a:cubicBezTo>
                  <a:cubicBezTo>
                    <a:pt x="193" y="188"/>
                    <a:pt x="133" y="208"/>
                    <a:pt x="94" y="242"/>
                  </a:cubicBezTo>
                  <a:cubicBezTo>
                    <a:pt x="88" y="247"/>
                    <a:pt x="96" y="256"/>
                    <a:pt x="102" y="251"/>
                  </a:cubicBezTo>
                  <a:cubicBezTo>
                    <a:pt x="147" y="211"/>
                    <a:pt x="211" y="190"/>
                    <a:pt x="218" y="122"/>
                  </a:cubicBezTo>
                  <a:cubicBezTo>
                    <a:pt x="224" y="77"/>
                    <a:pt x="203" y="34"/>
                    <a:pt x="159" y="18"/>
                  </a:cubicBezTo>
                  <a:cubicBezTo>
                    <a:pt x="109" y="0"/>
                    <a:pt x="47" y="22"/>
                    <a:pt x="24" y="70"/>
                  </a:cubicBezTo>
                  <a:cubicBezTo>
                    <a:pt x="0" y="117"/>
                    <a:pt x="10" y="179"/>
                    <a:pt x="30" y="226"/>
                  </a:cubicBezTo>
                  <a:cubicBezTo>
                    <a:pt x="33" y="233"/>
                    <a:pt x="44" y="227"/>
                    <a:pt x="40" y="2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8" name="Freeform 20"/>
            <p:cNvSpPr>
              <a:spLocks/>
            </p:cNvSpPr>
            <p:nvPr/>
          </p:nvSpPr>
          <p:spPr bwMode="auto">
            <a:xfrm>
              <a:off x="1880" y="2049"/>
              <a:ext cx="261" cy="844"/>
            </a:xfrm>
            <a:custGeom>
              <a:avLst/>
              <a:gdLst>
                <a:gd name="T0" fmla="*/ 30 w 43"/>
                <a:gd name="T1" fmla="*/ 8 h 139"/>
                <a:gd name="T2" fmla="*/ 2 w 43"/>
                <a:gd name="T3" fmla="*/ 128 h 139"/>
                <a:gd name="T4" fmla="*/ 13 w 43"/>
                <a:gd name="T5" fmla="*/ 131 h 139"/>
                <a:gd name="T6" fmla="*/ 42 w 43"/>
                <a:gd name="T7" fmla="*/ 11 h 139"/>
                <a:gd name="T8" fmla="*/ 30 w 43"/>
                <a:gd name="T9" fmla="*/ 8 h 139"/>
              </a:gdLst>
              <a:ahLst/>
              <a:cxnLst>
                <a:cxn ang="0">
                  <a:pos x="T0" y="T1"/>
                </a:cxn>
                <a:cxn ang="0">
                  <a:pos x="T2" y="T3"/>
                </a:cxn>
                <a:cxn ang="0">
                  <a:pos x="T4" y="T5"/>
                </a:cxn>
                <a:cxn ang="0">
                  <a:pos x="T6" y="T7"/>
                </a:cxn>
                <a:cxn ang="0">
                  <a:pos x="T8" y="T9"/>
                </a:cxn>
              </a:cxnLst>
              <a:rect l="0" t="0" r="r" b="b"/>
              <a:pathLst>
                <a:path w="43" h="139">
                  <a:moveTo>
                    <a:pt x="30" y="8"/>
                  </a:moveTo>
                  <a:cubicBezTo>
                    <a:pt x="22" y="48"/>
                    <a:pt x="11" y="88"/>
                    <a:pt x="2" y="128"/>
                  </a:cubicBezTo>
                  <a:cubicBezTo>
                    <a:pt x="0" y="136"/>
                    <a:pt x="12" y="139"/>
                    <a:pt x="13" y="131"/>
                  </a:cubicBezTo>
                  <a:cubicBezTo>
                    <a:pt x="23" y="91"/>
                    <a:pt x="33" y="51"/>
                    <a:pt x="42" y="11"/>
                  </a:cubicBezTo>
                  <a:cubicBezTo>
                    <a:pt x="43" y="3"/>
                    <a:pt x="32" y="0"/>
                    <a:pt x="3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9" name="Freeform 21"/>
            <p:cNvSpPr>
              <a:spLocks/>
            </p:cNvSpPr>
            <p:nvPr/>
          </p:nvSpPr>
          <p:spPr bwMode="auto">
            <a:xfrm>
              <a:off x="2026" y="2182"/>
              <a:ext cx="578" cy="729"/>
            </a:xfrm>
            <a:custGeom>
              <a:avLst/>
              <a:gdLst>
                <a:gd name="T0" fmla="*/ 80 w 95"/>
                <a:gd name="T1" fmla="*/ 7 h 120"/>
                <a:gd name="T2" fmla="*/ 4 w 95"/>
                <a:gd name="T3" fmla="*/ 108 h 120"/>
                <a:gd name="T4" fmla="*/ 15 w 95"/>
                <a:gd name="T5" fmla="*/ 114 h 120"/>
                <a:gd name="T6" fmla="*/ 90 w 95"/>
                <a:gd name="T7" fmla="*/ 13 h 120"/>
                <a:gd name="T8" fmla="*/ 80 w 95"/>
                <a:gd name="T9" fmla="*/ 7 h 120"/>
              </a:gdLst>
              <a:ahLst/>
              <a:cxnLst>
                <a:cxn ang="0">
                  <a:pos x="T0" y="T1"/>
                </a:cxn>
                <a:cxn ang="0">
                  <a:pos x="T2" y="T3"/>
                </a:cxn>
                <a:cxn ang="0">
                  <a:pos x="T4" y="T5"/>
                </a:cxn>
                <a:cxn ang="0">
                  <a:pos x="T6" y="T7"/>
                </a:cxn>
                <a:cxn ang="0">
                  <a:pos x="T8" y="T9"/>
                </a:cxn>
              </a:cxnLst>
              <a:rect l="0" t="0" r="r" b="b"/>
              <a:pathLst>
                <a:path w="95" h="120">
                  <a:moveTo>
                    <a:pt x="80" y="7"/>
                  </a:moveTo>
                  <a:cubicBezTo>
                    <a:pt x="56" y="41"/>
                    <a:pt x="25" y="71"/>
                    <a:pt x="4" y="108"/>
                  </a:cubicBezTo>
                  <a:cubicBezTo>
                    <a:pt x="0" y="114"/>
                    <a:pt x="11" y="120"/>
                    <a:pt x="15" y="114"/>
                  </a:cubicBezTo>
                  <a:cubicBezTo>
                    <a:pt x="36" y="77"/>
                    <a:pt x="66" y="47"/>
                    <a:pt x="90" y="13"/>
                  </a:cubicBezTo>
                  <a:cubicBezTo>
                    <a:pt x="95" y="6"/>
                    <a:pt x="84" y="0"/>
                    <a:pt x="80"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40" name="Freeform 22"/>
            <p:cNvSpPr>
              <a:spLocks/>
            </p:cNvSpPr>
            <p:nvPr/>
          </p:nvSpPr>
          <p:spPr bwMode="auto">
            <a:xfrm>
              <a:off x="2056" y="1964"/>
              <a:ext cx="530" cy="321"/>
            </a:xfrm>
            <a:custGeom>
              <a:avLst/>
              <a:gdLst>
                <a:gd name="T0" fmla="*/ 14 w 87"/>
                <a:gd name="T1" fmla="*/ 22 h 53"/>
                <a:gd name="T2" fmla="*/ 19 w 87"/>
                <a:gd name="T3" fmla="*/ 17 h 53"/>
                <a:gd name="T4" fmla="*/ 20 w 87"/>
                <a:gd name="T5" fmla="*/ 28 h 53"/>
                <a:gd name="T6" fmla="*/ 31 w 87"/>
                <a:gd name="T7" fmla="*/ 32 h 53"/>
                <a:gd name="T8" fmla="*/ 39 w 87"/>
                <a:gd name="T9" fmla="*/ 31 h 53"/>
                <a:gd name="T10" fmla="*/ 50 w 87"/>
                <a:gd name="T11" fmla="*/ 36 h 53"/>
                <a:gd name="T12" fmla="*/ 61 w 87"/>
                <a:gd name="T13" fmla="*/ 26 h 53"/>
                <a:gd name="T14" fmla="*/ 51 w 87"/>
                <a:gd name="T15" fmla="*/ 23 h 53"/>
                <a:gd name="T16" fmla="*/ 56 w 87"/>
                <a:gd name="T17" fmla="*/ 40 h 53"/>
                <a:gd name="T18" fmla="*/ 66 w 87"/>
                <a:gd name="T19" fmla="*/ 43 h 53"/>
                <a:gd name="T20" fmla="*/ 79 w 87"/>
                <a:gd name="T21" fmla="*/ 35 h 53"/>
                <a:gd name="T22" fmla="*/ 72 w 87"/>
                <a:gd name="T23" fmla="*/ 29 h 53"/>
                <a:gd name="T24" fmla="*/ 74 w 87"/>
                <a:gd name="T25" fmla="*/ 46 h 53"/>
                <a:gd name="T26" fmla="*/ 86 w 87"/>
                <a:gd name="T27" fmla="*/ 46 h 53"/>
                <a:gd name="T28" fmla="*/ 84 w 87"/>
                <a:gd name="T29" fmla="*/ 29 h 53"/>
                <a:gd name="T30" fmla="*/ 76 w 87"/>
                <a:gd name="T31" fmla="*/ 23 h 53"/>
                <a:gd name="T32" fmla="*/ 57 w 87"/>
                <a:gd name="T33" fmla="*/ 35 h 53"/>
                <a:gd name="T34" fmla="*/ 67 w 87"/>
                <a:gd name="T35" fmla="*/ 37 h 53"/>
                <a:gd name="T36" fmla="*/ 62 w 87"/>
                <a:gd name="T37" fmla="*/ 20 h 53"/>
                <a:gd name="T38" fmla="*/ 52 w 87"/>
                <a:gd name="T39" fmla="*/ 17 h 53"/>
                <a:gd name="T40" fmla="*/ 40 w 87"/>
                <a:gd name="T41" fmla="*/ 29 h 53"/>
                <a:gd name="T42" fmla="*/ 51 w 87"/>
                <a:gd name="T43" fmla="*/ 34 h 53"/>
                <a:gd name="T44" fmla="*/ 21 w 87"/>
                <a:gd name="T45" fmla="*/ 26 h 53"/>
                <a:gd name="T46" fmla="*/ 32 w 87"/>
                <a:gd name="T47" fmla="*/ 31 h 53"/>
                <a:gd name="T48" fmla="*/ 27 w 87"/>
                <a:gd name="T49" fmla="*/ 5 h 53"/>
                <a:gd name="T50" fmla="*/ 4 w 87"/>
                <a:gd name="T51" fmla="*/ 16 h 53"/>
                <a:gd name="T52" fmla="*/ 14 w 87"/>
                <a:gd name="T53" fmla="*/ 2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7" h="53">
                  <a:moveTo>
                    <a:pt x="14" y="22"/>
                  </a:moveTo>
                  <a:cubicBezTo>
                    <a:pt x="15" y="20"/>
                    <a:pt x="17" y="18"/>
                    <a:pt x="19" y="17"/>
                  </a:cubicBezTo>
                  <a:cubicBezTo>
                    <a:pt x="25" y="13"/>
                    <a:pt x="20" y="27"/>
                    <a:pt x="20" y="28"/>
                  </a:cubicBezTo>
                  <a:cubicBezTo>
                    <a:pt x="17" y="34"/>
                    <a:pt x="27" y="37"/>
                    <a:pt x="31" y="32"/>
                  </a:cubicBezTo>
                  <a:cubicBezTo>
                    <a:pt x="32" y="31"/>
                    <a:pt x="41" y="19"/>
                    <a:pt x="39" y="31"/>
                  </a:cubicBezTo>
                  <a:cubicBezTo>
                    <a:pt x="38" y="38"/>
                    <a:pt x="46" y="41"/>
                    <a:pt x="50" y="36"/>
                  </a:cubicBezTo>
                  <a:cubicBezTo>
                    <a:pt x="53" y="31"/>
                    <a:pt x="57" y="29"/>
                    <a:pt x="61" y="26"/>
                  </a:cubicBezTo>
                  <a:cubicBezTo>
                    <a:pt x="58" y="25"/>
                    <a:pt x="54" y="24"/>
                    <a:pt x="51" y="23"/>
                  </a:cubicBezTo>
                  <a:cubicBezTo>
                    <a:pt x="53" y="29"/>
                    <a:pt x="54" y="35"/>
                    <a:pt x="56" y="40"/>
                  </a:cubicBezTo>
                  <a:cubicBezTo>
                    <a:pt x="57" y="45"/>
                    <a:pt x="62" y="46"/>
                    <a:pt x="66" y="43"/>
                  </a:cubicBezTo>
                  <a:cubicBezTo>
                    <a:pt x="70" y="40"/>
                    <a:pt x="74" y="36"/>
                    <a:pt x="79" y="35"/>
                  </a:cubicBezTo>
                  <a:cubicBezTo>
                    <a:pt x="77" y="33"/>
                    <a:pt x="74" y="31"/>
                    <a:pt x="72" y="29"/>
                  </a:cubicBezTo>
                  <a:cubicBezTo>
                    <a:pt x="72" y="34"/>
                    <a:pt x="73" y="40"/>
                    <a:pt x="74" y="46"/>
                  </a:cubicBezTo>
                  <a:cubicBezTo>
                    <a:pt x="75" y="53"/>
                    <a:pt x="87" y="53"/>
                    <a:pt x="86" y="46"/>
                  </a:cubicBezTo>
                  <a:cubicBezTo>
                    <a:pt x="85" y="40"/>
                    <a:pt x="84" y="34"/>
                    <a:pt x="84" y="29"/>
                  </a:cubicBezTo>
                  <a:cubicBezTo>
                    <a:pt x="83" y="25"/>
                    <a:pt x="80" y="22"/>
                    <a:pt x="76" y="23"/>
                  </a:cubicBezTo>
                  <a:cubicBezTo>
                    <a:pt x="69" y="26"/>
                    <a:pt x="63" y="30"/>
                    <a:pt x="57" y="35"/>
                  </a:cubicBezTo>
                  <a:cubicBezTo>
                    <a:pt x="60" y="35"/>
                    <a:pt x="64" y="36"/>
                    <a:pt x="67" y="37"/>
                  </a:cubicBezTo>
                  <a:cubicBezTo>
                    <a:pt x="66" y="31"/>
                    <a:pt x="64" y="25"/>
                    <a:pt x="62" y="20"/>
                  </a:cubicBezTo>
                  <a:cubicBezTo>
                    <a:pt x="61" y="15"/>
                    <a:pt x="56" y="14"/>
                    <a:pt x="52" y="17"/>
                  </a:cubicBezTo>
                  <a:cubicBezTo>
                    <a:pt x="48" y="21"/>
                    <a:pt x="44" y="25"/>
                    <a:pt x="40" y="29"/>
                  </a:cubicBezTo>
                  <a:cubicBezTo>
                    <a:pt x="44" y="31"/>
                    <a:pt x="47" y="33"/>
                    <a:pt x="51" y="34"/>
                  </a:cubicBezTo>
                  <a:cubicBezTo>
                    <a:pt x="55" y="9"/>
                    <a:pt x="33" y="9"/>
                    <a:pt x="21" y="26"/>
                  </a:cubicBezTo>
                  <a:cubicBezTo>
                    <a:pt x="24" y="28"/>
                    <a:pt x="28" y="29"/>
                    <a:pt x="32" y="31"/>
                  </a:cubicBezTo>
                  <a:cubicBezTo>
                    <a:pt x="35" y="22"/>
                    <a:pt x="37" y="11"/>
                    <a:pt x="27" y="5"/>
                  </a:cubicBezTo>
                  <a:cubicBezTo>
                    <a:pt x="18" y="0"/>
                    <a:pt x="8" y="9"/>
                    <a:pt x="4" y="16"/>
                  </a:cubicBezTo>
                  <a:cubicBezTo>
                    <a:pt x="0" y="23"/>
                    <a:pt x="10" y="29"/>
                    <a:pt x="14"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sp>
        <p:nvSpPr>
          <p:cNvPr id="46" name="文本框 45"/>
          <p:cNvSpPr txBox="1"/>
          <p:nvPr/>
        </p:nvSpPr>
        <p:spPr>
          <a:xfrm>
            <a:off x="2409857" y="492210"/>
            <a:ext cx="7941597" cy="646331"/>
          </a:xfrm>
          <a:prstGeom prst="rect">
            <a:avLst/>
          </a:prstGeom>
          <a:noFill/>
        </p:spPr>
        <p:txBody>
          <a:bodyPr wrap="none" rtlCol="0">
            <a:spAutoFit/>
          </a:bodyPr>
          <a:lstStyle/>
          <a:p>
            <a:pPr algn="ctr"/>
            <a:r>
              <a:rPr lang="en-US" altLang="zh-CN" sz="3600" b="1" dirty="0">
                <a:solidFill>
                  <a:schemeClr val="accent4">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BÀI 23: SỰ SỐNG TRÊN TRÁI ĐẤT</a:t>
            </a:r>
            <a:endParaRPr lang="zh-CN" altLang="en-US" sz="3600" b="1" dirty="0">
              <a:solidFill>
                <a:schemeClr val="accent4">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endParaRPr>
          </a:p>
        </p:txBody>
      </p:sp>
      <p:sp>
        <p:nvSpPr>
          <p:cNvPr id="2" name="Rectangle 1"/>
          <p:cNvSpPr/>
          <p:nvPr/>
        </p:nvSpPr>
        <p:spPr>
          <a:xfrm>
            <a:off x="2780644" y="1833763"/>
            <a:ext cx="8508195" cy="4524315"/>
          </a:xfrm>
          <a:prstGeom prst="rect">
            <a:avLst/>
          </a:prstGeom>
        </p:spPr>
        <p:txBody>
          <a:bodyPr wrap="square">
            <a:spAutoFit/>
          </a:bodyPr>
          <a:lstStyle/>
          <a:p>
            <a:pPr algn="just">
              <a:spcAft>
                <a:spcPts val="0"/>
              </a:spcAft>
            </a:pPr>
            <a:r>
              <a:rPr lang="vi-VN" sz="3200" b="1" dirty="0" smtClean="0">
                <a:solidFill>
                  <a:schemeClr val="accent3">
                    <a:lumMod val="75000"/>
                  </a:schemeClr>
                </a:solidFill>
                <a:latin typeface="Times New Roman" panose="02020603050405020304" pitchFamily="18" charset="0"/>
                <a:ea typeface="Calibri" panose="020F0502020204030204" pitchFamily="34" charset="0"/>
                <a:cs typeface="Times New Roman" panose="02020603050405020304" pitchFamily="18" charset="0"/>
              </a:rPr>
              <a:t>a</a:t>
            </a:r>
            <a:r>
              <a:rPr lang="vi-VN" sz="3200" b="1" dirty="0">
                <a:solidFill>
                  <a:schemeClr val="accent3">
                    <a:lumMod val="75000"/>
                  </a:schemeClr>
                </a:solidFill>
                <a:latin typeface="Times New Roman" panose="02020603050405020304" pitchFamily="18" charset="0"/>
                <a:ea typeface="Calibri" panose="020F0502020204030204" pitchFamily="34" charset="0"/>
                <a:cs typeface="Times New Roman" panose="02020603050405020304" pitchFamily="18" charset="0"/>
              </a:rPr>
              <a:t>) Thực vật</a:t>
            </a:r>
            <a:endParaRPr lang="en-US" sz="3200" b="1" dirty="0">
              <a:solidFill>
                <a:schemeClr val="accent3">
                  <a:lumMod val="75000"/>
                </a:schemeClr>
              </a:solidFill>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0"/>
              </a:spcAft>
            </a:pPr>
            <a:r>
              <a:rPr lang="vi-VN" sz="32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Phong phú, đa dạng, có sự khác biệt rõ rệt giữa các đới khí </a:t>
            </a:r>
            <a:r>
              <a:rPr lang="vi-VN" sz="3200" b="1" dirty="0"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hậu</a:t>
            </a:r>
            <a:r>
              <a:rPr lang="en-US" sz="3200" b="1" dirty="0"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a:t>
            </a:r>
            <a:endParaRPr lang="en-US" sz="32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0"/>
              </a:spcAft>
            </a:pPr>
            <a:r>
              <a:rPr lang="vi-VN" sz="3200" b="1" dirty="0">
                <a:solidFill>
                  <a:schemeClr val="accent3">
                    <a:lumMod val="75000"/>
                  </a:schemeClr>
                </a:solidFill>
                <a:latin typeface="Times New Roman" panose="02020603050405020304" pitchFamily="18" charset="0"/>
                <a:ea typeface="Calibri" panose="020F0502020204030204" pitchFamily="34" charset="0"/>
                <a:cs typeface="Times New Roman" panose="02020603050405020304" pitchFamily="18" charset="0"/>
              </a:rPr>
              <a:t>b) Động vật</a:t>
            </a:r>
            <a:endParaRPr lang="en-US" sz="3200" b="1" dirty="0">
              <a:solidFill>
                <a:schemeClr val="accent3">
                  <a:lumMod val="75000"/>
                </a:schemeClr>
              </a:solidFill>
              <a:latin typeface="Times New Roman" panose="02020603050405020304" pitchFamily="18" charset="0"/>
              <a:ea typeface="Calibri" panose="020F0502020204030204" pitchFamily="34" charset="0"/>
              <a:cs typeface="Times New Roman" panose="02020603050405020304" pitchFamily="18" charset="0"/>
            </a:endParaRPr>
          </a:p>
          <a:p>
            <a:pPr algn="just"/>
            <a:r>
              <a:rPr lang="en-US" sz="32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vi-VN" sz="32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Động vật chịu ảnh hưởng của khí hậu ít hơn thực vật, do động vật có thể di chuyền từ nơi này đến nơi khác. Giới động vật trên các lục địa cũng hết sức phong phú, đa dạng, có sự khác biệt giữa các đới khí hậu.</a:t>
            </a:r>
            <a:endParaRPr lang="en-US" sz="32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836443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randombar(horizontal)">
                                      <p:cBhvr>
                                        <p:cTn id="7" dur="500"/>
                                        <p:tgtEl>
                                          <p:spTgt spid="46"/>
                                        </p:tgtEl>
                                      </p:cBhvr>
                                    </p:animEffect>
                                  </p:childTnLst>
                                </p:cTn>
                              </p:par>
                              <p:par>
                                <p:cTn id="8" presetID="14" presetClass="entr" presetSubtype="1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randombar(horizontal)">
                                      <p:cBhvr>
                                        <p:cTn id="10" dur="500"/>
                                        <p:tgtEl>
                                          <p:spTgt spid="19"/>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randombar(horizontal)">
                                      <p:cBhvr>
                                        <p:cTn id="13" dur="500"/>
                                        <p:tgtEl>
                                          <p:spTgt spid="29"/>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46" grpId="0"/>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298837" y="221802"/>
            <a:ext cx="11467655" cy="625183"/>
            <a:chOff x="994820" y="496392"/>
            <a:chExt cx="5706059" cy="625183"/>
          </a:xfrm>
        </p:grpSpPr>
        <p:grpSp>
          <p:nvGrpSpPr>
            <p:cNvPr id="93" name="组合 92"/>
            <p:cNvGrpSpPr/>
            <p:nvPr/>
          </p:nvGrpSpPr>
          <p:grpSpPr>
            <a:xfrm>
              <a:off x="994820" y="626210"/>
              <a:ext cx="5706059" cy="495365"/>
              <a:chOff x="3532280" y="5381090"/>
              <a:chExt cx="5706059" cy="495365"/>
            </a:xfrm>
          </p:grpSpPr>
          <p:sp>
            <p:nvSpPr>
              <p:cNvPr id="95" name="Freeform 34"/>
              <p:cNvSpPr>
                <a:spLocks noEditPoints="1"/>
              </p:cNvSpPr>
              <p:nvPr/>
            </p:nvSpPr>
            <p:spPr bwMode="auto">
              <a:xfrm>
                <a:off x="8753372" y="5381090"/>
                <a:ext cx="484967"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b="1">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chemeClr val="accent6">
                      <a:lumMod val="75000"/>
                    </a:schemeClr>
                  </a:solidFill>
                  <a:latin typeface="Times New Roman" panose="02020603050405020304" pitchFamily="18" charset="0"/>
                  <a:cs typeface="Times New Roman" panose="02020603050405020304" pitchFamily="18" charset="0"/>
                </a:endParaRPr>
              </a:p>
            </p:txBody>
          </p:sp>
        </p:grpSp>
        <p:sp>
          <p:nvSpPr>
            <p:cNvPr id="94" name="文本框 93"/>
            <p:cNvSpPr txBox="1"/>
            <p:nvPr/>
          </p:nvSpPr>
          <p:spPr>
            <a:xfrm>
              <a:off x="1407455" y="496392"/>
              <a:ext cx="4808457" cy="584775"/>
            </a:xfrm>
            <a:prstGeom prst="rect">
              <a:avLst/>
            </a:prstGeom>
            <a:noFill/>
          </p:spPr>
          <p:txBody>
            <a:bodyPr wrap="square" rtlCol="0">
              <a:spAutoFit/>
            </a:bodyPr>
            <a:lstStyle/>
            <a:p>
              <a:r>
                <a:rPr lang="en-US" altLang="zh-CN" sz="3200" b="1" dirty="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2</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Sự</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đa</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dạng</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của</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sinh</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vật</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trên</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lục</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địa</a:t>
              </a:r>
              <a:endParaRPr lang="zh-CN" altLang="en-US" sz="3200" b="1" dirty="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endParaRPr>
            </a:p>
          </p:txBody>
        </p:sp>
      </p:grpSp>
      <p:sp>
        <p:nvSpPr>
          <p:cNvPr id="104" name="TextBox 103"/>
          <p:cNvSpPr txBox="1"/>
          <p:nvPr/>
        </p:nvSpPr>
        <p:spPr>
          <a:xfrm>
            <a:off x="475013" y="3965731"/>
            <a:ext cx="11222181" cy="2569934"/>
          </a:xfrm>
          <a:prstGeom prst="rect">
            <a:avLst/>
          </a:prstGeom>
          <a:noFill/>
        </p:spPr>
        <p:txBody>
          <a:bodyPr wrap="square" rtlCol="0">
            <a:spAutoFit/>
          </a:bodyPr>
          <a:lstStyle/>
          <a:p>
            <a:pPr algn="just"/>
            <a:r>
              <a:rPr lang="en-US" sz="2300" b="1" dirty="0" smtClean="0">
                <a:solidFill>
                  <a:prstClr val="white"/>
                </a:solidFill>
                <a:latin typeface="Times New Roman"/>
                <a:ea typeface="Calibri"/>
                <a:cs typeface="Times New Roman"/>
              </a:rPr>
              <a:t>- Do </a:t>
            </a:r>
            <a:r>
              <a:rPr lang="en-US" sz="2300" b="1" dirty="0" err="1">
                <a:solidFill>
                  <a:prstClr val="white"/>
                </a:solidFill>
                <a:latin typeface="Times New Roman"/>
                <a:ea typeface="Calibri"/>
                <a:cs typeface="Times New Roman"/>
              </a:rPr>
              <a:t>điều</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kiện</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về</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khí</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hậu</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nhiệt</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độ</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lượng</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mưa</a:t>
            </a:r>
            <a:r>
              <a:rPr lang="en-US" sz="2300" b="1" dirty="0">
                <a:solidFill>
                  <a:prstClr val="white"/>
                </a:solidFill>
                <a:latin typeface="Times New Roman"/>
                <a:ea typeface="Calibri"/>
                <a:cs typeface="Times New Roman"/>
              </a:rPr>
              <a:t>) ở </a:t>
            </a:r>
            <a:r>
              <a:rPr lang="en-US" sz="2300" b="1" dirty="0" err="1">
                <a:solidFill>
                  <a:prstClr val="white"/>
                </a:solidFill>
                <a:latin typeface="Times New Roman"/>
                <a:ea typeface="Calibri"/>
                <a:cs typeface="Times New Roman"/>
              </a:rPr>
              <a:t>rừng</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mưa</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nhiệt</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đới</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rừng</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lá</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kim</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đài</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nguyên</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khác</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nhau</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nên</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thực</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vật</a:t>
            </a:r>
            <a:r>
              <a:rPr lang="en-US" sz="2300" b="1" dirty="0">
                <a:solidFill>
                  <a:prstClr val="white"/>
                </a:solidFill>
                <a:latin typeface="Times New Roman"/>
                <a:ea typeface="Calibri"/>
                <a:cs typeface="Times New Roman"/>
              </a:rPr>
              <a:t> ở 3 </a:t>
            </a:r>
            <a:r>
              <a:rPr lang="en-US" sz="2300" b="1" dirty="0" err="1">
                <a:solidFill>
                  <a:prstClr val="white"/>
                </a:solidFill>
                <a:latin typeface="Times New Roman"/>
                <a:ea typeface="Calibri"/>
                <a:cs typeface="Times New Roman"/>
              </a:rPr>
              <a:t>nơi</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rất</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khác</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nhau</a:t>
            </a:r>
            <a:r>
              <a:rPr lang="en-US" sz="2300" b="1" dirty="0">
                <a:solidFill>
                  <a:prstClr val="white"/>
                </a:solidFill>
                <a:latin typeface="Times New Roman"/>
                <a:ea typeface="Calibri"/>
                <a:cs typeface="Times New Roman"/>
              </a:rPr>
              <a:t>:</a:t>
            </a:r>
            <a:endParaRPr lang="en-US" sz="2300" b="1" dirty="0">
              <a:solidFill>
                <a:prstClr val="white"/>
              </a:solidFill>
              <a:latin typeface="Calibri"/>
              <a:ea typeface="Calibri"/>
              <a:cs typeface="Times New Roman"/>
            </a:endParaRPr>
          </a:p>
          <a:p>
            <a:pPr algn="just"/>
            <a:r>
              <a:rPr lang="en-US" sz="2300" b="1" dirty="0" smtClean="0">
                <a:solidFill>
                  <a:prstClr val="white"/>
                </a:solidFill>
                <a:latin typeface="Times New Roman"/>
                <a:ea typeface="Calibri"/>
                <a:cs typeface="Times New Roman"/>
              </a:rPr>
              <a:t>      + </a:t>
            </a:r>
            <a:r>
              <a:rPr lang="en-US" sz="2300" b="1" dirty="0" err="1">
                <a:solidFill>
                  <a:prstClr val="white"/>
                </a:solidFill>
                <a:latin typeface="Times New Roman"/>
                <a:ea typeface="Calibri"/>
                <a:cs typeface="Times New Roman"/>
              </a:rPr>
              <a:t>Rừng</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mưa</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nhiệt</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đới</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cây</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cối</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rậm</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rạp</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xanh</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tốt</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thành</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phần</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loài</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phong</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phú</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từ</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cây</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cỏ</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dây</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leo</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cộng</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sinh</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kí</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sinh</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và</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cây</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gỗ</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lớn</a:t>
            </a:r>
            <a:r>
              <a:rPr lang="en-US" sz="2300" b="1" dirty="0">
                <a:solidFill>
                  <a:prstClr val="white"/>
                </a:solidFill>
                <a:latin typeface="Times New Roman"/>
                <a:ea typeface="Calibri"/>
                <a:cs typeface="Times New Roman"/>
              </a:rPr>
              <a:t>.</a:t>
            </a:r>
            <a:endParaRPr lang="en-US" sz="2300" b="1" dirty="0">
              <a:solidFill>
                <a:prstClr val="white"/>
              </a:solidFill>
              <a:latin typeface="Calibri"/>
              <a:ea typeface="Calibri"/>
              <a:cs typeface="Times New Roman"/>
            </a:endParaRPr>
          </a:p>
          <a:p>
            <a:pPr algn="just"/>
            <a:r>
              <a:rPr lang="en-US" sz="2300" b="1" dirty="0" smtClean="0">
                <a:solidFill>
                  <a:prstClr val="white"/>
                </a:solidFill>
                <a:latin typeface="Times New Roman"/>
                <a:ea typeface="Calibri"/>
                <a:cs typeface="Times New Roman"/>
              </a:rPr>
              <a:t>      + </a:t>
            </a:r>
            <a:r>
              <a:rPr lang="en-US" sz="2300" b="1" dirty="0" err="1">
                <a:solidFill>
                  <a:prstClr val="white"/>
                </a:solidFill>
                <a:latin typeface="Times New Roman"/>
                <a:ea typeface="Calibri"/>
                <a:cs typeface="Times New Roman"/>
              </a:rPr>
              <a:t>Rừng</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lá</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kim</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cây</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thân</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gỗ</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thành</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phần</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loài</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ít</a:t>
            </a:r>
            <a:r>
              <a:rPr lang="en-US" sz="2300" b="1" dirty="0">
                <a:solidFill>
                  <a:prstClr val="white"/>
                </a:solidFill>
                <a:latin typeface="Times New Roman"/>
                <a:ea typeface="Calibri"/>
                <a:cs typeface="Times New Roman"/>
              </a:rPr>
              <a:t>.</a:t>
            </a:r>
            <a:endParaRPr lang="en-US" sz="2300" b="1" dirty="0">
              <a:solidFill>
                <a:prstClr val="white"/>
              </a:solidFill>
              <a:latin typeface="Calibri"/>
              <a:ea typeface="Calibri"/>
              <a:cs typeface="Times New Roman"/>
            </a:endParaRPr>
          </a:p>
          <a:p>
            <a:pPr algn="just"/>
            <a:r>
              <a:rPr lang="en-US" sz="2300" b="1" dirty="0" smtClean="0">
                <a:solidFill>
                  <a:prstClr val="white"/>
                </a:solidFill>
                <a:latin typeface="Times New Roman"/>
                <a:ea typeface="Calibri"/>
                <a:cs typeface="Times New Roman"/>
              </a:rPr>
              <a:t>      + </a:t>
            </a:r>
            <a:r>
              <a:rPr lang="en-US" sz="2300" b="1" dirty="0" err="1">
                <a:solidFill>
                  <a:prstClr val="white"/>
                </a:solidFill>
                <a:latin typeface="Times New Roman"/>
                <a:ea typeface="Calibri"/>
                <a:cs typeface="Times New Roman"/>
              </a:rPr>
              <a:t>Đài</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nguyên</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không</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có</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cây</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thân</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gỗ</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chủ</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yếu</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các</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loài</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thân</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cỏ</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rêu</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địa</a:t>
            </a:r>
            <a:r>
              <a:rPr lang="en-US" sz="2300" b="1" dirty="0">
                <a:solidFill>
                  <a:prstClr val="white"/>
                </a:solidFill>
                <a:latin typeface="Times New Roman"/>
                <a:ea typeface="Calibri"/>
                <a:cs typeface="Times New Roman"/>
              </a:rPr>
              <a:t> y, </a:t>
            </a:r>
            <a:r>
              <a:rPr lang="en-US" sz="2300" b="1" dirty="0" err="1">
                <a:solidFill>
                  <a:prstClr val="white"/>
                </a:solidFill>
                <a:latin typeface="Times New Roman"/>
                <a:ea typeface="Calibri"/>
                <a:cs typeface="Times New Roman"/>
              </a:rPr>
              <a:t>thấp</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lùn</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thưa</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thớt</a:t>
            </a:r>
            <a:r>
              <a:rPr lang="en-US" sz="2300" b="1" dirty="0">
                <a:solidFill>
                  <a:prstClr val="white"/>
                </a:solidFill>
                <a:latin typeface="Times New Roman"/>
                <a:ea typeface="Calibri"/>
                <a:cs typeface="Times New Roman"/>
              </a:rPr>
              <a:t>.</a:t>
            </a:r>
            <a:endParaRPr lang="en-US" sz="2300" b="1" dirty="0">
              <a:solidFill>
                <a:prstClr val="white"/>
              </a:solidFill>
              <a:latin typeface="Calibri"/>
              <a:ea typeface="Calibri"/>
              <a:cs typeface="Times New Roman"/>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1782" y="956427"/>
            <a:ext cx="8148874" cy="2280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609431" y="3178223"/>
            <a:ext cx="10953344" cy="892552"/>
          </a:xfrm>
          <a:prstGeom prst="rect">
            <a:avLst/>
          </a:prstGeom>
        </p:spPr>
        <p:txBody>
          <a:bodyPr wrap="square">
            <a:spAutoFit/>
          </a:bodyPr>
          <a:lstStyle/>
          <a:p>
            <a:pPr lvl="0" algn="ctr"/>
            <a:r>
              <a:rPr lang="nl-NL" sz="2600" b="1" dirty="0">
                <a:solidFill>
                  <a:srgbClr val="FFFF00"/>
                </a:solidFill>
                <a:latin typeface="Times New Roman"/>
                <a:ea typeface="Calibri"/>
                <a:cs typeface="Times New Roman"/>
              </a:rPr>
              <a:t>Nêu sự khác nhau về thực vật giữa rừng mưa nhiệt đới với rừng lá kim và đài nguyên.</a:t>
            </a:r>
            <a:endParaRPr lang="en-US" sz="2600" dirty="0">
              <a:solidFill>
                <a:srgbClr val="FFFF00"/>
              </a:solidFill>
              <a:latin typeface="Calibri"/>
              <a:ea typeface="Calibri"/>
              <a:cs typeface="Times New Roman"/>
            </a:endParaRPr>
          </a:p>
        </p:txBody>
      </p:sp>
    </p:spTree>
    <p:extLst>
      <p:ext uri="{BB962C8B-B14F-4D97-AF65-F5344CB8AC3E}">
        <p14:creationId xmlns:p14="http://schemas.microsoft.com/office/powerpoint/2010/main" val="28533730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circle(in)">
                                      <p:cBhvr>
                                        <p:cTn id="7" dur="20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389195" y="325692"/>
            <a:ext cx="4500641" cy="769441"/>
            <a:chOff x="994820" y="448892"/>
            <a:chExt cx="5886671" cy="769441"/>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595869" y="448892"/>
              <a:ext cx="4471858" cy="769441"/>
            </a:xfrm>
            <a:prstGeom prst="rect">
              <a:avLst/>
            </a:prstGeom>
            <a:noFill/>
          </p:spPr>
          <p:txBody>
            <a:bodyPr wrap="none" rtlCol="0">
              <a:spAutoFit/>
            </a:bodyPr>
            <a:lstStyle/>
            <a:p>
              <a:r>
                <a:rPr lang="en-US" altLang="zh-CN" sz="44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LUYỆN TẬP</a:t>
              </a:r>
              <a:endParaRPr lang="zh-CN" altLang="en-US" sz="4400" b="1" dirty="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endParaRPr>
            </a:p>
          </p:txBody>
        </p:sp>
      </p:grpSp>
      <p:sp>
        <p:nvSpPr>
          <p:cNvPr id="97" name="Rectangle 96"/>
          <p:cNvSpPr/>
          <p:nvPr/>
        </p:nvSpPr>
        <p:spPr>
          <a:xfrm>
            <a:off x="389195" y="1233940"/>
            <a:ext cx="4582758" cy="1189108"/>
          </a:xfrm>
          <a:prstGeom prst="rect">
            <a:avLst/>
          </a:prstGeom>
        </p:spPr>
        <p:txBody>
          <a:bodyPr wrap="square">
            <a:spAutoFit/>
          </a:bodyPr>
          <a:lstStyle/>
          <a:p>
            <a:pPr algn="just">
              <a:lnSpc>
                <a:spcPct val="115000"/>
              </a:lnSpc>
              <a:spcAft>
                <a:spcPts val="0"/>
              </a:spcAft>
            </a:pPr>
            <a:r>
              <a:rPr lang="en-US" sz="3200" b="1" dirty="0" err="1" smtClean="0">
                <a:solidFill>
                  <a:srgbClr val="FFFF00"/>
                </a:solidFill>
                <a:latin typeface="Times New Roman"/>
                <a:ea typeface="Calibri"/>
                <a:cs typeface="Times New Roman"/>
              </a:rPr>
              <a:t>Bài</a:t>
            </a:r>
            <a:r>
              <a:rPr lang="en-US" sz="3200" b="1" dirty="0" smtClean="0">
                <a:solidFill>
                  <a:srgbClr val="FFFF00"/>
                </a:solidFill>
                <a:latin typeface="Times New Roman"/>
                <a:ea typeface="Calibri"/>
                <a:cs typeface="Times New Roman"/>
              </a:rPr>
              <a:t> </a:t>
            </a:r>
            <a:r>
              <a:rPr lang="en-US" sz="3200" b="1" dirty="0" err="1" smtClean="0">
                <a:solidFill>
                  <a:srgbClr val="FFFF00"/>
                </a:solidFill>
                <a:latin typeface="Times New Roman"/>
                <a:ea typeface="Calibri"/>
                <a:cs typeface="Times New Roman"/>
              </a:rPr>
              <a:t>tập</a:t>
            </a:r>
            <a:r>
              <a:rPr lang="en-US" sz="3200" b="1" dirty="0" smtClean="0">
                <a:solidFill>
                  <a:srgbClr val="FFFF00"/>
                </a:solidFill>
                <a:latin typeface="Times New Roman"/>
                <a:ea typeface="Calibri"/>
                <a:cs typeface="Times New Roman"/>
              </a:rPr>
              <a:t> 1</a:t>
            </a:r>
            <a:r>
              <a:rPr lang="en-US" sz="3200" b="1" dirty="0">
                <a:solidFill>
                  <a:srgbClr val="FFFF00"/>
                </a:solidFill>
                <a:latin typeface="Times New Roman"/>
                <a:ea typeface="Calibri"/>
                <a:cs typeface="Times New Roman"/>
              </a:rPr>
              <a:t>. </a:t>
            </a:r>
            <a:r>
              <a:rPr lang="en-US" sz="3200" b="1" dirty="0" err="1" smtClean="0">
                <a:solidFill>
                  <a:srgbClr val="FFFF00"/>
                </a:solidFill>
                <a:latin typeface="Times New Roman"/>
                <a:ea typeface="Calibri"/>
                <a:cs typeface="Times New Roman"/>
              </a:rPr>
              <a:t>Lựa</a:t>
            </a:r>
            <a:r>
              <a:rPr lang="en-US" sz="3200" b="1" dirty="0" smtClean="0">
                <a:solidFill>
                  <a:srgbClr val="FFFF00"/>
                </a:solidFill>
                <a:latin typeface="Times New Roman"/>
                <a:ea typeface="Calibri"/>
                <a:cs typeface="Times New Roman"/>
              </a:rPr>
              <a:t> </a:t>
            </a:r>
            <a:r>
              <a:rPr lang="en-US" sz="3200" b="1" dirty="0" err="1" smtClean="0">
                <a:solidFill>
                  <a:srgbClr val="FFFF00"/>
                </a:solidFill>
                <a:latin typeface="Times New Roman"/>
                <a:ea typeface="Calibri"/>
                <a:cs typeface="Times New Roman"/>
              </a:rPr>
              <a:t>chọn</a:t>
            </a:r>
            <a:r>
              <a:rPr lang="en-US" sz="3200" b="1" dirty="0" smtClean="0">
                <a:solidFill>
                  <a:srgbClr val="FFFF00"/>
                </a:solidFill>
                <a:latin typeface="Times New Roman"/>
                <a:ea typeface="Calibri"/>
                <a:cs typeface="Times New Roman"/>
              </a:rPr>
              <a:t> </a:t>
            </a:r>
            <a:r>
              <a:rPr lang="en-US" sz="3200" b="1" dirty="0" err="1" smtClean="0">
                <a:solidFill>
                  <a:srgbClr val="FFFF00"/>
                </a:solidFill>
                <a:latin typeface="Times New Roman"/>
                <a:ea typeface="Calibri"/>
                <a:cs typeface="Times New Roman"/>
              </a:rPr>
              <a:t>đáp</a:t>
            </a:r>
            <a:r>
              <a:rPr lang="en-US" sz="3200" b="1" dirty="0" smtClean="0">
                <a:solidFill>
                  <a:srgbClr val="FFFF00"/>
                </a:solidFill>
                <a:latin typeface="Times New Roman"/>
                <a:ea typeface="Calibri"/>
                <a:cs typeface="Times New Roman"/>
              </a:rPr>
              <a:t> </a:t>
            </a:r>
            <a:r>
              <a:rPr lang="en-US" sz="3200" b="1" dirty="0" err="1" smtClean="0">
                <a:solidFill>
                  <a:srgbClr val="FFFF00"/>
                </a:solidFill>
                <a:latin typeface="Times New Roman"/>
                <a:ea typeface="Calibri"/>
                <a:cs typeface="Times New Roman"/>
              </a:rPr>
              <a:t>án</a:t>
            </a:r>
            <a:r>
              <a:rPr lang="en-US" sz="3200" b="1" dirty="0" smtClean="0">
                <a:solidFill>
                  <a:srgbClr val="FFFF00"/>
                </a:solidFill>
                <a:latin typeface="Times New Roman"/>
                <a:ea typeface="Calibri"/>
                <a:cs typeface="Times New Roman"/>
              </a:rPr>
              <a:t> </a:t>
            </a:r>
            <a:r>
              <a:rPr lang="en-US" sz="3200" b="1" dirty="0" err="1" smtClean="0">
                <a:solidFill>
                  <a:srgbClr val="FFFF00"/>
                </a:solidFill>
                <a:latin typeface="Times New Roman"/>
                <a:ea typeface="Calibri"/>
                <a:cs typeface="Times New Roman"/>
              </a:rPr>
              <a:t>đúng</a:t>
            </a:r>
            <a:endParaRPr lang="en-US" sz="3200" b="1" dirty="0">
              <a:solidFill>
                <a:srgbClr val="FFFF00"/>
              </a:solidFill>
              <a:effectLst/>
              <a:latin typeface="Calibri"/>
              <a:ea typeface="Calibri"/>
              <a:cs typeface="Times New Roman"/>
            </a:endParaRPr>
          </a:p>
        </p:txBody>
      </p:sp>
      <p:sp>
        <p:nvSpPr>
          <p:cNvPr id="98" name="Rectangle 97"/>
          <p:cNvSpPr/>
          <p:nvPr/>
        </p:nvSpPr>
        <p:spPr>
          <a:xfrm>
            <a:off x="862390" y="2317314"/>
            <a:ext cx="3680427" cy="3539430"/>
          </a:xfrm>
          <a:prstGeom prst="rect">
            <a:avLst/>
          </a:prstGeom>
        </p:spPr>
        <p:txBody>
          <a:bodyPr wrap="square">
            <a:spAutoFit/>
          </a:bodyPr>
          <a:lstStyle/>
          <a:p>
            <a:pPr indent="457200" algn="just">
              <a:spcAft>
                <a:spcPts val="0"/>
              </a:spcAft>
            </a:pPr>
            <a:r>
              <a:rPr lang="en-US" sz="3200" b="1" dirty="0" smtClean="0">
                <a:solidFill>
                  <a:schemeClr val="bg1"/>
                </a:solidFill>
                <a:latin typeface="Times New Roman" panose="02020603050405020304" pitchFamily="18" charset="0"/>
                <a:ea typeface="Calibri"/>
                <a:cs typeface="Times New Roman" panose="02020603050405020304" pitchFamily="18" charset="0"/>
              </a:rPr>
              <a:t>a. </a:t>
            </a:r>
            <a:r>
              <a:rPr lang="en-US" sz="3200" b="1" dirty="0" err="1" smtClean="0">
                <a:solidFill>
                  <a:schemeClr val="bg1"/>
                </a:solidFill>
                <a:latin typeface="Times New Roman" panose="02020603050405020304" pitchFamily="18" charset="0"/>
                <a:ea typeface="Calibri"/>
                <a:cs typeface="Times New Roman" panose="02020603050405020304" pitchFamily="18" charset="0"/>
              </a:rPr>
              <a:t>Đáp</a:t>
            </a:r>
            <a:r>
              <a:rPr lang="en-US" sz="3200" b="1" dirty="0" smtClean="0">
                <a:solidFill>
                  <a:schemeClr val="bg1"/>
                </a:solidFill>
                <a:latin typeface="Times New Roman" panose="02020603050405020304" pitchFamily="18" charset="0"/>
                <a:ea typeface="Calibri"/>
                <a:cs typeface="Times New Roman" panose="02020603050405020304" pitchFamily="18" charset="0"/>
              </a:rPr>
              <a:t> </a:t>
            </a:r>
            <a:r>
              <a:rPr lang="en-US" sz="3200" b="1" dirty="0" err="1">
                <a:solidFill>
                  <a:schemeClr val="bg1"/>
                </a:solidFill>
                <a:latin typeface="Times New Roman" panose="02020603050405020304" pitchFamily="18" charset="0"/>
                <a:ea typeface="Calibri"/>
                <a:cs typeface="Times New Roman" panose="02020603050405020304" pitchFamily="18" charset="0"/>
              </a:rPr>
              <a:t>án</a:t>
            </a:r>
            <a:r>
              <a:rPr lang="en-US" sz="3200" b="1" dirty="0">
                <a:solidFill>
                  <a:schemeClr val="bg1"/>
                </a:solidFill>
                <a:latin typeface="Times New Roman" panose="02020603050405020304" pitchFamily="18" charset="0"/>
                <a:ea typeface="Calibri"/>
                <a:cs typeface="Times New Roman" panose="02020603050405020304" pitchFamily="18" charset="0"/>
              </a:rPr>
              <a:t> </a:t>
            </a:r>
            <a:r>
              <a:rPr lang="en-US" sz="3200" b="1" dirty="0" smtClean="0">
                <a:solidFill>
                  <a:schemeClr val="bg1"/>
                </a:solidFill>
                <a:latin typeface="Times New Roman" panose="02020603050405020304" pitchFamily="18" charset="0"/>
                <a:ea typeface="Calibri"/>
                <a:cs typeface="Times New Roman" panose="02020603050405020304" pitchFamily="18" charset="0"/>
              </a:rPr>
              <a:t>C</a:t>
            </a:r>
            <a:endParaRPr lang="en-US" sz="3200" b="1" dirty="0">
              <a:solidFill>
                <a:schemeClr val="bg1"/>
              </a:solidFill>
              <a:latin typeface="Times New Roman" panose="02020603050405020304" pitchFamily="18" charset="0"/>
              <a:ea typeface="Calibri"/>
              <a:cs typeface="Times New Roman" panose="02020603050405020304" pitchFamily="18" charset="0"/>
            </a:endParaRPr>
          </a:p>
          <a:p>
            <a:pPr indent="457200" algn="just">
              <a:spcAft>
                <a:spcPts val="0"/>
              </a:spcAft>
            </a:pPr>
            <a:endParaRPr lang="en-US" sz="3200" b="1" dirty="0" smtClean="0">
              <a:solidFill>
                <a:schemeClr val="bg1"/>
              </a:solidFill>
              <a:latin typeface="Times New Roman" panose="02020603050405020304" pitchFamily="18" charset="0"/>
              <a:ea typeface="Calibri"/>
              <a:cs typeface="Times New Roman" panose="02020603050405020304" pitchFamily="18" charset="0"/>
            </a:endParaRPr>
          </a:p>
          <a:p>
            <a:pPr indent="457200" algn="just">
              <a:spcAft>
                <a:spcPts val="0"/>
              </a:spcAft>
            </a:pPr>
            <a:r>
              <a:rPr lang="en-US" sz="3200" b="1" dirty="0" smtClean="0">
                <a:solidFill>
                  <a:schemeClr val="bg1"/>
                </a:solidFill>
                <a:latin typeface="Times New Roman" panose="02020603050405020304" pitchFamily="18" charset="0"/>
                <a:ea typeface="Calibri"/>
                <a:cs typeface="Times New Roman" panose="02020603050405020304" pitchFamily="18" charset="0"/>
              </a:rPr>
              <a:t>b. </a:t>
            </a:r>
            <a:r>
              <a:rPr lang="en-US" sz="3200" b="1" dirty="0" err="1" smtClean="0">
                <a:solidFill>
                  <a:schemeClr val="bg1"/>
                </a:solidFill>
                <a:latin typeface="Times New Roman" panose="02020603050405020304" pitchFamily="18" charset="0"/>
                <a:ea typeface="Calibri"/>
                <a:cs typeface="Times New Roman" panose="02020603050405020304" pitchFamily="18" charset="0"/>
              </a:rPr>
              <a:t>Đáp</a:t>
            </a:r>
            <a:r>
              <a:rPr lang="en-US" sz="3200" b="1" dirty="0" smtClean="0">
                <a:solidFill>
                  <a:schemeClr val="bg1"/>
                </a:solidFill>
                <a:latin typeface="Times New Roman" panose="02020603050405020304" pitchFamily="18" charset="0"/>
                <a:ea typeface="Calibri"/>
                <a:cs typeface="Times New Roman" panose="02020603050405020304" pitchFamily="18" charset="0"/>
              </a:rPr>
              <a:t> </a:t>
            </a:r>
            <a:r>
              <a:rPr lang="en-US" sz="3200" b="1" dirty="0" err="1" smtClean="0">
                <a:solidFill>
                  <a:schemeClr val="bg1"/>
                </a:solidFill>
                <a:latin typeface="Times New Roman" panose="02020603050405020304" pitchFamily="18" charset="0"/>
                <a:ea typeface="Calibri"/>
                <a:cs typeface="Times New Roman" panose="02020603050405020304" pitchFamily="18" charset="0"/>
              </a:rPr>
              <a:t>án</a:t>
            </a:r>
            <a:r>
              <a:rPr lang="en-US" sz="3200" b="1" dirty="0" smtClean="0">
                <a:solidFill>
                  <a:schemeClr val="bg1"/>
                </a:solidFill>
                <a:latin typeface="Times New Roman" panose="02020603050405020304" pitchFamily="18" charset="0"/>
                <a:ea typeface="Calibri"/>
                <a:cs typeface="Times New Roman" panose="02020603050405020304" pitchFamily="18" charset="0"/>
              </a:rPr>
              <a:t> B</a:t>
            </a:r>
          </a:p>
          <a:p>
            <a:pPr indent="457200" algn="just">
              <a:spcAft>
                <a:spcPts val="0"/>
              </a:spcAft>
            </a:pPr>
            <a:endParaRPr lang="en-US" sz="3200" b="1" dirty="0" smtClean="0">
              <a:solidFill>
                <a:schemeClr val="bg1"/>
              </a:solidFill>
              <a:latin typeface="Times New Roman" panose="02020603050405020304" pitchFamily="18" charset="0"/>
              <a:ea typeface="Calibri"/>
              <a:cs typeface="Times New Roman" panose="02020603050405020304" pitchFamily="18" charset="0"/>
            </a:endParaRPr>
          </a:p>
          <a:p>
            <a:pPr indent="457200" algn="just">
              <a:spcAft>
                <a:spcPts val="0"/>
              </a:spcAft>
            </a:pPr>
            <a:r>
              <a:rPr lang="en-US" sz="3200" b="1" dirty="0" smtClean="0">
                <a:solidFill>
                  <a:schemeClr val="bg1"/>
                </a:solidFill>
                <a:latin typeface="Times New Roman" panose="02020603050405020304" pitchFamily="18" charset="0"/>
                <a:ea typeface="Calibri"/>
                <a:cs typeface="Times New Roman" panose="02020603050405020304" pitchFamily="18" charset="0"/>
              </a:rPr>
              <a:t>c</a:t>
            </a:r>
            <a:r>
              <a:rPr lang="en-US" sz="3200" b="1" dirty="0">
                <a:solidFill>
                  <a:schemeClr val="bg1"/>
                </a:solidFill>
                <a:latin typeface="Times New Roman" panose="02020603050405020304" pitchFamily="18" charset="0"/>
                <a:ea typeface="Calibri"/>
                <a:cs typeface="Times New Roman" panose="02020603050405020304" pitchFamily="18" charset="0"/>
              </a:rPr>
              <a:t>. </a:t>
            </a:r>
            <a:r>
              <a:rPr lang="en-US" sz="3200" b="1" dirty="0" err="1">
                <a:solidFill>
                  <a:schemeClr val="bg1"/>
                </a:solidFill>
                <a:latin typeface="Times New Roman" panose="02020603050405020304" pitchFamily="18" charset="0"/>
                <a:ea typeface="Calibri"/>
                <a:cs typeface="Times New Roman" panose="02020603050405020304" pitchFamily="18" charset="0"/>
              </a:rPr>
              <a:t>Đáp</a:t>
            </a:r>
            <a:r>
              <a:rPr lang="en-US" sz="3200" b="1" dirty="0">
                <a:solidFill>
                  <a:schemeClr val="bg1"/>
                </a:solidFill>
                <a:latin typeface="Times New Roman" panose="02020603050405020304" pitchFamily="18" charset="0"/>
                <a:ea typeface="Calibri"/>
                <a:cs typeface="Times New Roman" panose="02020603050405020304" pitchFamily="18" charset="0"/>
              </a:rPr>
              <a:t> </a:t>
            </a:r>
            <a:r>
              <a:rPr lang="en-US" sz="3200" b="1" dirty="0" err="1">
                <a:solidFill>
                  <a:schemeClr val="bg1"/>
                </a:solidFill>
                <a:latin typeface="Times New Roman" panose="02020603050405020304" pitchFamily="18" charset="0"/>
                <a:ea typeface="Calibri"/>
                <a:cs typeface="Times New Roman" panose="02020603050405020304" pitchFamily="18" charset="0"/>
              </a:rPr>
              <a:t>án</a:t>
            </a:r>
            <a:r>
              <a:rPr lang="en-US" sz="3200" b="1" dirty="0">
                <a:solidFill>
                  <a:schemeClr val="bg1"/>
                </a:solidFill>
                <a:latin typeface="Times New Roman" panose="02020603050405020304" pitchFamily="18" charset="0"/>
                <a:ea typeface="Calibri"/>
                <a:cs typeface="Times New Roman" panose="02020603050405020304" pitchFamily="18" charset="0"/>
              </a:rPr>
              <a:t> A</a:t>
            </a:r>
          </a:p>
          <a:p>
            <a:pPr indent="457200" algn="just">
              <a:spcAft>
                <a:spcPts val="0"/>
              </a:spcAft>
            </a:pPr>
            <a:endParaRPr lang="en-US" sz="3200" b="1" dirty="0" smtClean="0">
              <a:solidFill>
                <a:schemeClr val="bg1"/>
              </a:solidFill>
              <a:latin typeface="Times New Roman" panose="02020603050405020304" pitchFamily="18" charset="0"/>
              <a:ea typeface="Calibri"/>
              <a:cs typeface="Times New Roman" panose="02020603050405020304" pitchFamily="18" charset="0"/>
            </a:endParaRPr>
          </a:p>
          <a:p>
            <a:pPr indent="457200" algn="just">
              <a:spcAft>
                <a:spcPts val="0"/>
              </a:spcAft>
            </a:pPr>
            <a:r>
              <a:rPr lang="en-US" sz="3200" b="1" dirty="0" smtClean="0">
                <a:solidFill>
                  <a:schemeClr val="bg1"/>
                </a:solidFill>
                <a:latin typeface="Times New Roman" panose="02020603050405020304" pitchFamily="18" charset="0"/>
                <a:ea typeface="Calibri"/>
                <a:cs typeface="Times New Roman" panose="02020603050405020304" pitchFamily="18" charset="0"/>
              </a:rPr>
              <a:t>d</a:t>
            </a:r>
            <a:r>
              <a:rPr lang="en-US" sz="3200" b="1" dirty="0">
                <a:solidFill>
                  <a:schemeClr val="bg1"/>
                </a:solidFill>
                <a:latin typeface="Times New Roman" panose="02020603050405020304" pitchFamily="18" charset="0"/>
                <a:ea typeface="Calibri"/>
                <a:cs typeface="Times New Roman" panose="02020603050405020304" pitchFamily="18" charset="0"/>
              </a:rPr>
              <a:t>. </a:t>
            </a:r>
            <a:r>
              <a:rPr lang="en-US" sz="3200" b="1" dirty="0" err="1">
                <a:solidFill>
                  <a:schemeClr val="bg1"/>
                </a:solidFill>
                <a:latin typeface="Times New Roman" panose="02020603050405020304" pitchFamily="18" charset="0"/>
                <a:ea typeface="Calibri"/>
                <a:cs typeface="Times New Roman" panose="02020603050405020304" pitchFamily="18" charset="0"/>
              </a:rPr>
              <a:t>Đáp</a:t>
            </a:r>
            <a:r>
              <a:rPr lang="en-US" sz="3200" b="1" dirty="0">
                <a:solidFill>
                  <a:schemeClr val="bg1"/>
                </a:solidFill>
                <a:latin typeface="Times New Roman" panose="02020603050405020304" pitchFamily="18" charset="0"/>
                <a:ea typeface="Calibri"/>
                <a:cs typeface="Times New Roman" panose="02020603050405020304" pitchFamily="18" charset="0"/>
              </a:rPr>
              <a:t> </a:t>
            </a:r>
            <a:r>
              <a:rPr lang="en-US" sz="3200" b="1" dirty="0" err="1">
                <a:solidFill>
                  <a:schemeClr val="bg1"/>
                </a:solidFill>
                <a:latin typeface="Times New Roman" panose="02020603050405020304" pitchFamily="18" charset="0"/>
                <a:ea typeface="Calibri"/>
                <a:cs typeface="Times New Roman" panose="02020603050405020304" pitchFamily="18" charset="0"/>
              </a:rPr>
              <a:t>án</a:t>
            </a:r>
            <a:r>
              <a:rPr lang="en-US" sz="3200" b="1" dirty="0">
                <a:solidFill>
                  <a:schemeClr val="bg1"/>
                </a:solidFill>
                <a:latin typeface="Times New Roman" panose="02020603050405020304" pitchFamily="18" charset="0"/>
                <a:ea typeface="Calibri"/>
                <a:cs typeface="Times New Roman" panose="02020603050405020304" pitchFamily="18" charset="0"/>
              </a:rPr>
              <a:t> A</a:t>
            </a:r>
            <a:endParaRPr lang="en-US" sz="3200" b="1" dirty="0">
              <a:solidFill>
                <a:schemeClr val="bg1"/>
              </a:solidFill>
              <a:effectLst/>
              <a:latin typeface="Times New Roman" panose="02020603050405020304" pitchFamily="18" charset="0"/>
              <a:ea typeface="Calibri"/>
              <a:cs typeface="Times New Roman" panose="02020603050405020304" pitchFamily="18" charset="0"/>
            </a:endParaRP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67201" y="325692"/>
            <a:ext cx="6653891" cy="61680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38021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randombar(horizontal)">
                                      <p:cBhvr>
                                        <p:cTn id="7" dur="500"/>
                                        <p:tgtEl>
                                          <p:spTgt spid="97"/>
                                        </p:tgtEl>
                                      </p:cBhvr>
                                    </p:animEffect>
                                  </p:childTnLst>
                                </p:cTn>
                              </p:par>
                              <p:par>
                                <p:cTn id="8" presetID="6" presetClass="entr" presetSubtype="16" fill="hold" nodeType="withEffect">
                                  <p:stCondLst>
                                    <p:cond delay="0"/>
                                  </p:stCondLst>
                                  <p:childTnLst>
                                    <p:set>
                                      <p:cBhvr>
                                        <p:cTn id="9" dur="1" fill="hold">
                                          <p:stCondLst>
                                            <p:cond delay="0"/>
                                          </p:stCondLst>
                                        </p:cTn>
                                        <p:tgtEl>
                                          <p:spTgt spid="5122"/>
                                        </p:tgtEl>
                                        <p:attrNameLst>
                                          <p:attrName>style.visibility</p:attrName>
                                        </p:attrNameLst>
                                      </p:cBhvr>
                                      <p:to>
                                        <p:strVal val="visible"/>
                                      </p:to>
                                    </p:set>
                                    <p:animEffect transition="in" filter="circle(in)">
                                      <p:cBhvr>
                                        <p:cTn id="10" dur="2000"/>
                                        <p:tgtEl>
                                          <p:spTgt spid="5122"/>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98">
                                            <p:txEl>
                                              <p:pRg st="0" end="0"/>
                                            </p:txEl>
                                          </p:spTgt>
                                        </p:tgtEl>
                                        <p:attrNameLst>
                                          <p:attrName>style.visibility</p:attrName>
                                        </p:attrNameLst>
                                      </p:cBhvr>
                                      <p:to>
                                        <p:strVal val="visible"/>
                                      </p:to>
                                    </p:set>
                                    <p:animEffect transition="in" filter="circle(in)">
                                      <p:cBhvr>
                                        <p:cTn id="15" dur="2000"/>
                                        <p:tgtEl>
                                          <p:spTgt spid="98">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98">
                                            <p:txEl>
                                              <p:pRg st="2" end="2"/>
                                            </p:txEl>
                                          </p:spTgt>
                                        </p:tgtEl>
                                        <p:attrNameLst>
                                          <p:attrName>style.visibility</p:attrName>
                                        </p:attrNameLst>
                                      </p:cBhvr>
                                      <p:to>
                                        <p:strVal val="visible"/>
                                      </p:to>
                                    </p:set>
                                    <p:animEffect transition="in" filter="circle(in)">
                                      <p:cBhvr>
                                        <p:cTn id="20" dur="2000"/>
                                        <p:tgtEl>
                                          <p:spTgt spid="98">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98">
                                            <p:txEl>
                                              <p:pRg st="4" end="4"/>
                                            </p:txEl>
                                          </p:spTgt>
                                        </p:tgtEl>
                                        <p:attrNameLst>
                                          <p:attrName>style.visibility</p:attrName>
                                        </p:attrNameLst>
                                      </p:cBhvr>
                                      <p:to>
                                        <p:strVal val="visible"/>
                                      </p:to>
                                    </p:set>
                                    <p:animEffect transition="in" filter="circle(in)">
                                      <p:cBhvr>
                                        <p:cTn id="25" dur="2000"/>
                                        <p:tgtEl>
                                          <p:spTgt spid="98">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98">
                                            <p:txEl>
                                              <p:pRg st="6" end="6"/>
                                            </p:txEl>
                                          </p:spTgt>
                                        </p:tgtEl>
                                        <p:attrNameLst>
                                          <p:attrName>style.visibility</p:attrName>
                                        </p:attrNameLst>
                                      </p:cBhvr>
                                      <p:to>
                                        <p:strVal val="visible"/>
                                      </p:to>
                                    </p:set>
                                    <p:animEffect transition="in" filter="circle(in)">
                                      <p:cBhvr>
                                        <p:cTn id="30" dur="2000"/>
                                        <p:tgtEl>
                                          <p:spTgt spid="9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642114" y="325692"/>
            <a:ext cx="4500641" cy="769441"/>
            <a:chOff x="994820" y="448892"/>
            <a:chExt cx="5886671" cy="769441"/>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schemeClr val="accent6">
                      <a:lumMod val="75000"/>
                    </a:schemeClr>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6">
                      <a:lumMod val="75000"/>
                    </a:schemeClr>
                  </a:solidFill>
                </a:endParaRPr>
              </a:p>
            </p:txBody>
          </p:sp>
        </p:grpSp>
        <p:sp>
          <p:nvSpPr>
            <p:cNvPr id="94" name="文本框 93"/>
            <p:cNvSpPr txBox="1"/>
            <p:nvPr/>
          </p:nvSpPr>
          <p:spPr>
            <a:xfrm>
              <a:off x="1595870" y="448892"/>
              <a:ext cx="4471859" cy="769441"/>
            </a:xfrm>
            <a:prstGeom prst="rect">
              <a:avLst/>
            </a:prstGeom>
            <a:noFill/>
          </p:spPr>
          <p:txBody>
            <a:bodyPr wrap="none" rtlCol="0">
              <a:spAutoFit/>
            </a:bodyPr>
            <a:lstStyle/>
            <a:p>
              <a:r>
                <a:rPr lang="en-US" altLang="zh-CN" sz="44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LUYỆN TẬP</a:t>
              </a:r>
              <a:endParaRPr lang="zh-CN" altLang="en-US" sz="4400" b="1" dirty="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endParaRPr>
            </a:p>
          </p:txBody>
        </p:sp>
      </p:grpSp>
      <p:sp>
        <p:nvSpPr>
          <p:cNvPr id="2" name="Rectangle 1"/>
          <p:cNvSpPr/>
          <p:nvPr/>
        </p:nvSpPr>
        <p:spPr>
          <a:xfrm>
            <a:off x="1195126" y="1141683"/>
            <a:ext cx="1962397" cy="584775"/>
          </a:xfrm>
          <a:prstGeom prst="rect">
            <a:avLst/>
          </a:prstGeom>
        </p:spPr>
        <p:txBody>
          <a:bodyPr wrap="none">
            <a:spAutoFit/>
          </a:bodyPr>
          <a:lstStyle/>
          <a:p>
            <a:r>
              <a:rPr lang="en-US" sz="3200" b="1" dirty="0" err="1">
                <a:solidFill>
                  <a:srgbClr val="FFFF00"/>
                </a:solidFill>
                <a:latin typeface="Times New Roman"/>
                <a:ea typeface="Calibri"/>
                <a:cs typeface="Times New Roman"/>
              </a:rPr>
              <a:t>Bài</a:t>
            </a:r>
            <a:r>
              <a:rPr lang="en-US" sz="3200" b="1" dirty="0">
                <a:solidFill>
                  <a:srgbClr val="FFFF00"/>
                </a:solidFill>
                <a:latin typeface="Times New Roman"/>
                <a:ea typeface="Calibri"/>
                <a:cs typeface="Times New Roman"/>
              </a:rPr>
              <a:t> </a:t>
            </a:r>
            <a:r>
              <a:rPr lang="en-US" sz="3200" b="1" dirty="0" err="1">
                <a:solidFill>
                  <a:srgbClr val="FFFF00"/>
                </a:solidFill>
                <a:latin typeface="Times New Roman"/>
                <a:ea typeface="Calibri"/>
                <a:cs typeface="Times New Roman"/>
              </a:rPr>
              <a:t>tập</a:t>
            </a:r>
            <a:r>
              <a:rPr lang="en-US" sz="3200" b="1" dirty="0">
                <a:solidFill>
                  <a:srgbClr val="FFFF00"/>
                </a:solidFill>
                <a:latin typeface="Times New Roman"/>
                <a:ea typeface="Calibri"/>
                <a:cs typeface="Times New Roman"/>
              </a:rPr>
              <a:t> </a:t>
            </a:r>
            <a:r>
              <a:rPr lang="en-US" sz="3200" b="1" dirty="0" smtClean="0">
                <a:solidFill>
                  <a:srgbClr val="FFFF00"/>
                </a:solidFill>
                <a:latin typeface="Times New Roman"/>
                <a:ea typeface="Calibri"/>
                <a:cs typeface="Times New Roman"/>
              </a:rPr>
              <a:t>2. </a:t>
            </a:r>
            <a:endParaRPr lang="en-US" sz="3200" dirty="0">
              <a:solidFill>
                <a:srgbClr val="FFFF00"/>
              </a:solidFill>
            </a:endParaRP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6819" y="1905768"/>
            <a:ext cx="10335380" cy="45013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289494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6146"/>
                                        </p:tgtEl>
                                        <p:attrNameLst>
                                          <p:attrName>style.visibility</p:attrName>
                                        </p:attrNameLst>
                                      </p:cBhvr>
                                      <p:to>
                                        <p:strVal val="visible"/>
                                      </p:to>
                                    </p:set>
                                    <p:animEffect transition="in" filter="circle(in)">
                                      <p:cBhvr>
                                        <p:cTn id="10" dur="20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389195" y="325692"/>
            <a:ext cx="4500641" cy="769441"/>
            <a:chOff x="994820" y="448892"/>
            <a:chExt cx="5886671" cy="769441"/>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595870" y="448892"/>
              <a:ext cx="4471859" cy="769441"/>
            </a:xfrm>
            <a:prstGeom prst="rect">
              <a:avLst/>
            </a:prstGeom>
            <a:noFill/>
          </p:spPr>
          <p:txBody>
            <a:bodyPr wrap="none" rtlCol="0">
              <a:spAutoFit/>
            </a:bodyPr>
            <a:lstStyle/>
            <a:p>
              <a:r>
                <a:rPr lang="en-US" altLang="zh-CN" sz="44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LUYỆN TẬP</a:t>
              </a:r>
              <a:endParaRPr lang="zh-CN" altLang="en-US" sz="4400" b="1" dirty="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endParaRPr>
            </a:p>
          </p:txBody>
        </p:sp>
      </p:grpSp>
      <p:sp>
        <p:nvSpPr>
          <p:cNvPr id="2" name="Rectangle 1"/>
          <p:cNvSpPr/>
          <p:nvPr/>
        </p:nvSpPr>
        <p:spPr>
          <a:xfrm>
            <a:off x="1399407" y="1366700"/>
            <a:ext cx="2185214" cy="646331"/>
          </a:xfrm>
          <a:prstGeom prst="rect">
            <a:avLst/>
          </a:prstGeom>
        </p:spPr>
        <p:txBody>
          <a:bodyPr wrap="none">
            <a:spAutoFit/>
          </a:bodyPr>
          <a:lstStyle/>
          <a:p>
            <a:r>
              <a:rPr lang="en-US" sz="3600" b="1" dirty="0" err="1">
                <a:solidFill>
                  <a:srgbClr val="FFFF00"/>
                </a:solidFill>
                <a:latin typeface="Times New Roman"/>
                <a:ea typeface="Calibri"/>
                <a:cs typeface="Times New Roman"/>
              </a:rPr>
              <a:t>Bài</a:t>
            </a:r>
            <a:r>
              <a:rPr lang="en-US" sz="3600" b="1" dirty="0">
                <a:solidFill>
                  <a:srgbClr val="FFFF00"/>
                </a:solidFill>
                <a:latin typeface="Times New Roman"/>
                <a:ea typeface="Calibri"/>
                <a:cs typeface="Times New Roman"/>
              </a:rPr>
              <a:t> </a:t>
            </a:r>
            <a:r>
              <a:rPr lang="en-US" sz="3600" b="1" dirty="0" err="1">
                <a:solidFill>
                  <a:srgbClr val="FFFF00"/>
                </a:solidFill>
                <a:latin typeface="Times New Roman"/>
                <a:ea typeface="Calibri"/>
                <a:cs typeface="Times New Roman"/>
              </a:rPr>
              <a:t>tập</a:t>
            </a:r>
            <a:r>
              <a:rPr lang="en-US" sz="3600" b="1" dirty="0">
                <a:solidFill>
                  <a:srgbClr val="FFFF00"/>
                </a:solidFill>
                <a:latin typeface="Times New Roman"/>
                <a:ea typeface="Calibri"/>
                <a:cs typeface="Times New Roman"/>
              </a:rPr>
              <a:t> </a:t>
            </a:r>
            <a:r>
              <a:rPr lang="en-US" sz="3600" b="1" dirty="0" smtClean="0">
                <a:solidFill>
                  <a:srgbClr val="FFFF00"/>
                </a:solidFill>
                <a:latin typeface="Times New Roman"/>
                <a:ea typeface="Calibri"/>
                <a:cs typeface="Times New Roman"/>
              </a:rPr>
              <a:t>2. </a:t>
            </a:r>
            <a:endParaRPr lang="en-US" sz="3600" dirty="0">
              <a:solidFill>
                <a:srgbClr val="FFFF00"/>
              </a:solidFill>
            </a:endParaRPr>
          </a:p>
        </p:txBody>
      </p:sp>
      <p:graphicFrame>
        <p:nvGraphicFramePr>
          <p:cNvPr id="3" name="Table 2"/>
          <p:cNvGraphicFramePr>
            <a:graphicFrameLocks noGrp="1"/>
          </p:cNvGraphicFramePr>
          <p:nvPr>
            <p:extLst>
              <p:ext uri="{D42A27DB-BD31-4B8C-83A1-F6EECF244321}">
                <p14:modId xmlns:p14="http://schemas.microsoft.com/office/powerpoint/2010/main" val="1099246884"/>
              </p:ext>
            </p:extLst>
          </p:nvPr>
        </p:nvGraphicFramePr>
        <p:xfrm>
          <a:off x="627525" y="2580056"/>
          <a:ext cx="10860841" cy="2362705"/>
        </p:xfrm>
        <a:graphic>
          <a:graphicData uri="http://schemas.openxmlformats.org/drawingml/2006/table">
            <a:tbl>
              <a:tblPr firstRow="1" bandRow="1">
                <a:tableStyleId>{5C22544A-7EE6-4342-B048-85BDC9FD1C3A}</a:tableStyleId>
              </a:tblPr>
              <a:tblGrid>
                <a:gridCol w="4246032"/>
                <a:gridCol w="3083669"/>
                <a:gridCol w="3531140"/>
              </a:tblGrid>
              <a:tr h="510846">
                <a:tc>
                  <a:txBody>
                    <a:bodyPr/>
                    <a:lstStyle/>
                    <a:p>
                      <a:pPr algn="ctr"/>
                      <a:r>
                        <a:rPr lang="en-US" sz="3200" dirty="0" err="1" smtClean="0">
                          <a:solidFill>
                            <a:schemeClr val="tx1"/>
                          </a:solidFill>
                          <a:latin typeface="Times New Roman" panose="02020603050405020304" pitchFamily="18" charset="0"/>
                          <a:cs typeface="Times New Roman" panose="02020603050405020304" pitchFamily="18" charset="0"/>
                        </a:rPr>
                        <a:t>Đới</a:t>
                      </a:r>
                      <a:r>
                        <a:rPr lang="en-US" sz="3200" baseline="0" dirty="0" smtClean="0">
                          <a:solidFill>
                            <a:schemeClr val="tx1"/>
                          </a:solidFill>
                          <a:latin typeface="Times New Roman" panose="02020603050405020304" pitchFamily="18" charset="0"/>
                          <a:cs typeface="Times New Roman" panose="02020603050405020304" pitchFamily="18" charset="0"/>
                        </a:rPr>
                        <a:t> </a:t>
                      </a:r>
                      <a:r>
                        <a:rPr lang="en-US" sz="3200" baseline="0" dirty="0" err="1" smtClean="0">
                          <a:solidFill>
                            <a:schemeClr val="tx1"/>
                          </a:solidFill>
                          <a:latin typeface="Times New Roman" panose="02020603050405020304" pitchFamily="18" charset="0"/>
                          <a:cs typeface="Times New Roman" panose="02020603050405020304" pitchFamily="18" charset="0"/>
                        </a:rPr>
                        <a:t>nóng</a:t>
                      </a:r>
                      <a:endParaRPr lang="en-US" sz="3200" dirty="0">
                        <a:solidFill>
                          <a:schemeClr val="tx1"/>
                        </a:solidFill>
                        <a:latin typeface="Times New Roman" panose="02020603050405020304" pitchFamily="18" charset="0"/>
                        <a:cs typeface="Times New Roman" panose="02020603050405020304" pitchFamily="18" charset="0"/>
                      </a:endParaRPr>
                    </a:p>
                  </a:txBody>
                  <a:tcPr>
                    <a:solidFill>
                      <a:schemeClr val="accent2"/>
                    </a:solidFill>
                  </a:tcPr>
                </a:tc>
                <a:tc>
                  <a:txBody>
                    <a:bodyPr/>
                    <a:lstStyle/>
                    <a:p>
                      <a:pPr algn="ctr"/>
                      <a:r>
                        <a:rPr lang="en-US" sz="3200" dirty="0" err="1" smtClean="0">
                          <a:solidFill>
                            <a:schemeClr val="tx1"/>
                          </a:solidFill>
                          <a:latin typeface="Times New Roman" panose="02020603050405020304" pitchFamily="18" charset="0"/>
                          <a:cs typeface="Times New Roman" panose="02020603050405020304" pitchFamily="18" charset="0"/>
                        </a:rPr>
                        <a:t>Đới</a:t>
                      </a:r>
                      <a:r>
                        <a:rPr lang="en-US" sz="3200" baseline="0" dirty="0" smtClean="0">
                          <a:solidFill>
                            <a:schemeClr val="tx1"/>
                          </a:solidFill>
                          <a:latin typeface="Times New Roman" panose="02020603050405020304" pitchFamily="18" charset="0"/>
                          <a:cs typeface="Times New Roman" panose="02020603050405020304" pitchFamily="18" charset="0"/>
                        </a:rPr>
                        <a:t> </a:t>
                      </a:r>
                      <a:r>
                        <a:rPr lang="en-US" sz="3200" baseline="0" dirty="0" err="1" smtClean="0">
                          <a:solidFill>
                            <a:schemeClr val="tx1"/>
                          </a:solidFill>
                          <a:latin typeface="Times New Roman" panose="02020603050405020304" pitchFamily="18" charset="0"/>
                          <a:cs typeface="Times New Roman" panose="02020603050405020304" pitchFamily="18" charset="0"/>
                        </a:rPr>
                        <a:t>lạnh</a:t>
                      </a:r>
                      <a:endParaRPr lang="en-US" sz="3200" dirty="0">
                        <a:solidFill>
                          <a:schemeClr val="tx1"/>
                        </a:solidFill>
                        <a:latin typeface="Times New Roman" panose="02020603050405020304" pitchFamily="18" charset="0"/>
                        <a:cs typeface="Times New Roman" panose="02020603050405020304" pitchFamily="18" charset="0"/>
                      </a:endParaRPr>
                    </a:p>
                  </a:txBody>
                  <a:tcPr>
                    <a:solidFill>
                      <a:schemeClr val="accent2"/>
                    </a:solidFill>
                  </a:tcPr>
                </a:tc>
                <a:tc>
                  <a:txBody>
                    <a:bodyPr/>
                    <a:lstStyle/>
                    <a:p>
                      <a:pPr algn="ctr"/>
                      <a:r>
                        <a:rPr lang="en-US" sz="3200" dirty="0" err="1" smtClean="0">
                          <a:solidFill>
                            <a:schemeClr val="tx1"/>
                          </a:solidFill>
                          <a:latin typeface="Times New Roman" panose="02020603050405020304" pitchFamily="18" charset="0"/>
                          <a:cs typeface="Times New Roman" panose="02020603050405020304" pitchFamily="18" charset="0"/>
                        </a:rPr>
                        <a:t>Đới</a:t>
                      </a:r>
                      <a:r>
                        <a:rPr lang="en-US" sz="3200" baseline="0" dirty="0" smtClean="0">
                          <a:solidFill>
                            <a:schemeClr val="tx1"/>
                          </a:solidFill>
                          <a:latin typeface="Times New Roman" panose="02020603050405020304" pitchFamily="18" charset="0"/>
                          <a:cs typeface="Times New Roman" panose="02020603050405020304" pitchFamily="18" charset="0"/>
                        </a:rPr>
                        <a:t> </a:t>
                      </a:r>
                      <a:r>
                        <a:rPr lang="en-US" sz="3200" baseline="0" dirty="0" err="1" smtClean="0">
                          <a:solidFill>
                            <a:schemeClr val="tx1"/>
                          </a:solidFill>
                          <a:latin typeface="Times New Roman" panose="02020603050405020304" pitchFamily="18" charset="0"/>
                          <a:cs typeface="Times New Roman" panose="02020603050405020304" pitchFamily="18" charset="0"/>
                        </a:rPr>
                        <a:t>ôn</a:t>
                      </a:r>
                      <a:r>
                        <a:rPr lang="en-US" sz="3200" baseline="0" dirty="0" smtClean="0">
                          <a:solidFill>
                            <a:schemeClr val="tx1"/>
                          </a:solidFill>
                          <a:latin typeface="Times New Roman" panose="02020603050405020304" pitchFamily="18" charset="0"/>
                          <a:cs typeface="Times New Roman" panose="02020603050405020304" pitchFamily="18" charset="0"/>
                        </a:rPr>
                        <a:t> </a:t>
                      </a:r>
                      <a:r>
                        <a:rPr lang="en-US" sz="3200" baseline="0" dirty="0" err="1" smtClean="0">
                          <a:solidFill>
                            <a:schemeClr val="tx1"/>
                          </a:solidFill>
                          <a:latin typeface="Times New Roman" panose="02020603050405020304" pitchFamily="18" charset="0"/>
                          <a:cs typeface="Times New Roman" panose="02020603050405020304" pitchFamily="18" charset="0"/>
                        </a:rPr>
                        <a:t>hòa</a:t>
                      </a:r>
                      <a:endParaRPr lang="en-US" sz="3200" dirty="0">
                        <a:solidFill>
                          <a:schemeClr val="tx1"/>
                        </a:solidFill>
                        <a:latin typeface="Times New Roman" panose="02020603050405020304" pitchFamily="18" charset="0"/>
                        <a:cs typeface="Times New Roman" panose="02020603050405020304" pitchFamily="18" charset="0"/>
                      </a:endParaRPr>
                    </a:p>
                  </a:txBody>
                  <a:tcPr>
                    <a:solidFill>
                      <a:schemeClr val="accent2"/>
                    </a:solidFill>
                  </a:tcPr>
                </a:tc>
              </a:tr>
              <a:tr h="1783585">
                <a:tc>
                  <a:txBody>
                    <a:bodyPr/>
                    <a:lstStyle/>
                    <a:p>
                      <a:endParaRPr lang="en-US" dirty="0"/>
                    </a:p>
                  </a:txBody>
                  <a:tcPr>
                    <a:solidFill>
                      <a:schemeClr val="accent3">
                        <a:lumMod val="75000"/>
                      </a:schemeClr>
                    </a:solidFill>
                  </a:tcPr>
                </a:tc>
                <a:tc>
                  <a:txBody>
                    <a:bodyPr/>
                    <a:lstStyle/>
                    <a:p>
                      <a:endParaRPr lang="en-US" dirty="0"/>
                    </a:p>
                  </a:txBody>
                  <a:tcPr>
                    <a:solidFill>
                      <a:schemeClr val="accent3">
                        <a:lumMod val="75000"/>
                      </a:schemeClr>
                    </a:solidFill>
                  </a:tcPr>
                </a:tc>
                <a:tc>
                  <a:txBody>
                    <a:bodyPr/>
                    <a:lstStyle/>
                    <a:p>
                      <a:endParaRPr lang="en-US" dirty="0"/>
                    </a:p>
                  </a:txBody>
                  <a:tcPr>
                    <a:solidFill>
                      <a:schemeClr val="accent3">
                        <a:lumMod val="75000"/>
                      </a:schemeClr>
                    </a:solidFill>
                  </a:tcPr>
                </a:tc>
              </a:tr>
            </a:tbl>
          </a:graphicData>
        </a:graphic>
      </p:graphicFrame>
      <p:sp>
        <p:nvSpPr>
          <p:cNvPr id="11" name="Rectangle 10"/>
          <p:cNvSpPr/>
          <p:nvPr/>
        </p:nvSpPr>
        <p:spPr>
          <a:xfrm>
            <a:off x="764520" y="3339776"/>
            <a:ext cx="4002033" cy="1384995"/>
          </a:xfrm>
          <a:prstGeom prst="rect">
            <a:avLst/>
          </a:prstGeom>
        </p:spPr>
        <p:txBody>
          <a:bodyPr wrap="square">
            <a:spAutoFit/>
          </a:bodyPr>
          <a:lstStyle/>
          <a:p>
            <a:pPr algn="just"/>
            <a:r>
              <a:rPr lang="en-US" sz="2800" b="1" dirty="0" err="1">
                <a:solidFill>
                  <a:schemeClr val="bg1"/>
                </a:solidFill>
                <a:latin typeface="Times New Roman" panose="02020603050405020304" pitchFamily="18" charset="0"/>
                <a:cs typeface="Times New Roman" panose="02020603050405020304" pitchFamily="18" charset="0"/>
              </a:rPr>
              <a:t>Sư</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tử</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báo</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gấm</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voi</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vượn</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dương</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xỉ</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bao</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báp</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phong</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lan</a:t>
            </a:r>
            <a:r>
              <a:rPr lang="en-US" sz="2800" b="1" dirty="0">
                <a:solidFill>
                  <a:schemeClr val="bg1"/>
                </a:solidFill>
                <a:latin typeface="Times New Roman" panose="02020603050405020304" pitchFamily="18" charset="0"/>
                <a:cs typeface="Times New Roman" panose="02020603050405020304" pitchFamily="18" charset="0"/>
              </a:rPr>
              <a:t>.</a:t>
            </a:r>
          </a:p>
        </p:txBody>
      </p:sp>
      <p:sp>
        <p:nvSpPr>
          <p:cNvPr id="5" name="Rectangle 4"/>
          <p:cNvSpPr/>
          <p:nvPr/>
        </p:nvSpPr>
        <p:spPr>
          <a:xfrm>
            <a:off x="4964876" y="3339776"/>
            <a:ext cx="2769733" cy="523220"/>
          </a:xfrm>
          <a:prstGeom prst="rect">
            <a:avLst/>
          </a:prstGeom>
        </p:spPr>
        <p:txBody>
          <a:bodyPr wrap="none">
            <a:spAutoFit/>
          </a:bodyPr>
          <a:lstStyle/>
          <a:p>
            <a:r>
              <a:rPr lang="en-US" sz="2800" b="1" dirty="0" err="1">
                <a:solidFill>
                  <a:schemeClr val="bg1"/>
                </a:solidFill>
                <a:latin typeface="Times New Roman" panose="02020603050405020304" pitchFamily="18" charset="0"/>
                <a:cs typeface="Times New Roman" panose="02020603050405020304" pitchFamily="18" charset="0"/>
              </a:rPr>
              <a:t>Gấu</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trắng</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địa</a:t>
            </a:r>
            <a:r>
              <a:rPr lang="en-US" sz="2800" b="1" dirty="0">
                <a:solidFill>
                  <a:schemeClr val="bg1"/>
                </a:solidFill>
                <a:latin typeface="Times New Roman" panose="02020603050405020304" pitchFamily="18" charset="0"/>
                <a:cs typeface="Times New Roman" panose="02020603050405020304" pitchFamily="18" charset="0"/>
              </a:rPr>
              <a:t> y.</a:t>
            </a:r>
          </a:p>
        </p:txBody>
      </p:sp>
      <p:sp>
        <p:nvSpPr>
          <p:cNvPr id="6" name="Rectangle 5"/>
          <p:cNvSpPr/>
          <p:nvPr/>
        </p:nvSpPr>
        <p:spPr>
          <a:xfrm>
            <a:off x="8038973" y="3339775"/>
            <a:ext cx="3303477" cy="1384995"/>
          </a:xfrm>
          <a:prstGeom prst="rect">
            <a:avLst/>
          </a:prstGeom>
        </p:spPr>
        <p:txBody>
          <a:bodyPr wrap="square">
            <a:spAutoFit/>
          </a:bodyPr>
          <a:lstStyle/>
          <a:p>
            <a:pPr algn="just"/>
            <a:r>
              <a:rPr lang="en-US" sz="2800" b="1" dirty="0" err="1">
                <a:solidFill>
                  <a:schemeClr val="bg1"/>
                </a:solidFill>
                <a:latin typeface="Times New Roman" panose="02020603050405020304" pitchFamily="18" charset="0"/>
                <a:cs typeface="Times New Roman" panose="02020603050405020304" pitchFamily="18" charset="0"/>
              </a:rPr>
              <a:t>Chó</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sói</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tùng</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lãnh</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sam</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phong</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lá</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đỏ</a:t>
            </a:r>
            <a:r>
              <a:rPr lang="en-US" sz="2800" b="1" dirty="0">
                <a:solidFill>
                  <a:schemeClr val="bg1"/>
                </a:solidFill>
                <a:latin typeface="Times New Roman" panose="02020603050405020304" pitchFamily="18" charset="0"/>
                <a:cs typeface="Times New Roman" panose="02020603050405020304" pitchFamily="18" charset="0"/>
              </a:rPr>
              <a:t>, ô </a:t>
            </a:r>
            <a:r>
              <a:rPr lang="en-US" sz="2800" b="1" dirty="0" err="1">
                <a:solidFill>
                  <a:schemeClr val="bg1"/>
                </a:solidFill>
                <a:latin typeface="Times New Roman" panose="02020603050405020304" pitchFamily="18" charset="0"/>
                <a:cs typeface="Times New Roman" panose="02020603050405020304" pitchFamily="18" charset="0"/>
              </a:rPr>
              <a:t>liu</a:t>
            </a:r>
            <a:r>
              <a:rPr lang="en-US" sz="2800" b="1" dirty="0">
                <a:solidFill>
                  <a:schemeClr val="bg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2366217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2"/>
                                        </p:tgtEl>
                                        <p:attrNameLst>
                                          <p:attrName>style.visibility</p:attrName>
                                        </p:attrNameLst>
                                      </p:cBhvr>
                                      <p:to>
                                        <p:strVal val="visible"/>
                                      </p:to>
                                    </p:set>
                                    <p:animEffect transition="in" filter="randombar(horizontal)">
                                      <p:cBhvr>
                                        <p:cTn id="7" dur="500"/>
                                        <p:tgtEl>
                                          <p:spTgt spid="9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par>
                                <p:cTn id="11" presetID="14" presetClass="entr" presetSubtype="1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500" fill="hold"/>
                                        <p:tgtEl>
                                          <p:spTgt spid="11"/>
                                        </p:tgtEl>
                                        <p:attrNameLst>
                                          <p:attrName>ppt_x</p:attrName>
                                        </p:attrNameLst>
                                      </p:cBhvr>
                                      <p:tavLst>
                                        <p:tav tm="0">
                                          <p:val>
                                            <p:strVal val="#ppt_x"/>
                                          </p:val>
                                        </p:tav>
                                        <p:tav tm="100000">
                                          <p:val>
                                            <p:strVal val="#ppt_x"/>
                                          </p:val>
                                        </p:tav>
                                      </p:tavLst>
                                    </p:anim>
                                    <p:anim calcmode="lin" valueType="num">
                                      <p:cBhvr additive="base">
                                        <p:cTn id="1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500" fill="hold"/>
                                        <p:tgtEl>
                                          <p:spTgt spid="5"/>
                                        </p:tgtEl>
                                        <p:attrNameLst>
                                          <p:attrName>ppt_x</p:attrName>
                                        </p:attrNameLst>
                                      </p:cBhvr>
                                      <p:tavLst>
                                        <p:tav tm="0">
                                          <p:val>
                                            <p:strVal val="#ppt_x"/>
                                          </p:val>
                                        </p:tav>
                                        <p:tav tm="100000">
                                          <p:val>
                                            <p:strVal val="#ppt_x"/>
                                          </p:val>
                                        </p:tav>
                                      </p:tavLst>
                                    </p:anim>
                                    <p:anim calcmode="lin" valueType="num">
                                      <p:cBhvr additive="base">
                                        <p:cTn id="2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additive="base">
                                        <p:cTn id="30" dur="500" fill="hold"/>
                                        <p:tgtEl>
                                          <p:spTgt spid="6"/>
                                        </p:tgtEl>
                                        <p:attrNameLst>
                                          <p:attrName>ppt_x</p:attrName>
                                        </p:attrNameLst>
                                      </p:cBhvr>
                                      <p:tavLst>
                                        <p:tav tm="0">
                                          <p:val>
                                            <p:strVal val="#ppt_x"/>
                                          </p:val>
                                        </p:tav>
                                        <p:tav tm="100000">
                                          <p:val>
                                            <p:strVal val="#ppt_x"/>
                                          </p:val>
                                        </p:tav>
                                      </p:tavLst>
                                    </p:anim>
                                    <p:anim calcmode="lin" valueType="num">
                                      <p:cBhvr additive="base">
                                        <p:cTn id="3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P spid="5"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389195" y="325692"/>
            <a:ext cx="4500641" cy="769441"/>
            <a:chOff x="994820" y="448892"/>
            <a:chExt cx="5886671" cy="769441"/>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595869" y="448892"/>
              <a:ext cx="4195852" cy="769441"/>
            </a:xfrm>
            <a:prstGeom prst="rect">
              <a:avLst/>
            </a:prstGeom>
            <a:noFill/>
          </p:spPr>
          <p:txBody>
            <a:bodyPr wrap="none" rtlCol="0">
              <a:spAutoFit/>
            </a:bodyPr>
            <a:lstStyle/>
            <a:p>
              <a:r>
                <a:rPr lang="en-US" altLang="zh-CN" sz="44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VẬN DỤNG</a:t>
              </a:r>
              <a:endParaRPr lang="zh-CN" altLang="en-US" sz="4400" b="1" dirty="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endParaRPr>
            </a:p>
          </p:txBody>
        </p:sp>
      </p:grpSp>
      <p:sp>
        <p:nvSpPr>
          <p:cNvPr id="4" name="Rectangle 3"/>
          <p:cNvSpPr/>
          <p:nvPr/>
        </p:nvSpPr>
        <p:spPr>
          <a:xfrm>
            <a:off x="498764" y="1348120"/>
            <a:ext cx="11352809" cy="4832092"/>
          </a:xfrm>
          <a:prstGeom prst="rect">
            <a:avLst/>
          </a:prstGeom>
        </p:spPr>
        <p:txBody>
          <a:bodyPr wrap="square">
            <a:spAutoFit/>
          </a:bodyPr>
          <a:lstStyle/>
          <a:p>
            <a:pPr algn="just">
              <a:spcAft>
                <a:spcPts val="0"/>
              </a:spcAft>
            </a:pPr>
            <a:r>
              <a:rPr lang="en-US" sz="4400" b="1" dirty="0">
                <a:solidFill>
                  <a:srgbClr val="FFFF00"/>
                </a:solidFill>
                <a:latin typeface="Times New Roman"/>
                <a:ea typeface="Calibri"/>
                <a:cs typeface="Times New Roman"/>
              </a:rPr>
              <a:t>1. </a:t>
            </a:r>
            <a:r>
              <a:rPr lang="en-US" sz="4400" b="1" dirty="0" err="1">
                <a:solidFill>
                  <a:srgbClr val="FFFF00"/>
                </a:solidFill>
                <a:latin typeface="Times New Roman"/>
                <a:ea typeface="Calibri"/>
                <a:cs typeface="Times New Roman"/>
              </a:rPr>
              <a:t>Hãy</a:t>
            </a:r>
            <a:r>
              <a:rPr lang="en-US" sz="4400" b="1" dirty="0">
                <a:solidFill>
                  <a:srgbClr val="FFFF00"/>
                </a:solidFill>
                <a:latin typeface="Times New Roman"/>
                <a:ea typeface="Calibri"/>
                <a:cs typeface="Times New Roman"/>
              </a:rPr>
              <a:t> </a:t>
            </a:r>
            <a:r>
              <a:rPr lang="en-US" sz="4400" b="1" dirty="0" err="1">
                <a:solidFill>
                  <a:srgbClr val="FFFF00"/>
                </a:solidFill>
                <a:latin typeface="Times New Roman"/>
                <a:ea typeface="Calibri"/>
                <a:cs typeface="Times New Roman"/>
              </a:rPr>
              <a:t>trình</a:t>
            </a:r>
            <a:r>
              <a:rPr lang="en-US" sz="4400" b="1" dirty="0">
                <a:solidFill>
                  <a:srgbClr val="FFFF00"/>
                </a:solidFill>
                <a:latin typeface="Times New Roman"/>
                <a:ea typeface="Calibri"/>
                <a:cs typeface="Times New Roman"/>
              </a:rPr>
              <a:t> </a:t>
            </a:r>
            <a:r>
              <a:rPr lang="en-US" sz="4400" b="1" dirty="0" err="1">
                <a:solidFill>
                  <a:srgbClr val="FFFF00"/>
                </a:solidFill>
                <a:latin typeface="Times New Roman"/>
                <a:ea typeface="Calibri"/>
                <a:cs typeface="Times New Roman"/>
              </a:rPr>
              <a:t>bày</a:t>
            </a:r>
            <a:r>
              <a:rPr lang="en-US" sz="4400" b="1" dirty="0">
                <a:solidFill>
                  <a:srgbClr val="FFFF00"/>
                </a:solidFill>
                <a:latin typeface="Times New Roman"/>
                <a:ea typeface="Calibri"/>
                <a:cs typeface="Times New Roman"/>
              </a:rPr>
              <a:t> </a:t>
            </a:r>
            <a:r>
              <a:rPr lang="en-US" sz="4400" b="1" dirty="0" err="1">
                <a:solidFill>
                  <a:srgbClr val="FFFF00"/>
                </a:solidFill>
                <a:latin typeface="Times New Roman"/>
                <a:ea typeface="Calibri"/>
                <a:cs typeface="Times New Roman"/>
              </a:rPr>
              <a:t>sự</a:t>
            </a:r>
            <a:r>
              <a:rPr lang="en-US" sz="4400" b="1" dirty="0">
                <a:solidFill>
                  <a:srgbClr val="FFFF00"/>
                </a:solidFill>
                <a:latin typeface="Times New Roman"/>
                <a:ea typeface="Calibri"/>
                <a:cs typeface="Times New Roman"/>
              </a:rPr>
              <a:t> </a:t>
            </a:r>
            <a:r>
              <a:rPr lang="en-US" sz="4400" b="1" dirty="0" err="1">
                <a:solidFill>
                  <a:srgbClr val="FFFF00"/>
                </a:solidFill>
                <a:latin typeface="Times New Roman"/>
                <a:ea typeface="Calibri"/>
                <a:cs typeface="Times New Roman"/>
              </a:rPr>
              <a:t>đa</a:t>
            </a:r>
            <a:r>
              <a:rPr lang="en-US" sz="4400" b="1" dirty="0">
                <a:solidFill>
                  <a:srgbClr val="FFFF00"/>
                </a:solidFill>
                <a:latin typeface="Times New Roman"/>
                <a:ea typeface="Calibri"/>
                <a:cs typeface="Times New Roman"/>
              </a:rPr>
              <a:t> </a:t>
            </a:r>
            <a:r>
              <a:rPr lang="en-US" sz="4400" b="1" dirty="0" err="1">
                <a:solidFill>
                  <a:srgbClr val="FFFF00"/>
                </a:solidFill>
                <a:latin typeface="Times New Roman"/>
                <a:ea typeface="Calibri"/>
                <a:cs typeface="Times New Roman"/>
              </a:rPr>
              <a:t>dạng</a:t>
            </a:r>
            <a:r>
              <a:rPr lang="en-US" sz="4400" b="1" dirty="0">
                <a:solidFill>
                  <a:srgbClr val="FFFF00"/>
                </a:solidFill>
                <a:latin typeface="Times New Roman"/>
                <a:ea typeface="Calibri"/>
                <a:cs typeface="Times New Roman"/>
              </a:rPr>
              <a:t> </a:t>
            </a:r>
            <a:r>
              <a:rPr lang="en-US" sz="4400" b="1" dirty="0" err="1">
                <a:solidFill>
                  <a:srgbClr val="FFFF00"/>
                </a:solidFill>
                <a:latin typeface="Times New Roman"/>
                <a:ea typeface="Calibri"/>
                <a:cs typeface="Times New Roman"/>
              </a:rPr>
              <a:t>của</a:t>
            </a:r>
            <a:r>
              <a:rPr lang="en-US" sz="4400" b="1" dirty="0">
                <a:solidFill>
                  <a:srgbClr val="FFFF00"/>
                </a:solidFill>
                <a:latin typeface="Times New Roman"/>
                <a:ea typeface="Calibri"/>
                <a:cs typeface="Times New Roman"/>
              </a:rPr>
              <a:t> </a:t>
            </a:r>
            <a:r>
              <a:rPr lang="en-US" sz="4400" b="1" dirty="0" err="1">
                <a:solidFill>
                  <a:srgbClr val="FFFF00"/>
                </a:solidFill>
                <a:latin typeface="Times New Roman"/>
                <a:ea typeface="Calibri"/>
                <a:cs typeface="Times New Roman"/>
              </a:rPr>
              <a:t>sinh</a:t>
            </a:r>
            <a:r>
              <a:rPr lang="en-US" sz="4400" b="1" dirty="0">
                <a:solidFill>
                  <a:srgbClr val="FFFF00"/>
                </a:solidFill>
                <a:latin typeface="Times New Roman"/>
                <a:ea typeface="Calibri"/>
                <a:cs typeface="Times New Roman"/>
              </a:rPr>
              <a:t> </a:t>
            </a:r>
            <a:r>
              <a:rPr lang="en-US" sz="4400" b="1" dirty="0" err="1">
                <a:solidFill>
                  <a:srgbClr val="FFFF00"/>
                </a:solidFill>
                <a:latin typeface="Times New Roman"/>
                <a:ea typeface="Calibri"/>
                <a:cs typeface="Times New Roman"/>
              </a:rPr>
              <a:t>vật</a:t>
            </a:r>
            <a:r>
              <a:rPr lang="en-US" sz="4400" b="1" dirty="0">
                <a:solidFill>
                  <a:srgbClr val="FFFF00"/>
                </a:solidFill>
                <a:latin typeface="Times New Roman"/>
                <a:ea typeface="Calibri"/>
                <a:cs typeface="Times New Roman"/>
              </a:rPr>
              <a:t> </a:t>
            </a:r>
            <a:r>
              <a:rPr lang="en-US" sz="4400" b="1" dirty="0" err="1">
                <a:solidFill>
                  <a:srgbClr val="FFFF00"/>
                </a:solidFill>
                <a:latin typeface="Times New Roman"/>
                <a:ea typeface="Calibri"/>
                <a:cs typeface="Times New Roman"/>
              </a:rPr>
              <a:t>trên</a:t>
            </a:r>
            <a:r>
              <a:rPr lang="en-US" sz="4400" b="1" dirty="0">
                <a:solidFill>
                  <a:srgbClr val="FFFF00"/>
                </a:solidFill>
                <a:latin typeface="Times New Roman"/>
                <a:ea typeface="Calibri"/>
                <a:cs typeface="Times New Roman"/>
              </a:rPr>
              <a:t> </a:t>
            </a:r>
            <a:r>
              <a:rPr lang="en-US" sz="4400" b="1" dirty="0" err="1">
                <a:solidFill>
                  <a:srgbClr val="FFFF00"/>
                </a:solidFill>
                <a:latin typeface="Times New Roman"/>
                <a:ea typeface="Calibri"/>
                <a:cs typeface="Times New Roman"/>
              </a:rPr>
              <a:t>Trái</a:t>
            </a:r>
            <a:r>
              <a:rPr lang="en-US" sz="4400" b="1" dirty="0">
                <a:solidFill>
                  <a:srgbClr val="FFFF00"/>
                </a:solidFill>
                <a:latin typeface="Times New Roman"/>
                <a:ea typeface="Calibri"/>
                <a:cs typeface="Times New Roman"/>
              </a:rPr>
              <a:t> </a:t>
            </a:r>
            <a:r>
              <a:rPr lang="en-US" sz="4400" b="1" dirty="0" err="1">
                <a:solidFill>
                  <a:srgbClr val="FFFF00"/>
                </a:solidFill>
                <a:latin typeface="Times New Roman"/>
                <a:ea typeface="Calibri"/>
                <a:cs typeface="Times New Roman"/>
              </a:rPr>
              <a:t>Đất</a:t>
            </a:r>
            <a:r>
              <a:rPr lang="en-US" sz="4400" b="1" dirty="0">
                <a:solidFill>
                  <a:srgbClr val="FFFF00"/>
                </a:solidFill>
                <a:latin typeface="Times New Roman"/>
                <a:ea typeface="Calibri"/>
                <a:cs typeface="Times New Roman"/>
              </a:rPr>
              <a:t>.</a:t>
            </a:r>
            <a:endParaRPr lang="en-US" sz="3600" dirty="0">
              <a:solidFill>
                <a:srgbClr val="FFFF00"/>
              </a:solidFill>
              <a:latin typeface="Calibri"/>
              <a:ea typeface="Calibri"/>
              <a:cs typeface="Times New Roman"/>
            </a:endParaRPr>
          </a:p>
          <a:p>
            <a:pPr algn="just">
              <a:spcAft>
                <a:spcPts val="0"/>
              </a:spcAft>
            </a:pPr>
            <a:endParaRPr lang="en-US" sz="4400" b="1" dirty="0" smtClean="0">
              <a:solidFill>
                <a:srgbClr val="FFFF00"/>
              </a:solidFill>
              <a:latin typeface="Times New Roman"/>
              <a:ea typeface="Calibri"/>
              <a:cs typeface="Times New Roman"/>
            </a:endParaRPr>
          </a:p>
          <a:p>
            <a:pPr algn="just">
              <a:spcAft>
                <a:spcPts val="0"/>
              </a:spcAft>
            </a:pPr>
            <a:r>
              <a:rPr lang="en-US" sz="4400" b="1" dirty="0" smtClean="0">
                <a:solidFill>
                  <a:srgbClr val="FFFF00"/>
                </a:solidFill>
                <a:latin typeface="Times New Roman"/>
                <a:ea typeface="Calibri"/>
                <a:cs typeface="Times New Roman"/>
              </a:rPr>
              <a:t>2</a:t>
            </a:r>
            <a:r>
              <a:rPr lang="en-US" sz="4400" b="1" dirty="0">
                <a:solidFill>
                  <a:srgbClr val="FFFF00"/>
                </a:solidFill>
                <a:latin typeface="Times New Roman"/>
                <a:ea typeface="Calibri"/>
                <a:cs typeface="Times New Roman"/>
              </a:rPr>
              <a:t>. </a:t>
            </a:r>
            <a:r>
              <a:rPr lang="en-US" sz="4400" b="1" dirty="0" err="1">
                <a:solidFill>
                  <a:srgbClr val="FFFF00"/>
                </a:solidFill>
                <a:latin typeface="Times New Roman"/>
                <a:ea typeface="Calibri"/>
                <a:cs typeface="Times New Roman"/>
              </a:rPr>
              <a:t>Có</a:t>
            </a:r>
            <a:r>
              <a:rPr lang="en-US" sz="4400" b="1" dirty="0">
                <a:solidFill>
                  <a:srgbClr val="FFFF00"/>
                </a:solidFill>
                <a:latin typeface="Times New Roman"/>
                <a:ea typeface="Calibri"/>
                <a:cs typeface="Times New Roman"/>
              </a:rPr>
              <a:t> </a:t>
            </a:r>
            <a:r>
              <a:rPr lang="en-US" sz="4400" b="1" dirty="0" err="1">
                <a:solidFill>
                  <a:srgbClr val="FFFF00"/>
                </a:solidFill>
                <a:latin typeface="Times New Roman"/>
                <a:ea typeface="Calibri"/>
                <a:cs typeface="Times New Roman"/>
              </a:rPr>
              <a:t>nhiều</a:t>
            </a:r>
            <a:r>
              <a:rPr lang="en-US" sz="4400" b="1" dirty="0">
                <a:solidFill>
                  <a:srgbClr val="FFFF00"/>
                </a:solidFill>
                <a:latin typeface="Times New Roman"/>
                <a:ea typeface="Calibri"/>
                <a:cs typeface="Times New Roman"/>
              </a:rPr>
              <a:t> </a:t>
            </a:r>
            <a:r>
              <a:rPr lang="en-US" sz="4400" b="1" dirty="0" err="1">
                <a:solidFill>
                  <a:srgbClr val="FFFF00"/>
                </a:solidFill>
                <a:latin typeface="Times New Roman"/>
                <a:ea typeface="Calibri"/>
                <a:cs typeface="Times New Roman"/>
              </a:rPr>
              <a:t>loài</a:t>
            </a:r>
            <a:r>
              <a:rPr lang="en-US" sz="4400" b="1" dirty="0">
                <a:solidFill>
                  <a:srgbClr val="FFFF00"/>
                </a:solidFill>
                <a:latin typeface="Times New Roman"/>
                <a:ea typeface="Calibri"/>
                <a:cs typeface="Times New Roman"/>
              </a:rPr>
              <a:t> </a:t>
            </a:r>
            <a:r>
              <a:rPr lang="en-US" sz="4400" b="1" dirty="0" err="1">
                <a:solidFill>
                  <a:srgbClr val="FFFF00"/>
                </a:solidFill>
                <a:latin typeface="Times New Roman"/>
                <a:ea typeface="Calibri"/>
                <a:cs typeface="Times New Roman"/>
              </a:rPr>
              <a:t>sinh</a:t>
            </a:r>
            <a:r>
              <a:rPr lang="en-US" sz="4400" b="1" dirty="0">
                <a:solidFill>
                  <a:srgbClr val="FFFF00"/>
                </a:solidFill>
                <a:latin typeface="Times New Roman"/>
                <a:ea typeface="Calibri"/>
                <a:cs typeface="Times New Roman"/>
              </a:rPr>
              <a:t> </a:t>
            </a:r>
            <a:r>
              <a:rPr lang="en-US" sz="4400" b="1" dirty="0" err="1">
                <a:solidFill>
                  <a:srgbClr val="FFFF00"/>
                </a:solidFill>
                <a:latin typeface="Times New Roman"/>
                <a:ea typeface="Calibri"/>
                <a:cs typeface="Times New Roman"/>
              </a:rPr>
              <a:t>vật</a:t>
            </a:r>
            <a:r>
              <a:rPr lang="en-US" sz="4400" b="1" dirty="0">
                <a:solidFill>
                  <a:srgbClr val="FFFF00"/>
                </a:solidFill>
                <a:latin typeface="Times New Roman"/>
                <a:ea typeface="Calibri"/>
                <a:cs typeface="Times New Roman"/>
              </a:rPr>
              <a:t> </a:t>
            </a:r>
            <a:r>
              <a:rPr lang="en-US" sz="4400" b="1" dirty="0" err="1">
                <a:solidFill>
                  <a:srgbClr val="FFFF00"/>
                </a:solidFill>
                <a:latin typeface="Times New Roman"/>
                <a:ea typeface="Calibri"/>
                <a:cs typeface="Times New Roman"/>
              </a:rPr>
              <a:t>đang</a:t>
            </a:r>
            <a:r>
              <a:rPr lang="en-US" sz="4400" b="1" dirty="0">
                <a:solidFill>
                  <a:srgbClr val="FFFF00"/>
                </a:solidFill>
                <a:latin typeface="Times New Roman"/>
                <a:ea typeface="Calibri"/>
                <a:cs typeface="Times New Roman"/>
              </a:rPr>
              <a:t> </a:t>
            </a:r>
            <a:r>
              <a:rPr lang="en-US" sz="4400" b="1" dirty="0" err="1">
                <a:solidFill>
                  <a:srgbClr val="FFFF00"/>
                </a:solidFill>
                <a:latin typeface="Times New Roman"/>
                <a:ea typeface="Calibri"/>
                <a:cs typeface="Times New Roman"/>
              </a:rPr>
              <a:t>đứng</a:t>
            </a:r>
            <a:r>
              <a:rPr lang="en-US" sz="4400" b="1" dirty="0">
                <a:solidFill>
                  <a:srgbClr val="FFFF00"/>
                </a:solidFill>
                <a:latin typeface="Times New Roman"/>
                <a:ea typeface="Calibri"/>
                <a:cs typeface="Times New Roman"/>
              </a:rPr>
              <a:t> </a:t>
            </a:r>
            <a:r>
              <a:rPr lang="en-US" sz="4400" b="1" dirty="0" err="1">
                <a:solidFill>
                  <a:srgbClr val="FFFF00"/>
                </a:solidFill>
                <a:latin typeface="Times New Roman"/>
                <a:ea typeface="Calibri"/>
                <a:cs typeface="Times New Roman"/>
              </a:rPr>
              <a:t>trước</a:t>
            </a:r>
            <a:r>
              <a:rPr lang="en-US" sz="4400" b="1" dirty="0">
                <a:solidFill>
                  <a:srgbClr val="FFFF00"/>
                </a:solidFill>
                <a:latin typeface="Times New Roman"/>
                <a:ea typeface="Calibri"/>
                <a:cs typeface="Times New Roman"/>
              </a:rPr>
              <a:t> </a:t>
            </a:r>
            <a:r>
              <a:rPr lang="en-US" sz="4400" b="1" dirty="0" err="1">
                <a:solidFill>
                  <a:srgbClr val="FFFF00"/>
                </a:solidFill>
                <a:latin typeface="Times New Roman"/>
                <a:ea typeface="Calibri"/>
                <a:cs typeface="Times New Roman"/>
              </a:rPr>
              <a:t>nguy</a:t>
            </a:r>
            <a:r>
              <a:rPr lang="en-US" sz="4400" b="1" dirty="0">
                <a:solidFill>
                  <a:srgbClr val="FFFF00"/>
                </a:solidFill>
                <a:latin typeface="Times New Roman"/>
                <a:ea typeface="Calibri"/>
                <a:cs typeface="Times New Roman"/>
              </a:rPr>
              <a:t> </a:t>
            </a:r>
            <a:r>
              <a:rPr lang="en-US" sz="4400" b="1" dirty="0" err="1">
                <a:solidFill>
                  <a:srgbClr val="FFFF00"/>
                </a:solidFill>
                <a:latin typeface="Times New Roman"/>
                <a:ea typeface="Calibri"/>
                <a:cs typeface="Times New Roman"/>
              </a:rPr>
              <a:t>cơ</a:t>
            </a:r>
            <a:r>
              <a:rPr lang="en-US" sz="4400" b="1" dirty="0">
                <a:solidFill>
                  <a:srgbClr val="FFFF00"/>
                </a:solidFill>
                <a:latin typeface="Times New Roman"/>
                <a:ea typeface="Calibri"/>
                <a:cs typeface="Times New Roman"/>
              </a:rPr>
              <a:t> </a:t>
            </a:r>
            <a:r>
              <a:rPr lang="en-US" sz="4400" b="1" dirty="0" err="1">
                <a:solidFill>
                  <a:srgbClr val="FFFF00"/>
                </a:solidFill>
                <a:latin typeface="Times New Roman"/>
                <a:ea typeface="Calibri"/>
                <a:cs typeface="Times New Roman"/>
              </a:rPr>
              <a:t>bị</a:t>
            </a:r>
            <a:r>
              <a:rPr lang="en-US" sz="4400" b="1" dirty="0">
                <a:solidFill>
                  <a:srgbClr val="FFFF00"/>
                </a:solidFill>
                <a:latin typeface="Times New Roman"/>
                <a:ea typeface="Calibri"/>
                <a:cs typeface="Times New Roman"/>
              </a:rPr>
              <a:t> </a:t>
            </a:r>
            <a:r>
              <a:rPr lang="en-US" sz="4400" b="1" dirty="0" err="1">
                <a:solidFill>
                  <a:srgbClr val="FFFF00"/>
                </a:solidFill>
                <a:latin typeface="Times New Roman"/>
                <a:ea typeface="Calibri"/>
                <a:cs typeface="Times New Roman"/>
              </a:rPr>
              <a:t>tuyệt</a:t>
            </a:r>
            <a:r>
              <a:rPr lang="en-US" sz="4400" b="1" dirty="0">
                <a:solidFill>
                  <a:srgbClr val="FFFF00"/>
                </a:solidFill>
                <a:latin typeface="Times New Roman"/>
                <a:ea typeface="Calibri"/>
                <a:cs typeface="Times New Roman"/>
              </a:rPr>
              <a:t> </a:t>
            </a:r>
            <a:r>
              <a:rPr lang="en-US" sz="4400" b="1" dirty="0" err="1">
                <a:solidFill>
                  <a:srgbClr val="FFFF00"/>
                </a:solidFill>
                <a:latin typeface="Times New Roman"/>
                <a:ea typeface="Calibri"/>
                <a:cs typeface="Times New Roman"/>
              </a:rPr>
              <a:t>chủng</a:t>
            </a:r>
            <a:r>
              <a:rPr lang="en-US" sz="4400" b="1" dirty="0">
                <a:solidFill>
                  <a:srgbClr val="FFFF00"/>
                </a:solidFill>
                <a:latin typeface="Times New Roman"/>
                <a:ea typeface="Calibri"/>
                <a:cs typeface="Times New Roman"/>
              </a:rPr>
              <a:t>. Theo </a:t>
            </a:r>
            <a:r>
              <a:rPr lang="en-US" sz="4400" b="1" dirty="0" err="1">
                <a:solidFill>
                  <a:srgbClr val="FFFF00"/>
                </a:solidFill>
                <a:latin typeface="Times New Roman"/>
                <a:ea typeface="Calibri"/>
                <a:cs typeface="Times New Roman"/>
              </a:rPr>
              <a:t>em</a:t>
            </a:r>
            <a:r>
              <a:rPr lang="en-US" sz="4400" b="1" dirty="0">
                <a:solidFill>
                  <a:srgbClr val="FFFF00"/>
                </a:solidFill>
                <a:latin typeface="Times New Roman"/>
                <a:ea typeface="Calibri"/>
                <a:cs typeface="Times New Roman"/>
              </a:rPr>
              <a:t> </a:t>
            </a:r>
            <a:r>
              <a:rPr lang="en-US" sz="4400" b="1" dirty="0" err="1">
                <a:solidFill>
                  <a:srgbClr val="FFFF00"/>
                </a:solidFill>
                <a:latin typeface="Times New Roman"/>
                <a:ea typeface="Calibri"/>
                <a:cs typeface="Times New Roman"/>
              </a:rPr>
              <a:t>nguyên</a:t>
            </a:r>
            <a:r>
              <a:rPr lang="en-US" sz="4400" b="1" dirty="0">
                <a:solidFill>
                  <a:srgbClr val="FFFF00"/>
                </a:solidFill>
                <a:latin typeface="Times New Roman"/>
                <a:ea typeface="Calibri"/>
                <a:cs typeface="Times New Roman"/>
              </a:rPr>
              <a:t> </a:t>
            </a:r>
            <a:r>
              <a:rPr lang="en-US" sz="4400" b="1" dirty="0" err="1">
                <a:solidFill>
                  <a:srgbClr val="FFFF00"/>
                </a:solidFill>
                <a:latin typeface="Times New Roman"/>
                <a:ea typeface="Calibri"/>
                <a:cs typeface="Times New Roman"/>
              </a:rPr>
              <a:t>nhân</a:t>
            </a:r>
            <a:r>
              <a:rPr lang="en-US" sz="4400" b="1" dirty="0">
                <a:solidFill>
                  <a:srgbClr val="FFFF00"/>
                </a:solidFill>
                <a:latin typeface="Times New Roman"/>
                <a:ea typeface="Calibri"/>
                <a:cs typeface="Times New Roman"/>
              </a:rPr>
              <a:t> do </a:t>
            </a:r>
            <a:r>
              <a:rPr lang="en-US" sz="4400" b="1" dirty="0" err="1">
                <a:solidFill>
                  <a:srgbClr val="FFFF00"/>
                </a:solidFill>
                <a:latin typeface="Times New Roman"/>
                <a:ea typeface="Calibri"/>
                <a:cs typeface="Times New Roman"/>
              </a:rPr>
              <a:t>đâu</a:t>
            </a:r>
            <a:r>
              <a:rPr lang="en-US" sz="4400" b="1" dirty="0">
                <a:solidFill>
                  <a:srgbClr val="FFFF00"/>
                </a:solidFill>
                <a:latin typeface="Times New Roman"/>
                <a:ea typeface="Calibri"/>
                <a:cs typeface="Times New Roman"/>
              </a:rPr>
              <a:t>? </a:t>
            </a:r>
            <a:r>
              <a:rPr lang="en-US" sz="4400" b="1" dirty="0" err="1">
                <a:solidFill>
                  <a:srgbClr val="FFFF00"/>
                </a:solidFill>
                <a:latin typeface="Times New Roman"/>
                <a:ea typeface="Calibri"/>
                <a:cs typeface="Times New Roman"/>
              </a:rPr>
              <a:t>Hãy</a:t>
            </a:r>
            <a:r>
              <a:rPr lang="en-US" sz="4400" b="1" dirty="0">
                <a:solidFill>
                  <a:srgbClr val="FFFF00"/>
                </a:solidFill>
                <a:latin typeface="Times New Roman"/>
                <a:ea typeface="Calibri"/>
                <a:cs typeface="Times New Roman"/>
              </a:rPr>
              <a:t> </a:t>
            </a:r>
            <a:r>
              <a:rPr lang="en-US" sz="4400" b="1" dirty="0" err="1">
                <a:solidFill>
                  <a:srgbClr val="FFFF00"/>
                </a:solidFill>
                <a:latin typeface="Times New Roman"/>
                <a:ea typeface="Calibri"/>
                <a:cs typeface="Times New Roman"/>
              </a:rPr>
              <a:t>nêu</a:t>
            </a:r>
            <a:r>
              <a:rPr lang="en-US" sz="4400" b="1" dirty="0">
                <a:solidFill>
                  <a:srgbClr val="FFFF00"/>
                </a:solidFill>
                <a:latin typeface="Times New Roman"/>
                <a:ea typeface="Calibri"/>
                <a:cs typeface="Times New Roman"/>
              </a:rPr>
              <a:t> </a:t>
            </a:r>
            <a:r>
              <a:rPr lang="en-US" sz="4400" b="1" dirty="0" err="1">
                <a:solidFill>
                  <a:srgbClr val="FFFF00"/>
                </a:solidFill>
                <a:latin typeface="Times New Roman"/>
                <a:ea typeface="Calibri"/>
                <a:cs typeface="Times New Roman"/>
              </a:rPr>
              <a:t>một</a:t>
            </a:r>
            <a:r>
              <a:rPr lang="en-US" sz="4400" b="1" dirty="0">
                <a:solidFill>
                  <a:srgbClr val="FFFF00"/>
                </a:solidFill>
                <a:latin typeface="Times New Roman"/>
                <a:ea typeface="Calibri"/>
                <a:cs typeface="Times New Roman"/>
              </a:rPr>
              <a:t> </a:t>
            </a:r>
            <a:r>
              <a:rPr lang="en-US" sz="4400" b="1" dirty="0" err="1">
                <a:solidFill>
                  <a:srgbClr val="FFFF00"/>
                </a:solidFill>
                <a:latin typeface="Times New Roman"/>
                <a:ea typeface="Calibri"/>
                <a:cs typeface="Times New Roman"/>
              </a:rPr>
              <a:t>số</a:t>
            </a:r>
            <a:r>
              <a:rPr lang="en-US" sz="4400" b="1" dirty="0">
                <a:solidFill>
                  <a:srgbClr val="FFFF00"/>
                </a:solidFill>
                <a:latin typeface="Times New Roman"/>
                <a:ea typeface="Calibri"/>
                <a:cs typeface="Times New Roman"/>
              </a:rPr>
              <a:t> </a:t>
            </a:r>
            <a:r>
              <a:rPr lang="en-US" sz="4400" b="1" dirty="0" err="1">
                <a:solidFill>
                  <a:srgbClr val="FFFF00"/>
                </a:solidFill>
                <a:latin typeface="Times New Roman"/>
                <a:ea typeface="Calibri"/>
                <a:cs typeface="Times New Roman"/>
              </a:rPr>
              <a:t>biện</a:t>
            </a:r>
            <a:r>
              <a:rPr lang="en-US" sz="4400" b="1" dirty="0">
                <a:solidFill>
                  <a:srgbClr val="FFFF00"/>
                </a:solidFill>
                <a:latin typeface="Times New Roman"/>
                <a:ea typeface="Calibri"/>
                <a:cs typeface="Times New Roman"/>
              </a:rPr>
              <a:t> </a:t>
            </a:r>
            <a:r>
              <a:rPr lang="en-US" sz="4400" b="1" dirty="0" err="1">
                <a:solidFill>
                  <a:srgbClr val="FFFF00"/>
                </a:solidFill>
                <a:latin typeface="Times New Roman"/>
                <a:ea typeface="Calibri"/>
                <a:cs typeface="Times New Roman"/>
              </a:rPr>
              <a:t>pháp</a:t>
            </a:r>
            <a:r>
              <a:rPr lang="en-US" sz="4400" b="1" dirty="0">
                <a:solidFill>
                  <a:srgbClr val="FFFF00"/>
                </a:solidFill>
                <a:latin typeface="Times New Roman"/>
                <a:ea typeface="Calibri"/>
                <a:cs typeface="Times New Roman"/>
              </a:rPr>
              <a:t> </a:t>
            </a:r>
            <a:r>
              <a:rPr lang="en-US" sz="4400" b="1" dirty="0" err="1">
                <a:solidFill>
                  <a:srgbClr val="FFFF00"/>
                </a:solidFill>
                <a:latin typeface="Times New Roman"/>
                <a:ea typeface="Calibri"/>
                <a:cs typeface="Times New Roman"/>
              </a:rPr>
              <a:t>đề</a:t>
            </a:r>
            <a:r>
              <a:rPr lang="en-US" sz="4400" b="1" dirty="0">
                <a:solidFill>
                  <a:srgbClr val="FFFF00"/>
                </a:solidFill>
                <a:latin typeface="Times New Roman"/>
                <a:ea typeface="Calibri"/>
                <a:cs typeface="Times New Roman"/>
              </a:rPr>
              <a:t> </a:t>
            </a:r>
            <a:r>
              <a:rPr lang="en-US" sz="4400" b="1" dirty="0" err="1">
                <a:solidFill>
                  <a:srgbClr val="FFFF00"/>
                </a:solidFill>
                <a:latin typeface="Times New Roman"/>
                <a:ea typeface="Calibri"/>
                <a:cs typeface="Times New Roman"/>
              </a:rPr>
              <a:t>bảo</a:t>
            </a:r>
            <a:r>
              <a:rPr lang="en-US" sz="4400" b="1" dirty="0">
                <a:solidFill>
                  <a:srgbClr val="FFFF00"/>
                </a:solidFill>
                <a:latin typeface="Times New Roman"/>
                <a:ea typeface="Calibri"/>
                <a:cs typeface="Times New Roman"/>
              </a:rPr>
              <a:t> </a:t>
            </a:r>
            <a:r>
              <a:rPr lang="en-US" sz="4400" b="1" dirty="0" err="1">
                <a:solidFill>
                  <a:srgbClr val="FFFF00"/>
                </a:solidFill>
                <a:latin typeface="Times New Roman"/>
                <a:ea typeface="Calibri"/>
                <a:cs typeface="Times New Roman"/>
              </a:rPr>
              <a:t>vệ</a:t>
            </a:r>
            <a:r>
              <a:rPr lang="en-US" sz="4400" b="1" dirty="0">
                <a:solidFill>
                  <a:srgbClr val="FFFF00"/>
                </a:solidFill>
                <a:latin typeface="Times New Roman"/>
                <a:ea typeface="Calibri"/>
                <a:cs typeface="Times New Roman"/>
              </a:rPr>
              <a:t> </a:t>
            </a:r>
            <a:r>
              <a:rPr lang="en-US" sz="4400" b="1" dirty="0" err="1">
                <a:solidFill>
                  <a:srgbClr val="FFFF00"/>
                </a:solidFill>
                <a:latin typeface="Times New Roman"/>
                <a:ea typeface="Calibri"/>
                <a:cs typeface="Times New Roman"/>
              </a:rPr>
              <a:t>các</a:t>
            </a:r>
            <a:r>
              <a:rPr lang="en-US" sz="4400" b="1" dirty="0">
                <a:solidFill>
                  <a:srgbClr val="FFFF00"/>
                </a:solidFill>
                <a:latin typeface="Times New Roman"/>
                <a:ea typeface="Calibri"/>
                <a:cs typeface="Times New Roman"/>
              </a:rPr>
              <a:t> </a:t>
            </a:r>
            <a:r>
              <a:rPr lang="en-US" sz="4400" b="1" dirty="0" err="1">
                <a:solidFill>
                  <a:srgbClr val="FFFF00"/>
                </a:solidFill>
                <a:latin typeface="Times New Roman"/>
                <a:ea typeface="Calibri"/>
                <a:cs typeface="Times New Roman"/>
              </a:rPr>
              <a:t>loài</a:t>
            </a:r>
            <a:r>
              <a:rPr lang="en-US" sz="4400" b="1" dirty="0">
                <a:solidFill>
                  <a:srgbClr val="FFFF00"/>
                </a:solidFill>
                <a:latin typeface="Times New Roman"/>
                <a:ea typeface="Calibri"/>
                <a:cs typeface="Times New Roman"/>
              </a:rPr>
              <a:t> </a:t>
            </a:r>
            <a:r>
              <a:rPr lang="en-US" sz="4400" b="1" dirty="0" err="1">
                <a:solidFill>
                  <a:srgbClr val="FFFF00"/>
                </a:solidFill>
                <a:latin typeface="Times New Roman"/>
                <a:ea typeface="Calibri"/>
                <a:cs typeface="Times New Roman"/>
              </a:rPr>
              <a:t>đó</a:t>
            </a:r>
            <a:r>
              <a:rPr lang="en-US" sz="4400" b="1" dirty="0">
                <a:solidFill>
                  <a:srgbClr val="FFFF00"/>
                </a:solidFill>
                <a:latin typeface="Times New Roman"/>
                <a:ea typeface="Calibri"/>
                <a:cs typeface="Times New Roman"/>
              </a:rPr>
              <a:t>.</a:t>
            </a:r>
            <a:endParaRPr lang="en-US" sz="3600" dirty="0">
              <a:solidFill>
                <a:srgbClr val="FFFF00"/>
              </a:solidFill>
              <a:effectLst/>
              <a:latin typeface="Calibri"/>
              <a:ea typeface="Calibri"/>
              <a:cs typeface="Times New Roman"/>
            </a:endParaRPr>
          </a:p>
        </p:txBody>
      </p:sp>
    </p:spTree>
    <p:extLst>
      <p:ext uri="{BB962C8B-B14F-4D97-AF65-F5344CB8AC3E}">
        <p14:creationId xmlns:p14="http://schemas.microsoft.com/office/powerpoint/2010/main" val="9470089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389195" y="325692"/>
            <a:ext cx="4500641" cy="769441"/>
            <a:chOff x="994820" y="448892"/>
            <a:chExt cx="5886671" cy="769441"/>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595869" y="448892"/>
              <a:ext cx="4195852" cy="769441"/>
            </a:xfrm>
            <a:prstGeom prst="rect">
              <a:avLst/>
            </a:prstGeom>
            <a:noFill/>
          </p:spPr>
          <p:txBody>
            <a:bodyPr wrap="none" rtlCol="0">
              <a:spAutoFit/>
            </a:bodyPr>
            <a:lstStyle/>
            <a:p>
              <a:r>
                <a:rPr lang="en-US" altLang="zh-CN" sz="44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VẬN DỤNG</a:t>
              </a:r>
              <a:endParaRPr lang="zh-CN" altLang="en-US" sz="4400" b="1" dirty="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endParaRPr>
            </a:p>
          </p:txBody>
        </p:sp>
      </p:grpSp>
      <p:sp>
        <p:nvSpPr>
          <p:cNvPr id="4" name="Rectangle 3"/>
          <p:cNvSpPr/>
          <p:nvPr/>
        </p:nvSpPr>
        <p:spPr>
          <a:xfrm>
            <a:off x="311373" y="1269942"/>
            <a:ext cx="9834575" cy="584775"/>
          </a:xfrm>
          <a:prstGeom prst="rect">
            <a:avLst/>
          </a:prstGeom>
        </p:spPr>
        <p:txBody>
          <a:bodyPr wrap="square">
            <a:spAutoFit/>
          </a:bodyPr>
          <a:lstStyle/>
          <a:p>
            <a:pPr algn="ctr"/>
            <a:r>
              <a:rPr lang="en-US" sz="3200" b="1" dirty="0">
                <a:solidFill>
                  <a:srgbClr val="FFFF00"/>
                </a:solidFill>
                <a:latin typeface="Times New Roman"/>
                <a:ea typeface="Calibri"/>
                <a:cs typeface="Times New Roman"/>
              </a:rPr>
              <a:t>1. </a:t>
            </a:r>
            <a:r>
              <a:rPr lang="en-US" sz="3200" b="1" dirty="0" err="1">
                <a:solidFill>
                  <a:srgbClr val="FFFF00"/>
                </a:solidFill>
                <a:latin typeface="Times New Roman"/>
                <a:ea typeface="Calibri"/>
                <a:cs typeface="Times New Roman"/>
              </a:rPr>
              <a:t>Hãy</a:t>
            </a:r>
            <a:r>
              <a:rPr lang="en-US" sz="3200" b="1" dirty="0">
                <a:solidFill>
                  <a:srgbClr val="FFFF00"/>
                </a:solidFill>
                <a:latin typeface="Times New Roman"/>
                <a:ea typeface="Calibri"/>
                <a:cs typeface="Times New Roman"/>
              </a:rPr>
              <a:t> </a:t>
            </a:r>
            <a:r>
              <a:rPr lang="en-US" sz="3200" b="1" dirty="0" err="1">
                <a:solidFill>
                  <a:srgbClr val="FFFF00"/>
                </a:solidFill>
                <a:latin typeface="Times New Roman"/>
                <a:ea typeface="Calibri"/>
                <a:cs typeface="Times New Roman"/>
              </a:rPr>
              <a:t>trình</a:t>
            </a:r>
            <a:r>
              <a:rPr lang="en-US" sz="3200" b="1" dirty="0">
                <a:solidFill>
                  <a:srgbClr val="FFFF00"/>
                </a:solidFill>
                <a:latin typeface="Times New Roman"/>
                <a:ea typeface="Calibri"/>
                <a:cs typeface="Times New Roman"/>
              </a:rPr>
              <a:t> </a:t>
            </a:r>
            <a:r>
              <a:rPr lang="en-US" sz="3200" b="1" dirty="0" err="1">
                <a:solidFill>
                  <a:srgbClr val="FFFF00"/>
                </a:solidFill>
                <a:latin typeface="Times New Roman"/>
                <a:ea typeface="Calibri"/>
                <a:cs typeface="Times New Roman"/>
              </a:rPr>
              <a:t>bày</a:t>
            </a:r>
            <a:r>
              <a:rPr lang="en-US" sz="3200" b="1" dirty="0">
                <a:solidFill>
                  <a:srgbClr val="FFFF00"/>
                </a:solidFill>
                <a:latin typeface="Times New Roman"/>
                <a:ea typeface="Calibri"/>
                <a:cs typeface="Times New Roman"/>
              </a:rPr>
              <a:t> </a:t>
            </a:r>
            <a:r>
              <a:rPr lang="en-US" sz="3200" b="1" dirty="0" err="1">
                <a:solidFill>
                  <a:srgbClr val="FFFF00"/>
                </a:solidFill>
                <a:latin typeface="Times New Roman"/>
                <a:ea typeface="Calibri"/>
                <a:cs typeface="Times New Roman"/>
              </a:rPr>
              <a:t>sự</a:t>
            </a:r>
            <a:r>
              <a:rPr lang="en-US" sz="3200" b="1" dirty="0">
                <a:solidFill>
                  <a:srgbClr val="FFFF00"/>
                </a:solidFill>
                <a:latin typeface="Times New Roman"/>
                <a:ea typeface="Calibri"/>
                <a:cs typeface="Times New Roman"/>
              </a:rPr>
              <a:t> </a:t>
            </a:r>
            <a:r>
              <a:rPr lang="en-US" sz="3200" b="1" dirty="0" err="1">
                <a:solidFill>
                  <a:srgbClr val="FFFF00"/>
                </a:solidFill>
                <a:latin typeface="Times New Roman"/>
                <a:ea typeface="Calibri"/>
                <a:cs typeface="Times New Roman"/>
              </a:rPr>
              <a:t>đa</a:t>
            </a:r>
            <a:r>
              <a:rPr lang="en-US" sz="3200" b="1" dirty="0">
                <a:solidFill>
                  <a:srgbClr val="FFFF00"/>
                </a:solidFill>
                <a:latin typeface="Times New Roman"/>
                <a:ea typeface="Calibri"/>
                <a:cs typeface="Times New Roman"/>
              </a:rPr>
              <a:t> </a:t>
            </a:r>
            <a:r>
              <a:rPr lang="en-US" sz="3200" b="1" dirty="0" err="1">
                <a:solidFill>
                  <a:srgbClr val="FFFF00"/>
                </a:solidFill>
                <a:latin typeface="Times New Roman"/>
                <a:ea typeface="Calibri"/>
                <a:cs typeface="Times New Roman"/>
              </a:rPr>
              <a:t>dạng</a:t>
            </a:r>
            <a:r>
              <a:rPr lang="en-US" sz="3200" b="1" dirty="0">
                <a:solidFill>
                  <a:srgbClr val="FFFF00"/>
                </a:solidFill>
                <a:latin typeface="Times New Roman"/>
                <a:ea typeface="Calibri"/>
                <a:cs typeface="Times New Roman"/>
              </a:rPr>
              <a:t> </a:t>
            </a:r>
            <a:r>
              <a:rPr lang="en-US" sz="3200" b="1" dirty="0" err="1">
                <a:solidFill>
                  <a:srgbClr val="FFFF00"/>
                </a:solidFill>
                <a:latin typeface="Times New Roman"/>
                <a:ea typeface="Calibri"/>
                <a:cs typeface="Times New Roman"/>
              </a:rPr>
              <a:t>của</a:t>
            </a:r>
            <a:r>
              <a:rPr lang="en-US" sz="3200" b="1" dirty="0">
                <a:solidFill>
                  <a:srgbClr val="FFFF00"/>
                </a:solidFill>
                <a:latin typeface="Times New Roman"/>
                <a:ea typeface="Calibri"/>
                <a:cs typeface="Times New Roman"/>
              </a:rPr>
              <a:t> </a:t>
            </a:r>
            <a:r>
              <a:rPr lang="en-US" sz="3200" b="1" dirty="0" err="1">
                <a:solidFill>
                  <a:srgbClr val="FFFF00"/>
                </a:solidFill>
                <a:latin typeface="Times New Roman"/>
                <a:ea typeface="Calibri"/>
                <a:cs typeface="Times New Roman"/>
              </a:rPr>
              <a:t>sinh</a:t>
            </a:r>
            <a:r>
              <a:rPr lang="en-US" sz="3200" b="1" dirty="0">
                <a:solidFill>
                  <a:srgbClr val="FFFF00"/>
                </a:solidFill>
                <a:latin typeface="Times New Roman"/>
                <a:ea typeface="Calibri"/>
                <a:cs typeface="Times New Roman"/>
              </a:rPr>
              <a:t> </a:t>
            </a:r>
            <a:r>
              <a:rPr lang="en-US" sz="3200" b="1" dirty="0" err="1">
                <a:solidFill>
                  <a:srgbClr val="FFFF00"/>
                </a:solidFill>
                <a:latin typeface="Times New Roman"/>
                <a:ea typeface="Calibri"/>
                <a:cs typeface="Times New Roman"/>
              </a:rPr>
              <a:t>vật</a:t>
            </a:r>
            <a:r>
              <a:rPr lang="en-US" sz="3200" b="1" dirty="0">
                <a:solidFill>
                  <a:srgbClr val="FFFF00"/>
                </a:solidFill>
                <a:latin typeface="Times New Roman"/>
                <a:ea typeface="Calibri"/>
                <a:cs typeface="Times New Roman"/>
              </a:rPr>
              <a:t> </a:t>
            </a:r>
            <a:r>
              <a:rPr lang="en-US" sz="3200" b="1" dirty="0" err="1">
                <a:solidFill>
                  <a:srgbClr val="FFFF00"/>
                </a:solidFill>
                <a:latin typeface="Times New Roman"/>
                <a:ea typeface="Calibri"/>
                <a:cs typeface="Times New Roman"/>
              </a:rPr>
              <a:t>trên</a:t>
            </a:r>
            <a:r>
              <a:rPr lang="en-US" sz="3200" b="1" dirty="0">
                <a:solidFill>
                  <a:srgbClr val="FFFF00"/>
                </a:solidFill>
                <a:latin typeface="Times New Roman"/>
                <a:ea typeface="Calibri"/>
                <a:cs typeface="Times New Roman"/>
              </a:rPr>
              <a:t> </a:t>
            </a:r>
            <a:r>
              <a:rPr lang="en-US" sz="3200" b="1" dirty="0" err="1">
                <a:solidFill>
                  <a:srgbClr val="FFFF00"/>
                </a:solidFill>
                <a:latin typeface="Times New Roman"/>
                <a:ea typeface="Calibri"/>
                <a:cs typeface="Times New Roman"/>
              </a:rPr>
              <a:t>Trái</a:t>
            </a:r>
            <a:r>
              <a:rPr lang="en-US" sz="3200" b="1" dirty="0">
                <a:solidFill>
                  <a:srgbClr val="FFFF00"/>
                </a:solidFill>
                <a:latin typeface="Times New Roman"/>
                <a:ea typeface="Calibri"/>
                <a:cs typeface="Times New Roman"/>
              </a:rPr>
              <a:t> </a:t>
            </a:r>
            <a:r>
              <a:rPr lang="en-US" sz="3200" b="1" dirty="0" err="1">
                <a:solidFill>
                  <a:srgbClr val="FFFF00"/>
                </a:solidFill>
                <a:latin typeface="Times New Roman"/>
                <a:ea typeface="Calibri"/>
                <a:cs typeface="Times New Roman"/>
              </a:rPr>
              <a:t>Đất</a:t>
            </a:r>
            <a:r>
              <a:rPr lang="en-US" sz="3200" b="1" dirty="0" smtClean="0">
                <a:solidFill>
                  <a:srgbClr val="FFFF00"/>
                </a:solidFill>
                <a:latin typeface="Times New Roman"/>
                <a:ea typeface="Calibri"/>
                <a:cs typeface="Times New Roman"/>
              </a:rPr>
              <a:t>.</a:t>
            </a:r>
            <a:endParaRPr lang="en-US" sz="3200" dirty="0">
              <a:solidFill>
                <a:srgbClr val="FFFF00"/>
              </a:solidFill>
              <a:latin typeface="Calibri"/>
              <a:ea typeface="Calibri"/>
              <a:cs typeface="Times New Roman"/>
            </a:endParaRPr>
          </a:p>
        </p:txBody>
      </p:sp>
      <p:sp>
        <p:nvSpPr>
          <p:cNvPr id="2" name="Rectangle 1"/>
          <p:cNvSpPr/>
          <p:nvPr/>
        </p:nvSpPr>
        <p:spPr>
          <a:xfrm>
            <a:off x="671209" y="1890073"/>
            <a:ext cx="10603150" cy="4401205"/>
          </a:xfrm>
          <a:prstGeom prst="rect">
            <a:avLst/>
          </a:prstGeom>
        </p:spPr>
        <p:txBody>
          <a:bodyPr wrap="square">
            <a:spAutoFit/>
          </a:bodyPr>
          <a:lstStyle/>
          <a:p>
            <a:pPr algn="just">
              <a:spcAft>
                <a:spcPts val="0"/>
              </a:spcAft>
            </a:pPr>
            <a:r>
              <a:rPr lang="en-US" sz="2800" b="1" dirty="0" smtClean="0">
                <a:solidFill>
                  <a:schemeClr val="bg1"/>
                </a:solidFill>
                <a:latin typeface="Times New Roman"/>
                <a:ea typeface="Calibri"/>
                <a:cs typeface="Times New Roman"/>
              </a:rPr>
              <a:t>* </a:t>
            </a:r>
            <a:r>
              <a:rPr lang="en-US" sz="2800" b="1" dirty="0" err="1" smtClean="0">
                <a:solidFill>
                  <a:schemeClr val="bg1"/>
                </a:solidFill>
                <a:latin typeface="Times New Roman"/>
                <a:ea typeface="Calibri"/>
                <a:cs typeface="Times New Roman"/>
              </a:rPr>
              <a:t>Sự</a:t>
            </a:r>
            <a:r>
              <a:rPr lang="en-US" sz="2800" b="1" dirty="0" smtClean="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đa</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dạng</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sinh</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vật</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của</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Trái</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Đất</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được</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thể</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hiện</a:t>
            </a:r>
            <a:r>
              <a:rPr lang="en-US" sz="2800" b="1" dirty="0">
                <a:solidFill>
                  <a:schemeClr val="bg1"/>
                </a:solidFill>
                <a:latin typeface="Times New Roman"/>
                <a:ea typeface="Calibri"/>
                <a:cs typeface="Times New Roman"/>
              </a:rPr>
              <a:t> ở </a:t>
            </a:r>
            <a:r>
              <a:rPr lang="en-US" sz="2800" b="1" dirty="0" err="1">
                <a:solidFill>
                  <a:schemeClr val="bg1"/>
                </a:solidFill>
                <a:latin typeface="Times New Roman"/>
                <a:ea typeface="Calibri"/>
                <a:cs typeface="Times New Roman"/>
              </a:rPr>
              <a:t>cả</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môi</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trường</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đại</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dương</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và</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lục</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địa</a:t>
            </a:r>
            <a:r>
              <a:rPr lang="en-US" sz="2800" b="1" dirty="0">
                <a:solidFill>
                  <a:schemeClr val="bg1"/>
                </a:solidFill>
                <a:latin typeface="Times New Roman"/>
                <a:ea typeface="Calibri"/>
                <a:cs typeface="Times New Roman"/>
              </a:rPr>
              <a:t>:</a:t>
            </a:r>
            <a:endParaRPr lang="en-US" sz="2800" b="1" dirty="0">
              <a:solidFill>
                <a:schemeClr val="bg1"/>
              </a:solidFill>
              <a:latin typeface="Calibri"/>
              <a:ea typeface="Calibri"/>
              <a:cs typeface="Times New Roman"/>
            </a:endParaRPr>
          </a:p>
          <a:p>
            <a:pPr algn="just">
              <a:spcAft>
                <a:spcPts val="0"/>
              </a:spcAft>
            </a:pPr>
            <a:r>
              <a:rPr lang="en-US" sz="2800" b="1" dirty="0">
                <a:solidFill>
                  <a:schemeClr val="bg1"/>
                </a:solidFill>
                <a:latin typeface="Times New Roman"/>
                <a:ea typeface="Calibri"/>
                <a:cs typeface="Times New Roman"/>
              </a:rPr>
              <a:t>-</a:t>
            </a:r>
            <a:r>
              <a:rPr lang="en-US" sz="2800" b="1" dirty="0" smtClean="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Sự</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đa</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dạng</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của</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sinh</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vật</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dưới</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đại</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dương</a:t>
            </a:r>
            <a:endParaRPr lang="en-US" sz="2800" b="1" dirty="0">
              <a:solidFill>
                <a:schemeClr val="bg1"/>
              </a:solidFill>
              <a:latin typeface="Calibri"/>
              <a:ea typeface="Calibri"/>
              <a:cs typeface="Times New Roman"/>
            </a:endParaRPr>
          </a:p>
          <a:p>
            <a:pPr algn="just">
              <a:spcAft>
                <a:spcPts val="0"/>
              </a:spcAft>
            </a:pPr>
            <a:r>
              <a:rPr lang="en-US" sz="2800" b="1" dirty="0">
                <a:solidFill>
                  <a:schemeClr val="bg1"/>
                </a:solidFill>
                <a:latin typeface="Times New Roman"/>
                <a:ea typeface="Calibri"/>
                <a:cs typeface="Times New Roman"/>
              </a:rPr>
              <a:t>+</a:t>
            </a:r>
            <a:r>
              <a:rPr lang="en-US" sz="2800" b="1" dirty="0" smtClean="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Sinh</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vật</a:t>
            </a:r>
            <a:r>
              <a:rPr lang="en-US" sz="2800" b="1" dirty="0">
                <a:solidFill>
                  <a:schemeClr val="bg1"/>
                </a:solidFill>
                <a:latin typeface="Times New Roman"/>
                <a:ea typeface="Calibri"/>
                <a:cs typeface="Times New Roman"/>
              </a:rPr>
              <a:t> ở </a:t>
            </a:r>
            <a:r>
              <a:rPr lang="en-US" sz="2800" b="1" dirty="0" err="1">
                <a:solidFill>
                  <a:schemeClr val="bg1"/>
                </a:solidFill>
                <a:latin typeface="Times New Roman"/>
                <a:ea typeface="Calibri"/>
                <a:cs typeface="Times New Roman"/>
              </a:rPr>
              <a:t>đại</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dương</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vô</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cùng</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phong</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phú</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đa</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dạng</a:t>
            </a:r>
            <a:r>
              <a:rPr lang="en-US" sz="2800" b="1" dirty="0">
                <a:solidFill>
                  <a:schemeClr val="bg1"/>
                </a:solidFill>
                <a:latin typeface="Times New Roman"/>
                <a:ea typeface="Calibri"/>
                <a:cs typeface="Times New Roman"/>
              </a:rPr>
              <a:t>.</a:t>
            </a:r>
            <a:endParaRPr lang="en-US" sz="2800" b="1" dirty="0">
              <a:solidFill>
                <a:schemeClr val="bg1"/>
              </a:solidFill>
              <a:latin typeface="Calibri"/>
              <a:ea typeface="Calibri"/>
              <a:cs typeface="Times New Roman"/>
            </a:endParaRPr>
          </a:p>
          <a:p>
            <a:pPr algn="just">
              <a:spcAft>
                <a:spcPts val="0"/>
              </a:spcAft>
            </a:pPr>
            <a:r>
              <a:rPr lang="en-US" sz="2800" b="1" dirty="0">
                <a:solidFill>
                  <a:schemeClr val="bg1"/>
                </a:solidFill>
                <a:latin typeface="Times New Roman"/>
                <a:ea typeface="Calibri"/>
                <a:cs typeface="Times New Roman"/>
              </a:rPr>
              <a:t>+</a:t>
            </a:r>
            <a:r>
              <a:rPr lang="en-US" sz="2800" b="1" dirty="0" smtClean="0">
                <a:solidFill>
                  <a:schemeClr val="bg1"/>
                </a:solidFill>
                <a:latin typeface="Times New Roman"/>
                <a:ea typeface="Calibri"/>
                <a:cs typeface="Times New Roman"/>
              </a:rPr>
              <a:t> </a:t>
            </a:r>
            <a:r>
              <a:rPr lang="en-US" sz="2800" b="1" dirty="0">
                <a:solidFill>
                  <a:schemeClr val="bg1"/>
                </a:solidFill>
                <a:latin typeface="Times New Roman"/>
                <a:ea typeface="Calibri"/>
                <a:cs typeface="Times New Roman"/>
              </a:rPr>
              <a:t>Ở </a:t>
            </a:r>
            <a:r>
              <a:rPr lang="en-US" sz="2800" b="1" dirty="0" err="1">
                <a:solidFill>
                  <a:schemeClr val="bg1"/>
                </a:solidFill>
                <a:latin typeface="Times New Roman"/>
                <a:ea typeface="Calibri"/>
                <a:cs typeface="Times New Roman"/>
              </a:rPr>
              <a:t>các</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vĩ</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độ</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và</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độ</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sâu</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khác</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nhau</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có</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môi</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trường</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sống</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khác</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nhau</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nên</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cũng</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có</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các</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loài</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động</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thực</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vật</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khác</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nhau</a:t>
            </a:r>
            <a:r>
              <a:rPr lang="en-US" sz="2800" b="1" dirty="0">
                <a:solidFill>
                  <a:schemeClr val="bg1"/>
                </a:solidFill>
                <a:latin typeface="Times New Roman"/>
                <a:ea typeface="Calibri"/>
                <a:cs typeface="Times New Roman"/>
              </a:rPr>
              <a:t>.</a:t>
            </a:r>
            <a:endParaRPr lang="en-US" sz="2800" b="1" dirty="0">
              <a:solidFill>
                <a:schemeClr val="bg1"/>
              </a:solidFill>
              <a:latin typeface="Calibri"/>
              <a:ea typeface="Calibri"/>
              <a:cs typeface="Times New Roman"/>
            </a:endParaRPr>
          </a:p>
          <a:p>
            <a:pPr algn="just">
              <a:spcAft>
                <a:spcPts val="0"/>
              </a:spcAft>
            </a:pP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Ví</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dụ</a:t>
            </a:r>
            <a:r>
              <a:rPr lang="en-US" sz="2800" b="1" dirty="0">
                <a:solidFill>
                  <a:schemeClr val="bg1"/>
                </a:solidFill>
                <a:latin typeface="Times New Roman"/>
                <a:ea typeface="Calibri"/>
                <a:cs typeface="Times New Roman"/>
              </a:rPr>
              <a:t>:</a:t>
            </a:r>
            <a:endParaRPr lang="en-US" sz="2800" b="1" dirty="0">
              <a:solidFill>
                <a:schemeClr val="bg1"/>
              </a:solidFill>
              <a:latin typeface="Calibri"/>
              <a:ea typeface="Calibri"/>
              <a:cs typeface="Times New Roman"/>
            </a:endParaRPr>
          </a:p>
          <a:p>
            <a:pPr indent="457200" algn="just">
              <a:spcAft>
                <a:spcPts val="0"/>
              </a:spcAft>
            </a:pP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Vùng</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biển</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khơi</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mặt</a:t>
            </a:r>
            <a:r>
              <a:rPr lang="en-US" sz="2800" b="1" dirty="0">
                <a:solidFill>
                  <a:schemeClr val="bg1"/>
                </a:solidFill>
                <a:latin typeface="Times New Roman"/>
                <a:ea typeface="Calibri"/>
                <a:cs typeface="Times New Roman"/>
              </a:rPr>
              <a:t>: san </a:t>
            </a:r>
            <a:r>
              <a:rPr lang="en-US" sz="2800" b="1" dirty="0" err="1">
                <a:solidFill>
                  <a:schemeClr val="bg1"/>
                </a:solidFill>
                <a:latin typeface="Times New Roman"/>
                <a:ea typeface="Calibri"/>
                <a:cs typeface="Times New Roman"/>
              </a:rPr>
              <a:t>hô</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tôm</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cá</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ngừ</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sứa</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rùa</a:t>
            </a:r>
            <a:r>
              <a:rPr lang="en-US" sz="2800" b="1" dirty="0">
                <a:solidFill>
                  <a:schemeClr val="bg1"/>
                </a:solidFill>
                <a:latin typeface="Times New Roman"/>
                <a:ea typeface="Calibri"/>
                <a:cs typeface="Times New Roman"/>
              </a:rPr>
              <a:t>,…</a:t>
            </a:r>
            <a:endParaRPr lang="en-US" sz="2800" b="1" dirty="0">
              <a:solidFill>
                <a:schemeClr val="bg1"/>
              </a:solidFill>
              <a:latin typeface="Calibri"/>
              <a:ea typeface="Calibri"/>
              <a:cs typeface="Times New Roman"/>
            </a:endParaRPr>
          </a:p>
          <a:p>
            <a:pPr indent="457200" algn="just">
              <a:spcAft>
                <a:spcPts val="0"/>
              </a:spcAft>
            </a:pP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Vùng</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biển</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khơi</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trung</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cua</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cá</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mập</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mực</a:t>
            </a:r>
            <a:r>
              <a:rPr lang="en-US" sz="2800" b="1" dirty="0">
                <a:solidFill>
                  <a:schemeClr val="bg1"/>
                </a:solidFill>
                <a:latin typeface="Times New Roman"/>
                <a:ea typeface="Calibri"/>
                <a:cs typeface="Times New Roman"/>
              </a:rPr>
              <a:t>,…</a:t>
            </a:r>
            <a:endParaRPr lang="en-US" sz="2800" b="1" dirty="0">
              <a:solidFill>
                <a:schemeClr val="bg1"/>
              </a:solidFill>
              <a:latin typeface="Calibri"/>
              <a:ea typeface="Calibri"/>
              <a:cs typeface="Times New Roman"/>
            </a:endParaRPr>
          </a:p>
          <a:p>
            <a:pPr indent="457200" algn="just">
              <a:spcAft>
                <a:spcPts val="0"/>
              </a:spcAft>
            </a:pP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Vùng</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biển</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khơi</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sâu</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sao</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biển</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bạch</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tuộc</a:t>
            </a:r>
            <a:r>
              <a:rPr lang="en-US" sz="2800" b="1" dirty="0" smtClean="0">
                <a:solidFill>
                  <a:schemeClr val="bg1"/>
                </a:solidFill>
                <a:latin typeface="Times New Roman"/>
                <a:ea typeface="Calibri"/>
                <a:cs typeface="Times New Roman"/>
              </a:rPr>
              <a:t>,…</a:t>
            </a:r>
            <a:endParaRPr lang="en-US" sz="2800" b="1" dirty="0">
              <a:solidFill>
                <a:schemeClr val="bg1"/>
              </a:solidFill>
              <a:latin typeface="Calibri"/>
              <a:ea typeface="Calibri"/>
              <a:cs typeface="Times New Roman"/>
            </a:endParaRPr>
          </a:p>
        </p:txBody>
      </p:sp>
    </p:spTree>
    <p:extLst>
      <p:ext uri="{BB962C8B-B14F-4D97-AF65-F5344CB8AC3E}">
        <p14:creationId xmlns:p14="http://schemas.microsoft.com/office/powerpoint/2010/main" val="39876798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9912" y="341099"/>
            <a:ext cx="3156115" cy="61395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9" name="Picture 2" descr="Top 100 biểu tượng quốc gia trên thế giới (P.10): Rừng Mưa Amazon - Brazil  - HỘI KỶ LỤC GIA VIỆT NAM - TỔ CHỨC KỶ LỤC VIỆT NAM(VIETKING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56027" y="341099"/>
            <a:ext cx="4763845" cy="3453319"/>
          </a:xfrm>
          <a:prstGeom prst="rect">
            <a:avLst/>
          </a:prstGeom>
          <a:noFill/>
          <a:extLst>
            <a:ext uri="{909E8E84-426E-40DD-AFC4-6F175D3DCCD1}">
              <a14:hiddenFill xmlns:a14="http://schemas.microsoft.com/office/drawing/2010/main">
                <a:solidFill>
                  <a:srgbClr val="FFFFFF"/>
                </a:solidFill>
              </a14:hiddenFill>
            </a:ext>
          </a:extLst>
        </p:spPr>
      </p:pic>
      <p:pic>
        <p:nvPicPr>
          <p:cNvPr id="101" name="Picture 10" descr="Thực vật – Wikipedia tiếng Việ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19872" y="341099"/>
            <a:ext cx="3685357" cy="6199128"/>
          </a:xfrm>
          <a:prstGeom prst="rect">
            <a:avLst/>
          </a:prstGeom>
          <a:noFill/>
          <a:extLst>
            <a:ext uri="{909E8E84-426E-40DD-AFC4-6F175D3DCCD1}">
              <a14:hiddenFill xmlns:a14="http://schemas.microsoft.com/office/drawing/2010/main">
                <a:solidFill>
                  <a:srgbClr val="FFFFFF"/>
                </a:solidFill>
              </a14:hiddenFill>
            </a:ext>
          </a:extLst>
        </p:spPr>
      </p:pic>
      <p:pic>
        <p:nvPicPr>
          <p:cNvPr id="103" name="Picture 4" descr="Leo Núi Thung Lũng Cao Rừng Lá Kim - Ảnh miễn phí trên Pixaba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78190" y="341099"/>
            <a:ext cx="4741682" cy="3560323"/>
          </a:xfrm>
          <a:prstGeom prst="rect">
            <a:avLst/>
          </a:prstGeom>
          <a:noFill/>
          <a:extLst>
            <a:ext uri="{909E8E84-426E-40DD-AFC4-6F175D3DCCD1}">
              <a14:hiddenFill xmlns:a14="http://schemas.microsoft.com/office/drawing/2010/main">
                <a:solidFill>
                  <a:srgbClr val="FFFFFF"/>
                </a:solidFill>
              </a14:hiddenFill>
            </a:ext>
          </a:extLst>
        </p:spPr>
      </p:pic>
      <p:pic>
        <p:nvPicPr>
          <p:cNvPr id="104" name="Picture 16" descr="Trảng cỏ – Wikipedia tiếng Việ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56027" y="341099"/>
            <a:ext cx="4763845" cy="3560323"/>
          </a:xfrm>
          <a:prstGeom prst="rect">
            <a:avLst/>
          </a:prstGeom>
          <a:noFill/>
          <a:extLst>
            <a:ext uri="{909E8E84-426E-40DD-AFC4-6F175D3DCCD1}">
              <a14:hiddenFill xmlns:a14="http://schemas.microsoft.com/office/drawing/2010/main">
                <a:solidFill>
                  <a:srgbClr val="FFFFFF"/>
                </a:solidFill>
              </a14:hiddenFill>
            </a:ext>
          </a:extLst>
        </p:spPr>
      </p:pic>
      <p:sp>
        <p:nvSpPr>
          <p:cNvPr id="98" name="Rectangle 97"/>
          <p:cNvSpPr/>
          <p:nvPr/>
        </p:nvSpPr>
        <p:spPr>
          <a:xfrm>
            <a:off x="3456027" y="3876979"/>
            <a:ext cx="4741682" cy="2712859"/>
          </a:xfrm>
          <a:prstGeom prst="rect">
            <a:avLst/>
          </a:prstGeom>
          <a:solidFill>
            <a:schemeClr val="accent1">
              <a:lumMod val="60000"/>
              <a:lumOff val="40000"/>
            </a:schemeClr>
          </a:solidFill>
        </p:spPr>
        <p:txBody>
          <a:bodyPr wrap="square">
            <a:spAutoFit/>
          </a:bodyPr>
          <a:lstStyle/>
          <a:p>
            <a:pPr algn="just">
              <a:lnSpc>
                <a:spcPct val="120000"/>
              </a:lnSpc>
            </a:pPr>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Các</a:t>
            </a:r>
            <a:r>
              <a:rPr lang="en-US"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cơ</a:t>
            </a:r>
            <a:r>
              <a:rPr lang="en-US"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thể</a:t>
            </a:r>
            <a:r>
              <a:rPr lang="en-US"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sổng</a:t>
            </a:r>
            <a:r>
              <a:rPr lang="en-US"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tồn</a:t>
            </a:r>
            <a:r>
              <a:rPr lang="en-US"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tại</a:t>
            </a:r>
            <a:r>
              <a:rPr lang="en-US"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và</a:t>
            </a:r>
            <a:r>
              <a:rPr lang="en-US"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phát</a:t>
            </a:r>
            <a:r>
              <a:rPr lang="en-US"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triển</a:t>
            </a:r>
            <a:r>
              <a:rPr lang="en-US"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ở </a:t>
            </a:r>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các</a:t>
            </a:r>
            <a:r>
              <a:rPr lang="en-US"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môi</a:t>
            </a:r>
            <a:r>
              <a:rPr lang="en-US"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truờng</a:t>
            </a:r>
            <a:r>
              <a:rPr lang="en-US"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khác</a:t>
            </a:r>
            <a:r>
              <a:rPr lang="en-US"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nhau</a:t>
            </a:r>
            <a:r>
              <a:rPr lang="en-US"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đã</a:t>
            </a:r>
            <a:r>
              <a:rPr lang="en-US"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tạo</a:t>
            </a:r>
            <a:r>
              <a:rPr lang="en-US"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smtClean="0">
                <a:solidFill>
                  <a:srgbClr val="0070C0"/>
                </a:solidFill>
                <a:latin typeface="Times New Roman" panose="02020603050405020304" pitchFamily="18" charset="0"/>
                <a:ea typeface="Tahoma" panose="020B0604030504040204" pitchFamily="34" charset="0"/>
                <a:cs typeface="Times New Roman" panose="02020603050405020304" pitchFamily="18" charset="0"/>
              </a:rPr>
              <a:t>nên</a:t>
            </a:r>
            <a:r>
              <a:rPr lang="en-US" sz="2400" b="1" dirty="0" smtClean="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sự</a:t>
            </a:r>
            <a:r>
              <a:rPr lang="en-US"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khác</a:t>
            </a:r>
            <a:r>
              <a:rPr lang="en-US"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biệt</a:t>
            </a:r>
            <a:r>
              <a:rPr lang="en-US"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tính</a:t>
            </a:r>
            <a:r>
              <a:rPr lang="en-US"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đa</a:t>
            </a:r>
            <a:r>
              <a:rPr lang="en-US"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dạng</a:t>
            </a:r>
            <a:r>
              <a:rPr lang="en-US"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của</a:t>
            </a:r>
            <a:r>
              <a:rPr lang="en-US"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sinh</a:t>
            </a:r>
            <a:r>
              <a:rPr lang="en-US"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vật</a:t>
            </a:r>
            <a:r>
              <a:rPr lang="en-US"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trên</a:t>
            </a:r>
            <a:r>
              <a:rPr lang="en-US"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Trái</a:t>
            </a:r>
            <a:r>
              <a:rPr lang="en-US"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Đất</a:t>
            </a:r>
            <a:r>
              <a:rPr lang="en-US"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Vậy</a:t>
            </a:r>
            <a:r>
              <a:rPr lang="en-US"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sự</a:t>
            </a:r>
            <a:r>
              <a:rPr lang="en-US"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đa</a:t>
            </a:r>
            <a:r>
              <a:rPr lang="en-US"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dạng</a:t>
            </a:r>
            <a:r>
              <a:rPr lang="en-US"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của</a:t>
            </a:r>
            <a:r>
              <a:rPr lang="en-US"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sinh</a:t>
            </a:r>
            <a:r>
              <a:rPr lang="en-US"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vật</a:t>
            </a:r>
            <a:r>
              <a:rPr lang="en-US"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trên</a:t>
            </a:r>
            <a:r>
              <a:rPr lang="en-US"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Trái</a:t>
            </a:r>
            <a:r>
              <a:rPr lang="en-US"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Đất</a:t>
            </a:r>
            <a:r>
              <a:rPr lang="en-US"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biểu</a:t>
            </a:r>
            <a:r>
              <a:rPr lang="en-US"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hiện</a:t>
            </a:r>
            <a:r>
              <a:rPr lang="en-US"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như</a:t>
            </a:r>
            <a:r>
              <a:rPr lang="en-US"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thế</a:t>
            </a:r>
            <a:r>
              <a:rPr lang="en-US"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nào</a:t>
            </a:r>
            <a:r>
              <a:rPr lang="en-US" sz="2400" b="1" dirty="0" smtClean="0">
                <a:solidFill>
                  <a:srgbClr val="0070C0"/>
                </a:solidFill>
                <a:latin typeface="Times New Roman" panose="02020603050405020304" pitchFamily="18" charset="0"/>
                <a:ea typeface="Tahoma" panose="020B0604030504040204" pitchFamily="34" charset="0"/>
                <a:cs typeface="Times New Roman" panose="02020603050405020304" pitchFamily="18" charset="0"/>
              </a:rPr>
              <a:t>?</a:t>
            </a:r>
            <a:endParaRPr lang="en-US" sz="2400" dirty="0">
              <a:solidFill>
                <a:srgbClr val="0070C0"/>
              </a:solidFill>
              <a:latin typeface="Times New Roman" panose="02020603050405020304" pitchFamily="18" charset="0"/>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18041827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randombar(horizontal)">
                                      <p:cBhvr>
                                        <p:cTn id="7" dur="500"/>
                                        <p:tgtEl>
                                          <p:spTgt spid="9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barn(inVertical)">
                                      <p:cBhvr>
                                        <p:cTn id="12" dur="500"/>
                                        <p:tgtEl>
                                          <p:spTgt spid="9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3"/>
                                        </p:tgtEl>
                                        <p:attrNameLst>
                                          <p:attrName>style.visibility</p:attrName>
                                        </p:attrNameLst>
                                      </p:cBhvr>
                                      <p:to>
                                        <p:strVal val="visible"/>
                                      </p:to>
                                    </p:set>
                                    <p:animEffect transition="in" filter="barn(inVertical)">
                                      <p:cBhvr>
                                        <p:cTn id="17" dur="500"/>
                                        <p:tgtEl>
                                          <p:spTgt spid="10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4"/>
                                        </p:tgtEl>
                                        <p:attrNameLst>
                                          <p:attrName>style.visibility</p:attrName>
                                        </p:attrNameLst>
                                      </p:cBhvr>
                                      <p:to>
                                        <p:strVal val="visible"/>
                                      </p:to>
                                    </p:set>
                                    <p:animEffect transition="in" filter="barn(inVertical)">
                                      <p:cBhvr>
                                        <p:cTn id="22" dur="500"/>
                                        <p:tgtEl>
                                          <p:spTgt spid="104"/>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01"/>
                                        </p:tgtEl>
                                        <p:attrNameLst>
                                          <p:attrName>style.visibility</p:attrName>
                                        </p:attrNameLst>
                                      </p:cBhvr>
                                      <p:to>
                                        <p:strVal val="visible"/>
                                      </p:to>
                                    </p:set>
                                    <p:animEffect transition="in" filter="randombar(horizontal)">
                                      <p:cBhvr>
                                        <p:cTn id="27" dur="500"/>
                                        <p:tgtEl>
                                          <p:spTgt spid="101"/>
                                        </p:tgtEl>
                                      </p:cBhvr>
                                    </p:animEffect>
                                  </p:childTnLst>
                                </p:cTn>
                              </p:par>
                            </p:childTnLst>
                          </p:cTn>
                        </p:par>
                      </p:childTnLst>
                    </p:cTn>
                  </p:par>
                  <p:par>
                    <p:cTn id="28" fill="hold">
                      <p:stCondLst>
                        <p:cond delay="indefinite"/>
                      </p:stCondLst>
                      <p:childTnLst>
                        <p:par>
                          <p:cTn id="29" fill="hold">
                            <p:stCondLst>
                              <p:cond delay="0"/>
                            </p:stCondLst>
                            <p:childTnLst>
                              <p:par>
                                <p:cTn id="30" presetID="31" presetClass="entr" presetSubtype="0" fill="hold" grpId="0" nodeType="clickEffect">
                                  <p:stCondLst>
                                    <p:cond delay="0"/>
                                  </p:stCondLst>
                                  <p:childTnLst>
                                    <p:set>
                                      <p:cBhvr>
                                        <p:cTn id="31" dur="1" fill="hold">
                                          <p:stCondLst>
                                            <p:cond delay="0"/>
                                          </p:stCondLst>
                                        </p:cTn>
                                        <p:tgtEl>
                                          <p:spTgt spid="98"/>
                                        </p:tgtEl>
                                        <p:attrNameLst>
                                          <p:attrName>style.visibility</p:attrName>
                                        </p:attrNameLst>
                                      </p:cBhvr>
                                      <p:to>
                                        <p:strVal val="visible"/>
                                      </p:to>
                                    </p:set>
                                    <p:anim calcmode="lin" valueType="num">
                                      <p:cBhvr>
                                        <p:cTn id="32" dur="1000" fill="hold"/>
                                        <p:tgtEl>
                                          <p:spTgt spid="98"/>
                                        </p:tgtEl>
                                        <p:attrNameLst>
                                          <p:attrName>ppt_w</p:attrName>
                                        </p:attrNameLst>
                                      </p:cBhvr>
                                      <p:tavLst>
                                        <p:tav tm="0">
                                          <p:val>
                                            <p:fltVal val="0"/>
                                          </p:val>
                                        </p:tav>
                                        <p:tav tm="100000">
                                          <p:val>
                                            <p:strVal val="#ppt_w"/>
                                          </p:val>
                                        </p:tav>
                                      </p:tavLst>
                                    </p:anim>
                                    <p:anim calcmode="lin" valueType="num">
                                      <p:cBhvr>
                                        <p:cTn id="33" dur="1000" fill="hold"/>
                                        <p:tgtEl>
                                          <p:spTgt spid="98"/>
                                        </p:tgtEl>
                                        <p:attrNameLst>
                                          <p:attrName>ppt_h</p:attrName>
                                        </p:attrNameLst>
                                      </p:cBhvr>
                                      <p:tavLst>
                                        <p:tav tm="0">
                                          <p:val>
                                            <p:fltVal val="0"/>
                                          </p:val>
                                        </p:tav>
                                        <p:tav tm="100000">
                                          <p:val>
                                            <p:strVal val="#ppt_h"/>
                                          </p:val>
                                        </p:tav>
                                      </p:tavLst>
                                    </p:anim>
                                    <p:anim calcmode="lin" valueType="num">
                                      <p:cBhvr>
                                        <p:cTn id="34" dur="1000" fill="hold"/>
                                        <p:tgtEl>
                                          <p:spTgt spid="98"/>
                                        </p:tgtEl>
                                        <p:attrNameLst>
                                          <p:attrName>style.rotation</p:attrName>
                                        </p:attrNameLst>
                                      </p:cBhvr>
                                      <p:tavLst>
                                        <p:tav tm="0">
                                          <p:val>
                                            <p:fltVal val="90"/>
                                          </p:val>
                                        </p:tav>
                                        <p:tav tm="100000">
                                          <p:val>
                                            <p:fltVal val="0"/>
                                          </p:val>
                                        </p:tav>
                                      </p:tavLst>
                                    </p:anim>
                                    <p:animEffect transition="in" filter="fade">
                                      <p:cBhvr>
                                        <p:cTn id="35" dur="1000"/>
                                        <p:tgtEl>
                                          <p:spTgt spid="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302557" y="192932"/>
            <a:ext cx="4500641" cy="769441"/>
            <a:chOff x="994820" y="448892"/>
            <a:chExt cx="5886671" cy="769441"/>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595869" y="448892"/>
              <a:ext cx="4195852" cy="769441"/>
            </a:xfrm>
            <a:prstGeom prst="rect">
              <a:avLst/>
            </a:prstGeom>
            <a:noFill/>
          </p:spPr>
          <p:txBody>
            <a:bodyPr wrap="none" rtlCol="0">
              <a:spAutoFit/>
            </a:bodyPr>
            <a:lstStyle/>
            <a:p>
              <a:r>
                <a:rPr lang="en-US" altLang="zh-CN" sz="44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VẬN DỤNG</a:t>
              </a:r>
              <a:endParaRPr lang="zh-CN" altLang="en-US" sz="4400" b="1" dirty="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endParaRPr>
            </a:p>
          </p:txBody>
        </p:sp>
      </p:grpSp>
      <p:sp>
        <p:nvSpPr>
          <p:cNvPr id="4" name="Rectangle 3"/>
          <p:cNvSpPr/>
          <p:nvPr/>
        </p:nvSpPr>
        <p:spPr>
          <a:xfrm>
            <a:off x="389195" y="878306"/>
            <a:ext cx="11352809" cy="523220"/>
          </a:xfrm>
          <a:prstGeom prst="rect">
            <a:avLst/>
          </a:prstGeom>
        </p:spPr>
        <p:txBody>
          <a:bodyPr wrap="square">
            <a:spAutoFit/>
          </a:bodyPr>
          <a:lstStyle/>
          <a:p>
            <a:pPr algn="ctr"/>
            <a:r>
              <a:rPr lang="en-US" sz="2800" b="1" dirty="0">
                <a:solidFill>
                  <a:srgbClr val="FFFF00"/>
                </a:solidFill>
                <a:latin typeface="Times New Roman"/>
                <a:ea typeface="Calibri"/>
                <a:cs typeface="Times New Roman"/>
              </a:rPr>
              <a:t>1. </a:t>
            </a:r>
            <a:r>
              <a:rPr lang="en-US" sz="2800" b="1" dirty="0" err="1">
                <a:solidFill>
                  <a:srgbClr val="FFFF00"/>
                </a:solidFill>
                <a:latin typeface="Times New Roman"/>
                <a:ea typeface="Calibri"/>
                <a:cs typeface="Times New Roman"/>
              </a:rPr>
              <a:t>Hãy</a:t>
            </a:r>
            <a:r>
              <a:rPr lang="en-US" sz="2800" b="1" dirty="0">
                <a:solidFill>
                  <a:srgbClr val="FFFF00"/>
                </a:solidFill>
                <a:latin typeface="Times New Roman"/>
                <a:ea typeface="Calibri"/>
                <a:cs typeface="Times New Roman"/>
              </a:rPr>
              <a:t> </a:t>
            </a:r>
            <a:r>
              <a:rPr lang="en-US" sz="2800" b="1" dirty="0" err="1">
                <a:solidFill>
                  <a:srgbClr val="FFFF00"/>
                </a:solidFill>
                <a:latin typeface="Times New Roman"/>
                <a:ea typeface="Calibri"/>
                <a:cs typeface="Times New Roman"/>
              </a:rPr>
              <a:t>trình</a:t>
            </a:r>
            <a:r>
              <a:rPr lang="en-US" sz="2800" b="1" dirty="0">
                <a:solidFill>
                  <a:srgbClr val="FFFF00"/>
                </a:solidFill>
                <a:latin typeface="Times New Roman"/>
                <a:ea typeface="Calibri"/>
                <a:cs typeface="Times New Roman"/>
              </a:rPr>
              <a:t> </a:t>
            </a:r>
            <a:r>
              <a:rPr lang="en-US" sz="2800" b="1" dirty="0" err="1">
                <a:solidFill>
                  <a:srgbClr val="FFFF00"/>
                </a:solidFill>
                <a:latin typeface="Times New Roman"/>
                <a:ea typeface="Calibri"/>
                <a:cs typeface="Times New Roman"/>
              </a:rPr>
              <a:t>bày</a:t>
            </a:r>
            <a:r>
              <a:rPr lang="en-US" sz="2800" b="1" dirty="0">
                <a:solidFill>
                  <a:srgbClr val="FFFF00"/>
                </a:solidFill>
                <a:latin typeface="Times New Roman"/>
                <a:ea typeface="Calibri"/>
                <a:cs typeface="Times New Roman"/>
              </a:rPr>
              <a:t> </a:t>
            </a:r>
            <a:r>
              <a:rPr lang="en-US" sz="2800" b="1" dirty="0" err="1">
                <a:solidFill>
                  <a:srgbClr val="FFFF00"/>
                </a:solidFill>
                <a:latin typeface="Times New Roman"/>
                <a:ea typeface="Calibri"/>
                <a:cs typeface="Times New Roman"/>
              </a:rPr>
              <a:t>sự</a:t>
            </a:r>
            <a:r>
              <a:rPr lang="en-US" sz="2800" b="1" dirty="0">
                <a:solidFill>
                  <a:srgbClr val="FFFF00"/>
                </a:solidFill>
                <a:latin typeface="Times New Roman"/>
                <a:ea typeface="Calibri"/>
                <a:cs typeface="Times New Roman"/>
              </a:rPr>
              <a:t> </a:t>
            </a:r>
            <a:r>
              <a:rPr lang="en-US" sz="2800" b="1" dirty="0" err="1">
                <a:solidFill>
                  <a:srgbClr val="FFFF00"/>
                </a:solidFill>
                <a:latin typeface="Times New Roman"/>
                <a:ea typeface="Calibri"/>
                <a:cs typeface="Times New Roman"/>
              </a:rPr>
              <a:t>đa</a:t>
            </a:r>
            <a:r>
              <a:rPr lang="en-US" sz="2800" b="1" dirty="0">
                <a:solidFill>
                  <a:srgbClr val="FFFF00"/>
                </a:solidFill>
                <a:latin typeface="Times New Roman"/>
                <a:ea typeface="Calibri"/>
                <a:cs typeface="Times New Roman"/>
              </a:rPr>
              <a:t> </a:t>
            </a:r>
            <a:r>
              <a:rPr lang="en-US" sz="2800" b="1" dirty="0" err="1">
                <a:solidFill>
                  <a:srgbClr val="FFFF00"/>
                </a:solidFill>
                <a:latin typeface="Times New Roman"/>
                <a:ea typeface="Calibri"/>
                <a:cs typeface="Times New Roman"/>
              </a:rPr>
              <a:t>dạng</a:t>
            </a:r>
            <a:r>
              <a:rPr lang="en-US" sz="2800" b="1" dirty="0">
                <a:solidFill>
                  <a:srgbClr val="FFFF00"/>
                </a:solidFill>
                <a:latin typeface="Times New Roman"/>
                <a:ea typeface="Calibri"/>
                <a:cs typeface="Times New Roman"/>
              </a:rPr>
              <a:t> </a:t>
            </a:r>
            <a:r>
              <a:rPr lang="en-US" sz="2800" b="1" dirty="0" err="1">
                <a:solidFill>
                  <a:srgbClr val="FFFF00"/>
                </a:solidFill>
                <a:latin typeface="Times New Roman"/>
                <a:ea typeface="Calibri"/>
                <a:cs typeface="Times New Roman"/>
              </a:rPr>
              <a:t>của</a:t>
            </a:r>
            <a:r>
              <a:rPr lang="en-US" sz="2800" b="1" dirty="0">
                <a:solidFill>
                  <a:srgbClr val="FFFF00"/>
                </a:solidFill>
                <a:latin typeface="Times New Roman"/>
                <a:ea typeface="Calibri"/>
                <a:cs typeface="Times New Roman"/>
              </a:rPr>
              <a:t> </a:t>
            </a:r>
            <a:r>
              <a:rPr lang="en-US" sz="2800" b="1" dirty="0" err="1">
                <a:solidFill>
                  <a:srgbClr val="FFFF00"/>
                </a:solidFill>
                <a:latin typeface="Times New Roman"/>
                <a:ea typeface="Calibri"/>
                <a:cs typeface="Times New Roman"/>
              </a:rPr>
              <a:t>sinh</a:t>
            </a:r>
            <a:r>
              <a:rPr lang="en-US" sz="2800" b="1" dirty="0">
                <a:solidFill>
                  <a:srgbClr val="FFFF00"/>
                </a:solidFill>
                <a:latin typeface="Times New Roman"/>
                <a:ea typeface="Calibri"/>
                <a:cs typeface="Times New Roman"/>
              </a:rPr>
              <a:t> </a:t>
            </a:r>
            <a:r>
              <a:rPr lang="en-US" sz="2800" b="1" dirty="0" err="1">
                <a:solidFill>
                  <a:srgbClr val="FFFF00"/>
                </a:solidFill>
                <a:latin typeface="Times New Roman"/>
                <a:ea typeface="Calibri"/>
                <a:cs typeface="Times New Roman"/>
              </a:rPr>
              <a:t>vật</a:t>
            </a:r>
            <a:r>
              <a:rPr lang="en-US" sz="2800" b="1" dirty="0">
                <a:solidFill>
                  <a:srgbClr val="FFFF00"/>
                </a:solidFill>
                <a:latin typeface="Times New Roman"/>
                <a:ea typeface="Calibri"/>
                <a:cs typeface="Times New Roman"/>
              </a:rPr>
              <a:t> </a:t>
            </a:r>
            <a:r>
              <a:rPr lang="en-US" sz="2800" b="1" dirty="0" err="1">
                <a:solidFill>
                  <a:srgbClr val="FFFF00"/>
                </a:solidFill>
                <a:latin typeface="Times New Roman"/>
                <a:ea typeface="Calibri"/>
                <a:cs typeface="Times New Roman"/>
              </a:rPr>
              <a:t>trên</a:t>
            </a:r>
            <a:r>
              <a:rPr lang="en-US" sz="2800" b="1" dirty="0">
                <a:solidFill>
                  <a:srgbClr val="FFFF00"/>
                </a:solidFill>
                <a:latin typeface="Times New Roman"/>
                <a:ea typeface="Calibri"/>
                <a:cs typeface="Times New Roman"/>
              </a:rPr>
              <a:t> </a:t>
            </a:r>
            <a:r>
              <a:rPr lang="en-US" sz="2800" b="1" dirty="0" err="1">
                <a:solidFill>
                  <a:srgbClr val="FFFF00"/>
                </a:solidFill>
                <a:latin typeface="Times New Roman"/>
                <a:ea typeface="Calibri"/>
                <a:cs typeface="Times New Roman"/>
              </a:rPr>
              <a:t>Trái</a:t>
            </a:r>
            <a:r>
              <a:rPr lang="en-US" sz="2800" b="1" dirty="0">
                <a:solidFill>
                  <a:srgbClr val="FFFF00"/>
                </a:solidFill>
                <a:latin typeface="Times New Roman"/>
                <a:ea typeface="Calibri"/>
                <a:cs typeface="Times New Roman"/>
              </a:rPr>
              <a:t> </a:t>
            </a:r>
            <a:r>
              <a:rPr lang="en-US" sz="2800" b="1" dirty="0" err="1">
                <a:solidFill>
                  <a:srgbClr val="FFFF00"/>
                </a:solidFill>
                <a:latin typeface="Times New Roman"/>
                <a:ea typeface="Calibri"/>
                <a:cs typeface="Times New Roman"/>
              </a:rPr>
              <a:t>Đất</a:t>
            </a:r>
            <a:r>
              <a:rPr lang="en-US" sz="2800" b="1" dirty="0" smtClean="0">
                <a:solidFill>
                  <a:srgbClr val="FFFF00"/>
                </a:solidFill>
                <a:latin typeface="Times New Roman"/>
                <a:ea typeface="Calibri"/>
                <a:cs typeface="Times New Roman"/>
              </a:rPr>
              <a:t>.</a:t>
            </a:r>
            <a:endParaRPr lang="en-US" sz="2800" dirty="0">
              <a:solidFill>
                <a:srgbClr val="FFFF00"/>
              </a:solidFill>
              <a:latin typeface="Calibri"/>
              <a:ea typeface="Calibri"/>
              <a:cs typeface="Times New Roman"/>
            </a:endParaRPr>
          </a:p>
        </p:txBody>
      </p:sp>
      <p:sp>
        <p:nvSpPr>
          <p:cNvPr id="9" name="Rectangle 8"/>
          <p:cNvSpPr/>
          <p:nvPr/>
        </p:nvSpPr>
        <p:spPr>
          <a:xfrm>
            <a:off x="302557" y="1353631"/>
            <a:ext cx="11602193" cy="5047536"/>
          </a:xfrm>
          <a:prstGeom prst="rect">
            <a:avLst/>
          </a:prstGeom>
        </p:spPr>
        <p:txBody>
          <a:bodyPr wrap="square">
            <a:spAutoFit/>
          </a:bodyPr>
          <a:lstStyle/>
          <a:p>
            <a:pPr lvl="0" algn="just"/>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Sự</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đa</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dạng</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của</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sinh</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vật</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trên</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lục</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địa</a:t>
            </a:r>
            <a:endParaRPr lang="en-US" sz="2300" b="1" dirty="0">
              <a:solidFill>
                <a:prstClr val="white"/>
              </a:solidFill>
              <a:latin typeface="Calibri"/>
              <a:ea typeface="Calibri"/>
              <a:cs typeface="Times New Roman"/>
            </a:endParaRPr>
          </a:p>
          <a:p>
            <a:pPr lvl="0" algn="just"/>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Thực</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vật</a:t>
            </a:r>
            <a:endParaRPr lang="en-US" sz="2300" b="1" dirty="0">
              <a:solidFill>
                <a:prstClr val="white"/>
              </a:solidFill>
              <a:latin typeface="Calibri"/>
              <a:ea typeface="Calibri"/>
              <a:cs typeface="Times New Roman"/>
            </a:endParaRPr>
          </a:p>
          <a:p>
            <a:pPr lvl="0" indent="457200" algn="just"/>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Giới</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thực</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vật</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trên</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lục</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địa</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hết</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sức</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phong</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phú</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đa</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dạng</a:t>
            </a:r>
            <a:r>
              <a:rPr lang="en-US" sz="2300" b="1" dirty="0">
                <a:solidFill>
                  <a:prstClr val="white"/>
                </a:solidFill>
                <a:latin typeface="Times New Roman"/>
                <a:ea typeface="Calibri"/>
                <a:cs typeface="Times New Roman"/>
              </a:rPr>
              <a:t>.</a:t>
            </a:r>
            <a:endParaRPr lang="en-US" sz="2300" b="1" dirty="0">
              <a:solidFill>
                <a:prstClr val="white"/>
              </a:solidFill>
              <a:latin typeface="Calibri"/>
              <a:ea typeface="Calibri"/>
              <a:cs typeface="Times New Roman"/>
            </a:endParaRPr>
          </a:p>
          <a:p>
            <a:pPr lvl="0" indent="457200" algn="just"/>
            <a:r>
              <a:rPr lang="en-US" sz="2300" b="1" dirty="0">
                <a:solidFill>
                  <a:prstClr val="white"/>
                </a:solidFill>
                <a:latin typeface="Times New Roman"/>
                <a:ea typeface="Calibri"/>
                <a:cs typeface="Times New Roman"/>
              </a:rPr>
              <a:t>+ Ở </a:t>
            </a:r>
            <a:r>
              <a:rPr lang="en-US" sz="2300" b="1" dirty="0" err="1">
                <a:solidFill>
                  <a:prstClr val="white"/>
                </a:solidFill>
                <a:latin typeface="Times New Roman"/>
                <a:ea typeface="Calibri"/>
                <a:cs typeface="Times New Roman"/>
              </a:rPr>
              <a:t>từng</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đới</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xuất</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hiện</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các</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kiểu</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thảm</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thực</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vật</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khác</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nhau</a:t>
            </a:r>
            <a:r>
              <a:rPr lang="en-US" sz="2300" b="1" dirty="0">
                <a:solidFill>
                  <a:prstClr val="white"/>
                </a:solidFill>
                <a:latin typeface="Times New Roman"/>
                <a:ea typeface="Calibri"/>
                <a:cs typeface="Times New Roman"/>
              </a:rPr>
              <a:t>.</a:t>
            </a:r>
            <a:endParaRPr lang="en-US" sz="2300" b="1" dirty="0">
              <a:solidFill>
                <a:prstClr val="white"/>
              </a:solidFill>
              <a:latin typeface="Calibri"/>
              <a:ea typeface="Calibri"/>
              <a:cs typeface="Times New Roman"/>
            </a:endParaRPr>
          </a:p>
          <a:p>
            <a:pPr lvl="0" indent="457200" algn="just"/>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Ví</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dụ</a:t>
            </a:r>
            <a:r>
              <a:rPr lang="en-US" sz="2300" b="1" dirty="0">
                <a:solidFill>
                  <a:prstClr val="white"/>
                </a:solidFill>
                <a:latin typeface="Times New Roman"/>
                <a:ea typeface="Calibri"/>
                <a:cs typeface="Times New Roman"/>
              </a:rPr>
              <a:t>: Ở </a:t>
            </a:r>
            <a:r>
              <a:rPr lang="en-US" sz="2300" b="1" dirty="0" err="1">
                <a:solidFill>
                  <a:prstClr val="white"/>
                </a:solidFill>
                <a:latin typeface="Times New Roman"/>
                <a:ea typeface="Calibri"/>
                <a:cs typeface="Times New Roman"/>
              </a:rPr>
              <a:t>đới</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nóng</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có</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rừng</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mưa</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nhiệt</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đới</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rừng</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nhiệt</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đới</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gió</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mùa</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xa</a:t>
            </a:r>
            <a:r>
              <a:rPr lang="en-US" sz="2300" b="1" dirty="0">
                <a:solidFill>
                  <a:prstClr val="white"/>
                </a:solidFill>
                <a:latin typeface="Times New Roman"/>
                <a:ea typeface="Calibri"/>
                <a:cs typeface="Times New Roman"/>
              </a:rPr>
              <a:t> van,... Ở </a:t>
            </a:r>
            <a:r>
              <a:rPr lang="en-US" sz="2300" b="1" dirty="0" err="1">
                <a:solidFill>
                  <a:prstClr val="white"/>
                </a:solidFill>
                <a:latin typeface="Times New Roman"/>
                <a:ea typeface="Calibri"/>
                <a:cs typeface="Times New Roman"/>
              </a:rPr>
              <a:t>đới</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ôn</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hoà</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có</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rừng</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lá</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rộng</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rừng</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lá</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kim</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thảo</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nguyên</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rừng</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cận</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nhiệt</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đới</a:t>
            </a:r>
            <a:r>
              <a:rPr lang="en-US" sz="2300" b="1" dirty="0">
                <a:solidFill>
                  <a:prstClr val="white"/>
                </a:solidFill>
                <a:latin typeface="Times New Roman"/>
                <a:ea typeface="Calibri"/>
                <a:cs typeface="Times New Roman"/>
              </a:rPr>
              <a:t>,... Ở </a:t>
            </a:r>
            <a:r>
              <a:rPr lang="en-US" sz="2300" b="1" dirty="0" err="1">
                <a:solidFill>
                  <a:prstClr val="white"/>
                </a:solidFill>
                <a:latin typeface="Times New Roman"/>
                <a:ea typeface="Calibri"/>
                <a:cs typeface="Times New Roman"/>
              </a:rPr>
              <a:t>đới</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lạnh</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có</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thảm</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thực</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vật</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đài</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nguyên</a:t>
            </a:r>
            <a:r>
              <a:rPr lang="en-US" sz="2300" b="1" dirty="0">
                <a:solidFill>
                  <a:prstClr val="white"/>
                </a:solidFill>
                <a:latin typeface="Times New Roman"/>
                <a:ea typeface="Calibri"/>
                <a:cs typeface="Times New Roman"/>
              </a:rPr>
              <a:t>.</a:t>
            </a:r>
            <a:endParaRPr lang="en-US" sz="2300" b="1" dirty="0">
              <a:solidFill>
                <a:prstClr val="white"/>
              </a:solidFill>
              <a:latin typeface="Calibri"/>
              <a:ea typeface="Calibri"/>
              <a:cs typeface="Times New Roman"/>
            </a:endParaRPr>
          </a:p>
          <a:p>
            <a:pPr lvl="0" algn="just"/>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Động</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vật</a:t>
            </a:r>
            <a:endParaRPr lang="en-US" sz="2300" b="1" dirty="0">
              <a:solidFill>
                <a:prstClr val="white"/>
              </a:solidFill>
              <a:latin typeface="Calibri"/>
              <a:ea typeface="Calibri"/>
              <a:cs typeface="Times New Roman"/>
            </a:endParaRPr>
          </a:p>
          <a:p>
            <a:pPr lvl="0" indent="457200" algn="just"/>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Động</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vật</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trên</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các</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lục</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địa</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phong</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phú</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đa</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dạng</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có</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sự</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khác</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biệt</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giữa</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các</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đới</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khí</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hậu</a:t>
            </a:r>
            <a:r>
              <a:rPr lang="en-US" sz="2300" b="1" dirty="0">
                <a:solidFill>
                  <a:prstClr val="white"/>
                </a:solidFill>
                <a:latin typeface="Times New Roman"/>
                <a:ea typeface="Calibri"/>
                <a:cs typeface="Times New Roman"/>
              </a:rPr>
              <a:t>.</a:t>
            </a:r>
            <a:endParaRPr lang="en-US" sz="2300" b="1" dirty="0">
              <a:solidFill>
                <a:prstClr val="white"/>
              </a:solidFill>
              <a:latin typeface="Calibri"/>
              <a:ea typeface="Calibri"/>
              <a:cs typeface="Times New Roman"/>
            </a:endParaRPr>
          </a:p>
          <a:p>
            <a:pPr lvl="0" indent="457200" algn="just"/>
            <a:r>
              <a:rPr lang="en-US" sz="2300" b="1" dirty="0">
                <a:solidFill>
                  <a:prstClr val="white"/>
                </a:solidFill>
                <a:latin typeface="Times New Roman"/>
                <a:ea typeface="Calibri"/>
                <a:cs typeface="Times New Roman"/>
              </a:rPr>
              <a:t>+ Ở </a:t>
            </a:r>
            <a:r>
              <a:rPr lang="en-US" sz="2300" b="1" dirty="0" err="1">
                <a:solidFill>
                  <a:prstClr val="white"/>
                </a:solidFill>
                <a:latin typeface="Times New Roman"/>
                <a:ea typeface="Calibri"/>
                <a:cs typeface="Times New Roman"/>
              </a:rPr>
              <a:t>đới</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nóng</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động</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vất</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rất</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đa</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dạng</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từ</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các</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loài</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leo</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trèo</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giỏi</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khỉ</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vượn</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sóc</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đến</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các</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loài</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ăn</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thịt</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cá</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sấu</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hổ</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báo</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ăn</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cỏ</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ngựa</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nai</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voi</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côn</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trùng</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và</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các</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loài</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chim</a:t>
            </a:r>
            <a:r>
              <a:rPr lang="en-US" sz="2300" b="1" dirty="0">
                <a:solidFill>
                  <a:prstClr val="white"/>
                </a:solidFill>
                <a:latin typeface="Times New Roman"/>
                <a:ea typeface="Calibri"/>
                <a:cs typeface="Times New Roman"/>
              </a:rPr>
              <a:t>.</a:t>
            </a:r>
            <a:endParaRPr lang="en-US" sz="2300" b="1" dirty="0">
              <a:solidFill>
                <a:prstClr val="white"/>
              </a:solidFill>
              <a:latin typeface="Calibri"/>
              <a:ea typeface="Calibri"/>
              <a:cs typeface="Times New Roman"/>
            </a:endParaRPr>
          </a:p>
          <a:p>
            <a:pPr lvl="0" indent="457200" algn="just"/>
            <a:r>
              <a:rPr lang="en-US" sz="2300" b="1" dirty="0">
                <a:solidFill>
                  <a:prstClr val="white"/>
                </a:solidFill>
                <a:latin typeface="Times New Roman"/>
                <a:ea typeface="Calibri"/>
                <a:cs typeface="Times New Roman"/>
              </a:rPr>
              <a:t>+ Ở </a:t>
            </a:r>
            <a:r>
              <a:rPr lang="en-US" sz="2300" b="1" dirty="0" err="1">
                <a:solidFill>
                  <a:prstClr val="white"/>
                </a:solidFill>
                <a:latin typeface="Times New Roman"/>
                <a:ea typeface="Calibri"/>
                <a:cs typeface="Times New Roman"/>
              </a:rPr>
              <a:t>đới</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ôn</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hòa</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có</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một</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số</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loài</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như</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gấu</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nâu</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tuần</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lộc</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cáo</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bạc</a:t>
            </a:r>
            <a:r>
              <a:rPr lang="en-US" sz="2300" b="1" dirty="0">
                <a:solidFill>
                  <a:prstClr val="white"/>
                </a:solidFill>
                <a:latin typeface="Times New Roman"/>
                <a:ea typeface="Calibri"/>
                <a:cs typeface="Times New Roman"/>
              </a:rPr>
              <a:t>,…</a:t>
            </a:r>
            <a:endParaRPr lang="en-US" sz="2300" b="1" dirty="0">
              <a:solidFill>
                <a:prstClr val="white"/>
              </a:solidFill>
              <a:latin typeface="Calibri"/>
              <a:ea typeface="Calibri"/>
              <a:cs typeface="Times New Roman"/>
            </a:endParaRPr>
          </a:p>
          <a:p>
            <a:pPr lvl="0" indent="457200" algn="just"/>
            <a:r>
              <a:rPr lang="en-US" sz="2300" b="1" dirty="0">
                <a:solidFill>
                  <a:prstClr val="white"/>
                </a:solidFill>
                <a:latin typeface="Times New Roman"/>
                <a:ea typeface="Calibri"/>
                <a:cs typeface="Times New Roman"/>
              </a:rPr>
              <a:t>+ Ở </a:t>
            </a:r>
            <a:r>
              <a:rPr lang="en-US" sz="2300" b="1" dirty="0" err="1">
                <a:solidFill>
                  <a:prstClr val="white"/>
                </a:solidFill>
                <a:latin typeface="Times New Roman"/>
                <a:ea typeface="Calibri"/>
                <a:cs typeface="Times New Roman"/>
              </a:rPr>
              <a:t>đới</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lạnh</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là</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các</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loài</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động</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vật</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ngủ</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đông</a:t>
            </a:r>
            <a:r>
              <a:rPr lang="en-US" sz="2300" b="1" dirty="0">
                <a:solidFill>
                  <a:prstClr val="white"/>
                </a:solidFill>
                <a:latin typeface="Times New Roman"/>
                <a:ea typeface="Calibri"/>
                <a:cs typeface="Times New Roman"/>
              </a:rPr>
              <a:t> hay di </a:t>
            </a:r>
            <a:r>
              <a:rPr lang="en-US" sz="2300" b="1" dirty="0" err="1">
                <a:solidFill>
                  <a:prstClr val="white"/>
                </a:solidFill>
                <a:latin typeface="Times New Roman"/>
                <a:ea typeface="Calibri"/>
                <a:cs typeface="Times New Roman"/>
              </a:rPr>
              <a:t>cư</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theo</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mùa</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như</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gấu</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trắng</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ngỗng</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trời</a:t>
            </a:r>
            <a:r>
              <a:rPr lang="en-US" sz="2300" b="1" dirty="0">
                <a:solidFill>
                  <a:prstClr val="white"/>
                </a:solidFill>
                <a:latin typeface="Times New Roman"/>
                <a:ea typeface="Calibri"/>
                <a:cs typeface="Times New Roman"/>
              </a:rPr>
              <a:t>,...</a:t>
            </a:r>
            <a:endParaRPr lang="en-US" sz="2300" b="1" dirty="0">
              <a:solidFill>
                <a:prstClr val="white"/>
              </a:solidFill>
              <a:latin typeface="Calibri"/>
              <a:ea typeface="Calibri"/>
              <a:cs typeface="Times New Roman"/>
            </a:endParaRPr>
          </a:p>
        </p:txBody>
      </p:sp>
    </p:spTree>
    <p:extLst>
      <p:ext uri="{BB962C8B-B14F-4D97-AF65-F5344CB8AC3E}">
        <p14:creationId xmlns:p14="http://schemas.microsoft.com/office/powerpoint/2010/main" val="14895750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92"/>
                                        </p:tgtEl>
                                        <p:attrNameLst>
                                          <p:attrName>style.visibility</p:attrName>
                                        </p:attrNameLst>
                                      </p:cBhvr>
                                      <p:to>
                                        <p:strVal val="visible"/>
                                      </p:to>
                                    </p:set>
                                    <p:animEffect transition="in" filter="randombar(horizontal)">
                                      <p:cBhvr>
                                        <p:cTn id="10" dur="500"/>
                                        <p:tgtEl>
                                          <p:spTgt spid="9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389195" y="255150"/>
            <a:ext cx="4500641" cy="646331"/>
            <a:chOff x="994820" y="532725"/>
            <a:chExt cx="5886671" cy="646331"/>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schemeClr val="accent6">
                      <a:lumMod val="75000"/>
                    </a:schemeClr>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6">
                      <a:lumMod val="75000"/>
                    </a:schemeClr>
                  </a:solidFill>
                </a:endParaRPr>
              </a:p>
            </p:txBody>
          </p:sp>
        </p:grpSp>
        <p:sp>
          <p:nvSpPr>
            <p:cNvPr id="94" name="文本框 93"/>
            <p:cNvSpPr txBox="1"/>
            <p:nvPr/>
          </p:nvSpPr>
          <p:spPr>
            <a:xfrm>
              <a:off x="1677596" y="532725"/>
              <a:ext cx="3478791" cy="646331"/>
            </a:xfrm>
            <a:prstGeom prst="rect">
              <a:avLst/>
            </a:prstGeom>
            <a:noFill/>
          </p:spPr>
          <p:txBody>
            <a:bodyPr wrap="none" rtlCol="0">
              <a:spAutoFit/>
            </a:bodyPr>
            <a:lstStyle/>
            <a:p>
              <a:r>
                <a:rPr lang="en-US" altLang="zh-CN" sz="3600" b="1" dirty="0" smtClean="0">
                  <a:solidFill>
                    <a:schemeClr val="accent6">
                      <a:lumMod val="75000"/>
                    </a:schemeClr>
                  </a:solidFill>
                  <a:latin typeface="Times New Roman" panose="02020603050405020304" pitchFamily="18" charset="0"/>
                  <a:ea typeface="Tahoma" panose="020B0604030504040204" pitchFamily="34" charset="0"/>
                  <a:cs typeface="Times New Roman" panose="02020603050405020304" pitchFamily="18" charset="0"/>
                </a:rPr>
                <a:t>VẬN DỤNG</a:t>
              </a:r>
              <a:endParaRPr lang="zh-CN" altLang="en-US" sz="3600" b="1" dirty="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endParaRPr>
            </a:p>
          </p:txBody>
        </p:sp>
      </p:grpSp>
      <p:sp>
        <p:nvSpPr>
          <p:cNvPr id="4" name="Rectangle 3"/>
          <p:cNvSpPr/>
          <p:nvPr/>
        </p:nvSpPr>
        <p:spPr>
          <a:xfrm>
            <a:off x="365445" y="861245"/>
            <a:ext cx="11352809" cy="954107"/>
          </a:xfrm>
          <a:prstGeom prst="rect">
            <a:avLst/>
          </a:prstGeom>
        </p:spPr>
        <p:txBody>
          <a:bodyPr wrap="square">
            <a:spAutoFit/>
          </a:bodyPr>
          <a:lstStyle/>
          <a:p>
            <a:pPr algn="just"/>
            <a:r>
              <a:rPr lang="en-US" sz="2800" b="1" dirty="0" smtClean="0">
                <a:solidFill>
                  <a:srgbClr val="FFFF00"/>
                </a:solidFill>
                <a:latin typeface="Times New Roman"/>
                <a:ea typeface="Calibri"/>
                <a:cs typeface="Times New Roman"/>
              </a:rPr>
              <a:t>2</a:t>
            </a:r>
            <a:r>
              <a:rPr lang="en-US" sz="2800" b="1" dirty="0">
                <a:solidFill>
                  <a:srgbClr val="FFFF00"/>
                </a:solidFill>
                <a:latin typeface="Times New Roman"/>
                <a:ea typeface="Calibri"/>
                <a:cs typeface="Times New Roman"/>
              </a:rPr>
              <a:t>. </a:t>
            </a:r>
            <a:r>
              <a:rPr lang="en-US" sz="2800" b="1" dirty="0" err="1">
                <a:solidFill>
                  <a:srgbClr val="FFFF00"/>
                </a:solidFill>
                <a:latin typeface="Times New Roman"/>
                <a:ea typeface="Calibri"/>
                <a:cs typeface="Times New Roman"/>
              </a:rPr>
              <a:t>Có</a:t>
            </a:r>
            <a:r>
              <a:rPr lang="en-US" sz="2800" b="1" dirty="0">
                <a:solidFill>
                  <a:srgbClr val="FFFF00"/>
                </a:solidFill>
                <a:latin typeface="Times New Roman"/>
                <a:ea typeface="Calibri"/>
                <a:cs typeface="Times New Roman"/>
              </a:rPr>
              <a:t> </a:t>
            </a:r>
            <a:r>
              <a:rPr lang="en-US" sz="2800" b="1" dirty="0" err="1">
                <a:solidFill>
                  <a:srgbClr val="FFFF00"/>
                </a:solidFill>
                <a:latin typeface="Times New Roman"/>
                <a:ea typeface="Calibri"/>
                <a:cs typeface="Times New Roman"/>
              </a:rPr>
              <a:t>nhiều</a:t>
            </a:r>
            <a:r>
              <a:rPr lang="en-US" sz="2800" b="1" dirty="0">
                <a:solidFill>
                  <a:srgbClr val="FFFF00"/>
                </a:solidFill>
                <a:latin typeface="Times New Roman"/>
                <a:ea typeface="Calibri"/>
                <a:cs typeface="Times New Roman"/>
              </a:rPr>
              <a:t> </a:t>
            </a:r>
            <a:r>
              <a:rPr lang="en-US" sz="2800" b="1" dirty="0" err="1">
                <a:solidFill>
                  <a:srgbClr val="FFFF00"/>
                </a:solidFill>
                <a:latin typeface="Times New Roman"/>
                <a:ea typeface="Calibri"/>
                <a:cs typeface="Times New Roman"/>
              </a:rPr>
              <a:t>loài</a:t>
            </a:r>
            <a:r>
              <a:rPr lang="en-US" sz="2800" b="1" dirty="0">
                <a:solidFill>
                  <a:srgbClr val="FFFF00"/>
                </a:solidFill>
                <a:latin typeface="Times New Roman"/>
                <a:ea typeface="Calibri"/>
                <a:cs typeface="Times New Roman"/>
              </a:rPr>
              <a:t> </a:t>
            </a:r>
            <a:r>
              <a:rPr lang="en-US" sz="2800" b="1" dirty="0" err="1">
                <a:solidFill>
                  <a:srgbClr val="FFFF00"/>
                </a:solidFill>
                <a:latin typeface="Times New Roman"/>
                <a:ea typeface="Calibri"/>
                <a:cs typeface="Times New Roman"/>
              </a:rPr>
              <a:t>sinh</a:t>
            </a:r>
            <a:r>
              <a:rPr lang="en-US" sz="2800" b="1" dirty="0">
                <a:solidFill>
                  <a:srgbClr val="FFFF00"/>
                </a:solidFill>
                <a:latin typeface="Times New Roman"/>
                <a:ea typeface="Calibri"/>
                <a:cs typeface="Times New Roman"/>
              </a:rPr>
              <a:t> </a:t>
            </a:r>
            <a:r>
              <a:rPr lang="en-US" sz="2800" b="1" dirty="0" err="1">
                <a:solidFill>
                  <a:srgbClr val="FFFF00"/>
                </a:solidFill>
                <a:latin typeface="Times New Roman"/>
                <a:ea typeface="Calibri"/>
                <a:cs typeface="Times New Roman"/>
              </a:rPr>
              <a:t>vật</a:t>
            </a:r>
            <a:r>
              <a:rPr lang="en-US" sz="2800" b="1" dirty="0">
                <a:solidFill>
                  <a:srgbClr val="FFFF00"/>
                </a:solidFill>
                <a:latin typeface="Times New Roman"/>
                <a:ea typeface="Calibri"/>
                <a:cs typeface="Times New Roman"/>
              </a:rPr>
              <a:t> </a:t>
            </a:r>
            <a:r>
              <a:rPr lang="en-US" sz="2800" b="1" dirty="0" err="1">
                <a:solidFill>
                  <a:srgbClr val="FFFF00"/>
                </a:solidFill>
                <a:latin typeface="Times New Roman"/>
                <a:ea typeface="Calibri"/>
                <a:cs typeface="Times New Roman"/>
              </a:rPr>
              <a:t>đang</a:t>
            </a:r>
            <a:r>
              <a:rPr lang="en-US" sz="2800" b="1" dirty="0">
                <a:solidFill>
                  <a:srgbClr val="FFFF00"/>
                </a:solidFill>
                <a:latin typeface="Times New Roman"/>
                <a:ea typeface="Calibri"/>
                <a:cs typeface="Times New Roman"/>
              </a:rPr>
              <a:t> </a:t>
            </a:r>
            <a:r>
              <a:rPr lang="en-US" sz="2800" b="1" dirty="0" err="1">
                <a:solidFill>
                  <a:srgbClr val="FFFF00"/>
                </a:solidFill>
                <a:latin typeface="Times New Roman"/>
                <a:ea typeface="Calibri"/>
                <a:cs typeface="Times New Roman"/>
              </a:rPr>
              <a:t>đứng</a:t>
            </a:r>
            <a:r>
              <a:rPr lang="en-US" sz="2800" b="1" dirty="0">
                <a:solidFill>
                  <a:srgbClr val="FFFF00"/>
                </a:solidFill>
                <a:latin typeface="Times New Roman"/>
                <a:ea typeface="Calibri"/>
                <a:cs typeface="Times New Roman"/>
              </a:rPr>
              <a:t> </a:t>
            </a:r>
            <a:r>
              <a:rPr lang="en-US" sz="2800" b="1" dirty="0" err="1">
                <a:solidFill>
                  <a:srgbClr val="FFFF00"/>
                </a:solidFill>
                <a:latin typeface="Times New Roman"/>
                <a:ea typeface="Calibri"/>
                <a:cs typeface="Times New Roman"/>
              </a:rPr>
              <a:t>trước</a:t>
            </a:r>
            <a:r>
              <a:rPr lang="en-US" sz="2800" b="1" dirty="0">
                <a:solidFill>
                  <a:srgbClr val="FFFF00"/>
                </a:solidFill>
                <a:latin typeface="Times New Roman"/>
                <a:ea typeface="Calibri"/>
                <a:cs typeface="Times New Roman"/>
              </a:rPr>
              <a:t> </a:t>
            </a:r>
            <a:r>
              <a:rPr lang="en-US" sz="2800" b="1" dirty="0" err="1">
                <a:solidFill>
                  <a:srgbClr val="FFFF00"/>
                </a:solidFill>
                <a:latin typeface="Times New Roman"/>
                <a:ea typeface="Calibri"/>
                <a:cs typeface="Times New Roman"/>
              </a:rPr>
              <a:t>nguy</a:t>
            </a:r>
            <a:r>
              <a:rPr lang="en-US" sz="2800" b="1" dirty="0">
                <a:solidFill>
                  <a:srgbClr val="FFFF00"/>
                </a:solidFill>
                <a:latin typeface="Times New Roman"/>
                <a:ea typeface="Calibri"/>
                <a:cs typeface="Times New Roman"/>
              </a:rPr>
              <a:t> </a:t>
            </a:r>
            <a:r>
              <a:rPr lang="en-US" sz="2800" b="1" dirty="0" err="1">
                <a:solidFill>
                  <a:srgbClr val="FFFF00"/>
                </a:solidFill>
                <a:latin typeface="Times New Roman"/>
                <a:ea typeface="Calibri"/>
                <a:cs typeface="Times New Roman"/>
              </a:rPr>
              <a:t>cơ</a:t>
            </a:r>
            <a:r>
              <a:rPr lang="en-US" sz="2800" b="1" dirty="0">
                <a:solidFill>
                  <a:srgbClr val="FFFF00"/>
                </a:solidFill>
                <a:latin typeface="Times New Roman"/>
                <a:ea typeface="Calibri"/>
                <a:cs typeface="Times New Roman"/>
              </a:rPr>
              <a:t> </a:t>
            </a:r>
            <a:r>
              <a:rPr lang="en-US" sz="2800" b="1" dirty="0" err="1">
                <a:solidFill>
                  <a:srgbClr val="FFFF00"/>
                </a:solidFill>
                <a:latin typeface="Times New Roman"/>
                <a:ea typeface="Calibri"/>
                <a:cs typeface="Times New Roman"/>
              </a:rPr>
              <a:t>bị</a:t>
            </a:r>
            <a:r>
              <a:rPr lang="en-US" sz="2800" b="1" dirty="0">
                <a:solidFill>
                  <a:srgbClr val="FFFF00"/>
                </a:solidFill>
                <a:latin typeface="Times New Roman"/>
                <a:ea typeface="Calibri"/>
                <a:cs typeface="Times New Roman"/>
              </a:rPr>
              <a:t> </a:t>
            </a:r>
            <a:r>
              <a:rPr lang="en-US" sz="2800" b="1" dirty="0" err="1">
                <a:solidFill>
                  <a:srgbClr val="FFFF00"/>
                </a:solidFill>
                <a:latin typeface="Times New Roman"/>
                <a:ea typeface="Calibri"/>
                <a:cs typeface="Times New Roman"/>
              </a:rPr>
              <a:t>tuyệt</a:t>
            </a:r>
            <a:r>
              <a:rPr lang="en-US" sz="2800" b="1" dirty="0">
                <a:solidFill>
                  <a:srgbClr val="FFFF00"/>
                </a:solidFill>
                <a:latin typeface="Times New Roman"/>
                <a:ea typeface="Calibri"/>
                <a:cs typeface="Times New Roman"/>
              </a:rPr>
              <a:t> </a:t>
            </a:r>
            <a:r>
              <a:rPr lang="en-US" sz="2800" b="1" dirty="0" err="1">
                <a:solidFill>
                  <a:srgbClr val="FFFF00"/>
                </a:solidFill>
                <a:latin typeface="Times New Roman"/>
                <a:ea typeface="Calibri"/>
                <a:cs typeface="Times New Roman"/>
              </a:rPr>
              <a:t>chủng</a:t>
            </a:r>
            <a:r>
              <a:rPr lang="en-US" sz="2800" b="1" dirty="0">
                <a:solidFill>
                  <a:srgbClr val="FFFF00"/>
                </a:solidFill>
                <a:latin typeface="Times New Roman"/>
                <a:ea typeface="Calibri"/>
                <a:cs typeface="Times New Roman"/>
              </a:rPr>
              <a:t>. Theo </a:t>
            </a:r>
            <a:r>
              <a:rPr lang="en-US" sz="2800" b="1" dirty="0" err="1">
                <a:solidFill>
                  <a:srgbClr val="FFFF00"/>
                </a:solidFill>
                <a:latin typeface="Times New Roman"/>
                <a:ea typeface="Calibri"/>
                <a:cs typeface="Times New Roman"/>
              </a:rPr>
              <a:t>em</a:t>
            </a:r>
            <a:r>
              <a:rPr lang="en-US" sz="2800" b="1" dirty="0">
                <a:solidFill>
                  <a:srgbClr val="FFFF00"/>
                </a:solidFill>
                <a:latin typeface="Times New Roman"/>
                <a:ea typeface="Calibri"/>
                <a:cs typeface="Times New Roman"/>
              </a:rPr>
              <a:t> </a:t>
            </a:r>
            <a:r>
              <a:rPr lang="en-US" sz="2800" b="1" dirty="0" err="1">
                <a:solidFill>
                  <a:srgbClr val="FFFF00"/>
                </a:solidFill>
                <a:latin typeface="Times New Roman"/>
                <a:ea typeface="Calibri"/>
                <a:cs typeface="Times New Roman"/>
              </a:rPr>
              <a:t>nguyên</a:t>
            </a:r>
            <a:r>
              <a:rPr lang="en-US" sz="2800" b="1" dirty="0">
                <a:solidFill>
                  <a:srgbClr val="FFFF00"/>
                </a:solidFill>
                <a:latin typeface="Times New Roman"/>
                <a:ea typeface="Calibri"/>
                <a:cs typeface="Times New Roman"/>
              </a:rPr>
              <a:t> </a:t>
            </a:r>
            <a:r>
              <a:rPr lang="en-US" sz="2800" b="1" dirty="0" err="1">
                <a:solidFill>
                  <a:srgbClr val="FFFF00"/>
                </a:solidFill>
                <a:latin typeface="Times New Roman"/>
                <a:ea typeface="Calibri"/>
                <a:cs typeface="Times New Roman"/>
              </a:rPr>
              <a:t>nhân</a:t>
            </a:r>
            <a:r>
              <a:rPr lang="en-US" sz="2800" b="1" dirty="0">
                <a:solidFill>
                  <a:srgbClr val="FFFF00"/>
                </a:solidFill>
                <a:latin typeface="Times New Roman"/>
                <a:ea typeface="Calibri"/>
                <a:cs typeface="Times New Roman"/>
              </a:rPr>
              <a:t> do </a:t>
            </a:r>
            <a:r>
              <a:rPr lang="en-US" sz="2800" b="1" dirty="0" err="1">
                <a:solidFill>
                  <a:srgbClr val="FFFF00"/>
                </a:solidFill>
                <a:latin typeface="Times New Roman"/>
                <a:ea typeface="Calibri"/>
                <a:cs typeface="Times New Roman"/>
              </a:rPr>
              <a:t>đâu</a:t>
            </a:r>
            <a:r>
              <a:rPr lang="en-US" sz="2800" b="1" dirty="0">
                <a:solidFill>
                  <a:srgbClr val="FFFF00"/>
                </a:solidFill>
                <a:latin typeface="Times New Roman"/>
                <a:ea typeface="Calibri"/>
                <a:cs typeface="Times New Roman"/>
              </a:rPr>
              <a:t>? </a:t>
            </a:r>
            <a:r>
              <a:rPr lang="en-US" sz="2800" b="1" dirty="0" err="1">
                <a:solidFill>
                  <a:srgbClr val="FFFF00"/>
                </a:solidFill>
                <a:latin typeface="Times New Roman"/>
                <a:ea typeface="Calibri"/>
                <a:cs typeface="Times New Roman"/>
              </a:rPr>
              <a:t>Hãy</a:t>
            </a:r>
            <a:r>
              <a:rPr lang="en-US" sz="2800" b="1" dirty="0">
                <a:solidFill>
                  <a:srgbClr val="FFFF00"/>
                </a:solidFill>
                <a:latin typeface="Times New Roman"/>
                <a:ea typeface="Calibri"/>
                <a:cs typeface="Times New Roman"/>
              </a:rPr>
              <a:t> </a:t>
            </a:r>
            <a:r>
              <a:rPr lang="en-US" sz="2800" b="1" dirty="0" err="1">
                <a:solidFill>
                  <a:srgbClr val="FFFF00"/>
                </a:solidFill>
                <a:latin typeface="Times New Roman"/>
                <a:ea typeface="Calibri"/>
                <a:cs typeface="Times New Roman"/>
              </a:rPr>
              <a:t>nêu</a:t>
            </a:r>
            <a:r>
              <a:rPr lang="en-US" sz="2800" b="1" dirty="0">
                <a:solidFill>
                  <a:srgbClr val="FFFF00"/>
                </a:solidFill>
                <a:latin typeface="Times New Roman"/>
                <a:ea typeface="Calibri"/>
                <a:cs typeface="Times New Roman"/>
              </a:rPr>
              <a:t> </a:t>
            </a:r>
            <a:r>
              <a:rPr lang="en-US" sz="2800" b="1" dirty="0" err="1">
                <a:solidFill>
                  <a:srgbClr val="FFFF00"/>
                </a:solidFill>
                <a:latin typeface="Times New Roman"/>
                <a:ea typeface="Calibri"/>
                <a:cs typeface="Times New Roman"/>
              </a:rPr>
              <a:t>một</a:t>
            </a:r>
            <a:r>
              <a:rPr lang="en-US" sz="2800" b="1" dirty="0">
                <a:solidFill>
                  <a:srgbClr val="FFFF00"/>
                </a:solidFill>
                <a:latin typeface="Times New Roman"/>
                <a:ea typeface="Calibri"/>
                <a:cs typeface="Times New Roman"/>
              </a:rPr>
              <a:t> </a:t>
            </a:r>
            <a:r>
              <a:rPr lang="en-US" sz="2800" b="1" dirty="0" err="1">
                <a:solidFill>
                  <a:srgbClr val="FFFF00"/>
                </a:solidFill>
                <a:latin typeface="Times New Roman"/>
                <a:ea typeface="Calibri"/>
                <a:cs typeface="Times New Roman"/>
              </a:rPr>
              <a:t>số</a:t>
            </a:r>
            <a:r>
              <a:rPr lang="en-US" sz="2800" b="1" dirty="0">
                <a:solidFill>
                  <a:srgbClr val="FFFF00"/>
                </a:solidFill>
                <a:latin typeface="Times New Roman"/>
                <a:ea typeface="Calibri"/>
                <a:cs typeface="Times New Roman"/>
              </a:rPr>
              <a:t> </a:t>
            </a:r>
            <a:r>
              <a:rPr lang="en-US" sz="2800" b="1" dirty="0" err="1">
                <a:solidFill>
                  <a:srgbClr val="FFFF00"/>
                </a:solidFill>
                <a:latin typeface="Times New Roman"/>
                <a:ea typeface="Calibri"/>
                <a:cs typeface="Times New Roman"/>
              </a:rPr>
              <a:t>biện</a:t>
            </a:r>
            <a:r>
              <a:rPr lang="en-US" sz="2800" b="1" dirty="0">
                <a:solidFill>
                  <a:srgbClr val="FFFF00"/>
                </a:solidFill>
                <a:latin typeface="Times New Roman"/>
                <a:ea typeface="Calibri"/>
                <a:cs typeface="Times New Roman"/>
              </a:rPr>
              <a:t> </a:t>
            </a:r>
            <a:r>
              <a:rPr lang="en-US" sz="2800" b="1" dirty="0" err="1">
                <a:solidFill>
                  <a:srgbClr val="FFFF00"/>
                </a:solidFill>
                <a:latin typeface="Times New Roman"/>
                <a:ea typeface="Calibri"/>
                <a:cs typeface="Times New Roman"/>
              </a:rPr>
              <a:t>pháp</a:t>
            </a:r>
            <a:r>
              <a:rPr lang="en-US" sz="2800" b="1" dirty="0">
                <a:solidFill>
                  <a:srgbClr val="FFFF00"/>
                </a:solidFill>
                <a:latin typeface="Times New Roman"/>
                <a:ea typeface="Calibri"/>
                <a:cs typeface="Times New Roman"/>
              </a:rPr>
              <a:t> </a:t>
            </a:r>
            <a:r>
              <a:rPr lang="en-US" sz="2800" b="1" dirty="0" err="1">
                <a:solidFill>
                  <a:srgbClr val="FFFF00"/>
                </a:solidFill>
                <a:latin typeface="Times New Roman"/>
                <a:ea typeface="Calibri"/>
                <a:cs typeface="Times New Roman"/>
              </a:rPr>
              <a:t>đề</a:t>
            </a:r>
            <a:r>
              <a:rPr lang="en-US" sz="2800" b="1" dirty="0">
                <a:solidFill>
                  <a:srgbClr val="FFFF00"/>
                </a:solidFill>
                <a:latin typeface="Times New Roman"/>
                <a:ea typeface="Calibri"/>
                <a:cs typeface="Times New Roman"/>
              </a:rPr>
              <a:t> </a:t>
            </a:r>
            <a:r>
              <a:rPr lang="en-US" sz="2800" b="1" dirty="0" err="1">
                <a:solidFill>
                  <a:srgbClr val="FFFF00"/>
                </a:solidFill>
                <a:latin typeface="Times New Roman"/>
                <a:ea typeface="Calibri"/>
                <a:cs typeface="Times New Roman"/>
              </a:rPr>
              <a:t>bảo</a:t>
            </a:r>
            <a:r>
              <a:rPr lang="en-US" sz="2800" b="1" dirty="0">
                <a:solidFill>
                  <a:srgbClr val="FFFF00"/>
                </a:solidFill>
                <a:latin typeface="Times New Roman"/>
                <a:ea typeface="Calibri"/>
                <a:cs typeface="Times New Roman"/>
              </a:rPr>
              <a:t> </a:t>
            </a:r>
            <a:r>
              <a:rPr lang="en-US" sz="2800" b="1" dirty="0" err="1">
                <a:solidFill>
                  <a:srgbClr val="FFFF00"/>
                </a:solidFill>
                <a:latin typeface="Times New Roman"/>
                <a:ea typeface="Calibri"/>
                <a:cs typeface="Times New Roman"/>
              </a:rPr>
              <a:t>vệ</a:t>
            </a:r>
            <a:r>
              <a:rPr lang="en-US" sz="2800" b="1" dirty="0">
                <a:solidFill>
                  <a:srgbClr val="FFFF00"/>
                </a:solidFill>
                <a:latin typeface="Times New Roman"/>
                <a:ea typeface="Calibri"/>
                <a:cs typeface="Times New Roman"/>
              </a:rPr>
              <a:t> </a:t>
            </a:r>
            <a:r>
              <a:rPr lang="en-US" sz="2800" b="1" dirty="0" err="1">
                <a:solidFill>
                  <a:srgbClr val="FFFF00"/>
                </a:solidFill>
                <a:latin typeface="Times New Roman"/>
                <a:ea typeface="Calibri"/>
                <a:cs typeface="Times New Roman"/>
              </a:rPr>
              <a:t>các</a:t>
            </a:r>
            <a:r>
              <a:rPr lang="en-US" sz="2800" b="1" dirty="0">
                <a:solidFill>
                  <a:srgbClr val="FFFF00"/>
                </a:solidFill>
                <a:latin typeface="Times New Roman"/>
                <a:ea typeface="Calibri"/>
                <a:cs typeface="Times New Roman"/>
              </a:rPr>
              <a:t> </a:t>
            </a:r>
            <a:r>
              <a:rPr lang="en-US" sz="2800" b="1" dirty="0" err="1">
                <a:solidFill>
                  <a:srgbClr val="FFFF00"/>
                </a:solidFill>
                <a:latin typeface="Times New Roman"/>
                <a:ea typeface="Calibri"/>
                <a:cs typeface="Times New Roman"/>
              </a:rPr>
              <a:t>loài</a:t>
            </a:r>
            <a:r>
              <a:rPr lang="en-US" sz="2800" b="1" dirty="0">
                <a:solidFill>
                  <a:srgbClr val="FFFF00"/>
                </a:solidFill>
                <a:latin typeface="Times New Roman"/>
                <a:ea typeface="Calibri"/>
                <a:cs typeface="Times New Roman"/>
              </a:rPr>
              <a:t> </a:t>
            </a:r>
            <a:r>
              <a:rPr lang="en-US" sz="2800" b="1" dirty="0" err="1">
                <a:solidFill>
                  <a:srgbClr val="FFFF00"/>
                </a:solidFill>
                <a:latin typeface="Times New Roman"/>
                <a:ea typeface="Calibri"/>
                <a:cs typeface="Times New Roman"/>
              </a:rPr>
              <a:t>đó</a:t>
            </a:r>
            <a:r>
              <a:rPr lang="en-US" sz="2800" b="1" dirty="0">
                <a:solidFill>
                  <a:srgbClr val="FFFF00"/>
                </a:solidFill>
                <a:latin typeface="Times New Roman"/>
                <a:ea typeface="Calibri"/>
                <a:cs typeface="Times New Roman"/>
              </a:rPr>
              <a:t>.</a:t>
            </a:r>
            <a:endParaRPr lang="en-US" sz="2800" dirty="0">
              <a:solidFill>
                <a:srgbClr val="FFFF00"/>
              </a:solidFill>
              <a:latin typeface="Calibri"/>
              <a:ea typeface="Calibri"/>
              <a:cs typeface="Times New Roman"/>
            </a:endParaRPr>
          </a:p>
        </p:txBody>
      </p:sp>
      <p:sp>
        <p:nvSpPr>
          <p:cNvPr id="2" name="Rectangle 1"/>
          <p:cNvSpPr/>
          <p:nvPr/>
        </p:nvSpPr>
        <p:spPr>
          <a:xfrm>
            <a:off x="301479" y="1720352"/>
            <a:ext cx="11438628" cy="4893647"/>
          </a:xfrm>
          <a:prstGeom prst="rect">
            <a:avLst/>
          </a:prstGeom>
        </p:spPr>
        <p:txBody>
          <a:bodyPr wrap="square">
            <a:spAutoFit/>
          </a:bodyPr>
          <a:lstStyle/>
          <a:p>
            <a:pPr algn="just">
              <a:spcAft>
                <a:spcPts val="0"/>
              </a:spcAft>
            </a:pPr>
            <a:r>
              <a:rPr lang="en-US" sz="2400" b="1" dirty="0">
                <a:solidFill>
                  <a:schemeClr val="bg1"/>
                </a:solidFill>
                <a:latin typeface="Times New Roman"/>
                <a:ea typeface="Calibri"/>
                <a:cs typeface="Times New Roman"/>
              </a:rPr>
              <a:t>-</a:t>
            </a:r>
            <a:r>
              <a:rPr lang="en-US" sz="2400" b="1" dirty="0" smtClean="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Nhiều</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loài</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sinh</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vật</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đang</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đứng</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trước</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nguy</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cơ</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bị</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tuyệt</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chủng</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báo</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đốm</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tê</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giác</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đen</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khỉ</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đột</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sông</a:t>
            </a:r>
            <a:r>
              <a:rPr lang="en-US" sz="2400" b="1" dirty="0">
                <a:solidFill>
                  <a:schemeClr val="bg1"/>
                </a:solidFill>
                <a:latin typeface="Times New Roman"/>
                <a:ea typeface="Calibri"/>
                <a:cs typeface="Times New Roman"/>
              </a:rPr>
              <a:t> Cross, </a:t>
            </a:r>
            <a:r>
              <a:rPr lang="en-US" sz="2400" b="1" dirty="0" err="1">
                <a:solidFill>
                  <a:schemeClr val="bg1"/>
                </a:solidFill>
                <a:latin typeface="Times New Roman"/>
                <a:ea typeface="Calibri"/>
                <a:cs typeface="Times New Roman"/>
              </a:rPr>
              <a:t>tê</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giác</a:t>
            </a:r>
            <a:r>
              <a:rPr lang="en-US" sz="2400" b="1" dirty="0">
                <a:solidFill>
                  <a:schemeClr val="bg1"/>
                </a:solidFill>
                <a:latin typeface="Times New Roman"/>
                <a:ea typeface="Calibri"/>
                <a:cs typeface="Times New Roman"/>
              </a:rPr>
              <a:t> java, </a:t>
            </a:r>
            <a:r>
              <a:rPr lang="en-US" sz="2400" b="1" dirty="0" err="1">
                <a:solidFill>
                  <a:schemeClr val="bg1"/>
                </a:solidFill>
                <a:latin typeface="Times New Roman"/>
                <a:ea typeface="Calibri"/>
                <a:cs typeface="Times New Roman"/>
              </a:rPr>
              <a:t>voi</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hổ</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cá</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heo</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gấu</a:t>
            </a:r>
            <a:r>
              <a:rPr lang="en-US" sz="2400" b="1" dirty="0">
                <a:solidFill>
                  <a:schemeClr val="bg1"/>
                </a:solidFill>
                <a:latin typeface="Times New Roman"/>
                <a:ea typeface="Calibri"/>
                <a:cs typeface="Times New Roman"/>
              </a:rPr>
              <a:t>,...</a:t>
            </a:r>
            <a:endParaRPr lang="en-US" sz="2400" b="1" dirty="0">
              <a:solidFill>
                <a:schemeClr val="bg1"/>
              </a:solidFill>
              <a:latin typeface="Calibri"/>
              <a:ea typeface="Calibri"/>
              <a:cs typeface="Times New Roman"/>
            </a:endParaRPr>
          </a:p>
          <a:p>
            <a:pPr algn="just">
              <a:spcAft>
                <a:spcPts val="0"/>
              </a:spcAft>
            </a:pPr>
            <a:r>
              <a:rPr lang="en-US" sz="2400" b="1" dirty="0">
                <a:solidFill>
                  <a:schemeClr val="bg1"/>
                </a:solidFill>
                <a:latin typeface="Times New Roman"/>
                <a:ea typeface="Calibri"/>
                <a:cs typeface="Times New Roman"/>
              </a:rPr>
              <a:t>+</a:t>
            </a:r>
            <a:r>
              <a:rPr lang="en-US" sz="2400" b="1" dirty="0" smtClean="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Nguyên</a:t>
            </a:r>
            <a:r>
              <a:rPr lang="en-US" sz="2400" b="1" dirty="0">
                <a:solidFill>
                  <a:schemeClr val="bg1"/>
                </a:solidFill>
                <a:latin typeface="Times New Roman"/>
                <a:ea typeface="Calibri"/>
                <a:cs typeface="Times New Roman"/>
              </a:rPr>
              <a:t> </a:t>
            </a:r>
            <a:r>
              <a:rPr lang="en-US" sz="2400" b="1" dirty="0" err="1" smtClean="0">
                <a:solidFill>
                  <a:schemeClr val="bg1"/>
                </a:solidFill>
                <a:latin typeface="Times New Roman"/>
                <a:ea typeface="Calibri"/>
                <a:cs typeface="Times New Roman"/>
              </a:rPr>
              <a:t>nhân</a:t>
            </a:r>
            <a:r>
              <a:rPr lang="en-US" sz="2400" b="1" dirty="0" smtClean="0">
                <a:solidFill>
                  <a:schemeClr val="bg1"/>
                </a:solidFill>
                <a:latin typeface="Times New Roman"/>
                <a:ea typeface="Calibri"/>
                <a:cs typeface="Times New Roman"/>
              </a:rPr>
              <a:t>:</a:t>
            </a:r>
            <a:endParaRPr lang="en-US" sz="2400" b="1" dirty="0">
              <a:solidFill>
                <a:schemeClr val="bg1"/>
              </a:solidFill>
              <a:latin typeface="Calibri"/>
              <a:ea typeface="Calibri"/>
              <a:cs typeface="Times New Roman"/>
            </a:endParaRPr>
          </a:p>
          <a:p>
            <a:pPr algn="just">
              <a:spcAft>
                <a:spcPts val="0"/>
              </a:spcAft>
            </a:pPr>
            <a:r>
              <a:rPr lang="en-US" sz="2400" b="1" dirty="0" smtClean="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Môi</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trường</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sống</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bị</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tàn</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phá</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quá</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mức</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diện</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tích</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rừng</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giảm</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mạnh</a:t>
            </a:r>
            <a:r>
              <a:rPr lang="en-US" sz="2400" b="1" dirty="0">
                <a:solidFill>
                  <a:schemeClr val="bg1"/>
                </a:solidFill>
                <a:latin typeface="Times New Roman"/>
                <a:ea typeface="Calibri"/>
                <a:cs typeface="Times New Roman"/>
              </a:rPr>
              <a:t>.</a:t>
            </a:r>
            <a:endParaRPr lang="en-US" sz="2400" b="1" dirty="0">
              <a:solidFill>
                <a:schemeClr val="bg1"/>
              </a:solidFill>
              <a:latin typeface="Calibri"/>
              <a:ea typeface="Calibri"/>
              <a:cs typeface="Times New Roman"/>
            </a:endParaRPr>
          </a:p>
          <a:p>
            <a:pPr algn="just">
              <a:spcAft>
                <a:spcPts val="0"/>
              </a:spcAft>
            </a:pP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Sự</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phát</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triển</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của</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đô</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thị</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hóa</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xây</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dựng</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đường</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sá</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thủy</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điện</a:t>
            </a:r>
            <a:r>
              <a:rPr lang="en-US" sz="2400" b="1" dirty="0">
                <a:solidFill>
                  <a:schemeClr val="bg1"/>
                </a:solidFill>
                <a:latin typeface="Times New Roman"/>
                <a:ea typeface="Calibri"/>
                <a:cs typeface="Times New Roman"/>
              </a:rPr>
              <a:t>,…</a:t>
            </a:r>
            <a:endParaRPr lang="en-US" sz="2400" b="1" dirty="0">
              <a:solidFill>
                <a:schemeClr val="bg1"/>
              </a:solidFill>
              <a:latin typeface="Calibri"/>
              <a:ea typeface="Calibri"/>
              <a:cs typeface="Times New Roman"/>
            </a:endParaRPr>
          </a:p>
          <a:p>
            <a:pPr algn="just">
              <a:spcAft>
                <a:spcPts val="0"/>
              </a:spcAft>
            </a:pPr>
            <a:r>
              <a:rPr lang="en-US" sz="2400" b="1" dirty="0">
                <a:solidFill>
                  <a:schemeClr val="bg1"/>
                </a:solidFill>
                <a:latin typeface="Times New Roman"/>
                <a:ea typeface="Calibri"/>
                <a:cs typeface="Times New Roman"/>
              </a:rPr>
              <a:t>● Ô </a:t>
            </a:r>
            <a:r>
              <a:rPr lang="en-US" sz="2400" b="1" dirty="0" err="1">
                <a:solidFill>
                  <a:schemeClr val="bg1"/>
                </a:solidFill>
                <a:latin typeface="Times New Roman"/>
                <a:ea typeface="Calibri"/>
                <a:cs typeface="Times New Roman"/>
              </a:rPr>
              <a:t>nhiễm</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môi</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trường</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nước</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đất</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không</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khí</a:t>
            </a:r>
            <a:r>
              <a:rPr lang="en-US" sz="2400" b="1" dirty="0">
                <a:solidFill>
                  <a:schemeClr val="bg1"/>
                </a:solidFill>
                <a:latin typeface="Times New Roman"/>
                <a:ea typeface="Calibri"/>
                <a:cs typeface="Times New Roman"/>
              </a:rPr>
              <a:t>,…).</a:t>
            </a:r>
            <a:endParaRPr lang="en-US" sz="2400" b="1" dirty="0">
              <a:solidFill>
                <a:schemeClr val="bg1"/>
              </a:solidFill>
              <a:latin typeface="Calibri"/>
              <a:ea typeface="Calibri"/>
              <a:cs typeface="Times New Roman"/>
            </a:endParaRPr>
          </a:p>
          <a:p>
            <a:pPr algn="just">
              <a:spcAft>
                <a:spcPts val="0"/>
              </a:spcAft>
            </a:pP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Nạn</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săn</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bắn</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động</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vật</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trái</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phép</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làm</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thực</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phẩm</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mục</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đích</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thương</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mại</a:t>
            </a:r>
            <a:r>
              <a:rPr lang="en-US" sz="2400" b="1" dirty="0">
                <a:solidFill>
                  <a:schemeClr val="bg1"/>
                </a:solidFill>
                <a:latin typeface="Times New Roman"/>
                <a:ea typeface="Calibri"/>
                <a:cs typeface="Times New Roman"/>
              </a:rPr>
              <a:t>,…</a:t>
            </a:r>
            <a:endParaRPr lang="en-US" sz="2400" b="1" dirty="0">
              <a:solidFill>
                <a:schemeClr val="bg1"/>
              </a:solidFill>
              <a:latin typeface="Calibri"/>
              <a:ea typeface="Calibri"/>
              <a:cs typeface="Times New Roman"/>
            </a:endParaRPr>
          </a:p>
          <a:p>
            <a:pPr algn="just">
              <a:spcAft>
                <a:spcPts val="0"/>
              </a:spcAft>
            </a:pPr>
            <a:r>
              <a:rPr lang="en-US" sz="2400" b="1" dirty="0">
                <a:solidFill>
                  <a:schemeClr val="bg1"/>
                </a:solidFill>
                <a:latin typeface="Times New Roman"/>
                <a:ea typeface="Calibri"/>
                <a:cs typeface="Times New Roman"/>
              </a:rPr>
              <a:t>+</a:t>
            </a:r>
            <a:r>
              <a:rPr lang="en-US" sz="2400" b="1" dirty="0" smtClean="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Một</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số</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biện</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pháp</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để</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bảo</a:t>
            </a:r>
            <a:r>
              <a:rPr lang="en-US" sz="2400" b="1" dirty="0">
                <a:solidFill>
                  <a:schemeClr val="bg1"/>
                </a:solidFill>
                <a:latin typeface="Times New Roman"/>
                <a:ea typeface="Calibri"/>
                <a:cs typeface="Times New Roman"/>
              </a:rPr>
              <a:t> </a:t>
            </a:r>
            <a:r>
              <a:rPr lang="en-US" sz="2400" b="1" dirty="0" err="1" smtClean="0">
                <a:solidFill>
                  <a:schemeClr val="bg1"/>
                </a:solidFill>
                <a:latin typeface="Times New Roman"/>
                <a:ea typeface="Calibri"/>
                <a:cs typeface="Times New Roman"/>
              </a:rPr>
              <a:t>vệ</a:t>
            </a:r>
            <a:r>
              <a:rPr lang="en-US" sz="2400" b="1" dirty="0" smtClean="0">
                <a:solidFill>
                  <a:schemeClr val="bg1"/>
                </a:solidFill>
                <a:latin typeface="Times New Roman"/>
                <a:ea typeface="Calibri"/>
                <a:cs typeface="Times New Roman"/>
              </a:rPr>
              <a:t>:</a:t>
            </a:r>
            <a:endParaRPr lang="en-US" sz="2400" b="1" dirty="0">
              <a:solidFill>
                <a:schemeClr val="bg1"/>
              </a:solidFill>
              <a:latin typeface="Calibri"/>
              <a:ea typeface="Calibri"/>
              <a:cs typeface="Times New Roman"/>
            </a:endParaRPr>
          </a:p>
          <a:p>
            <a:pPr algn="just">
              <a:spcAft>
                <a:spcPts val="0"/>
              </a:spcAft>
            </a:pP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Chính</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phủ</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đưa</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thêm</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nhiều</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loài</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vào</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sách</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đỏ</a:t>
            </a:r>
            <a:r>
              <a:rPr lang="en-US" sz="2400" b="1" dirty="0">
                <a:solidFill>
                  <a:schemeClr val="bg1"/>
                </a:solidFill>
                <a:latin typeface="Times New Roman"/>
                <a:ea typeface="Calibri"/>
                <a:cs typeface="Times New Roman"/>
              </a:rPr>
              <a:t>.</a:t>
            </a:r>
            <a:endParaRPr lang="en-US" sz="2400" b="1" dirty="0">
              <a:solidFill>
                <a:schemeClr val="bg1"/>
              </a:solidFill>
              <a:latin typeface="Calibri"/>
              <a:ea typeface="Calibri"/>
              <a:cs typeface="Times New Roman"/>
            </a:endParaRPr>
          </a:p>
          <a:p>
            <a:pPr algn="just">
              <a:spcAft>
                <a:spcPts val="0"/>
              </a:spcAft>
            </a:pP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Tăng</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cường</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trồng</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và</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bảo</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vệ</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rừng</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đặc</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biệt</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các</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khu</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bảo</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tồn</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vườn</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quốc</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gia</a:t>
            </a:r>
            <a:r>
              <a:rPr lang="en-US" sz="2400" b="1" dirty="0">
                <a:solidFill>
                  <a:schemeClr val="bg1"/>
                </a:solidFill>
                <a:latin typeface="Times New Roman"/>
                <a:ea typeface="Calibri"/>
                <a:cs typeface="Times New Roman"/>
              </a:rPr>
              <a:t>.</a:t>
            </a:r>
            <a:endParaRPr lang="en-US" sz="2400" b="1" dirty="0">
              <a:solidFill>
                <a:schemeClr val="bg1"/>
              </a:solidFill>
              <a:latin typeface="Calibri"/>
              <a:ea typeface="Calibri"/>
              <a:cs typeface="Times New Roman"/>
            </a:endParaRPr>
          </a:p>
          <a:p>
            <a:pPr algn="just">
              <a:spcAft>
                <a:spcPts val="0"/>
              </a:spcAft>
            </a:pP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Nâng</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cao</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nhận</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thức</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tầm</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quan</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trọng</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của</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các</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động</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vật</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với</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cộng</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đồng</a:t>
            </a:r>
            <a:r>
              <a:rPr lang="en-US" sz="2400" b="1" dirty="0">
                <a:solidFill>
                  <a:schemeClr val="bg1"/>
                </a:solidFill>
                <a:latin typeface="Times New Roman"/>
                <a:ea typeface="Calibri"/>
                <a:cs typeface="Times New Roman"/>
              </a:rPr>
              <a:t>.</a:t>
            </a:r>
            <a:endParaRPr lang="en-US" sz="2400" b="1" dirty="0">
              <a:solidFill>
                <a:schemeClr val="bg1"/>
              </a:solidFill>
              <a:latin typeface="Calibri"/>
              <a:ea typeface="Calibri"/>
              <a:cs typeface="Times New Roman"/>
            </a:endParaRPr>
          </a:p>
          <a:p>
            <a:pPr algn="just">
              <a:spcAft>
                <a:spcPts val="0"/>
              </a:spcAft>
            </a:pP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Không</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sử</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dụng</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phản</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đối</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sử</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dụng</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các</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sản</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phẩm</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làm</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từ</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động</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vật</a:t>
            </a:r>
            <a:r>
              <a:rPr lang="en-US" sz="2400" b="1" dirty="0">
                <a:solidFill>
                  <a:schemeClr val="bg1"/>
                </a:solidFill>
                <a:latin typeface="Times New Roman"/>
                <a:ea typeface="Calibri"/>
                <a:cs typeface="Times New Roman"/>
              </a:rPr>
              <a:t>.</a:t>
            </a:r>
            <a:endParaRPr lang="en-US" sz="2400" b="1" dirty="0">
              <a:solidFill>
                <a:schemeClr val="bg1"/>
              </a:solidFill>
              <a:latin typeface="Calibri"/>
              <a:ea typeface="Calibri"/>
              <a:cs typeface="Times New Roman"/>
            </a:endParaRPr>
          </a:p>
          <a:p>
            <a:pPr algn="just">
              <a:spcAft>
                <a:spcPts val="0"/>
              </a:spcAft>
            </a:pP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Phê</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phán</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lên</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án</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những</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hành</a:t>
            </a:r>
            <a:r>
              <a:rPr lang="en-US" sz="2400" b="1" dirty="0">
                <a:solidFill>
                  <a:schemeClr val="bg1"/>
                </a:solidFill>
                <a:latin typeface="Times New Roman"/>
                <a:ea typeface="Calibri"/>
                <a:cs typeface="Times New Roman"/>
              </a:rPr>
              <a:t> vi </a:t>
            </a:r>
            <a:r>
              <a:rPr lang="en-US" sz="2400" b="1" dirty="0" err="1">
                <a:solidFill>
                  <a:schemeClr val="bg1"/>
                </a:solidFill>
                <a:latin typeface="Times New Roman"/>
                <a:ea typeface="Calibri"/>
                <a:cs typeface="Times New Roman"/>
              </a:rPr>
              <a:t>bắt</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giữ</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giết</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mổ</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động</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vật</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hoang</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dã</a:t>
            </a:r>
            <a:r>
              <a:rPr lang="en-US" sz="2400" b="1" dirty="0">
                <a:solidFill>
                  <a:schemeClr val="bg1"/>
                </a:solidFill>
                <a:latin typeface="Times New Roman"/>
                <a:ea typeface="Calibri"/>
                <a:cs typeface="Times New Roman"/>
              </a:rPr>
              <a:t>,…</a:t>
            </a:r>
            <a:endParaRPr lang="en-US" sz="2400" b="1" dirty="0">
              <a:solidFill>
                <a:schemeClr val="bg1"/>
              </a:solidFill>
              <a:effectLst/>
              <a:latin typeface="Calibri"/>
              <a:ea typeface="Calibri"/>
              <a:cs typeface="Times New Roman"/>
            </a:endParaRPr>
          </a:p>
        </p:txBody>
      </p:sp>
    </p:spTree>
    <p:extLst>
      <p:ext uri="{BB962C8B-B14F-4D97-AF65-F5344CB8AC3E}">
        <p14:creationId xmlns:p14="http://schemas.microsoft.com/office/powerpoint/2010/main" val="12604066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04700" cy="6858000"/>
          </a:xfrm>
          <a:prstGeom prst="rect">
            <a:avLst/>
          </a:prstGeom>
        </p:spPr>
      </p:pic>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353" y="0"/>
            <a:ext cx="12405353" cy="6970749"/>
          </a:xfrm>
          <a:prstGeom prst="rect">
            <a:avLst/>
          </a:prstGeom>
        </p:spPr>
      </p:pic>
      <p:pic>
        <p:nvPicPr>
          <p:cNvPr id="5" name="图片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0"/>
            <a:ext cx="12204700" cy="6858000"/>
          </a:xfrm>
          <a:prstGeom prst="rect">
            <a:avLst/>
          </a:prstGeom>
        </p:spPr>
      </p:pic>
      <p:pic>
        <p:nvPicPr>
          <p:cNvPr id="10" name="图片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99823" y="4543065"/>
            <a:ext cx="2230809" cy="2093040"/>
          </a:xfrm>
          <a:prstGeom prst="rect">
            <a:avLst/>
          </a:prstGeom>
        </p:spPr>
      </p:pic>
      <p:pic>
        <p:nvPicPr>
          <p:cNvPr id="8" name="图片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341947">
            <a:off x="-735626" y="4927599"/>
            <a:ext cx="583267" cy="409574"/>
          </a:xfrm>
          <a:prstGeom prst="rect">
            <a:avLst/>
          </a:prstGeom>
        </p:spPr>
      </p:pic>
      <p:pic>
        <p:nvPicPr>
          <p:cNvPr id="9" name="图片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212174">
            <a:off x="12295989" y="5663638"/>
            <a:ext cx="466376" cy="436636"/>
          </a:xfrm>
          <a:prstGeom prst="rect">
            <a:avLst/>
          </a:prstGeom>
        </p:spPr>
      </p:pic>
      <p:pic>
        <p:nvPicPr>
          <p:cNvPr id="11" name="图片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537701" y="991464"/>
            <a:ext cx="1487438" cy="1393212"/>
          </a:xfrm>
          <a:prstGeom prst="rect">
            <a:avLst/>
          </a:prstGeom>
        </p:spPr>
      </p:pic>
      <p:pic>
        <p:nvPicPr>
          <p:cNvPr id="6" name="图片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23269" y="731606"/>
            <a:ext cx="1997731" cy="6239144"/>
          </a:xfrm>
          <a:prstGeom prst="rect">
            <a:avLst/>
          </a:prstGeom>
        </p:spPr>
      </p:pic>
      <p:grpSp>
        <p:nvGrpSpPr>
          <p:cNvPr id="28" name="组合 27"/>
          <p:cNvGrpSpPr/>
          <p:nvPr/>
        </p:nvGrpSpPr>
        <p:grpSpPr>
          <a:xfrm>
            <a:off x="8395962" y="2087411"/>
            <a:ext cx="1354086" cy="1168595"/>
            <a:chOff x="8395962" y="2087411"/>
            <a:chExt cx="1354086" cy="1168595"/>
          </a:xfrm>
        </p:grpSpPr>
        <p:sp>
          <p:nvSpPr>
            <p:cNvPr id="18" name="圆角矩形 17"/>
            <p:cNvSpPr/>
            <p:nvPr/>
          </p:nvSpPr>
          <p:spPr>
            <a:xfrm rot="897728">
              <a:off x="8395962" y="2087411"/>
              <a:ext cx="1354086" cy="1168595"/>
            </a:xfrm>
            <a:prstGeom prst="roundRect">
              <a:avLst>
                <a:gd name="adj" fmla="val 10318"/>
              </a:avLst>
            </a:prstGeom>
            <a:solidFill>
              <a:srgbClr val="FA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9" name="文本框 18"/>
            <p:cNvSpPr txBox="1"/>
            <p:nvPr/>
          </p:nvSpPr>
          <p:spPr>
            <a:xfrm rot="854957">
              <a:off x="8587134" y="2256209"/>
              <a:ext cx="971741" cy="830997"/>
            </a:xfrm>
            <a:prstGeom prst="rect">
              <a:avLst/>
            </a:prstGeom>
            <a:noFill/>
          </p:spPr>
          <p:txBody>
            <a:bodyPr wrap="none" rtlCol="0">
              <a:spAutoFit/>
            </a:bodyPr>
            <a:lstStyle/>
            <a:p>
              <a:r>
                <a:rPr lang="en-US" altLang="zh-CN" sz="4800" dirty="0" err="1" smtClean="0">
                  <a:solidFill>
                    <a:srgbClr val="FF6900"/>
                  </a:solidFill>
                  <a:latin typeface="Arial" panose="020B0604020202020204" pitchFamily="34" charset="0"/>
                  <a:ea typeface="方正少儿简体" panose="03000509000000000000" pitchFamily="65" charset="-122"/>
                  <a:cs typeface="Arial" panose="020B0604020202020204" pitchFamily="34" charset="0"/>
                </a:rPr>
                <a:t>Cô</a:t>
              </a:r>
              <a:endParaRPr lang="zh-CN" altLang="en-US" sz="4800" dirty="0">
                <a:solidFill>
                  <a:srgbClr val="FF6900"/>
                </a:solidFill>
                <a:latin typeface="Arial" panose="020B0604020202020204" pitchFamily="34" charset="0"/>
                <a:ea typeface="方正少儿简体" panose="03000509000000000000" pitchFamily="65" charset="-122"/>
                <a:cs typeface="Arial" panose="020B0604020202020204" pitchFamily="34" charset="0"/>
              </a:endParaRPr>
            </a:p>
          </p:txBody>
        </p:sp>
      </p:grpSp>
      <p:grpSp>
        <p:nvGrpSpPr>
          <p:cNvPr id="3" name="组合 2"/>
          <p:cNvGrpSpPr/>
          <p:nvPr/>
        </p:nvGrpSpPr>
        <p:grpSpPr>
          <a:xfrm>
            <a:off x="2974300" y="1678431"/>
            <a:ext cx="1446958" cy="1168595"/>
            <a:chOff x="2974300" y="1678431"/>
            <a:chExt cx="1446958" cy="1168595"/>
          </a:xfrm>
        </p:grpSpPr>
        <p:sp>
          <p:nvSpPr>
            <p:cNvPr id="15" name="圆角矩形 14"/>
            <p:cNvSpPr/>
            <p:nvPr/>
          </p:nvSpPr>
          <p:spPr>
            <a:xfrm rot="20821610">
              <a:off x="3067172" y="1678431"/>
              <a:ext cx="1354086" cy="1168595"/>
            </a:xfrm>
            <a:prstGeom prst="roundRect">
              <a:avLst>
                <a:gd name="adj" fmla="val 10318"/>
              </a:avLst>
            </a:prstGeom>
            <a:solidFill>
              <a:srgbClr val="FA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0" name="矩形 19"/>
            <p:cNvSpPr/>
            <p:nvPr/>
          </p:nvSpPr>
          <p:spPr>
            <a:xfrm rot="20718769">
              <a:off x="2974300" y="1884762"/>
              <a:ext cx="1417376" cy="830997"/>
            </a:xfrm>
            <a:prstGeom prst="rect">
              <a:avLst/>
            </a:prstGeom>
          </p:spPr>
          <p:txBody>
            <a:bodyPr wrap="none">
              <a:spAutoFit/>
            </a:bodyPr>
            <a:lstStyle/>
            <a:p>
              <a:r>
                <a:rPr lang="en-US" altLang="zh-CN" sz="4800" dirty="0" err="1" smtClean="0">
                  <a:solidFill>
                    <a:srgbClr val="099F00"/>
                  </a:solidFill>
                  <a:latin typeface="Arial" panose="020B0604020202020204" pitchFamily="34" charset="0"/>
                  <a:ea typeface="方正少儿简体" panose="03000509000000000000" pitchFamily="65" charset="-122"/>
                  <a:cs typeface="Arial" panose="020B0604020202020204" pitchFamily="34" charset="0"/>
                </a:rPr>
                <a:t>Tạm</a:t>
              </a:r>
              <a:endParaRPr lang="zh-CN" altLang="en-US" sz="4800" dirty="0">
                <a:solidFill>
                  <a:srgbClr val="099F00"/>
                </a:solidFill>
                <a:latin typeface="Arial" panose="020B0604020202020204" pitchFamily="34" charset="0"/>
                <a:ea typeface="方正少儿简体" panose="03000509000000000000" pitchFamily="65" charset="-122"/>
                <a:cs typeface="Arial" panose="020B0604020202020204" pitchFamily="34" charset="0"/>
              </a:endParaRPr>
            </a:p>
          </p:txBody>
        </p:sp>
      </p:grpSp>
      <p:grpSp>
        <p:nvGrpSpPr>
          <p:cNvPr id="14" name="组合 13"/>
          <p:cNvGrpSpPr/>
          <p:nvPr/>
        </p:nvGrpSpPr>
        <p:grpSpPr>
          <a:xfrm>
            <a:off x="4763782" y="2031260"/>
            <a:ext cx="1354086" cy="1168595"/>
            <a:chOff x="4763782" y="2031260"/>
            <a:chExt cx="1354086" cy="1168595"/>
          </a:xfrm>
        </p:grpSpPr>
        <p:sp>
          <p:nvSpPr>
            <p:cNvPr id="16" name="圆角矩形 15"/>
            <p:cNvSpPr/>
            <p:nvPr/>
          </p:nvSpPr>
          <p:spPr>
            <a:xfrm rot="897728">
              <a:off x="4763782" y="2031260"/>
              <a:ext cx="1354086" cy="1168595"/>
            </a:xfrm>
            <a:prstGeom prst="roundRect">
              <a:avLst>
                <a:gd name="adj" fmla="val 10318"/>
              </a:avLst>
            </a:prstGeom>
            <a:solidFill>
              <a:srgbClr val="FA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1" name="矩形 20"/>
            <p:cNvSpPr/>
            <p:nvPr/>
          </p:nvSpPr>
          <p:spPr>
            <a:xfrm rot="987423">
              <a:off x="4804224" y="2203500"/>
              <a:ext cx="1245854" cy="830997"/>
            </a:xfrm>
            <a:prstGeom prst="rect">
              <a:avLst/>
            </a:prstGeom>
          </p:spPr>
          <p:txBody>
            <a:bodyPr wrap="none">
              <a:spAutoFit/>
            </a:bodyPr>
            <a:lstStyle/>
            <a:p>
              <a:r>
                <a:rPr lang="en-US" altLang="zh-CN" sz="4800" dirty="0" err="1" smtClean="0">
                  <a:solidFill>
                    <a:srgbClr val="FFC000"/>
                  </a:solidFill>
                  <a:latin typeface="Arial" panose="020B0604020202020204" pitchFamily="34" charset="0"/>
                  <a:ea typeface="方正少儿简体" panose="03000509000000000000" pitchFamily="65" charset="-122"/>
                  <a:cs typeface="Arial" panose="020B0604020202020204" pitchFamily="34" charset="0"/>
                </a:rPr>
                <a:t>Biệt</a:t>
              </a:r>
              <a:endParaRPr lang="zh-CN" altLang="en-US" sz="4800" dirty="0">
                <a:solidFill>
                  <a:srgbClr val="FFC000"/>
                </a:solidFill>
                <a:latin typeface="Arial" panose="020B0604020202020204" pitchFamily="34" charset="0"/>
                <a:cs typeface="Arial" panose="020B0604020202020204" pitchFamily="34" charset="0"/>
              </a:endParaRPr>
            </a:p>
          </p:txBody>
        </p:sp>
      </p:grpSp>
      <p:grpSp>
        <p:nvGrpSpPr>
          <p:cNvPr id="23" name="组合 22"/>
          <p:cNvGrpSpPr/>
          <p:nvPr/>
        </p:nvGrpSpPr>
        <p:grpSpPr>
          <a:xfrm>
            <a:off x="6448378" y="1967332"/>
            <a:ext cx="1555234" cy="1168595"/>
            <a:chOff x="6448378" y="1967332"/>
            <a:chExt cx="1555234" cy="1168595"/>
          </a:xfrm>
        </p:grpSpPr>
        <p:sp>
          <p:nvSpPr>
            <p:cNvPr id="17" name="圆角矩形 16"/>
            <p:cNvSpPr/>
            <p:nvPr/>
          </p:nvSpPr>
          <p:spPr>
            <a:xfrm rot="20821610">
              <a:off x="6545751" y="1967332"/>
              <a:ext cx="1354086" cy="1168595"/>
            </a:xfrm>
            <a:prstGeom prst="roundRect">
              <a:avLst>
                <a:gd name="adj" fmla="val 10318"/>
              </a:avLst>
            </a:prstGeom>
            <a:solidFill>
              <a:srgbClr val="FA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2" name="矩形 21"/>
            <p:cNvSpPr/>
            <p:nvPr/>
          </p:nvSpPr>
          <p:spPr>
            <a:xfrm rot="20892565">
              <a:off x="6448378" y="2175921"/>
              <a:ext cx="1555234" cy="830997"/>
            </a:xfrm>
            <a:prstGeom prst="rect">
              <a:avLst/>
            </a:prstGeom>
          </p:spPr>
          <p:txBody>
            <a:bodyPr wrap="none">
              <a:spAutoFit/>
            </a:bodyPr>
            <a:lstStyle/>
            <a:p>
              <a:r>
                <a:rPr lang="en-US" altLang="zh-CN" sz="4800" dirty="0" err="1" smtClean="0">
                  <a:solidFill>
                    <a:srgbClr val="FF4F66"/>
                  </a:solidFill>
                  <a:latin typeface="Arial" panose="020B0604020202020204" pitchFamily="34" charset="0"/>
                  <a:ea typeface="方正少儿简体" panose="03000509000000000000" pitchFamily="65" charset="-122"/>
                  <a:cs typeface="Arial" panose="020B0604020202020204" pitchFamily="34" charset="0"/>
                </a:rPr>
                <a:t>Thầy</a:t>
              </a:r>
              <a:endParaRPr lang="zh-CN" altLang="en-US" sz="4800" dirty="0">
                <a:solidFill>
                  <a:srgbClr val="FF4F66"/>
                </a:solidFill>
                <a:latin typeface="Arial" panose="020B0604020202020204" pitchFamily="34" charset="0"/>
                <a:cs typeface="Arial" panose="020B0604020202020204" pitchFamily="34" charset="0"/>
              </a:endParaRPr>
            </a:p>
          </p:txBody>
        </p:sp>
      </p:grpSp>
      <p:sp>
        <p:nvSpPr>
          <p:cNvPr id="24" name="矩形 23"/>
          <p:cNvSpPr/>
          <p:nvPr/>
        </p:nvSpPr>
        <p:spPr>
          <a:xfrm rot="18455707">
            <a:off x="2709943" y="1804998"/>
            <a:ext cx="654056" cy="177371"/>
          </a:xfrm>
          <a:prstGeom prst="rect">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5" name="矩形 24"/>
          <p:cNvSpPr/>
          <p:nvPr/>
        </p:nvSpPr>
        <p:spPr>
          <a:xfrm rot="20118966">
            <a:off x="4635925" y="1816637"/>
            <a:ext cx="654056" cy="177371"/>
          </a:xfrm>
          <a:prstGeom prst="rect">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6" name="矩形 25"/>
          <p:cNvSpPr/>
          <p:nvPr/>
        </p:nvSpPr>
        <p:spPr>
          <a:xfrm rot="1119809">
            <a:off x="7357675" y="1852964"/>
            <a:ext cx="654056" cy="177371"/>
          </a:xfrm>
          <a:prstGeom prst="rect">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7" name="矩形 26"/>
          <p:cNvSpPr/>
          <p:nvPr/>
        </p:nvSpPr>
        <p:spPr>
          <a:xfrm rot="20691888">
            <a:off x="9084817" y="2014730"/>
            <a:ext cx="654056" cy="177371"/>
          </a:xfrm>
          <a:prstGeom prst="rect">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extLst>
      <p:ext uri="{BB962C8B-B14F-4D97-AF65-F5344CB8AC3E}">
        <p14:creationId xmlns:p14="http://schemas.microsoft.com/office/powerpoint/2010/main" val="1272691271"/>
      </p:ext>
    </p:extLst>
  </p:cSld>
  <p:clrMapOvr>
    <a:masterClrMapping/>
  </p:clrMapOvr>
  <mc:AlternateContent xmlns:mc="http://schemas.openxmlformats.org/markup-compatibility/2006" xmlns:p14="http://schemas.microsoft.com/office/powerpoint/2010/main">
    <mc:Choice Requires="p14">
      <p:transition p14:dur="10">
        <p:blinds dir="vert"/>
      </p:transition>
    </mc:Choice>
    <mc:Fallback xmlns="">
      <p:transition>
        <p:blinds dir="vert"/>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文本框 24"/>
          <p:cNvSpPr txBox="1"/>
          <p:nvPr/>
        </p:nvSpPr>
        <p:spPr>
          <a:xfrm>
            <a:off x="3530124" y="1786960"/>
            <a:ext cx="7577715" cy="584775"/>
          </a:xfrm>
          <a:prstGeom prst="rect">
            <a:avLst/>
          </a:prstGeom>
          <a:noFill/>
        </p:spPr>
        <p:txBody>
          <a:bodyPr wrap="none" rtlCol="0">
            <a:spAutoFit/>
          </a:bodyPr>
          <a:lstStyle/>
          <a:p>
            <a:pPr algn="ct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1.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Sự</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đa</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dạng</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của</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sinh</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vật</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dưới</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đại</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dương</a:t>
            </a:r>
            <a:endParaRPr lang="zh-CN" altLang="en-US" sz="3200" b="1" dirty="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endParaRPr>
          </a:p>
        </p:txBody>
      </p:sp>
      <p:sp>
        <p:nvSpPr>
          <p:cNvPr id="29" name="文本框 28"/>
          <p:cNvSpPr txBox="1"/>
          <p:nvPr/>
        </p:nvSpPr>
        <p:spPr>
          <a:xfrm>
            <a:off x="3588782" y="3441600"/>
            <a:ext cx="6880410" cy="584775"/>
          </a:xfrm>
          <a:prstGeom prst="rect">
            <a:avLst/>
          </a:prstGeom>
          <a:noFill/>
        </p:spPr>
        <p:txBody>
          <a:bodyPr wrap="none" rtlCol="0">
            <a:spAutoFit/>
          </a:bodyPr>
          <a:lstStyle/>
          <a:p>
            <a:pPr algn="ct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2.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Sự</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đa</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dạng</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của</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sinh</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vật</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trên</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lục</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địa</a:t>
            </a:r>
            <a:endParaRPr lang="zh-CN" altLang="en-US" sz="3200" b="1" dirty="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endParaRPr>
          </a:p>
        </p:txBody>
      </p:sp>
      <p:grpSp>
        <p:nvGrpSpPr>
          <p:cNvPr id="19" name="Group 15"/>
          <p:cNvGrpSpPr>
            <a:grpSpLocks noChangeAspect="1"/>
          </p:cNvGrpSpPr>
          <p:nvPr/>
        </p:nvGrpSpPr>
        <p:grpSpPr bwMode="auto">
          <a:xfrm>
            <a:off x="722906" y="1962049"/>
            <a:ext cx="2193925" cy="2959101"/>
            <a:chOff x="1618" y="1411"/>
            <a:chExt cx="1382" cy="1864"/>
          </a:xfrm>
          <a:solidFill>
            <a:srgbClr val="FFE88B"/>
          </a:solidFill>
        </p:grpSpPr>
        <p:sp>
          <p:nvSpPr>
            <p:cNvPr id="21" name="Freeform 16"/>
            <p:cNvSpPr>
              <a:spLocks/>
            </p:cNvSpPr>
            <p:nvPr/>
          </p:nvSpPr>
          <p:spPr bwMode="auto">
            <a:xfrm>
              <a:off x="1618" y="2704"/>
              <a:ext cx="657" cy="571"/>
            </a:xfrm>
            <a:custGeom>
              <a:avLst/>
              <a:gdLst>
                <a:gd name="T0" fmla="*/ 33 w 108"/>
                <a:gd name="T1" fmla="*/ 7 h 94"/>
                <a:gd name="T2" fmla="*/ 2 w 108"/>
                <a:gd name="T3" fmla="*/ 58 h 94"/>
                <a:gd name="T4" fmla="*/ 6 w 108"/>
                <a:gd name="T5" fmla="*/ 67 h 94"/>
                <a:gd name="T6" fmla="*/ 72 w 108"/>
                <a:gd name="T7" fmla="*/ 90 h 94"/>
                <a:gd name="T8" fmla="*/ 107 w 108"/>
                <a:gd name="T9" fmla="*/ 34 h 94"/>
                <a:gd name="T10" fmla="*/ 103 w 108"/>
                <a:gd name="T11" fmla="*/ 25 h 94"/>
                <a:gd name="T12" fmla="*/ 43 w 108"/>
                <a:gd name="T13" fmla="*/ 5 h 94"/>
                <a:gd name="T14" fmla="*/ 40 w 108"/>
                <a:gd name="T15" fmla="*/ 16 h 94"/>
                <a:gd name="T16" fmla="*/ 100 w 108"/>
                <a:gd name="T17" fmla="*/ 36 h 94"/>
                <a:gd name="T18" fmla="*/ 96 w 108"/>
                <a:gd name="T19" fmla="*/ 28 h 94"/>
                <a:gd name="T20" fmla="*/ 62 w 108"/>
                <a:gd name="T21" fmla="*/ 77 h 94"/>
                <a:gd name="T22" fmla="*/ 9 w 108"/>
                <a:gd name="T23" fmla="*/ 55 h 94"/>
                <a:gd name="T24" fmla="*/ 12 w 108"/>
                <a:gd name="T25" fmla="*/ 64 h 94"/>
                <a:gd name="T26" fmla="*/ 43 w 108"/>
                <a:gd name="T27" fmla="*/ 13 h 94"/>
                <a:gd name="T28" fmla="*/ 33 w 108"/>
                <a:gd name="T29" fmla="*/ 7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8" h="94">
                  <a:moveTo>
                    <a:pt x="33" y="7"/>
                  </a:moveTo>
                  <a:cubicBezTo>
                    <a:pt x="21" y="23"/>
                    <a:pt x="10" y="40"/>
                    <a:pt x="2" y="58"/>
                  </a:cubicBezTo>
                  <a:cubicBezTo>
                    <a:pt x="0" y="62"/>
                    <a:pt x="2" y="65"/>
                    <a:pt x="6" y="67"/>
                  </a:cubicBezTo>
                  <a:cubicBezTo>
                    <a:pt x="23" y="74"/>
                    <a:pt x="52" y="94"/>
                    <a:pt x="72" y="90"/>
                  </a:cubicBezTo>
                  <a:cubicBezTo>
                    <a:pt x="93" y="85"/>
                    <a:pt x="99" y="51"/>
                    <a:pt x="107" y="34"/>
                  </a:cubicBezTo>
                  <a:cubicBezTo>
                    <a:pt x="108" y="30"/>
                    <a:pt x="107" y="26"/>
                    <a:pt x="103" y="25"/>
                  </a:cubicBezTo>
                  <a:cubicBezTo>
                    <a:pt x="83" y="20"/>
                    <a:pt x="63" y="12"/>
                    <a:pt x="43" y="5"/>
                  </a:cubicBezTo>
                  <a:cubicBezTo>
                    <a:pt x="36" y="2"/>
                    <a:pt x="33" y="13"/>
                    <a:pt x="40" y="16"/>
                  </a:cubicBezTo>
                  <a:cubicBezTo>
                    <a:pt x="60" y="24"/>
                    <a:pt x="79" y="31"/>
                    <a:pt x="100" y="36"/>
                  </a:cubicBezTo>
                  <a:cubicBezTo>
                    <a:pt x="99" y="33"/>
                    <a:pt x="98" y="31"/>
                    <a:pt x="96" y="28"/>
                  </a:cubicBezTo>
                  <a:cubicBezTo>
                    <a:pt x="90" y="42"/>
                    <a:pt x="83" y="81"/>
                    <a:pt x="62" y="77"/>
                  </a:cubicBezTo>
                  <a:cubicBezTo>
                    <a:pt x="44" y="74"/>
                    <a:pt x="26" y="62"/>
                    <a:pt x="9" y="55"/>
                  </a:cubicBezTo>
                  <a:cubicBezTo>
                    <a:pt x="10" y="58"/>
                    <a:pt x="11" y="61"/>
                    <a:pt x="12" y="64"/>
                  </a:cubicBezTo>
                  <a:cubicBezTo>
                    <a:pt x="21" y="46"/>
                    <a:pt x="32" y="29"/>
                    <a:pt x="43" y="13"/>
                  </a:cubicBezTo>
                  <a:cubicBezTo>
                    <a:pt x="48" y="6"/>
                    <a:pt x="38" y="0"/>
                    <a:pt x="3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26" name="Freeform 17"/>
            <p:cNvSpPr>
              <a:spLocks/>
            </p:cNvSpPr>
            <p:nvPr/>
          </p:nvSpPr>
          <p:spPr bwMode="auto">
            <a:xfrm>
              <a:off x="1806" y="2765"/>
              <a:ext cx="409" cy="340"/>
            </a:xfrm>
            <a:custGeom>
              <a:avLst/>
              <a:gdLst>
                <a:gd name="T0" fmla="*/ 6 w 67"/>
                <a:gd name="T1" fmla="*/ 14 h 56"/>
                <a:gd name="T2" fmla="*/ 53 w 67"/>
                <a:gd name="T3" fmla="*/ 50 h 56"/>
                <a:gd name="T4" fmla="*/ 61 w 67"/>
                <a:gd name="T5" fmla="*/ 42 h 56"/>
                <a:gd name="T6" fmla="*/ 12 w 67"/>
                <a:gd name="T7" fmla="*/ 4 h 56"/>
                <a:gd name="T8" fmla="*/ 6 w 67"/>
                <a:gd name="T9" fmla="*/ 14 h 56"/>
              </a:gdLst>
              <a:ahLst/>
              <a:cxnLst>
                <a:cxn ang="0">
                  <a:pos x="T0" y="T1"/>
                </a:cxn>
                <a:cxn ang="0">
                  <a:pos x="T2" y="T3"/>
                </a:cxn>
                <a:cxn ang="0">
                  <a:pos x="T4" y="T5"/>
                </a:cxn>
                <a:cxn ang="0">
                  <a:pos x="T6" y="T7"/>
                </a:cxn>
                <a:cxn ang="0">
                  <a:pos x="T8" y="T9"/>
                </a:cxn>
              </a:cxnLst>
              <a:rect l="0" t="0" r="r" b="b"/>
              <a:pathLst>
                <a:path w="67" h="56">
                  <a:moveTo>
                    <a:pt x="6" y="14"/>
                  </a:moveTo>
                  <a:cubicBezTo>
                    <a:pt x="22" y="26"/>
                    <a:pt x="39" y="37"/>
                    <a:pt x="53" y="50"/>
                  </a:cubicBezTo>
                  <a:cubicBezTo>
                    <a:pt x="58" y="56"/>
                    <a:pt x="67" y="47"/>
                    <a:pt x="61" y="42"/>
                  </a:cubicBezTo>
                  <a:cubicBezTo>
                    <a:pt x="46" y="27"/>
                    <a:pt x="29" y="16"/>
                    <a:pt x="12" y="4"/>
                  </a:cubicBezTo>
                  <a:cubicBezTo>
                    <a:pt x="6" y="0"/>
                    <a:pt x="0" y="10"/>
                    <a:pt x="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6" name="Freeform 18"/>
            <p:cNvSpPr>
              <a:spLocks/>
            </p:cNvSpPr>
            <p:nvPr/>
          </p:nvSpPr>
          <p:spPr bwMode="auto">
            <a:xfrm>
              <a:off x="1727" y="2874"/>
              <a:ext cx="360" cy="353"/>
            </a:xfrm>
            <a:custGeom>
              <a:avLst/>
              <a:gdLst>
                <a:gd name="T0" fmla="*/ 6 w 59"/>
                <a:gd name="T1" fmla="*/ 14 h 58"/>
                <a:gd name="T2" fmla="*/ 47 w 59"/>
                <a:gd name="T3" fmla="*/ 53 h 58"/>
                <a:gd name="T4" fmla="*/ 53 w 59"/>
                <a:gd name="T5" fmla="*/ 43 h 58"/>
                <a:gd name="T6" fmla="*/ 14 w 59"/>
                <a:gd name="T7" fmla="*/ 6 h 58"/>
                <a:gd name="T8" fmla="*/ 6 w 59"/>
                <a:gd name="T9" fmla="*/ 14 h 58"/>
              </a:gdLst>
              <a:ahLst/>
              <a:cxnLst>
                <a:cxn ang="0">
                  <a:pos x="T0" y="T1"/>
                </a:cxn>
                <a:cxn ang="0">
                  <a:pos x="T2" y="T3"/>
                </a:cxn>
                <a:cxn ang="0">
                  <a:pos x="T4" y="T5"/>
                </a:cxn>
                <a:cxn ang="0">
                  <a:pos x="T6" y="T7"/>
                </a:cxn>
                <a:cxn ang="0">
                  <a:pos x="T8" y="T9"/>
                </a:cxn>
              </a:cxnLst>
              <a:rect l="0" t="0" r="r" b="b"/>
              <a:pathLst>
                <a:path w="59" h="58">
                  <a:moveTo>
                    <a:pt x="6" y="14"/>
                  </a:moveTo>
                  <a:cubicBezTo>
                    <a:pt x="19" y="28"/>
                    <a:pt x="32" y="42"/>
                    <a:pt x="47" y="53"/>
                  </a:cubicBezTo>
                  <a:cubicBezTo>
                    <a:pt x="53" y="58"/>
                    <a:pt x="59" y="48"/>
                    <a:pt x="53" y="43"/>
                  </a:cubicBezTo>
                  <a:cubicBezTo>
                    <a:pt x="39" y="32"/>
                    <a:pt x="27" y="19"/>
                    <a:pt x="14" y="6"/>
                  </a:cubicBezTo>
                  <a:cubicBezTo>
                    <a:pt x="9" y="0"/>
                    <a:pt x="0" y="9"/>
                    <a:pt x="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7" name="Freeform 19"/>
            <p:cNvSpPr>
              <a:spLocks/>
            </p:cNvSpPr>
            <p:nvPr/>
          </p:nvSpPr>
          <p:spPr bwMode="auto">
            <a:xfrm>
              <a:off x="1636" y="1411"/>
              <a:ext cx="1364" cy="1555"/>
            </a:xfrm>
            <a:custGeom>
              <a:avLst/>
              <a:gdLst>
                <a:gd name="T0" fmla="*/ 40 w 224"/>
                <a:gd name="T1" fmla="*/ 220 h 256"/>
                <a:gd name="T2" fmla="*/ 31 w 224"/>
                <a:gd name="T3" fmla="*/ 82 h 256"/>
                <a:gd name="T4" fmla="*/ 159 w 224"/>
                <a:gd name="T5" fmla="*/ 31 h 256"/>
                <a:gd name="T6" fmla="*/ 205 w 224"/>
                <a:gd name="T7" fmla="*/ 131 h 256"/>
                <a:gd name="T8" fmla="*/ 94 w 224"/>
                <a:gd name="T9" fmla="*/ 242 h 256"/>
                <a:gd name="T10" fmla="*/ 102 w 224"/>
                <a:gd name="T11" fmla="*/ 251 h 256"/>
                <a:gd name="T12" fmla="*/ 218 w 224"/>
                <a:gd name="T13" fmla="*/ 122 h 256"/>
                <a:gd name="T14" fmla="*/ 159 w 224"/>
                <a:gd name="T15" fmla="*/ 18 h 256"/>
                <a:gd name="T16" fmla="*/ 24 w 224"/>
                <a:gd name="T17" fmla="*/ 70 h 256"/>
                <a:gd name="T18" fmla="*/ 30 w 224"/>
                <a:gd name="T19" fmla="*/ 226 h 256"/>
                <a:gd name="T20" fmla="*/ 40 w 224"/>
                <a:gd name="T21" fmla="*/ 22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4" h="256">
                  <a:moveTo>
                    <a:pt x="40" y="220"/>
                  </a:moveTo>
                  <a:cubicBezTo>
                    <a:pt x="22" y="177"/>
                    <a:pt x="15" y="126"/>
                    <a:pt x="31" y="82"/>
                  </a:cubicBezTo>
                  <a:cubicBezTo>
                    <a:pt x="50" y="32"/>
                    <a:pt x="112" y="14"/>
                    <a:pt x="159" y="31"/>
                  </a:cubicBezTo>
                  <a:cubicBezTo>
                    <a:pt x="199" y="45"/>
                    <a:pt x="213" y="93"/>
                    <a:pt x="205" y="131"/>
                  </a:cubicBezTo>
                  <a:cubicBezTo>
                    <a:pt x="193" y="188"/>
                    <a:pt x="133" y="208"/>
                    <a:pt x="94" y="242"/>
                  </a:cubicBezTo>
                  <a:cubicBezTo>
                    <a:pt x="88" y="247"/>
                    <a:pt x="96" y="256"/>
                    <a:pt x="102" y="251"/>
                  </a:cubicBezTo>
                  <a:cubicBezTo>
                    <a:pt x="147" y="211"/>
                    <a:pt x="211" y="190"/>
                    <a:pt x="218" y="122"/>
                  </a:cubicBezTo>
                  <a:cubicBezTo>
                    <a:pt x="224" y="77"/>
                    <a:pt x="203" y="34"/>
                    <a:pt x="159" y="18"/>
                  </a:cubicBezTo>
                  <a:cubicBezTo>
                    <a:pt x="109" y="0"/>
                    <a:pt x="47" y="22"/>
                    <a:pt x="24" y="70"/>
                  </a:cubicBezTo>
                  <a:cubicBezTo>
                    <a:pt x="0" y="117"/>
                    <a:pt x="10" y="179"/>
                    <a:pt x="30" y="226"/>
                  </a:cubicBezTo>
                  <a:cubicBezTo>
                    <a:pt x="33" y="233"/>
                    <a:pt x="44" y="227"/>
                    <a:pt x="40" y="2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8" name="Freeform 20"/>
            <p:cNvSpPr>
              <a:spLocks/>
            </p:cNvSpPr>
            <p:nvPr/>
          </p:nvSpPr>
          <p:spPr bwMode="auto">
            <a:xfrm>
              <a:off x="1880" y="2049"/>
              <a:ext cx="261" cy="844"/>
            </a:xfrm>
            <a:custGeom>
              <a:avLst/>
              <a:gdLst>
                <a:gd name="T0" fmla="*/ 30 w 43"/>
                <a:gd name="T1" fmla="*/ 8 h 139"/>
                <a:gd name="T2" fmla="*/ 2 w 43"/>
                <a:gd name="T3" fmla="*/ 128 h 139"/>
                <a:gd name="T4" fmla="*/ 13 w 43"/>
                <a:gd name="T5" fmla="*/ 131 h 139"/>
                <a:gd name="T6" fmla="*/ 42 w 43"/>
                <a:gd name="T7" fmla="*/ 11 h 139"/>
                <a:gd name="T8" fmla="*/ 30 w 43"/>
                <a:gd name="T9" fmla="*/ 8 h 139"/>
              </a:gdLst>
              <a:ahLst/>
              <a:cxnLst>
                <a:cxn ang="0">
                  <a:pos x="T0" y="T1"/>
                </a:cxn>
                <a:cxn ang="0">
                  <a:pos x="T2" y="T3"/>
                </a:cxn>
                <a:cxn ang="0">
                  <a:pos x="T4" y="T5"/>
                </a:cxn>
                <a:cxn ang="0">
                  <a:pos x="T6" y="T7"/>
                </a:cxn>
                <a:cxn ang="0">
                  <a:pos x="T8" y="T9"/>
                </a:cxn>
              </a:cxnLst>
              <a:rect l="0" t="0" r="r" b="b"/>
              <a:pathLst>
                <a:path w="43" h="139">
                  <a:moveTo>
                    <a:pt x="30" y="8"/>
                  </a:moveTo>
                  <a:cubicBezTo>
                    <a:pt x="22" y="48"/>
                    <a:pt x="11" y="88"/>
                    <a:pt x="2" y="128"/>
                  </a:cubicBezTo>
                  <a:cubicBezTo>
                    <a:pt x="0" y="136"/>
                    <a:pt x="12" y="139"/>
                    <a:pt x="13" y="131"/>
                  </a:cubicBezTo>
                  <a:cubicBezTo>
                    <a:pt x="23" y="91"/>
                    <a:pt x="33" y="51"/>
                    <a:pt x="42" y="11"/>
                  </a:cubicBezTo>
                  <a:cubicBezTo>
                    <a:pt x="43" y="3"/>
                    <a:pt x="32" y="0"/>
                    <a:pt x="3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9" name="Freeform 21"/>
            <p:cNvSpPr>
              <a:spLocks/>
            </p:cNvSpPr>
            <p:nvPr/>
          </p:nvSpPr>
          <p:spPr bwMode="auto">
            <a:xfrm>
              <a:off x="2026" y="2182"/>
              <a:ext cx="578" cy="729"/>
            </a:xfrm>
            <a:custGeom>
              <a:avLst/>
              <a:gdLst>
                <a:gd name="T0" fmla="*/ 80 w 95"/>
                <a:gd name="T1" fmla="*/ 7 h 120"/>
                <a:gd name="T2" fmla="*/ 4 w 95"/>
                <a:gd name="T3" fmla="*/ 108 h 120"/>
                <a:gd name="T4" fmla="*/ 15 w 95"/>
                <a:gd name="T5" fmla="*/ 114 h 120"/>
                <a:gd name="T6" fmla="*/ 90 w 95"/>
                <a:gd name="T7" fmla="*/ 13 h 120"/>
                <a:gd name="T8" fmla="*/ 80 w 95"/>
                <a:gd name="T9" fmla="*/ 7 h 120"/>
              </a:gdLst>
              <a:ahLst/>
              <a:cxnLst>
                <a:cxn ang="0">
                  <a:pos x="T0" y="T1"/>
                </a:cxn>
                <a:cxn ang="0">
                  <a:pos x="T2" y="T3"/>
                </a:cxn>
                <a:cxn ang="0">
                  <a:pos x="T4" y="T5"/>
                </a:cxn>
                <a:cxn ang="0">
                  <a:pos x="T6" y="T7"/>
                </a:cxn>
                <a:cxn ang="0">
                  <a:pos x="T8" y="T9"/>
                </a:cxn>
              </a:cxnLst>
              <a:rect l="0" t="0" r="r" b="b"/>
              <a:pathLst>
                <a:path w="95" h="120">
                  <a:moveTo>
                    <a:pt x="80" y="7"/>
                  </a:moveTo>
                  <a:cubicBezTo>
                    <a:pt x="56" y="41"/>
                    <a:pt x="25" y="71"/>
                    <a:pt x="4" y="108"/>
                  </a:cubicBezTo>
                  <a:cubicBezTo>
                    <a:pt x="0" y="114"/>
                    <a:pt x="11" y="120"/>
                    <a:pt x="15" y="114"/>
                  </a:cubicBezTo>
                  <a:cubicBezTo>
                    <a:pt x="36" y="77"/>
                    <a:pt x="66" y="47"/>
                    <a:pt x="90" y="13"/>
                  </a:cubicBezTo>
                  <a:cubicBezTo>
                    <a:pt x="95" y="6"/>
                    <a:pt x="84" y="0"/>
                    <a:pt x="80"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40" name="Freeform 22"/>
            <p:cNvSpPr>
              <a:spLocks/>
            </p:cNvSpPr>
            <p:nvPr/>
          </p:nvSpPr>
          <p:spPr bwMode="auto">
            <a:xfrm>
              <a:off x="2056" y="1964"/>
              <a:ext cx="530" cy="321"/>
            </a:xfrm>
            <a:custGeom>
              <a:avLst/>
              <a:gdLst>
                <a:gd name="T0" fmla="*/ 14 w 87"/>
                <a:gd name="T1" fmla="*/ 22 h 53"/>
                <a:gd name="T2" fmla="*/ 19 w 87"/>
                <a:gd name="T3" fmla="*/ 17 h 53"/>
                <a:gd name="T4" fmla="*/ 20 w 87"/>
                <a:gd name="T5" fmla="*/ 28 h 53"/>
                <a:gd name="T6" fmla="*/ 31 w 87"/>
                <a:gd name="T7" fmla="*/ 32 h 53"/>
                <a:gd name="T8" fmla="*/ 39 w 87"/>
                <a:gd name="T9" fmla="*/ 31 h 53"/>
                <a:gd name="T10" fmla="*/ 50 w 87"/>
                <a:gd name="T11" fmla="*/ 36 h 53"/>
                <a:gd name="T12" fmla="*/ 61 w 87"/>
                <a:gd name="T13" fmla="*/ 26 h 53"/>
                <a:gd name="T14" fmla="*/ 51 w 87"/>
                <a:gd name="T15" fmla="*/ 23 h 53"/>
                <a:gd name="T16" fmla="*/ 56 w 87"/>
                <a:gd name="T17" fmla="*/ 40 h 53"/>
                <a:gd name="T18" fmla="*/ 66 w 87"/>
                <a:gd name="T19" fmla="*/ 43 h 53"/>
                <a:gd name="T20" fmla="*/ 79 w 87"/>
                <a:gd name="T21" fmla="*/ 35 h 53"/>
                <a:gd name="T22" fmla="*/ 72 w 87"/>
                <a:gd name="T23" fmla="*/ 29 h 53"/>
                <a:gd name="T24" fmla="*/ 74 w 87"/>
                <a:gd name="T25" fmla="*/ 46 h 53"/>
                <a:gd name="T26" fmla="*/ 86 w 87"/>
                <a:gd name="T27" fmla="*/ 46 h 53"/>
                <a:gd name="T28" fmla="*/ 84 w 87"/>
                <a:gd name="T29" fmla="*/ 29 h 53"/>
                <a:gd name="T30" fmla="*/ 76 w 87"/>
                <a:gd name="T31" fmla="*/ 23 h 53"/>
                <a:gd name="T32" fmla="*/ 57 w 87"/>
                <a:gd name="T33" fmla="*/ 35 h 53"/>
                <a:gd name="T34" fmla="*/ 67 w 87"/>
                <a:gd name="T35" fmla="*/ 37 h 53"/>
                <a:gd name="T36" fmla="*/ 62 w 87"/>
                <a:gd name="T37" fmla="*/ 20 h 53"/>
                <a:gd name="T38" fmla="*/ 52 w 87"/>
                <a:gd name="T39" fmla="*/ 17 h 53"/>
                <a:gd name="T40" fmla="*/ 40 w 87"/>
                <a:gd name="T41" fmla="*/ 29 h 53"/>
                <a:gd name="T42" fmla="*/ 51 w 87"/>
                <a:gd name="T43" fmla="*/ 34 h 53"/>
                <a:gd name="T44" fmla="*/ 21 w 87"/>
                <a:gd name="T45" fmla="*/ 26 h 53"/>
                <a:gd name="T46" fmla="*/ 32 w 87"/>
                <a:gd name="T47" fmla="*/ 31 h 53"/>
                <a:gd name="T48" fmla="*/ 27 w 87"/>
                <a:gd name="T49" fmla="*/ 5 h 53"/>
                <a:gd name="T50" fmla="*/ 4 w 87"/>
                <a:gd name="T51" fmla="*/ 16 h 53"/>
                <a:gd name="T52" fmla="*/ 14 w 87"/>
                <a:gd name="T53" fmla="*/ 2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7" h="53">
                  <a:moveTo>
                    <a:pt x="14" y="22"/>
                  </a:moveTo>
                  <a:cubicBezTo>
                    <a:pt x="15" y="20"/>
                    <a:pt x="17" y="18"/>
                    <a:pt x="19" y="17"/>
                  </a:cubicBezTo>
                  <a:cubicBezTo>
                    <a:pt x="25" y="13"/>
                    <a:pt x="20" y="27"/>
                    <a:pt x="20" y="28"/>
                  </a:cubicBezTo>
                  <a:cubicBezTo>
                    <a:pt x="17" y="34"/>
                    <a:pt x="27" y="37"/>
                    <a:pt x="31" y="32"/>
                  </a:cubicBezTo>
                  <a:cubicBezTo>
                    <a:pt x="32" y="31"/>
                    <a:pt x="41" y="19"/>
                    <a:pt x="39" y="31"/>
                  </a:cubicBezTo>
                  <a:cubicBezTo>
                    <a:pt x="38" y="38"/>
                    <a:pt x="46" y="41"/>
                    <a:pt x="50" y="36"/>
                  </a:cubicBezTo>
                  <a:cubicBezTo>
                    <a:pt x="53" y="31"/>
                    <a:pt x="57" y="29"/>
                    <a:pt x="61" y="26"/>
                  </a:cubicBezTo>
                  <a:cubicBezTo>
                    <a:pt x="58" y="25"/>
                    <a:pt x="54" y="24"/>
                    <a:pt x="51" y="23"/>
                  </a:cubicBezTo>
                  <a:cubicBezTo>
                    <a:pt x="53" y="29"/>
                    <a:pt x="54" y="35"/>
                    <a:pt x="56" y="40"/>
                  </a:cubicBezTo>
                  <a:cubicBezTo>
                    <a:pt x="57" y="45"/>
                    <a:pt x="62" y="46"/>
                    <a:pt x="66" y="43"/>
                  </a:cubicBezTo>
                  <a:cubicBezTo>
                    <a:pt x="70" y="40"/>
                    <a:pt x="74" y="36"/>
                    <a:pt x="79" y="35"/>
                  </a:cubicBezTo>
                  <a:cubicBezTo>
                    <a:pt x="77" y="33"/>
                    <a:pt x="74" y="31"/>
                    <a:pt x="72" y="29"/>
                  </a:cubicBezTo>
                  <a:cubicBezTo>
                    <a:pt x="72" y="34"/>
                    <a:pt x="73" y="40"/>
                    <a:pt x="74" y="46"/>
                  </a:cubicBezTo>
                  <a:cubicBezTo>
                    <a:pt x="75" y="53"/>
                    <a:pt x="87" y="53"/>
                    <a:pt x="86" y="46"/>
                  </a:cubicBezTo>
                  <a:cubicBezTo>
                    <a:pt x="85" y="40"/>
                    <a:pt x="84" y="34"/>
                    <a:pt x="84" y="29"/>
                  </a:cubicBezTo>
                  <a:cubicBezTo>
                    <a:pt x="83" y="25"/>
                    <a:pt x="80" y="22"/>
                    <a:pt x="76" y="23"/>
                  </a:cubicBezTo>
                  <a:cubicBezTo>
                    <a:pt x="69" y="26"/>
                    <a:pt x="63" y="30"/>
                    <a:pt x="57" y="35"/>
                  </a:cubicBezTo>
                  <a:cubicBezTo>
                    <a:pt x="60" y="35"/>
                    <a:pt x="64" y="36"/>
                    <a:pt x="67" y="37"/>
                  </a:cubicBezTo>
                  <a:cubicBezTo>
                    <a:pt x="66" y="31"/>
                    <a:pt x="64" y="25"/>
                    <a:pt x="62" y="20"/>
                  </a:cubicBezTo>
                  <a:cubicBezTo>
                    <a:pt x="61" y="15"/>
                    <a:pt x="56" y="14"/>
                    <a:pt x="52" y="17"/>
                  </a:cubicBezTo>
                  <a:cubicBezTo>
                    <a:pt x="48" y="21"/>
                    <a:pt x="44" y="25"/>
                    <a:pt x="40" y="29"/>
                  </a:cubicBezTo>
                  <a:cubicBezTo>
                    <a:pt x="44" y="31"/>
                    <a:pt x="47" y="33"/>
                    <a:pt x="51" y="34"/>
                  </a:cubicBezTo>
                  <a:cubicBezTo>
                    <a:pt x="55" y="9"/>
                    <a:pt x="33" y="9"/>
                    <a:pt x="21" y="26"/>
                  </a:cubicBezTo>
                  <a:cubicBezTo>
                    <a:pt x="24" y="28"/>
                    <a:pt x="28" y="29"/>
                    <a:pt x="32" y="31"/>
                  </a:cubicBezTo>
                  <a:cubicBezTo>
                    <a:pt x="35" y="22"/>
                    <a:pt x="37" y="11"/>
                    <a:pt x="27" y="5"/>
                  </a:cubicBezTo>
                  <a:cubicBezTo>
                    <a:pt x="18" y="0"/>
                    <a:pt x="8" y="9"/>
                    <a:pt x="4" y="16"/>
                  </a:cubicBezTo>
                  <a:cubicBezTo>
                    <a:pt x="0" y="23"/>
                    <a:pt x="10" y="29"/>
                    <a:pt x="14"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sp>
        <p:nvSpPr>
          <p:cNvPr id="46" name="文本框 45"/>
          <p:cNvSpPr txBox="1"/>
          <p:nvPr/>
        </p:nvSpPr>
        <p:spPr>
          <a:xfrm>
            <a:off x="2146648" y="492210"/>
            <a:ext cx="8468024" cy="707886"/>
          </a:xfrm>
          <a:prstGeom prst="rect">
            <a:avLst/>
          </a:prstGeom>
          <a:noFill/>
        </p:spPr>
        <p:txBody>
          <a:bodyPr wrap="none" rtlCol="0">
            <a:spAutoFit/>
          </a:bodyPr>
          <a:lstStyle/>
          <a:p>
            <a:pPr algn="ctr"/>
            <a:r>
              <a:rPr lang="en-US" altLang="zh-CN" sz="4000" b="1" dirty="0" smtClean="0">
                <a:solidFill>
                  <a:schemeClr val="accent4">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BÀI 23: SỰ SỐNG TRÊN TRÁI ĐẤT</a:t>
            </a:r>
            <a:endParaRPr lang="zh-CN" altLang="en-US" sz="4000" b="1" dirty="0">
              <a:solidFill>
                <a:schemeClr val="accent4">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endParaRPr>
          </a:p>
        </p:txBody>
      </p:sp>
    </p:spTree>
    <p:extLst>
      <p:ext uri="{BB962C8B-B14F-4D97-AF65-F5344CB8AC3E}">
        <p14:creationId xmlns:p14="http://schemas.microsoft.com/office/powerpoint/2010/main" val="16561265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randombar(horizontal)">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500" fill="hold"/>
                                        <p:tgtEl>
                                          <p:spTgt spid="19"/>
                                        </p:tgtEl>
                                        <p:attrNameLst>
                                          <p:attrName>ppt_x</p:attrName>
                                        </p:attrNameLst>
                                      </p:cBhvr>
                                      <p:tavLst>
                                        <p:tav tm="0">
                                          <p:val>
                                            <p:strVal val="#ppt_x"/>
                                          </p:val>
                                        </p:tav>
                                        <p:tav tm="100000">
                                          <p:val>
                                            <p:strVal val="#ppt_x"/>
                                          </p:val>
                                        </p:tav>
                                      </p:tavLst>
                                    </p:anim>
                                    <p:anim calcmode="lin" valueType="num">
                                      <p:cBhvr additive="base">
                                        <p:cTn id="13" dur="500" fill="hold"/>
                                        <p:tgtEl>
                                          <p:spTgt spid="19"/>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25"/>
                                        </p:tgtEl>
                                        <p:attrNameLst>
                                          <p:attrName>style.visibility</p:attrName>
                                        </p:attrNameLst>
                                      </p:cBhvr>
                                      <p:to>
                                        <p:strVal val="visible"/>
                                      </p:to>
                                    </p:set>
                                    <p:anim calcmode="lin" valueType="num">
                                      <p:cBhvr additive="base">
                                        <p:cTn id="16" dur="500" fill="hold"/>
                                        <p:tgtEl>
                                          <p:spTgt spid="25"/>
                                        </p:tgtEl>
                                        <p:attrNameLst>
                                          <p:attrName>ppt_x</p:attrName>
                                        </p:attrNameLst>
                                      </p:cBhvr>
                                      <p:tavLst>
                                        <p:tav tm="0">
                                          <p:val>
                                            <p:strVal val="#ppt_x"/>
                                          </p:val>
                                        </p:tav>
                                        <p:tav tm="100000">
                                          <p:val>
                                            <p:strVal val="#ppt_x"/>
                                          </p:val>
                                        </p:tav>
                                      </p:tavLst>
                                    </p:anim>
                                    <p:anim calcmode="lin" valueType="num">
                                      <p:cBhvr additive="base">
                                        <p:cTn id="17"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29"/>
                                        </p:tgtEl>
                                        <p:attrNameLst>
                                          <p:attrName>style.visibility</p:attrName>
                                        </p:attrNameLst>
                                      </p:cBhvr>
                                      <p:to>
                                        <p:strVal val="visible"/>
                                      </p:to>
                                    </p:set>
                                    <p:anim calcmode="lin" valueType="num">
                                      <p:cBhvr additive="base">
                                        <p:cTn id="22" dur="500" fill="hold"/>
                                        <p:tgtEl>
                                          <p:spTgt spid="29"/>
                                        </p:tgtEl>
                                        <p:attrNameLst>
                                          <p:attrName>ppt_x</p:attrName>
                                        </p:attrNameLst>
                                      </p:cBhvr>
                                      <p:tavLst>
                                        <p:tav tm="0">
                                          <p:val>
                                            <p:strVal val="#ppt_x"/>
                                          </p:val>
                                        </p:tav>
                                        <p:tav tm="100000">
                                          <p:val>
                                            <p:strVal val="#ppt_x"/>
                                          </p:val>
                                        </p:tav>
                                      </p:tavLst>
                                    </p:anim>
                                    <p:anim calcmode="lin" valueType="num">
                                      <p:cBhvr additive="base">
                                        <p:cTn id="23"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9" grpId="0"/>
      <p:bldP spid="4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文本框 24"/>
          <p:cNvSpPr txBox="1"/>
          <p:nvPr/>
        </p:nvSpPr>
        <p:spPr>
          <a:xfrm>
            <a:off x="3202310" y="2148877"/>
            <a:ext cx="8502649" cy="646331"/>
          </a:xfrm>
          <a:prstGeom prst="rect">
            <a:avLst/>
          </a:prstGeom>
          <a:noFill/>
        </p:spPr>
        <p:txBody>
          <a:bodyPr wrap="none" rtlCol="0">
            <a:spAutoFit/>
          </a:bodyPr>
          <a:lstStyle/>
          <a:p>
            <a:pPr algn="ctr"/>
            <a:r>
              <a:rPr lang="en-US" altLang="zh-CN" sz="36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1. </a:t>
            </a:r>
            <a:r>
              <a:rPr lang="en-US" altLang="zh-CN" sz="36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Sự</a:t>
            </a:r>
            <a:r>
              <a:rPr lang="en-US" altLang="zh-CN" sz="36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6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đa</a:t>
            </a:r>
            <a:r>
              <a:rPr lang="en-US" altLang="zh-CN" sz="36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6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dạng</a:t>
            </a:r>
            <a:r>
              <a:rPr lang="en-US" altLang="zh-CN" sz="36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6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của</a:t>
            </a:r>
            <a:r>
              <a:rPr lang="en-US" altLang="zh-CN" sz="36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6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sinh</a:t>
            </a:r>
            <a:r>
              <a:rPr lang="en-US" altLang="zh-CN" sz="36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6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vật</a:t>
            </a:r>
            <a:r>
              <a:rPr lang="en-US" altLang="zh-CN" sz="36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6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dưới</a:t>
            </a:r>
            <a:r>
              <a:rPr lang="en-US" altLang="zh-CN" sz="36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6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đại</a:t>
            </a:r>
            <a:r>
              <a:rPr lang="en-US" altLang="zh-CN" sz="36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6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dương</a:t>
            </a:r>
            <a:endParaRPr lang="zh-CN" altLang="en-US" sz="3600" b="1" dirty="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endParaRPr>
          </a:p>
        </p:txBody>
      </p:sp>
      <p:grpSp>
        <p:nvGrpSpPr>
          <p:cNvPr id="19" name="Group 15"/>
          <p:cNvGrpSpPr>
            <a:grpSpLocks noChangeAspect="1"/>
          </p:cNvGrpSpPr>
          <p:nvPr/>
        </p:nvGrpSpPr>
        <p:grpSpPr bwMode="auto">
          <a:xfrm>
            <a:off x="828978" y="1803455"/>
            <a:ext cx="2193925" cy="2959101"/>
            <a:chOff x="1618" y="1411"/>
            <a:chExt cx="1382" cy="1864"/>
          </a:xfrm>
          <a:solidFill>
            <a:srgbClr val="FFE88B"/>
          </a:solidFill>
        </p:grpSpPr>
        <p:sp>
          <p:nvSpPr>
            <p:cNvPr id="21" name="Freeform 16"/>
            <p:cNvSpPr>
              <a:spLocks/>
            </p:cNvSpPr>
            <p:nvPr/>
          </p:nvSpPr>
          <p:spPr bwMode="auto">
            <a:xfrm>
              <a:off x="1618" y="2704"/>
              <a:ext cx="657" cy="571"/>
            </a:xfrm>
            <a:custGeom>
              <a:avLst/>
              <a:gdLst>
                <a:gd name="T0" fmla="*/ 33 w 108"/>
                <a:gd name="T1" fmla="*/ 7 h 94"/>
                <a:gd name="T2" fmla="*/ 2 w 108"/>
                <a:gd name="T3" fmla="*/ 58 h 94"/>
                <a:gd name="T4" fmla="*/ 6 w 108"/>
                <a:gd name="T5" fmla="*/ 67 h 94"/>
                <a:gd name="T6" fmla="*/ 72 w 108"/>
                <a:gd name="T7" fmla="*/ 90 h 94"/>
                <a:gd name="T8" fmla="*/ 107 w 108"/>
                <a:gd name="T9" fmla="*/ 34 h 94"/>
                <a:gd name="T10" fmla="*/ 103 w 108"/>
                <a:gd name="T11" fmla="*/ 25 h 94"/>
                <a:gd name="T12" fmla="*/ 43 w 108"/>
                <a:gd name="T13" fmla="*/ 5 h 94"/>
                <a:gd name="T14" fmla="*/ 40 w 108"/>
                <a:gd name="T15" fmla="*/ 16 h 94"/>
                <a:gd name="T16" fmla="*/ 100 w 108"/>
                <a:gd name="T17" fmla="*/ 36 h 94"/>
                <a:gd name="T18" fmla="*/ 96 w 108"/>
                <a:gd name="T19" fmla="*/ 28 h 94"/>
                <a:gd name="T20" fmla="*/ 62 w 108"/>
                <a:gd name="T21" fmla="*/ 77 h 94"/>
                <a:gd name="T22" fmla="*/ 9 w 108"/>
                <a:gd name="T23" fmla="*/ 55 h 94"/>
                <a:gd name="T24" fmla="*/ 12 w 108"/>
                <a:gd name="T25" fmla="*/ 64 h 94"/>
                <a:gd name="T26" fmla="*/ 43 w 108"/>
                <a:gd name="T27" fmla="*/ 13 h 94"/>
                <a:gd name="T28" fmla="*/ 33 w 108"/>
                <a:gd name="T29" fmla="*/ 7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8" h="94">
                  <a:moveTo>
                    <a:pt x="33" y="7"/>
                  </a:moveTo>
                  <a:cubicBezTo>
                    <a:pt x="21" y="23"/>
                    <a:pt x="10" y="40"/>
                    <a:pt x="2" y="58"/>
                  </a:cubicBezTo>
                  <a:cubicBezTo>
                    <a:pt x="0" y="62"/>
                    <a:pt x="2" y="65"/>
                    <a:pt x="6" y="67"/>
                  </a:cubicBezTo>
                  <a:cubicBezTo>
                    <a:pt x="23" y="74"/>
                    <a:pt x="52" y="94"/>
                    <a:pt x="72" y="90"/>
                  </a:cubicBezTo>
                  <a:cubicBezTo>
                    <a:pt x="93" y="85"/>
                    <a:pt x="99" y="51"/>
                    <a:pt x="107" y="34"/>
                  </a:cubicBezTo>
                  <a:cubicBezTo>
                    <a:pt x="108" y="30"/>
                    <a:pt x="107" y="26"/>
                    <a:pt x="103" y="25"/>
                  </a:cubicBezTo>
                  <a:cubicBezTo>
                    <a:pt x="83" y="20"/>
                    <a:pt x="63" y="12"/>
                    <a:pt x="43" y="5"/>
                  </a:cubicBezTo>
                  <a:cubicBezTo>
                    <a:pt x="36" y="2"/>
                    <a:pt x="33" y="13"/>
                    <a:pt x="40" y="16"/>
                  </a:cubicBezTo>
                  <a:cubicBezTo>
                    <a:pt x="60" y="24"/>
                    <a:pt x="79" y="31"/>
                    <a:pt x="100" y="36"/>
                  </a:cubicBezTo>
                  <a:cubicBezTo>
                    <a:pt x="99" y="33"/>
                    <a:pt x="98" y="31"/>
                    <a:pt x="96" y="28"/>
                  </a:cubicBezTo>
                  <a:cubicBezTo>
                    <a:pt x="90" y="42"/>
                    <a:pt x="83" y="81"/>
                    <a:pt x="62" y="77"/>
                  </a:cubicBezTo>
                  <a:cubicBezTo>
                    <a:pt x="44" y="74"/>
                    <a:pt x="26" y="62"/>
                    <a:pt x="9" y="55"/>
                  </a:cubicBezTo>
                  <a:cubicBezTo>
                    <a:pt x="10" y="58"/>
                    <a:pt x="11" y="61"/>
                    <a:pt x="12" y="64"/>
                  </a:cubicBezTo>
                  <a:cubicBezTo>
                    <a:pt x="21" y="46"/>
                    <a:pt x="32" y="29"/>
                    <a:pt x="43" y="13"/>
                  </a:cubicBezTo>
                  <a:cubicBezTo>
                    <a:pt x="48" y="6"/>
                    <a:pt x="38" y="0"/>
                    <a:pt x="3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26" name="Freeform 17"/>
            <p:cNvSpPr>
              <a:spLocks/>
            </p:cNvSpPr>
            <p:nvPr/>
          </p:nvSpPr>
          <p:spPr bwMode="auto">
            <a:xfrm>
              <a:off x="1806" y="2765"/>
              <a:ext cx="409" cy="340"/>
            </a:xfrm>
            <a:custGeom>
              <a:avLst/>
              <a:gdLst>
                <a:gd name="T0" fmla="*/ 6 w 67"/>
                <a:gd name="T1" fmla="*/ 14 h 56"/>
                <a:gd name="T2" fmla="*/ 53 w 67"/>
                <a:gd name="T3" fmla="*/ 50 h 56"/>
                <a:gd name="T4" fmla="*/ 61 w 67"/>
                <a:gd name="T5" fmla="*/ 42 h 56"/>
                <a:gd name="T6" fmla="*/ 12 w 67"/>
                <a:gd name="T7" fmla="*/ 4 h 56"/>
                <a:gd name="T8" fmla="*/ 6 w 67"/>
                <a:gd name="T9" fmla="*/ 14 h 56"/>
              </a:gdLst>
              <a:ahLst/>
              <a:cxnLst>
                <a:cxn ang="0">
                  <a:pos x="T0" y="T1"/>
                </a:cxn>
                <a:cxn ang="0">
                  <a:pos x="T2" y="T3"/>
                </a:cxn>
                <a:cxn ang="0">
                  <a:pos x="T4" y="T5"/>
                </a:cxn>
                <a:cxn ang="0">
                  <a:pos x="T6" y="T7"/>
                </a:cxn>
                <a:cxn ang="0">
                  <a:pos x="T8" y="T9"/>
                </a:cxn>
              </a:cxnLst>
              <a:rect l="0" t="0" r="r" b="b"/>
              <a:pathLst>
                <a:path w="67" h="56">
                  <a:moveTo>
                    <a:pt x="6" y="14"/>
                  </a:moveTo>
                  <a:cubicBezTo>
                    <a:pt x="22" y="26"/>
                    <a:pt x="39" y="37"/>
                    <a:pt x="53" y="50"/>
                  </a:cubicBezTo>
                  <a:cubicBezTo>
                    <a:pt x="58" y="56"/>
                    <a:pt x="67" y="47"/>
                    <a:pt x="61" y="42"/>
                  </a:cubicBezTo>
                  <a:cubicBezTo>
                    <a:pt x="46" y="27"/>
                    <a:pt x="29" y="16"/>
                    <a:pt x="12" y="4"/>
                  </a:cubicBezTo>
                  <a:cubicBezTo>
                    <a:pt x="6" y="0"/>
                    <a:pt x="0" y="10"/>
                    <a:pt x="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6" name="Freeform 18"/>
            <p:cNvSpPr>
              <a:spLocks/>
            </p:cNvSpPr>
            <p:nvPr/>
          </p:nvSpPr>
          <p:spPr bwMode="auto">
            <a:xfrm>
              <a:off x="1727" y="2874"/>
              <a:ext cx="360" cy="353"/>
            </a:xfrm>
            <a:custGeom>
              <a:avLst/>
              <a:gdLst>
                <a:gd name="T0" fmla="*/ 6 w 59"/>
                <a:gd name="T1" fmla="*/ 14 h 58"/>
                <a:gd name="T2" fmla="*/ 47 w 59"/>
                <a:gd name="T3" fmla="*/ 53 h 58"/>
                <a:gd name="T4" fmla="*/ 53 w 59"/>
                <a:gd name="T5" fmla="*/ 43 h 58"/>
                <a:gd name="T6" fmla="*/ 14 w 59"/>
                <a:gd name="T7" fmla="*/ 6 h 58"/>
                <a:gd name="T8" fmla="*/ 6 w 59"/>
                <a:gd name="T9" fmla="*/ 14 h 58"/>
              </a:gdLst>
              <a:ahLst/>
              <a:cxnLst>
                <a:cxn ang="0">
                  <a:pos x="T0" y="T1"/>
                </a:cxn>
                <a:cxn ang="0">
                  <a:pos x="T2" y="T3"/>
                </a:cxn>
                <a:cxn ang="0">
                  <a:pos x="T4" y="T5"/>
                </a:cxn>
                <a:cxn ang="0">
                  <a:pos x="T6" y="T7"/>
                </a:cxn>
                <a:cxn ang="0">
                  <a:pos x="T8" y="T9"/>
                </a:cxn>
              </a:cxnLst>
              <a:rect l="0" t="0" r="r" b="b"/>
              <a:pathLst>
                <a:path w="59" h="58">
                  <a:moveTo>
                    <a:pt x="6" y="14"/>
                  </a:moveTo>
                  <a:cubicBezTo>
                    <a:pt x="19" y="28"/>
                    <a:pt x="32" y="42"/>
                    <a:pt x="47" y="53"/>
                  </a:cubicBezTo>
                  <a:cubicBezTo>
                    <a:pt x="53" y="58"/>
                    <a:pt x="59" y="48"/>
                    <a:pt x="53" y="43"/>
                  </a:cubicBezTo>
                  <a:cubicBezTo>
                    <a:pt x="39" y="32"/>
                    <a:pt x="27" y="19"/>
                    <a:pt x="14" y="6"/>
                  </a:cubicBezTo>
                  <a:cubicBezTo>
                    <a:pt x="9" y="0"/>
                    <a:pt x="0" y="9"/>
                    <a:pt x="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7" name="Freeform 19"/>
            <p:cNvSpPr>
              <a:spLocks/>
            </p:cNvSpPr>
            <p:nvPr/>
          </p:nvSpPr>
          <p:spPr bwMode="auto">
            <a:xfrm>
              <a:off x="1636" y="1411"/>
              <a:ext cx="1364" cy="1555"/>
            </a:xfrm>
            <a:custGeom>
              <a:avLst/>
              <a:gdLst>
                <a:gd name="T0" fmla="*/ 40 w 224"/>
                <a:gd name="T1" fmla="*/ 220 h 256"/>
                <a:gd name="T2" fmla="*/ 31 w 224"/>
                <a:gd name="T3" fmla="*/ 82 h 256"/>
                <a:gd name="T4" fmla="*/ 159 w 224"/>
                <a:gd name="T5" fmla="*/ 31 h 256"/>
                <a:gd name="T6" fmla="*/ 205 w 224"/>
                <a:gd name="T7" fmla="*/ 131 h 256"/>
                <a:gd name="T8" fmla="*/ 94 w 224"/>
                <a:gd name="T9" fmla="*/ 242 h 256"/>
                <a:gd name="T10" fmla="*/ 102 w 224"/>
                <a:gd name="T11" fmla="*/ 251 h 256"/>
                <a:gd name="T12" fmla="*/ 218 w 224"/>
                <a:gd name="T13" fmla="*/ 122 h 256"/>
                <a:gd name="T14" fmla="*/ 159 w 224"/>
                <a:gd name="T15" fmla="*/ 18 h 256"/>
                <a:gd name="T16" fmla="*/ 24 w 224"/>
                <a:gd name="T17" fmla="*/ 70 h 256"/>
                <a:gd name="T18" fmla="*/ 30 w 224"/>
                <a:gd name="T19" fmla="*/ 226 h 256"/>
                <a:gd name="T20" fmla="*/ 40 w 224"/>
                <a:gd name="T21" fmla="*/ 22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4" h="256">
                  <a:moveTo>
                    <a:pt x="40" y="220"/>
                  </a:moveTo>
                  <a:cubicBezTo>
                    <a:pt x="22" y="177"/>
                    <a:pt x="15" y="126"/>
                    <a:pt x="31" y="82"/>
                  </a:cubicBezTo>
                  <a:cubicBezTo>
                    <a:pt x="50" y="32"/>
                    <a:pt x="112" y="14"/>
                    <a:pt x="159" y="31"/>
                  </a:cubicBezTo>
                  <a:cubicBezTo>
                    <a:pt x="199" y="45"/>
                    <a:pt x="213" y="93"/>
                    <a:pt x="205" y="131"/>
                  </a:cubicBezTo>
                  <a:cubicBezTo>
                    <a:pt x="193" y="188"/>
                    <a:pt x="133" y="208"/>
                    <a:pt x="94" y="242"/>
                  </a:cubicBezTo>
                  <a:cubicBezTo>
                    <a:pt x="88" y="247"/>
                    <a:pt x="96" y="256"/>
                    <a:pt x="102" y="251"/>
                  </a:cubicBezTo>
                  <a:cubicBezTo>
                    <a:pt x="147" y="211"/>
                    <a:pt x="211" y="190"/>
                    <a:pt x="218" y="122"/>
                  </a:cubicBezTo>
                  <a:cubicBezTo>
                    <a:pt x="224" y="77"/>
                    <a:pt x="203" y="34"/>
                    <a:pt x="159" y="18"/>
                  </a:cubicBezTo>
                  <a:cubicBezTo>
                    <a:pt x="109" y="0"/>
                    <a:pt x="47" y="22"/>
                    <a:pt x="24" y="70"/>
                  </a:cubicBezTo>
                  <a:cubicBezTo>
                    <a:pt x="0" y="117"/>
                    <a:pt x="10" y="179"/>
                    <a:pt x="30" y="226"/>
                  </a:cubicBezTo>
                  <a:cubicBezTo>
                    <a:pt x="33" y="233"/>
                    <a:pt x="44" y="227"/>
                    <a:pt x="40" y="2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8" name="Freeform 20"/>
            <p:cNvSpPr>
              <a:spLocks/>
            </p:cNvSpPr>
            <p:nvPr/>
          </p:nvSpPr>
          <p:spPr bwMode="auto">
            <a:xfrm>
              <a:off x="1880" y="2049"/>
              <a:ext cx="261" cy="844"/>
            </a:xfrm>
            <a:custGeom>
              <a:avLst/>
              <a:gdLst>
                <a:gd name="T0" fmla="*/ 30 w 43"/>
                <a:gd name="T1" fmla="*/ 8 h 139"/>
                <a:gd name="T2" fmla="*/ 2 w 43"/>
                <a:gd name="T3" fmla="*/ 128 h 139"/>
                <a:gd name="T4" fmla="*/ 13 w 43"/>
                <a:gd name="T5" fmla="*/ 131 h 139"/>
                <a:gd name="T6" fmla="*/ 42 w 43"/>
                <a:gd name="T7" fmla="*/ 11 h 139"/>
                <a:gd name="T8" fmla="*/ 30 w 43"/>
                <a:gd name="T9" fmla="*/ 8 h 139"/>
              </a:gdLst>
              <a:ahLst/>
              <a:cxnLst>
                <a:cxn ang="0">
                  <a:pos x="T0" y="T1"/>
                </a:cxn>
                <a:cxn ang="0">
                  <a:pos x="T2" y="T3"/>
                </a:cxn>
                <a:cxn ang="0">
                  <a:pos x="T4" y="T5"/>
                </a:cxn>
                <a:cxn ang="0">
                  <a:pos x="T6" y="T7"/>
                </a:cxn>
                <a:cxn ang="0">
                  <a:pos x="T8" y="T9"/>
                </a:cxn>
              </a:cxnLst>
              <a:rect l="0" t="0" r="r" b="b"/>
              <a:pathLst>
                <a:path w="43" h="139">
                  <a:moveTo>
                    <a:pt x="30" y="8"/>
                  </a:moveTo>
                  <a:cubicBezTo>
                    <a:pt x="22" y="48"/>
                    <a:pt x="11" y="88"/>
                    <a:pt x="2" y="128"/>
                  </a:cubicBezTo>
                  <a:cubicBezTo>
                    <a:pt x="0" y="136"/>
                    <a:pt x="12" y="139"/>
                    <a:pt x="13" y="131"/>
                  </a:cubicBezTo>
                  <a:cubicBezTo>
                    <a:pt x="23" y="91"/>
                    <a:pt x="33" y="51"/>
                    <a:pt x="42" y="11"/>
                  </a:cubicBezTo>
                  <a:cubicBezTo>
                    <a:pt x="43" y="3"/>
                    <a:pt x="32" y="0"/>
                    <a:pt x="3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9" name="Freeform 21"/>
            <p:cNvSpPr>
              <a:spLocks/>
            </p:cNvSpPr>
            <p:nvPr/>
          </p:nvSpPr>
          <p:spPr bwMode="auto">
            <a:xfrm>
              <a:off x="2026" y="2182"/>
              <a:ext cx="578" cy="729"/>
            </a:xfrm>
            <a:custGeom>
              <a:avLst/>
              <a:gdLst>
                <a:gd name="T0" fmla="*/ 80 w 95"/>
                <a:gd name="T1" fmla="*/ 7 h 120"/>
                <a:gd name="T2" fmla="*/ 4 w 95"/>
                <a:gd name="T3" fmla="*/ 108 h 120"/>
                <a:gd name="T4" fmla="*/ 15 w 95"/>
                <a:gd name="T5" fmla="*/ 114 h 120"/>
                <a:gd name="T6" fmla="*/ 90 w 95"/>
                <a:gd name="T7" fmla="*/ 13 h 120"/>
                <a:gd name="T8" fmla="*/ 80 w 95"/>
                <a:gd name="T9" fmla="*/ 7 h 120"/>
              </a:gdLst>
              <a:ahLst/>
              <a:cxnLst>
                <a:cxn ang="0">
                  <a:pos x="T0" y="T1"/>
                </a:cxn>
                <a:cxn ang="0">
                  <a:pos x="T2" y="T3"/>
                </a:cxn>
                <a:cxn ang="0">
                  <a:pos x="T4" y="T5"/>
                </a:cxn>
                <a:cxn ang="0">
                  <a:pos x="T6" y="T7"/>
                </a:cxn>
                <a:cxn ang="0">
                  <a:pos x="T8" y="T9"/>
                </a:cxn>
              </a:cxnLst>
              <a:rect l="0" t="0" r="r" b="b"/>
              <a:pathLst>
                <a:path w="95" h="120">
                  <a:moveTo>
                    <a:pt x="80" y="7"/>
                  </a:moveTo>
                  <a:cubicBezTo>
                    <a:pt x="56" y="41"/>
                    <a:pt x="25" y="71"/>
                    <a:pt x="4" y="108"/>
                  </a:cubicBezTo>
                  <a:cubicBezTo>
                    <a:pt x="0" y="114"/>
                    <a:pt x="11" y="120"/>
                    <a:pt x="15" y="114"/>
                  </a:cubicBezTo>
                  <a:cubicBezTo>
                    <a:pt x="36" y="77"/>
                    <a:pt x="66" y="47"/>
                    <a:pt x="90" y="13"/>
                  </a:cubicBezTo>
                  <a:cubicBezTo>
                    <a:pt x="95" y="6"/>
                    <a:pt x="84" y="0"/>
                    <a:pt x="80"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40" name="Freeform 22"/>
            <p:cNvSpPr>
              <a:spLocks/>
            </p:cNvSpPr>
            <p:nvPr/>
          </p:nvSpPr>
          <p:spPr bwMode="auto">
            <a:xfrm>
              <a:off x="2056" y="1964"/>
              <a:ext cx="530" cy="321"/>
            </a:xfrm>
            <a:custGeom>
              <a:avLst/>
              <a:gdLst>
                <a:gd name="T0" fmla="*/ 14 w 87"/>
                <a:gd name="T1" fmla="*/ 22 h 53"/>
                <a:gd name="T2" fmla="*/ 19 w 87"/>
                <a:gd name="T3" fmla="*/ 17 h 53"/>
                <a:gd name="T4" fmla="*/ 20 w 87"/>
                <a:gd name="T5" fmla="*/ 28 h 53"/>
                <a:gd name="T6" fmla="*/ 31 w 87"/>
                <a:gd name="T7" fmla="*/ 32 h 53"/>
                <a:gd name="T8" fmla="*/ 39 w 87"/>
                <a:gd name="T9" fmla="*/ 31 h 53"/>
                <a:gd name="T10" fmla="*/ 50 w 87"/>
                <a:gd name="T11" fmla="*/ 36 h 53"/>
                <a:gd name="T12" fmla="*/ 61 w 87"/>
                <a:gd name="T13" fmla="*/ 26 h 53"/>
                <a:gd name="T14" fmla="*/ 51 w 87"/>
                <a:gd name="T15" fmla="*/ 23 h 53"/>
                <a:gd name="T16" fmla="*/ 56 w 87"/>
                <a:gd name="T17" fmla="*/ 40 h 53"/>
                <a:gd name="T18" fmla="*/ 66 w 87"/>
                <a:gd name="T19" fmla="*/ 43 h 53"/>
                <a:gd name="T20" fmla="*/ 79 w 87"/>
                <a:gd name="T21" fmla="*/ 35 h 53"/>
                <a:gd name="T22" fmla="*/ 72 w 87"/>
                <a:gd name="T23" fmla="*/ 29 h 53"/>
                <a:gd name="T24" fmla="*/ 74 w 87"/>
                <a:gd name="T25" fmla="*/ 46 h 53"/>
                <a:gd name="T26" fmla="*/ 86 w 87"/>
                <a:gd name="T27" fmla="*/ 46 h 53"/>
                <a:gd name="T28" fmla="*/ 84 w 87"/>
                <a:gd name="T29" fmla="*/ 29 h 53"/>
                <a:gd name="T30" fmla="*/ 76 w 87"/>
                <a:gd name="T31" fmla="*/ 23 h 53"/>
                <a:gd name="T32" fmla="*/ 57 w 87"/>
                <a:gd name="T33" fmla="*/ 35 h 53"/>
                <a:gd name="T34" fmla="*/ 67 w 87"/>
                <a:gd name="T35" fmla="*/ 37 h 53"/>
                <a:gd name="T36" fmla="*/ 62 w 87"/>
                <a:gd name="T37" fmla="*/ 20 h 53"/>
                <a:gd name="T38" fmla="*/ 52 w 87"/>
                <a:gd name="T39" fmla="*/ 17 h 53"/>
                <a:gd name="T40" fmla="*/ 40 w 87"/>
                <a:gd name="T41" fmla="*/ 29 h 53"/>
                <a:gd name="T42" fmla="*/ 51 w 87"/>
                <a:gd name="T43" fmla="*/ 34 h 53"/>
                <a:gd name="T44" fmla="*/ 21 w 87"/>
                <a:gd name="T45" fmla="*/ 26 h 53"/>
                <a:gd name="T46" fmla="*/ 32 w 87"/>
                <a:gd name="T47" fmla="*/ 31 h 53"/>
                <a:gd name="T48" fmla="*/ 27 w 87"/>
                <a:gd name="T49" fmla="*/ 5 h 53"/>
                <a:gd name="T50" fmla="*/ 4 w 87"/>
                <a:gd name="T51" fmla="*/ 16 h 53"/>
                <a:gd name="T52" fmla="*/ 14 w 87"/>
                <a:gd name="T53" fmla="*/ 2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7" h="53">
                  <a:moveTo>
                    <a:pt x="14" y="22"/>
                  </a:moveTo>
                  <a:cubicBezTo>
                    <a:pt x="15" y="20"/>
                    <a:pt x="17" y="18"/>
                    <a:pt x="19" y="17"/>
                  </a:cubicBezTo>
                  <a:cubicBezTo>
                    <a:pt x="25" y="13"/>
                    <a:pt x="20" y="27"/>
                    <a:pt x="20" y="28"/>
                  </a:cubicBezTo>
                  <a:cubicBezTo>
                    <a:pt x="17" y="34"/>
                    <a:pt x="27" y="37"/>
                    <a:pt x="31" y="32"/>
                  </a:cubicBezTo>
                  <a:cubicBezTo>
                    <a:pt x="32" y="31"/>
                    <a:pt x="41" y="19"/>
                    <a:pt x="39" y="31"/>
                  </a:cubicBezTo>
                  <a:cubicBezTo>
                    <a:pt x="38" y="38"/>
                    <a:pt x="46" y="41"/>
                    <a:pt x="50" y="36"/>
                  </a:cubicBezTo>
                  <a:cubicBezTo>
                    <a:pt x="53" y="31"/>
                    <a:pt x="57" y="29"/>
                    <a:pt x="61" y="26"/>
                  </a:cubicBezTo>
                  <a:cubicBezTo>
                    <a:pt x="58" y="25"/>
                    <a:pt x="54" y="24"/>
                    <a:pt x="51" y="23"/>
                  </a:cubicBezTo>
                  <a:cubicBezTo>
                    <a:pt x="53" y="29"/>
                    <a:pt x="54" y="35"/>
                    <a:pt x="56" y="40"/>
                  </a:cubicBezTo>
                  <a:cubicBezTo>
                    <a:pt x="57" y="45"/>
                    <a:pt x="62" y="46"/>
                    <a:pt x="66" y="43"/>
                  </a:cubicBezTo>
                  <a:cubicBezTo>
                    <a:pt x="70" y="40"/>
                    <a:pt x="74" y="36"/>
                    <a:pt x="79" y="35"/>
                  </a:cubicBezTo>
                  <a:cubicBezTo>
                    <a:pt x="77" y="33"/>
                    <a:pt x="74" y="31"/>
                    <a:pt x="72" y="29"/>
                  </a:cubicBezTo>
                  <a:cubicBezTo>
                    <a:pt x="72" y="34"/>
                    <a:pt x="73" y="40"/>
                    <a:pt x="74" y="46"/>
                  </a:cubicBezTo>
                  <a:cubicBezTo>
                    <a:pt x="75" y="53"/>
                    <a:pt x="87" y="53"/>
                    <a:pt x="86" y="46"/>
                  </a:cubicBezTo>
                  <a:cubicBezTo>
                    <a:pt x="85" y="40"/>
                    <a:pt x="84" y="34"/>
                    <a:pt x="84" y="29"/>
                  </a:cubicBezTo>
                  <a:cubicBezTo>
                    <a:pt x="83" y="25"/>
                    <a:pt x="80" y="22"/>
                    <a:pt x="76" y="23"/>
                  </a:cubicBezTo>
                  <a:cubicBezTo>
                    <a:pt x="69" y="26"/>
                    <a:pt x="63" y="30"/>
                    <a:pt x="57" y="35"/>
                  </a:cubicBezTo>
                  <a:cubicBezTo>
                    <a:pt x="60" y="35"/>
                    <a:pt x="64" y="36"/>
                    <a:pt x="67" y="37"/>
                  </a:cubicBezTo>
                  <a:cubicBezTo>
                    <a:pt x="66" y="31"/>
                    <a:pt x="64" y="25"/>
                    <a:pt x="62" y="20"/>
                  </a:cubicBezTo>
                  <a:cubicBezTo>
                    <a:pt x="61" y="15"/>
                    <a:pt x="56" y="14"/>
                    <a:pt x="52" y="17"/>
                  </a:cubicBezTo>
                  <a:cubicBezTo>
                    <a:pt x="48" y="21"/>
                    <a:pt x="44" y="25"/>
                    <a:pt x="40" y="29"/>
                  </a:cubicBezTo>
                  <a:cubicBezTo>
                    <a:pt x="44" y="31"/>
                    <a:pt x="47" y="33"/>
                    <a:pt x="51" y="34"/>
                  </a:cubicBezTo>
                  <a:cubicBezTo>
                    <a:pt x="55" y="9"/>
                    <a:pt x="33" y="9"/>
                    <a:pt x="21" y="26"/>
                  </a:cubicBezTo>
                  <a:cubicBezTo>
                    <a:pt x="24" y="28"/>
                    <a:pt x="28" y="29"/>
                    <a:pt x="32" y="31"/>
                  </a:cubicBezTo>
                  <a:cubicBezTo>
                    <a:pt x="35" y="22"/>
                    <a:pt x="37" y="11"/>
                    <a:pt x="27" y="5"/>
                  </a:cubicBezTo>
                  <a:cubicBezTo>
                    <a:pt x="18" y="0"/>
                    <a:pt x="8" y="9"/>
                    <a:pt x="4" y="16"/>
                  </a:cubicBezTo>
                  <a:cubicBezTo>
                    <a:pt x="0" y="23"/>
                    <a:pt x="10" y="29"/>
                    <a:pt x="14"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sp>
        <p:nvSpPr>
          <p:cNvPr id="46" name="文本框 45"/>
          <p:cNvSpPr txBox="1"/>
          <p:nvPr/>
        </p:nvSpPr>
        <p:spPr>
          <a:xfrm>
            <a:off x="2146644" y="775829"/>
            <a:ext cx="8468024" cy="707886"/>
          </a:xfrm>
          <a:prstGeom prst="rect">
            <a:avLst/>
          </a:prstGeom>
          <a:noFill/>
        </p:spPr>
        <p:txBody>
          <a:bodyPr wrap="none" rtlCol="0">
            <a:spAutoFit/>
          </a:bodyPr>
          <a:lstStyle/>
          <a:p>
            <a:pPr algn="ctr"/>
            <a:r>
              <a:rPr lang="en-US" altLang="zh-CN" sz="4000" b="1" dirty="0">
                <a:solidFill>
                  <a:schemeClr val="accent4">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BÀI 23: SỰ SỐNG TRÊN TRÁI ĐẤT</a:t>
            </a:r>
            <a:endParaRPr lang="zh-CN" altLang="en-US" sz="4000" b="1" dirty="0">
              <a:solidFill>
                <a:schemeClr val="accent4">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endParaRPr>
          </a:p>
        </p:txBody>
      </p:sp>
    </p:spTree>
    <p:extLst>
      <p:ext uri="{BB962C8B-B14F-4D97-AF65-F5344CB8AC3E}">
        <p14:creationId xmlns:p14="http://schemas.microsoft.com/office/powerpoint/2010/main" val="35087007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randombar(horizontal)">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barn(inVertical)">
                                      <p:cBhvr>
                                        <p:cTn id="12" dur="500"/>
                                        <p:tgtEl>
                                          <p:spTgt spid="25"/>
                                        </p:tgtEl>
                                      </p:cBhvr>
                                    </p:animEffect>
                                  </p:childTnLst>
                                </p:cTn>
                              </p:par>
                              <p:par>
                                <p:cTn id="13" presetID="16" presetClass="entr" presetSubtype="21"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4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332509" y="639819"/>
            <a:ext cx="11749243" cy="596056"/>
            <a:chOff x="994820" y="525519"/>
            <a:chExt cx="5664588" cy="596056"/>
          </a:xfrm>
        </p:grpSpPr>
        <p:grpSp>
          <p:nvGrpSpPr>
            <p:cNvPr id="93" name="组合 92"/>
            <p:cNvGrpSpPr/>
            <p:nvPr/>
          </p:nvGrpSpPr>
          <p:grpSpPr>
            <a:xfrm>
              <a:off x="994820" y="588224"/>
              <a:ext cx="5664588" cy="533351"/>
              <a:chOff x="3532280" y="5343104"/>
              <a:chExt cx="5664588" cy="533351"/>
            </a:xfrm>
          </p:grpSpPr>
          <p:sp>
            <p:nvSpPr>
              <p:cNvPr id="95" name="Freeform 34"/>
              <p:cNvSpPr>
                <a:spLocks noEditPoints="1"/>
              </p:cNvSpPr>
              <p:nvPr/>
            </p:nvSpPr>
            <p:spPr bwMode="auto">
              <a:xfrm>
                <a:off x="8800171" y="5343104"/>
                <a:ext cx="396697"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sz="3200" b="1">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b="1">
                  <a:solidFill>
                    <a:schemeClr val="accent6">
                      <a:lumMod val="75000"/>
                    </a:schemeClr>
                  </a:solidFill>
                  <a:latin typeface="Times New Roman" panose="02020603050405020304" pitchFamily="18" charset="0"/>
                  <a:cs typeface="Times New Roman" panose="02020603050405020304" pitchFamily="18" charset="0"/>
                </a:endParaRPr>
              </a:p>
            </p:txBody>
          </p:sp>
        </p:grpSp>
        <p:sp>
          <p:nvSpPr>
            <p:cNvPr id="94" name="文本框 93"/>
            <p:cNvSpPr txBox="1"/>
            <p:nvPr/>
          </p:nvSpPr>
          <p:spPr>
            <a:xfrm>
              <a:off x="1363738" y="525519"/>
              <a:ext cx="4898973" cy="584775"/>
            </a:xfrm>
            <a:prstGeom prst="rect">
              <a:avLst/>
            </a:prstGeom>
            <a:noFill/>
          </p:spPr>
          <p:txBody>
            <a:bodyPr wrap="square" rtlCol="0">
              <a:spAutoFit/>
            </a:bodyPr>
            <a:lstStyle/>
            <a:p>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1.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Sự</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đa</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dạng</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của</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sinh</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vật</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dưới</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đại</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dương</a:t>
              </a:r>
              <a:endParaRPr lang="zh-CN" altLang="en-US" sz="3200" b="1" dirty="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endParaRPr>
            </a:p>
          </p:txBody>
        </p:sp>
      </p:grpSp>
      <p:sp>
        <p:nvSpPr>
          <p:cNvPr id="104" name="TextBox 103"/>
          <p:cNvSpPr txBox="1"/>
          <p:nvPr/>
        </p:nvSpPr>
        <p:spPr>
          <a:xfrm>
            <a:off x="499656" y="4213119"/>
            <a:ext cx="3895107" cy="2062103"/>
          </a:xfrm>
          <a:prstGeom prst="rect">
            <a:avLst/>
          </a:prstGeom>
          <a:noFill/>
        </p:spPr>
        <p:txBody>
          <a:bodyPr wrap="square" rtlCol="0">
            <a:spAutoFit/>
          </a:bodyPr>
          <a:lstStyle/>
          <a:p>
            <a:pPr algn="just">
              <a:spcAft>
                <a:spcPts val="0"/>
              </a:spcAft>
            </a:pPr>
            <a:r>
              <a:rPr lang="nl-NL" sz="3200" b="1" dirty="0">
                <a:solidFill>
                  <a:srgbClr val="FFFF00"/>
                </a:solidFill>
                <a:latin typeface="Times New Roman"/>
                <a:ea typeface="Calibri"/>
                <a:cs typeface="Times New Roman"/>
              </a:rPr>
              <a:t>2</a:t>
            </a:r>
            <a:r>
              <a:rPr lang="nl-NL" sz="3200" b="1" dirty="0" smtClean="0">
                <a:solidFill>
                  <a:srgbClr val="FFFF00"/>
                </a:solidFill>
                <a:latin typeface="Times New Roman"/>
                <a:ea typeface="Calibri"/>
                <a:cs typeface="Times New Roman"/>
              </a:rPr>
              <a:t>. </a:t>
            </a:r>
            <a:r>
              <a:rPr lang="nl-NL" sz="3200" b="1" dirty="0">
                <a:solidFill>
                  <a:srgbClr val="FFFF00"/>
                </a:solidFill>
                <a:latin typeface="Times New Roman"/>
                <a:ea typeface="Calibri"/>
                <a:cs typeface="Times New Roman"/>
              </a:rPr>
              <a:t>Nguyên nhân dẫn đến sự đa dạng của thế giới sinh vật dưới đại dương</a:t>
            </a:r>
            <a:r>
              <a:rPr lang="nl-NL" sz="3200" b="1" dirty="0" smtClean="0">
                <a:solidFill>
                  <a:srgbClr val="FFFF00"/>
                </a:solidFill>
                <a:latin typeface="Times New Roman"/>
                <a:ea typeface="Calibri"/>
                <a:cs typeface="Times New Roman"/>
              </a:rPr>
              <a:t>.</a:t>
            </a:r>
            <a:endParaRPr lang="en-US" sz="3200" dirty="0">
              <a:solidFill>
                <a:srgbClr val="FFFF00"/>
              </a:solidFill>
              <a:latin typeface="Calibri"/>
              <a:ea typeface="Calibri"/>
              <a:cs typeface="Times New Roman"/>
            </a:endParaRPr>
          </a:p>
        </p:txBody>
      </p:sp>
      <p:pic>
        <p:nvPicPr>
          <p:cNvPr id="9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9084" y="1542269"/>
            <a:ext cx="7353300" cy="4972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497880" y="1542269"/>
            <a:ext cx="3772563" cy="2554545"/>
          </a:xfrm>
          <a:prstGeom prst="rect">
            <a:avLst/>
          </a:prstGeom>
        </p:spPr>
        <p:txBody>
          <a:bodyPr wrap="square">
            <a:spAutoFit/>
          </a:bodyPr>
          <a:lstStyle/>
          <a:p>
            <a:pPr algn="just">
              <a:spcAft>
                <a:spcPts val="0"/>
              </a:spcAft>
            </a:pPr>
            <a:r>
              <a:rPr lang="nl-NL" sz="3200" b="1" dirty="0">
                <a:solidFill>
                  <a:srgbClr val="FFFF00"/>
                </a:solidFill>
                <a:latin typeface="Times New Roman"/>
                <a:ea typeface="Calibri"/>
                <a:cs typeface="Times New Roman"/>
              </a:rPr>
              <a:t>1. Quan sát hình 1, em hãy kể tên một số loài sinh vật ở các vùng biển trong đại dương.</a:t>
            </a:r>
            <a:endParaRPr lang="en-US" sz="3200" dirty="0">
              <a:solidFill>
                <a:srgbClr val="FFFF00"/>
              </a:solidFill>
              <a:latin typeface="Calibri"/>
              <a:ea typeface="Calibri"/>
              <a:cs typeface="Times New Roman"/>
            </a:endParaRPr>
          </a:p>
        </p:txBody>
      </p:sp>
    </p:spTree>
    <p:extLst>
      <p:ext uri="{BB962C8B-B14F-4D97-AF65-F5344CB8AC3E}">
        <p14:creationId xmlns:p14="http://schemas.microsoft.com/office/powerpoint/2010/main" val="418438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2"/>
                                        </p:tgtEl>
                                        <p:attrNameLst>
                                          <p:attrName>style.visibility</p:attrName>
                                        </p:attrNameLst>
                                      </p:cBhvr>
                                      <p:to>
                                        <p:strVal val="visible"/>
                                      </p:to>
                                    </p:set>
                                    <p:animEffect transition="in" filter="randombar(horizontal)">
                                      <p:cBhvr>
                                        <p:cTn id="7" dur="500"/>
                                        <p:tgtEl>
                                          <p:spTgt spid="9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7"/>
                                        </p:tgtEl>
                                        <p:attrNameLst>
                                          <p:attrName>style.visibility</p:attrName>
                                        </p:attrNameLst>
                                      </p:cBhvr>
                                      <p:to>
                                        <p:strVal val="visible"/>
                                      </p:to>
                                    </p:set>
                                    <p:animEffect transition="in" filter="barn(inVertical)">
                                      <p:cBhvr>
                                        <p:cTn id="12" dur="500"/>
                                        <p:tgtEl>
                                          <p:spTgt spid="97"/>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04"/>
                                        </p:tgtEl>
                                        <p:attrNameLst>
                                          <p:attrName>style.visibility</p:attrName>
                                        </p:attrNameLst>
                                      </p:cBhvr>
                                      <p:to>
                                        <p:strVal val="visible"/>
                                      </p:to>
                                    </p:set>
                                    <p:anim calcmode="lin" valueType="num">
                                      <p:cBhvr additive="base">
                                        <p:cTn id="23" dur="500" fill="hold"/>
                                        <p:tgtEl>
                                          <p:spTgt spid="104"/>
                                        </p:tgtEl>
                                        <p:attrNameLst>
                                          <p:attrName>ppt_x</p:attrName>
                                        </p:attrNameLst>
                                      </p:cBhvr>
                                      <p:tavLst>
                                        <p:tav tm="0">
                                          <p:val>
                                            <p:strVal val="#ppt_x"/>
                                          </p:val>
                                        </p:tav>
                                        <p:tav tm="100000">
                                          <p:val>
                                            <p:strVal val="#ppt_x"/>
                                          </p:val>
                                        </p:tav>
                                      </p:tavLst>
                                    </p:anim>
                                    <p:anim calcmode="lin" valueType="num">
                                      <p:cBhvr additive="base">
                                        <p:cTn id="24" dur="500" fill="hold"/>
                                        <p:tgtEl>
                                          <p:spTgt spid="10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294403" y="320382"/>
            <a:ext cx="12147273" cy="596056"/>
            <a:chOff x="994820" y="525519"/>
            <a:chExt cx="5958454" cy="596056"/>
          </a:xfrm>
        </p:grpSpPr>
        <p:grpSp>
          <p:nvGrpSpPr>
            <p:cNvPr id="93" name="组合 92"/>
            <p:cNvGrpSpPr/>
            <p:nvPr/>
          </p:nvGrpSpPr>
          <p:grpSpPr>
            <a:xfrm>
              <a:off x="994820" y="588224"/>
              <a:ext cx="5664588" cy="533351"/>
              <a:chOff x="3532280" y="5343104"/>
              <a:chExt cx="5664588" cy="533351"/>
            </a:xfrm>
          </p:grpSpPr>
          <p:sp>
            <p:nvSpPr>
              <p:cNvPr id="95" name="Freeform 34"/>
              <p:cNvSpPr>
                <a:spLocks noEditPoints="1"/>
              </p:cNvSpPr>
              <p:nvPr/>
            </p:nvSpPr>
            <p:spPr bwMode="auto">
              <a:xfrm>
                <a:off x="8800171" y="5343104"/>
                <a:ext cx="396697"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sz="3200" b="1">
                  <a:solidFill>
                    <a:prstClr val="black"/>
                  </a:solidFill>
                  <a:latin typeface="Times New Roman" panose="02020603050405020304" pitchFamily="18" charset="0"/>
                  <a:cs typeface="Times New Roman" panose="02020603050405020304" pitchFamily="18" charset="0"/>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b="1">
                  <a:solidFill>
                    <a:prstClr val="white"/>
                  </a:solidFill>
                  <a:latin typeface="Times New Roman" panose="02020603050405020304" pitchFamily="18" charset="0"/>
                  <a:cs typeface="Times New Roman" panose="02020603050405020304" pitchFamily="18" charset="0"/>
                </a:endParaRPr>
              </a:p>
            </p:txBody>
          </p:sp>
        </p:grpSp>
        <p:sp>
          <p:nvSpPr>
            <p:cNvPr id="94" name="文本框 93"/>
            <p:cNvSpPr txBox="1"/>
            <p:nvPr/>
          </p:nvSpPr>
          <p:spPr>
            <a:xfrm>
              <a:off x="1363738" y="525519"/>
              <a:ext cx="5589536" cy="584775"/>
            </a:xfrm>
            <a:prstGeom prst="rect">
              <a:avLst/>
            </a:prstGeom>
            <a:noFill/>
          </p:spPr>
          <p:txBody>
            <a:bodyPr wrap="square" rtlCol="0">
              <a:spAutoFit/>
            </a:bodyPr>
            <a:lstStyle/>
            <a:p>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1.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Sự</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đa</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dạng</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của</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sinh</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vật</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dưới</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đại</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dương</a:t>
              </a:r>
              <a:endParaRPr lang="zh-CN" altLang="en-US" sz="3200" b="1" dirty="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endParaRPr>
            </a:p>
          </p:txBody>
        </p:sp>
      </p:grpSp>
      <p:sp>
        <p:nvSpPr>
          <p:cNvPr id="104" name="TextBox 103"/>
          <p:cNvSpPr txBox="1"/>
          <p:nvPr/>
        </p:nvSpPr>
        <p:spPr>
          <a:xfrm>
            <a:off x="294404" y="2966168"/>
            <a:ext cx="4843118" cy="3416320"/>
          </a:xfrm>
          <a:prstGeom prst="rect">
            <a:avLst/>
          </a:prstGeom>
          <a:noFill/>
        </p:spPr>
        <p:txBody>
          <a:bodyPr wrap="square" rtlCol="0">
            <a:spAutoFit/>
          </a:bodyPr>
          <a:lstStyle/>
          <a:p>
            <a:pPr algn="just">
              <a:spcAft>
                <a:spcPts val="0"/>
              </a:spcAft>
            </a:pPr>
            <a:r>
              <a:rPr lang="en-US" sz="2400" b="1" dirty="0">
                <a:solidFill>
                  <a:schemeClr val="bg1"/>
                </a:solidFill>
                <a:latin typeface="Times New Roman"/>
                <a:ea typeface="Calibri"/>
                <a:cs typeface="Times New Roman"/>
              </a:rPr>
              <a:t>-</a:t>
            </a:r>
            <a:r>
              <a:rPr lang="en-US" sz="2400" b="1" dirty="0" smtClean="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Vùng</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biển</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khơi</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mặt</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tôm</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cá</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ngừ</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sứa</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rùa</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cỏ</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biển</a:t>
            </a:r>
            <a:r>
              <a:rPr lang="en-US" sz="2400" b="1" dirty="0">
                <a:solidFill>
                  <a:schemeClr val="bg1"/>
                </a:solidFill>
                <a:latin typeface="Times New Roman"/>
                <a:ea typeface="Calibri"/>
                <a:cs typeface="Times New Roman"/>
              </a:rPr>
              <a:t>, san </a:t>
            </a:r>
            <a:r>
              <a:rPr lang="en-US" sz="2400" b="1" dirty="0" err="1">
                <a:solidFill>
                  <a:schemeClr val="bg1"/>
                </a:solidFill>
                <a:latin typeface="Times New Roman"/>
                <a:ea typeface="Calibri"/>
                <a:cs typeface="Times New Roman"/>
              </a:rPr>
              <a:t>hô</a:t>
            </a:r>
            <a:endParaRPr lang="en-US" sz="2400" b="1" dirty="0">
              <a:solidFill>
                <a:schemeClr val="bg1"/>
              </a:solidFill>
              <a:latin typeface="Calibri"/>
              <a:ea typeface="Calibri"/>
              <a:cs typeface="Times New Roman"/>
            </a:endParaRPr>
          </a:p>
          <a:p>
            <a:pPr algn="just">
              <a:spcAft>
                <a:spcPts val="0"/>
              </a:spcAft>
            </a:pPr>
            <a:r>
              <a:rPr lang="en-US" sz="2400" b="1" dirty="0">
                <a:solidFill>
                  <a:schemeClr val="bg1"/>
                </a:solidFill>
                <a:latin typeface="Times New Roman"/>
                <a:ea typeface="Calibri"/>
                <a:cs typeface="Times New Roman"/>
              </a:rPr>
              <a:t>-</a:t>
            </a:r>
            <a:r>
              <a:rPr lang="en-US" sz="2400" b="1" dirty="0" smtClean="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Vùng</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biển</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khơi</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trung</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cua</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cá</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mập</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mực</a:t>
            </a:r>
            <a:r>
              <a:rPr lang="en-US" sz="2400" b="1" dirty="0">
                <a:solidFill>
                  <a:schemeClr val="bg1"/>
                </a:solidFill>
                <a:latin typeface="Times New Roman"/>
                <a:ea typeface="Calibri"/>
                <a:cs typeface="Times New Roman"/>
              </a:rPr>
              <a:t>.</a:t>
            </a:r>
            <a:endParaRPr lang="en-US" sz="2400" b="1" dirty="0">
              <a:solidFill>
                <a:schemeClr val="bg1"/>
              </a:solidFill>
              <a:latin typeface="Calibri"/>
              <a:ea typeface="Calibri"/>
              <a:cs typeface="Times New Roman"/>
            </a:endParaRPr>
          </a:p>
          <a:p>
            <a:pPr algn="just">
              <a:spcAft>
                <a:spcPts val="0"/>
              </a:spcAft>
            </a:pPr>
            <a:r>
              <a:rPr lang="en-US" sz="2400" b="1" dirty="0">
                <a:solidFill>
                  <a:schemeClr val="bg1"/>
                </a:solidFill>
                <a:latin typeface="Times New Roman"/>
                <a:ea typeface="Calibri"/>
                <a:cs typeface="Times New Roman"/>
              </a:rPr>
              <a:t>-</a:t>
            </a:r>
            <a:r>
              <a:rPr lang="en-US" sz="2400" b="1" dirty="0" smtClean="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Vùng</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biển</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khơi</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sâu</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sao</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biển</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bạch</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tuộc</a:t>
            </a:r>
            <a:r>
              <a:rPr lang="en-US" sz="2400" b="1" dirty="0">
                <a:solidFill>
                  <a:schemeClr val="bg1"/>
                </a:solidFill>
                <a:latin typeface="Times New Roman"/>
                <a:ea typeface="Calibri"/>
                <a:cs typeface="Times New Roman"/>
              </a:rPr>
              <a:t>.</a:t>
            </a:r>
            <a:endParaRPr lang="en-US" sz="2400" b="1" dirty="0">
              <a:solidFill>
                <a:schemeClr val="bg1"/>
              </a:solidFill>
              <a:latin typeface="Calibri"/>
              <a:ea typeface="Calibri"/>
              <a:cs typeface="Times New Roman"/>
            </a:endParaRPr>
          </a:p>
          <a:p>
            <a:pPr algn="just">
              <a:spcAft>
                <a:spcPts val="0"/>
              </a:spcAft>
            </a:pPr>
            <a:r>
              <a:rPr lang="en-US" sz="2400" b="1" dirty="0">
                <a:solidFill>
                  <a:schemeClr val="bg1"/>
                </a:solidFill>
                <a:latin typeface="Times New Roman"/>
                <a:ea typeface="Calibri"/>
                <a:cs typeface="Times New Roman"/>
              </a:rPr>
              <a:t>-</a:t>
            </a:r>
            <a:r>
              <a:rPr lang="en-US" sz="2400" b="1" dirty="0" smtClean="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Vùng</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biển</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khơi</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sâu</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vực</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thẳm</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cá</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cần</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câu</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mực</a:t>
            </a:r>
            <a:r>
              <a:rPr lang="en-US" sz="2400" b="1" dirty="0">
                <a:solidFill>
                  <a:schemeClr val="bg1"/>
                </a:solidFill>
                <a:latin typeface="Times New Roman"/>
                <a:ea typeface="Calibri"/>
                <a:cs typeface="Times New Roman"/>
              </a:rPr>
              <a:t> ma.</a:t>
            </a:r>
            <a:endParaRPr lang="en-US" sz="2400" b="1" dirty="0">
              <a:solidFill>
                <a:schemeClr val="bg1"/>
              </a:solidFill>
              <a:latin typeface="Calibri"/>
              <a:ea typeface="Calibri"/>
              <a:cs typeface="Times New Roman"/>
            </a:endParaRPr>
          </a:p>
          <a:p>
            <a:pPr algn="just">
              <a:spcAft>
                <a:spcPts val="0"/>
              </a:spcAft>
            </a:pPr>
            <a:r>
              <a:rPr lang="en-US" sz="2400" b="1" dirty="0">
                <a:solidFill>
                  <a:schemeClr val="bg1"/>
                </a:solidFill>
                <a:latin typeface="Times New Roman"/>
                <a:ea typeface="Calibri"/>
                <a:cs typeface="Times New Roman"/>
              </a:rPr>
              <a:t>-</a:t>
            </a:r>
            <a:r>
              <a:rPr lang="en-US" sz="2400" b="1" dirty="0" smtClean="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Vùng</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đáy</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vực</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thẳm</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hải</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quỳ</a:t>
            </a:r>
            <a:r>
              <a:rPr lang="en-US" sz="2400" b="1" dirty="0">
                <a:solidFill>
                  <a:schemeClr val="bg1"/>
                </a:solidFill>
                <a:latin typeface="Times New Roman"/>
                <a:ea typeface="Calibri"/>
                <a:cs typeface="Times New Roman"/>
              </a:rPr>
              <a:t>.</a:t>
            </a:r>
            <a:endParaRPr lang="en-US" sz="2400" b="1" dirty="0">
              <a:solidFill>
                <a:schemeClr val="bg1"/>
              </a:solidFill>
              <a:effectLst/>
              <a:latin typeface="Calibri"/>
              <a:ea typeface="Calibri"/>
              <a:cs typeface="Times New Roman"/>
            </a:endParaRPr>
          </a:p>
        </p:txBody>
      </p:sp>
      <p:pic>
        <p:nvPicPr>
          <p:cNvPr id="9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8794" y="1638795"/>
            <a:ext cx="6473589" cy="48755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294404" y="933383"/>
            <a:ext cx="4843118" cy="2062103"/>
          </a:xfrm>
          <a:prstGeom prst="rect">
            <a:avLst/>
          </a:prstGeom>
        </p:spPr>
        <p:txBody>
          <a:bodyPr wrap="square">
            <a:spAutoFit/>
          </a:bodyPr>
          <a:lstStyle/>
          <a:p>
            <a:pPr lvl="0" algn="just"/>
            <a:r>
              <a:rPr lang="nl-NL" sz="3200" b="1" dirty="0">
                <a:solidFill>
                  <a:srgbClr val="FFFF00"/>
                </a:solidFill>
                <a:latin typeface="Times New Roman"/>
                <a:ea typeface="Calibri"/>
                <a:cs typeface="Times New Roman"/>
              </a:rPr>
              <a:t>1</a:t>
            </a:r>
            <a:r>
              <a:rPr lang="nl-NL" sz="3200" b="1" dirty="0" smtClean="0">
                <a:solidFill>
                  <a:srgbClr val="FFFF00"/>
                </a:solidFill>
                <a:latin typeface="Times New Roman"/>
                <a:ea typeface="Calibri"/>
                <a:cs typeface="Times New Roman"/>
              </a:rPr>
              <a:t>. </a:t>
            </a:r>
            <a:r>
              <a:rPr lang="nl-NL" sz="3200" b="1" dirty="0">
                <a:solidFill>
                  <a:srgbClr val="FFFF00"/>
                </a:solidFill>
                <a:latin typeface="Times New Roman"/>
                <a:ea typeface="Calibri"/>
                <a:cs typeface="Times New Roman"/>
              </a:rPr>
              <a:t>Quan sát hình 1, em hãy kể tên một số loài sinh vật ở các vùng biển trong đại dương.</a:t>
            </a:r>
            <a:endParaRPr lang="en-US" sz="3200" dirty="0">
              <a:solidFill>
                <a:srgbClr val="FFFF00"/>
              </a:solidFill>
              <a:latin typeface="Calibri"/>
              <a:ea typeface="Calibri"/>
              <a:cs typeface="Times New Roman"/>
            </a:endParaRPr>
          </a:p>
        </p:txBody>
      </p:sp>
    </p:spTree>
    <p:extLst>
      <p:ext uri="{BB962C8B-B14F-4D97-AF65-F5344CB8AC3E}">
        <p14:creationId xmlns:p14="http://schemas.microsoft.com/office/powerpoint/2010/main" val="42320453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circle(in)">
                                      <p:cBhvr>
                                        <p:cTn id="7" dur="20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537620" y="304750"/>
            <a:ext cx="11213392" cy="1042181"/>
            <a:chOff x="735874" y="264351"/>
            <a:chExt cx="6265987" cy="459363"/>
          </a:xfrm>
        </p:grpSpPr>
        <p:grpSp>
          <p:nvGrpSpPr>
            <p:cNvPr id="93" name="组合 92"/>
            <p:cNvGrpSpPr/>
            <p:nvPr/>
          </p:nvGrpSpPr>
          <p:grpSpPr>
            <a:xfrm>
              <a:off x="735874" y="264351"/>
              <a:ext cx="6265987" cy="459363"/>
              <a:chOff x="3273334" y="5019231"/>
              <a:chExt cx="6265987" cy="459363"/>
            </a:xfrm>
          </p:grpSpPr>
          <p:sp>
            <p:nvSpPr>
              <p:cNvPr id="95" name="Freeform 34"/>
              <p:cNvSpPr>
                <a:spLocks noEditPoints="1"/>
              </p:cNvSpPr>
              <p:nvPr/>
            </p:nvSpPr>
            <p:spPr bwMode="auto">
              <a:xfrm>
                <a:off x="9142624" y="5019231"/>
                <a:ext cx="396697"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sz="3200" b="1">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96" name="任意多边形 95"/>
              <p:cNvSpPr/>
              <p:nvPr/>
            </p:nvSpPr>
            <p:spPr>
              <a:xfrm>
                <a:off x="3273334" y="5077478"/>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b="1">
                  <a:solidFill>
                    <a:schemeClr val="accent6">
                      <a:lumMod val="75000"/>
                    </a:schemeClr>
                  </a:solidFill>
                  <a:latin typeface="Times New Roman" panose="02020603050405020304" pitchFamily="18" charset="0"/>
                  <a:cs typeface="Times New Roman" panose="02020603050405020304" pitchFamily="18" charset="0"/>
                </a:endParaRPr>
              </a:p>
            </p:txBody>
          </p:sp>
        </p:grpSp>
        <p:sp>
          <p:nvSpPr>
            <p:cNvPr id="94" name="文本框 93"/>
            <p:cNvSpPr txBox="1"/>
            <p:nvPr/>
          </p:nvSpPr>
          <p:spPr>
            <a:xfrm>
              <a:off x="1027953" y="322598"/>
              <a:ext cx="5973908" cy="257752"/>
            </a:xfrm>
            <a:prstGeom prst="rect">
              <a:avLst/>
            </a:prstGeom>
            <a:noFill/>
          </p:spPr>
          <p:txBody>
            <a:bodyPr wrap="square" rtlCol="0">
              <a:spAutoFit/>
            </a:bodyPr>
            <a:lstStyle/>
            <a:p>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1.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Sự</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đa</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dạng</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của</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sinh</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vật</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dưới</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đại</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dương</a:t>
              </a:r>
              <a:endParaRPr lang="zh-CN" altLang="en-US" sz="3200" b="1" dirty="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endParaRPr>
            </a:p>
          </p:txBody>
        </p:sp>
      </p:grpSp>
      <p:sp>
        <p:nvSpPr>
          <p:cNvPr id="104" name="TextBox 103"/>
          <p:cNvSpPr txBox="1"/>
          <p:nvPr/>
        </p:nvSpPr>
        <p:spPr>
          <a:xfrm>
            <a:off x="332509" y="1489137"/>
            <a:ext cx="3895107" cy="2062103"/>
          </a:xfrm>
          <a:prstGeom prst="rect">
            <a:avLst/>
          </a:prstGeom>
          <a:noFill/>
        </p:spPr>
        <p:txBody>
          <a:bodyPr wrap="square" rtlCol="0">
            <a:spAutoFit/>
          </a:bodyPr>
          <a:lstStyle/>
          <a:p>
            <a:pPr algn="just"/>
            <a:r>
              <a:rPr lang="nl-NL" sz="3200" b="1" dirty="0">
                <a:solidFill>
                  <a:srgbClr val="FFFF00"/>
                </a:solidFill>
                <a:latin typeface="Times New Roman"/>
                <a:ea typeface="Calibri"/>
                <a:cs typeface="Times New Roman"/>
              </a:rPr>
              <a:t>2. Nguyên nhân dẫn đến sự đa dạng của thế giới sinh vật dưới đại dương</a:t>
            </a:r>
            <a:r>
              <a:rPr lang="nl-NL" sz="3200" b="1" dirty="0" smtClean="0">
                <a:solidFill>
                  <a:srgbClr val="FFFF00"/>
                </a:solidFill>
                <a:latin typeface="Times New Roman"/>
                <a:ea typeface="Calibri"/>
                <a:cs typeface="Times New Roman"/>
              </a:rPr>
              <a:t>.</a:t>
            </a:r>
            <a:endParaRPr lang="en-US" sz="3200" dirty="0">
              <a:solidFill>
                <a:srgbClr val="FFFF00"/>
              </a:solidFill>
              <a:latin typeface="Calibri"/>
              <a:ea typeface="Calibri"/>
              <a:cs typeface="Times New Roman"/>
            </a:endParaRPr>
          </a:p>
        </p:txBody>
      </p:sp>
      <p:pic>
        <p:nvPicPr>
          <p:cNvPr id="9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9084" y="1542269"/>
            <a:ext cx="7353300" cy="4972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344385" y="3707610"/>
            <a:ext cx="3883231" cy="2246769"/>
          </a:xfrm>
          <a:prstGeom prst="rect">
            <a:avLst/>
          </a:prstGeom>
        </p:spPr>
        <p:txBody>
          <a:bodyPr wrap="square">
            <a:spAutoFit/>
          </a:bodyPr>
          <a:lstStyle/>
          <a:p>
            <a:pPr lvl="0" algn="just"/>
            <a:r>
              <a:rPr lang="en-US" sz="2800" b="1" dirty="0" smtClean="0">
                <a:solidFill>
                  <a:prstClr val="white"/>
                </a:solidFill>
                <a:latin typeface="Times New Roman"/>
                <a:ea typeface="Calibri"/>
                <a:cs typeface="Times New Roman"/>
              </a:rPr>
              <a:t>- Do </a:t>
            </a:r>
            <a:r>
              <a:rPr lang="en-US" sz="2800" b="1" dirty="0" err="1">
                <a:solidFill>
                  <a:prstClr val="white"/>
                </a:solidFill>
                <a:latin typeface="Times New Roman"/>
                <a:ea typeface="Calibri"/>
                <a:cs typeface="Times New Roman"/>
              </a:rPr>
              <a:t>vĩ</a:t>
            </a:r>
            <a:r>
              <a:rPr lang="en-US" sz="2800" b="1" dirty="0">
                <a:solidFill>
                  <a:prstClr val="white"/>
                </a:solidFill>
                <a:latin typeface="Times New Roman"/>
                <a:ea typeface="Calibri"/>
                <a:cs typeface="Times New Roman"/>
              </a:rPr>
              <a:t> </a:t>
            </a:r>
            <a:r>
              <a:rPr lang="en-US" sz="2800" b="1" dirty="0" err="1">
                <a:solidFill>
                  <a:prstClr val="white"/>
                </a:solidFill>
                <a:latin typeface="Times New Roman"/>
                <a:ea typeface="Calibri"/>
                <a:cs typeface="Times New Roman"/>
              </a:rPr>
              <a:t>độ</a:t>
            </a:r>
            <a:r>
              <a:rPr lang="en-US" sz="2800" b="1" dirty="0">
                <a:solidFill>
                  <a:prstClr val="white"/>
                </a:solidFill>
                <a:latin typeface="Times New Roman"/>
                <a:ea typeface="Calibri"/>
                <a:cs typeface="Times New Roman"/>
              </a:rPr>
              <a:t> </a:t>
            </a:r>
            <a:r>
              <a:rPr lang="en-US" sz="2800" b="1" dirty="0" err="1">
                <a:solidFill>
                  <a:prstClr val="white"/>
                </a:solidFill>
                <a:latin typeface="Times New Roman"/>
                <a:ea typeface="Calibri"/>
                <a:cs typeface="Times New Roman"/>
              </a:rPr>
              <a:t>và</a:t>
            </a:r>
            <a:r>
              <a:rPr lang="en-US" sz="2800" b="1" dirty="0">
                <a:solidFill>
                  <a:prstClr val="white"/>
                </a:solidFill>
                <a:latin typeface="Times New Roman"/>
                <a:ea typeface="Calibri"/>
                <a:cs typeface="Times New Roman"/>
              </a:rPr>
              <a:t> </a:t>
            </a:r>
            <a:r>
              <a:rPr lang="en-US" sz="2800" b="1" dirty="0" err="1">
                <a:solidFill>
                  <a:prstClr val="white"/>
                </a:solidFill>
                <a:latin typeface="Times New Roman"/>
                <a:ea typeface="Calibri"/>
                <a:cs typeface="Times New Roman"/>
              </a:rPr>
              <a:t>độ</a:t>
            </a:r>
            <a:r>
              <a:rPr lang="en-US" sz="2800" b="1" dirty="0">
                <a:solidFill>
                  <a:prstClr val="white"/>
                </a:solidFill>
                <a:latin typeface="Times New Roman"/>
                <a:ea typeface="Calibri"/>
                <a:cs typeface="Times New Roman"/>
              </a:rPr>
              <a:t> </a:t>
            </a:r>
            <a:r>
              <a:rPr lang="en-US" sz="2800" b="1" dirty="0" err="1">
                <a:solidFill>
                  <a:prstClr val="white"/>
                </a:solidFill>
                <a:latin typeface="Times New Roman"/>
                <a:ea typeface="Calibri"/>
                <a:cs typeface="Times New Roman"/>
              </a:rPr>
              <a:t>sâu</a:t>
            </a:r>
            <a:r>
              <a:rPr lang="en-US" sz="2800" b="1" dirty="0">
                <a:solidFill>
                  <a:prstClr val="white"/>
                </a:solidFill>
                <a:latin typeface="Times New Roman"/>
                <a:ea typeface="Calibri"/>
                <a:cs typeface="Times New Roman"/>
              </a:rPr>
              <a:t> </a:t>
            </a:r>
            <a:r>
              <a:rPr lang="en-US" sz="2800" b="1" dirty="0" err="1">
                <a:solidFill>
                  <a:prstClr val="white"/>
                </a:solidFill>
                <a:latin typeface="Times New Roman"/>
                <a:ea typeface="Calibri"/>
                <a:cs typeface="Times New Roman"/>
              </a:rPr>
              <a:t>khác</a:t>
            </a:r>
            <a:r>
              <a:rPr lang="en-US" sz="2800" b="1" dirty="0">
                <a:solidFill>
                  <a:prstClr val="white"/>
                </a:solidFill>
                <a:latin typeface="Times New Roman"/>
                <a:ea typeface="Calibri"/>
                <a:cs typeface="Times New Roman"/>
              </a:rPr>
              <a:t> </a:t>
            </a:r>
            <a:r>
              <a:rPr lang="en-US" sz="2800" b="1" dirty="0" err="1">
                <a:solidFill>
                  <a:prstClr val="white"/>
                </a:solidFill>
                <a:latin typeface="Times New Roman"/>
                <a:ea typeface="Calibri"/>
                <a:cs typeface="Times New Roman"/>
              </a:rPr>
              <a:t>nhau</a:t>
            </a:r>
            <a:r>
              <a:rPr lang="en-US" sz="2800" b="1" dirty="0">
                <a:solidFill>
                  <a:prstClr val="white"/>
                </a:solidFill>
                <a:latin typeface="Times New Roman"/>
                <a:ea typeface="Calibri"/>
                <a:cs typeface="Times New Roman"/>
              </a:rPr>
              <a:t> </a:t>
            </a:r>
            <a:r>
              <a:rPr lang="en-US" sz="2800" b="1" dirty="0" err="1">
                <a:solidFill>
                  <a:prstClr val="white"/>
                </a:solidFill>
                <a:latin typeface="Times New Roman"/>
                <a:ea typeface="Calibri"/>
                <a:cs typeface="Times New Roman"/>
              </a:rPr>
              <a:t>sẽ</a:t>
            </a:r>
            <a:r>
              <a:rPr lang="en-US" sz="2800" b="1" dirty="0">
                <a:solidFill>
                  <a:prstClr val="white"/>
                </a:solidFill>
                <a:latin typeface="Times New Roman"/>
                <a:ea typeface="Calibri"/>
                <a:cs typeface="Times New Roman"/>
              </a:rPr>
              <a:t> </a:t>
            </a:r>
            <a:r>
              <a:rPr lang="en-US" sz="2800" b="1" dirty="0" err="1">
                <a:solidFill>
                  <a:prstClr val="white"/>
                </a:solidFill>
                <a:latin typeface="Times New Roman"/>
                <a:ea typeface="Calibri"/>
                <a:cs typeface="Times New Roman"/>
              </a:rPr>
              <a:t>có</a:t>
            </a:r>
            <a:r>
              <a:rPr lang="en-US" sz="2800" b="1" dirty="0">
                <a:solidFill>
                  <a:prstClr val="white"/>
                </a:solidFill>
                <a:latin typeface="Times New Roman"/>
                <a:ea typeface="Calibri"/>
                <a:cs typeface="Times New Roman"/>
              </a:rPr>
              <a:t> </a:t>
            </a:r>
            <a:r>
              <a:rPr lang="en-US" sz="2800" b="1" dirty="0" err="1">
                <a:solidFill>
                  <a:prstClr val="white"/>
                </a:solidFill>
                <a:latin typeface="Times New Roman"/>
                <a:ea typeface="Calibri"/>
                <a:cs typeface="Times New Roman"/>
              </a:rPr>
              <a:t>nhiệt</a:t>
            </a:r>
            <a:r>
              <a:rPr lang="en-US" sz="2800" b="1" dirty="0">
                <a:solidFill>
                  <a:prstClr val="white"/>
                </a:solidFill>
                <a:latin typeface="Times New Roman"/>
                <a:ea typeface="Calibri"/>
                <a:cs typeface="Times New Roman"/>
              </a:rPr>
              <a:t> </a:t>
            </a:r>
            <a:r>
              <a:rPr lang="en-US" sz="2800" b="1" dirty="0" err="1">
                <a:solidFill>
                  <a:prstClr val="white"/>
                </a:solidFill>
                <a:latin typeface="Times New Roman"/>
                <a:ea typeface="Calibri"/>
                <a:cs typeface="Times New Roman"/>
              </a:rPr>
              <a:t>độ</a:t>
            </a:r>
            <a:r>
              <a:rPr lang="en-US" sz="2800" b="1" dirty="0">
                <a:solidFill>
                  <a:prstClr val="white"/>
                </a:solidFill>
                <a:latin typeface="Times New Roman"/>
                <a:ea typeface="Calibri"/>
                <a:cs typeface="Times New Roman"/>
              </a:rPr>
              <a:t>, </a:t>
            </a:r>
            <a:r>
              <a:rPr lang="en-US" sz="2800" b="1" dirty="0" err="1">
                <a:solidFill>
                  <a:prstClr val="white"/>
                </a:solidFill>
                <a:latin typeface="Times New Roman"/>
                <a:ea typeface="Calibri"/>
                <a:cs typeface="Times New Roman"/>
              </a:rPr>
              <a:t>độ</a:t>
            </a:r>
            <a:r>
              <a:rPr lang="en-US" sz="2800" b="1" dirty="0">
                <a:solidFill>
                  <a:prstClr val="white"/>
                </a:solidFill>
                <a:latin typeface="Times New Roman"/>
                <a:ea typeface="Calibri"/>
                <a:cs typeface="Times New Roman"/>
              </a:rPr>
              <a:t> </a:t>
            </a:r>
            <a:r>
              <a:rPr lang="en-US" sz="2800" b="1" dirty="0" err="1">
                <a:solidFill>
                  <a:prstClr val="white"/>
                </a:solidFill>
                <a:latin typeface="Times New Roman"/>
                <a:ea typeface="Calibri"/>
                <a:cs typeface="Times New Roman"/>
              </a:rPr>
              <a:t>muối</a:t>
            </a:r>
            <a:r>
              <a:rPr lang="en-US" sz="2800" b="1" dirty="0">
                <a:solidFill>
                  <a:prstClr val="white"/>
                </a:solidFill>
                <a:latin typeface="Times New Roman"/>
                <a:ea typeface="Calibri"/>
                <a:cs typeface="Times New Roman"/>
              </a:rPr>
              <a:t>, </a:t>
            </a:r>
            <a:r>
              <a:rPr lang="en-US" sz="2800" b="1" dirty="0" err="1">
                <a:solidFill>
                  <a:prstClr val="white"/>
                </a:solidFill>
                <a:latin typeface="Times New Roman"/>
                <a:ea typeface="Calibri"/>
                <a:cs typeface="Times New Roman"/>
              </a:rPr>
              <a:t>áp</a:t>
            </a:r>
            <a:r>
              <a:rPr lang="en-US" sz="2800" b="1" dirty="0">
                <a:solidFill>
                  <a:prstClr val="white"/>
                </a:solidFill>
                <a:latin typeface="Times New Roman"/>
                <a:ea typeface="Calibri"/>
                <a:cs typeface="Times New Roman"/>
              </a:rPr>
              <a:t> </a:t>
            </a:r>
            <a:r>
              <a:rPr lang="en-US" sz="2800" b="1" dirty="0" err="1">
                <a:solidFill>
                  <a:prstClr val="white"/>
                </a:solidFill>
                <a:latin typeface="Times New Roman"/>
                <a:ea typeface="Calibri"/>
                <a:cs typeface="Times New Roman"/>
              </a:rPr>
              <a:t>suất</a:t>
            </a:r>
            <a:r>
              <a:rPr lang="en-US" sz="2800" b="1" dirty="0">
                <a:solidFill>
                  <a:prstClr val="white"/>
                </a:solidFill>
                <a:latin typeface="Times New Roman"/>
                <a:ea typeface="Calibri"/>
                <a:cs typeface="Times New Roman"/>
              </a:rPr>
              <a:t>, </a:t>
            </a:r>
            <a:r>
              <a:rPr lang="en-US" sz="2800" b="1" dirty="0" err="1">
                <a:solidFill>
                  <a:prstClr val="white"/>
                </a:solidFill>
                <a:latin typeface="Times New Roman"/>
                <a:ea typeface="Calibri"/>
                <a:cs typeface="Times New Roman"/>
              </a:rPr>
              <a:t>ánh</a:t>
            </a:r>
            <a:r>
              <a:rPr lang="en-US" sz="2800" b="1" dirty="0">
                <a:solidFill>
                  <a:prstClr val="white"/>
                </a:solidFill>
                <a:latin typeface="Times New Roman"/>
                <a:ea typeface="Calibri"/>
                <a:cs typeface="Times New Roman"/>
              </a:rPr>
              <a:t> </a:t>
            </a:r>
            <a:r>
              <a:rPr lang="en-US" sz="2800" b="1" dirty="0" err="1">
                <a:solidFill>
                  <a:prstClr val="white"/>
                </a:solidFill>
                <a:latin typeface="Times New Roman"/>
                <a:ea typeface="Calibri"/>
                <a:cs typeface="Times New Roman"/>
              </a:rPr>
              <a:t>sáng</a:t>
            </a:r>
            <a:r>
              <a:rPr lang="en-US" sz="2800" b="1" dirty="0">
                <a:solidFill>
                  <a:prstClr val="white"/>
                </a:solidFill>
                <a:latin typeface="Times New Roman"/>
                <a:ea typeface="Calibri"/>
                <a:cs typeface="Times New Roman"/>
              </a:rPr>
              <a:t>, </a:t>
            </a:r>
            <a:r>
              <a:rPr lang="en-US" sz="2800" b="1" dirty="0" err="1">
                <a:solidFill>
                  <a:prstClr val="white"/>
                </a:solidFill>
                <a:latin typeface="Times New Roman"/>
                <a:ea typeface="Calibri"/>
                <a:cs typeface="Times New Roman"/>
              </a:rPr>
              <a:t>nồng</a:t>
            </a:r>
            <a:r>
              <a:rPr lang="en-US" sz="2800" b="1" dirty="0">
                <a:solidFill>
                  <a:prstClr val="white"/>
                </a:solidFill>
                <a:latin typeface="Times New Roman"/>
                <a:ea typeface="Calibri"/>
                <a:cs typeface="Times New Roman"/>
              </a:rPr>
              <a:t> </a:t>
            </a:r>
            <a:r>
              <a:rPr lang="en-US" sz="2800" b="1" dirty="0" err="1">
                <a:solidFill>
                  <a:prstClr val="white"/>
                </a:solidFill>
                <a:latin typeface="Times New Roman"/>
                <a:ea typeface="Calibri"/>
                <a:cs typeface="Times New Roman"/>
              </a:rPr>
              <a:t>độ</a:t>
            </a:r>
            <a:r>
              <a:rPr lang="en-US" sz="2800" b="1" dirty="0">
                <a:solidFill>
                  <a:prstClr val="white"/>
                </a:solidFill>
                <a:latin typeface="Times New Roman"/>
                <a:ea typeface="Calibri"/>
                <a:cs typeface="Times New Roman"/>
              </a:rPr>
              <a:t> </a:t>
            </a:r>
            <a:r>
              <a:rPr lang="en-US" sz="2800" b="1" dirty="0" err="1">
                <a:solidFill>
                  <a:prstClr val="white"/>
                </a:solidFill>
                <a:latin typeface="Times New Roman"/>
                <a:ea typeface="Calibri"/>
                <a:cs typeface="Times New Roman"/>
              </a:rPr>
              <a:t>ôxy</a:t>
            </a:r>
            <a:r>
              <a:rPr lang="en-US" sz="2800" b="1" dirty="0">
                <a:solidFill>
                  <a:prstClr val="white"/>
                </a:solidFill>
                <a:latin typeface="Times New Roman"/>
                <a:ea typeface="Calibri"/>
                <a:cs typeface="Times New Roman"/>
              </a:rPr>
              <a:t> </a:t>
            </a:r>
            <a:r>
              <a:rPr lang="en-US" sz="2800" b="1" dirty="0" err="1">
                <a:solidFill>
                  <a:prstClr val="white"/>
                </a:solidFill>
                <a:latin typeface="Times New Roman"/>
                <a:ea typeface="Calibri"/>
                <a:cs typeface="Times New Roman"/>
              </a:rPr>
              <a:t>khác</a:t>
            </a:r>
            <a:r>
              <a:rPr lang="en-US" sz="2800" b="1" dirty="0">
                <a:solidFill>
                  <a:prstClr val="white"/>
                </a:solidFill>
                <a:latin typeface="Times New Roman"/>
                <a:ea typeface="Calibri"/>
                <a:cs typeface="Times New Roman"/>
              </a:rPr>
              <a:t> </a:t>
            </a:r>
            <a:r>
              <a:rPr lang="en-US" sz="2800" b="1" dirty="0" err="1">
                <a:solidFill>
                  <a:prstClr val="white"/>
                </a:solidFill>
                <a:latin typeface="Times New Roman"/>
                <a:ea typeface="Calibri"/>
                <a:cs typeface="Times New Roman"/>
              </a:rPr>
              <a:t>nhau</a:t>
            </a:r>
            <a:r>
              <a:rPr lang="en-US" sz="2800" b="1" dirty="0">
                <a:solidFill>
                  <a:prstClr val="white"/>
                </a:solidFill>
                <a:latin typeface="Times New Roman"/>
                <a:ea typeface="Calibri"/>
                <a:cs typeface="Times New Roman"/>
              </a:rPr>
              <a:t>.</a:t>
            </a:r>
            <a:endParaRPr lang="en-US" sz="2800" b="1" dirty="0">
              <a:solidFill>
                <a:prstClr val="white"/>
              </a:solidFill>
              <a:latin typeface="Calibri"/>
              <a:ea typeface="Calibri"/>
              <a:cs typeface="Times New Roman"/>
            </a:endParaRPr>
          </a:p>
        </p:txBody>
      </p:sp>
    </p:spTree>
    <p:extLst>
      <p:ext uri="{BB962C8B-B14F-4D97-AF65-F5344CB8AC3E}">
        <p14:creationId xmlns:p14="http://schemas.microsoft.com/office/powerpoint/2010/main" val="28963424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文本框 24"/>
          <p:cNvSpPr txBox="1"/>
          <p:nvPr/>
        </p:nvSpPr>
        <p:spPr>
          <a:xfrm>
            <a:off x="3202310" y="2148877"/>
            <a:ext cx="8502649" cy="646331"/>
          </a:xfrm>
          <a:prstGeom prst="rect">
            <a:avLst/>
          </a:prstGeom>
          <a:noFill/>
        </p:spPr>
        <p:txBody>
          <a:bodyPr wrap="none" rtlCol="0">
            <a:spAutoFit/>
          </a:bodyPr>
          <a:lstStyle/>
          <a:p>
            <a:pPr algn="ctr"/>
            <a:r>
              <a:rPr lang="en-US" altLang="zh-CN" sz="36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1. </a:t>
            </a:r>
            <a:r>
              <a:rPr lang="en-US" altLang="zh-CN" sz="36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Sự</a:t>
            </a:r>
            <a:r>
              <a:rPr lang="en-US" altLang="zh-CN" sz="36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6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đa</a:t>
            </a:r>
            <a:r>
              <a:rPr lang="en-US" altLang="zh-CN" sz="36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6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dạng</a:t>
            </a:r>
            <a:r>
              <a:rPr lang="en-US" altLang="zh-CN" sz="36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6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của</a:t>
            </a:r>
            <a:r>
              <a:rPr lang="en-US" altLang="zh-CN" sz="36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6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sinh</a:t>
            </a:r>
            <a:r>
              <a:rPr lang="en-US" altLang="zh-CN" sz="36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6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vật</a:t>
            </a:r>
            <a:r>
              <a:rPr lang="en-US" altLang="zh-CN" sz="36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6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dưới</a:t>
            </a:r>
            <a:r>
              <a:rPr lang="en-US" altLang="zh-CN" sz="36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6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đại</a:t>
            </a:r>
            <a:r>
              <a:rPr lang="en-US" altLang="zh-CN" sz="36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6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dương</a:t>
            </a:r>
            <a:endParaRPr lang="zh-CN" altLang="en-US" sz="3600" b="1" dirty="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endParaRPr>
          </a:p>
        </p:txBody>
      </p:sp>
      <p:grpSp>
        <p:nvGrpSpPr>
          <p:cNvPr id="19" name="Group 15"/>
          <p:cNvGrpSpPr>
            <a:grpSpLocks noChangeAspect="1"/>
          </p:cNvGrpSpPr>
          <p:nvPr/>
        </p:nvGrpSpPr>
        <p:grpSpPr bwMode="auto">
          <a:xfrm>
            <a:off x="828978" y="1803455"/>
            <a:ext cx="2193925" cy="2959101"/>
            <a:chOff x="1618" y="1411"/>
            <a:chExt cx="1382" cy="1864"/>
          </a:xfrm>
          <a:solidFill>
            <a:srgbClr val="FFE88B"/>
          </a:solidFill>
        </p:grpSpPr>
        <p:sp>
          <p:nvSpPr>
            <p:cNvPr id="21" name="Freeform 16"/>
            <p:cNvSpPr>
              <a:spLocks/>
            </p:cNvSpPr>
            <p:nvPr/>
          </p:nvSpPr>
          <p:spPr bwMode="auto">
            <a:xfrm>
              <a:off x="1618" y="2704"/>
              <a:ext cx="657" cy="571"/>
            </a:xfrm>
            <a:custGeom>
              <a:avLst/>
              <a:gdLst>
                <a:gd name="T0" fmla="*/ 33 w 108"/>
                <a:gd name="T1" fmla="*/ 7 h 94"/>
                <a:gd name="T2" fmla="*/ 2 w 108"/>
                <a:gd name="T3" fmla="*/ 58 h 94"/>
                <a:gd name="T4" fmla="*/ 6 w 108"/>
                <a:gd name="T5" fmla="*/ 67 h 94"/>
                <a:gd name="T6" fmla="*/ 72 w 108"/>
                <a:gd name="T7" fmla="*/ 90 h 94"/>
                <a:gd name="T8" fmla="*/ 107 w 108"/>
                <a:gd name="T9" fmla="*/ 34 h 94"/>
                <a:gd name="T10" fmla="*/ 103 w 108"/>
                <a:gd name="T11" fmla="*/ 25 h 94"/>
                <a:gd name="T12" fmla="*/ 43 w 108"/>
                <a:gd name="T13" fmla="*/ 5 h 94"/>
                <a:gd name="T14" fmla="*/ 40 w 108"/>
                <a:gd name="T15" fmla="*/ 16 h 94"/>
                <a:gd name="T16" fmla="*/ 100 w 108"/>
                <a:gd name="T17" fmla="*/ 36 h 94"/>
                <a:gd name="T18" fmla="*/ 96 w 108"/>
                <a:gd name="T19" fmla="*/ 28 h 94"/>
                <a:gd name="T20" fmla="*/ 62 w 108"/>
                <a:gd name="T21" fmla="*/ 77 h 94"/>
                <a:gd name="T22" fmla="*/ 9 w 108"/>
                <a:gd name="T23" fmla="*/ 55 h 94"/>
                <a:gd name="T24" fmla="*/ 12 w 108"/>
                <a:gd name="T25" fmla="*/ 64 h 94"/>
                <a:gd name="T26" fmla="*/ 43 w 108"/>
                <a:gd name="T27" fmla="*/ 13 h 94"/>
                <a:gd name="T28" fmla="*/ 33 w 108"/>
                <a:gd name="T29" fmla="*/ 7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8" h="94">
                  <a:moveTo>
                    <a:pt x="33" y="7"/>
                  </a:moveTo>
                  <a:cubicBezTo>
                    <a:pt x="21" y="23"/>
                    <a:pt x="10" y="40"/>
                    <a:pt x="2" y="58"/>
                  </a:cubicBezTo>
                  <a:cubicBezTo>
                    <a:pt x="0" y="62"/>
                    <a:pt x="2" y="65"/>
                    <a:pt x="6" y="67"/>
                  </a:cubicBezTo>
                  <a:cubicBezTo>
                    <a:pt x="23" y="74"/>
                    <a:pt x="52" y="94"/>
                    <a:pt x="72" y="90"/>
                  </a:cubicBezTo>
                  <a:cubicBezTo>
                    <a:pt x="93" y="85"/>
                    <a:pt x="99" y="51"/>
                    <a:pt x="107" y="34"/>
                  </a:cubicBezTo>
                  <a:cubicBezTo>
                    <a:pt x="108" y="30"/>
                    <a:pt x="107" y="26"/>
                    <a:pt x="103" y="25"/>
                  </a:cubicBezTo>
                  <a:cubicBezTo>
                    <a:pt x="83" y="20"/>
                    <a:pt x="63" y="12"/>
                    <a:pt x="43" y="5"/>
                  </a:cubicBezTo>
                  <a:cubicBezTo>
                    <a:pt x="36" y="2"/>
                    <a:pt x="33" y="13"/>
                    <a:pt x="40" y="16"/>
                  </a:cubicBezTo>
                  <a:cubicBezTo>
                    <a:pt x="60" y="24"/>
                    <a:pt x="79" y="31"/>
                    <a:pt x="100" y="36"/>
                  </a:cubicBezTo>
                  <a:cubicBezTo>
                    <a:pt x="99" y="33"/>
                    <a:pt x="98" y="31"/>
                    <a:pt x="96" y="28"/>
                  </a:cubicBezTo>
                  <a:cubicBezTo>
                    <a:pt x="90" y="42"/>
                    <a:pt x="83" y="81"/>
                    <a:pt x="62" y="77"/>
                  </a:cubicBezTo>
                  <a:cubicBezTo>
                    <a:pt x="44" y="74"/>
                    <a:pt x="26" y="62"/>
                    <a:pt x="9" y="55"/>
                  </a:cubicBezTo>
                  <a:cubicBezTo>
                    <a:pt x="10" y="58"/>
                    <a:pt x="11" y="61"/>
                    <a:pt x="12" y="64"/>
                  </a:cubicBezTo>
                  <a:cubicBezTo>
                    <a:pt x="21" y="46"/>
                    <a:pt x="32" y="29"/>
                    <a:pt x="43" y="13"/>
                  </a:cubicBezTo>
                  <a:cubicBezTo>
                    <a:pt x="48" y="6"/>
                    <a:pt x="38" y="0"/>
                    <a:pt x="3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26" name="Freeform 17"/>
            <p:cNvSpPr>
              <a:spLocks/>
            </p:cNvSpPr>
            <p:nvPr/>
          </p:nvSpPr>
          <p:spPr bwMode="auto">
            <a:xfrm>
              <a:off x="1806" y="2765"/>
              <a:ext cx="409" cy="340"/>
            </a:xfrm>
            <a:custGeom>
              <a:avLst/>
              <a:gdLst>
                <a:gd name="T0" fmla="*/ 6 w 67"/>
                <a:gd name="T1" fmla="*/ 14 h 56"/>
                <a:gd name="T2" fmla="*/ 53 w 67"/>
                <a:gd name="T3" fmla="*/ 50 h 56"/>
                <a:gd name="T4" fmla="*/ 61 w 67"/>
                <a:gd name="T5" fmla="*/ 42 h 56"/>
                <a:gd name="T6" fmla="*/ 12 w 67"/>
                <a:gd name="T7" fmla="*/ 4 h 56"/>
                <a:gd name="T8" fmla="*/ 6 w 67"/>
                <a:gd name="T9" fmla="*/ 14 h 56"/>
              </a:gdLst>
              <a:ahLst/>
              <a:cxnLst>
                <a:cxn ang="0">
                  <a:pos x="T0" y="T1"/>
                </a:cxn>
                <a:cxn ang="0">
                  <a:pos x="T2" y="T3"/>
                </a:cxn>
                <a:cxn ang="0">
                  <a:pos x="T4" y="T5"/>
                </a:cxn>
                <a:cxn ang="0">
                  <a:pos x="T6" y="T7"/>
                </a:cxn>
                <a:cxn ang="0">
                  <a:pos x="T8" y="T9"/>
                </a:cxn>
              </a:cxnLst>
              <a:rect l="0" t="0" r="r" b="b"/>
              <a:pathLst>
                <a:path w="67" h="56">
                  <a:moveTo>
                    <a:pt x="6" y="14"/>
                  </a:moveTo>
                  <a:cubicBezTo>
                    <a:pt x="22" y="26"/>
                    <a:pt x="39" y="37"/>
                    <a:pt x="53" y="50"/>
                  </a:cubicBezTo>
                  <a:cubicBezTo>
                    <a:pt x="58" y="56"/>
                    <a:pt x="67" y="47"/>
                    <a:pt x="61" y="42"/>
                  </a:cubicBezTo>
                  <a:cubicBezTo>
                    <a:pt x="46" y="27"/>
                    <a:pt x="29" y="16"/>
                    <a:pt x="12" y="4"/>
                  </a:cubicBezTo>
                  <a:cubicBezTo>
                    <a:pt x="6" y="0"/>
                    <a:pt x="0" y="10"/>
                    <a:pt x="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6" name="Freeform 18"/>
            <p:cNvSpPr>
              <a:spLocks/>
            </p:cNvSpPr>
            <p:nvPr/>
          </p:nvSpPr>
          <p:spPr bwMode="auto">
            <a:xfrm>
              <a:off x="1727" y="2874"/>
              <a:ext cx="360" cy="353"/>
            </a:xfrm>
            <a:custGeom>
              <a:avLst/>
              <a:gdLst>
                <a:gd name="T0" fmla="*/ 6 w 59"/>
                <a:gd name="T1" fmla="*/ 14 h 58"/>
                <a:gd name="T2" fmla="*/ 47 w 59"/>
                <a:gd name="T3" fmla="*/ 53 h 58"/>
                <a:gd name="T4" fmla="*/ 53 w 59"/>
                <a:gd name="T5" fmla="*/ 43 h 58"/>
                <a:gd name="T6" fmla="*/ 14 w 59"/>
                <a:gd name="T7" fmla="*/ 6 h 58"/>
                <a:gd name="T8" fmla="*/ 6 w 59"/>
                <a:gd name="T9" fmla="*/ 14 h 58"/>
              </a:gdLst>
              <a:ahLst/>
              <a:cxnLst>
                <a:cxn ang="0">
                  <a:pos x="T0" y="T1"/>
                </a:cxn>
                <a:cxn ang="0">
                  <a:pos x="T2" y="T3"/>
                </a:cxn>
                <a:cxn ang="0">
                  <a:pos x="T4" y="T5"/>
                </a:cxn>
                <a:cxn ang="0">
                  <a:pos x="T6" y="T7"/>
                </a:cxn>
                <a:cxn ang="0">
                  <a:pos x="T8" y="T9"/>
                </a:cxn>
              </a:cxnLst>
              <a:rect l="0" t="0" r="r" b="b"/>
              <a:pathLst>
                <a:path w="59" h="58">
                  <a:moveTo>
                    <a:pt x="6" y="14"/>
                  </a:moveTo>
                  <a:cubicBezTo>
                    <a:pt x="19" y="28"/>
                    <a:pt x="32" y="42"/>
                    <a:pt x="47" y="53"/>
                  </a:cubicBezTo>
                  <a:cubicBezTo>
                    <a:pt x="53" y="58"/>
                    <a:pt x="59" y="48"/>
                    <a:pt x="53" y="43"/>
                  </a:cubicBezTo>
                  <a:cubicBezTo>
                    <a:pt x="39" y="32"/>
                    <a:pt x="27" y="19"/>
                    <a:pt x="14" y="6"/>
                  </a:cubicBezTo>
                  <a:cubicBezTo>
                    <a:pt x="9" y="0"/>
                    <a:pt x="0" y="9"/>
                    <a:pt x="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7" name="Freeform 19"/>
            <p:cNvSpPr>
              <a:spLocks/>
            </p:cNvSpPr>
            <p:nvPr/>
          </p:nvSpPr>
          <p:spPr bwMode="auto">
            <a:xfrm>
              <a:off x="1636" y="1411"/>
              <a:ext cx="1364" cy="1555"/>
            </a:xfrm>
            <a:custGeom>
              <a:avLst/>
              <a:gdLst>
                <a:gd name="T0" fmla="*/ 40 w 224"/>
                <a:gd name="T1" fmla="*/ 220 h 256"/>
                <a:gd name="T2" fmla="*/ 31 w 224"/>
                <a:gd name="T3" fmla="*/ 82 h 256"/>
                <a:gd name="T4" fmla="*/ 159 w 224"/>
                <a:gd name="T5" fmla="*/ 31 h 256"/>
                <a:gd name="T6" fmla="*/ 205 w 224"/>
                <a:gd name="T7" fmla="*/ 131 h 256"/>
                <a:gd name="T8" fmla="*/ 94 w 224"/>
                <a:gd name="T9" fmla="*/ 242 h 256"/>
                <a:gd name="T10" fmla="*/ 102 w 224"/>
                <a:gd name="T11" fmla="*/ 251 h 256"/>
                <a:gd name="T12" fmla="*/ 218 w 224"/>
                <a:gd name="T13" fmla="*/ 122 h 256"/>
                <a:gd name="T14" fmla="*/ 159 w 224"/>
                <a:gd name="T15" fmla="*/ 18 h 256"/>
                <a:gd name="T16" fmla="*/ 24 w 224"/>
                <a:gd name="T17" fmla="*/ 70 h 256"/>
                <a:gd name="T18" fmla="*/ 30 w 224"/>
                <a:gd name="T19" fmla="*/ 226 h 256"/>
                <a:gd name="T20" fmla="*/ 40 w 224"/>
                <a:gd name="T21" fmla="*/ 22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4" h="256">
                  <a:moveTo>
                    <a:pt x="40" y="220"/>
                  </a:moveTo>
                  <a:cubicBezTo>
                    <a:pt x="22" y="177"/>
                    <a:pt x="15" y="126"/>
                    <a:pt x="31" y="82"/>
                  </a:cubicBezTo>
                  <a:cubicBezTo>
                    <a:pt x="50" y="32"/>
                    <a:pt x="112" y="14"/>
                    <a:pt x="159" y="31"/>
                  </a:cubicBezTo>
                  <a:cubicBezTo>
                    <a:pt x="199" y="45"/>
                    <a:pt x="213" y="93"/>
                    <a:pt x="205" y="131"/>
                  </a:cubicBezTo>
                  <a:cubicBezTo>
                    <a:pt x="193" y="188"/>
                    <a:pt x="133" y="208"/>
                    <a:pt x="94" y="242"/>
                  </a:cubicBezTo>
                  <a:cubicBezTo>
                    <a:pt x="88" y="247"/>
                    <a:pt x="96" y="256"/>
                    <a:pt x="102" y="251"/>
                  </a:cubicBezTo>
                  <a:cubicBezTo>
                    <a:pt x="147" y="211"/>
                    <a:pt x="211" y="190"/>
                    <a:pt x="218" y="122"/>
                  </a:cubicBezTo>
                  <a:cubicBezTo>
                    <a:pt x="224" y="77"/>
                    <a:pt x="203" y="34"/>
                    <a:pt x="159" y="18"/>
                  </a:cubicBezTo>
                  <a:cubicBezTo>
                    <a:pt x="109" y="0"/>
                    <a:pt x="47" y="22"/>
                    <a:pt x="24" y="70"/>
                  </a:cubicBezTo>
                  <a:cubicBezTo>
                    <a:pt x="0" y="117"/>
                    <a:pt x="10" y="179"/>
                    <a:pt x="30" y="226"/>
                  </a:cubicBezTo>
                  <a:cubicBezTo>
                    <a:pt x="33" y="233"/>
                    <a:pt x="44" y="227"/>
                    <a:pt x="40" y="2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8" name="Freeform 20"/>
            <p:cNvSpPr>
              <a:spLocks/>
            </p:cNvSpPr>
            <p:nvPr/>
          </p:nvSpPr>
          <p:spPr bwMode="auto">
            <a:xfrm>
              <a:off x="1880" y="2049"/>
              <a:ext cx="261" cy="844"/>
            </a:xfrm>
            <a:custGeom>
              <a:avLst/>
              <a:gdLst>
                <a:gd name="T0" fmla="*/ 30 w 43"/>
                <a:gd name="T1" fmla="*/ 8 h 139"/>
                <a:gd name="T2" fmla="*/ 2 w 43"/>
                <a:gd name="T3" fmla="*/ 128 h 139"/>
                <a:gd name="T4" fmla="*/ 13 w 43"/>
                <a:gd name="T5" fmla="*/ 131 h 139"/>
                <a:gd name="T6" fmla="*/ 42 w 43"/>
                <a:gd name="T7" fmla="*/ 11 h 139"/>
                <a:gd name="T8" fmla="*/ 30 w 43"/>
                <a:gd name="T9" fmla="*/ 8 h 139"/>
              </a:gdLst>
              <a:ahLst/>
              <a:cxnLst>
                <a:cxn ang="0">
                  <a:pos x="T0" y="T1"/>
                </a:cxn>
                <a:cxn ang="0">
                  <a:pos x="T2" y="T3"/>
                </a:cxn>
                <a:cxn ang="0">
                  <a:pos x="T4" y="T5"/>
                </a:cxn>
                <a:cxn ang="0">
                  <a:pos x="T6" y="T7"/>
                </a:cxn>
                <a:cxn ang="0">
                  <a:pos x="T8" y="T9"/>
                </a:cxn>
              </a:cxnLst>
              <a:rect l="0" t="0" r="r" b="b"/>
              <a:pathLst>
                <a:path w="43" h="139">
                  <a:moveTo>
                    <a:pt x="30" y="8"/>
                  </a:moveTo>
                  <a:cubicBezTo>
                    <a:pt x="22" y="48"/>
                    <a:pt x="11" y="88"/>
                    <a:pt x="2" y="128"/>
                  </a:cubicBezTo>
                  <a:cubicBezTo>
                    <a:pt x="0" y="136"/>
                    <a:pt x="12" y="139"/>
                    <a:pt x="13" y="131"/>
                  </a:cubicBezTo>
                  <a:cubicBezTo>
                    <a:pt x="23" y="91"/>
                    <a:pt x="33" y="51"/>
                    <a:pt x="42" y="11"/>
                  </a:cubicBezTo>
                  <a:cubicBezTo>
                    <a:pt x="43" y="3"/>
                    <a:pt x="32" y="0"/>
                    <a:pt x="3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9" name="Freeform 21"/>
            <p:cNvSpPr>
              <a:spLocks/>
            </p:cNvSpPr>
            <p:nvPr/>
          </p:nvSpPr>
          <p:spPr bwMode="auto">
            <a:xfrm>
              <a:off x="2026" y="2182"/>
              <a:ext cx="578" cy="729"/>
            </a:xfrm>
            <a:custGeom>
              <a:avLst/>
              <a:gdLst>
                <a:gd name="T0" fmla="*/ 80 w 95"/>
                <a:gd name="T1" fmla="*/ 7 h 120"/>
                <a:gd name="T2" fmla="*/ 4 w 95"/>
                <a:gd name="T3" fmla="*/ 108 h 120"/>
                <a:gd name="T4" fmla="*/ 15 w 95"/>
                <a:gd name="T5" fmla="*/ 114 h 120"/>
                <a:gd name="T6" fmla="*/ 90 w 95"/>
                <a:gd name="T7" fmla="*/ 13 h 120"/>
                <a:gd name="T8" fmla="*/ 80 w 95"/>
                <a:gd name="T9" fmla="*/ 7 h 120"/>
              </a:gdLst>
              <a:ahLst/>
              <a:cxnLst>
                <a:cxn ang="0">
                  <a:pos x="T0" y="T1"/>
                </a:cxn>
                <a:cxn ang="0">
                  <a:pos x="T2" y="T3"/>
                </a:cxn>
                <a:cxn ang="0">
                  <a:pos x="T4" y="T5"/>
                </a:cxn>
                <a:cxn ang="0">
                  <a:pos x="T6" y="T7"/>
                </a:cxn>
                <a:cxn ang="0">
                  <a:pos x="T8" y="T9"/>
                </a:cxn>
              </a:cxnLst>
              <a:rect l="0" t="0" r="r" b="b"/>
              <a:pathLst>
                <a:path w="95" h="120">
                  <a:moveTo>
                    <a:pt x="80" y="7"/>
                  </a:moveTo>
                  <a:cubicBezTo>
                    <a:pt x="56" y="41"/>
                    <a:pt x="25" y="71"/>
                    <a:pt x="4" y="108"/>
                  </a:cubicBezTo>
                  <a:cubicBezTo>
                    <a:pt x="0" y="114"/>
                    <a:pt x="11" y="120"/>
                    <a:pt x="15" y="114"/>
                  </a:cubicBezTo>
                  <a:cubicBezTo>
                    <a:pt x="36" y="77"/>
                    <a:pt x="66" y="47"/>
                    <a:pt x="90" y="13"/>
                  </a:cubicBezTo>
                  <a:cubicBezTo>
                    <a:pt x="95" y="6"/>
                    <a:pt x="84" y="0"/>
                    <a:pt x="80"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40" name="Freeform 22"/>
            <p:cNvSpPr>
              <a:spLocks/>
            </p:cNvSpPr>
            <p:nvPr/>
          </p:nvSpPr>
          <p:spPr bwMode="auto">
            <a:xfrm>
              <a:off x="2056" y="1964"/>
              <a:ext cx="530" cy="321"/>
            </a:xfrm>
            <a:custGeom>
              <a:avLst/>
              <a:gdLst>
                <a:gd name="T0" fmla="*/ 14 w 87"/>
                <a:gd name="T1" fmla="*/ 22 h 53"/>
                <a:gd name="T2" fmla="*/ 19 w 87"/>
                <a:gd name="T3" fmla="*/ 17 h 53"/>
                <a:gd name="T4" fmla="*/ 20 w 87"/>
                <a:gd name="T5" fmla="*/ 28 h 53"/>
                <a:gd name="T6" fmla="*/ 31 w 87"/>
                <a:gd name="T7" fmla="*/ 32 h 53"/>
                <a:gd name="T8" fmla="*/ 39 w 87"/>
                <a:gd name="T9" fmla="*/ 31 h 53"/>
                <a:gd name="T10" fmla="*/ 50 w 87"/>
                <a:gd name="T11" fmla="*/ 36 h 53"/>
                <a:gd name="T12" fmla="*/ 61 w 87"/>
                <a:gd name="T13" fmla="*/ 26 h 53"/>
                <a:gd name="T14" fmla="*/ 51 w 87"/>
                <a:gd name="T15" fmla="*/ 23 h 53"/>
                <a:gd name="T16" fmla="*/ 56 w 87"/>
                <a:gd name="T17" fmla="*/ 40 h 53"/>
                <a:gd name="T18" fmla="*/ 66 w 87"/>
                <a:gd name="T19" fmla="*/ 43 h 53"/>
                <a:gd name="T20" fmla="*/ 79 w 87"/>
                <a:gd name="T21" fmla="*/ 35 h 53"/>
                <a:gd name="T22" fmla="*/ 72 w 87"/>
                <a:gd name="T23" fmla="*/ 29 h 53"/>
                <a:gd name="T24" fmla="*/ 74 w 87"/>
                <a:gd name="T25" fmla="*/ 46 h 53"/>
                <a:gd name="T26" fmla="*/ 86 w 87"/>
                <a:gd name="T27" fmla="*/ 46 h 53"/>
                <a:gd name="T28" fmla="*/ 84 w 87"/>
                <a:gd name="T29" fmla="*/ 29 h 53"/>
                <a:gd name="T30" fmla="*/ 76 w 87"/>
                <a:gd name="T31" fmla="*/ 23 h 53"/>
                <a:gd name="T32" fmla="*/ 57 w 87"/>
                <a:gd name="T33" fmla="*/ 35 h 53"/>
                <a:gd name="T34" fmla="*/ 67 w 87"/>
                <a:gd name="T35" fmla="*/ 37 h 53"/>
                <a:gd name="T36" fmla="*/ 62 w 87"/>
                <a:gd name="T37" fmla="*/ 20 h 53"/>
                <a:gd name="T38" fmla="*/ 52 w 87"/>
                <a:gd name="T39" fmla="*/ 17 h 53"/>
                <a:gd name="T40" fmla="*/ 40 w 87"/>
                <a:gd name="T41" fmla="*/ 29 h 53"/>
                <a:gd name="T42" fmla="*/ 51 w 87"/>
                <a:gd name="T43" fmla="*/ 34 h 53"/>
                <a:gd name="T44" fmla="*/ 21 w 87"/>
                <a:gd name="T45" fmla="*/ 26 h 53"/>
                <a:gd name="T46" fmla="*/ 32 w 87"/>
                <a:gd name="T47" fmla="*/ 31 h 53"/>
                <a:gd name="T48" fmla="*/ 27 w 87"/>
                <a:gd name="T49" fmla="*/ 5 h 53"/>
                <a:gd name="T50" fmla="*/ 4 w 87"/>
                <a:gd name="T51" fmla="*/ 16 h 53"/>
                <a:gd name="T52" fmla="*/ 14 w 87"/>
                <a:gd name="T53" fmla="*/ 2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7" h="53">
                  <a:moveTo>
                    <a:pt x="14" y="22"/>
                  </a:moveTo>
                  <a:cubicBezTo>
                    <a:pt x="15" y="20"/>
                    <a:pt x="17" y="18"/>
                    <a:pt x="19" y="17"/>
                  </a:cubicBezTo>
                  <a:cubicBezTo>
                    <a:pt x="25" y="13"/>
                    <a:pt x="20" y="27"/>
                    <a:pt x="20" y="28"/>
                  </a:cubicBezTo>
                  <a:cubicBezTo>
                    <a:pt x="17" y="34"/>
                    <a:pt x="27" y="37"/>
                    <a:pt x="31" y="32"/>
                  </a:cubicBezTo>
                  <a:cubicBezTo>
                    <a:pt x="32" y="31"/>
                    <a:pt x="41" y="19"/>
                    <a:pt x="39" y="31"/>
                  </a:cubicBezTo>
                  <a:cubicBezTo>
                    <a:pt x="38" y="38"/>
                    <a:pt x="46" y="41"/>
                    <a:pt x="50" y="36"/>
                  </a:cubicBezTo>
                  <a:cubicBezTo>
                    <a:pt x="53" y="31"/>
                    <a:pt x="57" y="29"/>
                    <a:pt x="61" y="26"/>
                  </a:cubicBezTo>
                  <a:cubicBezTo>
                    <a:pt x="58" y="25"/>
                    <a:pt x="54" y="24"/>
                    <a:pt x="51" y="23"/>
                  </a:cubicBezTo>
                  <a:cubicBezTo>
                    <a:pt x="53" y="29"/>
                    <a:pt x="54" y="35"/>
                    <a:pt x="56" y="40"/>
                  </a:cubicBezTo>
                  <a:cubicBezTo>
                    <a:pt x="57" y="45"/>
                    <a:pt x="62" y="46"/>
                    <a:pt x="66" y="43"/>
                  </a:cubicBezTo>
                  <a:cubicBezTo>
                    <a:pt x="70" y="40"/>
                    <a:pt x="74" y="36"/>
                    <a:pt x="79" y="35"/>
                  </a:cubicBezTo>
                  <a:cubicBezTo>
                    <a:pt x="77" y="33"/>
                    <a:pt x="74" y="31"/>
                    <a:pt x="72" y="29"/>
                  </a:cubicBezTo>
                  <a:cubicBezTo>
                    <a:pt x="72" y="34"/>
                    <a:pt x="73" y="40"/>
                    <a:pt x="74" y="46"/>
                  </a:cubicBezTo>
                  <a:cubicBezTo>
                    <a:pt x="75" y="53"/>
                    <a:pt x="87" y="53"/>
                    <a:pt x="86" y="46"/>
                  </a:cubicBezTo>
                  <a:cubicBezTo>
                    <a:pt x="85" y="40"/>
                    <a:pt x="84" y="34"/>
                    <a:pt x="84" y="29"/>
                  </a:cubicBezTo>
                  <a:cubicBezTo>
                    <a:pt x="83" y="25"/>
                    <a:pt x="80" y="22"/>
                    <a:pt x="76" y="23"/>
                  </a:cubicBezTo>
                  <a:cubicBezTo>
                    <a:pt x="69" y="26"/>
                    <a:pt x="63" y="30"/>
                    <a:pt x="57" y="35"/>
                  </a:cubicBezTo>
                  <a:cubicBezTo>
                    <a:pt x="60" y="35"/>
                    <a:pt x="64" y="36"/>
                    <a:pt x="67" y="37"/>
                  </a:cubicBezTo>
                  <a:cubicBezTo>
                    <a:pt x="66" y="31"/>
                    <a:pt x="64" y="25"/>
                    <a:pt x="62" y="20"/>
                  </a:cubicBezTo>
                  <a:cubicBezTo>
                    <a:pt x="61" y="15"/>
                    <a:pt x="56" y="14"/>
                    <a:pt x="52" y="17"/>
                  </a:cubicBezTo>
                  <a:cubicBezTo>
                    <a:pt x="48" y="21"/>
                    <a:pt x="44" y="25"/>
                    <a:pt x="40" y="29"/>
                  </a:cubicBezTo>
                  <a:cubicBezTo>
                    <a:pt x="44" y="31"/>
                    <a:pt x="47" y="33"/>
                    <a:pt x="51" y="34"/>
                  </a:cubicBezTo>
                  <a:cubicBezTo>
                    <a:pt x="55" y="9"/>
                    <a:pt x="33" y="9"/>
                    <a:pt x="21" y="26"/>
                  </a:cubicBezTo>
                  <a:cubicBezTo>
                    <a:pt x="24" y="28"/>
                    <a:pt x="28" y="29"/>
                    <a:pt x="32" y="31"/>
                  </a:cubicBezTo>
                  <a:cubicBezTo>
                    <a:pt x="35" y="22"/>
                    <a:pt x="37" y="11"/>
                    <a:pt x="27" y="5"/>
                  </a:cubicBezTo>
                  <a:cubicBezTo>
                    <a:pt x="18" y="0"/>
                    <a:pt x="8" y="9"/>
                    <a:pt x="4" y="16"/>
                  </a:cubicBezTo>
                  <a:cubicBezTo>
                    <a:pt x="0" y="23"/>
                    <a:pt x="10" y="29"/>
                    <a:pt x="14"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sp>
        <p:nvSpPr>
          <p:cNvPr id="46" name="文本框 45"/>
          <p:cNvSpPr txBox="1"/>
          <p:nvPr/>
        </p:nvSpPr>
        <p:spPr>
          <a:xfrm>
            <a:off x="2146644" y="775829"/>
            <a:ext cx="8468024" cy="707886"/>
          </a:xfrm>
          <a:prstGeom prst="rect">
            <a:avLst/>
          </a:prstGeom>
          <a:noFill/>
        </p:spPr>
        <p:txBody>
          <a:bodyPr wrap="none" rtlCol="0">
            <a:spAutoFit/>
          </a:bodyPr>
          <a:lstStyle/>
          <a:p>
            <a:pPr algn="ctr"/>
            <a:r>
              <a:rPr lang="en-US" altLang="zh-CN" sz="4000" b="1" dirty="0">
                <a:solidFill>
                  <a:schemeClr val="accent4">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BÀI 23: SỰ SỐNG TRÊN TRÁI ĐẤT</a:t>
            </a:r>
            <a:endParaRPr lang="zh-CN" altLang="en-US" sz="4000" b="1" dirty="0">
              <a:solidFill>
                <a:schemeClr val="accent4">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endParaRPr>
          </a:p>
        </p:txBody>
      </p:sp>
      <p:sp>
        <p:nvSpPr>
          <p:cNvPr id="2" name="Rectangle 1"/>
          <p:cNvSpPr/>
          <p:nvPr/>
        </p:nvSpPr>
        <p:spPr>
          <a:xfrm>
            <a:off x="3332655" y="3209762"/>
            <a:ext cx="8184893" cy="1077218"/>
          </a:xfrm>
          <a:prstGeom prst="rect">
            <a:avLst/>
          </a:prstGeom>
        </p:spPr>
        <p:txBody>
          <a:bodyPr wrap="square">
            <a:spAutoFit/>
          </a:bodyPr>
          <a:lstStyle/>
          <a:p>
            <a:pPr algn="just"/>
            <a:r>
              <a:rPr lang="nl-NL" sz="3200" b="1" dirty="0">
                <a:solidFill>
                  <a:schemeClr val="bg1"/>
                </a:solidFill>
                <a:latin typeface="Times New Roman" panose="02020603050405020304" pitchFamily="18" charset="0"/>
                <a:ea typeface="Calibri" panose="020F0502020204030204" pitchFamily="34" charset="0"/>
              </a:rPr>
              <a:t>- </a:t>
            </a:r>
            <a:r>
              <a:rPr lang="vi-VN" sz="3200" b="1" dirty="0">
                <a:solidFill>
                  <a:schemeClr val="bg1"/>
                </a:solidFill>
                <a:latin typeface="Times New Roman" panose="02020603050405020304" pitchFamily="18" charset="0"/>
                <a:ea typeface="Calibri" panose="020F0502020204030204" pitchFamily="34" charset="0"/>
              </a:rPr>
              <a:t>Sinh vật dưới đáy đại dương rất đa dạng về số lượng và thành phần loài.</a:t>
            </a:r>
            <a:endParaRPr lang="en-US" sz="3200" b="1" dirty="0">
              <a:solidFill>
                <a:schemeClr val="bg1"/>
              </a:solidFill>
            </a:endParaRPr>
          </a:p>
        </p:txBody>
      </p:sp>
    </p:spTree>
    <p:extLst>
      <p:ext uri="{BB962C8B-B14F-4D97-AF65-F5344CB8AC3E}">
        <p14:creationId xmlns:p14="http://schemas.microsoft.com/office/powerpoint/2010/main" val="24058317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randombar(horizontal)">
                                      <p:cBhvr>
                                        <p:cTn id="7" dur="500"/>
                                        <p:tgtEl>
                                          <p:spTgt spid="4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randombar(horizontal)">
                                      <p:cBhvr>
                                        <p:cTn id="10" dur="500"/>
                                        <p:tgtEl>
                                          <p:spTgt spid="25"/>
                                        </p:tgtEl>
                                      </p:cBhvr>
                                    </p:animEffect>
                                  </p:childTnLst>
                                </p:cTn>
                              </p:par>
                              <p:par>
                                <p:cTn id="11" presetID="14" presetClass="entr" presetSubtype="1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randombar(horizontal)">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46" grpId="0"/>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文本框 28"/>
          <p:cNvSpPr txBox="1"/>
          <p:nvPr/>
        </p:nvSpPr>
        <p:spPr>
          <a:xfrm>
            <a:off x="3841080" y="1647456"/>
            <a:ext cx="6880410" cy="927978"/>
          </a:xfrm>
          <a:prstGeom prst="rect">
            <a:avLst/>
          </a:prstGeom>
          <a:noFill/>
        </p:spPr>
        <p:txBody>
          <a:bodyPr wrap="none" rtlCol="0">
            <a:spAutoFit/>
          </a:bodyPr>
          <a:lstStyle/>
          <a:p>
            <a:pPr algn="ct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2.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Sự</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đa</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dạng</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của</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sinh</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vật</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trên</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lục</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địa</a:t>
            </a:r>
            <a:endParaRPr lang="zh-CN" altLang="en-US" sz="3200" b="1" dirty="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endParaRPr>
          </a:p>
        </p:txBody>
      </p:sp>
      <p:grpSp>
        <p:nvGrpSpPr>
          <p:cNvPr id="19" name="Group 15"/>
          <p:cNvGrpSpPr>
            <a:grpSpLocks noChangeAspect="1"/>
          </p:cNvGrpSpPr>
          <p:nvPr/>
        </p:nvGrpSpPr>
        <p:grpSpPr bwMode="auto">
          <a:xfrm>
            <a:off x="671681" y="1714670"/>
            <a:ext cx="2193925" cy="2959101"/>
            <a:chOff x="1618" y="1411"/>
            <a:chExt cx="1382" cy="1864"/>
          </a:xfrm>
          <a:solidFill>
            <a:srgbClr val="FFE88B"/>
          </a:solidFill>
        </p:grpSpPr>
        <p:sp>
          <p:nvSpPr>
            <p:cNvPr id="21" name="Freeform 16"/>
            <p:cNvSpPr>
              <a:spLocks/>
            </p:cNvSpPr>
            <p:nvPr/>
          </p:nvSpPr>
          <p:spPr bwMode="auto">
            <a:xfrm>
              <a:off x="1618" y="2704"/>
              <a:ext cx="657" cy="571"/>
            </a:xfrm>
            <a:custGeom>
              <a:avLst/>
              <a:gdLst>
                <a:gd name="T0" fmla="*/ 33 w 108"/>
                <a:gd name="T1" fmla="*/ 7 h 94"/>
                <a:gd name="T2" fmla="*/ 2 w 108"/>
                <a:gd name="T3" fmla="*/ 58 h 94"/>
                <a:gd name="T4" fmla="*/ 6 w 108"/>
                <a:gd name="T5" fmla="*/ 67 h 94"/>
                <a:gd name="T6" fmla="*/ 72 w 108"/>
                <a:gd name="T7" fmla="*/ 90 h 94"/>
                <a:gd name="T8" fmla="*/ 107 w 108"/>
                <a:gd name="T9" fmla="*/ 34 h 94"/>
                <a:gd name="T10" fmla="*/ 103 w 108"/>
                <a:gd name="T11" fmla="*/ 25 h 94"/>
                <a:gd name="T12" fmla="*/ 43 w 108"/>
                <a:gd name="T13" fmla="*/ 5 h 94"/>
                <a:gd name="T14" fmla="*/ 40 w 108"/>
                <a:gd name="T15" fmla="*/ 16 h 94"/>
                <a:gd name="T16" fmla="*/ 100 w 108"/>
                <a:gd name="T17" fmla="*/ 36 h 94"/>
                <a:gd name="T18" fmla="*/ 96 w 108"/>
                <a:gd name="T19" fmla="*/ 28 h 94"/>
                <a:gd name="T20" fmla="*/ 62 w 108"/>
                <a:gd name="T21" fmla="*/ 77 h 94"/>
                <a:gd name="T22" fmla="*/ 9 w 108"/>
                <a:gd name="T23" fmla="*/ 55 h 94"/>
                <a:gd name="T24" fmla="*/ 12 w 108"/>
                <a:gd name="T25" fmla="*/ 64 h 94"/>
                <a:gd name="T26" fmla="*/ 43 w 108"/>
                <a:gd name="T27" fmla="*/ 13 h 94"/>
                <a:gd name="T28" fmla="*/ 33 w 108"/>
                <a:gd name="T29" fmla="*/ 7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8" h="94">
                  <a:moveTo>
                    <a:pt x="33" y="7"/>
                  </a:moveTo>
                  <a:cubicBezTo>
                    <a:pt x="21" y="23"/>
                    <a:pt x="10" y="40"/>
                    <a:pt x="2" y="58"/>
                  </a:cubicBezTo>
                  <a:cubicBezTo>
                    <a:pt x="0" y="62"/>
                    <a:pt x="2" y="65"/>
                    <a:pt x="6" y="67"/>
                  </a:cubicBezTo>
                  <a:cubicBezTo>
                    <a:pt x="23" y="74"/>
                    <a:pt x="52" y="94"/>
                    <a:pt x="72" y="90"/>
                  </a:cubicBezTo>
                  <a:cubicBezTo>
                    <a:pt x="93" y="85"/>
                    <a:pt x="99" y="51"/>
                    <a:pt x="107" y="34"/>
                  </a:cubicBezTo>
                  <a:cubicBezTo>
                    <a:pt x="108" y="30"/>
                    <a:pt x="107" y="26"/>
                    <a:pt x="103" y="25"/>
                  </a:cubicBezTo>
                  <a:cubicBezTo>
                    <a:pt x="83" y="20"/>
                    <a:pt x="63" y="12"/>
                    <a:pt x="43" y="5"/>
                  </a:cubicBezTo>
                  <a:cubicBezTo>
                    <a:pt x="36" y="2"/>
                    <a:pt x="33" y="13"/>
                    <a:pt x="40" y="16"/>
                  </a:cubicBezTo>
                  <a:cubicBezTo>
                    <a:pt x="60" y="24"/>
                    <a:pt x="79" y="31"/>
                    <a:pt x="100" y="36"/>
                  </a:cubicBezTo>
                  <a:cubicBezTo>
                    <a:pt x="99" y="33"/>
                    <a:pt x="98" y="31"/>
                    <a:pt x="96" y="28"/>
                  </a:cubicBezTo>
                  <a:cubicBezTo>
                    <a:pt x="90" y="42"/>
                    <a:pt x="83" y="81"/>
                    <a:pt x="62" y="77"/>
                  </a:cubicBezTo>
                  <a:cubicBezTo>
                    <a:pt x="44" y="74"/>
                    <a:pt x="26" y="62"/>
                    <a:pt x="9" y="55"/>
                  </a:cubicBezTo>
                  <a:cubicBezTo>
                    <a:pt x="10" y="58"/>
                    <a:pt x="11" y="61"/>
                    <a:pt x="12" y="64"/>
                  </a:cubicBezTo>
                  <a:cubicBezTo>
                    <a:pt x="21" y="46"/>
                    <a:pt x="32" y="29"/>
                    <a:pt x="43" y="13"/>
                  </a:cubicBezTo>
                  <a:cubicBezTo>
                    <a:pt x="48" y="6"/>
                    <a:pt x="38" y="0"/>
                    <a:pt x="3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26" name="Freeform 17"/>
            <p:cNvSpPr>
              <a:spLocks/>
            </p:cNvSpPr>
            <p:nvPr/>
          </p:nvSpPr>
          <p:spPr bwMode="auto">
            <a:xfrm>
              <a:off x="1806" y="2765"/>
              <a:ext cx="409" cy="340"/>
            </a:xfrm>
            <a:custGeom>
              <a:avLst/>
              <a:gdLst>
                <a:gd name="T0" fmla="*/ 6 w 67"/>
                <a:gd name="T1" fmla="*/ 14 h 56"/>
                <a:gd name="T2" fmla="*/ 53 w 67"/>
                <a:gd name="T3" fmla="*/ 50 h 56"/>
                <a:gd name="T4" fmla="*/ 61 w 67"/>
                <a:gd name="T5" fmla="*/ 42 h 56"/>
                <a:gd name="T6" fmla="*/ 12 w 67"/>
                <a:gd name="T7" fmla="*/ 4 h 56"/>
                <a:gd name="T8" fmla="*/ 6 w 67"/>
                <a:gd name="T9" fmla="*/ 14 h 56"/>
              </a:gdLst>
              <a:ahLst/>
              <a:cxnLst>
                <a:cxn ang="0">
                  <a:pos x="T0" y="T1"/>
                </a:cxn>
                <a:cxn ang="0">
                  <a:pos x="T2" y="T3"/>
                </a:cxn>
                <a:cxn ang="0">
                  <a:pos x="T4" y="T5"/>
                </a:cxn>
                <a:cxn ang="0">
                  <a:pos x="T6" y="T7"/>
                </a:cxn>
                <a:cxn ang="0">
                  <a:pos x="T8" y="T9"/>
                </a:cxn>
              </a:cxnLst>
              <a:rect l="0" t="0" r="r" b="b"/>
              <a:pathLst>
                <a:path w="67" h="56">
                  <a:moveTo>
                    <a:pt x="6" y="14"/>
                  </a:moveTo>
                  <a:cubicBezTo>
                    <a:pt x="22" y="26"/>
                    <a:pt x="39" y="37"/>
                    <a:pt x="53" y="50"/>
                  </a:cubicBezTo>
                  <a:cubicBezTo>
                    <a:pt x="58" y="56"/>
                    <a:pt x="67" y="47"/>
                    <a:pt x="61" y="42"/>
                  </a:cubicBezTo>
                  <a:cubicBezTo>
                    <a:pt x="46" y="27"/>
                    <a:pt x="29" y="16"/>
                    <a:pt x="12" y="4"/>
                  </a:cubicBezTo>
                  <a:cubicBezTo>
                    <a:pt x="6" y="0"/>
                    <a:pt x="0" y="10"/>
                    <a:pt x="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6" name="Freeform 18"/>
            <p:cNvSpPr>
              <a:spLocks/>
            </p:cNvSpPr>
            <p:nvPr/>
          </p:nvSpPr>
          <p:spPr bwMode="auto">
            <a:xfrm>
              <a:off x="1727" y="2874"/>
              <a:ext cx="360" cy="353"/>
            </a:xfrm>
            <a:custGeom>
              <a:avLst/>
              <a:gdLst>
                <a:gd name="T0" fmla="*/ 6 w 59"/>
                <a:gd name="T1" fmla="*/ 14 h 58"/>
                <a:gd name="T2" fmla="*/ 47 w 59"/>
                <a:gd name="T3" fmla="*/ 53 h 58"/>
                <a:gd name="T4" fmla="*/ 53 w 59"/>
                <a:gd name="T5" fmla="*/ 43 h 58"/>
                <a:gd name="T6" fmla="*/ 14 w 59"/>
                <a:gd name="T7" fmla="*/ 6 h 58"/>
                <a:gd name="T8" fmla="*/ 6 w 59"/>
                <a:gd name="T9" fmla="*/ 14 h 58"/>
              </a:gdLst>
              <a:ahLst/>
              <a:cxnLst>
                <a:cxn ang="0">
                  <a:pos x="T0" y="T1"/>
                </a:cxn>
                <a:cxn ang="0">
                  <a:pos x="T2" y="T3"/>
                </a:cxn>
                <a:cxn ang="0">
                  <a:pos x="T4" y="T5"/>
                </a:cxn>
                <a:cxn ang="0">
                  <a:pos x="T6" y="T7"/>
                </a:cxn>
                <a:cxn ang="0">
                  <a:pos x="T8" y="T9"/>
                </a:cxn>
              </a:cxnLst>
              <a:rect l="0" t="0" r="r" b="b"/>
              <a:pathLst>
                <a:path w="59" h="58">
                  <a:moveTo>
                    <a:pt x="6" y="14"/>
                  </a:moveTo>
                  <a:cubicBezTo>
                    <a:pt x="19" y="28"/>
                    <a:pt x="32" y="42"/>
                    <a:pt x="47" y="53"/>
                  </a:cubicBezTo>
                  <a:cubicBezTo>
                    <a:pt x="53" y="58"/>
                    <a:pt x="59" y="48"/>
                    <a:pt x="53" y="43"/>
                  </a:cubicBezTo>
                  <a:cubicBezTo>
                    <a:pt x="39" y="32"/>
                    <a:pt x="27" y="19"/>
                    <a:pt x="14" y="6"/>
                  </a:cubicBezTo>
                  <a:cubicBezTo>
                    <a:pt x="9" y="0"/>
                    <a:pt x="0" y="9"/>
                    <a:pt x="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7" name="Freeform 19"/>
            <p:cNvSpPr>
              <a:spLocks/>
            </p:cNvSpPr>
            <p:nvPr/>
          </p:nvSpPr>
          <p:spPr bwMode="auto">
            <a:xfrm>
              <a:off x="1636" y="1411"/>
              <a:ext cx="1364" cy="1555"/>
            </a:xfrm>
            <a:custGeom>
              <a:avLst/>
              <a:gdLst>
                <a:gd name="T0" fmla="*/ 40 w 224"/>
                <a:gd name="T1" fmla="*/ 220 h 256"/>
                <a:gd name="T2" fmla="*/ 31 w 224"/>
                <a:gd name="T3" fmla="*/ 82 h 256"/>
                <a:gd name="T4" fmla="*/ 159 w 224"/>
                <a:gd name="T5" fmla="*/ 31 h 256"/>
                <a:gd name="T6" fmla="*/ 205 w 224"/>
                <a:gd name="T7" fmla="*/ 131 h 256"/>
                <a:gd name="T8" fmla="*/ 94 w 224"/>
                <a:gd name="T9" fmla="*/ 242 h 256"/>
                <a:gd name="T10" fmla="*/ 102 w 224"/>
                <a:gd name="T11" fmla="*/ 251 h 256"/>
                <a:gd name="T12" fmla="*/ 218 w 224"/>
                <a:gd name="T13" fmla="*/ 122 h 256"/>
                <a:gd name="T14" fmla="*/ 159 w 224"/>
                <a:gd name="T15" fmla="*/ 18 h 256"/>
                <a:gd name="T16" fmla="*/ 24 w 224"/>
                <a:gd name="T17" fmla="*/ 70 h 256"/>
                <a:gd name="T18" fmla="*/ 30 w 224"/>
                <a:gd name="T19" fmla="*/ 226 h 256"/>
                <a:gd name="T20" fmla="*/ 40 w 224"/>
                <a:gd name="T21" fmla="*/ 22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4" h="256">
                  <a:moveTo>
                    <a:pt x="40" y="220"/>
                  </a:moveTo>
                  <a:cubicBezTo>
                    <a:pt x="22" y="177"/>
                    <a:pt x="15" y="126"/>
                    <a:pt x="31" y="82"/>
                  </a:cubicBezTo>
                  <a:cubicBezTo>
                    <a:pt x="50" y="32"/>
                    <a:pt x="112" y="14"/>
                    <a:pt x="159" y="31"/>
                  </a:cubicBezTo>
                  <a:cubicBezTo>
                    <a:pt x="199" y="45"/>
                    <a:pt x="213" y="93"/>
                    <a:pt x="205" y="131"/>
                  </a:cubicBezTo>
                  <a:cubicBezTo>
                    <a:pt x="193" y="188"/>
                    <a:pt x="133" y="208"/>
                    <a:pt x="94" y="242"/>
                  </a:cubicBezTo>
                  <a:cubicBezTo>
                    <a:pt x="88" y="247"/>
                    <a:pt x="96" y="256"/>
                    <a:pt x="102" y="251"/>
                  </a:cubicBezTo>
                  <a:cubicBezTo>
                    <a:pt x="147" y="211"/>
                    <a:pt x="211" y="190"/>
                    <a:pt x="218" y="122"/>
                  </a:cubicBezTo>
                  <a:cubicBezTo>
                    <a:pt x="224" y="77"/>
                    <a:pt x="203" y="34"/>
                    <a:pt x="159" y="18"/>
                  </a:cubicBezTo>
                  <a:cubicBezTo>
                    <a:pt x="109" y="0"/>
                    <a:pt x="47" y="22"/>
                    <a:pt x="24" y="70"/>
                  </a:cubicBezTo>
                  <a:cubicBezTo>
                    <a:pt x="0" y="117"/>
                    <a:pt x="10" y="179"/>
                    <a:pt x="30" y="226"/>
                  </a:cubicBezTo>
                  <a:cubicBezTo>
                    <a:pt x="33" y="233"/>
                    <a:pt x="44" y="227"/>
                    <a:pt x="40" y="2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8" name="Freeform 20"/>
            <p:cNvSpPr>
              <a:spLocks/>
            </p:cNvSpPr>
            <p:nvPr/>
          </p:nvSpPr>
          <p:spPr bwMode="auto">
            <a:xfrm>
              <a:off x="1880" y="2049"/>
              <a:ext cx="261" cy="844"/>
            </a:xfrm>
            <a:custGeom>
              <a:avLst/>
              <a:gdLst>
                <a:gd name="T0" fmla="*/ 30 w 43"/>
                <a:gd name="T1" fmla="*/ 8 h 139"/>
                <a:gd name="T2" fmla="*/ 2 w 43"/>
                <a:gd name="T3" fmla="*/ 128 h 139"/>
                <a:gd name="T4" fmla="*/ 13 w 43"/>
                <a:gd name="T5" fmla="*/ 131 h 139"/>
                <a:gd name="T6" fmla="*/ 42 w 43"/>
                <a:gd name="T7" fmla="*/ 11 h 139"/>
                <a:gd name="T8" fmla="*/ 30 w 43"/>
                <a:gd name="T9" fmla="*/ 8 h 139"/>
              </a:gdLst>
              <a:ahLst/>
              <a:cxnLst>
                <a:cxn ang="0">
                  <a:pos x="T0" y="T1"/>
                </a:cxn>
                <a:cxn ang="0">
                  <a:pos x="T2" y="T3"/>
                </a:cxn>
                <a:cxn ang="0">
                  <a:pos x="T4" y="T5"/>
                </a:cxn>
                <a:cxn ang="0">
                  <a:pos x="T6" y="T7"/>
                </a:cxn>
                <a:cxn ang="0">
                  <a:pos x="T8" y="T9"/>
                </a:cxn>
              </a:cxnLst>
              <a:rect l="0" t="0" r="r" b="b"/>
              <a:pathLst>
                <a:path w="43" h="139">
                  <a:moveTo>
                    <a:pt x="30" y="8"/>
                  </a:moveTo>
                  <a:cubicBezTo>
                    <a:pt x="22" y="48"/>
                    <a:pt x="11" y="88"/>
                    <a:pt x="2" y="128"/>
                  </a:cubicBezTo>
                  <a:cubicBezTo>
                    <a:pt x="0" y="136"/>
                    <a:pt x="12" y="139"/>
                    <a:pt x="13" y="131"/>
                  </a:cubicBezTo>
                  <a:cubicBezTo>
                    <a:pt x="23" y="91"/>
                    <a:pt x="33" y="51"/>
                    <a:pt x="42" y="11"/>
                  </a:cubicBezTo>
                  <a:cubicBezTo>
                    <a:pt x="43" y="3"/>
                    <a:pt x="32" y="0"/>
                    <a:pt x="3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9" name="Freeform 21"/>
            <p:cNvSpPr>
              <a:spLocks/>
            </p:cNvSpPr>
            <p:nvPr/>
          </p:nvSpPr>
          <p:spPr bwMode="auto">
            <a:xfrm>
              <a:off x="2026" y="2182"/>
              <a:ext cx="578" cy="729"/>
            </a:xfrm>
            <a:custGeom>
              <a:avLst/>
              <a:gdLst>
                <a:gd name="T0" fmla="*/ 80 w 95"/>
                <a:gd name="T1" fmla="*/ 7 h 120"/>
                <a:gd name="T2" fmla="*/ 4 w 95"/>
                <a:gd name="T3" fmla="*/ 108 h 120"/>
                <a:gd name="T4" fmla="*/ 15 w 95"/>
                <a:gd name="T5" fmla="*/ 114 h 120"/>
                <a:gd name="T6" fmla="*/ 90 w 95"/>
                <a:gd name="T7" fmla="*/ 13 h 120"/>
                <a:gd name="T8" fmla="*/ 80 w 95"/>
                <a:gd name="T9" fmla="*/ 7 h 120"/>
              </a:gdLst>
              <a:ahLst/>
              <a:cxnLst>
                <a:cxn ang="0">
                  <a:pos x="T0" y="T1"/>
                </a:cxn>
                <a:cxn ang="0">
                  <a:pos x="T2" y="T3"/>
                </a:cxn>
                <a:cxn ang="0">
                  <a:pos x="T4" y="T5"/>
                </a:cxn>
                <a:cxn ang="0">
                  <a:pos x="T6" y="T7"/>
                </a:cxn>
                <a:cxn ang="0">
                  <a:pos x="T8" y="T9"/>
                </a:cxn>
              </a:cxnLst>
              <a:rect l="0" t="0" r="r" b="b"/>
              <a:pathLst>
                <a:path w="95" h="120">
                  <a:moveTo>
                    <a:pt x="80" y="7"/>
                  </a:moveTo>
                  <a:cubicBezTo>
                    <a:pt x="56" y="41"/>
                    <a:pt x="25" y="71"/>
                    <a:pt x="4" y="108"/>
                  </a:cubicBezTo>
                  <a:cubicBezTo>
                    <a:pt x="0" y="114"/>
                    <a:pt x="11" y="120"/>
                    <a:pt x="15" y="114"/>
                  </a:cubicBezTo>
                  <a:cubicBezTo>
                    <a:pt x="36" y="77"/>
                    <a:pt x="66" y="47"/>
                    <a:pt x="90" y="13"/>
                  </a:cubicBezTo>
                  <a:cubicBezTo>
                    <a:pt x="95" y="6"/>
                    <a:pt x="84" y="0"/>
                    <a:pt x="80"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40" name="Freeform 22"/>
            <p:cNvSpPr>
              <a:spLocks/>
            </p:cNvSpPr>
            <p:nvPr/>
          </p:nvSpPr>
          <p:spPr bwMode="auto">
            <a:xfrm>
              <a:off x="2056" y="1964"/>
              <a:ext cx="530" cy="321"/>
            </a:xfrm>
            <a:custGeom>
              <a:avLst/>
              <a:gdLst>
                <a:gd name="T0" fmla="*/ 14 w 87"/>
                <a:gd name="T1" fmla="*/ 22 h 53"/>
                <a:gd name="T2" fmla="*/ 19 w 87"/>
                <a:gd name="T3" fmla="*/ 17 h 53"/>
                <a:gd name="T4" fmla="*/ 20 w 87"/>
                <a:gd name="T5" fmla="*/ 28 h 53"/>
                <a:gd name="T6" fmla="*/ 31 w 87"/>
                <a:gd name="T7" fmla="*/ 32 h 53"/>
                <a:gd name="T8" fmla="*/ 39 w 87"/>
                <a:gd name="T9" fmla="*/ 31 h 53"/>
                <a:gd name="T10" fmla="*/ 50 w 87"/>
                <a:gd name="T11" fmla="*/ 36 h 53"/>
                <a:gd name="T12" fmla="*/ 61 w 87"/>
                <a:gd name="T13" fmla="*/ 26 h 53"/>
                <a:gd name="T14" fmla="*/ 51 w 87"/>
                <a:gd name="T15" fmla="*/ 23 h 53"/>
                <a:gd name="T16" fmla="*/ 56 w 87"/>
                <a:gd name="T17" fmla="*/ 40 h 53"/>
                <a:gd name="T18" fmla="*/ 66 w 87"/>
                <a:gd name="T19" fmla="*/ 43 h 53"/>
                <a:gd name="T20" fmla="*/ 79 w 87"/>
                <a:gd name="T21" fmla="*/ 35 h 53"/>
                <a:gd name="T22" fmla="*/ 72 w 87"/>
                <a:gd name="T23" fmla="*/ 29 h 53"/>
                <a:gd name="T24" fmla="*/ 74 w 87"/>
                <a:gd name="T25" fmla="*/ 46 h 53"/>
                <a:gd name="T26" fmla="*/ 86 w 87"/>
                <a:gd name="T27" fmla="*/ 46 h 53"/>
                <a:gd name="T28" fmla="*/ 84 w 87"/>
                <a:gd name="T29" fmla="*/ 29 h 53"/>
                <a:gd name="T30" fmla="*/ 76 w 87"/>
                <a:gd name="T31" fmla="*/ 23 h 53"/>
                <a:gd name="T32" fmla="*/ 57 w 87"/>
                <a:gd name="T33" fmla="*/ 35 h 53"/>
                <a:gd name="T34" fmla="*/ 67 w 87"/>
                <a:gd name="T35" fmla="*/ 37 h 53"/>
                <a:gd name="T36" fmla="*/ 62 w 87"/>
                <a:gd name="T37" fmla="*/ 20 h 53"/>
                <a:gd name="T38" fmla="*/ 52 w 87"/>
                <a:gd name="T39" fmla="*/ 17 h 53"/>
                <a:gd name="T40" fmla="*/ 40 w 87"/>
                <a:gd name="T41" fmla="*/ 29 h 53"/>
                <a:gd name="T42" fmla="*/ 51 w 87"/>
                <a:gd name="T43" fmla="*/ 34 h 53"/>
                <a:gd name="T44" fmla="*/ 21 w 87"/>
                <a:gd name="T45" fmla="*/ 26 h 53"/>
                <a:gd name="T46" fmla="*/ 32 w 87"/>
                <a:gd name="T47" fmla="*/ 31 h 53"/>
                <a:gd name="T48" fmla="*/ 27 w 87"/>
                <a:gd name="T49" fmla="*/ 5 h 53"/>
                <a:gd name="T50" fmla="*/ 4 w 87"/>
                <a:gd name="T51" fmla="*/ 16 h 53"/>
                <a:gd name="T52" fmla="*/ 14 w 87"/>
                <a:gd name="T53" fmla="*/ 2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7" h="53">
                  <a:moveTo>
                    <a:pt x="14" y="22"/>
                  </a:moveTo>
                  <a:cubicBezTo>
                    <a:pt x="15" y="20"/>
                    <a:pt x="17" y="18"/>
                    <a:pt x="19" y="17"/>
                  </a:cubicBezTo>
                  <a:cubicBezTo>
                    <a:pt x="25" y="13"/>
                    <a:pt x="20" y="27"/>
                    <a:pt x="20" y="28"/>
                  </a:cubicBezTo>
                  <a:cubicBezTo>
                    <a:pt x="17" y="34"/>
                    <a:pt x="27" y="37"/>
                    <a:pt x="31" y="32"/>
                  </a:cubicBezTo>
                  <a:cubicBezTo>
                    <a:pt x="32" y="31"/>
                    <a:pt x="41" y="19"/>
                    <a:pt x="39" y="31"/>
                  </a:cubicBezTo>
                  <a:cubicBezTo>
                    <a:pt x="38" y="38"/>
                    <a:pt x="46" y="41"/>
                    <a:pt x="50" y="36"/>
                  </a:cubicBezTo>
                  <a:cubicBezTo>
                    <a:pt x="53" y="31"/>
                    <a:pt x="57" y="29"/>
                    <a:pt x="61" y="26"/>
                  </a:cubicBezTo>
                  <a:cubicBezTo>
                    <a:pt x="58" y="25"/>
                    <a:pt x="54" y="24"/>
                    <a:pt x="51" y="23"/>
                  </a:cubicBezTo>
                  <a:cubicBezTo>
                    <a:pt x="53" y="29"/>
                    <a:pt x="54" y="35"/>
                    <a:pt x="56" y="40"/>
                  </a:cubicBezTo>
                  <a:cubicBezTo>
                    <a:pt x="57" y="45"/>
                    <a:pt x="62" y="46"/>
                    <a:pt x="66" y="43"/>
                  </a:cubicBezTo>
                  <a:cubicBezTo>
                    <a:pt x="70" y="40"/>
                    <a:pt x="74" y="36"/>
                    <a:pt x="79" y="35"/>
                  </a:cubicBezTo>
                  <a:cubicBezTo>
                    <a:pt x="77" y="33"/>
                    <a:pt x="74" y="31"/>
                    <a:pt x="72" y="29"/>
                  </a:cubicBezTo>
                  <a:cubicBezTo>
                    <a:pt x="72" y="34"/>
                    <a:pt x="73" y="40"/>
                    <a:pt x="74" y="46"/>
                  </a:cubicBezTo>
                  <a:cubicBezTo>
                    <a:pt x="75" y="53"/>
                    <a:pt x="87" y="53"/>
                    <a:pt x="86" y="46"/>
                  </a:cubicBezTo>
                  <a:cubicBezTo>
                    <a:pt x="85" y="40"/>
                    <a:pt x="84" y="34"/>
                    <a:pt x="84" y="29"/>
                  </a:cubicBezTo>
                  <a:cubicBezTo>
                    <a:pt x="83" y="25"/>
                    <a:pt x="80" y="22"/>
                    <a:pt x="76" y="23"/>
                  </a:cubicBezTo>
                  <a:cubicBezTo>
                    <a:pt x="69" y="26"/>
                    <a:pt x="63" y="30"/>
                    <a:pt x="57" y="35"/>
                  </a:cubicBezTo>
                  <a:cubicBezTo>
                    <a:pt x="60" y="35"/>
                    <a:pt x="64" y="36"/>
                    <a:pt x="67" y="37"/>
                  </a:cubicBezTo>
                  <a:cubicBezTo>
                    <a:pt x="66" y="31"/>
                    <a:pt x="64" y="25"/>
                    <a:pt x="62" y="20"/>
                  </a:cubicBezTo>
                  <a:cubicBezTo>
                    <a:pt x="61" y="15"/>
                    <a:pt x="56" y="14"/>
                    <a:pt x="52" y="17"/>
                  </a:cubicBezTo>
                  <a:cubicBezTo>
                    <a:pt x="48" y="21"/>
                    <a:pt x="44" y="25"/>
                    <a:pt x="40" y="29"/>
                  </a:cubicBezTo>
                  <a:cubicBezTo>
                    <a:pt x="44" y="31"/>
                    <a:pt x="47" y="33"/>
                    <a:pt x="51" y="34"/>
                  </a:cubicBezTo>
                  <a:cubicBezTo>
                    <a:pt x="55" y="9"/>
                    <a:pt x="33" y="9"/>
                    <a:pt x="21" y="26"/>
                  </a:cubicBezTo>
                  <a:cubicBezTo>
                    <a:pt x="24" y="28"/>
                    <a:pt x="28" y="29"/>
                    <a:pt x="32" y="31"/>
                  </a:cubicBezTo>
                  <a:cubicBezTo>
                    <a:pt x="35" y="22"/>
                    <a:pt x="37" y="11"/>
                    <a:pt x="27" y="5"/>
                  </a:cubicBezTo>
                  <a:cubicBezTo>
                    <a:pt x="18" y="0"/>
                    <a:pt x="8" y="9"/>
                    <a:pt x="4" y="16"/>
                  </a:cubicBezTo>
                  <a:cubicBezTo>
                    <a:pt x="0" y="23"/>
                    <a:pt x="10" y="29"/>
                    <a:pt x="14"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sp>
        <p:nvSpPr>
          <p:cNvPr id="46" name="文本框 45"/>
          <p:cNvSpPr txBox="1"/>
          <p:nvPr/>
        </p:nvSpPr>
        <p:spPr>
          <a:xfrm>
            <a:off x="2409857" y="492210"/>
            <a:ext cx="7941597" cy="646331"/>
          </a:xfrm>
          <a:prstGeom prst="rect">
            <a:avLst/>
          </a:prstGeom>
          <a:noFill/>
        </p:spPr>
        <p:txBody>
          <a:bodyPr wrap="none" rtlCol="0">
            <a:spAutoFit/>
          </a:bodyPr>
          <a:lstStyle/>
          <a:p>
            <a:pPr algn="ctr"/>
            <a:r>
              <a:rPr lang="en-US" altLang="zh-CN" sz="3600" b="1" dirty="0">
                <a:solidFill>
                  <a:schemeClr val="accent4">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BÀI 23: SỰ SỐNG TRÊN TRÁI ĐẤT</a:t>
            </a:r>
            <a:endParaRPr lang="zh-CN" altLang="en-US" sz="3600" b="1" dirty="0">
              <a:solidFill>
                <a:schemeClr val="accent4">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endParaRPr>
          </a:p>
        </p:txBody>
      </p:sp>
    </p:spTree>
    <p:extLst>
      <p:ext uri="{BB962C8B-B14F-4D97-AF65-F5344CB8AC3E}">
        <p14:creationId xmlns:p14="http://schemas.microsoft.com/office/powerpoint/2010/main" val="17414602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randombar(horizontal)">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500" fill="hold"/>
                                        <p:tgtEl>
                                          <p:spTgt spid="19"/>
                                        </p:tgtEl>
                                        <p:attrNameLst>
                                          <p:attrName>ppt_x</p:attrName>
                                        </p:attrNameLst>
                                      </p:cBhvr>
                                      <p:tavLst>
                                        <p:tav tm="0">
                                          <p:val>
                                            <p:strVal val="#ppt_x"/>
                                          </p:val>
                                        </p:tav>
                                        <p:tav tm="100000">
                                          <p:val>
                                            <p:strVal val="#ppt_x"/>
                                          </p:val>
                                        </p:tav>
                                      </p:tavLst>
                                    </p:anim>
                                    <p:anim calcmode="lin" valueType="num">
                                      <p:cBhvr additive="base">
                                        <p:cTn id="13" dur="500" fill="hold"/>
                                        <p:tgtEl>
                                          <p:spTgt spid="19"/>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29"/>
                                        </p:tgtEl>
                                        <p:attrNameLst>
                                          <p:attrName>style.visibility</p:attrName>
                                        </p:attrNameLst>
                                      </p:cBhvr>
                                      <p:to>
                                        <p:strVal val="visible"/>
                                      </p:to>
                                    </p:set>
                                    <p:anim calcmode="lin" valueType="num">
                                      <p:cBhvr additive="base">
                                        <p:cTn id="16" dur="500" fill="hold"/>
                                        <p:tgtEl>
                                          <p:spTgt spid="29"/>
                                        </p:tgtEl>
                                        <p:attrNameLst>
                                          <p:attrName>ppt_x</p:attrName>
                                        </p:attrNameLst>
                                      </p:cBhvr>
                                      <p:tavLst>
                                        <p:tav tm="0">
                                          <p:val>
                                            <p:strVal val="#ppt_x"/>
                                          </p:val>
                                        </p:tav>
                                        <p:tav tm="100000">
                                          <p:val>
                                            <p:strVal val="#ppt_x"/>
                                          </p:val>
                                        </p:tav>
                                      </p:tavLst>
                                    </p:anim>
                                    <p:anim calcmode="lin" valueType="num">
                                      <p:cBhvr additive="base">
                                        <p:cTn id="17"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4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包图主题2">
  <a:themeElements>
    <a:clrScheme name="自定义 50">
      <a:dk1>
        <a:sysClr val="windowText" lastClr="000000"/>
      </a:dk1>
      <a:lt1>
        <a:sysClr val="window" lastClr="FFFFFF"/>
      </a:lt1>
      <a:dk2>
        <a:srgbClr val="44546A"/>
      </a:dk2>
      <a:lt2>
        <a:srgbClr val="E7E6E6"/>
      </a:lt2>
      <a:accent1>
        <a:srgbClr val="FFE469"/>
      </a:accent1>
      <a:accent2>
        <a:srgbClr val="FF9CAF"/>
      </a:accent2>
      <a:accent3>
        <a:srgbClr val="81D4DE"/>
      </a:accent3>
      <a:accent4>
        <a:srgbClr val="88E5A9"/>
      </a:accent4>
      <a:accent5>
        <a:srgbClr val="FFE469"/>
      </a:accent5>
      <a:accent6>
        <a:srgbClr val="FF9CAF"/>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373</TotalTime>
  <Words>1645</Words>
  <Application>Microsoft Office PowerPoint</Application>
  <PresentationFormat>Widescreen</PresentationFormat>
  <Paragraphs>143</Paragraphs>
  <Slides>22</Slides>
  <Notes>21</Notes>
  <HiddenSlides>0</HiddenSlides>
  <MMClips>2</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22</vt:i4>
      </vt:variant>
    </vt:vector>
  </HeadingPairs>
  <TitlesOfParts>
    <vt:vector size="34" baseType="lpstr">
      <vt:lpstr>微软雅黑</vt:lpstr>
      <vt:lpstr>宋体</vt:lpstr>
      <vt:lpstr>Arial</vt:lpstr>
      <vt:lpstr>Calibri</vt:lpstr>
      <vt:lpstr>Calibri Light</vt:lpstr>
      <vt:lpstr>Tahoma</vt:lpstr>
      <vt:lpstr>Times New Roman</vt:lpstr>
      <vt:lpstr>方正少儿简体</vt:lpstr>
      <vt:lpstr>汉仪喵魂体W</vt:lpstr>
      <vt:lpstr>Office Theme</vt:lpstr>
      <vt:lpstr>包图主题2</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ADMIN</cp:lastModifiedBy>
  <cp:revision>106</cp:revision>
  <dcterms:created xsi:type="dcterms:W3CDTF">2020-11-02T15:38:20Z</dcterms:created>
  <dcterms:modified xsi:type="dcterms:W3CDTF">2021-08-17T02:42:49Z</dcterms:modified>
</cp:coreProperties>
</file>