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9" r:id="rId3"/>
    <p:sldId id="262" r:id="rId4"/>
    <p:sldId id="264" r:id="rId5"/>
    <p:sldId id="263" r:id="rId6"/>
    <p:sldId id="265" r:id="rId7"/>
    <p:sldId id="270" r:id="rId8"/>
    <p:sldId id="266" r:id="rId9"/>
    <p:sldId id="267" r:id="rId10"/>
    <p:sldId id="268" r:id="rId11"/>
    <p:sldId id="269" r:id="rId12"/>
    <p:sldId id="273" r:id="rId13"/>
    <p:sldId id="275" r:id="rId14"/>
    <p:sldId id="274" r:id="rId15"/>
    <p:sldId id="281" r:id="rId16"/>
    <p:sldId id="282" r:id="rId17"/>
    <p:sldId id="283" r:id="rId18"/>
    <p:sldId id="289" r:id="rId19"/>
    <p:sldId id="290" r:id="rId20"/>
    <p:sldId id="286" r:id="rId21"/>
    <p:sldId id="285" r:id="rId22"/>
    <p:sldId id="287" r:id="rId23"/>
    <p:sldId id="284" r:id="rId24"/>
    <p:sldId id="276" r:id="rId25"/>
    <p:sldId id="277" r:id="rId26"/>
    <p:sldId id="278" r:id="rId27"/>
    <p:sldId id="280" r:id="rId28"/>
    <p:sldId id="279" r:id="rId29"/>
    <p:sldId id="291" r:id="rId30"/>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17/10/2024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17/10/2024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17/10/2024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17/10/2024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17/10/2024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17/10/2024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17/10/2024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17/10/2024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17/10/2024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17/10/2024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17/10/2024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17/10/2024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17/10/2024</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92099" y="-92546"/>
            <a:ext cx="1170623"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59633" y="987574"/>
            <a:ext cx="7884368" cy="249299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dirty="0">
                <a:ln/>
                <a:solidFill>
                  <a:schemeClr val="accent3"/>
                </a:solidFill>
                <a:effectLst/>
              </a:rPr>
              <a:t> </a:t>
            </a:r>
            <a:r>
              <a:rPr lang="en-US" sz="4000" b="1" cap="none" spc="0" dirty="0">
                <a:ln/>
                <a:solidFill>
                  <a:schemeClr val="accent3"/>
                </a:solidFill>
                <a:effectLst/>
              </a:rPr>
              <a:t>CHƯƠNG 2: TRÁI ĐẤT HÀNH TINH CỦA HỆ MẶT TRỜI</a:t>
            </a:r>
          </a:p>
          <a:p>
            <a:pPr algn="ctr"/>
            <a:r>
              <a:rPr lang="en-US" sz="4000" b="1" dirty="0">
                <a:ln/>
                <a:solidFill>
                  <a:schemeClr val="accent3"/>
                </a:solidFill>
              </a:rPr>
              <a:t>TIẾT 9-</a:t>
            </a:r>
            <a:r>
              <a:rPr lang="vi-VN" sz="4000" b="1" cap="none" spc="0" dirty="0">
                <a:ln/>
                <a:solidFill>
                  <a:schemeClr val="accent3"/>
                </a:solidFill>
                <a:effectLst/>
              </a:rPr>
              <a:t> Bài </a:t>
            </a:r>
            <a:r>
              <a:rPr lang="en-US" sz="4000" b="1" cap="none" spc="0" dirty="0">
                <a:ln/>
                <a:solidFill>
                  <a:schemeClr val="accent3"/>
                </a:solidFill>
                <a:effectLst/>
              </a:rPr>
              <a:t>6</a:t>
            </a:r>
            <a:r>
              <a:rPr lang="vi-VN" sz="4000" b="1" cap="none" spc="0" dirty="0">
                <a:ln/>
                <a:solidFill>
                  <a:schemeClr val="accent3"/>
                </a:solidFill>
                <a:effectLst/>
              </a:rPr>
              <a:t>: </a:t>
            </a:r>
          </a:p>
          <a:p>
            <a:pPr algn="just"/>
            <a:r>
              <a:rPr lang="vi-VN" sz="3600" b="1" cap="none" spc="0" dirty="0">
                <a:ln/>
                <a:solidFill>
                  <a:schemeClr val="accent3"/>
                </a:solidFill>
                <a:effectLst/>
              </a:rPr>
              <a:t>Trái Đất trong hệ Mặt Trời</a:t>
            </a:r>
            <a:endParaRPr lang="en-US" sz="3600" b="1" cap="none" spc="0" dirty="0">
              <a:ln/>
              <a:solidFill>
                <a:schemeClr val="accent3"/>
              </a:solidFill>
              <a:effectLst/>
            </a:endParaRPr>
          </a:p>
        </p:txBody>
      </p:sp>
      <p:pic>
        <p:nvPicPr>
          <p:cNvPr id="5" name="Picture 2">
            <a:extLst>
              <a:ext uri="{FF2B5EF4-FFF2-40B4-BE49-F238E27FC236}">
                <a16:creationId xmlns:a16="http://schemas.microsoft.com/office/drawing/2014/main" id="{751FF2DD-0FB9-4698-BCB5-2620192CD30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6876256" y="2592288"/>
            <a:ext cx="1854616" cy="2623220"/>
          </a:xfrm>
          <a:prstGeom prst="rect">
            <a:avLst/>
          </a:prstGeom>
        </p:spPr>
      </p:pic>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3030323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id="{6211987C-AFB4-42F4-807C-C222C4F070D3}"/>
              </a:ext>
            </a:extLst>
          </p:cNvPr>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extLst>
      <p:ext uri="{BB962C8B-B14F-4D97-AF65-F5344CB8AC3E}">
        <p14:creationId xmlns:p14="http://schemas.microsoft.com/office/powerpoint/2010/main" val="142233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a16="http://schemas.microsoft.com/office/drawing/2014/main"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a16="http://schemas.microsoft.com/office/drawing/2014/main"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a16="http://schemas.microsoft.com/office/drawing/2014/main" id="{1429378C-8421-473D-A9D6-10D367824D01}"/>
              </a:ext>
            </a:extLst>
          </p:cNvPr>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76102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968552" cy="32316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a:solidFill>
                  <a:srgbClr val="000000"/>
                </a:solidFill>
                <a:effectLst/>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hình cầu.</a:t>
            </a:r>
            <a:endParaRPr lang="en-US" sz="3600" b="0">
              <a:solidFill>
                <a:srgbClr val="000000"/>
              </a:solidFill>
              <a:effectLst/>
              <a:latin typeface="Times New Roman" panose="02020603050405020304" pitchFamily="18" charset="0"/>
            </a:endParaRPr>
          </a:p>
          <a:p>
            <a:pPr algn="just" rtl="0">
              <a:spcBef>
                <a:spcPts val="0"/>
              </a:spcBef>
              <a:spcAft>
                <a:spcPts val="0"/>
              </a:spcAft>
            </a:pPr>
            <a:r>
              <a:rPr lang="en-US" sz="2400">
                <a:solidFill>
                  <a:srgbClr val="000000"/>
                </a:solidFill>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bán kính Xích đạo là 6 378 km, diện tích bề mặt là 510 triệu km</a:t>
            </a:r>
            <a:r>
              <a:rPr lang="vi-VN" sz="2400" b="0" i="0" u="none" strike="noStrike" baseline="30000">
                <a:solidFill>
                  <a:srgbClr val="000000"/>
                </a:solidFill>
                <a:effectLst/>
                <a:latin typeface="Times New Roman" panose="02020603050405020304" pitchFamily="18" charset="0"/>
              </a:rPr>
              <a:t>2</a:t>
            </a:r>
            <a:r>
              <a:rPr lang="vi-VN" sz="2400" b="0" i="0" u="none" strike="noStrike">
                <a:solidFill>
                  <a:srgbClr val="000000"/>
                </a:solidFill>
                <a:effectLst/>
                <a:latin typeface="Times New Roman" panose="02020603050405020304" pitchFamily="18" charset="0"/>
              </a:rPr>
              <a:t>. </a:t>
            </a:r>
            <a:endParaRPr lang="en-US" sz="3600"/>
          </a:p>
          <a:p>
            <a:pPr algn="just" rtl="0">
              <a:spcBef>
                <a:spcPts val="0"/>
              </a:spcBef>
              <a:spcAft>
                <a:spcPts val="0"/>
              </a:spcAft>
            </a:pPr>
            <a:r>
              <a:rPr lang="en-US" sz="3600" b="0" i="0" u="none" strike="noStrike">
                <a:solidFill>
                  <a:srgbClr val="000000"/>
                </a:solidFill>
                <a:effectLst/>
                <a:latin typeface="Times New Roman" panose="02020603050405020304" pitchFamily="18" charset="0"/>
                <a:sym typeface="Wingdings" panose="05000000000000000000" pitchFamily="2" charset="2"/>
              </a:rPr>
              <a:t></a:t>
            </a:r>
            <a:r>
              <a:rPr lang="vi-VN" sz="2400" b="0" i="0" u="none" strike="noStrike">
                <a:solidFill>
                  <a:srgbClr val="000000"/>
                </a:solidFill>
                <a:effectLst/>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36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189B41D-D572-456E-968F-BBE72AC02B6B}"/>
              </a:ext>
            </a:extLst>
          </p:cNvPr>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a:extLst>
              <a:ext uri="{FF2B5EF4-FFF2-40B4-BE49-F238E27FC236}">
                <a16:creationId xmlns:a16="http://schemas.microsoft.com/office/drawing/2014/main"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a:extLst>
              <a:ext uri="{FF2B5EF4-FFF2-40B4-BE49-F238E27FC236}">
                <a16:creationId xmlns:a16="http://schemas.microsoft.com/office/drawing/2014/main"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a:extLst>
              <a:ext uri="{FF2B5EF4-FFF2-40B4-BE49-F238E27FC236}">
                <a16:creationId xmlns:a16="http://schemas.microsoft.com/office/drawing/2014/main"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a:extLst>
              <a:ext uri="{FF2B5EF4-FFF2-40B4-BE49-F238E27FC236}">
                <a16:creationId xmlns:a16="http://schemas.microsoft.com/office/drawing/2014/main"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a:extLst>
              <a:ext uri="{FF2B5EF4-FFF2-40B4-BE49-F238E27FC236}">
                <a16:creationId xmlns:a16="http://schemas.microsoft.com/office/drawing/2014/main"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01"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err="1">
                      <a:solidFill>
                        <a:srgbClr val="0070C0"/>
                      </a:solidFill>
                      <a:latin typeface="Times New Roman" panose="02020603050405020304" pitchFamily="18" charset="0"/>
                      <a:cs typeface="Times New Roman" panose="02020603050405020304" pitchFamily="18" charset="0"/>
                    </a:rPr>
                    <a:t>Phần</a:t>
                  </a:r>
                  <a:r>
                    <a:rPr lang="en-US" sz="2800" b="1">
                      <a:solidFill>
                        <a:srgbClr val="0070C0"/>
                      </a:solidFill>
                      <a:latin typeface="Times New Roman" panose="02020603050405020304" pitchFamily="18" charset="0"/>
                      <a:cs typeface="Times New Roman" panose="02020603050405020304" pitchFamily="18" charset="0"/>
                    </a:rPr>
                    <a:t> 1</a:t>
                  </a:r>
                  <a:endParaRPr lang="en-US" sz="2800" b="1" dirty="0">
                    <a:solidFill>
                      <a:srgbClr val="0070C0"/>
                    </a:solidFill>
                    <a:latin typeface="Times New Roman" panose="02020603050405020304" pitchFamily="18" charset="0"/>
                    <a:cs typeface="Times New Roman" panose="02020603050405020304" pitchFamily="18" charset="0"/>
                  </a:endParaRP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err="1">
                      <a:solidFill>
                        <a:srgbClr val="0070C0"/>
                      </a:solidFill>
                      <a:latin typeface="Times New Roman" panose="02020603050405020304" pitchFamily="18" charset="0"/>
                      <a:cs typeface="Times New Roman" panose="02020603050405020304" pitchFamily="18" charset="0"/>
                    </a:rPr>
                    <a:t>Phần</a:t>
                  </a:r>
                  <a:r>
                    <a:rPr lang="en-US" sz="3200" b="1">
                      <a:solidFill>
                        <a:srgbClr val="0070C0"/>
                      </a:solidFill>
                      <a:latin typeface="Times New Roman" panose="02020603050405020304" pitchFamily="18" charset="0"/>
                      <a:cs typeface="Times New Roman" panose="02020603050405020304" pitchFamily="18" charset="0"/>
                    </a:rPr>
                    <a:t> 2</a:t>
                  </a:r>
                  <a:endParaRPr lang="en-US" sz="3200" b="1" dirty="0">
                    <a:solidFill>
                      <a:srgbClr val="0070C0"/>
                    </a:solidFill>
                    <a:latin typeface="Times New Roman" panose="02020603050405020304" pitchFamily="18" charset="0"/>
                    <a:cs typeface="Times New Roman" panose="02020603050405020304" pitchFamily="18" charset="0"/>
                  </a:endParaRP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6" y="1184903"/>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br>
              <a:rPr lang="vi-VN"/>
            </a:br>
            <a:endParaRPr lang="vi-VN"/>
          </a:p>
        </p:txBody>
      </p:sp>
      <p:sp>
        <p:nvSpPr>
          <p:cNvPr id="4" name="Hình Bầu dục 3">
            <a:extLst>
              <a:ext uri="{FF2B5EF4-FFF2-40B4-BE49-F238E27FC236}">
                <a16:creationId xmlns:a16="http://schemas.microsoft.com/office/drawing/2014/main"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br>
              <a:rPr lang="vi-VN"/>
            </a:br>
            <a:endParaRPr lang="vi-VN"/>
          </a:p>
        </p:txBody>
      </p:sp>
      <p:sp>
        <p:nvSpPr>
          <p:cNvPr id="5" name="Hình Bầu dục 4">
            <a:extLst>
              <a:ext uri="{FF2B5EF4-FFF2-40B4-BE49-F238E27FC236}">
                <a16:creationId xmlns:a16="http://schemas.microsoft.com/office/drawing/2014/main"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a16="http://schemas.microsoft.com/office/drawing/2014/main"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a16="http://schemas.microsoft.com/office/drawing/2014/main"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a16="http://schemas.microsoft.com/office/drawing/2014/main"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a16="http://schemas.microsoft.com/office/drawing/2014/main"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extLst>
      <p:ext uri="{BB962C8B-B14F-4D97-AF65-F5344CB8AC3E}">
        <p14:creationId xmlns:p14="http://schemas.microsoft.com/office/powerpoint/2010/main" val="587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51EB060-80ED-41EC-B72F-7C9E9FEEBD01}"/>
              </a:ext>
            </a:extLst>
          </p:cNvPr>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a16="http://schemas.microsoft.com/office/drawing/2014/main" id="{737E757C-EF1A-4FC9-BB0D-F9325945FA01}"/>
              </a:ext>
            </a:extLst>
          </p:cNvPr>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id="{943C5B28-4110-45DD-96BA-AE22C8524DD3}"/>
              </a:ext>
            </a:extLst>
          </p:cNvPr>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43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FC432-A598-45A2-B7F3-83F00DCC73DD}"/>
              </a:ext>
            </a:extLst>
          </p:cNvPr>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85469EB6-0926-48C8-B003-8B1786EC7D99}"/>
              </a:ext>
            </a:extLst>
          </p:cNvPr>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extLst>
      <p:ext uri="{BB962C8B-B14F-4D97-AF65-F5344CB8AC3E}">
        <p14:creationId xmlns:p14="http://schemas.microsoft.com/office/powerpoint/2010/main" val="39846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635B2B2-1947-4DD8-8325-0861940DAF8F}"/>
              </a:ext>
            </a:extLst>
          </p:cNvPr>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extLst>
      <p:ext uri="{BB962C8B-B14F-4D97-AF65-F5344CB8AC3E}">
        <p14:creationId xmlns:p14="http://schemas.microsoft.com/office/powerpoint/2010/main" val="6882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13512C7-A9CA-4510-A139-9E641AAE4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a:extLst>
              <a:ext uri="{FF2B5EF4-FFF2-40B4-BE49-F238E27FC236}">
                <a16:creationId xmlns:a16="http://schemas.microsoft.com/office/drawing/2014/main" id="{B1C947CE-D639-49E2-BFAE-68C9A4618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a:extLst>
              <a:ext uri="{FF2B5EF4-FFF2-40B4-BE49-F238E27FC236}">
                <a16:creationId xmlns:a16="http://schemas.microsoft.com/office/drawing/2014/main" id="{BC1C4206-5D00-414A-B6F2-F90FE75C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a:extLst>
              <a:ext uri="{FF2B5EF4-FFF2-40B4-BE49-F238E27FC236}">
                <a16:creationId xmlns:a16="http://schemas.microsoft.com/office/drawing/2014/main" id="{990F78BF-5C85-4977-81A1-FD92BB64C2C5}"/>
              </a:ext>
            </a:extLst>
          </p:cNvPr>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a:extLst>
              <a:ext uri="{FF2B5EF4-FFF2-40B4-BE49-F238E27FC236}">
                <a16:creationId xmlns:a16="http://schemas.microsoft.com/office/drawing/2014/main" id="{A30CBF55-F2EF-4737-A914-43DA1D2D8E4D}"/>
              </a:ext>
            </a:extLst>
          </p:cNvPr>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a:extLst>
              <a:ext uri="{FF2B5EF4-FFF2-40B4-BE49-F238E27FC236}">
                <a16:creationId xmlns:a16="http://schemas.microsoft.com/office/drawing/2014/main" id="{6824CC90-AE37-4AC9-A3F8-DB191F3549E8}"/>
              </a:ext>
            </a:extLst>
          </p:cNvPr>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extLst>
      <p:ext uri="{BB962C8B-B14F-4D97-AF65-F5344CB8AC3E}">
        <p14:creationId xmlns:p14="http://schemas.microsoft.com/office/powerpoint/2010/main" val="2671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798A705-0A4F-4CDE-98E4-8010237B000A}"/>
              </a:ext>
            </a:extLst>
          </p:cNvPr>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50D8B-5037-4A7D-8B7F-B660D43AE026}"/>
              </a:ext>
            </a:extLst>
          </p:cNvPr>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270930"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Khái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7501605"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Vị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225046"/>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149,6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km.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quay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768" y="915566"/>
            <a:ext cx="6538008" cy="1815882"/>
          </a:xfrm>
          <a:prstGeom prst="rect">
            <a:avLst/>
          </a:prstGeom>
          <a:noFill/>
        </p:spPr>
        <p:txBody>
          <a:bodyPr wrap="non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5830892" cy="523220"/>
          </a:xfrm>
          <a:prstGeom prst="rect">
            <a:avLst/>
          </a:prstGeom>
        </p:spPr>
        <p:txBody>
          <a:bodyPr wrap="none">
            <a:spAutoFit/>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Vị trí Trái Đất trong hệ Mặt Trời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3361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6573659"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Hình dạng và kích thước của Trái Đất</a:t>
            </a:r>
          </a:p>
        </p:txBody>
      </p:sp>
      <p:pic>
        <p:nvPicPr>
          <p:cNvPr id="3" name="Picture 2" descr="C:\Users\ADMIN\AppData\Local\Temp\Rar$DRa10556.1812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30730"/>
            <a:ext cx="2880320" cy="4245276"/>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2555776" cy="2308324"/>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id="{18FB5E11-56F2-497A-A8C6-67D63E229607}"/>
              </a:ext>
            </a:extLst>
          </p:cNvPr>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chemeClr val="accent1"/>
                </a:solidFill>
                <a:effectLst>
                  <a:outerShdw blurRad="38100" dist="25400" dir="5400000" algn="ctr" rotWithShape="0">
                    <a:srgbClr val="6E747A">
                      <a:alpha val="43000"/>
                    </a:srgbClr>
                  </a:outerShdw>
                </a:effectLst>
              </a:rPr>
              <a:t>A</a:t>
            </a:r>
            <a:r>
              <a:rPr lang="vi-VN" sz="2800" b="1">
                <a:ln w="0"/>
                <a:solidFill>
                  <a:schemeClr val="accent1"/>
                </a:solidFill>
                <a:effectLst>
                  <a:outerShdw blurRad="38100" dist="25400" dir="5400000" algn="ctr" rotWithShape="0">
                    <a:srgbClr val="6E747A">
                      <a:alpha val="43000"/>
                    </a:srgbClr>
                  </a:outerShdw>
                </a:effectLst>
              </a:rPr>
              <a:t>. Hình dạng </a:t>
            </a:r>
            <a:r>
              <a:rPr lang="vi-VN" sz="2800" b="1" dirty="0">
                <a:ln w="0"/>
                <a:solidFill>
                  <a:schemeClr val="accent1"/>
                </a:solidFill>
                <a:effectLst>
                  <a:outerShdw blurRad="38100" dist="25400" dir="5400000" algn="ctr" rotWithShape="0">
                    <a:srgbClr val="6E747A">
                      <a:alpha val="43000"/>
                    </a:srgbClr>
                  </a:outerShdw>
                </a:effectLst>
              </a:rPr>
              <a:t>của Trái Đất</a:t>
            </a:r>
          </a:p>
        </p:txBody>
      </p:sp>
    </p:spTree>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extLst>
      <p:ext uri="{BB962C8B-B14F-4D97-AF65-F5344CB8AC3E}">
        <p14:creationId xmlns:p14="http://schemas.microsoft.com/office/powerpoint/2010/main" val="1427962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extLst>
      <p:ext uri="{BB962C8B-B14F-4D97-AF65-F5344CB8AC3E}">
        <p14:creationId xmlns:p14="http://schemas.microsoft.com/office/powerpoint/2010/main" val="4020642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1280</Words>
  <Application>Microsoft Office PowerPoint</Application>
  <PresentationFormat>On-screen Show (16:9)</PresentationFormat>
  <Paragraphs>109</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宋体</vt:lpstr>
      <vt:lpstr>Arial</vt:lpstr>
      <vt:lpstr>Calibri</vt:lpstr>
      <vt:lpstr>Encode Sans</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54</cp:revision>
  <dcterms:created xsi:type="dcterms:W3CDTF">2021-08-12T13:33:35Z</dcterms:created>
  <dcterms:modified xsi:type="dcterms:W3CDTF">2024-10-17T01:53:25Z</dcterms:modified>
</cp:coreProperties>
</file>