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5" r:id="rId2"/>
    <p:sldId id="349" r:id="rId3"/>
    <p:sldId id="470" r:id="rId4"/>
    <p:sldId id="267" r:id="rId5"/>
    <p:sldId id="387" r:id="rId6"/>
    <p:sldId id="308" r:id="rId7"/>
    <p:sldId id="396" r:id="rId8"/>
    <p:sldId id="401" r:id="rId9"/>
    <p:sldId id="357" r:id="rId10"/>
    <p:sldId id="397" r:id="rId11"/>
    <p:sldId id="398" r:id="rId12"/>
    <p:sldId id="463" r:id="rId13"/>
    <p:sldId id="464" r:id="rId14"/>
    <p:sldId id="465" r:id="rId15"/>
    <p:sldId id="466" r:id="rId16"/>
    <p:sldId id="467" r:id="rId17"/>
    <p:sldId id="468" r:id="rId18"/>
    <p:sldId id="469" r:id="rId19"/>
    <p:sldId id="274" r:id="rId20"/>
    <p:sldId id="382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DejaVu Serif" panose="020B0604020202020204" charset="0"/>
      <p:regular r:id="rId27"/>
      <p:bold r:id="rId28"/>
      <p:italic r:id="rId29"/>
      <p:boldItalic r:id="rId30"/>
    </p:embeddedFont>
    <p:embeddedFont>
      <p:font typeface="Constantia" panose="02030602050306030303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Kiểu Sáng 1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Kiểu Sáng 1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5A9F2-9B7D-45E7-804C-23DB2DC3E539}" type="datetimeFigureOut">
              <a:rPr lang="en-US" smtClean="0"/>
              <a:t>30/11/2022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FFA82-680D-4A9F-89B1-1DA892B1E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6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FFA82-680D-4A9F-89B1-1DA892B1EE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1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0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1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2343257/past-simple-tense-regular-verb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iniimpresionismo.blogspot.com/2021/03/wordwall.html" TargetMode="Externa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51BE1D3-5B9D-44D8-8541-2C0A48680D0C}"/>
              </a:ext>
            </a:extLst>
          </p:cNvPr>
          <p:cNvSpPr txBox="1">
            <a:spLocks/>
          </p:cNvSpPr>
          <p:nvPr/>
        </p:nvSpPr>
        <p:spPr>
          <a:xfrm>
            <a:off x="2714977" y="1852868"/>
            <a:ext cx="5611442" cy="997806"/>
          </a:xfrm>
          <a:prstGeom prst="roundRect">
            <a:avLst>
              <a:gd name="adj" fmla="val 50000"/>
            </a:avLst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4320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verbs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4DBAEFB-85EB-401B-9729-DB221FDC5458}"/>
              </a:ext>
            </a:extLst>
          </p:cNvPr>
          <p:cNvSpPr txBox="1">
            <a:spLocks/>
          </p:cNvSpPr>
          <p:nvPr/>
        </p:nvSpPr>
        <p:spPr>
          <a:xfrm>
            <a:off x="1463085" y="1852868"/>
            <a:ext cx="1103256" cy="997806"/>
          </a:xfrm>
          <a:prstGeom prst="teardrop">
            <a:avLst/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BD876-69F9-4061-AE37-54B4CE2A5163}"/>
              </a:ext>
            </a:extLst>
          </p:cNvPr>
          <p:cNvSpPr/>
          <p:nvPr/>
        </p:nvSpPr>
        <p:spPr>
          <a:xfrm>
            <a:off x="1673815" y="3000715"/>
            <a:ext cx="5323013" cy="1111286"/>
          </a:xfrm>
          <a:prstGeom prst="roundRect">
            <a:avLst>
              <a:gd name="adj" fmla="val 0"/>
            </a:avLst>
          </a:prstGeom>
          <a:solidFill>
            <a:srgbClr val="F0F0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phủ định (-)</a:t>
            </a:r>
            <a:endParaRPr lang="en-SG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F5A409-8073-4DBE-9C89-4D9EFF3A1C52}"/>
              </a:ext>
            </a:extLst>
          </p:cNvPr>
          <p:cNvSpPr/>
          <p:nvPr/>
        </p:nvSpPr>
        <p:spPr>
          <a:xfrm>
            <a:off x="4662776" y="380515"/>
            <a:ext cx="8962451" cy="116977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Form</a:t>
            </a:r>
            <a:r>
              <a:rPr lang="en-SG" sz="54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  </a:t>
            </a:r>
            <a:r>
              <a:rPr lang="en-SG" sz="5400" b="1" i="1">
                <a:solidFill>
                  <a:srgbClr val="FFFF00"/>
                </a:solidFill>
                <a:latin typeface="Adobe Caslon Pro" panose="0205050205050A020403" pitchFamily="18" charset="0"/>
              </a:rPr>
              <a:t>(Cấu trúc)</a:t>
            </a:r>
            <a:endParaRPr lang="en-SG" sz="8100" b="1" i="1">
              <a:solidFill>
                <a:srgbClr val="FFFF00"/>
              </a:solidFill>
              <a:latin typeface="Adobe Caslon Pro" panose="0205050205050A020403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DD995E-8A23-4663-9500-A98DABE0CA62}"/>
              </a:ext>
            </a:extLst>
          </p:cNvPr>
          <p:cNvGrpSpPr/>
          <p:nvPr/>
        </p:nvGrpSpPr>
        <p:grpSpPr>
          <a:xfrm>
            <a:off x="1631416" y="4424798"/>
            <a:ext cx="6062720" cy="1148970"/>
            <a:chOff x="1082070" y="2734856"/>
            <a:chExt cx="4041813" cy="7659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891324-3116-4967-9B4B-4D0423A740BD}"/>
                </a:ext>
              </a:extLst>
            </p:cNvPr>
            <p:cNvGrpSpPr/>
            <p:nvPr/>
          </p:nvGrpSpPr>
          <p:grpSpPr>
            <a:xfrm>
              <a:off x="1082070" y="2734856"/>
              <a:ext cx="4041813" cy="765980"/>
              <a:chOff x="1114343" y="2941967"/>
              <a:chExt cx="4041813" cy="76598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1B02BAD-E4A4-4625-9887-4564669C42D1}"/>
                  </a:ext>
                </a:extLst>
              </p:cNvPr>
              <p:cNvSpPr/>
              <p:nvPr/>
            </p:nvSpPr>
            <p:spPr>
              <a:xfrm>
                <a:off x="1114343" y="2941967"/>
                <a:ext cx="4036355" cy="740857"/>
              </a:xfrm>
              <a:prstGeom prst="rect">
                <a:avLst/>
              </a:prstGeom>
              <a:solidFill>
                <a:srgbClr val="FF2F2F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D8C4AF7-F03B-40B6-85CA-52C114197181}"/>
                  </a:ext>
                </a:extLst>
              </p:cNvPr>
              <p:cNvSpPr/>
              <p:nvPr/>
            </p:nvSpPr>
            <p:spPr>
              <a:xfrm>
                <a:off x="1148066" y="2967090"/>
                <a:ext cx="4008090" cy="7408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87B618D-F388-413A-9D41-883E51566409}"/>
                </a:ext>
              </a:extLst>
            </p:cNvPr>
            <p:cNvSpPr/>
            <p:nvPr/>
          </p:nvSpPr>
          <p:spPr>
            <a:xfrm>
              <a:off x="1110336" y="2860006"/>
              <a:ext cx="4008089" cy="568970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8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</a:t>
              </a:r>
              <a:r>
                <a:rPr lang="en-SG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didn’t + V 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...</a:t>
              </a:r>
              <a:endParaRPr lang="en-SG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185B678-9D1D-4BF3-AF3A-B42BD1ECD0EF}"/>
              </a:ext>
            </a:extLst>
          </p:cNvPr>
          <p:cNvSpPr txBox="1"/>
          <p:nvPr/>
        </p:nvSpPr>
        <p:spPr>
          <a:xfrm>
            <a:off x="9543182" y="3172941"/>
            <a:ext cx="785899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5B4B9B-F026-4B9E-AFEB-658772498058}"/>
              </a:ext>
            </a:extLst>
          </p:cNvPr>
          <p:cNvSpPr txBox="1"/>
          <p:nvPr/>
        </p:nvSpPr>
        <p:spPr>
          <a:xfrm>
            <a:off x="8945954" y="2517899"/>
            <a:ext cx="66016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E3F2DD-314C-42A9-928C-3A20A94FBE05}"/>
              </a:ext>
            </a:extLst>
          </p:cNvPr>
          <p:cNvGrpSpPr/>
          <p:nvPr/>
        </p:nvGrpSpPr>
        <p:grpSpPr>
          <a:xfrm>
            <a:off x="2123426" y="6350524"/>
            <a:ext cx="6097019" cy="1304984"/>
            <a:chOff x="7506918" y="3612850"/>
            <a:chExt cx="4064679" cy="86998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492D746-5884-428E-B273-1764245C7B6A}"/>
                </a:ext>
              </a:extLst>
            </p:cNvPr>
            <p:cNvGrpSpPr/>
            <p:nvPr/>
          </p:nvGrpSpPr>
          <p:grpSpPr>
            <a:xfrm>
              <a:off x="7506918" y="3612850"/>
              <a:ext cx="3527855" cy="869989"/>
              <a:chOff x="7104048" y="5328194"/>
              <a:chExt cx="3307912" cy="790845"/>
            </a:xfrm>
          </p:grpSpPr>
          <p:sp>
            <p:nvSpPr>
              <p:cNvPr id="17" name="Cloud 16">
                <a:extLst>
                  <a:ext uri="{FF2B5EF4-FFF2-40B4-BE49-F238E27FC236}">
                    <a16:creationId xmlns:a16="http://schemas.microsoft.com/office/drawing/2014/main" id="{BE5DD4F3-46FC-470E-AE36-4272915838F6}"/>
                  </a:ext>
                </a:extLst>
              </p:cNvPr>
              <p:cNvSpPr/>
              <p:nvPr/>
            </p:nvSpPr>
            <p:spPr>
              <a:xfrm flipV="1">
                <a:off x="7473827" y="5328194"/>
                <a:ext cx="2938133" cy="771420"/>
              </a:xfrm>
              <a:prstGeom prst="cloud">
                <a:avLst/>
              </a:prstGeom>
              <a:solidFill>
                <a:srgbClr val="FFF4E2"/>
              </a:solidFill>
              <a:ln>
                <a:solidFill>
                  <a:srgbClr val="9B82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pic>
            <p:nvPicPr>
              <p:cNvPr id="19" name="Picture 18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A6A55074-9176-4A43-9088-BD54F9E213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78" t="26778" r="22602" b="19149"/>
              <a:stretch/>
            </p:blipFill>
            <p:spPr>
              <a:xfrm>
                <a:off x="7104048" y="5386886"/>
                <a:ext cx="739559" cy="732153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AA3986-24F0-4CBA-BEE1-FC6DD240982F}"/>
                </a:ext>
              </a:extLst>
            </p:cNvPr>
            <p:cNvSpPr txBox="1"/>
            <p:nvPr/>
          </p:nvSpPr>
          <p:spPr>
            <a:xfrm>
              <a:off x="8165549" y="3882543"/>
              <a:ext cx="3406048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SG" sz="4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didn’t = did not.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8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51BE1D3-5B9D-44D8-8541-2C0A48680D0C}"/>
              </a:ext>
            </a:extLst>
          </p:cNvPr>
          <p:cNvSpPr txBox="1">
            <a:spLocks/>
          </p:cNvSpPr>
          <p:nvPr/>
        </p:nvSpPr>
        <p:spPr>
          <a:xfrm>
            <a:off x="2714977" y="1852868"/>
            <a:ext cx="5611442" cy="997806"/>
          </a:xfrm>
          <a:prstGeom prst="roundRect">
            <a:avLst>
              <a:gd name="adj" fmla="val 50000"/>
            </a:avLst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4320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verbs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4DBAEFB-85EB-401B-9729-DB221FDC5458}"/>
              </a:ext>
            </a:extLst>
          </p:cNvPr>
          <p:cNvSpPr txBox="1">
            <a:spLocks/>
          </p:cNvSpPr>
          <p:nvPr/>
        </p:nvSpPr>
        <p:spPr>
          <a:xfrm>
            <a:off x="1463085" y="1852868"/>
            <a:ext cx="1103256" cy="997806"/>
          </a:xfrm>
          <a:prstGeom prst="teardrop">
            <a:avLst/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BD876-69F9-4061-AE37-54B4CE2A5163}"/>
              </a:ext>
            </a:extLst>
          </p:cNvPr>
          <p:cNvSpPr/>
          <p:nvPr/>
        </p:nvSpPr>
        <p:spPr>
          <a:xfrm>
            <a:off x="1574696" y="2910314"/>
            <a:ext cx="8962449" cy="1111286"/>
          </a:xfrm>
          <a:prstGeom prst="roundRect">
            <a:avLst>
              <a:gd name="adj" fmla="val 0"/>
            </a:avLst>
          </a:prstGeom>
          <a:solidFill>
            <a:srgbClr val="F0F0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(?): </a:t>
            </a:r>
            <a:r>
              <a:rPr lang="en-SG" sz="3600" b="1">
                <a:solidFill>
                  <a:srgbClr val="FE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Yes/No Question</a:t>
            </a:r>
            <a:endParaRPr lang="en-SG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F5A409-8073-4DBE-9C89-4D9EFF3A1C52}"/>
              </a:ext>
            </a:extLst>
          </p:cNvPr>
          <p:cNvSpPr/>
          <p:nvPr/>
        </p:nvSpPr>
        <p:spPr>
          <a:xfrm>
            <a:off x="4662776" y="380515"/>
            <a:ext cx="8962451" cy="116977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Form</a:t>
            </a:r>
            <a:r>
              <a:rPr lang="en-SG" sz="54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  </a:t>
            </a:r>
            <a:r>
              <a:rPr lang="en-SG" sz="5400" b="1" i="1">
                <a:solidFill>
                  <a:srgbClr val="FFFF00"/>
                </a:solidFill>
                <a:latin typeface="Adobe Caslon Pro" panose="0205050205050A020403" pitchFamily="18" charset="0"/>
              </a:rPr>
              <a:t>(Cấu trúc)</a:t>
            </a:r>
            <a:endParaRPr lang="en-SG" sz="8100" b="1" i="1">
              <a:solidFill>
                <a:srgbClr val="FFFF00"/>
              </a:solidFill>
              <a:latin typeface="Adobe Caslon Pro" panose="0205050205050A020403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DD995E-8A23-4663-9500-A98DABE0CA62}"/>
              </a:ext>
            </a:extLst>
          </p:cNvPr>
          <p:cNvGrpSpPr/>
          <p:nvPr/>
        </p:nvGrpSpPr>
        <p:grpSpPr>
          <a:xfrm>
            <a:off x="1631416" y="4368743"/>
            <a:ext cx="6062720" cy="1148970"/>
            <a:chOff x="1082070" y="2734856"/>
            <a:chExt cx="4041813" cy="7659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891324-3116-4967-9B4B-4D0423A740BD}"/>
                </a:ext>
              </a:extLst>
            </p:cNvPr>
            <p:cNvGrpSpPr/>
            <p:nvPr/>
          </p:nvGrpSpPr>
          <p:grpSpPr>
            <a:xfrm>
              <a:off x="1082070" y="2734856"/>
              <a:ext cx="4041813" cy="765980"/>
              <a:chOff x="1114343" y="2941967"/>
              <a:chExt cx="4041813" cy="76598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1B02BAD-E4A4-4625-9887-4564669C42D1}"/>
                  </a:ext>
                </a:extLst>
              </p:cNvPr>
              <p:cNvSpPr/>
              <p:nvPr/>
            </p:nvSpPr>
            <p:spPr>
              <a:xfrm>
                <a:off x="1114343" y="2941967"/>
                <a:ext cx="4036355" cy="740857"/>
              </a:xfrm>
              <a:prstGeom prst="rect">
                <a:avLst/>
              </a:prstGeom>
              <a:solidFill>
                <a:srgbClr val="FF2F2F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D8C4AF7-F03B-40B6-85CA-52C114197181}"/>
                  </a:ext>
                </a:extLst>
              </p:cNvPr>
              <p:cNvSpPr/>
              <p:nvPr/>
            </p:nvSpPr>
            <p:spPr>
              <a:xfrm>
                <a:off x="1148066" y="2967090"/>
                <a:ext cx="4008090" cy="7408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87B618D-F388-413A-9D41-883E51566409}"/>
                </a:ext>
              </a:extLst>
            </p:cNvPr>
            <p:cNvSpPr/>
            <p:nvPr/>
          </p:nvSpPr>
          <p:spPr>
            <a:xfrm>
              <a:off x="1110336" y="2860006"/>
              <a:ext cx="4008089" cy="568970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Did 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SG" sz="48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  <a:r>
                <a:rPr lang="en-SG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 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…?</a:t>
              </a:r>
              <a:endParaRPr lang="en-SG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185B678-9D1D-4BF3-AF3A-B42BD1ECD0EF}"/>
              </a:ext>
            </a:extLst>
          </p:cNvPr>
          <p:cNvSpPr txBox="1"/>
          <p:nvPr/>
        </p:nvSpPr>
        <p:spPr>
          <a:xfrm>
            <a:off x="9961586" y="3417029"/>
            <a:ext cx="785899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5B4B9B-F026-4B9E-AFEB-658772498058}"/>
              </a:ext>
            </a:extLst>
          </p:cNvPr>
          <p:cNvSpPr txBox="1"/>
          <p:nvPr/>
        </p:nvSpPr>
        <p:spPr>
          <a:xfrm>
            <a:off x="9559717" y="2632199"/>
            <a:ext cx="66016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2BAADB-5EBE-4168-AF66-ADD037EE922F}"/>
              </a:ext>
            </a:extLst>
          </p:cNvPr>
          <p:cNvSpPr/>
          <p:nvPr/>
        </p:nvSpPr>
        <p:spPr>
          <a:xfrm>
            <a:off x="2965843" y="5868390"/>
            <a:ext cx="4812158" cy="85345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</a:t>
            </a:r>
            <a:r>
              <a:rPr lang="en-SG" sz="4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SG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SG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4DFE3DB-0555-4AB9-B508-72D6ED1B4F26}"/>
              </a:ext>
            </a:extLst>
          </p:cNvPr>
          <p:cNvSpPr/>
          <p:nvPr/>
        </p:nvSpPr>
        <p:spPr>
          <a:xfrm>
            <a:off x="2965843" y="6899202"/>
            <a:ext cx="4812158" cy="85345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</a:t>
            </a:r>
            <a:r>
              <a:rPr lang="en-SG" sz="4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SG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didn’t.</a:t>
            </a:r>
            <a:endParaRPr lang="en-SG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Tick check and cross mark in cirlces vector">
            <a:extLst>
              <a:ext uri="{FF2B5EF4-FFF2-40B4-BE49-F238E27FC236}">
                <a16:creationId xmlns:a16="http://schemas.microsoft.com/office/drawing/2014/main" id="{E417A983-B2C6-407B-8CAC-0169DE0EF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3" t="28183" r="4850" b="31333"/>
          <a:stretch/>
        </p:blipFill>
        <p:spPr bwMode="auto">
          <a:xfrm>
            <a:off x="2210875" y="6899203"/>
            <a:ext cx="710933" cy="712418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ick check and cross mark in cirlces vector">
            <a:extLst>
              <a:ext uri="{FF2B5EF4-FFF2-40B4-BE49-F238E27FC236}">
                <a16:creationId xmlns:a16="http://schemas.microsoft.com/office/drawing/2014/main" id="{A2F28589-0543-428F-8712-21409FC88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28183" r="53668" b="31333"/>
          <a:stretch/>
        </p:blipFill>
        <p:spPr bwMode="auto">
          <a:xfrm>
            <a:off x="2241173" y="5873467"/>
            <a:ext cx="710933" cy="712418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1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51BE1D3-5B9D-44D8-8541-2C0A48680D0C}"/>
              </a:ext>
            </a:extLst>
          </p:cNvPr>
          <p:cNvSpPr txBox="1">
            <a:spLocks/>
          </p:cNvSpPr>
          <p:nvPr/>
        </p:nvSpPr>
        <p:spPr>
          <a:xfrm>
            <a:off x="2714977" y="1852868"/>
            <a:ext cx="5611442" cy="997806"/>
          </a:xfrm>
          <a:prstGeom prst="roundRect">
            <a:avLst>
              <a:gd name="adj" fmla="val 50000"/>
            </a:avLst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4320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verbs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4DBAEFB-85EB-401B-9729-DB221FDC5458}"/>
              </a:ext>
            </a:extLst>
          </p:cNvPr>
          <p:cNvSpPr txBox="1">
            <a:spLocks/>
          </p:cNvSpPr>
          <p:nvPr/>
        </p:nvSpPr>
        <p:spPr>
          <a:xfrm>
            <a:off x="1463085" y="1852868"/>
            <a:ext cx="1103256" cy="997806"/>
          </a:xfrm>
          <a:prstGeom prst="teardrop">
            <a:avLst/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BD876-69F9-4061-AE37-54B4CE2A5163}"/>
              </a:ext>
            </a:extLst>
          </p:cNvPr>
          <p:cNvSpPr/>
          <p:nvPr/>
        </p:nvSpPr>
        <p:spPr>
          <a:xfrm>
            <a:off x="1574696" y="3021500"/>
            <a:ext cx="8962449" cy="1111286"/>
          </a:xfrm>
          <a:prstGeom prst="roundRect">
            <a:avLst>
              <a:gd name="adj" fmla="val 0"/>
            </a:avLst>
          </a:prstGeom>
          <a:solidFill>
            <a:srgbClr val="F0F0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(?): </a:t>
            </a:r>
            <a:r>
              <a:rPr lang="en-SG" sz="3600" b="1">
                <a:solidFill>
                  <a:srgbClr val="FE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Wh-Question</a:t>
            </a:r>
            <a:endParaRPr lang="en-SG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F5A409-8073-4DBE-9C89-4D9EFF3A1C52}"/>
              </a:ext>
            </a:extLst>
          </p:cNvPr>
          <p:cNvSpPr/>
          <p:nvPr/>
        </p:nvSpPr>
        <p:spPr>
          <a:xfrm>
            <a:off x="4662776" y="380515"/>
            <a:ext cx="8962451" cy="116977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Form</a:t>
            </a:r>
            <a:r>
              <a:rPr lang="en-SG" sz="54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  </a:t>
            </a:r>
            <a:r>
              <a:rPr lang="en-SG" sz="5400" b="1" i="1">
                <a:solidFill>
                  <a:srgbClr val="FFFF00"/>
                </a:solidFill>
                <a:latin typeface="Adobe Caslon Pro" panose="0205050205050A020403" pitchFamily="18" charset="0"/>
              </a:rPr>
              <a:t>(Cấu trúc)</a:t>
            </a:r>
            <a:endParaRPr lang="en-SG" sz="8100" b="1" i="1">
              <a:solidFill>
                <a:srgbClr val="FFFF00"/>
              </a:solidFill>
              <a:latin typeface="Adobe Caslon Pro" panose="0205050205050A020403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DD995E-8A23-4663-9500-A98DABE0CA62}"/>
              </a:ext>
            </a:extLst>
          </p:cNvPr>
          <p:cNvGrpSpPr/>
          <p:nvPr/>
        </p:nvGrpSpPr>
        <p:grpSpPr>
          <a:xfrm>
            <a:off x="3960278" y="4434521"/>
            <a:ext cx="8369214" cy="992244"/>
            <a:chOff x="1082070" y="2734856"/>
            <a:chExt cx="4041813" cy="7659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891324-3116-4967-9B4B-4D0423A740BD}"/>
                </a:ext>
              </a:extLst>
            </p:cNvPr>
            <p:cNvGrpSpPr/>
            <p:nvPr/>
          </p:nvGrpSpPr>
          <p:grpSpPr>
            <a:xfrm>
              <a:off x="1082070" y="2734856"/>
              <a:ext cx="4041813" cy="765980"/>
              <a:chOff x="1114343" y="2941967"/>
              <a:chExt cx="4041813" cy="76598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1B02BAD-E4A4-4625-9887-4564669C42D1}"/>
                  </a:ext>
                </a:extLst>
              </p:cNvPr>
              <p:cNvSpPr/>
              <p:nvPr/>
            </p:nvSpPr>
            <p:spPr>
              <a:xfrm>
                <a:off x="1114343" y="2941967"/>
                <a:ext cx="4036355" cy="740857"/>
              </a:xfrm>
              <a:prstGeom prst="rect">
                <a:avLst/>
              </a:prstGeom>
              <a:solidFill>
                <a:srgbClr val="FF2F2F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D8C4AF7-F03B-40B6-85CA-52C114197181}"/>
                  </a:ext>
                </a:extLst>
              </p:cNvPr>
              <p:cNvSpPr/>
              <p:nvPr/>
            </p:nvSpPr>
            <p:spPr>
              <a:xfrm>
                <a:off x="1148066" y="2967090"/>
                <a:ext cx="4008090" cy="7408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87B618D-F388-413A-9D41-883E51566409}"/>
                </a:ext>
              </a:extLst>
            </p:cNvPr>
            <p:cNvSpPr/>
            <p:nvPr/>
          </p:nvSpPr>
          <p:spPr>
            <a:xfrm>
              <a:off x="1110336" y="2860006"/>
              <a:ext cx="4008089" cy="568970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</a:t>
              </a:r>
              <a:r>
                <a:rPr lang="en-SG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SG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did </a:t>
              </a:r>
              <a:r>
                <a:rPr lang="en-SG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SG" sz="48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</a:t>
              </a:r>
              <a:r>
                <a:rPr lang="en-SG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</a:t>
              </a:r>
              <a:r>
                <a:rPr lang="en-SG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V(o) </a:t>
              </a:r>
              <a:r>
                <a:rPr lang="en-SG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…?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185B678-9D1D-4BF3-AF3A-B42BD1ECD0EF}"/>
              </a:ext>
            </a:extLst>
          </p:cNvPr>
          <p:cNvSpPr txBox="1"/>
          <p:nvPr/>
        </p:nvSpPr>
        <p:spPr>
          <a:xfrm>
            <a:off x="5282757" y="6388829"/>
            <a:ext cx="922834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</a:t>
            </a:r>
            <a:r>
              <a: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SG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last night?</a:t>
            </a:r>
          </a:p>
          <a:p>
            <a:pPr>
              <a:spcAft>
                <a:spcPts val="1800"/>
              </a:spcAft>
            </a:pPr>
            <a:r>
              <a:rPr lang="en-SG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</a:t>
            </a:r>
            <a:r>
              <a: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SG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night?</a:t>
            </a:r>
          </a:p>
          <a:p>
            <a:pPr>
              <a:spcAft>
                <a:spcPts val="1800"/>
              </a:spcAft>
            </a:pPr>
            <a:r>
              <a:rPr lang="en-SG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did </a:t>
            </a:r>
            <a:r>
              <a: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SG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last night? </a:t>
            </a:r>
            <a:endParaRPr lang="en-SG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5B4B9B-F026-4B9E-AFEB-658772498058}"/>
              </a:ext>
            </a:extLst>
          </p:cNvPr>
          <p:cNvSpPr txBox="1"/>
          <p:nvPr/>
        </p:nvSpPr>
        <p:spPr>
          <a:xfrm>
            <a:off x="3571875" y="5996414"/>
            <a:ext cx="13287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</a:t>
            </a:r>
          </a:p>
        </p:txBody>
      </p:sp>
    </p:spTree>
    <p:extLst>
      <p:ext uri="{BB962C8B-B14F-4D97-AF65-F5344CB8AC3E}">
        <p14:creationId xmlns:p14="http://schemas.microsoft.com/office/powerpoint/2010/main" val="289004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-TRACK 43">
            <a:hlinkClick r:id="" action="ppaction://media"/>
            <a:extLst>
              <a:ext uri="{FF2B5EF4-FFF2-40B4-BE49-F238E27FC236}">
                <a16:creationId xmlns:a16="http://schemas.microsoft.com/office/drawing/2014/main" id="{4685A065-437F-4D27-86FB-9C8CA53EB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25800" y="419100"/>
            <a:ext cx="815166" cy="8151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6048C3-16C8-460C-8ED5-44BE58A45C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930" b="-168"/>
          <a:stretch/>
        </p:blipFill>
        <p:spPr>
          <a:xfrm>
            <a:off x="2133600" y="419100"/>
            <a:ext cx="10829202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B0BBC-8D12-433B-8394-0B453229E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56" t="6239" r="465" b="-393"/>
          <a:stretch/>
        </p:blipFill>
        <p:spPr>
          <a:xfrm>
            <a:off x="2057399" y="495300"/>
            <a:ext cx="123829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225E08-0D39-4992-AB6F-3CB8A6846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47700"/>
            <a:ext cx="15544800" cy="7921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1B9A1B-867E-406C-9F42-485A914A5BC5}"/>
              </a:ext>
            </a:extLst>
          </p:cNvPr>
          <p:cNvSpPr/>
          <p:nvPr/>
        </p:nvSpPr>
        <p:spPr>
          <a:xfrm>
            <a:off x="762000" y="1562100"/>
            <a:ext cx="16535400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1.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Last Sunday, Andy and his friends _______________ (volunteer) at the soup kitchen.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2. We _______________ (clean up) the park near our school last weekend.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3. My parents _______________ (raise) money to help the local children's hospital two months ago.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4. Last Monday, lots of students _______________ (donate) books and clothes they _______________ (not use) any more to poor children in their town.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5. Our school _______________ (collect) all of the donations and sent them to poor people.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6. They _______________ (plant) trees in the streets to make their town cleaner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DDE9B-9B2E-4193-9784-70C358446C1E}"/>
              </a:ext>
            </a:extLst>
          </p:cNvPr>
          <p:cNvSpPr txBox="1"/>
          <p:nvPr/>
        </p:nvSpPr>
        <p:spPr>
          <a:xfrm>
            <a:off x="9601200" y="14097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411B3-A693-4944-B204-DDFF943CD99A}"/>
              </a:ext>
            </a:extLst>
          </p:cNvPr>
          <p:cNvSpPr txBox="1"/>
          <p:nvPr/>
        </p:nvSpPr>
        <p:spPr>
          <a:xfrm>
            <a:off x="3048000" y="2781300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cleaned 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9BD56-07C8-418D-9277-A5EF51776D85}"/>
              </a:ext>
            </a:extLst>
          </p:cNvPr>
          <p:cNvSpPr txBox="1"/>
          <p:nvPr/>
        </p:nvSpPr>
        <p:spPr>
          <a:xfrm>
            <a:off x="5334000" y="4000500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69ABD-65F8-4866-A5FA-AD6A0FA6E49A}"/>
              </a:ext>
            </a:extLst>
          </p:cNvPr>
          <p:cNvSpPr txBox="1"/>
          <p:nvPr/>
        </p:nvSpPr>
        <p:spPr>
          <a:xfrm>
            <a:off x="9372600" y="5219700"/>
            <a:ext cx="2471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B71F9-98E5-45DA-AC26-2FD0C0FCF037}"/>
              </a:ext>
            </a:extLst>
          </p:cNvPr>
          <p:cNvSpPr txBox="1"/>
          <p:nvPr/>
        </p:nvSpPr>
        <p:spPr>
          <a:xfrm>
            <a:off x="4419600" y="58293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2E8FD-2704-44B2-80C9-9A2313739111}"/>
              </a:ext>
            </a:extLst>
          </p:cNvPr>
          <p:cNvSpPr txBox="1"/>
          <p:nvPr/>
        </p:nvSpPr>
        <p:spPr>
          <a:xfrm>
            <a:off x="4876800" y="7124700"/>
            <a:ext cx="267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2CD235-1F7C-403B-8F79-A5C1BB1535D7}"/>
              </a:ext>
            </a:extLst>
          </p:cNvPr>
          <p:cNvSpPr txBox="1"/>
          <p:nvPr/>
        </p:nvSpPr>
        <p:spPr>
          <a:xfrm>
            <a:off x="4419600" y="83439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planted</a:t>
            </a:r>
          </a:p>
        </p:txBody>
      </p:sp>
    </p:spTree>
    <p:extLst>
      <p:ext uri="{BB962C8B-B14F-4D97-AF65-F5344CB8AC3E}">
        <p14:creationId xmlns:p14="http://schemas.microsoft.com/office/powerpoint/2010/main" val="9995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F13860-B63B-4F7F-8A75-793D55C8A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04900"/>
            <a:ext cx="11889457" cy="1014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DB5AA-5972-4E96-9D3E-51ACCD40B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476500"/>
            <a:ext cx="9673684" cy="5715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1430693-2317-475A-A284-235A32C11574}"/>
              </a:ext>
            </a:extLst>
          </p:cNvPr>
          <p:cNvSpPr txBox="1"/>
          <p:nvPr/>
        </p:nvSpPr>
        <p:spPr>
          <a:xfrm>
            <a:off x="10668000" y="20193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1. </a:t>
            </a:r>
            <a:r>
              <a:rPr lang="en-US" sz="4000" dirty="0" err="1">
                <a:solidFill>
                  <a:srgbClr val="7030A0"/>
                </a:solidFill>
              </a:rPr>
              <a:t>Đức</a:t>
            </a:r>
            <a:r>
              <a:rPr lang="en-US" sz="4000" dirty="0">
                <a:solidFill>
                  <a:srgbClr val="7030A0"/>
                </a:solidFill>
              </a:rPr>
              <a:t> cleaned up the park last month.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F3D2680-C3E3-4328-AB3F-D0481DF1A700}"/>
              </a:ext>
            </a:extLst>
          </p:cNvPr>
          <p:cNvSpPr txBox="1"/>
          <p:nvPr/>
        </p:nvSpPr>
        <p:spPr>
          <a:xfrm>
            <a:off x="10668000" y="33909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2. Lan planted flowers yesterday.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4216BC6-9BC0-46B5-A335-5D3B65E3A6C9}"/>
              </a:ext>
            </a:extLst>
          </p:cNvPr>
          <p:cNvSpPr txBox="1"/>
          <p:nvPr/>
        </p:nvSpPr>
        <p:spPr>
          <a:xfrm>
            <a:off x="10668000" y="41529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3. </a:t>
            </a:r>
            <a:r>
              <a:rPr lang="en-US" sz="4000" dirty="0" err="1">
                <a:solidFill>
                  <a:srgbClr val="7030A0"/>
                </a:solidFill>
              </a:rPr>
              <a:t>Đức</a:t>
            </a:r>
            <a:r>
              <a:rPr lang="en-US" sz="4000" dirty="0">
                <a:solidFill>
                  <a:srgbClr val="7030A0"/>
                </a:solidFill>
              </a:rPr>
              <a:t> and Lan donated clothes last week.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008CD43-D688-4587-92AB-E19C6B454BE5}"/>
              </a:ext>
            </a:extLst>
          </p:cNvPr>
          <p:cNvSpPr txBox="1"/>
          <p:nvPr/>
        </p:nvSpPr>
        <p:spPr>
          <a:xfrm>
            <a:off x="10820400" y="55245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4. Lan cleaned up streets two weeks ago.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09FC9DE-78B0-441D-A58C-46ED914DB5BF}"/>
              </a:ext>
            </a:extLst>
          </p:cNvPr>
          <p:cNvSpPr txBox="1"/>
          <p:nvPr/>
        </p:nvSpPr>
        <p:spPr>
          <a:xfrm>
            <a:off x="10820400" y="68199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5. </a:t>
            </a:r>
            <a:r>
              <a:rPr lang="en-US" sz="4000" dirty="0" err="1">
                <a:solidFill>
                  <a:srgbClr val="7030A0"/>
                </a:solidFill>
              </a:rPr>
              <a:t>Đức</a:t>
            </a:r>
            <a:r>
              <a:rPr lang="en-US" sz="4000" dirty="0">
                <a:solidFill>
                  <a:srgbClr val="7030A0"/>
                </a:solidFill>
              </a:rPr>
              <a:t> and Lan volunteered at a soup kitchen last Sunday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F4449D4-7B23-4B37-AD87-F32179D66C2B}"/>
              </a:ext>
            </a:extLst>
          </p:cNvPr>
          <p:cNvSpPr txBox="1"/>
          <p:nvPr/>
        </p:nvSpPr>
        <p:spPr>
          <a:xfrm>
            <a:off x="10744200" y="83439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6. </a:t>
            </a:r>
            <a:r>
              <a:rPr lang="en-US" sz="4000" dirty="0" err="1">
                <a:solidFill>
                  <a:srgbClr val="002060"/>
                </a:solidFill>
              </a:rPr>
              <a:t>Đức</a:t>
            </a:r>
            <a:r>
              <a:rPr lang="en-US" sz="4000" dirty="0">
                <a:solidFill>
                  <a:srgbClr val="002060"/>
                </a:solidFill>
              </a:rPr>
              <a:t> donated books three days ago.</a:t>
            </a:r>
          </a:p>
        </p:txBody>
      </p:sp>
    </p:spTree>
    <p:extLst>
      <p:ext uri="{BB962C8B-B14F-4D97-AF65-F5344CB8AC3E}">
        <p14:creationId xmlns:p14="http://schemas.microsoft.com/office/powerpoint/2010/main" val="270884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7F14EC2-9B5B-4168-A9A2-52132AB29257}"/>
              </a:ext>
            </a:extLst>
          </p:cNvPr>
          <p:cNvSpPr txBox="1"/>
          <p:nvPr/>
        </p:nvSpPr>
        <p:spPr>
          <a:xfrm>
            <a:off x="1905000" y="723900"/>
            <a:ext cx="1152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d. In pairs: Ask and answer using the information in Task c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69604CF-C054-4035-B6DF-FA1A78946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90700"/>
            <a:ext cx="10538905" cy="6248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EE5659F-42B3-4BBD-A4B9-3FBCA88D4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600" y="1562100"/>
            <a:ext cx="5372103" cy="17526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1C7672C-F94E-4AC7-A8EA-FE918EADE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00" y="5600700"/>
            <a:ext cx="5578600" cy="1600200"/>
          </a:xfrm>
          <a:prstGeom prst="rect">
            <a:avLst/>
          </a:prstGeom>
        </p:spPr>
      </p:pic>
      <p:sp>
        <p:nvSpPr>
          <p:cNvPr id="6" name="Rounded Rectangular Callout 6">
            <a:extLst>
              <a:ext uri="{FF2B5EF4-FFF2-40B4-BE49-F238E27FC236}">
                <a16:creationId xmlns:a16="http://schemas.microsoft.com/office/drawing/2014/main" id="{E5100768-FF90-4575-B587-EC39801B6BBF}"/>
              </a:ext>
            </a:extLst>
          </p:cNvPr>
          <p:cNvSpPr/>
          <p:nvPr/>
        </p:nvSpPr>
        <p:spPr>
          <a:xfrm>
            <a:off x="11658600" y="3848100"/>
            <a:ext cx="3581400" cy="1066800"/>
          </a:xfrm>
          <a:prstGeom prst="wedgeRoundRectCallout">
            <a:avLst>
              <a:gd name="adj1" fmla="val -2000"/>
              <a:gd name="adj2" fmla="val 7375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He cleaned up the park last month.</a:t>
            </a:r>
          </a:p>
        </p:txBody>
      </p:sp>
      <p:sp>
        <p:nvSpPr>
          <p:cNvPr id="7" name="Rounded Rectangular Callout 7">
            <a:extLst>
              <a:ext uri="{FF2B5EF4-FFF2-40B4-BE49-F238E27FC236}">
                <a16:creationId xmlns:a16="http://schemas.microsoft.com/office/drawing/2014/main" id="{D49F7049-75EB-4D5F-93BC-FDC88501E8D8}"/>
              </a:ext>
            </a:extLst>
          </p:cNvPr>
          <p:cNvSpPr/>
          <p:nvPr/>
        </p:nvSpPr>
        <p:spPr>
          <a:xfrm>
            <a:off x="12344400" y="7429500"/>
            <a:ext cx="3124200" cy="838200"/>
          </a:xfrm>
          <a:prstGeom prst="wedgeRoundRectCallout">
            <a:avLst>
              <a:gd name="adj1" fmla="val -45848"/>
              <a:gd name="adj2" fmla="val 1469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Yes, she did.</a:t>
            </a:r>
          </a:p>
        </p:txBody>
      </p:sp>
    </p:spTree>
    <p:extLst>
      <p:ext uri="{BB962C8B-B14F-4D97-AF65-F5344CB8AC3E}">
        <p14:creationId xmlns:p14="http://schemas.microsoft.com/office/powerpoint/2010/main" val="194964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924DB03-5281-438F-B839-0AFE99E84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" t="8963" r="2000" b="11925"/>
          <a:stretch/>
        </p:blipFill>
        <p:spPr>
          <a:xfrm>
            <a:off x="4343400" y="2324100"/>
            <a:ext cx="12143483" cy="5638800"/>
          </a:xfrm>
          <a:prstGeom prst="rect">
            <a:avLst/>
          </a:prstGeom>
        </p:spPr>
      </p:pic>
      <p:pic>
        <p:nvPicPr>
          <p:cNvPr id="5" name="Hình ảnh 4">
            <a:hlinkClick r:id="rId3"/>
            <a:extLst>
              <a:ext uri="{FF2B5EF4-FFF2-40B4-BE49-F238E27FC236}">
                <a16:creationId xmlns:a16="http://schemas.microsoft.com/office/drawing/2014/main" id="{E68743E3-A183-42CB-8829-F4629E8A2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371600" y="4838700"/>
            <a:ext cx="2143125" cy="2143125"/>
          </a:xfrm>
          <a:prstGeom prst="rect">
            <a:avLst/>
          </a:prstGeom>
        </p:spPr>
      </p:pic>
      <p:sp>
        <p:nvSpPr>
          <p:cNvPr id="7" name="Mũi tên: Xuống 6">
            <a:extLst>
              <a:ext uri="{FF2B5EF4-FFF2-40B4-BE49-F238E27FC236}">
                <a16:creationId xmlns:a16="http://schemas.microsoft.com/office/drawing/2014/main" id="{67EBEAC1-FF49-4D53-BD5B-ED606450BACA}"/>
              </a:ext>
            </a:extLst>
          </p:cNvPr>
          <p:cNvSpPr/>
          <p:nvPr/>
        </p:nvSpPr>
        <p:spPr>
          <a:xfrm>
            <a:off x="2057400" y="3162300"/>
            <a:ext cx="609600" cy="1143000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3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8175875" cy="10067546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058438" y="952500"/>
            <a:ext cx="16121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i="1" u="sng" dirty="0">
                <a:latin typeface="DejaVu Serif" panose="02060603050605020204" pitchFamily="18" charset="0"/>
                <a:ea typeface="DejaVu Serif" panose="02060603050605020204" pitchFamily="18" charset="0"/>
                <a:sym typeface="Wingdings" panose="05000000000000000000" pitchFamily="2" charset="2"/>
              </a:rPr>
              <a:t>Unit 4: COMMUNITY SERVICE</a:t>
            </a:r>
            <a:endParaRPr lang="en-US" sz="5400" b="1" i="1" dirty="0">
              <a:latin typeface="DejaVu Serif" panose="02060603050605020204" pitchFamily="18" charset="0"/>
              <a:ea typeface="DejaVu Serif" panose="02060603050605020204" pitchFamily="18" charset="0"/>
              <a:sym typeface="Wingdings" panose="05000000000000000000" pitchFamily="2" charset="2"/>
            </a:endParaRPr>
          </a:p>
          <a:p>
            <a:pPr lvl="0"/>
            <a:r>
              <a:rPr lang="en-US" sz="54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Lesson 5:</a:t>
            </a:r>
            <a:r>
              <a:rPr lang="en-US" sz="54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54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ECFE9A0-1BF0-4923-8ECC-8D9A8EEBC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8F07ACF-F9BD-45C5-9BA4-DD782B79B058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14A50784-4B58-4440-9F2E-F2669DCA3B8C}"/>
              </a:ext>
            </a:extLst>
          </p:cNvPr>
          <p:cNvSpPr txBox="1"/>
          <p:nvPr/>
        </p:nvSpPr>
        <p:spPr>
          <a:xfrm>
            <a:off x="2133600" y="3467100"/>
            <a:ext cx="15392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Simple Past to talk about actions that started and finished in the past.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 &amp; Writing: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Talk and write about what you did to help our community.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5E7BDB61-19B7-4AD5-B146-9FD8B111E43A}"/>
              </a:ext>
            </a:extLst>
          </p:cNvPr>
          <p:cNvGrpSpPr/>
          <p:nvPr/>
        </p:nvGrpSpPr>
        <p:grpSpPr>
          <a:xfrm>
            <a:off x="4500642" y="4117708"/>
            <a:ext cx="6639090" cy="2026451"/>
            <a:chOff x="10323031" y="4103959"/>
            <a:chExt cx="6639090" cy="202645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25BE5647-B151-41B4-B8D5-60CC4AA9FC5B}"/>
                </a:ext>
              </a:extLst>
            </p:cNvPr>
            <p:cNvGrpSpPr/>
            <p:nvPr/>
          </p:nvGrpSpPr>
          <p:grpSpPr>
            <a:xfrm>
              <a:off x="10323031" y="4103959"/>
              <a:ext cx="6639090" cy="2026451"/>
              <a:chOff x="10323031" y="4103959"/>
              <a:chExt cx="6639090" cy="2026451"/>
            </a:xfrm>
          </p:grpSpPr>
          <p:pic>
            <p:nvPicPr>
              <p:cNvPr id="5" name="Picture 9">
                <a:extLst>
                  <a:ext uri="{FF2B5EF4-FFF2-40B4-BE49-F238E27FC236}">
                    <a16:creationId xmlns:a16="http://schemas.microsoft.com/office/drawing/2014/main" id="{22CC5540-88DF-4A9E-81EE-669110F32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0323031" y="4103959"/>
                <a:ext cx="6487274" cy="202645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71C71-D0E2-4614-8FEF-8B704EC16BBC}"/>
                  </a:ext>
                </a:extLst>
              </p:cNvPr>
              <p:cNvSpPr txBox="1"/>
              <p:nvPr/>
            </p:nvSpPr>
            <p:spPr>
              <a:xfrm>
                <a:off x="12329159" y="4678601"/>
                <a:ext cx="463296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2">
                        <a:lumMod val="10000"/>
                      </a:schemeClr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GRAMMAR</a:t>
                </a:r>
              </a:p>
            </p:txBody>
          </p:sp>
        </p:grpSp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5A31222E-4D40-4E71-86A5-DA87115E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30662" t="37395" r="-16918" b="5565"/>
            <a:stretch/>
          </p:blipFill>
          <p:spPr>
            <a:xfrm>
              <a:off x="10688476" y="4470795"/>
              <a:ext cx="1640684" cy="1084968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5A90638C-AB72-435F-A9D7-21C579BEE173}"/>
              </a:ext>
            </a:extLst>
          </p:cNvPr>
          <p:cNvGrpSpPr/>
          <p:nvPr/>
        </p:nvGrpSpPr>
        <p:grpSpPr>
          <a:xfrm>
            <a:off x="3743488" y="1794703"/>
            <a:ext cx="8153399" cy="1671113"/>
            <a:chOff x="1219201" y="4081987"/>
            <a:chExt cx="8153399" cy="16711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9A39091-969E-4373-B714-8F44BDED342F}"/>
                </a:ext>
              </a:extLst>
            </p:cNvPr>
            <p:cNvSpPr/>
            <p:nvPr/>
          </p:nvSpPr>
          <p:spPr>
            <a:xfrm>
              <a:off x="1219201" y="4103959"/>
              <a:ext cx="8153399" cy="16491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37160" tIns="68580" rIns="137160" bIns="68580" rtlCol="0" anchor="t">
              <a:normAutofit fontScale="250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endParaRPr lang="en-US" sz="81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tx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  </a:t>
              </a:r>
              <a:r>
                <a:rPr lang="en-US" sz="352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LESSON 5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</a:t>
              </a:r>
            </a:p>
          </p:txBody>
        </p:sp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6408DC38-B82B-4542-8AE0-C6966B82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3367685">
              <a:off x="5445144" y="4081987"/>
              <a:ext cx="3793496" cy="1193226"/>
            </a:xfrm>
            <a:prstGeom prst="rect">
              <a:avLst/>
            </a:prstGeom>
          </p:spPr>
        </p:pic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115505F9-B3F3-4B5D-8167-8298C9A40007}"/>
              </a:ext>
            </a:extLst>
          </p:cNvPr>
          <p:cNvSpPr/>
          <p:nvPr/>
        </p:nvSpPr>
        <p:spPr>
          <a:xfrm>
            <a:off x="9626599" y="735805"/>
            <a:ext cx="7937495" cy="2443163"/>
          </a:xfrm>
          <a:prstGeom prst="roundRect">
            <a:avLst>
              <a:gd name="adj" fmla="val 4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pic>
        <p:nvPicPr>
          <p:cNvPr id="9" name="Picture 8" descr="Ảnh có chứa mờ, bầu trời đêm&#10;&#10;Mô tả được tạo tự động">
            <a:extLst>
              <a:ext uri="{FF2B5EF4-FFF2-40B4-BE49-F238E27FC236}">
                <a16:creationId xmlns:a16="http://schemas.microsoft.com/office/drawing/2014/main" id="{4BB9E100-F7D9-469F-BF2B-07714BB16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4" r="34722"/>
          <a:stretch/>
        </p:blipFill>
        <p:spPr>
          <a:xfrm>
            <a:off x="3" y="2380"/>
            <a:ext cx="9143998" cy="10284620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859CF5D-1BAE-48E8-A0E9-BDCFDF10B8E8}"/>
              </a:ext>
            </a:extLst>
          </p:cNvPr>
          <p:cNvSpPr txBox="1"/>
          <p:nvPr/>
        </p:nvSpPr>
        <p:spPr>
          <a:xfrm>
            <a:off x="9296400" y="3848100"/>
            <a:ext cx="891540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making sentences, using Simple Past tense.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writing exercise in workbook p.23.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Notebook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page 25.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the next lesson (page 33 SB).</a:t>
            </a:r>
          </a:p>
        </p:txBody>
      </p:sp>
    </p:spTree>
    <p:extLst>
      <p:ext uri="{BB962C8B-B14F-4D97-AF65-F5344CB8AC3E}">
        <p14:creationId xmlns:p14="http://schemas.microsoft.com/office/powerpoint/2010/main" val="1830735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5A93393B-36C3-4FB1-B4F2-733854A4C43C}"/>
              </a:ext>
            </a:extLst>
          </p:cNvPr>
          <p:cNvSpPr/>
          <p:nvPr/>
        </p:nvSpPr>
        <p:spPr>
          <a:xfrm>
            <a:off x="5334000" y="571500"/>
            <a:ext cx="66294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</a:p>
        </p:txBody>
      </p:sp>
      <p:pic>
        <p:nvPicPr>
          <p:cNvPr id="6" name="What Did You Do- Simple Past Tense">
            <a:hlinkClick r:id="" action="ppaction://media"/>
            <a:extLst>
              <a:ext uri="{FF2B5EF4-FFF2-40B4-BE49-F238E27FC236}">
                <a16:creationId xmlns:a16="http://schemas.microsoft.com/office/drawing/2014/main" id="{E161F841-D57B-406E-BF45-AC27A46EA6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019300"/>
            <a:ext cx="13487400" cy="7586663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3253EA-7538-4D9A-8EEE-F76C0BE43EE2}"/>
              </a:ext>
            </a:extLst>
          </p:cNvPr>
          <p:cNvSpPr txBox="1"/>
          <p:nvPr/>
        </p:nvSpPr>
        <p:spPr>
          <a:xfrm>
            <a:off x="14401800" y="49149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SIMPLE</a:t>
            </a:r>
          </a:p>
        </p:txBody>
      </p:sp>
    </p:spTree>
    <p:extLst>
      <p:ext uri="{BB962C8B-B14F-4D97-AF65-F5344CB8AC3E}">
        <p14:creationId xmlns:p14="http://schemas.microsoft.com/office/powerpoint/2010/main" val="368252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7FF5B3-E513-4CDF-90CD-499C8DD32D6E}"/>
              </a:ext>
            </a:extLst>
          </p:cNvPr>
          <p:cNvGrpSpPr/>
          <p:nvPr/>
        </p:nvGrpSpPr>
        <p:grpSpPr>
          <a:xfrm>
            <a:off x="1676400" y="2171700"/>
            <a:ext cx="14305152" cy="1990994"/>
            <a:chOff x="929640" y="1136148"/>
            <a:chExt cx="10043160" cy="132732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A25A3C-20CA-46DA-9E7B-60D703B0FBF3}"/>
                </a:ext>
              </a:extLst>
            </p:cNvPr>
            <p:cNvSpPr/>
            <p:nvPr/>
          </p:nvSpPr>
          <p:spPr>
            <a:xfrm>
              <a:off x="929640" y="1136148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SG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SG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SG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endParaRPr lang="en-SG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CBBD876-69F9-4061-AE37-54B4CE2A5163}"/>
                </a:ext>
              </a:extLst>
            </p:cNvPr>
            <p:cNvSpPr/>
            <p:nvPr/>
          </p:nvSpPr>
          <p:spPr>
            <a:xfrm>
              <a:off x="1005840" y="1202511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F0F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SG" sz="4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-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SG" sz="4200" b="1" dirty="0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4200" b="1" dirty="0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4200" b="1" dirty="0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SG" sz="4200" b="1" dirty="0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SG" sz="4200" b="1" dirty="0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thúc</a:t>
              </a:r>
              <a:r>
                <a:rPr lang="en-SG" sz="4200" b="1" dirty="0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(Completed action)</a:t>
              </a:r>
            </a:p>
          </p:txBody>
        </p:sp>
      </p:grpSp>
      <p:pic>
        <p:nvPicPr>
          <p:cNvPr id="18" name="Picture 2" descr="Watch Clipart Watch Movie - They Are Watching Tv , Free Transparent Clipart  - ClipartKey">
            <a:extLst>
              <a:ext uri="{FF2B5EF4-FFF2-40B4-BE49-F238E27FC236}">
                <a16:creationId xmlns:a16="http://schemas.microsoft.com/office/drawing/2014/main" id="{2F26D24E-147B-4EA5-B468-B575B7FA6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10100"/>
            <a:ext cx="6160149" cy="3832982"/>
          </a:xfrm>
          <a:prstGeom prst="clou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BBA6154-5D25-4272-AD08-A094CE5A832F}"/>
              </a:ext>
            </a:extLst>
          </p:cNvPr>
          <p:cNvSpPr/>
          <p:nvPr/>
        </p:nvSpPr>
        <p:spPr>
          <a:xfrm>
            <a:off x="1625048" y="8270737"/>
            <a:ext cx="14521070" cy="112752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I </a:t>
            </a:r>
            <a:r>
              <a:rPr lang="en-SG" sz="4800" b="1" dirty="0">
                <a:solidFill>
                  <a:srgbClr val="DF293F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watched</a:t>
            </a:r>
            <a:r>
              <a:rPr lang="en-SG" sz="4800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 a cartoon with my grandma yesterday. </a:t>
            </a:r>
          </a:p>
        </p:txBody>
      </p:sp>
    </p:spTree>
    <p:extLst>
      <p:ext uri="{BB962C8B-B14F-4D97-AF65-F5344CB8AC3E}">
        <p14:creationId xmlns:p14="http://schemas.microsoft.com/office/powerpoint/2010/main" val="437835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7FF5B3-E513-4CDF-90CD-499C8DD32D6E}"/>
              </a:ext>
            </a:extLst>
          </p:cNvPr>
          <p:cNvGrpSpPr/>
          <p:nvPr/>
        </p:nvGrpSpPr>
        <p:grpSpPr>
          <a:xfrm>
            <a:off x="1737359" y="1792054"/>
            <a:ext cx="14758169" cy="2523104"/>
            <a:chOff x="929640" y="1136148"/>
            <a:chExt cx="10043160" cy="132732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A25A3C-20CA-46DA-9E7B-60D703B0FBF3}"/>
                </a:ext>
              </a:extLst>
            </p:cNvPr>
            <p:cNvSpPr/>
            <p:nvPr/>
          </p:nvSpPr>
          <p:spPr>
            <a:xfrm>
              <a:off x="929640" y="1136148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SG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SG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SG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SG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SG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endParaRPr lang="en-SG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CBBD876-69F9-4061-AE37-54B4CE2A5163}"/>
                </a:ext>
              </a:extLst>
            </p:cNvPr>
            <p:cNvSpPr/>
            <p:nvPr/>
          </p:nvSpPr>
          <p:spPr>
            <a:xfrm>
              <a:off x="1005840" y="1202511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F0F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SG" sz="4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-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kiện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kiện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(stories events , history events in the past)</a:t>
              </a:r>
            </a:p>
          </p:txBody>
        </p:sp>
      </p:grp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198E575-AEC2-4E96-8F2B-48CE9B954A43}"/>
              </a:ext>
            </a:extLst>
          </p:cNvPr>
          <p:cNvSpPr txBox="1">
            <a:spLocks/>
          </p:cNvSpPr>
          <p:nvPr/>
        </p:nvSpPr>
        <p:spPr>
          <a:xfrm>
            <a:off x="1849332" y="5143500"/>
            <a:ext cx="10344150" cy="11620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G" sz="480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Edison </a:t>
            </a:r>
            <a:r>
              <a:rPr lang="en-SG" sz="4800">
                <a:solidFill>
                  <a:srgbClr val="C00000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invented</a:t>
            </a:r>
            <a:r>
              <a:rPr lang="en-SG" sz="480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 light bulb in 1879.</a:t>
            </a:r>
            <a:endParaRPr lang="en-SG" sz="4200" dirty="0">
              <a:solidFill>
                <a:schemeClr val="tx1"/>
              </a:solidFill>
              <a:latin typeface="Arial" panose="020B0604020202020204" pitchFamily="34" charset="0"/>
              <a:ea typeface="Adobe Fan Heiti Std B" panose="020B07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9" name="Picture 2" descr="Free Thomas Edison Clipart, Download Free Thomas Edison Clipart png images,  Free ClipArts on Clipart Library">
            <a:extLst>
              <a:ext uri="{FF2B5EF4-FFF2-40B4-BE49-F238E27FC236}">
                <a16:creationId xmlns:a16="http://schemas.microsoft.com/office/drawing/2014/main" id="{50159ABC-8801-4004-848E-07D770570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73" b="4535"/>
          <a:stretch/>
        </p:blipFill>
        <p:spPr bwMode="auto">
          <a:xfrm>
            <a:off x="11013798" y="4441305"/>
            <a:ext cx="4225851" cy="470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587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8D05A78-0AC5-4D46-BB5E-DED9DB9C68FE}"/>
              </a:ext>
            </a:extLst>
          </p:cNvPr>
          <p:cNvGrpSpPr/>
          <p:nvPr/>
        </p:nvGrpSpPr>
        <p:grpSpPr>
          <a:xfrm>
            <a:off x="2300799" y="6626395"/>
            <a:ext cx="13441680" cy="2581295"/>
            <a:chOff x="929640" y="1136148"/>
            <a:chExt cx="10043160" cy="13273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94F8113-15AA-4BDB-8076-35BFC53D9074}"/>
                </a:ext>
              </a:extLst>
            </p:cNvPr>
            <p:cNvSpPr/>
            <p:nvPr/>
          </p:nvSpPr>
          <p:spPr>
            <a:xfrm>
              <a:off x="929640" y="1136148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endParaRPr lang="en-SG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9403B4A-EC63-4AEA-8280-C32C4CE92A37}"/>
                </a:ext>
              </a:extLst>
            </p:cNvPr>
            <p:cNvSpPr/>
            <p:nvPr/>
          </p:nvSpPr>
          <p:spPr>
            <a:xfrm>
              <a:off x="1005840" y="1202511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F0F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85800" indent="-685800">
                <a:buFont typeface="Wingdings" panose="05000000000000000000" pitchFamily="2" charset="2"/>
                <a:buChar char="ü"/>
              </a:pPr>
              <a:r>
                <a:rPr lang="en-SG" sz="4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 tả các </a:t>
              </a:r>
              <a:r>
                <a:rPr lang="en-SG" sz="4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kiện trong câu chuyện</a:t>
              </a:r>
              <a:r>
                <a:rPr lang="en-SG" sz="4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SG" sz="4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kiện lịch sử</a:t>
              </a:r>
              <a:r>
                <a:rPr lang="en-SG" sz="4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trong quá khứ. (stories events , history events in the past)</a:t>
              </a:r>
              <a:endParaRPr lang="en-US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B47CCE-1109-4711-8A33-4CDB54C4A009}"/>
              </a:ext>
            </a:extLst>
          </p:cNvPr>
          <p:cNvGrpSpPr/>
          <p:nvPr/>
        </p:nvGrpSpPr>
        <p:grpSpPr>
          <a:xfrm>
            <a:off x="2198814" y="1926641"/>
            <a:ext cx="13441680" cy="2026256"/>
            <a:chOff x="929640" y="1136148"/>
            <a:chExt cx="10043160" cy="132732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760D658-A127-46BA-9D1F-49B663BE07EC}"/>
                </a:ext>
              </a:extLst>
            </p:cNvPr>
            <p:cNvSpPr/>
            <p:nvPr/>
          </p:nvSpPr>
          <p:spPr>
            <a:xfrm>
              <a:off x="929640" y="1136148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endParaRPr lang="en-SG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4B4F9A8-27E1-4085-B132-2A72AE861947}"/>
                </a:ext>
              </a:extLst>
            </p:cNvPr>
            <p:cNvSpPr/>
            <p:nvPr/>
          </p:nvSpPr>
          <p:spPr>
            <a:xfrm>
              <a:off x="1005840" y="1202511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F0F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85800" indent="-685800">
                <a:buFont typeface="Wingdings" panose="05000000000000000000" pitchFamily="2" charset="2"/>
                <a:buChar char="ü"/>
              </a:pPr>
              <a:r>
                <a:rPr lang="en-SG" sz="4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 tả những </a:t>
              </a:r>
              <a:r>
                <a:rPr lang="en-SG" sz="4200" b="1">
                  <a:solidFill>
                    <a:srgbClr val="FF2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 xảy ra và kết thúc </a:t>
              </a:r>
              <a:r>
                <a:rPr lang="en-SG" sz="4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 quá khứ. (completed action)</a:t>
              </a:r>
              <a:endPara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9155F0-68CE-4DB5-81B7-72743CD7FE32}"/>
              </a:ext>
            </a:extLst>
          </p:cNvPr>
          <p:cNvGrpSpPr/>
          <p:nvPr/>
        </p:nvGrpSpPr>
        <p:grpSpPr>
          <a:xfrm>
            <a:off x="2198814" y="4276519"/>
            <a:ext cx="13441680" cy="2026256"/>
            <a:chOff x="929640" y="1136148"/>
            <a:chExt cx="10043160" cy="132732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1185696-EDDB-4473-B168-412E559F3834}"/>
                </a:ext>
              </a:extLst>
            </p:cNvPr>
            <p:cNvSpPr/>
            <p:nvPr/>
          </p:nvSpPr>
          <p:spPr>
            <a:xfrm>
              <a:off x="929640" y="1136148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SG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SG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SG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endParaRPr lang="en-SG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8CF2713-DC53-4891-8697-0FF5A2198CA5}"/>
                </a:ext>
              </a:extLst>
            </p:cNvPr>
            <p:cNvSpPr/>
            <p:nvPr/>
          </p:nvSpPr>
          <p:spPr>
            <a:xfrm>
              <a:off x="1005840" y="1202511"/>
              <a:ext cx="9966960" cy="1260966"/>
            </a:xfrm>
            <a:prstGeom prst="roundRect">
              <a:avLst>
                <a:gd name="adj" fmla="val 0"/>
              </a:avLst>
            </a:prstGeom>
            <a:solidFill>
              <a:srgbClr val="F0F0F0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85800" indent="-685800">
                <a:buFont typeface="Wingdings" panose="05000000000000000000" pitchFamily="2" charset="2"/>
                <a:buChar char="ü"/>
              </a:pP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chuỗi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SG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khứ</a:t>
              </a:r>
              <a:r>
                <a:rPr lang="en-SG" sz="4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(a series of actions)</a:t>
              </a:r>
              <a:endParaRPr lang="en-SG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DFEB1F-B893-4C27-99BE-FE5539870C9B}"/>
              </a:ext>
            </a:extLst>
          </p:cNvPr>
          <p:cNvSpPr/>
          <p:nvPr/>
        </p:nvSpPr>
        <p:spPr>
          <a:xfrm>
            <a:off x="4662776" y="380515"/>
            <a:ext cx="8962451" cy="116977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Usage</a:t>
            </a:r>
            <a:r>
              <a:rPr lang="en-SG" sz="5400">
                <a:solidFill>
                  <a:schemeClr val="bg1"/>
                </a:solidFill>
                <a:latin typeface="Congenial Black" panose="02000503040000020004" pitchFamily="2" charset="0"/>
                <a:cs typeface="Arial" panose="020B0604020202020204" pitchFamily="34" charset="0"/>
              </a:rPr>
              <a:t>  </a:t>
            </a:r>
            <a:r>
              <a:rPr lang="en-SG" sz="5400" b="1" i="1">
                <a:solidFill>
                  <a:srgbClr val="FFFF00"/>
                </a:solidFill>
                <a:latin typeface="Adobe Caslon Pro" panose="0205050205050A020403" pitchFamily="18" charset="0"/>
              </a:rPr>
              <a:t>(Cách sử dụng)</a:t>
            </a:r>
            <a:endParaRPr lang="en-SG" sz="8100" b="1" i="1">
              <a:solidFill>
                <a:srgbClr val="FFFF00"/>
              </a:solidFill>
              <a:latin typeface="Adobe Caslon Pro" panose="0205050205050A020403" pitchFamily="18" charset="0"/>
            </a:endParaRPr>
          </a:p>
        </p:txBody>
      </p:sp>
      <p:pic>
        <p:nvPicPr>
          <p:cNvPr id="24" name="Picture 2" descr="Free Thomas Edison Clipart, Download Free Thomas Edison Clipart png images,  Free ClipArts on Clipart Library">
            <a:extLst>
              <a:ext uri="{FF2B5EF4-FFF2-40B4-BE49-F238E27FC236}">
                <a16:creationId xmlns:a16="http://schemas.microsoft.com/office/drawing/2014/main" id="{D80145E0-9DEF-4411-9E3A-E83F3C824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73" b="4535"/>
          <a:stretch/>
        </p:blipFill>
        <p:spPr bwMode="auto">
          <a:xfrm>
            <a:off x="14664513" y="7487699"/>
            <a:ext cx="1951962" cy="21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B162FC-00DF-4305-8656-1398D97BD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213" y="5279831"/>
            <a:ext cx="6104262" cy="1364039"/>
          </a:xfrm>
          <a:prstGeom prst="rect">
            <a:avLst/>
          </a:prstGeom>
        </p:spPr>
      </p:pic>
      <p:pic>
        <p:nvPicPr>
          <p:cNvPr id="28" name="Picture 2" descr="Watch Clipart Watch Movie - They Are Watching Tv , Free Transparent Clipart  - ClipartKey">
            <a:extLst>
              <a:ext uri="{FF2B5EF4-FFF2-40B4-BE49-F238E27FC236}">
                <a16:creationId xmlns:a16="http://schemas.microsoft.com/office/drawing/2014/main" id="{4424C28F-228A-46E6-8E34-46C673E05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732" y="2828881"/>
            <a:ext cx="2571749" cy="1600199"/>
          </a:xfrm>
          <a:prstGeom prst="clou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64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51BE1D3-5B9D-44D8-8541-2C0A48680D0C}"/>
              </a:ext>
            </a:extLst>
          </p:cNvPr>
          <p:cNvSpPr txBox="1">
            <a:spLocks/>
          </p:cNvSpPr>
          <p:nvPr/>
        </p:nvSpPr>
        <p:spPr>
          <a:xfrm>
            <a:off x="2714977" y="1852868"/>
            <a:ext cx="5611442" cy="997806"/>
          </a:xfrm>
          <a:prstGeom prst="roundRect">
            <a:avLst>
              <a:gd name="adj" fmla="val 50000"/>
            </a:avLst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4320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verbs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4DBAEFB-85EB-401B-9729-DB221FDC5458}"/>
              </a:ext>
            </a:extLst>
          </p:cNvPr>
          <p:cNvSpPr txBox="1">
            <a:spLocks/>
          </p:cNvSpPr>
          <p:nvPr/>
        </p:nvSpPr>
        <p:spPr>
          <a:xfrm>
            <a:off x="1463085" y="1852868"/>
            <a:ext cx="1103256" cy="997806"/>
          </a:xfrm>
          <a:prstGeom prst="teardrop">
            <a:avLst/>
          </a:prstGeom>
          <a:solidFill>
            <a:srgbClr val="FF2F2F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SG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BD876-69F9-4061-AE37-54B4CE2A5163}"/>
              </a:ext>
            </a:extLst>
          </p:cNvPr>
          <p:cNvSpPr/>
          <p:nvPr/>
        </p:nvSpPr>
        <p:spPr>
          <a:xfrm>
            <a:off x="1574696" y="2910314"/>
            <a:ext cx="5323013" cy="1111286"/>
          </a:xfrm>
          <a:prstGeom prst="roundRect">
            <a:avLst>
              <a:gd name="adj" fmla="val 0"/>
            </a:avLst>
          </a:prstGeom>
          <a:solidFill>
            <a:srgbClr val="F0F0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khẳng định (+)</a:t>
            </a:r>
            <a:endParaRPr lang="en-SG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F5A409-8073-4DBE-9C89-4D9EFF3A1C52}"/>
              </a:ext>
            </a:extLst>
          </p:cNvPr>
          <p:cNvSpPr/>
          <p:nvPr/>
        </p:nvSpPr>
        <p:spPr>
          <a:xfrm>
            <a:off x="4662776" y="380515"/>
            <a:ext cx="8962451" cy="116977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SG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SG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SG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sz="81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DD995E-8A23-4663-9500-A98DABE0CA62}"/>
              </a:ext>
            </a:extLst>
          </p:cNvPr>
          <p:cNvGrpSpPr/>
          <p:nvPr/>
        </p:nvGrpSpPr>
        <p:grpSpPr>
          <a:xfrm>
            <a:off x="1648397" y="4275800"/>
            <a:ext cx="6062720" cy="1148970"/>
            <a:chOff x="1082070" y="2734856"/>
            <a:chExt cx="4041813" cy="7659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891324-3116-4967-9B4B-4D0423A740BD}"/>
                </a:ext>
              </a:extLst>
            </p:cNvPr>
            <p:cNvGrpSpPr/>
            <p:nvPr/>
          </p:nvGrpSpPr>
          <p:grpSpPr>
            <a:xfrm>
              <a:off x="1082070" y="2734856"/>
              <a:ext cx="4041813" cy="765980"/>
              <a:chOff x="1114343" y="2941967"/>
              <a:chExt cx="4041813" cy="76598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1B02BAD-E4A4-4625-9887-4564669C42D1}"/>
                  </a:ext>
                </a:extLst>
              </p:cNvPr>
              <p:cNvSpPr/>
              <p:nvPr/>
            </p:nvSpPr>
            <p:spPr>
              <a:xfrm>
                <a:off x="1114343" y="2941967"/>
                <a:ext cx="4036355" cy="740857"/>
              </a:xfrm>
              <a:prstGeom prst="rect">
                <a:avLst/>
              </a:prstGeom>
              <a:solidFill>
                <a:srgbClr val="FF2F2F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D8C4AF7-F03B-40B6-85CA-52C114197181}"/>
                  </a:ext>
                </a:extLst>
              </p:cNvPr>
              <p:cNvSpPr/>
              <p:nvPr/>
            </p:nvSpPr>
            <p:spPr>
              <a:xfrm>
                <a:off x="1148066" y="2967090"/>
                <a:ext cx="4008090" cy="7408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2F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87B618D-F388-413A-9D41-883E51566409}"/>
                </a:ext>
              </a:extLst>
            </p:cNvPr>
            <p:cNvSpPr/>
            <p:nvPr/>
          </p:nvSpPr>
          <p:spPr>
            <a:xfrm>
              <a:off x="1110336" y="2860006"/>
              <a:ext cx="4008089" cy="568970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8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</a:t>
              </a:r>
              <a:r>
                <a:rPr lang="en-SG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SG" sz="36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</a:t>
              </a:r>
              <a:r>
                <a:rPr lang="en-SG" sz="4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G" sz="4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...</a:t>
              </a:r>
              <a:endParaRPr lang="en-SG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185B678-9D1D-4BF3-AF3A-B42BD1ECD0EF}"/>
              </a:ext>
            </a:extLst>
          </p:cNvPr>
          <p:cNvSpPr txBox="1"/>
          <p:nvPr/>
        </p:nvSpPr>
        <p:spPr>
          <a:xfrm>
            <a:off x="9867179" y="3515841"/>
            <a:ext cx="751609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SG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last night.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5B4B9B-F026-4B9E-AFEB-658772498058}"/>
              </a:ext>
            </a:extLst>
          </p:cNvPr>
          <p:cNvSpPr txBox="1"/>
          <p:nvPr/>
        </p:nvSpPr>
        <p:spPr>
          <a:xfrm>
            <a:off x="8839348" y="3123426"/>
            <a:ext cx="66016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SG" sz="4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</a:t>
            </a:r>
          </a:p>
        </p:txBody>
      </p:sp>
    </p:spTree>
    <p:extLst>
      <p:ext uri="{BB962C8B-B14F-4D97-AF65-F5344CB8AC3E}">
        <p14:creationId xmlns:p14="http://schemas.microsoft.com/office/powerpoint/2010/main" val="20483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0" grpId="0" animBg="1"/>
      <p:bldP spid="16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BA62E0-FE7C-4F43-8FC6-1742D8D4EF9C}"/>
              </a:ext>
            </a:extLst>
          </p:cNvPr>
          <p:cNvGraphicFramePr>
            <a:graphicFrameLocks noGrp="1"/>
          </p:cNvGraphicFramePr>
          <p:nvPr/>
        </p:nvGraphicFramePr>
        <p:xfrm>
          <a:off x="1745850" y="2051767"/>
          <a:ext cx="14505187" cy="7410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6388">
                  <a:extLst>
                    <a:ext uri="{9D8B030D-6E8A-4147-A177-3AD203B41FA5}">
                      <a16:colId xmlns:a16="http://schemas.microsoft.com/office/drawing/2014/main" val="2905006262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558874162"/>
                    </a:ext>
                  </a:extLst>
                </a:gridCol>
                <a:gridCol w="2952102">
                  <a:extLst>
                    <a:ext uri="{9D8B030D-6E8A-4147-A177-3AD203B41FA5}">
                      <a16:colId xmlns:a16="http://schemas.microsoft.com/office/drawing/2014/main" val="2249550628"/>
                    </a:ext>
                  </a:extLst>
                </a:gridCol>
                <a:gridCol w="3626297">
                  <a:extLst>
                    <a:ext uri="{9D8B030D-6E8A-4147-A177-3AD203B41FA5}">
                      <a16:colId xmlns:a16="http://schemas.microsoft.com/office/drawing/2014/main" val="348464314"/>
                    </a:ext>
                  </a:extLst>
                </a:gridCol>
              </a:tblGrid>
              <a:tr h="1047864">
                <a:tc rowSpan="2"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 tắc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 dụ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30555"/>
                  </a:ext>
                </a:extLst>
              </a:tr>
              <a:tr h="839210"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360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en-US" sz="42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94207"/>
                  </a:ext>
                </a:extLst>
              </a:tr>
              <a:tr h="5523465"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6968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95103D-6931-4DF3-A5C2-C7DAA1869924}"/>
              </a:ext>
            </a:extLst>
          </p:cNvPr>
          <p:cNvSpPr/>
          <p:nvPr/>
        </p:nvSpPr>
        <p:spPr>
          <a:xfrm>
            <a:off x="4336701" y="642336"/>
            <a:ext cx="9614598" cy="1093545"/>
          </a:xfrm>
          <a:prstGeom prst="roundRect">
            <a:avLst>
              <a:gd name="adj" fmla="val 49019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b="1">
                <a:solidFill>
                  <a:srgbClr val="FFFF00"/>
                </a:solidFill>
                <a:latin typeface="Adobe Caslon Pro" panose="0205050205050A020403" pitchFamily="18" charset="0"/>
              </a:rPr>
              <a:t>Qui tắc thêm “ed” vào động từ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533AB-40E7-4E8A-A1CA-59D1A3D2B285}"/>
              </a:ext>
            </a:extLst>
          </p:cNvPr>
          <p:cNvSpPr txBox="1"/>
          <p:nvPr/>
        </p:nvSpPr>
        <p:spPr>
          <a:xfrm>
            <a:off x="1832663" y="4250857"/>
            <a:ext cx="36865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- kết thúc là: </a:t>
            </a:r>
            <a:r>
              <a:rPr lang="en-SG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SG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5F5C6-3512-48BD-9872-457780049BEC}"/>
              </a:ext>
            </a:extLst>
          </p:cNvPr>
          <p:cNvSpPr txBox="1"/>
          <p:nvPr/>
        </p:nvSpPr>
        <p:spPr>
          <a:xfrm>
            <a:off x="6615113" y="4298018"/>
            <a:ext cx="32293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thêm “</a:t>
            </a:r>
            <a:r>
              <a:rPr lang="en-SG" sz="4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F37CA-30A2-4AD8-9860-8BD187DEA919}"/>
              </a:ext>
            </a:extLst>
          </p:cNvPr>
          <p:cNvSpPr txBox="1"/>
          <p:nvPr/>
        </p:nvSpPr>
        <p:spPr>
          <a:xfrm>
            <a:off x="10090230" y="4104754"/>
            <a:ext cx="256361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200"/>
              <a:t>lov</a:t>
            </a:r>
            <a:r>
              <a:rPr lang="en-US" sz="4200">
                <a:solidFill>
                  <a:srgbClr val="FF0000"/>
                </a:solidFill>
              </a:rPr>
              <a:t>e</a:t>
            </a:r>
            <a:r>
              <a:rPr lang="en-US" sz="4200"/>
              <a:t> </a:t>
            </a:r>
          </a:p>
          <a:p>
            <a:r>
              <a:rPr lang="en-US" sz="4200"/>
              <a:t>lik</a:t>
            </a:r>
            <a:r>
              <a:rPr lang="en-US" sz="4200">
                <a:solidFill>
                  <a:srgbClr val="FF0000"/>
                </a:solidFill>
              </a:rPr>
              <a:t>e</a:t>
            </a:r>
          </a:p>
          <a:p>
            <a:r>
              <a:rPr lang="en-US" sz="4200"/>
              <a:t>agre</a:t>
            </a:r>
            <a:r>
              <a:rPr lang="en-US" sz="420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936C3-2EC6-43F2-91A3-52B18E94834B}"/>
              </a:ext>
            </a:extLst>
          </p:cNvPr>
          <p:cNvSpPr txBox="1"/>
          <p:nvPr/>
        </p:nvSpPr>
        <p:spPr>
          <a:xfrm>
            <a:off x="1822410" y="6660471"/>
            <a:ext cx="469269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- kết thúc là: </a:t>
            </a:r>
            <a:r>
              <a:rPr lang="en-SG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SG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SG" sz="4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4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SG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phụ-</a:t>
            </a:r>
            <a:r>
              <a:rPr lang="en-SG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SG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-phụ)</a:t>
            </a:r>
          </a:p>
          <a:p>
            <a:r>
              <a:rPr lang="en-SG" sz="3600">
                <a:latin typeface="Arial" panose="020B0604020202020204" pitchFamily="34" charset="0"/>
                <a:cs typeface="Arial" panose="020B0604020202020204" pitchFamily="34" charset="0"/>
              </a:rPr>
              <a:t>Và có trọng âm vào âm tiết này </a:t>
            </a:r>
            <a:endParaRPr lang="en-SG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F4316-FCA3-4208-AD1F-57B69A21E90F}"/>
              </a:ext>
            </a:extLst>
          </p:cNvPr>
          <p:cNvSpPr txBox="1"/>
          <p:nvPr/>
        </p:nvSpPr>
        <p:spPr>
          <a:xfrm>
            <a:off x="6615113" y="6744035"/>
            <a:ext cx="32293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2 </a:t>
            </a:r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phụ âm cuối và thêm</a:t>
            </a:r>
            <a:r>
              <a:rPr lang="en-US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586C2-5DB0-45CD-80B5-CEF1D18F7A58}"/>
              </a:ext>
            </a:extLst>
          </p:cNvPr>
          <p:cNvSpPr txBox="1"/>
          <p:nvPr/>
        </p:nvSpPr>
        <p:spPr>
          <a:xfrm>
            <a:off x="10090231" y="6516745"/>
            <a:ext cx="22720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4200">
                <a:solidFill>
                  <a:srgbClr val="00B0F0"/>
                </a:solidFill>
              </a:rPr>
              <a:t>st</a:t>
            </a:r>
            <a:r>
              <a:rPr lang="en-SG" sz="4200">
                <a:solidFill>
                  <a:srgbClr val="FF2F2F"/>
                </a:solidFill>
              </a:rPr>
              <a:t>o</a:t>
            </a:r>
            <a:r>
              <a:rPr lang="en-SG" sz="4200">
                <a:solidFill>
                  <a:srgbClr val="00B0F0"/>
                </a:solidFill>
              </a:rPr>
              <a:t>p</a:t>
            </a:r>
          </a:p>
          <a:p>
            <a:r>
              <a:rPr lang="en-SG" sz="4200">
                <a:solidFill>
                  <a:srgbClr val="00B0F0"/>
                </a:solidFill>
              </a:rPr>
              <a:t>pl</a:t>
            </a:r>
            <a:r>
              <a:rPr lang="en-SG" sz="4200">
                <a:solidFill>
                  <a:srgbClr val="FF2F2F"/>
                </a:solidFill>
              </a:rPr>
              <a:t>a</a:t>
            </a:r>
            <a:r>
              <a:rPr lang="en-SG" sz="4200">
                <a:solidFill>
                  <a:srgbClr val="00B0F0"/>
                </a:solidFill>
              </a:rPr>
              <a:t>n</a:t>
            </a:r>
          </a:p>
          <a:p>
            <a:r>
              <a:rPr lang="en-SG" sz="4200">
                <a:ea typeface="Adobe Myungjo Std M" panose="02020600000000000000" pitchFamily="18" charset="-128"/>
              </a:rPr>
              <a:t>per</a:t>
            </a:r>
            <a:r>
              <a:rPr lang="en-SG" sz="4200">
                <a:solidFill>
                  <a:srgbClr val="00B0F0"/>
                </a:solidFill>
                <a:ea typeface="Adobe Myungjo Std M" panose="02020600000000000000" pitchFamily="18" charset="-128"/>
              </a:rPr>
              <a:t>m</a:t>
            </a:r>
            <a:r>
              <a:rPr lang="en-SG" sz="4200">
                <a:solidFill>
                  <a:srgbClr val="FF2F2F"/>
                </a:solidFill>
                <a:ea typeface="Adobe Myungjo Std M" panose="02020600000000000000" pitchFamily="18" charset="-128"/>
              </a:rPr>
              <a:t>i</a:t>
            </a:r>
            <a:r>
              <a:rPr lang="en-SG" sz="4200">
                <a:solidFill>
                  <a:srgbClr val="00B0F0"/>
                </a:solidFill>
                <a:ea typeface="Adobe Myungjo Std M" panose="02020600000000000000" pitchFamily="18" charset="-128"/>
              </a:rPr>
              <a:t>t</a:t>
            </a:r>
          </a:p>
          <a:p>
            <a:r>
              <a:rPr lang="en-SG" sz="4200"/>
              <a:t>tra</a:t>
            </a:r>
            <a:r>
              <a:rPr lang="en-SG" sz="4200">
                <a:solidFill>
                  <a:srgbClr val="00B0F0"/>
                </a:solidFill>
              </a:rPr>
              <a:t>v</a:t>
            </a:r>
            <a:r>
              <a:rPr lang="en-SG" sz="4200">
                <a:solidFill>
                  <a:srgbClr val="FF0000"/>
                </a:solidFill>
              </a:rPr>
              <a:t>e</a:t>
            </a:r>
            <a:r>
              <a:rPr lang="en-SG" sz="4200">
                <a:solidFill>
                  <a:srgbClr val="00B0F0"/>
                </a:solidFill>
              </a:rPr>
              <a:t>l</a:t>
            </a:r>
            <a:r>
              <a:rPr lang="en-SG" sz="420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810FE-2B36-458C-8A5A-A559D911C745}"/>
              </a:ext>
            </a:extLst>
          </p:cNvPr>
          <p:cNvSpPr txBox="1"/>
          <p:nvPr/>
        </p:nvSpPr>
        <p:spPr>
          <a:xfrm>
            <a:off x="13171717" y="6516745"/>
            <a:ext cx="26420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4200">
                <a:solidFill>
                  <a:srgbClr val="00B0F0"/>
                </a:solidFill>
              </a:rPr>
              <a:t>st</a:t>
            </a:r>
            <a:r>
              <a:rPr lang="en-SG" sz="4200">
                <a:solidFill>
                  <a:srgbClr val="FF2F2F"/>
                </a:solidFill>
              </a:rPr>
              <a:t>o</a:t>
            </a:r>
            <a:r>
              <a:rPr lang="en-SG" sz="4200">
                <a:solidFill>
                  <a:srgbClr val="00B0F0"/>
                </a:solidFill>
              </a:rPr>
              <a:t>p</a:t>
            </a:r>
            <a:r>
              <a:rPr lang="en-SG" sz="4200">
                <a:solidFill>
                  <a:srgbClr val="00B050"/>
                </a:solidFill>
              </a:rPr>
              <a:t>ped</a:t>
            </a:r>
          </a:p>
          <a:p>
            <a:r>
              <a:rPr lang="en-SG" sz="4200">
                <a:solidFill>
                  <a:srgbClr val="00B0F0"/>
                </a:solidFill>
              </a:rPr>
              <a:t>pl</a:t>
            </a:r>
            <a:r>
              <a:rPr lang="en-SG" sz="4200">
                <a:solidFill>
                  <a:srgbClr val="FF2F2F"/>
                </a:solidFill>
              </a:rPr>
              <a:t>a</a:t>
            </a:r>
            <a:r>
              <a:rPr lang="en-SG" sz="4200">
                <a:solidFill>
                  <a:srgbClr val="00B0F0"/>
                </a:solidFill>
              </a:rPr>
              <a:t>n</a:t>
            </a:r>
            <a:r>
              <a:rPr lang="en-SG" sz="4200">
                <a:solidFill>
                  <a:srgbClr val="00B050"/>
                </a:solidFill>
              </a:rPr>
              <a:t>ned</a:t>
            </a:r>
          </a:p>
          <a:p>
            <a:r>
              <a:rPr lang="en-SG" sz="4200">
                <a:ea typeface="Adobe Myungjo Std M" panose="02020600000000000000" pitchFamily="18" charset="-128"/>
              </a:rPr>
              <a:t>per</a:t>
            </a:r>
            <a:r>
              <a:rPr lang="en-SG" sz="4200">
                <a:solidFill>
                  <a:srgbClr val="00B0F0"/>
                </a:solidFill>
                <a:ea typeface="Adobe Myungjo Std M" panose="02020600000000000000" pitchFamily="18" charset="-128"/>
              </a:rPr>
              <a:t>m</a:t>
            </a:r>
            <a:r>
              <a:rPr lang="en-SG" sz="4200">
                <a:solidFill>
                  <a:srgbClr val="FF2F2F"/>
                </a:solidFill>
                <a:ea typeface="Adobe Myungjo Std M" panose="02020600000000000000" pitchFamily="18" charset="-128"/>
              </a:rPr>
              <a:t>i</a:t>
            </a:r>
            <a:r>
              <a:rPr lang="en-SG" sz="4200">
                <a:solidFill>
                  <a:srgbClr val="00B0F0"/>
                </a:solidFill>
                <a:ea typeface="Adobe Myungjo Std M" panose="02020600000000000000" pitchFamily="18" charset="-128"/>
              </a:rPr>
              <a:t>t</a:t>
            </a:r>
            <a:r>
              <a:rPr lang="en-SG" sz="4200">
                <a:solidFill>
                  <a:srgbClr val="00B050"/>
                </a:solidFill>
                <a:ea typeface="Adobe Myungjo Std M" panose="02020600000000000000" pitchFamily="18" charset="-128"/>
              </a:rPr>
              <a:t>ted</a:t>
            </a:r>
          </a:p>
          <a:p>
            <a:r>
              <a:rPr lang="en-SG" sz="4200"/>
              <a:t>tra</a:t>
            </a:r>
            <a:r>
              <a:rPr lang="en-SG" sz="4200">
                <a:solidFill>
                  <a:srgbClr val="00B0F0"/>
                </a:solidFill>
              </a:rPr>
              <a:t>v</a:t>
            </a:r>
            <a:r>
              <a:rPr lang="en-SG" sz="4200">
                <a:solidFill>
                  <a:srgbClr val="FF0000"/>
                </a:solidFill>
              </a:rPr>
              <a:t>e</a:t>
            </a:r>
            <a:r>
              <a:rPr lang="en-SG" sz="4200">
                <a:solidFill>
                  <a:srgbClr val="00B0F0"/>
                </a:solidFill>
              </a:rPr>
              <a:t>l</a:t>
            </a:r>
            <a:r>
              <a:rPr lang="en-SG" sz="4200">
                <a:solidFill>
                  <a:srgbClr val="00B050"/>
                </a:solidFill>
              </a:rPr>
              <a:t>l</a:t>
            </a:r>
            <a:r>
              <a:rPr lang="en-SG" sz="4200">
                <a:solidFill>
                  <a:srgbClr val="00B050"/>
                </a:solidFill>
                <a:ea typeface="Adobe Myungjo Std M" panose="02020600000000000000" pitchFamily="18" charset="-128"/>
              </a:rPr>
              <a:t>ed</a:t>
            </a:r>
            <a:r>
              <a:rPr lang="en-SG" sz="4200"/>
              <a:t>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626C69-E21E-4BFA-B4C8-79717D288B77}"/>
              </a:ext>
            </a:extLst>
          </p:cNvPr>
          <p:cNvCxnSpPr/>
          <p:nvPr/>
        </p:nvCxnSpPr>
        <p:spPr>
          <a:xfrm>
            <a:off x="1745850" y="6391637"/>
            <a:ext cx="1450500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08344FB5-246C-43B8-832E-46A8A69C65CA}"/>
              </a:ext>
            </a:extLst>
          </p:cNvPr>
          <p:cNvSpPr/>
          <p:nvPr/>
        </p:nvSpPr>
        <p:spPr>
          <a:xfrm>
            <a:off x="713354" y="4537960"/>
            <a:ext cx="995852" cy="995852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E391D587-4913-4365-B065-E547CC8A8591}"/>
              </a:ext>
            </a:extLst>
          </p:cNvPr>
          <p:cNvSpPr/>
          <p:nvPr/>
        </p:nvSpPr>
        <p:spPr>
          <a:xfrm>
            <a:off x="748076" y="7239383"/>
            <a:ext cx="995852" cy="995852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6042B5-52FE-DE37-7BD3-4368571817F8}"/>
              </a:ext>
            </a:extLst>
          </p:cNvPr>
          <p:cNvSpPr txBox="1"/>
          <p:nvPr/>
        </p:nvSpPr>
        <p:spPr>
          <a:xfrm>
            <a:off x="13171718" y="4104753"/>
            <a:ext cx="256361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200"/>
              <a:t>lov</a:t>
            </a:r>
            <a:r>
              <a:rPr lang="en-US" sz="4200">
                <a:solidFill>
                  <a:srgbClr val="FF0000"/>
                </a:solidFill>
              </a:rPr>
              <a:t>e</a:t>
            </a:r>
            <a:r>
              <a:rPr lang="en-US" sz="4200">
                <a:solidFill>
                  <a:srgbClr val="00B050"/>
                </a:solidFill>
              </a:rPr>
              <a:t>d</a:t>
            </a:r>
            <a:r>
              <a:rPr lang="en-US" sz="4200"/>
              <a:t> </a:t>
            </a:r>
          </a:p>
          <a:p>
            <a:r>
              <a:rPr lang="en-US" sz="4200"/>
              <a:t>lik</a:t>
            </a:r>
            <a:r>
              <a:rPr lang="en-US" sz="4200">
                <a:solidFill>
                  <a:srgbClr val="FF0000"/>
                </a:solidFill>
              </a:rPr>
              <a:t>e</a:t>
            </a:r>
            <a:r>
              <a:rPr lang="en-US" sz="4200">
                <a:solidFill>
                  <a:srgbClr val="00B050"/>
                </a:solidFill>
              </a:rPr>
              <a:t>d</a:t>
            </a:r>
          </a:p>
          <a:p>
            <a:r>
              <a:rPr lang="en-US" sz="4200"/>
              <a:t>agre</a:t>
            </a:r>
            <a:r>
              <a:rPr lang="en-US" sz="4200">
                <a:solidFill>
                  <a:srgbClr val="FF0000"/>
                </a:solidFill>
              </a:rPr>
              <a:t>e</a:t>
            </a:r>
            <a:r>
              <a:rPr lang="en-US" sz="4200">
                <a:solidFill>
                  <a:srgbClr val="00B05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9301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3" grpId="0"/>
      <p:bldP spid="14" grpId="0"/>
      <p:bldP spid="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BA62E0-FE7C-4F43-8FC6-1742D8D4EF9C}"/>
              </a:ext>
            </a:extLst>
          </p:cNvPr>
          <p:cNvGraphicFramePr>
            <a:graphicFrameLocks noGrp="1"/>
          </p:cNvGraphicFramePr>
          <p:nvPr/>
        </p:nvGraphicFramePr>
        <p:xfrm>
          <a:off x="1745850" y="2051767"/>
          <a:ext cx="14505188" cy="7410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297">
                  <a:extLst>
                    <a:ext uri="{9D8B030D-6E8A-4147-A177-3AD203B41FA5}">
                      <a16:colId xmlns:a16="http://schemas.microsoft.com/office/drawing/2014/main" val="2905006262"/>
                    </a:ext>
                  </a:extLst>
                </a:gridCol>
                <a:gridCol w="3626297">
                  <a:extLst>
                    <a:ext uri="{9D8B030D-6E8A-4147-A177-3AD203B41FA5}">
                      <a16:colId xmlns:a16="http://schemas.microsoft.com/office/drawing/2014/main" val="2558874162"/>
                    </a:ext>
                  </a:extLst>
                </a:gridCol>
                <a:gridCol w="3626297">
                  <a:extLst>
                    <a:ext uri="{9D8B030D-6E8A-4147-A177-3AD203B41FA5}">
                      <a16:colId xmlns:a16="http://schemas.microsoft.com/office/drawing/2014/main" val="2249550628"/>
                    </a:ext>
                  </a:extLst>
                </a:gridCol>
                <a:gridCol w="3626297">
                  <a:extLst>
                    <a:ext uri="{9D8B030D-6E8A-4147-A177-3AD203B41FA5}">
                      <a16:colId xmlns:a16="http://schemas.microsoft.com/office/drawing/2014/main" val="348464314"/>
                    </a:ext>
                  </a:extLst>
                </a:gridCol>
              </a:tblGrid>
              <a:tr h="1047864">
                <a:tc rowSpan="2"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 tắc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 dụ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30555"/>
                  </a:ext>
                </a:extLst>
              </a:tr>
              <a:tr h="839210"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360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endParaRPr lang="en-US" sz="42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94207"/>
                  </a:ext>
                </a:extLst>
              </a:tr>
              <a:tr h="5523465"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6968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95103D-6931-4DF3-A5C2-C7DAA1869924}"/>
              </a:ext>
            </a:extLst>
          </p:cNvPr>
          <p:cNvSpPr/>
          <p:nvPr/>
        </p:nvSpPr>
        <p:spPr>
          <a:xfrm>
            <a:off x="4336701" y="642336"/>
            <a:ext cx="9614598" cy="1093545"/>
          </a:xfrm>
          <a:prstGeom prst="roundRect">
            <a:avLst>
              <a:gd name="adj" fmla="val 49019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b="1">
                <a:solidFill>
                  <a:srgbClr val="FFFF00"/>
                </a:solidFill>
                <a:latin typeface="Adobe Caslon Pro" panose="0205050205050A020403" pitchFamily="18" charset="0"/>
              </a:rPr>
              <a:t>Qui tắc thêm “ed” vào động từ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936C3-2EC6-43F2-91A3-52B18E94834B}"/>
              </a:ext>
            </a:extLst>
          </p:cNvPr>
          <p:cNvSpPr txBox="1"/>
          <p:nvPr/>
        </p:nvSpPr>
        <p:spPr>
          <a:xfrm>
            <a:off x="1745850" y="6891305"/>
            <a:ext cx="36537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- Còn lại</a:t>
            </a:r>
            <a:endParaRPr lang="en-SG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F4316-FCA3-4208-AD1F-57B69A21E90F}"/>
              </a:ext>
            </a:extLst>
          </p:cNvPr>
          <p:cNvSpPr txBox="1"/>
          <p:nvPr/>
        </p:nvSpPr>
        <p:spPr>
          <a:xfrm>
            <a:off x="5555850" y="6891305"/>
            <a:ext cx="32293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4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586C2-5DB0-45CD-80B5-CEF1D18F7A58}"/>
              </a:ext>
            </a:extLst>
          </p:cNvPr>
          <p:cNvSpPr txBox="1"/>
          <p:nvPr/>
        </p:nvSpPr>
        <p:spPr>
          <a:xfrm>
            <a:off x="9111209" y="6692421"/>
            <a:ext cx="32293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 sz="4200"/>
              <a:t>cook</a:t>
            </a:r>
          </a:p>
          <a:p>
            <a:pPr algn="ctr"/>
            <a:r>
              <a:rPr lang="en-SG" sz="4200"/>
              <a:t>pla</a:t>
            </a:r>
            <a:r>
              <a:rPr lang="en-SG" sz="4200">
                <a:solidFill>
                  <a:srgbClr val="FF2F2F"/>
                </a:solidFill>
              </a:rPr>
              <a:t>y</a:t>
            </a:r>
          </a:p>
          <a:p>
            <a:pPr algn="ctr"/>
            <a:r>
              <a:rPr lang="en-SG" sz="4200"/>
              <a:t>watch</a:t>
            </a:r>
            <a:endParaRPr lang="en-SG" sz="4200">
              <a:solidFill>
                <a:srgbClr val="FF2F2F"/>
              </a:solidFill>
            </a:endParaRPr>
          </a:p>
          <a:p>
            <a:pPr algn="ctr"/>
            <a:r>
              <a:rPr lang="en-US" sz="4200"/>
              <a:t>lis</a:t>
            </a:r>
            <a:r>
              <a:rPr lang="en-US" sz="4200">
                <a:solidFill>
                  <a:srgbClr val="00B0F0"/>
                </a:solidFill>
              </a:rPr>
              <a:t>t</a:t>
            </a:r>
            <a:r>
              <a:rPr lang="en-US" sz="4200">
                <a:solidFill>
                  <a:srgbClr val="FF0000"/>
                </a:solidFill>
              </a:rPr>
              <a:t>e</a:t>
            </a:r>
            <a:r>
              <a:rPr lang="en-US" sz="4200">
                <a:solidFill>
                  <a:srgbClr val="00B0F0"/>
                </a:solidFill>
              </a:rPr>
              <a:t>n</a:t>
            </a:r>
            <a:endParaRPr lang="en-SG" sz="420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810FE-2B36-458C-8A5A-A559D911C745}"/>
              </a:ext>
            </a:extLst>
          </p:cNvPr>
          <p:cNvSpPr txBox="1"/>
          <p:nvPr/>
        </p:nvSpPr>
        <p:spPr>
          <a:xfrm>
            <a:off x="12779600" y="6692422"/>
            <a:ext cx="32293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 sz="4200"/>
              <a:t>cook</a:t>
            </a:r>
            <a:r>
              <a:rPr lang="en-SG" sz="4200">
                <a:solidFill>
                  <a:srgbClr val="00B050"/>
                </a:solidFill>
              </a:rPr>
              <a:t>ed</a:t>
            </a:r>
            <a:endParaRPr lang="en-SG" sz="4200"/>
          </a:p>
          <a:p>
            <a:pPr algn="ctr"/>
            <a:r>
              <a:rPr lang="en-SG" sz="4200"/>
              <a:t>play</a:t>
            </a:r>
            <a:r>
              <a:rPr lang="en-SG" sz="4200">
                <a:solidFill>
                  <a:srgbClr val="00B050"/>
                </a:solidFill>
              </a:rPr>
              <a:t>ed</a:t>
            </a:r>
            <a:endParaRPr lang="en-SG" sz="4200"/>
          </a:p>
          <a:p>
            <a:pPr algn="ctr"/>
            <a:r>
              <a:rPr lang="en-SG" sz="4200"/>
              <a:t>watch</a:t>
            </a:r>
            <a:r>
              <a:rPr lang="en-SG" sz="4200">
                <a:solidFill>
                  <a:srgbClr val="00B050"/>
                </a:solidFill>
              </a:rPr>
              <a:t>ed</a:t>
            </a:r>
            <a:endParaRPr lang="en-SG" sz="4200"/>
          </a:p>
          <a:p>
            <a:pPr algn="ctr"/>
            <a:r>
              <a:rPr lang="en-US" sz="4200"/>
              <a:t>lis</a:t>
            </a:r>
            <a:r>
              <a:rPr lang="en-US" sz="4200">
                <a:solidFill>
                  <a:srgbClr val="00B0F0"/>
                </a:solidFill>
              </a:rPr>
              <a:t>t</a:t>
            </a:r>
            <a:r>
              <a:rPr lang="en-US" sz="4200">
                <a:solidFill>
                  <a:srgbClr val="FF0000"/>
                </a:solidFill>
              </a:rPr>
              <a:t>e</a:t>
            </a:r>
            <a:r>
              <a:rPr lang="en-US" sz="4200">
                <a:solidFill>
                  <a:srgbClr val="00B0F0"/>
                </a:solidFill>
              </a:rPr>
              <a:t>n</a:t>
            </a:r>
            <a:r>
              <a:rPr lang="en-SG" sz="4200">
                <a:solidFill>
                  <a:srgbClr val="00B050"/>
                </a:solidFill>
              </a:rPr>
              <a:t>ed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626C69-E21E-4BFA-B4C8-79717D288B77}"/>
              </a:ext>
            </a:extLst>
          </p:cNvPr>
          <p:cNvCxnSpPr/>
          <p:nvPr/>
        </p:nvCxnSpPr>
        <p:spPr>
          <a:xfrm>
            <a:off x="1745850" y="6605949"/>
            <a:ext cx="1450500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08344FB5-246C-43B8-832E-46A8A69C65CA}"/>
              </a:ext>
            </a:extLst>
          </p:cNvPr>
          <p:cNvSpPr/>
          <p:nvPr/>
        </p:nvSpPr>
        <p:spPr>
          <a:xfrm>
            <a:off x="713354" y="4537960"/>
            <a:ext cx="995852" cy="995852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E391D587-4913-4365-B065-E547CC8A8591}"/>
              </a:ext>
            </a:extLst>
          </p:cNvPr>
          <p:cNvSpPr/>
          <p:nvPr/>
        </p:nvSpPr>
        <p:spPr>
          <a:xfrm>
            <a:off x="748076" y="7239383"/>
            <a:ext cx="995852" cy="995852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00A2F1-A2B4-4C3D-8D67-18E2C0D3AD67}"/>
              </a:ext>
            </a:extLst>
          </p:cNvPr>
          <p:cNvSpPr txBox="1"/>
          <p:nvPr/>
        </p:nvSpPr>
        <p:spPr>
          <a:xfrm>
            <a:off x="1797938" y="4156451"/>
            <a:ext cx="34453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- kết thúc là: </a:t>
            </a:r>
            <a:r>
              <a:rPr lang="en-SG" sz="4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 âm </a:t>
            </a:r>
            <a:r>
              <a:rPr lang="en-SG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y</a:t>
            </a:r>
            <a:endParaRPr lang="en-SG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EC50A8-E28A-4FCE-AF12-3ED41626DB08}"/>
              </a:ext>
            </a:extLst>
          </p:cNvPr>
          <p:cNvSpPr txBox="1"/>
          <p:nvPr/>
        </p:nvSpPr>
        <p:spPr>
          <a:xfrm>
            <a:off x="5521125" y="4225901"/>
            <a:ext cx="32293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SG" sz="4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-&gt; i</a:t>
            </a:r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thêm “</a:t>
            </a:r>
            <a:r>
              <a:rPr lang="en-SG" sz="4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SG" sz="42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B25CCE-0431-4267-AFFE-6B5C80EEB968}"/>
              </a:ext>
            </a:extLst>
          </p:cNvPr>
          <p:cNvSpPr txBox="1"/>
          <p:nvPr/>
        </p:nvSpPr>
        <p:spPr>
          <a:xfrm>
            <a:off x="9190293" y="4067202"/>
            <a:ext cx="322933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SG" sz="4200"/>
              <a:t>ti</a:t>
            </a:r>
            <a:r>
              <a:rPr lang="en-SG" sz="4200">
                <a:solidFill>
                  <a:srgbClr val="126BEE"/>
                </a:solidFill>
              </a:rPr>
              <a:t>d</a:t>
            </a:r>
            <a:r>
              <a:rPr lang="en-SG" sz="4200">
                <a:solidFill>
                  <a:srgbClr val="FF0000"/>
                </a:solidFill>
              </a:rPr>
              <a:t>y</a:t>
            </a: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SG" sz="4200"/>
              <a:t>stu</a:t>
            </a:r>
            <a:r>
              <a:rPr lang="en-SG" sz="4200">
                <a:solidFill>
                  <a:srgbClr val="126BEE"/>
                </a:solidFill>
              </a:rPr>
              <a:t>d</a:t>
            </a:r>
            <a:r>
              <a:rPr lang="en-SG" sz="4200">
                <a:solidFill>
                  <a:srgbClr val="FF0000"/>
                </a:solidFill>
              </a:rPr>
              <a:t>y</a:t>
            </a: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SG" sz="4200"/>
              <a:t>t</a:t>
            </a:r>
            <a:r>
              <a:rPr lang="en-SG" sz="4200">
                <a:solidFill>
                  <a:srgbClr val="126BEE"/>
                </a:solidFill>
              </a:rPr>
              <a:t>r</a:t>
            </a:r>
            <a:r>
              <a:rPr lang="en-SG" sz="42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A36470-165C-4E0D-90B2-5AB769BB0975}"/>
              </a:ext>
            </a:extLst>
          </p:cNvPr>
          <p:cNvSpPr txBox="1"/>
          <p:nvPr/>
        </p:nvSpPr>
        <p:spPr>
          <a:xfrm>
            <a:off x="12766872" y="4067202"/>
            <a:ext cx="3229338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algn="ctr">
              <a:spcBef>
                <a:spcPts val="600"/>
              </a:spcBef>
              <a:spcAft>
                <a:spcPts val="600"/>
              </a:spcAft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4200"/>
              <a:t>ti</a:t>
            </a:r>
            <a:r>
              <a:rPr lang="en-SG" sz="4200">
                <a:solidFill>
                  <a:srgbClr val="126BEE"/>
                </a:solidFill>
              </a:rPr>
              <a:t>d</a:t>
            </a:r>
            <a:r>
              <a:rPr lang="en-SG" sz="4200"/>
              <a:t>i</a:t>
            </a:r>
          </a:p>
          <a:p>
            <a:r>
              <a:rPr lang="en-SG" sz="4200"/>
              <a:t>stu</a:t>
            </a:r>
            <a:r>
              <a:rPr lang="en-SG" sz="4200">
                <a:solidFill>
                  <a:srgbClr val="126BEE"/>
                </a:solidFill>
              </a:rPr>
              <a:t>d</a:t>
            </a:r>
            <a:r>
              <a:rPr lang="en-SG" sz="4200"/>
              <a:t>i</a:t>
            </a:r>
          </a:p>
          <a:p>
            <a:r>
              <a:rPr lang="en-SG" sz="4200"/>
              <a:t>t</a:t>
            </a:r>
            <a:r>
              <a:rPr lang="en-SG" sz="4200">
                <a:solidFill>
                  <a:srgbClr val="126BEE"/>
                </a:solidFill>
              </a:rPr>
              <a:t>r</a:t>
            </a:r>
            <a:r>
              <a:rPr lang="en-SG" sz="4200">
                <a:solidFill>
                  <a:srgbClr val="00B050"/>
                </a:solidFill>
              </a:rPr>
              <a:t>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42173D-E0C3-4C33-A369-CC33CD077F53}"/>
              </a:ext>
            </a:extLst>
          </p:cNvPr>
          <p:cNvSpPr txBox="1"/>
          <p:nvPr/>
        </p:nvSpPr>
        <p:spPr>
          <a:xfrm>
            <a:off x="14491592" y="4067202"/>
            <a:ext cx="3352709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 algn="ctr">
              <a:spcBef>
                <a:spcPts val="600"/>
              </a:spcBef>
              <a:spcAft>
                <a:spcPts val="600"/>
              </a:spcAft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SG" sz="4200">
                <a:solidFill>
                  <a:srgbClr val="00B050"/>
                </a:solidFill>
              </a:rPr>
              <a:t> ed</a:t>
            </a:r>
          </a:p>
          <a:p>
            <a:pPr algn="l"/>
            <a:r>
              <a:rPr lang="en-SG" sz="4200">
                <a:solidFill>
                  <a:srgbClr val="00B050"/>
                </a:solidFill>
              </a:rPr>
              <a:t>  ed</a:t>
            </a:r>
          </a:p>
          <a:p>
            <a:pPr algn="l"/>
            <a:r>
              <a:rPr lang="en-SG" sz="4200">
                <a:solidFill>
                  <a:srgbClr val="00B050"/>
                </a:solidFill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146745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6" grpId="0" animBg="1"/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934</Words>
  <Application>Microsoft Office PowerPoint</Application>
  <PresentationFormat>Custom</PresentationFormat>
  <Paragraphs>166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Adobe Caslon Pro</vt:lpstr>
      <vt:lpstr>Adobe Fan Heiti Std B</vt:lpstr>
      <vt:lpstr>Calibri</vt:lpstr>
      <vt:lpstr>DejaVu Serif</vt:lpstr>
      <vt:lpstr>Contastia</vt:lpstr>
      <vt:lpstr>Wingdings</vt:lpstr>
      <vt:lpstr>Arial</vt:lpstr>
      <vt:lpstr>Adobe Myungjo Std M</vt:lpstr>
      <vt:lpstr>Times New Roman</vt:lpstr>
      <vt:lpstr>Congenial Black</vt:lpstr>
      <vt:lpstr>Constantia</vt:lpstr>
      <vt:lpstr>HL Brush 1BK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Turquoise 3D School Elements Final Defense Presentation Deck</dc:title>
  <dc:creator>PHUONG</dc:creator>
  <cp:lastModifiedBy>Admin</cp:lastModifiedBy>
  <cp:revision>31</cp:revision>
  <dcterms:created xsi:type="dcterms:W3CDTF">2006-08-16T00:00:00Z</dcterms:created>
  <dcterms:modified xsi:type="dcterms:W3CDTF">2022-11-30T13:31:23Z</dcterms:modified>
  <dc:identifier>DAFCzLKM10w</dc:identifier>
</cp:coreProperties>
</file>