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8"/>
  </p:notesMasterIdLst>
  <p:sldIdLst>
    <p:sldId id="436" r:id="rId3"/>
    <p:sldId id="415" r:id="rId4"/>
    <p:sldId id="459" r:id="rId5"/>
    <p:sldId id="384" r:id="rId6"/>
    <p:sldId id="390" r:id="rId7"/>
    <p:sldId id="396" r:id="rId8"/>
    <p:sldId id="397" r:id="rId9"/>
    <p:sldId id="373" r:id="rId10"/>
    <p:sldId id="391" r:id="rId11"/>
    <p:sldId id="385" r:id="rId12"/>
    <p:sldId id="392" r:id="rId13"/>
    <p:sldId id="395" r:id="rId14"/>
    <p:sldId id="458" r:id="rId15"/>
    <p:sldId id="375" r:id="rId16"/>
    <p:sldId id="388" r:id="rId17"/>
    <p:sldId id="351" r:id="rId18"/>
    <p:sldId id="460" r:id="rId19"/>
    <p:sldId id="335" r:id="rId20"/>
    <p:sldId id="367" r:id="rId21"/>
    <p:sldId id="363" r:id="rId22"/>
    <p:sldId id="360" r:id="rId23"/>
    <p:sldId id="368" r:id="rId24"/>
    <p:sldId id="342" r:id="rId25"/>
    <p:sldId id="394" r:id="rId26"/>
    <p:sldId id="383" r:id="rId27"/>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CC"/>
    <a:srgbClr val="FBFBB7"/>
    <a:srgbClr val="002E15"/>
    <a:srgbClr val="EA36E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0"/>
    <p:restoredTop sz="94660"/>
  </p:normalViewPr>
  <p:slideViewPr>
    <p:cSldViewPr showGuides="1">
      <p:cViewPr varScale="1">
        <p:scale>
          <a:sx n="63" d="100"/>
          <a:sy n="63" d="100"/>
        </p:scale>
        <p:origin x="1360" y="64"/>
      </p:cViewPr>
      <p:guideLst>
        <p:guide orient="horz" pos="2160"/>
        <p:guide pos="288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ơi giữ chỗ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Nơi giữ chỗ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0A40E80-5BE6-4808-87C4-C3A6D28E1588}"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10/26/2024</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Nơi giữ chỗ cho Hình ảnh của Bản chiế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2053" name="Nơi giữ chỗ cho Ghi chú 4"/>
          <p:cNvSpPr>
            <a:spLocks noGrp="1"/>
          </p:cNvSpPr>
          <p:nvPr>
            <p:ph type="body" sz="quarter"/>
          </p:nvPr>
        </p:nvSpPr>
        <p:spPr>
          <a:xfrm>
            <a:off x="685800" y="4343400"/>
            <a:ext cx="5486400" cy="4114800"/>
          </a:xfrm>
          <a:prstGeom prst="rect">
            <a:avLst/>
          </a:prstGeom>
          <a:noFill/>
          <a:ln w="9525">
            <a:noFill/>
          </a:ln>
        </p:spPr>
        <p:txBody>
          <a:bodyPr vert="horz" wrap="square" lIns="91440" tIns="45720" rIns="91440" bIns="45720" anchor="t" anchorCtr="0"/>
          <a:lstStyle/>
          <a:p>
            <a:pPr lvl="0"/>
            <a:r>
              <a:rPr lang="vi-VN" altLang="en-US" dirty="0"/>
              <a:t>Bấm &amp; sửa kiểu tiêu đề</a:t>
            </a:r>
          </a:p>
          <a:p>
            <a:pPr lvl="1"/>
            <a:r>
              <a:rPr lang="vi-VN" altLang="en-US" dirty="0"/>
              <a:t>Mức hai</a:t>
            </a:r>
          </a:p>
          <a:p>
            <a:pPr lvl="2"/>
            <a:r>
              <a:rPr lang="vi-VN" altLang="en-US" dirty="0"/>
              <a:t>Mức ba</a:t>
            </a:r>
          </a:p>
          <a:p>
            <a:pPr lvl="3"/>
            <a:r>
              <a:rPr lang="vi-VN" altLang="en-US" dirty="0"/>
              <a:t>Mức bốn</a:t>
            </a:r>
          </a:p>
          <a:p>
            <a:pPr lvl="4"/>
            <a:r>
              <a:rPr lang="vi-VN" altLang="en-US" dirty="0"/>
              <a:t>Mức năm</a:t>
            </a:r>
            <a:endParaRPr lang="en-US" altLang="en-US" dirty="0"/>
          </a:p>
        </p:txBody>
      </p:sp>
      <p:sp>
        <p:nvSpPr>
          <p:cNvPr id="6" name="Nơi giữ chỗ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53427766-E5A9-44EA-87AF-7797CBE68D63}"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14714E4-5A10-4796-BDB0-59833C2FDF2F}" type="slidenum">
              <a:rPr lang="vi-VN" smtClean="0"/>
              <a:t>1</a:t>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a:solidFill>
              <a:srgbClr val="000000"/>
            </a:solidFill>
            <a:miter/>
          </a:ln>
        </p:spPr>
      </p:sp>
      <p:sp>
        <p:nvSpPr>
          <p:cNvPr id="8194" name="Notes Placeholder 2"/>
          <p:cNvSpPr>
            <a:spLocks noGrp="1"/>
          </p:cNvSpPr>
          <p:nvPr>
            <p:ph type="body"/>
          </p:nvPr>
        </p:nvSpPr>
        <p:spPr/>
        <p:txBody>
          <a:bodyPr wrap="square" lIns="91440" tIns="45720" rIns="91440" bIns="45720" anchor="t" anchorCtr="0"/>
          <a:lstStyle/>
          <a:p>
            <a:pPr lvl="0"/>
            <a:endParaRPr lang="vi-VN" altLang="en-US" dirty="0"/>
          </a:p>
        </p:txBody>
      </p:sp>
      <p:sp>
        <p:nvSpPr>
          <p:cNvPr id="8195"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solidFill>
                  <a:srgbClr val="000000"/>
                </a:solidFill>
              </a:rPr>
              <a:t>6</a:t>
            </a:fld>
            <a:endParaRPr lang="en-US" altLang="en-US" sz="1200" dirty="0">
              <a:solidFill>
                <a:srgbClr val="000000"/>
              </a:solidFill>
              <a:ea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a:solidFill>
              <a:srgbClr val="000000"/>
            </a:solidFill>
            <a:miter/>
          </a:ln>
        </p:spPr>
      </p:sp>
      <p:sp>
        <p:nvSpPr>
          <p:cNvPr id="11266" name="Notes Placeholder 2"/>
          <p:cNvSpPr>
            <a:spLocks noGrp="1"/>
          </p:cNvSpPr>
          <p:nvPr>
            <p:ph type="body"/>
          </p:nvPr>
        </p:nvSpPr>
        <p:spPr/>
        <p:txBody>
          <a:bodyPr wrap="square" lIns="91440" tIns="45720" rIns="91440" bIns="45720" anchor="t" anchorCtr="0"/>
          <a:lstStyle/>
          <a:p>
            <a:pPr lvl="0"/>
            <a:endParaRPr lang="vi-VN" altLang="en-US" dirty="0"/>
          </a:p>
        </p:txBody>
      </p:sp>
      <p:sp>
        <p:nvSpPr>
          <p:cNvPr id="11267"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solidFill>
                  <a:srgbClr val="000000"/>
                </a:solidFill>
              </a:rPr>
              <a:t>8</a:t>
            </a:fld>
            <a:endParaRPr lang="en-US" altLang="en-US" sz="1200" dirty="0">
              <a:solidFill>
                <a:srgbClr val="000000"/>
              </a:solidFill>
              <a:ea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a:solidFill>
              <a:srgbClr val="000000"/>
            </a:solidFill>
            <a:miter/>
          </a:ln>
        </p:spPr>
      </p:sp>
      <p:sp>
        <p:nvSpPr>
          <p:cNvPr id="24578" name="Notes Placeholder 2"/>
          <p:cNvSpPr>
            <a:spLocks noGrp="1"/>
          </p:cNvSpPr>
          <p:nvPr>
            <p:ph type="body"/>
          </p:nvPr>
        </p:nvSpPr>
        <p:spPr/>
        <p:txBody>
          <a:bodyPr wrap="square" lIns="91440" tIns="45720" rIns="91440" bIns="45720" anchor="t" anchorCtr="0"/>
          <a:lstStyle/>
          <a:p>
            <a:pPr lvl="0"/>
            <a:endParaRPr lang="vi-VN" altLang="en-US" dirty="0"/>
          </a:p>
        </p:txBody>
      </p:sp>
      <p:sp>
        <p:nvSpPr>
          <p:cNvPr id="24579"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t>22</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a:solidFill>
              <a:srgbClr val="000000"/>
            </a:solidFill>
            <a:miter/>
          </a:ln>
        </p:spPr>
      </p:sp>
      <p:sp>
        <p:nvSpPr>
          <p:cNvPr id="26626" name="Notes Placeholder 2"/>
          <p:cNvSpPr>
            <a:spLocks noGrp="1"/>
          </p:cNvSpPr>
          <p:nvPr>
            <p:ph type="body"/>
          </p:nvPr>
        </p:nvSpPr>
        <p:spPr/>
        <p:txBody>
          <a:bodyPr wrap="square" lIns="91440" tIns="45720" rIns="91440" bIns="45720" anchor="t" anchorCtr="0"/>
          <a:lstStyle/>
          <a:p>
            <a:pPr lvl="0"/>
            <a:endParaRPr lang="vi-VN" altLang="en-US" dirty="0"/>
          </a:p>
        </p:txBody>
      </p:sp>
      <p:sp>
        <p:nvSpPr>
          <p:cNvPr id="26627"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t>23</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Nơi giữ chỗ cho Văn bản Dọc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Nơi giữ chỗ cho Văn bản Dọc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Nơi giữ chỗ cho Nội dung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Nơi giữ chỗ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Nơi giữ chỗ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Nơi giữ chỗ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Nơi giữ chỗ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Nơi giữ chỗ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Nơi giữ chỗ cho Nội dung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Nơi giữ chỗ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Nơi giữ chỗ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Nơi giữ chỗ cho Hình ảnh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Nơi giữ chỗ cho Văn bản Dọc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Nơi giữ chỗ cho Văn bản Dọc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Nơi giữ chỗ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Nơi giữ chỗ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Nơi giữ chỗ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Nơi giữ chỗ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Nơi giữ chỗ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Nơi giữ chỗ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Nơi giữ chỗ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Nơi giữ chỗ cho Hình ảnh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a:xfrm>
            <a:off x="457200" y="274638"/>
            <a:ext cx="8229600" cy="1143000"/>
          </a:xfrm>
          <a:prstGeom prst="rect">
            <a:avLst/>
          </a:prstGeom>
          <a:noFill/>
          <a:ln w="9525">
            <a:noFill/>
          </a:ln>
        </p:spPr>
        <p:txBody>
          <a:bodyPr anchor="ctr" anchorCtr="0"/>
          <a:lstStyle/>
          <a:p>
            <a:pPr lvl="0"/>
            <a:r>
              <a:rPr lang="vi-VN" altLang="en-US" dirty="0"/>
              <a:t>Bấm &amp; sửa kiểu tiêu đề</a:t>
            </a:r>
            <a:endParaRPr lang="en-US" altLang="en-US" dirty="0"/>
          </a:p>
        </p:txBody>
      </p:sp>
      <p:sp>
        <p:nvSpPr>
          <p:cNvPr id="1027" name="Nơi giữ chỗ cho Văn bản 2"/>
          <p:cNvSpPr>
            <a:spLocks noGrp="1"/>
          </p:cNvSpPr>
          <p:nvPr>
            <p:ph type="body"/>
          </p:nvPr>
        </p:nvSpPr>
        <p:spPr>
          <a:xfrm>
            <a:off x="457200" y="1600200"/>
            <a:ext cx="8229600" cy="4525963"/>
          </a:xfrm>
          <a:prstGeom prst="rect">
            <a:avLst/>
          </a:prstGeom>
          <a:noFill/>
          <a:ln w="9525">
            <a:noFill/>
          </a:ln>
        </p:spPr>
        <p:txBody>
          <a:bodyPr anchor="t" anchorCtr="0"/>
          <a:lstStyle/>
          <a:p>
            <a:pPr lvl="0"/>
            <a:r>
              <a:rPr lang="vi-VN" altLang="en-US" dirty="0"/>
              <a:t>Bấm &amp; sửa kiểu tiêu đề</a:t>
            </a:r>
          </a:p>
          <a:p>
            <a:pPr lvl="1"/>
            <a:r>
              <a:rPr lang="vi-VN" altLang="en-US" dirty="0"/>
              <a:t>Mức hai</a:t>
            </a:r>
          </a:p>
          <a:p>
            <a:pPr lvl="2"/>
            <a:r>
              <a:rPr lang="vi-VN" altLang="en-US" dirty="0"/>
              <a:t>Mức ba</a:t>
            </a:r>
          </a:p>
          <a:p>
            <a:pPr lvl="3"/>
            <a:r>
              <a:rPr lang="vi-VN" altLang="en-US" dirty="0"/>
              <a:t>Mức bốn</a:t>
            </a:r>
          </a:p>
          <a:p>
            <a:pPr lvl="4"/>
            <a:r>
              <a:rPr lang="vi-VN" altLang="en-US" dirty="0"/>
              <a:t>Mức năm</a:t>
            </a:r>
            <a:endParaRPr lang="en-US" altLang="en-US" dirty="0"/>
          </a:p>
        </p:txBody>
      </p:sp>
      <p:sp>
        <p:nvSpPr>
          <p:cNvPr id="4" name="Nơi giữ chỗ cho Ngày tháng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Nơi giữ chỗ cho Chân trang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Nơi giữ chỗ cho Số hiệu Bản chiế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a:xfrm>
            <a:off x="457200" y="274638"/>
            <a:ext cx="8229600" cy="1143000"/>
          </a:xfrm>
          <a:prstGeom prst="rect">
            <a:avLst/>
          </a:prstGeom>
          <a:noFill/>
          <a:ln w="9525">
            <a:noFill/>
          </a:ln>
        </p:spPr>
        <p:txBody>
          <a:bodyPr anchor="ctr" anchorCtr="0"/>
          <a:lstStyle/>
          <a:p>
            <a:pPr lvl="0"/>
            <a:r>
              <a:rPr lang="vi-VN" altLang="en-US" dirty="0"/>
              <a:t>Bấm &amp; sửa kiểu tiêu đề</a:t>
            </a:r>
            <a:endParaRPr lang="en-US" altLang="en-US" dirty="0"/>
          </a:p>
        </p:txBody>
      </p:sp>
      <p:sp>
        <p:nvSpPr>
          <p:cNvPr id="1027" name="Nơi giữ chỗ cho Văn bản 2"/>
          <p:cNvSpPr>
            <a:spLocks noGrp="1"/>
          </p:cNvSpPr>
          <p:nvPr>
            <p:ph type="body"/>
          </p:nvPr>
        </p:nvSpPr>
        <p:spPr>
          <a:xfrm>
            <a:off x="457200" y="1600200"/>
            <a:ext cx="8229600" cy="4525963"/>
          </a:xfrm>
          <a:prstGeom prst="rect">
            <a:avLst/>
          </a:prstGeom>
          <a:noFill/>
          <a:ln w="9525">
            <a:noFill/>
          </a:ln>
        </p:spPr>
        <p:txBody>
          <a:bodyPr anchor="t" anchorCtr="0"/>
          <a:lstStyle/>
          <a:p>
            <a:pPr lvl="0"/>
            <a:r>
              <a:rPr lang="vi-VN" altLang="en-US" dirty="0"/>
              <a:t>Bấm &amp; sửa kiểu tiêu đề</a:t>
            </a:r>
          </a:p>
          <a:p>
            <a:pPr lvl="1"/>
            <a:r>
              <a:rPr lang="vi-VN" altLang="en-US" dirty="0"/>
              <a:t>Mức hai</a:t>
            </a:r>
          </a:p>
          <a:p>
            <a:pPr lvl="2"/>
            <a:r>
              <a:rPr lang="vi-VN" altLang="en-US" dirty="0"/>
              <a:t>Mức ba</a:t>
            </a:r>
          </a:p>
          <a:p>
            <a:pPr lvl="3"/>
            <a:r>
              <a:rPr lang="vi-VN" altLang="en-US" dirty="0"/>
              <a:t>Mức bốn</a:t>
            </a:r>
          </a:p>
          <a:p>
            <a:pPr lvl="4"/>
            <a:r>
              <a:rPr lang="vi-VN" altLang="en-US" dirty="0"/>
              <a:t>Mức năm</a:t>
            </a:r>
            <a:endParaRPr lang="en-US" altLang="en-US" dirty="0"/>
          </a:p>
        </p:txBody>
      </p:sp>
      <p:sp>
        <p:nvSpPr>
          <p:cNvPr id="4" name="Nơi giữ chỗ cho Ngày tháng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E08A295-6F1C-4D02-B559-A236BA12C7AF}"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10/26/2024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Nơi giữ chỗ cho Chân trang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Nơi giữ chỗ cho Số hiệu Bản chiế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D076D05-4AAA-4E51-8C02-363B591B4BE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DMX\Downloads\K&#205;%20&#7912;C%20V&#7872;%20NG&#192;Y%2019-08-1945%20T&#7840;I%20H&#192;%20N&#7896;I%20-%20VTV24.mp4" TargetMode="External"/><Relationship Id="rId1" Type="http://schemas.microsoft.com/office/2007/relationships/media" Target="file:///C:\Users\DMX\Downloads\K&#205;%20&#7912;C%20V&#7872;%20NG&#192;Y%2019-08-1945%20T&#7840;I%20H&#192;%20N&#7896;I%20-%20VTV24.mp4"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DMX\Downloads\To&#224;n%20v&#259;n-%20Ch&#7911;%20t&#7883;ch%20H&#7891;%20Ch&#237;%20Minh%20&#273;&#7885;c%20Tuy&#234;n%20ng&#244;n%20&#272;&#7897;c%20l&#7853;p%20n&#259;m%201945%20-%20Nghe%20gi&#7885;ng%20B&#225;c%20H&#7891;%20ch&#226;n%20th&#7921;c%20nh&#7845;t%20(1)%20(online-video-cutter.com)%20(1).mp4" TargetMode="External"/><Relationship Id="rId1" Type="http://schemas.microsoft.com/office/2007/relationships/media" Target="file:///C:\Users\DMX\Downloads\To&#224;n%20v&#259;n-%20Ch&#7911;%20t&#7883;ch%20H&#7891;%20Ch&#237;%20Minh%20&#273;&#7885;c%20Tuy&#234;n%20ng&#244;n%20&#272;&#7897;c%20l&#7853;p%20n&#259;m%201945%20-%20Nghe%20gi&#7885;ng%20B&#225;c%20H&#7891;%20ch&#226;n%20th&#7921;c%20nh&#7845;t%20(1)%20(online-video-cutter.com)%20(1).mp4"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DMX\Downloads\Nh&#432;%20C&#243;%20B&#225;c%20H&#7891;%20Trong%20Ng&#224;y%20Vui%20&#272;&#7841;i%20Th&#7855;ng%20-%20T&#7889;p%20Ca%20Nh&#7841;c%20Vi&#7879;n%20TP%20HCM%20-%20Vi&#7879;t%20Nam%20H&#7891;%20Ch&#237;%20Minh%20(online-video-cutter.com).mp4" TargetMode="External"/><Relationship Id="rId1" Type="http://schemas.microsoft.com/office/2007/relationships/media" Target="file:///C:\Users\DMX\Downloads\Nh&#432;%20C&#243;%20B&#225;c%20H&#7891;%20Trong%20Ng&#224;y%20Vui%20&#272;&#7841;i%20Th&#7855;ng%20-%20T&#7889;p%20Ca%20Nh&#7841;c%20Vi&#7879;n%20TP%20HCM%20-%20Vi&#7879;t%20Nam%20H&#7891;%20Ch&#237;%20Minh%20(online-video-cutter.com).mp4" TargetMode="Externa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0"/>
            <a:ext cx="9144000" cy="6832600"/>
          </a:xfrm>
        </p:spPr>
      </p:pic>
      <p:sp>
        <p:nvSpPr>
          <p:cNvPr id="2" name="Title 1"/>
          <p:cNvSpPr>
            <a:spLocks noGrp="1"/>
          </p:cNvSpPr>
          <p:nvPr>
            <p:ph type="title"/>
          </p:nvPr>
        </p:nvSpPr>
        <p:spPr>
          <a:xfrm>
            <a:off x="658495" y="684530"/>
            <a:ext cx="7818120" cy="1569720"/>
          </a:xfrm>
        </p:spPr>
        <p:style>
          <a:lnRef idx="2">
            <a:schemeClr val="accent2"/>
          </a:lnRef>
          <a:fillRef idx="1">
            <a:schemeClr val="lt1"/>
          </a:fillRef>
          <a:effectRef idx="0">
            <a:schemeClr val="accent2"/>
          </a:effectRef>
          <a:fontRef idx="minor">
            <a:schemeClr val="dk1"/>
          </a:fontRef>
        </p:style>
        <p:txBody>
          <a:bodyPr rtlCol="0">
            <a:normAutofit/>
          </a:bodyPr>
          <a:lstStyle/>
          <a:p>
            <a:pPr>
              <a:defRPr/>
            </a:pP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a:t>
            </a:r>
            <a:r>
              <a:rPr lang="vi-V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THẦY CÔ GIÁO VỀ DỰ CHUYÊN ĐỀ CỤM</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a:t>
            </a:r>
            <a:r>
              <a:rPr lang="vi-V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a:t>
            </a:r>
            <a:r>
              <a:rPr lang="vi-V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p:txBody>
      </p:sp>
      <p:sp>
        <p:nvSpPr>
          <p:cNvPr id="3" name="TextBox 2"/>
          <p:cNvSpPr txBox="1"/>
          <p:nvPr/>
        </p:nvSpPr>
        <p:spPr>
          <a:xfrm>
            <a:off x="1298575" y="5189855"/>
            <a:ext cx="6410960" cy="6604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1845" dirty="0" smtClean="0">
                <a:latin typeface="+mj-lt"/>
              </a:rPr>
              <a:t>Giáo viên: DƯƠNG THỊ HUYỀN</a:t>
            </a:r>
          </a:p>
          <a:p>
            <a:r>
              <a:rPr lang="vi-VN" sz="1845" dirty="0" smtClean="0">
                <a:latin typeface="+mj-lt"/>
              </a:rPr>
              <a:t>Trường THCS Thị trấn Hương Sơn, Phú Bình- Thái Nguyên</a:t>
            </a:r>
            <a:endParaRPr lang="vi-VN" sz="1845" dirty="0">
              <a:latin typeface="+mj-lt"/>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Hộp_Văn_Bản 5"/>
          <p:cNvSpPr txBox="1"/>
          <p:nvPr/>
        </p:nvSpPr>
        <p:spPr>
          <a:xfrm>
            <a:off x="0" y="228600"/>
            <a:ext cx="8915400" cy="368300"/>
          </a:xfrm>
          <a:prstGeom prst="rect">
            <a:avLst/>
          </a:prstGeom>
          <a:noFill/>
          <a:ln w="9525">
            <a:noFill/>
          </a:ln>
        </p:spPr>
        <p:txBody>
          <a:bodyPr anchor="t" anchorCtr="0">
            <a:spAutoFit/>
          </a:bodyPr>
          <a:lstStyle/>
          <a:p>
            <a:pPr algn="ctr">
              <a:buFontTx/>
            </a:pPr>
            <a:r>
              <a:rPr lang="en-US" altLang="en-US" b="1" dirty="0">
                <a:solidFill>
                  <a:srgbClr val="0000CC"/>
                </a:solidFill>
                <a:latin typeface="Arial" panose="020B0604020202020204" pitchFamily="34" charset="0"/>
              </a:rPr>
              <a:t> DIỄN BIẾN </a:t>
            </a:r>
            <a:r>
              <a:rPr lang="vi-VN" altLang="en-US" b="1" dirty="0">
                <a:solidFill>
                  <a:srgbClr val="0000CC"/>
                </a:solidFill>
                <a:latin typeface="Arial" panose="020B0604020202020204" pitchFamily="34" charset="0"/>
              </a:rPr>
              <a:t>CHÍNH </a:t>
            </a:r>
            <a:r>
              <a:rPr lang="en-US" altLang="en-US" b="1" dirty="0">
                <a:solidFill>
                  <a:srgbClr val="0000CC"/>
                </a:solidFill>
                <a:latin typeface="Arial" panose="020B0604020202020204" pitchFamily="34" charset="0"/>
              </a:rPr>
              <a:t>TỔNG KHỞI NGHĨA THÁNG </a:t>
            </a:r>
            <a:r>
              <a:rPr lang="vi-VN" altLang="en-US" b="1" dirty="0">
                <a:solidFill>
                  <a:srgbClr val="0000CC"/>
                </a:solidFill>
                <a:latin typeface="Arial" panose="020B0604020202020204" pitchFamily="34" charset="0"/>
              </a:rPr>
              <a:t>TÁM NĂM </a:t>
            </a:r>
            <a:r>
              <a:rPr lang="en-US" altLang="en-US" b="1" dirty="0">
                <a:solidFill>
                  <a:srgbClr val="0000CC"/>
                </a:solidFill>
                <a:latin typeface="Arial" panose="020B0604020202020204" pitchFamily="34" charset="0"/>
              </a:rPr>
              <a:t>1945</a:t>
            </a:r>
            <a:endParaRPr lang="en-US" altLang="en-US" b="1" dirty="0">
              <a:solidFill>
                <a:srgbClr val="0000CC"/>
              </a:solidFill>
              <a:latin typeface="Arial" panose="020B0604020202020204" pitchFamily="34" charset="0"/>
              <a:ea typeface="Arial" panose="020B0604020202020204" pitchFamily="34" charset="0"/>
            </a:endParaRPr>
          </a:p>
        </p:txBody>
      </p:sp>
      <p:pic>
        <p:nvPicPr>
          <p:cNvPr id="6147" name="Picture 10" descr="Scan0"/>
          <p:cNvPicPr>
            <a:picLocks noChangeAspect="1"/>
          </p:cNvPicPr>
          <p:nvPr/>
        </p:nvPicPr>
        <p:blipFill>
          <a:blip r:embed="rId2">
            <a:lum bright="-20001" contrast="40000"/>
          </a:blip>
          <a:stretch>
            <a:fillRect/>
          </a:stretch>
        </p:blipFill>
        <p:spPr>
          <a:xfrm>
            <a:off x="4286250" y="685800"/>
            <a:ext cx="4770438" cy="5821363"/>
          </a:xfrm>
          <a:prstGeom prst="rect">
            <a:avLst/>
          </a:prstGeom>
          <a:noFill/>
          <a:ln w="9525" cap="flat" cmpd="sng">
            <a:solidFill>
              <a:srgbClr val="002164"/>
            </a:solidFill>
            <a:prstDash val="solid"/>
            <a:miter/>
            <a:headEnd type="none" w="med" len="med"/>
            <a:tailEnd type="none" w="med" len="med"/>
          </a:ln>
        </p:spPr>
      </p:pic>
      <p:sp>
        <p:nvSpPr>
          <p:cNvPr id="13315" name="Freeform 11"/>
          <p:cNvSpPr/>
          <p:nvPr/>
        </p:nvSpPr>
        <p:spPr>
          <a:xfrm>
            <a:off x="6234113" y="1463675"/>
            <a:ext cx="514350" cy="322263"/>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310" h="198">
                <a:moveTo>
                  <a:pt x="36" y="0"/>
                </a:moveTo>
                <a:cubicBezTo>
                  <a:pt x="36" y="0"/>
                  <a:pt x="57" y="3"/>
                  <a:pt x="58" y="4"/>
                </a:cubicBezTo>
                <a:cubicBezTo>
                  <a:pt x="60" y="5"/>
                  <a:pt x="60" y="8"/>
                  <a:pt x="62" y="10"/>
                </a:cubicBezTo>
                <a:cubicBezTo>
                  <a:pt x="64" y="11"/>
                  <a:pt x="66" y="11"/>
                  <a:pt x="68" y="12"/>
                </a:cubicBezTo>
                <a:cubicBezTo>
                  <a:pt x="73" y="26"/>
                  <a:pt x="68" y="23"/>
                  <a:pt x="78" y="26"/>
                </a:cubicBezTo>
                <a:cubicBezTo>
                  <a:pt x="81" y="35"/>
                  <a:pt x="89" y="36"/>
                  <a:pt x="92" y="46"/>
                </a:cubicBezTo>
                <a:cubicBezTo>
                  <a:pt x="93" y="51"/>
                  <a:pt x="92" y="56"/>
                  <a:pt x="94" y="60"/>
                </a:cubicBezTo>
                <a:cubicBezTo>
                  <a:pt x="95" y="63"/>
                  <a:pt x="133" y="77"/>
                  <a:pt x="136" y="78"/>
                </a:cubicBezTo>
                <a:cubicBezTo>
                  <a:pt x="142" y="80"/>
                  <a:pt x="148" y="82"/>
                  <a:pt x="154" y="84"/>
                </a:cubicBezTo>
                <a:cubicBezTo>
                  <a:pt x="156" y="85"/>
                  <a:pt x="160" y="86"/>
                  <a:pt x="160" y="86"/>
                </a:cubicBezTo>
                <a:cubicBezTo>
                  <a:pt x="174" y="83"/>
                  <a:pt x="171" y="76"/>
                  <a:pt x="182" y="68"/>
                </a:cubicBezTo>
                <a:cubicBezTo>
                  <a:pt x="188" y="58"/>
                  <a:pt x="192" y="46"/>
                  <a:pt x="202" y="40"/>
                </a:cubicBezTo>
                <a:cubicBezTo>
                  <a:pt x="212" y="43"/>
                  <a:pt x="238" y="42"/>
                  <a:pt x="244" y="42"/>
                </a:cubicBezTo>
                <a:cubicBezTo>
                  <a:pt x="258" y="46"/>
                  <a:pt x="258" y="51"/>
                  <a:pt x="272" y="56"/>
                </a:cubicBezTo>
                <a:cubicBezTo>
                  <a:pt x="277" y="58"/>
                  <a:pt x="284" y="64"/>
                  <a:pt x="284" y="64"/>
                </a:cubicBezTo>
                <a:cubicBezTo>
                  <a:pt x="287" y="74"/>
                  <a:pt x="288" y="81"/>
                  <a:pt x="298" y="84"/>
                </a:cubicBezTo>
                <a:cubicBezTo>
                  <a:pt x="301" y="93"/>
                  <a:pt x="307" y="99"/>
                  <a:pt x="310" y="108"/>
                </a:cubicBezTo>
                <a:cubicBezTo>
                  <a:pt x="304" y="117"/>
                  <a:pt x="301" y="124"/>
                  <a:pt x="290" y="128"/>
                </a:cubicBezTo>
                <a:cubicBezTo>
                  <a:pt x="284" y="147"/>
                  <a:pt x="263" y="147"/>
                  <a:pt x="246" y="148"/>
                </a:cubicBezTo>
                <a:cubicBezTo>
                  <a:pt x="232" y="153"/>
                  <a:pt x="219" y="154"/>
                  <a:pt x="204" y="156"/>
                </a:cubicBezTo>
                <a:cubicBezTo>
                  <a:pt x="195" y="150"/>
                  <a:pt x="191" y="144"/>
                  <a:pt x="182" y="138"/>
                </a:cubicBezTo>
                <a:cubicBezTo>
                  <a:pt x="172" y="140"/>
                  <a:pt x="166" y="144"/>
                  <a:pt x="156" y="146"/>
                </a:cubicBezTo>
                <a:cubicBezTo>
                  <a:pt x="150" y="144"/>
                  <a:pt x="138" y="148"/>
                  <a:pt x="138" y="148"/>
                </a:cubicBezTo>
                <a:cubicBezTo>
                  <a:pt x="130" y="156"/>
                  <a:pt x="129" y="157"/>
                  <a:pt x="132" y="168"/>
                </a:cubicBezTo>
                <a:cubicBezTo>
                  <a:pt x="118" y="177"/>
                  <a:pt x="117" y="172"/>
                  <a:pt x="124" y="182"/>
                </a:cubicBezTo>
                <a:cubicBezTo>
                  <a:pt x="121" y="194"/>
                  <a:pt x="114" y="192"/>
                  <a:pt x="102" y="196"/>
                </a:cubicBezTo>
                <a:cubicBezTo>
                  <a:pt x="100" y="197"/>
                  <a:pt x="96" y="198"/>
                  <a:pt x="96" y="198"/>
                </a:cubicBezTo>
                <a:cubicBezTo>
                  <a:pt x="90" y="196"/>
                  <a:pt x="84" y="194"/>
                  <a:pt x="78" y="192"/>
                </a:cubicBezTo>
                <a:cubicBezTo>
                  <a:pt x="74" y="191"/>
                  <a:pt x="66" y="188"/>
                  <a:pt x="66" y="188"/>
                </a:cubicBezTo>
                <a:cubicBezTo>
                  <a:pt x="54" y="190"/>
                  <a:pt x="50" y="192"/>
                  <a:pt x="38" y="190"/>
                </a:cubicBezTo>
                <a:cubicBezTo>
                  <a:pt x="28" y="184"/>
                  <a:pt x="33" y="188"/>
                  <a:pt x="28" y="174"/>
                </a:cubicBezTo>
                <a:cubicBezTo>
                  <a:pt x="27" y="172"/>
                  <a:pt x="26" y="168"/>
                  <a:pt x="26" y="168"/>
                </a:cubicBezTo>
                <a:cubicBezTo>
                  <a:pt x="28" y="156"/>
                  <a:pt x="34" y="142"/>
                  <a:pt x="28" y="130"/>
                </a:cubicBezTo>
                <a:cubicBezTo>
                  <a:pt x="26" y="126"/>
                  <a:pt x="16" y="122"/>
                  <a:pt x="16" y="122"/>
                </a:cubicBezTo>
                <a:cubicBezTo>
                  <a:pt x="10" y="113"/>
                  <a:pt x="3" y="110"/>
                  <a:pt x="0" y="100"/>
                </a:cubicBezTo>
                <a:cubicBezTo>
                  <a:pt x="7" y="98"/>
                  <a:pt x="18" y="90"/>
                  <a:pt x="18" y="90"/>
                </a:cubicBezTo>
                <a:cubicBezTo>
                  <a:pt x="40" y="92"/>
                  <a:pt x="39" y="99"/>
                  <a:pt x="58" y="96"/>
                </a:cubicBezTo>
                <a:cubicBezTo>
                  <a:pt x="65" y="86"/>
                  <a:pt x="65" y="82"/>
                  <a:pt x="58" y="72"/>
                </a:cubicBezTo>
                <a:cubicBezTo>
                  <a:pt x="61" y="62"/>
                  <a:pt x="61" y="54"/>
                  <a:pt x="52" y="48"/>
                </a:cubicBezTo>
                <a:cubicBezTo>
                  <a:pt x="46" y="39"/>
                  <a:pt x="40" y="35"/>
                  <a:pt x="34" y="26"/>
                </a:cubicBezTo>
                <a:cubicBezTo>
                  <a:pt x="33" y="24"/>
                  <a:pt x="30" y="20"/>
                  <a:pt x="30" y="20"/>
                </a:cubicBezTo>
                <a:cubicBezTo>
                  <a:pt x="31" y="15"/>
                  <a:pt x="30" y="8"/>
                  <a:pt x="34" y="4"/>
                </a:cubicBezTo>
                <a:cubicBezTo>
                  <a:pt x="35" y="3"/>
                  <a:pt x="39" y="4"/>
                  <a:pt x="40" y="2"/>
                </a:cubicBezTo>
                <a:cubicBezTo>
                  <a:pt x="41" y="1"/>
                  <a:pt x="37" y="1"/>
                  <a:pt x="36" y="0"/>
                </a:cubicBezTo>
                <a:close/>
              </a:path>
            </a:pathLst>
          </a:custGeom>
          <a:solidFill>
            <a:srgbClr val="FF66FF"/>
          </a:solidFill>
          <a:ln w="9525" cap="flat" cmpd="sng">
            <a:solidFill>
              <a:schemeClr val="tx1"/>
            </a:solidFill>
            <a:prstDash val="solid"/>
            <a:round/>
            <a:headEnd type="none" w="med" len="med"/>
            <a:tailEnd type="none" w="med" len="med"/>
          </a:ln>
        </p:spPr>
        <p:txBody>
          <a:bodyPr/>
          <a:lstStyle/>
          <a:p>
            <a:endParaRPr lang="en-US"/>
          </a:p>
        </p:txBody>
      </p:sp>
      <p:sp>
        <p:nvSpPr>
          <p:cNvPr id="13316" name="Freeform 13"/>
          <p:cNvSpPr/>
          <p:nvPr/>
        </p:nvSpPr>
        <p:spPr>
          <a:xfrm>
            <a:off x="6257925" y="1782763"/>
            <a:ext cx="314325" cy="1730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89" h="106">
                <a:moveTo>
                  <a:pt x="183" y="34"/>
                </a:moveTo>
                <a:cubicBezTo>
                  <a:pt x="173" y="28"/>
                  <a:pt x="162" y="26"/>
                  <a:pt x="153" y="20"/>
                </a:cubicBezTo>
                <a:cubicBezTo>
                  <a:pt x="149" y="8"/>
                  <a:pt x="136" y="10"/>
                  <a:pt x="125" y="14"/>
                </a:cubicBezTo>
                <a:cubicBezTo>
                  <a:pt x="102" y="12"/>
                  <a:pt x="94" y="8"/>
                  <a:pt x="73" y="6"/>
                </a:cubicBezTo>
                <a:cubicBezTo>
                  <a:pt x="54" y="0"/>
                  <a:pt x="66" y="0"/>
                  <a:pt x="35" y="2"/>
                </a:cubicBezTo>
                <a:cubicBezTo>
                  <a:pt x="32" y="10"/>
                  <a:pt x="27" y="11"/>
                  <a:pt x="23" y="18"/>
                </a:cubicBezTo>
                <a:cubicBezTo>
                  <a:pt x="21" y="32"/>
                  <a:pt x="23" y="35"/>
                  <a:pt x="9" y="38"/>
                </a:cubicBezTo>
                <a:cubicBezTo>
                  <a:pt x="4" y="54"/>
                  <a:pt x="0" y="74"/>
                  <a:pt x="15" y="84"/>
                </a:cubicBezTo>
                <a:cubicBezTo>
                  <a:pt x="22" y="95"/>
                  <a:pt x="35" y="99"/>
                  <a:pt x="47" y="102"/>
                </a:cubicBezTo>
                <a:cubicBezTo>
                  <a:pt x="51" y="103"/>
                  <a:pt x="59" y="106"/>
                  <a:pt x="59" y="106"/>
                </a:cubicBezTo>
                <a:cubicBezTo>
                  <a:pt x="66" y="104"/>
                  <a:pt x="70" y="100"/>
                  <a:pt x="77" y="98"/>
                </a:cubicBezTo>
                <a:cubicBezTo>
                  <a:pt x="74" y="88"/>
                  <a:pt x="76" y="86"/>
                  <a:pt x="85" y="80"/>
                </a:cubicBezTo>
                <a:cubicBezTo>
                  <a:pt x="84" y="69"/>
                  <a:pt x="76" y="52"/>
                  <a:pt x="87" y="48"/>
                </a:cubicBezTo>
                <a:cubicBezTo>
                  <a:pt x="95" y="51"/>
                  <a:pt x="94" y="55"/>
                  <a:pt x="101" y="60"/>
                </a:cubicBezTo>
                <a:cubicBezTo>
                  <a:pt x="112" y="58"/>
                  <a:pt x="119" y="55"/>
                  <a:pt x="129" y="58"/>
                </a:cubicBezTo>
                <a:cubicBezTo>
                  <a:pt x="126" y="68"/>
                  <a:pt x="126" y="76"/>
                  <a:pt x="135" y="82"/>
                </a:cubicBezTo>
                <a:cubicBezTo>
                  <a:pt x="139" y="94"/>
                  <a:pt x="141" y="77"/>
                  <a:pt x="149" y="74"/>
                </a:cubicBezTo>
                <a:cubicBezTo>
                  <a:pt x="161" y="76"/>
                  <a:pt x="166" y="76"/>
                  <a:pt x="175" y="82"/>
                </a:cubicBezTo>
                <a:cubicBezTo>
                  <a:pt x="187" y="74"/>
                  <a:pt x="181" y="61"/>
                  <a:pt x="189" y="50"/>
                </a:cubicBezTo>
                <a:cubicBezTo>
                  <a:pt x="186" y="41"/>
                  <a:pt x="188" y="46"/>
                  <a:pt x="183" y="34"/>
                </a:cubicBezTo>
                <a:close/>
              </a:path>
            </a:pathLst>
          </a:custGeom>
          <a:solidFill>
            <a:srgbClr val="FF66FF"/>
          </a:solidFill>
          <a:ln w="9525" cap="flat" cmpd="sng">
            <a:solidFill>
              <a:schemeClr val="tx1"/>
            </a:solidFill>
            <a:prstDash val="solid"/>
            <a:round/>
            <a:headEnd type="none" w="med" len="med"/>
            <a:tailEnd type="none" w="med" len="med"/>
          </a:ln>
        </p:spPr>
        <p:txBody>
          <a:bodyPr/>
          <a:lstStyle/>
          <a:p>
            <a:endParaRPr lang="en-US"/>
          </a:p>
        </p:txBody>
      </p:sp>
      <p:sp>
        <p:nvSpPr>
          <p:cNvPr id="13317" name="Freeform 14"/>
          <p:cNvSpPr/>
          <p:nvPr/>
        </p:nvSpPr>
        <p:spPr>
          <a:xfrm>
            <a:off x="6040438" y="2625725"/>
            <a:ext cx="571500" cy="303213"/>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345" h="186">
                <a:moveTo>
                  <a:pt x="173" y="0"/>
                </a:moveTo>
                <a:cubicBezTo>
                  <a:pt x="158" y="22"/>
                  <a:pt x="172" y="7"/>
                  <a:pt x="159" y="14"/>
                </a:cubicBezTo>
                <a:cubicBezTo>
                  <a:pt x="155" y="16"/>
                  <a:pt x="147" y="22"/>
                  <a:pt x="147" y="22"/>
                </a:cubicBezTo>
                <a:cubicBezTo>
                  <a:pt x="144" y="30"/>
                  <a:pt x="141" y="33"/>
                  <a:pt x="133" y="36"/>
                </a:cubicBezTo>
                <a:cubicBezTo>
                  <a:pt x="119" y="34"/>
                  <a:pt x="121" y="29"/>
                  <a:pt x="109" y="26"/>
                </a:cubicBezTo>
                <a:cubicBezTo>
                  <a:pt x="102" y="15"/>
                  <a:pt x="97" y="18"/>
                  <a:pt x="83" y="20"/>
                </a:cubicBezTo>
                <a:cubicBezTo>
                  <a:pt x="79" y="23"/>
                  <a:pt x="78" y="31"/>
                  <a:pt x="73" y="30"/>
                </a:cubicBezTo>
                <a:cubicBezTo>
                  <a:pt x="65" y="29"/>
                  <a:pt x="46" y="13"/>
                  <a:pt x="37" y="10"/>
                </a:cubicBezTo>
                <a:cubicBezTo>
                  <a:pt x="23" y="15"/>
                  <a:pt x="27" y="10"/>
                  <a:pt x="21" y="20"/>
                </a:cubicBezTo>
                <a:cubicBezTo>
                  <a:pt x="31" y="34"/>
                  <a:pt x="32" y="39"/>
                  <a:pt x="13" y="44"/>
                </a:cubicBezTo>
                <a:cubicBezTo>
                  <a:pt x="9" y="51"/>
                  <a:pt x="4" y="52"/>
                  <a:pt x="1" y="60"/>
                </a:cubicBezTo>
                <a:cubicBezTo>
                  <a:pt x="2" y="65"/>
                  <a:pt x="0" y="70"/>
                  <a:pt x="3" y="74"/>
                </a:cubicBezTo>
                <a:cubicBezTo>
                  <a:pt x="6" y="77"/>
                  <a:pt x="15" y="78"/>
                  <a:pt x="15" y="78"/>
                </a:cubicBezTo>
                <a:cubicBezTo>
                  <a:pt x="23" y="102"/>
                  <a:pt x="25" y="100"/>
                  <a:pt x="43" y="112"/>
                </a:cubicBezTo>
                <a:cubicBezTo>
                  <a:pt x="44" y="115"/>
                  <a:pt x="43" y="118"/>
                  <a:pt x="45" y="120"/>
                </a:cubicBezTo>
                <a:cubicBezTo>
                  <a:pt x="48" y="123"/>
                  <a:pt x="57" y="124"/>
                  <a:pt x="57" y="124"/>
                </a:cubicBezTo>
                <a:cubicBezTo>
                  <a:pt x="59" y="134"/>
                  <a:pt x="58" y="139"/>
                  <a:pt x="67" y="142"/>
                </a:cubicBezTo>
                <a:cubicBezTo>
                  <a:pt x="84" y="139"/>
                  <a:pt x="75" y="138"/>
                  <a:pt x="87" y="130"/>
                </a:cubicBezTo>
                <a:cubicBezTo>
                  <a:pt x="99" y="134"/>
                  <a:pt x="91" y="144"/>
                  <a:pt x="99" y="152"/>
                </a:cubicBezTo>
                <a:cubicBezTo>
                  <a:pt x="107" y="160"/>
                  <a:pt x="110" y="160"/>
                  <a:pt x="119" y="162"/>
                </a:cubicBezTo>
                <a:cubicBezTo>
                  <a:pt x="122" y="180"/>
                  <a:pt x="130" y="179"/>
                  <a:pt x="147" y="182"/>
                </a:cubicBezTo>
                <a:cubicBezTo>
                  <a:pt x="149" y="181"/>
                  <a:pt x="151" y="181"/>
                  <a:pt x="153" y="180"/>
                </a:cubicBezTo>
                <a:cubicBezTo>
                  <a:pt x="155" y="178"/>
                  <a:pt x="155" y="175"/>
                  <a:pt x="157" y="174"/>
                </a:cubicBezTo>
                <a:cubicBezTo>
                  <a:pt x="163" y="170"/>
                  <a:pt x="174" y="168"/>
                  <a:pt x="181" y="166"/>
                </a:cubicBezTo>
                <a:cubicBezTo>
                  <a:pt x="187" y="164"/>
                  <a:pt x="199" y="160"/>
                  <a:pt x="199" y="160"/>
                </a:cubicBezTo>
                <a:cubicBezTo>
                  <a:pt x="204" y="152"/>
                  <a:pt x="206" y="151"/>
                  <a:pt x="215" y="154"/>
                </a:cubicBezTo>
                <a:cubicBezTo>
                  <a:pt x="217" y="158"/>
                  <a:pt x="217" y="163"/>
                  <a:pt x="221" y="166"/>
                </a:cubicBezTo>
                <a:cubicBezTo>
                  <a:pt x="229" y="172"/>
                  <a:pt x="243" y="170"/>
                  <a:pt x="251" y="176"/>
                </a:cubicBezTo>
                <a:cubicBezTo>
                  <a:pt x="265" y="185"/>
                  <a:pt x="258" y="182"/>
                  <a:pt x="269" y="186"/>
                </a:cubicBezTo>
                <a:cubicBezTo>
                  <a:pt x="290" y="185"/>
                  <a:pt x="306" y="182"/>
                  <a:pt x="327" y="180"/>
                </a:cubicBezTo>
                <a:cubicBezTo>
                  <a:pt x="345" y="168"/>
                  <a:pt x="337" y="175"/>
                  <a:pt x="331" y="156"/>
                </a:cubicBezTo>
                <a:cubicBezTo>
                  <a:pt x="310" y="161"/>
                  <a:pt x="310" y="144"/>
                  <a:pt x="295" y="134"/>
                </a:cubicBezTo>
                <a:cubicBezTo>
                  <a:pt x="288" y="124"/>
                  <a:pt x="293" y="129"/>
                  <a:pt x="279" y="120"/>
                </a:cubicBezTo>
                <a:cubicBezTo>
                  <a:pt x="277" y="119"/>
                  <a:pt x="273" y="116"/>
                  <a:pt x="273" y="116"/>
                </a:cubicBezTo>
                <a:cubicBezTo>
                  <a:pt x="264" y="102"/>
                  <a:pt x="275" y="116"/>
                  <a:pt x="249" y="108"/>
                </a:cubicBezTo>
                <a:cubicBezTo>
                  <a:pt x="249" y="108"/>
                  <a:pt x="234" y="98"/>
                  <a:pt x="231" y="96"/>
                </a:cubicBezTo>
                <a:cubicBezTo>
                  <a:pt x="229" y="95"/>
                  <a:pt x="225" y="92"/>
                  <a:pt x="225" y="92"/>
                </a:cubicBezTo>
                <a:cubicBezTo>
                  <a:pt x="217" y="80"/>
                  <a:pt x="215" y="73"/>
                  <a:pt x="201" y="68"/>
                </a:cubicBezTo>
                <a:cubicBezTo>
                  <a:pt x="200" y="66"/>
                  <a:pt x="200" y="63"/>
                  <a:pt x="199" y="62"/>
                </a:cubicBezTo>
                <a:cubicBezTo>
                  <a:pt x="198" y="61"/>
                  <a:pt x="194" y="62"/>
                  <a:pt x="193" y="60"/>
                </a:cubicBezTo>
                <a:cubicBezTo>
                  <a:pt x="188" y="53"/>
                  <a:pt x="187" y="39"/>
                  <a:pt x="185" y="30"/>
                </a:cubicBezTo>
                <a:cubicBezTo>
                  <a:pt x="183" y="20"/>
                  <a:pt x="176" y="10"/>
                  <a:pt x="173" y="0"/>
                </a:cubicBezTo>
                <a:close/>
              </a:path>
            </a:pathLst>
          </a:custGeom>
          <a:solidFill>
            <a:srgbClr val="FF66FF"/>
          </a:solidFill>
          <a:ln w="9525" cap="flat" cmpd="sng">
            <a:solidFill>
              <a:schemeClr val="tx1"/>
            </a:solidFill>
            <a:prstDash val="solid"/>
            <a:round/>
            <a:headEnd type="none" w="med" len="med"/>
            <a:tailEnd type="none" w="med" len="med"/>
          </a:ln>
        </p:spPr>
        <p:txBody>
          <a:bodyPr/>
          <a:lstStyle/>
          <a:p>
            <a:endParaRPr lang="en-US"/>
          </a:p>
        </p:txBody>
      </p:sp>
      <p:sp>
        <p:nvSpPr>
          <p:cNvPr id="13318" name="Freeform 15"/>
          <p:cNvSpPr/>
          <p:nvPr/>
        </p:nvSpPr>
        <p:spPr>
          <a:xfrm>
            <a:off x="6797675" y="3536950"/>
            <a:ext cx="650875" cy="4397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3" h="270">
                <a:moveTo>
                  <a:pt x="221" y="8"/>
                </a:moveTo>
                <a:cubicBezTo>
                  <a:pt x="216" y="29"/>
                  <a:pt x="226" y="0"/>
                  <a:pt x="203" y="18"/>
                </a:cubicBezTo>
                <a:cubicBezTo>
                  <a:pt x="200" y="20"/>
                  <a:pt x="204" y="27"/>
                  <a:pt x="201" y="30"/>
                </a:cubicBezTo>
                <a:cubicBezTo>
                  <a:pt x="197" y="33"/>
                  <a:pt x="192" y="31"/>
                  <a:pt x="187" y="32"/>
                </a:cubicBezTo>
                <a:cubicBezTo>
                  <a:pt x="173" y="37"/>
                  <a:pt x="188" y="30"/>
                  <a:pt x="179" y="52"/>
                </a:cubicBezTo>
                <a:cubicBezTo>
                  <a:pt x="176" y="58"/>
                  <a:pt x="166" y="55"/>
                  <a:pt x="159" y="56"/>
                </a:cubicBezTo>
                <a:cubicBezTo>
                  <a:pt x="152" y="58"/>
                  <a:pt x="148" y="62"/>
                  <a:pt x="141" y="64"/>
                </a:cubicBezTo>
                <a:cubicBezTo>
                  <a:pt x="121" y="59"/>
                  <a:pt x="105" y="72"/>
                  <a:pt x="85" y="74"/>
                </a:cubicBezTo>
                <a:cubicBezTo>
                  <a:pt x="74" y="78"/>
                  <a:pt x="80" y="84"/>
                  <a:pt x="73" y="90"/>
                </a:cubicBezTo>
                <a:cubicBezTo>
                  <a:pt x="68" y="94"/>
                  <a:pt x="60" y="94"/>
                  <a:pt x="55" y="98"/>
                </a:cubicBezTo>
                <a:cubicBezTo>
                  <a:pt x="52" y="107"/>
                  <a:pt x="55" y="115"/>
                  <a:pt x="45" y="108"/>
                </a:cubicBezTo>
                <a:cubicBezTo>
                  <a:pt x="32" y="111"/>
                  <a:pt x="20" y="113"/>
                  <a:pt x="7" y="116"/>
                </a:cubicBezTo>
                <a:cubicBezTo>
                  <a:pt x="0" y="126"/>
                  <a:pt x="1" y="133"/>
                  <a:pt x="13" y="136"/>
                </a:cubicBezTo>
                <a:cubicBezTo>
                  <a:pt x="17" y="143"/>
                  <a:pt x="19" y="149"/>
                  <a:pt x="21" y="156"/>
                </a:cubicBezTo>
                <a:cubicBezTo>
                  <a:pt x="15" y="174"/>
                  <a:pt x="38" y="170"/>
                  <a:pt x="49" y="178"/>
                </a:cubicBezTo>
                <a:cubicBezTo>
                  <a:pt x="51" y="188"/>
                  <a:pt x="54" y="193"/>
                  <a:pt x="57" y="202"/>
                </a:cubicBezTo>
                <a:cubicBezTo>
                  <a:pt x="62" y="201"/>
                  <a:pt x="68" y="199"/>
                  <a:pt x="73" y="200"/>
                </a:cubicBezTo>
                <a:cubicBezTo>
                  <a:pt x="78" y="201"/>
                  <a:pt x="85" y="208"/>
                  <a:pt x="85" y="208"/>
                </a:cubicBezTo>
                <a:cubicBezTo>
                  <a:pt x="90" y="222"/>
                  <a:pt x="85" y="219"/>
                  <a:pt x="95" y="222"/>
                </a:cubicBezTo>
                <a:cubicBezTo>
                  <a:pt x="102" y="229"/>
                  <a:pt x="110" y="234"/>
                  <a:pt x="119" y="238"/>
                </a:cubicBezTo>
                <a:cubicBezTo>
                  <a:pt x="123" y="240"/>
                  <a:pt x="131" y="242"/>
                  <a:pt x="131" y="242"/>
                </a:cubicBezTo>
                <a:cubicBezTo>
                  <a:pt x="134" y="250"/>
                  <a:pt x="135" y="258"/>
                  <a:pt x="137" y="266"/>
                </a:cubicBezTo>
                <a:cubicBezTo>
                  <a:pt x="148" y="262"/>
                  <a:pt x="139" y="252"/>
                  <a:pt x="151" y="256"/>
                </a:cubicBezTo>
                <a:cubicBezTo>
                  <a:pt x="156" y="255"/>
                  <a:pt x="162" y="256"/>
                  <a:pt x="167" y="254"/>
                </a:cubicBezTo>
                <a:cubicBezTo>
                  <a:pt x="169" y="253"/>
                  <a:pt x="169" y="249"/>
                  <a:pt x="171" y="248"/>
                </a:cubicBezTo>
                <a:cubicBezTo>
                  <a:pt x="180" y="245"/>
                  <a:pt x="200" y="254"/>
                  <a:pt x="211" y="256"/>
                </a:cubicBezTo>
                <a:cubicBezTo>
                  <a:pt x="216" y="270"/>
                  <a:pt x="217" y="259"/>
                  <a:pt x="225" y="258"/>
                </a:cubicBezTo>
                <a:cubicBezTo>
                  <a:pt x="242" y="256"/>
                  <a:pt x="258" y="257"/>
                  <a:pt x="275" y="256"/>
                </a:cubicBezTo>
                <a:cubicBezTo>
                  <a:pt x="285" y="253"/>
                  <a:pt x="297" y="257"/>
                  <a:pt x="307" y="252"/>
                </a:cubicBezTo>
                <a:cubicBezTo>
                  <a:pt x="311" y="250"/>
                  <a:pt x="311" y="240"/>
                  <a:pt x="311" y="240"/>
                </a:cubicBezTo>
                <a:cubicBezTo>
                  <a:pt x="324" y="244"/>
                  <a:pt x="329" y="243"/>
                  <a:pt x="343" y="240"/>
                </a:cubicBezTo>
                <a:cubicBezTo>
                  <a:pt x="354" y="232"/>
                  <a:pt x="362" y="233"/>
                  <a:pt x="377" y="230"/>
                </a:cubicBezTo>
                <a:cubicBezTo>
                  <a:pt x="380" y="225"/>
                  <a:pt x="393" y="220"/>
                  <a:pt x="393" y="220"/>
                </a:cubicBezTo>
                <a:cubicBezTo>
                  <a:pt x="388" y="206"/>
                  <a:pt x="393" y="209"/>
                  <a:pt x="383" y="206"/>
                </a:cubicBezTo>
                <a:cubicBezTo>
                  <a:pt x="383" y="205"/>
                  <a:pt x="370" y="183"/>
                  <a:pt x="367" y="182"/>
                </a:cubicBezTo>
                <a:cubicBezTo>
                  <a:pt x="363" y="181"/>
                  <a:pt x="355" y="178"/>
                  <a:pt x="355" y="178"/>
                </a:cubicBezTo>
                <a:cubicBezTo>
                  <a:pt x="349" y="169"/>
                  <a:pt x="342" y="168"/>
                  <a:pt x="333" y="162"/>
                </a:cubicBezTo>
                <a:cubicBezTo>
                  <a:pt x="329" y="150"/>
                  <a:pt x="324" y="133"/>
                  <a:pt x="313" y="126"/>
                </a:cubicBezTo>
                <a:cubicBezTo>
                  <a:pt x="305" y="103"/>
                  <a:pt x="280" y="100"/>
                  <a:pt x="273" y="78"/>
                </a:cubicBezTo>
                <a:cubicBezTo>
                  <a:pt x="274" y="73"/>
                  <a:pt x="275" y="68"/>
                  <a:pt x="279" y="64"/>
                </a:cubicBezTo>
                <a:cubicBezTo>
                  <a:pt x="283" y="61"/>
                  <a:pt x="291" y="56"/>
                  <a:pt x="291" y="56"/>
                </a:cubicBezTo>
                <a:cubicBezTo>
                  <a:pt x="283" y="45"/>
                  <a:pt x="260" y="39"/>
                  <a:pt x="247" y="36"/>
                </a:cubicBezTo>
                <a:cubicBezTo>
                  <a:pt x="241" y="32"/>
                  <a:pt x="240" y="22"/>
                  <a:pt x="233" y="20"/>
                </a:cubicBezTo>
                <a:cubicBezTo>
                  <a:pt x="230" y="19"/>
                  <a:pt x="223" y="17"/>
                  <a:pt x="221" y="14"/>
                </a:cubicBezTo>
                <a:cubicBezTo>
                  <a:pt x="220" y="12"/>
                  <a:pt x="221" y="10"/>
                  <a:pt x="221" y="8"/>
                </a:cubicBezTo>
                <a:close/>
              </a:path>
            </a:pathLst>
          </a:custGeom>
          <a:solidFill>
            <a:srgbClr val="FF66FF"/>
          </a:solidFill>
          <a:ln w="9525" cap="flat" cmpd="sng">
            <a:solidFill>
              <a:schemeClr val="tx1"/>
            </a:solidFill>
            <a:prstDash val="solid"/>
            <a:round/>
            <a:headEnd type="none" w="med" len="med"/>
            <a:tailEnd type="none" w="med" len="med"/>
          </a:ln>
        </p:spPr>
        <p:txBody>
          <a:bodyPr/>
          <a:lstStyle/>
          <a:p>
            <a:endParaRPr lang="en-US"/>
          </a:p>
        </p:txBody>
      </p:sp>
      <p:sp>
        <p:nvSpPr>
          <p:cNvPr id="14" name="AutoShape 16"/>
          <p:cNvSpPr>
            <a:spLocks noChangeArrowheads="1"/>
          </p:cNvSpPr>
          <p:nvPr/>
        </p:nvSpPr>
        <p:spPr bwMode="auto">
          <a:xfrm>
            <a:off x="6542088" y="685800"/>
            <a:ext cx="2227263" cy="312738"/>
          </a:xfrm>
          <a:prstGeom prst="wedgeRectCallout">
            <a:avLst>
              <a:gd name="adj1" fmla="val -52679"/>
              <a:gd name="adj2" fmla="val 334000"/>
            </a:avLst>
          </a:prstGeom>
          <a:solidFill>
            <a:schemeClr val="accent6">
              <a:lumMod val="20000"/>
              <a:lumOff val="80000"/>
            </a:schemeClr>
          </a:solidFill>
          <a:ln w="9525">
            <a:solidFill>
              <a:schemeClr val="tx1"/>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sz="1600" b="1" i="0" u="none" strike="noStrike" kern="1200" cap="none" spc="0" normalizeH="0" baseline="0" noProof="1">
                <a:ln>
                  <a:noFill/>
                </a:ln>
                <a:solidFill>
                  <a:srgbClr val="FF3300"/>
                </a:solidFill>
                <a:effectLst/>
                <a:uLnTx/>
                <a:uFillTx/>
                <a:latin typeface="Arial" panose="020B0604020202020204" pitchFamily="34" charset="0"/>
                <a:ea typeface="+mn-ea"/>
                <a:cs typeface="+mn-cs"/>
              </a:rPr>
              <a:t>HẢI DƯƠNG (18/8)</a:t>
            </a:r>
          </a:p>
        </p:txBody>
      </p:sp>
      <p:sp>
        <p:nvSpPr>
          <p:cNvPr id="15" name="AutoShape 17"/>
          <p:cNvSpPr>
            <a:spLocks noChangeArrowheads="1"/>
          </p:cNvSpPr>
          <p:nvPr/>
        </p:nvSpPr>
        <p:spPr bwMode="auto">
          <a:xfrm>
            <a:off x="4256088" y="3352800"/>
            <a:ext cx="2227263" cy="390525"/>
          </a:xfrm>
          <a:prstGeom prst="wedgeRectCallout">
            <a:avLst>
              <a:gd name="adj1" fmla="val 78569"/>
              <a:gd name="adj2" fmla="val 55000"/>
            </a:avLst>
          </a:prstGeom>
          <a:solidFill>
            <a:schemeClr val="accent6">
              <a:lumMod val="20000"/>
              <a:lumOff val="80000"/>
            </a:schemeClr>
          </a:solidFill>
          <a:ln w="9525">
            <a:solidFill>
              <a:schemeClr val="tx1"/>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sz="1600" b="1" i="0" u="none" strike="noStrike" kern="1200" cap="none" spc="0" normalizeH="0" baseline="0" noProof="1">
                <a:ln>
                  <a:noFill/>
                </a:ln>
                <a:solidFill>
                  <a:srgbClr val="FF3300"/>
                </a:solidFill>
                <a:effectLst/>
                <a:uLnTx/>
                <a:uFillTx/>
                <a:latin typeface="Arial" panose="020B0604020202020204" pitchFamily="34" charset="0"/>
                <a:ea typeface="+mn-ea"/>
                <a:cs typeface="+mn-cs"/>
              </a:rPr>
              <a:t>QUẢNG NAM (18/8)</a:t>
            </a:r>
          </a:p>
        </p:txBody>
      </p:sp>
      <p:sp>
        <p:nvSpPr>
          <p:cNvPr id="16" name="AutoShape 18"/>
          <p:cNvSpPr>
            <a:spLocks noChangeArrowheads="1"/>
          </p:cNvSpPr>
          <p:nvPr/>
        </p:nvSpPr>
        <p:spPr bwMode="auto">
          <a:xfrm>
            <a:off x="6542088" y="1905000"/>
            <a:ext cx="2227263" cy="390525"/>
          </a:xfrm>
          <a:prstGeom prst="wedgeRectCallout">
            <a:avLst>
              <a:gd name="adj1" fmla="val -62500"/>
              <a:gd name="adj2" fmla="val 185000"/>
            </a:avLst>
          </a:prstGeom>
          <a:solidFill>
            <a:schemeClr val="accent6">
              <a:lumMod val="20000"/>
              <a:lumOff val="80000"/>
            </a:schemeClr>
          </a:solidFill>
          <a:ln w="9525">
            <a:solidFill>
              <a:schemeClr val="tx1"/>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sz="1600" b="1" i="0" u="none" strike="noStrike" kern="1200" cap="none" spc="0" normalizeH="0" baseline="0" noProof="1">
                <a:ln>
                  <a:noFill/>
                </a:ln>
                <a:solidFill>
                  <a:srgbClr val="FF3300"/>
                </a:solidFill>
                <a:effectLst/>
                <a:uLnTx/>
                <a:uFillTx/>
                <a:latin typeface="Arial" panose="020B0604020202020204" pitchFamily="34" charset="0"/>
                <a:ea typeface="+mn-ea"/>
                <a:cs typeface="+mn-cs"/>
              </a:rPr>
              <a:t>HÀ T</a:t>
            </a:r>
            <a:r>
              <a:rPr kumimoji="0" lang="en-US" sz="1600" b="1" i="0" u="none" strike="noStrike" kern="1200" cap="none" spc="0" normalizeH="0" baseline="0" noProof="1">
                <a:ln>
                  <a:noFill/>
                </a:ln>
                <a:solidFill>
                  <a:srgbClr val="FF3300"/>
                </a:solidFill>
                <a:effectLst/>
                <a:uLnTx/>
                <a:uFillTx/>
                <a:latin typeface="Arial" panose="020B0604020202020204" pitchFamily="34" charset="0"/>
                <a:ea typeface="+mn-ea"/>
                <a:cs typeface="+mn-cs"/>
              </a:rPr>
              <a:t>ĩ</a:t>
            </a:r>
            <a:r>
              <a:rPr kumimoji="0" sz="1600" b="1" i="0" u="none" strike="noStrike" kern="1200" cap="none" spc="0" normalizeH="0" baseline="0" noProof="1">
                <a:ln>
                  <a:noFill/>
                </a:ln>
                <a:solidFill>
                  <a:srgbClr val="FF3300"/>
                </a:solidFill>
                <a:effectLst/>
                <a:uLnTx/>
                <a:uFillTx/>
                <a:latin typeface="Arial" panose="020B0604020202020204" pitchFamily="34" charset="0"/>
                <a:ea typeface="+mn-ea"/>
                <a:cs typeface="+mn-cs"/>
              </a:rPr>
              <a:t>NH(18/8)</a:t>
            </a:r>
          </a:p>
        </p:txBody>
      </p:sp>
      <p:sp>
        <p:nvSpPr>
          <p:cNvPr id="17" name="AutoShape 19"/>
          <p:cNvSpPr>
            <a:spLocks noChangeArrowheads="1"/>
          </p:cNvSpPr>
          <p:nvPr/>
        </p:nvSpPr>
        <p:spPr bwMode="auto">
          <a:xfrm>
            <a:off x="4332288" y="914400"/>
            <a:ext cx="2227263" cy="390525"/>
          </a:xfrm>
          <a:prstGeom prst="wedgeRectCallout">
            <a:avLst>
              <a:gd name="adj1" fmla="val 46250"/>
              <a:gd name="adj2" fmla="val 125000"/>
            </a:avLst>
          </a:prstGeom>
          <a:solidFill>
            <a:schemeClr val="accent6">
              <a:lumMod val="20000"/>
              <a:lumOff val="80000"/>
            </a:schemeClr>
          </a:solidFill>
          <a:ln w="9525">
            <a:solidFill>
              <a:schemeClr val="tx1"/>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sz="1600" b="1" i="0" u="none" strike="noStrike" kern="1200" cap="none" spc="0" normalizeH="0" baseline="0" noProof="1">
                <a:ln>
                  <a:noFill/>
                </a:ln>
                <a:solidFill>
                  <a:srgbClr val="FF3300"/>
                </a:solidFill>
                <a:effectLst/>
                <a:uLnTx/>
                <a:uFillTx/>
                <a:latin typeface="Arial" panose="020B0604020202020204" pitchFamily="34" charset="0"/>
                <a:ea typeface="+mn-ea"/>
                <a:cs typeface="+mn-cs"/>
              </a:rPr>
              <a:t>BẮC GIANG(18/8)</a:t>
            </a:r>
          </a:p>
        </p:txBody>
      </p:sp>
      <p:sp>
        <p:nvSpPr>
          <p:cNvPr id="18" name="Nổ 2 17"/>
          <p:cNvSpPr/>
          <p:nvPr/>
        </p:nvSpPr>
        <p:spPr>
          <a:xfrm>
            <a:off x="6770688" y="3276600"/>
            <a:ext cx="477838" cy="390525"/>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AutoShape 18"/>
          <p:cNvSpPr/>
          <p:nvPr/>
        </p:nvSpPr>
        <p:spPr>
          <a:xfrm>
            <a:off x="7227888" y="2514600"/>
            <a:ext cx="1511300" cy="312738"/>
          </a:xfrm>
          <a:prstGeom prst="wedgeRectCallout">
            <a:avLst>
              <a:gd name="adj1" fmla="val -59343"/>
              <a:gd name="adj2" fmla="val 245000"/>
            </a:avLst>
          </a:prstGeom>
          <a:solidFill>
            <a:srgbClr val="EFF5EF"/>
          </a:solidFill>
          <a:ln w="9525" cap="flat" cmpd="sng">
            <a:solidFill>
              <a:schemeClr val="tx1"/>
            </a:solidFill>
            <a:prstDash val="solid"/>
            <a:miter/>
            <a:headEnd type="none" w="med" len="med"/>
            <a:tailEnd type="none" w="med" len="med"/>
          </a:ln>
        </p:spPr>
        <p:txBody>
          <a:bodyPr anchor="t" anchorCtr="0"/>
          <a:lstStyle/>
          <a:p>
            <a:pPr algn="ctr">
              <a:buFontTx/>
            </a:pPr>
            <a:r>
              <a:rPr lang="en-US" altLang="en-US" sz="1600" b="1" dirty="0">
                <a:solidFill>
                  <a:srgbClr val="FF3300"/>
                </a:solidFill>
                <a:latin typeface="Arial" panose="020B0604020202020204" pitchFamily="34" charset="0"/>
              </a:rPr>
              <a:t>HUẾ(23/8)</a:t>
            </a:r>
          </a:p>
        </p:txBody>
      </p:sp>
      <p:sp>
        <p:nvSpPr>
          <p:cNvPr id="20" name="Nổ 2 19"/>
          <p:cNvSpPr/>
          <p:nvPr/>
        </p:nvSpPr>
        <p:spPr>
          <a:xfrm>
            <a:off x="6542088" y="5287963"/>
            <a:ext cx="477838" cy="390525"/>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AutoShape 18"/>
          <p:cNvSpPr>
            <a:spLocks noChangeArrowheads="1"/>
          </p:cNvSpPr>
          <p:nvPr/>
        </p:nvSpPr>
        <p:spPr bwMode="auto">
          <a:xfrm>
            <a:off x="4346575" y="4511675"/>
            <a:ext cx="2227263" cy="312738"/>
          </a:xfrm>
          <a:prstGeom prst="wedgeRectCallout">
            <a:avLst>
              <a:gd name="adj1" fmla="val 59605"/>
              <a:gd name="adj2" fmla="val 275000"/>
            </a:avLst>
          </a:prstGeom>
          <a:solidFill>
            <a:schemeClr val="accent2">
              <a:lumMod val="20000"/>
              <a:lumOff val="80000"/>
            </a:schemeClr>
          </a:solidFill>
          <a:ln w="9525">
            <a:solidFill>
              <a:schemeClr val="tx1"/>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6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SAI GÒN(25/8)</a:t>
            </a:r>
          </a:p>
        </p:txBody>
      </p:sp>
      <p:sp>
        <p:nvSpPr>
          <p:cNvPr id="23" name="Nổ 2 22"/>
          <p:cNvSpPr/>
          <p:nvPr/>
        </p:nvSpPr>
        <p:spPr>
          <a:xfrm>
            <a:off x="5978525" y="1463675"/>
            <a:ext cx="477838" cy="390525"/>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AutoShape 19"/>
          <p:cNvSpPr>
            <a:spLocks noChangeArrowheads="1"/>
          </p:cNvSpPr>
          <p:nvPr/>
        </p:nvSpPr>
        <p:spPr bwMode="auto">
          <a:xfrm>
            <a:off x="4408488" y="2133600"/>
            <a:ext cx="1828800" cy="390525"/>
          </a:xfrm>
          <a:prstGeom prst="wedgeRectCallout">
            <a:avLst>
              <a:gd name="adj1" fmla="val 53207"/>
              <a:gd name="adj2" fmla="val -163000"/>
            </a:avLst>
          </a:prstGeom>
          <a:solidFill>
            <a:schemeClr val="accent6">
              <a:lumMod val="20000"/>
              <a:lumOff val="80000"/>
            </a:schemeClr>
          </a:solidFill>
          <a:ln w="9525">
            <a:solidFill>
              <a:schemeClr val="tx1"/>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sz="1600" b="1" i="0" u="none" strike="noStrike" kern="1200" cap="none" spc="0" normalizeH="0" baseline="0" noProof="1">
                <a:ln>
                  <a:noFill/>
                </a:ln>
                <a:solidFill>
                  <a:srgbClr val="FF3300"/>
                </a:solidFill>
                <a:effectLst/>
                <a:uLnTx/>
                <a:uFillTx/>
                <a:latin typeface="Arial" panose="020B0604020202020204" pitchFamily="34" charset="0"/>
                <a:ea typeface="+mn-ea"/>
                <a:cs typeface="+mn-cs"/>
              </a:rPr>
              <a:t>HÀ NỘI (19/8)</a:t>
            </a:r>
          </a:p>
        </p:txBody>
      </p:sp>
      <p:graphicFrame>
        <p:nvGraphicFramePr>
          <p:cNvPr id="10258" name="Table 10257"/>
          <p:cNvGraphicFramePr/>
          <p:nvPr/>
        </p:nvGraphicFramePr>
        <p:xfrm>
          <a:off x="68263" y="690563"/>
          <a:ext cx="3976688" cy="5930900"/>
        </p:xfrm>
        <a:graphic>
          <a:graphicData uri="http://schemas.openxmlformats.org/drawingml/2006/table">
            <a:tbl>
              <a:tblPr/>
              <a:tblGrid>
                <a:gridCol w="1674813">
                  <a:extLst>
                    <a:ext uri="{9D8B030D-6E8A-4147-A177-3AD203B41FA5}">
                      <a16:colId xmlns:a16="http://schemas.microsoft.com/office/drawing/2014/main" val="20000"/>
                    </a:ext>
                  </a:extLst>
                </a:gridCol>
                <a:gridCol w="2301875">
                  <a:extLst>
                    <a:ext uri="{9D8B030D-6E8A-4147-A177-3AD203B41FA5}">
                      <a16:colId xmlns:a16="http://schemas.microsoft.com/office/drawing/2014/main" val="20001"/>
                    </a:ext>
                  </a:extLst>
                </a:gridCol>
              </a:tblGrid>
              <a:tr h="8985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lang="zh-CN" altLang="x-none" b="1">
                          <a:solidFill>
                            <a:srgbClr val="006600"/>
                          </a:solidFill>
                          <a:latin typeface="Arial" panose="020B0604020202020204" pitchFamily="34" charset="0"/>
                        </a:rPr>
                        <a:t>Thời gian </a:t>
                      </a:r>
                      <a:endParaRPr lang="en-US" b="1" dirty="0">
                        <a:solidFill>
                          <a:srgbClr val="0066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lang="zh-CN" altLang="x-none" b="1">
                          <a:solidFill>
                            <a:srgbClr val="006600"/>
                          </a:solidFill>
                          <a:latin typeface="Arial" panose="020B0604020202020204" pitchFamily="34" charset="0"/>
                        </a:rPr>
                        <a:t>Sự kiện</a:t>
                      </a:r>
                      <a:endParaRPr lang="en-US" b="1" dirty="0">
                        <a:solidFill>
                          <a:srgbClr val="006600"/>
                        </a:solidFill>
                        <a:latin typeface="Arial" panose="020B0604020202020204" pitchFamily="34" charset="0"/>
                      </a:endParaRPr>
                    </a:p>
                  </a:txBody>
                  <a:tcPr marL="87026" marR="87026" marT="43503" marB="43503"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69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lang="vi-VN" altLang="x-none" sz="1900" b="1" dirty="0">
                          <a:solidFill>
                            <a:srgbClr val="FF0000"/>
                          </a:solidFill>
                          <a:latin typeface="Arial" panose="020B0604020202020204" pitchFamily="34" charset="0"/>
                        </a:rPr>
                        <a:t>14-</a:t>
                      </a:r>
                      <a:r>
                        <a:rPr lang="zh-CN" altLang="x-none" sz="1900" b="1">
                          <a:solidFill>
                            <a:srgbClr val="FF0000"/>
                          </a:solidFill>
                          <a:latin typeface="Arial" panose="020B0604020202020204" pitchFamily="34" charset="0"/>
                        </a:rPr>
                        <a:t>18/</a:t>
                      </a:r>
                      <a:r>
                        <a:rPr lang="vi-VN" altLang="x-none" sz="1900" b="1" dirty="0">
                          <a:solidFill>
                            <a:srgbClr val="FF0000"/>
                          </a:solidFill>
                          <a:latin typeface="Arial" panose="020B0604020202020204" pitchFamily="34" charset="0"/>
                        </a:rPr>
                        <a:t>0</a:t>
                      </a:r>
                      <a:r>
                        <a:rPr lang="zh-CN" altLang="x-none" sz="1900" b="1">
                          <a:solidFill>
                            <a:srgbClr val="FF0000"/>
                          </a:solidFill>
                          <a:latin typeface="Arial" panose="020B0604020202020204" pitchFamily="34" charset="0"/>
                        </a:rPr>
                        <a:t>8/ </a:t>
                      </a:r>
                      <a:r>
                        <a:rPr lang="vi-VN" altLang="x-none" sz="1900" b="1" dirty="0">
                          <a:solidFill>
                            <a:srgbClr val="FF0000"/>
                          </a:solidFill>
                          <a:latin typeface="Arial" panose="020B0604020202020204" pitchFamily="34" charset="0"/>
                        </a:rPr>
                        <a:t>19</a:t>
                      </a:r>
                      <a:r>
                        <a:rPr lang="zh-CN" altLang="x-none" sz="1900" b="1">
                          <a:solidFill>
                            <a:srgbClr val="FF0000"/>
                          </a:solidFill>
                          <a:latin typeface="Arial" panose="020B0604020202020204" pitchFamily="34" charset="0"/>
                        </a:rPr>
                        <a:t>45</a:t>
                      </a:r>
                      <a:endParaRPr lang="en-US" sz="1900" b="1" dirty="0">
                        <a:solidFill>
                          <a:srgbClr val="FF00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600" dirty="0">
                        <a:latin typeface="VNI-Times" pitchFamily="2" charset="0"/>
                      </a:endParaRPr>
                    </a:p>
                  </a:txBody>
                  <a:tcPr marL="87026" marR="87026" marT="43503" marB="435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lang="zh-CN" altLang="x-none" sz="2100" b="1">
                          <a:solidFill>
                            <a:srgbClr val="FF0000"/>
                          </a:solidFill>
                          <a:latin typeface="Arial" panose="020B0604020202020204" pitchFamily="34" charset="0"/>
                        </a:rPr>
                        <a:t>19/08/1945</a:t>
                      </a:r>
                      <a:endParaRPr lang="en-US" sz="2100" b="1" dirty="0">
                        <a:solidFill>
                          <a:srgbClr val="FF00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600" dirty="0">
                        <a:latin typeface="VNI-Times" pitchFamily="2" charset="0"/>
                      </a:endParaRPr>
                    </a:p>
                  </a:txBody>
                  <a:tcPr marL="87026" marR="87026" marT="43503" marB="435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lang="zh-CN" altLang="x-none" sz="2100" b="1">
                          <a:solidFill>
                            <a:srgbClr val="FF0000"/>
                          </a:solidFill>
                          <a:latin typeface="Arial" panose="020B0604020202020204" pitchFamily="34" charset="0"/>
                        </a:rPr>
                        <a:t>23/08/1945</a:t>
                      </a:r>
                      <a:endParaRPr lang="en-US" sz="2100" b="1" dirty="0">
                        <a:solidFill>
                          <a:srgbClr val="FF00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600" b="1" dirty="0">
                        <a:latin typeface="VNI-Times" pitchFamily="2" charset="0"/>
                      </a:endParaRPr>
                    </a:p>
                  </a:txBody>
                  <a:tcPr marL="87026" marR="87026" marT="43503" marB="435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20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100" b="1" dirty="0">
                          <a:solidFill>
                            <a:srgbClr val="FF0000"/>
                          </a:solidFill>
                          <a:latin typeface="Arial" panose="020B0604020202020204" pitchFamily="34" charset="0"/>
                        </a:rPr>
                        <a:t>25/08/1945</a:t>
                      </a:r>
                      <a:endParaRPr lang="en-US" sz="2100" b="1" dirty="0">
                        <a:solidFill>
                          <a:srgbClr val="FF00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600" dirty="0">
                        <a:latin typeface="VNI-Times" pitchFamily="2" charset="0"/>
                      </a:endParaRPr>
                    </a:p>
                  </a:txBody>
                  <a:tcPr marL="87026" marR="87026" marT="43503" marB="435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20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lang="vi-VN" altLang="x-none" sz="2100" b="1" dirty="0">
                          <a:solidFill>
                            <a:srgbClr val="FF0000"/>
                          </a:solidFill>
                          <a:latin typeface="Arial" panose="020B0604020202020204" pitchFamily="34" charset="0"/>
                        </a:rPr>
                        <a:t>28</a:t>
                      </a:r>
                      <a:r>
                        <a:rPr lang="zh-CN" altLang="x-none" sz="2100" b="1">
                          <a:solidFill>
                            <a:srgbClr val="FF0000"/>
                          </a:solidFill>
                          <a:latin typeface="Arial" panose="020B0604020202020204" pitchFamily="34" charset="0"/>
                        </a:rPr>
                        <a:t>/08/1945</a:t>
                      </a:r>
                      <a:endParaRPr lang="en-US" sz="2100" b="1" dirty="0">
                        <a:solidFill>
                          <a:srgbClr val="FF00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600" dirty="0">
                        <a:latin typeface="VNI-Times" pitchFamily="2" charset="0"/>
                      </a:endParaRPr>
                    </a:p>
                  </a:txBody>
                  <a:tcPr marL="87026" marR="87026" marT="43503" marB="435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620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100" b="1" dirty="0">
                          <a:solidFill>
                            <a:srgbClr val="FF0000"/>
                          </a:solidFill>
                          <a:latin typeface="Arial" panose="020B0604020202020204" pitchFamily="34" charset="0"/>
                        </a:rPr>
                        <a:t>30/08/1945</a:t>
                      </a:r>
                      <a:endParaRPr lang="en-US" sz="2100" b="1" dirty="0">
                        <a:solidFill>
                          <a:srgbClr val="FF00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600" dirty="0">
                        <a:latin typeface="VNI-Times" pitchFamily="2" charset="0"/>
                      </a:endParaRPr>
                    </a:p>
                  </a:txBody>
                  <a:tcPr marL="87026" marR="87026" marT="43503" marB="435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786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lang="zh-CN" altLang="x-none" sz="2100" b="1">
                          <a:solidFill>
                            <a:srgbClr val="FF0000"/>
                          </a:solidFill>
                          <a:latin typeface="Arial" panose="020B0604020202020204" pitchFamily="34" charset="0"/>
                        </a:rPr>
                        <a:t>02/09/1945</a:t>
                      </a:r>
                      <a:endParaRPr lang="en-US" sz="2100" b="1" dirty="0">
                        <a:solidFill>
                          <a:srgbClr val="FF0000"/>
                        </a:solidFill>
                        <a:latin typeface="Arial" panose="020B0604020202020204" pitchFamily="34" charset="0"/>
                      </a:endParaRPr>
                    </a:p>
                  </a:txBody>
                  <a:tcPr marL="87026" marR="87026" marT="43503" marB="43503"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600" b="1" dirty="0">
                        <a:latin typeface="VNI-Times" pitchFamily="2" charset="0"/>
                      </a:endParaRPr>
                    </a:p>
                  </a:txBody>
                  <a:tcPr marL="87026" marR="87026" marT="43503" marB="43503">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1"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1"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6" grpId="0" animBg="1"/>
      <p:bldP spid="16" grpId="1" animBg="1"/>
      <p:bldP spid="17" grpId="0" animBg="1"/>
      <p:bldP spid="17" grpId="1" animBg="1"/>
      <p:bldP spid="19" grpId="0" animBg="1"/>
      <p:bldP spid="19" grpId="1" animBg="1"/>
      <p:bldP spid="21" grpId="0" animBg="1"/>
      <p:bldP spid="21"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Í ỨC VỀ NGÀY 19-08-1945 TẠI HÀ NỘI - VTV24.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52400" y="228600"/>
            <a:ext cx="8483600" cy="64008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Table 12289"/>
          <p:cNvGraphicFramePr/>
          <p:nvPr/>
        </p:nvGraphicFramePr>
        <p:xfrm>
          <a:off x="457200" y="685800"/>
          <a:ext cx="8382000" cy="5733099"/>
        </p:xfrm>
        <a:graphic>
          <a:graphicData uri="http://schemas.openxmlformats.org/drawingml/2006/table">
            <a:tbl>
              <a:tblPr/>
              <a:tblGrid>
                <a:gridCol w="1862138">
                  <a:extLst>
                    <a:ext uri="{9D8B030D-6E8A-4147-A177-3AD203B41FA5}">
                      <a16:colId xmlns:a16="http://schemas.microsoft.com/office/drawing/2014/main" val="20000"/>
                    </a:ext>
                  </a:extLst>
                </a:gridCol>
                <a:gridCol w="6519862">
                  <a:extLst>
                    <a:ext uri="{9D8B030D-6E8A-4147-A177-3AD203B41FA5}">
                      <a16:colId xmlns:a16="http://schemas.microsoft.com/office/drawing/2014/main" val="20001"/>
                    </a:ext>
                  </a:extLst>
                </a:gridCol>
              </a:tblGrid>
              <a:tr h="6461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300" b="1" dirty="0">
                          <a:solidFill>
                            <a:srgbClr val="006600"/>
                          </a:solidFill>
                          <a:latin typeface="Times New Roman" panose="02020603050405020304" pitchFamily="18" charset="0"/>
                          <a:cs typeface="Times New Roman" panose="02020603050405020304" pitchFamily="18" charset="0"/>
                        </a:rPr>
                        <a:t>Thời gian </a:t>
                      </a:r>
                      <a:endParaRPr lang="en-US" sz="2300" b="1" dirty="0">
                        <a:solidFill>
                          <a:srgbClr val="0066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300" b="1" dirty="0">
                          <a:solidFill>
                            <a:srgbClr val="006600"/>
                          </a:solidFill>
                          <a:latin typeface="Times New Roman" panose="02020603050405020304" pitchFamily="18" charset="0"/>
                          <a:cs typeface="Times New Roman" panose="02020603050405020304" pitchFamily="18" charset="0"/>
                        </a:rPr>
                        <a:t>Sự kiện</a:t>
                      </a:r>
                      <a:endParaRPr lang="en-US" sz="2300" b="1" dirty="0">
                        <a:solidFill>
                          <a:srgbClr val="006600"/>
                        </a:solidFill>
                        <a:latin typeface="Times New Roman" panose="02020603050405020304" pitchFamily="18" charset="0"/>
                        <a:ea typeface="Times New Roman" panose="02020603050405020304" pitchFamily="18" charset="0"/>
                      </a:endParaRPr>
                    </a:p>
                  </a:txBody>
                  <a:tcPr marL="85969" marR="85969" marT="42971" marB="42971"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792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b="1" dirty="0">
                          <a:solidFill>
                            <a:srgbClr val="FF0000"/>
                          </a:solidFill>
                          <a:latin typeface="Times New Roman" panose="02020603050405020304" pitchFamily="18" charset="0"/>
                          <a:cs typeface="Times New Roman" panose="02020603050405020304" pitchFamily="18" charset="0"/>
                        </a:rPr>
                        <a:t>14 -18/ 8/ 1945</a:t>
                      </a:r>
                      <a:endParaRPr lang="en-US" sz="2300" b="1" dirty="0">
                        <a:solidFill>
                          <a:srgbClr val="FF00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dirty="0">
                          <a:solidFill>
                            <a:srgbClr val="0D0D0D"/>
                          </a:solidFill>
                          <a:latin typeface="Times New Roman" panose="02020603050405020304" pitchFamily="18" charset="0"/>
                          <a:cs typeface="Times New Roman" panose="02020603050405020304" pitchFamily="18" charset="0"/>
                        </a:rPr>
                        <a:t>Nhiều xã, huyện thuộc một số tỉnh nối tiếp nhau gi</a:t>
                      </a:r>
                      <a:r>
                        <a:rPr sz="2300" dirty="0">
                          <a:solidFill>
                            <a:srgbClr val="0D0D0D"/>
                          </a:solidFill>
                          <a:latin typeface="Times New Roman" panose="02020603050405020304" pitchFamily="18" charset="0"/>
                          <a:ea typeface="Times New Roman" panose="02020603050405020304" pitchFamily="18" charset="0"/>
                        </a:rPr>
                        <a:t>à</a:t>
                      </a:r>
                      <a:r>
                        <a:rPr sz="2300" dirty="0">
                          <a:solidFill>
                            <a:srgbClr val="0D0D0D"/>
                          </a:solidFill>
                          <a:latin typeface="Times New Roman" panose="02020603050405020304" pitchFamily="18" charset="0"/>
                          <a:cs typeface="Times New Roman" panose="02020603050405020304" pitchFamily="18" charset="0"/>
                        </a:rPr>
                        <a:t>nh chính quyền : Bắc Giang, Hải Dương, H</a:t>
                      </a:r>
                      <a:r>
                        <a:rPr sz="2300" dirty="0">
                          <a:solidFill>
                            <a:srgbClr val="0D0D0D"/>
                          </a:solidFill>
                          <a:latin typeface="Times New Roman" panose="02020603050405020304" pitchFamily="18" charset="0"/>
                          <a:ea typeface="Times New Roman" panose="02020603050405020304" pitchFamily="18" charset="0"/>
                        </a:rPr>
                        <a:t>à</a:t>
                      </a:r>
                      <a:r>
                        <a:rPr sz="2300" dirty="0">
                          <a:solidFill>
                            <a:srgbClr val="0D0D0D"/>
                          </a:solidFill>
                          <a:latin typeface="Times New Roman" panose="02020603050405020304" pitchFamily="18" charset="0"/>
                          <a:cs typeface="Times New Roman" panose="02020603050405020304" pitchFamily="18" charset="0"/>
                        </a:rPr>
                        <a:t> Tĩnh, Quảng Nam.</a:t>
                      </a:r>
                      <a:endParaRPr lang="en-US" sz="2300" dirty="0">
                        <a:solidFill>
                          <a:srgbClr val="0D0D0D"/>
                        </a:solidFill>
                        <a:latin typeface="Times New Roman" panose="02020603050405020304" pitchFamily="18" charset="0"/>
                        <a:ea typeface="Times New Roman" panose="02020603050405020304" pitchFamily="18" charset="0"/>
                      </a:endParaRPr>
                    </a:p>
                  </a:txBody>
                  <a:tcPr marL="85969" marR="85969" marT="42971" marB="4297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78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b="1" dirty="0">
                          <a:solidFill>
                            <a:srgbClr val="FF0000"/>
                          </a:solidFill>
                          <a:latin typeface="Times New Roman" panose="02020603050405020304" pitchFamily="18" charset="0"/>
                          <a:cs typeface="Times New Roman" panose="02020603050405020304" pitchFamily="18" charset="0"/>
                        </a:rPr>
                        <a:t>19/8/1945</a:t>
                      </a:r>
                      <a:endParaRPr lang="en-US" sz="2300" b="1" dirty="0">
                        <a:solidFill>
                          <a:srgbClr val="FF00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lang="vi-VN" altLang="x-none" sz="2300" dirty="0">
                          <a:solidFill>
                            <a:srgbClr val="0D0D0D"/>
                          </a:solidFill>
                          <a:latin typeface="Times New Roman" panose="02020603050405020304" pitchFamily="18" charset="0"/>
                          <a:cs typeface="Times New Roman" panose="02020603050405020304" pitchFamily="18" charset="0"/>
                        </a:rPr>
                        <a:t>Gi</a:t>
                      </a:r>
                      <a:r>
                        <a:rPr lang="vi-VN" altLang="x-none" sz="2300" dirty="0">
                          <a:solidFill>
                            <a:srgbClr val="0D0D0D"/>
                          </a:solidFill>
                          <a:latin typeface="Times New Roman" panose="02020603050405020304" pitchFamily="18" charset="0"/>
                          <a:ea typeface="Times New Roman" panose="02020603050405020304" pitchFamily="18" charset="0"/>
                        </a:rPr>
                        <a:t>à</a:t>
                      </a:r>
                      <a:r>
                        <a:rPr lang="vi-VN" altLang="x-none" sz="2300" dirty="0">
                          <a:solidFill>
                            <a:srgbClr val="0D0D0D"/>
                          </a:solidFill>
                          <a:latin typeface="Times New Roman" panose="02020603050405020304" pitchFamily="18" charset="0"/>
                          <a:cs typeface="Times New Roman" panose="02020603050405020304" pitchFamily="18" charset="0"/>
                        </a:rPr>
                        <a:t>nh chính quyền H</a:t>
                      </a:r>
                      <a:r>
                        <a:rPr lang="vi-VN" altLang="x-none" sz="2300" dirty="0">
                          <a:solidFill>
                            <a:srgbClr val="0D0D0D"/>
                          </a:solidFill>
                          <a:latin typeface="Times New Roman" panose="02020603050405020304" pitchFamily="18" charset="0"/>
                          <a:ea typeface="Times New Roman" panose="02020603050405020304" pitchFamily="18" charset="0"/>
                        </a:rPr>
                        <a:t>à</a:t>
                      </a:r>
                      <a:r>
                        <a:rPr lang="vi-VN" altLang="x-none" sz="2300" dirty="0">
                          <a:solidFill>
                            <a:srgbClr val="0D0D0D"/>
                          </a:solidFill>
                          <a:latin typeface="Times New Roman" panose="02020603050405020304" pitchFamily="18" charset="0"/>
                          <a:cs typeface="Times New Roman" panose="02020603050405020304" pitchFamily="18" charset="0"/>
                        </a:rPr>
                        <a:t> Nội</a:t>
                      </a:r>
                      <a:endParaRPr lang="en-US" sz="2300" dirty="0">
                        <a:solidFill>
                          <a:srgbClr val="0D0D0D"/>
                        </a:solidFill>
                        <a:latin typeface="Times New Roman" panose="02020603050405020304" pitchFamily="18" charset="0"/>
                        <a:ea typeface="Times New Roman" panose="02020603050405020304" pitchFamily="18" charset="0"/>
                      </a:endParaRPr>
                    </a:p>
                  </a:txBody>
                  <a:tcPr marL="85969" marR="85969" marT="42971" marB="4297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57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b="1" dirty="0">
                          <a:solidFill>
                            <a:srgbClr val="FF0000"/>
                          </a:solidFill>
                          <a:latin typeface="Times New Roman" panose="02020603050405020304" pitchFamily="18" charset="0"/>
                          <a:cs typeface="Times New Roman" panose="02020603050405020304" pitchFamily="18" charset="0"/>
                        </a:rPr>
                        <a:t>23/08/1945</a:t>
                      </a:r>
                      <a:endParaRPr lang="en-US" sz="2300" b="1" dirty="0">
                        <a:solidFill>
                          <a:srgbClr val="FF00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dirty="0">
                          <a:latin typeface="Times New Roman" panose="02020603050405020304" pitchFamily="18" charset="0"/>
                          <a:cs typeface="Times New Roman" panose="02020603050405020304" pitchFamily="18" charset="0"/>
                        </a:rPr>
                        <a:t>Huế gi</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nh chính quyền </a:t>
                      </a:r>
                      <a:endParaRPr lang="en-US" sz="2300" dirty="0">
                        <a:latin typeface="Times New Roman" panose="02020603050405020304" pitchFamily="18" charset="0"/>
                        <a:ea typeface="Times New Roman" panose="02020603050405020304" pitchFamily="18" charset="0"/>
                      </a:endParaRPr>
                    </a:p>
                  </a:txBody>
                  <a:tcPr marL="85969" marR="85969" marT="42971" marB="4297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29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b="1" dirty="0">
                          <a:solidFill>
                            <a:srgbClr val="FF0000"/>
                          </a:solidFill>
                          <a:latin typeface="Times New Roman" panose="02020603050405020304" pitchFamily="18" charset="0"/>
                          <a:cs typeface="Times New Roman" panose="02020603050405020304" pitchFamily="18" charset="0"/>
                        </a:rPr>
                        <a:t>25/08/1945</a:t>
                      </a:r>
                      <a:endParaRPr lang="en-US" sz="2300" b="1" dirty="0">
                        <a:solidFill>
                          <a:srgbClr val="FF00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dirty="0">
                          <a:latin typeface="Times New Roman" panose="02020603050405020304" pitchFamily="18" charset="0"/>
                          <a:cs typeface="Times New Roman" panose="02020603050405020304" pitchFamily="18" charset="0"/>
                        </a:rPr>
                        <a:t>Giải phóng S</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i Gòn </a:t>
                      </a:r>
                      <a:endParaRPr lang="en-US" sz="2300" dirty="0">
                        <a:latin typeface="Times New Roman" panose="02020603050405020304" pitchFamily="18" charset="0"/>
                        <a:ea typeface="Times New Roman" panose="02020603050405020304" pitchFamily="18" charset="0"/>
                      </a:endParaRPr>
                    </a:p>
                  </a:txBody>
                  <a:tcPr marL="85969" marR="85969" marT="42971" marB="4297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87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b="1" dirty="0">
                          <a:solidFill>
                            <a:srgbClr val="FF0000"/>
                          </a:solidFill>
                          <a:latin typeface="Times New Roman" panose="02020603050405020304" pitchFamily="18" charset="0"/>
                          <a:cs typeface="Times New Roman" panose="02020603050405020304" pitchFamily="18" charset="0"/>
                        </a:rPr>
                        <a:t>28/8/1945</a:t>
                      </a:r>
                      <a:endParaRPr lang="en-US" sz="2300" b="1" dirty="0">
                        <a:solidFill>
                          <a:srgbClr val="FF00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spcBef>
                          <a:spcPct val="20000"/>
                        </a:spcBef>
                        <a:buNone/>
                      </a:pPr>
                      <a:r>
                        <a:rPr lang="en-US" altLang="vi-VN" sz="2300" dirty="0">
                          <a:solidFill>
                            <a:srgbClr val="000000"/>
                          </a:solidFill>
                          <a:latin typeface="Times New Roman" panose="02020603050405020304" pitchFamily="18" charset="0"/>
                          <a:cs typeface="Times New Roman" panose="02020603050405020304" pitchFamily="18" charset="0"/>
                        </a:rPr>
                        <a:t>Các địa phương còn lại của Nam Bộ gi</a:t>
                      </a:r>
                      <a:r>
                        <a:rPr lang="en-US" altLang="vi-VN" sz="2300" dirty="0">
                          <a:solidFill>
                            <a:srgbClr val="000000"/>
                          </a:solidFill>
                          <a:latin typeface="Times New Roman" panose="02020603050405020304" pitchFamily="18" charset="0"/>
                          <a:ea typeface="Times New Roman" panose="02020603050405020304" pitchFamily="18" charset="0"/>
                        </a:rPr>
                        <a:t>à</a:t>
                      </a:r>
                      <a:r>
                        <a:rPr lang="en-US" altLang="vi-VN" sz="2300" dirty="0">
                          <a:solidFill>
                            <a:srgbClr val="000000"/>
                          </a:solidFill>
                          <a:latin typeface="Times New Roman" panose="02020603050405020304" pitchFamily="18" charset="0"/>
                          <a:cs typeface="Times New Roman" panose="02020603050405020304" pitchFamily="18" charset="0"/>
                        </a:rPr>
                        <a:t>nh được chính quyền.</a:t>
                      </a:r>
                      <a:endParaRPr lang="en-US" altLang="vi-VN" sz="2300" dirty="0">
                        <a:solidFill>
                          <a:srgbClr val="000000"/>
                        </a:solidFill>
                        <a:latin typeface="Times New Roman" panose="02020603050405020304" pitchFamily="18" charset="0"/>
                        <a:ea typeface="Times New Roman" panose="02020603050405020304" pitchFamily="18" charset="0"/>
                      </a:endParaRPr>
                    </a:p>
                  </a:txBody>
                  <a:tcPr marL="85969" marR="85969" marT="42971" marB="4297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689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b="1" dirty="0">
                          <a:solidFill>
                            <a:srgbClr val="FF0000"/>
                          </a:solidFill>
                          <a:latin typeface="Times New Roman" panose="02020603050405020304" pitchFamily="18" charset="0"/>
                          <a:cs typeface="Times New Roman" panose="02020603050405020304" pitchFamily="18" charset="0"/>
                        </a:rPr>
                        <a:t>30/8/1945</a:t>
                      </a:r>
                      <a:endParaRPr lang="en-US" sz="2300" b="1" dirty="0">
                        <a:solidFill>
                          <a:srgbClr val="FF00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spcBef>
                          <a:spcPct val="20000"/>
                        </a:spcBef>
                        <a:buNone/>
                      </a:pPr>
                      <a:r>
                        <a:rPr lang="en-US" altLang="vi-VN" sz="2300" dirty="0">
                          <a:solidFill>
                            <a:srgbClr val="000000"/>
                          </a:solidFill>
                          <a:latin typeface="Times New Roman" panose="02020603050405020304" pitchFamily="18" charset="0"/>
                          <a:cs typeface="Times New Roman" panose="02020603050405020304" pitchFamily="18" charset="0"/>
                        </a:rPr>
                        <a:t>Vua </a:t>
                      </a:r>
                      <a:r>
                        <a:rPr lang="vi-VN" altLang="vi-VN" sz="2300" dirty="0">
                          <a:solidFill>
                            <a:srgbClr val="000000"/>
                          </a:solidFill>
                          <a:latin typeface="Times New Roman" panose="02020603050405020304" pitchFamily="18" charset="0"/>
                          <a:cs typeface="Times New Roman" panose="02020603050405020304" pitchFamily="18" charset="0"/>
                        </a:rPr>
                        <a:t>Bảo Đại thoái vị</a:t>
                      </a:r>
                      <a:endParaRPr lang="en-US" altLang="vi-VN" sz="2300" dirty="0">
                        <a:solidFill>
                          <a:srgbClr val="000000"/>
                        </a:solidFill>
                        <a:latin typeface="Times New Roman" panose="02020603050405020304" pitchFamily="18" charset="0"/>
                        <a:ea typeface="Times New Roman" panose="02020603050405020304" pitchFamily="18" charset="0"/>
                      </a:endParaRPr>
                    </a:p>
                  </a:txBody>
                  <a:tcPr marL="85969" marR="85969" marT="42971" marB="4297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1382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b="1" dirty="0">
                          <a:solidFill>
                            <a:srgbClr val="FF0000"/>
                          </a:solidFill>
                          <a:latin typeface="Times New Roman" panose="02020603050405020304" pitchFamily="18" charset="0"/>
                          <a:cs typeface="Times New Roman" panose="02020603050405020304" pitchFamily="18" charset="0"/>
                        </a:rPr>
                        <a:t>02/09/1945</a:t>
                      </a:r>
                      <a:endParaRPr lang="en-US" sz="2300" b="1" dirty="0">
                        <a:solidFill>
                          <a:srgbClr val="FF0000"/>
                        </a:solidFill>
                        <a:latin typeface="Times New Roman" panose="02020603050405020304" pitchFamily="18" charset="0"/>
                        <a:ea typeface="Times New Roman" panose="02020603050405020304" pitchFamily="18" charset="0"/>
                      </a:endParaRPr>
                    </a:p>
                  </a:txBody>
                  <a:tcPr marL="85969" marR="85969" marT="42971" marB="42971"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300" dirty="0">
                          <a:latin typeface="Times New Roman" panose="02020603050405020304" pitchFamily="18" charset="0"/>
                          <a:cs typeface="Times New Roman" panose="02020603050405020304" pitchFamily="18" charset="0"/>
                        </a:rPr>
                        <a:t>Chủ Tịch Hồ Chí Minh đọc bản tuyên ngôn độc lập khai sinh ra nước Việt Nam dân chủ cộng ho</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 tại quảng trường Ba Đình – H</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 Nội.</a:t>
                      </a:r>
                      <a:endParaRPr lang="en-US" sz="2300" dirty="0">
                        <a:latin typeface="Times New Roman" panose="02020603050405020304" pitchFamily="18" charset="0"/>
                        <a:ea typeface="Times New Roman" panose="02020603050405020304" pitchFamily="18" charset="0"/>
                      </a:endParaRPr>
                    </a:p>
                  </a:txBody>
                  <a:tcPr marL="85969" marR="85969" marT="42971" marB="4297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6414" name="TextBox 4"/>
          <p:cNvSpPr txBox="1"/>
          <p:nvPr/>
        </p:nvSpPr>
        <p:spPr>
          <a:xfrm>
            <a:off x="271780" y="152400"/>
            <a:ext cx="8592820" cy="414020"/>
          </a:xfrm>
          <a:prstGeom prst="rect">
            <a:avLst/>
          </a:prstGeom>
          <a:noFill/>
          <a:ln w="9525">
            <a:noFill/>
          </a:ln>
        </p:spPr>
        <p:txBody>
          <a:bodyPr wrap="square" anchor="t" anchorCtr="0">
            <a:spAutoFit/>
          </a:bodyPr>
          <a:lstStyle/>
          <a:p>
            <a:pPr algn="ctr" eaLnBrk="0" hangingPunct="0">
              <a:buFontTx/>
            </a:pPr>
            <a:r>
              <a:rPr lang="vi-VN" altLang="vi-VN" sz="2100" b="1" dirty="0">
                <a:solidFill>
                  <a:srgbClr val="C00000"/>
                </a:solidFill>
                <a:latin typeface="Times New Roman" panose="02020603050405020304" pitchFamily="18" charset="0"/>
              </a:rPr>
              <a:t>a. DIỄN BIẾN CHÍNH TỔNG KHỞI NGHĨA THÁNG TÁM NĂM </a:t>
            </a:r>
            <a:r>
              <a:rPr lang="it-IT" altLang="vi-VN" sz="2100" b="1" dirty="0">
                <a:solidFill>
                  <a:srgbClr val="C00000"/>
                </a:solidFill>
                <a:latin typeface="Times New Roman" panose="02020603050405020304" pitchFamily="18" charset="0"/>
              </a:rPr>
              <a:t>1945</a:t>
            </a:r>
            <a:r>
              <a:rPr lang="it-IT" altLang="vi-VN" sz="2100" dirty="0">
                <a:solidFill>
                  <a:srgbClr val="C00000"/>
                </a:solidFill>
                <a:latin typeface="Times New Roman" panose="02020603050405020304" pitchFamily="18" charset="0"/>
              </a:rPr>
              <a:t> </a:t>
            </a:r>
            <a:endParaRPr lang="en-US" altLang="vi-VN" sz="2100" dirty="0">
              <a:solidFill>
                <a:srgbClr val="000000"/>
              </a:solidFill>
              <a:latin typeface=".VnTime"/>
              <a:ea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vert="horz" wrap="square" lIns="91440" tIns="45720" rIns="91440" bIns="45720" anchor="ctr" anchorCtr="0"/>
          <a:lstStyle/>
          <a:p>
            <a:endParaRPr lang="vi-VN" altLang="vi-VN" dirty="0">
              <a:latin typeface="Times New Roman" panose="02020603050405020304" pitchFamily="18" charset="0"/>
            </a:endParaRPr>
          </a:p>
        </p:txBody>
      </p:sp>
      <p:sp>
        <p:nvSpPr>
          <p:cNvPr id="17410" name="Content Placeholder 2"/>
          <p:cNvSpPr>
            <a:spLocks noGrp="1"/>
          </p:cNvSpPr>
          <p:nvPr>
            <p:ph idx="1"/>
          </p:nvPr>
        </p:nvSpPr>
        <p:spPr/>
        <p:txBody>
          <a:bodyPr vert="horz" wrap="square" lIns="91440" tIns="45720" rIns="91440" bIns="45720" anchor="t" anchorCtr="0"/>
          <a:lstStyle/>
          <a:p>
            <a:endParaRPr lang="vi-VN" altLang="vi-VN"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văn- Chủ tịch Hồ Chí Minh đọc Tuyên ngôn Độc lập năm 1945 - Nghe giọng Bác Hồ chân thực nhất (1) (online-video-cutter.com) (1).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28600" y="304800"/>
            <a:ext cx="8534400" cy="63246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stretch>
            <a:fillRect/>
          </a:stretch>
        </p:blipFill>
        <p:spPr>
          <a:xfrm>
            <a:off x="76200" y="0"/>
            <a:ext cx="9144000" cy="6858000"/>
          </a:xfrm>
          <a:prstGeom prst="rect">
            <a:avLst/>
          </a:prstGeom>
          <a:noFill/>
          <a:ln w="9525">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vert="horz" wrap="square" lIns="91440" tIns="45720" rIns="91440" bIns="45720" anchor="ctr" anchorCtr="0"/>
          <a:lstStyle/>
          <a:p>
            <a:endParaRPr lang="vi-VN" altLang="vi-VN" dirty="0">
              <a:latin typeface="Times New Roman" panose="02020603050405020304" pitchFamily="18" charset="0"/>
            </a:endParaRPr>
          </a:p>
        </p:txBody>
      </p:sp>
      <p:pic>
        <p:nvPicPr>
          <p:cNvPr id="2" name="19 Tháng 8 - Tốp Ca Nam Nữ - Nhạc Đỏ Hay Nhất (online-video-cutter.com)">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0"/>
            <a:ext cx="8256905" cy="651446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ư Có Bác Hồ Trong Ngày Vui Đại Thắng - Tốp Ca Nhạc Viện TP HCM - Việt Nam Hồ Chí Minh (online-video-cutter.com).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04800" y="152400"/>
            <a:ext cx="8458200" cy="65532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_Văn_Bản 5"/>
          <p:cNvSpPr txBox="1"/>
          <p:nvPr/>
        </p:nvSpPr>
        <p:spPr>
          <a:xfrm>
            <a:off x="228600" y="2441575"/>
            <a:ext cx="8153400" cy="1060450"/>
          </a:xfrm>
          <a:prstGeom prst="rect">
            <a:avLst/>
          </a:prstGeom>
          <a:noFill/>
          <a:ln w="9525">
            <a:noFill/>
          </a:ln>
        </p:spPr>
        <p:txBody>
          <a:bodyPr anchor="t" anchorCtr="0">
            <a:spAutoFit/>
          </a:bodyPr>
          <a:lstStyle/>
          <a:p>
            <a:pPr algn="just">
              <a:spcBef>
                <a:spcPts val="1800"/>
              </a:spcBef>
              <a:buFontTx/>
            </a:pPr>
            <a:r>
              <a:rPr lang="en-US" altLang="en-US" sz="2400" b="1" dirty="0">
                <a:solidFill>
                  <a:srgbClr val="0000CC"/>
                </a:solidFill>
                <a:latin typeface="Arial" panose="020B0604020202020204" pitchFamily="34" charset="0"/>
              </a:rPr>
              <a:t>   </a:t>
            </a:r>
          </a:p>
          <a:p>
            <a:pPr algn="just">
              <a:spcBef>
                <a:spcPts val="1800"/>
              </a:spcBef>
              <a:buFontTx/>
            </a:pPr>
            <a:r>
              <a:rPr lang="en-US" altLang="en-US" sz="2400" b="1" dirty="0">
                <a:solidFill>
                  <a:srgbClr val="0000CC"/>
                </a:solidFill>
                <a:latin typeface="Arial" panose="020B0604020202020204" pitchFamily="34" charset="0"/>
              </a:rPr>
              <a:t>       </a:t>
            </a:r>
            <a:endParaRPr lang="en-US" altLang="en-US" sz="2400" b="1" dirty="0">
              <a:solidFill>
                <a:srgbClr val="0000CC"/>
              </a:solidFill>
              <a:latin typeface="Arial" panose="020B0604020202020204" pitchFamily="34" charset="0"/>
              <a:ea typeface="Arial" panose="020B0604020202020204" pitchFamily="34" charset="0"/>
            </a:endParaRPr>
          </a:p>
        </p:txBody>
      </p:sp>
      <p:sp>
        <p:nvSpPr>
          <p:cNvPr id="3" name="TextBox 2"/>
          <p:cNvSpPr txBox="1"/>
          <p:nvPr/>
        </p:nvSpPr>
        <p:spPr>
          <a:xfrm>
            <a:off x="405765" y="1600200"/>
            <a:ext cx="8174990" cy="4523105"/>
          </a:xfrm>
          <a:prstGeom prst="rect">
            <a:avLst/>
          </a:prstGeom>
          <a:noFill/>
          <a:ln w="9525">
            <a:noFill/>
          </a:ln>
        </p:spPr>
        <p:txBody>
          <a:bodyPr wrap="square" anchor="t" anchorCtr="0">
            <a:spAutoFit/>
          </a:bodyPr>
          <a:lstStyle/>
          <a:p>
            <a:pPr marL="342900" indent="-342900" algn="just" eaLnBrk="0" hangingPunct="0">
              <a:buFontTx/>
              <a:buChar char="-"/>
            </a:pPr>
            <a:r>
              <a:rPr lang="vi-VN" altLang="en-US" sz="2400" dirty="0">
                <a:latin typeface="Times New Roman" panose="02020603050405020304" pitchFamily="18" charset="0"/>
                <a:cs typeface="Times New Roman" panose="02020603050405020304" pitchFamily="18" charset="0"/>
              </a:rPr>
              <a:t>Dân tộc Việt Nam vốn có truyền thống yêu nước, kiên cường, bất khuất, kiên quyết đấu tranh vì độc lập, tự do.</a:t>
            </a:r>
          </a:p>
          <a:p>
            <a:pPr marL="342900" indent="-342900" algn="just" eaLnBrk="0" hangingPunct="0">
              <a:buFontTx/>
              <a:buChar char="-"/>
            </a:pPr>
            <a:r>
              <a:rPr lang="vi-VN" altLang="en-US" sz="2400" dirty="0">
                <a:latin typeface="Times New Roman" panose="02020603050405020304" pitchFamily="18" charset="0"/>
                <a:cs typeface="Times New Roman" panose="02020603050405020304" pitchFamily="18" charset="0"/>
              </a:rPr>
              <a:t>Đảng Cộng sản Đông Dương đứng đầu là chủ tịch Hồ Chí Minh với đường lối đúng đắn sáng tạo đã lãnh đạo nhân dân giành thắng lợi hoàn toàn.</a:t>
            </a:r>
          </a:p>
          <a:p>
            <a:pPr marL="342900" indent="-342900" algn="just" eaLnBrk="0" hangingPunct="0">
              <a:buFontTx/>
              <a:buChar char="-"/>
            </a:pPr>
            <a:r>
              <a:rPr lang="vi-VN" altLang="en-US" sz="2400" dirty="0">
                <a:latin typeface="Times New Roman" panose="02020603050405020304" pitchFamily="18" charset="0"/>
                <a:cs typeface="Times New Roman" panose="02020603050405020304" pitchFamily="18" charset="0"/>
              </a:rPr>
              <a:t>Mặt trận Việt Minh từ trung ương đến địa phương đã tập hợp mọi lực lượng của dân tộc linh hoạt, sáng tạo trong chỉ đạo khởi nghĩa, chớp thời cơ, phát động tổng khởi nghĩa gi</a:t>
            </a:r>
            <a:r>
              <a:rPr lang="vi-VN" altLang="en-US" sz="2400" dirty="0">
                <a:latin typeface="Times New Roman" panose="02020603050405020304" pitchFamily="18" charset="0"/>
                <a:ea typeface="Arial" panose="020B0604020202020204" pitchFamily="34" charset="0"/>
                <a:cs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nh chính quyền về tay nhân dân.</a:t>
            </a:r>
          </a:p>
          <a:p>
            <a:pPr marL="342900" indent="-342900" algn="just" eaLnBrk="0" hangingPunct="0">
              <a:buFontTx/>
              <a:buChar char="-"/>
            </a:pPr>
            <a:r>
              <a:rPr lang="vi-VN" altLang="en-US" sz="2400" dirty="0">
                <a:latin typeface="Times New Roman" panose="02020603050405020304" pitchFamily="18" charset="0"/>
                <a:cs typeface="Times New Roman" panose="02020603050405020304" pitchFamily="18" charset="0"/>
              </a:rPr>
              <a:t>Cách mạng tháng Tám th</a:t>
            </a:r>
            <a:r>
              <a:rPr lang="vi-VN" altLang="en-US" sz="2400" dirty="0">
                <a:latin typeface="Times New Roman" panose="02020603050405020304" pitchFamily="18" charset="0"/>
                <a:ea typeface="Arial" panose="020B0604020202020204" pitchFamily="34" charset="0"/>
                <a:cs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nh công nhờ ho</a:t>
            </a:r>
            <a:r>
              <a:rPr lang="vi-VN" altLang="en-US" sz="2400" dirty="0">
                <a:latin typeface="Times New Roman" panose="02020603050405020304" pitchFamily="18" charset="0"/>
                <a:ea typeface="Arial" panose="020B0604020202020204" pitchFamily="34" charset="0"/>
                <a:cs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 cảnh quốc tế thuận lợi. Nhật đầu h</a:t>
            </a:r>
            <a:r>
              <a:rPr lang="vi-VN" altLang="en-US" sz="2400" dirty="0">
                <a:latin typeface="Times New Roman" panose="02020603050405020304" pitchFamily="18" charset="0"/>
                <a:ea typeface="Arial" panose="020B0604020202020204" pitchFamily="34" charset="0"/>
                <a:cs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ng đồng minh vô điều kiện tạo thời cơ để nhân dân ta đứng lên khởi nghĩa.</a:t>
            </a:r>
            <a:endParaRPr lang="vi-VN" alt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3555" name="TextBox 3"/>
          <p:cNvSpPr txBox="1"/>
          <p:nvPr/>
        </p:nvSpPr>
        <p:spPr>
          <a:xfrm>
            <a:off x="549275" y="1045528"/>
            <a:ext cx="4038600" cy="460375"/>
          </a:xfrm>
          <a:prstGeom prst="rect">
            <a:avLst/>
          </a:prstGeom>
          <a:noFill/>
          <a:ln w="9525">
            <a:noFill/>
          </a:ln>
        </p:spPr>
        <p:txBody>
          <a:bodyPr anchor="t" anchorCtr="0">
            <a:spAutoFit/>
          </a:bodyPr>
          <a:lstStyle/>
          <a:p>
            <a:pPr eaLnBrk="0" hangingPunct="0">
              <a:buFontTx/>
            </a:pPr>
            <a:r>
              <a:rPr lang="en-US" altLang="en-US" sz="2400" b="1" dirty="0">
                <a:solidFill>
                  <a:srgbClr val="0000CC"/>
                </a:solidFill>
                <a:latin typeface="Times New Roman" panose="02020603050405020304" pitchFamily="18" charset="0"/>
                <a:cs typeface="Times New Roman" panose="02020603050405020304" pitchFamily="18" charset="0"/>
              </a:rPr>
              <a:t>a. Nguyên nhân thắng lợi</a:t>
            </a:r>
            <a:endParaRPr lang="en-US" altLang="en-US" sz="24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3556" name="TextBox 9"/>
          <p:cNvSpPr txBox="1"/>
          <p:nvPr/>
        </p:nvSpPr>
        <p:spPr>
          <a:xfrm rot="-10800000" flipV="1">
            <a:off x="228600" y="200025"/>
            <a:ext cx="9031288" cy="829945"/>
          </a:xfrm>
          <a:prstGeom prst="rect">
            <a:avLst/>
          </a:prstGeom>
          <a:noFill/>
          <a:ln w="9525">
            <a:noFill/>
          </a:ln>
        </p:spPr>
        <p:txBody>
          <a:bodyPr anchor="t" anchorCtr="0">
            <a:spAutoFit/>
          </a:bodyPr>
          <a:lstStyle/>
          <a:p>
            <a:pPr algn="ctr" eaLnBrk="0" hangingPunct="0">
              <a:buFontTx/>
            </a:pPr>
            <a:r>
              <a:rPr lang="en-US" altLang="en-US" sz="2400" b="1" dirty="0">
                <a:solidFill>
                  <a:srgbClr val="0000CC"/>
                </a:solidFill>
                <a:latin typeface="Times New Roman" panose="02020603050405020304" pitchFamily="18" charset="0"/>
                <a:cs typeface="Times New Roman" panose="02020603050405020304" pitchFamily="18" charset="0"/>
              </a:rPr>
              <a:t>4. NGUYÊN NHÂN T</a:t>
            </a:r>
            <a:r>
              <a:rPr lang="vi-VN" altLang="en-US" sz="2400" b="1" dirty="0">
                <a:solidFill>
                  <a:srgbClr val="0000CC"/>
                </a:solidFill>
                <a:latin typeface="Times New Roman" panose="02020603050405020304" pitchFamily="18" charset="0"/>
                <a:cs typeface="Times New Roman" panose="02020603050405020304" pitchFamily="18" charset="0"/>
              </a:rPr>
              <a:t>HẮNG LỢI VÀ Ý NGHĨA LỊCH SỬ </a:t>
            </a:r>
            <a:r>
              <a:rPr lang="en-US" altLang="en-US" sz="2400" b="1" dirty="0">
                <a:solidFill>
                  <a:srgbClr val="0000CC"/>
                </a:solidFill>
                <a:latin typeface="Times New Roman" panose="02020603050405020304" pitchFamily="18" charset="0"/>
                <a:cs typeface="Times New Roman" panose="02020603050405020304" pitchFamily="18" charset="0"/>
              </a:rPr>
              <a:t>CỦA </a:t>
            </a:r>
          </a:p>
          <a:p>
            <a:pPr algn="ctr" eaLnBrk="0" hangingPunct="0">
              <a:buFontTx/>
            </a:pPr>
            <a:r>
              <a:rPr lang="vi-VN" altLang="en-US" sz="2400" b="1" dirty="0">
                <a:solidFill>
                  <a:srgbClr val="0000CC"/>
                </a:solidFill>
                <a:latin typeface="Times New Roman" panose="02020603050405020304" pitchFamily="18" charset="0"/>
                <a:cs typeface="Times New Roman" panose="02020603050405020304" pitchFamily="18" charset="0"/>
              </a:rPr>
              <a:t>CÁCH MẠNG THÁNG TÁM NĂM 1945</a:t>
            </a:r>
            <a:r>
              <a:rPr lang="en-US" altLang="en-US" sz="2400" b="1" dirty="0">
                <a:solidFill>
                  <a:srgbClr val="0000CC"/>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Hộp_Văn_Bản 5"/>
          <p:cNvSpPr txBox="1"/>
          <p:nvPr/>
        </p:nvSpPr>
        <p:spPr>
          <a:xfrm>
            <a:off x="228600" y="2441575"/>
            <a:ext cx="8153400" cy="1060450"/>
          </a:xfrm>
          <a:prstGeom prst="rect">
            <a:avLst/>
          </a:prstGeom>
          <a:noFill/>
          <a:ln w="9525">
            <a:noFill/>
          </a:ln>
        </p:spPr>
        <p:txBody>
          <a:bodyPr anchor="t" anchorCtr="0">
            <a:spAutoFit/>
          </a:bodyPr>
          <a:lstStyle/>
          <a:p>
            <a:pPr algn="just">
              <a:spcBef>
                <a:spcPts val="1800"/>
              </a:spcBef>
              <a:buFontTx/>
            </a:pPr>
            <a:r>
              <a:rPr lang="en-US" altLang="en-US" sz="2400" b="1" dirty="0">
                <a:solidFill>
                  <a:srgbClr val="0000CC"/>
                </a:solidFill>
                <a:latin typeface="Arial" panose="020B0604020202020204" pitchFamily="34" charset="0"/>
              </a:rPr>
              <a:t>   </a:t>
            </a:r>
          </a:p>
          <a:p>
            <a:pPr algn="just">
              <a:spcBef>
                <a:spcPts val="1800"/>
              </a:spcBef>
              <a:buFontTx/>
            </a:pPr>
            <a:r>
              <a:rPr lang="en-US" altLang="en-US" sz="2400" b="1" dirty="0">
                <a:solidFill>
                  <a:srgbClr val="0000CC"/>
                </a:solidFill>
                <a:latin typeface="Arial" panose="020B0604020202020204" pitchFamily="34" charset="0"/>
              </a:rPr>
              <a:t>       </a:t>
            </a:r>
            <a:endParaRPr lang="en-US" altLang="en-US" sz="2400" b="1" dirty="0">
              <a:solidFill>
                <a:srgbClr val="0000CC"/>
              </a:solidFill>
              <a:latin typeface="Arial" panose="020B0604020202020204" pitchFamily="34" charset="0"/>
              <a:ea typeface="Arial" panose="020B0604020202020204" pitchFamily="34" charset="0"/>
            </a:endParaRPr>
          </a:p>
        </p:txBody>
      </p:sp>
      <p:sp>
        <p:nvSpPr>
          <p:cNvPr id="25602" name="TextBox 2"/>
          <p:cNvSpPr txBox="1"/>
          <p:nvPr/>
        </p:nvSpPr>
        <p:spPr>
          <a:xfrm>
            <a:off x="641350" y="1926590"/>
            <a:ext cx="8124825" cy="2014855"/>
          </a:xfrm>
          <a:prstGeom prst="rect">
            <a:avLst/>
          </a:prstGeom>
          <a:noFill/>
          <a:ln w="9525">
            <a:noFill/>
          </a:ln>
        </p:spPr>
        <p:txBody>
          <a:bodyPr wrap="square" anchor="t" anchorCtr="0">
            <a:spAutoFit/>
          </a:bodyPr>
          <a:lstStyle/>
          <a:p>
            <a:pPr algn="just" eaLnBrk="0" hangingPunct="0">
              <a:buFontTx/>
            </a:pPr>
            <a:r>
              <a:rPr lang="en-US" altLang="en-US" sz="2500" dirty="0">
                <a:latin typeface="Times New Roman" panose="02020603050405020304" pitchFamily="18" charset="0"/>
              </a:rPr>
              <a:t>- Phá tan hai xiềng xích nô lệ Nhật - Pháp, </a:t>
            </a:r>
            <a:r>
              <a:rPr lang="vi-VN" altLang="en-US" sz="2500" dirty="0">
                <a:latin typeface="Times New Roman" panose="02020603050405020304" pitchFamily="18" charset="0"/>
              </a:rPr>
              <a:t>chấm dứt chế độ quân chủ trên đất nước ta.</a:t>
            </a:r>
            <a:endParaRPr lang="en-US" altLang="en-US" sz="2500" dirty="0">
              <a:latin typeface="Times New Roman" panose="02020603050405020304" pitchFamily="18" charset="0"/>
            </a:endParaRPr>
          </a:p>
          <a:p>
            <a:pPr algn="just" eaLnBrk="0" hangingPunct="0">
              <a:buFont typeface="Arial" panose="020B0604020202020204" pitchFamily="34" charset="0"/>
            </a:pPr>
            <a:r>
              <a:rPr lang="en-US" altLang="en-US" sz="2500" dirty="0">
                <a:latin typeface="Times New Roman" panose="02020603050405020304" pitchFamily="18" charset="0"/>
              </a:rPr>
              <a:t>- Việt Nam từ </a:t>
            </a:r>
            <a:r>
              <a:rPr lang="vi-VN" altLang="en-US" sz="2500" dirty="0">
                <a:latin typeface="Times New Roman" panose="02020603050405020304" pitchFamily="18" charset="0"/>
              </a:rPr>
              <a:t>một </a:t>
            </a:r>
            <a:r>
              <a:rPr lang="en-US" altLang="en-US" sz="2500" dirty="0">
                <a:latin typeface="Times New Roman" panose="02020603050405020304" pitchFamily="18" charset="0"/>
              </a:rPr>
              <a:t>nước thuộc địa  trở th</a:t>
            </a:r>
            <a:r>
              <a:rPr lang="en-US" altLang="en-US" sz="2500" dirty="0">
                <a:latin typeface="Times New Roman" panose="02020603050405020304" pitchFamily="18" charset="0"/>
                <a:ea typeface="Times New Roman" panose="02020603050405020304" pitchFamily="18" charset="0"/>
              </a:rPr>
              <a:t>à</a:t>
            </a:r>
            <a:r>
              <a:rPr lang="en-US" altLang="en-US" sz="2500" dirty="0">
                <a:latin typeface="Times New Roman" panose="02020603050405020304" pitchFamily="18" charset="0"/>
              </a:rPr>
              <a:t>nh một nước độc lập   </a:t>
            </a:r>
          </a:p>
          <a:p>
            <a:pPr algn="just" eaLnBrk="0" hangingPunct="0">
              <a:buFont typeface="Arial" panose="020B0604020202020204" pitchFamily="34" charset="0"/>
            </a:pPr>
            <a:r>
              <a:rPr lang="en-US" altLang="en-US" sz="2500" dirty="0">
                <a:latin typeface="Times New Roman" panose="02020603050405020304" pitchFamily="18" charset="0"/>
              </a:rPr>
              <a:t>- Mở ra một kỉ nguyên mới cho dân tộc ta - kỉ nguyên độc lập, tự do.</a:t>
            </a:r>
            <a:endParaRPr lang="en-US" altLang="en-US" sz="2500" dirty="0">
              <a:latin typeface="Times New Roman" panose="02020603050405020304" pitchFamily="18" charset="0"/>
              <a:ea typeface="Times New Roman" panose="02020603050405020304" pitchFamily="18" charset="0"/>
            </a:endParaRPr>
          </a:p>
        </p:txBody>
      </p:sp>
      <p:sp>
        <p:nvSpPr>
          <p:cNvPr id="25604" name="TextBox 3"/>
          <p:cNvSpPr txBox="1"/>
          <p:nvPr/>
        </p:nvSpPr>
        <p:spPr>
          <a:xfrm>
            <a:off x="611188" y="1095375"/>
            <a:ext cx="2552700" cy="475615"/>
          </a:xfrm>
          <a:prstGeom prst="rect">
            <a:avLst/>
          </a:prstGeom>
          <a:noFill/>
          <a:ln w="9525">
            <a:noFill/>
          </a:ln>
        </p:spPr>
        <p:txBody>
          <a:bodyPr wrap="none" anchor="t" anchorCtr="0">
            <a:spAutoFit/>
          </a:bodyPr>
          <a:lstStyle/>
          <a:p>
            <a:pPr eaLnBrk="0" hangingPunct="0">
              <a:buFontTx/>
            </a:pPr>
            <a:r>
              <a:rPr lang="en-US" altLang="en-US" sz="2500" b="1" dirty="0">
                <a:solidFill>
                  <a:srgbClr val="0000CC"/>
                </a:solidFill>
                <a:latin typeface="Times New Roman" panose="02020603050405020304" pitchFamily="18" charset="0"/>
              </a:rPr>
              <a:t>b. Ý nghĩa lịch sử</a:t>
            </a:r>
            <a:endParaRPr lang="en-US" altLang="en-US" sz="2500" b="1" dirty="0">
              <a:solidFill>
                <a:srgbClr val="0000CC"/>
              </a:solidFill>
              <a:latin typeface="Times New Roman" panose="02020603050405020304" pitchFamily="18" charset="0"/>
              <a:ea typeface="Times New Roman" panose="02020603050405020304" pitchFamily="18" charset="0"/>
            </a:endParaRPr>
          </a:p>
        </p:txBody>
      </p:sp>
      <p:sp>
        <p:nvSpPr>
          <p:cNvPr id="25605" name="TextBox 4"/>
          <p:cNvSpPr txBox="1"/>
          <p:nvPr/>
        </p:nvSpPr>
        <p:spPr>
          <a:xfrm>
            <a:off x="638175" y="1492250"/>
            <a:ext cx="2522855" cy="475615"/>
          </a:xfrm>
          <a:prstGeom prst="rect">
            <a:avLst/>
          </a:prstGeom>
          <a:noFill/>
          <a:ln w="9525">
            <a:noFill/>
          </a:ln>
        </p:spPr>
        <p:txBody>
          <a:bodyPr wrap="none" anchor="t" anchorCtr="0">
            <a:spAutoFit/>
          </a:bodyPr>
          <a:lstStyle/>
          <a:p>
            <a:pPr eaLnBrk="0" hangingPunct="0">
              <a:buFontTx/>
            </a:pPr>
            <a:r>
              <a:rPr lang="en-US" altLang="en-US" sz="2500" b="1" i="1" dirty="0">
                <a:solidFill>
                  <a:srgbClr val="C00000"/>
                </a:solidFill>
                <a:latin typeface="Times New Roman" panose="02020603050405020304" pitchFamily="18" charset="0"/>
              </a:rPr>
              <a:t>* </a:t>
            </a:r>
            <a:r>
              <a:rPr lang="vi-VN" altLang="en-US" sz="2500" b="1" i="1" dirty="0">
                <a:solidFill>
                  <a:srgbClr val="C00000"/>
                </a:solidFill>
                <a:latin typeface="Times New Roman" panose="02020603050405020304" pitchFamily="18" charset="0"/>
              </a:rPr>
              <a:t>Đối với dân tộc:</a:t>
            </a:r>
            <a:endParaRPr lang="vi-VN" altLang="en-US" sz="2500" b="1" i="1" dirty="0">
              <a:solidFill>
                <a:srgbClr val="C00000"/>
              </a:solidFill>
              <a:latin typeface="Times New Roman" panose="02020603050405020304" pitchFamily="18" charset="0"/>
              <a:ea typeface="Times New Roman" panose="02020603050405020304" pitchFamily="18" charset="0"/>
            </a:endParaRPr>
          </a:p>
        </p:txBody>
      </p:sp>
      <p:sp>
        <p:nvSpPr>
          <p:cNvPr id="25606" name="TextBox 6"/>
          <p:cNvSpPr txBox="1"/>
          <p:nvPr/>
        </p:nvSpPr>
        <p:spPr>
          <a:xfrm>
            <a:off x="516890" y="3890645"/>
            <a:ext cx="2613660" cy="475615"/>
          </a:xfrm>
          <a:prstGeom prst="rect">
            <a:avLst/>
          </a:prstGeom>
          <a:noFill/>
          <a:ln w="9525">
            <a:noFill/>
          </a:ln>
        </p:spPr>
        <p:txBody>
          <a:bodyPr wrap="none" anchor="t" anchorCtr="0">
            <a:spAutoFit/>
          </a:bodyPr>
          <a:lstStyle/>
          <a:p>
            <a:pPr eaLnBrk="0" hangingPunct="0">
              <a:buFontTx/>
            </a:pPr>
            <a:r>
              <a:rPr lang="en-US" altLang="en-US" sz="2500" i="1" dirty="0">
                <a:solidFill>
                  <a:srgbClr val="C00000"/>
                </a:solidFill>
                <a:latin typeface="Times New Roman" panose="02020603050405020304" pitchFamily="18" charset="0"/>
                <a:cs typeface="Times New Roman" panose="02020603050405020304" pitchFamily="18" charset="0"/>
              </a:rPr>
              <a:t>* </a:t>
            </a:r>
            <a:r>
              <a:rPr lang="vi-VN" altLang="en-US" sz="2500" i="1" dirty="0">
                <a:solidFill>
                  <a:srgbClr val="C00000"/>
                </a:solidFill>
                <a:latin typeface="Times New Roman" panose="02020603050405020304" pitchFamily="18" charset="0"/>
                <a:cs typeface="Times New Roman" panose="02020603050405020304" pitchFamily="18" charset="0"/>
              </a:rPr>
              <a:t> </a:t>
            </a:r>
            <a:r>
              <a:rPr lang="vi-VN" altLang="en-US" sz="2500" b="1" i="1" dirty="0">
                <a:solidFill>
                  <a:srgbClr val="C00000"/>
                </a:solidFill>
                <a:latin typeface="Times New Roman" panose="02020603050405020304" pitchFamily="18" charset="0"/>
                <a:cs typeface="Times New Roman" panose="02020603050405020304" pitchFamily="18" charset="0"/>
              </a:rPr>
              <a:t>Đối với thế giới</a:t>
            </a:r>
            <a:r>
              <a:rPr lang="vi-VN" altLang="en-US" sz="2500" dirty="0">
                <a:solidFill>
                  <a:srgbClr val="C00000"/>
                </a:solidFill>
                <a:latin typeface="Times New Roman" panose="02020603050405020304" pitchFamily="18" charset="0"/>
                <a:cs typeface="Times New Roman" panose="02020603050405020304" pitchFamily="18" charset="0"/>
              </a:rPr>
              <a:t>:</a:t>
            </a:r>
            <a:endParaRPr lang="vi-VN" altLang="en-US" sz="25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607" name="TextBox 7"/>
          <p:cNvSpPr txBox="1"/>
          <p:nvPr/>
        </p:nvSpPr>
        <p:spPr>
          <a:xfrm>
            <a:off x="641350" y="4315460"/>
            <a:ext cx="7947025" cy="1630045"/>
          </a:xfrm>
          <a:prstGeom prst="rect">
            <a:avLst/>
          </a:prstGeom>
          <a:noFill/>
          <a:ln w="9525">
            <a:noFill/>
          </a:ln>
        </p:spPr>
        <p:txBody>
          <a:bodyPr wrap="square" anchor="t" anchorCtr="0">
            <a:spAutoFit/>
          </a:bodyPr>
          <a:lstStyle/>
          <a:p>
            <a:pPr algn="just" eaLnBrk="0" hangingPunct="0">
              <a:buFontTx/>
            </a:pPr>
            <a:r>
              <a:rPr lang="en-US" altLang="en-US" sz="2500" dirty="0">
                <a:latin typeface="Times New Roman" panose="02020603050405020304" pitchFamily="18" charset="0"/>
                <a:cs typeface="Times New Roman" panose="02020603050405020304" pitchFamily="18" charset="0"/>
              </a:rPr>
              <a:t>- </a:t>
            </a:r>
            <a:r>
              <a:rPr lang="vi-VN" altLang="en-US" sz="2500" dirty="0">
                <a:latin typeface="Times New Roman" panose="02020603050405020304" pitchFamily="18" charset="0"/>
                <a:cs typeface="Times New Roman" panose="02020603050405020304" pitchFamily="18" charset="0"/>
              </a:rPr>
              <a:t>Cách mạng tháng Tám</a:t>
            </a:r>
            <a:r>
              <a:rPr lang="en-US" altLang="en-US" sz="2500" dirty="0">
                <a:latin typeface="Times New Roman" panose="02020603050405020304" pitchFamily="18" charset="0"/>
                <a:cs typeface="Times New Roman" panose="02020603050405020304" pitchFamily="18" charset="0"/>
              </a:rPr>
              <a:t> th</a:t>
            </a:r>
            <a:r>
              <a:rPr lang="en-US" altLang="en-US" sz="25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500" dirty="0">
                <a:latin typeface="Times New Roman" panose="02020603050405020304" pitchFamily="18" charset="0"/>
                <a:cs typeface="Times New Roman" panose="02020603050405020304" pitchFamily="18" charset="0"/>
              </a:rPr>
              <a:t>nh công đã cổ vũ mạnh mẽ tinh thần đấu tranh của nhân dân các nước thuộc địa v</a:t>
            </a:r>
            <a:r>
              <a:rPr lang="en-US" altLang="en-US" sz="25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500" dirty="0">
                <a:latin typeface="Times New Roman" panose="02020603050405020304" pitchFamily="18" charset="0"/>
                <a:cs typeface="Times New Roman" panose="02020603050405020304" pitchFamily="18" charset="0"/>
              </a:rPr>
              <a:t> phụ thuộc</a:t>
            </a:r>
          </a:p>
          <a:p>
            <a:pPr eaLnBrk="0" hangingPunct="0">
              <a:buFontTx/>
            </a:pPr>
            <a:r>
              <a:rPr lang="en-US" altLang="en-US" sz="2500" dirty="0">
                <a:latin typeface="Times New Roman" panose="02020603050405020304" pitchFamily="18" charset="0"/>
                <a:cs typeface="Times New Roman" panose="02020603050405020304" pitchFamily="18" charset="0"/>
              </a:rPr>
              <a:t>- Củng cố hòa bình ở khu vực Đông Nam Á nói riêng, trên to</a:t>
            </a:r>
            <a:r>
              <a:rPr lang="en-US" altLang="en-US" sz="25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500" dirty="0">
                <a:latin typeface="Times New Roman" panose="02020603050405020304" pitchFamily="18" charset="0"/>
                <a:cs typeface="Times New Roman" panose="02020603050405020304" pitchFamily="18" charset="0"/>
              </a:rPr>
              <a:t>n thế giới nói chung.</a:t>
            </a:r>
            <a:r>
              <a:rPr lang="vi-VN" altLang="en-US" sz="2500" dirty="0">
                <a:latin typeface="Times New Roman" panose="02020603050405020304" pitchFamily="18" charset="0"/>
                <a:cs typeface="Times New Roman" panose="02020603050405020304" pitchFamily="18" charset="0"/>
              </a:rPr>
              <a:t>Đặc biệt l</a:t>
            </a:r>
            <a:r>
              <a:rPr lang="vi-VN" altLang="en-US" sz="2500"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 L</a:t>
            </a:r>
            <a:r>
              <a:rPr lang="vi-VN" altLang="en-US" sz="2500"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 v</a:t>
            </a:r>
            <a:r>
              <a:rPr lang="vi-VN" altLang="en-US" sz="2500"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 Cam-pu-chia.</a:t>
            </a:r>
            <a:endParaRPr lang="en-US" altLang="en-US" sz="25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3556" name="TextBox 9"/>
          <p:cNvSpPr txBox="1"/>
          <p:nvPr/>
        </p:nvSpPr>
        <p:spPr>
          <a:xfrm rot="-10800000" flipV="1">
            <a:off x="228600" y="275590"/>
            <a:ext cx="9031288" cy="829945"/>
          </a:xfrm>
          <a:prstGeom prst="rect">
            <a:avLst/>
          </a:prstGeom>
          <a:noFill/>
          <a:ln w="9525">
            <a:noFill/>
          </a:ln>
        </p:spPr>
        <p:txBody>
          <a:bodyPr anchor="t" anchorCtr="0">
            <a:spAutoFit/>
          </a:bodyPr>
          <a:lstStyle/>
          <a:p>
            <a:pPr algn="ctr" eaLnBrk="0" hangingPunct="0">
              <a:buFontTx/>
            </a:pPr>
            <a:r>
              <a:rPr lang="en-US" altLang="en-US" sz="2400" b="1" dirty="0">
                <a:solidFill>
                  <a:srgbClr val="0000CC"/>
                </a:solidFill>
                <a:latin typeface="Times New Roman" panose="02020603050405020304" pitchFamily="18" charset="0"/>
                <a:cs typeface="Times New Roman" panose="02020603050405020304" pitchFamily="18" charset="0"/>
              </a:rPr>
              <a:t>4. NGUYÊN NHÂN T</a:t>
            </a:r>
            <a:r>
              <a:rPr lang="vi-VN" altLang="en-US" sz="2400" b="1" dirty="0">
                <a:solidFill>
                  <a:srgbClr val="0000CC"/>
                </a:solidFill>
                <a:latin typeface="Times New Roman" panose="02020603050405020304" pitchFamily="18" charset="0"/>
                <a:cs typeface="Times New Roman" panose="02020603050405020304" pitchFamily="18" charset="0"/>
              </a:rPr>
              <a:t>HẮNG LỢI VÀ Ý NGHĨA LỊCH SỬ </a:t>
            </a:r>
            <a:r>
              <a:rPr lang="en-US" altLang="en-US" sz="2400" b="1" dirty="0">
                <a:solidFill>
                  <a:srgbClr val="0000CC"/>
                </a:solidFill>
                <a:latin typeface="Times New Roman" panose="02020603050405020304" pitchFamily="18" charset="0"/>
                <a:cs typeface="Times New Roman" panose="02020603050405020304" pitchFamily="18" charset="0"/>
              </a:rPr>
              <a:t>CỦA </a:t>
            </a:r>
          </a:p>
          <a:p>
            <a:pPr algn="ctr" eaLnBrk="0" hangingPunct="0">
              <a:buFontTx/>
            </a:pPr>
            <a:r>
              <a:rPr lang="vi-VN" altLang="en-US" sz="2400" b="1" dirty="0">
                <a:solidFill>
                  <a:srgbClr val="0000CC"/>
                </a:solidFill>
                <a:latin typeface="Times New Roman" panose="02020603050405020304" pitchFamily="18" charset="0"/>
                <a:cs typeface="Times New Roman" panose="02020603050405020304" pitchFamily="18" charset="0"/>
              </a:rPr>
              <a:t>CÁCH MẠNG THÁNG TÁM NĂM 1945</a:t>
            </a:r>
            <a:r>
              <a:rPr lang="en-US" altLang="en-US" sz="2400" b="1" dirty="0">
                <a:solidFill>
                  <a:srgbClr val="0000CC"/>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descr="Parchment"/>
          <p:cNvSpPr/>
          <p:nvPr/>
        </p:nvSpPr>
        <p:spPr>
          <a:xfrm>
            <a:off x="0" y="106363"/>
            <a:ext cx="9144000" cy="83820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just">
              <a:buFontTx/>
            </a:pPr>
            <a:r>
              <a:rPr lang="en-US" altLang="en-US" sz="2400" dirty="0">
                <a:solidFill>
                  <a:srgbClr val="FF0000"/>
                </a:solidFill>
                <a:latin typeface="Arial" panose="020B0604020202020204" pitchFamily="34" charset="0"/>
              </a:rPr>
              <a:t>1. Chủ tịch Hồ Chí Minh đọc bản Tuyên ngôn độc lập  v</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o thời                  gian n</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o?</a:t>
            </a:r>
            <a:endParaRPr lang="en-US" altLang="en-US" sz="2400" dirty="0">
              <a:solidFill>
                <a:srgbClr val="FF0000"/>
              </a:solidFill>
              <a:latin typeface="Arial" panose="020B0604020202020204" pitchFamily="34" charset="0"/>
              <a:ea typeface="Arial" panose="020B0604020202020204" pitchFamily="34" charset="0"/>
            </a:endParaRPr>
          </a:p>
        </p:txBody>
      </p:sp>
      <p:pic>
        <p:nvPicPr>
          <p:cNvPr id="28674" name="Picture 10"/>
          <p:cNvPicPr>
            <a:picLocks noChangeAspect="1"/>
          </p:cNvPicPr>
          <p:nvPr/>
        </p:nvPicPr>
        <p:blipFill>
          <a:blip r:embed="rId2"/>
          <a:stretch>
            <a:fillRect/>
          </a:stretch>
        </p:blipFill>
        <p:spPr>
          <a:xfrm>
            <a:off x="152400" y="1371600"/>
            <a:ext cx="5791200" cy="5257800"/>
          </a:xfrm>
          <a:prstGeom prst="rect">
            <a:avLst/>
          </a:prstGeom>
          <a:noFill/>
          <a:ln w="38100" cap="flat" cmpd="sng">
            <a:solidFill>
              <a:srgbClr val="FF0000"/>
            </a:solidFill>
            <a:prstDash val="solid"/>
            <a:miter/>
            <a:headEnd type="none" w="med" len="med"/>
            <a:tailEnd type="none" w="med" len="med"/>
          </a:ln>
        </p:spPr>
      </p:pic>
      <p:grpSp>
        <p:nvGrpSpPr>
          <p:cNvPr id="2" name="Group 41"/>
          <p:cNvGrpSpPr/>
          <p:nvPr/>
        </p:nvGrpSpPr>
        <p:grpSpPr>
          <a:xfrm>
            <a:off x="136525" y="4800600"/>
            <a:ext cx="3140075" cy="1858963"/>
            <a:chOff x="304800" y="4876800"/>
            <a:chExt cx="3048000" cy="1600200"/>
          </a:xfrm>
        </p:grpSpPr>
        <p:sp>
          <p:nvSpPr>
            <p:cNvPr id="43" name="Rectangle 42"/>
            <p:cNvSpPr/>
            <p:nvPr/>
          </p:nvSpPr>
          <p:spPr>
            <a:xfrm>
              <a:off x="304800" y="48768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4" name="Oval 43"/>
            <p:cNvSpPr/>
            <p:nvPr/>
          </p:nvSpPr>
          <p:spPr>
            <a:xfrm>
              <a:off x="1371138" y="5105010"/>
              <a:ext cx="1295940" cy="114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3" name="Group 44"/>
          <p:cNvGrpSpPr/>
          <p:nvPr/>
        </p:nvGrpSpPr>
        <p:grpSpPr>
          <a:xfrm>
            <a:off x="3230563" y="4800600"/>
            <a:ext cx="2743200" cy="1858963"/>
            <a:chOff x="3352800" y="4876800"/>
            <a:chExt cx="2743200" cy="1600200"/>
          </a:xfrm>
        </p:grpSpPr>
        <p:sp>
          <p:nvSpPr>
            <p:cNvPr id="46" name="Rectangle 45"/>
            <p:cNvSpPr/>
            <p:nvPr/>
          </p:nvSpPr>
          <p:spPr>
            <a:xfrm>
              <a:off x="3352800" y="4876800"/>
              <a:ext cx="27432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7" name="Oval 46"/>
            <p:cNvSpPr/>
            <p:nvPr/>
          </p:nvSpPr>
          <p:spPr>
            <a:xfrm>
              <a:off x="4114800" y="5029851"/>
              <a:ext cx="1295400" cy="11424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5" name="Group 47"/>
          <p:cNvGrpSpPr/>
          <p:nvPr/>
        </p:nvGrpSpPr>
        <p:grpSpPr>
          <a:xfrm>
            <a:off x="122238" y="1295400"/>
            <a:ext cx="3200400" cy="1889125"/>
            <a:chOff x="304800" y="1676400"/>
            <a:chExt cx="3048000" cy="1600200"/>
          </a:xfrm>
        </p:grpSpPr>
        <p:sp>
          <p:nvSpPr>
            <p:cNvPr id="49" name="Rectangle 48"/>
            <p:cNvSpPr/>
            <p:nvPr/>
          </p:nvSpPr>
          <p:spPr>
            <a:xfrm>
              <a:off x="304800" y="16764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0" name="Oval 49"/>
            <p:cNvSpPr/>
            <p:nvPr/>
          </p:nvSpPr>
          <p:spPr>
            <a:xfrm>
              <a:off x="1340454" y="1905000"/>
              <a:ext cx="1295703" cy="114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6" name="Group 50"/>
          <p:cNvGrpSpPr/>
          <p:nvPr/>
        </p:nvGrpSpPr>
        <p:grpSpPr>
          <a:xfrm>
            <a:off x="136525" y="3200400"/>
            <a:ext cx="3140075" cy="1600200"/>
            <a:chOff x="304800" y="3276600"/>
            <a:chExt cx="3048000" cy="1600200"/>
          </a:xfrm>
        </p:grpSpPr>
        <p:sp>
          <p:nvSpPr>
            <p:cNvPr id="52" name="Rectangle 51"/>
            <p:cNvSpPr/>
            <p:nvPr/>
          </p:nvSpPr>
          <p:spPr>
            <a:xfrm>
              <a:off x="304800" y="32766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3" name="Oval 52"/>
            <p:cNvSpPr/>
            <p:nvPr/>
          </p:nvSpPr>
          <p:spPr>
            <a:xfrm>
              <a:off x="1143077" y="3429000"/>
              <a:ext cx="1295940" cy="114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7" name="Group 53"/>
          <p:cNvGrpSpPr/>
          <p:nvPr/>
        </p:nvGrpSpPr>
        <p:grpSpPr>
          <a:xfrm>
            <a:off x="3230563" y="3200400"/>
            <a:ext cx="2743200" cy="1600200"/>
            <a:chOff x="3352800" y="3276600"/>
            <a:chExt cx="2743200" cy="1600200"/>
          </a:xfrm>
        </p:grpSpPr>
        <p:sp>
          <p:nvSpPr>
            <p:cNvPr id="55" name="Rectangle 54"/>
            <p:cNvSpPr/>
            <p:nvPr/>
          </p:nvSpPr>
          <p:spPr>
            <a:xfrm>
              <a:off x="3352800" y="3276600"/>
              <a:ext cx="27432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6" name="Oval 55"/>
            <p:cNvSpPr/>
            <p:nvPr/>
          </p:nvSpPr>
          <p:spPr>
            <a:xfrm>
              <a:off x="4191000" y="3505200"/>
              <a:ext cx="1295400" cy="114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8" name="Group 56"/>
          <p:cNvGrpSpPr/>
          <p:nvPr/>
        </p:nvGrpSpPr>
        <p:grpSpPr>
          <a:xfrm>
            <a:off x="3230563" y="1295400"/>
            <a:ext cx="2743200" cy="1889125"/>
            <a:chOff x="3352800" y="1676400"/>
            <a:chExt cx="2743200" cy="1600200"/>
          </a:xfrm>
        </p:grpSpPr>
        <p:sp>
          <p:nvSpPr>
            <p:cNvPr id="58" name="Rectangle 57"/>
            <p:cNvSpPr/>
            <p:nvPr/>
          </p:nvSpPr>
          <p:spPr>
            <a:xfrm>
              <a:off x="3352800" y="1676400"/>
              <a:ext cx="27432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Oval 58"/>
            <p:cNvSpPr/>
            <p:nvPr/>
          </p:nvSpPr>
          <p:spPr>
            <a:xfrm>
              <a:off x="4191000" y="1828352"/>
              <a:ext cx="1295400" cy="114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60" name="Rectangle 21" descr="Parchment"/>
          <p:cNvSpPr/>
          <p:nvPr/>
        </p:nvSpPr>
        <p:spPr>
          <a:xfrm>
            <a:off x="6019800" y="3230563"/>
            <a:ext cx="3124200" cy="129540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ctr">
              <a:buFontTx/>
            </a:pPr>
            <a:r>
              <a:rPr lang="en-US" altLang="en-US" sz="2400" dirty="0">
                <a:solidFill>
                  <a:srgbClr val="0000CC"/>
                </a:solidFill>
                <a:latin typeface="Arial" panose="020B0604020202020204" pitchFamily="34" charset="0"/>
              </a:rPr>
              <a:t>Trả lời câu 1: </a:t>
            </a:r>
          </a:p>
          <a:p>
            <a:pPr algn="ctr">
              <a:buFontTx/>
            </a:pPr>
            <a:r>
              <a:rPr lang="en-US" altLang="en-US" sz="2400" dirty="0">
                <a:solidFill>
                  <a:srgbClr val="FF0000"/>
                </a:solidFill>
                <a:latin typeface="Arial" panose="020B0604020202020204" pitchFamily="34" charset="0"/>
              </a:rPr>
              <a:t> chiều 2-9-1945</a:t>
            </a:r>
            <a:endParaRPr lang="en-US" altLang="en-US" sz="2400" dirty="0">
              <a:solidFill>
                <a:srgbClr val="FF0000"/>
              </a:solidFill>
              <a:latin typeface="Arial" panose="020B0604020202020204" pitchFamily="34" charset="0"/>
              <a:ea typeface="Arial" panose="020B0604020202020204" pitchFamily="34" charset="0"/>
            </a:endParaRPr>
          </a:p>
        </p:txBody>
      </p:sp>
      <p:sp>
        <p:nvSpPr>
          <p:cNvPr id="61" name="Rectangle 21" descr="Parchment"/>
          <p:cNvSpPr/>
          <p:nvPr/>
        </p:nvSpPr>
        <p:spPr>
          <a:xfrm>
            <a:off x="0" y="76200"/>
            <a:ext cx="9144000" cy="487363"/>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just">
              <a:buFontTx/>
            </a:pPr>
            <a:r>
              <a:rPr lang="en-US" altLang="en-US" sz="2400" dirty="0">
                <a:solidFill>
                  <a:srgbClr val="FF0000"/>
                </a:solidFill>
                <a:latin typeface="Arial" panose="020B0604020202020204" pitchFamily="34" charset="0"/>
              </a:rPr>
              <a:t>2. Ng</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y 19-8-1945 diễn ra sự kiện lịch sử gì?</a:t>
            </a:r>
            <a:endParaRPr lang="en-US" altLang="en-US" sz="2400" dirty="0">
              <a:solidFill>
                <a:srgbClr val="FF0000"/>
              </a:solidFill>
              <a:latin typeface="Arial" panose="020B0604020202020204" pitchFamily="34" charset="0"/>
              <a:ea typeface="Arial" panose="020B0604020202020204" pitchFamily="34" charset="0"/>
            </a:endParaRPr>
          </a:p>
        </p:txBody>
      </p:sp>
      <p:sp>
        <p:nvSpPr>
          <p:cNvPr id="62" name="Rectangle 21" descr="Parchment"/>
          <p:cNvSpPr/>
          <p:nvPr/>
        </p:nvSpPr>
        <p:spPr>
          <a:xfrm>
            <a:off x="6019800" y="3200400"/>
            <a:ext cx="3124200" cy="129540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ctr">
              <a:buFontTx/>
            </a:pPr>
            <a:r>
              <a:rPr lang="en-US" altLang="en-US" sz="2400" dirty="0">
                <a:solidFill>
                  <a:srgbClr val="0000CC"/>
                </a:solidFill>
                <a:latin typeface="Arial" panose="020B0604020202020204" pitchFamily="34" charset="0"/>
              </a:rPr>
              <a:t>Trả lời câu 2: </a:t>
            </a:r>
          </a:p>
          <a:p>
            <a:pPr algn="ctr">
              <a:buFontTx/>
            </a:pPr>
            <a:r>
              <a:rPr lang="en-US" altLang="en-US" sz="2400" dirty="0">
                <a:solidFill>
                  <a:srgbClr val="FF0000"/>
                </a:solidFill>
                <a:latin typeface="Arial" panose="020B0604020202020204" pitchFamily="34" charset="0"/>
              </a:rPr>
              <a:t>Cách mạng tháng 8 th</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nh công ở H</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 Nội</a:t>
            </a:r>
            <a:endParaRPr lang="en-US" altLang="en-US" sz="2400" dirty="0">
              <a:solidFill>
                <a:srgbClr val="FF0000"/>
              </a:solidFill>
              <a:latin typeface="Arial" panose="020B0604020202020204" pitchFamily="34" charset="0"/>
              <a:ea typeface="Arial" panose="020B0604020202020204" pitchFamily="34" charset="0"/>
            </a:endParaRPr>
          </a:p>
        </p:txBody>
      </p:sp>
      <p:sp>
        <p:nvSpPr>
          <p:cNvPr id="63" name="Rectangle 21" descr="Parchment"/>
          <p:cNvSpPr/>
          <p:nvPr/>
        </p:nvSpPr>
        <p:spPr>
          <a:xfrm>
            <a:off x="0" y="76200"/>
            <a:ext cx="9144000" cy="88265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just">
              <a:buFontTx/>
            </a:pPr>
            <a:r>
              <a:rPr lang="en-US" altLang="en-US" sz="2400" dirty="0">
                <a:solidFill>
                  <a:srgbClr val="FF0000"/>
                </a:solidFill>
                <a:latin typeface="Arial" panose="020B0604020202020204" pitchFamily="34" charset="0"/>
              </a:rPr>
              <a:t>3. Trong cách mạng tháng 8 năm 1945, những tỉnh n</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o gi</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nh được chính quyền sớm nhất?</a:t>
            </a:r>
            <a:endParaRPr lang="en-US" altLang="en-US" sz="2400" dirty="0">
              <a:solidFill>
                <a:srgbClr val="FF0000"/>
              </a:solidFill>
              <a:latin typeface="Arial" panose="020B0604020202020204" pitchFamily="34" charset="0"/>
              <a:ea typeface="Arial" panose="020B0604020202020204" pitchFamily="34" charset="0"/>
            </a:endParaRPr>
          </a:p>
        </p:txBody>
      </p:sp>
      <p:sp>
        <p:nvSpPr>
          <p:cNvPr id="65" name="Rectangle 21" descr="Parchment"/>
          <p:cNvSpPr/>
          <p:nvPr/>
        </p:nvSpPr>
        <p:spPr>
          <a:xfrm>
            <a:off x="6019800" y="3276600"/>
            <a:ext cx="3124200" cy="129540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ctr"/>
            <a:r>
              <a:rPr lang="en-US" sz="2400" dirty="0">
                <a:solidFill>
                  <a:srgbClr val="0000CC"/>
                </a:solidFill>
                <a:latin typeface="Arial" panose="020B0604020202020204" pitchFamily="34" charset="0"/>
              </a:rPr>
              <a:t>Trả lời câu 3: </a:t>
            </a:r>
          </a:p>
          <a:p>
            <a:pPr algn="ctr"/>
            <a:r>
              <a:rPr lang="en-US" sz="2400" dirty="0">
                <a:solidFill>
                  <a:srgbClr val="FF0000"/>
                </a:solidFill>
                <a:latin typeface="Arial" panose="020B0604020202020204" pitchFamily="34" charset="0"/>
              </a:rPr>
              <a:t>Bắc Giang, Hải Dương, H</a:t>
            </a:r>
            <a:r>
              <a:rPr lang="en-US" sz="2400" dirty="0">
                <a:solidFill>
                  <a:srgbClr val="FF0000"/>
                </a:solidFill>
                <a:latin typeface="Arial" panose="020B0604020202020204" pitchFamily="34" charset="0"/>
                <a:ea typeface="Arial" panose="020B0604020202020204" pitchFamily="34" charset="0"/>
              </a:rPr>
              <a:t>à</a:t>
            </a:r>
            <a:r>
              <a:rPr lang="en-US" sz="2400" dirty="0">
                <a:solidFill>
                  <a:srgbClr val="FF0000"/>
                </a:solidFill>
                <a:latin typeface="Arial" panose="020B0604020202020204" pitchFamily="34" charset="0"/>
              </a:rPr>
              <a:t> Tĩnh, Quang Nam</a:t>
            </a:r>
            <a:endParaRPr lang="en-US" sz="2400" dirty="0">
              <a:solidFill>
                <a:srgbClr val="FF0000"/>
              </a:solidFill>
              <a:latin typeface="Arial" panose="020B0604020202020204" pitchFamily="34" charset="0"/>
              <a:ea typeface="Arial" panose="020B0604020202020204" pitchFamily="34" charset="0"/>
            </a:endParaRPr>
          </a:p>
        </p:txBody>
      </p:sp>
      <p:sp>
        <p:nvSpPr>
          <p:cNvPr id="66" name="Rectangle 21" descr="Parchment"/>
          <p:cNvSpPr/>
          <p:nvPr/>
        </p:nvSpPr>
        <p:spPr>
          <a:xfrm>
            <a:off x="15875" y="76200"/>
            <a:ext cx="9144000" cy="884238"/>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just">
              <a:buFontTx/>
            </a:pPr>
            <a:r>
              <a:rPr lang="en-US" altLang="en-US" sz="2400" dirty="0">
                <a:solidFill>
                  <a:srgbClr val="FF0000"/>
                </a:solidFill>
                <a:latin typeface="Arial" panose="020B0604020202020204" pitchFamily="34" charset="0"/>
              </a:rPr>
              <a:t>4. Lệnh tổng khởi nghĩa trong cả nước được ban bố ở đâu?</a:t>
            </a:r>
            <a:endParaRPr lang="en-US" altLang="en-US" sz="2400" dirty="0">
              <a:solidFill>
                <a:srgbClr val="FF0000"/>
              </a:solidFill>
              <a:latin typeface="Arial" panose="020B0604020202020204" pitchFamily="34" charset="0"/>
              <a:ea typeface="Arial" panose="020B0604020202020204" pitchFamily="34" charset="0"/>
            </a:endParaRPr>
          </a:p>
        </p:txBody>
      </p:sp>
      <p:sp>
        <p:nvSpPr>
          <p:cNvPr id="67" name="Rectangle 21" descr="Parchment"/>
          <p:cNvSpPr/>
          <p:nvPr/>
        </p:nvSpPr>
        <p:spPr>
          <a:xfrm>
            <a:off x="6019800" y="3276600"/>
            <a:ext cx="3124200" cy="129540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ctr"/>
            <a:r>
              <a:rPr lang="en-US" sz="2400" dirty="0">
                <a:solidFill>
                  <a:srgbClr val="0000CC"/>
                </a:solidFill>
                <a:latin typeface="Arial" panose="020B0604020202020204" pitchFamily="34" charset="0"/>
              </a:rPr>
              <a:t>Trả lời câu 4: </a:t>
            </a:r>
          </a:p>
          <a:p>
            <a:pPr algn="ctr"/>
            <a:r>
              <a:rPr lang="en-US" sz="2400" dirty="0">
                <a:solidFill>
                  <a:srgbClr val="FF0000"/>
                </a:solidFill>
                <a:latin typeface="Arial" panose="020B0604020202020204" pitchFamily="34" charset="0"/>
              </a:rPr>
              <a:t>Tân Tr</a:t>
            </a:r>
            <a:r>
              <a:rPr lang="en-US" sz="2400" dirty="0">
                <a:solidFill>
                  <a:srgbClr val="FF0000"/>
                </a:solidFill>
                <a:latin typeface="Arial" panose="020B0604020202020204" pitchFamily="34" charset="0"/>
                <a:ea typeface="Arial" panose="020B0604020202020204" pitchFamily="34" charset="0"/>
              </a:rPr>
              <a:t>à</a:t>
            </a:r>
            <a:r>
              <a:rPr lang="en-US" sz="2400" dirty="0">
                <a:solidFill>
                  <a:srgbClr val="FF0000"/>
                </a:solidFill>
                <a:latin typeface="Arial" panose="020B0604020202020204" pitchFamily="34" charset="0"/>
              </a:rPr>
              <a:t>o Tuyên Quang</a:t>
            </a:r>
            <a:endParaRPr lang="en-US" sz="2400" dirty="0">
              <a:solidFill>
                <a:srgbClr val="FF0000"/>
              </a:solidFill>
              <a:latin typeface="Arial" panose="020B0604020202020204" pitchFamily="34" charset="0"/>
              <a:ea typeface="Arial" panose="020B0604020202020204" pitchFamily="34" charset="0"/>
            </a:endParaRPr>
          </a:p>
        </p:txBody>
      </p:sp>
      <p:sp>
        <p:nvSpPr>
          <p:cNvPr id="68" name="Rectangle 21" descr="Parchment"/>
          <p:cNvSpPr/>
          <p:nvPr/>
        </p:nvSpPr>
        <p:spPr>
          <a:xfrm>
            <a:off x="15875" y="106363"/>
            <a:ext cx="9144000" cy="884237"/>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just">
              <a:buFontTx/>
            </a:pPr>
            <a:r>
              <a:rPr lang="en-US" altLang="en-US" sz="2400" dirty="0">
                <a:solidFill>
                  <a:srgbClr val="FF0000"/>
                </a:solidFill>
                <a:latin typeface="Arial" panose="020B0604020202020204" pitchFamily="34" charset="0"/>
              </a:rPr>
              <a:t>5. Nêu mốc thời gian đánh dấu cuộc khởi nghĩa th</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nh công ở Huế, S</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i Gòn?</a:t>
            </a:r>
            <a:endParaRPr lang="en-US" altLang="en-US" sz="2400" dirty="0">
              <a:solidFill>
                <a:srgbClr val="FF0000"/>
              </a:solidFill>
              <a:latin typeface="Arial" panose="020B0604020202020204" pitchFamily="34" charset="0"/>
              <a:ea typeface="Arial" panose="020B0604020202020204" pitchFamily="34" charset="0"/>
            </a:endParaRPr>
          </a:p>
        </p:txBody>
      </p:sp>
      <p:sp>
        <p:nvSpPr>
          <p:cNvPr id="69" name="Rectangle 21" descr="Parchment"/>
          <p:cNvSpPr/>
          <p:nvPr/>
        </p:nvSpPr>
        <p:spPr>
          <a:xfrm>
            <a:off x="6019800" y="3276600"/>
            <a:ext cx="3124200" cy="156210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ctr">
              <a:buFontTx/>
            </a:pPr>
            <a:r>
              <a:rPr lang="en-US" altLang="en-US" sz="2400" dirty="0">
                <a:solidFill>
                  <a:srgbClr val="0000CC"/>
                </a:solidFill>
                <a:latin typeface="Arial" panose="020B0604020202020204" pitchFamily="34" charset="0"/>
              </a:rPr>
              <a:t>Trả lời câu 5: </a:t>
            </a:r>
          </a:p>
          <a:p>
            <a:pPr>
              <a:buFontTx/>
            </a:pPr>
            <a:r>
              <a:rPr lang="en-US" altLang="en-US" sz="2400" dirty="0">
                <a:solidFill>
                  <a:srgbClr val="FF0000"/>
                </a:solidFill>
                <a:latin typeface="Arial" panose="020B0604020202020204" pitchFamily="34" charset="0"/>
              </a:rPr>
              <a:t>Huế: 23 - 8 -1945</a:t>
            </a:r>
          </a:p>
          <a:p>
            <a:pPr>
              <a:buFontTx/>
            </a:pPr>
            <a:r>
              <a:rPr lang="en-US" altLang="en-US" sz="2400" dirty="0">
                <a:solidFill>
                  <a:srgbClr val="FF0000"/>
                </a:solidFill>
                <a:latin typeface="Arial" panose="020B0604020202020204" pitchFamily="34" charset="0"/>
              </a:rPr>
              <a:t>S</a:t>
            </a:r>
            <a:r>
              <a:rPr lang="en-US" altLang="en-US" sz="2400" dirty="0">
                <a:solidFill>
                  <a:srgbClr val="FF0000"/>
                </a:solidFill>
                <a:latin typeface="Arial" panose="020B0604020202020204" pitchFamily="34" charset="0"/>
                <a:ea typeface="Arial" panose="020B0604020202020204" pitchFamily="34" charset="0"/>
              </a:rPr>
              <a:t>à</a:t>
            </a:r>
            <a:r>
              <a:rPr lang="en-US" altLang="en-US" sz="2400" dirty="0">
                <a:solidFill>
                  <a:srgbClr val="FF0000"/>
                </a:solidFill>
                <a:latin typeface="Arial" panose="020B0604020202020204" pitchFamily="34" charset="0"/>
              </a:rPr>
              <a:t>i Gòn: 25 - 8 -1945</a:t>
            </a:r>
          </a:p>
          <a:p>
            <a:pPr algn="ctr">
              <a:buFontTx/>
            </a:pPr>
            <a:endParaRPr lang="en-US" altLang="en-US" sz="2400" dirty="0">
              <a:solidFill>
                <a:srgbClr val="FF0000"/>
              </a:solidFill>
              <a:latin typeface="Arial" panose="020B0604020202020204" pitchFamily="34" charset="0"/>
              <a:ea typeface="Arial" panose="020B0604020202020204" pitchFamily="34" charset="0"/>
            </a:endParaRPr>
          </a:p>
        </p:txBody>
      </p:sp>
      <p:sp>
        <p:nvSpPr>
          <p:cNvPr id="71" name="Rectangle 21" descr="Parchment"/>
          <p:cNvSpPr/>
          <p:nvPr/>
        </p:nvSpPr>
        <p:spPr>
          <a:xfrm>
            <a:off x="0" y="106363"/>
            <a:ext cx="9144000" cy="884237"/>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just"/>
            <a:r>
              <a:rPr lang="en-US" sz="2400" dirty="0">
                <a:solidFill>
                  <a:srgbClr val="FF0000"/>
                </a:solidFill>
                <a:latin typeface="Arial" panose="020B0604020202020204" pitchFamily="34" charset="0"/>
              </a:rPr>
              <a:t>6. Thời gian đánh dấu cách mạng tháng Tám th</a:t>
            </a:r>
            <a:r>
              <a:rPr lang="en-US" sz="2400" dirty="0">
                <a:solidFill>
                  <a:srgbClr val="FF0000"/>
                </a:solidFill>
                <a:latin typeface="Arial" panose="020B0604020202020204" pitchFamily="34" charset="0"/>
                <a:ea typeface="Arial" panose="020B0604020202020204" pitchFamily="34" charset="0"/>
              </a:rPr>
              <a:t>à</a:t>
            </a:r>
            <a:r>
              <a:rPr lang="en-US" sz="2400" dirty="0">
                <a:solidFill>
                  <a:srgbClr val="FF0000"/>
                </a:solidFill>
                <a:latin typeface="Arial" panose="020B0604020202020204" pitchFamily="34" charset="0"/>
              </a:rPr>
              <a:t>nh công trong cả nước?</a:t>
            </a:r>
            <a:endParaRPr lang="en-US" sz="2400" dirty="0">
              <a:solidFill>
                <a:srgbClr val="FF0000"/>
              </a:solidFill>
              <a:latin typeface="Arial" panose="020B0604020202020204" pitchFamily="34" charset="0"/>
              <a:ea typeface="Arial" panose="020B0604020202020204" pitchFamily="34" charset="0"/>
            </a:endParaRPr>
          </a:p>
        </p:txBody>
      </p:sp>
      <p:sp>
        <p:nvSpPr>
          <p:cNvPr id="72" name="Rectangle 21" descr="Parchment"/>
          <p:cNvSpPr/>
          <p:nvPr/>
        </p:nvSpPr>
        <p:spPr>
          <a:xfrm>
            <a:off x="6019800" y="3276600"/>
            <a:ext cx="3124200" cy="1562100"/>
          </a:xfrm>
          <a:prstGeom prst="rect">
            <a:avLst/>
          </a:prstGeom>
          <a:solidFill>
            <a:srgbClr val="FFFF00"/>
          </a:solidFill>
          <a:ln w="9525" cap="flat" cmpd="sng">
            <a:solidFill>
              <a:srgbClr val="0000FF"/>
            </a:solidFill>
            <a:prstDash val="solid"/>
            <a:miter/>
            <a:headEnd type="none" w="med" len="med"/>
            <a:tailEnd type="none" w="med" len="med"/>
          </a:ln>
        </p:spPr>
        <p:txBody>
          <a:bodyPr anchor="ctr" anchorCtr="0"/>
          <a:lstStyle/>
          <a:p>
            <a:pPr algn="ctr"/>
            <a:r>
              <a:rPr lang="en-US" sz="2400" dirty="0">
                <a:solidFill>
                  <a:srgbClr val="0000CC"/>
                </a:solidFill>
                <a:latin typeface="Arial" panose="020B0604020202020204" pitchFamily="34" charset="0"/>
              </a:rPr>
              <a:t>Trả lời câu 6: </a:t>
            </a:r>
          </a:p>
          <a:p>
            <a:pPr algn="ctr"/>
            <a:r>
              <a:rPr lang="en-US" sz="3600" b="1" dirty="0">
                <a:solidFill>
                  <a:srgbClr val="FF0000"/>
                </a:solidFill>
                <a:latin typeface="Arial" panose="020B0604020202020204" pitchFamily="34" charset="0"/>
              </a:rPr>
              <a:t>28 – 8 – 1945 </a:t>
            </a:r>
            <a:endParaRPr lang="en-US" sz="3600" b="1" dirty="0">
              <a:solidFill>
                <a:srgbClr val="FF0000"/>
              </a:solidFill>
              <a:latin typeface="Arial" panose="020B0604020202020204" pitchFamily="34" charset="0"/>
              <a:ea typeface="Arial" panose="020B0604020202020204" pitchFamily="34" charset="0"/>
            </a:endParaRPr>
          </a:p>
        </p:txBody>
      </p:sp>
      <p:sp>
        <p:nvSpPr>
          <p:cNvPr id="34" name="TextBox 33"/>
          <p:cNvSpPr txBox="1"/>
          <p:nvPr/>
        </p:nvSpPr>
        <p:spPr>
          <a:xfrm>
            <a:off x="6157595" y="1615440"/>
            <a:ext cx="2506345" cy="4831080"/>
          </a:xfrm>
          <a:prstGeom prst="rect">
            <a:avLst/>
          </a:prstGeom>
          <a:solidFill>
            <a:srgbClr val="92D050"/>
          </a:solidFill>
          <a:ln w="9525">
            <a:noFill/>
          </a:ln>
        </p:spPr>
        <p:txBody>
          <a:bodyPr wrap="square" anchor="t" anchorCtr="0">
            <a:spAutoFit/>
          </a:bodyPr>
          <a:lstStyle/>
          <a:p>
            <a:pPr algn="just" eaLnBrk="0" hangingPunct="0">
              <a:buFontTx/>
            </a:pPr>
            <a:r>
              <a:rPr lang="en-US" altLang="en-US" sz="2800" b="1" dirty="0">
                <a:solidFill>
                  <a:srgbClr val="002060"/>
                </a:solidFill>
                <a:latin typeface="Times New Roman" panose="02020603050405020304" pitchFamily="18" charset="0"/>
                <a:cs typeface="Times New Roman" panose="02020603050405020304" pitchFamily="18" charset="0"/>
              </a:rPr>
              <a:t>Ngôi nh</a:t>
            </a:r>
            <a:r>
              <a:rPr lang="en-US" alt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002060"/>
                </a:solidFill>
                <a:latin typeface="Times New Roman" panose="02020603050405020304" pitchFamily="18" charset="0"/>
                <a:cs typeface="Times New Roman" panose="02020603050405020304" pitchFamily="18" charset="0"/>
              </a:rPr>
              <a:t> số 48 h</a:t>
            </a:r>
            <a:r>
              <a:rPr lang="en-US" alt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002060"/>
                </a:solidFill>
                <a:latin typeface="Times New Roman" panose="02020603050405020304" pitchFamily="18" charset="0"/>
                <a:cs typeface="Times New Roman" panose="02020603050405020304" pitchFamily="18" charset="0"/>
              </a:rPr>
              <a:t>ng Ngang quận Ho</a:t>
            </a:r>
            <a:r>
              <a:rPr lang="en-US" alt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002060"/>
                </a:solidFill>
                <a:latin typeface="Times New Roman" panose="02020603050405020304" pitchFamily="18" charset="0"/>
                <a:cs typeface="Times New Roman" panose="02020603050405020304" pitchFamily="18" charset="0"/>
              </a:rPr>
              <a:t>n Kiếm H</a:t>
            </a:r>
            <a:r>
              <a:rPr lang="en-US" alt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002060"/>
                </a:solidFill>
                <a:latin typeface="Times New Roman" panose="02020603050405020304" pitchFamily="18" charset="0"/>
                <a:cs typeface="Times New Roman" panose="02020603050405020304" pitchFamily="18" charset="0"/>
              </a:rPr>
              <a:t> Nội, </a:t>
            </a:r>
            <a:r>
              <a:rPr lang="en-US" altLang="en-US" sz="2800" b="1" dirty="0">
                <a:solidFill>
                  <a:srgbClr val="FF0000"/>
                </a:solidFill>
                <a:latin typeface="Times New Roman" panose="02020603050405020304" pitchFamily="18" charset="0"/>
                <a:cs typeface="Times New Roman" panose="02020603050405020304" pitchFamily="18" charset="0"/>
              </a:rPr>
              <a:t>nơi Bác Hồ ở trong những ng</a:t>
            </a:r>
            <a:r>
              <a:rPr lang="en-US"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FF0000"/>
                </a:solidFill>
                <a:latin typeface="Times New Roman" panose="02020603050405020304" pitchFamily="18" charset="0"/>
                <a:cs typeface="Times New Roman" panose="02020603050405020304" pitchFamily="18" charset="0"/>
              </a:rPr>
              <a:t>y đầu về H</a:t>
            </a:r>
            <a:r>
              <a:rPr lang="en-US"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FF0000"/>
                </a:solidFill>
                <a:latin typeface="Times New Roman" panose="02020603050405020304" pitchFamily="18" charset="0"/>
                <a:cs typeface="Times New Roman" panose="02020603050405020304" pitchFamily="18" charset="0"/>
              </a:rPr>
              <a:t> Nội v</a:t>
            </a:r>
            <a:r>
              <a:rPr lang="en-US"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FF0000"/>
                </a:solidFill>
                <a:latin typeface="Times New Roman" panose="02020603050405020304" pitchFamily="18" charset="0"/>
                <a:cs typeface="Times New Roman" panose="02020603050405020304" pitchFamily="18" charset="0"/>
              </a:rPr>
              <a:t> l</a:t>
            </a:r>
            <a:r>
              <a:rPr lang="en-US"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2800" b="1" dirty="0">
                <a:solidFill>
                  <a:srgbClr val="FF0000"/>
                </a:solidFill>
                <a:latin typeface="Times New Roman" panose="02020603050405020304" pitchFamily="18" charset="0"/>
                <a:cs typeface="Times New Roman" panose="02020603050405020304" pitchFamily="18" charset="0"/>
              </a:rPr>
              <a:t> nơi Bác viết Bản tuyên ngôn độc lập.</a:t>
            </a:r>
            <a:endParaRPr lang="en-US"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box(in)">
                                      <p:cBhvr>
                                        <p:cTn id="15" dur="10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60"/>
                                        </p:tgtEl>
                                      </p:cBhvr>
                                    </p:animEffect>
                                    <p:set>
                                      <p:cBhvr>
                                        <p:cTn id="20" dur="1" fill="hold">
                                          <p:stCondLst>
                                            <p:cond delay="499"/>
                                          </p:stCondLst>
                                        </p:cTn>
                                        <p:tgtEl>
                                          <p:spTgt spid="60"/>
                                        </p:tgtEl>
                                        <p:attrNameLst>
                                          <p:attrName>style.visibility</p:attrName>
                                        </p:attrNameLst>
                                      </p:cBhvr>
                                      <p:to>
                                        <p:strVal val="hidden"/>
                                      </p:to>
                                    </p:set>
                                  </p:childTnLst>
                                </p:cTn>
                              </p:par>
                              <p:par>
                                <p:cTn id="21" presetID="4" presetClass="exit" presetSubtype="16" fill="hold" grpId="1" nodeType="withEffect">
                                  <p:stCondLst>
                                    <p:cond delay="0"/>
                                  </p:stCondLst>
                                  <p:childTnLst>
                                    <p:animEffect transition="out" filter="box(in)">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par>
                                <p:cTn id="29" presetID="4" presetClass="entr" presetSubtype="16"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box(in)">
                                      <p:cBhvr>
                                        <p:cTn id="31" dur="10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box(in)">
                                      <p:cBhvr>
                                        <p:cTn id="36" dur="1000"/>
                                        <p:tgtEl>
                                          <p:spTgt spid="6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xit" presetSubtype="16" fill="hold" grpId="1" nodeType="clickEffect">
                                  <p:stCondLst>
                                    <p:cond delay="0"/>
                                  </p:stCondLst>
                                  <p:childTnLst>
                                    <p:animEffect transition="out" filter="box(in)">
                                      <p:cBhvr>
                                        <p:cTn id="40" dur="500"/>
                                        <p:tgtEl>
                                          <p:spTgt spid="62"/>
                                        </p:tgtEl>
                                      </p:cBhvr>
                                    </p:animEffect>
                                    <p:set>
                                      <p:cBhvr>
                                        <p:cTn id="41" dur="1" fill="hold">
                                          <p:stCondLst>
                                            <p:cond delay="499"/>
                                          </p:stCondLst>
                                        </p:cTn>
                                        <p:tgtEl>
                                          <p:spTgt spid="62"/>
                                        </p:tgtEl>
                                        <p:attrNameLst>
                                          <p:attrName>style.visibility</p:attrName>
                                        </p:attrNameLst>
                                      </p:cBhvr>
                                      <p:to>
                                        <p:strVal val="hidden"/>
                                      </p:to>
                                    </p:set>
                                  </p:childTnLst>
                                </p:cTn>
                              </p:par>
                              <p:par>
                                <p:cTn id="42" presetID="4" presetClass="exit" presetSubtype="16" fill="hold" grpId="1" nodeType="withEffect">
                                  <p:stCondLst>
                                    <p:cond delay="0"/>
                                  </p:stCondLst>
                                  <p:childTnLst>
                                    <p:animEffect transition="out" filter="box(in)">
                                      <p:cBhvr>
                                        <p:cTn id="43" dur="500"/>
                                        <p:tgtEl>
                                          <p:spTgt spid="61"/>
                                        </p:tgtEl>
                                      </p:cBhvr>
                                    </p:animEffect>
                                    <p:set>
                                      <p:cBhvr>
                                        <p:cTn id="44" dur="1" fill="hold">
                                          <p:stCondLst>
                                            <p:cond delay="499"/>
                                          </p:stCondLst>
                                        </p:cTn>
                                        <p:tgtEl>
                                          <p:spTgt spid="6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8" presetClass="exit" presetSubtype="32" fill="hold" nodeType="clickEffect">
                                  <p:stCondLst>
                                    <p:cond delay="0"/>
                                  </p:stCondLst>
                                  <p:childTnLst>
                                    <p:animEffect transition="out" filter="diamond(out)">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4" presetClass="entr" presetSubtype="16"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ox(in)">
                                      <p:cBhvr>
                                        <p:cTn id="52" dur="1000"/>
                                        <p:tgtEl>
                                          <p:spTgt spid="63"/>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ox(in)">
                                      <p:cBhvr>
                                        <p:cTn id="57" dur="10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grpId="1" nodeType="clickEffect">
                                  <p:stCondLst>
                                    <p:cond delay="0"/>
                                  </p:stCondLst>
                                  <p:childTnLst>
                                    <p:animEffect transition="out" filter="box(in)">
                                      <p:cBhvr>
                                        <p:cTn id="61" dur="500"/>
                                        <p:tgtEl>
                                          <p:spTgt spid="65"/>
                                        </p:tgtEl>
                                      </p:cBhvr>
                                    </p:animEffect>
                                    <p:set>
                                      <p:cBhvr>
                                        <p:cTn id="62" dur="1" fill="hold">
                                          <p:stCondLst>
                                            <p:cond delay="499"/>
                                          </p:stCondLst>
                                        </p:cTn>
                                        <p:tgtEl>
                                          <p:spTgt spid="65"/>
                                        </p:tgtEl>
                                        <p:attrNameLst>
                                          <p:attrName>style.visibility</p:attrName>
                                        </p:attrNameLst>
                                      </p:cBhvr>
                                      <p:to>
                                        <p:strVal val="hidden"/>
                                      </p:to>
                                    </p:set>
                                  </p:childTnLst>
                                </p:cTn>
                              </p:par>
                              <p:par>
                                <p:cTn id="63" presetID="4" presetClass="exit" presetSubtype="16" fill="hold" grpId="1" nodeType="withEffect">
                                  <p:stCondLst>
                                    <p:cond delay="0"/>
                                  </p:stCondLst>
                                  <p:childTnLst>
                                    <p:animEffect transition="out" filter="box(in)">
                                      <p:cBhvr>
                                        <p:cTn id="64" dur="500"/>
                                        <p:tgtEl>
                                          <p:spTgt spid="63"/>
                                        </p:tgtEl>
                                      </p:cBhvr>
                                    </p:animEffect>
                                    <p:set>
                                      <p:cBhvr>
                                        <p:cTn id="65" dur="1" fill="hold">
                                          <p:stCondLst>
                                            <p:cond delay="499"/>
                                          </p:stCondLst>
                                        </p:cTn>
                                        <p:tgtEl>
                                          <p:spTgt spid="6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8" presetClass="exit" presetSubtype="32" fill="hold" nodeType="clickEffect">
                                  <p:stCondLst>
                                    <p:cond delay="0"/>
                                  </p:stCondLst>
                                  <p:childTnLst>
                                    <p:animEffect transition="out" filter="diamond(out)">
                                      <p:cBhvr>
                                        <p:cTn id="69" dur="1000"/>
                                        <p:tgtEl>
                                          <p:spTgt spid="7"/>
                                        </p:tgtEl>
                                      </p:cBhvr>
                                    </p:animEffect>
                                    <p:set>
                                      <p:cBhvr>
                                        <p:cTn id="70" dur="1" fill="hold">
                                          <p:stCondLst>
                                            <p:cond delay="999"/>
                                          </p:stCondLst>
                                        </p:cTn>
                                        <p:tgtEl>
                                          <p:spTgt spid="7"/>
                                        </p:tgtEl>
                                        <p:attrNameLst>
                                          <p:attrName>style.visibility</p:attrName>
                                        </p:attrNameLst>
                                      </p:cBhvr>
                                      <p:to>
                                        <p:strVal val="hidden"/>
                                      </p:to>
                                    </p:set>
                                  </p:childTnLst>
                                </p:cTn>
                              </p:par>
                              <p:par>
                                <p:cTn id="71" presetID="4" presetClass="entr" presetSubtype="16"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box(in)">
                                      <p:cBhvr>
                                        <p:cTn id="73" dur="1000"/>
                                        <p:tgtEl>
                                          <p:spTgt spid="66"/>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box(in)">
                                      <p:cBhvr>
                                        <p:cTn id="78" dur="1000"/>
                                        <p:tgtEl>
                                          <p:spTgt spid="67"/>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xit" presetSubtype="16" fill="hold" grpId="1" nodeType="clickEffect">
                                  <p:stCondLst>
                                    <p:cond delay="0"/>
                                  </p:stCondLst>
                                  <p:childTnLst>
                                    <p:animEffect transition="out" filter="box(in)">
                                      <p:cBhvr>
                                        <p:cTn id="82" dur="500"/>
                                        <p:tgtEl>
                                          <p:spTgt spid="67"/>
                                        </p:tgtEl>
                                      </p:cBhvr>
                                    </p:animEffect>
                                    <p:set>
                                      <p:cBhvr>
                                        <p:cTn id="83" dur="1" fill="hold">
                                          <p:stCondLst>
                                            <p:cond delay="499"/>
                                          </p:stCondLst>
                                        </p:cTn>
                                        <p:tgtEl>
                                          <p:spTgt spid="67"/>
                                        </p:tgtEl>
                                        <p:attrNameLst>
                                          <p:attrName>style.visibility</p:attrName>
                                        </p:attrNameLst>
                                      </p:cBhvr>
                                      <p:to>
                                        <p:strVal val="hidden"/>
                                      </p:to>
                                    </p:set>
                                  </p:childTnLst>
                                </p:cTn>
                              </p:par>
                              <p:par>
                                <p:cTn id="84" presetID="4" presetClass="exit" presetSubtype="16" fill="hold" grpId="1" nodeType="withEffect">
                                  <p:stCondLst>
                                    <p:cond delay="0"/>
                                  </p:stCondLst>
                                  <p:childTnLst>
                                    <p:animEffect transition="out" filter="box(in)">
                                      <p:cBhvr>
                                        <p:cTn id="85" dur="500"/>
                                        <p:tgtEl>
                                          <p:spTgt spid="66"/>
                                        </p:tgtEl>
                                      </p:cBhvr>
                                    </p:animEffect>
                                    <p:set>
                                      <p:cBhvr>
                                        <p:cTn id="86" dur="1" fill="hold">
                                          <p:stCondLst>
                                            <p:cond delay="499"/>
                                          </p:stCondLst>
                                        </p:cTn>
                                        <p:tgtEl>
                                          <p:spTgt spid="6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8" presetClass="exit" presetSubtype="32" fill="hold" nodeType="clickEffect">
                                  <p:stCondLst>
                                    <p:cond delay="0"/>
                                  </p:stCondLst>
                                  <p:childTnLst>
                                    <p:animEffect transition="out" filter="diamond(out)">
                                      <p:cBhvr>
                                        <p:cTn id="90" dur="1000"/>
                                        <p:tgtEl>
                                          <p:spTgt spid="2"/>
                                        </p:tgtEl>
                                      </p:cBhvr>
                                    </p:animEffect>
                                    <p:set>
                                      <p:cBhvr>
                                        <p:cTn id="91" dur="1" fill="hold">
                                          <p:stCondLst>
                                            <p:cond delay="999"/>
                                          </p:stCondLst>
                                        </p:cTn>
                                        <p:tgtEl>
                                          <p:spTgt spid="2"/>
                                        </p:tgtEl>
                                        <p:attrNameLst>
                                          <p:attrName>style.visibility</p:attrName>
                                        </p:attrNameLst>
                                      </p:cBhvr>
                                      <p:to>
                                        <p:strVal val="hidden"/>
                                      </p:to>
                                    </p:set>
                                  </p:childTnLst>
                                </p:cTn>
                              </p:par>
                              <p:par>
                                <p:cTn id="92" presetID="4" presetClass="entr" presetSubtype="16"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box(in)">
                                      <p:cBhvr>
                                        <p:cTn id="94" dur="1000"/>
                                        <p:tgtEl>
                                          <p:spTgt spid="68"/>
                                        </p:tgtEl>
                                      </p:cBhvr>
                                    </p:animEffec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box(in)">
                                      <p:cBhvr>
                                        <p:cTn id="99" dur="1000"/>
                                        <p:tgtEl>
                                          <p:spTgt spid="69"/>
                                        </p:tgtEl>
                                      </p:cBhvr>
                                    </p:animEffect>
                                  </p:childTnLst>
                                </p:cTn>
                              </p:par>
                            </p:childTnLst>
                          </p:cTn>
                        </p:par>
                      </p:childTnLst>
                    </p:cTn>
                  </p:par>
                  <p:par>
                    <p:cTn id="100" fill="hold">
                      <p:stCondLst>
                        <p:cond delay="indefinite"/>
                      </p:stCondLst>
                      <p:childTnLst>
                        <p:par>
                          <p:cTn id="101" fill="hold">
                            <p:stCondLst>
                              <p:cond delay="0"/>
                            </p:stCondLst>
                            <p:childTnLst>
                              <p:par>
                                <p:cTn id="102" presetID="4" presetClass="exit" presetSubtype="16" fill="hold" grpId="1" nodeType="clickEffect">
                                  <p:stCondLst>
                                    <p:cond delay="0"/>
                                  </p:stCondLst>
                                  <p:childTnLst>
                                    <p:animEffect transition="out" filter="box(in)">
                                      <p:cBhvr>
                                        <p:cTn id="103" dur="500"/>
                                        <p:tgtEl>
                                          <p:spTgt spid="69"/>
                                        </p:tgtEl>
                                      </p:cBhvr>
                                    </p:animEffect>
                                    <p:set>
                                      <p:cBhvr>
                                        <p:cTn id="104" dur="1" fill="hold">
                                          <p:stCondLst>
                                            <p:cond delay="499"/>
                                          </p:stCondLst>
                                        </p:cTn>
                                        <p:tgtEl>
                                          <p:spTgt spid="69"/>
                                        </p:tgtEl>
                                        <p:attrNameLst>
                                          <p:attrName>style.visibility</p:attrName>
                                        </p:attrNameLst>
                                      </p:cBhvr>
                                      <p:to>
                                        <p:strVal val="hidden"/>
                                      </p:to>
                                    </p:set>
                                  </p:childTnLst>
                                </p:cTn>
                              </p:par>
                              <p:par>
                                <p:cTn id="105" presetID="4" presetClass="exit" presetSubtype="16" fill="hold" grpId="1" nodeType="withEffect">
                                  <p:stCondLst>
                                    <p:cond delay="0"/>
                                  </p:stCondLst>
                                  <p:childTnLst>
                                    <p:animEffect transition="out" filter="box(in)">
                                      <p:cBhvr>
                                        <p:cTn id="106" dur="500"/>
                                        <p:tgtEl>
                                          <p:spTgt spid="68"/>
                                        </p:tgtEl>
                                      </p:cBhvr>
                                    </p:animEffect>
                                    <p:set>
                                      <p:cBhvr>
                                        <p:cTn id="107" dur="1" fill="hold">
                                          <p:stCondLst>
                                            <p:cond delay="499"/>
                                          </p:stCondLst>
                                        </p:cTn>
                                        <p:tgtEl>
                                          <p:spTgt spid="68"/>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8" presetClass="exit" presetSubtype="32" fill="hold" nodeType="clickEffect">
                                  <p:stCondLst>
                                    <p:cond delay="0"/>
                                  </p:stCondLst>
                                  <p:childTnLst>
                                    <p:animEffect transition="out" filter="diamond(out)">
                                      <p:cBhvr>
                                        <p:cTn id="111" dur="1000"/>
                                        <p:tgtEl>
                                          <p:spTgt spid="3"/>
                                        </p:tgtEl>
                                      </p:cBhvr>
                                    </p:animEffect>
                                    <p:set>
                                      <p:cBhvr>
                                        <p:cTn id="112" dur="1" fill="hold">
                                          <p:stCondLst>
                                            <p:cond delay="999"/>
                                          </p:stCondLst>
                                        </p:cTn>
                                        <p:tgtEl>
                                          <p:spTgt spid="3"/>
                                        </p:tgtEl>
                                        <p:attrNameLst>
                                          <p:attrName>style.visibility</p:attrName>
                                        </p:attrNameLst>
                                      </p:cBhvr>
                                      <p:to>
                                        <p:strVal val="hidden"/>
                                      </p:to>
                                    </p:set>
                                  </p:childTnLst>
                                </p:cTn>
                              </p:par>
                              <p:par>
                                <p:cTn id="113" presetID="4" presetClass="entr" presetSubtype="16" fill="hold" grpId="0" nodeType="with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box(in)">
                                      <p:cBhvr>
                                        <p:cTn id="115" dur="1000"/>
                                        <p:tgtEl>
                                          <p:spTgt spid="71"/>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grpId="0" nodeType="clickEffect">
                                  <p:stCondLst>
                                    <p:cond delay="0"/>
                                  </p:stCondLst>
                                  <p:childTnLst>
                                    <p:set>
                                      <p:cBhvr>
                                        <p:cTn id="119" dur="1" fill="hold">
                                          <p:stCondLst>
                                            <p:cond delay="0"/>
                                          </p:stCondLst>
                                        </p:cTn>
                                        <p:tgtEl>
                                          <p:spTgt spid="72"/>
                                        </p:tgtEl>
                                        <p:attrNameLst>
                                          <p:attrName>style.visibility</p:attrName>
                                        </p:attrNameLst>
                                      </p:cBhvr>
                                      <p:to>
                                        <p:strVal val="visible"/>
                                      </p:to>
                                    </p:set>
                                    <p:animEffect transition="in" filter="box(in)">
                                      <p:cBhvr>
                                        <p:cTn id="120" dur="1000"/>
                                        <p:tgtEl>
                                          <p:spTgt spid="72"/>
                                        </p:tgtEl>
                                      </p:cBhvr>
                                    </p:animEffect>
                                  </p:childTnLst>
                                </p:cTn>
                              </p:par>
                            </p:childTnLst>
                          </p:cTn>
                        </p:par>
                      </p:childTnLst>
                    </p:cTn>
                  </p:par>
                  <p:par>
                    <p:cTn id="121" fill="hold">
                      <p:stCondLst>
                        <p:cond delay="indefinite"/>
                      </p:stCondLst>
                      <p:childTnLst>
                        <p:par>
                          <p:cTn id="122" fill="hold">
                            <p:stCondLst>
                              <p:cond delay="0"/>
                            </p:stCondLst>
                            <p:childTnLst>
                              <p:par>
                                <p:cTn id="123" presetID="8" presetClass="exit" presetSubtype="16" fill="hold" grpId="1" nodeType="clickEffect">
                                  <p:stCondLst>
                                    <p:cond delay="0"/>
                                  </p:stCondLst>
                                  <p:childTnLst>
                                    <p:animEffect transition="out" filter="diamond(in)">
                                      <p:cBhvr>
                                        <p:cTn id="124" dur="1000"/>
                                        <p:tgtEl>
                                          <p:spTgt spid="71"/>
                                        </p:tgtEl>
                                      </p:cBhvr>
                                    </p:animEffect>
                                    <p:set>
                                      <p:cBhvr>
                                        <p:cTn id="125" dur="1" fill="hold">
                                          <p:stCondLst>
                                            <p:cond delay="999"/>
                                          </p:stCondLst>
                                        </p:cTn>
                                        <p:tgtEl>
                                          <p:spTgt spid="71"/>
                                        </p:tgtEl>
                                        <p:attrNameLst>
                                          <p:attrName>style.visibility</p:attrName>
                                        </p:attrNameLst>
                                      </p:cBhvr>
                                      <p:to>
                                        <p:strVal val="hidden"/>
                                      </p:to>
                                    </p:set>
                                  </p:childTnLst>
                                </p:cTn>
                              </p:par>
                              <p:par>
                                <p:cTn id="126" presetID="8" presetClass="exit" presetSubtype="16" fill="hold" grpId="1" nodeType="withEffect">
                                  <p:stCondLst>
                                    <p:cond delay="0"/>
                                  </p:stCondLst>
                                  <p:childTnLst>
                                    <p:animEffect transition="out" filter="diamond(in)">
                                      <p:cBhvr>
                                        <p:cTn id="127" dur="1000"/>
                                        <p:tgtEl>
                                          <p:spTgt spid="72"/>
                                        </p:tgtEl>
                                      </p:cBhvr>
                                    </p:animEffect>
                                    <p:set>
                                      <p:cBhvr>
                                        <p:cTn id="128" dur="1" fill="hold">
                                          <p:stCondLst>
                                            <p:cond delay="999"/>
                                          </p:stCondLst>
                                        </p:cTn>
                                        <p:tgtEl>
                                          <p:spTgt spid="7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8" presetClass="entr" presetSubtype="16" fill="hold" grpId="0" nodeType="click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diamond(in)">
                                      <p:cBhvr>
                                        <p:cTn id="13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0" grpId="0" animBg="1"/>
      <p:bldP spid="60" grpId="1" animBg="1"/>
      <p:bldP spid="61" grpId="0" animBg="1"/>
      <p:bldP spid="61" grpId="1" animBg="1"/>
      <p:bldP spid="62" grpId="0" animBg="1"/>
      <p:bldP spid="62" grpId="1" animBg="1"/>
      <p:bldP spid="63" grpId="0" animBg="1"/>
      <p:bldP spid="63"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1" grpId="0" bldLvl="0" animBg="1"/>
      <p:bldP spid="71" grpId="1" bldLvl="0" animBg="1"/>
      <p:bldP spid="72" grpId="0" animBg="1"/>
      <p:bldP spid="72" grpId="1" animBg="1"/>
      <p:bldP spid="3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p:nvPr/>
        </p:nvSpPr>
        <p:spPr>
          <a:xfrm>
            <a:off x="914400" y="1371600"/>
            <a:ext cx="7223760" cy="2828925"/>
          </a:xfrm>
          <a:prstGeom prst="rect">
            <a:avLst/>
          </a:prstGeom>
          <a:noFill/>
          <a:ln w="9525">
            <a:noFill/>
          </a:ln>
        </p:spPr>
        <p:txBody>
          <a:bodyPr wrap="square" anchor="t" anchorCtr="0">
            <a:spAutoFit/>
          </a:bodyPr>
          <a:lstStyle/>
          <a:p>
            <a:pPr marL="342900" indent="-342900" eaLnBrk="0" hangingPunct="0">
              <a:lnSpc>
                <a:spcPct val="103000"/>
              </a:lnSpc>
              <a:spcBef>
                <a:spcPts val="290"/>
              </a:spcBef>
              <a:buFont typeface="Arial" panose="020B0604020202020204" pitchFamily="34" charset="0"/>
              <a:buChar char="•"/>
            </a:pPr>
            <a:r>
              <a:rPr lang="en-US" altLang="vi-VN" sz="2400" b="1" u="sng" dirty="0">
                <a:solidFill>
                  <a:srgbClr val="231F20"/>
                </a:solidFill>
                <a:latin typeface="Times New Roman" panose="02020603050405020304" pitchFamily="18" charset="0"/>
              </a:rPr>
              <a:t>Nhóm 1</a:t>
            </a:r>
            <a:r>
              <a:rPr lang="en-US" altLang="vi-VN" sz="2400" b="1" dirty="0">
                <a:solidFill>
                  <a:srgbClr val="231F20"/>
                </a:solidFill>
                <a:latin typeface="Times New Roman" panose="02020603050405020304" pitchFamily="18" charset="0"/>
              </a:rPr>
              <a:t>: </a:t>
            </a:r>
            <a:r>
              <a:rPr lang="en-US" altLang="vi-VN" sz="2400" dirty="0">
                <a:solidFill>
                  <a:srgbClr val="231F20"/>
                </a:solidFill>
                <a:latin typeface="Times New Roman" panose="02020603050405020304" pitchFamily="18" charset="0"/>
              </a:rPr>
              <a:t>Tìm hiểu v</a:t>
            </a:r>
            <a:r>
              <a:rPr lang="en-US" altLang="vi-VN" sz="2400" dirty="0">
                <a:solidFill>
                  <a:srgbClr val="231F20"/>
                </a:solidFill>
                <a:latin typeface="Times New Roman" panose="02020603050405020304" pitchFamily="18" charset="0"/>
                <a:ea typeface="Calibri" panose="020F0502020204030204" pitchFamily="34" charset="0"/>
              </a:rPr>
              <a:t>à</a:t>
            </a:r>
            <a:r>
              <a:rPr lang="en-US" altLang="vi-VN" sz="2400" dirty="0">
                <a:solidFill>
                  <a:srgbClr val="231F20"/>
                </a:solidFill>
                <a:latin typeface="Times New Roman" panose="02020603050405020304" pitchFamily="18" charset="0"/>
              </a:rPr>
              <a:t> nêu vắn tắt bối cảnh lịch sử v</a:t>
            </a:r>
            <a:r>
              <a:rPr lang="en-US" altLang="vi-VN" sz="2400" dirty="0">
                <a:solidFill>
                  <a:srgbClr val="231F20"/>
                </a:solidFill>
                <a:latin typeface="Times New Roman" panose="02020603050405020304" pitchFamily="18" charset="0"/>
                <a:ea typeface="Calibri" panose="020F0502020204030204" pitchFamily="34" charset="0"/>
              </a:rPr>
              <a:t>à</a:t>
            </a:r>
            <a:r>
              <a:rPr lang="en-US" altLang="vi-VN" sz="2400" dirty="0">
                <a:solidFill>
                  <a:srgbClr val="231F20"/>
                </a:solidFill>
                <a:latin typeface="Times New Roman" panose="02020603050405020304" pitchFamily="18" charset="0"/>
              </a:rPr>
              <a:t> chủ trương, hoạt động của Đảng, Mặt trận Việt Minh trong nửa đầu tháng 8</a:t>
            </a:r>
            <a:r>
              <a:rPr lang="vi-VN" altLang="en-US" sz="2400" dirty="0">
                <a:solidFill>
                  <a:srgbClr val="231F20"/>
                </a:solidFill>
                <a:latin typeface="Times New Roman" panose="02020603050405020304" pitchFamily="18" charset="0"/>
              </a:rPr>
              <a:t> - </a:t>
            </a:r>
            <a:r>
              <a:rPr lang="en-US" altLang="vi-VN" sz="2400" dirty="0">
                <a:solidFill>
                  <a:srgbClr val="231F20"/>
                </a:solidFill>
                <a:latin typeface="Times New Roman" panose="02020603050405020304" pitchFamily="18" charset="0"/>
              </a:rPr>
              <a:t>1945.</a:t>
            </a:r>
            <a:endParaRPr lang="vi-VN" altLang="vi-VN" sz="2400" dirty="0">
              <a:latin typeface="Times New Roman" panose="02020603050405020304" pitchFamily="18" charset="0"/>
            </a:endParaRPr>
          </a:p>
          <a:p>
            <a:pPr marL="342900" indent="-342900" eaLnBrk="0" hangingPunct="0">
              <a:lnSpc>
                <a:spcPct val="103000"/>
              </a:lnSpc>
              <a:spcBef>
                <a:spcPts val="300"/>
              </a:spcBef>
              <a:buFont typeface="Arial" panose="020B0604020202020204" pitchFamily="34" charset="0"/>
              <a:buChar char="•"/>
            </a:pPr>
            <a:r>
              <a:rPr lang="en-US" altLang="vi-VN" sz="2400" b="1" u="sng" dirty="0">
                <a:solidFill>
                  <a:srgbClr val="231F20"/>
                </a:solidFill>
                <a:latin typeface="Times New Roman" panose="02020603050405020304" pitchFamily="18" charset="0"/>
              </a:rPr>
              <a:t>Nhóm 2</a:t>
            </a:r>
            <a:r>
              <a:rPr lang="en-US" altLang="vi-VN" sz="2400" b="1" dirty="0">
                <a:solidFill>
                  <a:srgbClr val="231F20"/>
                </a:solidFill>
                <a:latin typeface="Times New Roman" panose="02020603050405020304" pitchFamily="18" charset="0"/>
              </a:rPr>
              <a:t>: </a:t>
            </a:r>
            <a:r>
              <a:rPr lang="en-US" altLang="vi-VN" sz="2400" dirty="0">
                <a:solidFill>
                  <a:srgbClr val="231F20"/>
                </a:solidFill>
                <a:latin typeface="Times New Roman" panose="02020603050405020304" pitchFamily="18" charset="0"/>
              </a:rPr>
              <a:t>Tìm hiểu v</a:t>
            </a:r>
            <a:r>
              <a:rPr lang="en-US" altLang="vi-VN" sz="2400" dirty="0">
                <a:solidFill>
                  <a:srgbClr val="231F20"/>
                </a:solidFill>
                <a:latin typeface="Times New Roman" panose="02020603050405020304" pitchFamily="18" charset="0"/>
                <a:ea typeface="Calibri" panose="020F0502020204030204" pitchFamily="34" charset="0"/>
              </a:rPr>
              <a:t>à</a:t>
            </a:r>
            <a:r>
              <a:rPr lang="en-US" altLang="vi-VN" sz="2400" dirty="0">
                <a:solidFill>
                  <a:srgbClr val="231F20"/>
                </a:solidFill>
                <a:latin typeface="Times New Roman" panose="02020603050405020304" pitchFamily="18" charset="0"/>
              </a:rPr>
              <a:t> trình b</a:t>
            </a:r>
            <a:r>
              <a:rPr lang="en-US" altLang="vi-VN" sz="2400" dirty="0">
                <a:solidFill>
                  <a:srgbClr val="231F20"/>
                </a:solidFill>
                <a:latin typeface="Times New Roman" panose="02020603050405020304" pitchFamily="18" charset="0"/>
                <a:ea typeface="Calibri" panose="020F0502020204030204" pitchFamily="34" charset="0"/>
              </a:rPr>
              <a:t>à</a:t>
            </a:r>
            <a:r>
              <a:rPr lang="en-US" altLang="vi-VN" sz="2400" dirty="0">
                <a:solidFill>
                  <a:srgbClr val="231F20"/>
                </a:solidFill>
                <a:latin typeface="Times New Roman" panose="02020603050405020304" pitchFamily="18" charset="0"/>
              </a:rPr>
              <a:t>y diễn biến chính của Tổng khởi nghĩa tháng Tám năm 1945.</a:t>
            </a:r>
          </a:p>
          <a:p>
            <a:pPr marL="342900" indent="-342900" eaLnBrk="0" hangingPunct="0">
              <a:lnSpc>
                <a:spcPct val="107000"/>
              </a:lnSpc>
              <a:spcBef>
                <a:spcPts val="65"/>
              </a:spcBef>
              <a:buFont typeface="Arial" panose="020B0604020202020204" pitchFamily="34" charset="0"/>
              <a:buChar char="•"/>
            </a:pPr>
            <a:r>
              <a:rPr lang="vi-VN" altLang="vi-VN" sz="2400" b="1" u="sng" dirty="0">
                <a:solidFill>
                  <a:srgbClr val="231F20"/>
                </a:solidFill>
                <a:latin typeface="Times New Roman" panose="02020603050405020304" pitchFamily="18" charset="0"/>
              </a:rPr>
              <a:t>Nhóm 3</a:t>
            </a:r>
            <a:r>
              <a:rPr lang="vi-VN" altLang="vi-VN" sz="2400" b="1" dirty="0">
                <a:solidFill>
                  <a:srgbClr val="231F20"/>
                </a:solidFill>
                <a:latin typeface="Times New Roman" panose="02020603050405020304" pitchFamily="18" charset="0"/>
              </a:rPr>
              <a:t>: </a:t>
            </a:r>
            <a:r>
              <a:rPr lang="vi-VN" altLang="vi-VN" sz="2400" dirty="0">
                <a:solidFill>
                  <a:srgbClr val="231F20"/>
                </a:solidFill>
                <a:latin typeface="Times New Roman" panose="02020603050405020304" pitchFamily="18" charset="0"/>
              </a:rPr>
              <a:t>Trình b</a:t>
            </a:r>
            <a:r>
              <a:rPr lang="vi-VN" altLang="vi-VN" sz="2400" dirty="0">
                <a:solidFill>
                  <a:srgbClr val="231F20"/>
                </a:solidFill>
                <a:latin typeface="Times New Roman" panose="02020603050405020304" pitchFamily="18" charset="0"/>
                <a:ea typeface="Calibri" panose="020F0502020204030204" pitchFamily="34" charset="0"/>
              </a:rPr>
              <a:t>à</a:t>
            </a:r>
            <a:r>
              <a:rPr lang="vi-VN" altLang="vi-VN" sz="2400" dirty="0">
                <a:solidFill>
                  <a:srgbClr val="231F20"/>
                </a:solidFill>
                <a:latin typeface="Times New Roman" panose="02020603050405020304" pitchFamily="18" charset="0"/>
              </a:rPr>
              <a:t>y nguyên nhân thắng lợi, ý nghĩa lịch sử của cách mạng tháng Tám năm 1945?</a:t>
            </a:r>
            <a:endParaRPr lang="vi-VN" altLang="vi-VN" sz="2400" dirty="0">
              <a:latin typeface="Times New Roman" panose="02020603050405020304" pitchFamily="18" charset="0"/>
              <a:ea typeface="Calibri" panose="020F0502020204030204" pitchFamily="34" charset="0"/>
            </a:endParaRPr>
          </a:p>
        </p:txBody>
      </p:sp>
      <p:sp>
        <p:nvSpPr>
          <p:cNvPr id="5122" name="TextBox 2"/>
          <p:cNvSpPr txBox="1"/>
          <p:nvPr/>
        </p:nvSpPr>
        <p:spPr>
          <a:xfrm>
            <a:off x="1981200" y="609600"/>
            <a:ext cx="5410200" cy="523875"/>
          </a:xfrm>
          <a:prstGeom prst="rect">
            <a:avLst/>
          </a:prstGeom>
          <a:noFill/>
          <a:ln w="9525">
            <a:noFill/>
          </a:ln>
        </p:spPr>
        <p:txBody>
          <a:bodyPr anchor="t" anchorCtr="0">
            <a:spAutoFit/>
          </a:bodyPr>
          <a:lstStyle/>
          <a:p>
            <a:pPr algn="ctr" eaLnBrk="0" hangingPunct="0">
              <a:buClrTx/>
              <a:buFontTx/>
            </a:pPr>
            <a:r>
              <a:rPr lang="vi-VN" altLang="en-US" sz="2800" b="1" dirty="0">
                <a:latin typeface="Times New Roman" panose="02020603050405020304" pitchFamily="18" charset="0"/>
              </a:rPr>
              <a:t>NHIỆM VỤ NHÓM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p:nvPr/>
        </p:nvSpPr>
        <p:spPr>
          <a:xfrm>
            <a:off x="680085" y="757555"/>
            <a:ext cx="7509510" cy="1963420"/>
          </a:xfrm>
          <a:prstGeom prst="rect">
            <a:avLst/>
          </a:prstGeom>
          <a:noFill/>
          <a:ln w="9525">
            <a:noFill/>
          </a:ln>
        </p:spPr>
        <p:txBody>
          <a:bodyPr wrap="square" anchor="t" anchorCtr="0">
            <a:spAutoFit/>
          </a:bodyPr>
          <a:lstStyle/>
          <a:p>
            <a:pPr algn="just">
              <a:lnSpc>
                <a:spcPct val="100000"/>
              </a:lnSpc>
              <a:spcBef>
                <a:spcPts val="100"/>
              </a:spcBef>
              <a:spcAft>
                <a:spcPts val="0"/>
              </a:spcAft>
            </a:pPr>
            <a:r>
              <a:rPr lang="vi-VN" altLang="en-US" sz="2400" b="1" dirty="0">
                <a:solidFill>
                  <a:srgbClr val="FF0000"/>
                </a:solidFill>
                <a:latin typeface="Times New Roman" panose="02020603050405020304" pitchFamily="18" charset="0"/>
                <a:cs typeface="Times New Roman" panose="02020603050405020304" pitchFamily="18" charset="0"/>
              </a:rPr>
              <a:t>* BỐI CẢNH LỊCH SỬ VÀ HOẠT ĐỘNG CỦA MẶT TRẬN VIỆT MINH. </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lgn="just">
              <a:lnSpc>
                <a:spcPct val="100000"/>
              </a:lnSpc>
              <a:spcBef>
                <a:spcPts val="100"/>
              </a:spcBef>
              <a:spcAft>
                <a:spcPts val="0"/>
              </a:spcAft>
            </a:pPr>
            <a:r>
              <a:rPr lang="en-US" altLang="en-US" sz="2400" dirty="0">
                <a:solidFill>
                  <a:srgbClr val="000000"/>
                </a:solidFill>
                <a:latin typeface="Times New Roman" panose="02020603050405020304" pitchFamily="18" charset="0"/>
                <a:cs typeface="Times New Roman" panose="02020603050405020304" pitchFamily="18" charset="0"/>
              </a:rPr>
              <a:t>- 15/8/1945 Phát xít Nhật đầu h</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ng đồng minh </a:t>
            </a:r>
            <a:r>
              <a:rPr lang="vi-VN" altLang="en-US" sz="2400" dirty="0">
                <a:solidFill>
                  <a:srgbClr val="000000"/>
                </a:solidFill>
                <a:latin typeface="Times New Roman" panose="02020603050405020304" pitchFamily="18" charset="0"/>
                <a:cs typeface="Times New Roman" panose="02020603050405020304" pitchFamily="18" charset="0"/>
              </a:rPr>
              <a:t>vô điều kiện.</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ts val="100"/>
              </a:spcBef>
              <a:spcAft>
                <a:spcPts val="0"/>
              </a:spcAft>
            </a:pPr>
            <a:r>
              <a:rPr lang="en-US" altLang="en-US" sz="2400" dirty="0">
                <a:solidFill>
                  <a:srgbClr val="000000"/>
                </a:solidFill>
                <a:latin typeface="Times New Roman" panose="02020603050405020304" pitchFamily="18" charset="0"/>
                <a:cs typeface="Times New Roman" panose="02020603050405020304" pitchFamily="18" charset="0"/>
              </a:rPr>
              <a:t>- Trong nước quân Nhật </a:t>
            </a:r>
            <a:r>
              <a:rPr lang="vi-VN" altLang="en-US" sz="2400" dirty="0">
                <a:solidFill>
                  <a:srgbClr val="000000"/>
                </a:solidFill>
                <a:latin typeface="Times New Roman" panose="02020603050405020304" pitchFamily="18" charset="0"/>
                <a:cs typeface="Times New Roman" panose="02020603050405020304" pitchFamily="18" charset="0"/>
              </a:rPr>
              <a:t>rệu rã, chính phủ thân Nhật Trần Trọng Kim hoang mang.</a:t>
            </a:r>
            <a:endPar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170" name="Rectangle 3"/>
          <p:cNvSpPr/>
          <p:nvPr/>
        </p:nvSpPr>
        <p:spPr>
          <a:xfrm>
            <a:off x="498475" y="2878138"/>
            <a:ext cx="3835400" cy="523875"/>
          </a:xfrm>
          <a:prstGeom prst="rect">
            <a:avLst/>
          </a:prstGeom>
          <a:noFill/>
          <a:ln w="9525">
            <a:noFill/>
          </a:ln>
        </p:spPr>
        <p:txBody>
          <a:bodyPr anchor="t" anchorCtr="0">
            <a:spAutoFit/>
          </a:bodyPr>
          <a:lstStyle/>
          <a:p>
            <a:pPr algn="just">
              <a:spcBef>
                <a:spcPts val="600"/>
              </a:spcBef>
            </a:pPr>
            <a:endParaRPr lang="en-US" altLang="en-US" sz="2800" dirty="0">
              <a:solidFill>
                <a:srgbClr val="3333CC"/>
              </a:solidFill>
              <a:latin typeface="Times New Roman" panose="02020603050405020304" pitchFamily="18" charset="0"/>
              <a:ea typeface="Times New Roman" panose="02020603050405020304" pitchFamily="18" charset="0"/>
            </a:endParaRPr>
          </a:p>
        </p:txBody>
      </p:sp>
      <p:sp>
        <p:nvSpPr>
          <p:cNvPr id="7171" name="Rectangle 4"/>
          <p:cNvSpPr/>
          <p:nvPr/>
        </p:nvSpPr>
        <p:spPr>
          <a:xfrm>
            <a:off x="633095" y="2354580"/>
            <a:ext cx="7541260" cy="1593850"/>
          </a:xfrm>
          <a:prstGeom prst="rect">
            <a:avLst/>
          </a:prstGeom>
          <a:noFill/>
          <a:ln w="9525">
            <a:noFill/>
          </a:ln>
        </p:spPr>
        <p:txBody>
          <a:bodyPr wrap="square" anchor="t" anchorCtr="0">
            <a:spAutoFit/>
          </a:bodyPr>
          <a:lstStyle/>
          <a:p>
            <a:pPr marL="342900" indent="-342900" algn="just">
              <a:lnSpc>
                <a:spcPct val="100000"/>
              </a:lnSpc>
              <a:spcBef>
                <a:spcPts val="100"/>
              </a:spcBef>
              <a:spcAft>
                <a:spcPts val="0"/>
              </a:spcAft>
              <a:buChar char="-"/>
            </a:pPr>
            <a:endParaRPr lang="en-US" sz="240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00000"/>
              </a:lnSpc>
              <a:spcBef>
                <a:spcPts val="100"/>
              </a:spcBef>
              <a:spcAft>
                <a:spcPts val="0"/>
              </a:spcAft>
              <a:buChar char="-"/>
            </a:pPr>
            <a:r>
              <a:rPr lang="en-US" sz="2400" dirty="0">
                <a:solidFill>
                  <a:srgbClr val="000000"/>
                </a:solidFill>
                <a:latin typeface="Times New Roman" panose="02020603050405020304" pitchFamily="18" charset="0"/>
                <a:cs typeface="Times New Roman" panose="02020603050405020304" pitchFamily="18" charset="0"/>
              </a:rPr>
              <a:t>13/8/1945 </a:t>
            </a:r>
            <a:r>
              <a:rPr lang="vi-VN" altLang="x-none" sz="2400" dirty="0">
                <a:solidFill>
                  <a:srgbClr val="000000"/>
                </a:solidFill>
                <a:latin typeface="Times New Roman" panose="02020603050405020304" pitchFamily="18" charset="0"/>
                <a:cs typeface="Times New Roman" panose="02020603050405020304" pitchFamily="18" charset="0"/>
              </a:rPr>
              <a:t>Ủy ban khởi nghĩa to</a:t>
            </a:r>
            <a:r>
              <a:rPr lang="vi-VN" altLang="x-none"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altLang="x-none" sz="2400" dirty="0">
                <a:solidFill>
                  <a:srgbClr val="000000"/>
                </a:solidFill>
                <a:latin typeface="Times New Roman" panose="02020603050405020304" pitchFamily="18" charset="0"/>
                <a:cs typeface="Times New Roman" panose="02020603050405020304" pitchFamily="18" charset="0"/>
              </a:rPr>
              <a:t>n quốc th</a:t>
            </a:r>
            <a:r>
              <a:rPr lang="vi-VN" altLang="x-none"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altLang="x-none" sz="2400" dirty="0">
                <a:solidFill>
                  <a:srgbClr val="000000"/>
                </a:solidFill>
                <a:latin typeface="Times New Roman" panose="02020603050405020304" pitchFamily="18" charset="0"/>
                <a:cs typeface="Times New Roman" panose="02020603050405020304" pitchFamily="18" charset="0"/>
              </a:rPr>
              <a:t>nh lập </a:t>
            </a:r>
          </a:p>
          <a:p>
            <a:pPr marL="342900" indent="-342900" algn="just">
              <a:lnSpc>
                <a:spcPct val="100000"/>
              </a:lnSpc>
              <a:spcBef>
                <a:spcPts val="100"/>
              </a:spcBef>
              <a:spcAft>
                <a:spcPts val="0"/>
              </a:spcAft>
              <a:buChar char="-"/>
            </a:pPr>
            <a:r>
              <a:rPr lang="en-US" sz="2400" dirty="0">
                <a:solidFill>
                  <a:srgbClr val="000000"/>
                </a:solidFill>
                <a:latin typeface="Times New Roman" panose="02020603050405020304" pitchFamily="18" charset="0"/>
                <a:cs typeface="Times New Roman" panose="02020603050405020304" pitchFamily="18" charset="0"/>
              </a:rPr>
              <a:t>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a:solidFill>
                  <a:srgbClr val="000000"/>
                </a:solidFill>
                <a:latin typeface="Times New Roman" panose="02020603050405020304" pitchFamily="18" charset="0"/>
                <a:cs typeface="Times New Roman" panose="02020603050405020304" pitchFamily="18" charset="0"/>
              </a:rPr>
              <a:t>y 14, 15/8/1945, Hội nghị to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a:solidFill>
                  <a:srgbClr val="000000"/>
                </a:solidFill>
                <a:latin typeface="Times New Roman" panose="02020603050405020304" pitchFamily="18" charset="0"/>
                <a:cs typeface="Times New Roman" panose="02020603050405020304" pitchFamily="18" charset="0"/>
              </a:rPr>
              <a:t>n quốc của Đảng họp ở Tân Tr</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a:solidFill>
                  <a:srgbClr val="000000"/>
                </a:solidFill>
                <a:latin typeface="Times New Roman" panose="02020603050405020304" pitchFamily="18" charset="0"/>
                <a:cs typeface="Times New Roman" panose="02020603050405020304" pitchFamily="18" charset="0"/>
              </a:rPr>
              <a:t>o-Tuyên Quang</a:t>
            </a:r>
            <a:r>
              <a:rPr lang="vi-VN" altLang="en-US" sz="2400" dirty="0">
                <a:solidFill>
                  <a:srgbClr val="000000"/>
                </a:solidFill>
                <a:latin typeface="Times New Roman" panose="02020603050405020304" pitchFamily="18" charset="0"/>
                <a:cs typeface="Times New Roman" panose="02020603050405020304" pitchFamily="18" charset="0"/>
              </a:rPr>
              <a:t>.</a:t>
            </a:r>
            <a:endParaRPr lang="vi-VN"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172" name="Rectangle 6"/>
          <p:cNvSpPr/>
          <p:nvPr/>
        </p:nvSpPr>
        <p:spPr>
          <a:xfrm>
            <a:off x="662940" y="3955415"/>
            <a:ext cx="7337970" cy="1276350"/>
          </a:xfrm>
          <a:prstGeom prst="rect">
            <a:avLst/>
          </a:prstGeom>
          <a:noFill/>
          <a:ln w="9525">
            <a:noFill/>
          </a:ln>
        </p:spPr>
        <p:txBody>
          <a:bodyPr wrap="square" anchor="t" anchorCtr="0">
            <a:spAutoFit/>
          </a:bodyPr>
          <a:lstStyle/>
          <a:p>
            <a:pPr marL="342900" indent="-342900" algn="just">
              <a:lnSpc>
                <a:spcPct val="100000"/>
              </a:lnSpc>
              <a:spcBef>
                <a:spcPts val="100"/>
              </a:spcBef>
              <a:spcAft>
                <a:spcPts val="0"/>
              </a:spcAft>
              <a:buChar char="-"/>
            </a:pPr>
            <a:r>
              <a:rPr lang="en-US" sz="2400" dirty="0">
                <a:solidFill>
                  <a:srgbClr val="002060"/>
                </a:solidFill>
                <a:latin typeface="Times New Roman" panose="02020603050405020304" pitchFamily="18" charset="0"/>
                <a:cs typeface="Times New Roman" panose="02020603050405020304" pitchFamily="18" charset="0"/>
              </a:rPr>
              <a:t>16-17/8/1945 </a:t>
            </a:r>
            <a:r>
              <a:rPr lang="en-US" sz="2400" dirty="0" err="1" smtClean="0">
                <a:solidFill>
                  <a:srgbClr val="002060"/>
                </a:solidFill>
                <a:latin typeface="Times New Roman" panose="02020603050405020304" pitchFamily="18" charset="0"/>
                <a:cs typeface="Times New Roman" panose="02020603050405020304" pitchFamily="18" charset="0"/>
              </a:rPr>
              <a:t>Đại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hội Quốc dân </a:t>
            </a:r>
            <a:r>
              <a:rPr lang="vi-VN" altLang="x-none" sz="2400" dirty="0">
                <a:solidFill>
                  <a:srgbClr val="002060"/>
                </a:solidFill>
                <a:latin typeface="Times New Roman" panose="02020603050405020304" pitchFamily="18" charset="0"/>
                <a:cs typeface="Times New Roman" panose="02020603050405020304" pitchFamily="18" charset="0"/>
              </a:rPr>
              <a:t> họp tại </a:t>
            </a:r>
            <a:r>
              <a:rPr lang="en-US" sz="2400" dirty="0" err="1">
                <a:solidFill>
                  <a:srgbClr val="002060"/>
                </a:solidFill>
                <a:latin typeface="Times New Roman" panose="02020603050405020304" pitchFamily="18" charset="0"/>
                <a:cs typeface="Times New Roman" panose="02020603050405020304" pitchFamily="18" charset="0"/>
              </a:rPr>
              <a:t>Tân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err="1" smtClean="0">
                <a:solidFill>
                  <a:srgbClr val="002060"/>
                </a:solidFill>
                <a:latin typeface="Times New Roman" panose="02020603050405020304" pitchFamily="18" charset="0"/>
                <a:cs typeface="Times New Roman" panose="02020603050405020304" pitchFamily="18" charset="0"/>
              </a:rPr>
              <a:t>o</a:t>
            </a:r>
            <a:r>
              <a:rPr lang="en-US" sz="2400" dirty="0" smtClean="0">
                <a:solidFill>
                  <a:srgbClr val="002060"/>
                </a:solidFill>
                <a:latin typeface="Times New Roman" panose="02020603050405020304" pitchFamily="18" charset="0"/>
                <a:cs typeface="Times New Roman" panose="02020603050405020304" pitchFamily="18" charset="0"/>
              </a:rPr>
              <a:t> </a:t>
            </a:r>
            <a:r>
              <a:rPr lang="vi-VN" altLang="x-none" sz="2400" dirty="0">
                <a:solidFill>
                  <a:srgbClr val="002060"/>
                </a:solidFill>
                <a:latin typeface="Times New Roman" panose="02020603050405020304" pitchFamily="18" charset="0"/>
                <a:cs typeface="Times New Roman" panose="02020603050405020304" pitchFamily="18" charset="0"/>
              </a:rPr>
              <a:t>Tuyên Quang.</a:t>
            </a: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lgn="just">
              <a:spcBef>
                <a:spcPts val="600"/>
              </a:spcBef>
            </a:pP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8"/>
          <p:cNvSpPr/>
          <p:nvPr/>
        </p:nvSpPr>
        <p:spPr>
          <a:xfrm>
            <a:off x="381000" y="8255"/>
            <a:ext cx="7939405" cy="829945"/>
          </a:xfrm>
          <a:prstGeom prst="rect">
            <a:avLst/>
          </a:prstGeom>
          <a:noFill/>
          <a:ln w="9525">
            <a:noFill/>
          </a:ln>
        </p:spPr>
        <p:txBody>
          <a:bodyPr wrap="square" anchor="t" anchorCtr="0">
            <a:spAutoFit/>
          </a:bodyPr>
          <a:lstStyle/>
          <a:p>
            <a:pPr algn="ctr" eaLnBrk="0" hangingPunct="0">
              <a:buFontTx/>
            </a:pPr>
            <a:r>
              <a:rPr lang="vi-VN" altLang="vi-VN" sz="2400" b="1" dirty="0">
                <a:solidFill>
                  <a:srgbClr val="C00000"/>
                </a:solidFill>
                <a:latin typeface="Times New Roman" panose="02020603050405020304" pitchFamily="18" charset="0"/>
              </a:rPr>
              <a:t>a.</a:t>
            </a:r>
            <a:r>
              <a:rPr lang="it-IT" altLang="vi-VN" sz="2400" b="1" dirty="0">
                <a:solidFill>
                  <a:srgbClr val="C00000"/>
                </a:solidFill>
                <a:latin typeface="Times New Roman" panose="02020603050405020304" pitchFamily="18" charset="0"/>
              </a:rPr>
              <a:t> </a:t>
            </a:r>
            <a:r>
              <a:rPr lang="vi-VN" altLang="vi-VN" sz="2400" b="1" dirty="0">
                <a:solidFill>
                  <a:srgbClr val="C00000"/>
                </a:solidFill>
                <a:latin typeface="Times New Roman" panose="02020603050405020304" pitchFamily="18" charset="0"/>
              </a:rPr>
              <a:t>DIỄN BIẾN CHÍNH TỔNG KHỞI NGHĨA THÁNG TÁM NĂM 1945</a:t>
            </a:r>
            <a:endParaRPr lang="en-US" altLang="vi-VN" sz="2400" dirty="0">
              <a:solidFill>
                <a:srgbClr val="000000"/>
              </a:solidFill>
              <a:latin typeface=".VnTime"/>
              <a:ea typeface="Calibri" panose="020F0502020204030204" pitchFamily="34" charset="0"/>
            </a:endParaRPr>
          </a:p>
        </p:txBody>
      </p:sp>
      <p:graphicFrame>
        <p:nvGraphicFramePr>
          <p:cNvPr id="8195" name="Table 8194"/>
          <p:cNvGraphicFramePr/>
          <p:nvPr>
            <p:custDataLst>
              <p:tags r:id="rId1"/>
            </p:custDataLst>
          </p:nvPr>
        </p:nvGraphicFramePr>
        <p:xfrm>
          <a:off x="527050" y="838200"/>
          <a:ext cx="8227060" cy="5800824"/>
        </p:xfrm>
        <a:graphic>
          <a:graphicData uri="http://schemas.openxmlformats.org/drawingml/2006/table">
            <a:tbl>
              <a:tblPr/>
              <a:tblGrid>
                <a:gridCol w="2653665">
                  <a:extLst>
                    <a:ext uri="{9D8B030D-6E8A-4147-A177-3AD203B41FA5}">
                      <a16:colId xmlns:a16="http://schemas.microsoft.com/office/drawing/2014/main" val="20000"/>
                    </a:ext>
                  </a:extLst>
                </a:gridCol>
                <a:gridCol w="5573395">
                  <a:extLst>
                    <a:ext uri="{9D8B030D-6E8A-4147-A177-3AD203B41FA5}">
                      <a16:colId xmlns:a16="http://schemas.microsoft.com/office/drawing/2014/main" val="20001"/>
                    </a:ext>
                  </a:extLst>
                </a:gridCol>
              </a:tblGrid>
              <a:tr h="43116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400" b="1" dirty="0">
                          <a:solidFill>
                            <a:srgbClr val="006600"/>
                          </a:solidFill>
                          <a:latin typeface="Times New Roman" panose="02020603050405020304" pitchFamily="18" charset="0"/>
                          <a:cs typeface="Times New Roman" panose="02020603050405020304" pitchFamily="18" charset="0"/>
                        </a:rPr>
                        <a:t>Thời gian </a:t>
                      </a:r>
                      <a:endParaRPr lang="en-US" sz="2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400" b="1" dirty="0">
                          <a:solidFill>
                            <a:srgbClr val="006600"/>
                          </a:solidFill>
                          <a:latin typeface="Times New Roman" panose="02020603050405020304" pitchFamily="18" charset="0"/>
                          <a:cs typeface="Times New Roman" panose="02020603050405020304" pitchFamily="18" charset="0"/>
                        </a:rPr>
                        <a:t>Sự kiện</a:t>
                      </a:r>
                      <a:endParaRPr lang="en-US" sz="2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9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Times New Roman" panose="02020603050405020304" pitchFamily="18" charset="0"/>
                          <a:cs typeface="Times New Roman" panose="02020603050405020304" pitchFamily="18" charset="0"/>
                        </a:rPr>
                        <a:t>14 -18/ 8/ 1945</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sz="2200" b="1" dirty="0">
                        <a:solidFill>
                          <a:srgbClr val="0D0D0D"/>
                        </a:solidFill>
                        <a:latin typeface="Times New Roman" panose="02020603050405020304" pitchFamily="18" charset="0"/>
                        <a:cs typeface="Times New Roman" panose="02020603050405020304" pitchFamily="18" charset="0"/>
                      </a:endParaRPr>
                    </a:p>
                    <a:p>
                      <a:pPr lvl="0" eaLnBrk="1" hangingPunct="1">
                        <a:spcBef>
                          <a:spcPct val="20000"/>
                        </a:spcBef>
                        <a:buNone/>
                      </a:pPr>
                      <a:endParaRPr lang="en-US" sz="2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739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Times New Roman" panose="02020603050405020304" pitchFamily="18" charset="0"/>
                          <a:cs typeface="Times New Roman" panose="02020603050405020304" pitchFamily="18" charset="0"/>
                        </a:rPr>
                        <a:t>19/8/1945</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200" b="1" dirty="0">
                        <a:solidFill>
                          <a:srgbClr val="0D0D0D"/>
                        </a:solidFill>
                        <a:latin typeface="Times New Roman" panose="02020603050405020304" pitchFamily="18" charset="0"/>
                        <a:ea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Times New Roman" panose="02020603050405020304" pitchFamily="18" charset="0"/>
                          <a:cs typeface="Times New Roman" panose="02020603050405020304" pitchFamily="18" charset="0"/>
                        </a:rPr>
                        <a:t>23/08/1945</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sz="2200" b="1" dirty="0">
                        <a:latin typeface="Times New Roman" panose="02020603050405020304" pitchFamily="18" charset="0"/>
                        <a:cs typeface="Times New Roman" panose="02020603050405020304" pitchFamily="18" charset="0"/>
                      </a:endParaRPr>
                    </a:p>
                    <a:p>
                      <a:pPr lvl="0" eaLnBrk="1" hangingPunct="1">
                        <a:spcBef>
                          <a:spcPct val="20000"/>
                        </a:spcBef>
                        <a:buNone/>
                      </a:pP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9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Times New Roman" panose="02020603050405020304" pitchFamily="18" charset="0"/>
                          <a:cs typeface="Times New Roman" panose="02020603050405020304" pitchFamily="18" charset="0"/>
                        </a:rPr>
                        <a:t>25/08/1945</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sz="2200" b="1" dirty="0">
                        <a:latin typeface="Times New Roman" panose="02020603050405020304" pitchFamily="18" charset="0"/>
                        <a:cs typeface="Times New Roman" panose="02020603050405020304" pitchFamily="18" charset="0"/>
                      </a:endParaRPr>
                    </a:p>
                    <a:p>
                      <a:pPr lvl="0" eaLnBrk="1" hangingPunct="1">
                        <a:spcBef>
                          <a:spcPct val="20000"/>
                        </a:spcBef>
                        <a:buNone/>
                      </a:pP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9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Times New Roman" panose="02020603050405020304" pitchFamily="18" charset="0"/>
                          <a:cs typeface="Times New Roman" panose="02020603050405020304" pitchFamily="18" charset="0"/>
                        </a:rPr>
                        <a:t>28/8/1945</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spcBef>
                          <a:spcPct val="20000"/>
                        </a:spcBef>
                        <a:buNone/>
                      </a:pPr>
                      <a:endParaRPr lang="en-US" altLang="vi-VN" sz="2200" b="1" dirty="0">
                        <a:solidFill>
                          <a:srgbClr val="000000"/>
                        </a:solidFill>
                        <a:latin typeface="Times New Roman" panose="02020603050405020304" pitchFamily="18" charset="0"/>
                        <a:cs typeface="Times New Roman" panose="02020603050405020304" pitchFamily="18" charset="0"/>
                      </a:endParaRPr>
                    </a:p>
                    <a:p>
                      <a:pPr lvl="0" algn="just" eaLnBrk="1" hangingPunct="1">
                        <a:spcBef>
                          <a:spcPct val="20000"/>
                        </a:spcBef>
                        <a:buNone/>
                      </a:pPr>
                      <a:endParaRPr lang="en-US" altLang="vi-VN"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548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Times New Roman" panose="02020603050405020304" pitchFamily="18" charset="0"/>
                          <a:cs typeface="Times New Roman" panose="02020603050405020304" pitchFamily="18" charset="0"/>
                        </a:rPr>
                        <a:t>30/8/1945</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spcBef>
                          <a:spcPct val="20000"/>
                        </a:spcBef>
                        <a:buNone/>
                      </a:pPr>
                      <a:endParaRPr lang="en-US" altLang="vi-VN" sz="2200" b="1" dirty="0">
                        <a:solidFill>
                          <a:srgbClr val="000000"/>
                        </a:solidFill>
                        <a:latin typeface="Times New Roman" panose="02020603050405020304" pitchFamily="18" charset="0"/>
                        <a:ea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62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Times New Roman" panose="02020603050405020304" pitchFamily="18" charset="0"/>
                          <a:cs typeface="Times New Roman" panose="02020603050405020304" pitchFamily="18" charset="0"/>
                        </a:rPr>
                        <a:t>02/09/1945</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79116" marR="79116" marT="39545" marB="39545"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endParaRPr lang="en-US" sz="2200" b="1" dirty="0">
                        <a:latin typeface="Times New Roman" panose="02020603050405020304" pitchFamily="18" charset="0"/>
                        <a:ea typeface="Times New Roman" panose="02020603050405020304" pitchFamily="18" charset="0"/>
                      </a:endParaRPr>
                    </a:p>
                  </a:txBody>
                  <a:tcPr marL="79116" marR="79116" marT="39545" marB="39545">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ppt_x</p:attrName>
                                        </p:attrNameLst>
                                      </p:cBhvr>
                                      <p:tavLst>
                                        <p:tav tm="0">
                                          <p:val>
                                            <p:strVal val="#ppt_x-.2"/>
                                          </p:val>
                                        </p:tav>
                                        <p:tav tm="100000">
                                          <p:val>
                                            <p:strVal val="#ppt_x"/>
                                          </p:val>
                                        </p:tav>
                                      </p:tavLst>
                                    </p:anim>
                                    <p:anim calcmode="lin" valueType="num">
                                      <p:cBhvr>
                                        <p:cTn id="8" dur="1000" fill="hold"/>
                                        <p:tgtEl>
                                          <p:spTgt spid="8195"/>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47*434"/>
  <p:tag name="TABLE_ENDDRAG_RECT" val="23*66*647*434"/>
</p:tagLst>
</file>

<file path=ppt/theme/theme1.xml><?xml version="1.0" encoding="utf-8"?>
<a:theme xmlns:a="http://schemas.openxmlformats.org/drawingml/2006/main" name="Chủ đề của Offic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ủ đề của Offic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981</Words>
  <Application>Microsoft Office PowerPoint</Application>
  <PresentationFormat>On-screen Show (4:3)</PresentationFormat>
  <Paragraphs>110</Paragraphs>
  <Slides>25</Slides>
  <Notes>5</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宋体</vt:lpstr>
      <vt:lpstr>.VnTime</vt:lpstr>
      <vt:lpstr>Arial</vt:lpstr>
      <vt:lpstr>Calibri</vt:lpstr>
      <vt:lpstr>Times New Roman</vt:lpstr>
      <vt:lpstr>VNI-Times</vt:lpstr>
      <vt:lpstr>Chủ đề của Office</vt:lpstr>
      <vt:lpstr>1_Chủ đề của Office</vt:lpstr>
      <vt:lpstr>CHÀO MỪNG CÁC THẦY CÔ GIÁO VỀ DỰ CHUYÊN ĐỀ CỤM Năm học: 2024- 2025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DMX</dc:creator>
  <cp:lastModifiedBy>DMX</cp:lastModifiedBy>
  <cp:revision>100</cp:revision>
  <dcterms:created xsi:type="dcterms:W3CDTF">2015-01-17T01:46:00Z</dcterms:created>
  <dcterms:modified xsi:type="dcterms:W3CDTF">2024-10-26T13:48:42Z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788F5BBA7FB94798A5C094692DEB8B67_12</vt:lpwstr>
  </property>
  <property fmtid="{D5CDD505-2E9C-101B-9397-08002B2CF9AE}" pid="3" name="KSOProductBuildVer">
    <vt:lpwstr>1033-12.2.0.18607</vt:lpwstr>
  </property>
</Properties>
</file>