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66" r:id="rId2"/>
    <p:sldId id="256" r:id="rId3"/>
    <p:sldId id="257" r:id="rId4"/>
    <p:sldId id="258" r:id="rId5"/>
    <p:sldId id="259" r:id="rId6"/>
    <p:sldId id="268" r:id="rId7"/>
    <p:sldId id="269" r:id="rId8"/>
    <p:sldId id="301" r:id="rId9"/>
    <p:sldId id="302" r:id="rId10"/>
    <p:sldId id="304" r:id="rId11"/>
    <p:sldId id="303" r:id="rId12"/>
    <p:sldId id="305" r:id="rId13"/>
    <p:sldId id="306" r:id="rId14"/>
    <p:sldId id="307" r:id="rId15"/>
    <p:sldId id="308" r:id="rId16"/>
    <p:sldId id="309" r:id="rId17"/>
    <p:sldId id="311" r:id="rId18"/>
    <p:sldId id="310" r:id="rId19"/>
    <p:sldId id="300" r:id="rId20"/>
    <p:sldId id="312" r:id="rId21"/>
    <p:sldId id="313" r:id="rId22"/>
    <p:sldId id="314" r:id="rId23"/>
    <p:sldId id="315" r:id="rId24"/>
    <p:sldId id="316"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Tahoma" panose="020B0604030504040204" pitchFamily="3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887A-2742-43AB-B7EF-C13E53B00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14717D-37EF-43A4-A6A1-02A877162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0C7BFB-F59E-4F5A-A9F0-AC5CF90EF5ED}"/>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66F20E8-FE39-4B2F-AFD2-AE068BC876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B92094-C83D-407B-BEB6-F826CD3042F8}"/>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69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8402-078A-4977-B1D4-DB0F97606C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A67881-274B-455C-B495-9F085008A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5C122-76BD-4B9C-A8AC-54B71B97AFF6}"/>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DDE997-E111-4776-921E-A20A4F46F8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C40E084-AEFD-424C-A100-79565541A592}"/>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78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9D51CE-B967-4571-AFEA-1DF9E389D5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B7283C-AB54-4005-8817-C3579217FC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46967-76D7-40DF-AE49-3EB3CA83B168}"/>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E78217-EBBE-4F19-8ECF-DF164D85B4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18BBBD-43F8-4808-A088-49F708AD9383}"/>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33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37E7-2C25-44C1-8FD9-4EE7166DA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B29E7-6D05-4825-BC51-E4B34AFA0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316DE-5E3D-423A-ACC6-A128894AAE6B}"/>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62CAC07-F0CD-428B-BF96-08CA4FDE0CB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D78BC-12FA-4781-B6F3-AA62B1399EF7}"/>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03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81A5-E5AE-4F98-9664-0BC0F1FFC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0E7EAE-B4B6-4AD3-909F-7A65EC21A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AA79A-467F-46CF-A0C1-7F002D22CD57}"/>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714B79-416C-46FA-ACC5-4BBF844D47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2F8316-68B8-43CB-B64D-FB4964FB10FB}"/>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83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C8BF-06C4-4745-9823-F9DDE2E52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294D-7EAF-40AA-908D-B64CC68D64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E8B60-37D7-427C-A5CE-079EDEB40E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D54929-C968-45B2-83CC-7A7F70D856A6}"/>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7FA24B-2DE1-450F-B11A-CE02B90BE6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4885DFD-D8D5-4B93-83EA-1C049B47690A}"/>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0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1B15-E594-43A7-9A29-A3C9475A1F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5A8172-89AA-4AE6-A04F-B56E33978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DF4518-4EF2-49AF-8D9F-83C690ECB6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979700-190B-4036-9BBC-0754BA0E9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7C2BE1-BC63-4B2D-BAA0-6E37E755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1F89E7-DFF7-4672-B7D6-9B5136A27547}"/>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4954FD7-80AE-4E39-A23F-38F0DD8F573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04065B7-B2F1-419A-A7A6-0981EA6AF904}"/>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24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27F8-0A5E-4799-9B10-1221007D42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2A86BD-7E67-4932-9248-AB72E07BF76B}"/>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677D2FB2-0042-4D1A-841A-01F56259C9F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8F51963-75D1-43B4-89A9-DB67A7366D66}"/>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31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F4257-EFB2-48D4-9CFA-0996717F9914}"/>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4B6B3B2-BBB1-412B-AD8F-E135C091E15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C31D3D2-2843-4945-AEA4-C16B7C97108F}"/>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01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55AF-54D3-495B-BA51-692C4AFD6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EDC0F0-30B7-4075-9950-9DEC61DA5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1F1837-0577-4712-8839-FC730822F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18C05-C883-4B20-8D56-19AE1C568BEF}"/>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80FF7EB-CEEC-445A-B869-F31D3DB9BDE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D7B94A4-DF1D-422C-956B-DD7900A7DBC2}"/>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78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5390-40F7-4226-BEE9-774F528B8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E8F4E-83C9-4F24-B92A-1D2173984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E0BFC-CEF6-48C0-82D0-A5C34D043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1527C-BA65-43A1-93EB-A1131CAEA3E9}"/>
              </a:ext>
            </a:extLst>
          </p:cNvPr>
          <p:cNvSpPr>
            <a:spLocks noGrp="1"/>
          </p:cNvSpPr>
          <p:nvPr>
            <p:ph type="dt" sz="half" idx="10"/>
          </p:nvPr>
        </p:nvSpPr>
        <p:spPr/>
        <p:txBody>
          <a:body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5FD4457-6C1B-436B-9858-FEEA69B657C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BBCA38A-242E-47B3-B75D-940F3D81C6D7}"/>
              </a:ext>
            </a:extLst>
          </p:cNvPr>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63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C4E3CF-50E1-4334-B0F2-2A5124802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5FCF35-75E0-47E0-BCEF-599210281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B4B5D-55A8-4BFB-BD35-5A4361B713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solidFill>
                  <a:prstClr val="black">
                    <a:tint val="75000"/>
                  </a:prstClr>
                </a:solidFill>
              </a:rPr>
              <a:pPr/>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F47ADD-47F9-495B-95CA-1CED62BCD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84A83F3-871C-4F85-8E3E-25193A5F4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271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4.xml"/><Relationship Id="rId7" Type="http://schemas.openxmlformats.org/officeDocument/2006/relationships/image" Target="../media/image1.gif"/><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7.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gi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828860"/>
            <a:ext cx="12191999" cy="1938992"/>
          </a:xfrm>
          <a:prstGeom prst="rect">
            <a:avLst/>
          </a:prstGeom>
          <a:noFill/>
        </p:spPr>
        <p:txBody>
          <a:bodyPr wrap="square" rtlCol="0">
            <a:spAutoFit/>
          </a:bodyPr>
          <a:lstStyle/>
          <a:p>
            <a:pPr algn="ctr"/>
            <a:r>
              <a:rPr lang="en-US" sz="6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TRÒ CHƠI: </a:t>
            </a:r>
          </a:p>
          <a:p>
            <a:pPr algn="ctr"/>
            <a:r>
              <a:rPr lang="en-US" sz="6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NGÔI SAO MAY MẮN</a:t>
            </a:r>
          </a:p>
        </p:txBody>
      </p:sp>
      <p:sp>
        <p:nvSpPr>
          <p:cNvPr id="7" name="TextBox 6"/>
          <p:cNvSpPr txBox="1"/>
          <p:nvPr/>
        </p:nvSpPr>
        <p:spPr>
          <a:xfrm>
            <a:off x="995225" y="3212986"/>
            <a:ext cx="10177599" cy="1200329"/>
          </a:xfrm>
          <a:prstGeom prst="rect">
            <a:avLst/>
          </a:prstGeom>
          <a:noFill/>
        </p:spPr>
        <p:txBody>
          <a:bodyPr wrap="square" rtlCol="0">
            <a:spAutoFit/>
          </a:bodyPr>
          <a:lstStyle/>
          <a:p>
            <a:pPr algn="just"/>
            <a:r>
              <a:rPr lang="en-US" sz="3600" b="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Luật</a:t>
            </a:r>
            <a:r>
              <a:rPr lang="en-US" sz="36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chơi</a:t>
            </a:r>
            <a:r>
              <a:rPr lang="en-US" sz="36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Mỗi</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học</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sinh</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chọn</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1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ngôi</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sao</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may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mắn</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và</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trả</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câu</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hỏi</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trả</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lời</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đúng</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1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phần</a:t>
            </a:r>
            <a:r>
              <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quà</a:t>
            </a:r>
            <a:endParaRPr lang="en-US" sz="3600" b="1"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71200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í nghiệm 1">
            <a:hlinkClick r:id="" action="ppaction://media"/>
            <a:extLst>
              <a:ext uri="{FF2B5EF4-FFF2-40B4-BE49-F238E27FC236}">
                <a16:creationId xmlns:a16="http://schemas.microsoft.com/office/drawing/2014/main" id="{833240AA-53A3-50C0-09B8-1B21B7DFCFE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3360" y="0"/>
            <a:ext cx="11765279" cy="5760719"/>
          </a:xfrm>
          <a:prstGeom prst="rect">
            <a:avLst/>
          </a:prstGeom>
        </p:spPr>
      </p:pic>
    </p:spTree>
    <p:extLst>
      <p:ext uri="{BB962C8B-B14F-4D97-AF65-F5344CB8AC3E}">
        <p14:creationId xmlns:p14="http://schemas.microsoft.com/office/powerpoint/2010/main" val="24085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E9DC05-B3C7-FE3A-D056-446CFD48D180}"/>
              </a:ext>
            </a:extLst>
          </p:cNvPr>
          <p:cNvSpPr txBox="1"/>
          <p:nvPr/>
        </p:nvSpPr>
        <p:spPr>
          <a:xfrm>
            <a:off x="733779" y="734427"/>
            <a:ext cx="11243733" cy="899670"/>
          </a:xfrm>
          <a:prstGeom prst="rect">
            <a:avLst/>
          </a:prstGeom>
          <a:noFill/>
        </p:spPr>
        <p:txBody>
          <a:bodyPr wrap="square">
            <a:spAutoFit/>
          </a:bodyPr>
          <a:lstStyle/>
          <a:p>
            <a:pPr algn="just">
              <a:lnSpc>
                <a:spcPct val="122000"/>
              </a:lnSpc>
              <a:tabLst>
                <a:tab pos="450215" algn="l"/>
              </a:tabLst>
            </a:pPr>
            <a:r>
              <a:rPr lang="vi-VN" sz="3200" dirty="0">
                <a:effectLst/>
                <a:latin typeface="Times New Roman" panose="02020603050405020304" pitchFamily="18" charset="0"/>
                <a:ea typeface="Arial" panose="020B0604020202020204" pitchFamily="34" charset="0"/>
                <a:cs typeface="Arial" panose="020B0604020202020204" pitchFamily="34" charset="0"/>
              </a:rPr>
              <a:t>- </a:t>
            </a:r>
            <a:r>
              <a:rPr lang="en-US" sz="3200" dirty="0">
                <a:effectLst/>
                <a:latin typeface="Times New Roman" panose="02020603050405020304" pitchFamily="18" charset="0"/>
                <a:ea typeface="Arial" panose="020B0604020202020204" pitchFamily="34" charset="0"/>
                <a:cs typeface="Arial" panose="020B0604020202020204" pitchFamily="34" charset="0"/>
              </a:rPr>
              <a:t>C</a:t>
            </a:r>
            <a:r>
              <a:rPr lang="vi-VN" sz="3200" dirty="0">
                <a:effectLst/>
                <a:latin typeface="Times New Roman" panose="02020603050405020304" pitchFamily="18" charset="0"/>
                <a:ea typeface="Arial" panose="020B0604020202020204" pitchFamily="34" charset="0"/>
                <a:cs typeface="Arial" panose="020B0604020202020204" pitchFamily="34" charset="0"/>
              </a:rPr>
              <a:t>ác nhóm làm thí nghiệm và hoàn thành nội dung  trong bảng</a:t>
            </a:r>
            <a:r>
              <a:rPr lang="en-US" sz="3200" dirty="0">
                <a:effectLst/>
                <a:latin typeface="Times New Roman" panose="02020603050405020304" pitchFamily="18" charset="0"/>
                <a:ea typeface="Arial" panose="020B0604020202020204" pitchFamily="34" charset="0"/>
                <a:cs typeface="Arial" panose="020B0604020202020204" pitchFamily="34" charset="0"/>
              </a:rPr>
              <a:t> </a:t>
            </a:r>
            <a:r>
              <a:rPr lang="en-US" sz="3200" dirty="0" err="1">
                <a:effectLst/>
                <a:latin typeface="Times New Roman" panose="02020603050405020304" pitchFamily="18" charset="0"/>
                <a:ea typeface="Arial" panose="020B0604020202020204" pitchFamily="34" charset="0"/>
                <a:cs typeface="Arial" panose="020B0604020202020204" pitchFamily="34" charset="0"/>
              </a:rPr>
              <a:t>sau</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171450" indent="-171450" algn="just">
              <a:lnSpc>
                <a:spcPct val="122000"/>
              </a:lnSpc>
              <a:buFontTx/>
              <a:buChar char="-"/>
              <a:tabLst>
                <a:tab pos="450215"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5C8BA3F-A891-91F5-F69C-9FA3090817AF}"/>
              </a:ext>
            </a:extLst>
          </p:cNvPr>
          <p:cNvGraphicFramePr>
            <a:graphicFrameLocks noGrp="1"/>
          </p:cNvGraphicFramePr>
          <p:nvPr>
            <p:extLst>
              <p:ext uri="{D42A27DB-BD31-4B8C-83A1-F6EECF244321}">
                <p14:modId xmlns:p14="http://schemas.microsoft.com/office/powerpoint/2010/main" val="3646399100"/>
              </p:ext>
            </p:extLst>
          </p:nvPr>
        </p:nvGraphicFramePr>
        <p:xfrm>
          <a:off x="390525" y="1634097"/>
          <a:ext cx="11586987" cy="4177933"/>
        </p:xfrm>
        <a:graphic>
          <a:graphicData uri="http://schemas.openxmlformats.org/drawingml/2006/table">
            <a:tbl>
              <a:tblPr firstRow="1" firstCol="1" bandRow="1">
                <a:tableStyleId>{5C22544A-7EE6-4342-B048-85BDC9FD1C3A}</a:tableStyleId>
              </a:tblPr>
              <a:tblGrid>
                <a:gridCol w="3071733">
                  <a:extLst>
                    <a:ext uri="{9D8B030D-6E8A-4147-A177-3AD203B41FA5}">
                      <a16:colId xmlns:a16="http://schemas.microsoft.com/office/drawing/2014/main" val="3882434664"/>
                    </a:ext>
                  </a:extLst>
                </a:gridCol>
                <a:gridCol w="8515254">
                  <a:extLst>
                    <a:ext uri="{9D8B030D-6E8A-4147-A177-3AD203B41FA5}">
                      <a16:colId xmlns:a16="http://schemas.microsoft.com/office/drawing/2014/main" val="1309306442"/>
                    </a:ext>
                  </a:extLst>
                </a:gridCol>
              </a:tblGrid>
              <a:tr h="478953">
                <a:tc>
                  <a:txBody>
                    <a:bodyPr/>
                    <a:lstStyle/>
                    <a:p>
                      <a:pPr algn="ctr">
                        <a:lnSpc>
                          <a:spcPct val="122000"/>
                        </a:lnSpc>
                        <a:tabLst>
                          <a:tab pos="4862830" algn="l"/>
                        </a:tabLst>
                      </a:pPr>
                      <a:r>
                        <a:rPr lang="en-US" sz="3200" dirty="0" err="1">
                          <a:effectLst/>
                          <a:latin typeface="Times New Roman" panose="02020603050405020304" pitchFamily="18" charset="0"/>
                          <a:cs typeface="Times New Roman" panose="02020603050405020304" pitchFamily="18" charset="0"/>
                        </a:rPr>
                        <a:t>Thí</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nghiệm</a:t>
                      </a:r>
                      <a:r>
                        <a:rPr lang="en-US" sz="3200" dirty="0">
                          <a:effectLst/>
                          <a:latin typeface="Times New Roman" panose="02020603050405020304" pitchFamily="18" charset="0"/>
                          <a:cs typeface="Times New Roman" panose="02020603050405020304" pitchFamily="18" charset="0"/>
                        </a:rPr>
                        <a:t> 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tabLst>
                          <a:tab pos="4862830" algn="l"/>
                        </a:tabLst>
                      </a:pPr>
                      <a:r>
                        <a:rPr lang="en-US" sz="3200" dirty="0" err="1">
                          <a:effectLst/>
                          <a:latin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cs typeface="Times New Roman" panose="02020603050405020304" pitchFamily="18" charset="0"/>
                        </a:rPr>
                        <a:t>kết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quả</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877016"/>
                  </a:ext>
                </a:extLst>
              </a:tr>
              <a:tr h="3636405">
                <a:tc>
                  <a:txBody>
                    <a:bodyPr/>
                    <a:lstStyle/>
                    <a:p>
                      <a:pPr algn="just">
                        <a:lnSpc>
                          <a:spcPct val="122000"/>
                        </a:lnSpc>
                        <a:tabLst>
                          <a:tab pos="4862830" algn="l"/>
                        </a:tabLst>
                      </a:pPr>
                      <a:r>
                        <a:rPr lang="vi-VN" sz="3200" dirty="0">
                          <a:effectLst/>
                          <a:latin typeface="Times New Roman" panose="02020603050405020304" pitchFamily="18" charset="0"/>
                          <a:cs typeface="Times New Roman" panose="02020603050405020304" pitchFamily="18" charset="0"/>
                        </a:rPr>
                        <a:t>Thí nghiệm chứng minh tinh bột được tạo thành trong quang hợp.</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2000"/>
                        </a:lnSpc>
                      </a:pPr>
                      <a:r>
                        <a:rPr lang="vi-VN"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7833707"/>
                  </a:ext>
                </a:extLst>
              </a:tr>
            </a:tbl>
          </a:graphicData>
        </a:graphic>
      </p:graphicFrame>
    </p:spTree>
    <p:extLst>
      <p:ext uri="{BB962C8B-B14F-4D97-AF65-F5344CB8AC3E}">
        <p14:creationId xmlns:p14="http://schemas.microsoft.com/office/powerpoint/2010/main" val="36823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7A5BD7-EFF4-F0FC-1BEF-D74D97E1F266}"/>
              </a:ext>
            </a:extLst>
          </p:cNvPr>
          <p:cNvSpPr txBox="1"/>
          <p:nvPr/>
        </p:nvSpPr>
        <p:spPr>
          <a:xfrm>
            <a:off x="530654" y="144407"/>
            <a:ext cx="11421859" cy="1239955"/>
          </a:xfrm>
          <a:prstGeom prst="rect">
            <a:avLst/>
          </a:prstGeom>
          <a:noFill/>
        </p:spPr>
        <p:txBody>
          <a:bodyPr wrap="square">
            <a:spAutoFit/>
          </a:bodyPr>
          <a:lstStyle/>
          <a:p>
            <a:pPr algn="just">
              <a:lnSpc>
                <a:spcPct val="122000"/>
              </a:lnSpc>
              <a:tabLst>
                <a:tab pos="540385" algn="l"/>
              </a:tabLst>
            </a:pPr>
            <a:r>
              <a:rPr lang="vi-VN" sz="3200" dirty="0">
                <a:effectLst/>
                <a:latin typeface="Times New Roman" panose="02020603050405020304" pitchFamily="18" charset="0"/>
                <a:ea typeface="Arial" panose="020B0604020202020204" pitchFamily="34" charset="0"/>
                <a:cs typeface="Arial" panose="020B0604020202020204" pitchFamily="34" charset="0"/>
              </a:rPr>
              <a:t>- HS theo dõi video, ghi nhớ các bước tiến hành; vận dụng kiến thức đã học để thực hiện nhiệm vụ của nhóm</a:t>
            </a:r>
            <a:r>
              <a:rPr lang="vi-VN" sz="1800" dirty="0">
                <a:effectLst/>
                <a:latin typeface="Times New Roman" panose="02020603050405020304" pitchFamily="18" charset="0"/>
                <a:ea typeface="Arial" panose="020B060402020202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671FD41E-F628-9A93-20D0-CACB4AB58A11}"/>
              </a:ext>
            </a:extLst>
          </p:cNvPr>
          <p:cNvGraphicFramePr>
            <a:graphicFrameLocks noGrp="1"/>
          </p:cNvGraphicFramePr>
          <p:nvPr>
            <p:extLst>
              <p:ext uri="{D42A27DB-BD31-4B8C-83A1-F6EECF244321}">
                <p14:modId xmlns:p14="http://schemas.microsoft.com/office/powerpoint/2010/main" val="1089678400"/>
              </p:ext>
            </p:extLst>
          </p:nvPr>
        </p:nvGraphicFramePr>
        <p:xfrm>
          <a:off x="135468" y="1528770"/>
          <a:ext cx="11842044" cy="5184823"/>
        </p:xfrm>
        <a:graphic>
          <a:graphicData uri="http://schemas.openxmlformats.org/drawingml/2006/table">
            <a:tbl>
              <a:tblPr firstRow="1" firstCol="1" bandRow="1">
                <a:tableStyleId>{5C22544A-7EE6-4342-B048-85BDC9FD1C3A}</a:tableStyleId>
              </a:tblPr>
              <a:tblGrid>
                <a:gridCol w="3480788">
                  <a:extLst>
                    <a:ext uri="{9D8B030D-6E8A-4147-A177-3AD203B41FA5}">
                      <a16:colId xmlns:a16="http://schemas.microsoft.com/office/drawing/2014/main" val="3882434664"/>
                    </a:ext>
                  </a:extLst>
                </a:gridCol>
                <a:gridCol w="8361256">
                  <a:extLst>
                    <a:ext uri="{9D8B030D-6E8A-4147-A177-3AD203B41FA5}">
                      <a16:colId xmlns:a16="http://schemas.microsoft.com/office/drawing/2014/main" val="1309306442"/>
                    </a:ext>
                  </a:extLst>
                </a:gridCol>
              </a:tblGrid>
              <a:tr h="672037">
                <a:tc>
                  <a:txBody>
                    <a:bodyPr/>
                    <a:lstStyle/>
                    <a:p>
                      <a:pPr algn="ctr">
                        <a:lnSpc>
                          <a:spcPct val="122000"/>
                        </a:lnSpc>
                        <a:tabLst>
                          <a:tab pos="4862830" algn="l"/>
                        </a:tabLst>
                      </a:pPr>
                      <a:r>
                        <a:rPr lang="en-US" sz="3200" dirty="0" err="1">
                          <a:effectLst/>
                          <a:latin typeface="Times New Roman" panose="02020603050405020304" pitchFamily="18" charset="0"/>
                          <a:cs typeface="Times New Roman" panose="02020603050405020304" pitchFamily="18" charset="0"/>
                        </a:rPr>
                        <a:t>Thí</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nghiệm</a:t>
                      </a:r>
                      <a:r>
                        <a:rPr lang="en-US" sz="3200" dirty="0">
                          <a:effectLst/>
                          <a:latin typeface="Times New Roman" panose="02020603050405020304" pitchFamily="18" charset="0"/>
                          <a:cs typeface="Times New Roman" panose="02020603050405020304" pitchFamily="18" charset="0"/>
                        </a:rPr>
                        <a:t> 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tabLst>
                          <a:tab pos="4862830" algn="l"/>
                        </a:tabLst>
                      </a:pPr>
                      <a:r>
                        <a:rPr lang="en-US" sz="3200" dirty="0" err="1">
                          <a:effectLst/>
                          <a:latin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cs typeface="Times New Roman" panose="02020603050405020304" pitchFamily="18" charset="0"/>
                        </a:rPr>
                        <a:t>kết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quả</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877016"/>
                  </a:ext>
                </a:extLst>
              </a:tr>
              <a:tr h="4512786">
                <a:tc>
                  <a:txBody>
                    <a:bodyPr/>
                    <a:lstStyle/>
                    <a:p>
                      <a:pPr algn="just">
                        <a:lnSpc>
                          <a:spcPct val="122000"/>
                        </a:lnSpc>
                        <a:tabLst>
                          <a:tab pos="4862830" algn="l"/>
                        </a:tabLst>
                      </a:pPr>
                      <a:r>
                        <a:rPr lang="vi-VN" sz="3200" dirty="0">
                          <a:effectLst/>
                          <a:latin typeface="Times New Roman" panose="02020603050405020304" pitchFamily="18" charset="0"/>
                          <a:cs typeface="Times New Roman" panose="02020603050405020304" pitchFamily="18" charset="0"/>
                        </a:rPr>
                        <a:t>Thí nghiệm chứng minh tinh bột được tạo thành trong quang hợp.</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vi-VN" sz="3600" kern="1200" dirty="0">
                          <a:solidFill>
                            <a:schemeClr val="dk1"/>
                          </a:solidFill>
                          <a:effectLst/>
                          <a:latin typeface="+mj-lt"/>
                          <a:ea typeface="+mn-ea"/>
                          <a:cs typeface="+mn-cs"/>
                        </a:rPr>
                        <a:t>Phần lá bị bịt kín bởi băng giấy đen không có màu xanh tím khi nhúng lá vào dung dịch iodine; các phần lá không bị bịt băng giấy đen thì có màu xanh tím.</a:t>
                      </a:r>
                      <a:endParaRPr lang="en-US" sz="3600" kern="1200" dirty="0">
                        <a:solidFill>
                          <a:schemeClr val="dk1"/>
                        </a:solidFill>
                        <a:effectLst/>
                        <a:latin typeface="+mj-lt"/>
                        <a:ea typeface="+mn-ea"/>
                        <a:cs typeface="+mn-cs"/>
                      </a:endParaRPr>
                    </a:p>
                  </a:txBody>
                  <a:tcPr marL="68580" marR="68580" marT="0" marB="0"/>
                </a:tc>
                <a:extLst>
                  <a:ext uri="{0D108BD9-81ED-4DB2-BD59-A6C34878D82A}">
                    <a16:rowId xmlns:a16="http://schemas.microsoft.com/office/drawing/2014/main" val="1827833707"/>
                  </a:ext>
                </a:extLst>
              </a:tr>
            </a:tbl>
          </a:graphicData>
        </a:graphic>
      </p:graphicFrame>
    </p:spTree>
    <p:extLst>
      <p:ext uri="{BB962C8B-B14F-4D97-AF65-F5344CB8AC3E}">
        <p14:creationId xmlns:p14="http://schemas.microsoft.com/office/powerpoint/2010/main" val="13815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284034-42A7-7492-41F4-4D3430880287}"/>
              </a:ext>
            </a:extLst>
          </p:cNvPr>
          <p:cNvSpPr txBox="1"/>
          <p:nvPr/>
        </p:nvSpPr>
        <p:spPr>
          <a:xfrm>
            <a:off x="587557" y="295895"/>
            <a:ext cx="10592840" cy="1239955"/>
          </a:xfrm>
          <a:prstGeom prst="rect">
            <a:avLst/>
          </a:prstGeom>
          <a:noFill/>
        </p:spPr>
        <p:txBody>
          <a:bodyPr wrap="square">
            <a:spAutoFit/>
          </a:bodyPr>
          <a:lstStyle/>
          <a:p>
            <a:pPr algn="just">
              <a:lnSpc>
                <a:spcPct val="122000"/>
              </a:lnSpc>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Mục đích của việc sử dụng băng giấy đen bịt kín một phần lá ở cả hai mặt là gì?</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4496109-B033-6486-AA1F-7DB328715240}"/>
              </a:ext>
            </a:extLst>
          </p:cNvPr>
          <p:cNvSpPr txBox="1"/>
          <p:nvPr/>
        </p:nvSpPr>
        <p:spPr>
          <a:xfrm>
            <a:off x="587557" y="1658928"/>
            <a:ext cx="10661468" cy="1850315"/>
          </a:xfrm>
          <a:prstGeom prst="rect">
            <a:avLst/>
          </a:prstGeom>
          <a:noFill/>
        </p:spPr>
        <p:txBody>
          <a:bodyPr wrap="square">
            <a:spAutoFit/>
          </a:bodyPr>
          <a:lstStyle/>
          <a:p>
            <a:pPr algn="just">
              <a:lnSpc>
                <a:spcPct val="122000"/>
              </a:lnSpc>
              <a:tabLst>
                <a:tab pos="540385" algn="l"/>
              </a:tabLst>
            </a:pPr>
            <a:r>
              <a:rPr lang="vi-VN" sz="3200" dirty="0">
                <a:effectLst/>
                <a:latin typeface="Times New Roman" panose="02020603050405020304" pitchFamily="18" charset="0"/>
                <a:ea typeface="Arial" panose="020B0604020202020204" pitchFamily="34" charset="0"/>
                <a:cs typeface="Arial" panose="020B0604020202020204" pitchFamily="34" charset="0"/>
              </a:rPr>
              <a:t>+ Mục đích của việc sử dụng băng giấy đen bịt kín một phần lá ở cả hai mặt là để phần lá bị kín không nhận được ánh sáng như vậy diệp lục sẽ không hấp thụ được ánh sáng.</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19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284034-42A7-7492-41F4-4D3430880287}"/>
              </a:ext>
            </a:extLst>
          </p:cNvPr>
          <p:cNvSpPr txBox="1"/>
          <p:nvPr/>
        </p:nvSpPr>
        <p:spPr>
          <a:xfrm>
            <a:off x="783771" y="219695"/>
            <a:ext cx="10455729" cy="1249509"/>
          </a:xfrm>
          <a:prstGeom prst="rect">
            <a:avLst/>
          </a:prstGeom>
          <a:noFill/>
        </p:spPr>
        <p:txBody>
          <a:bodyPr wrap="square">
            <a:spAutoFit/>
          </a:bodyPr>
          <a:lstStyle/>
          <a:p>
            <a:pPr algn="just">
              <a:lnSpc>
                <a:spcPct val="122000"/>
              </a:lnSpc>
            </a:pPr>
            <a:r>
              <a:rPr lang="en-US" sz="3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2.</a:t>
            </a:r>
            <a:r>
              <a:rPr lang="vi-VN" sz="3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Cho chiếc lá đã bỏ băng giây đen vào cốc có cồn 90</a:t>
            </a:r>
            <a:r>
              <a:rPr lang="vi-VN" sz="3200" baseline="300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0</a:t>
            </a:r>
            <a:r>
              <a:rPr lang="vi-VN" sz="3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đun sôi cách thủy có tác dụng gì?</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C77F0DB-D699-154D-9278-2EF5DC8BF202}"/>
              </a:ext>
            </a:extLst>
          </p:cNvPr>
          <p:cNvSpPr txBox="1"/>
          <p:nvPr/>
        </p:nvSpPr>
        <p:spPr>
          <a:xfrm>
            <a:off x="502104" y="1771549"/>
            <a:ext cx="10899321" cy="1249509"/>
          </a:xfrm>
          <a:prstGeom prst="rect">
            <a:avLst/>
          </a:prstGeom>
          <a:noFill/>
        </p:spPr>
        <p:txBody>
          <a:bodyPr wrap="square">
            <a:spAutoFit/>
          </a:bodyPr>
          <a:lstStyle/>
          <a:p>
            <a:pPr algn="just">
              <a:lnSpc>
                <a:spcPct val="122000"/>
              </a:lnSpc>
              <a:tabLst>
                <a:tab pos="540385" algn="l"/>
              </a:tabLst>
            </a:pPr>
            <a:r>
              <a:rPr lang="vi-VN" sz="3200" dirty="0">
                <a:effectLst/>
                <a:latin typeface="Times New Roman" panose="02020603050405020304" pitchFamily="18" charset="0"/>
                <a:ea typeface="Arial" panose="020B0604020202020204" pitchFamily="34" charset="0"/>
                <a:cs typeface="Arial" panose="020B0604020202020204" pitchFamily="34" charset="0"/>
              </a:rPr>
              <a:t>+ Cho chiếc lá đã bỏ băng giấy đen vào cốc có cồn 90</a:t>
            </a:r>
            <a:r>
              <a:rPr lang="vi-VN" sz="3200" baseline="30000" dirty="0">
                <a:effectLst/>
                <a:latin typeface="Times New Roman" panose="02020603050405020304" pitchFamily="18" charset="0"/>
                <a:ea typeface="Arial" panose="020B0604020202020204" pitchFamily="34" charset="0"/>
                <a:cs typeface="Arial" panose="020B0604020202020204" pitchFamily="34" charset="0"/>
              </a:rPr>
              <a:t>0</a:t>
            </a:r>
            <a:r>
              <a:rPr lang="vi-VN" sz="3200" dirty="0">
                <a:effectLst/>
                <a:latin typeface="Times New Roman" panose="02020603050405020304" pitchFamily="18" charset="0"/>
                <a:ea typeface="Arial" panose="020B0604020202020204" pitchFamily="34" charset="0"/>
                <a:cs typeface="Arial" panose="020B0604020202020204" pitchFamily="34" charset="0"/>
              </a:rPr>
              <a:t> đun sôi cách thủy có tác dụng phá hủy cấu trúc và tính chất của diệp lục.</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22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284034-42A7-7492-41F4-4D3430880287}"/>
              </a:ext>
            </a:extLst>
          </p:cNvPr>
          <p:cNvSpPr txBox="1"/>
          <p:nvPr/>
        </p:nvSpPr>
        <p:spPr>
          <a:xfrm>
            <a:off x="472713" y="714995"/>
            <a:ext cx="9261838" cy="1249509"/>
          </a:xfrm>
          <a:prstGeom prst="rect">
            <a:avLst/>
          </a:prstGeom>
          <a:noFill/>
        </p:spPr>
        <p:txBody>
          <a:bodyPr wrap="square">
            <a:spAutoFit/>
          </a:bodyPr>
          <a:lstStyle/>
          <a:p>
            <a:pPr algn="just">
              <a:lnSpc>
                <a:spcPct val="122000"/>
              </a:lnSpc>
            </a:pPr>
            <a:r>
              <a:rPr lang="en-US" sz="3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3.</a:t>
            </a:r>
            <a:r>
              <a:rPr lang="vi-VN" sz="3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Tinh bột được tạo thành ở phần nào của lá trong thí nghiệm trên? Vì sao em biết?</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E1FE7A-2F69-DCBF-D703-2F835B0FBD43}"/>
              </a:ext>
            </a:extLst>
          </p:cNvPr>
          <p:cNvSpPr txBox="1"/>
          <p:nvPr/>
        </p:nvSpPr>
        <p:spPr>
          <a:xfrm>
            <a:off x="364127" y="2088368"/>
            <a:ext cx="10351498" cy="1850315"/>
          </a:xfrm>
          <a:prstGeom prst="rect">
            <a:avLst/>
          </a:prstGeom>
          <a:noFill/>
        </p:spPr>
        <p:txBody>
          <a:bodyPr wrap="square">
            <a:spAutoFit/>
          </a:bodyPr>
          <a:lstStyle/>
          <a:p>
            <a:pPr algn="just">
              <a:lnSpc>
                <a:spcPct val="122000"/>
              </a:lnSpc>
              <a:tabLst>
                <a:tab pos="540385" algn="l"/>
              </a:tabLst>
            </a:pPr>
            <a:r>
              <a:rPr lang="vi-VN" sz="3200" dirty="0">
                <a:effectLst/>
                <a:latin typeface="Times New Roman" panose="02020603050405020304" pitchFamily="18" charset="0"/>
                <a:ea typeface="Arial" panose="020B0604020202020204" pitchFamily="34" charset="0"/>
                <a:cs typeface="Arial" panose="020B0604020202020204" pitchFamily="34" charset="0"/>
              </a:rPr>
              <a:t>+ Tinh bột được tạo thành ở phần lá không bị bịt băng giấy đen vì khi nhúng lá thí nghiệm vào dung dịch iodine thì phần đó có màu xanh tím.</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353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D72E11-C2B4-ADA9-6FFC-F30D207142D1}"/>
              </a:ext>
            </a:extLst>
          </p:cNvPr>
          <p:cNvSpPr txBox="1"/>
          <p:nvPr/>
        </p:nvSpPr>
        <p:spPr>
          <a:xfrm>
            <a:off x="570412" y="1456511"/>
            <a:ext cx="11573691" cy="1754326"/>
          </a:xfrm>
          <a:prstGeom prst="rect">
            <a:avLst/>
          </a:prstGeom>
          <a:noFill/>
        </p:spPr>
        <p:txBody>
          <a:bodyPr wrap="square">
            <a:spAutoFit/>
          </a:bodyPr>
          <a:lstStyle/>
          <a:p>
            <a:r>
              <a:rPr lang="en-US" sz="5400" b="1" dirty="0">
                <a:solidFill>
                  <a:srgbClr val="000000"/>
                </a:solidFill>
                <a:effectLst/>
                <a:latin typeface="Times New Roman" panose="02020603050405020304" pitchFamily="18" charset="0"/>
                <a:ea typeface="Calibri" panose="020F0502020204030204" pitchFamily="34" charset="0"/>
              </a:rPr>
              <a:t>*</a:t>
            </a:r>
            <a:r>
              <a:rPr lang="vi-VN" sz="5400" b="1" dirty="0">
                <a:solidFill>
                  <a:srgbClr val="000000"/>
                </a:solidFill>
                <a:effectLst/>
                <a:latin typeface="Times New Roman" panose="02020603050405020304" pitchFamily="18" charset="0"/>
                <a:ea typeface="Calibri" panose="020F0502020204030204" pitchFamily="34" charset="0"/>
              </a:rPr>
              <a:t> Kết luận: </a:t>
            </a:r>
            <a:r>
              <a:rPr lang="vi-VN" sz="5400" dirty="0">
                <a:solidFill>
                  <a:srgbClr val="000000"/>
                </a:solidFill>
                <a:effectLst/>
                <a:latin typeface="Times New Roman" panose="02020603050405020304" pitchFamily="18" charset="0"/>
                <a:ea typeface="Calibri" panose="020F0502020204030204" pitchFamily="34" charset="0"/>
              </a:rPr>
              <a:t>Tinh bột là sản phẩm của quang hợp.</a:t>
            </a:r>
            <a:endParaRPr lang="en-US" sz="5400" dirty="0"/>
          </a:p>
        </p:txBody>
      </p:sp>
    </p:spTree>
    <p:extLst>
      <p:ext uri="{BB962C8B-B14F-4D97-AF65-F5344CB8AC3E}">
        <p14:creationId xmlns:p14="http://schemas.microsoft.com/office/powerpoint/2010/main" val="278696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851" y="1277686"/>
            <a:ext cx="11315700" cy="1754326"/>
          </a:xfrm>
          <a:prstGeom prst="rect">
            <a:avLst/>
          </a:prstGeom>
          <a:noFill/>
          <a:ln w="38100">
            <a:solidFill>
              <a:srgbClr val="FF0000"/>
            </a:solidFill>
          </a:ln>
        </p:spPr>
        <p:txBody>
          <a:bodyPr wrap="square" rtlCol="0">
            <a:sp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a:latin typeface="Times New Roman" panose="02020603050405020304" pitchFamily="18" charset="0"/>
                <a:cs typeface="Times New Roman" panose="02020603050405020304" pitchFamily="18" charset="0"/>
              </a:rPr>
              <a:t>2</a:t>
            </a:r>
            <a:r>
              <a:rPr lang="vi-VN" sz="3600" b="1" dirty="0">
                <a:latin typeface="Times New Roman" panose="02020603050405020304" pitchFamily="18" charset="0"/>
                <a:cs typeface="Times New Roman" panose="02020603050405020304" pitchFamily="18" charset="0"/>
              </a:rPr>
              <a:t>: Thực Hành Thí Nghiệm Chứng Minh Quang Hợp Giải Phóng Khí Oxygen.</a:t>
            </a:r>
            <a:endParaRPr lang="en-US" sz="3600" dirty="0">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D4B5FD44-18E1-0B32-FF94-CA558DB4B7F4}"/>
              </a:ext>
            </a:extLst>
          </p:cNvPr>
          <p:cNvSpPr txBox="1"/>
          <p:nvPr/>
        </p:nvSpPr>
        <p:spPr>
          <a:xfrm>
            <a:off x="589156" y="3266495"/>
            <a:ext cx="11078666" cy="1249509"/>
          </a:xfrm>
          <a:prstGeom prst="rect">
            <a:avLst/>
          </a:prstGeom>
          <a:noFill/>
        </p:spPr>
        <p:txBody>
          <a:bodyPr wrap="square">
            <a:spAutoFit/>
          </a:bodyPr>
          <a:lstStyle/>
          <a:p>
            <a:pPr algn="just">
              <a:lnSpc>
                <a:spcPct val="122000"/>
              </a:lnSpc>
              <a:tabLst>
                <a:tab pos="450215" algn="l"/>
              </a:tabLst>
            </a:pPr>
            <a:r>
              <a:rPr lang="vi-VN" sz="3200" dirty="0">
                <a:effectLst/>
                <a:latin typeface="Times New Roman" panose="02020603050405020304" pitchFamily="18" charset="0"/>
                <a:ea typeface="Arial" panose="020B0604020202020204" pitchFamily="34" charset="0"/>
                <a:cs typeface="Arial" panose="020B0604020202020204" pitchFamily="34" charset="0"/>
              </a:rPr>
              <a:t>- GV yêu cầu HS nghiên cứu thông tin SGK</a:t>
            </a:r>
            <a:r>
              <a:rPr lang="en-US" sz="3200" dirty="0">
                <a:effectLst/>
                <a:latin typeface="Times New Roman" panose="02020603050405020304" pitchFamily="18" charset="0"/>
                <a:ea typeface="Arial" panose="020B0604020202020204" pitchFamily="34" charset="0"/>
                <a:cs typeface="Arial" panose="020B0604020202020204" pitchFamily="34" charset="0"/>
              </a:rPr>
              <a:t> </a:t>
            </a:r>
            <a:r>
              <a:rPr lang="vi-VN" sz="3200" dirty="0">
                <a:effectLst/>
                <a:latin typeface="Times New Roman" panose="02020603050405020304" pitchFamily="18" charset="0"/>
                <a:ea typeface="Arial" panose="020B0604020202020204" pitchFamily="34" charset="0"/>
                <a:cs typeface="Arial" panose="020B0604020202020204" pitchFamily="34" charset="0"/>
              </a:rPr>
              <a:t>cho biết: Nêu thiết bị, dụng cụ và mẫu vật để tiến hành thí nghiệm.</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F456EDDE-5AAB-320B-9D37-64816DAA476B}"/>
              </a:ext>
            </a:extLst>
          </p:cNvPr>
          <p:cNvSpPr txBox="1"/>
          <p:nvPr/>
        </p:nvSpPr>
        <p:spPr>
          <a:xfrm>
            <a:off x="524178" y="4516004"/>
            <a:ext cx="10793219" cy="1569660"/>
          </a:xfrm>
          <a:prstGeom prst="rect">
            <a:avLst/>
          </a:prstGeom>
          <a:noFill/>
        </p:spPr>
        <p:txBody>
          <a:bodyPr wrap="square">
            <a:spAutoFit/>
          </a:bodyPr>
          <a:lstStyle/>
          <a:p>
            <a:pPr algn="just"/>
            <a:r>
              <a:rPr lang="vi-VN" sz="3200" dirty="0">
                <a:latin typeface="+mj-lt"/>
              </a:rPr>
              <a:t>+ Thiết bị, dụng cụ: Cốc thủy tinh, ống nghiệm, giấy đen, que đóm.</a:t>
            </a:r>
            <a:endParaRPr lang="en-US" sz="3200" dirty="0">
              <a:latin typeface="+mj-lt"/>
            </a:endParaRPr>
          </a:p>
          <a:p>
            <a:pPr algn="just"/>
            <a:r>
              <a:rPr lang="vi-VN" sz="3200" dirty="0">
                <a:latin typeface="+mj-lt"/>
              </a:rPr>
              <a:t>+ Mẫu vật: 2 cành rong đuôi chó.</a:t>
            </a:r>
            <a:endParaRPr lang="en-US" sz="3200" dirty="0">
              <a:latin typeface="+mj-lt"/>
            </a:endParaRPr>
          </a:p>
        </p:txBody>
      </p:sp>
    </p:spTree>
    <p:extLst>
      <p:ext uri="{BB962C8B-B14F-4D97-AF65-F5344CB8AC3E}">
        <p14:creationId xmlns:p14="http://schemas.microsoft.com/office/powerpoint/2010/main" val="3513962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tgtEl>
                                          <p:spTgt spid="9">
                                            <p:txEl>
                                              <p:pRg st="0" end="0"/>
                                            </p:txEl>
                                          </p:spTgt>
                                        </p:tgtEl>
                                      </p:cBhvr>
                                    </p:animEffect>
                                    <p:anim calcmode="lin" valueType="num">
                                      <p:cBhvr>
                                        <p:cTn id="1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1000"/>
                                        <p:tgtEl>
                                          <p:spTgt spid="9">
                                            <p:txEl>
                                              <p:pRg st="1" end="1"/>
                                            </p:txEl>
                                          </p:spTgt>
                                        </p:tgtEl>
                                      </p:cBhvr>
                                    </p:animEffect>
                                    <p:anim calcmode="lin" valueType="num">
                                      <p:cBhvr>
                                        <p:cTn id="2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E9DC05-B3C7-FE3A-D056-446CFD48D180}"/>
              </a:ext>
            </a:extLst>
          </p:cNvPr>
          <p:cNvSpPr txBox="1"/>
          <p:nvPr/>
        </p:nvSpPr>
        <p:spPr>
          <a:xfrm>
            <a:off x="812800" y="102557"/>
            <a:ext cx="10893425" cy="2808910"/>
          </a:xfrm>
          <a:prstGeom prst="rect">
            <a:avLst/>
          </a:prstGeom>
          <a:noFill/>
        </p:spPr>
        <p:txBody>
          <a:bodyPr wrap="square">
            <a:spAutoFit/>
          </a:bodyPr>
          <a:lstStyle/>
          <a:p>
            <a:r>
              <a:rPr lang="vi-VN" sz="3200" dirty="0">
                <a:latin typeface="+mj-lt"/>
              </a:rPr>
              <a:t>- GV chiếu video thí nghiệm chứng minh quang hợp giải phóng khí oxygen.</a:t>
            </a:r>
            <a:endParaRPr lang="en-US" sz="3200" dirty="0">
              <a:latin typeface="+mj-lt"/>
            </a:endParaRPr>
          </a:p>
          <a:p>
            <a:pPr algn="just">
              <a:lnSpc>
                <a:spcPct val="122000"/>
              </a:lnSpc>
              <a:tabLst>
                <a:tab pos="450215" algn="l"/>
              </a:tabLst>
            </a:pPr>
            <a:r>
              <a:rPr lang="vi-VN" sz="3200" dirty="0">
                <a:effectLst/>
                <a:latin typeface="Times New Roman" panose="02020603050405020304" pitchFamily="18" charset="0"/>
                <a:ea typeface="Arial" panose="020B0604020202020204" pitchFamily="34" charset="0"/>
                <a:cs typeface="Arial" panose="020B0604020202020204" pitchFamily="34" charset="0"/>
              </a:rPr>
              <a:t>- GV yêu cầu các nhóm làm thí nghiệm và hoàn thành nội dung  trong bảng</a:t>
            </a:r>
            <a:r>
              <a:rPr lang="en-US" sz="3200" dirty="0">
                <a:effectLst/>
                <a:latin typeface="Times New Roman" panose="02020603050405020304" pitchFamily="18" charset="0"/>
                <a:ea typeface="Arial" panose="020B0604020202020204" pitchFamily="34" charset="0"/>
                <a:cs typeface="Arial" panose="020B0604020202020204" pitchFamily="34" charset="0"/>
              </a:rPr>
              <a:t> </a:t>
            </a:r>
            <a:r>
              <a:rPr lang="en-US" sz="3200" dirty="0" err="1">
                <a:effectLst/>
                <a:latin typeface="Times New Roman" panose="02020603050405020304" pitchFamily="18" charset="0"/>
                <a:ea typeface="Arial" panose="020B0604020202020204" pitchFamily="34" charset="0"/>
                <a:cs typeface="Arial" panose="020B0604020202020204" pitchFamily="34" charset="0"/>
              </a:rPr>
              <a:t>sau</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lgn="just">
              <a:lnSpc>
                <a:spcPct val="122000"/>
              </a:lnSpc>
              <a:buFontTx/>
              <a:buChar char="-"/>
              <a:tabLst>
                <a:tab pos="450215" algn="l"/>
              </a:tabLst>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171450" indent="-171450" algn="just">
              <a:lnSpc>
                <a:spcPct val="122000"/>
              </a:lnSpc>
              <a:buFontTx/>
              <a:buChar char="-"/>
              <a:tabLst>
                <a:tab pos="450215"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5C8BA3F-A891-91F5-F69C-9FA3090817AF}"/>
              </a:ext>
            </a:extLst>
          </p:cNvPr>
          <p:cNvGraphicFramePr>
            <a:graphicFrameLocks noGrp="1"/>
          </p:cNvGraphicFramePr>
          <p:nvPr>
            <p:extLst>
              <p:ext uri="{D42A27DB-BD31-4B8C-83A1-F6EECF244321}">
                <p14:modId xmlns:p14="http://schemas.microsoft.com/office/powerpoint/2010/main" val="2187694245"/>
              </p:ext>
            </p:extLst>
          </p:nvPr>
        </p:nvGraphicFramePr>
        <p:xfrm>
          <a:off x="287383" y="2578948"/>
          <a:ext cx="11690129" cy="4177933"/>
        </p:xfrm>
        <a:graphic>
          <a:graphicData uri="http://schemas.openxmlformats.org/drawingml/2006/table">
            <a:tbl>
              <a:tblPr firstRow="1" firstCol="1" bandRow="1">
                <a:tableStyleId>{5C22544A-7EE6-4342-B048-85BDC9FD1C3A}</a:tableStyleId>
              </a:tblPr>
              <a:tblGrid>
                <a:gridCol w="3328873">
                  <a:extLst>
                    <a:ext uri="{9D8B030D-6E8A-4147-A177-3AD203B41FA5}">
                      <a16:colId xmlns:a16="http://schemas.microsoft.com/office/drawing/2014/main" val="3882434664"/>
                    </a:ext>
                  </a:extLst>
                </a:gridCol>
                <a:gridCol w="8361256">
                  <a:extLst>
                    <a:ext uri="{9D8B030D-6E8A-4147-A177-3AD203B41FA5}">
                      <a16:colId xmlns:a16="http://schemas.microsoft.com/office/drawing/2014/main" val="1309306442"/>
                    </a:ext>
                  </a:extLst>
                </a:gridCol>
              </a:tblGrid>
              <a:tr h="478953">
                <a:tc>
                  <a:txBody>
                    <a:bodyPr/>
                    <a:lstStyle/>
                    <a:p>
                      <a:pPr algn="ctr">
                        <a:lnSpc>
                          <a:spcPct val="122000"/>
                        </a:lnSpc>
                        <a:tabLst>
                          <a:tab pos="4862830" algn="l"/>
                        </a:tabLst>
                      </a:pPr>
                      <a:r>
                        <a:rPr lang="en-US" sz="3200" dirty="0" err="1">
                          <a:effectLst/>
                          <a:latin typeface="Times New Roman" panose="02020603050405020304" pitchFamily="18" charset="0"/>
                          <a:cs typeface="Times New Roman" panose="02020603050405020304" pitchFamily="18" charset="0"/>
                        </a:rPr>
                        <a:t>Thí</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nghiệm</a:t>
                      </a:r>
                      <a:r>
                        <a:rPr lang="en-US" sz="3200" dirty="0">
                          <a:effectLst/>
                          <a:latin typeface="Times New Roman" panose="02020603050405020304" pitchFamily="18" charset="0"/>
                          <a:cs typeface="Times New Roman" panose="02020603050405020304" pitchFamily="18" charset="0"/>
                        </a:rPr>
                        <a:t> 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tabLst>
                          <a:tab pos="4862830" algn="l"/>
                        </a:tabLst>
                      </a:pPr>
                      <a:r>
                        <a:rPr lang="en-US" sz="3200" dirty="0" err="1">
                          <a:effectLst/>
                          <a:latin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cs typeface="Times New Roman" panose="02020603050405020304" pitchFamily="18" charset="0"/>
                        </a:rPr>
                        <a:t>kết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quả</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877016"/>
                  </a:ext>
                </a:extLst>
              </a:tr>
              <a:tr h="3636405">
                <a:tc>
                  <a:txBody>
                    <a:bodyPr/>
                    <a:lstStyle/>
                    <a:p>
                      <a:pPr algn="just">
                        <a:lnSpc>
                          <a:spcPct val="122000"/>
                        </a:lnSpc>
                        <a:tabLst>
                          <a:tab pos="4862830" algn="l"/>
                        </a:tabLst>
                      </a:pPr>
                      <a:r>
                        <a:rPr lang="vi-VN" sz="3200" b="1" kern="1200" dirty="0">
                          <a:solidFill>
                            <a:schemeClr val="lt1"/>
                          </a:solidFill>
                          <a:effectLst/>
                          <a:latin typeface="+mn-lt"/>
                          <a:ea typeface="+mn-ea"/>
                          <a:cs typeface="+mn-cs"/>
                        </a:rPr>
                        <a:t>Thí nghiệm chứng minh quang hợp</a:t>
                      </a:r>
                      <a:r>
                        <a:rPr lang="en-US" sz="3200" b="1" kern="1200" dirty="0">
                          <a:solidFill>
                            <a:schemeClr val="lt1"/>
                          </a:solidFill>
                          <a:effectLst/>
                          <a:latin typeface="+mn-lt"/>
                          <a:ea typeface="+mn-ea"/>
                          <a:cs typeface="+mn-cs"/>
                        </a:rPr>
                        <a:t> </a:t>
                      </a:r>
                      <a:r>
                        <a:rPr lang="en-US" sz="3200" b="1" kern="1200" dirty="0" err="1">
                          <a:solidFill>
                            <a:schemeClr val="lt1"/>
                          </a:solidFill>
                          <a:effectLst/>
                          <a:latin typeface="+mn-lt"/>
                          <a:ea typeface="+mn-ea"/>
                          <a:cs typeface="+mn-cs"/>
                        </a:rPr>
                        <a:t>giải</a:t>
                      </a:r>
                      <a:r>
                        <a:rPr lang="en-US" sz="3200" b="1" kern="1200" dirty="0">
                          <a:solidFill>
                            <a:schemeClr val="lt1"/>
                          </a:solidFill>
                          <a:effectLst/>
                          <a:latin typeface="+mn-lt"/>
                          <a:ea typeface="+mn-ea"/>
                          <a:cs typeface="+mn-cs"/>
                        </a:rPr>
                        <a:t> </a:t>
                      </a:r>
                      <a:r>
                        <a:rPr lang="en-US" sz="3200" b="1" kern="1200" dirty="0" err="1">
                          <a:solidFill>
                            <a:schemeClr val="lt1"/>
                          </a:solidFill>
                          <a:effectLst/>
                          <a:latin typeface="+mn-lt"/>
                          <a:ea typeface="+mn-ea"/>
                          <a:cs typeface="+mn-cs"/>
                        </a:rPr>
                        <a:t>phóng</a:t>
                      </a:r>
                      <a:r>
                        <a:rPr lang="en-US" sz="3200" b="1" kern="1200" dirty="0">
                          <a:solidFill>
                            <a:schemeClr val="lt1"/>
                          </a:solidFill>
                          <a:effectLst/>
                          <a:latin typeface="+mn-lt"/>
                          <a:ea typeface="+mn-ea"/>
                          <a:cs typeface="+mn-cs"/>
                        </a:rPr>
                        <a:t> </a:t>
                      </a:r>
                      <a:r>
                        <a:rPr lang="en-US" sz="3200" b="1" kern="1200" dirty="0" err="1">
                          <a:solidFill>
                            <a:schemeClr val="lt1"/>
                          </a:solidFill>
                          <a:effectLst/>
                          <a:latin typeface="+mn-lt"/>
                          <a:ea typeface="+mn-ea"/>
                          <a:cs typeface="+mn-cs"/>
                        </a:rPr>
                        <a:t>khí</a:t>
                      </a:r>
                      <a:r>
                        <a:rPr lang="en-US" sz="3200" b="1" kern="1200" dirty="0">
                          <a:solidFill>
                            <a:schemeClr val="lt1"/>
                          </a:solidFill>
                          <a:effectLst/>
                          <a:latin typeface="+mn-lt"/>
                          <a:ea typeface="+mn-ea"/>
                          <a:cs typeface="+mn-cs"/>
                        </a:rPr>
                        <a:t> oxygen</a:t>
                      </a:r>
                      <a:r>
                        <a:rPr lang="vi-VN" sz="3200" b="1" kern="1200" dirty="0">
                          <a:solidFill>
                            <a:schemeClr val="lt1"/>
                          </a:solidFill>
                          <a:effectLst/>
                          <a:latin typeface="+mn-lt"/>
                          <a:ea typeface="+mn-ea"/>
                          <a:cs typeface="+mn-cs"/>
                        </a:rPr>
                        <a:t>.</a:t>
                      </a:r>
                      <a:endParaRPr lang="en-US" sz="3200" b="1" kern="1200" dirty="0">
                        <a:solidFill>
                          <a:schemeClr val="l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2000"/>
                        </a:lnSpc>
                      </a:pPr>
                      <a:r>
                        <a:rPr lang="vi-VN"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7833707"/>
                  </a:ext>
                </a:extLst>
              </a:tr>
            </a:tbl>
          </a:graphicData>
        </a:graphic>
      </p:graphicFrame>
    </p:spTree>
    <p:extLst>
      <p:ext uri="{BB962C8B-B14F-4D97-AF65-F5344CB8AC3E}">
        <p14:creationId xmlns:p14="http://schemas.microsoft.com/office/powerpoint/2010/main" val="399160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í nghiệm 2">
            <a:hlinkClick r:id="" action="ppaction://media"/>
            <a:extLst>
              <a:ext uri="{FF2B5EF4-FFF2-40B4-BE49-F238E27FC236}">
                <a16:creationId xmlns:a16="http://schemas.microsoft.com/office/drawing/2014/main" id="{C37D8C9D-E4CF-B5CD-394B-736F5D994AF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220178"/>
          </a:xfrm>
          <a:prstGeom prst="rect">
            <a:avLst/>
          </a:prstGeom>
        </p:spPr>
      </p:pic>
    </p:spTree>
    <p:extLst>
      <p:ext uri="{BB962C8B-B14F-4D97-AF65-F5344CB8AC3E}">
        <p14:creationId xmlns:p14="http://schemas.microsoft.com/office/powerpoint/2010/main" val="20152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Isosceles Triangle 48"/>
          <p:cNvSpPr/>
          <p:nvPr/>
        </p:nvSpPr>
        <p:spPr>
          <a:xfrm>
            <a:off x="3729858" y="4992693"/>
            <a:ext cx="3900652" cy="1850431"/>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085521" y="527158"/>
            <a:ext cx="393056" cy="584775"/>
          </a:xfrm>
          <a:prstGeom prst="rect">
            <a:avLst/>
          </a:prstGeom>
          <a:noFill/>
        </p:spPr>
        <p:txBody>
          <a:bodyPr wrap="none" rtlCol="0">
            <a:spAutoFit/>
          </a:bodyPr>
          <a:lstStyle/>
          <a:p>
            <a:r>
              <a:rPr lang="en-US" sz="3200" b="1" dirty="0">
                <a:solidFill>
                  <a:schemeClr val="bg1">
                    <a:lumMod val="50000"/>
                  </a:schemeClr>
                </a:solidFill>
              </a:rPr>
              <a:t>1</a:t>
            </a:r>
          </a:p>
        </p:txBody>
      </p:sp>
      <p:sp>
        <p:nvSpPr>
          <p:cNvPr id="48" name="Isosceles Triangle 47"/>
          <p:cNvSpPr/>
          <p:nvPr/>
        </p:nvSpPr>
        <p:spPr>
          <a:xfrm>
            <a:off x="2701" y="4319752"/>
            <a:ext cx="5350548" cy="2538248"/>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a:hlinkClick r:id="rId2" action="ppaction://hlinksldjump"/>
          </p:cNvPr>
          <p:cNvSpPr/>
          <p:nvPr/>
        </p:nvSpPr>
        <p:spPr>
          <a:xfrm>
            <a:off x="1710557" y="1089396"/>
            <a:ext cx="1208079" cy="1050893"/>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533330" y="1386299"/>
            <a:ext cx="393056" cy="584775"/>
          </a:xfrm>
          <a:prstGeom prst="rect">
            <a:avLst/>
          </a:prstGeom>
          <a:noFill/>
        </p:spPr>
        <p:txBody>
          <a:bodyPr wrap="none" rtlCol="0">
            <a:spAutoFit/>
          </a:bodyPr>
          <a:lstStyle/>
          <a:p>
            <a:r>
              <a:rPr lang="en-US" sz="3200" b="1">
                <a:solidFill>
                  <a:schemeClr val="bg1">
                    <a:lumMod val="50000"/>
                  </a:schemeClr>
                </a:solidFill>
              </a:rPr>
              <a:t>2</a:t>
            </a:r>
          </a:p>
        </p:txBody>
      </p:sp>
      <p:sp>
        <p:nvSpPr>
          <p:cNvPr id="53" name="5-Point Star 52">
            <a:hlinkClick r:id="rId3" action="ppaction://hlinksldjump"/>
          </p:cNvPr>
          <p:cNvSpPr/>
          <p:nvPr/>
        </p:nvSpPr>
        <p:spPr>
          <a:xfrm>
            <a:off x="3300287" y="1820576"/>
            <a:ext cx="1050914" cy="173100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46086" y="522451"/>
            <a:ext cx="393056" cy="584775"/>
          </a:xfrm>
          <a:prstGeom prst="rect">
            <a:avLst/>
          </a:prstGeom>
          <a:noFill/>
        </p:spPr>
        <p:txBody>
          <a:bodyPr wrap="none" rtlCol="0">
            <a:spAutoFit/>
          </a:bodyPr>
          <a:lstStyle/>
          <a:p>
            <a:r>
              <a:rPr lang="en-US" sz="3200" b="1">
                <a:solidFill>
                  <a:schemeClr val="bg1">
                    <a:lumMod val="50000"/>
                  </a:schemeClr>
                </a:solidFill>
              </a:rPr>
              <a:t>5</a:t>
            </a:r>
          </a:p>
        </p:txBody>
      </p:sp>
      <p:sp>
        <p:nvSpPr>
          <p:cNvPr id="55" name="5-Point Star 54">
            <a:hlinkClick r:id="rId4" action="ppaction://hlinksldjump"/>
          </p:cNvPr>
          <p:cNvSpPr/>
          <p:nvPr/>
        </p:nvSpPr>
        <p:spPr>
          <a:xfrm>
            <a:off x="6113043" y="956728"/>
            <a:ext cx="859141" cy="859141"/>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a:hlinkClick r:id="rId5" action="ppaction://hlinksldjump"/>
          </p:cNvPr>
          <p:cNvSpPr/>
          <p:nvPr/>
        </p:nvSpPr>
        <p:spPr>
          <a:xfrm>
            <a:off x="8925799" y="2250146"/>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088705" y="2320091"/>
            <a:ext cx="393056" cy="584775"/>
          </a:xfrm>
          <a:prstGeom prst="rect">
            <a:avLst/>
          </a:prstGeom>
          <a:noFill/>
        </p:spPr>
        <p:txBody>
          <a:bodyPr wrap="none" rtlCol="0">
            <a:spAutoFit/>
          </a:bodyPr>
          <a:lstStyle/>
          <a:p>
            <a:r>
              <a:rPr lang="en-US" sz="3200" b="1" dirty="0">
                <a:solidFill>
                  <a:schemeClr val="bg1">
                    <a:lumMod val="50000"/>
                  </a:schemeClr>
                </a:solidFill>
              </a:rPr>
              <a:t>4</a:t>
            </a:r>
          </a:p>
        </p:txBody>
      </p:sp>
      <p:sp>
        <p:nvSpPr>
          <p:cNvPr id="59" name="5-Point Star 58">
            <a:hlinkClick r:id="rId6" action="ppaction://hlinksldjump"/>
          </p:cNvPr>
          <p:cNvSpPr/>
          <p:nvPr/>
        </p:nvSpPr>
        <p:spPr>
          <a:xfrm>
            <a:off x="6748515" y="2750913"/>
            <a:ext cx="1352759" cy="110663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a:hlinkClick r:id="" action="ppaction://noaction"/>
          </p:cNvPr>
          <p:cNvSpPr/>
          <p:nvPr/>
        </p:nvSpPr>
        <p:spPr>
          <a:xfrm>
            <a:off x="10092562" y="677655"/>
            <a:ext cx="859141" cy="859141"/>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50954" y="1815868"/>
            <a:ext cx="393056" cy="584775"/>
          </a:xfrm>
          <a:prstGeom prst="rect">
            <a:avLst/>
          </a:prstGeom>
          <a:noFill/>
        </p:spPr>
        <p:txBody>
          <a:bodyPr wrap="none" rtlCol="0">
            <a:spAutoFit/>
          </a:bodyPr>
          <a:lstStyle/>
          <a:p>
            <a:r>
              <a:rPr lang="en-US" sz="3200" b="1">
                <a:solidFill>
                  <a:schemeClr val="bg1">
                    <a:lumMod val="50000"/>
                  </a:schemeClr>
                </a:solidFill>
              </a:rPr>
              <a:t>3</a:t>
            </a:r>
          </a:p>
        </p:txBody>
      </p:sp>
      <p:sp>
        <p:nvSpPr>
          <p:cNvPr id="63" name="5-Point Star 62">
            <a:hlinkClick r:id="rId5" action="ppaction://hlinksldjump"/>
          </p:cNvPr>
          <p:cNvSpPr/>
          <p:nvPr/>
        </p:nvSpPr>
        <p:spPr>
          <a:xfrm>
            <a:off x="109572" y="2250146"/>
            <a:ext cx="1710903" cy="11788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5-Point Star 64">
            <a:hlinkClick r:id="" action="ppaction://noaction"/>
          </p:cNvPr>
          <p:cNvSpPr/>
          <p:nvPr/>
        </p:nvSpPr>
        <p:spPr>
          <a:xfrm>
            <a:off x="4503501" y="434277"/>
            <a:ext cx="522451" cy="52245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a:hlinkClick r:id="" action="ppaction://noaction"/>
          </p:cNvPr>
          <p:cNvSpPr/>
          <p:nvPr/>
        </p:nvSpPr>
        <p:spPr>
          <a:xfrm>
            <a:off x="8020447" y="828154"/>
            <a:ext cx="558146" cy="558146"/>
          </a:xfrm>
          <a:prstGeom prst="star5">
            <a:avLst>
              <a:gd name="adj" fmla="val 293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a:hlinkClick r:id="" action="ppaction://noaction"/>
          </p:cNvPr>
          <p:cNvSpPr/>
          <p:nvPr/>
        </p:nvSpPr>
        <p:spPr>
          <a:xfrm>
            <a:off x="5027666" y="2446482"/>
            <a:ext cx="859141" cy="859141"/>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69">
            <a:hlinkClick r:id="" action="ppaction://noaction"/>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pipi</a:t>
            </a:r>
          </a:p>
        </p:txBody>
      </p:sp>
      <p:sp>
        <p:nvSpPr>
          <p:cNvPr id="71" name="Rectangle 70"/>
          <p:cNvSpPr/>
          <p:nvPr/>
        </p:nvSpPr>
        <p:spPr>
          <a:xfrm>
            <a:off x="24712" y="5537141"/>
            <a:ext cx="6548588" cy="830997"/>
          </a:xfrm>
          <a:prstGeom prst="rect">
            <a:avLst/>
          </a:prstGeom>
          <a:noFill/>
        </p:spPr>
        <p:txBody>
          <a:bodyPr wrap="none" lIns="91440" tIns="45720" rIns="91440" bIns="45720">
            <a:spAutoFit/>
          </a:bodyPr>
          <a:lstStyle/>
          <a:p>
            <a:pPr algn="ctr"/>
            <a:r>
              <a:rPr lang="en-US" sz="4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NGÔI SAO MAY MẮN</a:t>
            </a:r>
          </a:p>
        </p:txBody>
      </p:sp>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3474" y="3081916"/>
            <a:ext cx="149974" cy="132669"/>
          </a:xfrm>
          <a:prstGeom prst="rect">
            <a:avLst/>
          </a:prstGeom>
        </p:spPr>
      </p:pic>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7130" y="1336023"/>
            <a:ext cx="247650" cy="219075"/>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77166" y="1866180"/>
            <a:ext cx="206475" cy="182651"/>
          </a:xfrm>
          <a:prstGeom prst="rect">
            <a:avLst/>
          </a:prstGeom>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8480" y="1889180"/>
            <a:ext cx="174279" cy="154170"/>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3742" y="4285462"/>
            <a:ext cx="992305" cy="128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4936" y="4144617"/>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2480" y="365681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2435" y="3743325"/>
            <a:ext cx="311150" cy="24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7951" y="3823256"/>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9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500" fill="hold"/>
                                        <p:tgtEl>
                                          <p:spTgt spid="61"/>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750" fill="hold"/>
                                        <p:tgtEl>
                                          <p:spTgt spid="63"/>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2000" fill="hold"/>
                                        <p:tgtEl>
                                          <p:spTgt spid="65"/>
                                        </p:tgtEl>
                                        <p:attrNameLst>
                                          <p:attrName>r</p:attrName>
                                        </p:attrNameLst>
                                      </p:cBhvr>
                                    </p:animRot>
                                  </p:childTnLst>
                                </p:cTn>
                              </p:par>
                              <p:par>
                                <p:cTn id="27" presetID="8" presetClass="emph" presetSubtype="0" repeatCount="indefinite" fill="hold" grpId="1" nodeType="withEffect">
                                  <p:stCondLst>
                                    <p:cond delay="0"/>
                                  </p:stCondLst>
                                  <p:childTnLst>
                                    <p:animRot by="21600000">
                                      <p:cBhvr>
                                        <p:cTn id="28" dur="2250" fill="hold"/>
                                        <p:tgtEl>
                                          <p:spTgt spid="67"/>
                                        </p:tgtEl>
                                        <p:attrNameLst>
                                          <p:attrName>r</p:attrName>
                                        </p:attrNameLst>
                                      </p:cBhvr>
                                    </p:animRot>
                                  </p:childTnLst>
                                </p:cTn>
                              </p:par>
                              <p:par>
                                <p:cTn id="29" presetID="8" presetClass="emph" presetSubtype="0" repeatCount="indefinite" fill="hold" grpId="1" nodeType="withEffect">
                                  <p:stCondLst>
                                    <p:cond delay="0"/>
                                  </p:stCondLst>
                                  <p:childTnLst>
                                    <p:animRot by="21600000">
                                      <p:cBhvr>
                                        <p:cTn id="30" dur="2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1"/>
                    </p:tgtEl>
                  </p:cond>
                </p:stCondLst>
                <p:endSync evt="end" delay="0">
                  <p:rtn val="all"/>
                </p:endSync>
                <p:childTnLst>
                  <p:par>
                    <p:cTn id="32" fill="hold">
                      <p:stCondLst>
                        <p:cond delay="0"/>
                      </p:stCondLst>
                      <p:childTnLst>
                        <p:par>
                          <p:cTn id="33" fill="hold">
                            <p:stCondLst>
                              <p:cond delay="0"/>
                            </p:stCondLst>
                            <p:childTnLst>
                              <p:par>
                                <p:cTn id="34" presetID="23" presetClass="exit" presetSubtype="544" fill="hold" grpId="0" nodeType="clickEffect">
                                  <p:stCondLst>
                                    <p:cond delay="0"/>
                                  </p:stCondLst>
                                  <p:childTnLst>
                                    <p:anim calcmode="lin" valueType="num">
                                      <p:cBhvr>
                                        <p:cTn id="35" dur="500"/>
                                        <p:tgtEl>
                                          <p:spTgt spid="51"/>
                                        </p:tgtEl>
                                        <p:attrNameLst>
                                          <p:attrName>ppt_w</p:attrName>
                                        </p:attrNameLst>
                                      </p:cBhvr>
                                      <p:tavLst>
                                        <p:tav tm="0">
                                          <p:val>
                                            <p:strVal val="ppt_w"/>
                                          </p:val>
                                        </p:tav>
                                        <p:tav tm="100000">
                                          <p:val>
                                            <p:fltVal val="0"/>
                                          </p:val>
                                        </p:tav>
                                      </p:tavLst>
                                    </p:anim>
                                    <p:anim calcmode="lin" valueType="num">
                                      <p:cBhvr>
                                        <p:cTn id="36" dur="500"/>
                                        <p:tgtEl>
                                          <p:spTgt spid="51"/>
                                        </p:tgtEl>
                                        <p:attrNameLst>
                                          <p:attrName>ppt_h</p:attrName>
                                        </p:attrNameLst>
                                      </p:cBhvr>
                                      <p:tavLst>
                                        <p:tav tm="0">
                                          <p:val>
                                            <p:strVal val="ppt_h"/>
                                          </p:val>
                                        </p:tav>
                                        <p:tav tm="100000">
                                          <p:val>
                                            <p:fltVal val="0"/>
                                          </p:val>
                                        </p:tav>
                                      </p:tavLst>
                                    </p:anim>
                                    <p:anim calcmode="lin" valueType="num">
                                      <p:cBhvr>
                                        <p:cTn id="37" dur="500"/>
                                        <p:tgtEl>
                                          <p:spTgt spid="51"/>
                                        </p:tgtEl>
                                        <p:attrNameLst>
                                          <p:attrName>ppt_x</p:attrName>
                                        </p:attrNameLst>
                                      </p:cBhvr>
                                      <p:tavLst>
                                        <p:tav tm="0">
                                          <p:val>
                                            <p:strVal val="ppt_x"/>
                                          </p:val>
                                        </p:tav>
                                        <p:tav tm="100000">
                                          <p:val>
                                            <p:fltVal val="0.5"/>
                                          </p:val>
                                        </p:tav>
                                      </p:tavLst>
                                    </p:anim>
                                    <p:anim calcmode="lin" valueType="num">
                                      <p:cBhvr>
                                        <p:cTn id="38" dur="500"/>
                                        <p:tgtEl>
                                          <p:spTgt spid="51"/>
                                        </p:tgtEl>
                                        <p:attrNameLst>
                                          <p:attrName>ppt_y</p:attrName>
                                        </p:attrNameLst>
                                      </p:cBhvr>
                                      <p:tavLst>
                                        <p:tav tm="0">
                                          <p:val>
                                            <p:strVal val="ppt_y"/>
                                          </p:val>
                                        </p:tav>
                                        <p:tav tm="100000">
                                          <p:val>
                                            <p:fltVal val="0.5"/>
                                          </p:val>
                                        </p:tav>
                                      </p:tavLst>
                                    </p:anim>
                                    <p:set>
                                      <p:cBhvr>
                                        <p:cTn id="39" dur="1" fill="hold">
                                          <p:stCondLst>
                                            <p:cond delay="499"/>
                                          </p:stCondLst>
                                        </p:cTn>
                                        <p:tgtEl>
                                          <p:spTgt spid="51"/>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
                                        <p:tgtEl>
                                          <p:spTgt spid="29"/>
                                        </p:tgtEl>
                                      </p:cBhvr>
                                    </p:animEffect>
                                    <p:set>
                                      <p:cBhvr>
                                        <p:cTn id="4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3" restart="whenNotActive" fill="hold" evtFilter="cancelBubble" nodeType="interactiveSeq">
                <p:stCondLst>
                  <p:cond evt="onClick" delay="0">
                    <p:tgtEl>
                      <p:spTgt spid="53"/>
                    </p:tgtEl>
                  </p:cond>
                </p:stCondLst>
                <p:endSync evt="end" delay="0">
                  <p:rtn val="all"/>
                </p:endSync>
                <p:childTnLst>
                  <p:par>
                    <p:cTn id="44" fill="hold">
                      <p:stCondLst>
                        <p:cond delay="0"/>
                      </p:stCondLst>
                      <p:childTnLst>
                        <p:par>
                          <p:cTn id="45" fill="hold">
                            <p:stCondLst>
                              <p:cond delay="0"/>
                            </p:stCondLst>
                            <p:childTnLst>
                              <p:par>
                                <p:cTn id="46" presetID="23" presetClass="exit" presetSubtype="544" fill="hold" grpId="0" nodeType="clickEffect">
                                  <p:stCondLst>
                                    <p:cond delay="0"/>
                                  </p:stCondLst>
                                  <p:childTnLst>
                                    <p:anim calcmode="lin" valueType="num">
                                      <p:cBhvr>
                                        <p:cTn id="47" dur="500"/>
                                        <p:tgtEl>
                                          <p:spTgt spid="53"/>
                                        </p:tgtEl>
                                        <p:attrNameLst>
                                          <p:attrName>ppt_w</p:attrName>
                                        </p:attrNameLst>
                                      </p:cBhvr>
                                      <p:tavLst>
                                        <p:tav tm="0">
                                          <p:val>
                                            <p:strVal val="ppt_w"/>
                                          </p:val>
                                        </p:tav>
                                        <p:tav tm="100000">
                                          <p:val>
                                            <p:fltVal val="0"/>
                                          </p:val>
                                        </p:tav>
                                      </p:tavLst>
                                    </p:anim>
                                    <p:anim calcmode="lin" valueType="num">
                                      <p:cBhvr>
                                        <p:cTn id="48" dur="500"/>
                                        <p:tgtEl>
                                          <p:spTgt spid="53"/>
                                        </p:tgtEl>
                                        <p:attrNameLst>
                                          <p:attrName>ppt_h</p:attrName>
                                        </p:attrNameLst>
                                      </p:cBhvr>
                                      <p:tavLst>
                                        <p:tav tm="0">
                                          <p:val>
                                            <p:strVal val="ppt_h"/>
                                          </p:val>
                                        </p:tav>
                                        <p:tav tm="100000">
                                          <p:val>
                                            <p:fltVal val="0"/>
                                          </p:val>
                                        </p:tav>
                                      </p:tavLst>
                                    </p:anim>
                                    <p:anim calcmode="lin" valueType="num">
                                      <p:cBhvr>
                                        <p:cTn id="49" dur="500"/>
                                        <p:tgtEl>
                                          <p:spTgt spid="53"/>
                                        </p:tgtEl>
                                        <p:attrNameLst>
                                          <p:attrName>ppt_x</p:attrName>
                                        </p:attrNameLst>
                                      </p:cBhvr>
                                      <p:tavLst>
                                        <p:tav tm="0">
                                          <p:val>
                                            <p:strVal val="ppt_x"/>
                                          </p:val>
                                        </p:tav>
                                        <p:tav tm="100000">
                                          <p:val>
                                            <p:fltVal val="0.5"/>
                                          </p:val>
                                        </p:tav>
                                      </p:tavLst>
                                    </p:anim>
                                    <p:anim calcmode="lin" valueType="num">
                                      <p:cBhvr>
                                        <p:cTn id="50" dur="500"/>
                                        <p:tgtEl>
                                          <p:spTgt spid="53"/>
                                        </p:tgtEl>
                                        <p:attrNameLst>
                                          <p:attrName>ppt_y</p:attrName>
                                        </p:attrNameLst>
                                      </p:cBhvr>
                                      <p:tavLst>
                                        <p:tav tm="0">
                                          <p:val>
                                            <p:strVal val="ppt_y"/>
                                          </p:val>
                                        </p:tav>
                                        <p:tav tm="100000">
                                          <p:val>
                                            <p:fltVal val="0.5"/>
                                          </p:val>
                                        </p:tav>
                                      </p:tavLst>
                                    </p:anim>
                                    <p:set>
                                      <p:cBhvr>
                                        <p:cTn id="51" dur="1" fill="hold">
                                          <p:stCondLst>
                                            <p:cond delay="499"/>
                                          </p:stCondLst>
                                        </p:cTn>
                                        <p:tgtEl>
                                          <p:spTgt spid="5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
                                        <p:tgtEl>
                                          <p:spTgt spid="52"/>
                                        </p:tgtEl>
                                      </p:cBhvr>
                                    </p:animEffect>
                                    <p:set>
                                      <p:cBhvr>
                                        <p:cTn id="54"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5" restart="whenNotActive" fill="hold" evtFilter="cancelBubble" nodeType="interactiveSeq">
                <p:stCondLst>
                  <p:cond evt="onClick" delay="0">
                    <p:tgtEl>
                      <p:spTgt spid="55"/>
                    </p:tgtEl>
                  </p:cond>
                </p:stCondLst>
                <p:endSync evt="end" delay="0">
                  <p:rtn val="all"/>
                </p:endSync>
                <p:childTnLst>
                  <p:par>
                    <p:cTn id="56" fill="hold">
                      <p:stCondLst>
                        <p:cond delay="0"/>
                      </p:stCondLst>
                      <p:childTnLst>
                        <p:par>
                          <p:cTn id="57" fill="hold">
                            <p:stCondLst>
                              <p:cond delay="0"/>
                            </p:stCondLst>
                            <p:childTnLst>
                              <p:par>
                                <p:cTn id="58" presetID="23" presetClass="exit" presetSubtype="544" fill="hold" grpId="0" nodeType="clickEffect">
                                  <p:stCondLst>
                                    <p:cond delay="0"/>
                                  </p:stCondLst>
                                  <p:childTnLst>
                                    <p:anim calcmode="lin" valueType="num">
                                      <p:cBhvr>
                                        <p:cTn id="59" dur="500"/>
                                        <p:tgtEl>
                                          <p:spTgt spid="55"/>
                                        </p:tgtEl>
                                        <p:attrNameLst>
                                          <p:attrName>ppt_w</p:attrName>
                                        </p:attrNameLst>
                                      </p:cBhvr>
                                      <p:tavLst>
                                        <p:tav tm="0">
                                          <p:val>
                                            <p:strVal val="ppt_w"/>
                                          </p:val>
                                        </p:tav>
                                        <p:tav tm="100000">
                                          <p:val>
                                            <p:fltVal val="0"/>
                                          </p:val>
                                        </p:tav>
                                      </p:tavLst>
                                    </p:anim>
                                    <p:anim calcmode="lin" valueType="num">
                                      <p:cBhvr>
                                        <p:cTn id="60" dur="500"/>
                                        <p:tgtEl>
                                          <p:spTgt spid="55"/>
                                        </p:tgtEl>
                                        <p:attrNameLst>
                                          <p:attrName>ppt_h</p:attrName>
                                        </p:attrNameLst>
                                      </p:cBhvr>
                                      <p:tavLst>
                                        <p:tav tm="0">
                                          <p:val>
                                            <p:strVal val="ppt_h"/>
                                          </p:val>
                                        </p:tav>
                                        <p:tav tm="100000">
                                          <p:val>
                                            <p:fltVal val="0"/>
                                          </p:val>
                                        </p:tav>
                                      </p:tavLst>
                                    </p:anim>
                                    <p:anim calcmode="lin" valueType="num">
                                      <p:cBhvr>
                                        <p:cTn id="61" dur="500"/>
                                        <p:tgtEl>
                                          <p:spTgt spid="55"/>
                                        </p:tgtEl>
                                        <p:attrNameLst>
                                          <p:attrName>ppt_x</p:attrName>
                                        </p:attrNameLst>
                                      </p:cBhvr>
                                      <p:tavLst>
                                        <p:tav tm="0">
                                          <p:val>
                                            <p:strVal val="ppt_x"/>
                                          </p:val>
                                        </p:tav>
                                        <p:tav tm="100000">
                                          <p:val>
                                            <p:fltVal val="0.5"/>
                                          </p:val>
                                        </p:tav>
                                      </p:tavLst>
                                    </p:anim>
                                    <p:anim calcmode="lin" valueType="num">
                                      <p:cBhvr>
                                        <p:cTn id="62" dur="500"/>
                                        <p:tgtEl>
                                          <p:spTgt spid="55"/>
                                        </p:tgtEl>
                                        <p:attrNameLst>
                                          <p:attrName>ppt_y</p:attrName>
                                        </p:attrNameLst>
                                      </p:cBhvr>
                                      <p:tavLst>
                                        <p:tav tm="0">
                                          <p:val>
                                            <p:strVal val="ppt_y"/>
                                          </p:val>
                                        </p:tav>
                                        <p:tav tm="100000">
                                          <p:val>
                                            <p:fltVal val="0.5"/>
                                          </p:val>
                                        </p:tav>
                                      </p:tavLst>
                                    </p:anim>
                                    <p:set>
                                      <p:cBhvr>
                                        <p:cTn id="63" dur="1" fill="hold">
                                          <p:stCondLst>
                                            <p:cond delay="499"/>
                                          </p:stCondLst>
                                        </p:cTn>
                                        <p:tgtEl>
                                          <p:spTgt spid="55"/>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
                                        <p:tgtEl>
                                          <p:spTgt spid="54"/>
                                        </p:tgtEl>
                                      </p:cBhvr>
                                    </p:animEffect>
                                    <p:set>
                                      <p:cBhvr>
                                        <p:cTn id="66"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7" restart="whenNotActive" fill="hold" evtFilter="cancelBubble" nodeType="interactiveSeq">
                <p:stCondLst>
                  <p:cond evt="onClick" delay="0">
                    <p:tgtEl>
                      <p:spTgt spid="57"/>
                    </p:tgtEl>
                  </p:cond>
                </p:stCondLst>
                <p:endSync evt="end" delay="0">
                  <p:rtn val="all"/>
                </p:endSync>
                <p:childTnLst>
                  <p:par>
                    <p:cTn id="68" fill="hold">
                      <p:stCondLst>
                        <p:cond delay="0"/>
                      </p:stCondLst>
                      <p:childTnLst>
                        <p:par>
                          <p:cTn id="69" fill="hold">
                            <p:stCondLst>
                              <p:cond delay="0"/>
                            </p:stCondLst>
                            <p:childTnLst>
                              <p:par>
                                <p:cTn id="70" presetID="23" presetClass="exit" presetSubtype="544" fill="hold" grpId="0" nodeType="clickEffect">
                                  <p:stCondLst>
                                    <p:cond delay="0"/>
                                  </p:stCondLst>
                                  <p:childTnLst>
                                    <p:anim calcmode="lin" valueType="num">
                                      <p:cBhvr>
                                        <p:cTn id="71" dur="500"/>
                                        <p:tgtEl>
                                          <p:spTgt spid="57"/>
                                        </p:tgtEl>
                                        <p:attrNameLst>
                                          <p:attrName>ppt_w</p:attrName>
                                        </p:attrNameLst>
                                      </p:cBhvr>
                                      <p:tavLst>
                                        <p:tav tm="0">
                                          <p:val>
                                            <p:strVal val="ppt_w"/>
                                          </p:val>
                                        </p:tav>
                                        <p:tav tm="100000">
                                          <p:val>
                                            <p:fltVal val="0"/>
                                          </p:val>
                                        </p:tav>
                                      </p:tavLst>
                                    </p:anim>
                                    <p:anim calcmode="lin" valueType="num">
                                      <p:cBhvr>
                                        <p:cTn id="72" dur="500"/>
                                        <p:tgtEl>
                                          <p:spTgt spid="57"/>
                                        </p:tgtEl>
                                        <p:attrNameLst>
                                          <p:attrName>ppt_h</p:attrName>
                                        </p:attrNameLst>
                                      </p:cBhvr>
                                      <p:tavLst>
                                        <p:tav tm="0">
                                          <p:val>
                                            <p:strVal val="ppt_h"/>
                                          </p:val>
                                        </p:tav>
                                        <p:tav tm="100000">
                                          <p:val>
                                            <p:fltVal val="0"/>
                                          </p:val>
                                        </p:tav>
                                      </p:tavLst>
                                    </p:anim>
                                    <p:anim calcmode="lin" valueType="num">
                                      <p:cBhvr>
                                        <p:cTn id="73" dur="500"/>
                                        <p:tgtEl>
                                          <p:spTgt spid="57"/>
                                        </p:tgtEl>
                                        <p:attrNameLst>
                                          <p:attrName>ppt_x</p:attrName>
                                        </p:attrNameLst>
                                      </p:cBhvr>
                                      <p:tavLst>
                                        <p:tav tm="0">
                                          <p:val>
                                            <p:strVal val="ppt_x"/>
                                          </p:val>
                                        </p:tav>
                                        <p:tav tm="100000">
                                          <p:val>
                                            <p:fltVal val="0.5"/>
                                          </p:val>
                                        </p:tav>
                                      </p:tavLst>
                                    </p:anim>
                                    <p:anim calcmode="lin" valueType="num">
                                      <p:cBhvr>
                                        <p:cTn id="74" dur="500"/>
                                        <p:tgtEl>
                                          <p:spTgt spid="57"/>
                                        </p:tgtEl>
                                        <p:attrNameLst>
                                          <p:attrName>ppt_y</p:attrName>
                                        </p:attrNameLst>
                                      </p:cBhvr>
                                      <p:tavLst>
                                        <p:tav tm="0">
                                          <p:val>
                                            <p:strVal val="ppt_y"/>
                                          </p:val>
                                        </p:tav>
                                        <p:tav tm="100000">
                                          <p:val>
                                            <p:fltVal val="0.5"/>
                                          </p:val>
                                        </p:tav>
                                      </p:tavLst>
                                    </p:anim>
                                    <p:set>
                                      <p:cBhvr>
                                        <p:cTn id="7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6" restart="whenNotActive" fill="hold" evtFilter="cancelBubble" nodeType="interactiveSeq">
                <p:stCondLst>
                  <p:cond evt="onClick" delay="0">
                    <p:tgtEl>
                      <p:spTgt spid="59"/>
                    </p:tgtEl>
                  </p:cond>
                </p:stCondLst>
                <p:endSync evt="end" delay="0">
                  <p:rtn val="all"/>
                </p:endSync>
                <p:childTnLst>
                  <p:par>
                    <p:cTn id="77" fill="hold">
                      <p:stCondLst>
                        <p:cond delay="0"/>
                      </p:stCondLst>
                      <p:childTnLst>
                        <p:par>
                          <p:cTn id="78" fill="hold">
                            <p:stCondLst>
                              <p:cond delay="0"/>
                            </p:stCondLst>
                            <p:childTnLst>
                              <p:par>
                                <p:cTn id="79" presetID="23" presetClass="exit" presetSubtype="544" fill="hold" grpId="0" nodeType="clickEffect">
                                  <p:stCondLst>
                                    <p:cond delay="0"/>
                                  </p:stCondLst>
                                  <p:childTnLst>
                                    <p:anim calcmode="lin" valueType="num">
                                      <p:cBhvr>
                                        <p:cTn id="80" dur="500"/>
                                        <p:tgtEl>
                                          <p:spTgt spid="59"/>
                                        </p:tgtEl>
                                        <p:attrNameLst>
                                          <p:attrName>ppt_w</p:attrName>
                                        </p:attrNameLst>
                                      </p:cBhvr>
                                      <p:tavLst>
                                        <p:tav tm="0">
                                          <p:val>
                                            <p:strVal val="ppt_w"/>
                                          </p:val>
                                        </p:tav>
                                        <p:tav tm="100000">
                                          <p:val>
                                            <p:fltVal val="0"/>
                                          </p:val>
                                        </p:tav>
                                      </p:tavLst>
                                    </p:anim>
                                    <p:anim calcmode="lin" valueType="num">
                                      <p:cBhvr>
                                        <p:cTn id="81" dur="500"/>
                                        <p:tgtEl>
                                          <p:spTgt spid="59"/>
                                        </p:tgtEl>
                                        <p:attrNameLst>
                                          <p:attrName>ppt_h</p:attrName>
                                        </p:attrNameLst>
                                      </p:cBhvr>
                                      <p:tavLst>
                                        <p:tav tm="0">
                                          <p:val>
                                            <p:strVal val="ppt_h"/>
                                          </p:val>
                                        </p:tav>
                                        <p:tav tm="100000">
                                          <p:val>
                                            <p:fltVal val="0"/>
                                          </p:val>
                                        </p:tav>
                                      </p:tavLst>
                                    </p:anim>
                                    <p:anim calcmode="lin" valueType="num">
                                      <p:cBhvr>
                                        <p:cTn id="82" dur="500"/>
                                        <p:tgtEl>
                                          <p:spTgt spid="59"/>
                                        </p:tgtEl>
                                        <p:attrNameLst>
                                          <p:attrName>ppt_x</p:attrName>
                                        </p:attrNameLst>
                                      </p:cBhvr>
                                      <p:tavLst>
                                        <p:tav tm="0">
                                          <p:val>
                                            <p:strVal val="ppt_x"/>
                                          </p:val>
                                        </p:tav>
                                        <p:tav tm="100000">
                                          <p:val>
                                            <p:fltVal val="0.5"/>
                                          </p:val>
                                        </p:tav>
                                      </p:tavLst>
                                    </p:anim>
                                    <p:anim calcmode="lin" valueType="num">
                                      <p:cBhvr>
                                        <p:cTn id="83" dur="500"/>
                                        <p:tgtEl>
                                          <p:spTgt spid="59"/>
                                        </p:tgtEl>
                                        <p:attrNameLst>
                                          <p:attrName>ppt_y</p:attrName>
                                        </p:attrNameLst>
                                      </p:cBhvr>
                                      <p:tavLst>
                                        <p:tav tm="0">
                                          <p:val>
                                            <p:strVal val="ppt_y"/>
                                          </p:val>
                                        </p:tav>
                                        <p:tav tm="100000">
                                          <p:val>
                                            <p:fltVal val="0.5"/>
                                          </p:val>
                                        </p:tav>
                                      </p:tavLst>
                                    </p:anim>
                                    <p:set>
                                      <p:cBhvr>
                                        <p:cTn id="84" dur="1" fill="hold">
                                          <p:stCondLst>
                                            <p:cond delay="499"/>
                                          </p:stCondLst>
                                        </p:cTn>
                                        <p:tgtEl>
                                          <p:spTgt spid="59"/>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10"/>
                                        <p:tgtEl>
                                          <p:spTgt spid="58"/>
                                        </p:tgtEl>
                                      </p:cBhvr>
                                    </p:animEffect>
                                    <p:set>
                                      <p:cBhvr>
                                        <p:cTn id="87"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8" restart="whenNotActive" fill="hold" evtFilter="cancelBubble" nodeType="interactiveSeq">
                <p:stCondLst>
                  <p:cond evt="onClick" delay="0">
                    <p:tgtEl>
                      <p:spTgt spid="61"/>
                    </p:tgtEl>
                  </p:cond>
                </p:stCondLst>
                <p:endSync evt="end" delay="0">
                  <p:rtn val="all"/>
                </p:endSync>
                <p:childTnLst>
                  <p:par>
                    <p:cTn id="89" fill="hold">
                      <p:stCondLst>
                        <p:cond delay="0"/>
                      </p:stCondLst>
                      <p:childTnLst>
                        <p:par>
                          <p:cTn id="90" fill="hold">
                            <p:stCondLst>
                              <p:cond delay="0"/>
                            </p:stCondLst>
                            <p:childTnLst>
                              <p:par>
                                <p:cTn id="91" presetID="23" presetClass="exit" presetSubtype="544" fill="hold" grpId="0" nodeType="clickEffect">
                                  <p:stCondLst>
                                    <p:cond delay="0"/>
                                  </p:stCondLst>
                                  <p:childTnLst>
                                    <p:anim calcmode="lin" valueType="num">
                                      <p:cBhvr>
                                        <p:cTn id="92" dur="500"/>
                                        <p:tgtEl>
                                          <p:spTgt spid="61"/>
                                        </p:tgtEl>
                                        <p:attrNameLst>
                                          <p:attrName>ppt_w</p:attrName>
                                        </p:attrNameLst>
                                      </p:cBhvr>
                                      <p:tavLst>
                                        <p:tav tm="0">
                                          <p:val>
                                            <p:strVal val="ppt_w"/>
                                          </p:val>
                                        </p:tav>
                                        <p:tav tm="100000">
                                          <p:val>
                                            <p:fltVal val="0"/>
                                          </p:val>
                                        </p:tav>
                                      </p:tavLst>
                                    </p:anim>
                                    <p:anim calcmode="lin" valueType="num">
                                      <p:cBhvr>
                                        <p:cTn id="93" dur="500"/>
                                        <p:tgtEl>
                                          <p:spTgt spid="61"/>
                                        </p:tgtEl>
                                        <p:attrNameLst>
                                          <p:attrName>ppt_h</p:attrName>
                                        </p:attrNameLst>
                                      </p:cBhvr>
                                      <p:tavLst>
                                        <p:tav tm="0">
                                          <p:val>
                                            <p:strVal val="ppt_h"/>
                                          </p:val>
                                        </p:tav>
                                        <p:tav tm="100000">
                                          <p:val>
                                            <p:fltVal val="0"/>
                                          </p:val>
                                        </p:tav>
                                      </p:tavLst>
                                    </p:anim>
                                    <p:anim calcmode="lin" valueType="num">
                                      <p:cBhvr>
                                        <p:cTn id="94" dur="500"/>
                                        <p:tgtEl>
                                          <p:spTgt spid="61"/>
                                        </p:tgtEl>
                                        <p:attrNameLst>
                                          <p:attrName>ppt_x</p:attrName>
                                        </p:attrNameLst>
                                      </p:cBhvr>
                                      <p:tavLst>
                                        <p:tav tm="0">
                                          <p:val>
                                            <p:strVal val="ppt_x"/>
                                          </p:val>
                                        </p:tav>
                                        <p:tav tm="100000">
                                          <p:val>
                                            <p:fltVal val="0.5"/>
                                          </p:val>
                                        </p:tav>
                                      </p:tavLst>
                                    </p:anim>
                                    <p:anim calcmode="lin" valueType="num">
                                      <p:cBhvr>
                                        <p:cTn id="95" dur="500"/>
                                        <p:tgtEl>
                                          <p:spTgt spid="61"/>
                                        </p:tgtEl>
                                        <p:attrNameLst>
                                          <p:attrName>ppt_y</p:attrName>
                                        </p:attrNameLst>
                                      </p:cBhvr>
                                      <p:tavLst>
                                        <p:tav tm="0">
                                          <p:val>
                                            <p:strVal val="ppt_y"/>
                                          </p:val>
                                        </p:tav>
                                        <p:tav tm="100000">
                                          <p:val>
                                            <p:fltVal val="0.5"/>
                                          </p:val>
                                        </p:tav>
                                      </p:tavLst>
                                    </p:anim>
                                    <p:set>
                                      <p:cBhvr>
                                        <p:cTn id="96"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97" restart="whenNotActive" fill="hold" evtFilter="cancelBubble" nodeType="interactiveSeq">
                <p:stCondLst>
                  <p:cond evt="onClick" delay="0">
                    <p:tgtEl>
                      <p:spTgt spid="63"/>
                    </p:tgtEl>
                  </p:cond>
                </p:stCondLst>
                <p:endSync evt="end" delay="0">
                  <p:rtn val="all"/>
                </p:endSync>
                <p:childTnLst>
                  <p:par>
                    <p:cTn id="98" fill="hold">
                      <p:stCondLst>
                        <p:cond delay="0"/>
                      </p:stCondLst>
                      <p:childTnLst>
                        <p:par>
                          <p:cTn id="99" fill="hold">
                            <p:stCondLst>
                              <p:cond delay="0"/>
                            </p:stCondLst>
                            <p:childTnLst>
                              <p:par>
                                <p:cTn id="100" presetID="23" presetClass="exit" presetSubtype="544" fill="hold" grpId="0" nodeType="clickEffect">
                                  <p:stCondLst>
                                    <p:cond delay="0"/>
                                  </p:stCondLst>
                                  <p:childTnLst>
                                    <p:anim calcmode="lin" valueType="num">
                                      <p:cBhvr>
                                        <p:cTn id="101" dur="500"/>
                                        <p:tgtEl>
                                          <p:spTgt spid="63"/>
                                        </p:tgtEl>
                                        <p:attrNameLst>
                                          <p:attrName>ppt_w</p:attrName>
                                        </p:attrNameLst>
                                      </p:cBhvr>
                                      <p:tavLst>
                                        <p:tav tm="0">
                                          <p:val>
                                            <p:strVal val="ppt_w"/>
                                          </p:val>
                                        </p:tav>
                                        <p:tav tm="100000">
                                          <p:val>
                                            <p:fltVal val="0"/>
                                          </p:val>
                                        </p:tav>
                                      </p:tavLst>
                                    </p:anim>
                                    <p:anim calcmode="lin" valueType="num">
                                      <p:cBhvr>
                                        <p:cTn id="102" dur="500"/>
                                        <p:tgtEl>
                                          <p:spTgt spid="63"/>
                                        </p:tgtEl>
                                        <p:attrNameLst>
                                          <p:attrName>ppt_h</p:attrName>
                                        </p:attrNameLst>
                                      </p:cBhvr>
                                      <p:tavLst>
                                        <p:tav tm="0">
                                          <p:val>
                                            <p:strVal val="ppt_h"/>
                                          </p:val>
                                        </p:tav>
                                        <p:tav tm="100000">
                                          <p:val>
                                            <p:fltVal val="0"/>
                                          </p:val>
                                        </p:tav>
                                      </p:tavLst>
                                    </p:anim>
                                    <p:anim calcmode="lin" valueType="num">
                                      <p:cBhvr>
                                        <p:cTn id="103" dur="500"/>
                                        <p:tgtEl>
                                          <p:spTgt spid="63"/>
                                        </p:tgtEl>
                                        <p:attrNameLst>
                                          <p:attrName>ppt_x</p:attrName>
                                        </p:attrNameLst>
                                      </p:cBhvr>
                                      <p:tavLst>
                                        <p:tav tm="0">
                                          <p:val>
                                            <p:strVal val="ppt_x"/>
                                          </p:val>
                                        </p:tav>
                                        <p:tav tm="100000">
                                          <p:val>
                                            <p:fltVal val="0.5"/>
                                          </p:val>
                                        </p:tav>
                                      </p:tavLst>
                                    </p:anim>
                                    <p:anim calcmode="lin" valueType="num">
                                      <p:cBhvr>
                                        <p:cTn id="104" dur="500"/>
                                        <p:tgtEl>
                                          <p:spTgt spid="63"/>
                                        </p:tgtEl>
                                        <p:attrNameLst>
                                          <p:attrName>ppt_y</p:attrName>
                                        </p:attrNameLst>
                                      </p:cBhvr>
                                      <p:tavLst>
                                        <p:tav tm="0">
                                          <p:val>
                                            <p:strVal val="ppt_y"/>
                                          </p:val>
                                        </p:tav>
                                        <p:tav tm="100000">
                                          <p:val>
                                            <p:fltVal val="0.5"/>
                                          </p:val>
                                        </p:tav>
                                      </p:tavLst>
                                    </p:anim>
                                    <p:set>
                                      <p:cBhvr>
                                        <p:cTn id="105" dur="1" fill="hold">
                                          <p:stCondLst>
                                            <p:cond delay="499"/>
                                          </p:stCondLst>
                                        </p:cTn>
                                        <p:tgtEl>
                                          <p:spTgt spid="63"/>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10"/>
                                        <p:tgtEl>
                                          <p:spTgt spid="62"/>
                                        </p:tgtEl>
                                      </p:cBhvr>
                                    </p:animEffect>
                                    <p:set>
                                      <p:cBhvr>
                                        <p:cTn id="108"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9" restart="whenNotActive" fill="hold" evtFilter="cancelBubble" nodeType="interactiveSeq">
                <p:stCondLst>
                  <p:cond evt="onClick" delay="0">
                    <p:tgtEl>
                      <p:spTgt spid="65"/>
                    </p:tgtEl>
                  </p:cond>
                </p:stCondLst>
                <p:endSync evt="end" delay="0">
                  <p:rtn val="all"/>
                </p:endSync>
                <p:childTnLst>
                  <p:par>
                    <p:cTn id="110" fill="hold">
                      <p:stCondLst>
                        <p:cond delay="0"/>
                      </p:stCondLst>
                      <p:childTnLst>
                        <p:par>
                          <p:cTn id="111" fill="hold">
                            <p:stCondLst>
                              <p:cond delay="0"/>
                            </p:stCondLst>
                            <p:childTnLst>
                              <p:par>
                                <p:cTn id="112" presetID="23" presetClass="exit" presetSubtype="544" fill="hold" grpId="0" nodeType="clickEffect">
                                  <p:stCondLst>
                                    <p:cond delay="0"/>
                                  </p:stCondLst>
                                  <p:childTnLst>
                                    <p:anim calcmode="lin" valueType="num">
                                      <p:cBhvr>
                                        <p:cTn id="113" dur="500"/>
                                        <p:tgtEl>
                                          <p:spTgt spid="65"/>
                                        </p:tgtEl>
                                        <p:attrNameLst>
                                          <p:attrName>ppt_w</p:attrName>
                                        </p:attrNameLst>
                                      </p:cBhvr>
                                      <p:tavLst>
                                        <p:tav tm="0">
                                          <p:val>
                                            <p:strVal val="ppt_w"/>
                                          </p:val>
                                        </p:tav>
                                        <p:tav tm="100000">
                                          <p:val>
                                            <p:fltVal val="0"/>
                                          </p:val>
                                        </p:tav>
                                      </p:tavLst>
                                    </p:anim>
                                    <p:anim calcmode="lin" valueType="num">
                                      <p:cBhvr>
                                        <p:cTn id="114" dur="500"/>
                                        <p:tgtEl>
                                          <p:spTgt spid="65"/>
                                        </p:tgtEl>
                                        <p:attrNameLst>
                                          <p:attrName>ppt_h</p:attrName>
                                        </p:attrNameLst>
                                      </p:cBhvr>
                                      <p:tavLst>
                                        <p:tav tm="0">
                                          <p:val>
                                            <p:strVal val="ppt_h"/>
                                          </p:val>
                                        </p:tav>
                                        <p:tav tm="100000">
                                          <p:val>
                                            <p:fltVal val="0"/>
                                          </p:val>
                                        </p:tav>
                                      </p:tavLst>
                                    </p:anim>
                                    <p:anim calcmode="lin" valueType="num">
                                      <p:cBhvr>
                                        <p:cTn id="115" dur="500"/>
                                        <p:tgtEl>
                                          <p:spTgt spid="65"/>
                                        </p:tgtEl>
                                        <p:attrNameLst>
                                          <p:attrName>ppt_x</p:attrName>
                                        </p:attrNameLst>
                                      </p:cBhvr>
                                      <p:tavLst>
                                        <p:tav tm="0">
                                          <p:val>
                                            <p:strVal val="ppt_x"/>
                                          </p:val>
                                        </p:tav>
                                        <p:tav tm="100000">
                                          <p:val>
                                            <p:fltVal val="0.5"/>
                                          </p:val>
                                        </p:tav>
                                      </p:tavLst>
                                    </p:anim>
                                    <p:anim calcmode="lin" valueType="num">
                                      <p:cBhvr>
                                        <p:cTn id="116" dur="500"/>
                                        <p:tgtEl>
                                          <p:spTgt spid="65"/>
                                        </p:tgtEl>
                                        <p:attrNameLst>
                                          <p:attrName>ppt_y</p:attrName>
                                        </p:attrNameLst>
                                      </p:cBhvr>
                                      <p:tavLst>
                                        <p:tav tm="0">
                                          <p:val>
                                            <p:strVal val="ppt_y"/>
                                          </p:val>
                                        </p:tav>
                                        <p:tav tm="100000">
                                          <p:val>
                                            <p:fltVal val="0.5"/>
                                          </p:val>
                                        </p:tav>
                                      </p:tavLst>
                                    </p:anim>
                                    <p:set>
                                      <p:cBhvr>
                                        <p:cTn id="117"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18" restart="whenNotActive" fill="hold" evtFilter="cancelBubble" nodeType="interactiveSeq">
                <p:stCondLst>
                  <p:cond evt="onClick" delay="0">
                    <p:tgtEl>
                      <p:spTgt spid="67"/>
                    </p:tgtEl>
                  </p:cond>
                </p:stCondLst>
                <p:endSync evt="end" delay="0">
                  <p:rtn val="all"/>
                </p:endSync>
                <p:childTnLst>
                  <p:par>
                    <p:cTn id="119" fill="hold">
                      <p:stCondLst>
                        <p:cond delay="0"/>
                      </p:stCondLst>
                      <p:childTnLst>
                        <p:par>
                          <p:cTn id="120" fill="hold">
                            <p:stCondLst>
                              <p:cond delay="0"/>
                            </p:stCondLst>
                            <p:childTnLst>
                              <p:par>
                                <p:cTn id="121" presetID="23" presetClass="exit" presetSubtype="544" fill="hold" grpId="0" nodeType="clickEffect">
                                  <p:stCondLst>
                                    <p:cond delay="0"/>
                                  </p:stCondLst>
                                  <p:childTnLst>
                                    <p:anim calcmode="lin" valueType="num">
                                      <p:cBhvr>
                                        <p:cTn id="122" dur="500"/>
                                        <p:tgtEl>
                                          <p:spTgt spid="67"/>
                                        </p:tgtEl>
                                        <p:attrNameLst>
                                          <p:attrName>ppt_w</p:attrName>
                                        </p:attrNameLst>
                                      </p:cBhvr>
                                      <p:tavLst>
                                        <p:tav tm="0">
                                          <p:val>
                                            <p:strVal val="ppt_w"/>
                                          </p:val>
                                        </p:tav>
                                        <p:tav tm="100000">
                                          <p:val>
                                            <p:fltVal val="0"/>
                                          </p:val>
                                        </p:tav>
                                      </p:tavLst>
                                    </p:anim>
                                    <p:anim calcmode="lin" valueType="num">
                                      <p:cBhvr>
                                        <p:cTn id="123" dur="500"/>
                                        <p:tgtEl>
                                          <p:spTgt spid="67"/>
                                        </p:tgtEl>
                                        <p:attrNameLst>
                                          <p:attrName>ppt_h</p:attrName>
                                        </p:attrNameLst>
                                      </p:cBhvr>
                                      <p:tavLst>
                                        <p:tav tm="0">
                                          <p:val>
                                            <p:strVal val="ppt_h"/>
                                          </p:val>
                                        </p:tav>
                                        <p:tav tm="100000">
                                          <p:val>
                                            <p:fltVal val="0"/>
                                          </p:val>
                                        </p:tav>
                                      </p:tavLst>
                                    </p:anim>
                                    <p:anim calcmode="lin" valueType="num">
                                      <p:cBhvr>
                                        <p:cTn id="124" dur="500"/>
                                        <p:tgtEl>
                                          <p:spTgt spid="67"/>
                                        </p:tgtEl>
                                        <p:attrNameLst>
                                          <p:attrName>ppt_x</p:attrName>
                                        </p:attrNameLst>
                                      </p:cBhvr>
                                      <p:tavLst>
                                        <p:tav tm="0">
                                          <p:val>
                                            <p:strVal val="ppt_x"/>
                                          </p:val>
                                        </p:tav>
                                        <p:tav tm="100000">
                                          <p:val>
                                            <p:fltVal val="0.5"/>
                                          </p:val>
                                        </p:tav>
                                      </p:tavLst>
                                    </p:anim>
                                    <p:anim calcmode="lin" valueType="num">
                                      <p:cBhvr>
                                        <p:cTn id="125" dur="500"/>
                                        <p:tgtEl>
                                          <p:spTgt spid="67"/>
                                        </p:tgtEl>
                                        <p:attrNameLst>
                                          <p:attrName>ppt_y</p:attrName>
                                        </p:attrNameLst>
                                      </p:cBhvr>
                                      <p:tavLst>
                                        <p:tav tm="0">
                                          <p:val>
                                            <p:strVal val="ppt_y"/>
                                          </p:val>
                                        </p:tav>
                                        <p:tav tm="100000">
                                          <p:val>
                                            <p:fltVal val="0.5"/>
                                          </p:val>
                                        </p:tav>
                                      </p:tavLst>
                                    </p:anim>
                                    <p:set>
                                      <p:cBhvr>
                                        <p:cTn id="126"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27" restart="whenNotActive" fill="hold" evtFilter="cancelBubble" nodeType="interactiveSeq">
                <p:stCondLst>
                  <p:cond evt="onClick" delay="0">
                    <p:tgtEl>
                      <p:spTgt spid="69"/>
                    </p:tgtEl>
                  </p:cond>
                </p:stCondLst>
                <p:endSync evt="end" delay="0">
                  <p:rtn val="all"/>
                </p:endSync>
                <p:childTnLst>
                  <p:par>
                    <p:cTn id="128" fill="hold">
                      <p:stCondLst>
                        <p:cond delay="0"/>
                      </p:stCondLst>
                      <p:childTnLst>
                        <p:par>
                          <p:cTn id="129" fill="hold">
                            <p:stCondLst>
                              <p:cond delay="0"/>
                            </p:stCondLst>
                            <p:childTnLst>
                              <p:par>
                                <p:cTn id="130" presetID="23" presetClass="exit" presetSubtype="544" fill="hold" grpId="0" nodeType="clickEffect">
                                  <p:stCondLst>
                                    <p:cond delay="0"/>
                                  </p:stCondLst>
                                  <p:childTnLst>
                                    <p:anim calcmode="lin" valueType="num">
                                      <p:cBhvr>
                                        <p:cTn id="131" dur="500"/>
                                        <p:tgtEl>
                                          <p:spTgt spid="69"/>
                                        </p:tgtEl>
                                        <p:attrNameLst>
                                          <p:attrName>ppt_w</p:attrName>
                                        </p:attrNameLst>
                                      </p:cBhvr>
                                      <p:tavLst>
                                        <p:tav tm="0">
                                          <p:val>
                                            <p:strVal val="ppt_w"/>
                                          </p:val>
                                        </p:tav>
                                        <p:tav tm="100000">
                                          <p:val>
                                            <p:fltVal val="0"/>
                                          </p:val>
                                        </p:tav>
                                      </p:tavLst>
                                    </p:anim>
                                    <p:anim calcmode="lin" valueType="num">
                                      <p:cBhvr>
                                        <p:cTn id="132" dur="500"/>
                                        <p:tgtEl>
                                          <p:spTgt spid="69"/>
                                        </p:tgtEl>
                                        <p:attrNameLst>
                                          <p:attrName>ppt_h</p:attrName>
                                        </p:attrNameLst>
                                      </p:cBhvr>
                                      <p:tavLst>
                                        <p:tav tm="0">
                                          <p:val>
                                            <p:strVal val="ppt_h"/>
                                          </p:val>
                                        </p:tav>
                                        <p:tav tm="100000">
                                          <p:val>
                                            <p:fltVal val="0"/>
                                          </p:val>
                                        </p:tav>
                                      </p:tavLst>
                                    </p:anim>
                                    <p:anim calcmode="lin" valueType="num">
                                      <p:cBhvr>
                                        <p:cTn id="133" dur="500"/>
                                        <p:tgtEl>
                                          <p:spTgt spid="69"/>
                                        </p:tgtEl>
                                        <p:attrNameLst>
                                          <p:attrName>ppt_x</p:attrName>
                                        </p:attrNameLst>
                                      </p:cBhvr>
                                      <p:tavLst>
                                        <p:tav tm="0">
                                          <p:val>
                                            <p:strVal val="ppt_x"/>
                                          </p:val>
                                        </p:tav>
                                        <p:tav tm="100000">
                                          <p:val>
                                            <p:fltVal val="0.5"/>
                                          </p:val>
                                        </p:tav>
                                      </p:tavLst>
                                    </p:anim>
                                    <p:anim calcmode="lin" valueType="num">
                                      <p:cBhvr>
                                        <p:cTn id="134" dur="500"/>
                                        <p:tgtEl>
                                          <p:spTgt spid="69"/>
                                        </p:tgtEl>
                                        <p:attrNameLst>
                                          <p:attrName>ppt_y</p:attrName>
                                        </p:attrNameLst>
                                      </p:cBhvr>
                                      <p:tavLst>
                                        <p:tav tm="0">
                                          <p:val>
                                            <p:strVal val="ppt_y"/>
                                          </p:val>
                                        </p:tav>
                                        <p:tav tm="100000">
                                          <p:val>
                                            <p:fltVal val="0.5"/>
                                          </p:val>
                                        </p:tav>
                                      </p:tavLst>
                                    </p:anim>
                                    <p:set>
                                      <p:cBhvr>
                                        <p:cTn id="13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7" grpId="0" animBg="1"/>
      <p:bldP spid="57" grpId="1" animBg="1"/>
      <p:bldP spid="58" grpId="0"/>
      <p:bldP spid="59" grpId="0" animBg="1"/>
      <p:bldP spid="59" grpId="1" animBg="1"/>
      <p:bldP spid="61" grpId="0" animBg="1"/>
      <p:bldP spid="61" grpId="1" animBg="1"/>
      <p:bldP spid="62" grpId="0"/>
      <p:bldP spid="63" grpId="0" animBg="1"/>
      <p:bldP spid="63" grpId="1" animBg="1"/>
      <p:bldP spid="65" grpId="0" animBg="1"/>
      <p:bldP spid="65" grpId="1" animBg="1"/>
      <p:bldP spid="67" grpId="0" animBg="1"/>
      <p:bldP spid="67" grpId="1" animBg="1"/>
      <p:bldP spid="69" grpId="0" animBg="1"/>
      <p:bldP spid="69" grpId="1" animBg="1"/>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7A5BD7-EFF4-F0FC-1BEF-D74D97E1F266}"/>
              </a:ext>
            </a:extLst>
          </p:cNvPr>
          <p:cNvSpPr txBox="1"/>
          <p:nvPr/>
        </p:nvSpPr>
        <p:spPr>
          <a:xfrm>
            <a:off x="530654" y="144407"/>
            <a:ext cx="11175571" cy="1239955"/>
          </a:xfrm>
          <a:prstGeom prst="rect">
            <a:avLst/>
          </a:prstGeom>
          <a:noFill/>
        </p:spPr>
        <p:txBody>
          <a:bodyPr wrap="square">
            <a:spAutoFit/>
          </a:bodyPr>
          <a:lstStyle/>
          <a:p>
            <a:pPr algn="just">
              <a:lnSpc>
                <a:spcPct val="122000"/>
              </a:lnSpc>
              <a:tabLst>
                <a:tab pos="540385" algn="l"/>
              </a:tabLst>
            </a:pPr>
            <a:r>
              <a:rPr lang="vi-VN" sz="3200" dirty="0">
                <a:effectLst/>
                <a:latin typeface="Times New Roman" panose="02020603050405020304" pitchFamily="18" charset="0"/>
                <a:ea typeface="Arial" panose="020B0604020202020204" pitchFamily="34" charset="0"/>
                <a:cs typeface="Arial" panose="020B0604020202020204" pitchFamily="34" charset="0"/>
              </a:rPr>
              <a:t>- HS theo dõi video, ghi nhớ các bước tiến hành; vận dụng kiến thức đã học để thực hiện nhiệm vụ của nhóm</a:t>
            </a:r>
            <a:r>
              <a:rPr lang="vi-VN" sz="1800" dirty="0">
                <a:effectLst/>
                <a:latin typeface="Times New Roman" panose="02020603050405020304" pitchFamily="18" charset="0"/>
                <a:ea typeface="Arial" panose="020B060402020202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671FD41E-F628-9A93-20D0-CACB4AB58A11}"/>
              </a:ext>
            </a:extLst>
          </p:cNvPr>
          <p:cNvGraphicFramePr>
            <a:graphicFrameLocks noGrp="1"/>
          </p:cNvGraphicFramePr>
          <p:nvPr>
            <p:extLst>
              <p:ext uri="{D42A27DB-BD31-4B8C-83A1-F6EECF244321}">
                <p14:modId xmlns:p14="http://schemas.microsoft.com/office/powerpoint/2010/main" val="1239389307"/>
              </p:ext>
            </p:extLst>
          </p:nvPr>
        </p:nvGraphicFramePr>
        <p:xfrm>
          <a:off x="666750" y="1528770"/>
          <a:ext cx="11039476" cy="5184823"/>
        </p:xfrm>
        <a:graphic>
          <a:graphicData uri="http://schemas.openxmlformats.org/drawingml/2006/table">
            <a:tbl>
              <a:tblPr firstRow="1" firstCol="1" bandRow="1">
                <a:tableStyleId>{5C22544A-7EE6-4342-B048-85BDC9FD1C3A}</a:tableStyleId>
              </a:tblPr>
              <a:tblGrid>
                <a:gridCol w="3341440">
                  <a:extLst>
                    <a:ext uri="{9D8B030D-6E8A-4147-A177-3AD203B41FA5}">
                      <a16:colId xmlns:a16="http://schemas.microsoft.com/office/drawing/2014/main" val="3882434664"/>
                    </a:ext>
                  </a:extLst>
                </a:gridCol>
                <a:gridCol w="7698036">
                  <a:extLst>
                    <a:ext uri="{9D8B030D-6E8A-4147-A177-3AD203B41FA5}">
                      <a16:colId xmlns:a16="http://schemas.microsoft.com/office/drawing/2014/main" val="1309306442"/>
                    </a:ext>
                  </a:extLst>
                </a:gridCol>
              </a:tblGrid>
              <a:tr h="672037">
                <a:tc>
                  <a:txBody>
                    <a:bodyPr/>
                    <a:lstStyle/>
                    <a:p>
                      <a:pPr algn="ctr">
                        <a:lnSpc>
                          <a:spcPct val="122000"/>
                        </a:lnSpc>
                        <a:tabLst>
                          <a:tab pos="4862830" algn="l"/>
                        </a:tabLst>
                      </a:pPr>
                      <a:r>
                        <a:rPr lang="en-US" sz="3200" dirty="0" err="1">
                          <a:effectLst/>
                          <a:latin typeface="Times New Roman" panose="02020603050405020304" pitchFamily="18" charset="0"/>
                          <a:cs typeface="Times New Roman" panose="02020603050405020304" pitchFamily="18" charset="0"/>
                        </a:rPr>
                        <a:t>Thí</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nghiệm</a:t>
                      </a:r>
                      <a:r>
                        <a:rPr lang="en-US" sz="3200" dirty="0">
                          <a:effectLst/>
                          <a:latin typeface="Times New Roman" panose="02020603050405020304" pitchFamily="18" charset="0"/>
                          <a:cs typeface="Times New Roman" panose="02020603050405020304" pitchFamily="18" charset="0"/>
                        </a:rPr>
                        <a:t> 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tabLst>
                          <a:tab pos="4862830" algn="l"/>
                        </a:tabLst>
                      </a:pPr>
                      <a:r>
                        <a:rPr lang="en-US" sz="3200" dirty="0" err="1">
                          <a:effectLst/>
                          <a:latin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cs typeface="Times New Roman" panose="02020603050405020304" pitchFamily="18" charset="0"/>
                        </a:rPr>
                        <a:t>kết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quả</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877016"/>
                  </a:ext>
                </a:extLst>
              </a:tr>
              <a:tr h="4512786">
                <a:tc>
                  <a:txBody>
                    <a:bodyPr/>
                    <a:lstStyle/>
                    <a:p>
                      <a:pPr algn="just">
                        <a:lnSpc>
                          <a:spcPct val="122000"/>
                        </a:lnSpc>
                        <a:tabLst>
                          <a:tab pos="4862830" algn="l"/>
                        </a:tabLst>
                      </a:pPr>
                      <a:r>
                        <a:rPr lang="vi-VN" sz="4000" b="1" kern="1200" dirty="0">
                          <a:solidFill>
                            <a:schemeClr val="lt1"/>
                          </a:solidFill>
                          <a:effectLst/>
                          <a:latin typeface="+mj-lt"/>
                          <a:ea typeface="+mn-ea"/>
                          <a:cs typeface="+mn-cs"/>
                        </a:rPr>
                        <a:t>Thí nghiệm chứng minh quang hợp</a:t>
                      </a:r>
                      <a:r>
                        <a:rPr lang="en-US" sz="4000" b="1" kern="1200" dirty="0">
                          <a:solidFill>
                            <a:schemeClr val="lt1"/>
                          </a:solidFill>
                          <a:effectLst/>
                          <a:latin typeface="+mj-lt"/>
                          <a:ea typeface="+mn-ea"/>
                          <a:cs typeface="+mn-cs"/>
                        </a:rPr>
                        <a:t> </a:t>
                      </a:r>
                      <a:r>
                        <a:rPr lang="en-US" sz="4000" b="1" kern="1200" dirty="0" err="1">
                          <a:solidFill>
                            <a:schemeClr val="lt1"/>
                          </a:solidFill>
                          <a:effectLst/>
                          <a:latin typeface="+mj-lt"/>
                          <a:ea typeface="+mn-ea"/>
                          <a:cs typeface="+mn-cs"/>
                        </a:rPr>
                        <a:t>giải</a:t>
                      </a:r>
                      <a:r>
                        <a:rPr lang="en-US" sz="4000" b="1" kern="1200" dirty="0">
                          <a:solidFill>
                            <a:schemeClr val="lt1"/>
                          </a:solidFill>
                          <a:effectLst/>
                          <a:latin typeface="+mj-lt"/>
                          <a:ea typeface="+mn-ea"/>
                          <a:cs typeface="+mn-cs"/>
                        </a:rPr>
                        <a:t> </a:t>
                      </a:r>
                      <a:r>
                        <a:rPr lang="en-US" sz="4000" b="1" kern="1200" dirty="0" err="1">
                          <a:solidFill>
                            <a:schemeClr val="lt1"/>
                          </a:solidFill>
                          <a:effectLst/>
                          <a:latin typeface="+mj-lt"/>
                          <a:ea typeface="+mn-ea"/>
                          <a:cs typeface="+mn-cs"/>
                        </a:rPr>
                        <a:t>phóng</a:t>
                      </a:r>
                      <a:r>
                        <a:rPr lang="en-US" sz="4000" b="1" kern="1200" dirty="0">
                          <a:solidFill>
                            <a:schemeClr val="lt1"/>
                          </a:solidFill>
                          <a:effectLst/>
                          <a:latin typeface="+mj-lt"/>
                          <a:ea typeface="+mn-ea"/>
                          <a:cs typeface="+mn-cs"/>
                        </a:rPr>
                        <a:t> </a:t>
                      </a:r>
                      <a:r>
                        <a:rPr lang="en-US" sz="4000" b="1" kern="1200" dirty="0" err="1">
                          <a:solidFill>
                            <a:schemeClr val="lt1"/>
                          </a:solidFill>
                          <a:effectLst/>
                          <a:latin typeface="+mj-lt"/>
                          <a:ea typeface="+mn-ea"/>
                          <a:cs typeface="+mn-cs"/>
                        </a:rPr>
                        <a:t>khí</a:t>
                      </a:r>
                      <a:r>
                        <a:rPr lang="en-US" sz="4000" b="1" kern="1200" dirty="0">
                          <a:solidFill>
                            <a:schemeClr val="lt1"/>
                          </a:solidFill>
                          <a:effectLst/>
                          <a:latin typeface="+mj-lt"/>
                          <a:ea typeface="+mn-ea"/>
                          <a:cs typeface="+mn-cs"/>
                        </a:rPr>
                        <a:t> oxygen</a:t>
                      </a:r>
                      <a:r>
                        <a:rPr lang="vi-VN" sz="4000" b="1" kern="1200" dirty="0">
                          <a:solidFill>
                            <a:schemeClr val="lt1"/>
                          </a:solidFill>
                          <a:effectLst/>
                          <a:latin typeface="+mj-lt"/>
                          <a:ea typeface="+mn-ea"/>
                          <a:cs typeface="+mn-cs"/>
                        </a:rPr>
                        <a:t>.</a:t>
                      </a:r>
                      <a:endParaRPr lang="en-US" sz="4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Bọt</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thoát</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nổi</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lên</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chiếm</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khoảng</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dưới</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đáy</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ống</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nghiệm</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đẩy</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ống</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nghiệm</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đặt</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3600" kern="1200" dirty="0">
                        <a:solidFill>
                          <a:schemeClr val="dk1"/>
                        </a:solidFill>
                        <a:effectLst/>
                        <a:latin typeface="+mj-lt"/>
                        <a:ea typeface="+mn-ea"/>
                        <a:cs typeface="+mn-cs"/>
                      </a:endParaRPr>
                    </a:p>
                    <a:p>
                      <a:r>
                        <a:rPr lang="en-US" sz="3600" kern="1200" dirty="0">
                          <a:solidFill>
                            <a:schemeClr val="dk1"/>
                          </a:solidFill>
                          <a:effectLst/>
                          <a:latin typeface="+mj-lt"/>
                          <a:ea typeface="+mn-ea"/>
                          <a:cs typeface="+mn-cs"/>
                        </a:rPr>
                        <a:t>- </a:t>
                      </a:r>
                      <a:r>
                        <a:rPr lang="vi-VN" sz="3600" kern="1200" dirty="0">
                          <a:solidFill>
                            <a:schemeClr val="dk1"/>
                          </a:solidFill>
                          <a:effectLst/>
                          <a:latin typeface="+mj-lt"/>
                          <a:ea typeface="+mn-ea"/>
                          <a:cs typeface="+mn-cs"/>
                        </a:rPr>
                        <a:t>Khi đưa que đóm còn tàn đỏ vào gần ống nghiệm thì que đóm cháy.</a:t>
                      </a:r>
                      <a:endParaRPr lang="en-US" sz="3600" kern="1200" dirty="0">
                        <a:solidFill>
                          <a:schemeClr val="dk1"/>
                        </a:solidFill>
                        <a:effectLst/>
                        <a:latin typeface="+mj-lt"/>
                        <a:ea typeface="+mn-ea"/>
                        <a:cs typeface="+mn-cs"/>
                      </a:endParaRPr>
                    </a:p>
                  </a:txBody>
                  <a:tcPr marL="68580" marR="68580" marT="0" marB="0"/>
                </a:tc>
                <a:extLst>
                  <a:ext uri="{0D108BD9-81ED-4DB2-BD59-A6C34878D82A}">
                    <a16:rowId xmlns:a16="http://schemas.microsoft.com/office/drawing/2014/main" val="1827833707"/>
                  </a:ext>
                </a:extLst>
              </a:tr>
            </a:tbl>
          </a:graphicData>
        </a:graphic>
      </p:graphicFrame>
    </p:spTree>
    <p:extLst>
      <p:ext uri="{BB962C8B-B14F-4D97-AF65-F5344CB8AC3E}">
        <p14:creationId xmlns:p14="http://schemas.microsoft.com/office/powerpoint/2010/main" val="19920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284034-42A7-7492-41F4-4D3430880287}"/>
              </a:ext>
            </a:extLst>
          </p:cNvPr>
          <p:cNvSpPr txBox="1"/>
          <p:nvPr/>
        </p:nvSpPr>
        <p:spPr>
          <a:xfrm>
            <a:off x="590574" y="657845"/>
            <a:ext cx="9686901" cy="1077218"/>
          </a:xfrm>
          <a:prstGeom prst="rect">
            <a:avLst/>
          </a:prstGeom>
          <a:noFill/>
        </p:spPr>
        <p:txBody>
          <a:bodyPr wrap="square">
            <a:spAutoFit/>
          </a:bodyPr>
          <a:lstStyle/>
          <a:p>
            <a:pPr algn="just"/>
            <a:r>
              <a:rPr lang="en-US" sz="3200" dirty="0">
                <a:solidFill>
                  <a:srgbClr val="FF0000"/>
                </a:solidFill>
                <a:latin typeface="Times New Roman" panose="02020603050405020304" pitchFamily="18" charset="0"/>
                <a:cs typeface="Times New Roman" panose="02020603050405020304" pitchFamily="18" charset="0"/>
              </a:rPr>
              <a:t>1.</a:t>
            </a:r>
            <a:r>
              <a:rPr lang="vi-VN" sz="3200" dirty="0">
                <a:solidFill>
                  <a:srgbClr val="FF0000"/>
                </a:solidFill>
                <a:latin typeface="Times New Roman" panose="02020603050405020304" pitchFamily="18" charset="0"/>
                <a:cs typeface="Times New Roman" panose="02020603050405020304" pitchFamily="18" charset="0"/>
              </a:rPr>
              <a:t> Điều kiện tiến hành thí nghiệm ở hai cốc khác nhau như thế nào?</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4496109-B033-6486-AA1F-7DB328715240}"/>
              </a:ext>
            </a:extLst>
          </p:cNvPr>
          <p:cNvSpPr txBox="1"/>
          <p:nvPr/>
        </p:nvSpPr>
        <p:spPr>
          <a:xfrm>
            <a:off x="819150" y="2287577"/>
            <a:ext cx="11375594" cy="1249509"/>
          </a:xfrm>
          <a:prstGeom prst="rect">
            <a:avLst/>
          </a:prstGeom>
          <a:noFill/>
        </p:spPr>
        <p:txBody>
          <a:bodyPr wrap="square">
            <a:spAutoFit/>
          </a:bodyPr>
          <a:lstStyle/>
          <a:p>
            <a:pPr algn="just">
              <a:lnSpc>
                <a:spcPct val="122000"/>
              </a:lnSpc>
              <a:tabLst>
                <a:tab pos="540385" algn="l"/>
              </a:tabLst>
            </a:pPr>
            <a:r>
              <a:rPr lang="en-US" sz="3200" dirty="0">
                <a:effectLst/>
                <a:latin typeface="Times New Roman" panose="02020603050405020304" pitchFamily="18" charset="0"/>
                <a:ea typeface="Arial" panose="020B0604020202020204" pitchFamily="34" charset="0"/>
                <a:cs typeface="Arial" panose="020B0604020202020204" pitchFamily="34" charset="0"/>
              </a:rPr>
              <a:t>- 1 </a:t>
            </a:r>
            <a:r>
              <a:rPr lang="en-US" sz="3200" dirty="0" err="1">
                <a:effectLst/>
                <a:latin typeface="Times New Roman" panose="02020603050405020304" pitchFamily="18" charset="0"/>
                <a:ea typeface="Arial" panose="020B0604020202020204" pitchFamily="34" charset="0"/>
                <a:cs typeface="Arial" panose="020B0604020202020204" pitchFamily="34" charset="0"/>
              </a:rPr>
              <a:t>cốc</a:t>
            </a:r>
            <a:r>
              <a:rPr lang="en-US" sz="3200" dirty="0">
                <a:effectLst/>
                <a:latin typeface="Times New Roman" panose="02020603050405020304" pitchFamily="18" charset="0"/>
                <a:ea typeface="Arial" panose="020B0604020202020204" pitchFamily="34" charset="0"/>
                <a:cs typeface="Arial" panose="020B0604020202020204" pitchFamily="34" charset="0"/>
              </a:rPr>
              <a:t> </a:t>
            </a:r>
            <a:r>
              <a:rPr lang="en-US" sz="3200" dirty="0" err="1">
                <a:effectLst/>
                <a:latin typeface="Times New Roman" panose="02020603050405020304" pitchFamily="18" charset="0"/>
                <a:ea typeface="Arial" panose="020B0604020202020204" pitchFamily="34" charset="0"/>
                <a:cs typeface="Arial" panose="020B0604020202020204" pitchFamily="34" charset="0"/>
              </a:rPr>
              <a:t>có</a:t>
            </a:r>
            <a:r>
              <a:rPr lang="en-US" sz="3200" dirty="0">
                <a:effectLst/>
                <a:latin typeface="Times New Roman" panose="02020603050405020304" pitchFamily="18" charset="0"/>
                <a:ea typeface="Arial" panose="020B0604020202020204" pitchFamily="34" charset="0"/>
                <a:cs typeface="Arial" panose="020B0604020202020204" pitchFamily="34" charset="0"/>
              </a:rPr>
              <a:t> </a:t>
            </a:r>
            <a:r>
              <a:rPr lang="en-US" sz="3200" dirty="0" err="1">
                <a:effectLst/>
                <a:latin typeface="Times New Roman" panose="02020603050405020304" pitchFamily="18" charset="0"/>
                <a:ea typeface="Arial" panose="020B0604020202020204" pitchFamily="34" charset="0"/>
                <a:cs typeface="Arial" panose="020B0604020202020204" pitchFamily="34" charset="0"/>
              </a:rPr>
              <a:t>ánh</a:t>
            </a:r>
            <a:r>
              <a:rPr lang="en-US" sz="3200" dirty="0">
                <a:effectLst/>
                <a:latin typeface="Times New Roman" panose="02020603050405020304" pitchFamily="18" charset="0"/>
                <a:ea typeface="Arial" panose="020B0604020202020204" pitchFamily="34" charset="0"/>
                <a:cs typeface="Arial" panose="020B0604020202020204" pitchFamily="34" charset="0"/>
              </a:rPr>
              <a:t> </a:t>
            </a:r>
            <a:r>
              <a:rPr lang="en-US" sz="3200" dirty="0" err="1">
                <a:effectLst/>
                <a:latin typeface="Times New Roman" panose="02020603050405020304" pitchFamily="18" charset="0"/>
                <a:ea typeface="Arial" panose="020B0604020202020204" pitchFamily="34" charset="0"/>
                <a:cs typeface="Arial" panose="020B0604020202020204" pitchFamily="34" charset="0"/>
              </a:rPr>
              <a:t>sáng</a:t>
            </a:r>
            <a:r>
              <a:rPr lang="en-US" sz="3200" dirty="0">
                <a:effectLst/>
                <a:latin typeface="Times New Roman" panose="02020603050405020304" pitchFamily="18" charset="0"/>
                <a:ea typeface="Arial" panose="020B0604020202020204" pitchFamily="34" charset="0"/>
                <a:cs typeface="Arial" panose="020B0604020202020204" pitchFamily="34" charset="0"/>
              </a:rPr>
              <a:t> </a:t>
            </a:r>
            <a:r>
              <a:rPr lang="en-US" sz="3200" dirty="0" err="1">
                <a:effectLst/>
                <a:latin typeface="Times New Roman" panose="02020603050405020304" pitchFamily="18" charset="0"/>
                <a:ea typeface="Arial" panose="020B0604020202020204" pitchFamily="34" charset="0"/>
                <a:cs typeface="Arial" panose="020B0604020202020204" pitchFamily="34" charset="0"/>
              </a:rPr>
              <a:t>chiếu</a:t>
            </a:r>
            <a:r>
              <a:rPr lang="en-US" sz="3200" dirty="0">
                <a:effectLst/>
                <a:latin typeface="Times New Roman" panose="02020603050405020304" pitchFamily="18" charset="0"/>
                <a:ea typeface="Arial" panose="020B0604020202020204" pitchFamily="34" charset="0"/>
                <a:cs typeface="Arial" panose="020B0604020202020204" pitchFamily="34" charset="0"/>
              </a:rPr>
              <a:t> </a:t>
            </a:r>
            <a:r>
              <a:rPr lang="en-US" sz="3200" dirty="0" err="1">
                <a:effectLst/>
                <a:latin typeface="Times New Roman" panose="02020603050405020304" pitchFamily="18" charset="0"/>
                <a:ea typeface="Arial" panose="020B0604020202020204" pitchFamily="34" charset="0"/>
                <a:cs typeface="Arial" panose="020B0604020202020204" pitchFamily="34" charset="0"/>
              </a:rPr>
              <a:t>vào</a:t>
            </a:r>
            <a:endParaRPr lang="en-US" sz="3200" dirty="0">
              <a:effectLst/>
              <a:latin typeface="Times New Roman" panose="02020603050405020304" pitchFamily="18" charset="0"/>
              <a:ea typeface="Arial" panose="020B0604020202020204" pitchFamily="34" charset="0"/>
              <a:cs typeface="Arial" panose="020B0604020202020204" pitchFamily="34" charset="0"/>
            </a:endParaRPr>
          </a:p>
          <a:p>
            <a:pPr algn="just">
              <a:lnSpc>
                <a:spcPct val="122000"/>
              </a:lnSpc>
              <a:tabLst>
                <a:tab pos="540385" algn="l"/>
              </a:tabLst>
            </a:pPr>
            <a:r>
              <a:rPr lang="en-US" sz="3200" dirty="0">
                <a:latin typeface="Times New Roman" panose="02020603050405020304" pitchFamily="18" charset="0"/>
                <a:ea typeface="Calibri" panose="020F0502020204030204" pitchFamily="34" charset="0"/>
                <a:cs typeface="Arial" panose="020B0604020202020204" pitchFamily="34" charset="0"/>
              </a:rPr>
              <a:t>- 1 </a:t>
            </a:r>
            <a:r>
              <a:rPr lang="en-US" sz="3200" dirty="0" err="1">
                <a:latin typeface="Times New Roman" panose="02020603050405020304" pitchFamily="18" charset="0"/>
                <a:ea typeface="Calibri" panose="020F0502020204030204" pitchFamily="34" charset="0"/>
                <a:cs typeface="Arial" panose="020B0604020202020204" pitchFamily="34" charset="0"/>
              </a:rPr>
              <a:t>cốc</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err="1">
                <a:latin typeface="Times New Roman" panose="02020603050405020304" pitchFamily="18" charset="0"/>
                <a:ea typeface="Calibri" panose="020F0502020204030204" pitchFamily="34" charset="0"/>
                <a:cs typeface="Arial" panose="020B0604020202020204" pitchFamily="34" charset="0"/>
              </a:rPr>
              <a:t>không</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err="1">
                <a:latin typeface="Times New Roman" panose="02020603050405020304" pitchFamily="18" charset="0"/>
                <a:ea typeface="Calibri" panose="020F0502020204030204" pitchFamily="34" charset="0"/>
                <a:cs typeface="Arial" panose="020B0604020202020204" pitchFamily="34" charset="0"/>
              </a:rPr>
              <a:t>có</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err="1">
                <a:latin typeface="Times New Roman" panose="02020603050405020304" pitchFamily="18" charset="0"/>
                <a:ea typeface="Calibri" panose="020F0502020204030204" pitchFamily="34" charset="0"/>
                <a:cs typeface="Arial" panose="020B0604020202020204" pitchFamily="34" charset="0"/>
              </a:rPr>
              <a:t>ánh</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err="1">
                <a:latin typeface="Times New Roman" panose="02020603050405020304" pitchFamily="18" charset="0"/>
                <a:ea typeface="Calibri" panose="020F0502020204030204" pitchFamily="34" charset="0"/>
                <a:cs typeface="Arial" panose="020B0604020202020204" pitchFamily="34" charset="0"/>
              </a:rPr>
              <a:t>sáng</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err="1">
                <a:latin typeface="Times New Roman" panose="02020603050405020304" pitchFamily="18" charset="0"/>
                <a:ea typeface="Calibri" panose="020F0502020204030204" pitchFamily="34" charset="0"/>
                <a:cs typeface="Arial" panose="020B0604020202020204" pitchFamily="34" charset="0"/>
              </a:rPr>
              <a:t>chiếu</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err="1">
                <a:latin typeface="Times New Roman" panose="02020603050405020304" pitchFamily="18" charset="0"/>
                <a:ea typeface="Calibri" panose="020F0502020204030204" pitchFamily="34" charset="0"/>
                <a:cs typeface="Arial" panose="020B0604020202020204" pitchFamily="34" charset="0"/>
              </a:rPr>
              <a:t>vào</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116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284034-42A7-7492-41F4-4D3430880287}"/>
              </a:ext>
            </a:extLst>
          </p:cNvPr>
          <p:cNvSpPr txBox="1"/>
          <p:nvPr/>
        </p:nvSpPr>
        <p:spPr>
          <a:xfrm>
            <a:off x="496957" y="295895"/>
            <a:ext cx="11198086" cy="1569660"/>
          </a:xfrm>
          <a:prstGeom prst="rect">
            <a:avLst/>
          </a:prstGeom>
          <a:noFill/>
        </p:spPr>
        <p:txBody>
          <a:bodyPr wrap="square">
            <a:spAutoFit/>
          </a:bodyPr>
          <a:lstStyle/>
          <a:p>
            <a:pPr algn="just"/>
            <a:r>
              <a:rPr lang="en-US" sz="3200" dirty="0">
                <a:solidFill>
                  <a:srgbClr val="FF0000"/>
                </a:solidFill>
                <a:latin typeface="Times New Roman" panose="02020603050405020304" pitchFamily="18" charset="0"/>
                <a:cs typeface="Times New Roman" panose="02020603050405020304" pitchFamily="18" charset="0"/>
              </a:rPr>
              <a:t>2.</a:t>
            </a:r>
            <a:r>
              <a:rPr lang="vi-VN" sz="3200" dirty="0">
                <a:solidFill>
                  <a:srgbClr val="FF0000"/>
                </a:solidFill>
                <a:latin typeface="Times New Roman" panose="02020603050405020304" pitchFamily="18" charset="0"/>
                <a:cs typeface="Times New Roman" panose="02020603050405020304" pitchFamily="18" charset="0"/>
              </a:rPr>
              <a:t> Hiện tượng nào chứng tỏ cành rong đuôi chó thải chất khí? Chất khí đó là gì? Hiện tượng gì xảy ra khi đưa quay đóm (còn toàn đỏ) vào miệng ống nghiệm?</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4496109-B033-6486-AA1F-7DB328715240}"/>
              </a:ext>
            </a:extLst>
          </p:cNvPr>
          <p:cNvSpPr txBox="1"/>
          <p:nvPr/>
        </p:nvSpPr>
        <p:spPr>
          <a:xfrm>
            <a:off x="496957" y="1865555"/>
            <a:ext cx="10247243" cy="3934731"/>
          </a:xfrm>
          <a:prstGeom prst="rect">
            <a:avLst/>
          </a:prstGeom>
          <a:noFill/>
        </p:spPr>
        <p:txBody>
          <a:bodyPr wrap="square">
            <a:spAutoFit/>
          </a:bodyPr>
          <a:lstStyle/>
          <a:p>
            <a:pPr algn="just">
              <a:lnSpc>
                <a:spcPct val="122000"/>
              </a:lnSpc>
              <a:tabLst>
                <a:tab pos="540385" algn="l"/>
              </a:tabLst>
            </a:pP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Bọt</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khí</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thoát</a:t>
            </a:r>
            <a:r>
              <a:rPr lang="en-US" sz="3200" dirty="0">
                <a:solidFill>
                  <a:schemeClr val="dk1"/>
                </a:solidFill>
                <a:latin typeface="Times New Roman" panose="02020603050405020304" pitchFamily="18" charset="0"/>
                <a:cs typeface="Times New Roman" panose="02020603050405020304" pitchFamily="18" charset="0"/>
              </a:rPr>
              <a:t> ra </a:t>
            </a:r>
            <a:r>
              <a:rPr lang="en-US" sz="3200" dirty="0" err="1">
                <a:solidFill>
                  <a:schemeClr val="dk1"/>
                </a:solidFill>
                <a:latin typeface="Times New Roman" panose="02020603050405020304" pitchFamily="18" charset="0"/>
                <a:cs typeface="Times New Roman" panose="02020603050405020304" pitchFamily="18" charset="0"/>
              </a:rPr>
              <a:t>nổi</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lên</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chiếm</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một</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khoảng</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dưới</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đáy</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ống</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nghiệm</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và</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đẩy</a:t>
            </a:r>
            <a:r>
              <a:rPr lang="en-US" sz="3200" dirty="0">
                <a:solidFill>
                  <a:schemeClr val="dk1"/>
                </a:solidFill>
                <a:latin typeface="Times New Roman" panose="02020603050405020304" pitchFamily="18" charset="0"/>
                <a:cs typeface="Times New Roman" panose="02020603050405020304" pitchFamily="18" charset="0"/>
              </a:rPr>
              <a:t> </a:t>
            </a:r>
            <a:r>
              <a:rPr lang="en-US" sz="3200" dirty="0" err="1">
                <a:solidFill>
                  <a:schemeClr val="dk1"/>
                </a:solidFill>
                <a:latin typeface="Times New Roman" panose="02020603050405020304" pitchFamily="18" charset="0"/>
                <a:cs typeface="Times New Roman" panose="02020603050405020304" pitchFamily="18" charset="0"/>
              </a:rPr>
              <a:t>nước</a:t>
            </a:r>
            <a:r>
              <a:rPr lang="en-US" sz="3200" dirty="0">
                <a:solidFill>
                  <a:schemeClr val="dk1"/>
                </a:solidFill>
                <a:latin typeface="Times New Roman" panose="02020603050405020304" pitchFamily="18" charset="0"/>
                <a:cs typeface="Times New Roman" panose="02020603050405020304" pitchFamily="18" charset="0"/>
              </a:rPr>
              <a:t> ra </a:t>
            </a:r>
            <a:r>
              <a:rPr lang="en-US" sz="3200" dirty="0" err="1">
                <a:solidFill>
                  <a:schemeClr val="dk1"/>
                </a:solidFill>
                <a:latin typeface="Times New Roman" panose="02020603050405020304" pitchFamily="18" charset="0"/>
                <a:cs typeface="Times New Roman" panose="02020603050405020304" pitchFamily="18" charset="0"/>
              </a:rPr>
              <a:t>ngoài</a:t>
            </a:r>
            <a:r>
              <a:rPr lang="en-US" sz="3200" dirty="0">
                <a:solidFill>
                  <a:schemeClr val="dk1"/>
                </a:solidFill>
                <a:latin typeface="Times New Roman" panose="02020603050405020304" pitchFamily="18" charset="0"/>
                <a:cs typeface="Times New Roman" panose="02020603050405020304" pitchFamily="18" charset="0"/>
              </a:rPr>
              <a:t> </a:t>
            </a:r>
          </a:p>
          <a:p>
            <a:pPr algn="just">
              <a:lnSpc>
                <a:spcPct val="122000"/>
              </a:lnSpc>
              <a:tabLst>
                <a:tab pos="540385" algn="l"/>
              </a:tabLst>
            </a:pPr>
            <a:r>
              <a:rPr lang="en-US" sz="3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oxygen</a:t>
            </a:r>
            <a:endParaRPr lang="en-US" sz="3200" dirty="0">
              <a:latin typeface="Times New Roman" panose="02020603050405020304" pitchFamily="18" charset="0"/>
              <a:cs typeface="Times New Roman" panose="02020603050405020304" pitchFamily="18" charset="0"/>
            </a:endParaRPr>
          </a:p>
          <a:p>
            <a:pPr algn="just">
              <a:lnSpc>
                <a:spcPct val="122000"/>
              </a:lnSpc>
              <a:tabLst>
                <a:tab pos="540385" algn="l"/>
              </a:tabLst>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Khi đưa que đóm còn tàn đỏ vào gần ống nghiệm thì que đóm cháy.</a:t>
            </a:r>
            <a:endParaRPr lang="en-US" sz="3200" dirty="0">
              <a:latin typeface="Times New Roman" panose="02020603050405020304" pitchFamily="18" charset="0"/>
              <a:cs typeface="Times New Roman" panose="02020603050405020304" pitchFamily="18" charset="0"/>
            </a:endParaRPr>
          </a:p>
          <a:p>
            <a:pPr algn="just">
              <a:lnSpc>
                <a:spcPct val="122000"/>
              </a:lnSpc>
              <a:tabLst>
                <a:tab pos="540385" algn="l"/>
              </a:tabLst>
            </a:pPr>
            <a:endParaRPr lang="en-US" sz="4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65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284034-42A7-7492-41F4-4D3430880287}"/>
              </a:ext>
            </a:extLst>
          </p:cNvPr>
          <p:cNvSpPr txBox="1"/>
          <p:nvPr/>
        </p:nvSpPr>
        <p:spPr>
          <a:xfrm>
            <a:off x="536714" y="276845"/>
            <a:ext cx="10721836" cy="1569660"/>
          </a:xfrm>
          <a:prstGeom prst="rect">
            <a:avLst/>
          </a:prstGeom>
          <a:noFill/>
        </p:spPr>
        <p:txBody>
          <a:bodyPr wrap="square">
            <a:spAutoFit/>
          </a:bodyPr>
          <a:lstStyle/>
          <a:p>
            <a:pPr algn="just"/>
            <a:r>
              <a:rPr lang="en-US" sz="3200" dirty="0">
                <a:solidFill>
                  <a:srgbClr val="FF0000"/>
                </a:solidFill>
                <a:latin typeface="Times New Roman" panose="02020603050405020304" pitchFamily="18" charset="0"/>
                <a:cs typeface="Times New Roman" panose="02020603050405020304" pitchFamily="18" charset="0"/>
              </a:rPr>
              <a:t>3. Khi </a:t>
            </a:r>
            <a:r>
              <a:rPr lang="en-US" sz="3200" dirty="0" err="1">
                <a:solidFill>
                  <a:srgbClr val="FF0000"/>
                </a:solidFill>
                <a:latin typeface="Times New Roman" panose="02020603050405020304" pitchFamily="18" charset="0"/>
                <a:cs typeface="Times New Roman" panose="02020603050405020304" pitchFamily="18" charset="0"/>
              </a:rPr>
              <a:t>nuôi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ta </a:t>
            </a:r>
            <a:r>
              <a:rPr lang="en-US" sz="3200" dirty="0" err="1">
                <a:solidFill>
                  <a:srgbClr val="FF0000"/>
                </a:solidFill>
                <a:latin typeface="Times New Roman" panose="02020603050405020304" pitchFamily="18" charset="0"/>
                <a:cs typeface="Times New Roman" panose="02020603050405020304" pitchFamily="18" charset="0"/>
              </a:rPr>
              <a:t>thường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thủy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thích</a:t>
            </a:r>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nghĩa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đó</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4496109-B033-6486-AA1F-7DB328715240}"/>
              </a:ext>
            </a:extLst>
          </p:cNvPr>
          <p:cNvSpPr txBox="1"/>
          <p:nvPr/>
        </p:nvSpPr>
        <p:spPr>
          <a:xfrm>
            <a:off x="235132" y="2287577"/>
            <a:ext cx="10937694" cy="2062103"/>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 Khi nuôi cá cảnh trong bể kính người ta thường hay thả vào bể một số loại rong và cây thủy sinh để các loài cây đó thực hiện quang hợp giải phóng oxygen cung cấp cho quá trình trao đổi khí ở cá.</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5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D72E11-C2B4-ADA9-6FFC-F30D207142D1}"/>
              </a:ext>
            </a:extLst>
          </p:cNvPr>
          <p:cNvSpPr txBox="1"/>
          <p:nvPr/>
        </p:nvSpPr>
        <p:spPr>
          <a:xfrm>
            <a:off x="570412" y="1456511"/>
            <a:ext cx="11116763" cy="1323439"/>
          </a:xfrm>
          <a:prstGeom prst="rect">
            <a:avLst/>
          </a:prstGeom>
          <a:noFill/>
        </p:spPr>
        <p:txBody>
          <a:bodyPr wrap="square">
            <a:spAutoFit/>
          </a:bodyPr>
          <a:lstStyle/>
          <a:p>
            <a:r>
              <a:rPr lang="en-US" sz="4000" b="1" dirty="0">
                <a:solidFill>
                  <a:srgbClr val="000000"/>
                </a:solidFill>
                <a:effectLst/>
                <a:latin typeface="Times New Roman" panose="02020603050405020304" pitchFamily="18" charset="0"/>
                <a:ea typeface="Calibri" panose="020F0502020204030204" pitchFamily="34" charset="0"/>
              </a:rPr>
              <a:t>*</a:t>
            </a:r>
            <a:r>
              <a:rPr lang="vi-VN" sz="4000" b="1" dirty="0">
                <a:solidFill>
                  <a:srgbClr val="000000"/>
                </a:solidFill>
                <a:effectLst/>
                <a:latin typeface="Times New Roman" panose="02020603050405020304" pitchFamily="18" charset="0"/>
                <a:ea typeface="Calibri" panose="020F0502020204030204" pitchFamily="34" charset="0"/>
              </a:rPr>
              <a:t> Kết luận: </a:t>
            </a:r>
            <a:r>
              <a:rPr lang="vi-VN" sz="4000" dirty="0">
                <a:solidFill>
                  <a:srgbClr val="000000"/>
                </a:solidFill>
                <a:effectLst/>
                <a:latin typeface="Times New Roman" panose="02020603050405020304" pitchFamily="18" charset="0"/>
                <a:ea typeface="Calibri" panose="020F0502020204030204" pitchFamily="34" charset="0"/>
              </a:rPr>
              <a:t>Sản phẩm của quá trình quang hợp có khí oxygen.</a:t>
            </a:r>
            <a:endParaRPr lang="en-US" sz="4000" dirty="0"/>
          </a:p>
        </p:txBody>
      </p:sp>
    </p:spTree>
    <p:extLst>
      <p:ext uri="{BB962C8B-B14F-4D97-AF65-F5344CB8AC3E}">
        <p14:creationId xmlns:p14="http://schemas.microsoft.com/office/powerpoint/2010/main" val="237039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9700590" y="6105130"/>
            <a:ext cx="233266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GO HOME</a:t>
            </a:r>
          </a:p>
        </p:txBody>
      </p:sp>
      <p:sp>
        <p:nvSpPr>
          <p:cNvPr id="12" name="Snip Diagonal Corner Rectangle 11"/>
          <p:cNvSpPr/>
          <p:nvPr/>
        </p:nvSpPr>
        <p:spPr>
          <a:xfrm>
            <a:off x="1" y="571500"/>
            <a:ext cx="12192000" cy="2432587"/>
          </a:xfrm>
          <a:prstGeom prst="snip2DiagRect">
            <a:avLst>
              <a:gd name="adj1" fmla="val 0"/>
              <a:gd name="adj2" fmla="val 24222"/>
            </a:avLst>
          </a:prstGeom>
          <a:blipFill dpi="0" rotWithShape="1">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highlight>
                  <a:srgbClr val="00FF00"/>
                </a:highlight>
                <a:latin typeface="Times New Roman" panose="02020603050405020304" pitchFamily="18" charset="0"/>
                <a:cs typeface="Times New Roman" panose="02020603050405020304" pitchFamily="18" charset="0"/>
              </a:rPr>
              <a:t>Câu</a:t>
            </a:r>
            <a:r>
              <a:rPr lang="en-US" sz="3200" b="1" dirty="0">
                <a:solidFill>
                  <a:schemeClr val="tx1"/>
                </a:solidFill>
                <a:highlight>
                  <a:srgbClr val="00FF00"/>
                </a:highlight>
                <a:latin typeface="Times New Roman" panose="02020603050405020304" pitchFamily="18" charset="0"/>
                <a:cs typeface="Times New Roman" panose="02020603050405020304" pitchFamily="18" charset="0"/>
              </a:rPr>
              <a:t> 1.</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Trong</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quá</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trình</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quang</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hợp</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lá</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nhả</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ra</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loại</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khí</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nào</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p>
          <a:p>
            <a:r>
              <a:rPr lang="en-US" sz="3200" dirty="0">
                <a:solidFill>
                  <a:schemeClr val="tx1"/>
                </a:solidFill>
                <a:highlight>
                  <a:srgbClr val="00FF00"/>
                </a:highlight>
                <a:latin typeface="Times New Roman" panose="02020603050405020304" pitchFamily="18" charset="0"/>
                <a:cs typeface="Times New Roman" panose="02020603050405020304" pitchFamily="18" charset="0"/>
              </a:rPr>
              <a:t>A.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Khí</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hiđrô</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B.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Khí</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nitơ</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C.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Khí</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ôxi</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D.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Khí</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cacbônic</a:t>
            </a:r>
            <a:endParaRPr lang="en-US" sz="3200" dirty="0">
              <a:solidFill>
                <a:schemeClr val="tx1"/>
              </a:solidFill>
              <a:highlight>
                <a:srgbClr val="00FF00"/>
              </a:highlight>
              <a:latin typeface="Times New Roman" panose="02020603050405020304" pitchFamily="18" charset="0"/>
              <a:cs typeface="Times New Roman" panose="02020603050405020304" pitchFamily="18" charset="0"/>
            </a:endParaRPr>
          </a:p>
        </p:txBody>
      </p:sp>
      <p:sp>
        <p:nvSpPr>
          <p:cNvPr id="5" name="Rectangle 4"/>
          <p:cNvSpPr/>
          <p:nvPr/>
        </p:nvSpPr>
        <p:spPr>
          <a:xfrm>
            <a:off x="2220580" y="4329907"/>
            <a:ext cx="7955280" cy="1439743"/>
          </a:xfrm>
          <a:prstGeom prst="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 </a:t>
            </a:r>
            <a:r>
              <a:rPr lang="en-US" sz="3200" b="1" dirty="0" err="1">
                <a:solidFill>
                  <a:schemeClr val="bg1"/>
                </a:solidFill>
              </a:rPr>
              <a:t>Khí</a:t>
            </a:r>
            <a:r>
              <a:rPr lang="en-US" sz="3200" b="1" dirty="0">
                <a:solidFill>
                  <a:schemeClr val="bg1"/>
                </a:solidFill>
              </a:rPr>
              <a:t> </a:t>
            </a:r>
            <a:r>
              <a:rPr lang="en-US" sz="3200" b="1" dirty="0" err="1">
                <a:solidFill>
                  <a:schemeClr val="bg1"/>
                </a:solidFill>
              </a:rPr>
              <a:t>ôxi</a:t>
            </a:r>
            <a:r>
              <a:rPr lang="en-US" sz="3200" b="1" dirty="0">
                <a:solidFill>
                  <a:schemeClr val="bg1"/>
                </a:solidFill>
              </a:rPr>
              <a:t> </a:t>
            </a:r>
          </a:p>
        </p:txBody>
      </p:sp>
      <p:sp>
        <p:nvSpPr>
          <p:cNvPr id="15" name="Rectangle 14"/>
          <p:cNvSpPr/>
          <p:nvPr/>
        </p:nvSpPr>
        <p:spPr>
          <a:xfrm>
            <a:off x="2680642" y="3013502"/>
            <a:ext cx="6830716" cy="830997"/>
          </a:xfrm>
          <a:prstGeom prst="rect">
            <a:avLst/>
          </a:prstGeom>
          <a:noFill/>
        </p:spPr>
        <p:txBody>
          <a:bodyPr wrap="none" lIns="91440" tIns="45720" rIns="91440" bIns="45720">
            <a:spAutoFit/>
          </a:bodyPr>
          <a:lstStyle/>
          <a:p>
            <a:pPr algn="ctr"/>
            <a:r>
              <a:rPr lang="vi-VN" sz="4800" b="1" dirty="0">
                <a:solidFill>
                  <a:srgbClr val="FF0000"/>
                </a:solidFill>
                <a:latin typeface="+mj-lt"/>
              </a:rPr>
              <a:t>Bạn được tặng 1 viên kẹo</a:t>
            </a:r>
            <a:endParaRPr lang="en-US" sz="4800" b="1" dirty="0">
              <a:solidFill>
                <a:srgbClr val="FF0000"/>
              </a:solidFill>
              <a:latin typeface="+mj-lt"/>
            </a:endParaRPr>
          </a:p>
        </p:txBody>
      </p:sp>
    </p:spTree>
    <p:extLst>
      <p:ext uri="{BB962C8B-B14F-4D97-AF65-F5344CB8AC3E}">
        <p14:creationId xmlns:p14="http://schemas.microsoft.com/office/powerpoint/2010/main" val="32440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0" y="338215"/>
            <a:ext cx="12192000" cy="2665872"/>
          </a:xfrm>
          <a:prstGeom prst="snip2DiagRect">
            <a:avLst>
              <a:gd name="adj1" fmla="val 0"/>
              <a:gd name="adj2" fmla="val 24222"/>
            </a:avLst>
          </a:prstGeom>
          <a:blipFill dpi="0" rotWithShape="1">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highlight>
                  <a:srgbClr val="00FF00"/>
                </a:highlight>
                <a:latin typeface="Times New Roman" panose="02020603050405020304" pitchFamily="18" charset="0"/>
                <a:cs typeface="Times New Roman" panose="02020603050405020304" pitchFamily="18" charset="0"/>
              </a:rPr>
              <a:t>Câu</a:t>
            </a:r>
            <a:r>
              <a:rPr lang="en-US" sz="3200" b="1" dirty="0">
                <a:solidFill>
                  <a:schemeClr val="tx1"/>
                </a:solidFill>
                <a:highlight>
                  <a:srgbClr val="00FF00"/>
                </a:highlight>
                <a:latin typeface="Times New Roman" panose="02020603050405020304" pitchFamily="18" charset="0"/>
                <a:cs typeface="Times New Roman" panose="02020603050405020304" pitchFamily="18" charset="0"/>
              </a:rPr>
              <a:t> 2.</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Trong</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cơ</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thể</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thực</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vật</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bộ</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phận</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nào</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chuyên</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hoá</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với</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chức</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năng</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chế</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tạo</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tinh</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bột</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a:t>
            </a:r>
          </a:p>
          <a:p>
            <a:r>
              <a:rPr lang="en-US" sz="3200" dirty="0">
                <a:solidFill>
                  <a:schemeClr val="tx1"/>
                </a:solidFill>
                <a:highlight>
                  <a:srgbClr val="00FF00"/>
                </a:highlight>
                <a:latin typeface="Times New Roman" panose="02020603050405020304" pitchFamily="18" charset="0"/>
                <a:cs typeface="Times New Roman" panose="02020603050405020304" pitchFamily="18" charset="0"/>
              </a:rPr>
              <a:t>A.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Hoa</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B.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Rễ</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C.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Lá</a:t>
            </a:r>
            <a:r>
              <a:rPr lang="en-US" sz="3200" dirty="0">
                <a:solidFill>
                  <a:schemeClr val="tx1"/>
                </a:solidFill>
                <a:highlight>
                  <a:srgbClr val="00FF00"/>
                </a:highlight>
                <a:latin typeface="Times New Roman" panose="02020603050405020304" pitchFamily="18" charset="0"/>
                <a:cs typeface="Times New Roman" panose="02020603050405020304" pitchFamily="18" charset="0"/>
              </a:rPr>
              <a:t>                   D. </a:t>
            </a:r>
            <a:r>
              <a:rPr lang="en-US" sz="3200" dirty="0" err="1">
                <a:solidFill>
                  <a:schemeClr val="tx1"/>
                </a:solidFill>
                <a:highlight>
                  <a:srgbClr val="00FF00"/>
                </a:highlight>
                <a:latin typeface="Times New Roman" panose="02020603050405020304" pitchFamily="18" charset="0"/>
                <a:cs typeface="Times New Roman" panose="02020603050405020304" pitchFamily="18" charset="0"/>
              </a:rPr>
              <a:t>Thân</a:t>
            </a:r>
            <a:endParaRPr lang="en-US" sz="3200" dirty="0">
              <a:solidFill>
                <a:schemeClr val="tx1"/>
              </a:solidFill>
              <a:highlight>
                <a:srgbClr val="00FF00"/>
              </a:highlight>
              <a:latin typeface="Times New Roman" panose="02020603050405020304" pitchFamily="18" charset="0"/>
              <a:cs typeface="Times New Roman" panose="02020603050405020304" pitchFamily="18" charset="0"/>
            </a:endParaRPr>
          </a:p>
          <a:p>
            <a:endParaRPr lang="en-US" sz="2400" dirty="0">
              <a:solidFill>
                <a:schemeClr val="tx1"/>
              </a:solidFill>
            </a:endParaRPr>
          </a:p>
        </p:txBody>
      </p:sp>
      <p:sp>
        <p:nvSpPr>
          <p:cNvPr id="5" name="Rectangle 4"/>
          <p:cNvSpPr/>
          <p:nvPr/>
        </p:nvSpPr>
        <p:spPr>
          <a:xfrm>
            <a:off x="2286000" y="4386753"/>
            <a:ext cx="7955280" cy="1439743"/>
          </a:xfrm>
          <a:prstGeom prst="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 </a:t>
            </a:r>
            <a:r>
              <a:rPr lang="en-US" sz="3200" b="1" dirty="0" err="1">
                <a:solidFill>
                  <a:schemeClr val="bg1"/>
                </a:solidFill>
              </a:rPr>
              <a:t>Lá</a:t>
            </a:r>
            <a:r>
              <a:rPr lang="en-US" sz="3200" b="1" dirty="0">
                <a:solidFill>
                  <a:schemeClr val="bg1"/>
                </a:solidFill>
              </a:rPr>
              <a:t> </a:t>
            </a:r>
            <a:r>
              <a:rPr lang="en-US" sz="3200" dirty="0">
                <a:solidFill>
                  <a:schemeClr val="bg1"/>
                </a:solidFill>
              </a:rPr>
              <a:t>   </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662207" y="3185778"/>
            <a:ext cx="6867586" cy="830997"/>
          </a:xfrm>
          <a:prstGeom prst="rect">
            <a:avLst/>
          </a:prstGeom>
          <a:noFill/>
        </p:spPr>
        <p:txBody>
          <a:bodyPr wrap="none" lIns="91440" tIns="45720" rIns="91440" bIns="45720">
            <a:spAutoFit/>
          </a:bodyPr>
          <a:lstStyle/>
          <a:p>
            <a:pPr lvl="0" algn="ctr">
              <a:defRPr/>
            </a:pPr>
            <a:r>
              <a:rPr lang="vi-VN" sz="4800" b="1" dirty="0">
                <a:solidFill>
                  <a:srgbClr val="FF0000"/>
                </a:solidFill>
                <a:latin typeface="+mj-lt"/>
              </a:rPr>
              <a:t>Bạn được tặng </a:t>
            </a:r>
            <a:r>
              <a:rPr lang="en-US" sz="4800" b="1" dirty="0">
                <a:solidFill>
                  <a:srgbClr val="FF0000"/>
                </a:solidFill>
                <a:latin typeface="+mj-lt"/>
              </a:rPr>
              <a:t>2</a:t>
            </a:r>
            <a:r>
              <a:rPr lang="vi-VN" sz="4800" b="1" dirty="0">
                <a:solidFill>
                  <a:srgbClr val="FF0000"/>
                </a:solidFill>
                <a:latin typeface="+mj-lt"/>
              </a:rPr>
              <a:t> viên kẹo</a:t>
            </a:r>
            <a:endParaRPr kumimoji="0" lang="en-US" sz="4800" b="1" i="0" u="none" strike="noStrike" kern="1200" cap="none" spc="0" normalizeH="0" baseline="0" noProof="0" dirty="0">
              <a:ln>
                <a:noFill/>
              </a:ln>
              <a:solidFill>
                <a:srgbClr val="FF0000"/>
              </a:solidFill>
              <a:effectLst/>
              <a:uLnTx/>
              <a:uFillTx/>
              <a:latin typeface="+mj-lt"/>
            </a:endParaRPr>
          </a:p>
        </p:txBody>
      </p:sp>
    </p:spTree>
    <p:extLst>
      <p:ext uri="{BB962C8B-B14F-4D97-AF65-F5344CB8AC3E}">
        <p14:creationId xmlns:p14="http://schemas.microsoft.com/office/powerpoint/2010/main" val="15093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0" y="0"/>
            <a:ext cx="12033260" cy="3429000"/>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solidFill>
                <a:highlight>
                  <a:srgbClr val="00FF00"/>
                </a:highlight>
                <a:latin typeface="Times New Roman" panose="02020603050405020304" pitchFamily="18" charset="0"/>
                <a:cs typeface="Times New Roman" panose="02020603050405020304" pitchFamily="18" charset="0"/>
              </a:rPr>
              <a:t>Câu</a:t>
            </a:r>
            <a:r>
              <a:rPr lang="en-US" sz="3600" b="1" dirty="0">
                <a:solidFill>
                  <a:schemeClr val="tx1"/>
                </a:solidFill>
                <a:highlight>
                  <a:srgbClr val="00FF00"/>
                </a:highlight>
                <a:latin typeface="Times New Roman" panose="02020603050405020304" pitchFamily="18" charset="0"/>
                <a:cs typeface="Times New Roman" panose="02020603050405020304" pitchFamily="18" charset="0"/>
              </a:rPr>
              <a:t> 3.</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Thành</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phần</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nào</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dưới</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đây</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không</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tham</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gia</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trực</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tiếp</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vào</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quá</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trình</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quang</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hợp</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của</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thực</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vật</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p>
          <a:p>
            <a:pPr marL="742950" indent="-742950">
              <a:buAutoNum type="alphaUcPeriod"/>
            </a:pP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Không</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bào</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B.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Lục</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lạp</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p>
          <a:p>
            <a:pPr marL="742950" indent="-742950">
              <a:buAutoNum type="alphaUcPeriod"/>
            </a:pP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C.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Nước</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D.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Khí</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cacbônic</a:t>
            </a:r>
            <a:endParaRPr lang="en-US" sz="3600" dirty="0">
              <a:solidFill>
                <a:schemeClr val="tx1"/>
              </a:solidFill>
              <a:highlight>
                <a:srgbClr val="00FF00"/>
              </a:highlight>
              <a:latin typeface="Times New Roman" panose="02020603050405020304" pitchFamily="18" charset="0"/>
              <a:cs typeface="Times New Roman" panose="02020603050405020304" pitchFamily="18" charset="0"/>
            </a:endParaRPr>
          </a:p>
        </p:txBody>
      </p:sp>
      <p:sp>
        <p:nvSpPr>
          <p:cNvPr id="5" name="Rectangle 4"/>
          <p:cNvSpPr/>
          <p:nvPr/>
        </p:nvSpPr>
        <p:spPr>
          <a:xfrm>
            <a:off x="2118360" y="4886445"/>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chemeClr val="tx1"/>
                </a:solidFill>
              </a:rPr>
              <a:t>A. </a:t>
            </a:r>
            <a:r>
              <a:rPr lang="en-US" sz="3200" b="1" dirty="0" err="1">
                <a:solidFill>
                  <a:schemeClr val="tx1"/>
                </a:solidFill>
              </a:rPr>
              <a:t>Không</a:t>
            </a:r>
            <a:r>
              <a:rPr lang="en-US" sz="3200" b="1" dirty="0">
                <a:solidFill>
                  <a:schemeClr val="tx1"/>
                </a:solidFill>
              </a:rPr>
              <a:t> </a:t>
            </a:r>
            <a:r>
              <a:rPr lang="en-US" sz="3200" b="1" dirty="0" err="1">
                <a:solidFill>
                  <a:schemeClr val="tx1"/>
                </a:solidFill>
              </a:rPr>
              <a:t>bào</a:t>
            </a:r>
            <a:r>
              <a:rPr lang="en-US" sz="3200" b="1" dirty="0">
                <a:solidFill>
                  <a:schemeClr val="tx1"/>
                </a:solidFill>
              </a:rPr>
              <a:t>  </a:t>
            </a:r>
            <a:endParaRPr kumimoji="0" lang="en-US" sz="3200" b="1" i="0" u="none" strike="noStrike" kern="1200" cap="none" spc="0" normalizeH="0" baseline="0" noProof="0" dirty="0">
              <a:ln>
                <a:noFill/>
              </a:ln>
              <a:solidFill>
                <a:srgbClr val="002060"/>
              </a:solidFill>
              <a:effectLst/>
              <a:uLnTx/>
              <a:uFillTx/>
              <a:latin typeface="+mj-lt"/>
            </a:endParaRPr>
          </a:p>
        </p:txBody>
      </p:sp>
      <p:sp>
        <p:nvSpPr>
          <p:cNvPr id="15" name="Rectangle 14"/>
          <p:cNvSpPr/>
          <p:nvPr/>
        </p:nvSpPr>
        <p:spPr>
          <a:xfrm>
            <a:off x="2662207" y="3702616"/>
            <a:ext cx="6867586" cy="830997"/>
          </a:xfrm>
          <a:prstGeom prst="rect">
            <a:avLst/>
          </a:prstGeom>
          <a:noFill/>
        </p:spPr>
        <p:txBody>
          <a:bodyPr wrap="none" lIns="91440" tIns="45720" rIns="91440" bIns="45720">
            <a:spAutoFit/>
          </a:bodyPr>
          <a:lstStyle/>
          <a:p>
            <a:pPr lvl="0" algn="ctr">
              <a:defRPr/>
            </a:pPr>
            <a:r>
              <a:rPr lang="vi-VN" sz="4800" b="1" dirty="0">
                <a:solidFill>
                  <a:srgbClr val="FF0000"/>
                </a:solidFill>
                <a:latin typeface="+mj-lt"/>
              </a:rPr>
              <a:t>Bạn được tặng </a:t>
            </a:r>
            <a:r>
              <a:rPr lang="en-US" sz="4800" b="1" dirty="0">
                <a:solidFill>
                  <a:srgbClr val="FF0000"/>
                </a:solidFill>
                <a:latin typeface="+mj-lt"/>
              </a:rPr>
              <a:t>3</a:t>
            </a:r>
            <a:r>
              <a:rPr lang="vi-VN" sz="4800" b="1" dirty="0">
                <a:solidFill>
                  <a:srgbClr val="FF0000"/>
                </a:solidFill>
                <a:latin typeface="+mj-lt"/>
              </a:rPr>
              <a:t> viên kẹo</a:t>
            </a:r>
            <a:endParaRPr kumimoji="0" lang="en-US" sz="4800" b="1" i="0" u="none" strike="noStrike" kern="1200" cap="none" spc="0" normalizeH="0" baseline="0" noProof="0" dirty="0">
              <a:ln>
                <a:noFill/>
              </a:ln>
              <a:solidFill>
                <a:srgbClr val="FF0000"/>
              </a:solidFill>
              <a:effectLst/>
              <a:uLnTx/>
              <a:uFillTx/>
              <a:latin typeface="+mj-lt"/>
            </a:endParaRPr>
          </a:p>
        </p:txBody>
      </p:sp>
    </p:spTree>
    <p:extLst>
      <p:ext uri="{BB962C8B-B14F-4D97-AF65-F5344CB8AC3E}">
        <p14:creationId xmlns:p14="http://schemas.microsoft.com/office/powerpoint/2010/main" val="3145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4" action="ppaction://hlinksldjump"/>
          </p:cNvPr>
          <p:cNvSpPr/>
          <p:nvPr/>
        </p:nvSpPr>
        <p:spPr>
          <a:xfrm flipH="1">
            <a:off x="9324213" y="6148846"/>
            <a:ext cx="2563970"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a:solidFill>
                  <a:prstClr val="black"/>
                </a:solidFill>
              </a:rPr>
              <a:t>GO HOME</a:t>
            </a:r>
          </a:p>
        </p:txBody>
      </p:sp>
      <p:sp>
        <p:nvSpPr>
          <p:cNvPr id="12" name="Snip Diagonal Corner Rectangle 11"/>
          <p:cNvSpPr/>
          <p:nvPr/>
        </p:nvSpPr>
        <p:spPr>
          <a:xfrm>
            <a:off x="0" y="0"/>
            <a:ext cx="12191999" cy="3428999"/>
          </a:xfrm>
          <a:prstGeom prst="snip2DiagRect">
            <a:avLst>
              <a:gd name="adj1" fmla="val 0"/>
              <a:gd name="adj2" fmla="val 24222"/>
            </a:avLst>
          </a:prstGeom>
          <a:blipFill dpi="0"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solidFill>
                <a:highlight>
                  <a:srgbClr val="00FF00"/>
                </a:highlight>
                <a:latin typeface="Times New Roman" panose="02020603050405020304" pitchFamily="18" charset="0"/>
                <a:cs typeface="Times New Roman" panose="02020603050405020304" pitchFamily="18" charset="0"/>
              </a:rPr>
              <a:t>Câu</a:t>
            </a:r>
            <a:r>
              <a:rPr lang="en-US" sz="3600" b="1" dirty="0">
                <a:solidFill>
                  <a:schemeClr val="tx1"/>
                </a:solidFill>
                <a:highlight>
                  <a:srgbClr val="00FF00"/>
                </a:highlight>
                <a:latin typeface="Times New Roman" panose="02020603050405020304" pitchFamily="18" charset="0"/>
                <a:cs typeface="Times New Roman" panose="02020603050405020304" pitchFamily="18" charset="0"/>
              </a:rPr>
              <a:t> 4.</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Điều</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kiện</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cần</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để</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lá</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cây</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có</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thể</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quang</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hợp</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được</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khi</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có</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đầy</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đủ</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các</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nguyên</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liệu</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là</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gì</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p>
          <a:p>
            <a:r>
              <a:rPr lang="en-US" sz="3600" dirty="0">
                <a:solidFill>
                  <a:schemeClr val="tx1"/>
                </a:solidFill>
                <a:highlight>
                  <a:srgbClr val="00FF00"/>
                </a:highlight>
                <a:latin typeface="Times New Roman" panose="02020603050405020304" pitchFamily="18" charset="0"/>
                <a:cs typeface="Times New Roman" panose="02020603050405020304" pitchFamily="18" charset="0"/>
              </a:rPr>
              <a:t>A.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Nhiệt</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độ</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thấp</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B.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Có</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ánh</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sáng</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p>
          <a:p>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C.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Độ</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ẩm</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thấp</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D.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Nền</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nhiệt</a:t>
            </a:r>
            <a:r>
              <a:rPr lang="en-US" sz="3600" dirty="0">
                <a:solidFill>
                  <a:schemeClr val="tx1"/>
                </a:solidFill>
                <a:highlight>
                  <a:srgbClr val="00FF00"/>
                </a:highlight>
                <a:latin typeface="Times New Roman" panose="02020603050405020304" pitchFamily="18" charset="0"/>
                <a:cs typeface="Times New Roman" panose="02020603050405020304" pitchFamily="18" charset="0"/>
              </a:rPr>
              <a:t> </a:t>
            </a:r>
            <a:r>
              <a:rPr lang="en-US" sz="3600" dirty="0" err="1">
                <a:solidFill>
                  <a:schemeClr val="tx1"/>
                </a:solidFill>
                <a:highlight>
                  <a:srgbClr val="00FF00"/>
                </a:highlight>
                <a:latin typeface="Times New Roman" panose="02020603050405020304" pitchFamily="18" charset="0"/>
                <a:cs typeface="Times New Roman" panose="02020603050405020304" pitchFamily="18" charset="0"/>
              </a:rPr>
              <a:t>cao</a:t>
            </a:r>
            <a:endParaRPr lang="en-US" sz="3600" dirty="0">
              <a:solidFill>
                <a:schemeClr val="tx1"/>
              </a:solidFill>
              <a:highlight>
                <a:srgbClr val="00FF00"/>
              </a:highlight>
              <a:latin typeface="Times New Roman" panose="02020603050405020304" pitchFamily="18" charset="0"/>
              <a:cs typeface="Times New Roman" panose="02020603050405020304" pitchFamily="18" charset="0"/>
            </a:endParaRPr>
          </a:p>
        </p:txBody>
      </p:sp>
      <p:sp>
        <p:nvSpPr>
          <p:cNvPr id="5" name="Rectangle 4"/>
          <p:cNvSpPr/>
          <p:nvPr/>
        </p:nvSpPr>
        <p:spPr>
          <a:xfrm>
            <a:off x="2203822" y="4232302"/>
            <a:ext cx="7955280" cy="1439743"/>
          </a:xfrm>
          <a:prstGeom prst="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chemeClr val="bg1"/>
                </a:solidFill>
              </a:rPr>
              <a:t>B</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ánh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sáng</a:t>
            </a:r>
            <a:r>
              <a:rPr lang="en-US" sz="2800" b="1"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35882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a:solidFill>
                  <a:prstClr val="black"/>
                </a:solidFill>
              </a:rPr>
              <a:t>GO HOME</a:t>
            </a:r>
          </a:p>
        </p:txBody>
      </p:sp>
      <p:sp>
        <p:nvSpPr>
          <p:cNvPr id="12" name="Snip Diagonal Corner Rectangle 11"/>
          <p:cNvSpPr/>
          <p:nvPr/>
        </p:nvSpPr>
        <p:spPr>
          <a:xfrm>
            <a:off x="0" y="0"/>
            <a:ext cx="12192000" cy="3004087"/>
          </a:xfrm>
          <a:prstGeom prst="snip2DiagRect">
            <a:avLst>
              <a:gd name="adj1" fmla="val 0"/>
              <a:gd name="adj2" fmla="val 24222"/>
            </a:avLst>
          </a:prstGeom>
          <a:blipFill dpi="0" rotWithShape="1">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chemeClr val="tx1"/>
                </a:solidFill>
                <a:latin typeface="Times New Roman" panose="02020603050405020304" pitchFamily="18" charset="0"/>
                <a:cs typeface="Times New Roman" panose="02020603050405020304" pitchFamily="18" charset="0"/>
              </a:rPr>
              <a:t>Câu </a:t>
            </a:r>
            <a:r>
              <a:rPr lang="en-US" sz="3600" b="1" dirty="0">
                <a:solidFill>
                  <a:schemeClr val="tx1"/>
                </a:solidFill>
                <a:latin typeface="Times New Roman" panose="02020603050405020304" pitchFamily="18" charset="0"/>
                <a:cs typeface="Times New Roman" panose="02020603050405020304" pitchFamily="18" charset="0"/>
              </a:rPr>
              <a:t>5</a:t>
            </a:r>
            <a:r>
              <a:rPr lang="vi-VN" sz="3600" b="1" dirty="0">
                <a:solidFill>
                  <a:schemeClr val="tx1"/>
                </a:solidFill>
                <a:latin typeface="Times New Roman" panose="02020603050405020304" pitchFamily="18" charset="0"/>
                <a:cs typeface="Times New Roman" panose="02020603050405020304" pitchFamily="18" charset="0"/>
              </a:rPr>
              <a:t>.</a:t>
            </a:r>
            <a:r>
              <a:rPr lang="vi-VN" sz="3600" dirty="0">
                <a:solidFill>
                  <a:schemeClr val="tx1"/>
                </a:solidFill>
                <a:latin typeface="Times New Roman" panose="02020603050405020304" pitchFamily="18" charset="0"/>
                <a:cs typeface="Times New Roman" panose="02020603050405020304" pitchFamily="18" charset="0"/>
              </a:rPr>
              <a:t> Chất nào dưới đây là nguyên liệu của quá trình quang hợp ở thực vật ?</a:t>
            </a:r>
            <a:endParaRPr lang="en-US" sz="3600" dirty="0">
              <a:solidFill>
                <a:schemeClr val="tx1"/>
              </a:solidFill>
              <a:latin typeface="Times New Roman" panose="02020603050405020304" pitchFamily="18" charset="0"/>
              <a:cs typeface="Times New Roman" panose="02020603050405020304" pitchFamily="18" charset="0"/>
            </a:endParaRPr>
          </a:p>
          <a:p>
            <a:pPr marL="742950" indent="-742950">
              <a:buAutoNum type="alphaUcPeriod"/>
            </a:pPr>
            <a:r>
              <a:rPr lang="vi-VN" sz="3600" dirty="0">
                <a:solidFill>
                  <a:schemeClr val="tx1"/>
                </a:solidFill>
                <a:latin typeface="Times New Roman" panose="02020603050405020304" pitchFamily="18" charset="0"/>
                <a:cs typeface="Times New Roman" panose="02020603050405020304" pitchFamily="18" charset="0"/>
              </a:rPr>
              <a:t>Khí cacbônic   </a:t>
            </a:r>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 B. Khí ôxi</a:t>
            </a:r>
            <a:r>
              <a:rPr lang="en-US" sz="3600" dirty="0">
                <a:solidFill>
                  <a:schemeClr val="tx1"/>
                </a:solidFill>
                <a:latin typeface="Times New Roman" panose="02020603050405020304" pitchFamily="18" charset="0"/>
                <a:cs typeface="Times New Roman" panose="02020603050405020304" pitchFamily="18" charset="0"/>
              </a:rPr>
              <a:t>          </a:t>
            </a:r>
          </a:p>
          <a:p>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C. Tinh bột    </a:t>
            </a:r>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D. Vitamin</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18360" y="4560115"/>
            <a:ext cx="7955280" cy="1439743"/>
          </a:xfrm>
          <a:prstGeom prst="rect">
            <a:avLst/>
          </a:prstGeom>
          <a:solidFill>
            <a:schemeClr val="accent5">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2400" b="1" dirty="0">
                <a:solidFill>
                  <a:schemeClr val="tx1"/>
                </a:solidFill>
              </a:rPr>
              <a:t>A. Khí cacbônic </a:t>
            </a:r>
            <a:endParaRPr lang="en-US" sz="2400" b="1" dirty="0">
              <a:solidFill>
                <a:srgbClr val="002060"/>
              </a:solidFill>
              <a:latin typeface="Calibri Light"/>
            </a:endParaRPr>
          </a:p>
        </p:txBody>
      </p:sp>
      <p:sp>
        <p:nvSpPr>
          <p:cNvPr id="15" name="Rectangle 14"/>
          <p:cNvSpPr/>
          <p:nvPr/>
        </p:nvSpPr>
        <p:spPr>
          <a:xfrm>
            <a:off x="2690259" y="3238787"/>
            <a:ext cx="6811480" cy="830997"/>
          </a:xfrm>
          <a:prstGeom prst="rect">
            <a:avLst/>
          </a:prstGeom>
          <a:noFill/>
        </p:spPr>
        <p:txBody>
          <a:bodyPr wrap="none" lIns="91440" tIns="45720" rIns="91440" bIns="45720">
            <a:spAutoFit/>
          </a:bodyPr>
          <a:lstStyle/>
          <a:p>
            <a:pPr algn="ctr">
              <a:defRPr/>
            </a:pPr>
            <a:r>
              <a:rPr lang="vi-VN" sz="4800" b="1" dirty="0">
                <a:solidFill>
                  <a:srgbClr val="FF0000"/>
                </a:solidFill>
                <a:latin typeface="+mj-lt"/>
              </a:rPr>
              <a:t>Bạn được tặng </a:t>
            </a:r>
            <a:r>
              <a:rPr lang="en-US" sz="4800" b="1" dirty="0">
                <a:solidFill>
                  <a:srgbClr val="FF0000"/>
                </a:solidFill>
                <a:latin typeface="+mj-lt"/>
              </a:rPr>
              <a:t>4 </a:t>
            </a:r>
            <a:r>
              <a:rPr lang="vi-VN" sz="4800" b="1" dirty="0">
                <a:solidFill>
                  <a:srgbClr val="FF0000"/>
                </a:solidFill>
                <a:latin typeface="+mj-lt"/>
              </a:rPr>
              <a:t>viên kẹo</a:t>
            </a:r>
            <a:endParaRPr lang="en-US" sz="4800" b="1" dirty="0">
              <a:solidFill>
                <a:srgbClr val="FF0000"/>
              </a:solidFill>
              <a:latin typeface="+mj-lt"/>
            </a:endParaRPr>
          </a:p>
        </p:txBody>
      </p:sp>
    </p:spTree>
    <p:extLst>
      <p:ext uri="{BB962C8B-B14F-4D97-AF65-F5344CB8AC3E}">
        <p14:creationId xmlns:p14="http://schemas.microsoft.com/office/powerpoint/2010/main" val="124480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9113" y="151555"/>
            <a:ext cx="10880035" cy="1531471"/>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2000"/>
              </a:lnSpc>
            </a:pP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 24: THỰC HÀNH</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2000"/>
              </a:lnSpc>
            </a:pPr>
            <a:r>
              <a:rPr lang="en-US" sz="3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CHỨNG MINH QUANG HỢP Ở CÂY XANH</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241282" y="3386987"/>
            <a:ext cx="3190076" cy="1200329"/>
          </a:xfrm>
          <a:prstGeom prst="rect">
            <a:avLst/>
          </a:prstGeom>
          <a:solidFill>
            <a:schemeClr val="accent1">
              <a:lumMod val="40000"/>
              <a:lumOff val="60000"/>
            </a:schemeClr>
          </a:solidFill>
        </p:spPr>
        <p:txBody>
          <a:bodyPr wrap="square" rtlCol="0">
            <a:spAutoFit/>
          </a:bodyPr>
          <a:lstStyle/>
          <a:p>
            <a:pPr algn="ctr"/>
            <a:r>
              <a:rPr lang="en-US" sz="3600" b="1" dirty="0">
                <a:effectLst/>
                <a:latin typeface="Times New Roman" panose="02020603050405020304" pitchFamily="18" charset="0"/>
                <a:ea typeface="Times New Roman" panose="02020603050405020304" pitchFamily="18" charset="0"/>
              </a:rPr>
              <a:t>NỘI DUNG BÀI HỌC</a:t>
            </a:r>
            <a:endParaRPr lang="en-US" sz="3600" dirty="0">
              <a:effectLst/>
              <a:latin typeface="Times New Roman" panose="02020603050405020304" pitchFamily="18" charset="0"/>
              <a:ea typeface="Calibri" panose="020F0502020204030204" pitchFamily="34" charset="0"/>
            </a:endParaRPr>
          </a:p>
        </p:txBody>
      </p:sp>
      <p:sp>
        <p:nvSpPr>
          <p:cNvPr id="8" name="TextBox 7"/>
          <p:cNvSpPr txBox="1"/>
          <p:nvPr/>
        </p:nvSpPr>
        <p:spPr>
          <a:xfrm>
            <a:off x="3686361" y="2466162"/>
            <a:ext cx="7882785" cy="1077218"/>
          </a:xfrm>
          <a:prstGeom prst="rect">
            <a:avLst/>
          </a:prstGeom>
          <a:solidFill>
            <a:schemeClr val="accent6">
              <a:lumMod val="60000"/>
              <a:lumOff val="40000"/>
            </a:schemeClr>
          </a:solidFill>
          <a:ln w="38100">
            <a:solidFill>
              <a:srgbClr val="FF0000"/>
            </a:solidFill>
          </a:ln>
        </p:spPr>
        <p:txBody>
          <a:bodyPr wrap="square" rtlCol="0">
            <a:spAutoFit/>
          </a:bodyPr>
          <a:lstStyle/>
          <a:p>
            <a:pPr algn="just"/>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1: </a:t>
            </a:r>
            <a:r>
              <a:rPr lang="en-US" sz="3200" b="1" dirty="0">
                <a:latin typeface="Times New Roman" panose="02020603050405020304" pitchFamily="18" charset="0"/>
                <a:cs typeface="Times New Roman" panose="02020603050405020304" pitchFamily="18" charset="0"/>
              </a:rPr>
              <a:t>T</a:t>
            </a:r>
            <a:r>
              <a:rPr lang="vi-VN" sz="3200" b="1" dirty="0">
                <a:latin typeface="Times New Roman" panose="02020603050405020304" pitchFamily="18" charset="0"/>
                <a:cs typeface="Times New Roman" panose="02020603050405020304" pitchFamily="18" charset="0"/>
              </a:rPr>
              <a:t>hực hành thí nghiệm chứng minh tinh bột được tạo thành trong quang hợp.</a:t>
            </a:r>
            <a:endParaRPr lang="en-US" sz="3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D19D521-DEB8-0C69-A813-53973821C03F}"/>
              </a:ext>
            </a:extLst>
          </p:cNvPr>
          <p:cNvSpPr txBox="1"/>
          <p:nvPr/>
        </p:nvSpPr>
        <p:spPr>
          <a:xfrm>
            <a:off x="3686362" y="4458492"/>
            <a:ext cx="7882785" cy="1077218"/>
          </a:xfrm>
          <a:prstGeom prst="rect">
            <a:avLst/>
          </a:prstGeom>
          <a:solidFill>
            <a:schemeClr val="accent4">
              <a:lumMod val="40000"/>
              <a:lumOff val="60000"/>
            </a:schemeClr>
          </a:solidFill>
          <a:ln w="38100">
            <a:solidFill>
              <a:srgbClr val="FF0000"/>
            </a:solidFill>
          </a:ln>
        </p:spPr>
        <p:txBody>
          <a:bodyPr wrap="square" rtlCol="0">
            <a:spAutoFit/>
          </a:bodyPr>
          <a:lstStyle/>
          <a:p>
            <a:pPr algn="just"/>
            <a:r>
              <a:rPr lang="vi-VN" sz="3200" b="1" dirty="0"/>
              <a:t>2: </a:t>
            </a:r>
            <a:r>
              <a:rPr lang="en-US" sz="3200" b="1" dirty="0"/>
              <a:t>T</a:t>
            </a:r>
            <a:r>
              <a:rPr lang="vi-VN" sz="3200" b="1" dirty="0"/>
              <a:t>hực hành thí nghiệm chứng minh quang hợp giải phóng khí oxygen.</a:t>
            </a:r>
            <a:endParaRPr lang="en-US" sz="3200" dirty="0"/>
          </a:p>
        </p:txBody>
      </p:sp>
    </p:spTree>
    <p:extLst>
      <p:ext uri="{BB962C8B-B14F-4D97-AF65-F5344CB8AC3E}">
        <p14:creationId xmlns:p14="http://schemas.microsoft.com/office/powerpoint/2010/main" val="1268173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530655" y="595370"/>
            <a:ext cx="11494564" cy="1569660"/>
          </a:xfrm>
          <a:prstGeom prst="rect">
            <a:avLst/>
          </a:prstGeom>
          <a:noFill/>
          <a:ln w="38100">
            <a:solidFill>
              <a:srgbClr val="FF0000"/>
            </a:solidFill>
          </a:ln>
        </p:spPr>
        <p:txBody>
          <a:bodyPr wrap="square" rtlCol="0">
            <a:spAutoFit/>
          </a:bodyPr>
          <a:lstStyle/>
          <a:p>
            <a:pPr algn="just"/>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2800" b="1" dirty="0">
                <a:latin typeface="+mj-lt"/>
              </a:rPr>
              <a:t>1: thực hành thí nghiệm chứng minh tinh bột được tạo thành trong quang hợp.</a:t>
            </a:r>
            <a:endParaRPr lang="en-US" sz="2800" dirty="0">
              <a:latin typeface="+mj-lt"/>
            </a:endParaRPr>
          </a:p>
          <a:p>
            <a:endParaRPr lang="en-US" sz="2800" dirty="0">
              <a:solidFill>
                <a:srgbClr val="FF0000"/>
              </a:solidFill>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D4B5FD44-18E1-0B32-FF94-CA558DB4B7F4}"/>
              </a:ext>
            </a:extLst>
          </p:cNvPr>
          <p:cNvSpPr txBox="1"/>
          <p:nvPr/>
        </p:nvSpPr>
        <p:spPr>
          <a:xfrm>
            <a:off x="512277" y="2462912"/>
            <a:ext cx="11607209" cy="1293944"/>
          </a:xfrm>
          <a:prstGeom prst="rect">
            <a:avLst/>
          </a:prstGeom>
          <a:noFill/>
        </p:spPr>
        <p:txBody>
          <a:bodyPr wrap="square">
            <a:spAutoFit/>
          </a:bodyPr>
          <a:lstStyle/>
          <a:p>
            <a:pPr algn="just">
              <a:lnSpc>
                <a:spcPct val="122000"/>
              </a:lnSpc>
              <a:tabLst>
                <a:tab pos="450215" algn="l"/>
              </a:tabLst>
            </a:pPr>
            <a:r>
              <a:rPr lang="vi-VN" sz="3200" i="1" dirty="0">
                <a:effectLst/>
                <a:latin typeface="Times New Roman" panose="02020603050405020304" pitchFamily="18" charset="0"/>
                <a:ea typeface="Arial" panose="020B0604020202020204" pitchFamily="34" charset="0"/>
                <a:cs typeface="Arial" panose="020B0604020202020204" pitchFamily="34" charset="0"/>
              </a:rPr>
              <a:t>- </a:t>
            </a:r>
            <a:r>
              <a:rPr lang="en-US" sz="3200" i="1" dirty="0">
                <a:latin typeface="Times New Roman" panose="02020603050405020304" pitchFamily="18" charset="0"/>
                <a:ea typeface="Arial" panose="020B0604020202020204" pitchFamily="34" charset="0"/>
                <a:cs typeface="Arial" panose="020B0604020202020204" pitchFamily="34" charset="0"/>
              </a:rPr>
              <a:t>N</a:t>
            </a:r>
            <a:r>
              <a:rPr lang="vi-VN" sz="3200" i="1" dirty="0">
                <a:effectLst/>
                <a:latin typeface="Times New Roman" panose="02020603050405020304" pitchFamily="18" charset="0"/>
                <a:ea typeface="Arial" panose="020B0604020202020204" pitchFamily="34" charset="0"/>
                <a:cs typeface="Arial" panose="020B0604020202020204" pitchFamily="34" charset="0"/>
              </a:rPr>
              <a:t>ghiên cứu thông tin SGK</a:t>
            </a:r>
            <a:r>
              <a:rPr lang="en-US" sz="3200" i="1" dirty="0">
                <a:effectLst/>
                <a:latin typeface="Times New Roman" panose="02020603050405020304" pitchFamily="18" charset="0"/>
                <a:ea typeface="Arial" panose="020B0604020202020204" pitchFamily="34" charset="0"/>
                <a:cs typeface="Arial" panose="020B0604020202020204" pitchFamily="34" charset="0"/>
              </a:rPr>
              <a:t> </a:t>
            </a:r>
            <a:r>
              <a:rPr lang="vi-VN" sz="3200" i="1" dirty="0">
                <a:effectLst/>
                <a:latin typeface="Times New Roman" panose="02020603050405020304" pitchFamily="18" charset="0"/>
                <a:ea typeface="Arial" panose="020B0604020202020204" pitchFamily="34" charset="0"/>
                <a:cs typeface="Arial" panose="020B0604020202020204" pitchFamily="34" charset="0"/>
              </a:rPr>
              <a:t>cho biết: Nêu thiết bị, dụng cụ và mẫu vật để tiến hành thí nghiệm.</a:t>
            </a:r>
            <a:endParaRPr lang="en-US" sz="3200"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F456EDDE-5AAB-320B-9D37-64816DAA476B}"/>
              </a:ext>
            </a:extLst>
          </p:cNvPr>
          <p:cNvSpPr txBox="1"/>
          <p:nvPr/>
        </p:nvSpPr>
        <p:spPr>
          <a:xfrm>
            <a:off x="512277" y="3823268"/>
            <a:ext cx="11602843" cy="2677656"/>
          </a:xfrm>
          <a:prstGeom prst="rect">
            <a:avLst/>
          </a:prstGeom>
          <a:noFill/>
        </p:spPr>
        <p:txBody>
          <a:bodyPr wrap="square">
            <a:spAutoFit/>
          </a:bodyPr>
          <a:lstStyle/>
          <a:p>
            <a:pPr algn="just"/>
            <a:r>
              <a:rPr lang="vi-VN" sz="2800" dirty="0">
                <a:latin typeface="+mj-lt"/>
              </a:rPr>
              <a:t>+ Thiết bị, dụng cụ: Cốc thủy tinh, ống nghiệm, đĩa Petri, đèn cồn, nước ấm (khoảng 40</a:t>
            </a:r>
            <a:r>
              <a:rPr lang="vi-VN" sz="2800" baseline="30000" dirty="0">
                <a:latin typeface="+mj-lt"/>
              </a:rPr>
              <a:t>0)</a:t>
            </a:r>
            <a:r>
              <a:rPr lang="vi-VN" sz="2800" dirty="0">
                <a:latin typeface="+mj-lt"/>
              </a:rPr>
              <a:t>, giá thí nghiệm (hoặc kiềng sắt, lưới ami-ăng).</a:t>
            </a:r>
            <a:endParaRPr lang="en-US" sz="2800" dirty="0">
              <a:latin typeface="+mj-lt"/>
            </a:endParaRPr>
          </a:p>
          <a:p>
            <a:pPr algn="just"/>
            <a:r>
              <a:rPr lang="vi-VN" sz="2800" dirty="0">
                <a:latin typeface="+mj-lt"/>
              </a:rPr>
              <a:t>+ Mẫu vật (chuẩn bị ở nhà): cây khoai lang (Đã để trong bóng tối 2 ngày, dùng băng keo bịt kín 1 phần lá ở cả 2 mặt để ra chỗ nắng hoặc để dưới đèn điện từ 4 đến 6 giờ).</a:t>
            </a:r>
            <a:endParaRPr lang="en-US" sz="2800" dirty="0">
              <a:latin typeface="+mj-lt"/>
            </a:endParaRPr>
          </a:p>
          <a:p>
            <a:pPr algn="just"/>
            <a:r>
              <a:rPr lang="vi-VN" sz="2800" dirty="0">
                <a:latin typeface="+mj-lt"/>
              </a:rPr>
              <a:t>+ Hóa chất: Cồn 90</a:t>
            </a:r>
            <a:r>
              <a:rPr lang="vi-VN" sz="2800" baseline="30000" dirty="0">
                <a:latin typeface="+mj-lt"/>
              </a:rPr>
              <a:t>0</a:t>
            </a:r>
            <a:r>
              <a:rPr lang="vi-VN" sz="2800" dirty="0">
                <a:latin typeface="+mj-lt"/>
              </a:rPr>
              <a:t>; dung dịch iodine.</a:t>
            </a:r>
            <a:endParaRPr lang="en-US" sz="2800" dirty="0">
              <a:latin typeface="+mj-lt"/>
            </a:endParaRPr>
          </a:p>
        </p:txBody>
      </p:sp>
      <p:pic>
        <p:nvPicPr>
          <p:cNvPr id="10" name="Graphic 9" descr="Marketing with solid fill">
            <a:extLst>
              <a:ext uri="{FF2B5EF4-FFF2-40B4-BE49-F238E27FC236}">
                <a16:creationId xmlns:a16="http://schemas.microsoft.com/office/drawing/2014/main" id="{B0DD8667-B57B-A57E-F2A4-03C119AC1E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898882"/>
            <a:ext cx="689113" cy="813539"/>
          </a:xfrm>
          <a:prstGeom prst="rect">
            <a:avLst/>
          </a:prstGeom>
        </p:spPr>
      </p:pic>
      <p:pic>
        <p:nvPicPr>
          <p:cNvPr id="12" name="Graphic 11" descr="User with solid fill">
            <a:extLst>
              <a:ext uri="{FF2B5EF4-FFF2-40B4-BE49-F238E27FC236}">
                <a16:creationId xmlns:a16="http://schemas.microsoft.com/office/drawing/2014/main" id="{772DF60E-DB6E-9163-E84A-4B44A6A88F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330501"/>
            <a:ext cx="530655" cy="1249509"/>
          </a:xfrm>
          <a:prstGeom prst="rect">
            <a:avLst/>
          </a:prstGeom>
        </p:spPr>
      </p:pic>
    </p:spTree>
    <p:extLst>
      <p:ext uri="{BB962C8B-B14F-4D97-AF65-F5344CB8AC3E}">
        <p14:creationId xmlns:p14="http://schemas.microsoft.com/office/powerpoint/2010/main" val="2215832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1000"/>
                                        <p:tgtEl>
                                          <p:spTgt spid="9">
                                            <p:txEl>
                                              <p:pRg st="1" end="1"/>
                                            </p:txEl>
                                          </p:spTgt>
                                        </p:tgtEl>
                                      </p:cBhvr>
                                    </p:animEffect>
                                    <p:anim calcmode="lin" valueType="num">
                                      <p:cBhvr>
                                        <p:cTn id="3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anim calcmode="lin" valueType="num">
                                      <p:cBhvr>
                                        <p:cTn id="3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TotalTime>
  <Words>1232</Words>
  <Application>Microsoft Office PowerPoint</Application>
  <PresentationFormat>Widescreen</PresentationFormat>
  <Paragraphs>91</Paragraphs>
  <Slides>24</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Times New Roman</vt:lpstr>
      <vt:lpstr>Calibri Light</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Administrator</cp:lastModifiedBy>
  <cp:revision>39</cp:revision>
  <dcterms:created xsi:type="dcterms:W3CDTF">2018-04-11T05:48:28Z</dcterms:created>
  <dcterms:modified xsi:type="dcterms:W3CDTF">2025-02-06T01:16:21Z</dcterms:modified>
</cp:coreProperties>
</file>