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4"/>
    <p:sldMasterId id="2147483714" r:id="rId5"/>
  </p:sldMasterIdLst>
  <p:sldIdLst>
    <p:sldId id="313" r:id="rId6"/>
    <p:sldId id="372" r:id="rId7"/>
    <p:sldId id="314" r:id="rId8"/>
    <p:sldId id="296" r:id="rId9"/>
    <p:sldId id="320" r:id="rId10"/>
    <p:sldId id="371" r:id="rId11"/>
    <p:sldId id="316" r:id="rId12"/>
    <p:sldId id="322" r:id="rId13"/>
    <p:sldId id="323" r:id="rId14"/>
    <p:sldId id="326" r:id="rId15"/>
    <p:sldId id="325" r:id="rId16"/>
    <p:sldId id="331" r:id="rId17"/>
    <p:sldId id="328" r:id="rId18"/>
    <p:sldId id="327" r:id="rId19"/>
    <p:sldId id="317" r:id="rId20"/>
    <p:sldId id="340" r:id="rId21"/>
    <p:sldId id="336" r:id="rId22"/>
    <p:sldId id="324" r:id="rId23"/>
    <p:sldId id="343" r:id="rId24"/>
    <p:sldId id="349" r:id="rId25"/>
    <p:sldId id="345" r:id="rId26"/>
    <p:sldId id="351" r:id="rId27"/>
    <p:sldId id="358" r:id="rId28"/>
    <p:sldId id="359" r:id="rId29"/>
    <p:sldId id="357" r:id="rId30"/>
    <p:sldId id="344" r:id="rId31"/>
    <p:sldId id="335" r:id="rId32"/>
    <p:sldId id="355" r:id="rId33"/>
    <p:sldId id="361" r:id="rId34"/>
    <p:sldId id="362" r:id="rId35"/>
    <p:sldId id="360" r:id="rId36"/>
    <p:sldId id="337" r:id="rId37"/>
    <p:sldId id="373" r:id="rId38"/>
    <p:sldId id="375" r:id="rId39"/>
    <p:sldId id="356" r:id="rId40"/>
    <p:sldId id="363" r:id="rId41"/>
    <p:sldId id="364" r:id="rId42"/>
    <p:sldId id="354" r:id="rId43"/>
    <p:sldId id="352" r:id="rId44"/>
    <p:sldId id="365" r:id="rId45"/>
    <p:sldId id="366" r:id="rId46"/>
    <p:sldId id="367" r:id="rId47"/>
    <p:sldId id="368" r:id="rId48"/>
    <p:sldId id="370" r:id="rId49"/>
    <p:sldId id="377" r:id="rId50"/>
    <p:sldId id="376" r:id="rId51"/>
    <p:sldId id="378" r:id="rId52"/>
    <p:sldId id="379" r:id="rId53"/>
    <p:sldId id="380" r:id="rId54"/>
    <p:sldId id="381" r:id="rId55"/>
    <p:sldId id="36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64" d="100"/>
          <a:sy n="64" d="100"/>
        </p:scale>
        <p:origin x="7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85549" units="1/cm"/>
          <inkml:channelProperty channel="T" name="resolution" value="1" units="1/dev"/>
        </inkml:channelProperties>
      </inkml:inkSource>
      <inkml:timestamp xml:id="ts0" timeString="2024-10-24T07:18:26.882"/>
    </inkml:context>
    <inkml:brush xml:id="br0">
      <inkml:brushProperty name="width" value="0.05292" units="cm"/>
      <inkml:brushProperty name="height" value="0.05292" units="cm"/>
      <inkml:brushProperty name="color" value="#FF0000"/>
    </inkml:brush>
  </inkml:definitions>
  <inkml:trace contextRef="#ctx0" brushRef="#br0">14199 14437 0</inkml:trace>
  <inkml:trace contextRef="#ctx0" brushRef="#br0" timeOffset="1719.6">18053 11598 0,'0'0'0,"18"-18"125,-18-79-125</inkml:trace>
  <inkml:trace contextRef="#ctx0" brushRef="#br0" timeOffset="2422.42">7338 803 0,'723'211'0,"97"-123"16,300 106-16,-79-52 16,53-45-16,-107 88 15,-140-9-15,-150-52 16,-18-45 0,229 133-16,-149-62 15,-442-36 1,-26-52-16,-35 53 15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39FB-9140-4D68-980D-FD42FDF211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71B59E-1467-4561-856C-1FED413D36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D757D-9CA4-42FD-951C-11FF80E28F18}"/>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D890A377-A218-4F10-8237-32F5CFEF3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9BAA2-2075-40FC-B361-E7DBFFC2D91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812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9FD2-1810-4217-B8FA-7E15237B7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9C23B4-8F0C-40CE-9190-C8FC39C6E8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ED3F5-E58F-4FDF-B42C-8E915CBB103B}"/>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E6E348B6-259F-48A3-AC0D-2051E3982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0F6A7-A8A5-4960-8094-1871489B4E15}"/>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8155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3220-5E94-4B40-878C-D9FF3BCCB5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9A9D6F-BCA6-4419-B5A9-4AE735A512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7EF676-9BD4-4A16-8CFC-49EE4B5A2DF1}"/>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1988B6AA-0B13-423E-9E60-41296A56C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704D8-9CCC-416E-ACD3-762A8A5BEC77}"/>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860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4BAE-3B0D-4C84-94FE-C49A52E99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00F993-EF26-4DEA-8FC3-F12DE70658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6DA659-AEA7-4D8B-8C7B-C05A635A4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ABF8A0-881B-4E5E-89E2-99439E4187EF}"/>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6" name="Footer Placeholder 5">
            <a:extLst>
              <a:ext uri="{FF2B5EF4-FFF2-40B4-BE49-F238E27FC236}">
                <a16:creationId xmlns:a16="http://schemas.microsoft.com/office/drawing/2014/main" id="{309951EF-9118-4234-AE10-91FA2063BD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E2297-9BD7-44EE-94A1-CE3E69864BD2}"/>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40501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05C66-6C56-4C8A-B913-01859F4AFA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43F29-A043-438A-A092-997608BCB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3FE86B-733F-4200-8B63-7F6B28AD9A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5289F8-4993-475C-B6ED-14315B31D2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26DAF-4BDF-4F67-B71B-891F34CBC4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D585A0-522F-4E08-B294-7AE3AD428234}"/>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8" name="Footer Placeholder 7">
            <a:extLst>
              <a:ext uri="{FF2B5EF4-FFF2-40B4-BE49-F238E27FC236}">
                <a16:creationId xmlns:a16="http://schemas.microsoft.com/office/drawing/2014/main" id="{F47F8B31-0CCA-428D-989F-2AF0E0E73A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7E9EB-B499-4830-BEF6-952636E6631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998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1B3F-0A2E-45CF-A605-6F1B4A0FFE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F02058-036B-473C-81EF-9373A786D2CA}"/>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4" name="Footer Placeholder 3">
            <a:extLst>
              <a:ext uri="{FF2B5EF4-FFF2-40B4-BE49-F238E27FC236}">
                <a16:creationId xmlns:a16="http://schemas.microsoft.com/office/drawing/2014/main" id="{69D1BBF6-47DE-4EF3-A103-0D1471E0C7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93A33C-DF16-4257-9B4A-7AB13E6CDAA3}"/>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76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46E753-28AD-4C38-BB84-1305BCE7D373}"/>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3" name="Footer Placeholder 2">
            <a:extLst>
              <a:ext uri="{FF2B5EF4-FFF2-40B4-BE49-F238E27FC236}">
                <a16:creationId xmlns:a16="http://schemas.microsoft.com/office/drawing/2014/main" id="{D276D811-B85D-4861-AAAB-AEA1043B2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DABB01-BB24-478F-BB8B-5218E41AF25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5424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9923-5BFA-4080-8F05-6630B39ACC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1EE1E6-0701-47F4-B825-8894FDED6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17204C-C24A-4280-A588-9EA42C74C0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7A935E-B1BC-44FA-BE75-C7313A441660}"/>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6" name="Footer Placeholder 5">
            <a:extLst>
              <a:ext uri="{FF2B5EF4-FFF2-40B4-BE49-F238E27FC236}">
                <a16:creationId xmlns:a16="http://schemas.microsoft.com/office/drawing/2014/main" id="{7F9788C2-C19D-40AD-96F8-315C792BB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33D211-A390-48A7-AE70-D45508B989C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2273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8729-FC26-4819-A13E-1EB817BDD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215CFF-AEBF-4C0A-A24E-480AF142C6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B63F97-C61A-4889-947B-ED426B3B0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791F26-87E4-4A84-B8FB-950392352138}"/>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6" name="Footer Placeholder 5">
            <a:extLst>
              <a:ext uri="{FF2B5EF4-FFF2-40B4-BE49-F238E27FC236}">
                <a16:creationId xmlns:a16="http://schemas.microsoft.com/office/drawing/2014/main" id="{A1319BC8-68F8-4941-992D-5AFA70B74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3A41E-DEFF-4C9B-8208-E8C6F173F8E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378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AE48-10F4-4BED-97BA-54F206C85A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EA1C06-D276-4374-B127-CFEBCF2277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3B768-8D97-4B4E-AE2E-4AC2B94A1429}"/>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A3C36331-7752-4A09-AFF1-CE89212EA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BBC2E-71D3-469A-8F13-6F9691F63DB2}"/>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67099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346AD1-067B-40BF-AC5E-59D47C810B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0791E-94AC-4DDF-8B7D-1CC556C4FB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72EAD-CDB1-4B46-9BE4-3D7FB8DDC250}"/>
              </a:ext>
            </a:extLst>
          </p:cNvPr>
          <p:cNvSpPr>
            <a:spLocks noGrp="1"/>
          </p:cNvSpPr>
          <p:nvPr>
            <p:ph type="dt" sz="half" idx="10"/>
          </p:nvPr>
        </p:nvSpPr>
        <p:spPr/>
        <p:txBody>
          <a:bodyPr/>
          <a:lstStyle/>
          <a:p>
            <a:fld id="{E69B9EE9-F3BF-4B40-83E7-C9BC68FDDB0E}" type="datetimeFigureOut">
              <a:rPr lang="en-US" smtClean="0"/>
              <a:t>2/6/2025</a:t>
            </a:fld>
            <a:endParaRPr lang="en-US"/>
          </a:p>
        </p:txBody>
      </p:sp>
      <p:sp>
        <p:nvSpPr>
          <p:cNvPr id="5" name="Footer Placeholder 4">
            <a:extLst>
              <a:ext uri="{FF2B5EF4-FFF2-40B4-BE49-F238E27FC236}">
                <a16:creationId xmlns:a16="http://schemas.microsoft.com/office/drawing/2014/main" id="{7C7C7419-C501-4CA5-BC06-35BE3216E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84AB6-9F83-4730-B33C-E2A729F8F8B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445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2/6/2025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1.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ags" Target="../tags/tag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2/6/2025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4B6C1-2F5F-4D00-BC2D-407F1950B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F4491C-56F3-4E33-8A2A-F5CBF9A75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CD859-49CB-4116-AAD1-F5AD9AC79A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ED0CC-082F-4160-86E5-0D6041F12778}" type="datetime1">
              <a:rPr lang="en-US" smtClean="0"/>
              <a:t>2/6/2025</a:t>
            </a:fld>
            <a:endParaRPr lang="en-US" dirty="0"/>
          </a:p>
        </p:txBody>
      </p:sp>
      <p:sp>
        <p:nvSpPr>
          <p:cNvPr id="5" name="Footer Placeholder 4">
            <a:extLst>
              <a:ext uri="{FF2B5EF4-FFF2-40B4-BE49-F238E27FC236}">
                <a16:creationId xmlns:a16="http://schemas.microsoft.com/office/drawing/2014/main" id="{9B9BF6BF-C4E0-4455-B30C-39F41D403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DEC3554-6F2F-4C80-9235-018C51D2AA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
        <p:nvSpPr>
          <p:cNvPr id="7" name="9Slide.vn - 2019">
            <a:extLst>
              <a:ext uri="{FF2B5EF4-FFF2-40B4-BE49-F238E27FC236}">
                <a16:creationId xmlns:a16="http://schemas.microsoft.com/office/drawing/2014/main" id="{D20F8C24-1C39-428F-8667-9C07FFF9DC36}"/>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8" name="Group 7">
            <a:extLst>
              <a:ext uri="{FF2B5EF4-FFF2-40B4-BE49-F238E27FC236}">
                <a16:creationId xmlns:a16="http://schemas.microsoft.com/office/drawing/2014/main" id="{75DCAF4D-5810-433C-87DA-ED5C5E4B1BEA}"/>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9" name="Rectangle 8">
              <a:extLst>
                <a:ext uri="{FF2B5EF4-FFF2-40B4-BE49-F238E27FC236}">
                  <a16:creationId xmlns:a16="http://schemas.microsoft.com/office/drawing/2014/main" id="{656A7C20-1A3E-410D-BE0D-3C97BB40984F}"/>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82B04B78-EF4C-4BB1-8DDD-2F3BE5DA83EA}"/>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1" name="Rectangle 10">
              <a:extLst>
                <a:ext uri="{FF2B5EF4-FFF2-40B4-BE49-F238E27FC236}">
                  <a16:creationId xmlns:a16="http://schemas.microsoft.com/office/drawing/2014/main" id="{FDD8DE0A-BB76-4C70-8C34-8042E727C987}"/>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9Slide.vn">
            <a:extLst>
              <a:ext uri="{FF2B5EF4-FFF2-40B4-BE49-F238E27FC236}">
                <a16:creationId xmlns:a16="http://schemas.microsoft.com/office/drawing/2014/main" id="{08937C9E-2074-4898-A5A8-C88350FEA72F}"/>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9Slide.vn">
            <a:extLst>
              <a:ext uri="{FF2B5EF4-FFF2-40B4-BE49-F238E27FC236}">
                <a16:creationId xmlns:a16="http://schemas.microsoft.com/office/drawing/2014/main" id="{F85B75C9-3DD7-47C9-AADC-6C8679CFA45E}"/>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433305-C8BA-44F5-A7DC-44454825812C}"/>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D177E5E-4E15-4322-AE85-3A752495DFBD}"/>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36705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24.xml"/><Relationship Id="rId6" Type="http://schemas.openxmlformats.org/officeDocument/2006/relationships/image" Target="../media/image33.jpeg"/><Relationship Id="rId5" Type="http://schemas.openxmlformats.org/officeDocument/2006/relationships/image" Target="../media/image32.emf"/><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6.emf"/><Relationship Id="rId2" Type="http://schemas.openxmlformats.org/officeDocument/2006/relationships/image" Target="../media/image29.jpeg"/><Relationship Id="rId1" Type="http://schemas.openxmlformats.org/officeDocument/2006/relationships/slideLayout" Target="../slideLayouts/slideLayout24.xml"/><Relationship Id="rId6" Type="http://schemas.openxmlformats.org/officeDocument/2006/relationships/image" Target="../media/image35.emf"/><Relationship Id="rId5" Type="http://schemas.openxmlformats.org/officeDocument/2006/relationships/image" Target="../media/image32.emf"/><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623A47A-038D-A366-A35D-9595F849F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AB0A6A0-5428-5817-390F-7C55C60B4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0978" y="-128254"/>
            <a:ext cx="2213539" cy="2213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p>
        </p:txBody>
      </p:sp>
      <p:sp>
        <p:nvSpPr>
          <p:cNvPr id="10" name="TextBox 9">
            <a:extLst>
              <a:ext uri="{FF2B5EF4-FFF2-40B4-BE49-F238E27FC236}">
                <a16:creationId xmlns:a16="http://schemas.microsoft.com/office/drawing/2014/main"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
        <p:nvSpPr>
          <p:cNvPr id="11" name="TextBox 10">
            <a:extLst>
              <a:ext uri="{FF2B5EF4-FFF2-40B4-BE49-F238E27FC236}">
                <a16:creationId xmlns:a16="http://schemas.microsoft.com/office/drawing/2014/main" id="{B97D89BC-2130-86A1-36E3-CF27F0DABD3F}"/>
              </a:ext>
            </a:extLst>
          </p:cNvPr>
          <p:cNvSpPr txBox="1"/>
          <p:nvPr/>
        </p:nvSpPr>
        <p:spPr>
          <a:xfrm>
            <a:off x="7881792" y="3713865"/>
            <a:ext cx="3752966" cy="461665"/>
          </a:xfrm>
          <a:prstGeom prst="rect">
            <a:avLst/>
          </a:prstGeom>
          <a:noFill/>
        </p:spPr>
        <p:txBody>
          <a:bodyPr wrap="square" rtlCol="0">
            <a:spAutoFit/>
          </a:bodyPr>
          <a:lstStyle/>
          <a:p>
            <a:pPr algn="r"/>
            <a:r>
              <a:rPr lang="en-US" sz="2400" b="1">
                <a:solidFill>
                  <a:schemeClr val="bg1"/>
                </a:solidFill>
              </a:rPr>
              <a:t>NĂM HỌC: 2024 – 2025 </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97D506EB-493E-42B4-BCF7-23FB5D2557EA}"/>
                  </a:ext>
                </a:extLst>
              </p14:cNvPr>
              <p14:cNvContentPartPr/>
              <p14:nvPr/>
            </p14:nvContentPartPr>
            <p14:xfrm>
              <a:off x="2641680" y="289080"/>
              <a:ext cx="3864240" cy="4908600"/>
            </p14:xfrm>
          </p:contentPart>
        </mc:Choice>
        <mc:Fallback xmlns="">
          <p:pic>
            <p:nvPicPr>
              <p:cNvPr id="12" name="Ink 11">
                <a:extLst>
                  <a:ext uri="{FF2B5EF4-FFF2-40B4-BE49-F238E27FC236}">
                    <a16:creationId xmlns:a16="http://schemas.microsoft.com/office/drawing/2014/main" id="{97D506EB-493E-42B4-BCF7-23FB5D2557EA}"/>
                  </a:ext>
                </a:extLst>
              </p:cNvPr>
              <p:cNvPicPr/>
              <p:nvPr/>
            </p:nvPicPr>
            <p:blipFill>
              <a:blip r:embed="rId5"/>
              <a:stretch>
                <a:fillRect/>
              </a:stretch>
            </p:blipFill>
            <p:spPr>
              <a:xfrm>
                <a:off x="2632320" y="279720"/>
                <a:ext cx="3882960" cy="4927320"/>
              </a:xfrm>
              <a:prstGeom prst="rect">
                <a:avLst/>
              </a:prstGeom>
            </p:spPr>
          </p:pic>
        </mc:Fallback>
      </mc:AlternateContent>
    </p:spTree>
    <p:extLst>
      <p:ext uri="{BB962C8B-B14F-4D97-AF65-F5344CB8AC3E}">
        <p14:creationId xmlns:p14="http://schemas.microsoft.com/office/powerpoint/2010/main" val="131788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a:extLst>
              <a:ext uri="{FF2B5EF4-FFF2-40B4-BE49-F238E27FC236}">
                <a16:creationId xmlns:a16="http://schemas.microsoft.com/office/drawing/2014/main" id="{05E1D085-E7B0-BD85-ED78-08542339B1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83"/>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3CC794F-8224-3345-E30E-3D498B69FD70}"/>
              </a:ext>
            </a:extLst>
          </p:cNvPr>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p>
        </p:txBody>
      </p:sp>
      <p:pic>
        <p:nvPicPr>
          <p:cNvPr id="1026" name="Picture 2" descr="Hình ảnh Dấu Tích Xanh PNG, Vector, PSD, và biểu tượng để tải về miễn phí |  pngtree">
            <a:extLst>
              <a:ext uri="{FF2B5EF4-FFF2-40B4-BE49-F238E27FC236}">
                <a16:creationId xmlns:a16="http://schemas.microsoft.com/office/drawing/2014/main" id="{5F26F4CB-6478-9858-D4F3-336D2E51C4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id="{6D3844C9-686F-4663-587D-B20DE104F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id="{685D0210-DA31-EF5F-B869-3D5F09CE00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a:extLst>
              <a:ext uri="{FF2B5EF4-FFF2-40B4-BE49-F238E27FC236}">
                <a16:creationId xmlns:a16="http://schemas.microsoft.com/office/drawing/2014/main" id="{15DC76B6-AD4B-B17E-011E-E9FFFE3D16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0" t="1499" r="1170" b="723"/>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F8DBEA-25D0-1599-37B6-DCF88C55C94C}"/>
              </a:ext>
            </a:extLst>
          </p:cNvPr>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tiểu cầu</a:t>
            </a:r>
          </a:p>
        </p:txBody>
      </p:sp>
      <p:pic>
        <p:nvPicPr>
          <p:cNvPr id="3" name="Picture 2" descr="Hình ảnh Dấu Tích Xanh PNG, Vector, PSD, và biểu tượng để tải về miễn phí |  pngtree">
            <a:extLst>
              <a:ext uri="{FF2B5EF4-FFF2-40B4-BE49-F238E27FC236}">
                <a16:creationId xmlns:a16="http://schemas.microsoft.com/office/drawing/2014/main" id="{96EA045A-C018-3F10-BA15-E9869063D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9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id="{CAC61F85-9FD1-7B6E-6C7F-5B2BE62B1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23C2C9E3-2EBE-33BD-BDFD-420EE5A705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id="{6BBF2E72-D276-3F9C-B279-E1503B36A7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696688D2-588A-7A16-D6B8-23CFF1CD3A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id="{723B0CFE-3F28-FA89-F057-6FE485936E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id="{4502206D-9D66-AC91-0949-578CE05A4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a16="http://schemas.microsoft.com/office/drawing/2014/main"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235612"/>
            <a:ext cx="414004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id="{D1C3CC0C-D571-8769-CB75-2ED2DC634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p>
        </p:txBody>
      </p:sp>
      <p:sp>
        <p:nvSpPr>
          <p:cNvPr id="6" name="Rectangle 5">
            <a:extLst>
              <a:ext uri="{FF2B5EF4-FFF2-40B4-BE49-F238E27FC236}">
                <a16:creationId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p>
        </p:txBody>
      </p:sp>
      <p:sp>
        <p:nvSpPr>
          <p:cNvPr id="8" name="Rectangle 7">
            <a:extLst>
              <a:ext uri="{FF2B5EF4-FFF2-40B4-BE49-F238E27FC236}">
                <a16:creationId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p>
        </p:txBody>
      </p:sp>
      <p:sp>
        <p:nvSpPr>
          <p:cNvPr id="9" name="Rectangle 8">
            <a:extLst>
              <a:ext uri="{FF2B5EF4-FFF2-40B4-BE49-F238E27FC236}">
                <a16:creationId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id="{D331A0BD-9B5D-075E-F739-99386A6B4543}"/>
              </a:ext>
            </a:extLst>
          </p:cNvPr>
          <p:cNvGrpSpPr/>
          <p:nvPr/>
        </p:nvGrpSpPr>
        <p:grpSpPr>
          <a:xfrm>
            <a:off x="138672" y="2533271"/>
            <a:ext cx="4111643" cy="3248520"/>
            <a:chOff x="188283" y="1739043"/>
            <a:chExt cx="4111643" cy="3248520"/>
          </a:xfrm>
        </p:grpSpPr>
        <p:grpSp>
          <p:nvGrpSpPr>
            <p:cNvPr id="29" name="Group 28">
              <a:extLst>
                <a:ext uri="{FF2B5EF4-FFF2-40B4-BE49-F238E27FC236}">
                  <a16:creationId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42CD07F-7AF2-ED3B-E67C-FF179D2F3606}"/>
                </a:ext>
              </a:extLst>
            </p:cNvPr>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p>
          </p:txBody>
        </p:sp>
      </p:grpSp>
    </p:spTree>
    <p:extLst>
      <p:ext uri="{BB962C8B-B14F-4D97-AF65-F5344CB8AC3E}">
        <p14:creationId xmlns:p14="http://schemas.microsoft.com/office/powerpoint/2010/main" val="157030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40" name="Group 39">
            <a:extLst>
              <a:ext uri="{FF2B5EF4-FFF2-40B4-BE49-F238E27FC236}">
                <a16:creationId xmlns:a16="http://schemas.microsoft.com/office/drawing/2014/main" id="{4172AD18-5EFE-9D0A-E69C-C82CB61B1727}"/>
              </a:ext>
            </a:extLst>
          </p:cNvPr>
          <p:cNvGrpSpPr/>
          <p:nvPr/>
        </p:nvGrpSpPr>
        <p:grpSpPr>
          <a:xfrm>
            <a:off x="97766" y="0"/>
            <a:ext cx="7072711" cy="6858000"/>
            <a:chOff x="97766" y="0"/>
            <a:chExt cx="7072711" cy="6858000"/>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6"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r>
                <a:rPr lang="en-US" sz="1600">
                  <a:latin typeface="Times New Roman" panose="02020603050405020304" pitchFamily="18" charset="0"/>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77757"/>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3982970" y="526773"/>
            <a:ext cx="7804840" cy="5802423"/>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3" y="438339"/>
            <a:ext cx="3530831" cy="5802422"/>
          </a:xfrm>
          <a:prstGeom prst="rect">
            <a:avLst/>
          </a:prstGeom>
          <a:noFill/>
        </p:spPr>
        <p:txBody>
          <a:bodyPr wrap="square">
            <a:spAutoFit/>
          </a:bodyPr>
          <a:lstStyle/>
          <a:p>
            <a:pPr algn="just">
              <a:lnSpc>
                <a:spcPct val="125000"/>
              </a:lnSpc>
            </a:pPr>
            <a:r>
              <a:rPr lang="en-US" sz="2300" dirty="0">
                <a:latin typeface="Times New Roman" panose="02020603050405020304" pitchFamily="18" charset="0"/>
                <a:cs typeface="Times New Roman" panose="02020603050405020304" pitchFamily="18" charset="0"/>
              </a:rPr>
              <a:t>T</a:t>
            </a:r>
            <a:r>
              <a:rPr lang="vi-VN" sz="2300" dirty="0">
                <a:latin typeface="Times New Roman" panose="02020603050405020304" pitchFamily="18" charset="0"/>
                <a:cs typeface="Times New Roman" panose="02020603050405020304" pitchFamily="18" charset="0"/>
              </a:rPr>
              <a:t>hông tin bài báo </a:t>
            </a:r>
            <a:endParaRPr lang="en-US" sz="2300" dirty="0">
              <a:latin typeface="Times New Roman" panose="02020603050405020304" pitchFamily="18" charset="0"/>
              <a:cs typeface="Times New Roman" panose="02020603050405020304" pitchFamily="18" charset="0"/>
            </a:endParaRPr>
          </a:p>
          <a:p>
            <a:pPr algn="just">
              <a:lnSpc>
                <a:spcPct val="125000"/>
              </a:lnSpc>
            </a:pPr>
            <a:r>
              <a:rPr lang="vi-VN" sz="2300" b="1" dirty="0">
                <a:solidFill>
                  <a:srgbClr val="FFFF00"/>
                </a:solidFill>
                <a:latin typeface="Times New Roman" panose="02020603050405020304" pitchFamily="18" charset="0"/>
                <a:cs typeface="Times New Roman" panose="02020603050405020304" pitchFamily="18" charset="0"/>
              </a:rPr>
              <a:t>“Gặp lại người con bị trao nhầm 42 năm trước ở Hà Nội” </a:t>
            </a:r>
            <a:r>
              <a:rPr lang="vi-VN" sz="2300" i="1" dirty="0">
                <a:latin typeface="Times New Roman" panose="02020603050405020304" pitchFamily="18" charset="0"/>
                <a:cs typeface="Times New Roman" panose="02020603050405020304" pitchFamily="18" charset="0"/>
              </a:rPr>
              <a:t>– Theo báo Thanh niên (25/02/2024). </a:t>
            </a:r>
            <a:endParaRPr lang="en-US" sz="2300" b="1" dirty="0">
              <a:solidFill>
                <a:srgbClr val="FF0000"/>
              </a:solidFill>
              <a:latin typeface="Times New Roman" panose="02020603050405020304" pitchFamily="18" charset="0"/>
              <a:cs typeface="Times New Roman" panose="02020603050405020304" pitchFamily="18" charset="0"/>
            </a:endParaRPr>
          </a:p>
          <a:p>
            <a:pPr algn="just">
              <a:lnSpc>
                <a:spcPct val="125000"/>
              </a:lnSpc>
            </a:pPr>
            <a:r>
              <a:rPr lang="en-US" sz="2300" b="1" dirty="0" err="1">
                <a:solidFill>
                  <a:srgbClr val="FF0000"/>
                </a:solidFill>
                <a:latin typeface="Times New Roman" panose="02020603050405020304" pitchFamily="18" charset="0"/>
                <a:cs typeface="Times New Roman" panose="02020603050405020304" pitchFamily="18" charset="0"/>
              </a:rPr>
              <a:t>Đặt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vấn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đề</a:t>
            </a:r>
            <a:r>
              <a:rPr lang="en-US" sz="2300" b="1" dirty="0">
                <a:solidFill>
                  <a:srgbClr val="FF0000"/>
                </a:solidFill>
                <a:latin typeface="Times New Roman" panose="02020603050405020304" pitchFamily="18" charset="0"/>
                <a:cs typeface="Times New Roman" panose="02020603050405020304" pitchFamily="18" charset="0"/>
              </a:rPr>
              <a:t>:</a:t>
            </a:r>
          </a:p>
          <a:p>
            <a:pPr algn="just">
              <a:lnSpc>
                <a:spcPct val="125000"/>
              </a:lnSpc>
            </a:pPr>
            <a:r>
              <a:rPr lang="vi-VN" sz="2300" i="1" dirty="0">
                <a:latin typeface="Times New Roman" panose="02020603050405020304" pitchFamily="18" charset="0"/>
                <a:cs typeface="Times New Roman" panose="02020603050405020304" pitchFamily="18" charset="0"/>
              </a:rPr>
              <a:t>Dựa vào đâu các gia đình có thể tìm ra con ruột của mình, việc dùng phương pháp này có thể xác định được danh tính và nhận dạng mỗi cá nhân với độ chính xác cao hay không?</a:t>
            </a:r>
            <a:endParaRPr lang="en-US" sz="23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455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arn(inVertical)">
                                      <p:cBhvr>
                                        <p:cTn id="1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A0387-A28B-5774-3807-EDF7991A519D}"/>
              </a:ext>
            </a:extLst>
          </p:cNvPr>
          <p:cNvSpPr txBox="1"/>
          <p:nvPr/>
        </p:nvSpPr>
        <p:spPr>
          <a:xfrm>
            <a:off x="290089" y="879934"/>
            <a:ext cx="6943549" cy="2596865"/>
          </a:xfrm>
          <a:prstGeom prst="rect">
            <a:avLst/>
          </a:prstGeom>
          <a:noFill/>
        </p:spPr>
        <p:txBody>
          <a:bodyPr wrap="square">
            <a:spAutoFit/>
          </a:bodyPr>
          <a:lstStyle/>
          <a:p>
            <a:pPr algn="just">
              <a:lnSpc>
                <a:spcPct val="130000"/>
              </a:lnSpc>
              <a:spcAft>
                <a:spcPts val="600"/>
              </a:spcAft>
            </a:pPr>
            <a:r>
              <a:rPr lang="vi-VN" sz="2400" b="1" dirty="0">
                <a:solidFill>
                  <a:srgbClr val="FF0000"/>
                </a:solidFill>
                <a:latin typeface="Times New Roman "/>
              </a:rPr>
              <a:t>* Đặc điểm:</a:t>
            </a:r>
          </a:p>
          <a:p>
            <a:pPr algn="just">
              <a:lnSpc>
                <a:spcPct val="130000"/>
              </a:lnSpc>
              <a:spcAft>
                <a:spcPts val="600"/>
              </a:spcAft>
            </a:pPr>
            <a:r>
              <a:rPr lang="en-US" sz="2200" dirty="0">
                <a:latin typeface="Times New Roman "/>
              </a:rPr>
              <a:t>-</a:t>
            </a:r>
            <a:r>
              <a:rPr lang="vi-VN" sz="2200" dirty="0">
                <a:latin typeface="Times New Roman "/>
              </a:rPr>
              <a:t> Đại phân tử.</a:t>
            </a:r>
          </a:p>
          <a:p>
            <a:pPr algn="just">
              <a:lnSpc>
                <a:spcPct val="130000"/>
              </a:lnSpc>
              <a:spcAft>
                <a:spcPts val="600"/>
              </a:spcAft>
            </a:pPr>
            <a:r>
              <a:rPr lang="en-US" sz="2200" dirty="0">
                <a:latin typeface="Times New Roman "/>
              </a:rPr>
              <a:t>-</a:t>
            </a:r>
            <a:r>
              <a:rPr lang="vi-VN" sz="2200" dirty="0">
                <a:latin typeface="Times New Roman "/>
              </a:rPr>
              <a:t> Có kích thước lớn.</a:t>
            </a:r>
          </a:p>
          <a:p>
            <a:pPr algn="just">
              <a:lnSpc>
                <a:spcPct val="130000"/>
              </a:lnSpc>
              <a:spcAft>
                <a:spcPts val="600"/>
              </a:spcAft>
            </a:pPr>
            <a:r>
              <a:rPr lang="en-US" sz="2200" dirty="0">
                <a:latin typeface="Times New Roman "/>
              </a:rPr>
              <a:t>-</a:t>
            </a:r>
            <a:r>
              <a:rPr lang="vi-VN" sz="2200" dirty="0">
                <a:latin typeface="Times New Roman "/>
              </a:rPr>
              <a:t> Khối lượng lớn: hàng triệu, hàng chục triệu đơn vị ca</a:t>
            </a:r>
            <a:r>
              <a:rPr lang="en-US" sz="2200" dirty="0">
                <a:latin typeface="Times New Roman "/>
              </a:rPr>
              <a:t>r</a:t>
            </a:r>
            <a:r>
              <a:rPr lang="vi-VN" sz="2200" dirty="0">
                <a:latin typeface="Times New Roman "/>
              </a:rPr>
              <a:t>bon.</a:t>
            </a:r>
          </a:p>
          <a:p>
            <a:pPr>
              <a:lnSpc>
                <a:spcPct val="130000"/>
              </a:lnSpc>
              <a:spcAft>
                <a:spcPts val="600"/>
              </a:spcAft>
            </a:pPr>
            <a:r>
              <a:rPr lang="en-US" sz="2200" dirty="0">
                <a:latin typeface="Times New Roman "/>
              </a:rPr>
              <a:t>-</a:t>
            </a:r>
            <a:r>
              <a:rPr lang="vi-VN" sz="2200" dirty="0">
                <a:latin typeface="Times New Roman "/>
              </a:rPr>
              <a:t> Cấu tạo theo nguyên tắc đa phân: đơn phân là nucleoti</a:t>
            </a:r>
            <a:r>
              <a:rPr lang="en-US" sz="2200" dirty="0">
                <a:latin typeface="Times New Roman "/>
              </a:rPr>
              <a:t>de</a:t>
            </a:r>
            <a:r>
              <a:rPr lang="vi-VN" sz="2200" dirty="0">
                <a:latin typeface="Times New Roman "/>
              </a:rPr>
              <a:t>.</a:t>
            </a:r>
            <a:endParaRPr lang="en-US" sz="2200" dirty="0">
              <a:latin typeface="Times New Roman "/>
            </a:endParaRPr>
          </a:p>
        </p:txBody>
      </p:sp>
      <p:grpSp>
        <p:nvGrpSpPr>
          <p:cNvPr id="2" name="Group 1">
            <a:extLst>
              <a:ext uri="{FF2B5EF4-FFF2-40B4-BE49-F238E27FC236}">
                <a16:creationId xmlns:a16="http://schemas.microsoft.com/office/drawing/2014/main" id="{4F29295D-5785-DCDC-2C71-2224B9EB0CB5}"/>
              </a:ext>
            </a:extLst>
          </p:cNvPr>
          <p:cNvGrpSpPr/>
          <p:nvPr/>
        </p:nvGrpSpPr>
        <p:grpSpPr>
          <a:xfrm>
            <a:off x="0" y="3607643"/>
            <a:ext cx="7089313" cy="2015383"/>
            <a:chOff x="1094862" y="5307264"/>
            <a:chExt cx="7089313" cy="2015383"/>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687038" y="5516188"/>
              <a:ext cx="6127618" cy="174547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Rectangle: Rounded Corners 3">
            <a:extLst>
              <a:ext uri="{FF2B5EF4-FFF2-40B4-BE49-F238E27FC236}">
                <a16:creationId xmlns:a16="http://schemas.microsoft.com/office/drawing/2014/main" id="{F19FE9CA-65DC-3F29-AAB5-7DDF82936F41}"/>
              </a:ext>
            </a:extLst>
          </p:cNvPr>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AE504-0B8E-2AE0-10C6-2F140E641F7A}"/>
              </a:ext>
            </a:extLst>
          </p:cNvPr>
          <p:cNvSpPr txBox="1"/>
          <p:nvPr/>
        </p:nvSpPr>
        <p:spPr>
          <a:xfrm>
            <a:off x="4638413" y="1678265"/>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a16="http://schemas.microsoft.com/office/drawing/2014/main" id="{017F13E8-4E38-7F94-37BD-E126FA9AF758}"/>
              </a:ext>
            </a:extLst>
          </p:cNvPr>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7" name="Rectangle: Rounded Corners 6">
            <a:extLst>
              <a:ext uri="{FF2B5EF4-FFF2-40B4-BE49-F238E27FC236}">
                <a16:creationId xmlns:a16="http://schemas.microsoft.com/office/drawing/2014/main" id="{C7E72F86-0C9C-CF85-0D60-9443CE5A12E3}"/>
              </a:ext>
            </a:extLst>
          </p:cNvPr>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74AECA-F8BA-3A5A-AD39-5569F48B7DCE}"/>
              </a:ext>
            </a:extLst>
          </p:cNvPr>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grpSp>
        <p:nvGrpSpPr>
          <p:cNvPr id="18" name="Group 17">
            <a:extLst>
              <a:ext uri="{FF2B5EF4-FFF2-40B4-BE49-F238E27FC236}">
                <a16:creationId xmlns:a16="http://schemas.microsoft.com/office/drawing/2014/main" id="{ADE96F21-2265-53B0-7BF0-040672CBC3DF}"/>
              </a:ext>
            </a:extLst>
          </p:cNvPr>
          <p:cNvGrpSpPr/>
          <p:nvPr/>
        </p:nvGrpSpPr>
        <p:grpSpPr>
          <a:xfrm>
            <a:off x="5136223" y="4426734"/>
            <a:ext cx="4027727" cy="1073569"/>
            <a:chOff x="5284566" y="2731932"/>
            <a:chExt cx="4027727" cy="1073569"/>
          </a:xfrm>
        </p:grpSpPr>
        <p:pic>
          <p:nvPicPr>
            <p:cNvPr id="20" name="Picture 19">
              <a:extLst>
                <a:ext uri="{FF2B5EF4-FFF2-40B4-BE49-F238E27FC236}">
                  <a16:creationId xmlns:a16="http://schemas.microsoft.com/office/drawing/2014/main" id="{080E0D48-ABD0-6F10-E0E0-44DA8A559636}"/>
                </a:ext>
              </a:extLst>
            </p:cNvPr>
            <p:cNvPicPr>
              <a:picLocks noChangeAspect="1"/>
            </p:cNvPicPr>
            <p:nvPr/>
          </p:nvPicPr>
          <p:blipFill>
            <a:blip r:embed="rId6"/>
            <a:stretch>
              <a:fillRect/>
            </a:stretch>
          </p:blipFill>
          <p:spPr>
            <a:xfrm>
              <a:off x="8330303" y="2731932"/>
              <a:ext cx="604758" cy="578464"/>
            </a:xfrm>
            <a:prstGeom prst="rect">
              <a:avLst/>
            </a:prstGeom>
          </p:spPr>
        </p:pic>
        <p:pic>
          <p:nvPicPr>
            <p:cNvPr id="21" name="Picture 20">
              <a:extLst>
                <a:ext uri="{FF2B5EF4-FFF2-40B4-BE49-F238E27FC236}">
                  <a16:creationId xmlns:a16="http://schemas.microsoft.com/office/drawing/2014/main" id="{4550B986-C94D-4741-DC4F-00CB683BB07D}"/>
                </a:ext>
              </a:extLst>
            </p:cNvPr>
            <p:cNvPicPr>
              <a:picLocks noChangeAspect="1"/>
            </p:cNvPicPr>
            <p:nvPr/>
          </p:nvPicPr>
          <p:blipFill>
            <a:blip r:embed="rId7"/>
            <a:stretch>
              <a:fillRect/>
            </a:stretch>
          </p:blipFill>
          <p:spPr>
            <a:xfrm>
              <a:off x="8514298" y="3185454"/>
              <a:ext cx="624479" cy="578465"/>
            </a:xfrm>
            <a:prstGeom prst="rect">
              <a:avLst/>
            </a:prstGeom>
          </p:spPr>
        </p:pic>
        <p:sp>
          <p:nvSpPr>
            <p:cNvPr id="22" name="TextBox 21">
              <a:extLst>
                <a:ext uri="{FF2B5EF4-FFF2-40B4-BE49-F238E27FC236}">
                  <a16:creationId xmlns:a16="http://schemas.microsoft.com/office/drawing/2014/main" id="{BCABD167-09ED-6F5B-71CB-41CBB3E6AD99}"/>
                </a:ext>
              </a:extLst>
            </p:cNvPr>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a:t>
              </a:r>
            </a:p>
          </p:txBody>
        </p:sp>
      </p:gr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2" y="2477536"/>
            <a:ext cx="6851589" cy="301505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dirty="0">
                <a:solidFill>
                  <a:srgbClr val="FF0000"/>
                </a:solidFill>
              </a:rPr>
              <a:t>Cấu trúc phân tử DNA:</a:t>
            </a:r>
          </a:p>
          <a:p>
            <a:r>
              <a:rPr lang="en-US" b="0" i="0" dirty="0"/>
              <a:t>- </a:t>
            </a:r>
            <a:r>
              <a:rPr lang="vi-VN" b="0" i="0" dirty="0"/>
              <a:t>DNA có cấu trúc xoắn kép gồm 2 mạch polynucleotide song song, ngược chiều, xoắn quanh một trục tưởng tượng từ trái qua phải (xoắn phải).</a:t>
            </a:r>
          </a:p>
          <a:p>
            <a:r>
              <a:rPr lang="en-US" b="0" i="0" dirty="0"/>
              <a:t>-</a:t>
            </a:r>
            <a:r>
              <a:rPr lang="vi-VN" b="0" i="0" dirty="0"/>
              <a:t> Trên mỗi mạch, các nucleotide liên kết với nhau bằng liên kết cộng hóa trị, tạo thành chuỗi polynucleotide theo chiều từ 5’ tới 3’.</a:t>
            </a:r>
            <a:endParaRPr lang="en-US" b="0" i="0" dirty="0"/>
          </a:p>
        </p:txBody>
      </p:sp>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391587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2973898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id="{9E05F3F7-347C-6696-C8A1-994F75354AB8}"/>
              </a:ext>
            </a:extLst>
          </p:cNvPr>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a:solidFill>
                  <a:srgbClr val="FF0000"/>
                </a:solidFill>
              </a:rPr>
              <a:t>Các đơn phân cấu tạo nên phân tử DNA bao gồm: </a:t>
            </a:r>
            <a:r>
              <a:rPr lang="vi-VN" b="0"/>
              <a:t>Adenine (A), Thymine (T), Guanine (G), Cytosine (C).</a:t>
            </a:r>
            <a:endParaRPr lang="en-US" b="0"/>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a16="http://schemas.microsoft.com/office/drawing/2014/main" id="{3F4871AE-3D27-2D89-B919-D38830D3745B}"/>
              </a:ext>
            </a:extLst>
          </p:cNvPr>
          <p:cNvSpPr txBox="1"/>
          <p:nvPr/>
        </p:nvSpPr>
        <p:spPr>
          <a:xfrm>
            <a:off x="6986222" y="60394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a:solidFill>
                  <a:srgbClr val="C00000"/>
                </a:solidFill>
                <a:latin typeface="Times New Roman "/>
              </a:rPr>
              <a:t>Trong phân tử ADN:</a:t>
            </a:r>
          </a:p>
          <a:p>
            <a:pPr>
              <a:lnSpc>
                <a:spcPct val="130000"/>
              </a:lnSpc>
            </a:pPr>
            <a:r>
              <a:rPr lang="en-US" sz="2000">
                <a:latin typeface="Times New Roman "/>
              </a:rPr>
              <a:t>-</a:t>
            </a:r>
            <a:r>
              <a:rPr lang="vi-VN" sz="2000">
                <a:latin typeface="Times New Roman "/>
              </a:rPr>
              <a:t> Liên kết dọc: trên một mạch đơn các nu liên kết với nhau bằng liên kết hóa trị.</a:t>
            </a:r>
          </a:p>
          <a:p>
            <a:pPr>
              <a:lnSpc>
                <a:spcPct val="130000"/>
              </a:lnSpc>
            </a:pPr>
            <a:r>
              <a:rPr lang="vi-VN" sz="2000">
                <a:latin typeface="Times New Roman "/>
              </a:rPr>
              <a:t>- Giữa hai mạch các nu</a:t>
            </a:r>
            <a:r>
              <a:rPr lang="en-US" sz="2000">
                <a:latin typeface="Times New Roman "/>
              </a:rPr>
              <a:t>cleotide</a:t>
            </a:r>
            <a:r>
              <a:rPr lang="vi-VN" sz="2000">
                <a:latin typeface="Times New Roman "/>
              </a:rPr>
              <a:t> liên kết với nhau bằng liên kết h</a:t>
            </a:r>
            <a:r>
              <a:rPr lang="en-US" sz="2000">
                <a:latin typeface="Times New Roman "/>
              </a:rPr>
              <a:t>ydrogen</a:t>
            </a:r>
            <a:r>
              <a:rPr lang="vi-VN" sz="2000">
                <a:latin typeface="Times New Roman "/>
              </a:rPr>
              <a:t> tạo thành các cặp:</a:t>
            </a:r>
            <a:endParaRPr lang="en-US" sz="2000">
              <a:latin typeface="Times New Roman "/>
            </a:endParaRPr>
          </a:p>
          <a:p>
            <a:pPr>
              <a:lnSpc>
                <a:spcPct val="130000"/>
              </a:lnSpc>
            </a:pP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A liên kết với T bằng 2 liên kết </a:t>
            </a:r>
            <a:r>
              <a:rPr lang="en-US" sz="2000">
                <a:latin typeface="Times New Roman "/>
              </a:rPr>
              <a:t>hydrogen</a:t>
            </a:r>
            <a:r>
              <a:rPr lang="vi-VN" sz="2000">
                <a:latin typeface="Times New Roman "/>
              </a:rPr>
              <a:t>.</a:t>
            </a:r>
            <a:endParaRPr lang="en-US" sz="2000">
              <a:latin typeface="Times New Roman "/>
            </a:endParaRPr>
          </a:p>
          <a:p>
            <a:pPr>
              <a:lnSpc>
                <a:spcPct val="130000"/>
              </a:lnSpc>
            </a:pPr>
            <a:r>
              <a:rPr lang="en-US" sz="2000">
                <a:latin typeface="Times New Roman "/>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G liên kết với </a:t>
            </a:r>
            <a:r>
              <a:rPr lang="en-US" sz="2000">
                <a:latin typeface="Times New Roman "/>
              </a:rPr>
              <a:t>C</a:t>
            </a:r>
            <a:r>
              <a:rPr lang="vi-VN" sz="2000">
                <a:latin typeface="Times New Roman "/>
              </a:rPr>
              <a:t> bằng 3 liên kết </a:t>
            </a:r>
            <a:r>
              <a:rPr lang="en-US" sz="2000">
                <a:latin typeface="Times New Roman "/>
              </a:rPr>
              <a:t>hydrogen</a:t>
            </a:r>
            <a:r>
              <a:rPr lang="vi-VN" sz="2000">
                <a:latin typeface="Times New Roman "/>
              </a:rPr>
              <a:t>.</a:t>
            </a:r>
            <a:endParaRPr lang="en-US" sz="200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dirty="0"/>
              <a:t>3. Trình tự các nucleotide trên một đoạn của DNA như sau: </a:t>
            </a:r>
            <a:endParaRPr lang="en-US" sz="3200" dirty="0"/>
          </a:p>
          <a:p>
            <a:pPr algn="ctr"/>
            <a:r>
              <a:rPr lang="vi-VN" sz="3200" dirty="0">
                <a:solidFill>
                  <a:schemeClr val="tx1"/>
                </a:solidFill>
              </a:rPr>
              <a:t>...A-T-G-C-T-G-A-T-C-A-C-G-T... </a:t>
            </a:r>
            <a:endParaRPr lang="en-US" sz="3200" dirty="0">
              <a:solidFill>
                <a:schemeClr val="tx1"/>
              </a:solidFill>
            </a:endParaRPr>
          </a:p>
          <a:p>
            <a:pPr algn="just"/>
            <a:r>
              <a:rPr lang="vi-VN" sz="3200" dirty="0"/>
              <a:t>Hãy xác định trình tự các nucleotide trên mạch bổ sung với mạch đó.</a:t>
            </a:r>
            <a:endParaRPr lang="en-US" sz="3200" dirty="0"/>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331842" y="97029"/>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331842" y="1073193"/>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dirty="0">
                  <a:solidFill>
                    <a:prstClr val="black"/>
                  </a:solidFill>
                  <a:latin typeface="+mj-lt"/>
                  <a:cs typeface="Arial" panose="020B0604020202020204" pitchFamily="34" charset="0"/>
                </a:rPr>
                <a:t>1. </a:t>
              </a:r>
              <a:r>
                <a:rPr lang="vi-VN" sz="24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170120" y="3088921"/>
            <a:ext cx="10083169"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lưu giữ thông tin di truyền:</a:t>
            </a:r>
            <a:endParaRPr lang="en-US" b="1">
              <a:solidFill>
                <a:srgbClr val="FF0000"/>
              </a:solidFill>
            </a:endParaRPr>
          </a:p>
          <a:p>
            <a:r>
              <a:rPr lang="vi-VN"/>
              <a:t>Trình tự các nucleotide trên DNA là thông tin di truyền chỉ dẫn cho tế bào tổng hợp protein. Ngoài ra, DNA có kích thước lớn giúp mỗi phân tử DNA mang được nhiều thông tin di truyền.</a:t>
            </a:r>
          </a:p>
        </p:txBody>
      </p:sp>
    </p:spTree>
    <p:extLst>
      <p:ext uri="{BB962C8B-B14F-4D97-AF65-F5344CB8AC3E}">
        <p14:creationId xmlns:p14="http://schemas.microsoft.com/office/powerpoint/2010/main" val="105465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282147" y="149094"/>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046232" y="3036856"/>
            <a:ext cx="10431452" cy="272004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bảo quản thông tin di truyền: </a:t>
            </a:r>
            <a:endParaRPr lang="en-US" b="1">
              <a:solidFill>
                <a:srgbClr val="FF0000"/>
              </a:solidFill>
            </a:endParaRPr>
          </a:p>
          <a:p>
            <a:r>
              <a:rPr lang="vi-VN"/>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a:p>
        </p:txBody>
      </p:sp>
    </p:spTree>
    <p:extLst>
      <p:ext uri="{BB962C8B-B14F-4D97-AF65-F5344CB8AC3E}">
        <p14:creationId xmlns:p14="http://schemas.microsoft.com/office/powerpoint/2010/main" val="16940151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68618"/>
            </a:xfrm>
            <a:prstGeom prst="roundRect">
              <a:avLst/>
            </a:prstGeom>
            <a:noFill/>
          </p:spPr>
          <p:txBody>
            <a:bodyPr wrap="square">
              <a:spAutoFit/>
            </a:bodyPr>
            <a:lstStyle/>
            <a:p>
              <a:pPr>
                <a:lnSpc>
                  <a:spcPct val="120000"/>
                </a:lnSpc>
              </a:pPr>
              <a:r>
                <a:rPr lang="en-US" sz="2700" b="1" i="0" dirty="0" err="1">
                  <a:solidFill>
                    <a:srgbClr val="FF0000"/>
                  </a:solidFill>
                  <a:effectLst/>
                  <a:latin typeface="Times New Roman" panose="02020603050405020304" pitchFamily="18" charset="0"/>
                  <a:cs typeface="Times New Roman" panose="02020603050405020304" pitchFamily="18" charset="0"/>
                </a:rPr>
                <a:t>Xét</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nghiệm</a:t>
              </a:r>
              <a:r>
                <a:rPr lang="en-US" sz="2700" b="1" i="0" dirty="0">
                  <a:solidFill>
                    <a:srgbClr val="FF0000"/>
                  </a:solidFill>
                  <a:effectLst/>
                  <a:latin typeface="Times New Roman" panose="02020603050405020304" pitchFamily="18" charset="0"/>
                  <a:cs typeface="Times New Roman" panose="02020603050405020304" pitchFamily="18" charset="0"/>
                </a:rPr>
                <a:t> DNA </a:t>
              </a:r>
              <a:r>
                <a:rPr lang="en-US" sz="2700" b="1" i="0" dirty="0" err="1">
                  <a:solidFill>
                    <a:srgbClr val="FF0000"/>
                  </a:solidFill>
                  <a:effectLst/>
                  <a:latin typeface="Times New Roman" panose="02020603050405020304" pitchFamily="18" charset="0"/>
                  <a:cs typeface="Times New Roman" panose="02020603050405020304" pitchFamily="18" charset="0"/>
                </a:rPr>
                <a:t>cho</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phép</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xác</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định</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danh</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tính</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và</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nhận</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dạng</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mỗi</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cá</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nhân</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với</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độ</a:t>
              </a:r>
              <a:r>
                <a:rPr lang="en-US" sz="2700" b="1" i="0" dirty="0">
                  <a:solidFill>
                    <a:srgbClr val="FF0000"/>
                  </a:solidFill>
                  <a:effectLst/>
                  <a:latin typeface="Times New Roman" panose="02020603050405020304" pitchFamily="18" charset="0"/>
                  <a:cs typeface="Times New Roman" panose="02020603050405020304" pitchFamily="18" charset="0"/>
                </a:rPr>
                <a:t> tin </a:t>
              </a:r>
              <a:r>
                <a:rPr lang="en-US" sz="2700" b="1" i="0" dirty="0" err="1">
                  <a:solidFill>
                    <a:srgbClr val="FF0000"/>
                  </a:solidFill>
                  <a:effectLst/>
                  <a:latin typeface="Times New Roman" panose="02020603050405020304" pitchFamily="18" charset="0"/>
                  <a:cs typeface="Times New Roman" panose="02020603050405020304" pitchFamily="18" charset="0"/>
                </a:rPr>
                <a:t>cậy</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cao</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Em</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đã</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biết</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những</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gì</a:t>
              </a:r>
              <a:r>
                <a:rPr lang="en-US" sz="2700" b="1" i="0" dirty="0">
                  <a:solidFill>
                    <a:srgbClr val="FF0000"/>
                  </a:solidFill>
                  <a:effectLst/>
                  <a:latin typeface="Times New Roman" panose="02020603050405020304" pitchFamily="18" charset="0"/>
                  <a:cs typeface="Times New Roman" panose="02020603050405020304" pitchFamily="18" charset="0"/>
                </a:rPr>
                <a:t> </a:t>
              </a:r>
              <a:r>
                <a:rPr lang="en-US" sz="2700" b="1" i="0" dirty="0" err="1">
                  <a:solidFill>
                    <a:srgbClr val="FF0000"/>
                  </a:solidFill>
                  <a:effectLst/>
                  <a:latin typeface="Times New Roman" panose="02020603050405020304" pitchFamily="18" charset="0"/>
                  <a:cs typeface="Times New Roman" panose="02020603050405020304" pitchFamily="18" charset="0"/>
                </a:rPr>
                <a:t>về</a:t>
              </a:r>
              <a:r>
                <a:rPr lang="en-US" sz="2700" b="1" i="0" dirty="0">
                  <a:solidFill>
                    <a:srgbClr val="FF0000"/>
                  </a:solidFill>
                  <a:effectLst/>
                  <a:latin typeface="Times New Roman" panose="02020603050405020304" pitchFamily="18" charset="0"/>
                  <a:cs typeface="Times New Roman" panose="02020603050405020304" pitchFamily="18" charset="0"/>
                </a:rPr>
                <a:t> DNA?</a:t>
              </a:r>
              <a:endParaRPr lang="en-US" sz="27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2676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381538" y="76204"/>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1585C5C9-D39D-4866-0F9D-6D8BDDC35269}"/>
              </a:ext>
            </a:extLst>
          </p:cNvPr>
          <p:cNvSpPr txBox="1"/>
          <p:nvPr/>
        </p:nvSpPr>
        <p:spPr>
          <a:xfrm>
            <a:off x="1214525" y="3187236"/>
            <a:ext cx="10072425" cy="139044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Đặc điểm giúp DNA thực hiện chức năng truyền đạt thông tin di truyền: </a:t>
            </a:r>
            <a:endParaRPr lang="en-US">
              <a:solidFill>
                <a:srgbClr val="FF0000"/>
              </a:solidFill>
            </a:endParaRPr>
          </a:p>
          <a:p>
            <a:r>
              <a:rPr lang="vi-VN" b="0"/>
              <a:t>Phân tử DNA có khả năng tự nhân đôi, nhờ đó thông tin có thể di truyền qua các thế hệ tế bào và cơ thể, đảm bảo cho đặc tính của loài được duy trì ổn định.</a:t>
            </a:r>
            <a:endParaRPr lang="en-US" b="0"/>
          </a:p>
        </p:txBody>
      </p:sp>
    </p:spTree>
    <p:extLst>
      <p:ext uri="{BB962C8B-B14F-4D97-AF65-F5344CB8AC3E}">
        <p14:creationId xmlns:p14="http://schemas.microsoft.com/office/powerpoint/2010/main" val="2974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399648" y="184571"/>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32631"/>
            <a:chOff x="673582" y="1589717"/>
            <a:chExt cx="5962754" cy="1032631"/>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06BAB82-3CC2-106C-5DE1-16921AAA785F}"/>
              </a:ext>
            </a:extLst>
          </p:cNvPr>
          <p:cNvSpPr txBox="1"/>
          <p:nvPr/>
        </p:nvSpPr>
        <p:spPr>
          <a:xfrm>
            <a:off x="1399648" y="3161932"/>
            <a:ext cx="9359979"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a:cs typeface="Times New Roman" panose="02020603050405020304" pitchFamily="18" charset="0"/>
              </a:rPr>
              <a:t>Con sinh ra có nhiều đặc điểm giống bố mẹ là nhờ gene quy định đặc điểm được truyền đạt từ bố mẹ cho con </a:t>
            </a:r>
            <a:r>
              <a:rPr lang="vi-VN" b="1">
                <a:solidFill>
                  <a:srgbClr val="FF0000"/>
                </a:solidFill>
                <a:cs typeface="Times New Roman" panose="02020603050405020304" pitchFamily="18" charset="0"/>
              </a:rPr>
              <a:t>thông qua quá trình tái bản DNA</a:t>
            </a:r>
            <a:r>
              <a:rPr lang="en-US" b="1">
                <a:solidFill>
                  <a:srgbClr val="FF0000"/>
                </a:solidFill>
                <a:cs typeface="Times New Roman" panose="02020603050405020304" pitchFamily="18" charset="0"/>
              </a:rPr>
              <a:t>.</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773896" y="151807"/>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4" name="TextBox 3">
            <a:extLst>
              <a:ext uri="{FF2B5EF4-FFF2-40B4-BE49-F238E27FC236}">
                <a16:creationId xmlns:a16="http://schemas.microsoft.com/office/drawing/2014/main" id="{4CA2F49A-B7DC-D930-A7CF-693316DBEE1D}"/>
              </a:ext>
            </a:extLst>
          </p:cNvPr>
          <p:cNvSpPr txBox="1"/>
          <p:nvPr/>
        </p:nvSpPr>
        <p:spPr>
          <a:xfrm>
            <a:off x="734418" y="998270"/>
            <a:ext cx="10978877" cy="243073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Ở cơ thể sinh vật, mỗi phân tử DNA có chứa vài trăm đến hàng nghìn gene. Mỗi gene quy định một sản phẩm xác định là phân tử RNA hoặc chuỗi polypeptide.</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Mỗi gene thường có từ 600 đến 1 500 cặp nucleotide có trình tự xác định. </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Tế bào của mỗi loài chứa nhiều gene, ví dụ: vi khuẩn E. coli có khoảng 4 400 gene, ruồi giấm khoảng 14 000 gene, ở người có khoảng 21 300 gene.</a:t>
            </a:r>
            <a:endParaRPr lang="en-US"/>
          </a:p>
        </p:txBody>
      </p:sp>
      <p:grpSp>
        <p:nvGrpSpPr>
          <p:cNvPr id="5" name="Group 4">
            <a:extLst>
              <a:ext uri="{FF2B5EF4-FFF2-40B4-BE49-F238E27FC236}">
                <a16:creationId xmlns:a16="http://schemas.microsoft.com/office/drawing/2014/main" id="{FEA0E79C-2CD7-05FA-E9C1-0FF55A4020F9}"/>
              </a:ext>
            </a:extLst>
          </p:cNvPr>
          <p:cNvGrpSpPr/>
          <p:nvPr/>
        </p:nvGrpSpPr>
        <p:grpSpPr>
          <a:xfrm>
            <a:off x="1252655" y="3624655"/>
            <a:ext cx="9942401" cy="1080088"/>
            <a:chOff x="394226" y="800015"/>
            <a:chExt cx="9942401" cy="1080088"/>
          </a:xfrm>
        </p:grpSpPr>
        <p:sp>
          <p:nvSpPr>
            <p:cNvPr id="6" name="Rectangle: Rounded Corners 5">
              <a:extLst>
                <a:ext uri="{FF2B5EF4-FFF2-40B4-BE49-F238E27FC236}">
                  <a16:creationId xmlns:a16="http://schemas.microsoft.com/office/drawing/2014/main" id="{C8BF7278-4D48-9890-7330-B529A3FD6965}"/>
                </a:ext>
              </a:extLst>
            </p:cNvPr>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id="{F9162037-CB3C-1D6E-B352-E0318879A83D}"/>
                </a:ext>
              </a:extLst>
            </p:cNvPr>
            <p:cNvSpPr txBox="1"/>
            <p:nvPr/>
          </p:nvSpPr>
          <p:spPr>
            <a:xfrm>
              <a:off x="1308626" y="1194186"/>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2CC15108-6BDE-5A58-D2EC-31CEDC4D1248}"/>
              </a:ext>
            </a:extLst>
          </p:cNvPr>
          <p:cNvSpPr txBox="1"/>
          <p:nvPr/>
        </p:nvSpPr>
        <p:spPr>
          <a:xfrm>
            <a:off x="1062920" y="5438434"/>
            <a:ext cx="10523389" cy="104605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2700" b="1">
                <a:solidFill>
                  <a:srgbClr val="FF0000"/>
                </a:solidFill>
              </a:rPr>
              <a:t>֎</a:t>
            </a:r>
            <a:r>
              <a:rPr lang="en-US" sz="2700" b="1">
                <a:solidFill>
                  <a:srgbClr val="FF0000"/>
                </a:solidFill>
              </a:rPr>
              <a:t> Khái niệm gene: </a:t>
            </a:r>
            <a:r>
              <a:rPr lang="en-US" sz="2700"/>
              <a:t>Gene là một đoạn của phân tử DNA mang thông tin mã hóa cho một sản phẩm xác định là RNA hoặc chuỗi polypeptide.</a:t>
            </a:r>
          </a:p>
        </p:txBody>
      </p:sp>
      <p:sp>
        <p:nvSpPr>
          <p:cNvPr id="11" name="Rectangle: Rounded Corners 10">
            <a:extLst>
              <a:ext uri="{FF2B5EF4-FFF2-40B4-BE49-F238E27FC236}">
                <a16:creationId xmlns:a16="http://schemas.microsoft.com/office/drawing/2014/main" id="{C229A94D-C065-A5C3-5EDC-6A9BCE4D4393}"/>
              </a:ext>
            </a:extLst>
          </p:cNvPr>
          <p:cNvSpPr/>
          <p:nvPr/>
        </p:nvSpPr>
        <p:spPr>
          <a:xfrm>
            <a:off x="5500189" y="491835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Những hiểu biết về gene là cơ sở cho những ứng dụng trong chọn giống, y học và kĩ thuật di truyền. Nêu những thành tựu về ứng dụng công nghệ gene trong cuộc sống mà em biết.</a:t>
            </a:r>
            <a:endParaRPr lang="en-US" sz="24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235737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dirty="0">
                <a:solidFill>
                  <a:srgbClr val="FF0000"/>
                </a:solidFill>
              </a:rPr>
              <a:t>–</a:t>
            </a:r>
            <a:r>
              <a:rPr lang="en-US" dirty="0">
                <a:solidFill>
                  <a:srgbClr val="FF0000"/>
                </a:solidFill>
              </a:rPr>
              <a:t> </a:t>
            </a:r>
            <a:r>
              <a:rPr lang="vi-VN" dirty="0">
                <a:solidFill>
                  <a:srgbClr val="FF0000"/>
                </a:solidFill>
              </a:rPr>
              <a:t>Trong nông nghiệp, </a:t>
            </a:r>
            <a:r>
              <a:rPr lang="vi-VN" b="0" dirty="0"/>
              <a:t>công nghệ gene cho nhiều kết quả to lớn với những sinh vật biến đổi gene: ngô, đậu nành, củ cải đường, khoai tây, cà chua, bí đao, dầu, gạo vàng,...</a:t>
            </a:r>
            <a:endParaRPr lang="en-US" b="0" dirty="0"/>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8" y="4182642"/>
            <a:ext cx="5127371"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y khoa, </a:t>
            </a:r>
            <a:r>
              <a:rPr lang="vi-VN" b="0"/>
              <a:t>công nghệ gene đóng một vai trò quan trọng: công cụ chẩn đoán, sản xuất thuốc điều trị và vaccine phòng bệnh,... </a:t>
            </a:r>
            <a:endParaRPr lang="en-US">
              <a:solidFill>
                <a:srgbClr val="00B050"/>
              </a:solidFill>
            </a:endParaRPr>
          </a:p>
        </p:txBody>
      </p:sp>
      <p:pic>
        <p:nvPicPr>
          <p:cNvPr id="2050" name="Picture 2" descr="Quy trình sản xuất vaccine chống Covid 19 (phần 1)">
            <a:extLst>
              <a:ext uri="{FF2B5EF4-FFF2-40B4-BE49-F238E27FC236}">
                <a16:creationId xmlns:a16="http://schemas.microsoft.com/office/drawing/2014/main" id="{543A3873-4DCC-4EEA-0818-979714807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a:extLst>
              <a:ext uri="{FF2B5EF4-FFF2-40B4-BE49-F238E27FC236}">
                <a16:creationId xmlns:a16="http://schemas.microsoft.com/office/drawing/2014/main" id="{4335B032-ABBE-655B-965E-939FE181F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5"/>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0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circle(in)">
                                      <p:cBhvr>
                                        <p:cTn id="10" dur="2000"/>
                                        <p:tgtEl>
                                          <p:spTgt spid="2052"/>
                                        </p:tgtEl>
                                      </p:cBhvr>
                                    </p:animEffect>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222512" y="175663"/>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TÍNH ĐA DẠNG VÀ ĐẶC TRƯNG</a:t>
            </a:r>
          </a:p>
        </p:txBody>
      </p:sp>
      <p:pic>
        <p:nvPicPr>
          <p:cNvPr id="7170" name="Picture 2">
            <a:extLst>
              <a:ext uri="{FF2B5EF4-FFF2-40B4-BE49-F238E27FC236}">
                <a16:creationId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897790"/>
            <a:chOff x="673582" y="1589717"/>
            <a:chExt cx="5962754" cy="189779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202633" y="161485"/>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60680"/>
            <a:chOff x="673582" y="1589717"/>
            <a:chExt cx="5962754" cy="106068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a16="http://schemas.microsoft.com/office/drawing/2014/main" id="{AD8A23EA-9539-53DF-B62F-CC4853C6288D}"/>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FB375FEA-A909-E8E1-67B6-7C306DF41FC6}"/>
              </a:ext>
            </a:extLst>
          </p:cNvPr>
          <p:cNvSpPr txBox="1"/>
          <p:nvPr/>
        </p:nvSpPr>
        <p:spPr>
          <a:xfrm>
            <a:off x="1389839" y="3030075"/>
            <a:ext cx="9605400" cy="183364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Chỉ từ bốn loại nucleotide tạo ra được sự đa dạng của phân tử DNA vì: </a:t>
            </a:r>
            <a:r>
              <a:rPr lang="vi-VN"/>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a:p>
        </p:txBody>
      </p:sp>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83120"/>
            <a:chOff x="673582" y="1589717"/>
            <a:chExt cx="5962754" cy="108312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id="{BC78F9ED-6082-8503-B5F7-EF17AE1B9533}"/>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DCEAF89-39BD-D8A4-EF6D-EB057D129290}"/>
              </a:ext>
            </a:extLst>
          </p:cNvPr>
          <p:cNvSpPr txBox="1"/>
          <p:nvPr/>
        </p:nvSpPr>
        <p:spPr>
          <a:xfrm>
            <a:off x="1481944" y="2906223"/>
            <a:ext cx="9228110" cy="360643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Ứng dụng của phương pháp phân tích DNA:</a:t>
            </a:r>
          </a:p>
          <a:p>
            <a:r>
              <a:rPr lang="en-US" b="0"/>
              <a:t>	</a:t>
            </a:r>
            <a:r>
              <a:rPr lang="vi-VN" b="0"/>
              <a:t>+ So sánh, đối chiếu các mẫu DNA để xác định quan hệ huyết thống, danh tính của những thi thể không còn nguyên vẹn, truy tìm tội phạm hay nghiên cứu phát sinh chủng loại sinh vật.</a:t>
            </a:r>
          </a:p>
          <a:p>
            <a:r>
              <a:rPr lang="en-US" b="0"/>
              <a:t>	</a:t>
            </a:r>
            <a:r>
              <a:rPr lang="vi-VN" b="0"/>
              <a:t>+ Phân tích DNA để dự đoán nguy cơ mắc các bệnh di truyền và điều trị y tế.</a:t>
            </a:r>
          </a:p>
          <a:p>
            <a:r>
              <a:rPr lang="vi-VN">
                <a:solidFill>
                  <a:srgbClr val="FF0000"/>
                </a:solidFill>
              </a:rPr>
              <a:t>- Cơ sở của các ứng dụng </a:t>
            </a:r>
            <a:r>
              <a:rPr lang="vi-VN" b="0"/>
              <a:t>đó là tính đặc trưng của DNA (DNA đặc trưng cho loài, thậm trí từng cá thể).</a:t>
            </a:r>
            <a:endParaRPr lang="en-US"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a16="http://schemas.microsoft.com/office/drawing/2014/main"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1688981"/>
            <a:chOff x="673582" y="1589717"/>
            <a:chExt cx="5962754" cy="549576"/>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007998"/>
            <a:ext cx="4498670" cy="315605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b="0"/>
              <a:t>- </a:t>
            </a:r>
            <a:r>
              <a:rPr lang="vi-VN" b="0"/>
              <a:t>RNA có cấu tạo đa phân, đơn phân là bốn loại nucleotide: </a:t>
            </a:r>
            <a:r>
              <a:rPr lang="vi-VN">
                <a:solidFill>
                  <a:srgbClr val="00B050"/>
                </a:solidFill>
              </a:rPr>
              <a:t>A, U, C, G.</a:t>
            </a:r>
          </a:p>
          <a:p>
            <a:r>
              <a:rPr lang="en-US" b="0"/>
              <a:t>- </a:t>
            </a:r>
            <a:r>
              <a:rPr lang="vi-VN" b="0"/>
              <a:t>RNA có cấu trúc </a:t>
            </a:r>
            <a:r>
              <a:rPr lang="vi-VN">
                <a:solidFill>
                  <a:srgbClr val="FF0000"/>
                </a:solidFill>
              </a:rPr>
              <a:t>một mạch</a:t>
            </a:r>
            <a:r>
              <a:rPr lang="vi-VN" b="0"/>
              <a:t>: Các đơn phân liên kết với nhau bằng liên kết cộng hóa trị tạo thành mạch RNA (chuỗi polypeptide).</a:t>
            </a:r>
            <a:endParaRPr lang="en-US" b="0"/>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411277"/>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1184689"/>
            <a:chOff x="1957096" y="205274"/>
            <a:chExt cx="5050196" cy="1372226"/>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12477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I. KHÁI NIỆM NUCLEIC ACID</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dirty="0" err="1">
                  <a:latin typeface="Times New Roman" panose="02020603050405020304" pitchFamily="18" charset="0"/>
                  <a:cs typeface="Times New Roman" panose="02020603050405020304" pitchFamily="18" charset="0"/>
                </a:rPr>
                <a:t>Dựa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vào</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thông</a:t>
              </a:r>
              <a:r>
                <a:rPr lang="en-US" sz="2700" b="1" dirty="0">
                  <a:latin typeface="Times New Roman" panose="02020603050405020304" pitchFamily="18" charset="0"/>
                  <a:cs typeface="Times New Roman" panose="02020603050405020304" pitchFamily="18" charset="0"/>
                </a:rPr>
                <a:t> tin </a:t>
              </a:r>
              <a:r>
                <a:rPr lang="en-US" sz="2700" b="1" dirty="0" err="1">
                  <a:latin typeface="Times New Roman" panose="02020603050405020304" pitchFamily="18" charset="0"/>
                  <a:cs typeface="Times New Roman" panose="02020603050405020304" pitchFamily="18" charset="0"/>
                </a:rPr>
                <a:t>sách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giáo</a:t>
              </a:r>
              <a:r>
                <a:rPr lang="en-US" sz="2700" b="1" dirty="0">
                  <a:latin typeface="Times New Roman" panose="02020603050405020304" pitchFamily="18" charset="0"/>
                  <a:cs typeface="Times New Roman" panose="02020603050405020304" pitchFamily="18" charset="0"/>
                </a:rPr>
                <a:t> khoa, </a:t>
              </a:r>
              <a:r>
                <a:rPr lang="en-US" sz="2700" b="1" dirty="0" err="1">
                  <a:latin typeface="Times New Roman" panose="02020603050405020304" pitchFamily="18" charset="0"/>
                  <a:cs typeface="Times New Roman" panose="02020603050405020304" pitchFamily="18" charset="0"/>
                </a:rPr>
                <a:t>em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hãy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cho</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biết</a:t>
              </a:r>
              <a:r>
                <a:rPr lang="en-US" sz="2700" b="1" dirty="0">
                  <a:latin typeface="Times New Roman" panose="02020603050405020304" pitchFamily="18" charset="0"/>
                  <a:cs typeface="Times New Roman" panose="02020603050405020304" pitchFamily="18" charset="0"/>
                </a:rPr>
                <a:t> Nucleic acid </a:t>
              </a:r>
              <a:r>
                <a:rPr lang="en-US" sz="2700" b="1" dirty="0" err="1">
                  <a:latin typeface="Times New Roman" panose="02020603050405020304" pitchFamily="18" charset="0"/>
                  <a:cs typeface="Times New Roman" panose="02020603050405020304" pitchFamily="18" charset="0"/>
                </a:rPr>
                <a:t>được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cấu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tạo</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như</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thế</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nào</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Gồm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những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loại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nào</a:t>
              </a:r>
              <a:r>
                <a:rPr lang="en-US" sz="2700" b="1" dirty="0">
                  <a:latin typeface="Times New Roman" panose="02020603050405020304" pitchFamily="18" charset="0"/>
                  <a:cs typeface="Times New Roman" panose="02020603050405020304" pitchFamily="18" charset="0"/>
                </a:rPr>
                <a:t>?</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2027935"/>
            <a:chOff x="673582" y="1589717"/>
            <a:chExt cx="5962754" cy="659868"/>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429255"/>
            <a:ext cx="4498670"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b="0"/>
              <a:t>RNA có cấu trúc một mạch có trình tự các nucleotide bổ sung với các nucleotide trên DNA, do đó </a:t>
            </a:r>
            <a:r>
              <a:rPr lang="vi-VN">
                <a:solidFill>
                  <a:srgbClr val="FF0000"/>
                </a:solidFill>
              </a:rPr>
              <a:t>RNA được hình thành từ DNA.</a:t>
            </a:r>
            <a:endParaRPr lang="en-US">
              <a:solidFill>
                <a:srgbClr val="FF0000"/>
              </a:solidFill>
            </a:endParaRPr>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579446" y="5555751"/>
            <a:ext cx="1103310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a:t>Tuỳ theo cấu trúc và chức năng, RNA được chia thành các loại khác nhau, trong đó có RNA thông tin </a:t>
            </a:r>
            <a:r>
              <a:rPr lang="vi-VN" b="1">
                <a:solidFill>
                  <a:srgbClr val="FF0000"/>
                </a:solidFill>
              </a:rPr>
              <a:t>(mRNA), </a:t>
            </a:r>
            <a:r>
              <a:rPr lang="vi-VN"/>
              <a:t>RNA vận chuyển </a:t>
            </a:r>
            <a:r>
              <a:rPr lang="vi-VN" b="1">
                <a:solidFill>
                  <a:srgbClr val="00B050"/>
                </a:solidFill>
              </a:rPr>
              <a:t>(tRNA) </a:t>
            </a:r>
            <a:r>
              <a:rPr lang="vi-VN"/>
              <a:t>và RNA ribosome </a:t>
            </a:r>
            <a:r>
              <a:rPr lang="vi-VN" b="1">
                <a:solidFill>
                  <a:srgbClr val="AF15B7"/>
                </a:solidFill>
              </a:rPr>
              <a:t>(rRNA) </a:t>
            </a:r>
            <a:endParaRPr lang="en-US" b="1">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1323917" y="879931"/>
            <a:ext cx="9672855" cy="4598504"/>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pSp>
        <p:nvGrpSpPr>
          <p:cNvPr id="6" name="Group 5">
            <a:extLst>
              <a:ext uri="{FF2B5EF4-FFF2-40B4-BE49-F238E27FC236}">
                <a16:creationId xmlns:a16="http://schemas.microsoft.com/office/drawing/2014/main" id="{2C4D5B9F-84DB-57BE-9679-F8B64FAB3CAC}"/>
              </a:ext>
            </a:extLst>
          </p:cNvPr>
          <p:cNvGrpSpPr/>
          <p:nvPr/>
        </p:nvGrpSpPr>
        <p:grpSpPr>
          <a:xfrm>
            <a:off x="2644176" y="5686526"/>
            <a:ext cx="6752264" cy="583085"/>
            <a:chOff x="2442223" y="5615762"/>
            <a:chExt cx="6752264" cy="583085"/>
          </a:xfrm>
        </p:grpSpPr>
        <p:grpSp>
          <p:nvGrpSpPr>
            <p:cNvPr id="3" name="Group 2">
              <a:extLst>
                <a:ext uri="{FF2B5EF4-FFF2-40B4-BE49-F238E27FC236}">
                  <a16:creationId xmlns:a16="http://schemas.microsoft.com/office/drawing/2014/main" id="{CE636943-A0AF-B009-773B-D2F5D006106E}"/>
                </a:ext>
              </a:extLst>
            </p:cNvPr>
            <p:cNvGrpSpPr/>
            <p:nvPr/>
          </p:nvGrpSpPr>
          <p:grpSpPr>
            <a:xfrm>
              <a:off x="2862936" y="5615763"/>
              <a:ext cx="6331551" cy="583084"/>
              <a:chOff x="673582" y="1589717"/>
              <a:chExt cx="3354166" cy="235781"/>
            </a:xfrm>
          </p:grpSpPr>
          <p:sp>
            <p:nvSpPr>
              <p:cNvPr id="4" name="Rectangle: Rounded Corners 3">
                <a:extLst>
                  <a:ext uri="{FF2B5EF4-FFF2-40B4-BE49-F238E27FC236}">
                    <a16:creationId xmlns:a16="http://schemas.microsoft.com/office/drawing/2014/main"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CE75C3D8-7B85-1815-4275-10FE2A3427EC}"/>
                  </a:ext>
                </a:extLst>
              </p:cNvPr>
              <p:cNvSpPr txBox="1"/>
              <p:nvPr/>
            </p:nvSpPr>
            <p:spPr>
              <a:xfrm>
                <a:off x="705812" y="1614266"/>
                <a:ext cx="3289705" cy="18668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Phân biệt các loại RNA dựa vào chức năng.</a:t>
                </a:r>
                <a:endParaRPr lang="en-US" sz="2400" b="1" kern="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a16="http://schemas.microsoft.com/office/drawing/2014/main" id="{653EB5F8-E7DD-FFA2-8C40-0B120550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C5A5DAD-BF06-6BBB-3B4E-E3C39AF0C1C5}"/>
              </a:ext>
            </a:extLst>
          </p:cNvPr>
          <p:cNvGrpSpPr/>
          <p:nvPr/>
        </p:nvGrpSpPr>
        <p:grpSpPr>
          <a:xfrm>
            <a:off x="1323917" y="879931"/>
            <a:ext cx="9672855" cy="4598504"/>
            <a:chOff x="1323917" y="879931"/>
            <a:chExt cx="9672855" cy="4598504"/>
          </a:xfrm>
        </p:grpSpPr>
        <p:pic>
          <p:nvPicPr>
            <p:cNvPr id="9" name="Picture 8" descr="A diagram of dna sequence&#10;&#10;Description automatically generated">
              <a:extLst>
                <a:ext uri="{FF2B5EF4-FFF2-40B4-BE49-F238E27FC236}">
                  <a16:creationId xmlns:a16="http://schemas.microsoft.com/office/drawing/2014/main"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a16="http://schemas.microsoft.com/office/drawing/2014/main"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a16="http://schemas.microsoft.com/office/drawing/2014/main"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a16="http://schemas.microsoft.com/office/drawing/2014/main"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213928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aphicFrame>
        <p:nvGraphicFramePr>
          <p:cNvPr id="7" name="Table 6">
            <a:extLst>
              <a:ext uri="{FF2B5EF4-FFF2-40B4-BE49-F238E27FC236}">
                <a16:creationId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1649595089"/>
              </p:ext>
            </p:extLst>
          </p:nvPr>
        </p:nvGraphicFramePr>
        <p:xfrm>
          <a:off x="560980" y="1039425"/>
          <a:ext cx="11343049" cy="5582963"/>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val="3895614915"/>
                    </a:ext>
                  </a:extLst>
                </a:gridCol>
                <a:gridCol w="3539794">
                  <a:extLst>
                    <a:ext uri="{9D8B030D-6E8A-4147-A177-3AD203B41FA5}">
                      <a16:colId xmlns:a16="http://schemas.microsoft.com/office/drawing/2014/main" val="600362355"/>
                    </a:ext>
                  </a:extLst>
                </a:gridCol>
                <a:gridCol w="2900275">
                  <a:extLst>
                    <a:ext uri="{9D8B030D-6E8A-4147-A177-3AD203B41FA5}">
                      <a16:colId xmlns:a16="http://schemas.microsoft.com/office/drawing/2014/main" val="2715797169"/>
                    </a:ext>
                  </a:extLst>
                </a:gridCol>
                <a:gridCol w="3175155">
                  <a:extLst>
                    <a:ext uri="{9D8B030D-6E8A-4147-A177-3AD203B41FA5}">
                      <a16:colId xmlns:a16="http://schemas.microsoft.com/office/drawing/2014/main"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id="{28F25373-D475-1E67-51DA-71A97A68E42F}"/>
              </a:ext>
            </a:extLst>
          </p:cNvPr>
          <p:cNvPicPr>
            <a:picLocks noChangeAspect="1"/>
          </p:cNvPicPr>
          <p:nvPr/>
        </p:nvPicPr>
        <p:blipFill rotWithShape="1">
          <a:blip r:embed="rId2"/>
          <a:srcRect t="22421" r="82050" b="19854"/>
          <a:stretch/>
        </p:blipFill>
        <p:spPr>
          <a:xfrm>
            <a:off x="3697204" y="1088639"/>
            <a:ext cx="1289921" cy="2994919"/>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468119" y="1121154"/>
            <a:ext cx="2056706" cy="2894278"/>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id="{665660BF-B328-F7D7-56B1-75D8666F04A9}"/>
              </a:ext>
            </a:extLst>
          </p:cNvPr>
          <p:cNvPicPr>
            <a:picLocks noChangeAspect="1"/>
          </p:cNvPicPr>
          <p:nvPr/>
        </p:nvPicPr>
        <p:blipFill rotWithShape="1">
          <a:blip r:embed="rId2"/>
          <a:srcRect l="67856" t="29594" b="19807"/>
          <a:stretch/>
        </p:blipFill>
        <p:spPr>
          <a:xfrm>
            <a:off x="8979247" y="1121153"/>
            <a:ext cx="2546604" cy="2894279"/>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2F48E1"/>
                    </a:solidFill>
                    <a:latin typeface="Times New Roman" panose="02020603050405020304" pitchFamily="18" charset="0"/>
                    <a:cs typeface="Times New Roman" panose="02020603050405020304" pitchFamily="18" charset="0"/>
                  </a:rPr>
                  <a:t>Nhiễm</a:t>
                </a:r>
                <a:r>
                  <a:rPr lang="en-US" sz="2400" b="1" dirty="0">
                    <a:solidFill>
                      <a:srgbClr val="2F48E1"/>
                    </a:solidFill>
                    <a:latin typeface="Times New Roman" panose="02020603050405020304" pitchFamily="18" charset="0"/>
                    <a:cs typeface="Times New Roman" panose="02020603050405020304" pitchFamily="18" charset="0"/>
                  </a:rPr>
                  <a:t> </a:t>
                </a:r>
                <a:r>
                  <a:rPr lang="en-US" sz="2400" b="1" dirty="0" err="1">
                    <a:solidFill>
                      <a:srgbClr val="2F48E1"/>
                    </a:solidFill>
                    <a:latin typeface="Times New Roman" panose="02020603050405020304" pitchFamily="18" charset="0"/>
                    <a:cs typeface="Times New Roman" panose="02020603050405020304" pitchFamily="18" charset="0"/>
                  </a:rPr>
                  <a:t>sắc</a:t>
                </a:r>
                <a:r>
                  <a:rPr lang="en-US" sz="2400" b="1" dirty="0">
                    <a:solidFill>
                      <a:srgbClr val="2F48E1"/>
                    </a:solidFill>
                    <a:latin typeface="Times New Roman" panose="02020603050405020304" pitchFamily="18" charset="0"/>
                    <a:cs typeface="Times New Roman" panose="02020603050405020304" pitchFamily="18" charset="0"/>
                  </a:rPr>
                  <a:t> </a:t>
                </a:r>
                <a:r>
                  <a:rPr lang="en-US" sz="2400" b="1" dirty="0" err="1">
                    <a:solidFill>
                      <a:srgbClr val="2F48E1"/>
                    </a:solidFill>
                    <a:latin typeface="Times New Roman" panose="02020603050405020304" pitchFamily="18" charset="0"/>
                    <a:cs typeface="Times New Roman" panose="02020603050405020304" pitchFamily="18" charset="0"/>
                  </a:rPr>
                  <a:t>thể</a:t>
                </a:r>
                <a:endParaRPr lang="en-US" sz="2400" b="1" dirty="0">
                  <a:solidFill>
                    <a:srgbClr val="2F48E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B4894FB4-30AA-CA45-6866-68252070426C}"/>
              </a:ext>
            </a:extLst>
          </p:cNvPr>
          <p:cNvSpPr/>
          <p:nvPr/>
        </p:nvSpPr>
        <p:spPr>
          <a:xfrm>
            <a:off x="7731166" y="3141263"/>
            <a:ext cx="4006947"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DNA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324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are the differences between RNA and DNA? | TEL Gurus Questionnaire">
            <a:extLst>
              <a:ext uri="{FF2B5EF4-FFF2-40B4-BE49-F238E27FC236}">
                <a16:creationId xmlns:a16="http://schemas.microsoft.com/office/drawing/2014/main" id="{AC3EFA75-EF0A-FE10-1CF2-192FF36AF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52"/>
          <a:stretch/>
        </p:blipFill>
        <p:spPr bwMode="auto">
          <a:xfrm>
            <a:off x="1031037" y="431955"/>
            <a:ext cx="10287000" cy="613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3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2F0E442-F498-D6BF-9688-A86CDC5B6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6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Dựa</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tin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giáo</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khoa,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Nucleic acid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cấu</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Gồm</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dirty="0">
                <a:effectLst/>
                <a:latin typeface="+mj-lt"/>
                <a:cs typeface="Arial" panose="020B0604020202020204" pitchFamily="34" charset="0"/>
              </a:rPr>
              <a:t>●</a:t>
            </a:r>
            <a:r>
              <a:rPr lang="en-US" sz="2700" b="0" i="0" dirty="0">
                <a:effectLst/>
                <a:latin typeface="+mj-lt"/>
                <a:cs typeface="Arial" panose="020B0604020202020204" pitchFamily="34" charset="0"/>
              </a:rPr>
              <a:t> </a:t>
            </a:r>
            <a:r>
              <a:rPr lang="vi-VN" sz="2700" b="0" i="0" dirty="0">
                <a:effectLst/>
                <a:latin typeface="+mj-lt"/>
                <a:cs typeface="Arial" panose="020B0604020202020204" pitchFamily="34" charset="0"/>
              </a:rPr>
              <a:t>Nucleic acid là những phân tử sinh học cấu tạo từ các nguyên tố </a:t>
            </a:r>
            <a:r>
              <a:rPr lang="vi-VN" sz="2700" b="1" i="0" dirty="0">
                <a:solidFill>
                  <a:srgbClr val="00B050"/>
                </a:solidFill>
                <a:effectLst/>
                <a:latin typeface="+mj-lt"/>
                <a:cs typeface="Arial" panose="020B0604020202020204" pitchFamily="34" charset="0"/>
              </a:rPr>
              <a:t>C, H, O, N, P</a:t>
            </a:r>
            <a:r>
              <a:rPr lang="vi-VN" sz="2700" b="1" i="0" dirty="0">
                <a:effectLst/>
                <a:latin typeface="+mj-lt"/>
                <a:cs typeface="Arial" panose="020B0604020202020204" pitchFamily="34" charset="0"/>
              </a:rPr>
              <a:t>, </a:t>
            </a:r>
            <a:r>
              <a:rPr lang="vi-VN" sz="2700" b="0" i="0" dirty="0">
                <a:effectLst/>
                <a:latin typeface="+mj-lt"/>
                <a:cs typeface="Arial" panose="020B0604020202020204" pitchFamily="34" charset="0"/>
              </a:rPr>
              <a:t>chúng có cấu trúc đa phân và được tìm thấy trong tế bào của </a:t>
            </a:r>
            <a:r>
              <a:rPr lang="vi-VN" sz="2700" b="1" i="0" dirty="0">
                <a:solidFill>
                  <a:srgbClr val="FF0000"/>
                </a:solidFill>
                <a:effectLst/>
                <a:latin typeface="+mj-lt"/>
                <a:cs typeface="Arial" panose="020B0604020202020204" pitchFamily="34" charset="0"/>
              </a:rPr>
              <a:t>cơ thể sinh vật, trong virus</a:t>
            </a:r>
            <a:r>
              <a:rPr lang="vi-VN" sz="2700" b="0" i="0" dirty="0">
                <a:effectLst/>
                <a:latin typeface="+mj-lt"/>
                <a:cs typeface="Arial" panose="020B0604020202020204" pitchFamily="34" charset="0"/>
              </a:rPr>
              <a:t>. </a:t>
            </a:r>
            <a:endParaRPr lang="en-US" sz="2700" b="0" i="0" dirty="0">
              <a:effectLst/>
              <a:latin typeface="+mj-lt"/>
              <a:cs typeface="Arial" panose="020B0604020202020204" pitchFamily="34" charset="0"/>
            </a:endParaRPr>
          </a:p>
          <a:p>
            <a:pPr algn="just">
              <a:lnSpc>
                <a:spcPct val="120000"/>
              </a:lnSpc>
            </a:pPr>
            <a:r>
              <a:rPr lang="vi-VN" sz="2700" b="0" i="0" dirty="0">
                <a:effectLst/>
                <a:latin typeface="+mj-lt"/>
                <a:cs typeface="Arial" panose="020B0604020202020204" pitchFamily="34" charset="0"/>
              </a:rPr>
              <a:t>●</a:t>
            </a:r>
            <a:r>
              <a:rPr lang="en-US" sz="2700" b="0" i="0" dirty="0">
                <a:effectLst/>
                <a:latin typeface="+mj-lt"/>
                <a:cs typeface="Arial" panose="020B0604020202020204" pitchFamily="34" charset="0"/>
              </a:rPr>
              <a:t> </a:t>
            </a:r>
            <a:r>
              <a:rPr lang="vi-VN" sz="2700" b="0" i="0" dirty="0">
                <a:effectLst/>
                <a:latin typeface="+mj-lt"/>
                <a:cs typeface="Arial" panose="020B0604020202020204" pitchFamily="34" charset="0"/>
              </a:rPr>
              <a:t>Nucleic acid có </a:t>
            </a:r>
            <a:r>
              <a:rPr lang="vi-VN" sz="2700" b="1" i="0" dirty="0">
                <a:effectLst/>
                <a:latin typeface="+mj-lt"/>
                <a:cs typeface="Arial" panose="020B0604020202020204" pitchFamily="34" charset="0"/>
              </a:rPr>
              <a:t>hai loại </a:t>
            </a:r>
            <a:r>
              <a:rPr lang="vi-VN" sz="2700" b="0" i="0" dirty="0">
                <a:effectLst/>
                <a:latin typeface="+mj-lt"/>
                <a:cs typeface="Arial" panose="020B0604020202020204" pitchFamily="34" charset="0"/>
              </a:rPr>
              <a:t>là </a:t>
            </a:r>
            <a:endParaRPr lang="en-US" sz="2700" b="0" i="0" dirty="0">
              <a:effectLst/>
              <a:latin typeface="+mj-lt"/>
              <a:cs typeface="Arial" panose="020B0604020202020204" pitchFamily="34" charset="0"/>
            </a:endParaRPr>
          </a:p>
          <a:p>
            <a:pPr algn="just">
              <a:lnSpc>
                <a:spcPct val="120000"/>
              </a:lnSpc>
            </a:pPr>
            <a:r>
              <a:rPr lang="en-US" sz="2700" dirty="0">
                <a:latin typeface="+mj-lt"/>
                <a:cs typeface="Arial" panose="020B0604020202020204" pitchFamily="34" charset="0"/>
              </a:rPr>
              <a:t>	+ </a:t>
            </a:r>
            <a:r>
              <a:rPr lang="en-US" sz="2700" b="0" i="0" dirty="0">
                <a:effectLst/>
                <a:latin typeface="+mj-lt"/>
                <a:cs typeface="Arial" panose="020B0604020202020204" pitchFamily="34" charset="0"/>
              </a:rPr>
              <a:t>D</a:t>
            </a:r>
            <a:r>
              <a:rPr lang="vi-VN" sz="2700" b="0" i="0" dirty="0">
                <a:effectLst/>
                <a:latin typeface="+mj-lt"/>
                <a:cs typeface="Arial" panose="020B0604020202020204" pitchFamily="34" charset="0"/>
              </a:rPr>
              <a:t>eoxyribonucleic acid </a:t>
            </a:r>
            <a:r>
              <a:rPr lang="vi-VN" sz="2700" b="1" i="0" dirty="0">
                <a:effectLst/>
                <a:latin typeface="+mj-lt"/>
                <a:cs typeface="Arial" panose="020B0604020202020204" pitchFamily="34" charset="0"/>
              </a:rPr>
              <a:t>(DNA) </a:t>
            </a:r>
            <a:endParaRPr lang="en-US" sz="2700" b="1" i="0" dirty="0">
              <a:effectLst/>
              <a:latin typeface="+mj-lt"/>
              <a:cs typeface="Arial" panose="020B0604020202020204" pitchFamily="34" charset="0"/>
            </a:endParaRPr>
          </a:p>
          <a:p>
            <a:pPr algn="just">
              <a:lnSpc>
                <a:spcPct val="120000"/>
              </a:lnSpc>
            </a:pPr>
            <a:r>
              <a:rPr lang="en-US" sz="2700" dirty="0">
                <a:latin typeface="+mj-lt"/>
                <a:cs typeface="Arial" panose="020B0604020202020204" pitchFamily="34" charset="0"/>
              </a:rPr>
              <a:t>	+ </a:t>
            </a:r>
            <a:r>
              <a:rPr lang="en-US" sz="2700" b="0" i="0" dirty="0">
                <a:effectLst/>
                <a:latin typeface="+mj-lt"/>
                <a:cs typeface="Arial" panose="020B0604020202020204" pitchFamily="34" charset="0"/>
              </a:rPr>
              <a:t>R</a:t>
            </a:r>
            <a:r>
              <a:rPr lang="vi-VN" sz="2700" b="0" i="0" dirty="0">
                <a:effectLst/>
                <a:latin typeface="+mj-lt"/>
                <a:cs typeface="Arial" panose="020B0604020202020204" pitchFamily="34" charset="0"/>
              </a:rPr>
              <a:t>ibonucleic acid </a:t>
            </a:r>
            <a:r>
              <a:rPr lang="vi-VN" sz="2700" b="1" i="0" dirty="0">
                <a:effectLst/>
                <a:latin typeface="+mj-lt"/>
                <a:cs typeface="Arial" panose="020B0604020202020204" pitchFamily="34" charset="0"/>
              </a:rPr>
              <a:t>(RNA).</a:t>
            </a:r>
            <a:endParaRPr lang="en-US" sz="2700" b="1" dirty="0">
              <a:latin typeface="+mj-lt"/>
              <a:cs typeface="Arial" panose="020B0604020202020204" pitchFamily="34" charset="0"/>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61544" y="993231"/>
            <a:ext cx="11083457" cy="1529470"/>
            <a:chOff x="394226" y="800015"/>
            <a:chExt cx="11083457" cy="1529470"/>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66206"/>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Cho các đối tượng sau: da, tóc, tiểu cầu, lục lạp, virus HIV, ti thể. Đối tượng nào có chứa nucleic acid? </a:t>
              </a:r>
              <a:endPar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1288</TotalTime>
  <Words>3346</Words>
  <Application>Microsoft Office PowerPoint</Application>
  <PresentationFormat>Widescreen</PresentationFormat>
  <Paragraphs>293</Paragraphs>
  <Slides>51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#9Slide02 Noi dung dai</vt:lpstr>
      <vt:lpstr>Arial</vt:lpstr>
      <vt:lpstr>Calibri</vt:lpstr>
      <vt:lpstr>Calibri Light</vt:lpstr>
      <vt:lpstr>Times New Roman</vt:lpstr>
      <vt:lpstr>Times New Roman </vt:lpstr>
      <vt:lpstr>Wingdings 2</vt:lpstr>
      <vt:lpstr>1_SlateVTI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Administrator</cp:lastModifiedBy>
  <cp:revision>99</cp:revision>
  <dcterms:created xsi:type="dcterms:W3CDTF">2024-01-13T15:40:36Z</dcterms:created>
  <dcterms:modified xsi:type="dcterms:W3CDTF">2025-02-06T01:22:45Z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