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60" r:id="rId5"/>
    <p:sldId id="268" r:id="rId6"/>
    <p:sldId id="261" r:id="rId7"/>
    <p:sldId id="269" r:id="rId8"/>
    <p:sldId id="270" r:id="rId9"/>
    <p:sldId id="271" r:id="rId10"/>
    <p:sldId id="262" r:id="rId11"/>
    <p:sldId id="272" r:id="rId12"/>
    <p:sldId id="265" r:id="rId13"/>
    <p:sldId id="274" r:id="rId14"/>
    <p:sldId id="273" r:id="rId15"/>
    <p:sldId id="263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2" r:id="rId32"/>
    <p:sldId id="291" r:id="rId33"/>
    <p:sldId id="264" r:id="rId34"/>
    <p:sldId id="266" r:id="rId35"/>
  </p:sldIdLst>
  <p:sldSz cx="18288000" cy="10287000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nton" panose="020B0604020202020204" charset="0"/>
      <p:regular r:id="rId42"/>
    </p:embeddedFont>
    <p:embeddedFont>
      <p:font typeface="Autour One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3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6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8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2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2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12.svg"/><Relationship Id="rId12" Type="http://schemas.openxmlformats.org/officeDocument/2006/relationships/image" Target="../media/image20.png"/><Relationship Id="rId17" Type="http://schemas.openxmlformats.org/officeDocument/2006/relationships/image" Target="../media/image6.png"/><Relationship Id="rId2" Type="http://schemas.openxmlformats.org/officeDocument/2006/relationships/image" Target="../media/image1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12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90.svg"/><Relationship Id="rId10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90.svg"/><Relationship Id="rId10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0.svg"/><Relationship Id="rId7" Type="http://schemas.openxmlformats.org/officeDocument/2006/relationships/image" Target="../media/image38.svg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90.svg"/><Relationship Id="rId15" Type="http://schemas.openxmlformats.org/officeDocument/2006/relationships/image" Target="../media/image76.svg"/><Relationship Id="rId10" Type="http://schemas.openxmlformats.org/officeDocument/2006/relationships/image" Target="../media/image27.png"/><Relationship Id="rId9" Type="http://schemas.openxmlformats.org/officeDocument/2006/relationships/image" Target="../media/image44.sv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8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5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56.svg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5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5" Type="http://schemas.openxmlformats.org/officeDocument/2006/relationships/image" Target="../media/image90.svg"/><Relationship Id="rId10" Type="http://schemas.openxmlformats.org/officeDocument/2006/relationships/image" Target="../media/image28.png"/><Relationship Id="rId9" Type="http://schemas.openxmlformats.org/officeDocument/2006/relationships/image" Target="../media/image4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5" Type="http://schemas.openxmlformats.org/officeDocument/2006/relationships/image" Target="../media/image90.svg"/><Relationship Id="rId10" Type="http://schemas.openxmlformats.org/officeDocument/2006/relationships/image" Target="../media/image28.png"/><Relationship Id="rId9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2" Type="http://schemas.openxmlformats.org/officeDocument/2006/relationships/image" Target="../media/image42.png"/><Relationship Id="rId25" Type="http://schemas.openxmlformats.org/officeDocument/2006/relationships/image" Target="../media/image27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/Relationships>
</file>

<file path=ppt/slides/_rels/slide3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19.png"/><Relationship Id="rId9" Type="http://schemas.openxmlformats.org/officeDocument/2006/relationships/image" Target="../media/image84.svg"/><Relationship Id="rId1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96.svg"/><Relationship Id="rId4" Type="http://schemas.openxmlformats.org/officeDocument/2006/relationships/image" Target="../media/image47.png"/><Relationship Id="rId14" Type="http://schemas.openxmlformats.org/officeDocument/2006/relationships/image" Target="../media/image45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0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0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10" Type="http://schemas.openxmlformats.org/officeDocument/2006/relationships/image" Target="../media/image18.png"/><Relationship Id="rId9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5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11600" y="-504265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5337321" y="483837"/>
            <a:ext cx="744650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19049" y="412772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635734"/>
            <a:ext cx="16843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M là một điểm nằm bên trong góc xOy mà khoảng cách từ M đến hai cạnh Ox, Oy của góc bằng nhau. Chứng minh rằng M nằm trên tia phân giác của góc xOy.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2"/>
          <a:stretch>
            <a:fillRect/>
          </a:stretch>
        </p:blipFill>
        <p:spPr>
          <a:xfrm>
            <a:off x="742627" y="5674334"/>
            <a:ext cx="4575321" cy="3886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và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có: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 </a:t>
                </a:r>
                <a:r>
                  <a:rPr lang="nl-NL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MH = MK (gt)</a:t>
                </a:r>
                <a:endParaRPr lang="en-US" sz="4000" dirty="0" smtClean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5366078"/>
                <a:ext cx="9144000" cy="3785652"/>
              </a:xfrm>
              <a:prstGeom prst="rect">
                <a:avLst/>
              </a:prstGeom>
              <a:blipFill>
                <a:blip r:embed="rId13"/>
                <a:stretch>
                  <a:fillRect l="-2400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9375921" y="6512534"/>
            <a:ext cx="685800" cy="152400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OHM =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OKM (ch-cgv)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321" y="6305038"/>
                <a:ext cx="7848600" cy="1938992"/>
              </a:xfrm>
              <a:prstGeom prst="rect">
                <a:avLst/>
              </a:prstGeom>
              <a:blipFill>
                <a:blip r:embed="rId14"/>
                <a:stretch>
                  <a:fillRect l="-2717" r="-310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𝑀𝑂𝐻</m:t>
                        </m:r>
                      </m:e>
                    </m:acc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𝑀𝑂𝐾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985" y="8356053"/>
                <a:ext cx="3765454" cy="7285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21" y="8965989"/>
                <a:ext cx="7219412" cy="1045864"/>
              </a:xfrm>
              <a:prstGeom prst="rect">
                <a:avLst/>
              </a:prstGeom>
              <a:blipFill>
                <a:blip r:embed="rId16"/>
                <a:stretch>
                  <a:fillRect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459200" y="9117520"/>
            <a:ext cx="2579260" cy="1486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21" grpId="0" animBg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652887" y="8786746"/>
            <a:ext cx="2067774" cy="2139999"/>
          </a:xfrm>
          <a:prstGeom prst="rect">
            <a:avLst/>
          </a:prstGeom>
        </p:spPr>
      </p:pic>
      <p:sp>
        <p:nvSpPr>
          <p:cNvPr id="9" name="Google Shape;2270;p40"/>
          <p:cNvSpPr txBox="1">
            <a:spLocks/>
          </p:cNvSpPr>
          <p:nvPr/>
        </p:nvSpPr>
        <p:spPr>
          <a:xfrm>
            <a:off x="381000" y="482111"/>
            <a:ext cx="5565921" cy="10852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tr70)</a:t>
            </a:r>
            <a:endParaRPr kumimoji="0" lang="nl-NL" sz="40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299157" y="1691786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3121" y="543963"/>
            <a:ext cx="16843521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ABC. Hãy chứng minh AB + AC &gt;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221200" y="7810500"/>
            <a:ext cx="2579260" cy="148659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7368"/>
            <a:ext cx="4343400" cy="4279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1600" y="2628900"/>
            <a:ext cx="1256635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tia đối của tia AB, lấy điểm D sao cho AD = AC </a:t>
            </a:r>
          </a:p>
          <a:p>
            <a:pPr algn="just">
              <a:lnSpc>
                <a:spcPct val="150000"/>
              </a:lnSpc>
            </a:pPr>
            <a:endParaRPr lang="nl-NL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 CA nằm giữa hai cạnh CB và CD của góc BCD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BCD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 khác, theo cách dựng, tam giác ACD cân tại A nên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 = ADC =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BDC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(1) và (2) suy ra BCD &gt; BDC (3)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từ (3) suy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ra: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+ AC =BD 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nl-NL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3562015"/>
            <a:ext cx="1158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BCD, ta so sánh BD và BC.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2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9.14 (Tr71)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(H.9.21).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12579642" y="5600700"/>
            <a:ext cx="4641557" cy="434340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810000" y="7353300"/>
            <a:ext cx="4648200" cy="207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685800" y="2059983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/>
          <a:stretch>
            <a:fillRect/>
          </a:stretch>
        </p:blipFill>
        <p:spPr>
          <a:xfrm>
            <a:off x="838200" y="2324100"/>
            <a:ext cx="4419600" cy="417782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TH2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luôn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63" y="2360908"/>
                <a:ext cx="11125200" cy="2862322"/>
              </a:xfrm>
              <a:prstGeom prst="rect">
                <a:avLst/>
              </a:prstGeom>
              <a:blipFill>
                <a:blip r:embed="rId11"/>
                <a:stretch>
                  <a:fillRect l="-1973" r="-191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525000" y="6326939"/>
            <a:ext cx="3352800" cy="3421224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68408">
            <a:off x="11924312" y="6042612"/>
            <a:ext cx="598217" cy="6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9.15 </a:t>
            </a:r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(Tr71)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cm; 3,4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2,5 + 3,4 = 5,9 &lt; 6. 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6972300"/>
                <a:ext cx="15087599" cy="2041585"/>
              </a:xfrm>
              <a:prstGeom prst="rect">
                <a:avLst/>
              </a:prstGeom>
              <a:blipFill>
                <a:blip r:embed="rId12"/>
                <a:stretch>
                  <a:fillRect l="-1414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302478" y="5353308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623204" y="5600700"/>
            <a:ext cx="1902796" cy="390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35200" y="7422806"/>
            <a:ext cx="3581400" cy="3047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9.16 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</a:rPr>
              <a:t>(Tr71)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481565"/>
            <a:ext cx="1653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 + 2 &lt; 5 (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&gt; 5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9.16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009900"/>
            <a:ext cx="1752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545248" y="43278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6091178"/>
            <a:ext cx="1165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cm.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 vi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+ 5 + 5 = 12 ( cm)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9.17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cm.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xentimét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2197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200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1400" y="6362700"/>
            <a:ext cx="1379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(cm) (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– 2 &lt; x &lt; 7 + 2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&lt; x &lt;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2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9.17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009900"/>
            <a:ext cx="1714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hai cạnh của một tam giác là 7 cm và 2 cm. Tính độ dài cạnh còn lại biết rằng số đo của nó theo xentimét là một số tự nhiên lẻ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302478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1919" y="5656694"/>
            <a:ext cx="1883391" cy="422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7946" y="6700778"/>
            <a:ext cx="1150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lẻ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⇒ x = 7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cm.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8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63800" y="114300"/>
            <a:ext cx="2788806" cy="21347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56848" y="8217437"/>
            <a:ext cx="2003956" cy="1792629"/>
          </a:xfrm>
          <a:prstGeom prst="rect">
            <a:avLst/>
          </a:prstGeom>
        </p:spPr>
      </p:pic>
      <p:sp>
        <p:nvSpPr>
          <p:cNvPr id="11" name="Google Shape;596;p37"/>
          <p:cNvSpPr txBox="1">
            <a:spLocks/>
          </p:cNvSpPr>
          <p:nvPr/>
        </p:nvSpPr>
        <p:spPr>
          <a:xfrm>
            <a:off x="6065520" y="413706"/>
            <a:ext cx="5593080" cy="14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6000" kern="0" dirty="0">
                <a:solidFill>
                  <a:schemeClr val="bg1"/>
                </a:solidFill>
                <a:latin typeface="Arial"/>
              </a:rPr>
              <a:t>KHỞI ĐỘNG</a:t>
            </a:r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2352" y="2318660"/>
            <a:ext cx="14952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Em hãy phát biểu định lí về quan hệ giữa góc và cạnh đối diện trong một tam giác (Định lí 1, Định lí 2)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Em hãy phát biểu định lí quan hệ giữa đường vuông góc và đường xiên.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Em hãy trình bày định lí và hệ quả bất đẳng thức của tam giác.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2095500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 &gt; BC &gt; AB.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khẳng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611343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2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3923244"/>
                <a:ext cx="11658600" cy="2995948"/>
              </a:xfrm>
              <a:prstGeom prst="rect">
                <a:avLst/>
              </a:prstGeom>
              <a:blipFill>
                <a:blip r:embed="rId3"/>
                <a:stretch>
                  <a:fillRect l="-1830" b="-7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162800" y="7454950"/>
            <a:ext cx="2971800" cy="25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2: Ba cạnh của tam giác có độ dài là 6cm, 7cm, 8cm. Góc lớn nhất là góc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781784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A. Đối diện với cạnh có độ dài 6cm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B. Đối diện với cạnh có độ dài 7cm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Đối diện với cạnh có độ dài 8cm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D. Ba cạnh có độ dài bằng nhau</a:t>
            </a:r>
          </a:p>
        </p:txBody>
      </p:sp>
      <p:sp>
        <p:nvSpPr>
          <p:cNvPr id="15" name="Oval 14"/>
          <p:cNvSpPr/>
          <p:nvPr/>
        </p:nvSpPr>
        <p:spPr>
          <a:xfrm>
            <a:off x="2514600" y="6591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0" y="6515100"/>
            <a:ext cx="3679112" cy="31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4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Câu 3: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ΔABC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 + AC = 10cm; AC - AB = 4cm. </a:t>
                </a:r>
                <a:endParaRPr lang="en-US" sz="4000" b="1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b="1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sánh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</m:acc>
                  </m:oMath>
                </a14:m>
                <a:endPara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97337"/>
                <a:ext cx="15544800" cy="1850763"/>
              </a:xfrm>
              <a:prstGeom prst="rect">
                <a:avLst/>
              </a:prstGeom>
              <a:blipFill>
                <a:blip r:embed="rId3"/>
                <a:stretch>
                  <a:fillRect l="-1412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343400" y="485687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		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10100"/>
                <a:ext cx="9144000" cy="2925032"/>
              </a:xfrm>
              <a:prstGeom prst="rect">
                <a:avLst/>
              </a:prstGeom>
              <a:blipFill>
                <a:blip r:embed="rId4"/>
                <a:stretch>
                  <a:fillRect l="-240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934200" y="7857595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92747" y="2346688"/>
            <a:ext cx="1554480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</a:rPr>
              <a:t> 4: 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ΔABC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0" y="483623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000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b="1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67" y="2520822"/>
                <a:ext cx="5783378" cy="728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67126" y="4298154"/>
            <a:ext cx="12925512" cy="290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 AC &lt; AB &lt; BC					B. AB &lt; AC &lt; BC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2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BC &lt; AC &lt; AB					D. AC &lt; BC &lt; AB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17192" y="7511889"/>
            <a:ext cx="2819400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54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5: Cho tam giác ABC vuông tại A, tia phân giác góc B cắt AC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vi-VN" sz="40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Khi so sánh độ dài của AD và DC, khẳng định nào sau đây đúng</a:t>
            </a:r>
            <a:r>
              <a:rPr lang="vi-VN" sz="4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7672" y="481011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AD &lt;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AD =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AD &gt; DC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507639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77600" y="5990793"/>
            <a:ext cx="4419600" cy="41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6.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có AC &gt; AB. Trên cạnh AC lấy điểm E sao cho CE = AB. Các đường trung trực của BE và AC cắt nhau tại O. Chọn câu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61010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BOA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AOB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 =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97395" y="732464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3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1901203"/>
            <a:ext cx="15849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7.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ABC, hai đường cao AM và BN cắt nhau tại H. Em hãy chọn phát biểu đúng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108990"/>
            <a:ext cx="9144000" cy="482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 là trọng tâm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H là tâm đường tròn nội tiếp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CH là đường cao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CH là đường trung trực của 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343394" y="68961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3756" y="2171700"/>
            <a:ext cx="158496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8. Cho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 cân tại A có AM là đường trung tuyến khi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479743"/>
            <a:ext cx="952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AM ⊥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AM là đường trung trực của BC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AM là đường phân giác của góc BAC</a:t>
            </a:r>
          </a:p>
          <a:p>
            <a:pPr marL="30480" marR="3048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Cả A, B, C đều đúng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67295" y="6096000"/>
            <a:ext cx="3225752" cy="319752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0" y="74295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0" y="20376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230608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 smtClean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9.18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030200" y="8212740"/>
            <a:ext cx="4648200" cy="207426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779782">
            <a:off x="16507808" y="9078308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2915" y="8273784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747021" y="7763970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633192" y="3695700"/>
            <a:ext cx="3043374" cy="57918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9480" y="1000167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</a:t>
            </a:r>
            <a:r>
              <a:rPr lang="nl-NL" sz="65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10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LUYỆN TẬP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247900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9.19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009900"/>
            <a:ext cx="167640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khu vườn A và B nằm về một phía của con kênh d. Hãy xác định bên bờ kênh cùng phía A và B, một điểm C để đặt máy bơm nước từ kênh tưới cho hai khu vườn sao cho tổng độ dài đường ống dẫn nước từ máy bơm đến khu vườn ngắn nhất (HD : Gọi B' là điểm sao cho d là đường trung trực của BB' (H.9.22). Khi đó CB = CB'. Xem vận dụng bài 33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5338608" y="8666856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3200400" y="7886700"/>
            <a:ext cx="1680829" cy="21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12"/>
          <a:stretch>
            <a:fillRect/>
          </a:stretch>
        </p:blipFill>
        <p:spPr>
          <a:xfrm>
            <a:off x="533400" y="2093563"/>
            <a:ext cx="5562600" cy="3557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23494" y="1866900"/>
            <a:ext cx="11383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BB’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CB = CB’ (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144" y="5981700"/>
            <a:ext cx="16696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AB’C.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AC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CB’ &gt; 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hay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+ CB &gt; 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68408">
            <a:off x="16422518" y="216171"/>
            <a:ext cx="1458424" cy="161071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447800" y="76257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556" y="4762500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B’ </a:t>
            </a:r>
            <a:r>
              <a:rPr lang="en-US" sz="40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+ CB’ =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AB’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0156" y="6782585"/>
            <a:ext cx="1539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A,C,B’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bơm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12"/>
          <a:stretch>
            <a:fillRect/>
          </a:stretch>
        </p:blipFill>
        <p:spPr>
          <a:xfrm>
            <a:off x="6096000" y="976848"/>
            <a:ext cx="5562600" cy="35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2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21807" y="-788314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3886200" y="1790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HƯỚNG DẪN VỀ NHÀ</a:t>
            </a:r>
            <a:endParaRPr lang="vi-VN" sz="7500" kern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80013" y="3658158"/>
            <a:ext cx="5266390" cy="3699159"/>
            <a:chOff x="7990579" y="4880651"/>
            <a:chExt cx="5266390" cy="3699159"/>
          </a:xfrm>
        </p:grpSpPr>
        <p:grpSp>
          <p:nvGrpSpPr>
            <p:cNvPr id="26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2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7990579" y="5658385"/>
              <a:ext cx="52663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pt-BR" sz="4000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*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</a:t>
              </a:r>
              <a:endPara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34</a:t>
              </a:r>
              <a:r>
                <a:rPr lang="en-US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(SGK – Tr72)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2934" y="67437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3809" y="3706899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0455" y="3968509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3209" y="2236586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6687" y="6383011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7187" y="6614311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1582400" y="-1212589"/>
            <a:ext cx="7315200" cy="3513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4405" y="7871550"/>
            <a:ext cx="7315200" cy="35139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5959" y="9417136"/>
            <a:ext cx="7315200" cy="1856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14086206" y="-734431"/>
            <a:ext cx="5133774" cy="60099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138917">
            <a:off x="-517323" y="-235804"/>
            <a:ext cx="2340463" cy="2246845"/>
          </a:xfrm>
          <a:prstGeom prst="rect">
            <a:avLst/>
          </a:prstGeom>
        </p:spPr>
      </p:pic>
      <p:sp>
        <p:nvSpPr>
          <p:cNvPr id="11" name="Google Shape;2165;p36"/>
          <p:cNvSpPr txBox="1">
            <a:spLocks/>
          </p:cNvSpPr>
          <p:nvPr/>
        </p:nvSpPr>
        <p:spPr>
          <a:xfrm>
            <a:off x="4920795" y="554890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Merriweather"/>
              </a:rPr>
              <a:t>NỘI DUNG BÀI HỌC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1930" y="2157459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6294" y="3652752"/>
            <a:ext cx="1186776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0905" y="3805084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6294" y="7246668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9613" y="7415303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29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419100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7759" y="40005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5095" y="4642132"/>
            <a:ext cx="14554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định lí đường vuông góc ngắn hơn mọi đường xiên (kẻ từ một điểm đến cùng một đường thẳng).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3759" y="702439"/>
            <a:ext cx="1231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hệ giữa đường vuông góc và đường xiên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vi-VN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Sử dụng định lí về quan hệ giữa đường vuông góc và đường xiên 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4259" y="933739"/>
            <a:ext cx="2590800" cy="707886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2476500"/>
            <a:ext cx="16383000" cy="670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592946" y="7174715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73611" y="2215489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4400" y="3390900"/>
            <a:ext cx="16383000" cy="3810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6000" y="6727687"/>
            <a:ext cx="4267200" cy="36309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33400" y="443856"/>
            <a:ext cx="914400" cy="16876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4158999"/>
            <a:ext cx="13792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Vận dụng các định lí liên quan đã học để giải quyết dạng bài toán.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0281" y="1283679"/>
            <a:ext cx="10813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 minh các bất đẳng thức hình học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1452314"/>
            <a:ext cx="2590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4: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3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r"/>
      </p:transition>
    </mc:Choice>
    <mc:Fallback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1984</Words>
  <Application>Microsoft Office PowerPoint</Application>
  <PresentationFormat>Custom</PresentationFormat>
  <Paragraphs>193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Merriweather</vt:lpstr>
      <vt:lpstr>Cambria Math</vt:lpstr>
      <vt:lpstr>Calibri</vt:lpstr>
      <vt:lpstr>Times New Roman</vt:lpstr>
      <vt:lpstr>Anton</vt:lpstr>
      <vt:lpstr>Autour One</vt:lpstr>
      <vt:lpstr>Kavoon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cp:lastModifiedBy>Admin</cp:lastModifiedBy>
  <cp:revision>15</cp:revision>
  <dcterms:created xsi:type="dcterms:W3CDTF">2006-08-16T00:00:00Z</dcterms:created>
  <dcterms:modified xsi:type="dcterms:W3CDTF">2022-11-18T01:11:27Z</dcterms:modified>
  <dc:identifier>DAFR4ThywlQ</dc:identifier>
</cp:coreProperties>
</file>