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30"/>
  </p:notesMasterIdLst>
  <p:sldIdLst>
    <p:sldId id="256" r:id="rId2"/>
    <p:sldId id="263" r:id="rId3"/>
    <p:sldId id="273" r:id="rId4"/>
    <p:sldId id="308" r:id="rId5"/>
    <p:sldId id="310" r:id="rId6"/>
    <p:sldId id="267" r:id="rId7"/>
    <p:sldId id="259" r:id="rId8"/>
    <p:sldId id="268" r:id="rId9"/>
    <p:sldId id="293" r:id="rId10"/>
    <p:sldId id="304" r:id="rId11"/>
    <p:sldId id="258" r:id="rId12"/>
    <p:sldId id="262" r:id="rId13"/>
    <p:sldId id="271" r:id="rId14"/>
    <p:sldId id="275" r:id="rId15"/>
    <p:sldId id="257" r:id="rId16"/>
    <p:sldId id="260" r:id="rId17"/>
    <p:sldId id="291" r:id="rId18"/>
    <p:sldId id="311" r:id="rId19"/>
    <p:sldId id="297" r:id="rId20"/>
    <p:sldId id="298" r:id="rId21"/>
    <p:sldId id="305" r:id="rId22"/>
    <p:sldId id="306" r:id="rId23"/>
    <p:sldId id="261" r:id="rId24"/>
    <p:sldId id="294" r:id="rId25"/>
    <p:sldId id="301" r:id="rId26"/>
    <p:sldId id="302" r:id="rId27"/>
    <p:sldId id="274" r:id="rId28"/>
    <p:sldId id="295" r:id="rId29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Grand Hotel" panose="020B0604020202020204" charset="0"/>
      <p:regular r:id="rId36"/>
    </p:embeddedFont>
    <p:embeddedFont>
      <p:font typeface="Raleway" panose="020B060402020202020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AF"/>
    <a:srgbClr val="FFFD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6743F7D-80DC-4BB6-9428-EB891F771641}">
  <a:tblStyle styleId="{E6743F7D-80DC-4BB6-9428-EB891F77164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12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79378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0b7282084c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10b7282084c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5406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g13cd0e9a55c_0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6" name="Google Shape;806;g13cd0e9a55c_0_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1608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0b9d6acf73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10b9d6acf73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14114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136982b2a43_0_5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136982b2a43_0_5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36362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g13cd0e9a55c_0_5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1" name="Google Shape;831;g13cd0e9a55c_0_5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82670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g13cd0e9a55c_0_8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9" name="Google Shape;1039;g13cd0e9a55c_0_8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55184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28568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36982b2a43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136982b2a43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01981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36982b2a43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136982b2a43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55331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71691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9054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136982b2a43_0_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136982b2a43_0_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92782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36982b2a43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136982b2a43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38808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36982b2a43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136982b2a43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65951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36982b2a43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136982b2a43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44595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136982b2a43_0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136982b2a43_0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8965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36982b2a43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136982b2a43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60312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g13cd0e9a55c_0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6" name="Google Shape;806;g13cd0e9a55c_0_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71936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g13cd0e9a55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1" name="Google Shape;981;g13cd0e9a55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15194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0b7282084c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10b7282084c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409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13cd0e9a55c_0_2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13cd0e9a55c_0_24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5562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136982b2a43_0_5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136982b2a43_0_5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713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136982b2a43_0_5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136982b2a43_0_5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9923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13cd0e9a55c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13cd0e9a55c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8181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36982b2a43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136982b2a43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0325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13cd0e9a55c_0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13cd0e9a55c_0_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4294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g13cd0e9a55c_0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6" name="Google Shape;806;g13cd0e9a55c_0_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8539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782150" y="746137"/>
            <a:ext cx="4641300" cy="30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006420" y="3894563"/>
            <a:ext cx="4098600" cy="5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6294"/>
            <a:ext cx="9144000" cy="5156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1251" y="407500"/>
            <a:ext cx="1313251" cy="2247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Google Shape;13;p2"/>
          <p:cNvGrpSpPr/>
          <p:nvPr/>
        </p:nvGrpSpPr>
        <p:grpSpPr>
          <a:xfrm rot="10800000">
            <a:off x="324243" y="146093"/>
            <a:ext cx="8495525" cy="2247967"/>
            <a:chOff x="245800" y="1896900"/>
            <a:chExt cx="7086100" cy="1875025"/>
          </a:xfrm>
        </p:grpSpPr>
        <p:sp>
          <p:nvSpPr>
            <p:cNvPr id="14" name="Google Shape;14;p2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324243" y="2743143"/>
            <a:ext cx="8495525" cy="2247967"/>
            <a:chOff x="245800" y="1896900"/>
            <a:chExt cx="7086100" cy="1875025"/>
          </a:xfrm>
        </p:grpSpPr>
        <p:sp>
          <p:nvSpPr>
            <p:cNvPr id="23" name="Google Shape;23;p2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1"/>
          <p:cNvSpPr txBox="1">
            <a:spLocks noGrp="1"/>
          </p:cNvSpPr>
          <p:nvPr>
            <p:ph type="title" hasCustomPrompt="1"/>
          </p:nvPr>
        </p:nvSpPr>
        <p:spPr>
          <a:xfrm>
            <a:off x="1403700" y="1335450"/>
            <a:ext cx="6336600" cy="19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29" name="Google Shape;229;p11"/>
          <p:cNvSpPr txBox="1">
            <a:spLocks noGrp="1"/>
          </p:cNvSpPr>
          <p:nvPr>
            <p:ph type="body" idx="1"/>
          </p:nvPr>
        </p:nvSpPr>
        <p:spPr>
          <a:xfrm>
            <a:off x="1403675" y="3298950"/>
            <a:ext cx="6336600" cy="50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pic>
        <p:nvPicPr>
          <p:cNvPr id="230" name="Google Shape;230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6294"/>
            <a:ext cx="9144000" cy="51560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1" name="Google Shape;231;p11"/>
          <p:cNvGrpSpPr/>
          <p:nvPr/>
        </p:nvGrpSpPr>
        <p:grpSpPr>
          <a:xfrm rot="10800000">
            <a:off x="324243" y="146093"/>
            <a:ext cx="8495525" cy="2247967"/>
            <a:chOff x="245800" y="1896900"/>
            <a:chExt cx="7086100" cy="1875025"/>
          </a:xfrm>
        </p:grpSpPr>
        <p:sp>
          <p:nvSpPr>
            <p:cNvPr id="232" name="Google Shape;232;p11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1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1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1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1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1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1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1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" name="Google Shape;240;p11"/>
          <p:cNvGrpSpPr/>
          <p:nvPr/>
        </p:nvGrpSpPr>
        <p:grpSpPr>
          <a:xfrm>
            <a:off x="324243" y="2743143"/>
            <a:ext cx="8495525" cy="2247967"/>
            <a:chOff x="245800" y="1896900"/>
            <a:chExt cx="7086100" cy="1875025"/>
          </a:xfrm>
        </p:grpSpPr>
        <p:sp>
          <p:nvSpPr>
            <p:cNvPr id="241" name="Google Shape;241;p11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1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1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1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1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1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1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1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49" name="Google Shape;249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89828">
            <a:off x="582525" y="1984591"/>
            <a:ext cx="617000" cy="1271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788118">
            <a:off x="940181" y="465018"/>
            <a:ext cx="817012" cy="968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8094000" y="2477574"/>
            <a:ext cx="1146650" cy="1962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6294"/>
            <a:ext cx="9144000" cy="5156088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3"/>
          <p:cNvSpPr txBox="1">
            <a:spLocks noGrp="1"/>
          </p:cNvSpPr>
          <p:nvPr>
            <p:ph type="title"/>
          </p:nvPr>
        </p:nvSpPr>
        <p:spPr>
          <a:xfrm>
            <a:off x="1954350" y="2329138"/>
            <a:ext cx="5235300" cy="14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subTitle" idx="1"/>
          </p:nvPr>
        </p:nvSpPr>
        <p:spPr>
          <a:xfrm>
            <a:off x="2982300" y="3631350"/>
            <a:ext cx="3179400" cy="65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title" idx="2" hasCustomPrompt="1"/>
          </p:nvPr>
        </p:nvSpPr>
        <p:spPr>
          <a:xfrm>
            <a:off x="3489975" y="1236038"/>
            <a:ext cx="2163900" cy="12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36" name="Google Shape;36;p3"/>
          <p:cNvGrpSpPr/>
          <p:nvPr/>
        </p:nvGrpSpPr>
        <p:grpSpPr>
          <a:xfrm rot="10800000" flipH="1">
            <a:off x="324243" y="146093"/>
            <a:ext cx="8495525" cy="2247967"/>
            <a:chOff x="245800" y="1896900"/>
            <a:chExt cx="7086100" cy="1875025"/>
          </a:xfrm>
        </p:grpSpPr>
        <p:sp>
          <p:nvSpPr>
            <p:cNvPr id="37" name="Google Shape;37;p3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45;p3"/>
          <p:cNvGrpSpPr/>
          <p:nvPr/>
        </p:nvGrpSpPr>
        <p:grpSpPr>
          <a:xfrm flipH="1">
            <a:off x="324243" y="2743143"/>
            <a:ext cx="8495525" cy="2247967"/>
            <a:chOff x="245800" y="1896900"/>
            <a:chExt cx="7086100" cy="1875025"/>
          </a:xfrm>
        </p:grpSpPr>
        <p:sp>
          <p:nvSpPr>
            <p:cNvPr id="46" name="Google Shape;46;p3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4" name="Google Shape;54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-94800" y="2482110"/>
            <a:ext cx="1076779" cy="2013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6787088" y="368662"/>
            <a:ext cx="1345450" cy="159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3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pic>
        <p:nvPicPr>
          <p:cNvPr id="59" name="Google Shape;59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0" y="-6294"/>
            <a:ext cx="9144000" cy="51560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" name="Google Shape;60;p4"/>
          <p:cNvGrpSpPr/>
          <p:nvPr/>
        </p:nvGrpSpPr>
        <p:grpSpPr>
          <a:xfrm rot="10800000" flipH="1">
            <a:off x="324243" y="146093"/>
            <a:ext cx="8495525" cy="2247967"/>
            <a:chOff x="245800" y="1896900"/>
            <a:chExt cx="7086100" cy="1875025"/>
          </a:xfrm>
        </p:grpSpPr>
        <p:sp>
          <p:nvSpPr>
            <p:cNvPr id="61" name="Google Shape;61;p4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" name="Google Shape;69;p4"/>
          <p:cNvGrpSpPr/>
          <p:nvPr/>
        </p:nvGrpSpPr>
        <p:grpSpPr>
          <a:xfrm flipH="1">
            <a:off x="324243" y="2743143"/>
            <a:ext cx="8495525" cy="2247967"/>
            <a:chOff x="245800" y="1896900"/>
            <a:chExt cx="7086100" cy="1875025"/>
          </a:xfrm>
        </p:grpSpPr>
        <p:sp>
          <p:nvSpPr>
            <p:cNvPr id="70" name="Google Shape;70;p4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8" name="Google Shape;7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58325" y="380426"/>
            <a:ext cx="1006650" cy="2073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411980">
            <a:off x="8022300" y="541287"/>
            <a:ext cx="408475" cy="703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875" y="1978100"/>
            <a:ext cx="1074100" cy="2008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0" y="-6294"/>
            <a:ext cx="9144000" cy="5156088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body" idx="1"/>
          </p:nvPr>
        </p:nvSpPr>
        <p:spPr>
          <a:xfrm>
            <a:off x="1183100" y="2900958"/>
            <a:ext cx="3061200" cy="117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body" idx="2"/>
          </p:nvPr>
        </p:nvSpPr>
        <p:spPr>
          <a:xfrm>
            <a:off x="4899704" y="2900958"/>
            <a:ext cx="3061200" cy="117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 idx="3"/>
          </p:nvPr>
        </p:nvSpPr>
        <p:spPr>
          <a:xfrm>
            <a:off x="1183100" y="2507200"/>
            <a:ext cx="3061200" cy="52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5"/>
          <p:cNvSpPr txBox="1">
            <a:spLocks noGrp="1"/>
          </p:cNvSpPr>
          <p:nvPr>
            <p:ph type="title" idx="4"/>
          </p:nvPr>
        </p:nvSpPr>
        <p:spPr>
          <a:xfrm>
            <a:off x="4899705" y="2507200"/>
            <a:ext cx="3061200" cy="52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88" name="Google Shape;88;p5"/>
          <p:cNvGrpSpPr/>
          <p:nvPr/>
        </p:nvGrpSpPr>
        <p:grpSpPr>
          <a:xfrm rot="10800000" flipH="1">
            <a:off x="324243" y="146093"/>
            <a:ext cx="8495525" cy="2247967"/>
            <a:chOff x="245800" y="1896900"/>
            <a:chExt cx="7086100" cy="1875025"/>
          </a:xfrm>
        </p:grpSpPr>
        <p:sp>
          <p:nvSpPr>
            <p:cNvPr id="89" name="Google Shape;89;p5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5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7" name="Google Shape;9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986729">
            <a:off x="7817850" y="783625"/>
            <a:ext cx="1391375" cy="1648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">
            <a:off x="-78175" y="2465301"/>
            <a:ext cx="1193100" cy="20421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9" name="Google Shape;99;p5"/>
          <p:cNvGrpSpPr/>
          <p:nvPr/>
        </p:nvGrpSpPr>
        <p:grpSpPr>
          <a:xfrm flipH="1">
            <a:off x="324243" y="2743143"/>
            <a:ext cx="8495525" cy="2247967"/>
            <a:chOff x="245800" y="1896900"/>
            <a:chExt cx="7086100" cy="1875025"/>
          </a:xfrm>
        </p:grpSpPr>
        <p:sp>
          <p:nvSpPr>
            <p:cNvPr id="100" name="Google Shape;100;p5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pic>
        <p:nvPicPr>
          <p:cNvPr id="110" name="Google Shape;110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0" y="-6294"/>
            <a:ext cx="9144000" cy="51560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6"/>
          <p:cNvGrpSpPr/>
          <p:nvPr/>
        </p:nvGrpSpPr>
        <p:grpSpPr>
          <a:xfrm rot="10800000">
            <a:off x="324243" y="146093"/>
            <a:ext cx="8495525" cy="2247967"/>
            <a:chOff x="245800" y="1896900"/>
            <a:chExt cx="7086100" cy="1875025"/>
          </a:xfrm>
        </p:grpSpPr>
        <p:sp>
          <p:nvSpPr>
            <p:cNvPr id="112" name="Google Shape;112;p6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6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6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6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6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6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" name="Google Shape;120;p6"/>
          <p:cNvGrpSpPr/>
          <p:nvPr/>
        </p:nvGrpSpPr>
        <p:grpSpPr>
          <a:xfrm>
            <a:off x="324243" y="2743143"/>
            <a:ext cx="8495525" cy="2247967"/>
            <a:chOff x="245800" y="1896900"/>
            <a:chExt cx="7086100" cy="1875025"/>
          </a:xfrm>
        </p:grpSpPr>
        <p:sp>
          <p:nvSpPr>
            <p:cNvPr id="121" name="Google Shape;121;p6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9" name="Google Shape;129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650797">
            <a:off x="34137" y="555494"/>
            <a:ext cx="771875" cy="1590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30773" y="2679300"/>
            <a:ext cx="1050854" cy="179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0" y="-6294"/>
            <a:ext cx="9144000" cy="5156088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8100"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4" name="Google Shape;134;p7"/>
          <p:cNvSpPr txBox="1">
            <a:spLocks noGrp="1"/>
          </p:cNvSpPr>
          <p:nvPr>
            <p:ph type="body" idx="1"/>
          </p:nvPr>
        </p:nvSpPr>
        <p:spPr>
          <a:xfrm>
            <a:off x="1656450" y="1800400"/>
            <a:ext cx="5831100" cy="23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38100" lvl="0" indent="-30480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135" name="Google Shape;135;p7"/>
          <p:cNvGrpSpPr/>
          <p:nvPr/>
        </p:nvGrpSpPr>
        <p:grpSpPr>
          <a:xfrm rot="10800000" flipH="1">
            <a:off x="324243" y="146093"/>
            <a:ext cx="8495525" cy="2247967"/>
            <a:chOff x="245800" y="1896900"/>
            <a:chExt cx="7086100" cy="1875025"/>
          </a:xfrm>
        </p:grpSpPr>
        <p:sp>
          <p:nvSpPr>
            <p:cNvPr id="136" name="Google Shape;136;p7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7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7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7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7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7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7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" name="Google Shape;144;p7"/>
          <p:cNvGrpSpPr/>
          <p:nvPr/>
        </p:nvGrpSpPr>
        <p:grpSpPr>
          <a:xfrm flipH="1">
            <a:off x="324243" y="2743143"/>
            <a:ext cx="8495525" cy="2247967"/>
            <a:chOff x="245800" y="1896900"/>
            <a:chExt cx="7086100" cy="1875025"/>
          </a:xfrm>
        </p:grpSpPr>
        <p:sp>
          <p:nvSpPr>
            <p:cNvPr id="145" name="Google Shape;145;p7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7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7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7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3" name="Google Shape;153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58325" y="380426"/>
            <a:ext cx="1006650" cy="2073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9025" y="2130950"/>
            <a:ext cx="1074100" cy="2008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3411980">
            <a:off x="8022300" y="541287"/>
            <a:ext cx="408475" cy="703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"/>
          <p:cNvSpPr txBox="1">
            <a:spLocks noGrp="1"/>
          </p:cNvSpPr>
          <p:nvPr>
            <p:ph type="title"/>
          </p:nvPr>
        </p:nvSpPr>
        <p:spPr>
          <a:xfrm>
            <a:off x="1889250" y="1586700"/>
            <a:ext cx="5365500" cy="19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158" name="Google Shape;158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0" y="-6294"/>
            <a:ext cx="9144000" cy="51560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9" name="Google Shape;159;p8"/>
          <p:cNvGrpSpPr/>
          <p:nvPr/>
        </p:nvGrpSpPr>
        <p:grpSpPr>
          <a:xfrm>
            <a:off x="324243" y="2743143"/>
            <a:ext cx="8495525" cy="2247967"/>
            <a:chOff x="245800" y="1896900"/>
            <a:chExt cx="7086100" cy="1875025"/>
          </a:xfrm>
        </p:grpSpPr>
        <p:sp>
          <p:nvSpPr>
            <p:cNvPr id="160" name="Google Shape;160;p8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8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8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8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8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8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" name="Google Shape;168;p8"/>
          <p:cNvGrpSpPr/>
          <p:nvPr/>
        </p:nvGrpSpPr>
        <p:grpSpPr>
          <a:xfrm rot="10800000">
            <a:off x="324243" y="146093"/>
            <a:ext cx="8495525" cy="2247967"/>
            <a:chOff x="245800" y="1896900"/>
            <a:chExt cx="7086100" cy="1875025"/>
          </a:xfrm>
        </p:grpSpPr>
        <p:sp>
          <p:nvSpPr>
            <p:cNvPr id="169" name="Google Shape;169;p8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7" name="Google Shape;177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719575" y="-3975"/>
            <a:ext cx="1074100" cy="2008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50450">
            <a:off x="7980405" y="2524260"/>
            <a:ext cx="1212794" cy="2075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6294"/>
            <a:ext cx="9144000" cy="5156088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9"/>
          <p:cNvSpPr txBox="1">
            <a:spLocks noGrp="1"/>
          </p:cNvSpPr>
          <p:nvPr>
            <p:ph type="title"/>
          </p:nvPr>
        </p:nvSpPr>
        <p:spPr>
          <a:xfrm>
            <a:off x="1915975" y="1114413"/>
            <a:ext cx="5312100" cy="137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82" name="Google Shape;182;p9"/>
          <p:cNvSpPr txBox="1">
            <a:spLocks noGrp="1"/>
          </p:cNvSpPr>
          <p:nvPr>
            <p:ph type="subTitle" idx="1"/>
          </p:nvPr>
        </p:nvSpPr>
        <p:spPr>
          <a:xfrm>
            <a:off x="1916025" y="2490388"/>
            <a:ext cx="5312100" cy="15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183" name="Google Shape;183;p9"/>
          <p:cNvGrpSpPr/>
          <p:nvPr/>
        </p:nvGrpSpPr>
        <p:grpSpPr>
          <a:xfrm>
            <a:off x="324243" y="2743143"/>
            <a:ext cx="8495525" cy="2247967"/>
            <a:chOff x="245800" y="1896900"/>
            <a:chExt cx="7086100" cy="1875025"/>
          </a:xfrm>
        </p:grpSpPr>
        <p:sp>
          <p:nvSpPr>
            <p:cNvPr id="184" name="Google Shape;184;p9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9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9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9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9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9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9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9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" name="Google Shape;192;p9"/>
          <p:cNvGrpSpPr/>
          <p:nvPr/>
        </p:nvGrpSpPr>
        <p:grpSpPr>
          <a:xfrm rot="10800000">
            <a:off x="324243" y="146093"/>
            <a:ext cx="8495525" cy="2247967"/>
            <a:chOff x="245800" y="1896900"/>
            <a:chExt cx="7086100" cy="1875025"/>
          </a:xfrm>
        </p:grpSpPr>
        <p:sp>
          <p:nvSpPr>
            <p:cNvPr id="193" name="Google Shape;193;p9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9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9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9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9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9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9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9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1" name="Google Shape;201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584475">
            <a:off x="770133" y="22700"/>
            <a:ext cx="1022209" cy="191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299352">
            <a:off x="1230783" y="2340477"/>
            <a:ext cx="268442" cy="462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730655">
            <a:off x="592157" y="2634473"/>
            <a:ext cx="149251" cy="257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408252">
            <a:off x="8117861" y="2006925"/>
            <a:ext cx="902018" cy="185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16213" y="3457850"/>
            <a:ext cx="1105300" cy="130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0" y="-6294"/>
            <a:ext cx="9144000" cy="5156088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0"/>
          <p:cNvSpPr txBox="1">
            <a:spLocks noGrp="1"/>
          </p:cNvSpPr>
          <p:nvPr>
            <p:ph type="title"/>
          </p:nvPr>
        </p:nvSpPr>
        <p:spPr>
          <a:xfrm>
            <a:off x="713225" y="2034600"/>
            <a:ext cx="3102600" cy="10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209" name="Google Shape;209;p10"/>
          <p:cNvGrpSpPr/>
          <p:nvPr/>
        </p:nvGrpSpPr>
        <p:grpSpPr>
          <a:xfrm flipH="1">
            <a:off x="324243" y="2743143"/>
            <a:ext cx="8495525" cy="2247967"/>
            <a:chOff x="245800" y="1896900"/>
            <a:chExt cx="7086100" cy="1875025"/>
          </a:xfrm>
        </p:grpSpPr>
        <p:sp>
          <p:nvSpPr>
            <p:cNvPr id="210" name="Google Shape;210;p10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0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0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0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0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0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0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0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" name="Google Shape;218;p10"/>
          <p:cNvGrpSpPr/>
          <p:nvPr/>
        </p:nvGrpSpPr>
        <p:grpSpPr>
          <a:xfrm rot="10800000" flipH="1">
            <a:off x="324243" y="146093"/>
            <a:ext cx="8495525" cy="2247967"/>
            <a:chOff x="245800" y="1896900"/>
            <a:chExt cx="7086100" cy="1875025"/>
          </a:xfrm>
        </p:grpSpPr>
        <p:sp>
          <p:nvSpPr>
            <p:cNvPr id="219" name="Google Shape;219;p10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0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0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0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0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0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0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0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chemeClr val="lt1"/>
            </a:gs>
            <a:gs pos="100000">
              <a:schemeClr val="accent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rand Hotel"/>
              <a:buNone/>
              <a:defRPr sz="32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rand Hotel"/>
              <a:buNone/>
              <a:defRPr sz="32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rand Hotel"/>
              <a:buNone/>
              <a:defRPr sz="32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rand Hotel"/>
              <a:buNone/>
              <a:defRPr sz="32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rand Hotel"/>
              <a:buNone/>
              <a:defRPr sz="32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rand Hotel"/>
              <a:buNone/>
              <a:defRPr sz="32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rand Hotel"/>
              <a:buNone/>
              <a:defRPr sz="32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rand Hotel"/>
              <a:buNone/>
              <a:defRPr sz="32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rand Hotel"/>
              <a:buNone/>
              <a:defRPr sz="32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○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■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○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■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○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■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1.png"/><Relationship Id="rId33" Type="http://schemas.openxmlformats.org/officeDocument/2006/relationships/image" Target="../media/image74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1" Type="http://schemas.openxmlformats.org/officeDocument/2006/relationships/image" Target="NULL"/><Relationship Id="rId25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24" Type="http://schemas.openxmlformats.org/officeDocument/2006/relationships/image" Target="../media/image330.png"/><Relationship Id="rId23" Type="http://schemas.openxmlformats.org/officeDocument/2006/relationships/image" Target="../media/image13.png"/><Relationship Id="rId4" Type="http://schemas.openxmlformats.org/officeDocument/2006/relationships/image" Target="../media/image18.png"/><Relationship Id="rId22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9" Type="http://schemas.openxmlformats.org/officeDocument/2006/relationships/image" Target="../media/image80.svg"/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0" Type="http://schemas.openxmlformats.org/officeDocument/2006/relationships/image" Target="../media/image36.png"/><Relationship Id="rId43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0.png"/><Relationship Id="rId3" Type="http://schemas.openxmlformats.org/officeDocument/2006/relationships/image" Target="../media/image18.png"/><Relationship Id="rId21" Type="http://schemas.openxmlformats.org/officeDocument/2006/relationships/image" Target="NULL"/><Relationship Id="rId25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29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24" Type="http://schemas.openxmlformats.org/officeDocument/2006/relationships/image" Target="../media/image17.png"/><Relationship Id="rId23" Type="http://schemas.openxmlformats.org/officeDocument/2006/relationships/image" Target="../media/image38.png"/><Relationship Id="rId28" Type="http://schemas.openxmlformats.org/officeDocument/2006/relationships/image" Target="../media/image42.png"/><Relationship Id="rId22" Type="http://schemas.openxmlformats.org/officeDocument/2006/relationships/image" Target="../media/image37.png"/><Relationship Id="rId27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8.png"/><Relationship Id="rId3" Type="http://schemas.microsoft.com/office/2007/relationships/media" Target="../media/media2.mp3"/><Relationship Id="rId7" Type="http://schemas.openxmlformats.org/officeDocument/2006/relationships/image" Target="../media/image8.png"/><Relationship Id="rId12" Type="http://schemas.openxmlformats.org/officeDocument/2006/relationships/image" Target="../media/image3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5.xml"/><Relationship Id="rId11" Type="http://schemas.openxmlformats.org/officeDocument/2006/relationships/image" Target="../media/image47.png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46.png"/><Relationship Id="rId4" Type="http://schemas.openxmlformats.org/officeDocument/2006/relationships/audio" Target="../media/media2.mp3"/><Relationship Id="rId9" Type="http://schemas.openxmlformats.org/officeDocument/2006/relationships/image" Target="../media/image45.png"/><Relationship Id="rId14" Type="http://schemas.openxmlformats.org/officeDocument/2006/relationships/image" Target="../media/image5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.svg"/><Relationship Id="rId3" Type="http://schemas.microsoft.com/office/2007/relationships/media" Target="../media/media2.mp3"/><Relationship Id="rId7" Type="http://schemas.openxmlformats.org/officeDocument/2006/relationships/image" Target="../media/image46.png"/><Relationship Id="rId12" Type="http://schemas.openxmlformats.org/officeDocument/2006/relationships/image" Target="../media/image4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6.xml"/><Relationship Id="rId11" Type="http://schemas.openxmlformats.org/officeDocument/2006/relationships/image" Target="../media/image3.svg"/><Relationship Id="rId5" Type="http://schemas.openxmlformats.org/officeDocument/2006/relationships/slideLayout" Target="../slideLayouts/slideLayout5.xml"/><Relationship Id="rId4" Type="http://schemas.openxmlformats.org/officeDocument/2006/relationships/audio" Target="../media/media2.mp3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13" Type="http://schemas.openxmlformats.org/officeDocument/2006/relationships/image" Target="../media/image48.png"/><Relationship Id="rId3" Type="http://schemas.microsoft.com/office/2007/relationships/media" Target="../media/media2.mp3"/><Relationship Id="rId7" Type="http://schemas.openxmlformats.org/officeDocument/2006/relationships/image" Target="../media/image49.png"/><Relationship Id="rId12" Type="http://schemas.openxmlformats.org/officeDocument/2006/relationships/image" Target="../media/image3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7.png"/><Relationship Id="rId4" Type="http://schemas.openxmlformats.org/officeDocument/2006/relationships/audio" Target="../media/media2.mp3"/><Relationship Id="rId9" Type="http://schemas.openxmlformats.org/officeDocument/2006/relationships/image" Target="../media/image46.png"/><Relationship Id="rId14" Type="http://schemas.openxmlformats.org/officeDocument/2006/relationships/image" Target="../media/image5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microsoft.com/office/2007/relationships/media" Target="../media/media2.mp3"/><Relationship Id="rId7" Type="http://schemas.openxmlformats.org/officeDocument/2006/relationships/image" Target="../media/image8.png"/><Relationship Id="rId12" Type="http://schemas.openxmlformats.org/officeDocument/2006/relationships/image" Target="../media/image47.png"/><Relationship Id="rId17" Type="http://schemas.openxmlformats.org/officeDocument/2006/relationships/image" Target="../media/image5.svg"/><Relationship Id="rId2" Type="http://schemas.openxmlformats.org/officeDocument/2006/relationships/audio" Target="../media/media1.mp3"/><Relationship Id="rId16" Type="http://schemas.openxmlformats.org/officeDocument/2006/relationships/image" Target="../media/image48.png"/><Relationship Id="rId1" Type="http://schemas.microsoft.com/office/2007/relationships/media" Target="../media/media1.mp3"/><Relationship Id="rId6" Type="http://schemas.openxmlformats.org/officeDocument/2006/relationships/notesSlide" Target="../notesSlides/notesSlide18.xml"/><Relationship Id="rId11" Type="http://schemas.openxmlformats.org/officeDocument/2006/relationships/image" Target="../media/image46.png"/><Relationship Id="rId5" Type="http://schemas.openxmlformats.org/officeDocument/2006/relationships/slideLayout" Target="../slideLayouts/slideLayout3.xml"/><Relationship Id="rId15" Type="http://schemas.openxmlformats.org/officeDocument/2006/relationships/image" Target="../media/image3.svg"/><Relationship Id="rId10" Type="http://schemas.openxmlformats.org/officeDocument/2006/relationships/image" Target="../media/image51.png"/><Relationship Id="rId4" Type="http://schemas.openxmlformats.org/officeDocument/2006/relationships/audio" Target="../media/media2.mp3"/><Relationship Id="rId9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6.png"/><Relationship Id="rId18" Type="http://schemas.openxmlformats.org/officeDocument/2006/relationships/image" Target="../media/image500.png"/><Relationship Id="rId3" Type="http://schemas.microsoft.com/office/2007/relationships/media" Target="../media/media2.mp3"/><Relationship Id="rId7" Type="http://schemas.openxmlformats.org/officeDocument/2006/relationships/image" Target="../media/image8.png"/><Relationship Id="rId12" Type="http://schemas.openxmlformats.org/officeDocument/2006/relationships/image" Target="../media/image55.png"/><Relationship Id="rId17" Type="http://schemas.openxmlformats.org/officeDocument/2006/relationships/image" Target="../media/image5.svg"/><Relationship Id="rId2" Type="http://schemas.openxmlformats.org/officeDocument/2006/relationships/audio" Target="../media/media1.mp3"/><Relationship Id="rId16" Type="http://schemas.openxmlformats.org/officeDocument/2006/relationships/image" Target="../media/image48.png"/><Relationship Id="rId1" Type="http://schemas.microsoft.com/office/2007/relationships/media" Target="../media/media1.mp3"/><Relationship Id="rId6" Type="http://schemas.openxmlformats.org/officeDocument/2006/relationships/notesSlide" Target="../notesSlides/notesSlide19.xml"/><Relationship Id="rId11" Type="http://schemas.openxmlformats.org/officeDocument/2006/relationships/image" Target="../media/image54.png"/><Relationship Id="rId5" Type="http://schemas.openxmlformats.org/officeDocument/2006/relationships/slideLayout" Target="../slideLayouts/slideLayout3.xml"/><Relationship Id="rId15" Type="http://schemas.openxmlformats.org/officeDocument/2006/relationships/image" Target="../media/image3.svg"/><Relationship Id="rId10" Type="http://schemas.openxmlformats.org/officeDocument/2006/relationships/image" Target="../media/image53.png"/><Relationship Id="rId4" Type="http://schemas.openxmlformats.org/officeDocument/2006/relationships/audio" Target="../media/media2.mp3"/><Relationship Id="rId9" Type="http://schemas.openxmlformats.org/officeDocument/2006/relationships/image" Target="../media/image52.png"/><Relationship Id="rId1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48.png"/><Relationship Id="rId3" Type="http://schemas.microsoft.com/office/2007/relationships/media" Target="../media/media2.mp3"/><Relationship Id="rId7" Type="http://schemas.openxmlformats.org/officeDocument/2006/relationships/image" Target="../media/image46.png"/><Relationship Id="rId12" Type="http://schemas.openxmlformats.org/officeDocument/2006/relationships/image" Target="../media/image3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5.xml"/><Relationship Id="rId4" Type="http://schemas.openxmlformats.org/officeDocument/2006/relationships/audio" Target="../media/media2.mp3"/><Relationship Id="rId14" Type="http://schemas.openxmlformats.org/officeDocument/2006/relationships/image" Target="../media/image5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48.png"/><Relationship Id="rId3" Type="http://schemas.microsoft.com/office/2007/relationships/media" Target="../media/media2.mp3"/><Relationship Id="rId7" Type="http://schemas.openxmlformats.org/officeDocument/2006/relationships/image" Target="../media/image46.png"/><Relationship Id="rId12" Type="http://schemas.openxmlformats.org/officeDocument/2006/relationships/image" Target="../media/image3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5.xml"/><Relationship Id="rId4" Type="http://schemas.openxmlformats.org/officeDocument/2006/relationships/audio" Target="../media/media2.mp3"/><Relationship Id="rId14" Type="http://schemas.openxmlformats.org/officeDocument/2006/relationships/image" Target="../media/image5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48.png"/><Relationship Id="rId3" Type="http://schemas.microsoft.com/office/2007/relationships/media" Target="../media/media2.mp3"/><Relationship Id="rId7" Type="http://schemas.openxmlformats.org/officeDocument/2006/relationships/image" Target="../media/image46.png"/><Relationship Id="rId12" Type="http://schemas.openxmlformats.org/officeDocument/2006/relationships/image" Target="../media/image3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5.xml"/><Relationship Id="rId4" Type="http://schemas.openxmlformats.org/officeDocument/2006/relationships/audio" Target="../media/media2.mp3"/><Relationship Id="rId14" Type="http://schemas.openxmlformats.org/officeDocument/2006/relationships/image" Target="../media/image5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7.jp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19" Type="http://schemas.openxmlformats.org/officeDocument/2006/relationships/image" Target="NUL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1" Type="http://schemas.openxmlformats.org/officeDocument/2006/relationships/image" Target="NUL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24" Type="http://schemas.openxmlformats.org/officeDocument/2006/relationships/image" Target="../media/image180.png"/><Relationship Id="rId23" Type="http://schemas.openxmlformats.org/officeDocument/2006/relationships/image" Target="../media/image170.png"/><Relationship Id="rId4" Type="http://schemas.openxmlformats.org/officeDocument/2006/relationships/image" Target="../media/image18.png"/><Relationship Id="rId22" Type="http://schemas.openxmlformats.org/officeDocument/2006/relationships/image" Target="../media/image16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1" Type="http://schemas.openxmlformats.org/officeDocument/2006/relationships/image" Target="NUL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23" Type="http://schemas.openxmlformats.org/officeDocument/2006/relationships/image" Target="../media/image24.png"/><Relationship Id="rId4" Type="http://schemas.openxmlformats.org/officeDocument/2006/relationships/image" Target="../media/image18.png"/><Relationship Id="rId22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450" y="2521000"/>
            <a:ext cx="1074100" cy="2008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55236">
            <a:off x="663075" y="783050"/>
            <a:ext cx="1532800" cy="1320650"/>
          </a:xfrm>
          <a:prstGeom prst="rect">
            <a:avLst/>
          </a:prstGeom>
          <a:noFill/>
          <a:ln>
            <a:noFill/>
          </a:ln>
          <a:effectLst>
            <a:outerShdw blurRad="14288" dist="47625" dir="12420000" algn="bl" rotWithShape="0">
              <a:srgbClr val="000000">
                <a:alpha val="9000"/>
              </a:srgbClr>
            </a:outerShdw>
          </a:effectLst>
        </p:spPr>
      </p:pic>
      <p:pic>
        <p:nvPicPr>
          <p:cNvPr id="263" name="Google Shape;26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359300">
            <a:off x="1922011" y="3402301"/>
            <a:ext cx="1731678" cy="960898"/>
          </a:xfrm>
          <a:prstGeom prst="rect">
            <a:avLst/>
          </a:prstGeom>
          <a:noFill/>
          <a:ln>
            <a:noFill/>
          </a:ln>
          <a:effectLst>
            <a:outerShdw blurRad="14288" dist="28575" dir="5400000" algn="bl" rotWithShape="0">
              <a:srgbClr val="000000">
                <a:alpha val="9000"/>
              </a:srgbClr>
            </a:outerShdw>
          </a:effectLst>
        </p:spPr>
      </p:pic>
      <p:sp>
        <p:nvSpPr>
          <p:cNvPr id="264" name="Google Shape;264;p15"/>
          <p:cNvSpPr txBox="1">
            <a:spLocks noGrp="1"/>
          </p:cNvSpPr>
          <p:nvPr>
            <p:ph type="ctrTitle"/>
          </p:nvPr>
        </p:nvSpPr>
        <p:spPr>
          <a:xfrm>
            <a:off x="417812" y="1178059"/>
            <a:ext cx="7972745" cy="30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chemeClr val="accent4">
                    <a:lumMod val="25000"/>
                  </a:schemeClr>
                </a:solidFill>
                <a:latin typeface="+mn-lt"/>
              </a:rPr>
              <a:t>CHÀO MỪNG CẢ LỚP</a:t>
            </a:r>
            <a:br>
              <a:rPr lang="en-US" sz="4000" b="1" dirty="0" smtClean="0">
                <a:solidFill>
                  <a:schemeClr val="accent4">
                    <a:lumMod val="25000"/>
                  </a:schemeClr>
                </a:solidFill>
                <a:latin typeface="+mn-lt"/>
              </a:rPr>
            </a:br>
            <a:r>
              <a:rPr lang="en-US" sz="4000" b="1" dirty="0" smtClean="0">
                <a:solidFill>
                  <a:schemeClr val="accent4">
                    <a:lumMod val="25000"/>
                  </a:schemeClr>
                </a:solidFill>
                <a:latin typeface="+mn-lt"/>
              </a:rPr>
              <a:t> ĐẾN VỚI TIẾT HỌC HÔM NAY!</a:t>
            </a:r>
            <a:endParaRPr sz="4000" b="1" dirty="0">
              <a:solidFill>
                <a:schemeClr val="accent4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266" name="Google Shape;26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3996335">
            <a:off x="2533124" y="3471576"/>
            <a:ext cx="617000" cy="1271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590127">
            <a:off x="844949" y="838923"/>
            <a:ext cx="911918" cy="1080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232337">
            <a:off x="7082828" y="3190287"/>
            <a:ext cx="2124949" cy="20859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8751">
            <a:off x="435189" y="96349"/>
            <a:ext cx="582326" cy="6441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831" y="154598"/>
            <a:ext cx="978553" cy="3979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58025" y="829549"/>
                <a:ext cx="7772449" cy="14290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nl-NL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Theo </a:t>
                </a:r>
                <a:r>
                  <a:rPr kumimoji="0" lang="nl-NL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tính chất của dãy tỉ số bằng nhau, ta có: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  <m:t>𝑥</m:t>
                          </m:r>
                        </m:num>
                        <m:den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  <m:t>3</m:t>
                          </m:r>
                        </m:den>
                      </m:f>
                      <m:r>
                        <a:rPr kumimoji="0" lang="en-US" sz="20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  <m:t>𝑦</m:t>
                          </m:r>
                        </m:num>
                        <m:den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  <m:t>4</m:t>
                          </m:r>
                        </m:den>
                      </m:f>
                      <m:r>
                        <a:rPr kumimoji="0" lang="en-US" sz="20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  <m:t>𝑧</m:t>
                          </m:r>
                        </m:num>
                        <m:den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  <m:t>5</m:t>
                          </m:r>
                        </m:den>
                      </m:f>
                      <m:r>
                        <a:rPr kumimoji="0" lang="en-US" sz="20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  <m:t>𝑥</m:t>
                          </m:r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  <m:t>+</m:t>
                          </m:r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  <m:t>𝑦</m:t>
                          </m:r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  <m:t>+</m:t>
                          </m:r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  <m:t>𝑧</m:t>
                          </m:r>
                        </m:num>
                        <m:den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  <m:t>3+4+5</m:t>
                          </m:r>
                        </m:den>
                      </m:f>
                      <m:r>
                        <a:rPr kumimoji="0" lang="en-US" sz="20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  <m:t>48</m:t>
                          </m:r>
                        </m:num>
                        <m:den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  <m:t>12</m:t>
                          </m:r>
                        </m:den>
                      </m:f>
                      <m:r>
                        <a:rPr kumimoji="0" lang="en-US" sz="20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m:t>=4</m:t>
                      </m:r>
                    </m:oMath>
                  </m:oMathPara>
                </a14:m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025" y="829549"/>
                <a:ext cx="7772449" cy="1429046"/>
              </a:xfrm>
              <a:prstGeom prst="rect">
                <a:avLst/>
              </a:prstGeom>
              <a:blipFill>
                <a:blip r:embed="rId5"/>
                <a:stretch>
                  <a:fillRect l="-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58024" y="2258595"/>
                <a:ext cx="7649553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2000" dirty="0">
                    <a:ea typeface="Times New Roman" panose="02020603050405020304" pitchFamily="18" charset="0"/>
                    <a:cs typeface="Arial" panose="020B0604020202020204" pitchFamily="34" charset="0"/>
                  </a:rPr>
                  <a:t>Suy </a:t>
                </a:r>
                <a:r>
                  <a:rPr lang="en-US" sz="2000" dirty="0" err="1"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2000" dirty="0"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=4.3=12; 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=4.4=16; 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=4.5=20</m:t>
                    </m:r>
                  </m:oMath>
                </a14:m>
                <a:endParaRPr lang="en-US" sz="2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024" y="2258595"/>
                <a:ext cx="7649553" cy="553998"/>
              </a:xfrm>
              <a:prstGeom prst="rect">
                <a:avLst/>
              </a:prstGeom>
              <a:blipFill>
                <a:blip r:embed="rId6"/>
                <a:stretch>
                  <a:fillRect l="-876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858022" y="2812593"/>
            <a:ext cx="727647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Vậy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12cm, 16 cm </a:t>
            </a:r>
            <a:r>
              <a:rPr lang="en-US" sz="20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20 cm.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3326266" y="3576739"/>
            <a:ext cx="2584416" cy="13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66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/>
          <p:cNvSpPr/>
          <p:nvPr/>
        </p:nvSpPr>
        <p:spPr>
          <a:xfrm>
            <a:off x="816680" y="1206957"/>
            <a:ext cx="2303167" cy="5491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</a:rPr>
              <a:t>Bài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6.27 (Tr20)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86" y="4329329"/>
            <a:ext cx="679194" cy="679194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791559" y="215425"/>
            <a:ext cx="1809281" cy="1071999"/>
          </a:xfrm>
          <a:prstGeom prst="rect">
            <a:avLst/>
          </a:prstGeom>
        </p:spPr>
      </p:pic>
      <p:sp>
        <p:nvSpPr>
          <p:cNvPr id="6" name="Google Shape;2846;p57"/>
          <p:cNvSpPr txBox="1">
            <a:spLocks noGrp="1"/>
          </p:cNvSpPr>
          <p:nvPr>
            <p:ph type="title"/>
          </p:nvPr>
        </p:nvSpPr>
        <p:spPr>
          <a:xfrm>
            <a:off x="3119847" y="409652"/>
            <a:ext cx="2951768" cy="797305"/>
          </a:xfrm>
          <a:prstGeom prst="rect">
            <a:avLst/>
          </a:prstGeom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3000" b="1" dirty="0">
                <a:latin typeface="+mj-lt"/>
              </a:rPr>
              <a:t>LUYỆN TẬP</a:t>
            </a:r>
            <a:endParaRPr sz="3000" b="1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2920" y="1850846"/>
            <a:ext cx="77102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bởi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đây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392167"/>
              </p:ext>
            </p:extLst>
          </p:nvPr>
        </p:nvGraphicFramePr>
        <p:xfrm>
          <a:off x="1447800" y="2509679"/>
          <a:ext cx="6248400" cy="1104900"/>
        </p:xfrm>
        <a:graphic>
          <a:graphicData uri="http://schemas.openxmlformats.org/drawingml/2006/table">
            <a:tbl>
              <a:tblPr firstRow="1" firstCol="1" bandRow="1"/>
              <a:tblGrid>
                <a:gridCol w="1041400">
                  <a:extLst>
                    <a:ext uri="{9D8B030D-6E8A-4147-A177-3AD203B41FA5}">
                      <a16:colId xmlns:a16="http://schemas.microsoft.com/office/drawing/2014/main" val="313808241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565574668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4142026708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13366750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3578969247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40993270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1.5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3.5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9605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2.5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7.5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12.5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6803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987550" y="3753241"/>
            <a:ext cx="73152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thuận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hay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nghịch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liên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y.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65254" y="1276461"/>
            <a:ext cx="31325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HOẠT ĐỘNG NHÓM ĐÔI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/>
      <p:bldP spid="3" grpId="0"/>
      <p:bldP spid="5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Google Shape;49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">
            <a:off x="465762" y="328625"/>
            <a:ext cx="8201590" cy="4424300"/>
          </a:xfrm>
          <a:prstGeom prst="rect">
            <a:avLst/>
          </a:prstGeom>
          <a:noFill/>
          <a:ln>
            <a:noFill/>
          </a:ln>
          <a:effectLst>
            <a:outerShdw blurRad="14288" dist="28575" dir="7680000" algn="bl" rotWithShape="0">
              <a:srgbClr val="000000">
                <a:alpha val="9000"/>
              </a:srgbClr>
            </a:outerShdw>
          </a:effectLst>
        </p:spPr>
      </p:pic>
      <p:grpSp>
        <p:nvGrpSpPr>
          <p:cNvPr id="26" name="Group 25"/>
          <p:cNvGrpSpPr/>
          <p:nvPr/>
        </p:nvGrpSpPr>
        <p:grpSpPr>
          <a:xfrm rot="628997">
            <a:off x="3759281" y="131418"/>
            <a:ext cx="1274323" cy="831716"/>
            <a:chOff x="653188" y="393524"/>
            <a:chExt cx="1274323" cy="831716"/>
          </a:xfrm>
        </p:grpSpPr>
        <p:pic>
          <p:nvPicPr>
            <p:cNvPr id="27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789208" y="393524"/>
              <a:ext cx="1031053" cy="831716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 rot="20918620">
              <a:off x="653188" y="607763"/>
              <a:ext cx="1274323" cy="408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/>
                <a:t>Giải</a:t>
              </a:r>
              <a:endParaRPr lang="en-US" sz="2000" b="1" dirty="0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590" y="3511399"/>
            <a:ext cx="1417806" cy="14178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77"/>
            <a:ext cx="1579529" cy="1579529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326900"/>
              </p:ext>
            </p:extLst>
          </p:nvPr>
        </p:nvGraphicFramePr>
        <p:xfrm>
          <a:off x="1442357" y="1309740"/>
          <a:ext cx="6248400" cy="1104900"/>
        </p:xfrm>
        <a:graphic>
          <a:graphicData uri="http://schemas.openxmlformats.org/drawingml/2006/table">
            <a:tbl>
              <a:tblPr firstRow="1" firstCol="1" bandRow="1"/>
              <a:tblGrid>
                <a:gridCol w="1041400">
                  <a:extLst>
                    <a:ext uri="{9D8B030D-6E8A-4147-A177-3AD203B41FA5}">
                      <a16:colId xmlns:a16="http://schemas.microsoft.com/office/drawing/2014/main" val="313808241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565574668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4142026708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13366750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3578969247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40993270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1.5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3.5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9605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2.5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7.5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12.5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68036"/>
                  </a:ext>
                </a:extLst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1442357" y="2719088"/>
            <a:ext cx="6148757" cy="723147"/>
            <a:chOff x="1542000" y="2514595"/>
            <a:chExt cx="6148757" cy="7231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1542000" y="2564119"/>
                  <a:ext cx="6148757" cy="6309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2000" dirty="0">
                      <a:solidFill>
                        <a:srgbClr val="333333"/>
                      </a:solidFill>
                      <a:latin typeface="+mj-lt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Theo </a:t>
                  </a:r>
                  <a:r>
                    <a:rPr lang="en-US" sz="2000" dirty="0" err="1">
                      <a:solidFill>
                        <a:srgbClr val="333333"/>
                      </a:solidFill>
                      <a:latin typeface="+mj-lt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bảng</a:t>
                  </a:r>
                  <a:r>
                    <a:rPr lang="en-US" sz="2000" dirty="0">
                      <a:solidFill>
                        <a:srgbClr val="333333"/>
                      </a:solidFill>
                      <a:latin typeface="+mj-lt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2000" dirty="0" err="1">
                      <a:solidFill>
                        <a:srgbClr val="333333"/>
                      </a:solidFill>
                      <a:latin typeface="+mj-lt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giá</a:t>
                  </a:r>
                  <a:r>
                    <a:rPr lang="en-US" sz="2000" dirty="0">
                      <a:solidFill>
                        <a:srgbClr val="333333"/>
                      </a:solidFill>
                      <a:latin typeface="+mj-lt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2000" dirty="0" err="1">
                      <a:solidFill>
                        <a:srgbClr val="333333"/>
                      </a:solidFill>
                      <a:latin typeface="+mj-lt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trị</a:t>
                  </a:r>
                  <a:r>
                    <a:rPr lang="en-US" sz="2000" dirty="0">
                      <a:solidFill>
                        <a:srgbClr val="333333"/>
                      </a:solidFill>
                      <a:latin typeface="+mj-lt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ta </a:t>
                  </a:r>
                  <a:r>
                    <a:rPr lang="en-US" sz="2000" dirty="0" err="1">
                      <a:solidFill>
                        <a:srgbClr val="333333"/>
                      </a:solidFill>
                      <a:latin typeface="+mj-lt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luôn</a:t>
                  </a:r>
                  <a:r>
                    <a:rPr lang="en-US" sz="2000" dirty="0">
                      <a:solidFill>
                        <a:srgbClr val="333333"/>
                      </a:solidFill>
                      <a:latin typeface="+mj-lt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2000" dirty="0" err="1" smtClean="0">
                      <a:solidFill>
                        <a:srgbClr val="333333"/>
                      </a:solidFill>
                      <a:latin typeface="+mj-lt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có</a:t>
                  </a:r>
                  <a:r>
                    <a:rPr lang="en-US" sz="2000" dirty="0" smtClean="0">
                      <a:solidFill>
                        <a:srgbClr val="333333"/>
                      </a:solidFill>
                      <a:latin typeface="+mj-lt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             hay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2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=5</m:t>
                      </m:r>
                      <m:r>
                        <a:rPr lang="en-US" sz="2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</m:oMath>
                  </a14:m>
                  <a:endParaRPr lang="en-US" sz="20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2000" y="2564119"/>
                  <a:ext cx="6148757" cy="630942"/>
                </a:xfrm>
                <a:prstGeom prst="rect">
                  <a:avLst/>
                </a:prstGeom>
                <a:blipFill>
                  <a:blip r:embed="rId24"/>
                  <a:stretch>
                    <a:fillRect l="-1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4775072" y="2514595"/>
                  <a:ext cx="881331" cy="72314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den>
                        </m:f>
                        <m:r>
                          <a:rPr lang="en-US" sz="2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5072" y="2514595"/>
                  <a:ext cx="881331" cy="723147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Rectangle 8"/>
          <p:cNvSpPr/>
          <p:nvPr/>
        </p:nvSpPr>
        <p:spPr>
          <a:xfrm>
            <a:off x="1461536" y="3464180"/>
            <a:ext cx="59560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Do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đại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x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y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thuận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2000" dirty="0" smtClean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949725" y="1206957"/>
            <a:ext cx="2170122" cy="54965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Bài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6.28 </a:t>
            </a:r>
            <a:r>
              <a:rPr lang="en-US" sz="2000" b="1" dirty="0">
                <a:solidFill>
                  <a:schemeClr val="bg1"/>
                </a:solidFill>
              </a:rPr>
              <a:t>(Tr20) 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0938" y="1871021"/>
            <a:ext cx="720913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x, y, z.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mối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z,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rằng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x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thuận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y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thuận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x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thuận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y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nghịch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x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nghịch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y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nghịch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2846;p57"/>
          <p:cNvSpPr txBox="1">
            <a:spLocks noGrp="1"/>
          </p:cNvSpPr>
          <p:nvPr>
            <p:ph type="title"/>
          </p:nvPr>
        </p:nvSpPr>
        <p:spPr>
          <a:xfrm>
            <a:off x="3119847" y="409652"/>
            <a:ext cx="2951768" cy="797305"/>
          </a:xfrm>
          <a:prstGeom prst="rect">
            <a:avLst/>
          </a:prstGeom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3000" b="1" dirty="0">
                <a:latin typeface="+mj-lt"/>
              </a:rPr>
              <a:t>LUYỆN TẬP</a:t>
            </a:r>
            <a:endParaRPr sz="3000" b="1" dirty="0">
              <a:latin typeface="+mj-lt"/>
            </a:endParaRPr>
          </a:p>
        </p:txBody>
      </p:sp>
      <p:pic>
        <p:nvPicPr>
          <p:cNvPr id="5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9"/>
              </a:ext>
            </a:extLst>
          </a:blip>
          <a:srcRect/>
          <a:stretch>
            <a:fillRect/>
          </a:stretch>
        </p:blipFill>
        <p:spPr>
          <a:xfrm>
            <a:off x="6283816" y="2801722"/>
            <a:ext cx="1765342" cy="1624114"/>
          </a:xfrm>
          <a:prstGeom prst="rect">
            <a:avLst/>
          </a:prstGeom>
        </p:spPr>
      </p:pic>
      <p:pic>
        <p:nvPicPr>
          <p:cNvPr id="8" name="Picture 25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3"/>
              </a:ext>
            </a:extLst>
          </a:blip>
          <a:srcRect/>
          <a:stretch>
            <a:fillRect/>
          </a:stretch>
        </p:blipFill>
        <p:spPr>
          <a:xfrm>
            <a:off x="7613734" y="589186"/>
            <a:ext cx="870848" cy="8164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65254" y="1276461"/>
            <a:ext cx="31325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HOẠT ĐỘNG NHÓM ĐÔI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dir="in"/>
      </p:transition>
    </mc:Choice>
    <mc:Fallback xmlns="">
      <p:transition spd="med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4246171" y="-19407"/>
            <a:ext cx="959017" cy="725864"/>
            <a:chOff x="617804" y="302343"/>
            <a:chExt cx="1337457" cy="1019407"/>
          </a:xfrm>
        </p:grpSpPr>
        <p:pic>
          <p:nvPicPr>
            <p:cNvPr id="21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691533" y="302343"/>
              <a:ext cx="1263728" cy="1019407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 rot="20918620">
              <a:off x="617804" y="517147"/>
              <a:ext cx="1274323" cy="408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/>
                <a:t>Giải</a:t>
              </a:r>
              <a:endParaRPr lang="en-US" sz="2000" b="1" dirty="0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973" y="3611322"/>
            <a:ext cx="875005" cy="10729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40790">
            <a:off x="87785" y="960791"/>
            <a:ext cx="1085500" cy="14296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36128">
            <a:off x="956094" y="-71277"/>
            <a:ext cx="659676" cy="12318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984864" y="675710"/>
                <a:ext cx="7171585" cy="1420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a) x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y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x = ay</a:t>
                </a:r>
                <a:endParaRPr lang="en-US" sz="20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smtClean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   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y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z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y =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bz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endParaRPr lang="en-US" sz="2000" b="0" i="1" dirty="0" smtClean="0"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x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z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smtClean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ab</a:t>
                </a:r>
                <a:endParaRPr lang="en-US" sz="20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864" y="675710"/>
                <a:ext cx="7171585" cy="1420325"/>
              </a:xfrm>
              <a:prstGeom prst="rect">
                <a:avLst/>
              </a:prstGeom>
              <a:blipFill>
                <a:blip r:embed="rId25"/>
                <a:stretch>
                  <a:fillRect l="-935" b="-6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90471" y="2175230"/>
                <a:ext cx="6615412" cy="16781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b) x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y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 dirty="0" err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𝑘𝑦</m:t>
                    </m:r>
                  </m:oMath>
                </a14:m>
                <a:endParaRPr lang="en-US" sz="2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2000" dirty="0" smtClean="0">
                    <a:ea typeface="Calibri" panose="020F0502020204030204" pitchFamily="34" charset="0"/>
                    <a:cs typeface="Arial" panose="020B0604020202020204" pitchFamily="34" charset="0"/>
                  </a:rPr>
                  <a:t>    y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z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nghịch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𝑙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𝑧</m:t>
                        </m:r>
                      </m:den>
                    </m:f>
                  </m:oMath>
                </a14:m>
                <a:endParaRPr lang="en-US" sz="2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2000" dirty="0" smtClean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x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z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nghịch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𝑘𝑙</m:t>
                    </m:r>
                  </m:oMath>
                </a14:m>
                <a:endParaRPr lang="en-US" sz="2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471" y="2175230"/>
                <a:ext cx="6615412" cy="1678152"/>
              </a:xfrm>
              <a:prstGeom prst="rect">
                <a:avLst/>
              </a:prstGeom>
              <a:blipFill>
                <a:blip r:embed="rId26"/>
                <a:stretch>
                  <a:fillRect l="-921" b="-2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249108" y="1124575"/>
                <a:ext cx="1380506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x =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ab.z</a:t>
                </a:r>
                <a:endParaRPr lang="en-US" sz="2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108" y="1124575"/>
                <a:ext cx="1380506" cy="553998"/>
              </a:xfrm>
              <a:prstGeom prst="rect">
                <a:avLst/>
              </a:prstGeom>
              <a:blipFill>
                <a:blip r:embed="rId27"/>
                <a:stretch>
                  <a:fillRect r="-3982" b="-8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Brace 2"/>
          <p:cNvSpPr/>
          <p:nvPr/>
        </p:nvSpPr>
        <p:spPr>
          <a:xfrm>
            <a:off x="4570656" y="2370127"/>
            <a:ext cx="155024" cy="875737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806237" y="2490423"/>
                <a:ext cx="1142108" cy="533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𝑘𝑙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𝑧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6237" y="2490423"/>
                <a:ext cx="1142108" cy="53399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995672" y="3871055"/>
            <a:ext cx="65068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c) x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y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nghịch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2000" dirty="0" smtClean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   y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z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nghịch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3437717" y="4394433"/>
                <a:ext cx="353494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2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x </a:t>
                </a:r>
                <a:r>
                  <a:rPr lang="en-US" sz="2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2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z </a:t>
                </a:r>
                <a:r>
                  <a:rPr lang="en-US" sz="2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2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2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thuận</a:t>
                </a:r>
                <a:r>
                  <a:rPr lang="en-US" sz="2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2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2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endParaRPr lang="en-US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717" y="4394433"/>
                <a:ext cx="3534942" cy="400110"/>
              </a:xfrm>
              <a:prstGeom prst="rect">
                <a:avLst/>
              </a:prstGeom>
              <a:blipFill>
                <a:blip r:embed="rId29"/>
                <a:stretch>
                  <a:fillRect t="-7576" r="-690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7190468">
            <a:off x="-805787" y="2963778"/>
            <a:ext cx="1731675" cy="960897"/>
          </a:xfrm>
          <a:prstGeom prst="rect">
            <a:avLst/>
          </a:prstGeom>
          <a:noFill/>
          <a:ln>
            <a:noFill/>
          </a:ln>
          <a:effectLst>
            <a:outerShdw blurRad="14288" dist="28575" dir="5400000" algn="bl" rotWithShape="0">
              <a:srgbClr val="000000">
                <a:alpha val="9000"/>
              </a:srgbClr>
            </a:outerShdw>
          </a:effectLst>
        </p:spPr>
      </p:pic>
      <p:pic>
        <p:nvPicPr>
          <p:cNvPr id="276" name="Google Shape;276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245762" y="47350"/>
            <a:ext cx="1590900" cy="984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225" y="475899"/>
            <a:ext cx="7717500" cy="707400"/>
          </a:xfrm>
        </p:spPr>
        <p:txBody>
          <a:bodyPr/>
          <a:lstStyle/>
          <a:p>
            <a:r>
              <a:rPr lang="en-US" sz="3000" b="1" dirty="0" smtClean="0">
                <a:latin typeface="+mn-lt"/>
              </a:rPr>
              <a:t>TRÒ CHƠI TRẮC NGHIỆM</a:t>
            </a:r>
            <a:endParaRPr lang="en-US" sz="3000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/>
              <p:nvPr/>
            </p:nvSpPr>
            <p:spPr>
              <a:xfrm>
                <a:off x="705808" y="1267611"/>
                <a:ext cx="7717500" cy="1160784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b="1" dirty="0" smtClean="0">
                    <a:solidFill>
                      <a:srgbClr val="00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20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1.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y =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,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≠ 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0 ta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nói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2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08" y="1267611"/>
                <a:ext cx="7717500" cy="1160784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678980" y="3753195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678981" y="2640659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s-ES" sz="20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x</a:t>
            </a:r>
            <a:endParaRPr lang="en-US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4721269" y="2638682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ctr">
              <a:lnSpc>
                <a:spcPct val="150000"/>
              </a:lnSpc>
            </a:pP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C.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y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tỉ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lệ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thuận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x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theo</a:t>
            </a: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0480" marR="30480" algn="ctr">
              <a:lnSpc>
                <a:spcPct val="15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hệ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tỉ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lệ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4728685" y="3774969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x tỉ lệ thuận với y</a:t>
            </a:r>
            <a:endParaRPr lang="vi-VN" sz="20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3626376" y="3874163"/>
            <a:ext cx="853046" cy="7424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7986540" y="2677723"/>
            <a:ext cx="850122" cy="757381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7742809" y="3859276"/>
            <a:ext cx="850122" cy="757381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3615710" y="2696262"/>
            <a:ext cx="850122" cy="757381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94222" y="3721510"/>
            <a:ext cx="2871553" cy="960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ctr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B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nghịch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</a:p>
          <a:p>
            <a:pPr marL="30480" marR="30480" algn="ctr">
              <a:lnSpc>
                <a:spcPct val="150000"/>
              </a:lnSpc>
            </a:pP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0" grpId="1" animBg="1"/>
      <p:bldP spid="11" grpId="1" animBg="1"/>
      <p:bldP spid="1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698392" y="671323"/>
            <a:ext cx="7717500" cy="1160784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noProof="1">
                <a:solidFill>
                  <a:srgbClr val="000000"/>
                </a:solidFill>
                <a:cs typeface="Arial" panose="020B0604020202020204" pitchFamily="34" charset="0"/>
              </a:rPr>
              <a:t>Câu 2.  </a:t>
            </a:r>
            <a:r>
              <a:rPr lang="vi-VN" sz="2000" noProof="1">
                <a:solidFill>
                  <a:srgbClr val="000000"/>
                </a:solidFill>
                <a:cs typeface="Arial" panose="020B0604020202020204" pitchFamily="34" charset="0"/>
              </a:rPr>
              <a:t>Khi có x = k.y (với k ≠ 0) ta nói</a:t>
            </a:r>
            <a:endParaRPr lang="vi-VN" sz="20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801856" y="3349757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798408" y="2160983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lnSpc>
                <a:spcPct val="150000"/>
              </a:lnSpc>
              <a:buAutoNum type="alphaUcPeriod"/>
            </a:pPr>
            <a:r>
              <a:rPr lang="en-US" sz="2000" noProof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US" sz="20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 lệ thuận với x </a:t>
            </a:r>
            <a:r>
              <a:rPr lang="en-US" sz="2000" noProof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</a:p>
          <a:p>
            <a:pPr algn="ctr">
              <a:lnSpc>
                <a:spcPct val="150000"/>
              </a:lnSpc>
            </a:pPr>
            <a:r>
              <a:rPr lang="en-US" sz="2000" noProof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 </a:t>
            </a:r>
            <a:r>
              <a:rPr lang="en-US" sz="20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tỉ lệ </a:t>
            </a:r>
            <a:r>
              <a:rPr lang="en-US" sz="2000" noProof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en-US" sz="20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4721269" y="2135248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 x 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y 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thuận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endParaRPr lang="en-US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9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4721269" y="3364388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ctr">
              <a:lnSpc>
                <a:spcPct val="150000"/>
              </a:lnSpc>
            </a:pPr>
            <a:r>
              <a:rPr lang="vi-VN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D. Không kết luận được gì </a:t>
            </a:r>
            <a:endParaRPr lang="en-US" sz="2000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30480" marR="30480" algn="ctr">
              <a:lnSpc>
                <a:spcPct val="150000"/>
              </a:lnSpc>
            </a:pPr>
            <a:r>
              <a:rPr lang="vi-VN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về </a:t>
            </a:r>
            <a:r>
              <a:rPr lang="vi-VN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x và </a:t>
            </a:r>
            <a:r>
              <a:rPr lang="vi-VN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y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0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71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825724" y="3446921"/>
            <a:ext cx="853046" cy="742494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7703162" y="2329601"/>
            <a:ext cx="850122" cy="757381"/>
          </a:xfrm>
          <a:prstGeom prst="rect">
            <a:avLst/>
          </a:prstGeom>
        </p:spPr>
      </p:pic>
      <p:pic>
        <p:nvPicPr>
          <p:cNvPr id="73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7790560" y="3456011"/>
            <a:ext cx="850122" cy="757381"/>
          </a:xfrm>
          <a:prstGeom prst="rect">
            <a:avLst/>
          </a:prstGeom>
        </p:spPr>
      </p:pic>
      <p:pic>
        <p:nvPicPr>
          <p:cNvPr id="74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3825724" y="2245291"/>
            <a:ext cx="850122" cy="757381"/>
          </a:xfrm>
          <a:prstGeom prst="rect">
            <a:avLst/>
          </a:prstGeom>
        </p:spPr>
      </p:pic>
      <p:pic>
        <p:nvPicPr>
          <p:cNvPr id="75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08967" y="3326111"/>
            <a:ext cx="30809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 x 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thuận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y 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35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62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862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862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</p:childTnLst>
        </p:cTn>
      </p:par>
    </p:tnLst>
    <p:bldLst>
      <p:bldP spid="66" grpId="1" animBg="1"/>
      <p:bldP spid="67" grpId="1" animBg="1"/>
      <p:bldP spid="68" grpId="1" animBg="1"/>
      <p:bldP spid="6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854904" y="779180"/>
            <a:ext cx="7425157" cy="1291022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noProof="1">
                <a:solidFill>
                  <a:srgbClr val="000000"/>
                </a:solidFill>
                <a:cs typeface="Arial" panose="020B0604020202020204" pitchFamily="34" charset="0"/>
              </a:rPr>
              <a:t>Câu 3. </a:t>
            </a:r>
            <a:r>
              <a:rPr lang="vi-VN" sz="2000" noProof="1">
                <a:solidFill>
                  <a:srgbClr val="000000"/>
                </a:solidFill>
                <a:cs typeface="Arial" panose="020B0604020202020204" pitchFamily="34" charset="0"/>
              </a:rPr>
              <a:t>Cho biết đại lượng x tỉ lệ thuận với đại lượng y </a:t>
            </a:r>
            <a:r>
              <a:rPr lang="vi-VN" sz="2000" noProof="1" smtClean="0">
                <a:solidFill>
                  <a:srgbClr val="000000"/>
                </a:solidFill>
                <a:cs typeface="Arial" panose="020B0604020202020204" pitchFamily="34" charset="0"/>
              </a:rPr>
              <a:t>theo</a:t>
            </a:r>
            <a:endParaRPr lang="en-US" sz="2000" noProof="1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2000" noProof="1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vi-VN" sz="2000" noProof="1">
                <a:solidFill>
                  <a:srgbClr val="000000"/>
                </a:solidFill>
                <a:cs typeface="Arial" panose="020B0604020202020204" pitchFamily="34" charset="0"/>
              </a:rPr>
              <a:t>hệ số tỉ lệ -4. Hãy biểu diễn y theo x</a:t>
            </a:r>
            <a:endParaRPr lang="vi-VN" sz="20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/>
              <p:nvPr/>
            </p:nvSpPr>
            <p:spPr>
              <a:xfrm>
                <a:off x="4713853" y="2603751"/>
                <a:ext cx="3702039" cy="925999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0480" marR="30480" algn="ctr">
                  <a:lnSpc>
                    <a:spcPts val="1800"/>
                  </a:lnSpc>
                  <a:spcAft>
                    <a:spcPts val="120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C. 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3853" y="2603751"/>
                <a:ext cx="3702039" cy="925999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701316" y="3652766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noProof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endParaRPr lang="vi-VN" sz="20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4718698" y="3652766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 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4x</a:t>
            </a:r>
            <a:endParaRPr lang="en-US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/>
              <p:nvPr/>
            </p:nvSpPr>
            <p:spPr>
              <a:xfrm>
                <a:off x="687400" y="2576263"/>
                <a:ext cx="3702039" cy="925999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0480" marR="30480" algn="ctr">
                  <a:lnSpc>
                    <a:spcPts val="1800"/>
                  </a:lnSpc>
                  <a:spcAft>
                    <a:spcPts val="120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    A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. 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    </a:t>
                </a:r>
                <a:endPara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400" y="2576263"/>
                <a:ext cx="3702039" cy="925999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0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71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7737314" y="2629483"/>
            <a:ext cx="853046" cy="742494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7740238" y="3703485"/>
            <a:ext cx="850122" cy="757381"/>
          </a:xfrm>
          <a:prstGeom prst="rect">
            <a:avLst/>
          </a:prstGeom>
        </p:spPr>
      </p:pic>
      <p:pic>
        <p:nvPicPr>
          <p:cNvPr id="73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3701524" y="2660570"/>
            <a:ext cx="850122" cy="757381"/>
          </a:xfrm>
          <a:prstGeom prst="rect">
            <a:avLst/>
          </a:prstGeom>
        </p:spPr>
      </p:pic>
      <p:pic>
        <p:nvPicPr>
          <p:cNvPr id="74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3717361" y="3737072"/>
            <a:ext cx="850122" cy="757381"/>
          </a:xfrm>
          <a:prstGeom prst="rect">
            <a:avLst/>
          </a:prstGeom>
        </p:spPr>
      </p:pic>
      <p:pic>
        <p:nvPicPr>
          <p:cNvPr id="75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85806" y="3993278"/>
            <a:ext cx="133305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B. y = -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4x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6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35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62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862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862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</p:childTnLst>
        </p:cTn>
      </p:par>
    </p:tnLst>
    <p:bldLst>
      <p:bldP spid="66" grpId="1" animBg="1"/>
      <p:bldP spid="67" grpId="1" animBg="1"/>
      <p:bldP spid="68" grpId="1" animBg="1"/>
      <p:bldP spid="6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7190468">
            <a:off x="-805787" y="2963778"/>
            <a:ext cx="1731675" cy="960897"/>
          </a:xfrm>
          <a:prstGeom prst="rect">
            <a:avLst/>
          </a:prstGeom>
          <a:noFill/>
          <a:ln>
            <a:noFill/>
          </a:ln>
          <a:effectLst>
            <a:outerShdw blurRad="14288" dist="28575" dir="5400000" algn="bl" rotWithShape="0">
              <a:srgbClr val="000000">
                <a:alpha val="9000"/>
              </a:srgbClr>
            </a:outerShdw>
          </a:effectLst>
        </p:spPr>
      </p:pic>
      <p:pic>
        <p:nvPicPr>
          <p:cNvPr id="276" name="Google Shape;276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342075" y="-15497"/>
            <a:ext cx="1341661" cy="86812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745643" y="821902"/>
            <a:ext cx="7717500" cy="1072196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20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4. </a:t>
            </a: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 ô tô đi quãng đường 126 km với vận tốc v(km/h) và thời gian t (h). Chọn câu đúng về mối quan hệ của v và t .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745643" y="2800759"/>
            <a:ext cx="7367739" cy="58476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20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/>
              <p:nvPr/>
            </p:nvSpPr>
            <p:spPr>
              <a:xfrm>
                <a:off x="745643" y="2032514"/>
                <a:ext cx="7367739" cy="629640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0480" marR="30480" lvl="0">
                  <a:lnSpc>
                    <a:spcPts val="1800"/>
                  </a:lnSpc>
                </a:pPr>
                <a:r>
                  <a:rPr lang="en-US" sz="2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A. v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và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t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là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hai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đại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lượng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tỉ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lệ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nghịch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với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hệ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tỉ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lệ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126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	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  <a:sym typeface="Arial"/>
                </a:endParaRPr>
              </a:p>
            </p:txBody>
          </p:sp>
        </mc:Choice>
        <mc:Fallback xmlns="">
          <p:sp>
            <p:nvSpPr>
              <p:cNvPr id="10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643" y="2032514"/>
                <a:ext cx="7367739" cy="629640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745643" y="3513602"/>
            <a:ext cx="7367739" cy="548502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thuận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126</a:t>
            </a:r>
            <a:endParaRPr lang="en-US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/>
              <p:nvPr/>
            </p:nvSpPr>
            <p:spPr>
              <a:xfrm>
                <a:off x="745643" y="4208265"/>
                <a:ext cx="7373760" cy="524367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0480" marR="30480" lvl="0">
                  <a:lnSpc>
                    <a:spcPts val="1800"/>
                  </a:lnSpc>
                </a:pPr>
                <a:r>
                  <a:rPr lang="en-US" sz="2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D. 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v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và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t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là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hai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đại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lượng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tỉ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lệ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thuận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với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hệ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tỉ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lệ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126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	</a:t>
                </a:r>
                <a:endParaRPr lang="en-US" sz="18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643" y="4208265"/>
                <a:ext cx="7373760" cy="524367"/>
              </a:xfrm>
              <a:prstGeom prst="roundRect">
                <a:avLst/>
              </a:prstGeom>
              <a:blipFill>
                <a:blip r:embed="rId10"/>
                <a:stretch>
                  <a:fillRect l="-83" t="-34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7296108" y="2752906"/>
            <a:ext cx="690409" cy="6009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7246798" y="3414330"/>
            <a:ext cx="850122" cy="757381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7344083" y="4091757"/>
            <a:ext cx="850122" cy="757381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7229446" y="1929606"/>
            <a:ext cx="850122" cy="757381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2305" y="2777806"/>
            <a:ext cx="6417141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nghịch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126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55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7190468">
            <a:off x="-805787" y="2963778"/>
            <a:ext cx="1731675" cy="960897"/>
          </a:xfrm>
          <a:prstGeom prst="rect">
            <a:avLst/>
          </a:prstGeom>
          <a:noFill/>
          <a:ln>
            <a:noFill/>
          </a:ln>
          <a:effectLst>
            <a:outerShdw blurRad="14288" dist="28575" dir="5400000" algn="bl" rotWithShape="0">
              <a:srgbClr val="000000">
                <a:alpha val="9000"/>
              </a:srgbClr>
            </a:outerShdw>
          </a:effectLst>
        </p:spPr>
      </p:pic>
      <p:pic>
        <p:nvPicPr>
          <p:cNvPr id="276" name="Google Shape;276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245762" y="47350"/>
            <a:ext cx="1590900" cy="9843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/>
              <p:nvPr/>
            </p:nvSpPr>
            <p:spPr>
              <a:xfrm>
                <a:off x="705808" y="1267611"/>
                <a:ext cx="7717500" cy="1160784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20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5. 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y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thỉ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x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x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nghịch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z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Tìm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mối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quan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hệ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y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z.</a:t>
                </a:r>
                <a:endPara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08" y="1267611"/>
                <a:ext cx="7717500" cy="1160784"/>
              </a:xfrm>
              <a:prstGeom prst="roundRect">
                <a:avLst/>
              </a:prstGeom>
              <a:blipFill>
                <a:blip r:embed="rId9"/>
                <a:stretch>
                  <a:fillRect l="-79" r="-79" b="-89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678980" y="3753195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20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/>
              <p:nvPr/>
            </p:nvSpPr>
            <p:spPr>
              <a:xfrm>
                <a:off x="678981" y="2640659"/>
                <a:ext cx="3702039" cy="925999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0480" marR="30480" algn="ctr">
                  <a:lnSpc>
                    <a:spcPts val="1800"/>
                  </a:lnSpc>
                </a:pPr>
                <a:r>
                  <a:rPr lang="en-US" sz="2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A.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endPara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981" y="2640659"/>
                <a:ext cx="3702039" cy="925999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/>
              <p:nvPr/>
            </p:nvSpPr>
            <p:spPr>
              <a:xfrm>
                <a:off x="4721269" y="2638682"/>
                <a:ext cx="3702039" cy="925999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0480" marR="30480" algn="ctr">
                  <a:lnSpc>
                    <a:spcPts val="1800"/>
                  </a:lnSpc>
                </a:pPr>
                <a:r>
                  <a:rPr lang="en-US" sz="2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endPara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269" y="2638682"/>
                <a:ext cx="3702039" cy="925999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/>
              <p:nvPr/>
            </p:nvSpPr>
            <p:spPr>
              <a:xfrm>
                <a:off x="4728685" y="3774969"/>
                <a:ext cx="3702039" cy="925999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0480" marR="30480" lvl="0" algn="ctr">
                  <a:lnSpc>
                    <a:spcPts val="1800"/>
                  </a:lnSpc>
                </a:pPr>
                <a:r>
                  <a:rPr lang="en-US" sz="2000" dirty="0" smtClean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D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0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endParaRPr lang="en-US" sz="18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8685" y="3774969"/>
                <a:ext cx="3702039" cy="925999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3626376" y="3874163"/>
            <a:ext cx="853046" cy="7424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7742809" y="2689401"/>
            <a:ext cx="850122" cy="757381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7742809" y="3859276"/>
            <a:ext cx="850122" cy="757381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3615710" y="2696262"/>
            <a:ext cx="850122" cy="757381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795077" y="4048776"/>
                <a:ext cx="1377941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0480" marR="30480" algn="just">
                  <a:lnSpc>
                    <a:spcPts val="18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077" y="4048776"/>
                <a:ext cx="1377941" cy="323165"/>
              </a:xfrm>
              <a:prstGeom prst="rect">
                <a:avLst/>
              </a:prstGeom>
              <a:blipFill>
                <a:blip r:embed="rId18"/>
                <a:stretch>
                  <a:fillRect l="-2203" t="-37736" b="-28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128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920598" y="607007"/>
            <a:ext cx="2927198" cy="535023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solidFill>
                  <a:schemeClr val="bg1"/>
                </a:solidFill>
              </a:rPr>
              <a:t>KHỞI ĐỘNG</a:t>
            </a:r>
            <a:endParaRPr lang="en-US" sz="2500" b="1" dirty="0">
              <a:solidFill>
                <a:schemeClr val="bg1"/>
              </a:solidFill>
            </a:endParaRPr>
          </a:p>
        </p:txBody>
      </p:sp>
      <p:pic>
        <p:nvPicPr>
          <p:cNvPr id="41" name="Picture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488728" y="3339914"/>
            <a:ext cx="2514018" cy="132300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883665" y="1496367"/>
            <a:ext cx="57241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Em hãy nêu tính chất đại lượng tỉ lệ thuận.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Em hãy nêu tính chất đại lượng tỉ lệ nghịch.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774437" y="577901"/>
            <a:ext cx="7425157" cy="160202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</a:pPr>
            <a:r>
              <a:rPr lang="vi-VN" sz="2000" b="1" noProof="1">
                <a:solidFill>
                  <a:srgbClr val="000000"/>
                </a:solidFill>
                <a:cs typeface="Arial" panose="020B0604020202020204" pitchFamily="34" charset="0"/>
              </a:rPr>
              <a:t>Câu 6. </a:t>
            </a:r>
            <a:r>
              <a:rPr lang="vi-VN" sz="2000" noProof="1">
                <a:solidFill>
                  <a:srgbClr val="000000"/>
                </a:solidFill>
                <a:cs typeface="Arial" panose="020B0604020202020204" pitchFamily="34" charset="0"/>
              </a:rPr>
              <a:t>Trước khi xuất khẩu cà phê, người ta chia cà phê thành 4 loại: loại 1, loại 2, loại 3, loại 4 tỉ lệ với 4;3;2;1. Tính khối lượng cà phê loại 4 biết tổng số cà phê bốn loại là </a:t>
            </a:r>
            <a:r>
              <a:rPr lang="vi-VN" sz="2000" noProof="1" smtClean="0">
                <a:solidFill>
                  <a:srgbClr val="000000"/>
                </a:solidFill>
                <a:cs typeface="Arial" panose="020B0604020202020204" pitchFamily="34" charset="0"/>
              </a:rPr>
              <a:t>300kg</a:t>
            </a:r>
            <a:r>
              <a:rPr lang="en-US" sz="2000" noProof="1" smtClean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  <a:endParaRPr lang="vi-VN" sz="2000" noProof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6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701315" y="3652766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ctr">
              <a:lnSpc>
                <a:spcPts val="1800"/>
              </a:lnSpc>
              <a:spcAft>
                <a:spcPts val="1200"/>
              </a:spcAft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4718697" y="2542928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lvl="0" algn="ctr">
              <a:lnSpc>
                <a:spcPts val="1800"/>
              </a:lnSpc>
              <a:spcAft>
                <a:spcPts val="1200"/>
              </a:spcAft>
            </a:pP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C. 48 kg</a:t>
            </a: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4718698" y="3652766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144 kg</a:t>
            </a:r>
            <a:endParaRPr lang="en-US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9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701315" y="2542928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ctr">
              <a:lnSpc>
                <a:spcPts val="1800"/>
              </a:lnSpc>
              <a:spcAft>
                <a:spcPts val="1200"/>
              </a:spcAf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A. 30 kg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0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71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3622195" y="3718372"/>
            <a:ext cx="853046" cy="742494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7587845" y="3737070"/>
            <a:ext cx="850122" cy="757381"/>
          </a:xfrm>
          <a:prstGeom prst="rect">
            <a:avLst/>
          </a:prstGeom>
        </p:spPr>
      </p:pic>
      <p:pic>
        <p:nvPicPr>
          <p:cNvPr id="73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3701524" y="2660570"/>
            <a:ext cx="850122" cy="757381"/>
          </a:xfrm>
          <a:prstGeom prst="rect">
            <a:avLst/>
          </a:prstGeom>
        </p:spPr>
      </p:pic>
      <p:pic>
        <p:nvPicPr>
          <p:cNvPr id="74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7551855" y="2637385"/>
            <a:ext cx="850122" cy="757381"/>
          </a:xfrm>
          <a:prstGeom prst="rect">
            <a:avLst/>
          </a:prstGeom>
        </p:spPr>
      </p:pic>
      <p:pic>
        <p:nvPicPr>
          <p:cNvPr id="75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59795" y="3954177"/>
            <a:ext cx="132433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B. 36 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</a:rPr>
              <a:t>kg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11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35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62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862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862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</p:childTnLst>
        </p:cTn>
      </p:par>
    </p:tnLst>
    <p:bldLst>
      <p:bldP spid="66" grpId="1" animBg="1"/>
      <p:bldP spid="67" grpId="1" animBg="1"/>
      <p:bldP spid="68" grpId="1" animBg="1"/>
      <p:bldP spid="6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687400" y="493590"/>
            <a:ext cx="7728492" cy="1875346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</a:pPr>
            <a:r>
              <a:rPr lang="vi-VN" sz="2000" b="1" noProof="1">
                <a:solidFill>
                  <a:srgbClr val="000000"/>
                </a:solidFill>
                <a:cs typeface="Arial" panose="020B0604020202020204" pitchFamily="34" charset="0"/>
              </a:rPr>
              <a:t>Câu 7. </a:t>
            </a:r>
            <a:r>
              <a:rPr lang="vi-VN" sz="2000" noProof="1">
                <a:solidFill>
                  <a:srgbClr val="000000"/>
                </a:solidFill>
                <a:cs typeface="Arial" panose="020B0604020202020204" pitchFamily="34" charset="0"/>
              </a:rPr>
              <a:t>Hai xe máy cùng từ A đến B. Biết vận tốc của ô tô thứ nhất bằng 120% vận tốc của ô tô thứ hai và thời gian xe thứ nhất đi từ A đến B ít hơn thời gian ô tô thứ hai từ A đến B là 2 giờ. Tính thời gian xe thứ hai từ A đến B</a:t>
            </a:r>
            <a:r>
              <a:rPr lang="vi-VN" sz="2000" noProof="1" smtClean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  <a:endParaRPr lang="vi-VN" sz="2000" noProof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6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687400" y="3703485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lvl="0" algn="ctr">
              <a:lnSpc>
                <a:spcPts val="1800"/>
              </a:lnSpc>
              <a:spcAft>
                <a:spcPts val="1200"/>
              </a:spcAft>
            </a:pP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/>
              </a:rPr>
              <a:t>B. 12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sym typeface="Arial"/>
            </a:endParaRPr>
          </a:p>
        </p:txBody>
      </p:sp>
      <p:sp>
        <p:nvSpPr>
          <p:cNvPr id="67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4713853" y="2576263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lvl="0" algn="ctr">
              <a:lnSpc>
                <a:spcPts val="1800"/>
              </a:lnSpc>
              <a:spcAft>
                <a:spcPts val="1200"/>
              </a:spcAft>
            </a:pP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C. 6</a:t>
            </a: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4718698" y="3652766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4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9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687400" y="2576263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lvl="0" algn="ctr">
              <a:lnSpc>
                <a:spcPts val="1800"/>
              </a:lnSpc>
              <a:spcAft>
                <a:spcPts val="1200"/>
              </a:spcAf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A. 10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sym typeface="Arial"/>
            </a:endParaRPr>
          </a:p>
        </p:txBody>
      </p:sp>
      <p:pic>
        <p:nvPicPr>
          <p:cNvPr id="70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71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3683714" y="3737072"/>
            <a:ext cx="853046" cy="742494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7740238" y="3703485"/>
            <a:ext cx="850122" cy="757381"/>
          </a:xfrm>
          <a:prstGeom prst="rect">
            <a:avLst/>
          </a:prstGeom>
        </p:spPr>
      </p:pic>
      <p:pic>
        <p:nvPicPr>
          <p:cNvPr id="73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3701524" y="2660570"/>
            <a:ext cx="850122" cy="757381"/>
          </a:xfrm>
          <a:prstGeom prst="rect">
            <a:avLst/>
          </a:prstGeom>
        </p:spPr>
      </p:pic>
      <p:pic>
        <p:nvPicPr>
          <p:cNvPr id="74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7435074" y="2632160"/>
            <a:ext cx="850122" cy="757381"/>
          </a:xfrm>
          <a:prstGeom prst="rect">
            <a:avLst/>
          </a:prstGeom>
        </p:spPr>
      </p:pic>
      <p:pic>
        <p:nvPicPr>
          <p:cNvPr id="75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65905" y="3737072"/>
            <a:ext cx="89924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ts val="1800"/>
              </a:lnSpc>
              <a:spcAft>
                <a:spcPts val="120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	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204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35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62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862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862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</p:childTnLst>
        </p:cTn>
      </p:par>
    </p:tnLst>
    <p:bldLst>
      <p:bldP spid="66" grpId="1" animBg="1"/>
      <p:bldP spid="67" grpId="1" animBg="1"/>
      <p:bldP spid="68" grpId="1" animBg="1"/>
      <p:bldP spid="6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544009" y="546764"/>
            <a:ext cx="8046948" cy="184058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</a:pPr>
            <a:r>
              <a:rPr lang="vi-VN" sz="2000" b="1" noProof="1">
                <a:solidFill>
                  <a:srgbClr val="000000"/>
                </a:solidFill>
                <a:cs typeface="Arial" panose="020B0604020202020204" pitchFamily="34" charset="0"/>
              </a:rPr>
              <a:t>Câu 8. </a:t>
            </a:r>
            <a:r>
              <a:rPr lang="vi-VN" sz="2000" noProof="1">
                <a:solidFill>
                  <a:srgbClr val="000000"/>
                </a:solidFill>
                <a:cs typeface="Arial" panose="020B0604020202020204" pitchFamily="34" charset="0"/>
              </a:rPr>
              <a:t>Ba đơn vị cùng vận chuyển 685 tấn </a:t>
            </a:r>
            <a:r>
              <a:rPr lang="vi-VN" sz="2000" noProof="1" smtClean="0">
                <a:solidFill>
                  <a:srgbClr val="000000"/>
                </a:solidFill>
                <a:cs typeface="Arial" panose="020B0604020202020204" pitchFamily="34" charset="0"/>
              </a:rPr>
              <a:t>hàng. </a:t>
            </a:r>
            <a:r>
              <a:rPr lang="vi-VN" sz="2000" noProof="1">
                <a:solidFill>
                  <a:srgbClr val="000000"/>
                </a:solidFill>
                <a:cs typeface="Arial" panose="020B0604020202020204" pitchFamily="34" charset="0"/>
              </a:rPr>
              <a:t>Đơn vị A có 8 xe, </a:t>
            </a:r>
            <a:r>
              <a:rPr lang="vi-VN" sz="2000" noProof="1" smtClean="0">
                <a:solidFill>
                  <a:srgbClr val="000000"/>
                </a:solidFill>
                <a:cs typeface="Arial" panose="020B0604020202020204" pitchFamily="34" charset="0"/>
              </a:rPr>
              <a:t>trọng </a:t>
            </a:r>
            <a:r>
              <a:rPr lang="vi-VN" sz="2000" noProof="1">
                <a:solidFill>
                  <a:srgbClr val="000000"/>
                </a:solidFill>
                <a:cs typeface="Arial" panose="020B0604020202020204" pitchFamily="34" charset="0"/>
              </a:rPr>
              <a:t>tải mỗi xe là 4 tấn. Đơn vị B có 10 </a:t>
            </a:r>
            <a:r>
              <a:rPr lang="vi-VN" sz="2000" noProof="1" smtClean="0">
                <a:solidFill>
                  <a:srgbClr val="000000"/>
                </a:solidFill>
                <a:cs typeface="Arial" panose="020B0604020202020204" pitchFamily="34" charset="0"/>
              </a:rPr>
              <a:t>xe, </a:t>
            </a:r>
            <a:r>
              <a:rPr lang="vi-VN" sz="2000" noProof="1">
                <a:solidFill>
                  <a:srgbClr val="000000"/>
                </a:solidFill>
                <a:cs typeface="Arial" panose="020B0604020202020204" pitchFamily="34" charset="0"/>
              </a:rPr>
              <a:t>trọng tải mỗi xe là 5 tấn. Đơn vị C có 10 xe là 4,5 tấn. Hỏi đơn vị B đã vận chuyển bao nhiêu tấn </a:t>
            </a:r>
            <a:r>
              <a:rPr lang="vi-VN" sz="2000" noProof="1" smtClean="0">
                <a:solidFill>
                  <a:srgbClr val="000000"/>
                </a:solidFill>
                <a:cs typeface="Arial" panose="020B0604020202020204" pitchFamily="34" charset="0"/>
              </a:rPr>
              <a:t>hàng,</a:t>
            </a:r>
            <a:r>
              <a:rPr lang="en-US" sz="2000" noProof="1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vi-VN" sz="2000" noProof="1" smtClean="0">
                <a:solidFill>
                  <a:srgbClr val="000000"/>
                </a:solidFill>
                <a:cs typeface="Arial" panose="020B0604020202020204" pitchFamily="34" charset="0"/>
              </a:rPr>
              <a:t>biết </a:t>
            </a:r>
            <a:r>
              <a:rPr lang="vi-VN" sz="2000" noProof="1">
                <a:solidFill>
                  <a:srgbClr val="000000"/>
                </a:solidFill>
                <a:cs typeface="Arial" panose="020B0604020202020204" pitchFamily="34" charset="0"/>
              </a:rPr>
              <a:t>rằng mỗi xe được huy dộng một số chuyến như </a:t>
            </a:r>
            <a:r>
              <a:rPr lang="vi-VN" sz="2000" noProof="1" smtClean="0">
                <a:solidFill>
                  <a:srgbClr val="000000"/>
                </a:solidFill>
                <a:cs typeface="Arial" panose="020B0604020202020204" pitchFamily="34" charset="0"/>
              </a:rPr>
              <a:t>nhau</a:t>
            </a:r>
            <a:endParaRPr lang="vi-VN" sz="2000" noProof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6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687400" y="3652765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spcAft>
                <a:spcPts val="800"/>
              </a:spcAft>
            </a:pPr>
            <a:r>
              <a:rPr lang="fr-FR" sz="2000">
                <a:solidFill>
                  <a:srgbClr val="3F3F3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300 tấn hàng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7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4718698" y="2573313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lvl="0" algn="ctr">
              <a:lnSpc>
                <a:spcPts val="1800"/>
              </a:lnSpc>
              <a:spcAft>
                <a:spcPts val="1200"/>
              </a:spcAft>
            </a:pP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C. 250 tấn hàng</a:t>
            </a: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4718698" y="3652766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225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tấn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hàng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9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687400" y="2576263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lvl="0" algn="ctr">
              <a:lnSpc>
                <a:spcPts val="1800"/>
              </a:lnSpc>
              <a:spcAft>
                <a:spcPts val="1200"/>
              </a:spcAft>
            </a:pPr>
            <a:r>
              <a:rPr lang="fr-FR" sz="2000">
                <a:solidFill>
                  <a:srgbClr val="3F3F3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A. </a:t>
            </a:r>
            <a:r>
              <a:rPr lang="fr-FR" sz="2000" dirty="0">
                <a:solidFill>
                  <a:srgbClr val="3F3F3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160 </a:t>
            </a:r>
            <a:r>
              <a:rPr lang="fr-FR" sz="2000" dirty="0" err="1">
                <a:solidFill>
                  <a:srgbClr val="3F3F3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tấn</a:t>
            </a:r>
            <a:r>
              <a:rPr lang="fr-FR" sz="2000" dirty="0">
                <a:solidFill>
                  <a:srgbClr val="3F3F3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3F3F3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hàng</a:t>
            </a:r>
            <a:r>
              <a:rPr lang="en-US" sz="2000">
                <a:latin typeface="Arial" panose="020B0604020202020204" pitchFamily="34" charset="0"/>
                <a:ea typeface="Calibri" panose="020F0502020204030204" pitchFamily="34" charset="0"/>
              </a:rPr>
              <a:t>	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  <a:sym typeface="Arial"/>
            </a:endParaRPr>
          </a:p>
        </p:txBody>
      </p:sp>
      <p:pic>
        <p:nvPicPr>
          <p:cNvPr id="70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71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3692009" y="3754140"/>
            <a:ext cx="853046" cy="742494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7740238" y="3703485"/>
            <a:ext cx="850122" cy="757381"/>
          </a:xfrm>
          <a:prstGeom prst="rect">
            <a:avLst/>
          </a:prstGeom>
        </p:spPr>
      </p:pic>
      <p:pic>
        <p:nvPicPr>
          <p:cNvPr id="73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3701524" y="2660570"/>
            <a:ext cx="850122" cy="757381"/>
          </a:xfrm>
          <a:prstGeom prst="rect">
            <a:avLst/>
          </a:prstGeom>
        </p:spPr>
      </p:pic>
      <p:pic>
        <p:nvPicPr>
          <p:cNvPr id="74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7587845" y="2591526"/>
            <a:ext cx="850122" cy="757381"/>
          </a:xfrm>
          <a:prstGeom prst="rect">
            <a:avLst/>
          </a:prstGeom>
        </p:spPr>
      </p:pic>
      <p:pic>
        <p:nvPicPr>
          <p:cNvPr id="75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7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35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62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862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862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</p:childTnLst>
        </p:cTn>
      </p:par>
    </p:tnLst>
    <p:bldLst>
      <p:bldP spid="66" grpId="1" animBg="1"/>
      <p:bldP spid="67" grpId="1" animBg="1"/>
      <p:bldP spid="68" grpId="1" animBg="1"/>
      <p:bldP spid="69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ounded Rectangle 59"/>
          <p:cNvSpPr/>
          <p:nvPr/>
        </p:nvSpPr>
        <p:spPr>
          <a:xfrm>
            <a:off x="768675" y="1371667"/>
            <a:ext cx="2142775" cy="59783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Bài 6.29 (Tr20) 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6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155212" y="317451"/>
            <a:ext cx="2111119" cy="1250838"/>
          </a:xfrm>
          <a:prstGeom prst="rect">
            <a:avLst/>
          </a:prstGeom>
        </p:spPr>
      </p:pic>
      <p:sp>
        <p:nvSpPr>
          <p:cNvPr id="5" name="Google Shape;2846;p57"/>
          <p:cNvSpPr txBox="1">
            <a:spLocks noGrp="1"/>
          </p:cNvSpPr>
          <p:nvPr>
            <p:ph type="title"/>
          </p:nvPr>
        </p:nvSpPr>
        <p:spPr>
          <a:xfrm>
            <a:off x="3119847" y="409652"/>
            <a:ext cx="2951768" cy="797305"/>
          </a:xfrm>
          <a:prstGeom prst="rect">
            <a:avLst/>
          </a:prstGeom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3000" b="1" dirty="0" smtClean="0">
                <a:latin typeface="+mj-lt"/>
              </a:rPr>
              <a:t>VẬN DỤNG</a:t>
            </a:r>
            <a:endParaRPr sz="3000" b="1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3847" y="1991446"/>
            <a:ext cx="76078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thau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pha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chế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kẽm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 : 4.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kẽm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thiết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xuất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150 kg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thau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212" y="3011832"/>
            <a:ext cx="2308098" cy="16525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d"/>
      </p:transition>
    </mc:Choice>
    <mc:Fallback xmlns="">
      <p:transition spd="med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00337" y="1960563"/>
            <a:ext cx="1732005" cy="34938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99641" y="245172"/>
            <a:ext cx="924128" cy="40011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C00000"/>
                </a:solidFill>
              </a:rPr>
              <a:t>Giải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971" y="733064"/>
            <a:ext cx="7153018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Gọi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kẽm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thiết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xuất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150kg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thau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lượt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là: x (kg)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y (kg).</a:t>
            </a:r>
            <a:endParaRPr lang="en-US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Theo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: x : y  = 6 : 4</a:t>
            </a:r>
            <a:r>
              <a:rPr lang="fr-FR" sz="2000" dirty="0" smtClean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69886" y="3511829"/>
            <a:ext cx="77839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2000" dirty="0" err="1" smtClean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Vậy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 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khối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kẽm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thiết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lần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lượt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90 kg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60 kg.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735757" y="2287336"/>
                <a:ext cx="3635739" cy="6819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000" i="1">
                          <a:latin typeface="Cambria Math" panose="02040503050406030204" pitchFamily="18" charset="0"/>
                        </a:rPr>
                        <m:t> 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6+4</m:t>
                          </m:r>
                        </m:den>
                      </m:f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150</m:t>
                          </m:r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000">
                          <a:latin typeface="Cambria Math" panose="02040503050406030204" pitchFamily="18" charset="0"/>
                        </a:rPr>
                        <m:t>=15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757" y="2287336"/>
                <a:ext cx="3635739" cy="6819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765020" y="3111719"/>
                <a:ext cx="232217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=90;</m:t>
                      </m:r>
                      <m:r>
                        <m:rPr>
                          <m:nor/>
                        </m:rPr>
                        <a:rPr lang="en-US" sz="2000" i="1">
                          <a:latin typeface="Cambria Math" panose="02040503050406030204" pitchFamily="18" charset="0"/>
                        </a:rPr>
                        <m:t>  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000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60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020" y="3111719"/>
                <a:ext cx="2322174" cy="400110"/>
              </a:xfrm>
              <a:prstGeom prst="rect">
                <a:avLst/>
              </a:prstGeom>
              <a:blipFill>
                <a:blip r:embed="rId4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695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3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/>
          <p:cNvSpPr/>
          <p:nvPr/>
        </p:nvSpPr>
        <p:spPr>
          <a:xfrm>
            <a:off x="790388" y="948346"/>
            <a:ext cx="2307514" cy="573932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Bài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6.30 </a:t>
            </a:r>
            <a:r>
              <a:rPr lang="en-US" sz="2000" b="1" dirty="0">
                <a:solidFill>
                  <a:schemeClr val="bg1"/>
                </a:solidFill>
              </a:rPr>
              <a:t>(Tr20)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78" y="3807404"/>
            <a:ext cx="429564" cy="9696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101" y="195728"/>
            <a:ext cx="1009497" cy="410537"/>
          </a:xfrm>
          <a:prstGeom prst="rect">
            <a:avLst/>
          </a:prstGeom>
        </p:spPr>
      </p:pic>
      <p:sp>
        <p:nvSpPr>
          <p:cNvPr id="9" name="Google Shape;2846;p57"/>
          <p:cNvSpPr txBox="1">
            <a:spLocks noGrp="1"/>
          </p:cNvSpPr>
          <p:nvPr>
            <p:ph type="title"/>
          </p:nvPr>
        </p:nvSpPr>
        <p:spPr>
          <a:xfrm>
            <a:off x="3097902" y="310921"/>
            <a:ext cx="2951768" cy="797305"/>
          </a:xfrm>
          <a:prstGeom prst="rect">
            <a:avLst/>
          </a:prstGeom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3000" b="1" dirty="0" smtClean="0">
                <a:latin typeface="+mj-lt"/>
              </a:rPr>
              <a:t>VẬN DỤNG</a:t>
            </a:r>
            <a:endParaRPr sz="3000" b="1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9804" y="1573483"/>
            <a:ext cx="75862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thợ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lành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nghề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12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thợ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8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thợ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mất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bao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thợ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lành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nghề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48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giờ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026" y="3489016"/>
            <a:ext cx="1963248" cy="109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16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985100" y="351682"/>
            <a:ext cx="1274323" cy="408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Giải</a:t>
            </a:r>
            <a:endParaRPr kumimoji="0" lang="en-US" sz="2000" b="1" i="0" u="sng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8751">
            <a:off x="614976" y="95021"/>
            <a:ext cx="582326" cy="6441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921" y="3518982"/>
            <a:ext cx="560068" cy="126426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55305" y="901373"/>
            <a:ext cx="7940650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Gọi</a:t>
            </a:r>
            <a:r>
              <a:rPr lang="en-US" sz="20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en-US" sz="20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gian</a:t>
            </a:r>
            <a:r>
              <a:rPr lang="en-US" sz="20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20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20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sách</a:t>
            </a:r>
            <a:r>
              <a:rPr lang="en-US" sz="20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20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thợ</a:t>
            </a:r>
            <a:r>
              <a:rPr lang="en-US" sz="20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lang="en-US" sz="20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hoàn</a:t>
            </a:r>
            <a:r>
              <a:rPr lang="en-US" sz="20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20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lang="en-US" sz="20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0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x (</a:t>
            </a:r>
            <a:r>
              <a:rPr lang="en-US" sz="2000" dirty="0" err="1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giờ</a:t>
            </a:r>
            <a:r>
              <a:rPr lang="en-US" sz="20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, x &gt; 0</a:t>
            </a:r>
            <a:r>
              <a:rPr lang="en-US" sz="2000" dirty="0" smtClean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383189" y="1860559"/>
                <a:ext cx="1160702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48</m:t>
                          </m:r>
                        </m:den>
                      </m:f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3189" y="1860559"/>
                <a:ext cx="1160702" cy="6705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655305" y="3323293"/>
            <a:ext cx="8133496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000" dirty="0" err="1" smtClean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Vậy</a:t>
            </a:r>
            <a:r>
              <a:rPr lang="en-US" sz="2000" dirty="0" smtClean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thợ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phải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mất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72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giờ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hoàn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168671" y="2675861"/>
                <a:ext cx="2315121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en-US" sz="2000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48.12</m:t>
                          </m:r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000">
                          <a:latin typeface="Cambria Math" panose="02040503050406030204" pitchFamily="18" charset="0"/>
                        </a:rPr>
                        <m:t>=72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671" y="2675861"/>
                <a:ext cx="2315121" cy="6705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655305" y="1896501"/>
            <a:ext cx="189186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Theo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en-US" sz="2000" i="1" dirty="0">
              <a:solidFill>
                <a:srgbClr val="333333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88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trips dir="ld"/>
      </p:transition>
    </mc:Choice>
    <mc:Fallback xmlns="">
      <p:transition spd="med">
        <p:strips dir="l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8" grpId="0"/>
      <p:bldP spid="9" grpId="0"/>
      <p:bldP spid="11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33"/>
          <p:cNvSpPr txBox="1">
            <a:spLocks noGrp="1"/>
          </p:cNvSpPr>
          <p:nvPr>
            <p:ph type="title"/>
          </p:nvPr>
        </p:nvSpPr>
        <p:spPr>
          <a:xfrm>
            <a:off x="596181" y="605481"/>
            <a:ext cx="77175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smtClean="0">
                <a:solidFill>
                  <a:schemeClr val="accent5">
                    <a:lumMod val="25000"/>
                  </a:schemeClr>
                </a:solidFill>
                <a:latin typeface="+mn-lt"/>
              </a:rPr>
              <a:t>HƯỚNG DẪN VỀ NHÀ</a:t>
            </a:r>
            <a:endParaRPr sz="3000" b="1" dirty="0">
              <a:solidFill>
                <a:schemeClr val="accent5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985" name="Google Shape;985;p33"/>
          <p:cNvSpPr txBox="1"/>
          <p:nvPr/>
        </p:nvSpPr>
        <p:spPr>
          <a:xfrm>
            <a:off x="2585032" y="2700472"/>
            <a:ext cx="2057474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Grand Hotel"/>
                <a:cs typeface="Grand Hotel"/>
                <a:sym typeface="Grand Hotel"/>
              </a:rPr>
              <a:t>01</a:t>
            </a:r>
            <a:endParaRPr sz="2400" b="1" dirty="0">
              <a:solidFill>
                <a:schemeClr val="accent2">
                  <a:lumMod val="50000"/>
                </a:schemeClr>
              </a:solidFill>
              <a:latin typeface="+mn-lt"/>
              <a:ea typeface="Grand Hotel"/>
              <a:cs typeface="Grand Hotel"/>
              <a:sym typeface="Grand Hotel"/>
            </a:endParaRPr>
          </a:p>
        </p:txBody>
      </p:sp>
      <p:sp>
        <p:nvSpPr>
          <p:cNvPr id="988" name="Google Shape;988;p33"/>
          <p:cNvSpPr txBox="1"/>
          <p:nvPr/>
        </p:nvSpPr>
        <p:spPr>
          <a:xfrm>
            <a:off x="5356637" y="2118974"/>
            <a:ext cx="2282100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Grand Hotel"/>
                <a:cs typeface="Grand Hotel"/>
                <a:sym typeface="Grand Hotel"/>
              </a:rPr>
              <a:t>02</a:t>
            </a:r>
            <a:endParaRPr sz="2400" b="1" dirty="0">
              <a:solidFill>
                <a:schemeClr val="accent2">
                  <a:lumMod val="50000"/>
                </a:schemeClr>
              </a:solidFill>
              <a:latin typeface="+mn-lt"/>
              <a:ea typeface="Grand Hotel"/>
              <a:cs typeface="Grand Hotel"/>
              <a:sym typeface="Grand Hotel"/>
            </a:endParaRPr>
          </a:p>
        </p:txBody>
      </p:sp>
      <p:sp>
        <p:nvSpPr>
          <p:cNvPr id="993" name="Google Shape;993;p33"/>
          <p:cNvSpPr/>
          <p:nvPr/>
        </p:nvSpPr>
        <p:spPr>
          <a:xfrm>
            <a:off x="676452" y="2414200"/>
            <a:ext cx="771900" cy="7719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4" name="Google Shape;994;p33"/>
          <p:cNvGrpSpPr/>
          <p:nvPr/>
        </p:nvGrpSpPr>
        <p:grpSpPr>
          <a:xfrm>
            <a:off x="2671264" y="2238267"/>
            <a:ext cx="373983" cy="363622"/>
            <a:chOff x="3512070" y="1956222"/>
            <a:chExt cx="373983" cy="363622"/>
          </a:xfrm>
        </p:grpSpPr>
        <p:sp>
          <p:nvSpPr>
            <p:cNvPr id="995" name="Google Shape;995;p33"/>
            <p:cNvSpPr/>
            <p:nvPr/>
          </p:nvSpPr>
          <p:spPr>
            <a:xfrm>
              <a:off x="3547316" y="2232314"/>
              <a:ext cx="316069" cy="53841"/>
            </a:xfrm>
            <a:custGeom>
              <a:avLst/>
              <a:gdLst/>
              <a:ahLst/>
              <a:cxnLst/>
              <a:rect l="l" t="t" r="r" b="b"/>
              <a:pathLst>
                <a:path w="21110" h="3596" extrusionOk="0">
                  <a:moveTo>
                    <a:pt x="1809" y="1"/>
                  </a:moveTo>
                  <a:cubicBezTo>
                    <a:pt x="800" y="1"/>
                    <a:pt x="1" y="799"/>
                    <a:pt x="1" y="1788"/>
                  </a:cubicBezTo>
                  <a:cubicBezTo>
                    <a:pt x="1" y="2776"/>
                    <a:pt x="800" y="3596"/>
                    <a:pt x="1809" y="3596"/>
                  </a:cubicBezTo>
                  <a:lnTo>
                    <a:pt x="21109" y="3596"/>
                  </a:lnTo>
                  <a:lnTo>
                    <a:pt x="211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3"/>
            <p:cNvSpPr/>
            <p:nvPr/>
          </p:nvSpPr>
          <p:spPr>
            <a:xfrm>
              <a:off x="3548903" y="2232314"/>
              <a:ext cx="314482" cy="53841"/>
            </a:xfrm>
            <a:custGeom>
              <a:avLst/>
              <a:gdLst/>
              <a:ahLst/>
              <a:cxnLst/>
              <a:rect l="l" t="t" r="r" b="b"/>
              <a:pathLst>
                <a:path w="21004" h="3596" extrusionOk="0">
                  <a:moveTo>
                    <a:pt x="19805" y="1"/>
                  </a:moveTo>
                  <a:lnTo>
                    <a:pt x="19805" y="1640"/>
                  </a:lnTo>
                  <a:cubicBezTo>
                    <a:pt x="19805" y="2061"/>
                    <a:pt x="19469" y="2397"/>
                    <a:pt x="19048" y="2397"/>
                  </a:cubicBezTo>
                  <a:lnTo>
                    <a:pt x="0" y="2397"/>
                  </a:lnTo>
                  <a:cubicBezTo>
                    <a:pt x="252" y="3112"/>
                    <a:pt x="925" y="3596"/>
                    <a:pt x="1703" y="3596"/>
                  </a:cubicBezTo>
                  <a:lnTo>
                    <a:pt x="21003" y="3596"/>
                  </a:lnTo>
                  <a:lnTo>
                    <a:pt x="21003" y="1"/>
                  </a:lnTo>
                  <a:close/>
                </a:path>
              </a:pathLst>
            </a:custGeom>
            <a:solidFill>
              <a:srgbClr val="5D412D">
                <a:alpha val="1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3"/>
            <p:cNvSpPr/>
            <p:nvPr/>
          </p:nvSpPr>
          <p:spPr>
            <a:xfrm>
              <a:off x="3515215" y="2198312"/>
              <a:ext cx="370524" cy="121217"/>
            </a:xfrm>
            <a:custGeom>
              <a:avLst/>
              <a:gdLst/>
              <a:ahLst/>
              <a:cxnLst/>
              <a:rect l="l" t="t" r="r" b="b"/>
              <a:pathLst>
                <a:path w="24747" h="8096" extrusionOk="0">
                  <a:moveTo>
                    <a:pt x="3953" y="1"/>
                  </a:moveTo>
                  <a:cubicBezTo>
                    <a:pt x="1746" y="64"/>
                    <a:pt x="0" y="1851"/>
                    <a:pt x="0" y="4038"/>
                  </a:cubicBezTo>
                  <a:cubicBezTo>
                    <a:pt x="0" y="6245"/>
                    <a:pt x="1746" y="8032"/>
                    <a:pt x="3953" y="8095"/>
                  </a:cubicBezTo>
                  <a:lnTo>
                    <a:pt x="24010" y="8095"/>
                  </a:lnTo>
                  <a:cubicBezTo>
                    <a:pt x="24410" y="8095"/>
                    <a:pt x="24746" y="7759"/>
                    <a:pt x="24746" y="7338"/>
                  </a:cubicBezTo>
                  <a:lnTo>
                    <a:pt x="24746" y="6582"/>
                  </a:lnTo>
                  <a:cubicBezTo>
                    <a:pt x="24746" y="6182"/>
                    <a:pt x="24410" y="5846"/>
                    <a:pt x="24010" y="5846"/>
                  </a:cubicBezTo>
                  <a:lnTo>
                    <a:pt x="3953" y="5867"/>
                  </a:lnTo>
                  <a:cubicBezTo>
                    <a:pt x="2965" y="5867"/>
                    <a:pt x="2166" y="5068"/>
                    <a:pt x="2145" y="4101"/>
                  </a:cubicBezTo>
                  <a:cubicBezTo>
                    <a:pt x="2145" y="3070"/>
                    <a:pt x="2965" y="2251"/>
                    <a:pt x="3995" y="2251"/>
                  </a:cubicBezTo>
                  <a:lnTo>
                    <a:pt x="24010" y="2251"/>
                  </a:lnTo>
                  <a:cubicBezTo>
                    <a:pt x="24410" y="2251"/>
                    <a:pt x="24746" y="1914"/>
                    <a:pt x="24746" y="1515"/>
                  </a:cubicBezTo>
                  <a:lnTo>
                    <a:pt x="24746" y="758"/>
                  </a:lnTo>
                  <a:cubicBezTo>
                    <a:pt x="24746" y="337"/>
                    <a:pt x="24410" y="1"/>
                    <a:pt x="24010" y="1"/>
                  </a:cubicBezTo>
                  <a:close/>
                </a:path>
              </a:pathLst>
            </a:custGeom>
            <a:solidFill>
              <a:srgbClr val="EDB6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3"/>
            <p:cNvSpPr/>
            <p:nvPr/>
          </p:nvSpPr>
          <p:spPr>
            <a:xfrm>
              <a:off x="3864628" y="2198626"/>
              <a:ext cx="21426" cy="33703"/>
            </a:xfrm>
            <a:custGeom>
              <a:avLst/>
              <a:gdLst/>
              <a:ahLst/>
              <a:cxnLst/>
              <a:rect l="l" t="t" r="r" b="b"/>
              <a:pathLst>
                <a:path w="1431" h="2251" extrusionOk="0">
                  <a:moveTo>
                    <a:pt x="0" y="1"/>
                  </a:moveTo>
                  <a:lnTo>
                    <a:pt x="0" y="2251"/>
                  </a:lnTo>
                  <a:lnTo>
                    <a:pt x="673" y="2251"/>
                  </a:lnTo>
                  <a:cubicBezTo>
                    <a:pt x="1094" y="2251"/>
                    <a:pt x="1430" y="1914"/>
                    <a:pt x="1430" y="1494"/>
                  </a:cubicBezTo>
                  <a:lnTo>
                    <a:pt x="1430" y="758"/>
                  </a:lnTo>
                  <a:cubicBezTo>
                    <a:pt x="1430" y="337"/>
                    <a:pt x="1094" y="1"/>
                    <a:pt x="673" y="1"/>
                  </a:cubicBezTo>
                  <a:close/>
                </a:path>
              </a:pathLst>
            </a:custGeom>
            <a:solidFill>
              <a:srgbClr val="5D412D">
                <a:alpha val="1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3"/>
            <p:cNvSpPr/>
            <p:nvPr/>
          </p:nvSpPr>
          <p:spPr>
            <a:xfrm>
              <a:off x="3864628" y="2286141"/>
              <a:ext cx="21426" cy="33703"/>
            </a:xfrm>
            <a:custGeom>
              <a:avLst/>
              <a:gdLst/>
              <a:ahLst/>
              <a:cxnLst/>
              <a:rect l="l" t="t" r="r" b="b"/>
              <a:pathLst>
                <a:path w="1431" h="2251" extrusionOk="0">
                  <a:moveTo>
                    <a:pt x="0" y="1"/>
                  </a:moveTo>
                  <a:lnTo>
                    <a:pt x="0" y="2250"/>
                  </a:lnTo>
                  <a:lnTo>
                    <a:pt x="673" y="2250"/>
                  </a:lnTo>
                  <a:cubicBezTo>
                    <a:pt x="1094" y="2229"/>
                    <a:pt x="1430" y="1914"/>
                    <a:pt x="1430" y="1493"/>
                  </a:cubicBezTo>
                  <a:lnTo>
                    <a:pt x="1430" y="737"/>
                  </a:lnTo>
                  <a:cubicBezTo>
                    <a:pt x="1430" y="337"/>
                    <a:pt x="1094" y="1"/>
                    <a:pt x="673" y="1"/>
                  </a:cubicBezTo>
                  <a:close/>
                </a:path>
              </a:pathLst>
            </a:custGeom>
            <a:solidFill>
              <a:srgbClr val="5D412D">
                <a:alpha val="1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3"/>
            <p:cNvSpPr/>
            <p:nvPr/>
          </p:nvSpPr>
          <p:spPr>
            <a:xfrm>
              <a:off x="3574401" y="2259070"/>
              <a:ext cx="52583" cy="52838"/>
            </a:xfrm>
            <a:custGeom>
              <a:avLst/>
              <a:gdLst/>
              <a:ahLst/>
              <a:cxnLst/>
              <a:rect l="l" t="t" r="r" b="b"/>
              <a:pathLst>
                <a:path w="3512" h="3529" extrusionOk="0">
                  <a:moveTo>
                    <a:pt x="736" y="1"/>
                  </a:moveTo>
                  <a:cubicBezTo>
                    <a:pt x="336" y="1"/>
                    <a:pt x="0" y="337"/>
                    <a:pt x="0" y="758"/>
                  </a:cubicBezTo>
                  <a:lnTo>
                    <a:pt x="0" y="2776"/>
                  </a:lnTo>
                  <a:cubicBezTo>
                    <a:pt x="0" y="3200"/>
                    <a:pt x="343" y="3529"/>
                    <a:pt x="740" y="3529"/>
                  </a:cubicBezTo>
                  <a:cubicBezTo>
                    <a:pt x="835" y="3529"/>
                    <a:pt x="933" y="3510"/>
                    <a:pt x="1030" y="3470"/>
                  </a:cubicBezTo>
                  <a:lnTo>
                    <a:pt x="1787" y="3154"/>
                  </a:lnTo>
                  <a:lnTo>
                    <a:pt x="2460" y="3449"/>
                  </a:lnTo>
                  <a:cubicBezTo>
                    <a:pt x="2560" y="3490"/>
                    <a:pt x="2662" y="3510"/>
                    <a:pt x="2760" y="3510"/>
                  </a:cubicBezTo>
                  <a:cubicBezTo>
                    <a:pt x="3160" y="3510"/>
                    <a:pt x="3511" y="3193"/>
                    <a:pt x="3511" y="2755"/>
                  </a:cubicBezTo>
                  <a:lnTo>
                    <a:pt x="3511" y="758"/>
                  </a:lnTo>
                  <a:cubicBezTo>
                    <a:pt x="3511" y="337"/>
                    <a:pt x="3175" y="1"/>
                    <a:pt x="2775" y="1"/>
                  </a:cubicBezTo>
                  <a:close/>
                </a:path>
              </a:pathLst>
            </a:custGeom>
            <a:solidFill>
              <a:srgbClr val="D9E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3"/>
            <p:cNvSpPr/>
            <p:nvPr/>
          </p:nvSpPr>
          <p:spPr>
            <a:xfrm>
              <a:off x="3547316" y="1990239"/>
              <a:ext cx="316069" cy="53841"/>
            </a:xfrm>
            <a:custGeom>
              <a:avLst/>
              <a:gdLst/>
              <a:ahLst/>
              <a:cxnLst/>
              <a:rect l="l" t="t" r="r" b="b"/>
              <a:pathLst>
                <a:path w="21110" h="3596" extrusionOk="0">
                  <a:moveTo>
                    <a:pt x="1809" y="1"/>
                  </a:moveTo>
                  <a:cubicBezTo>
                    <a:pt x="800" y="1"/>
                    <a:pt x="1" y="800"/>
                    <a:pt x="1" y="1788"/>
                  </a:cubicBezTo>
                  <a:cubicBezTo>
                    <a:pt x="1" y="2776"/>
                    <a:pt x="800" y="3596"/>
                    <a:pt x="1809" y="3596"/>
                  </a:cubicBezTo>
                  <a:lnTo>
                    <a:pt x="21109" y="3596"/>
                  </a:lnTo>
                  <a:lnTo>
                    <a:pt x="211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3"/>
            <p:cNvSpPr/>
            <p:nvPr/>
          </p:nvSpPr>
          <p:spPr>
            <a:xfrm>
              <a:off x="3548903" y="1990239"/>
              <a:ext cx="314482" cy="53841"/>
            </a:xfrm>
            <a:custGeom>
              <a:avLst/>
              <a:gdLst/>
              <a:ahLst/>
              <a:cxnLst/>
              <a:rect l="l" t="t" r="r" b="b"/>
              <a:pathLst>
                <a:path w="21004" h="3596" extrusionOk="0">
                  <a:moveTo>
                    <a:pt x="19805" y="1"/>
                  </a:moveTo>
                  <a:lnTo>
                    <a:pt x="19805" y="1641"/>
                  </a:lnTo>
                  <a:cubicBezTo>
                    <a:pt x="19805" y="2061"/>
                    <a:pt x="19469" y="2398"/>
                    <a:pt x="19048" y="2398"/>
                  </a:cubicBezTo>
                  <a:lnTo>
                    <a:pt x="0" y="2398"/>
                  </a:lnTo>
                  <a:cubicBezTo>
                    <a:pt x="252" y="3112"/>
                    <a:pt x="925" y="3596"/>
                    <a:pt x="1703" y="3596"/>
                  </a:cubicBezTo>
                  <a:lnTo>
                    <a:pt x="21003" y="3596"/>
                  </a:lnTo>
                  <a:lnTo>
                    <a:pt x="21003" y="1"/>
                  </a:lnTo>
                  <a:close/>
                </a:path>
              </a:pathLst>
            </a:custGeom>
            <a:solidFill>
              <a:srgbClr val="5D412D">
                <a:alpha val="1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3"/>
            <p:cNvSpPr/>
            <p:nvPr/>
          </p:nvSpPr>
          <p:spPr>
            <a:xfrm>
              <a:off x="3512070" y="1956222"/>
              <a:ext cx="373669" cy="121247"/>
            </a:xfrm>
            <a:custGeom>
              <a:avLst/>
              <a:gdLst/>
              <a:ahLst/>
              <a:cxnLst/>
              <a:rect l="l" t="t" r="r" b="b"/>
              <a:pathLst>
                <a:path w="24957" h="8098" extrusionOk="0">
                  <a:moveTo>
                    <a:pt x="4049" y="1"/>
                  </a:moveTo>
                  <a:cubicBezTo>
                    <a:pt x="1829" y="1"/>
                    <a:pt x="0" y="1806"/>
                    <a:pt x="0" y="4039"/>
                  </a:cubicBezTo>
                  <a:cubicBezTo>
                    <a:pt x="0" y="6284"/>
                    <a:pt x="1850" y="8097"/>
                    <a:pt x="4086" y="8097"/>
                  </a:cubicBezTo>
                  <a:cubicBezTo>
                    <a:pt x="4112" y="8097"/>
                    <a:pt x="4137" y="8097"/>
                    <a:pt x="4163" y="8097"/>
                  </a:cubicBezTo>
                  <a:lnTo>
                    <a:pt x="24220" y="8097"/>
                  </a:lnTo>
                  <a:cubicBezTo>
                    <a:pt x="24620" y="8097"/>
                    <a:pt x="24956" y="7760"/>
                    <a:pt x="24956" y="7340"/>
                  </a:cubicBezTo>
                  <a:lnTo>
                    <a:pt x="24956" y="6583"/>
                  </a:lnTo>
                  <a:cubicBezTo>
                    <a:pt x="24956" y="6183"/>
                    <a:pt x="24620" y="5847"/>
                    <a:pt x="24220" y="5847"/>
                  </a:cubicBezTo>
                  <a:lnTo>
                    <a:pt x="4163" y="5847"/>
                  </a:lnTo>
                  <a:lnTo>
                    <a:pt x="4163" y="5868"/>
                  </a:lnTo>
                  <a:cubicBezTo>
                    <a:pt x="3175" y="5847"/>
                    <a:pt x="2376" y="5069"/>
                    <a:pt x="2355" y="4102"/>
                  </a:cubicBezTo>
                  <a:cubicBezTo>
                    <a:pt x="2355" y="3072"/>
                    <a:pt x="3175" y="2252"/>
                    <a:pt x="4205" y="2252"/>
                  </a:cubicBezTo>
                  <a:lnTo>
                    <a:pt x="24220" y="2252"/>
                  </a:lnTo>
                  <a:cubicBezTo>
                    <a:pt x="24620" y="2252"/>
                    <a:pt x="24956" y="1915"/>
                    <a:pt x="24956" y="1495"/>
                  </a:cubicBezTo>
                  <a:lnTo>
                    <a:pt x="24956" y="759"/>
                  </a:lnTo>
                  <a:cubicBezTo>
                    <a:pt x="24956" y="339"/>
                    <a:pt x="24620" y="2"/>
                    <a:pt x="24220" y="2"/>
                  </a:cubicBezTo>
                  <a:lnTo>
                    <a:pt x="4163" y="2"/>
                  </a:lnTo>
                  <a:cubicBezTo>
                    <a:pt x="4125" y="1"/>
                    <a:pt x="4087" y="1"/>
                    <a:pt x="4049" y="1"/>
                  </a:cubicBezTo>
                  <a:close/>
                </a:path>
              </a:pathLst>
            </a:custGeom>
            <a:solidFill>
              <a:srgbClr val="84B6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3"/>
            <p:cNvSpPr/>
            <p:nvPr/>
          </p:nvSpPr>
          <p:spPr>
            <a:xfrm>
              <a:off x="3864628" y="1956566"/>
              <a:ext cx="21426" cy="33688"/>
            </a:xfrm>
            <a:custGeom>
              <a:avLst/>
              <a:gdLst/>
              <a:ahLst/>
              <a:cxnLst/>
              <a:rect l="l" t="t" r="r" b="b"/>
              <a:pathLst>
                <a:path w="1431" h="2250" extrusionOk="0">
                  <a:moveTo>
                    <a:pt x="0" y="0"/>
                  </a:moveTo>
                  <a:lnTo>
                    <a:pt x="0" y="2250"/>
                  </a:lnTo>
                  <a:lnTo>
                    <a:pt x="673" y="2250"/>
                  </a:lnTo>
                  <a:cubicBezTo>
                    <a:pt x="1094" y="2250"/>
                    <a:pt x="1430" y="1913"/>
                    <a:pt x="1430" y="1493"/>
                  </a:cubicBezTo>
                  <a:lnTo>
                    <a:pt x="1430" y="757"/>
                  </a:lnTo>
                  <a:cubicBezTo>
                    <a:pt x="1430" y="337"/>
                    <a:pt x="1094" y="0"/>
                    <a:pt x="673" y="0"/>
                  </a:cubicBezTo>
                  <a:close/>
                </a:path>
              </a:pathLst>
            </a:custGeom>
            <a:solidFill>
              <a:srgbClr val="5D412D">
                <a:alpha val="1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3"/>
            <p:cNvSpPr/>
            <p:nvPr/>
          </p:nvSpPr>
          <p:spPr>
            <a:xfrm>
              <a:off x="3864628" y="2044065"/>
              <a:ext cx="21426" cy="33703"/>
            </a:xfrm>
            <a:custGeom>
              <a:avLst/>
              <a:gdLst/>
              <a:ahLst/>
              <a:cxnLst/>
              <a:rect l="l" t="t" r="r" b="b"/>
              <a:pathLst>
                <a:path w="1431" h="2251" extrusionOk="0">
                  <a:moveTo>
                    <a:pt x="0" y="1"/>
                  </a:moveTo>
                  <a:lnTo>
                    <a:pt x="0" y="2251"/>
                  </a:lnTo>
                  <a:lnTo>
                    <a:pt x="673" y="2251"/>
                  </a:lnTo>
                  <a:cubicBezTo>
                    <a:pt x="1094" y="2251"/>
                    <a:pt x="1430" y="1914"/>
                    <a:pt x="1430" y="1494"/>
                  </a:cubicBezTo>
                  <a:lnTo>
                    <a:pt x="1430" y="737"/>
                  </a:lnTo>
                  <a:cubicBezTo>
                    <a:pt x="1430" y="337"/>
                    <a:pt x="1094" y="1"/>
                    <a:pt x="673" y="1"/>
                  </a:cubicBezTo>
                  <a:close/>
                </a:path>
              </a:pathLst>
            </a:custGeom>
            <a:solidFill>
              <a:srgbClr val="5D412D">
                <a:alpha val="1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3"/>
            <p:cNvSpPr/>
            <p:nvPr/>
          </p:nvSpPr>
          <p:spPr>
            <a:xfrm>
              <a:off x="3574401" y="2016995"/>
              <a:ext cx="52583" cy="52733"/>
            </a:xfrm>
            <a:custGeom>
              <a:avLst/>
              <a:gdLst/>
              <a:ahLst/>
              <a:cxnLst/>
              <a:rect l="l" t="t" r="r" b="b"/>
              <a:pathLst>
                <a:path w="3512" h="3522" extrusionOk="0">
                  <a:moveTo>
                    <a:pt x="736" y="1"/>
                  </a:moveTo>
                  <a:cubicBezTo>
                    <a:pt x="336" y="1"/>
                    <a:pt x="0" y="337"/>
                    <a:pt x="0" y="758"/>
                  </a:cubicBezTo>
                  <a:lnTo>
                    <a:pt x="0" y="2776"/>
                  </a:lnTo>
                  <a:cubicBezTo>
                    <a:pt x="0" y="3205"/>
                    <a:pt x="349" y="3521"/>
                    <a:pt x="752" y="3521"/>
                  </a:cubicBezTo>
                  <a:cubicBezTo>
                    <a:pt x="843" y="3521"/>
                    <a:pt x="937" y="3505"/>
                    <a:pt x="1030" y="3470"/>
                  </a:cubicBezTo>
                  <a:lnTo>
                    <a:pt x="1787" y="3155"/>
                  </a:lnTo>
                  <a:lnTo>
                    <a:pt x="2460" y="3449"/>
                  </a:lnTo>
                  <a:cubicBezTo>
                    <a:pt x="2560" y="3491"/>
                    <a:pt x="2662" y="3510"/>
                    <a:pt x="2760" y="3510"/>
                  </a:cubicBezTo>
                  <a:cubicBezTo>
                    <a:pt x="3160" y="3510"/>
                    <a:pt x="3511" y="3193"/>
                    <a:pt x="3511" y="2755"/>
                  </a:cubicBezTo>
                  <a:lnTo>
                    <a:pt x="3511" y="758"/>
                  </a:lnTo>
                  <a:cubicBezTo>
                    <a:pt x="3511" y="337"/>
                    <a:pt x="3175" y="1"/>
                    <a:pt x="2775" y="1"/>
                  </a:cubicBezTo>
                  <a:close/>
                </a:path>
              </a:pathLst>
            </a:custGeom>
            <a:solidFill>
              <a:srgbClr val="EDB6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3"/>
            <p:cNvSpPr/>
            <p:nvPr/>
          </p:nvSpPr>
          <p:spPr>
            <a:xfrm>
              <a:off x="3536311" y="2111127"/>
              <a:ext cx="315740" cy="53841"/>
            </a:xfrm>
            <a:custGeom>
              <a:avLst/>
              <a:gdLst/>
              <a:ahLst/>
              <a:cxnLst/>
              <a:rect l="l" t="t" r="r" b="b"/>
              <a:pathLst>
                <a:path w="21088" h="3596" extrusionOk="0">
                  <a:moveTo>
                    <a:pt x="0" y="0"/>
                  </a:moveTo>
                  <a:lnTo>
                    <a:pt x="0" y="3595"/>
                  </a:lnTo>
                  <a:lnTo>
                    <a:pt x="19300" y="3595"/>
                  </a:lnTo>
                  <a:cubicBezTo>
                    <a:pt x="20289" y="3595"/>
                    <a:pt x="21088" y="2796"/>
                    <a:pt x="21088" y="1808"/>
                  </a:cubicBezTo>
                  <a:cubicBezTo>
                    <a:pt x="21088" y="820"/>
                    <a:pt x="20289" y="0"/>
                    <a:pt x="19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3"/>
            <p:cNvSpPr/>
            <p:nvPr/>
          </p:nvSpPr>
          <p:spPr>
            <a:xfrm>
              <a:off x="3536311" y="2111127"/>
              <a:ext cx="315740" cy="53841"/>
            </a:xfrm>
            <a:custGeom>
              <a:avLst/>
              <a:gdLst/>
              <a:ahLst/>
              <a:cxnLst/>
              <a:rect l="l" t="t" r="r" b="b"/>
              <a:pathLst>
                <a:path w="21088" h="3596" extrusionOk="0">
                  <a:moveTo>
                    <a:pt x="19279" y="0"/>
                  </a:moveTo>
                  <a:cubicBezTo>
                    <a:pt x="19679" y="1178"/>
                    <a:pt x="18817" y="2397"/>
                    <a:pt x="17576" y="2397"/>
                  </a:cubicBezTo>
                  <a:lnTo>
                    <a:pt x="0" y="2397"/>
                  </a:lnTo>
                  <a:lnTo>
                    <a:pt x="0" y="3595"/>
                  </a:lnTo>
                  <a:lnTo>
                    <a:pt x="19300" y="3595"/>
                  </a:lnTo>
                  <a:cubicBezTo>
                    <a:pt x="20289" y="3595"/>
                    <a:pt x="21088" y="2796"/>
                    <a:pt x="21088" y="1808"/>
                  </a:cubicBezTo>
                  <a:cubicBezTo>
                    <a:pt x="21088" y="820"/>
                    <a:pt x="20289" y="0"/>
                    <a:pt x="19300" y="0"/>
                  </a:cubicBezTo>
                  <a:close/>
                </a:path>
              </a:pathLst>
            </a:custGeom>
            <a:solidFill>
              <a:srgbClr val="5D412D">
                <a:alpha val="1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3"/>
            <p:cNvSpPr/>
            <p:nvPr/>
          </p:nvSpPr>
          <p:spPr>
            <a:xfrm>
              <a:off x="3513642" y="2077439"/>
              <a:ext cx="370509" cy="120888"/>
            </a:xfrm>
            <a:custGeom>
              <a:avLst/>
              <a:gdLst/>
              <a:ahLst/>
              <a:cxnLst/>
              <a:rect l="l" t="t" r="r" b="b"/>
              <a:pathLst>
                <a:path w="24746" h="8074" extrusionOk="0">
                  <a:moveTo>
                    <a:pt x="757" y="1"/>
                  </a:moveTo>
                  <a:cubicBezTo>
                    <a:pt x="337" y="1"/>
                    <a:pt x="0" y="337"/>
                    <a:pt x="0" y="757"/>
                  </a:cubicBezTo>
                  <a:lnTo>
                    <a:pt x="0" y="1493"/>
                  </a:lnTo>
                  <a:cubicBezTo>
                    <a:pt x="0" y="1914"/>
                    <a:pt x="337" y="2250"/>
                    <a:pt x="757" y="2250"/>
                  </a:cubicBezTo>
                  <a:lnTo>
                    <a:pt x="20772" y="2250"/>
                  </a:lnTo>
                  <a:cubicBezTo>
                    <a:pt x="21782" y="2250"/>
                    <a:pt x="22602" y="3070"/>
                    <a:pt x="22602" y="4079"/>
                  </a:cubicBezTo>
                  <a:cubicBezTo>
                    <a:pt x="22602" y="5067"/>
                    <a:pt x="21803" y="5845"/>
                    <a:pt x="20814" y="5845"/>
                  </a:cubicBezTo>
                  <a:lnTo>
                    <a:pt x="20814" y="5824"/>
                  </a:lnTo>
                  <a:lnTo>
                    <a:pt x="757" y="5824"/>
                  </a:lnTo>
                  <a:cubicBezTo>
                    <a:pt x="337" y="5824"/>
                    <a:pt x="0" y="6161"/>
                    <a:pt x="0" y="6581"/>
                  </a:cubicBezTo>
                  <a:lnTo>
                    <a:pt x="0" y="7338"/>
                  </a:lnTo>
                  <a:cubicBezTo>
                    <a:pt x="0" y="7738"/>
                    <a:pt x="337" y="8074"/>
                    <a:pt x="757" y="8074"/>
                  </a:cubicBezTo>
                  <a:lnTo>
                    <a:pt x="20814" y="8074"/>
                  </a:lnTo>
                  <a:cubicBezTo>
                    <a:pt x="23001" y="8032"/>
                    <a:pt x="24746" y="6224"/>
                    <a:pt x="24746" y="4037"/>
                  </a:cubicBezTo>
                  <a:cubicBezTo>
                    <a:pt x="24746" y="1851"/>
                    <a:pt x="23001" y="64"/>
                    <a:pt x="20814" y="1"/>
                  </a:cubicBezTo>
                  <a:close/>
                </a:path>
              </a:pathLst>
            </a:custGeom>
            <a:solidFill>
              <a:srgbClr val="819E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3"/>
            <p:cNvSpPr/>
            <p:nvPr/>
          </p:nvSpPr>
          <p:spPr>
            <a:xfrm>
              <a:off x="3806385" y="2077753"/>
              <a:ext cx="77767" cy="120888"/>
            </a:xfrm>
            <a:custGeom>
              <a:avLst/>
              <a:gdLst/>
              <a:ahLst/>
              <a:cxnLst/>
              <a:rect l="l" t="t" r="r" b="b"/>
              <a:pathLst>
                <a:path w="5194" h="8074" extrusionOk="0">
                  <a:moveTo>
                    <a:pt x="1" y="1"/>
                  </a:moveTo>
                  <a:cubicBezTo>
                    <a:pt x="2188" y="43"/>
                    <a:pt x="3933" y="1851"/>
                    <a:pt x="3933" y="4037"/>
                  </a:cubicBezTo>
                  <a:cubicBezTo>
                    <a:pt x="3933" y="6224"/>
                    <a:pt x="2188" y="8011"/>
                    <a:pt x="1" y="8074"/>
                  </a:cubicBezTo>
                  <a:lnTo>
                    <a:pt x="1262" y="8074"/>
                  </a:lnTo>
                  <a:cubicBezTo>
                    <a:pt x="3449" y="8011"/>
                    <a:pt x="5194" y="6224"/>
                    <a:pt x="5194" y="4037"/>
                  </a:cubicBezTo>
                  <a:cubicBezTo>
                    <a:pt x="5194" y="1851"/>
                    <a:pt x="3449" y="43"/>
                    <a:pt x="1262" y="1"/>
                  </a:cubicBezTo>
                  <a:close/>
                </a:path>
              </a:pathLst>
            </a:custGeom>
            <a:solidFill>
              <a:srgbClr val="5D412D">
                <a:alpha val="1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3"/>
            <p:cNvSpPr/>
            <p:nvPr/>
          </p:nvSpPr>
          <p:spPr>
            <a:xfrm>
              <a:off x="3772397" y="2138182"/>
              <a:ext cx="52898" cy="52568"/>
            </a:xfrm>
            <a:custGeom>
              <a:avLst/>
              <a:gdLst/>
              <a:ahLst/>
              <a:cxnLst/>
              <a:rect l="l" t="t" r="r" b="b"/>
              <a:pathLst>
                <a:path w="3533" h="3511" extrusionOk="0">
                  <a:moveTo>
                    <a:pt x="720" y="0"/>
                  </a:moveTo>
                  <a:cubicBezTo>
                    <a:pt x="317" y="0"/>
                    <a:pt x="0" y="329"/>
                    <a:pt x="0" y="737"/>
                  </a:cubicBezTo>
                  <a:lnTo>
                    <a:pt x="0" y="2734"/>
                  </a:lnTo>
                  <a:cubicBezTo>
                    <a:pt x="0" y="3173"/>
                    <a:pt x="365" y="3489"/>
                    <a:pt x="759" y="3489"/>
                  </a:cubicBezTo>
                  <a:cubicBezTo>
                    <a:pt x="856" y="3489"/>
                    <a:pt x="956" y="3470"/>
                    <a:pt x="1052" y="3428"/>
                  </a:cubicBezTo>
                  <a:lnTo>
                    <a:pt x="1745" y="3134"/>
                  </a:lnTo>
                  <a:lnTo>
                    <a:pt x="2502" y="3449"/>
                  </a:lnTo>
                  <a:cubicBezTo>
                    <a:pt x="2599" y="3491"/>
                    <a:pt x="2697" y="3510"/>
                    <a:pt x="2794" y="3510"/>
                  </a:cubicBezTo>
                  <a:cubicBezTo>
                    <a:pt x="3182" y="3510"/>
                    <a:pt x="3532" y="3197"/>
                    <a:pt x="3532" y="2776"/>
                  </a:cubicBezTo>
                  <a:lnTo>
                    <a:pt x="3532" y="737"/>
                  </a:lnTo>
                  <a:cubicBezTo>
                    <a:pt x="3532" y="349"/>
                    <a:pt x="3215" y="0"/>
                    <a:pt x="2811" y="0"/>
                  </a:cubicBezTo>
                  <a:cubicBezTo>
                    <a:pt x="2799" y="0"/>
                    <a:pt x="2787" y="1"/>
                    <a:pt x="2776" y="1"/>
                  </a:cubicBezTo>
                  <a:lnTo>
                    <a:pt x="757" y="1"/>
                  </a:lnTo>
                  <a:cubicBezTo>
                    <a:pt x="745" y="1"/>
                    <a:pt x="732" y="0"/>
                    <a:pt x="720" y="0"/>
                  </a:cubicBezTo>
                  <a:close/>
                </a:path>
              </a:pathLst>
            </a:custGeom>
            <a:solidFill>
              <a:srgbClr val="FDB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2" name="Google Shape;1012;p33"/>
          <p:cNvSpPr/>
          <p:nvPr/>
        </p:nvSpPr>
        <p:spPr>
          <a:xfrm>
            <a:off x="3045247" y="1852303"/>
            <a:ext cx="771900" cy="7719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33"/>
          <p:cNvSpPr/>
          <p:nvPr/>
        </p:nvSpPr>
        <p:spPr>
          <a:xfrm>
            <a:off x="6116302" y="1314775"/>
            <a:ext cx="771900" cy="7719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4" name="Google Shape;1014;p33"/>
          <p:cNvGrpSpPr/>
          <p:nvPr/>
        </p:nvGrpSpPr>
        <p:grpSpPr>
          <a:xfrm>
            <a:off x="5397587" y="1700725"/>
            <a:ext cx="374897" cy="303155"/>
            <a:chOff x="3952456" y="1524280"/>
            <a:chExt cx="370195" cy="300154"/>
          </a:xfrm>
        </p:grpSpPr>
        <p:sp>
          <p:nvSpPr>
            <p:cNvPr id="1015" name="Google Shape;1015;p33"/>
            <p:cNvSpPr/>
            <p:nvPr/>
          </p:nvSpPr>
          <p:spPr>
            <a:xfrm>
              <a:off x="3952456" y="1550482"/>
              <a:ext cx="370195" cy="248064"/>
            </a:xfrm>
            <a:custGeom>
              <a:avLst/>
              <a:gdLst/>
              <a:ahLst/>
              <a:cxnLst/>
              <a:rect l="l" t="t" r="r" b="b"/>
              <a:pathLst>
                <a:path w="24725" h="16568" extrusionOk="0">
                  <a:moveTo>
                    <a:pt x="484" y="1"/>
                  </a:moveTo>
                  <a:cubicBezTo>
                    <a:pt x="211" y="1"/>
                    <a:pt x="0" y="232"/>
                    <a:pt x="0" y="505"/>
                  </a:cubicBezTo>
                  <a:lnTo>
                    <a:pt x="0" y="16063"/>
                  </a:lnTo>
                  <a:cubicBezTo>
                    <a:pt x="0" y="16337"/>
                    <a:pt x="211" y="16568"/>
                    <a:pt x="484" y="16568"/>
                  </a:cubicBezTo>
                  <a:lnTo>
                    <a:pt x="24241" y="16568"/>
                  </a:lnTo>
                  <a:cubicBezTo>
                    <a:pt x="24515" y="16568"/>
                    <a:pt x="24725" y="16337"/>
                    <a:pt x="24725" y="16063"/>
                  </a:cubicBezTo>
                  <a:lnTo>
                    <a:pt x="24725" y="15138"/>
                  </a:lnTo>
                  <a:lnTo>
                    <a:pt x="24725" y="505"/>
                  </a:lnTo>
                  <a:cubicBezTo>
                    <a:pt x="24725" y="232"/>
                    <a:pt x="24515" y="1"/>
                    <a:pt x="24241" y="1"/>
                  </a:cubicBezTo>
                  <a:close/>
                </a:path>
              </a:pathLst>
            </a:custGeom>
            <a:solidFill>
              <a:srgbClr val="5D41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3"/>
            <p:cNvSpPr/>
            <p:nvPr/>
          </p:nvSpPr>
          <p:spPr>
            <a:xfrm>
              <a:off x="3977955" y="1550482"/>
              <a:ext cx="344697" cy="226669"/>
            </a:xfrm>
            <a:custGeom>
              <a:avLst/>
              <a:gdLst/>
              <a:ahLst/>
              <a:cxnLst/>
              <a:rect l="l" t="t" r="r" b="b"/>
              <a:pathLst>
                <a:path w="23022" h="15139" extrusionOk="0">
                  <a:moveTo>
                    <a:pt x="21" y="1"/>
                  </a:moveTo>
                  <a:lnTo>
                    <a:pt x="21" y="14634"/>
                  </a:lnTo>
                  <a:cubicBezTo>
                    <a:pt x="0" y="14907"/>
                    <a:pt x="232" y="15138"/>
                    <a:pt x="505" y="15138"/>
                  </a:cubicBezTo>
                  <a:lnTo>
                    <a:pt x="23022" y="15138"/>
                  </a:lnTo>
                  <a:lnTo>
                    <a:pt x="23022" y="505"/>
                  </a:lnTo>
                  <a:cubicBezTo>
                    <a:pt x="23022" y="232"/>
                    <a:pt x="22812" y="1"/>
                    <a:pt x="22538" y="1"/>
                  </a:cubicBezTo>
                  <a:close/>
                </a:path>
              </a:pathLst>
            </a:custGeom>
            <a:solidFill>
              <a:srgbClr val="B68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3"/>
            <p:cNvSpPr/>
            <p:nvPr/>
          </p:nvSpPr>
          <p:spPr>
            <a:xfrm>
              <a:off x="3990232" y="1524280"/>
              <a:ext cx="294644" cy="251613"/>
            </a:xfrm>
            <a:custGeom>
              <a:avLst/>
              <a:gdLst/>
              <a:ahLst/>
              <a:cxnLst/>
              <a:rect l="l" t="t" r="r" b="b"/>
              <a:pathLst>
                <a:path w="19679" h="16805" extrusionOk="0">
                  <a:moveTo>
                    <a:pt x="4933" y="0"/>
                  </a:moveTo>
                  <a:cubicBezTo>
                    <a:pt x="3281" y="0"/>
                    <a:pt x="1628" y="347"/>
                    <a:pt x="84" y="1036"/>
                  </a:cubicBezTo>
                  <a:cubicBezTo>
                    <a:pt x="42" y="1057"/>
                    <a:pt x="0" y="1099"/>
                    <a:pt x="0" y="1141"/>
                  </a:cubicBezTo>
                  <a:lnTo>
                    <a:pt x="0" y="16615"/>
                  </a:lnTo>
                  <a:cubicBezTo>
                    <a:pt x="0" y="16688"/>
                    <a:pt x="79" y="16745"/>
                    <a:pt x="142" y="16745"/>
                  </a:cubicBezTo>
                  <a:cubicBezTo>
                    <a:pt x="151" y="16745"/>
                    <a:pt x="160" y="16744"/>
                    <a:pt x="168" y="16741"/>
                  </a:cubicBezTo>
                  <a:cubicBezTo>
                    <a:pt x="1684" y="16071"/>
                    <a:pt x="3301" y="15739"/>
                    <a:pt x="4918" y="15739"/>
                  </a:cubicBezTo>
                  <a:cubicBezTo>
                    <a:pt x="6597" y="15739"/>
                    <a:pt x="8276" y="16097"/>
                    <a:pt x="9840" y="16804"/>
                  </a:cubicBezTo>
                  <a:cubicBezTo>
                    <a:pt x="11404" y="16097"/>
                    <a:pt x="13082" y="15739"/>
                    <a:pt x="14762" y="15739"/>
                  </a:cubicBezTo>
                  <a:cubicBezTo>
                    <a:pt x="16378" y="15739"/>
                    <a:pt x="17995" y="16071"/>
                    <a:pt x="19511" y="16741"/>
                  </a:cubicBezTo>
                  <a:cubicBezTo>
                    <a:pt x="19519" y="16744"/>
                    <a:pt x="19528" y="16745"/>
                    <a:pt x="19537" y="16745"/>
                  </a:cubicBezTo>
                  <a:cubicBezTo>
                    <a:pt x="19600" y="16745"/>
                    <a:pt x="19679" y="16688"/>
                    <a:pt x="19679" y="16615"/>
                  </a:cubicBezTo>
                  <a:lnTo>
                    <a:pt x="19679" y="1141"/>
                  </a:lnTo>
                  <a:cubicBezTo>
                    <a:pt x="19679" y="1099"/>
                    <a:pt x="19637" y="1057"/>
                    <a:pt x="19595" y="1036"/>
                  </a:cubicBezTo>
                  <a:cubicBezTo>
                    <a:pt x="18051" y="347"/>
                    <a:pt x="16398" y="0"/>
                    <a:pt x="14747" y="0"/>
                  </a:cubicBezTo>
                  <a:cubicBezTo>
                    <a:pt x="13071" y="0"/>
                    <a:pt x="11396" y="358"/>
                    <a:pt x="9840" y="1078"/>
                  </a:cubicBezTo>
                  <a:cubicBezTo>
                    <a:pt x="8283" y="358"/>
                    <a:pt x="6609" y="0"/>
                    <a:pt x="4933" y="0"/>
                  </a:cubicBezTo>
                  <a:close/>
                </a:path>
              </a:pathLst>
            </a:custGeom>
            <a:solidFill>
              <a:srgbClr val="FDB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3"/>
            <p:cNvSpPr/>
            <p:nvPr/>
          </p:nvSpPr>
          <p:spPr>
            <a:xfrm>
              <a:off x="4003138" y="1524430"/>
              <a:ext cx="281738" cy="230367"/>
            </a:xfrm>
            <a:custGeom>
              <a:avLst/>
              <a:gdLst/>
              <a:ahLst/>
              <a:cxnLst/>
              <a:rect l="l" t="t" r="r" b="b"/>
              <a:pathLst>
                <a:path w="18817" h="15386" extrusionOk="0">
                  <a:moveTo>
                    <a:pt x="13885" y="1"/>
                  </a:moveTo>
                  <a:cubicBezTo>
                    <a:pt x="12209" y="1"/>
                    <a:pt x="10534" y="358"/>
                    <a:pt x="8978" y="1068"/>
                  </a:cubicBezTo>
                  <a:cubicBezTo>
                    <a:pt x="7423" y="360"/>
                    <a:pt x="5747" y="5"/>
                    <a:pt x="4069" y="5"/>
                  </a:cubicBezTo>
                  <a:cubicBezTo>
                    <a:pt x="2706" y="5"/>
                    <a:pt x="1343" y="239"/>
                    <a:pt x="42" y="711"/>
                  </a:cubicBezTo>
                  <a:lnTo>
                    <a:pt x="0" y="711"/>
                  </a:lnTo>
                  <a:lnTo>
                    <a:pt x="0" y="15196"/>
                  </a:lnTo>
                  <a:cubicBezTo>
                    <a:pt x="0" y="15262"/>
                    <a:pt x="51" y="15315"/>
                    <a:pt x="114" y="15315"/>
                  </a:cubicBezTo>
                  <a:cubicBezTo>
                    <a:pt x="132" y="15315"/>
                    <a:pt x="150" y="15311"/>
                    <a:pt x="168" y="15301"/>
                  </a:cubicBezTo>
                  <a:cubicBezTo>
                    <a:pt x="1858" y="14556"/>
                    <a:pt x="3381" y="14304"/>
                    <a:pt x="4666" y="14304"/>
                  </a:cubicBezTo>
                  <a:cubicBezTo>
                    <a:pt x="7332" y="14304"/>
                    <a:pt x="8978" y="15386"/>
                    <a:pt x="8978" y="15386"/>
                  </a:cubicBezTo>
                  <a:cubicBezTo>
                    <a:pt x="10765" y="14671"/>
                    <a:pt x="12657" y="14313"/>
                    <a:pt x="14570" y="14313"/>
                  </a:cubicBezTo>
                  <a:cubicBezTo>
                    <a:pt x="14626" y="14313"/>
                    <a:pt x="14682" y="14312"/>
                    <a:pt x="14738" y="14312"/>
                  </a:cubicBezTo>
                  <a:cubicBezTo>
                    <a:pt x="16131" y="14312"/>
                    <a:pt x="17503" y="14563"/>
                    <a:pt x="18817" y="15028"/>
                  </a:cubicBezTo>
                  <a:lnTo>
                    <a:pt x="18817" y="1131"/>
                  </a:lnTo>
                  <a:cubicBezTo>
                    <a:pt x="18817" y="1089"/>
                    <a:pt x="18775" y="1047"/>
                    <a:pt x="18733" y="1047"/>
                  </a:cubicBezTo>
                  <a:cubicBezTo>
                    <a:pt x="17189" y="348"/>
                    <a:pt x="15536" y="1"/>
                    <a:pt x="138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3"/>
            <p:cNvSpPr/>
            <p:nvPr/>
          </p:nvSpPr>
          <p:spPr>
            <a:xfrm>
              <a:off x="4137547" y="1524280"/>
              <a:ext cx="147329" cy="230517"/>
            </a:xfrm>
            <a:custGeom>
              <a:avLst/>
              <a:gdLst/>
              <a:ahLst/>
              <a:cxnLst/>
              <a:rect l="l" t="t" r="r" b="b"/>
              <a:pathLst>
                <a:path w="9840" h="15396" extrusionOk="0">
                  <a:moveTo>
                    <a:pt x="4908" y="0"/>
                  </a:moveTo>
                  <a:cubicBezTo>
                    <a:pt x="3232" y="0"/>
                    <a:pt x="1557" y="358"/>
                    <a:pt x="1" y="1078"/>
                  </a:cubicBezTo>
                  <a:lnTo>
                    <a:pt x="1" y="15396"/>
                  </a:lnTo>
                  <a:cubicBezTo>
                    <a:pt x="1788" y="14681"/>
                    <a:pt x="3680" y="14323"/>
                    <a:pt x="5593" y="14323"/>
                  </a:cubicBezTo>
                  <a:cubicBezTo>
                    <a:pt x="5649" y="14323"/>
                    <a:pt x="5705" y="14322"/>
                    <a:pt x="5761" y="14322"/>
                  </a:cubicBezTo>
                  <a:cubicBezTo>
                    <a:pt x="7154" y="14322"/>
                    <a:pt x="8526" y="14573"/>
                    <a:pt x="9840" y="15038"/>
                  </a:cubicBezTo>
                  <a:lnTo>
                    <a:pt x="9840" y="1141"/>
                  </a:lnTo>
                  <a:cubicBezTo>
                    <a:pt x="9840" y="1099"/>
                    <a:pt x="9798" y="1057"/>
                    <a:pt x="9756" y="1036"/>
                  </a:cubicBezTo>
                  <a:cubicBezTo>
                    <a:pt x="8212" y="347"/>
                    <a:pt x="6559" y="0"/>
                    <a:pt x="4908" y="0"/>
                  </a:cubicBezTo>
                  <a:close/>
                </a:path>
              </a:pathLst>
            </a:custGeom>
            <a:solidFill>
              <a:srgbClr val="5D412D">
                <a:alpha val="1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3"/>
            <p:cNvSpPr/>
            <p:nvPr/>
          </p:nvSpPr>
          <p:spPr>
            <a:xfrm>
              <a:off x="4137547" y="1766430"/>
              <a:ext cx="25828" cy="58003"/>
            </a:xfrm>
            <a:custGeom>
              <a:avLst/>
              <a:gdLst/>
              <a:ahLst/>
              <a:cxnLst/>
              <a:rect l="l" t="t" r="r" b="b"/>
              <a:pathLst>
                <a:path w="1725" h="3874" extrusionOk="0">
                  <a:moveTo>
                    <a:pt x="1725" y="0"/>
                  </a:moveTo>
                  <a:cubicBezTo>
                    <a:pt x="1136" y="148"/>
                    <a:pt x="547" y="379"/>
                    <a:pt x="1" y="631"/>
                  </a:cubicBezTo>
                  <a:lnTo>
                    <a:pt x="1" y="3743"/>
                  </a:lnTo>
                  <a:cubicBezTo>
                    <a:pt x="1" y="3819"/>
                    <a:pt x="67" y="3873"/>
                    <a:pt x="127" y="3873"/>
                  </a:cubicBezTo>
                  <a:cubicBezTo>
                    <a:pt x="150" y="3873"/>
                    <a:pt x="172" y="3865"/>
                    <a:pt x="190" y="3848"/>
                  </a:cubicBezTo>
                  <a:lnTo>
                    <a:pt x="799" y="3364"/>
                  </a:lnTo>
                  <a:cubicBezTo>
                    <a:pt x="821" y="3343"/>
                    <a:pt x="847" y="3333"/>
                    <a:pt x="876" y="3333"/>
                  </a:cubicBezTo>
                  <a:cubicBezTo>
                    <a:pt x="905" y="3333"/>
                    <a:pt x="936" y="3343"/>
                    <a:pt x="968" y="3364"/>
                  </a:cubicBezTo>
                  <a:lnTo>
                    <a:pt x="1514" y="3827"/>
                  </a:lnTo>
                  <a:cubicBezTo>
                    <a:pt x="1541" y="3847"/>
                    <a:pt x="1573" y="3857"/>
                    <a:pt x="1603" y="3857"/>
                  </a:cubicBezTo>
                  <a:cubicBezTo>
                    <a:pt x="1666" y="3857"/>
                    <a:pt x="1725" y="3814"/>
                    <a:pt x="1725" y="3743"/>
                  </a:cubicBezTo>
                  <a:lnTo>
                    <a:pt x="1725" y="0"/>
                  </a:lnTo>
                  <a:close/>
                </a:path>
              </a:pathLst>
            </a:custGeom>
            <a:solidFill>
              <a:srgbClr val="EDB6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035" name="Google Shape;1035;p33"/>
          <p:cNvCxnSpPr/>
          <p:nvPr/>
        </p:nvCxnSpPr>
        <p:spPr>
          <a:xfrm rot="10800000" flipH="1">
            <a:off x="3251046" y="1852183"/>
            <a:ext cx="1947900" cy="567900"/>
          </a:xfrm>
          <a:prstGeom prst="bentConnector3">
            <a:avLst>
              <a:gd name="adj1" fmla="val 50003"/>
            </a:avLst>
          </a:prstGeom>
          <a:noFill/>
          <a:ln w="19050" cap="flat" cmpd="sng">
            <a:solidFill>
              <a:srgbClr val="5D412D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" name="TextBox 1"/>
          <p:cNvSpPr txBox="1"/>
          <p:nvPr/>
        </p:nvSpPr>
        <p:spPr>
          <a:xfrm>
            <a:off x="4556417" y="2624203"/>
            <a:ext cx="2206424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dirty="0" smtClean="0"/>
              <a:t>Chuẩn </a:t>
            </a:r>
            <a:r>
              <a:rPr lang="vi-VN" sz="2000" dirty="0"/>
              <a:t>bị bài mới </a:t>
            </a:r>
            <a:r>
              <a:rPr lang="vi-VN" sz="2000" b="1" dirty="0"/>
              <a:t>“Bài tập cuối chương VI</a:t>
            </a:r>
            <a:r>
              <a:rPr lang="vi-VN" sz="2000" b="1" dirty="0" smtClean="0"/>
              <a:t>”</a:t>
            </a:r>
            <a:endParaRPr lang="en-US" sz="2000" dirty="0"/>
          </a:p>
        </p:txBody>
      </p:sp>
      <p:sp>
        <p:nvSpPr>
          <p:cNvPr id="57" name="TextBox 56"/>
          <p:cNvSpPr txBox="1"/>
          <p:nvPr/>
        </p:nvSpPr>
        <p:spPr>
          <a:xfrm>
            <a:off x="1672939" y="3163625"/>
            <a:ext cx="2360871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 smtClean="0"/>
              <a:t>Hoàn</a:t>
            </a:r>
            <a:r>
              <a:rPr lang="en-US" sz="2000" dirty="0" smtClean="0"/>
              <a:t> </a:t>
            </a:r>
            <a:r>
              <a:rPr lang="en-US" sz="2000" dirty="0" err="1" smtClean="0"/>
              <a:t>thành</a:t>
            </a:r>
            <a:r>
              <a:rPr lang="en-US" sz="2000" dirty="0" smtClean="0"/>
              <a:t> </a:t>
            </a:r>
            <a:r>
              <a:rPr lang="en-US" sz="2000" dirty="0" err="1" smtClean="0"/>
              <a:t>bài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SBT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5" grpId="0"/>
      <p:bldP spid="988" grpId="0"/>
      <p:bldP spid="2" grpId="0"/>
      <p:bldP spid="5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450" y="2521000"/>
            <a:ext cx="1074100" cy="2008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55236">
            <a:off x="663075" y="783050"/>
            <a:ext cx="1532800" cy="1320650"/>
          </a:xfrm>
          <a:prstGeom prst="rect">
            <a:avLst/>
          </a:prstGeom>
          <a:noFill/>
          <a:ln>
            <a:noFill/>
          </a:ln>
          <a:effectLst>
            <a:outerShdw blurRad="14288" dist="47625" dir="12420000" algn="bl" rotWithShape="0">
              <a:srgbClr val="000000">
                <a:alpha val="9000"/>
              </a:srgbClr>
            </a:outerShdw>
          </a:effectLst>
        </p:spPr>
      </p:pic>
      <p:pic>
        <p:nvPicPr>
          <p:cNvPr id="263" name="Google Shape;26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359300">
            <a:off x="1922011" y="3402301"/>
            <a:ext cx="1731678" cy="960898"/>
          </a:xfrm>
          <a:prstGeom prst="rect">
            <a:avLst/>
          </a:prstGeom>
          <a:noFill/>
          <a:ln>
            <a:noFill/>
          </a:ln>
          <a:effectLst>
            <a:outerShdw blurRad="14288" dist="28575" dir="5400000" algn="bl" rotWithShape="0">
              <a:srgbClr val="000000">
                <a:alpha val="9000"/>
              </a:srgbClr>
            </a:outerShdw>
          </a:effectLst>
        </p:spPr>
      </p:pic>
      <p:sp>
        <p:nvSpPr>
          <p:cNvPr id="264" name="Google Shape;264;p15"/>
          <p:cNvSpPr txBox="1">
            <a:spLocks noGrp="1"/>
          </p:cNvSpPr>
          <p:nvPr>
            <p:ph type="ctrTitle"/>
          </p:nvPr>
        </p:nvSpPr>
        <p:spPr>
          <a:xfrm>
            <a:off x="524084" y="1327612"/>
            <a:ext cx="7972745" cy="30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CẢM ƠN CẢ LỚP ĐÃ CHÚ Ý LẮNG NGHE BÀI GIẢNG!</a:t>
            </a:r>
            <a:endParaRPr sz="4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66" name="Google Shape;26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3996335">
            <a:off x="2533124" y="3471576"/>
            <a:ext cx="617000" cy="1271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590127">
            <a:off x="844949" y="838923"/>
            <a:ext cx="911918" cy="1080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232337">
            <a:off x="7082828" y="3190287"/>
            <a:ext cx="2124949" cy="20859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50" y="563175"/>
            <a:ext cx="837059" cy="83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6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doors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484573" y="3083804"/>
            <a:ext cx="1979456" cy="16132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5768" flipH="1">
            <a:off x="607975" y="3038171"/>
            <a:ext cx="1677638" cy="17045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94023" y="362255"/>
            <a:ext cx="6601237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vi-VN" sz="3500" b="1" kern="0" dirty="0">
                <a:solidFill>
                  <a:srgbClr val="F2C2AB">
                    <a:lumMod val="50000"/>
                  </a:srgbClr>
                </a:solidFill>
                <a:cs typeface="Arial"/>
                <a:sym typeface="Arial"/>
              </a:rPr>
              <a:t>CHƯƠNG VI: TỈ LỆ THỨC VÀ ĐẠI LƯỢNG TỈ LỆ</a:t>
            </a:r>
          </a:p>
        </p:txBody>
      </p:sp>
      <p:sp>
        <p:nvSpPr>
          <p:cNvPr id="6" name="Rectangle 5"/>
          <p:cNvSpPr/>
          <p:nvPr/>
        </p:nvSpPr>
        <p:spPr>
          <a:xfrm>
            <a:off x="-2986978" y="2124316"/>
            <a:ext cx="15167565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nl-NL" sz="3500" b="1" kern="0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BÀI LUYỆN TẬP CHUNG TRANG </a:t>
            </a:r>
            <a:r>
              <a:rPr lang="nl-NL" sz="3500" b="1" kern="0" dirty="0" smtClean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19</a:t>
            </a:r>
            <a:endParaRPr lang="en-US" sz="3500" b="1" kern="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Google Shape;49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">
            <a:off x="465762" y="328625"/>
            <a:ext cx="8201590" cy="4424300"/>
          </a:xfrm>
          <a:prstGeom prst="rect">
            <a:avLst/>
          </a:prstGeom>
          <a:noFill/>
          <a:ln>
            <a:noFill/>
          </a:ln>
          <a:effectLst>
            <a:outerShdw blurRad="14288" dist="28575" dir="7680000" algn="bl" rotWithShape="0">
              <a:srgbClr val="000000">
                <a:alpha val="9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77"/>
            <a:ext cx="1579529" cy="1579529"/>
          </a:xfrm>
          <a:prstGeom prst="rect">
            <a:avLst/>
          </a:prstGeom>
        </p:spPr>
      </p:pic>
      <p:sp>
        <p:nvSpPr>
          <p:cNvPr id="13" name="Google Shape;2165;p36"/>
          <p:cNvSpPr txBox="1">
            <a:spLocks noGrp="1"/>
          </p:cNvSpPr>
          <p:nvPr>
            <p:ph type="title"/>
          </p:nvPr>
        </p:nvSpPr>
        <p:spPr>
          <a:xfrm>
            <a:off x="2520063" y="411069"/>
            <a:ext cx="4281370" cy="6556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2500" b="1" dirty="0">
                <a:solidFill>
                  <a:srgbClr val="FF0000"/>
                </a:solidFill>
                <a:latin typeface="+mj-lt"/>
              </a:rPr>
              <a:t>NỘI DUNG BÀI HỌC</a:t>
            </a:r>
            <a:endParaRPr sz="25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20063" y="1705575"/>
            <a:ext cx="595272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Nhận biết hai đại lượng tỉ lệ thuận, tỉ lệ nghịch 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33975" y="1779633"/>
            <a:ext cx="1295400" cy="400110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457200">
              <a:buClrTx/>
            </a:pPr>
            <a:r>
              <a:rPr lang="nl-NL" sz="2000" b="1" dirty="0">
                <a:solidFill>
                  <a:srgbClr val="F3F3F3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Dạng 1: </a:t>
            </a:r>
            <a:endParaRPr lang="en-US" sz="900" kern="1200" dirty="0">
              <a:solidFill>
                <a:srgbClr val="F3F3F3"/>
              </a:solidFill>
              <a:latin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37136" y="1008473"/>
            <a:ext cx="2557110" cy="6117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 defTabSz="457200">
              <a:lnSpc>
                <a:spcPct val="150000"/>
              </a:lnSpc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en-US" sz="2250" b="1" kern="1200" dirty="0" err="1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250" b="1" kern="1200" dirty="0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50" b="1" kern="1200" dirty="0" err="1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en-US" sz="2250" b="1" kern="1200" dirty="0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50" b="1" kern="1200" dirty="0" err="1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2250" b="1" kern="1200" dirty="0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2250" kern="1200" dirty="0">
              <a:solidFill>
                <a:srgbClr val="434343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94278" y="2540433"/>
            <a:ext cx="57315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Giải một số bài toán đơn giản về đại </a:t>
            </a:r>
            <a:r>
              <a:rPr lang="vi-VN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vi-VN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tỉ lệ </a:t>
            </a:r>
            <a:r>
              <a:rPr lang="vi-VN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33975" y="2661891"/>
            <a:ext cx="1295400" cy="40011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457200">
              <a:buClrTx/>
            </a:pPr>
            <a:r>
              <a:rPr lang="nl-NL" sz="2000" b="1" dirty="0">
                <a:solidFill>
                  <a:srgbClr val="F3F3F3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Dạng 2: </a:t>
            </a:r>
            <a:endParaRPr lang="en-US" sz="900" kern="1200" dirty="0">
              <a:solidFill>
                <a:srgbClr val="F3F3F3"/>
              </a:solidFill>
              <a:latin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20062" y="3687294"/>
            <a:ext cx="57680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Giải một số bài toán đơn giản về đại lượng </a:t>
            </a:r>
            <a:r>
              <a:rPr lang="en-US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vi-VN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tỉ </a:t>
            </a:r>
            <a:r>
              <a:rPr lang="vi-VN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lệ </a:t>
            </a:r>
            <a:r>
              <a:rPr lang="vi-VN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nghịch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33975" y="3789715"/>
            <a:ext cx="1295400" cy="400110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457200">
              <a:buClrTx/>
            </a:pPr>
            <a:r>
              <a:rPr lang="nl-NL" sz="2000" b="1" dirty="0">
                <a:solidFill>
                  <a:srgbClr val="F3F3F3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Dạng 3: </a:t>
            </a:r>
            <a:endParaRPr lang="en-US" sz="900" kern="1200" dirty="0">
              <a:solidFill>
                <a:srgbClr val="F3F3F3"/>
              </a:solidFill>
              <a:latin typeface="Arial"/>
            </a:endParaRPr>
          </a:p>
        </p:txBody>
      </p:sp>
      <p:pic>
        <p:nvPicPr>
          <p:cNvPr id="22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7386542" y="583305"/>
            <a:ext cx="960101" cy="99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56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  <p:bldP spid="17" grpId="0"/>
      <p:bldP spid="18" grpId="0" animBg="1"/>
      <p:bldP spid="19" grpId="0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Google Shape;49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">
            <a:off x="465762" y="328625"/>
            <a:ext cx="8201590" cy="4424300"/>
          </a:xfrm>
          <a:prstGeom prst="rect">
            <a:avLst/>
          </a:prstGeom>
          <a:noFill/>
          <a:ln>
            <a:noFill/>
          </a:ln>
          <a:effectLst>
            <a:outerShdw blurRad="14288" dist="28575" dir="7680000" algn="bl" rotWithShape="0">
              <a:srgbClr val="000000">
                <a:alpha val="9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2454737" y="1367631"/>
            <a:ext cx="59527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Nhận biết hai đại lượng tỉ lệ thuận, tỉ lệ </a:t>
            </a:r>
            <a:r>
              <a:rPr kumimoji="0" lang="vi-V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nghịch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1200" dirty="0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2000" kern="1200" dirty="0" err="1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2000" kern="1200" dirty="0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2000" kern="1200" dirty="0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1)</a:t>
            </a:r>
            <a:r>
              <a:rPr lang="nl-NL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vi-V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68649" y="1441689"/>
            <a:ext cx="1295400" cy="400110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NL" sz="2000" b="1" i="0" u="none" strike="noStrike" kern="0" cap="none" spc="0" normalizeH="0" baseline="0" noProof="0" dirty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1: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28952" y="2489591"/>
            <a:ext cx="5731550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 một số bài toán đơn giản về đại </a:t>
            </a:r>
            <a:r>
              <a:rPr kumimoji="0" lang="vi-V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lượng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   </a:t>
            </a:r>
            <a:r>
              <a:rPr kumimoji="0" lang="vi-V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tỉ lệ </a:t>
            </a:r>
            <a:r>
              <a:rPr kumimoji="0" lang="vi-V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thuận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1200" dirty="0" smtClean="0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2000" kern="1200" dirty="0" err="1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2000" kern="1200" dirty="0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2000" kern="1200" dirty="0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2)</a:t>
            </a:r>
            <a:r>
              <a:rPr lang="nl-NL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68649" y="2611049"/>
            <a:ext cx="1295400" cy="40011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NL" sz="2000" b="1" i="0" u="none" strike="noStrike" kern="0" cap="none" spc="0" normalizeH="0" baseline="0" noProof="0" dirty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2: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28952" y="3611551"/>
            <a:ext cx="5768059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 một số bài toán đơn giản về đại lượng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   </a:t>
            </a:r>
            <a:r>
              <a:rPr kumimoji="0" lang="vi-V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tỉ 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lệ </a:t>
            </a:r>
            <a:r>
              <a:rPr kumimoji="0" lang="vi-V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nghịch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1200" dirty="0" smtClean="0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2000" kern="1200" dirty="0" err="1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2000" kern="1200" dirty="0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2000" kern="1200" dirty="0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smtClean="0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3)</a:t>
            </a:r>
            <a:r>
              <a:rPr lang="nl-NL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68649" y="3697628"/>
            <a:ext cx="1295400" cy="400110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NL" sz="2000" b="1" i="0" u="none" strike="noStrike" kern="0" cap="none" spc="0" normalizeH="0" baseline="0" noProof="0" dirty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3: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49" y="632536"/>
            <a:ext cx="506374" cy="46759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602049" y="689363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3F3F3">
                    <a:lumMod val="10000"/>
                  </a:srgb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HĐ: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3F3F3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PHÂN TÍCH CÁC VÍ DỤ: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3F3F3">
                  <a:lumMod val="10000"/>
                </a:srgbClr>
              </a:solidFill>
              <a:effectLst/>
              <a:uLnTx/>
              <a:uFillTx/>
              <a:ea typeface="+mn-ea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3F3F3">
                  <a:lumMod val="10000"/>
                </a:srgbClr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pic>
        <p:nvPicPr>
          <p:cNvPr id="26" name="Picture 6"/>
          <p:cNvPicPr>
            <a:picLocks noChangeAspect="1"/>
          </p:cNvPicPr>
          <p:nvPr/>
        </p:nvPicPr>
        <p:blipFill rotWithShape="1">
          <a:blip r:embed="rId5"/>
          <a:srcRect t="30236"/>
          <a:stretch/>
        </p:blipFill>
        <p:spPr>
          <a:xfrm>
            <a:off x="6853143" y="376423"/>
            <a:ext cx="1001587" cy="97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10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7" grpId="0"/>
      <p:bldP spid="18" grpId="0" animBg="1"/>
      <p:bldP spid="19" grpId="0"/>
      <p:bldP spid="20" grpId="0" animBg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79385" y="-130775"/>
            <a:ext cx="636003" cy="118766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007986" y="2674509"/>
            <a:ext cx="956451" cy="833933"/>
            <a:chOff x="653188" y="302343"/>
            <a:chExt cx="1302073" cy="1019407"/>
          </a:xfrm>
        </p:grpSpPr>
        <p:pic>
          <p:nvPicPr>
            <p:cNvPr id="7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691533" y="302343"/>
              <a:ext cx="1263728" cy="101940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 rot="20918620">
              <a:off x="653188" y="607763"/>
              <a:ext cx="1274323" cy="408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/>
                <a:t>Giải</a:t>
              </a:r>
              <a:endParaRPr lang="en-US" sz="2000" b="1" dirty="0"/>
            </a:p>
          </p:txBody>
        </p:sp>
      </p:grpSp>
      <p:sp>
        <p:nvSpPr>
          <p:cNvPr id="12" name="Google Shape;2270;p40"/>
          <p:cNvSpPr txBox="1">
            <a:spLocks/>
          </p:cNvSpPr>
          <p:nvPr/>
        </p:nvSpPr>
        <p:spPr>
          <a:xfrm>
            <a:off x="669487" y="695439"/>
            <a:ext cx="3081391" cy="443192"/>
          </a:xfrm>
          <a:prstGeom prst="rect">
            <a:avLst/>
          </a:prstGeom>
          <a:solidFill>
            <a:srgbClr val="FFFFAF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spcBef>
                <a:spcPts val="0"/>
              </a:spcBef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kumimoji="0" lang="nl-NL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Ví dụ 1 (SGK – tr19)</a:t>
            </a:r>
            <a:endParaRPr kumimoji="0" lang="nl-NL" sz="2200" b="1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7161" y="1211797"/>
            <a:ext cx="79150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biết x tỉ lệ thuận với y theo hệ số tỉ lệ 2, y tỉ lệ nghịch với z theo hệ số tỉ lệ 3. Hỏi x tỉ lệ thuận hay tỉ lệ nghịch với z và hệ số tỉ lệ bằng bao nhiêu?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365613" y="2740343"/>
                <a:ext cx="5621731" cy="496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>
                    <a:latin typeface="+mn-lt"/>
                    <a:ea typeface="Times New Roman" panose="02020603050405020304" pitchFamily="18" charset="0"/>
                    <a:cs typeface="Arial" panose="020B0604020202020204" pitchFamily="34" charset="0"/>
                  </a:rPr>
                  <a:t>Theo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Arial" panose="020B0604020202020204" pitchFamily="34" charset="0"/>
                  </a:rPr>
                  <a:t>đề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Arial" panose="020B0604020202020204" pitchFamily="34" charset="0"/>
                  </a:rPr>
                  <a:t>bài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Arial" panose="020B0604020202020204" pitchFamily="34" charset="0"/>
                  </a:rPr>
                  <a:t>, ta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latin typeface="+mn-lt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endParaRPr lang="en-US" sz="20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613" y="2740343"/>
                <a:ext cx="5621731" cy="496996"/>
              </a:xfrm>
              <a:prstGeom prst="rect">
                <a:avLst/>
              </a:prstGeom>
              <a:blipFill>
                <a:blip r:embed="rId22"/>
                <a:stretch>
                  <a:fillRect l="-1085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752160" y="2681837"/>
                <a:ext cx="881331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160" y="2681837"/>
                <a:ext cx="881331" cy="668516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2365613" y="3493825"/>
            <a:ext cx="5472914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Từ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đây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suy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000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020171" y="3215394"/>
                <a:ext cx="2348527" cy="956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=2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=2</m:t>
                      </m:r>
                      <m:r>
                        <m:rPr>
                          <m:nor/>
                        </m:rPr>
                        <a:rPr lang="en-US" sz="2000" dirty="0"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den>
                      </m:f>
                      <m:r>
                        <a:rPr lang="en-US" sz="20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2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0171" y="3215394"/>
                <a:ext cx="2348527" cy="956609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2372928" y="4136946"/>
            <a:ext cx="505846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Vậy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x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nghịch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z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6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lus/>
      </p:transition>
    </mc:Choice>
    <mc:Fallback xmlns="">
      <p:transition spd="med">
        <p:plu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  <p:bldP spid="13" grpId="0"/>
      <p:bldP spid="14" grpId="0"/>
      <p:bldP spid="15" grpId="0"/>
      <p:bldP spid="18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921" y="3518982"/>
            <a:ext cx="560068" cy="1264263"/>
          </a:xfrm>
          <a:prstGeom prst="rect">
            <a:avLst/>
          </a:prstGeom>
        </p:spPr>
      </p:pic>
      <p:sp>
        <p:nvSpPr>
          <p:cNvPr id="8" name="Google Shape;2270;p40"/>
          <p:cNvSpPr txBox="1">
            <a:spLocks/>
          </p:cNvSpPr>
          <p:nvPr/>
        </p:nvSpPr>
        <p:spPr>
          <a:xfrm>
            <a:off x="814182" y="629601"/>
            <a:ext cx="3081391" cy="443192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spcBef>
                <a:spcPts val="0"/>
              </a:spcBef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kumimoji="0" lang="nl-NL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Ví dụ 2 (SGK – tr19)</a:t>
            </a:r>
            <a:endParaRPr kumimoji="0" lang="nl-NL" sz="2200" b="1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3715" y="1176994"/>
            <a:ext cx="76334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rằng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quyển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vở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120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90%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quyển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vở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200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tiền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16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quyển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vở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200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Minh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bao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quyển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vở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120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098" y="2769479"/>
            <a:ext cx="1811191" cy="18111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025" y="2828000"/>
            <a:ext cx="1840230" cy="18402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56030" y="1899359"/>
            <a:ext cx="2724636" cy="303108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28062" y="369663"/>
            <a:ext cx="956451" cy="833933"/>
            <a:chOff x="653188" y="302343"/>
            <a:chExt cx="1302073" cy="1019407"/>
          </a:xfrm>
        </p:grpSpPr>
        <p:pic>
          <p:nvPicPr>
            <p:cNvPr id="5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691533" y="302343"/>
              <a:ext cx="1263728" cy="101940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 rot="20918620">
              <a:off x="653188" y="607763"/>
              <a:ext cx="1274323" cy="408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/>
                <a:t>Giải</a:t>
              </a:r>
              <a:endParaRPr lang="en-US" sz="20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431129" y="981876"/>
                <a:ext cx="7259328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x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120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Minh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20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nghịch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endParaRPr lang="en-US" sz="2000" dirty="0" smtClean="0">
                  <a:latin typeface="+mn-lt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16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=80%.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=0,8.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</m:oMath>
                  </m:oMathPara>
                </a14:m>
                <a:endParaRPr lang="en-US" sz="20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129" y="981876"/>
                <a:ext cx="7259328" cy="1938992"/>
              </a:xfrm>
              <a:prstGeom prst="rect">
                <a:avLst/>
              </a:prstGeom>
              <a:blipFill>
                <a:blip r:embed="rId22"/>
                <a:stretch>
                  <a:fillRect l="-924" r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686152" y="3631261"/>
            <a:ext cx="70043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0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Vậy</a:t>
            </a:r>
            <a:r>
              <a:rPr lang="en-US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tiền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mua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16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quyển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vở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200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trang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, Minh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mua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20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quyển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vở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120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trang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664350" y="2928183"/>
                <a:ext cx="2072555" cy="7030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000" i="1">
                          <a:latin typeface="Cambria Math" panose="02040503050406030204" pitchFamily="18" charset="0"/>
                        </a:rPr>
                        <m:t> 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0,8</m:t>
                          </m:r>
                        </m:den>
                      </m:f>
                      <m:r>
                        <a:rPr lang="en-US" sz="2000"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4350" y="2928183"/>
                <a:ext cx="2072555" cy="70307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8751">
            <a:off x="566862" y="325866"/>
            <a:ext cx="582326" cy="6441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637" y="4123690"/>
            <a:ext cx="1603837" cy="652239"/>
          </a:xfrm>
          <a:prstGeom prst="rect">
            <a:avLst/>
          </a:prstGeom>
        </p:spPr>
      </p:pic>
      <p:sp>
        <p:nvSpPr>
          <p:cNvPr id="6" name="Google Shape;2270;p40"/>
          <p:cNvSpPr txBox="1">
            <a:spLocks/>
          </p:cNvSpPr>
          <p:nvPr/>
        </p:nvSpPr>
        <p:spPr>
          <a:xfrm>
            <a:off x="3072592" y="542721"/>
            <a:ext cx="3081391" cy="443192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spcBef>
                <a:spcPts val="0"/>
              </a:spcBef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kumimoji="0" lang="nl-NL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Ví dụ 3 (SGK – tr19)</a:t>
            </a:r>
            <a:endParaRPr kumimoji="0" lang="nl-NL" sz="2200" b="1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92150" y="1126435"/>
            <a:ext cx="76422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nl-N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 độ dài các cạnh của một tam giác, biết chu vi của tam giác là 48 cm và độ dài các cạnh của nó tỉ lệ với 3; 4; 5.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6124" y="2229775"/>
            <a:ext cx="1274323" cy="408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 smtClean="0">
                <a:solidFill>
                  <a:srgbClr val="C00000"/>
                </a:solidFill>
              </a:rPr>
              <a:t>Giải</a:t>
            </a:r>
            <a:endParaRPr lang="en-US" sz="2000" b="1" u="sng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50" y="2726014"/>
            <a:ext cx="77724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Gọi độ dài ba cạnh của tam giác lần lượt là: x, y, z (cm, x, y, z&gt; 0)</a:t>
            </a:r>
            <a:endParaRPr lang="en-US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Theo đề bài, ta có</a:t>
            </a:r>
            <a:r>
              <a:rPr lang="nl-NL" sz="2000" dirty="0" smtClean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235501" y="3755429"/>
                <a:ext cx="2235548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nl-NL" sz="2000" dirty="0" smtClean="0">
                    <a:ea typeface="Times New Roman" panose="02020603050405020304" pitchFamily="18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nl-NL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nl-NL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nl-NL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nl-NL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=48</m:t>
                    </m:r>
                  </m:oMath>
                </a14:m>
                <a:endParaRPr lang="en-US" sz="2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501" y="3755429"/>
                <a:ext cx="2235548" cy="553998"/>
              </a:xfrm>
              <a:prstGeom prst="rect">
                <a:avLst/>
              </a:prstGeom>
              <a:blipFill>
                <a:blip r:embed="rId5"/>
                <a:stretch>
                  <a:fillRect l="-2997" b="-8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882636" y="3748114"/>
                <a:ext cx="1360180" cy="6194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𝑧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2636" y="3748114"/>
                <a:ext cx="1360180" cy="6194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954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German Literature Thesis Infographics by Slidesgo">
  <a:themeElements>
    <a:clrScheme name="Simple Light">
      <a:dk1>
        <a:srgbClr val="5D412D"/>
      </a:dk1>
      <a:lt1>
        <a:srgbClr val="FFFFFF"/>
      </a:lt1>
      <a:dk2>
        <a:srgbClr val="B68B6D"/>
      </a:dk2>
      <a:lt2>
        <a:srgbClr val="EDB6A8"/>
      </a:lt2>
      <a:accent1>
        <a:srgbClr val="FDB282"/>
      </a:accent1>
      <a:accent2>
        <a:srgbClr val="819EBD"/>
      </a:accent2>
      <a:accent3>
        <a:srgbClr val="84B6A8"/>
      </a:accent3>
      <a:accent4>
        <a:srgbClr val="D9EED9"/>
      </a:accent4>
      <a:accent5>
        <a:srgbClr val="FFF5E6"/>
      </a:accent5>
      <a:accent6>
        <a:srgbClr val="FFEED4"/>
      </a:accent6>
      <a:hlink>
        <a:srgbClr val="5D412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</TotalTime>
  <Words>1598</Words>
  <Application>Microsoft Office PowerPoint</Application>
  <PresentationFormat>On-screen Show (16:9)</PresentationFormat>
  <Paragraphs>173</Paragraphs>
  <Slides>28</Slides>
  <Notes>27</Notes>
  <HiddenSlides>0</HiddenSlides>
  <MMClips>16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Cambria Math</vt:lpstr>
      <vt:lpstr>Merriweather</vt:lpstr>
      <vt:lpstr>Calibri</vt:lpstr>
      <vt:lpstr>Times New Roman</vt:lpstr>
      <vt:lpstr>Grand Hotel</vt:lpstr>
      <vt:lpstr>Raleway</vt:lpstr>
      <vt:lpstr>German Literature Thesis Infographics by Slidesgo</vt:lpstr>
      <vt:lpstr>CHÀO MỪNG CẢ LỚP  ĐẾN VỚI TIẾT HỌC HÔM NAY!</vt:lpstr>
      <vt:lpstr>PowerPoint Presentation</vt:lpstr>
      <vt:lpstr>PowerPoint Presentation</vt:lpstr>
      <vt:lpstr>NỘI DUNG BÀI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LUYỆN TẬP</vt:lpstr>
      <vt:lpstr>PowerPoint Presentation</vt:lpstr>
      <vt:lpstr>TRÒ CHƠI TRẮC NGHIỆM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VẬN DỤNG</vt:lpstr>
      <vt:lpstr>PowerPoint Presentation</vt:lpstr>
      <vt:lpstr>HƯỚNG DẪN VỀ NHÀ</vt:lpstr>
      <vt:lpstr>CẢM ƠN CẢ LỚP ĐÃ CHÚ Ý LẮNG NGHE BÀI GIẢNG!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Abschlussarbeit: Deutsche Literatur Infografiken</dc:title>
  <dc:creator>User</dc:creator>
  <cp:lastModifiedBy>Admin</cp:lastModifiedBy>
  <cp:revision>50</cp:revision>
  <dcterms:modified xsi:type="dcterms:W3CDTF">2022-11-17T17:44:57Z</dcterms:modified>
</cp:coreProperties>
</file>