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8" r:id="rId2"/>
  </p:sldMasterIdLst>
  <p:notesMasterIdLst>
    <p:notesMasterId r:id="rId19"/>
  </p:notesMasterIdLst>
  <p:sldIdLst>
    <p:sldId id="290" r:id="rId3"/>
    <p:sldId id="297" r:id="rId4"/>
    <p:sldId id="304" r:id="rId5"/>
    <p:sldId id="305" r:id="rId6"/>
    <p:sldId id="306" r:id="rId7"/>
    <p:sldId id="307" r:id="rId8"/>
    <p:sldId id="313" r:id="rId9"/>
    <p:sldId id="314" r:id="rId10"/>
    <p:sldId id="317" r:id="rId11"/>
    <p:sldId id="308" r:id="rId12"/>
    <p:sldId id="316" r:id="rId13"/>
    <p:sldId id="309" r:id="rId14"/>
    <p:sldId id="310" r:id="rId15"/>
    <p:sldId id="311" r:id="rId16"/>
    <p:sldId id="312" r:id="rId17"/>
    <p:sldId id="302" r:id="rId18"/>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4660"/>
  </p:normalViewPr>
  <p:slideViewPr>
    <p:cSldViewPr snapToGrid="0">
      <p:cViewPr varScale="1">
        <p:scale>
          <a:sx n="93" d="100"/>
          <a:sy n="93" d="100"/>
        </p:scale>
        <p:origin x="230"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hỗ dành sẵn cho Đầu trang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vi-VN"/>
          </a:p>
        </p:txBody>
      </p:sp>
      <p:sp>
        <p:nvSpPr>
          <p:cNvPr id="3" name="Chỗ dành sẵn cho Ngày tháng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B6CDAF-67BA-4BFF-BD86-3003172BD53B}" type="datetimeFigureOut">
              <a:rPr lang="vi-VN" smtClean="0"/>
              <a:t>27/06/2024</a:t>
            </a:fld>
            <a:endParaRPr lang="vi-VN"/>
          </a:p>
        </p:txBody>
      </p:sp>
      <p:sp>
        <p:nvSpPr>
          <p:cNvPr id="4" name="Chỗ dành sẵn cho Hình ảnh của Bản chiế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vi-VN"/>
          </a:p>
        </p:txBody>
      </p:sp>
      <p:sp>
        <p:nvSpPr>
          <p:cNvPr id="5" name="Chỗ dành sẵn cho Ghi ch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6" name="Chỗ dành sẵn cho Chân trang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vi-VN"/>
          </a:p>
        </p:txBody>
      </p:sp>
      <p:sp>
        <p:nvSpPr>
          <p:cNvPr id="7" name="Chỗ dành sẵn cho Số hiệu Bản chiế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1F264C-A480-48C6-A271-97B27C14F541}" type="slidenum">
              <a:rPr lang="vi-VN" smtClean="0"/>
              <a:t>‹#›</a:t>
            </a:fld>
            <a:endParaRPr lang="vi-VN"/>
          </a:p>
        </p:txBody>
      </p:sp>
    </p:spTree>
    <p:extLst>
      <p:ext uri="{BB962C8B-B14F-4D97-AF65-F5344CB8AC3E}">
        <p14:creationId xmlns:p14="http://schemas.microsoft.com/office/powerpoint/2010/main" val="3668224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B624452D-199F-48B1-8010-66F4DBB116A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E87B8464-25BF-4758-B436-F52672669BA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latin typeface="Arial" panose="020B0604020202020204" pitchFamily="34" charset="0"/>
            </a:endParaRPr>
          </a:p>
        </p:txBody>
      </p:sp>
      <p:sp>
        <p:nvSpPr>
          <p:cNvPr id="22532" name="Slide Number Placeholder 3">
            <a:extLst>
              <a:ext uri="{FF2B5EF4-FFF2-40B4-BE49-F238E27FC236}">
                <a16:creationId xmlns:a16="http://schemas.microsoft.com/office/drawing/2014/main" id="{740F9831-C975-4900-A3C6-6E64F9D28EC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defRPr>
            </a:lvl1pPr>
            <a:lvl2pPr marL="742950" indent="-285750">
              <a:defRPr sz="2000">
                <a:solidFill>
                  <a:schemeClr val="tx1"/>
                </a:solidFill>
                <a:latin typeface="Times New Roman" panose="02020603050405020304" pitchFamily="18" charset="0"/>
              </a:defRPr>
            </a:lvl2pPr>
            <a:lvl3pPr marL="1143000" indent="-228600">
              <a:defRPr sz="2000">
                <a:solidFill>
                  <a:schemeClr val="tx1"/>
                </a:solidFill>
                <a:latin typeface="Times New Roman" panose="02020603050405020304" pitchFamily="18" charset="0"/>
              </a:defRPr>
            </a:lvl3pPr>
            <a:lvl4pPr marL="1600200" indent="-228600">
              <a:defRPr sz="2000">
                <a:solidFill>
                  <a:schemeClr val="tx1"/>
                </a:solidFill>
                <a:latin typeface="Times New Roman" panose="02020603050405020304" pitchFamily="18" charset="0"/>
              </a:defRPr>
            </a:lvl4pPr>
            <a:lvl5pPr marL="2057400" indent="-22860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37F30152-56FD-4116-B25C-AAB0EC164102}"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7">
            <a:extLst>
              <a:ext uri="{FF2B5EF4-FFF2-40B4-BE49-F238E27FC236}">
                <a16:creationId xmlns:a16="http://schemas.microsoft.com/office/drawing/2014/main" id="{1FC3A45A-6CF5-4C94-B50A-29D6D12A916C}"/>
              </a:ext>
            </a:extLst>
          </p:cNvPr>
          <p:cNvGrpSpPr>
            <a:grpSpLocks/>
          </p:cNvGrpSpPr>
          <p:nvPr/>
        </p:nvGrpSpPr>
        <p:grpSpPr bwMode="auto">
          <a:xfrm>
            <a:off x="-10583" y="-7938"/>
            <a:ext cx="12225868" cy="6873876"/>
            <a:chOff x="-8466" y="-8468"/>
            <a:chExt cx="9169804" cy="6874935"/>
          </a:xfrm>
        </p:grpSpPr>
        <p:cxnSp>
          <p:nvCxnSpPr>
            <p:cNvPr id="5" name="Straight Connector 18">
              <a:extLst>
                <a:ext uri="{FF2B5EF4-FFF2-40B4-BE49-F238E27FC236}">
                  <a16:creationId xmlns:a16="http://schemas.microsoft.com/office/drawing/2014/main" id="{B93BBD57-2515-4B51-8542-060617B0D132}"/>
                </a:ext>
              </a:extLst>
            </p:cNvPr>
            <p:cNvCxnSpPr/>
            <p:nvPr/>
          </p:nvCxnSpPr>
          <p:spPr>
            <a:xfrm flipV="1">
              <a:off x="5130498"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19">
              <a:extLst>
                <a:ext uri="{FF2B5EF4-FFF2-40B4-BE49-F238E27FC236}">
                  <a16:creationId xmlns:a16="http://schemas.microsoft.com/office/drawing/2014/main" id="{015F5091-91D0-457B-B48F-19805F48D92C}"/>
                </a:ext>
              </a:extLst>
            </p:cNvPr>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7" name="Freeform 20">
              <a:extLst>
                <a:ext uri="{FF2B5EF4-FFF2-40B4-BE49-F238E27FC236}">
                  <a16:creationId xmlns:a16="http://schemas.microsoft.com/office/drawing/2014/main" id="{8157E25E-6E3A-4145-86FD-2F83A3675820}"/>
                </a:ext>
              </a:extLst>
            </p:cNvPr>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Freeform 21">
              <a:extLst>
                <a:ext uri="{FF2B5EF4-FFF2-40B4-BE49-F238E27FC236}">
                  <a16:creationId xmlns:a16="http://schemas.microsoft.com/office/drawing/2014/main" id="{039FE815-7914-4A87-A079-FE8BCC1C9E21}"/>
                </a:ext>
              </a:extLst>
            </p:cNvPr>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Freeform 22">
              <a:extLst>
                <a:ext uri="{FF2B5EF4-FFF2-40B4-BE49-F238E27FC236}">
                  <a16:creationId xmlns:a16="http://schemas.microsoft.com/office/drawing/2014/main" id="{A01AEF49-E272-4A34-8D55-93671CEDE660}"/>
                </a:ext>
              </a:extLst>
            </p:cNvPr>
            <p:cNvSpPr/>
            <p:nvPr/>
          </p:nvSpPr>
          <p:spPr>
            <a:xfrm>
              <a:off x="6638689" y="3919613"/>
              <a:ext cx="2513123"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23">
              <a:extLst>
                <a:ext uri="{FF2B5EF4-FFF2-40B4-BE49-F238E27FC236}">
                  <a16:creationId xmlns:a16="http://schemas.microsoft.com/office/drawing/2014/main" id="{302FCE41-F50E-4932-AE5E-46F9D1961608}"/>
                </a:ext>
              </a:extLst>
            </p:cNvPr>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24">
              <a:extLst>
                <a:ext uri="{FF2B5EF4-FFF2-40B4-BE49-F238E27FC236}">
                  <a16:creationId xmlns:a16="http://schemas.microsoft.com/office/drawing/2014/main" id="{35777156-CE1B-4744-90FD-01CE6E9A8DB3}"/>
                </a:ext>
              </a:extLst>
            </p:cNvPr>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25">
              <a:extLst>
                <a:ext uri="{FF2B5EF4-FFF2-40B4-BE49-F238E27FC236}">
                  <a16:creationId xmlns:a16="http://schemas.microsoft.com/office/drawing/2014/main" id="{CEC52989-06B7-4C70-80C0-D06E214801DE}"/>
                </a:ext>
              </a:extLst>
            </p:cNvPr>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26">
              <a:extLst>
                <a:ext uri="{FF2B5EF4-FFF2-40B4-BE49-F238E27FC236}">
                  <a16:creationId xmlns:a16="http://schemas.microsoft.com/office/drawing/2014/main" id="{67C7CDB0-255F-4C19-BD59-0C01780D2D27}"/>
                </a:ext>
              </a:extLst>
            </p:cNvPr>
            <p:cNvSpPr/>
            <p:nvPr/>
          </p:nvSpPr>
          <p:spPr>
            <a:xfrm>
              <a:off x="8059565"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27">
              <a:extLst>
                <a:ext uri="{FF2B5EF4-FFF2-40B4-BE49-F238E27FC236}">
                  <a16:creationId xmlns:a16="http://schemas.microsoft.com/office/drawing/2014/main" id="{F825D67E-2C54-49E1-8287-AB15C2FE6681}"/>
                </a:ext>
              </a:extLst>
            </p:cNvPr>
            <p:cNvSpPr/>
            <p:nvPr/>
          </p:nvSpPr>
          <p:spPr>
            <a:xfrm>
              <a:off x="-8466" y="-8468"/>
              <a:ext cx="863639" cy="5698416"/>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461" y="2404534"/>
            <a:ext cx="776895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461" y="4050835"/>
            <a:ext cx="7768959"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5" name="Date Placeholder 3">
            <a:extLst>
              <a:ext uri="{FF2B5EF4-FFF2-40B4-BE49-F238E27FC236}">
                <a16:creationId xmlns:a16="http://schemas.microsoft.com/office/drawing/2014/main" id="{6FD57EE9-B92F-4AB1-88AB-573A4BA73D88}"/>
              </a:ext>
            </a:extLst>
          </p:cNvPr>
          <p:cNvSpPr>
            <a:spLocks noGrp="1"/>
          </p:cNvSpPr>
          <p:nvPr>
            <p:ph type="dt" sz="half" idx="10"/>
          </p:nvPr>
        </p:nvSpPr>
        <p:spPr/>
        <p:txBody>
          <a:bodyPr/>
          <a:lstStyle>
            <a:lvl1pPr>
              <a:defRPr/>
            </a:lvl1pPr>
          </a:lstStyle>
          <a:p>
            <a:pPr>
              <a:defRPr/>
            </a:pPr>
            <a:fld id="{A5D7F475-2607-4F5D-AB8C-CD0C62857541}" type="datetimeFigureOut">
              <a:rPr lang="en-US"/>
              <a:pPr>
                <a:defRPr/>
              </a:pPr>
              <a:t>6/27/2024</a:t>
            </a:fld>
            <a:endParaRPr lang="en-US"/>
          </a:p>
        </p:txBody>
      </p:sp>
      <p:sp>
        <p:nvSpPr>
          <p:cNvPr id="16" name="Footer Placeholder 4">
            <a:extLst>
              <a:ext uri="{FF2B5EF4-FFF2-40B4-BE49-F238E27FC236}">
                <a16:creationId xmlns:a16="http://schemas.microsoft.com/office/drawing/2014/main" id="{F8A9F5D8-F517-4E8D-951C-CEFDA7E58F3E}"/>
              </a:ext>
            </a:extLst>
          </p:cNvPr>
          <p:cNvSpPr>
            <a:spLocks noGrp="1"/>
          </p:cNvSpPr>
          <p:nvPr>
            <p:ph type="ftr" sz="quarter" idx="11"/>
          </p:nvPr>
        </p:nvSpPr>
        <p:spPr/>
        <p:txBody>
          <a:bodyPr/>
          <a:lstStyle>
            <a:lvl1pPr>
              <a:defRPr/>
            </a:lvl1pPr>
          </a:lstStyle>
          <a:p>
            <a:pPr>
              <a:defRPr/>
            </a:pPr>
            <a:endParaRPr lang="en-US"/>
          </a:p>
        </p:txBody>
      </p:sp>
      <p:sp>
        <p:nvSpPr>
          <p:cNvPr id="17" name="Slide Number Placeholder 5">
            <a:extLst>
              <a:ext uri="{FF2B5EF4-FFF2-40B4-BE49-F238E27FC236}">
                <a16:creationId xmlns:a16="http://schemas.microsoft.com/office/drawing/2014/main" id="{961D08E1-C067-404B-8CBF-783385A75D62}"/>
              </a:ext>
            </a:extLst>
          </p:cNvPr>
          <p:cNvSpPr>
            <a:spLocks noGrp="1"/>
          </p:cNvSpPr>
          <p:nvPr>
            <p:ph type="sldNum" sz="quarter" idx="12"/>
          </p:nvPr>
        </p:nvSpPr>
        <p:spPr/>
        <p:txBody>
          <a:bodyPr/>
          <a:lstStyle>
            <a:lvl1pPr>
              <a:defRPr/>
            </a:lvl1pPr>
          </a:lstStyle>
          <a:p>
            <a:fld id="{577C1046-E917-4918-B197-B4D43AF31887}" type="slidenum">
              <a:rPr lang="en-US" altLang="vi-VN"/>
              <a:pPr/>
              <a:t>‹#›</a:t>
            </a:fld>
            <a:endParaRPr lang="en-US" altLang="vi-VN"/>
          </a:p>
        </p:txBody>
      </p:sp>
    </p:spTree>
    <p:extLst>
      <p:ext uri="{BB962C8B-B14F-4D97-AF65-F5344CB8AC3E}">
        <p14:creationId xmlns:p14="http://schemas.microsoft.com/office/powerpoint/2010/main" val="3079379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0" y="609600"/>
            <a:ext cx="8463619"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812800" y="4470400"/>
            <a:ext cx="8463619"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9D19D59-96A9-430A-B201-53600306447F}"/>
              </a:ext>
            </a:extLst>
          </p:cNvPr>
          <p:cNvSpPr>
            <a:spLocks noGrp="1"/>
          </p:cNvSpPr>
          <p:nvPr>
            <p:ph type="dt" sz="half" idx="10"/>
          </p:nvPr>
        </p:nvSpPr>
        <p:spPr/>
        <p:txBody>
          <a:bodyPr/>
          <a:lstStyle>
            <a:lvl1pPr>
              <a:defRPr/>
            </a:lvl1pPr>
          </a:lstStyle>
          <a:p>
            <a:pPr>
              <a:defRPr/>
            </a:pPr>
            <a:fld id="{8C7D3186-11E6-495A-B9D7-2DC9F8D3A6B9}" type="datetimeFigureOut">
              <a:rPr lang="en-US"/>
              <a:pPr>
                <a:defRPr/>
              </a:pPr>
              <a:t>6/27/2024</a:t>
            </a:fld>
            <a:endParaRPr lang="en-US"/>
          </a:p>
        </p:txBody>
      </p:sp>
      <p:sp>
        <p:nvSpPr>
          <p:cNvPr id="5" name="Footer Placeholder 4">
            <a:extLst>
              <a:ext uri="{FF2B5EF4-FFF2-40B4-BE49-F238E27FC236}">
                <a16:creationId xmlns:a16="http://schemas.microsoft.com/office/drawing/2014/main" id="{C2207AF9-C26D-47B9-B46E-34027EF9FB8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275113F-6277-4FD7-AEB3-FE2D75BCA65A}"/>
              </a:ext>
            </a:extLst>
          </p:cNvPr>
          <p:cNvSpPr>
            <a:spLocks noGrp="1"/>
          </p:cNvSpPr>
          <p:nvPr>
            <p:ph type="sldNum" sz="quarter" idx="12"/>
          </p:nvPr>
        </p:nvSpPr>
        <p:spPr/>
        <p:txBody>
          <a:bodyPr/>
          <a:lstStyle>
            <a:lvl1pPr>
              <a:defRPr/>
            </a:lvl1pPr>
          </a:lstStyle>
          <a:p>
            <a:fld id="{81D4FC08-A897-42B1-8494-092088C53C19}" type="slidenum">
              <a:rPr lang="en-US" altLang="vi-VN"/>
              <a:pPr/>
              <a:t>‹#›</a:t>
            </a:fld>
            <a:endParaRPr lang="en-US" altLang="vi-VN"/>
          </a:p>
        </p:txBody>
      </p:sp>
    </p:spTree>
    <p:extLst>
      <p:ext uri="{BB962C8B-B14F-4D97-AF65-F5344CB8AC3E}">
        <p14:creationId xmlns:p14="http://schemas.microsoft.com/office/powerpoint/2010/main" val="449973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17">
            <a:extLst>
              <a:ext uri="{FF2B5EF4-FFF2-40B4-BE49-F238E27FC236}">
                <a16:creationId xmlns:a16="http://schemas.microsoft.com/office/drawing/2014/main" id="{9329A268-C135-4D7B-BDF1-A06FE81CDFA1}"/>
              </a:ext>
            </a:extLst>
          </p:cNvPr>
          <p:cNvSpPr txBox="1">
            <a:spLocks noChangeArrowheads="1"/>
          </p:cNvSpPr>
          <p:nvPr/>
        </p:nvSpPr>
        <p:spPr bwMode="auto">
          <a:xfrm>
            <a:off x="643467" y="790575"/>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000">
                <a:solidFill>
                  <a:schemeClr val="tx1"/>
                </a:solidFill>
                <a:latin typeface="Times New Roman" panose="02020603050405020304" pitchFamily="18" charset="0"/>
              </a:defRPr>
            </a:lvl1pPr>
            <a:lvl2pPr marL="742950" indent="-285750">
              <a:defRPr sz="2000">
                <a:solidFill>
                  <a:schemeClr val="tx1"/>
                </a:solidFill>
                <a:latin typeface="Times New Roman" panose="02020603050405020304" pitchFamily="18" charset="0"/>
              </a:defRPr>
            </a:lvl2pPr>
            <a:lvl3pPr marL="1143000" indent="-228600">
              <a:defRPr sz="2000">
                <a:solidFill>
                  <a:schemeClr val="tx1"/>
                </a:solidFill>
                <a:latin typeface="Times New Roman" panose="02020603050405020304" pitchFamily="18" charset="0"/>
              </a:defRPr>
            </a:lvl3pPr>
            <a:lvl4pPr marL="1600200" indent="-228600">
              <a:defRPr sz="2000">
                <a:solidFill>
                  <a:schemeClr val="tx1"/>
                </a:solidFill>
                <a:latin typeface="Times New Roman" panose="02020603050405020304" pitchFamily="18" charset="0"/>
              </a:defRPr>
            </a:lvl4pPr>
            <a:lvl5pPr marL="2057400" indent="-22860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r>
              <a:rPr lang="en-US" altLang="vi-VN" sz="8000">
                <a:solidFill>
                  <a:srgbClr val="C0E474"/>
                </a:solidFill>
                <a:latin typeface="Arial" panose="020B0604020202020204" pitchFamily="34" charset="0"/>
              </a:rPr>
              <a:t>“</a:t>
            </a:r>
          </a:p>
        </p:txBody>
      </p:sp>
      <p:sp>
        <p:nvSpPr>
          <p:cNvPr id="6" name="TextBox 18">
            <a:extLst>
              <a:ext uri="{FF2B5EF4-FFF2-40B4-BE49-F238E27FC236}">
                <a16:creationId xmlns:a16="http://schemas.microsoft.com/office/drawing/2014/main" id="{9982FC8A-6638-49A1-8A4D-702E33828823}"/>
              </a:ext>
            </a:extLst>
          </p:cNvPr>
          <p:cNvSpPr txBox="1">
            <a:spLocks noChangeArrowheads="1"/>
          </p:cNvSpPr>
          <p:nvPr/>
        </p:nvSpPr>
        <p:spPr bwMode="auto">
          <a:xfrm>
            <a:off x="8997951" y="2886075"/>
            <a:ext cx="609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000">
                <a:solidFill>
                  <a:schemeClr val="tx1"/>
                </a:solidFill>
                <a:latin typeface="Times New Roman" panose="02020603050405020304" pitchFamily="18" charset="0"/>
              </a:defRPr>
            </a:lvl1pPr>
            <a:lvl2pPr marL="742950" indent="-285750">
              <a:defRPr sz="2000">
                <a:solidFill>
                  <a:schemeClr val="tx1"/>
                </a:solidFill>
                <a:latin typeface="Times New Roman" panose="02020603050405020304" pitchFamily="18" charset="0"/>
              </a:defRPr>
            </a:lvl2pPr>
            <a:lvl3pPr marL="1143000" indent="-228600">
              <a:defRPr sz="2000">
                <a:solidFill>
                  <a:schemeClr val="tx1"/>
                </a:solidFill>
                <a:latin typeface="Times New Roman" panose="02020603050405020304" pitchFamily="18" charset="0"/>
              </a:defRPr>
            </a:lvl3pPr>
            <a:lvl4pPr marL="1600200" indent="-228600">
              <a:defRPr sz="2000">
                <a:solidFill>
                  <a:schemeClr val="tx1"/>
                </a:solidFill>
                <a:latin typeface="Times New Roman" panose="02020603050405020304" pitchFamily="18" charset="0"/>
              </a:defRPr>
            </a:lvl4pPr>
            <a:lvl5pPr marL="2057400" indent="-22860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r>
              <a:rPr lang="en-US" altLang="vi-VN" sz="8000">
                <a:solidFill>
                  <a:srgbClr val="C0E474"/>
                </a:solidFill>
                <a:latin typeface="Arial" panose="020B0604020202020204" pitchFamily="34" charset="0"/>
              </a:rPr>
              <a:t>”</a:t>
            </a:r>
          </a:p>
        </p:txBody>
      </p:sp>
      <p:sp>
        <p:nvSpPr>
          <p:cNvPr id="2" name="Title 1"/>
          <p:cNvSpPr>
            <a:spLocks noGrp="1"/>
          </p:cNvSpPr>
          <p:nvPr>
            <p:ph type="title"/>
          </p:nvPr>
        </p:nvSpPr>
        <p:spPr>
          <a:xfrm>
            <a:off x="1033180" y="609600"/>
            <a:ext cx="809624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468099" y="3632200"/>
            <a:ext cx="7226405"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812798" y="4470400"/>
            <a:ext cx="8463620"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4C27B815-F2B2-4835-84F5-3D8746F9371E}"/>
              </a:ext>
            </a:extLst>
          </p:cNvPr>
          <p:cNvSpPr>
            <a:spLocks noGrp="1"/>
          </p:cNvSpPr>
          <p:nvPr>
            <p:ph type="dt" sz="half" idx="14"/>
          </p:nvPr>
        </p:nvSpPr>
        <p:spPr/>
        <p:txBody>
          <a:bodyPr/>
          <a:lstStyle>
            <a:lvl1pPr>
              <a:defRPr/>
            </a:lvl1pPr>
          </a:lstStyle>
          <a:p>
            <a:pPr>
              <a:defRPr/>
            </a:pPr>
            <a:fld id="{CD51345D-66F7-4BB8-8808-D5FC3220B7DC}" type="datetimeFigureOut">
              <a:rPr lang="en-US"/>
              <a:pPr>
                <a:defRPr/>
              </a:pPr>
              <a:t>6/27/2024</a:t>
            </a:fld>
            <a:endParaRPr lang="en-US"/>
          </a:p>
        </p:txBody>
      </p:sp>
      <p:sp>
        <p:nvSpPr>
          <p:cNvPr id="8" name="Footer Placeholder 4">
            <a:extLst>
              <a:ext uri="{FF2B5EF4-FFF2-40B4-BE49-F238E27FC236}">
                <a16:creationId xmlns:a16="http://schemas.microsoft.com/office/drawing/2014/main" id="{73C7F6B5-3BAA-4290-B962-14C4D2559FC8}"/>
              </a:ext>
            </a:extLst>
          </p:cNvPr>
          <p:cNvSpPr>
            <a:spLocks noGrp="1"/>
          </p:cNvSpPr>
          <p:nvPr>
            <p:ph type="ftr" sz="quarter" idx="15"/>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FA5FB038-4C31-45EE-A04B-4680BFAF1E74}"/>
              </a:ext>
            </a:extLst>
          </p:cNvPr>
          <p:cNvSpPr>
            <a:spLocks noGrp="1"/>
          </p:cNvSpPr>
          <p:nvPr>
            <p:ph type="sldNum" sz="quarter" idx="16"/>
          </p:nvPr>
        </p:nvSpPr>
        <p:spPr/>
        <p:txBody>
          <a:bodyPr/>
          <a:lstStyle>
            <a:lvl1pPr>
              <a:defRPr/>
            </a:lvl1pPr>
          </a:lstStyle>
          <a:p>
            <a:fld id="{55C68744-0B65-488E-92DF-A45EFF263142}" type="slidenum">
              <a:rPr lang="en-US" altLang="vi-VN"/>
              <a:pPr/>
              <a:t>‹#›</a:t>
            </a:fld>
            <a:endParaRPr lang="en-US" altLang="vi-VN"/>
          </a:p>
        </p:txBody>
      </p:sp>
    </p:spTree>
    <p:extLst>
      <p:ext uri="{BB962C8B-B14F-4D97-AF65-F5344CB8AC3E}">
        <p14:creationId xmlns:p14="http://schemas.microsoft.com/office/powerpoint/2010/main" val="10665536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12798" y="1931988"/>
            <a:ext cx="8463620"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812798" y="4527448"/>
            <a:ext cx="8463620"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E88505F-EC32-4805-81E5-EF1B216E72B8}"/>
              </a:ext>
            </a:extLst>
          </p:cNvPr>
          <p:cNvSpPr>
            <a:spLocks noGrp="1"/>
          </p:cNvSpPr>
          <p:nvPr>
            <p:ph type="dt" sz="half" idx="10"/>
          </p:nvPr>
        </p:nvSpPr>
        <p:spPr/>
        <p:txBody>
          <a:bodyPr/>
          <a:lstStyle>
            <a:lvl1pPr>
              <a:defRPr/>
            </a:lvl1pPr>
          </a:lstStyle>
          <a:p>
            <a:pPr>
              <a:defRPr/>
            </a:pPr>
            <a:fld id="{C6318662-9A39-4AF4-A916-B5116706C151}" type="datetimeFigureOut">
              <a:rPr lang="en-US"/>
              <a:pPr>
                <a:defRPr/>
              </a:pPr>
              <a:t>6/27/2024</a:t>
            </a:fld>
            <a:endParaRPr lang="en-US"/>
          </a:p>
        </p:txBody>
      </p:sp>
      <p:sp>
        <p:nvSpPr>
          <p:cNvPr id="5" name="Footer Placeholder 4">
            <a:extLst>
              <a:ext uri="{FF2B5EF4-FFF2-40B4-BE49-F238E27FC236}">
                <a16:creationId xmlns:a16="http://schemas.microsoft.com/office/drawing/2014/main" id="{EA71198A-E6BA-461F-9557-C84670EF411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6ABE934-EE6A-4EB8-A5F6-86D404DCC848}"/>
              </a:ext>
            </a:extLst>
          </p:cNvPr>
          <p:cNvSpPr>
            <a:spLocks noGrp="1"/>
          </p:cNvSpPr>
          <p:nvPr>
            <p:ph type="sldNum" sz="quarter" idx="12"/>
          </p:nvPr>
        </p:nvSpPr>
        <p:spPr/>
        <p:txBody>
          <a:bodyPr/>
          <a:lstStyle>
            <a:lvl1pPr>
              <a:defRPr/>
            </a:lvl1pPr>
          </a:lstStyle>
          <a:p>
            <a:fld id="{B17E3909-E0A9-45B4-A71C-E1AEB03A9D02}" type="slidenum">
              <a:rPr lang="en-US" altLang="vi-VN"/>
              <a:pPr/>
              <a:t>‹#›</a:t>
            </a:fld>
            <a:endParaRPr lang="en-US" altLang="vi-VN"/>
          </a:p>
        </p:txBody>
      </p:sp>
    </p:spTree>
    <p:extLst>
      <p:ext uri="{BB962C8B-B14F-4D97-AF65-F5344CB8AC3E}">
        <p14:creationId xmlns:p14="http://schemas.microsoft.com/office/powerpoint/2010/main" val="39507413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17">
            <a:extLst>
              <a:ext uri="{FF2B5EF4-FFF2-40B4-BE49-F238E27FC236}">
                <a16:creationId xmlns:a16="http://schemas.microsoft.com/office/drawing/2014/main" id="{63C22285-C3C2-423E-9FD5-795F9CB09111}"/>
              </a:ext>
            </a:extLst>
          </p:cNvPr>
          <p:cNvSpPr txBox="1">
            <a:spLocks noChangeArrowheads="1"/>
          </p:cNvSpPr>
          <p:nvPr/>
        </p:nvSpPr>
        <p:spPr bwMode="auto">
          <a:xfrm>
            <a:off x="643467" y="790575"/>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000">
                <a:solidFill>
                  <a:schemeClr val="tx1"/>
                </a:solidFill>
                <a:latin typeface="Times New Roman" panose="02020603050405020304" pitchFamily="18" charset="0"/>
              </a:defRPr>
            </a:lvl1pPr>
            <a:lvl2pPr marL="742950" indent="-285750">
              <a:defRPr sz="2000">
                <a:solidFill>
                  <a:schemeClr val="tx1"/>
                </a:solidFill>
                <a:latin typeface="Times New Roman" panose="02020603050405020304" pitchFamily="18" charset="0"/>
              </a:defRPr>
            </a:lvl2pPr>
            <a:lvl3pPr marL="1143000" indent="-228600">
              <a:defRPr sz="2000">
                <a:solidFill>
                  <a:schemeClr val="tx1"/>
                </a:solidFill>
                <a:latin typeface="Times New Roman" panose="02020603050405020304" pitchFamily="18" charset="0"/>
              </a:defRPr>
            </a:lvl3pPr>
            <a:lvl4pPr marL="1600200" indent="-228600">
              <a:defRPr sz="2000">
                <a:solidFill>
                  <a:schemeClr val="tx1"/>
                </a:solidFill>
                <a:latin typeface="Times New Roman" panose="02020603050405020304" pitchFamily="18" charset="0"/>
              </a:defRPr>
            </a:lvl4pPr>
            <a:lvl5pPr marL="2057400" indent="-22860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r>
              <a:rPr lang="en-US" altLang="vi-VN" sz="8000">
                <a:solidFill>
                  <a:srgbClr val="C0E474"/>
                </a:solidFill>
                <a:latin typeface="Arial" panose="020B0604020202020204" pitchFamily="34" charset="0"/>
              </a:rPr>
              <a:t>“</a:t>
            </a:r>
          </a:p>
        </p:txBody>
      </p:sp>
      <p:sp>
        <p:nvSpPr>
          <p:cNvPr id="6" name="TextBox 18">
            <a:extLst>
              <a:ext uri="{FF2B5EF4-FFF2-40B4-BE49-F238E27FC236}">
                <a16:creationId xmlns:a16="http://schemas.microsoft.com/office/drawing/2014/main" id="{AA78F780-3335-4C25-86EF-FEAEEB139110}"/>
              </a:ext>
            </a:extLst>
          </p:cNvPr>
          <p:cNvSpPr txBox="1">
            <a:spLocks noChangeArrowheads="1"/>
          </p:cNvSpPr>
          <p:nvPr/>
        </p:nvSpPr>
        <p:spPr bwMode="auto">
          <a:xfrm>
            <a:off x="8997951" y="2886075"/>
            <a:ext cx="609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000">
                <a:solidFill>
                  <a:schemeClr val="tx1"/>
                </a:solidFill>
                <a:latin typeface="Times New Roman" panose="02020603050405020304" pitchFamily="18" charset="0"/>
              </a:defRPr>
            </a:lvl1pPr>
            <a:lvl2pPr marL="742950" indent="-285750">
              <a:defRPr sz="2000">
                <a:solidFill>
                  <a:schemeClr val="tx1"/>
                </a:solidFill>
                <a:latin typeface="Times New Roman" panose="02020603050405020304" pitchFamily="18" charset="0"/>
              </a:defRPr>
            </a:lvl2pPr>
            <a:lvl3pPr marL="1143000" indent="-228600">
              <a:defRPr sz="2000">
                <a:solidFill>
                  <a:schemeClr val="tx1"/>
                </a:solidFill>
                <a:latin typeface="Times New Roman" panose="02020603050405020304" pitchFamily="18" charset="0"/>
              </a:defRPr>
            </a:lvl3pPr>
            <a:lvl4pPr marL="1600200" indent="-228600">
              <a:defRPr sz="2000">
                <a:solidFill>
                  <a:schemeClr val="tx1"/>
                </a:solidFill>
                <a:latin typeface="Times New Roman" panose="02020603050405020304" pitchFamily="18" charset="0"/>
              </a:defRPr>
            </a:lvl4pPr>
            <a:lvl5pPr marL="2057400" indent="-22860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r>
              <a:rPr lang="en-US" altLang="vi-VN" sz="8000">
                <a:solidFill>
                  <a:srgbClr val="C0E474"/>
                </a:solidFill>
                <a:latin typeface="Arial" panose="020B0604020202020204" pitchFamily="34" charset="0"/>
              </a:rPr>
              <a:t>”</a:t>
            </a:r>
          </a:p>
        </p:txBody>
      </p:sp>
      <p:sp>
        <p:nvSpPr>
          <p:cNvPr id="2" name="Title 1"/>
          <p:cNvSpPr>
            <a:spLocks noGrp="1"/>
          </p:cNvSpPr>
          <p:nvPr>
            <p:ph type="title"/>
          </p:nvPr>
        </p:nvSpPr>
        <p:spPr>
          <a:xfrm>
            <a:off x="1033180" y="609600"/>
            <a:ext cx="809624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812796" y="4013200"/>
            <a:ext cx="8463621"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812798" y="4527448"/>
            <a:ext cx="8463620"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DBE7795D-F335-45AC-BCFE-9E8D399F2355}"/>
              </a:ext>
            </a:extLst>
          </p:cNvPr>
          <p:cNvSpPr>
            <a:spLocks noGrp="1"/>
          </p:cNvSpPr>
          <p:nvPr>
            <p:ph type="dt" sz="half" idx="14"/>
          </p:nvPr>
        </p:nvSpPr>
        <p:spPr/>
        <p:txBody>
          <a:bodyPr/>
          <a:lstStyle>
            <a:lvl1pPr>
              <a:defRPr/>
            </a:lvl1pPr>
          </a:lstStyle>
          <a:p>
            <a:pPr>
              <a:defRPr/>
            </a:pPr>
            <a:fld id="{E9292DAB-5E76-428B-A2AB-9E979696052D}" type="datetimeFigureOut">
              <a:rPr lang="en-US"/>
              <a:pPr>
                <a:defRPr/>
              </a:pPr>
              <a:t>6/27/2024</a:t>
            </a:fld>
            <a:endParaRPr lang="en-US"/>
          </a:p>
        </p:txBody>
      </p:sp>
      <p:sp>
        <p:nvSpPr>
          <p:cNvPr id="8" name="Footer Placeholder 4">
            <a:extLst>
              <a:ext uri="{FF2B5EF4-FFF2-40B4-BE49-F238E27FC236}">
                <a16:creationId xmlns:a16="http://schemas.microsoft.com/office/drawing/2014/main" id="{F4474236-B403-44FB-B123-C5E99DC6B1A0}"/>
              </a:ext>
            </a:extLst>
          </p:cNvPr>
          <p:cNvSpPr>
            <a:spLocks noGrp="1"/>
          </p:cNvSpPr>
          <p:nvPr>
            <p:ph type="ftr" sz="quarter" idx="15"/>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3867EFD7-21FE-49C4-AA82-6CC6E3A17F0D}"/>
              </a:ext>
            </a:extLst>
          </p:cNvPr>
          <p:cNvSpPr>
            <a:spLocks noGrp="1"/>
          </p:cNvSpPr>
          <p:nvPr>
            <p:ph type="sldNum" sz="quarter" idx="16"/>
          </p:nvPr>
        </p:nvSpPr>
        <p:spPr/>
        <p:txBody>
          <a:bodyPr/>
          <a:lstStyle>
            <a:lvl1pPr>
              <a:defRPr/>
            </a:lvl1pPr>
          </a:lstStyle>
          <a:p>
            <a:fld id="{BCFB6B2F-9C12-41FE-ABB5-A1A27E7F0B8B}" type="slidenum">
              <a:rPr lang="en-US" altLang="vi-VN"/>
              <a:pPr/>
              <a:t>‹#›</a:t>
            </a:fld>
            <a:endParaRPr lang="en-US" altLang="vi-VN"/>
          </a:p>
        </p:txBody>
      </p:sp>
    </p:spTree>
    <p:extLst>
      <p:ext uri="{BB962C8B-B14F-4D97-AF65-F5344CB8AC3E}">
        <p14:creationId xmlns:p14="http://schemas.microsoft.com/office/powerpoint/2010/main" val="1658415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821131" y="609600"/>
            <a:ext cx="8455287"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812796" y="4013200"/>
            <a:ext cx="8463621"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812798" y="4527448"/>
            <a:ext cx="8463620"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id="{894C8DE7-4132-476B-B25D-3A9325692232}"/>
              </a:ext>
            </a:extLst>
          </p:cNvPr>
          <p:cNvSpPr>
            <a:spLocks noGrp="1"/>
          </p:cNvSpPr>
          <p:nvPr>
            <p:ph type="dt" sz="half" idx="14"/>
          </p:nvPr>
        </p:nvSpPr>
        <p:spPr/>
        <p:txBody>
          <a:bodyPr/>
          <a:lstStyle>
            <a:lvl1pPr>
              <a:defRPr/>
            </a:lvl1pPr>
          </a:lstStyle>
          <a:p>
            <a:pPr>
              <a:defRPr/>
            </a:pPr>
            <a:fld id="{903790F6-3E6A-48CF-8AEB-4615E3E67396}" type="datetimeFigureOut">
              <a:rPr lang="en-US"/>
              <a:pPr>
                <a:defRPr/>
              </a:pPr>
              <a:t>6/27/2024</a:t>
            </a:fld>
            <a:endParaRPr lang="en-US"/>
          </a:p>
        </p:txBody>
      </p:sp>
      <p:sp>
        <p:nvSpPr>
          <p:cNvPr id="6" name="Footer Placeholder 4">
            <a:extLst>
              <a:ext uri="{FF2B5EF4-FFF2-40B4-BE49-F238E27FC236}">
                <a16:creationId xmlns:a16="http://schemas.microsoft.com/office/drawing/2014/main" id="{A431EF7B-F311-435A-8F77-9413271D7A58}"/>
              </a:ext>
            </a:extLst>
          </p:cNvPr>
          <p:cNvSpPr>
            <a:spLocks noGrp="1"/>
          </p:cNvSpPr>
          <p:nvPr>
            <p:ph type="ftr" sz="quarter" idx="15"/>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99F82D70-AA52-4761-8C45-92C7BD4A0204}"/>
              </a:ext>
            </a:extLst>
          </p:cNvPr>
          <p:cNvSpPr>
            <a:spLocks noGrp="1"/>
          </p:cNvSpPr>
          <p:nvPr>
            <p:ph type="sldNum" sz="quarter" idx="16"/>
          </p:nvPr>
        </p:nvSpPr>
        <p:spPr/>
        <p:txBody>
          <a:bodyPr/>
          <a:lstStyle>
            <a:lvl1pPr>
              <a:defRPr/>
            </a:lvl1pPr>
          </a:lstStyle>
          <a:p>
            <a:fld id="{9747B981-80D1-406D-B648-AA537B864ED9}" type="slidenum">
              <a:rPr lang="en-US" altLang="vi-VN"/>
              <a:pPr/>
              <a:t>‹#›</a:t>
            </a:fld>
            <a:endParaRPr lang="en-US" altLang="vi-VN"/>
          </a:p>
        </p:txBody>
      </p:sp>
    </p:spTree>
    <p:extLst>
      <p:ext uri="{BB962C8B-B14F-4D97-AF65-F5344CB8AC3E}">
        <p14:creationId xmlns:p14="http://schemas.microsoft.com/office/powerpoint/2010/main" val="33927478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1D6AC70-A58E-4ED4-B20E-F7FB21F88F9E}"/>
              </a:ext>
            </a:extLst>
          </p:cNvPr>
          <p:cNvSpPr>
            <a:spLocks noGrp="1"/>
          </p:cNvSpPr>
          <p:nvPr>
            <p:ph type="dt" sz="half" idx="10"/>
          </p:nvPr>
        </p:nvSpPr>
        <p:spPr/>
        <p:txBody>
          <a:bodyPr/>
          <a:lstStyle>
            <a:lvl1pPr>
              <a:defRPr/>
            </a:lvl1pPr>
          </a:lstStyle>
          <a:p>
            <a:pPr>
              <a:defRPr/>
            </a:pPr>
            <a:fld id="{B00D672A-94FF-42AA-8DEB-F39A9F259D39}" type="datetimeFigureOut">
              <a:rPr lang="en-US"/>
              <a:pPr>
                <a:defRPr/>
              </a:pPr>
              <a:t>6/27/2024</a:t>
            </a:fld>
            <a:endParaRPr lang="en-US"/>
          </a:p>
        </p:txBody>
      </p:sp>
      <p:sp>
        <p:nvSpPr>
          <p:cNvPr id="5" name="Footer Placeholder 4">
            <a:extLst>
              <a:ext uri="{FF2B5EF4-FFF2-40B4-BE49-F238E27FC236}">
                <a16:creationId xmlns:a16="http://schemas.microsoft.com/office/drawing/2014/main" id="{56BEE59D-2B2D-467D-8F87-62C89ADAE3F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86BD025-C360-4A25-8693-DD5042B998A1}"/>
              </a:ext>
            </a:extLst>
          </p:cNvPr>
          <p:cNvSpPr>
            <a:spLocks noGrp="1"/>
          </p:cNvSpPr>
          <p:nvPr>
            <p:ph type="sldNum" sz="quarter" idx="12"/>
          </p:nvPr>
        </p:nvSpPr>
        <p:spPr/>
        <p:txBody>
          <a:bodyPr/>
          <a:lstStyle>
            <a:lvl1pPr>
              <a:defRPr/>
            </a:lvl1pPr>
          </a:lstStyle>
          <a:p>
            <a:fld id="{080A2D87-ACF4-4E1E-920F-77E746371590}" type="slidenum">
              <a:rPr lang="en-US" altLang="vi-VN"/>
              <a:pPr/>
              <a:t>‹#›</a:t>
            </a:fld>
            <a:endParaRPr lang="en-US" altLang="vi-VN"/>
          </a:p>
        </p:txBody>
      </p:sp>
    </p:spTree>
    <p:extLst>
      <p:ext uri="{BB962C8B-B14F-4D97-AF65-F5344CB8AC3E}">
        <p14:creationId xmlns:p14="http://schemas.microsoft.com/office/powerpoint/2010/main" val="15226178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9749" y="609601"/>
            <a:ext cx="130508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812799" y="609601"/>
            <a:ext cx="6926701"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62EE559-E3FA-494C-86AC-6AC73494AFAC}"/>
              </a:ext>
            </a:extLst>
          </p:cNvPr>
          <p:cNvSpPr>
            <a:spLocks noGrp="1"/>
          </p:cNvSpPr>
          <p:nvPr>
            <p:ph type="dt" sz="half" idx="10"/>
          </p:nvPr>
        </p:nvSpPr>
        <p:spPr/>
        <p:txBody>
          <a:bodyPr/>
          <a:lstStyle>
            <a:lvl1pPr>
              <a:defRPr/>
            </a:lvl1pPr>
          </a:lstStyle>
          <a:p>
            <a:pPr>
              <a:defRPr/>
            </a:pPr>
            <a:fld id="{02546BB1-6C5E-43DF-8C36-A78913600EE7}" type="datetimeFigureOut">
              <a:rPr lang="en-US"/>
              <a:pPr>
                <a:defRPr/>
              </a:pPr>
              <a:t>6/27/2024</a:t>
            </a:fld>
            <a:endParaRPr lang="en-US"/>
          </a:p>
        </p:txBody>
      </p:sp>
      <p:sp>
        <p:nvSpPr>
          <p:cNvPr id="5" name="Footer Placeholder 4">
            <a:extLst>
              <a:ext uri="{FF2B5EF4-FFF2-40B4-BE49-F238E27FC236}">
                <a16:creationId xmlns:a16="http://schemas.microsoft.com/office/drawing/2014/main" id="{A5C8612B-74DD-4A55-9954-CD78375235D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3CE0CE1-CACE-4F74-B5F6-1314C1CF3026}"/>
              </a:ext>
            </a:extLst>
          </p:cNvPr>
          <p:cNvSpPr>
            <a:spLocks noGrp="1"/>
          </p:cNvSpPr>
          <p:nvPr>
            <p:ph type="sldNum" sz="quarter" idx="12"/>
          </p:nvPr>
        </p:nvSpPr>
        <p:spPr/>
        <p:txBody>
          <a:bodyPr/>
          <a:lstStyle>
            <a:lvl1pPr>
              <a:defRPr/>
            </a:lvl1pPr>
          </a:lstStyle>
          <a:p>
            <a:fld id="{6E633996-6796-4669-8D0B-1ABF40F4772F}" type="slidenum">
              <a:rPr lang="en-US" altLang="vi-VN"/>
              <a:pPr/>
              <a:t>‹#›</a:t>
            </a:fld>
            <a:endParaRPr lang="en-US" altLang="vi-VN"/>
          </a:p>
        </p:txBody>
      </p:sp>
    </p:spTree>
    <p:extLst>
      <p:ext uri="{BB962C8B-B14F-4D97-AF65-F5344CB8AC3E}">
        <p14:creationId xmlns:p14="http://schemas.microsoft.com/office/powerpoint/2010/main" val="26996122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914400" y="301626"/>
            <a:ext cx="10363200" cy="579437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3">
            <a:extLst>
              <a:ext uri="{FF2B5EF4-FFF2-40B4-BE49-F238E27FC236}">
                <a16:creationId xmlns:a16="http://schemas.microsoft.com/office/drawing/2014/main" id="{FEDCD936-6253-4D85-878D-BD98CA08CBBE}"/>
              </a:ext>
            </a:extLst>
          </p:cNvPr>
          <p:cNvSpPr>
            <a:spLocks noGrp="1"/>
          </p:cNvSpPr>
          <p:nvPr>
            <p:ph type="dt" sz="half" idx="10"/>
          </p:nvPr>
        </p:nvSpPr>
        <p:spPr/>
        <p:txBody>
          <a:bodyPr/>
          <a:lstStyle>
            <a:lvl1pPr>
              <a:defRPr/>
            </a:lvl1pPr>
          </a:lstStyle>
          <a:p>
            <a:pPr>
              <a:defRPr/>
            </a:pPr>
            <a:fld id="{B41A830B-D99C-464A-B424-DE97A91CBB43}" type="datetimeFigureOut">
              <a:rPr lang="en-US"/>
              <a:pPr>
                <a:defRPr/>
              </a:pPr>
              <a:t>6/27/2024</a:t>
            </a:fld>
            <a:endParaRPr lang="en-US"/>
          </a:p>
        </p:txBody>
      </p:sp>
      <p:sp>
        <p:nvSpPr>
          <p:cNvPr id="4" name="Footer Placeholder 4">
            <a:extLst>
              <a:ext uri="{FF2B5EF4-FFF2-40B4-BE49-F238E27FC236}">
                <a16:creationId xmlns:a16="http://schemas.microsoft.com/office/drawing/2014/main" id="{40110383-89B6-48F8-9F9D-0D360FB74242}"/>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A3A1C6A5-90D9-4EAE-8626-1C38B6DA0985}"/>
              </a:ext>
            </a:extLst>
          </p:cNvPr>
          <p:cNvSpPr>
            <a:spLocks noGrp="1"/>
          </p:cNvSpPr>
          <p:nvPr>
            <p:ph type="sldNum" sz="quarter" idx="12"/>
          </p:nvPr>
        </p:nvSpPr>
        <p:spPr/>
        <p:txBody>
          <a:bodyPr/>
          <a:lstStyle>
            <a:lvl1pPr>
              <a:defRPr/>
            </a:lvl1pPr>
          </a:lstStyle>
          <a:p>
            <a:fld id="{175A1C0F-A8E0-459E-9CB7-4189AA90B8A4}" type="slidenum">
              <a:rPr lang="en-US" altLang="vi-VN"/>
              <a:pPr/>
              <a:t>‹#›</a:t>
            </a:fld>
            <a:endParaRPr lang="en-US" altLang="vi-VN"/>
          </a:p>
        </p:txBody>
      </p:sp>
    </p:spTree>
    <p:extLst>
      <p:ext uri="{BB962C8B-B14F-4D97-AF65-F5344CB8AC3E}">
        <p14:creationId xmlns:p14="http://schemas.microsoft.com/office/powerpoint/2010/main" val="22993060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3D40A32-3412-4678-B800-C3353DA8AFD6}" type="datetimeFigureOut">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AFCC46-F14D-41C5-B016-85A080E28094}" type="slidenum">
              <a:rPr lang="en-US" smtClean="0"/>
              <a:t>‹#›</a:t>
            </a:fld>
            <a:endParaRPr lang="en-US"/>
          </a:p>
        </p:txBody>
      </p:sp>
    </p:spTree>
    <p:extLst>
      <p:ext uri="{BB962C8B-B14F-4D97-AF65-F5344CB8AC3E}">
        <p14:creationId xmlns:p14="http://schemas.microsoft.com/office/powerpoint/2010/main" val="8768276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D40A32-3412-4678-B800-C3353DA8AFD6}" type="datetimeFigureOut">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AFCC46-F14D-41C5-B016-85A080E28094}" type="slidenum">
              <a:rPr lang="en-US" smtClean="0"/>
              <a:t>‹#›</a:t>
            </a:fld>
            <a:endParaRPr lang="en-US"/>
          </a:p>
        </p:txBody>
      </p:sp>
    </p:spTree>
    <p:extLst>
      <p:ext uri="{BB962C8B-B14F-4D97-AF65-F5344CB8AC3E}">
        <p14:creationId xmlns:p14="http://schemas.microsoft.com/office/powerpoint/2010/main" val="3751844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D4A4E9B-5649-45EC-93BA-DEE7E11CB4F1}"/>
              </a:ext>
            </a:extLst>
          </p:cNvPr>
          <p:cNvSpPr>
            <a:spLocks noGrp="1"/>
          </p:cNvSpPr>
          <p:nvPr>
            <p:ph type="dt" sz="half" idx="10"/>
          </p:nvPr>
        </p:nvSpPr>
        <p:spPr/>
        <p:txBody>
          <a:bodyPr/>
          <a:lstStyle>
            <a:lvl1pPr>
              <a:defRPr/>
            </a:lvl1pPr>
          </a:lstStyle>
          <a:p>
            <a:pPr>
              <a:defRPr/>
            </a:pPr>
            <a:fld id="{B874DD30-1E9F-4122-8D3F-6917C24E76EA}" type="datetimeFigureOut">
              <a:rPr lang="en-US"/>
              <a:pPr>
                <a:defRPr/>
              </a:pPr>
              <a:t>6/27/2024</a:t>
            </a:fld>
            <a:endParaRPr lang="en-US"/>
          </a:p>
        </p:txBody>
      </p:sp>
      <p:sp>
        <p:nvSpPr>
          <p:cNvPr id="5" name="Footer Placeholder 4">
            <a:extLst>
              <a:ext uri="{FF2B5EF4-FFF2-40B4-BE49-F238E27FC236}">
                <a16:creationId xmlns:a16="http://schemas.microsoft.com/office/drawing/2014/main" id="{0D7A3F44-96B9-42F6-8A98-07EE2D4DEFE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02DBE76-2B4B-4B7F-866E-0EEC60FC28EA}"/>
              </a:ext>
            </a:extLst>
          </p:cNvPr>
          <p:cNvSpPr>
            <a:spLocks noGrp="1"/>
          </p:cNvSpPr>
          <p:nvPr>
            <p:ph type="sldNum" sz="quarter" idx="12"/>
          </p:nvPr>
        </p:nvSpPr>
        <p:spPr/>
        <p:txBody>
          <a:bodyPr/>
          <a:lstStyle>
            <a:lvl1pPr>
              <a:defRPr/>
            </a:lvl1pPr>
          </a:lstStyle>
          <a:p>
            <a:fld id="{5C90BB90-403D-40F0-ADD1-E7F4207670DA}" type="slidenum">
              <a:rPr lang="en-US" altLang="vi-VN"/>
              <a:pPr/>
              <a:t>‹#›</a:t>
            </a:fld>
            <a:endParaRPr lang="en-US" altLang="vi-VN"/>
          </a:p>
        </p:txBody>
      </p:sp>
    </p:spTree>
    <p:extLst>
      <p:ext uri="{BB962C8B-B14F-4D97-AF65-F5344CB8AC3E}">
        <p14:creationId xmlns:p14="http://schemas.microsoft.com/office/powerpoint/2010/main" val="25479806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3D40A32-3412-4678-B800-C3353DA8AFD6}" type="datetimeFigureOut">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AFCC46-F14D-41C5-B016-85A080E28094}" type="slidenum">
              <a:rPr lang="en-US" smtClean="0"/>
              <a:t>‹#›</a:t>
            </a:fld>
            <a:endParaRPr lang="en-US"/>
          </a:p>
        </p:txBody>
      </p:sp>
    </p:spTree>
    <p:extLst>
      <p:ext uri="{BB962C8B-B14F-4D97-AF65-F5344CB8AC3E}">
        <p14:creationId xmlns:p14="http://schemas.microsoft.com/office/powerpoint/2010/main" val="13300306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3D40A32-3412-4678-B800-C3353DA8AFD6}" type="datetimeFigureOut">
              <a:rPr lang="en-US" smtClean="0"/>
              <a:t>6/27/2024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AFCC46-F14D-41C5-B016-85A080E28094}" type="slidenum">
              <a:rPr lang="en-US" smtClean="0"/>
              <a:t>‹#›</a:t>
            </a:fld>
            <a:endParaRPr lang="en-US"/>
          </a:p>
        </p:txBody>
      </p:sp>
    </p:spTree>
    <p:extLst>
      <p:ext uri="{BB962C8B-B14F-4D97-AF65-F5344CB8AC3E}">
        <p14:creationId xmlns:p14="http://schemas.microsoft.com/office/powerpoint/2010/main" val="34147556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3D40A32-3412-4678-B800-C3353DA8AFD6}" type="datetimeFigureOut">
              <a:rPr lang="en-US" smtClean="0"/>
              <a:t>6/27/2024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AFCC46-F14D-41C5-B016-85A080E28094}" type="slidenum">
              <a:rPr lang="en-US" smtClean="0"/>
              <a:t>‹#›</a:t>
            </a:fld>
            <a:endParaRPr lang="en-US"/>
          </a:p>
        </p:txBody>
      </p:sp>
    </p:spTree>
    <p:extLst>
      <p:ext uri="{BB962C8B-B14F-4D97-AF65-F5344CB8AC3E}">
        <p14:creationId xmlns:p14="http://schemas.microsoft.com/office/powerpoint/2010/main" val="1600346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3D40A32-3412-4678-B800-C3353DA8AFD6}" type="datetimeFigureOut">
              <a:rPr lang="en-US" smtClean="0"/>
              <a:t>6/27/2024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AFCC46-F14D-41C5-B016-85A080E28094}" type="slidenum">
              <a:rPr lang="en-US" smtClean="0"/>
              <a:t>‹#›</a:t>
            </a:fld>
            <a:endParaRPr lang="en-US"/>
          </a:p>
        </p:txBody>
      </p:sp>
    </p:spTree>
    <p:extLst>
      <p:ext uri="{BB962C8B-B14F-4D97-AF65-F5344CB8AC3E}">
        <p14:creationId xmlns:p14="http://schemas.microsoft.com/office/powerpoint/2010/main" val="8202587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D40A32-3412-4678-B800-C3353DA8AFD6}" type="datetimeFigureOut">
              <a:rPr lang="en-US" smtClean="0"/>
              <a:t>6/27/2024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AFCC46-F14D-41C5-B016-85A080E28094}" type="slidenum">
              <a:rPr lang="en-US" smtClean="0"/>
              <a:t>‹#›</a:t>
            </a:fld>
            <a:endParaRPr lang="en-US"/>
          </a:p>
        </p:txBody>
      </p:sp>
    </p:spTree>
    <p:extLst>
      <p:ext uri="{BB962C8B-B14F-4D97-AF65-F5344CB8AC3E}">
        <p14:creationId xmlns:p14="http://schemas.microsoft.com/office/powerpoint/2010/main" val="394594802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3D40A32-3412-4678-B800-C3353DA8AFD6}" type="datetimeFigureOut">
              <a:rPr lang="en-US" smtClean="0"/>
              <a:t>6/27/2024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AFCC46-F14D-41C5-B016-85A080E28094}" type="slidenum">
              <a:rPr lang="en-US" smtClean="0"/>
              <a:t>‹#›</a:t>
            </a:fld>
            <a:endParaRPr lang="en-US"/>
          </a:p>
        </p:txBody>
      </p:sp>
    </p:spTree>
    <p:extLst>
      <p:ext uri="{BB962C8B-B14F-4D97-AF65-F5344CB8AC3E}">
        <p14:creationId xmlns:p14="http://schemas.microsoft.com/office/powerpoint/2010/main" val="6537730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3D40A32-3412-4678-B800-C3353DA8AFD6}" type="datetimeFigureOut">
              <a:rPr lang="en-US" smtClean="0"/>
              <a:t>6/27/2024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AFCC46-F14D-41C5-B016-85A080E28094}" type="slidenum">
              <a:rPr lang="en-US" smtClean="0"/>
              <a:t>‹#›</a:t>
            </a:fld>
            <a:endParaRPr lang="en-US"/>
          </a:p>
        </p:txBody>
      </p:sp>
    </p:spTree>
    <p:extLst>
      <p:ext uri="{BB962C8B-B14F-4D97-AF65-F5344CB8AC3E}">
        <p14:creationId xmlns:p14="http://schemas.microsoft.com/office/powerpoint/2010/main" val="13178349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D40A32-3412-4678-B800-C3353DA8AFD6}" type="datetimeFigureOut">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AFCC46-F14D-41C5-B016-85A080E28094}" type="slidenum">
              <a:rPr lang="en-US" smtClean="0"/>
              <a:t>‹#›</a:t>
            </a:fld>
            <a:endParaRPr lang="en-US"/>
          </a:p>
        </p:txBody>
      </p:sp>
    </p:spTree>
    <p:extLst>
      <p:ext uri="{BB962C8B-B14F-4D97-AF65-F5344CB8AC3E}">
        <p14:creationId xmlns:p14="http://schemas.microsoft.com/office/powerpoint/2010/main" val="9233908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D40A32-3412-4678-B800-C3353DA8AFD6}" type="datetimeFigureOut">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AFCC46-F14D-41C5-B016-85A080E28094}" type="slidenum">
              <a:rPr lang="en-US" smtClean="0"/>
              <a:t>‹#›</a:t>
            </a:fld>
            <a:endParaRPr lang="en-US"/>
          </a:p>
        </p:txBody>
      </p:sp>
    </p:spTree>
    <p:extLst>
      <p:ext uri="{BB962C8B-B14F-4D97-AF65-F5344CB8AC3E}">
        <p14:creationId xmlns:p14="http://schemas.microsoft.com/office/powerpoint/2010/main" val="258439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12798" y="2700869"/>
            <a:ext cx="8463620"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12798" y="4527448"/>
            <a:ext cx="8463620"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654AE3B-9B1A-4D26-97F9-6A7398964484}"/>
              </a:ext>
            </a:extLst>
          </p:cNvPr>
          <p:cNvSpPr>
            <a:spLocks noGrp="1"/>
          </p:cNvSpPr>
          <p:nvPr>
            <p:ph type="dt" sz="half" idx="10"/>
          </p:nvPr>
        </p:nvSpPr>
        <p:spPr/>
        <p:txBody>
          <a:bodyPr/>
          <a:lstStyle>
            <a:lvl1pPr>
              <a:defRPr/>
            </a:lvl1pPr>
          </a:lstStyle>
          <a:p>
            <a:pPr>
              <a:defRPr/>
            </a:pPr>
            <a:fld id="{70F973EF-B226-4E83-8A3C-559033D1A279}" type="datetimeFigureOut">
              <a:rPr lang="en-US"/>
              <a:pPr>
                <a:defRPr/>
              </a:pPr>
              <a:t>6/27/2024</a:t>
            </a:fld>
            <a:endParaRPr lang="en-US"/>
          </a:p>
        </p:txBody>
      </p:sp>
      <p:sp>
        <p:nvSpPr>
          <p:cNvPr id="5" name="Footer Placeholder 4">
            <a:extLst>
              <a:ext uri="{FF2B5EF4-FFF2-40B4-BE49-F238E27FC236}">
                <a16:creationId xmlns:a16="http://schemas.microsoft.com/office/drawing/2014/main" id="{3B479225-3612-4F2A-9870-451229CDC3B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0626338-897C-4A92-9430-8430265C4678}"/>
              </a:ext>
            </a:extLst>
          </p:cNvPr>
          <p:cNvSpPr>
            <a:spLocks noGrp="1"/>
          </p:cNvSpPr>
          <p:nvPr>
            <p:ph type="sldNum" sz="quarter" idx="12"/>
          </p:nvPr>
        </p:nvSpPr>
        <p:spPr/>
        <p:txBody>
          <a:bodyPr/>
          <a:lstStyle>
            <a:lvl1pPr>
              <a:defRPr/>
            </a:lvl1pPr>
          </a:lstStyle>
          <a:p>
            <a:fld id="{DCAAE8AB-3029-46B5-BC0A-7CB5FDB47940}" type="slidenum">
              <a:rPr lang="en-US" altLang="vi-VN"/>
              <a:pPr/>
              <a:t>‹#›</a:t>
            </a:fld>
            <a:endParaRPr lang="en-US" altLang="vi-VN"/>
          </a:p>
        </p:txBody>
      </p:sp>
    </p:spTree>
    <p:extLst>
      <p:ext uri="{BB962C8B-B14F-4D97-AF65-F5344CB8AC3E}">
        <p14:creationId xmlns:p14="http://schemas.microsoft.com/office/powerpoint/2010/main" val="345652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12800" y="609600"/>
            <a:ext cx="8463619"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12801" y="2160589"/>
            <a:ext cx="411747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58939" y="2160590"/>
            <a:ext cx="411748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1D369319-F5CE-4052-97D3-EEA2142EF06C}"/>
              </a:ext>
            </a:extLst>
          </p:cNvPr>
          <p:cNvSpPr>
            <a:spLocks noGrp="1"/>
          </p:cNvSpPr>
          <p:nvPr>
            <p:ph type="dt" sz="half" idx="10"/>
          </p:nvPr>
        </p:nvSpPr>
        <p:spPr/>
        <p:txBody>
          <a:bodyPr/>
          <a:lstStyle>
            <a:lvl1pPr>
              <a:defRPr/>
            </a:lvl1pPr>
          </a:lstStyle>
          <a:p>
            <a:pPr>
              <a:defRPr/>
            </a:pPr>
            <a:fld id="{F5D20633-8167-4EFF-8A0A-8157643C225E}" type="datetimeFigureOut">
              <a:rPr lang="en-US"/>
              <a:pPr>
                <a:defRPr/>
              </a:pPr>
              <a:t>6/27/2024</a:t>
            </a:fld>
            <a:endParaRPr lang="en-US"/>
          </a:p>
        </p:txBody>
      </p:sp>
      <p:sp>
        <p:nvSpPr>
          <p:cNvPr id="6" name="Footer Placeholder 4">
            <a:extLst>
              <a:ext uri="{FF2B5EF4-FFF2-40B4-BE49-F238E27FC236}">
                <a16:creationId xmlns:a16="http://schemas.microsoft.com/office/drawing/2014/main" id="{8F69BDBC-C523-4A57-8FCA-65600C3B7EE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7A4C7FF6-929F-4A8C-8A1E-CBC00DFADCCB}"/>
              </a:ext>
            </a:extLst>
          </p:cNvPr>
          <p:cNvSpPr>
            <a:spLocks noGrp="1"/>
          </p:cNvSpPr>
          <p:nvPr>
            <p:ph type="sldNum" sz="quarter" idx="12"/>
          </p:nvPr>
        </p:nvSpPr>
        <p:spPr/>
        <p:txBody>
          <a:bodyPr/>
          <a:lstStyle>
            <a:lvl1pPr>
              <a:defRPr/>
            </a:lvl1pPr>
          </a:lstStyle>
          <a:p>
            <a:fld id="{2F29EC40-DF59-49A4-98B5-8084E46CCA9B}" type="slidenum">
              <a:rPr lang="en-US" altLang="vi-VN"/>
              <a:pPr/>
              <a:t>‹#›</a:t>
            </a:fld>
            <a:endParaRPr lang="en-US" altLang="vi-VN"/>
          </a:p>
        </p:txBody>
      </p:sp>
    </p:spTree>
    <p:extLst>
      <p:ext uri="{BB962C8B-B14F-4D97-AF65-F5344CB8AC3E}">
        <p14:creationId xmlns:p14="http://schemas.microsoft.com/office/powerpoint/2010/main" val="2034111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12800" y="609600"/>
            <a:ext cx="8463617"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2799" y="2160983"/>
            <a:ext cx="41208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2799" y="2737247"/>
            <a:ext cx="4120896"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55520" y="2160983"/>
            <a:ext cx="41208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55520" y="2737247"/>
            <a:ext cx="4120896"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BB4214C5-1154-4EA9-A5C9-DE5D8592E9EB}"/>
              </a:ext>
            </a:extLst>
          </p:cNvPr>
          <p:cNvSpPr>
            <a:spLocks noGrp="1"/>
          </p:cNvSpPr>
          <p:nvPr>
            <p:ph type="dt" sz="half" idx="10"/>
          </p:nvPr>
        </p:nvSpPr>
        <p:spPr/>
        <p:txBody>
          <a:bodyPr/>
          <a:lstStyle>
            <a:lvl1pPr>
              <a:defRPr/>
            </a:lvl1pPr>
          </a:lstStyle>
          <a:p>
            <a:pPr>
              <a:defRPr/>
            </a:pPr>
            <a:fld id="{94EC2E10-66CB-4D27-B284-30A1D705E6F8}" type="datetimeFigureOut">
              <a:rPr lang="en-US"/>
              <a:pPr>
                <a:defRPr/>
              </a:pPr>
              <a:t>6/27/2024</a:t>
            </a:fld>
            <a:endParaRPr lang="en-US"/>
          </a:p>
        </p:txBody>
      </p:sp>
      <p:sp>
        <p:nvSpPr>
          <p:cNvPr id="8" name="Footer Placeholder 4">
            <a:extLst>
              <a:ext uri="{FF2B5EF4-FFF2-40B4-BE49-F238E27FC236}">
                <a16:creationId xmlns:a16="http://schemas.microsoft.com/office/drawing/2014/main" id="{34FD82BB-8E6C-4C09-B66B-C7F6FBB4E39B}"/>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3DB3C286-579D-423A-BB00-CF909FED26E4}"/>
              </a:ext>
            </a:extLst>
          </p:cNvPr>
          <p:cNvSpPr>
            <a:spLocks noGrp="1"/>
          </p:cNvSpPr>
          <p:nvPr>
            <p:ph type="sldNum" sz="quarter" idx="12"/>
          </p:nvPr>
        </p:nvSpPr>
        <p:spPr/>
        <p:txBody>
          <a:bodyPr/>
          <a:lstStyle>
            <a:lvl1pPr>
              <a:defRPr/>
            </a:lvl1pPr>
          </a:lstStyle>
          <a:p>
            <a:fld id="{87641A6E-54E3-4AA7-A0F2-FBD34F312C35}" type="slidenum">
              <a:rPr lang="en-US" altLang="vi-VN"/>
              <a:pPr/>
              <a:t>‹#›</a:t>
            </a:fld>
            <a:endParaRPr lang="en-US" altLang="vi-VN"/>
          </a:p>
        </p:txBody>
      </p:sp>
    </p:spTree>
    <p:extLst>
      <p:ext uri="{BB962C8B-B14F-4D97-AF65-F5344CB8AC3E}">
        <p14:creationId xmlns:p14="http://schemas.microsoft.com/office/powerpoint/2010/main" val="3457597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12799" y="609600"/>
            <a:ext cx="8463619" cy="1320800"/>
          </a:xfrm>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4F9F8892-92F3-41C2-A7CC-8E4E2ED45E96}"/>
              </a:ext>
            </a:extLst>
          </p:cNvPr>
          <p:cNvSpPr>
            <a:spLocks noGrp="1"/>
          </p:cNvSpPr>
          <p:nvPr>
            <p:ph type="dt" sz="half" idx="10"/>
          </p:nvPr>
        </p:nvSpPr>
        <p:spPr/>
        <p:txBody>
          <a:bodyPr/>
          <a:lstStyle>
            <a:lvl1pPr>
              <a:defRPr/>
            </a:lvl1pPr>
          </a:lstStyle>
          <a:p>
            <a:pPr>
              <a:defRPr/>
            </a:pPr>
            <a:fld id="{572DED21-F55E-4764-82F3-A5B3C68BEEEE}" type="datetimeFigureOut">
              <a:rPr lang="en-US"/>
              <a:pPr>
                <a:defRPr/>
              </a:pPr>
              <a:t>6/27/2024</a:t>
            </a:fld>
            <a:endParaRPr lang="en-US"/>
          </a:p>
        </p:txBody>
      </p:sp>
      <p:sp>
        <p:nvSpPr>
          <p:cNvPr id="4" name="Footer Placeholder 4">
            <a:extLst>
              <a:ext uri="{FF2B5EF4-FFF2-40B4-BE49-F238E27FC236}">
                <a16:creationId xmlns:a16="http://schemas.microsoft.com/office/drawing/2014/main" id="{EF7DADB2-4EA7-4B98-AC85-EB00FEC91CFD}"/>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0B177754-E59E-402F-A0AC-05DEC6AB95BF}"/>
              </a:ext>
            </a:extLst>
          </p:cNvPr>
          <p:cNvSpPr>
            <a:spLocks noGrp="1"/>
          </p:cNvSpPr>
          <p:nvPr>
            <p:ph type="sldNum" sz="quarter" idx="12"/>
          </p:nvPr>
        </p:nvSpPr>
        <p:spPr/>
        <p:txBody>
          <a:bodyPr/>
          <a:lstStyle>
            <a:lvl1pPr>
              <a:defRPr/>
            </a:lvl1pPr>
          </a:lstStyle>
          <a:p>
            <a:fld id="{69D54018-BB27-481F-95A4-309ED1D79F0F}" type="slidenum">
              <a:rPr lang="en-US" altLang="vi-VN"/>
              <a:pPr/>
              <a:t>‹#›</a:t>
            </a:fld>
            <a:endParaRPr lang="en-US" altLang="vi-VN"/>
          </a:p>
        </p:txBody>
      </p:sp>
    </p:spTree>
    <p:extLst>
      <p:ext uri="{BB962C8B-B14F-4D97-AF65-F5344CB8AC3E}">
        <p14:creationId xmlns:p14="http://schemas.microsoft.com/office/powerpoint/2010/main" val="598923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B027C471-7BBF-4269-9F64-9DEDC1AD3516}"/>
              </a:ext>
            </a:extLst>
          </p:cNvPr>
          <p:cNvSpPr>
            <a:spLocks noGrp="1"/>
          </p:cNvSpPr>
          <p:nvPr>
            <p:ph type="dt" sz="half" idx="10"/>
          </p:nvPr>
        </p:nvSpPr>
        <p:spPr/>
        <p:txBody>
          <a:bodyPr/>
          <a:lstStyle>
            <a:lvl1pPr>
              <a:defRPr/>
            </a:lvl1pPr>
          </a:lstStyle>
          <a:p>
            <a:pPr>
              <a:defRPr/>
            </a:pPr>
            <a:fld id="{47C2B1C7-FA36-4E59-BE1C-337536F35F56}" type="datetimeFigureOut">
              <a:rPr lang="en-US"/>
              <a:pPr>
                <a:defRPr/>
              </a:pPr>
              <a:t>6/27/2024</a:t>
            </a:fld>
            <a:endParaRPr lang="en-US"/>
          </a:p>
        </p:txBody>
      </p:sp>
      <p:sp>
        <p:nvSpPr>
          <p:cNvPr id="3" name="Footer Placeholder 4">
            <a:extLst>
              <a:ext uri="{FF2B5EF4-FFF2-40B4-BE49-F238E27FC236}">
                <a16:creationId xmlns:a16="http://schemas.microsoft.com/office/drawing/2014/main" id="{85F76683-EB55-457C-B338-E8BCEB701347}"/>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8840694C-99D7-411A-9504-22033AA941AD}"/>
              </a:ext>
            </a:extLst>
          </p:cNvPr>
          <p:cNvSpPr>
            <a:spLocks noGrp="1"/>
          </p:cNvSpPr>
          <p:nvPr>
            <p:ph type="sldNum" sz="quarter" idx="12"/>
          </p:nvPr>
        </p:nvSpPr>
        <p:spPr/>
        <p:txBody>
          <a:bodyPr/>
          <a:lstStyle>
            <a:lvl1pPr>
              <a:defRPr/>
            </a:lvl1pPr>
          </a:lstStyle>
          <a:p>
            <a:fld id="{F3A07B5F-FE1D-438C-B05B-F0741D241BDC}" type="slidenum">
              <a:rPr lang="en-US" altLang="vi-VN"/>
              <a:pPr/>
              <a:t>‹#›</a:t>
            </a:fld>
            <a:endParaRPr lang="en-US" altLang="vi-VN"/>
          </a:p>
        </p:txBody>
      </p:sp>
    </p:spTree>
    <p:extLst>
      <p:ext uri="{BB962C8B-B14F-4D97-AF65-F5344CB8AC3E}">
        <p14:creationId xmlns:p14="http://schemas.microsoft.com/office/powerpoint/2010/main" val="3714662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799" y="1498604"/>
            <a:ext cx="3720243"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1701" y="514926"/>
            <a:ext cx="4514716"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12799" y="2777069"/>
            <a:ext cx="3720243"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EE53B97F-D1B1-4F03-AB1B-1DDBF4D2DAE5}"/>
              </a:ext>
            </a:extLst>
          </p:cNvPr>
          <p:cNvSpPr>
            <a:spLocks noGrp="1"/>
          </p:cNvSpPr>
          <p:nvPr>
            <p:ph type="dt" sz="half" idx="10"/>
          </p:nvPr>
        </p:nvSpPr>
        <p:spPr/>
        <p:txBody>
          <a:bodyPr/>
          <a:lstStyle>
            <a:lvl1pPr>
              <a:defRPr/>
            </a:lvl1pPr>
          </a:lstStyle>
          <a:p>
            <a:pPr>
              <a:defRPr/>
            </a:pPr>
            <a:fld id="{386CE2FF-CD78-4832-94C1-D61CED67E92E}" type="datetimeFigureOut">
              <a:rPr lang="en-US"/>
              <a:pPr>
                <a:defRPr/>
              </a:pPr>
              <a:t>6/27/2024</a:t>
            </a:fld>
            <a:endParaRPr lang="en-US"/>
          </a:p>
        </p:txBody>
      </p:sp>
      <p:sp>
        <p:nvSpPr>
          <p:cNvPr id="6" name="Footer Placeholder 4">
            <a:extLst>
              <a:ext uri="{FF2B5EF4-FFF2-40B4-BE49-F238E27FC236}">
                <a16:creationId xmlns:a16="http://schemas.microsoft.com/office/drawing/2014/main" id="{1A02E030-4F9E-47ED-B64A-8104381E404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32C8DB1-0939-489D-8715-8553AA9D824B}"/>
              </a:ext>
            </a:extLst>
          </p:cNvPr>
          <p:cNvSpPr>
            <a:spLocks noGrp="1"/>
          </p:cNvSpPr>
          <p:nvPr>
            <p:ph type="sldNum" sz="quarter" idx="12"/>
          </p:nvPr>
        </p:nvSpPr>
        <p:spPr/>
        <p:txBody>
          <a:bodyPr/>
          <a:lstStyle>
            <a:lvl1pPr>
              <a:defRPr/>
            </a:lvl1pPr>
          </a:lstStyle>
          <a:p>
            <a:fld id="{5C484275-3669-4078-897A-60C9B84B4F45}" type="slidenum">
              <a:rPr lang="en-US" altLang="vi-VN"/>
              <a:pPr/>
              <a:t>‹#›</a:t>
            </a:fld>
            <a:endParaRPr lang="en-US" altLang="vi-VN"/>
          </a:p>
        </p:txBody>
      </p:sp>
    </p:spTree>
    <p:extLst>
      <p:ext uri="{BB962C8B-B14F-4D97-AF65-F5344CB8AC3E}">
        <p14:creationId xmlns:p14="http://schemas.microsoft.com/office/powerpoint/2010/main" val="3495679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799" y="4800600"/>
            <a:ext cx="846361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799" y="609600"/>
            <a:ext cx="8463619"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812799" y="5367338"/>
            <a:ext cx="8463619"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708DF59D-7229-419C-BD82-513CE522D1C6}"/>
              </a:ext>
            </a:extLst>
          </p:cNvPr>
          <p:cNvSpPr>
            <a:spLocks noGrp="1"/>
          </p:cNvSpPr>
          <p:nvPr>
            <p:ph type="dt" sz="half" idx="10"/>
          </p:nvPr>
        </p:nvSpPr>
        <p:spPr/>
        <p:txBody>
          <a:bodyPr/>
          <a:lstStyle>
            <a:lvl1pPr>
              <a:defRPr/>
            </a:lvl1pPr>
          </a:lstStyle>
          <a:p>
            <a:pPr>
              <a:defRPr/>
            </a:pPr>
            <a:fld id="{10741394-2D52-4224-88BD-F84331628026}" type="datetimeFigureOut">
              <a:rPr lang="en-US"/>
              <a:pPr>
                <a:defRPr/>
              </a:pPr>
              <a:t>6/27/2024</a:t>
            </a:fld>
            <a:endParaRPr lang="en-US"/>
          </a:p>
        </p:txBody>
      </p:sp>
      <p:sp>
        <p:nvSpPr>
          <p:cNvPr id="6" name="Footer Placeholder 4">
            <a:extLst>
              <a:ext uri="{FF2B5EF4-FFF2-40B4-BE49-F238E27FC236}">
                <a16:creationId xmlns:a16="http://schemas.microsoft.com/office/drawing/2014/main" id="{A45C45D3-6F7C-4D04-ADC4-4597E57FAFB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992AA876-E80D-4423-97FB-96BC16ACE2C1}"/>
              </a:ext>
            </a:extLst>
          </p:cNvPr>
          <p:cNvSpPr>
            <a:spLocks noGrp="1"/>
          </p:cNvSpPr>
          <p:nvPr>
            <p:ph type="sldNum" sz="quarter" idx="12"/>
          </p:nvPr>
        </p:nvSpPr>
        <p:spPr/>
        <p:txBody>
          <a:bodyPr/>
          <a:lstStyle>
            <a:lvl1pPr>
              <a:defRPr/>
            </a:lvl1pPr>
          </a:lstStyle>
          <a:p>
            <a:fld id="{0C6B7FCF-7435-4DB3-97A3-05B64E7FD638}" type="slidenum">
              <a:rPr lang="en-US" altLang="vi-VN"/>
              <a:pPr/>
              <a:t>‹#›</a:t>
            </a:fld>
            <a:endParaRPr lang="en-US" altLang="vi-VN"/>
          </a:p>
        </p:txBody>
      </p:sp>
    </p:spTree>
    <p:extLst>
      <p:ext uri="{BB962C8B-B14F-4D97-AF65-F5344CB8AC3E}">
        <p14:creationId xmlns:p14="http://schemas.microsoft.com/office/powerpoint/2010/main" val="2136528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098" name="Group 16">
            <a:extLst>
              <a:ext uri="{FF2B5EF4-FFF2-40B4-BE49-F238E27FC236}">
                <a16:creationId xmlns:a16="http://schemas.microsoft.com/office/drawing/2014/main" id="{2B1DEE8E-0283-40F9-8967-4F6F09216BAF}"/>
              </a:ext>
            </a:extLst>
          </p:cNvPr>
          <p:cNvGrpSpPr>
            <a:grpSpLocks/>
          </p:cNvGrpSpPr>
          <p:nvPr/>
        </p:nvGrpSpPr>
        <p:grpSpPr bwMode="auto">
          <a:xfrm>
            <a:off x="-10583" y="-7938"/>
            <a:ext cx="12225868" cy="6873876"/>
            <a:chOff x="-8467" y="-8468"/>
            <a:chExt cx="9169805" cy="6874935"/>
          </a:xfrm>
        </p:grpSpPr>
        <p:sp>
          <p:nvSpPr>
            <p:cNvPr id="7" name="Freeform 6">
              <a:extLst>
                <a:ext uri="{FF2B5EF4-FFF2-40B4-BE49-F238E27FC236}">
                  <a16:creationId xmlns:a16="http://schemas.microsoft.com/office/drawing/2014/main" id="{1D257039-D328-46A0-9489-E301CD140200}"/>
                </a:ext>
              </a:extLst>
            </p:cNvPr>
            <p:cNvSpPr/>
            <p:nvPr/>
          </p:nvSpPr>
          <p:spPr>
            <a:xfrm>
              <a:off x="-8467" y="4013290"/>
              <a:ext cx="457221" cy="285317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a:extLst>
                <a:ext uri="{FF2B5EF4-FFF2-40B4-BE49-F238E27FC236}">
                  <a16:creationId xmlns:a16="http://schemas.microsoft.com/office/drawing/2014/main" id="{5236D809-1644-4C6C-9043-96916ED9BFB2}"/>
                </a:ext>
              </a:extLst>
            </p:cNvPr>
            <p:cNvCxnSpPr/>
            <p:nvPr/>
          </p:nvCxnSpPr>
          <p:spPr>
            <a:xfrm flipV="1">
              <a:off x="5130497"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589307C5-09AE-40CF-A928-5207D401E6AA}"/>
                </a:ext>
              </a:extLst>
            </p:cNvPr>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a:extLst>
                <a:ext uri="{FF2B5EF4-FFF2-40B4-BE49-F238E27FC236}">
                  <a16:creationId xmlns:a16="http://schemas.microsoft.com/office/drawing/2014/main" id="{C9ED5334-188C-4FEA-8C0F-2372449753BD}"/>
                </a:ext>
              </a:extLst>
            </p:cNvPr>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a:extLst>
                <a:ext uri="{FF2B5EF4-FFF2-40B4-BE49-F238E27FC236}">
                  <a16:creationId xmlns:a16="http://schemas.microsoft.com/office/drawing/2014/main" id="{59E573C1-75E9-4FD5-8EFA-FAE211D5B203}"/>
                </a:ext>
              </a:extLst>
            </p:cNvPr>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a:extLst>
                <a:ext uri="{FF2B5EF4-FFF2-40B4-BE49-F238E27FC236}">
                  <a16:creationId xmlns:a16="http://schemas.microsoft.com/office/drawing/2014/main" id="{E495FC21-11F1-4783-8CD2-481AAD74398D}"/>
                </a:ext>
              </a:extLst>
            </p:cNvPr>
            <p:cNvSpPr/>
            <p:nvPr/>
          </p:nvSpPr>
          <p:spPr>
            <a:xfrm>
              <a:off x="6638689" y="3919613"/>
              <a:ext cx="2513124"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a:extLst>
                <a:ext uri="{FF2B5EF4-FFF2-40B4-BE49-F238E27FC236}">
                  <a16:creationId xmlns:a16="http://schemas.microsoft.com/office/drawing/2014/main" id="{7048BBDB-7D49-4AC7-BE62-051353335BBD}"/>
                </a:ext>
              </a:extLst>
            </p:cNvPr>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a:extLst>
                <a:ext uri="{FF2B5EF4-FFF2-40B4-BE49-F238E27FC236}">
                  <a16:creationId xmlns:a16="http://schemas.microsoft.com/office/drawing/2014/main" id="{CA12D440-DBF3-49C7-9CC9-67F80B913A0B}"/>
                </a:ext>
              </a:extLst>
            </p:cNvPr>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a:extLst>
                <a:ext uri="{FF2B5EF4-FFF2-40B4-BE49-F238E27FC236}">
                  <a16:creationId xmlns:a16="http://schemas.microsoft.com/office/drawing/2014/main" id="{8DC6AC59-BED9-485E-8FF8-AD686B9E00EE}"/>
                </a:ext>
              </a:extLst>
            </p:cNvPr>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a:extLst>
                <a:ext uri="{FF2B5EF4-FFF2-40B4-BE49-F238E27FC236}">
                  <a16:creationId xmlns:a16="http://schemas.microsoft.com/office/drawing/2014/main" id="{30F05602-AA1A-4A71-B0DA-81FCAA210A06}"/>
                </a:ext>
              </a:extLst>
            </p:cNvPr>
            <p:cNvSpPr/>
            <p:nvPr/>
          </p:nvSpPr>
          <p:spPr>
            <a:xfrm>
              <a:off x="8059564"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4099" name="Title Placeholder 1">
            <a:extLst>
              <a:ext uri="{FF2B5EF4-FFF2-40B4-BE49-F238E27FC236}">
                <a16:creationId xmlns:a16="http://schemas.microsoft.com/office/drawing/2014/main" id="{D2E4ACF1-6988-4090-A810-2C830248C915}"/>
              </a:ext>
            </a:extLst>
          </p:cNvPr>
          <p:cNvSpPr>
            <a:spLocks noGrp="1"/>
          </p:cNvSpPr>
          <p:nvPr>
            <p:ph type="title"/>
          </p:nvPr>
        </p:nvSpPr>
        <p:spPr bwMode="auto">
          <a:xfrm>
            <a:off x="812801" y="609600"/>
            <a:ext cx="8464551"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vi-VN"/>
              <a:t>Click to edit Master title style</a:t>
            </a:r>
          </a:p>
        </p:txBody>
      </p:sp>
      <p:sp>
        <p:nvSpPr>
          <p:cNvPr id="4100" name="Text Placeholder 2">
            <a:extLst>
              <a:ext uri="{FF2B5EF4-FFF2-40B4-BE49-F238E27FC236}">
                <a16:creationId xmlns:a16="http://schemas.microsoft.com/office/drawing/2014/main" id="{8DF90F66-C329-4790-BCCB-FB485CA14994}"/>
              </a:ext>
            </a:extLst>
          </p:cNvPr>
          <p:cNvSpPr>
            <a:spLocks noGrp="1"/>
          </p:cNvSpPr>
          <p:nvPr>
            <p:ph type="body" idx="1"/>
          </p:nvPr>
        </p:nvSpPr>
        <p:spPr bwMode="auto">
          <a:xfrm>
            <a:off x="812801" y="2160589"/>
            <a:ext cx="8464551"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vi-VN"/>
              <a:t>Click to edit Master text styles</a:t>
            </a:r>
          </a:p>
          <a:p>
            <a:pPr lvl="1"/>
            <a:r>
              <a:rPr lang="en-US" altLang="vi-VN"/>
              <a:t>Second level</a:t>
            </a:r>
          </a:p>
          <a:p>
            <a:pPr lvl="2"/>
            <a:r>
              <a:rPr lang="en-US" altLang="vi-VN"/>
              <a:t>Third level</a:t>
            </a:r>
          </a:p>
          <a:p>
            <a:pPr lvl="3"/>
            <a:r>
              <a:rPr lang="en-US" altLang="vi-VN"/>
              <a:t>Fourth level</a:t>
            </a:r>
          </a:p>
          <a:p>
            <a:pPr lvl="4"/>
            <a:r>
              <a:rPr lang="en-US" altLang="vi-VN"/>
              <a:t>Fifth level</a:t>
            </a:r>
          </a:p>
        </p:txBody>
      </p:sp>
      <p:sp>
        <p:nvSpPr>
          <p:cNvPr id="4" name="Date Placeholder 3">
            <a:extLst>
              <a:ext uri="{FF2B5EF4-FFF2-40B4-BE49-F238E27FC236}">
                <a16:creationId xmlns:a16="http://schemas.microsoft.com/office/drawing/2014/main" id="{DD45D025-298C-47D3-9B1C-49194FFB172C}"/>
              </a:ext>
            </a:extLst>
          </p:cNvPr>
          <p:cNvSpPr>
            <a:spLocks noGrp="1"/>
          </p:cNvSpPr>
          <p:nvPr>
            <p:ph type="dt" sz="half" idx="2"/>
          </p:nvPr>
        </p:nvSpPr>
        <p:spPr>
          <a:xfrm>
            <a:off x="7207251" y="6042026"/>
            <a:ext cx="912283" cy="365125"/>
          </a:xfrm>
          <a:prstGeom prst="rect">
            <a:avLst/>
          </a:prstGeom>
        </p:spPr>
        <p:txBody>
          <a:bodyPr vert="horz" lIns="91440" tIns="45720" rIns="91440" bIns="45720" rtlCol="0" anchor="ctr"/>
          <a:lstStyle>
            <a:lvl1pPr algn="r">
              <a:defRPr sz="900" smtClean="0">
                <a:solidFill>
                  <a:schemeClr val="tx1">
                    <a:tint val="75000"/>
                  </a:schemeClr>
                </a:solidFill>
              </a:defRPr>
            </a:lvl1pPr>
          </a:lstStyle>
          <a:p>
            <a:pPr>
              <a:defRPr/>
            </a:pPr>
            <a:fld id="{DA33C17C-9A90-4705-8986-92FB951C3B8D}" type="datetimeFigureOut">
              <a:rPr lang="en-US"/>
              <a:pPr>
                <a:defRPr/>
              </a:pPr>
              <a:t>6/27/2024</a:t>
            </a:fld>
            <a:endParaRPr lang="en-US"/>
          </a:p>
        </p:txBody>
      </p:sp>
      <p:sp>
        <p:nvSpPr>
          <p:cNvPr id="5" name="Footer Placeholder 4">
            <a:extLst>
              <a:ext uri="{FF2B5EF4-FFF2-40B4-BE49-F238E27FC236}">
                <a16:creationId xmlns:a16="http://schemas.microsoft.com/office/drawing/2014/main" id="{12F8EED3-D9BD-443E-8D48-ADFB83369EF4}"/>
              </a:ext>
            </a:extLst>
          </p:cNvPr>
          <p:cNvSpPr>
            <a:spLocks noGrp="1"/>
          </p:cNvSpPr>
          <p:nvPr>
            <p:ph type="ftr" sz="quarter" idx="3"/>
          </p:nvPr>
        </p:nvSpPr>
        <p:spPr>
          <a:xfrm>
            <a:off x="812800" y="6042026"/>
            <a:ext cx="616373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4257FE07-D21B-4D55-89AD-33C77BAA6623}"/>
              </a:ext>
            </a:extLst>
          </p:cNvPr>
          <p:cNvSpPr>
            <a:spLocks noGrp="1"/>
          </p:cNvSpPr>
          <p:nvPr>
            <p:ph type="sldNum" sz="quarter" idx="4"/>
          </p:nvPr>
        </p:nvSpPr>
        <p:spPr>
          <a:xfrm>
            <a:off x="8593667" y="6042026"/>
            <a:ext cx="683684" cy="365125"/>
          </a:xfrm>
          <a:prstGeom prst="rect">
            <a:avLst/>
          </a:prstGeom>
        </p:spPr>
        <p:txBody>
          <a:bodyPr vert="horz" wrap="square" lIns="91440" tIns="45720" rIns="91440" bIns="45720" numCol="1" anchor="ctr" anchorCtr="0" compatLnSpc="1">
            <a:prstTxWarp prst="textNoShape">
              <a:avLst/>
            </a:prstTxWarp>
          </a:bodyPr>
          <a:lstStyle>
            <a:lvl1pPr algn="r">
              <a:defRPr sz="900">
                <a:solidFill>
                  <a:schemeClr val="accent1"/>
                </a:solidFill>
              </a:defRPr>
            </a:lvl1pPr>
          </a:lstStyle>
          <a:p>
            <a:fld id="{E76AF5DD-D4C2-4395-AD11-55530F899DE9}" type="slidenum">
              <a:rPr lang="en-US" altLang="vi-VN"/>
              <a:pPr/>
              <a:t>‹#›</a:t>
            </a:fld>
            <a:endParaRPr lang="en-US" altLang="vi-VN"/>
          </a:p>
        </p:txBody>
      </p:sp>
    </p:spTree>
    <p:extLst>
      <p:ext uri="{BB962C8B-B14F-4D97-AF65-F5344CB8AC3E}">
        <p14:creationId xmlns:p14="http://schemas.microsoft.com/office/powerpoint/2010/main" val="27542183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fontAlgn="base">
        <a:spcBef>
          <a:spcPct val="0"/>
        </a:spcBef>
        <a:spcAft>
          <a:spcPct val="0"/>
        </a:spcAft>
        <a:defRPr sz="3600" kern="1200">
          <a:solidFill>
            <a:schemeClr val="accent1"/>
          </a:solidFill>
          <a:latin typeface="+mj-lt"/>
          <a:ea typeface="+mj-ea"/>
          <a:cs typeface="+mj-cs"/>
        </a:defRPr>
      </a:lvl1pPr>
      <a:lvl2pPr algn="l" defTabSz="457200" rtl="0" fontAlgn="base">
        <a:spcBef>
          <a:spcPct val="0"/>
        </a:spcBef>
        <a:spcAft>
          <a:spcPct val="0"/>
        </a:spcAft>
        <a:defRPr sz="3600">
          <a:solidFill>
            <a:schemeClr val="accent1"/>
          </a:solidFill>
          <a:latin typeface="Trebuchet MS" panose="020B0603020202020204" pitchFamily="34" charset="0"/>
        </a:defRPr>
      </a:lvl2pPr>
      <a:lvl3pPr algn="l" defTabSz="457200" rtl="0" fontAlgn="base">
        <a:spcBef>
          <a:spcPct val="0"/>
        </a:spcBef>
        <a:spcAft>
          <a:spcPct val="0"/>
        </a:spcAft>
        <a:defRPr sz="3600">
          <a:solidFill>
            <a:schemeClr val="accent1"/>
          </a:solidFill>
          <a:latin typeface="Trebuchet MS" panose="020B0603020202020204" pitchFamily="34" charset="0"/>
        </a:defRPr>
      </a:lvl3pPr>
      <a:lvl4pPr algn="l" defTabSz="457200" rtl="0" fontAlgn="base">
        <a:spcBef>
          <a:spcPct val="0"/>
        </a:spcBef>
        <a:spcAft>
          <a:spcPct val="0"/>
        </a:spcAft>
        <a:defRPr sz="3600">
          <a:solidFill>
            <a:schemeClr val="accent1"/>
          </a:solidFill>
          <a:latin typeface="Trebuchet MS" panose="020B0603020202020204" pitchFamily="34" charset="0"/>
        </a:defRPr>
      </a:lvl4pPr>
      <a:lvl5pPr algn="l" defTabSz="457200" rtl="0" fontAlgn="base">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D40A32-3412-4678-B800-C3353DA8AFD6}" type="datetimeFigureOut">
              <a:rPr lang="en-US" smtClean="0"/>
              <a:t>6/27/2024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AFCC46-F14D-41C5-B016-85A080E28094}" type="slidenum">
              <a:rPr lang="en-US" smtClean="0"/>
              <a:t>‹#›</a:t>
            </a:fld>
            <a:endParaRPr lang="en-US"/>
          </a:p>
        </p:txBody>
      </p:sp>
    </p:spTree>
    <p:extLst>
      <p:ext uri="{BB962C8B-B14F-4D97-AF65-F5344CB8AC3E}">
        <p14:creationId xmlns:p14="http://schemas.microsoft.com/office/powerpoint/2010/main" val="170534331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16">
          <p15:clr>
            <a:srgbClr val="F26B43"/>
          </p15:clr>
        </p15:guide>
        <p15:guide id="2" pos="7256">
          <p15:clr>
            <a:srgbClr val="F26B43"/>
          </p15:clr>
        </p15:guide>
        <p15:guide id="3" orient="horz" pos="648">
          <p15:clr>
            <a:srgbClr val="F26B43"/>
          </p15:clr>
        </p15:guide>
        <p15:guide id="4" orient="horz" pos="712">
          <p15:clr>
            <a:srgbClr val="F26B43"/>
          </p15:clr>
        </p15:guide>
        <p15:guide id="5" orient="horz" pos="3928">
          <p15:clr>
            <a:srgbClr val="F26B43"/>
          </p15:clr>
        </p15:guide>
        <p15:guide id="6" orient="horz" pos="3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gif"/><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8" Type="http://schemas.openxmlformats.org/officeDocument/2006/relationships/image" Target="../media/image14.jpeg"/><Relationship Id="rId3" Type="http://schemas.microsoft.com/office/2007/relationships/hdphoto" Target="../media/hdphoto1.wdp"/><Relationship Id="rId7" Type="http://schemas.openxmlformats.org/officeDocument/2006/relationships/image" Target="../media/image13.jpeg"/><Relationship Id="rId2" Type="http://schemas.openxmlformats.org/officeDocument/2006/relationships/image" Target="../media/image4.png"/><Relationship Id="rId1" Type="http://schemas.openxmlformats.org/officeDocument/2006/relationships/slideLayout" Target="../slideLayouts/slideLayout19.xml"/><Relationship Id="rId6" Type="http://schemas.openxmlformats.org/officeDocument/2006/relationships/image" Target="../media/image12.jpeg"/><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9.xml"/><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9.xml"/><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9.xml"/><Relationship Id="rId5" Type="http://schemas.openxmlformats.org/officeDocument/2006/relationships/image" Target="../media/image6.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9.xml"/><Relationship Id="rId5" Type="http://schemas.openxmlformats.org/officeDocument/2006/relationships/image" Target="../media/image6.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9.xml"/><Relationship Id="rId5" Type="http://schemas.openxmlformats.org/officeDocument/2006/relationships/image" Target="../media/image6.pn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9.xml"/><Relationship Id="rId5" Type="http://schemas.openxmlformats.org/officeDocument/2006/relationships/image" Target="../media/image11.pn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8" Type="http://schemas.openxmlformats.org/officeDocument/2006/relationships/image" Target="../media/image9.jpeg"/><Relationship Id="rId3" Type="http://schemas.microsoft.com/office/2007/relationships/hdphoto" Target="../media/hdphoto1.wdp"/><Relationship Id="rId7" Type="http://schemas.openxmlformats.org/officeDocument/2006/relationships/image" Target="../media/image8.jpeg"/><Relationship Id="rId2" Type="http://schemas.openxmlformats.org/officeDocument/2006/relationships/image" Target="../media/image4.png"/><Relationship Id="rId1" Type="http://schemas.openxmlformats.org/officeDocument/2006/relationships/slideLayout" Target="../slideLayouts/slideLayout19.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9.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9.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9.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9.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9.xml"/><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9.xml"/><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9.xml"/><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223[1]">
            <a:extLst>
              <a:ext uri="{FF2B5EF4-FFF2-40B4-BE49-F238E27FC236}">
                <a16:creationId xmlns:a16="http://schemas.microsoft.com/office/drawing/2014/main" id="{E368FFF3-464C-40C2-A288-CEEAB5CB6FA7}"/>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5181600"/>
            <a:ext cx="1066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8947" name="WordArt 3">
            <a:extLst>
              <a:ext uri="{FF2B5EF4-FFF2-40B4-BE49-F238E27FC236}">
                <a16:creationId xmlns:a16="http://schemas.microsoft.com/office/drawing/2014/main" id="{E2B9044C-EB3B-4D37-92DB-2D47F00DD52D}"/>
              </a:ext>
            </a:extLst>
          </p:cNvPr>
          <p:cNvSpPr>
            <a:spLocks noChangeArrowheads="1" noChangeShapeType="1" noTextEdit="1"/>
          </p:cNvSpPr>
          <p:nvPr/>
        </p:nvSpPr>
        <p:spPr bwMode="auto">
          <a:xfrm>
            <a:off x="1524000" y="381000"/>
            <a:ext cx="9144000" cy="2438400"/>
          </a:xfrm>
          <a:prstGeom prst="rect">
            <a:avLst/>
          </a:prstGeom>
        </p:spPr>
        <p:txBody>
          <a:bodyPr wrap="none" fromWordArt="1">
            <a:prstTxWarp prst="textDeflateBottom">
              <a:avLst>
                <a:gd name="adj" fmla="val 26972"/>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vi-VN" sz="3600" b="0" i="0" u="none" strike="noStrike" kern="10" cap="none" spc="0" normalizeH="0" baseline="0" noProof="0">
                <a:ln w="9525">
                  <a:solidFill>
                    <a:srgbClr val="FFFF00"/>
                  </a:solidFill>
                  <a:round/>
                  <a:headEnd/>
                  <a:tailEnd/>
                </a:ln>
                <a:solidFill>
                  <a:srgbClr val="FF0000"/>
                </a:solidFill>
                <a:effectLst>
                  <a:outerShdw dist="45791" dir="2021404" algn="ctr" rotWithShape="0">
                    <a:srgbClr val="B2B2B2">
                      <a:alpha val="79999"/>
                    </a:srgbClr>
                  </a:outerShdw>
                </a:effectLst>
                <a:uLnTx/>
                <a:uFillTx/>
                <a:latin typeface="Times New Roman" panose="02020603050405020304" pitchFamily="18" charset="0"/>
                <a:ea typeface="+mn-ea"/>
                <a:cs typeface="Times New Roman" panose="02020603050405020304" pitchFamily="18" charset="0"/>
              </a:rPr>
              <a:t>Chào mừng các em học sinh</a:t>
            </a:r>
          </a:p>
        </p:txBody>
      </p:sp>
      <p:sp>
        <p:nvSpPr>
          <p:cNvPr id="4100" name="WordArt 5">
            <a:extLst>
              <a:ext uri="{FF2B5EF4-FFF2-40B4-BE49-F238E27FC236}">
                <a16:creationId xmlns:a16="http://schemas.microsoft.com/office/drawing/2014/main" id="{44FAB11D-FF00-4BC7-9E67-429CCBDC3533}"/>
              </a:ext>
            </a:extLst>
          </p:cNvPr>
          <p:cNvSpPr>
            <a:spLocks noChangeArrowheads="1" noChangeShapeType="1" noTextEdit="1"/>
          </p:cNvSpPr>
          <p:nvPr/>
        </p:nvSpPr>
        <p:spPr bwMode="auto">
          <a:xfrm>
            <a:off x="1524000" y="2597543"/>
            <a:ext cx="8991600" cy="762000"/>
          </a:xfrm>
          <a:prstGeom prst="rect">
            <a:avLst/>
          </a:prstGeom>
        </p:spPr>
        <p:txBody>
          <a:bodyPr wrap="none" fromWordArt="1">
            <a:prstTxWarp prst="textPlain">
              <a:avLst>
                <a:gd name="adj" fmla="val 50000"/>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4800" b="1" i="0" u="none" strike="noStrike" kern="10" cap="none" spc="0" normalizeH="0" baseline="0" noProof="0" dirty="0">
                <a:ln w="9525" cap="rnd">
                  <a:solidFill>
                    <a:srgbClr val="0066FF"/>
                  </a:solidFill>
                  <a:prstDash val="sysDot"/>
                  <a:round/>
                  <a:headEnd/>
                  <a:tailEnd/>
                </a:ln>
                <a:solidFill>
                  <a:srgbClr val="0000FF"/>
                </a:solidFill>
                <a:effectLst/>
                <a:uLnTx/>
                <a:uFillTx/>
                <a:latin typeface=".VnTimeH"/>
                <a:ea typeface="+mn-ea"/>
                <a:cs typeface="Arial" charset="0"/>
              </a:rPr>
              <a:t>  </a:t>
            </a:r>
            <a:r>
              <a:rPr kumimoji="0" lang="en-US" sz="4800" b="1" i="1" u="none" strike="noStrike" kern="10" cap="none" spc="0" normalizeH="0" baseline="0" noProof="0" dirty="0">
                <a:ln w="9525" cap="rnd">
                  <a:solidFill>
                    <a:srgbClr val="0066FF"/>
                  </a:solidFill>
                  <a:prstDash val="sysDot"/>
                  <a:round/>
                  <a:headEnd/>
                  <a:tailEnd/>
                </a:ln>
                <a:solidFill>
                  <a:srgbClr val="0000FF"/>
                </a:solidFill>
                <a:effectLst/>
                <a:uLnTx/>
                <a:uFillTx/>
                <a:latin typeface="Times New Roman" panose="02020603050405020304" pitchFamily="18" charset="0"/>
                <a:ea typeface="+mn-ea"/>
                <a:cs typeface="Times New Roman" panose="02020603050405020304" pitchFamily="18" charset="0"/>
              </a:rPr>
              <a:t>ĐẾN VỚI </a:t>
            </a:r>
          </a:p>
        </p:txBody>
      </p:sp>
      <p:pic>
        <p:nvPicPr>
          <p:cNvPr id="21509" name="Picture 7" descr="Buombay">
            <a:extLst>
              <a:ext uri="{FF2B5EF4-FFF2-40B4-BE49-F238E27FC236}">
                <a16:creationId xmlns:a16="http://schemas.microsoft.com/office/drawing/2014/main" id="{825EBE5D-44B5-4879-92D8-88E48EEF8816}"/>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6084533"/>
            <a:ext cx="91440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1" name="Picture 10" descr="221[1]">
            <a:extLst>
              <a:ext uri="{FF2B5EF4-FFF2-40B4-BE49-F238E27FC236}">
                <a16:creationId xmlns:a16="http://schemas.microsoft.com/office/drawing/2014/main" id="{1D9C21F5-8DEF-4388-A7F4-3B5D57BA2028}"/>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5334000" y="1143000"/>
            <a:ext cx="1600200" cy="99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Hình chữ nhật 1">
            <a:extLst>
              <a:ext uri="{FF2B5EF4-FFF2-40B4-BE49-F238E27FC236}">
                <a16:creationId xmlns:a16="http://schemas.microsoft.com/office/drawing/2014/main" id="{6DEDB818-3B04-239B-8997-5ADD9446018F}"/>
              </a:ext>
            </a:extLst>
          </p:cNvPr>
          <p:cNvSpPr/>
          <p:nvPr/>
        </p:nvSpPr>
        <p:spPr>
          <a:xfrm>
            <a:off x="3925149" y="4447227"/>
            <a:ext cx="4028668"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vi-VN" sz="5400" b="1" cap="none" spc="0" dirty="0">
                <a:ln/>
                <a:solidFill>
                  <a:schemeClr val="accent3"/>
                </a:solidFill>
                <a:effectLst/>
              </a:rPr>
              <a:t>NGỮ VĂN 9</a:t>
            </a:r>
          </a:p>
        </p:txBody>
      </p:sp>
    </p:spTree>
  </p:cSld>
  <p:clrMapOvr>
    <a:masterClrMapping/>
  </p:clrMapOvr>
  <p:transition spd="slow" advTm="3000">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mph" presetSubtype="0" repeatCount="indefinite" fill="hold" nodeType="withEffect">
                                  <p:stCondLst>
                                    <p:cond delay="0"/>
                                  </p:stCondLst>
                                  <p:childTnLst>
                                    <p:animClr clrSpc="hsl" dir="cw">
                                      <p:cBhvr override="childStyle">
                                        <p:cTn id="6" dur="500" fill="hold"/>
                                        <p:tgtEl>
                                          <p:spTgt spid="338947"/>
                                        </p:tgtEl>
                                        <p:attrNameLst>
                                          <p:attrName>style.color</p:attrName>
                                        </p:attrNameLst>
                                      </p:cBhvr>
                                      <p:by>
                                        <p:hsl h="7200000" s="0" l="0"/>
                                      </p:by>
                                    </p:animClr>
                                    <p:animClr clrSpc="hsl" dir="cw">
                                      <p:cBhvr>
                                        <p:cTn id="7" dur="500" fill="hold"/>
                                        <p:tgtEl>
                                          <p:spTgt spid="338947"/>
                                        </p:tgtEl>
                                        <p:attrNameLst>
                                          <p:attrName>fillcolor</p:attrName>
                                        </p:attrNameLst>
                                      </p:cBhvr>
                                      <p:by>
                                        <p:hsl h="7200000" s="0" l="0"/>
                                      </p:by>
                                    </p:animClr>
                                    <p:animClr clrSpc="hsl" dir="cw">
                                      <p:cBhvr>
                                        <p:cTn id="8" dur="500" fill="hold"/>
                                        <p:tgtEl>
                                          <p:spTgt spid="338947"/>
                                        </p:tgtEl>
                                        <p:attrNameLst>
                                          <p:attrName>stroke.color</p:attrName>
                                        </p:attrNameLst>
                                      </p:cBhvr>
                                      <p:by>
                                        <p:hsl h="7200000" s="0" l="0"/>
                                      </p:by>
                                    </p:animClr>
                                    <p:set>
                                      <p:cBhvr>
                                        <p:cTn id="9" dur="500" fill="hold"/>
                                        <p:tgtEl>
                                          <p:spTgt spid="33894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ame 4"/>
          <p:cNvSpPr/>
          <p:nvPr/>
        </p:nvSpPr>
        <p:spPr>
          <a:xfrm>
            <a:off x="331122" y="1028700"/>
            <a:ext cx="11517055" cy="5545394"/>
          </a:xfrm>
          <a:prstGeom prst="frame">
            <a:avLst>
              <a:gd name="adj1" fmla="val 1596"/>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path path="circle">
              <a:fillToRect r="100000" b="100000"/>
            </a:path>
            <a:tileRect l="-100000" t="-100000"/>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10"/>
          <p:cNvSpPr/>
          <p:nvPr/>
        </p:nvSpPr>
        <p:spPr>
          <a:xfrm>
            <a:off x="889200" y="154858"/>
            <a:ext cx="10427519" cy="523568"/>
          </a:xfrm>
          <a:custGeom>
            <a:avLst/>
            <a:gdLst>
              <a:gd name="connsiteX0" fmla="*/ 260542 w 10427519"/>
              <a:gd name="connsiteY0" fmla="*/ 0 h 523568"/>
              <a:gd name="connsiteX1" fmla="*/ 10166977 w 10427519"/>
              <a:gd name="connsiteY1" fmla="*/ 0 h 523568"/>
              <a:gd name="connsiteX2" fmla="*/ 10427519 w 10427519"/>
              <a:gd name="connsiteY2" fmla="*/ 260542 h 523568"/>
              <a:gd name="connsiteX3" fmla="*/ 10427519 w 10427519"/>
              <a:gd name="connsiteY3" fmla="*/ 381013 h 523568"/>
              <a:gd name="connsiteX4" fmla="*/ 10407044 w 10427519"/>
              <a:gd name="connsiteY4" fmla="*/ 482428 h 523568"/>
              <a:gd name="connsiteX5" fmla="*/ 10384713 w 10427519"/>
              <a:gd name="connsiteY5" fmla="*/ 523568 h 523568"/>
              <a:gd name="connsiteX6" fmla="*/ 42806 w 10427519"/>
              <a:gd name="connsiteY6" fmla="*/ 523568 h 523568"/>
              <a:gd name="connsiteX7" fmla="*/ 20475 w 10427519"/>
              <a:gd name="connsiteY7" fmla="*/ 482428 h 523568"/>
              <a:gd name="connsiteX8" fmla="*/ 0 w 10427519"/>
              <a:gd name="connsiteY8" fmla="*/ 381013 h 523568"/>
              <a:gd name="connsiteX9" fmla="*/ 0 w 10427519"/>
              <a:gd name="connsiteY9" fmla="*/ 260542 h 523568"/>
              <a:gd name="connsiteX10" fmla="*/ 260542 w 10427519"/>
              <a:gd name="connsiteY10" fmla="*/ 0 h 5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427519" h="523568">
                <a:moveTo>
                  <a:pt x="260542" y="0"/>
                </a:moveTo>
                <a:lnTo>
                  <a:pt x="10166977" y="0"/>
                </a:lnTo>
                <a:cubicBezTo>
                  <a:pt x="10310870" y="0"/>
                  <a:pt x="10427519" y="116649"/>
                  <a:pt x="10427519" y="260542"/>
                </a:cubicBezTo>
                <a:lnTo>
                  <a:pt x="10427519" y="381013"/>
                </a:lnTo>
                <a:cubicBezTo>
                  <a:pt x="10427519" y="416986"/>
                  <a:pt x="10420228" y="451257"/>
                  <a:pt x="10407044" y="482428"/>
                </a:cubicBezTo>
                <a:lnTo>
                  <a:pt x="10384713" y="523568"/>
                </a:lnTo>
                <a:lnTo>
                  <a:pt x="42806" y="523568"/>
                </a:lnTo>
                <a:lnTo>
                  <a:pt x="20475" y="482428"/>
                </a:lnTo>
                <a:cubicBezTo>
                  <a:pt x="7291" y="451257"/>
                  <a:pt x="0" y="416986"/>
                  <a:pt x="0" y="381013"/>
                </a:cubicBezTo>
                <a:lnTo>
                  <a:pt x="0" y="260542"/>
                </a:lnTo>
                <a:cubicBezTo>
                  <a:pt x="0" y="116649"/>
                  <a:pt x="116649" y="0"/>
                  <a:pt x="260542" y="0"/>
                </a:cubicBez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9"/>
          <p:cNvSpPr/>
          <p:nvPr/>
        </p:nvSpPr>
        <p:spPr>
          <a:xfrm>
            <a:off x="-1" y="-1"/>
            <a:ext cx="12192000" cy="678426"/>
          </a:xfrm>
          <a:custGeom>
            <a:avLst/>
            <a:gdLst>
              <a:gd name="connsiteX0" fmla="*/ 0 w 12192000"/>
              <a:gd name="connsiteY0" fmla="*/ 0 h 678426"/>
              <a:gd name="connsiteX1" fmla="*/ 12192000 w 12192000"/>
              <a:gd name="connsiteY1" fmla="*/ 0 h 678426"/>
              <a:gd name="connsiteX2" fmla="*/ 12192000 w 12192000"/>
              <a:gd name="connsiteY2" fmla="*/ 678426 h 678426"/>
              <a:gd name="connsiteX3" fmla="*/ 11260603 w 12192000"/>
              <a:gd name="connsiteY3" fmla="*/ 678426 h 678426"/>
              <a:gd name="connsiteX4" fmla="*/ 11282934 w 12192000"/>
              <a:gd name="connsiteY4" fmla="*/ 637286 h 678426"/>
              <a:gd name="connsiteX5" fmla="*/ 11303409 w 12192000"/>
              <a:gd name="connsiteY5" fmla="*/ 535871 h 678426"/>
              <a:gd name="connsiteX6" fmla="*/ 11303409 w 12192000"/>
              <a:gd name="connsiteY6" fmla="*/ 415400 h 678426"/>
              <a:gd name="connsiteX7" fmla="*/ 11042867 w 12192000"/>
              <a:gd name="connsiteY7" fmla="*/ 154858 h 678426"/>
              <a:gd name="connsiteX8" fmla="*/ 1136432 w 12192000"/>
              <a:gd name="connsiteY8" fmla="*/ 154858 h 678426"/>
              <a:gd name="connsiteX9" fmla="*/ 875890 w 12192000"/>
              <a:gd name="connsiteY9" fmla="*/ 415400 h 678426"/>
              <a:gd name="connsiteX10" fmla="*/ 875890 w 12192000"/>
              <a:gd name="connsiteY10" fmla="*/ 535871 h 678426"/>
              <a:gd name="connsiteX11" fmla="*/ 896365 w 12192000"/>
              <a:gd name="connsiteY11" fmla="*/ 637286 h 678426"/>
              <a:gd name="connsiteX12" fmla="*/ 918696 w 12192000"/>
              <a:gd name="connsiteY12" fmla="*/ 678426 h 678426"/>
              <a:gd name="connsiteX13" fmla="*/ 0 w 12192000"/>
              <a:gd name="connsiteY13" fmla="*/ 678426 h 678426"/>
              <a:gd name="connsiteX14" fmla="*/ 0 w 12192000"/>
              <a:gd name="connsiteY14" fmla="*/ 0 h 678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192000" h="678426">
                <a:moveTo>
                  <a:pt x="0" y="0"/>
                </a:moveTo>
                <a:lnTo>
                  <a:pt x="12192000" y="0"/>
                </a:lnTo>
                <a:lnTo>
                  <a:pt x="12192000" y="678426"/>
                </a:lnTo>
                <a:lnTo>
                  <a:pt x="11260603" y="678426"/>
                </a:lnTo>
                <a:lnTo>
                  <a:pt x="11282934" y="637286"/>
                </a:lnTo>
                <a:cubicBezTo>
                  <a:pt x="11296118" y="606115"/>
                  <a:pt x="11303409" y="571844"/>
                  <a:pt x="11303409" y="535871"/>
                </a:cubicBezTo>
                <a:lnTo>
                  <a:pt x="11303409" y="415400"/>
                </a:lnTo>
                <a:cubicBezTo>
                  <a:pt x="11303409" y="271507"/>
                  <a:pt x="11186760" y="154858"/>
                  <a:pt x="11042867" y="154858"/>
                </a:cubicBezTo>
                <a:lnTo>
                  <a:pt x="1136432" y="154858"/>
                </a:lnTo>
                <a:cubicBezTo>
                  <a:pt x="992539" y="154858"/>
                  <a:pt x="875890" y="271507"/>
                  <a:pt x="875890" y="415400"/>
                </a:cubicBezTo>
                <a:lnTo>
                  <a:pt x="875890" y="535871"/>
                </a:lnTo>
                <a:cubicBezTo>
                  <a:pt x="875890" y="571844"/>
                  <a:pt x="883181" y="606115"/>
                  <a:pt x="896365" y="637286"/>
                </a:cubicBezTo>
                <a:lnTo>
                  <a:pt x="918696" y="678426"/>
                </a:lnTo>
                <a:lnTo>
                  <a:pt x="0" y="678426"/>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Freeform 8"/>
          <p:cNvSpPr/>
          <p:nvPr/>
        </p:nvSpPr>
        <p:spPr>
          <a:xfrm>
            <a:off x="918696" y="678426"/>
            <a:ext cx="10341907" cy="117987"/>
          </a:xfrm>
          <a:custGeom>
            <a:avLst/>
            <a:gdLst>
              <a:gd name="connsiteX0" fmla="*/ 0 w 10341907"/>
              <a:gd name="connsiteY0" fmla="*/ 0 h 117987"/>
              <a:gd name="connsiteX1" fmla="*/ 10341907 w 10341907"/>
              <a:gd name="connsiteY1" fmla="*/ 0 h 117987"/>
              <a:gd name="connsiteX2" fmla="*/ 10340216 w 10341907"/>
              <a:gd name="connsiteY2" fmla="*/ 3116 h 117987"/>
              <a:gd name="connsiteX3" fmla="*/ 10124171 w 10341907"/>
              <a:gd name="connsiteY3" fmla="*/ 117987 h 117987"/>
              <a:gd name="connsiteX4" fmla="*/ 217736 w 10341907"/>
              <a:gd name="connsiteY4" fmla="*/ 117987 h 117987"/>
              <a:gd name="connsiteX5" fmla="*/ 1691 w 10341907"/>
              <a:gd name="connsiteY5" fmla="*/ 3116 h 117987"/>
              <a:gd name="connsiteX6" fmla="*/ 0 w 10341907"/>
              <a:gd name="connsiteY6" fmla="*/ 0 h 117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341907" h="117987">
                <a:moveTo>
                  <a:pt x="0" y="0"/>
                </a:moveTo>
                <a:lnTo>
                  <a:pt x="10341907" y="0"/>
                </a:lnTo>
                <a:lnTo>
                  <a:pt x="10340216" y="3116"/>
                </a:lnTo>
                <a:cubicBezTo>
                  <a:pt x="10293395" y="72421"/>
                  <a:pt x="10214104" y="117987"/>
                  <a:pt x="10124171" y="117987"/>
                </a:cubicBezTo>
                <a:lnTo>
                  <a:pt x="217736" y="117987"/>
                </a:lnTo>
                <a:cubicBezTo>
                  <a:pt x="127803" y="117987"/>
                  <a:pt x="48512" y="72421"/>
                  <a:pt x="1691" y="3116"/>
                </a:cubicBezTo>
                <a:lnTo>
                  <a:pt x="0" y="0"/>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Can 11"/>
          <p:cNvSpPr/>
          <p:nvPr/>
        </p:nvSpPr>
        <p:spPr>
          <a:xfrm>
            <a:off x="-1" y="-2"/>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Can 12"/>
          <p:cNvSpPr/>
          <p:nvPr/>
        </p:nvSpPr>
        <p:spPr>
          <a:xfrm>
            <a:off x="11890372" y="-3"/>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Picture 19"/>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Lst>
          </a:blip>
          <a:stretch>
            <a:fillRect/>
          </a:stretch>
        </p:blipFill>
        <p:spPr>
          <a:xfrm>
            <a:off x="3758516" y="818537"/>
            <a:ext cx="4662268" cy="568104"/>
          </a:xfrm>
          <a:prstGeom prst="rect">
            <a:avLst/>
          </a:prstGeom>
        </p:spPr>
      </p:pic>
      <p:sp>
        <p:nvSpPr>
          <p:cNvPr id="22" name="4-Point Star 21"/>
          <p:cNvSpPr/>
          <p:nvPr/>
        </p:nvSpPr>
        <p:spPr>
          <a:xfrm>
            <a:off x="403270" y="160880"/>
            <a:ext cx="398207" cy="427703"/>
          </a:xfrm>
          <a:prstGeom prst="star4">
            <a:avLst>
              <a:gd name="adj" fmla="val 125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6" name="Picture 25"/>
          <p:cNvPicPr>
            <a:picLocks noChangeAspect="1"/>
          </p:cNvPicPr>
          <p:nvPr/>
        </p:nvPicPr>
        <p:blipFill>
          <a:blip r:embed="rId4"/>
          <a:srcRect l="31230" t="-4849" r="66223" b="100000"/>
          <a:stretch>
            <a:fillRect/>
          </a:stretch>
        </p:blipFill>
        <p:spPr>
          <a:xfrm>
            <a:off x="4346224" y="2521974"/>
            <a:ext cx="225776" cy="180754"/>
          </a:xfrm>
          <a:custGeom>
            <a:avLst/>
            <a:gdLst>
              <a:gd name="connsiteX0" fmla="*/ 0 w 225776"/>
              <a:gd name="connsiteY0" fmla="*/ 0 h 180754"/>
              <a:gd name="connsiteX1" fmla="*/ 225776 w 225776"/>
              <a:gd name="connsiteY1" fmla="*/ 0 h 180754"/>
              <a:gd name="connsiteX2" fmla="*/ 225776 w 225776"/>
              <a:gd name="connsiteY2" fmla="*/ 180754 h 180754"/>
              <a:gd name="connsiteX3" fmla="*/ 0 w 225776"/>
              <a:gd name="connsiteY3" fmla="*/ 180754 h 180754"/>
              <a:gd name="connsiteX4" fmla="*/ 0 w 225776"/>
              <a:gd name="connsiteY4" fmla="*/ 0 h 180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180754">
                <a:moveTo>
                  <a:pt x="0" y="0"/>
                </a:moveTo>
                <a:lnTo>
                  <a:pt x="225776" y="0"/>
                </a:lnTo>
                <a:lnTo>
                  <a:pt x="225776" y="180754"/>
                </a:lnTo>
                <a:lnTo>
                  <a:pt x="0" y="180754"/>
                </a:lnTo>
                <a:lnTo>
                  <a:pt x="0" y="0"/>
                </a:lnTo>
                <a:close/>
              </a:path>
            </a:pathLst>
          </a:custGeom>
        </p:spPr>
      </p:pic>
      <p:pic>
        <p:nvPicPr>
          <p:cNvPr id="23" name="Picture 22"/>
          <p:cNvPicPr>
            <a:picLocks noChangeAspect="1"/>
          </p:cNvPicPr>
          <p:nvPr/>
        </p:nvPicPr>
        <p:blipFill>
          <a:blip r:embed="rId4"/>
          <a:srcRect l="31230" t="100000" r="66223" b="-8896"/>
          <a:stretch>
            <a:fillRect/>
          </a:stretch>
        </p:blipFill>
        <p:spPr>
          <a:xfrm>
            <a:off x="4346224" y="6430297"/>
            <a:ext cx="225776" cy="331600"/>
          </a:xfrm>
          <a:custGeom>
            <a:avLst/>
            <a:gdLst>
              <a:gd name="connsiteX0" fmla="*/ 0 w 225776"/>
              <a:gd name="connsiteY0" fmla="*/ 0 h 331600"/>
              <a:gd name="connsiteX1" fmla="*/ 225776 w 225776"/>
              <a:gd name="connsiteY1" fmla="*/ 0 h 331600"/>
              <a:gd name="connsiteX2" fmla="*/ 225776 w 225776"/>
              <a:gd name="connsiteY2" fmla="*/ 331600 h 331600"/>
              <a:gd name="connsiteX3" fmla="*/ 0 w 225776"/>
              <a:gd name="connsiteY3" fmla="*/ 331600 h 331600"/>
              <a:gd name="connsiteX4" fmla="*/ 0 w 225776"/>
              <a:gd name="connsiteY4" fmla="*/ 0 h 33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331600">
                <a:moveTo>
                  <a:pt x="0" y="0"/>
                </a:moveTo>
                <a:lnTo>
                  <a:pt x="225776" y="0"/>
                </a:lnTo>
                <a:lnTo>
                  <a:pt x="225776" y="331600"/>
                </a:lnTo>
                <a:lnTo>
                  <a:pt x="0" y="331600"/>
                </a:lnTo>
                <a:lnTo>
                  <a:pt x="0" y="0"/>
                </a:lnTo>
                <a:close/>
              </a:path>
            </a:pathLst>
          </a:custGeom>
        </p:spPr>
      </p:pic>
      <p:pic>
        <p:nvPicPr>
          <p:cNvPr id="48" name="Picture 47"/>
          <p:cNvPicPr>
            <a:picLocks noChangeAspect="1"/>
          </p:cNvPicPr>
          <p:nvPr/>
        </p:nvPicPr>
        <p:blipFill>
          <a:blip r:embed="rId5"/>
          <a:srcRect l="-6510" t="67413" r="100000" b="26074"/>
          <a:stretch>
            <a:fillRect/>
          </a:stretch>
        </p:blipFill>
        <p:spPr>
          <a:xfrm>
            <a:off x="801478" y="5987845"/>
            <a:ext cx="590333" cy="442452"/>
          </a:xfrm>
          <a:custGeom>
            <a:avLst/>
            <a:gdLst>
              <a:gd name="connsiteX0" fmla="*/ 0 w 590333"/>
              <a:gd name="connsiteY0" fmla="*/ 0 h 442452"/>
              <a:gd name="connsiteX1" fmla="*/ 590333 w 590333"/>
              <a:gd name="connsiteY1" fmla="*/ 0 h 442452"/>
              <a:gd name="connsiteX2" fmla="*/ 590333 w 590333"/>
              <a:gd name="connsiteY2" fmla="*/ 442452 h 442452"/>
              <a:gd name="connsiteX3" fmla="*/ 0 w 590333"/>
              <a:gd name="connsiteY3" fmla="*/ 442452 h 442452"/>
              <a:gd name="connsiteX4" fmla="*/ 0 w 590333"/>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0333" h="442452">
                <a:moveTo>
                  <a:pt x="0" y="0"/>
                </a:moveTo>
                <a:lnTo>
                  <a:pt x="590333" y="0"/>
                </a:lnTo>
                <a:lnTo>
                  <a:pt x="590333" y="442452"/>
                </a:lnTo>
                <a:lnTo>
                  <a:pt x="0" y="442452"/>
                </a:lnTo>
                <a:lnTo>
                  <a:pt x="0" y="0"/>
                </a:lnTo>
                <a:close/>
              </a:path>
            </a:pathLst>
          </a:custGeom>
        </p:spPr>
      </p:pic>
      <p:pic>
        <p:nvPicPr>
          <p:cNvPr id="47" name="Picture 46"/>
          <p:cNvPicPr>
            <a:picLocks noChangeAspect="1"/>
          </p:cNvPicPr>
          <p:nvPr/>
        </p:nvPicPr>
        <p:blipFill>
          <a:blip r:embed="rId5"/>
          <a:srcRect l="100000" t="67413" r="-7154" b="26074"/>
          <a:stretch>
            <a:fillRect/>
          </a:stretch>
        </p:blipFill>
        <p:spPr>
          <a:xfrm>
            <a:off x="10460296" y="5987845"/>
            <a:ext cx="648778" cy="442452"/>
          </a:xfrm>
          <a:custGeom>
            <a:avLst/>
            <a:gdLst>
              <a:gd name="connsiteX0" fmla="*/ 0 w 648778"/>
              <a:gd name="connsiteY0" fmla="*/ 0 h 442452"/>
              <a:gd name="connsiteX1" fmla="*/ 648778 w 648778"/>
              <a:gd name="connsiteY1" fmla="*/ 0 h 442452"/>
              <a:gd name="connsiteX2" fmla="*/ 648778 w 648778"/>
              <a:gd name="connsiteY2" fmla="*/ 442452 h 442452"/>
              <a:gd name="connsiteX3" fmla="*/ 0 w 648778"/>
              <a:gd name="connsiteY3" fmla="*/ 442452 h 442452"/>
              <a:gd name="connsiteX4" fmla="*/ 0 w 648778"/>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778" h="442452">
                <a:moveTo>
                  <a:pt x="0" y="0"/>
                </a:moveTo>
                <a:lnTo>
                  <a:pt x="648778" y="0"/>
                </a:lnTo>
                <a:lnTo>
                  <a:pt x="648778" y="442452"/>
                </a:lnTo>
                <a:lnTo>
                  <a:pt x="0" y="442452"/>
                </a:lnTo>
                <a:lnTo>
                  <a:pt x="0" y="0"/>
                </a:lnTo>
                <a:close/>
              </a:path>
            </a:pathLst>
          </a:custGeom>
        </p:spPr>
      </p:pic>
      <p:sp>
        <p:nvSpPr>
          <p:cNvPr id="3" name="Rectangle 2"/>
          <p:cNvSpPr/>
          <p:nvPr/>
        </p:nvSpPr>
        <p:spPr>
          <a:xfrm>
            <a:off x="3776483" y="155204"/>
            <a:ext cx="461363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THỰC HÀNH TIẾNG VIỆT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Rectangle 5"/>
          <p:cNvSpPr/>
          <p:nvPr/>
        </p:nvSpPr>
        <p:spPr>
          <a:xfrm>
            <a:off x="5197102" y="810722"/>
            <a:ext cx="1811714" cy="553357"/>
          </a:xfrm>
          <a:prstGeom prst="rect">
            <a:avLst/>
          </a:prstGeom>
        </p:spPr>
        <p:txBody>
          <a:bodyPr wrap="none">
            <a:spAutoFit/>
          </a:bodyPr>
          <a:lstStyle/>
          <a:p>
            <a:pPr marL="0" marR="0" lvl="0" indent="0" algn="l" defTabSz="914400" rtl="0" eaLnBrk="1" fontAlgn="auto" latinLnBrk="0" hangingPunct="1">
              <a:lnSpc>
                <a:spcPct val="107000"/>
              </a:lnSpc>
              <a:spcBef>
                <a:spcPts val="0"/>
              </a:spcBef>
              <a:spcAft>
                <a:spcPts val="0"/>
              </a:spcAft>
              <a:buClrTx/>
              <a:buSzTx/>
              <a:buFontTx/>
              <a:buNone/>
              <a:tabLst>
                <a:tab pos="1386840" algn="l"/>
              </a:tabLst>
              <a:defRPr/>
            </a:pPr>
            <a:r>
              <a:rPr kumimoji="0" lang="pt-BR" sz="2800" b="1" i="0" u="none" strike="noStrike" kern="1200" cap="none" spc="0" normalizeH="0" baseline="0" noProof="0" dirty="0">
                <a:ln>
                  <a:noFill/>
                </a:ln>
                <a:solidFill>
                  <a:srgbClr val="0000FF"/>
                </a:solidFill>
                <a:effectLst/>
                <a:uLnTx/>
                <a:uFillTx/>
                <a:latin typeface="Times New Roman" panose="02020603050405020304" pitchFamily="18" charset="0"/>
                <a:ea typeface="MS Mincho"/>
                <a:cs typeface="Times New Roman" panose="02020603050405020304" pitchFamily="18" charset="0"/>
              </a:rPr>
              <a:t>Khởi động</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2050" name="Picture 2" descr="Bộ sưu tập ảnh phong cảnh làng quê Việt Nam xưa đẹp nao lòng">
            <a:extLst>
              <a:ext uri="{FF2B5EF4-FFF2-40B4-BE49-F238E27FC236}">
                <a16:creationId xmlns:a16="http://schemas.microsoft.com/office/drawing/2014/main" id="{4CE0EBE0-6AB4-8F06-4359-26CF76D6258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0790" y="2124074"/>
            <a:ext cx="2972086" cy="3355538"/>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6" descr="Chỉ thị về định hướng phát triển quy hoạch kiến trúc nông thôn Việt Nam">
            <a:extLst>
              <a:ext uri="{FF2B5EF4-FFF2-40B4-BE49-F238E27FC236}">
                <a16:creationId xmlns:a16="http://schemas.microsoft.com/office/drawing/2014/main" id="{B17AB8E6-17B0-16B8-959C-3B13E7D25F43}"/>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vi-VN"/>
          </a:p>
        </p:txBody>
      </p:sp>
      <p:sp>
        <p:nvSpPr>
          <p:cNvPr id="7" name="AutoShape 8" descr="Phát động cuộc thi và triển lãm ảnh “Một thoáng Nông thôn mới Hà Nội”">
            <a:extLst>
              <a:ext uri="{FF2B5EF4-FFF2-40B4-BE49-F238E27FC236}">
                <a16:creationId xmlns:a16="http://schemas.microsoft.com/office/drawing/2014/main" id="{4FC29A06-7650-FBC6-A5B4-420640A10049}"/>
              </a:ext>
            </a:extLst>
          </p:cNvPr>
          <p:cNvSpPr>
            <a:spLocks noChangeAspect="1" noChangeArrowheads="1"/>
          </p:cNvSpPr>
          <p:nvPr/>
        </p:nvSpPr>
        <p:spPr bwMode="auto">
          <a:xfrm>
            <a:off x="7191633" y="3394352"/>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vi-VN"/>
          </a:p>
        </p:txBody>
      </p:sp>
      <p:pic>
        <p:nvPicPr>
          <p:cNvPr id="2058" name="Picture 10" descr="List] những hình ảnh về nông thôn Việt Nam đẹp không tì vết | Bali,  Beautiful photos of nature, Beautiful places nature">
            <a:extLst>
              <a:ext uri="{FF2B5EF4-FFF2-40B4-BE49-F238E27FC236}">
                <a16:creationId xmlns:a16="http://schemas.microsoft.com/office/drawing/2014/main" id="{A7CCB5E9-B2F1-ED8D-0E55-CB34599E4FD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42208" y="2124074"/>
            <a:ext cx="3166608" cy="3355538"/>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Làng Việt thời hội nhập - Những câu chuyện nông thôn...">
            <a:extLst>
              <a:ext uri="{FF2B5EF4-FFF2-40B4-BE49-F238E27FC236}">
                <a16:creationId xmlns:a16="http://schemas.microsoft.com/office/drawing/2014/main" id="{2EAC2151-D543-9F76-F075-3C3FDB24AAC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191633" y="2124074"/>
            <a:ext cx="4068969" cy="3355538"/>
          </a:xfrm>
          <a:prstGeom prst="rect">
            <a:avLst/>
          </a:prstGeom>
          <a:noFill/>
          <a:extLst>
            <a:ext uri="{909E8E84-426E-40DD-AFC4-6F175D3DCCD1}">
              <a14:hiddenFill xmlns:a14="http://schemas.microsoft.com/office/drawing/2010/main">
                <a:solidFill>
                  <a:srgbClr val="FFFFFF"/>
                </a:solidFill>
              </a14:hiddenFill>
            </a:ext>
          </a:extLst>
        </p:spPr>
      </p:pic>
      <p:sp>
        <p:nvSpPr>
          <p:cNvPr id="2" name="Hình chữ nhật 1">
            <a:extLst>
              <a:ext uri="{FF2B5EF4-FFF2-40B4-BE49-F238E27FC236}">
                <a16:creationId xmlns:a16="http://schemas.microsoft.com/office/drawing/2014/main" id="{7F050747-58CE-79D8-6766-6AF8FDB700F8}"/>
              </a:ext>
            </a:extLst>
          </p:cNvPr>
          <p:cNvSpPr/>
          <p:nvPr/>
        </p:nvSpPr>
        <p:spPr>
          <a:xfrm>
            <a:off x="465345" y="1378388"/>
            <a:ext cx="7761757" cy="69317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vi-VN" dirty="0"/>
              <a:t>Hãy đặt một câu đơn hoặc một câu ghép tương ứng với các bức hình sau.</a:t>
            </a:r>
          </a:p>
        </p:txBody>
      </p:sp>
    </p:spTree>
    <p:extLst>
      <p:ext uri="{BB962C8B-B14F-4D97-AF65-F5344CB8AC3E}">
        <p14:creationId xmlns:p14="http://schemas.microsoft.com/office/powerpoint/2010/main" val="717880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 calcmode="lin" valueType="num">
                                      <p:cBhvr additive="base">
                                        <p:cTn id="14" dur="500" fill="hold"/>
                                        <p:tgtEl>
                                          <p:spTgt spid="2050"/>
                                        </p:tgtEl>
                                        <p:attrNameLst>
                                          <p:attrName>ppt_x</p:attrName>
                                        </p:attrNameLst>
                                      </p:cBhvr>
                                      <p:tavLst>
                                        <p:tav tm="0">
                                          <p:val>
                                            <p:strVal val="#ppt_x"/>
                                          </p:val>
                                        </p:tav>
                                        <p:tav tm="100000">
                                          <p:val>
                                            <p:strVal val="#ppt_x"/>
                                          </p:val>
                                        </p:tav>
                                      </p:tavLst>
                                    </p:anim>
                                    <p:anim calcmode="lin" valueType="num">
                                      <p:cBhvr additive="base">
                                        <p:cTn id="15" dur="500" fill="hold"/>
                                        <p:tgtEl>
                                          <p:spTgt spid="2050"/>
                                        </p:tgtEl>
                                        <p:attrNameLst>
                                          <p:attrName>ppt_y</p:attrName>
                                        </p:attrNameLst>
                                      </p:cBhvr>
                                      <p:tavLst>
                                        <p:tav tm="0">
                                          <p:val>
                                            <p:strVal val="1+#ppt_h/2"/>
                                          </p:val>
                                        </p:tav>
                                        <p:tav tm="100000">
                                          <p:val>
                                            <p:strVal val="#ppt_y"/>
                                          </p:val>
                                        </p:tav>
                                      </p:tavLst>
                                    </p:anim>
                                  </p:childTnLst>
                                </p:cTn>
                              </p:par>
                              <p:par>
                                <p:cTn id="16" presetID="2" presetClass="entr" presetSubtype="4" fill="hold" nodeType="withEffect">
                                  <p:stCondLst>
                                    <p:cond delay="0"/>
                                  </p:stCondLst>
                                  <p:childTnLst>
                                    <p:set>
                                      <p:cBhvr>
                                        <p:cTn id="17" dur="1" fill="hold">
                                          <p:stCondLst>
                                            <p:cond delay="0"/>
                                          </p:stCondLst>
                                        </p:cTn>
                                        <p:tgtEl>
                                          <p:spTgt spid="2058"/>
                                        </p:tgtEl>
                                        <p:attrNameLst>
                                          <p:attrName>style.visibility</p:attrName>
                                        </p:attrNameLst>
                                      </p:cBhvr>
                                      <p:to>
                                        <p:strVal val="visible"/>
                                      </p:to>
                                    </p:set>
                                    <p:anim calcmode="lin" valueType="num">
                                      <p:cBhvr additive="base">
                                        <p:cTn id="18" dur="500" fill="hold"/>
                                        <p:tgtEl>
                                          <p:spTgt spid="2058"/>
                                        </p:tgtEl>
                                        <p:attrNameLst>
                                          <p:attrName>ppt_x</p:attrName>
                                        </p:attrNameLst>
                                      </p:cBhvr>
                                      <p:tavLst>
                                        <p:tav tm="0">
                                          <p:val>
                                            <p:strVal val="#ppt_x"/>
                                          </p:val>
                                        </p:tav>
                                        <p:tav tm="100000">
                                          <p:val>
                                            <p:strVal val="#ppt_x"/>
                                          </p:val>
                                        </p:tav>
                                      </p:tavLst>
                                    </p:anim>
                                    <p:anim calcmode="lin" valueType="num">
                                      <p:cBhvr additive="base">
                                        <p:cTn id="19" dur="500" fill="hold"/>
                                        <p:tgtEl>
                                          <p:spTgt spid="2058"/>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2060"/>
                                        </p:tgtEl>
                                        <p:attrNameLst>
                                          <p:attrName>style.visibility</p:attrName>
                                        </p:attrNameLst>
                                      </p:cBhvr>
                                      <p:to>
                                        <p:strVal val="visible"/>
                                      </p:to>
                                    </p:set>
                                    <p:anim calcmode="lin" valueType="num">
                                      <p:cBhvr additive="base">
                                        <p:cTn id="22" dur="500" fill="hold"/>
                                        <p:tgtEl>
                                          <p:spTgt spid="2060"/>
                                        </p:tgtEl>
                                        <p:attrNameLst>
                                          <p:attrName>ppt_x</p:attrName>
                                        </p:attrNameLst>
                                      </p:cBhvr>
                                      <p:tavLst>
                                        <p:tav tm="0">
                                          <p:val>
                                            <p:strVal val="#ppt_x"/>
                                          </p:val>
                                        </p:tav>
                                        <p:tav tm="100000">
                                          <p:val>
                                            <p:strVal val="#ppt_x"/>
                                          </p:val>
                                        </p:tav>
                                      </p:tavLst>
                                    </p:anim>
                                    <p:anim calcmode="lin" valueType="num">
                                      <p:cBhvr additive="base">
                                        <p:cTn id="23" dur="500" fill="hold"/>
                                        <p:tgtEl>
                                          <p:spTgt spid="206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ame 4"/>
          <p:cNvSpPr/>
          <p:nvPr/>
        </p:nvSpPr>
        <p:spPr>
          <a:xfrm>
            <a:off x="331122" y="1028700"/>
            <a:ext cx="11517055" cy="5545394"/>
          </a:xfrm>
          <a:prstGeom prst="frame">
            <a:avLst>
              <a:gd name="adj1" fmla="val 1596"/>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path path="circle">
              <a:fillToRect r="100000" b="100000"/>
            </a:path>
            <a:tileRect l="-100000" t="-100000"/>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10"/>
          <p:cNvSpPr/>
          <p:nvPr/>
        </p:nvSpPr>
        <p:spPr>
          <a:xfrm>
            <a:off x="889200" y="154858"/>
            <a:ext cx="10427519" cy="523568"/>
          </a:xfrm>
          <a:custGeom>
            <a:avLst/>
            <a:gdLst>
              <a:gd name="connsiteX0" fmla="*/ 260542 w 10427519"/>
              <a:gd name="connsiteY0" fmla="*/ 0 h 523568"/>
              <a:gd name="connsiteX1" fmla="*/ 10166977 w 10427519"/>
              <a:gd name="connsiteY1" fmla="*/ 0 h 523568"/>
              <a:gd name="connsiteX2" fmla="*/ 10427519 w 10427519"/>
              <a:gd name="connsiteY2" fmla="*/ 260542 h 523568"/>
              <a:gd name="connsiteX3" fmla="*/ 10427519 w 10427519"/>
              <a:gd name="connsiteY3" fmla="*/ 381013 h 523568"/>
              <a:gd name="connsiteX4" fmla="*/ 10407044 w 10427519"/>
              <a:gd name="connsiteY4" fmla="*/ 482428 h 523568"/>
              <a:gd name="connsiteX5" fmla="*/ 10384713 w 10427519"/>
              <a:gd name="connsiteY5" fmla="*/ 523568 h 523568"/>
              <a:gd name="connsiteX6" fmla="*/ 42806 w 10427519"/>
              <a:gd name="connsiteY6" fmla="*/ 523568 h 523568"/>
              <a:gd name="connsiteX7" fmla="*/ 20475 w 10427519"/>
              <a:gd name="connsiteY7" fmla="*/ 482428 h 523568"/>
              <a:gd name="connsiteX8" fmla="*/ 0 w 10427519"/>
              <a:gd name="connsiteY8" fmla="*/ 381013 h 523568"/>
              <a:gd name="connsiteX9" fmla="*/ 0 w 10427519"/>
              <a:gd name="connsiteY9" fmla="*/ 260542 h 523568"/>
              <a:gd name="connsiteX10" fmla="*/ 260542 w 10427519"/>
              <a:gd name="connsiteY10" fmla="*/ 0 h 5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427519" h="523568">
                <a:moveTo>
                  <a:pt x="260542" y="0"/>
                </a:moveTo>
                <a:lnTo>
                  <a:pt x="10166977" y="0"/>
                </a:lnTo>
                <a:cubicBezTo>
                  <a:pt x="10310870" y="0"/>
                  <a:pt x="10427519" y="116649"/>
                  <a:pt x="10427519" y="260542"/>
                </a:cubicBezTo>
                <a:lnTo>
                  <a:pt x="10427519" y="381013"/>
                </a:lnTo>
                <a:cubicBezTo>
                  <a:pt x="10427519" y="416986"/>
                  <a:pt x="10420228" y="451257"/>
                  <a:pt x="10407044" y="482428"/>
                </a:cubicBezTo>
                <a:lnTo>
                  <a:pt x="10384713" y="523568"/>
                </a:lnTo>
                <a:lnTo>
                  <a:pt x="42806" y="523568"/>
                </a:lnTo>
                <a:lnTo>
                  <a:pt x="20475" y="482428"/>
                </a:lnTo>
                <a:cubicBezTo>
                  <a:pt x="7291" y="451257"/>
                  <a:pt x="0" y="416986"/>
                  <a:pt x="0" y="381013"/>
                </a:cubicBezTo>
                <a:lnTo>
                  <a:pt x="0" y="260542"/>
                </a:lnTo>
                <a:cubicBezTo>
                  <a:pt x="0" y="116649"/>
                  <a:pt x="116649" y="0"/>
                  <a:pt x="260542" y="0"/>
                </a:cubicBez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9"/>
          <p:cNvSpPr/>
          <p:nvPr/>
        </p:nvSpPr>
        <p:spPr>
          <a:xfrm>
            <a:off x="-1" y="-1"/>
            <a:ext cx="12192000" cy="678426"/>
          </a:xfrm>
          <a:custGeom>
            <a:avLst/>
            <a:gdLst>
              <a:gd name="connsiteX0" fmla="*/ 0 w 12192000"/>
              <a:gd name="connsiteY0" fmla="*/ 0 h 678426"/>
              <a:gd name="connsiteX1" fmla="*/ 12192000 w 12192000"/>
              <a:gd name="connsiteY1" fmla="*/ 0 h 678426"/>
              <a:gd name="connsiteX2" fmla="*/ 12192000 w 12192000"/>
              <a:gd name="connsiteY2" fmla="*/ 678426 h 678426"/>
              <a:gd name="connsiteX3" fmla="*/ 11260603 w 12192000"/>
              <a:gd name="connsiteY3" fmla="*/ 678426 h 678426"/>
              <a:gd name="connsiteX4" fmla="*/ 11282934 w 12192000"/>
              <a:gd name="connsiteY4" fmla="*/ 637286 h 678426"/>
              <a:gd name="connsiteX5" fmla="*/ 11303409 w 12192000"/>
              <a:gd name="connsiteY5" fmla="*/ 535871 h 678426"/>
              <a:gd name="connsiteX6" fmla="*/ 11303409 w 12192000"/>
              <a:gd name="connsiteY6" fmla="*/ 415400 h 678426"/>
              <a:gd name="connsiteX7" fmla="*/ 11042867 w 12192000"/>
              <a:gd name="connsiteY7" fmla="*/ 154858 h 678426"/>
              <a:gd name="connsiteX8" fmla="*/ 1136432 w 12192000"/>
              <a:gd name="connsiteY8" fmla="*/ 154858 h 678426"/>
              <a:gd name="connsiteX9" fmla="*/ 875890 w 12192000"/>
              <a:gd name="connsiteY9" fmla="*/ 415400 h 678426"/>
              <a:gd name="connsiteX10" fmla="*/ 875890 w 12192000"/>
              <a:gd name="connsiteY10" fmla="*/ 535871 h 678426"/>
              <a:gd name="connsiteX11" fmla="*/ 896365 w 12192000"/>
              <a:gd name="connsiteY11" fmla="*/ 637286 h 678426"/>
              <a:gd name="connsiteX12" fmla="*/ 918696 w 12192000"/>
              <a:gd name="connsiteY12" fmla="*/ 678426 h 678426"/>
              <a:gd name="connsiteX13" fmla="*/ 0 w 12192000"/>
              <a:gd name="connsiteY13" fmla="*/ 678426 h 678426"/>
              <a:gd name="connsiteX14" fmla="*/ 0 w 12192000"/>
              <a:gd name="connsiteY14" fmla="*/ 0 h 678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192000" h="678426">
                <a:moveTo>
                  <a:pt x="0" y="0"/>
                </a:moveTo>
                <a:lnTo>
                  <a:pt x="12192000" y="0"/>
                </a:lnTo>
                <a:lnTo>
                  <a:pt x="12192000" y="678426"/>
                </a:lnTo>
                <a:lnTo>
                  <a:pt x="11260603" y="678426"/>
                </a:lnTo>
                <a:lnTo>
                  <a:pt x="11282934" y="637286"/>
                </a:lnTo>
                <a:cubicBezTo>
                  <a:pt x="11296118" y="606115"/>
                  <a:pt x="11303409" y="571844"/>
                  <a:pt x="11303409" y="535871"/>
                </a:cubicBezTo>
                <a:lnTo>
                  <a:pt x="11303409" y="415400"/>
                </a:lnTo>
                <a:cubicBezTo>
                  <a:pt x="11303409" y="271507"/>
                  <a:pt x="11186760" y="154858"/>
                  <a:pt x="11042867" y="154858"/>
                </a:cubicBezTo>
                <a:lnTo>
                  <a:pt x="1136432" y="154858"/>
                </a:lnTo>
                <a:cubicBezTo>
                  <a:pt x="992539" y="154858"/>
                  <a:pt x="875890" y="271507"/>
                  <a:pt x="875890" y="415400"/>
                </a:cubicBezTo>
                <a:lnTo>
                  <a:pt x="875890" y="535871"/>
                </a:lnTo>
                <a:cubicBezTo>
                  <a:pt x="875890" y="571844"/>
                  <a:pt x="883181" y="606115"/>
                  <a:pt x="896365" y="637286"/>
                </a:cubicBezTo>
                <a:lnTo>
                  <a:pt x="918696" y="678426"/>
                </a:lnTo>
                <a:lnTo>
                  <a:pt x="0" y="678426"/>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Freeform 8"/>
          <p:cNvSpPr/>
          <p:nvPr/>
        </p:nvSpPr>
        <p:spPr>
          <a:xfrm>
            <a:off x="974812" y="833803"/>
            <a:ext cx="10341907" cy="117987"/>
          </a:xfrm>
          <a:custGeom>
            <a:avLst/>
            <a:gdLst>
              <a:gd name="connsiteX0" fmla="*/ 0 w 10341907"/>
              <a:gd name="connsiteY0" fmla="*/ 0 h 117987"/>
              <a:gd name="connsiteX1" fmla="*/ 10341907 w 10341907"/>
              <a:gd name="connsiteY1" fmla="*/ 0 h 117987"/>
              <a:gd name="connsiteX2" fmla="*/ 10340216 w 10341907"/>
              <a:gd name="connsiteY2" fmla="*/ 3116 h 117987"/>
              <a:gd name="connsiteX3" fmla="*/ 10124171 w 10341907"/>
              <a:gd name="connsiteY3" fmla="*/ 117987 h 117987"/>
              <a:gd name="connsiteX4" fmla="*/ 217736 w 10341907"/>
              <a:gd name="connsiteY4" fmla="*/ 117987 h 117987"/>
              <a:gd name="connsiteX5" fmla="*/ 1691 w 10341907"/>
              <a:gd name="connsiteY5" fmla="*/ 3116 h 117987"/>
              <a:gd name="connsiteX6" fmla="*/ 0 w 10341907"/>
              <a:gd name="connsiteY6" fmla="*/ 0 h 117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341907" h="117987">
                <a:moveTo>
                  <a:pt x="0" y="0"/>
                </a:moveTo>
                <a:lnTo>
                  <a:pt x="10341907" y="0"/>
                </a:lnTo>
                <a:lnTo>
                  <a:pt x="10340216" y="3116"/>
                </a:lnTo>
                <a:cubicBezTo>
                  <a:pt x="10293395" y="72421"/>
                  <a:pt x="10214104" y="117987"/>
                  <a:pt x="10124171" y="117987"/>
                </a:cubicBezTo>
                <a:lnTo>
                  <a:pt x="217736" y="117987"/>
                </a:lnTo>
                <a:cubicBezTo>
                  <a:pt x="127803" y="117987"/>
                  <a:pt x="48512" y="72421"/>
                  <a:pt x="1691" y="3116"/>
                </a:cubicBezTo>
                <a:lnTo>
                  <a:pt x="0" y="0"/>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Can 11"/>
          <p:cNvSpPr/>
          <p:nvPr/>
        </p:nvSpPr>
        <p:spPr>
          <a:xfrm>
            <a:off x="-1" y="-2"/>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Can 12"/>
          <p:cNvSpPr/>
          <p:nvPr/>
        </p:nvSpPr>
        <p:spPr>
          <a:xfrm>
            <a:off x="11890372" y="-3"/>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Picture 19"/>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Lst>
          </a:blip>
          <a:stretch>
            <a:fillRect/>
          </a:stretch>
        </p:blipFill>
        <p:spPr>
          <a:xfrm>
            <a:off x="2529016" y="818537"/>
            <a:ext cx="6639696" cy="568104"/>
          </a:xfrm>
          <a:prstGeom prst="rect">
            <a:avLst/>
          </a:prstGeom>
        </p:spPr>
      </p:pic>
      <p:sp>
        <p:nvSpPr>
          <p:cNvPr id="22" name="4-Point Star 21"/>
          <p:cNvSpPr/>
          <p:nvPr/>
        </p:nvSpPr>
        <p:spPr>
          <a:xfrm>
            <a:off x="403270" y="160880"/>
            <a:ext cx="398207" cy="427703"/>
          </a:xfrm>
          <a:prstGeom prst="star4">
            <a:avLst>
              <a:gd name="adj" fmla="val 125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6" name="Picture 25"/>
          <p:cNvPicPr>
            <a:picLocks noChangeAspect="1"/>
          </p:cNvPicPr>
          <p:nvPr/>
        </p:nvPicPr>
        <p:blipFill>
          <a:blip r:embed="rId4"/>
          <a:srcRect l="31230" t="-4849" r="66223" b="100000"/>
          <a:stretch>
            <a:fillRect/>
          </a:stretch>
        </p:blipFill>
        <p:spPr>
          <a:xfrm>
            <a:off x="4346224" y="2521974"/>
            <a:ext cx="225776" cy="180754"/>
          </a:xfrm>
          <a:custGeom>
            <a:avLst/>
            <a:gdLst>
              <a:gd name="connsiteX0" fmla="*/ 0 w 225776"/>
              <a:gd name="connsiteY0" fmla="*/ 0 h 180754"/>
              <a:gd name="connsiteX1" fmla="*/ 225776 w 225776"/>
              <a:gd name="connsiteY1" fmla="*/ 0 h 180754"/>
              <a:gd name="connsiteX2" fmla="*/ 225776 w 225776"/>
              <a:gd name="connsiteY2" fmla="*/ 180754 h 180754"/>
              <a:gd name="connsiteX3" fmla="*/ 0 w 225776"/>
              <a:gd name="connsiteY3" fmla="*/ 180754 h 180754"/>
              <a:gd name="connsiteX4" fmla="*/ 0 w 225776"/>
              <a:gd name="connsiteY4" fmla="*/ 0 h 180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180754">
                <a:moveTo>
                  <a:pt x="0" y="0"/>
                </a:moveTo>
                <a:lnTo>
                  <a:pt x="225776" y="0"/>
                </a:lnTo>
                <a:lnTo>
                  <a:pt x="225776" y="180754"/>
                </a:lnTo>
                <a:lnTo>
                  <a:pt x="0" y="180754"/>
                </a:lnTo>
                <a:lnTo>
                  <a:pt x="0" y="0"/>
                </a:lnTo>
                <a:close/>
              </a:path>
            </a:pathLst>
          </a:custGeom>
        </p:spPr>
      </p:pic>
      <p:pic>
        <p:nvPicPr>
          <p:cNvPr id="23" name="Picture 22"/>
          <p:cNvPicPr>
            <a:picLocks noChangeAspect="1"/>
          </p:cNvPicPr>
          <p:nvPr/>
        </p:nvPicPr>
        <p:blipFill>
          <a:blip r:embed="rId4"/>
          <a:srcRect l="31230" t="100000" r="66223" b="-8896"/>
          <a:stretch>
            <a:fillRect/>
          </a:stretch>
        </p:blipFill>
        <p:spPr>
          <a:xfrm>
            <a:off x="4346224" y="6430297"/>
            <a:ext cx="225776" cy="331600"/>
          </a:xfrm>
          <a:custGeom>
            <a:avLst/>
            <a:gdLst>
              <a:gd name="connsiteX0" fmla="*/ 0 w 225776"/>
              <a:gd name="connsiteY0" fmla="*/ 0 h 331600"/>
              <a:gd name="connsiteX1" fmla="*/ 225776 w 225776"/>
              <a:gd name="connsiteY1" fmla="*/ 0 h 331600"/>
              <a:gd name="connsiteX2" fmla="*/ 225776 w 225776"/>
              <a:gd name="connsiteY2" fmla="*/ 331600 h 331600"/>
              <a:gd name="connsiteX3" fmla="*/ 0 w 225776"/>
              <a:gd name="connsiteY3" fmla="*/ 331600 h 331600"/>
              <a:gd name="connsiteX4" fmla="*/ 0 w 225776"/>
              <a:gd name="connsiteY4" fmla="*/ 0 h 33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331600">
                <a:moveTo>
                  <a:pt x="0" y="0"/>
                </a:moveTo>
                <a:lnTo>
                  <a:pt x="225776" y="0"/>
                </a:lnTo>
                <a:lnTo>
                  <a:pt x="225776" y="331600"/>
                </a:lnTo>
                <a:lnTo>
                  <a:pt x="0" y="331600"/>
                </a:lnTo>
                <a:lnTo>
                  <a:pt x="0" y="0"/>
                </a:lnTo>
                <a:close/>
              </a:path>
            </a:pathLst>
          </a:custGeom>
        </p:spPr>
      </p:pic>
      <p:pic>
        <p:nvPicPr>
          <p:cNvPr id="48" name="Picture 47"/>
          <p:cNvPicPr>
            <a:picLocks noChangeAspect="1"/>
          </p:cNvPicPr>
          <p:nvPr/>
        </p:nvPicPr>
        <p:blipFill>
          <a:blip r:embed="rId5"/>
          <a:srcRect l="-6510" t="67413" r="100000" b="26074"/>
          <a:stretch>
            <a:fillRect/>
          </a:stretch>
        </p:blipFill>
        <p:spPr>
          <a:xfrm>
            <a:off x="801478" y="5987845"/>
            <a:ext cx="590333" cy="442452"/>
          </a:xfrm>
          <a:custGeom>
            <a:avLst/>
            <a:gdLst>
              <a:gd name="connsiteX0" fmla="*/ 0 w 590333"/>
              <a:gd name="connsiteY0" fmla="*/ 0 h 442452"/>
              <a:gd name="connsiteX1" fmla="*/ 590333 w 590333"/>
              <a:gd name="connsiteY1" fmla="*/ 0 h 442452"/>
              <a:gd name="connsiteX2" fmla="*/ 590333 w 590333"/>
              <a:gd name="connsiteY2" fmla="*/ 442452 h 442452"/>
              <a:gd name="connsiteX3" fmla="*/ 0 w 590333"/>
              <a:gd name="connsiteY3" fmla="*/ 442452 h 442452"/>
              <a:gd name="connsiteX4" fmla="*/ 0 w 590333"/>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0333" h="442452">
                <a:moveTo>
                  <a:pt x="0" y="0"/>
                </a:moveTo>
                <a:lnTo>
                  <a:pt x="590333" y="0"/>
                </a:lnTo>
                <a:lnTo>
                  <a:pt x="590333" y="442452"/>
                </a:lnTo>
                <a:lnTo>
                  <a:pt x="0" y="442452"/>
                </a:lnTo>
                <a:lnTo>
                  <a:pt x="0" y="0"/>
                </a:lnTo>
                <a:close/>
              </a:path>
            </a:pathLst>
          </a:custGeom>
        </p:spPr>
      </p:pic>
      <p:pic>
        <p:nvPicPr>
          <p:cNvPr id="47" name="Picture 46"/>
          <p:cNvPicPr>
            <a:picLocks noChangeAspect="1"/>
          </p:cNvPicPr>
          <p:nvPr/>
        </p:nvPicPr>
        <p:blipFill>
          <a:blip r:embed="rId5"/>
          <a:srcRect l="100000" t="67413" r="-7154" b="26074"/>
          <a:stretch>
            <a:fillRect/>
          </a:stretch>
        </p:blipFill>
        <p:spPr>
          <a:xfrm>
            <a:off x="10460296" y="5987845"/>
            <a:ext cx="648778" cy="442452"/>
          </a:xfrm>
          <a:custGeom>
            <a:avLst/>
            <a:gdLst>
              <a:gd name="connsiteX0" fmla="*/ 0 w 648778"/>
              <a:gd name="connsiteY0" fmla="*/ 0 h 442452"/>
              <a:gd name="connsiteX1" fmla="*/ 648778 w 648778"/>
              <a:gd name="connsiteY1" fmla="*/ 0 h 442452"/>
              <a:gd name="connsiteX2" fmla="*/ 648778 w 648778"/>
              <a:gd name="connsiteY2" fmla="*/ 442452 h 442452"/>
              <a:gd name="connsiteX3" fmla="*/ 0 w 648778"/>
              <a:gd name="connsiteY3" fmla="*/ 442452 h 442452"/>
              <a:gd name="connsiteX4" fmla="*/ 0 w 648778"/>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778" h="442452">
                <a:moveTo>
                  <a:pt x="0" y="0"/>
                </a:moveTo>
                <a:lnTo>
                  <a:pt x="648778" y="0"/>
                </a:lnTo>
                <a:lnTo>
                  <a:pt x="648778" y="442452"/>
                </a:lnTo>
                <a:lnTo>
                  <a:pt x="0" y="442452"/>
                </a:lnTo>
                <a:lnTo>
                  <a:pt x="0" y="0"/>
                </a:lnTo>
                <a:close/>
              </a:path>
            </a:pathLst>
          </a:custGeom>
        </p:spPr>
      </p:pic>
      <p:sp>
        <p:nvSpPr>
          <p:cNvPr id="3" name="Rectangle 2"/>
          <p:cNvSpPr/>
          <p:nvPr/>
        </p:nvSpPr>
        <p:spPr>
          <a:xfrm>
            <a:off x="3776483" y="155204"/>
            <a:ext cx="461363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THỰC HÀNH TIẾNG VIỆT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Rectangle 5"/>
          <p:cNvSpPr/>
          <p:nvPr/>
        </p:nvSpPr>
        <p:spPr>
          <a:xfrm>
            <a:off x="3328802" y="818535"/>
            <a:ext cx="5548314" cy="522259"/>
          </a:xfrm>
          <a:prstGeom prst="rect">
            <a:avLst/>
          </a:prstGeom>
        </p:spPr>
        <p:txBody>
          <a:bodyPr wrap="none">
            <a:spAutoFit/>
          </a:bodyPr>
          <a:lstStyle/>
          <a:p>
            <a:pPr marL="0" marR="0" lvl="0" indent="0" algn="l" defTabSz="914400" rtl="0" eaLnBrk="1" fontAlgn="auto" latinLnBrk="0" hangingPunct="1">
              <a:lnSpc>
                <a:spcPct val="107000"/>
              </a:lnSpc>
              <a:spcBef>
                <a:spcPts val="0"/>
              </a:spcBef>
              <a:spcAft>
                <a:spcPts val="0"/>
              </a:spcAft>
              <a:buClrTx/>
              <a:buSzTx/>
              <a:buFontTx/>
              <a:buNone/>
              <a:tabLst>
                <a:tab pos="1386840" algn="l"/>
              </a:tabLst>
              <a:defRPr/>
            </a:pPr>
            <a:r>
              <a:rPr kumimoji="0" lang="vi-VN" sz="2800" b="1" i="0" u="none" strike="noStrike" kern="1200" cap="none" spc="0" normalizeH="0" baseline="0" noProof="0" dirty="0">
                <a:ln>
                  <a:noFill/>
                </a:ln>
                <a:solidFill>
                  <a:srgbClr val="0000FF"/>
                </a:solidFill>
                <a:effectLst/>
                <a:uLnTx/>
                <a:uFillTx/>
                <a:latin typeface="Times New Roman" panose="02020603050405020304" pitchFamily="18" charset="0"/>
                <a:ea typeface="MS Mincho"/>
                <a:cs typeface="Times New Roman" panose="02020603050405020304" pitchFamily="18" charset="0"/>
              </a:rPr>
              <a:t>I. Lựa chọn câu đơn hoặc câu ghép</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Hộp Văn bản 6">
            <a:extLst>
              <a:ext uri="{FF2B5EF4-FFF2-40B4-BE49-F238E27FC236}">
                <a16:creationId xmlns:a16="http://schemas.microsoft.com/office/drawing/2014/main" id="{17590392-C7FF-ECCC-83A5-A8E480326A85}"/>
              </a:ext>
            </a:extLst>
          </p:cNvPr>
          <p:cNvSpPr txBox="1"/>
          <p:nvPr/>
        </p:nvSpPr>
        <p:spPr>
          <a:xfrm>
            <a:off x="403269" y="1542018"/>
            <a:ext cx="11343887" cy="2677656"/>
          </a:xfrm>
          <a:prstGeom prst="rect">
            <a:avLst/>
          </a:prstGeom>
          <a:noFill/>
        </p:spPr>
        <p:txBody>
          <a:bodyPr wrap="square">
            <a:spAutoFit/>
          </a:bodyPr>
          <a:lstStyle/>
          <a:p>
            <a:pPr marR="42545" algn="just"/>
            <a:r>
              <a:rPr lang="vi-VN" sz="2800" b="1" dirty="0">
                <a:effectLst/>
                <a:latin typeface="Times New Roman" panose="02020603050405020304" pitchFamily="18" charset="0"/>
                <a:ea typeface="Arial" panose="020B0604020202020204" pitchFamily="34" charset="0"/>
                <a:cs typeface="Times New Roman" panose="02020603050405020304" pitchFamily="18" charset="0"/>
              </a:rPr>
              <a:t>I. Lựa chọn câu đơn hoặc câu ghép.</a:t>
            </a:r>
            <a:endParaRPr lang="vi-VN" sz="2800" dirty="0">
              <a:effectLst/>
              <a:latin typeface="VNI-Times"/>
              <a:ea typeface="Times New Roman" panose="02020603050405020304" pitchFamily="18" charset="0"/>
              <a:cs typeface="Times New Roman" panose="02020603050405020304" pitchFamily="18" charset="0"/>
            </a:endParaRPr>
          </a:p>
          <a:p>
            <a:pPr marL="50800" marR="42545" algn="just">
              <a:spcAft>
                <a:spcPts val="0"/>
              </a:spcAft>
            </a:pPr>
            <a:r>
              <a:rPr lang="vi-VN" sz="2800" b="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10" dirty="0">
                <a:effectLst/>
                <a:latin typeface="Times New Roman" panose="02020603050405020304" pitchFamily="18" charset="0"/>
                <a:ea typeface="Arial" panose="020B0604020202020204" pitchFamily="34" charset="0"/>
                <a:cs typeface="Times New Roman" panose="02020603050405020304" pitchFamily="18" charset="0"/>
              </a:rPr>
              <a:t>Tuỳ</a:t>
            </a:r>
            <a:r>
              <a:rPr lang="vi-VN" sz="2800" spc="-7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10" dirty="0">
                <a:effectLst/>
                <a:latin typeface="Times New Roman" panose="02020603050405020304" pitchFamily="18" charset="0"/>
                <a:ea typeface="Arial" panose="020B0604020202020204" pitchFamily="34" charset="0"/>
                <a:cs typeface="Times New Roman" panose="02020603050405020304" pitchFamily="18" charset="0"/>
              </a:rPr>
              <a:t>thuộc</a:t>
            </a:r>
            <a:r>
              <a:rPr lang="vi-VN" sz="2800"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10" dirty="0">
                <a:effectLst/>
                <a:latin typeface="Times New Roman" panose="02020603050405020304" pitchFamily="18" charset="0"/>
                <a:ea typeface="Arial" panose="020B0604020202020204" pitchFamily="34" charset="0"/>
                <a:cs typeface="Times New Roman" panose="02020603050405020304" pitchFamily="18" charset="0"/>
              </a:rPr>
              <a:t>vào</a:t>
            </a:r>
            <a:r>
              <a:rPr lang="vi-VN" sz="2800"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10" dirty="0">
                <a:effectLst/>
                <a:latin typeface="Times New Roman" panose="02020603050405020304" pitchFamily="18" charset="0"/>
                <a:ea typeface="Arial" panose="020B0604020202020204" pitchFamily="34" charset="0"/>
                <a:cs typeface="Times New Roman" panose="02020603050405020304" pitchFamily="18" charset="0"/>
              </a:rPr>
              <a:t>mục</a:t>
            </a:r>
            <a:r>
              <a:rPr lang="vi-VN" sz="2800" spc="-7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10" dirty="0">
                <a:effectLst/>
                <a:latin typeface="Times New Roman" panose="02020603050405020304" pitchFamily="18" charset="0"/>
                <a:ea typeface="Arial" panose="020B0604020202020204" pitchFamily="34" charset="0"/>
                <a:cs typeface="Times New Roman" panose="02020603050405020304" pitchFamily="18" charset="0"/>
              </a:rPr>
              <a:t>đích,</a:t>
            </a:r>
            <a:r>
              <a:rPr lang="vi-VN" sz="2800"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10" dirty="0">
                <a:effectLst/>
                <a:latin typeface="Times New Roman" panose="02020603050405020304" pitchFamily="18" charset="0"/>
                <a:ea typeface="Arial" panose="020B0604020202020204" pitchFamily="34" charset="0"/>
                <a:cs typeface="Times New Roman" panose="02020603050405020304" pitchFamily="18" charset="0"/>
              </a:rPr>
              <a:t>kiểu</a:t>
            </a:r>
            <a:r>
              <a:rPr lang="vi-VN" sz="2800"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10" dirty="0">
                <a:effectLst/>
                <a:latin typeface="Times New Roman" panose="02020603050405020304" pitchFamily="18" charset="0"/>
                <a:ea typeface="Arial" panose="020B0604020202020204" pitchFamily="34" charset="0"/>
                <a:cs typeface="Times New Roman" panose="02020603050405020304" pitchFamily="18" charset="0"/>
              </a:rPr>
              <a:t>loại</a:t>
            </a:r>
            <a:r>
              <a:rPr lang="vi-VN" sz="2800"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10" dirty="0">
                <a:effectLst/>
                <a:latin typeface="Times New Roman" panose="02020603050405020304" pitchFamily="18" charset="0"/>
                <a:ea typeface="Arial" panose="020B0604020202020204" pitchFamily="34" charset="0"/>
                <a:cs typeface="Times New Roman" panose="02020603050405020304" pitchFamily="18" charset="0"/>
              </a:rPr>
              <a:t>VB, </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ngữ</a:t>
            </a:r>
            <a:r>
              <a:rPr lang="vi-VN" sz="2800" spc="9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cảnh</a:t>
            </a:r>
            <a:r>
              <a:rPr lang="vi-VN" sz="2800" spc="9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và</a:t>
            </a:r>
            <a:r>
              <a:rPr lang="vi-VN" sz="2800" spc="9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nội</a:t>
            </a:r>
            <a:r>
              <a:rPr lang="vi-VN" sz="2800" spc="1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dung</a:t>
            </a:r>
            <a:r>
              <a:rPr lang="vi-VN" sz="2800" spc="9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cần</a:t>
            </a:r>
            <a:r>
              <a:rPr lang="vi-VN" sz="2800" spc="9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biểu</a:t>
            </a:r>
            <a:r>
              <a:rPr lang="vi-VN" sz="2800" spc="1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25" dirty="0">
                <a:effectLst/>
                <a:latin typeface="Times New Roman" panose="02020603050405020304" pitchFamily="18" charset="0"/>
                <a:ea typeface="Arial" panose="020B0604020202020204" pitchFamily="34" charset="0"/>
                <a:cs typeface="Times New Roman" panose="02020603050405020304" pitchFamily="18" charset="0"/>
              </a:rPr>
              <a:t>đạt </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mà</a:t>
            </a:r>
            <a:r>
              <a:rPr lang="vi-VN" sz="2800" spc="8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người</a:t>
            </a:r>
            <a:r>
              <a:rPr lang="vi-VN" sz="2800" spc="8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nói</a:t>
            </a:r>
            <a:r>
              <a:rPr lang="vi-VN" sz="2800" spc="7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(người</a:t>
            </a:r>
            <a:r>
              <a:rPr lang="vi-VN" sz="2800" spc="8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viết)</a:t>
            </a:r>
            <a:r>
              <a:rPr lang="vi-VN" sz="2800" spc="8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lựa</a:t>
            </a:r>
            <a:r>
              <a:rPr lang="vi-VN" sz="2800" spc="8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20" dirty="0">
                <a:effectLst/>
                <a:latin typeface="Times New Roman" panose="02020603050405020304" pitchFamily="18" charset="0"/>
                <a:ea typeface="Arial" panose="020B0604020202020204" pitchFamily="34" charset="0"/>
                <a:cs typeface="Times New Roman" panose="02020603050405020304" pitchFamily="18" charset="0"/>
              </a:rPr>
              <a:t>chọn </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câu</a:t>
            </a:r>
            <a:r>
              <a:rPr lang="vi-VN" sz="2800" spc="-7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đơn</a:t>
            </a:r>
            <a:r>
              <a:rPr lang="vi-VN" sz="2800" spc="-7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hay</a:t>
            </a:r>
            <a:r>
              <a:rPr lang="vi-VN" sz="2800" spc="-7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câu</a:t>
            </a:r>
            <a:r>
              <a:rPr lang="vi-VN" sz="2800" spc="-7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ghép</a:t>
            </a:r>
            <a:r>
              <a:rPr lang="vi-VN" sz="2800" spc="-7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cho</a:t>
            </a:r>
            <a:r>
              <a:rPr lang="vi-VN" sz="2800" spc="-7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phù</a:t>
            </a:r>
            <a:r>
              <a:rPr lang="vi-VN" sz="2800" spc="-7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20" dirty="0">
                <a:effectLst/>
                <a:latin typeface="Times New Roman" panose="02020603050405020304" pitchFamily="18" charset="0"/>
                <a:ea typeface="Arial" panose="020B0604020202020204" pitchFamily="34" charset="0"/>
                <a:cs typeface="Times New Roman" panose="02020603050405020304" pitchFamily="18" charset="0"/>
              </a:rPr>
              <a:t>hợp.</a:t>
            </a:r>
            <a:endParaRPr lang="vi-VN" sz="2800" dirty="0">
              <a:effectLst/>
              <a:latin typeface="VNI-Times"/>
              <a:ea typeface="Times New Roman" panose="02020603050405020304" pitchFamily="18" charset="0"/>
              <a:cs typeface="Times New Roman" panose="02020603050405020304" pitchFamily="18" charset="0"/>
            </a:endParaRPr>
          </a:p>
          <a:p>
            <a:pPr marR="43180" lvl="0" algn="just">
              <a:spcAft>
                <a:spcPts val="0"/>
              </a:spcAft>
              <a:buClr>
                <a:srgbClr val="231F20"/>
              </a:buClr>
              <a:buSzPts val="1100"/>
              <a:tabLst>
                <a:tab pos="163195" algn="l"/>
              </a:tabLst>
            </a:pP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 Khi</a:t>
            </a:r>
            <a:r>
              <a:rPr lang="vi-VN" sz="2800" spc="-4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thể</a:t>
            </a:r>
            <a:r>
              <a:rPr lang="vi-VN" sz="2800" spc="-4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hiện</a:t>
            </a:r>
            <a:r>
              <a:rPr lang="vi-VN" sz="2800" spc="-4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một</a:t>
            </a:r>
            <a:r>
              <a:rPr lang="vi-VN" sz="2800" spc="-4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sự</a:t>
            </a:r>
            <a:r>
              <a:rPr lang="vi-VN" sz="2800" spc="-4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việc,</a:t>
            </a:r>
            <a:r>
              <a:rPr lang="vi-VN" sz="2800" spc="-4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có</a:t>
            </a:r>
            <a:r>
              <a:rPr lang="vi-VN" sz="2800" spc="-4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thể</a:t>
            </a:r>
            <a:r>
              <a:rPr lang="vi-VN" sz="2800" spc="-4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sử dụng câu đơn.</a:t>
            </a:r>
            <a:endParaRPr lang="vi-VN" sz="2800" spc="0" dirty="0">
              <a:effectLst/>
              <a:latin typeface="VNI-Times"/>
              <a:ea typeface="Arial" panose="020B0604020202020204" pitchFamily="34" charset="0"/>
              <a:cs typeface="Times New Roman" panose="02020603050405020304" pitchFamily="18" charset="0"/>
            </a:endParaRPr>
          </a:p>
          <a:p>
            <a:r>
              <a:rPr lang="vi-VN" sz="2800" dirty="0">
                <a:effectLst/>
                <a:latin typeface="Times New Roman" panose="02020603050405020304" pitchFamily="18" charset="0"/>
                <a:ea typeface="Arial" panose="020B0604020202020204" pitchFamily="34" charset="0"/>
              </a:rPr>
              <a:t>- Khi thể hiện các sự việc và muốn nhấn</a:t>
            </a:r>
            <a:r>
              <a:rPr lang="vi-VN" sz="2800" spc="-65" dirty="0">
                <a:effectLst/>
                <a:latin typeface="Times New Roman" panose="02020603050405020304" pitchFamily="18" charset="0"/>
                <a:ea typeface="Arial" panose="020B0604020202020204" pitchFamily="34" charset="0"/>
              </a:rPr>
              <a:t> </a:t>
            </a:r>
            <a:r>
              <a:rPr lang="vi-VN" sz="2800" dirty="0">
                <a:effectLst/>
                <a:latin typeface="Times New Roman" panose="02020603050405020304" pitchFamily="18" charset="0"/>
                <a:ea typeface="Arial" panose="020B0604020202020204" pitchFamily="34" charset="0"/>
              </a:rPr>
              <a:t>mạnh</a:t>
            </a:r>
            <a:r>
              <a:rPr lang="vi-VN" sz="2800" spc="-65" dirty="0">
                <a:effectLst/>
                <a:latin typeface="Times New Roman" panose="02020603050405020304" pitchFamily="18" charset="0"/>
                <a:ea typeface="Arial" panose="020B0604020202020204" pitchFamily="34" charset="0"/>
              </a:rPr>
              <a:t> </a:t>
            </a:r>
            <a:r>
              <a:rPr lang="vi-VN" sz="2800" dirty="0">
                <a:effectLst/>
                <a:latin typeface="Times New Roman" panose="02020603050405020304" pitchFamily="18" charset="0"/>
                <a:ea typeface="Arial" panose="020B0604020202020204" pitchFamily="34" charset="0"/>
              </a:rPr>
              <a:t>mối</a:t>
            </a:r>
            <a:r>
              <a:rPr lang="vi-VN" sz="2800" spc="-65" dirty="0">
                <a:effectLst/>
                <a:latin typeface="Times New Roman" panose="02020603050405020304" pitchFamily="18" charset="0"/>
                <a:ea typeface="Arial" panose="020B0604020202020204" pitchFamily="34" charset="0"/>
              </a:rPr>
              <a:t> </a:t>
            </a:r>
            <a:r>
              <a:rPr lang="vi-VN" sz="2800" dirty="0">
                <a:effectLst/>
                <a:latin typeface="Times New Roman" panose="02020603050405020304" pitchFamily="18" charset="0"/>
                <a:ea typeface="Arial" panose="020B0604020202020204" pitchFamily="34" charset="0"/>
              </a:rPr>
              <a:t>quan</a:t>
            </a:r>
            <a:r>
              <a:rPr lang="vi-VN" sz="2800" spc="-65" dirty="0">
                <a:effectLst/>
                <a:latin typeface="Times New Roman" panose="02020603050405020304" pitchFamily="18" charset="0"/>
                <a:ea typeface="Arial" panose="020B0604020202020204" pitchFamily="34" charset="0"/>
              </a:rPr>
              <a:t> </a:t>
            </a:r>
            <a:r>
              <a:rPr lang="vi-VN" sz="2800" dirty="0">
                <a:effectLst/>
                <a:latin typeface="Times New Roman" panose="02020603050405020304" pitchFamily="18" charset="0"/>
                <a:ea typeface="Arial" panose="020B0604020202020204" pitchFamily="34" charset="0"/>
              </a:rPr>
              <a:t>hệ</a:t>
            </a:r>
            <a:r>
              <a:rPr lang="vi-VN" sz="2800" spc="-65" dirty="0">
                <a:effectLst/>
                <a:latin typeface="Times New Roman" panose="02020603050405020304" pitchFamily="18" charset="0"/>
                <a:ea typeface="Arial" panose="020B0604020202020204" pitchFamily="34" charset="0"/>
              </a:rPr>
              <a:t> </a:t>
            </a:r>
            <a:r>
              <a:rPr lang="vi-VN" sz="2800" dirty="0">
                <a:effectLst/>
                <a:latin typeface="Times New Roman" panose="02020603050405020304" pitchFamily="18" charset="0"/>
                <a:ea typeface="Arial" panose="020B0604020202020204" pitchFamily="34" charset="0"/>
              </a:rPr>
              <a:t>giữa</a:t>
            </a:r>
            <a:r>
              <a:rPr lang="vi-VN" sz="2800" spc="-65" dirty="0">
                <a:effectLst/>
                <a:latin typeface="Times New Roman" panose="02020603050405020304" pitchFamily="18" charset="0"/>
                <a:ea typeface="Arial" panose="020B0604020202020204" pitchFamily="34" charset="0"/>
              </a:rPr>
              <a:t> </a:t>
            </a:r>
            <a:r>
              <a:rPr lang="vi-VN" sz="2800" dirty="0">
                <a:effectLst/>
                <a:latin typeface="Times New Roman" panose="02020603050405020304" pitchFamily="18" charset="0"/>
                <a:ea typeface="Arial" panose="020B0604020202020204" pitchFamily="34" charset="0"/>
              </a:rPr>
              <a:t>các</a:t>
            </a:r>
            <a:r>
              <a:rPr lang="vi-VN" sz="2800" spc="-65" dirty="0">
                <a:effectLst/>
                <a:latin typeface="Times New Roman" panose="02020603050405020304" pitchFamily="18" charset="0"/>
                <a:ea typeface="Arial" panose="020B0604020202020204" pitchFamily="34" charset="0"/>
              </a:rPr>
              <a:t> </a:t>
            </a:r>
            <a:r>
              <a:rPr lang="vi-VN" sz="2800" dirty="0">
                <a:effectLst/>
                <a:latin typeface="Times New Roman" panose="02020603050405020304" pitchFamily="18" charset="0"/>
                <a:ea typeface="Arial" panose="020B0604020202020204" pitchFamily="34" charset="0"/>
              </a:rPr>
              <a:t>sự việc đó thì sử dụng câu ghép.</a:t>
            </a:r>
            <a:endParaRPr lang="vi-VN" sz="2800" dirty="0"/>
          </a:p>
        </p:txBody>
      </p:sp>
    </p:spTree>
    <p:extLst>
      <p:ext uri="{BB962C8B-B14F-4D97-AF65-F5344CB8AC3E}">
        <p14:creationId xmlns:p14="http://schemas.microsoft.com/office/powerpoint/2010/main" val="3443554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arn(inVertical)">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down)">
                                      <p:cBhvr>
                                        <p:cTn id="12" dur="500"/>
                                        <p:tgtEl>
                                          <p:spTgt spid="7">
                                            <p:txEl>
                                              <p:pRg st="1" end="1"/>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wipe(down)">
                                      <p:cBhvr>
                                        <p:cTn id="15" dur="500"/>
                                        <p:tgtEl>
                                          <p:spTgt spid="7">
                                            <p:txEl>
                                              <p:pRg st="2" end="2"/>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7">
                                            <p:txEl>
                                              <p:pRg st="3" end="3"/>
                                            </p:txEl>
                                          </p:spTgt>
                                        </p:tgtEl>
                                        <p:attrNameLst>
                                          <p:attrName>style.visibility</p:attrName>
                                        </p:attrNameLst>
                                      </p:cBhvr>
                                      <p:to>
                                        <p:strVal val="visible"/>
                                      </p:to>
                                    </p:set>
                                    <p:animEffect transition="in" filter="wipe(down)">
                                      <p:cBhvr>
                                        <p:cTn id="18"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ame 4"/>
          <p:cNvSpPr/>
          <p:nvPr/>
        </p:nvSpPr>
        <p:spPr>
          <a:xfrm>
            <a:off x="331122" y="1028700"/>
            <a:ext cx="11517055" cy="5545394"/>
          </a:xfrm>
          <a:prstGeom prst="frame">
            <a:avLst>
              <a:gd name="adj1" fmla="val 1596"/>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path path="circle">
              <a:fillToRect r="100000" b="100000"/>
            </a:path>
            <a:tileRect l="-100000" t="-100000"/>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10"/>
          <p:cNvSpPr/>
          <p:nvPr/>
        </p:nvSpPr>
        <p:spPr>
          <a:xfrm>
            <a:off x="889200" y="154858"/>
            <a:ext cx="10427519" cy="523568"/>
          </a:xfrm>
          <a:custGeom>
            <a:avLst/>
            <a:gdLst>
              <a:gd name="connsiteX0" fmla="*/ 260542 w 10427519"/>
              <a:gd name="connsiteY0" fmla="*/ 0 h 523568"/>
              <a:gd name="connsiteX1" fmla="*/ 10166977 w 10427519"/>
              <a:gd name="connsiteY1" fmla="*/ 0 h 523568"/>
              <a:gd name="connsiteX2" fmla="*/ 10427519 w 10427519"/>
              <a:gd name="connsiteY2" fmla="*/ 260542 h 523568"/>
              <a:gd name="connsiteX3" fmla="*/ 10427519 w 10427519"/>
              <a:gd name="connsiteY3" fmla="*/ 381013 h 523568"/>
              <a:gd name="connsiteX4" fmla="*/ 10407044 w 10427519"/>
              <a:gd name="connsiteY4" fmla="*/ 482428 h 523568"/>
              <a:gd name="connsiteX5" fmla="*/ 10384713 w 10427519"/>
              <a:gd name="connsiteY5" fmla="*/ 523568 h 523568"/>
              <a:gd name="connsiteX6" fmla="*/ 42806 w 10427519"/>
              <a:gd name="connsiteY6" fmla="*/ 523568 h 523568"/>
              <a:gd name="connsiteX7" fmla="*/ 20475 w 10427519"/>
              <a:gd name="connsiteY7" fmla="*/ 482428 h 523568"/>
              <a:gd name="connsiteX8" fmla="*/ 0 w 10427519"/>
              <a:gd name="connsiteY8" fmla="*/ 381013 h 523568"/>
              <a:gd name="connsiteX9" fmla="*/ 0 w 10427519"/>
              <a:gd name="connsiteY9" fmla="*/ 260542 h 523568"/>
              <a:gd name="connsiteX10" fmla="*/ 260542 w 10427519"/>
              <a:gd name="connsiteY10" fmla="*/ 0 h 5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427519" h="523568">
                <a:moveTo>
                  <a:pt x="260542" y="0"/>
                </a:moveTo>
                <a:lnTo>
                  <a:pt x="10166977" y="0"/>
                </a:lnTo>
                <a:cubicBezTo>
                  <a:pt x="10310870" y="0"/>
                  <a:pt x="10427519" y="116649"/>
                  <a:pt x="10427519" y="260542"/>
                </a:cubicBezTo>
                <a:lnTo>
                  <a:pt x="10427519" y="381013"/>
                </a:lnTo>
                <a:cubicBezTo>
                  <a:pt x="10427519" y="416986"/>
                  <a:pt x="10420228" y="451257"/>
                  <a:pt x="10407044" y="482428"/>
                </a:cubicBezTo>
                <a:lnTo>
                  <a:pt x="10384713" y="523568"/>
                </a:lnTo>
                <a:lnTo>
                  <a:pt x="42806" y="523568"/>
                </a:lnTo>
                <a:lnTo>
                  <a:pt x="20475" y="482428"/>
                </a:lnTo>
                <a:cubicBezTo>
                  <a:pt x="7291" y="451257"/>
                  <a:pt x="0" y="416986"/>
                  <a:pt x="0" y="381013"/>
                </a:cubicBezTo>
                <a:lnTo>
                  <a:pt x="0" y="260542"/>
                </a:lnTo>
                <a:cubicBezTo>
                  <a:pt x="0" y="116649"/>
                  <a:pt x="116649" y="0"/>
                  <a:pt x="260542" y="0"/>
                </a:cubicBez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9"/>
          <p:cNvSpPr/>
          <p:nvPr/>
        </p:nvSpPr>
        <p:spPr>
          <a:xfrm>
            <a:off x="-1" y="-1"/>
            <a:ext cx="12192000" cy="678426"/>
          </a:xfrm>
          <a:custGeom>
            <a:avLst/>
            <a:gdLst>
              <a:gd name="connsiteX0" fmla="*/ 0 w 12192000"/>
              <a:gd name="connsiteY0" fmla="*/ 0 h 678426"/>
              <a:gd name="connsiteX1" fmla="*/ 12192000 w 12192000"/>
              <a:gd name="connsiteY1" fmla="*/ 0 h 678426"/>
              <a:gd name="connsiteX2" fmla="*/ 12192000 w 12192000"/>
              <a:gd name="connsiteY2" fmla="*/ 678426 h 678426"/>
              <a:gd name="connsiteX3" fmla="*/ 11260603 w 12192000"/>
              <a:gd name="connsiteY3" fmla="*/ 678426 h 678426"/>
              <a:gd name="connsiteX4" fmla="*/ 11282934 w 12192000"/>
              <a:gd name="connsiteY4" fmla="*/ 637286 h 678426"/>
              <a:gd name="connsiteX5" fmla="*/ 11303409 w 12192000"/>
              <a:gd name="connsiteY5" fmla="*/ 535871 h 678426"/>
              <a:gd name="connsiteX6" fmla="*/ 11303409 w 12192000"/>
              <a:gd name="connsiteY6" fmla="*/ 415400 h 678426"/>
              <a:gd name="connsiteX7" fmla="*/ 11042867 w 12192000"/>
              <a:gd name="connsiteY7" fmla="*/ 154858 h 678426"/>
              <a:gd name="connsiteX8" fmla="*/ 1136432 w 12192000"/>
              <a:gd name="connsiteY8" fmla="*/ 154858 h 678426"/>
              <a:gd name="connsiteX9" fmla="*/ 875890 w 12192000"/>
              <a:gd name="connsiteY9" fmla="*/ 415400 h 678426"/>
              <a:gd name="connsiteX10" fmla="*/ 875890 w 12192000"/>
              <a:gd name="connsiteY10" fmla="*/ 535871 h 678426"/>
              <a:gd name="connsiteX11" fmla="*/ 896365 w 12192000"/>
              <a:gd name="connsiteY11" fmla="*/ 637286 h 678426"/>
              <a:gd name="connsiteX12" fmla="*/ 918696 w 12192000"/>
              <a:gd name="connsiteY12" fmla="*/ 678426 h 678426"/>
              <a:gd name="connsiteX13" fmla="*/ 0 w 12192000"/>
              <a:gd name="connsiteY13" fmla="*/ 678426 h 678426"/>
              <a:gd name="connsiteX14" fmla="*/ 0 w 12192000"/>
              <a:gd name="connsiteY14" fmla="*/ 0 h 678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192000" h="678426">
                <a:moveTo>
                  <a:pt x="0" y="0"/>
                </a:moveTo>
                <a:lnTo>
                  <a:pt x="12192000" y="0"/>
                </a:lnTo>
                <a:lnTo>
                  <a:pt x="12192000" y="678426"/>
                </a:lnTo>
                <a:lnTo>
                  <a:pt x="11260603" y="678426"/>
                </a:lnTo>
                <a:lnTo>
                  <a:pt x="11282934" y="637286"/>
                </a:lnTo>
                <a:cubicBezTo>
                  <a:pt x="11296118" y="606115"/>
                  <a:pt x="11303409" y="571844"/>
                  <a:pt x="11303409" y="535871"/>
                </a:cubicBezTo>
                <a:lnTo>
                  <a:pt x="11303409" y="415400"/>
                </a:lnTo>
                <a:cubicBezTo>
                  <a:pt x="11303409" y="271507"/>
                  <a:pt x="11186760" y="154858"/>
                  <a:pt x="11042867" y="154858"/>
                </a:cubicBezTo>
                <a:lnTo>
                  <a:pt x="1136432" y="154858"/>
                </a:lnTo>
                <a:cubicBezTo>
                  <a:pt x="992539" y="154858"/>
                  <a:pt x="875890" y="271507"/>
                  <a:pt x="875890" y="415400"/>
                </a:cubicBezTo>
                <a:lnTo>
                  <a:pt x="875890" y="535871"/>
                </a:lnTo>
                <a:cubicBezTo>
                  <a:pt x="875890" y="571844"/>
                  <a:pt x="883181" y="606115"/>
                  <a:pt x="896365" y="637286"/>
                </a:cubicBezTo>
                <a:lnTo>
                  <a:pt x="918696" y="678426"/>
                </a:lnTo>
                <a:lnTo>
                  <a:pt x="0" y="678426"/>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Freeform 8"/>
          <p:cNvSpPr/>
          <p:nvPr/>
        </p:nvSpPr>
        <p:spPr>
          <a:xfrm>
            <a:off x="918696" y="678426"/>
            <a:ext cx="10341907" cy="117987"/>
          </a:xfrm>
          <a:custGeom>
            <a:avLst/>
            <a:gdLst>
              <a:gd name="connsiteX0" fmla="*/ 0 w 10341907"/>
              <a:gd name="connsiteY0" fmla="*/ 0 h 117987"/>
              <a:gd name="connsiteX1" fmla="*/ 10341907 w 10341907"/>
              <a:gd name="connsiteY1" fmla="*/ 0 h 117987"/>
              <a:gd name="connsiteX2" fmla="*/ 10340216 w 10341907"/>
              <a:gd name="connsiteY2" fmla="*/ 3116 h 117987"/>
              <a:gd name="connsiteX3" fmla="*/ 10124171 w 10341907"/>
              <a:gd name="connsiteY3" fmla="*/ 117987 h 117987"/>
              <a:gd name="connsiteX4" fmla="*/ 217736 w 10341907"/>
              <a:gd name="connsiteY4" fmla="*/ 117987 h 117987"/>
              <a:gd name="connsiteX5" fmla="*/ 1691 w 10341907"/>
              <a:gd name="connsiteY5" fmla="*/ 3116 h 117987"/>
              <a:gd name="connsiteX6" fmla="*/ 0 w 10341907"/>
              <a:gd name="connsiteY6" fmla="*/ 0 h 117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341907" h="117987">
                <a:moveTo>
                  <a:pt x="0" y="0"/>
                </a:moveTo>
                <a:lnTo>
                  <a:pt x="10341907" y="0"/>
                </a:lnTo>
                <a:lnTo>
                  <a:pt x="10340216" y="3116"/>
                </a:lnTo>
                <a:cubicBezTo>
                  <a:pt x="10293395" y="72421"/>
                  <a:pt x="10214104" y="117987"/>
                  <a:pt x="10124171" y="117987"/>
                </a:cubicBezTo>
                <a:lnTo>
                  <a:pt x="217736" y="117987"/>
                </a:lnTo>
                <a:cubicBezTo>
                  <a:pt x="127803" y="117987"/>
                  <a:pt x="48512" y="72421"/>
                  <a:pt x="1691" y="3116"/>
                </a:cubicBezTo>
                <a:lnTo>
                  <a:pt x="0" y="0"/>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Can 11"/>
          <p:cNvSpPr/>
          <p:nvPr/>
        </p:nvSpPr>
        <p:spPr>
          <a:xfrm>
            <a:off x="-1" y="-2"/>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Can 12"/>
          <p:cNvSpPr/>
          <p:nvPr/>
        </p:nvSpPr>
        <p:spPr>
          <a:xfrm>
            <a:off x="11890372" y="-3"/>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Picture 19"/>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Lst>
          </a:blip>
          <a:stretch>
            <a:fillRect/>
          </a:stretch>
        </p:blipFill>
        <p:spPr>
          <a:xfrm>
            <a:off x="3758516" y="818537"/>
            <a:ext cx="4662268" cy="568104"/>
          </a:xfrm>
          <a:prstGeom prst="rect">
            <a:avLst/>
          </a:prstGeom>
        </p:spPr>
      </p:pic>
      <p:sp>
        <p:nvSpPr>
          <p:cNvPr id="22" name="4-Point Star 21"/>
          <p:cNvSpPr/>
          <p:nvPr/>
        </p:nvSpPr>
        <p:spPr>
          <a:xfrm>
            <a:off x="403270" y="160880"/>
            <a:ext cx="398207" cy="427703"/>
          </a:xfrm>
          <a:prstGeom prst="star4">
            <a:avLst>
              <a:gd name="adj" fmla="val 125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6" name="Picture 25"/>
          <p:cNvPicPr>
            <a:picLocks noChangeAspect="1"/>
          </p:cNvPicPr>
          <p:nvPr/>
        </p:nvPicPr>
        <p:blipFill>
          <a:blip r:embed="rId4"/>
          <a:srcRect l="31230" t="-4849" r="66223" b="100000"/>
          <a:stretch>
            <a:fillRect/>
          </a:stretch>
        </p:blipFill>
        <p:spPr>
          <a:xfrm>
            <a:off x="4346224" y="2521974"/>
            <a:ext cx="225776" cy="180754"/>
          </a:xfrm>
          <a:custGeom>
            <a:avLst/>
            <a:gdLst>
              <a:gd name="connsiteX0" fmla="*/ 0 w 225776"/>
              <a:gd name="connsiteY0" fmla="*/ 0 h 180754"/>
              <a:gd name="connsiteX1" fmla="*/ 225776 w 225776"/>
              <a:gd name="connsiteY1" fmla="*/ 0 h 180754"/>
              <a:gd name="connsiteX2" fmla="*/ 225776 w 225776"/>
              <a:gd name="connsiteY2" fmla="*/ 180754 h 180754"/>
              <a:gd name="connsiteX3" fmla="*/ 0 w 225776"/>
              <a:gd name="connsiteY3" fmla="*/ 180754 h 180754"/>
              <a:gd name="connsiteX4" fmla="*/ 0 w 225776"/>
              <a:gd name="connsiteY4" fmla="*/ 0 h 180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180754">
                <a:moveTo>
                  <a:pt x="0" y="0"/>
                </a:moveTo>
                <a:lnTo>
                  <a:pt x="225776" y="0"/>
                </a:lnTo>
                <a:lnTo>
                  <a:pt x="225776" y="180754"/>
                </a:lnTo>
                <a:lnTo>
                  <a:pt x="0" y="180754"/>
                </a:lnTo>
                <a:lnTo>
                  <a:pt x="0" y="0"/>
                </a:lnTo>
                <a:close/>
              </a:path>
            </a:pathLst>
          </a:custGeom>
        </p:spPr>
      </p:pic>
      <p:pic>
        <p:nvPicPr>
          <p:cNvPr id="23" name="Picture 22"/>
          <p:cNvPicPr>
            <a:picLocks noChangeAspect="1"/>
          </p:cNvPicPr>
          <p:nvPr/>
        </p:nvPicPr>
        <p:blipFill>
          <a:blip r:embed="rId4"/>
          <a:srcRect l="31230" t="100000" r="66223" b="-8896"/>
          <a:stretch>
            <a:fillRect/>
          </a:stretch>
        </p:blipFill>
        <p:spPr>
          <a:xfrm>
            <a:off x="4346224" y="6430297"/>
            <a:ext cx="225776" cy="331600"/>
          </a:xfrm>
          <a:custGeom>
            <a:avLst/>
            <a:gdLst>
              <a:gd name="connsiteX0" fmla="*/ 0 w 225776"/>
              <a:gd name="connsiteY0" fmla="*/ 0 h 331600"/>
              <a:gd name="connsiteX1" fmla="*/ 225776 w 225776"/>
              <a:gd name="connsiteY1" fmla="*/ 0 h 331600"/>
              <a:gd name="connsiteX2" fmla="*/ 225776 w 225776"/>
              <a:gd name="connsiteY2" fmla="*/ 331600 h 331600"/>
              <a:gd name="connsiteX3" fmla="*/ 0 w 225776"/>
              <a:gd name="connsiteY3" fmla="*/ 331600 h 331600"/>
              <a:gd name="connsiteX4" fmla="*/ 0 w 225776"/>
              <a:gd name="connsiteY4" fmla="*/ 0 h 33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331600">
                <a:moveTo>
                  <a:pt x="0" y="0"/>
                </a:moveTo>
                <a:lnTo>
                  <a:pt x="225776" y="0"/>
                </a:lnTo>
                <a:lnTo>
                  <a:pt x="225776" y="331600"/>
                </a:lnTo>
                <a:lnTo>
                  <a:pt x="0" y="331600"/>
                </a:lnTo>
                <a:lnTo>
                  <a:pt x="0" y="0"/>
                </a:lnTo>
                <a:close/>
              </a:path>
            </a:pathLst>
          </a:custGeom>
        </p:spPr>
      </p:pic>
      <p:pic>
        <p:nvPicPr>
          <p:cNvPr id="48" name="Picture 47"/>
          <p:cNvPicPr>
            <a:picLocks noChangeAspect="1"/>
          </p:cNvPicPr>
          <p:nvPr/>
        </p:nvPicPr>
        <p:blipFill>
          <a:blip r:embed="rId5"/>
          <a:srcRect l="-6510" t="67413" r="100000" b="26074"/>
          <a:stretch>
            <a:fillRect/>
          </a:stretch>
        </p:blipFill>
        <p:spPr>
          <a:xfrm>
            <a:off x="801478" y="5987845"/>
            <a:ext cx="590333" cy="442452"/>
          </a:xfrm>
          <a:custGeom>
            <a:avLst/>
            <a:gdLst>
              <a:gd name="connsiteX0" fmla="*/ 0 w 590333"/>
              <a:gd name="connsiteY0" fmla="*/ 0 h 442452"/>
              <a:gd name="connsiteX1" fmla="*/ 590333 w 590333"/>
              <a:gd name="connsiteY1" fmla="*/ 0 h 442452"/>
              <a:gd name="connsiteX2" fmla="*/ 590333 w 590333"/>
              <a:gd name="connsiteY2" fmla="*/ 442452 h 442452"/>
              <a:gd name="connsiteX3" fmla="*/ 0 w 590333"/>
              <a:gd name="connsiteY3" fmla="*/ 442452 h 442452"/>
              <a:gd name="connsiteX4" fmla="*/ 0 w 590333"/>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0333" h="442452">
                <a:moveTo>
                  <a:pt x="0" y="0"/>
                </a:moveTo>
                <a:lnTo>
                  <a:pt x="590333" y="0"/>
                </a:lnTo>
                <a:lnTo>
                  <a:pt x="590333" y="442452"/>
                </a:lnTo>
                <a:lnTo>
                  <a:pt x="0" y="442452"/>
                </a:lnTo>
                <a:lnTo>
                  <a:pt x="0" y="0"/>
                </a:lnTo>
                <a:close/>
              </a:path>
            </a:pathLst>
          </a:custGeom>
        </p:spPr>
      </p:pic>
      <p:pic>
        <p:nvPicPr>
          <p:cNvPr id="47" name="Picture 46"/>
          <p:cNvPicPr>
            <a:picLocks noChangeAspect="1"/>
          </p:cNvPicPr>
          <p:nvPr/>
        </p:nvPicPr>
        <p:blipFill>
          <a:blip r:embed="rId5"/>
          <a:srcRect l="100000" t="67413" r="-7154" b="26074"/>
          <a:stretch>
            <a:fillRect/>
          </a:stretch>
        </p:blipFill>
        <p:spPr>
          <a:xfrm>
            <a:off x="10460296" y="5987845"/>
            <a:ext cx="648778" cy="442452"/>
          </a:xfrm>
          <a:custGeom>
            <a:avLst/>
            <a:gdLst>
              <a:gd name="connsiteX0" fmla="*/ 0 w 648778"/>
              <a:gd name="connsiteY0" fmla="*/ 0 h 442452"/>
              <a:gd name="connsiteX1" fmla="*/ 648778 w 648778"/>
              <a:gd name="connsiteY1" fmla="*/ 0 h 442452"/>
              <a:gd name="connsiteX2" fmla="*/ 648778 w 648778"/>
              <a:gd name="connsiteY2" fmla="*/ 442452 h 442452"/>
              <a:gd name="connsiteX3" fmla="*/ 0 w 648778"/>
              <a:gd name="connsiteY3" fmla="*/ 442452 h 442452"/>
              <a:gd name="connsiteX4" fmla="*/ 0 w 648778"/>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778" h="442452">
                <a:moveTo>
                  <a:pt x="0" y="0"/>
                </a:moveTo>
                <a:lnTo>
                  <a:pt x="648778" y="0"/>
                </a:lnTo>
                <a:lnTo>
                  <a:pt x="648778" y="442452"/>
                </a:lnTo>
                <a:lnTo>
                  <a:pt x="0" y="442452"/>
                </a:lnTo>
                <a:lnTo>
                  <a:pt x="0" y="0"/>
                </a:lnTo>
                <a:close/>
              </a:path>
            </a:pathLst>
          </a:custGeom>
        </p:spPr>
      </p:pic>
      <p:sp>
        <p:nvSpPr>
          <p:cNvPr id="3" name="Rectangle 2"/>
          <p:cNvSpPr/>
          <p:nvPr/>
        </p:nvSpPr>
        <p:spPr>
          <a:xfrm>
            <a:off x="3776483" y="155204"/>
            <a:ext cx="461363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THỰC HÀNH TIẾNG VIỆT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Rectangle 5"/>
          <p:cNvSpPr/>
          <p:nvPr/>
        </p:nvSpPr>
        <p:spPr>
          <a:xfrm>
            <a:off x="5197102" y="810722"/>
            <a:ext cx="2210862" cy="522259"/>
          </a:xfrm>
          <a:prstGeom prst="rect">
            <a:avLst/>
          </a:prstGeom>
        </p:spPr>
        <p:txBody>
          <a:bodyPr wrap="none">
            <a:spAutoFit/>
          </a:bodyPr>
          <a:lstStyle/>
          <a:p>
            <a:pPr marL="0" marR="0" lvl="0" indent="0" algn="l" defTabSz="914400" rtl="0" eaLnBrk="1" fontAlgn="auto" latinLnBrk="0" hangingPunct="1">
              <a:lnSpc>
                <a:spcPct val="107000"/>
              </a:lnSpc>
              <a:spcBef>
                <a:spcPts val="0"/>
              </a:spcBef>
              <a:spcAft>
                <a:spcPts val="0"/>
              </a:spcAft>
              <a:buClrTx/>
              <a:buSzTx/>
              <a:buFontTx/>
              <a:buNone/>
              <a:tabLst>
                <a:tab pos="1386840" algn="l"/>
              </a:tabLst>
              <a:defRPr/>
            </a:pPr>
            <a:r>
              <a:rPr kumimoji="0" lang="vi-VN" sz="2800" b="1" i="0" u="none" strike="noStrike" kern="1200" cap="none" spc="0" normalizeH="0" baseline="0" noProof="0" dirty="0">
                <a:ln>
                  <a:noFill/>
                </a:ln>
                <a:solidFill>
                  <a:srgbClr val="0000FF"/>
                </a:solidFill>
                <a:effectLst/>
                <a:uLnTx/>
                <a:uFillTx/>
                <a:latin typeface="Times New Roman" panose="02020603050405020304" pitchFamily="18" charset="0"/>
                <a:ea typeface="MS Mincho"/>
                <a:cs typeface="Times New Roman" panose="02020603050405020304" pitchFamily="18" charset="0"/>
              </a:rPr>
              <a:t>II. Luyện tập</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Hộp Văn bản 3">
            <a:extLst>
              <a:ext uri="{FF2B5EF4-FFF2-40B4-BE49-F238E27FC236}">
                <a16:creationId xmlns:a16="http://schemas.microsoft.com/office/drawing/2014/main" id="{A76B8964-0AD4-27B3-6580-6E5BAEE514A2}"/>
              </a:ext>
            </a:extLst>
          </p:cNvPr>
          <p:cNvSpPr txBox="1"/>
          <p:nvPr/>
        </p:nvSpPr>
        <p:spPr>
          <a:xfrm>
            <a:off x="602372" y="1543144"/>
            <a:ext cx="11095357" cy="3970318"/>
          </a:xfrm>
          <a:prstGeom prst="rect">
            <a:avLst/>
          </a:prstGeom>
          <a:noFill/>
        </p:spPr>
        <p:txBody>
          <a:bodyPr wrap="square">
            <a:spAutoFit/>
          </a:bodyPr>
          <a:lstStyle/>
          <a:p>
            <a:pPr algn="just"/>
            <a:r>
              <a:rPr lang="vi-VN" sz="2800" b="1" dirty="0">
                <a:effectLst/>
                <a:latin typeface="Times New Roman" panose="02020603050405020304" pitchFamily="18" charset="0"/>
                <a:ea typeface="Times New Roman" panose="02020603050405020304" pitchFamily="18" charset="0"/>
                <a:cs typeface="Times New Roman" panose="02020603050405020304" pitchFamily="18" charset="0"/>
              </a:rPr>
              <a:t>Bài tập 1</a:t>
            </a:r>
            <a:endParaRPr lang="vi-VN" sz="2800" dirty="0">
              <a:effectLst/>
              <a:latin typeface="VNI-Times"/>
              <a:ea typeface="Times New Roman" panose="02020603050405020304" pitchFamily="18" charset="0"/>
              <a:cs typeface="Times New Roman" panose="02020603050405020304" pitchFamily="18" charset="0"/>
            </a:endParaRPr>
          </a:p>
          <a:p>
            <a:pPr algn="just"/>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a. Các vế câu có quan hệ liệt kê, tăng cấp. </a:t>
            </a:r>
            <a:endParaRPr lang="vi-VN" sz="2800" dirty="0">
              <a:effectLst/>
              <a:latin typeface="VNI-Times"/>
              <a:ea typeface="Times New Roman" panose="02020603050405020304" pitchFamily="18" charset="0"/>
              <a:cs typeface="Times New Roman" panose="02020603050405020304" pitchFamily="18" charset="0"/>
            </a:endParaRPr>
          </a:p>
          <a:p>
            <a:pPr algn="just"/>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Không nên tách mỗi vế câu thành câu đơn vì ý nghĩa của các vế câu có quan hệ chặt chẽ với nhau.</a:t>
            </a:r>
            <a:endParaRPr lang="vi-VN" sz="2800" dirty="0">
              <a:effectLst/>
              <a:latin typeface="VNI-Times"/>
              <a:ea typeface="Times New Roman" panose="02020603050405020304" pitchFamily="18" charset="0"/>
              <a:cs typeface="Times New Roman" panose="02020603050405020304" pitchFamily="18" charset="0"/>
            </a:endParaRPr>
          </a:p>
          <a:p>
            <a:pPr algn="just"/>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b. Các vế câu có quan hệ giả thiết – hệ quả. Trong vế nêu giả thiết </a:t>
            </a:r>
            <a:r>
              <a:rPr lang="vi-VN" sz="2800" i="1" dirty="0">
                <a:effectLst/>
                <a:latin typeface="Times New Roman" panose="02020603050405020304" pitchFamily="18" charset="0"/>
                <a:ea typeface="Times New Roman" panose="02020603050405020304" pitchFamily="18" charset="0"/>
                <a:cs typeface="Times New Roman" panose="02020603050405020304" pitchFamily="18" charset="0"/>
              </a:rPr>
              <a:t>(Nếu con chưa đi, cụ Nghị chưa giao tiền cho, u chưa có tiền nộp sưu) </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có ba vế thể hiện ba sự việc tiếp nối nhau theo trật tự thời gian, có quan hệ nguyên nhân – kết quả. </a:t>
            </a:r>
            <a:endParaRPr lang="vi-VN" sz="2800" dirty="0">
              <a:effectLst/>
              <a:latin typeface="VNI-Times"/>
              <a:ea typeface="Times New Roman" panose="02020603050405020304" pitchFamily="18" charset="0"/>
              <a:cs typeface="Times New Roman" panose="02020603050405020304" pitchFamily="18" charset="0"/>
            </a:endParaRPr>
          </a:p>
          <a:p>
            <a:pPr algn="just"/>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Không thể tách mỗi vế của câu ghép thành</a:t>
            </a:r>
            <a:r>
              <a:rPr lang="vi-VN" sz="2800" dirty="0">
                <a:latin typeface="VNI-Times"/>
                <a:ea typeface="Times New Roman" panose="02020603050405020304" pitchFamily="18" charset="0"/>
                <a:cs typeface="Times New Roman" panose="02020603050405020304" pitchFamily="18" charset="0"/>
              </a:rPr>
              <a:t> </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một câu đơn.</a:t>
            </a:r>
            <a:endParaRPr lang="vi-VN" sz="2800" dirty="0">
              <a:effectLst/>
              <a:latin typeface="VNI-Times"/>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4005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fade">
                                      <p:cBhvr>
                                        <p:cTn id="19" dur="1000"/>
                                        <p:tgtEl>
                                          <p:spTgt spid="4">
                                            <p:txEl>
                                              <p:pRg st="2" end="2"/>
                                            </p:txEl>
                                          </p:spTgt>
                                        </p:tgtEl>
                                      </p:cBhvr>
                                    </p:animEffect>
                                    <p:anim calcmode="lin" valueType="num">
                                      <p:cBhvr>
                                        <p:cTn id="20"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4">
                                            <p:txEl>
                                              <p:pRg st="3" end="3"/>
                                            </p:txEl>
                                          </p:spTgt>
                                        </p:tgtEl>
                                        <p:attrNameLst>
                                          <p:attrName>style.visibility</p:attrName>
                                        </p:attrNameLst>
                                      </p:cBhvr>
                                      <p:to>
                                        <p:strVal val="visible"/>
                                      </p:to>
                                    </p:set>
                                    <p:animEffect transition="in" filter="fade">
                                      <p:cBhvr>
                                        <p:cTn id="26" dur="1000"/>
                                        <p:tgtEl>
                                          <p:spTgt spid="4">
                                            <p:txEl>
                                              <p:pRg st="3" end="3"/>
                                            </p:txEl>
                                          </p:spTgt>
                                        </p:tgtEl>
                                      </p:cBhvr>
                                    </p:animEffect>
                                    <p:anim calcmode="lin" valueType="num">
                                      <p:cBhvr>
                                        <p:cTn id="27"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4">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Effect transition="in" filter="fade">
                                      <p:cBhvr>
                                        <p:cTn id="31" dur="1000"/>
                                        <p:tgtEl>
                                          <p:spTgt spid="4">
                                            <p:txEl>
                                              <p:pRg st="4" end="4"/>
                                            </p:txEl>
                                          </p:spTgt>
                                        </p:tgtEl>
                                      </p:cBhvr>
                                    </p:animEffect>
                                    <p:anim calcmode="lin" valueType="num">
                                      <p:cBhvr>
                                        <p:cTn id="32"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ame 4"/>
          <p:cNvSpPr/>
          <p:nvPr/>
        </p:nvSpPr>
        <p:spPr>
          <a:xfrm>
            <a:off x="331122" y="1028700"/>
            <a:ext cx="11517055" cy="5545394"/>
          </a:xfrm>
          <a:prstGeom prst="frame">
            <a:avLst>
              <a:gd name="adj1" fmla="val 1596"/>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path path="circle">
              <a:fillToRect r="100000" b="100000"/>
            </a:path>
            <a:tileRect l="-100000" t="-100000"/>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10"/>
          <p:cNvSpPr/>
          <p:nvPr/>
        </p:nvSpPr>
        <p:spPr>
          <a:xfrm>
            <a:off x="889200" y="154858"/>
            <a:ext cx="10427519" cy="523568"/>
          </a:xfrm>
          <a:custGeom>
            <a:avLst/>
            <a:gdLst>
              <a:gd name="connsiteX0" fmla="*/ 260542 w 10427519"/>
              <a:gd name="connsiteY0" fmla="*/ 0 h 523568"/>
              <a:gd name="connsiteX1" fmla="*/ 10166977 w 10427519"/>
              <a:gd name="connsiteY1" fmla="*/ 0 h 523568"/>
              <a:gd name="connsiteX2" fmla="*/ 10427519 w 10427519"/>
              <a:gd name="connsiteY2" fmla="*/ 260542 h 523568"/>
              <a:gd name="connsiteX3" fmla="*/ 10427519 w 10427519"/>
              <a:gd name="connsiteY3" fmla="*/ 381013 h 523568"/>
              <a:gd name="connsiteX4" fmla="*/ 10407044 w 10427519"/>
              <a:gd name="connsiteY4" fmla="*/ 482428 h 523568"/>
              <a:gd name="connsiteX5" fmla="*/ 10384713 w 10427519"/>
              <a:gd name="connsiteY5" fmla="*/ 523568 h 523568"/>
              <a:gd name="connsiteX6" fmla="*/ 42806 w 10427519"/>
              <a:gd name="connsiteY6" fmla="*/ 523568 h 523568"/>
              <a:gd name="connsiteX7" fmla="*/ 20475 w 10427519"/>
              <a:gd name="connsiteY7" fmla="*/ 482428 h 523568"/>
              <a:gd name="connsiteX8" fmla="*/ 0 w 10427519"/>
              <a:gd name="connsiteY8" fmla="*/ 381013 h 523568"/>
              <a:gd name="connsiteX9" fmla="*/ 0 w 10427519"/>
              <a:gd name="connsiteY9" fmla="*/ 260542 h 523568"/>
              <a:gd name="connsiteX10" fmla="*/ 260542 w 10427519"/>
              <a:gd name="connsiteY10" fmla="*/ 0 h 5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427519" h="523568">
                <a:moveTo>
                  <a:pt x="260542" y="0"/>
                </a:moveTo>
                <a:lnTo>
                  <a:pt x="10166977" y="0"/>
                </a:lnTo>
                <a:cubicBezTo>
                  <a:pt x="10310870" y="0"/>
                  <a:pt x="10427519" y="116649"/>
                  <a:pt x="10427519" y="260542"/>
                </a:cubicBezTo>
                <a:lnTo>
                  <a:pt x="10427519" y="381013"/>
                </a:lnTo>
                <a:cubicBezTo>
                  <a:pt x="10427519" y="416986"/>
                  <a:pt x="10420228" y="451257"/>
                  <a:pt x="10407044" y="482428"/>
                </a:cubicBezTo>
                <a:lnTo>
                  <a:pt x="10384713" y="523568"/>
                </a:lnTo>
                <a:lnTo>
                  <a:pt x="42806" y="523568"/>
                </a:lnTo>
                <a:lnTo>
                  <a:pt x="20475" y="482428"/>
                </a:lnTo>
                <a:cubicBezTo>
                  <a:pt x="7291" y="451257"/>
                  <a:pt x="0" y="416986"/>
                  <a:pt x="0" y="381013"/>
                </a:cubicBezTo>
                <a:lnTo>
                  <a:pt x="0" y="260542"/>
                </a:lnTo>
                <a:cubicBezTo>
                  <a:pt x="0" y="116649"/>
                  <a:pt x="116649" y="0"/>
                  <a:pt x="260542" y="0"/>
                </a:cubicBez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9"/>
          <p:cNvSpPr/>
          <p:nvPr/>
        </p:nvSpPr>
        <p:spPr>
          <a:xfrm>
            <a:off x="-1" y="-1"/>
            <a:ext cx="12192000" cy="678426"/>
          </a:xfrm>
          <a:custGeom>
            <a:avLst/>
            <a:gdLst>
              <a:gd name="connsiteX0" fmla="*/ 0 w 12192000"/>
              <a:gd name="connsiteY0" fmla="*/ 0 h 678426"/>
              <a:gd name="connsiteX1" fmla="*/ 12192000 w 12192000"/>
              <a:gd name="connsiteY1" fmla="*/ 0 h 678426"/>
              <a:gd name="connsiteX2" fmla="*/ 12192000 w 12192000"/>
              <a:gd name="connsiteY2" fmla="*/ 678426 h 678426"/>
              <a:gd name="connsiteX3" fmla="*/ 11260603 w 12192000"/>
              <a:gd name="connsiteY3" fmla="*/ 678426 h 678426"/>
              <a:gd name="connsiteX4" fmla="*/ 11282934 w 12192000"/>
              <a:gd name="connsiteY4" fmla="*/ 637286 h 678426"/>
              <a:gd name="connsiteX5" fmla="*/ 11303409 w 12192000"/>
              <a:gd name="connsiteY5" fmla="*/ 535871 h 678426"/>
              <a:gd name="connsiteX6" fmla="*/ 11303409 w 12192000"/>
              <a:gd name="connsiteY6" fmla="*/ 415400 h 678426"/>
              <a:gd name="connsiteX7" fmla="*/ 11042867 w 12192000"/>
              <a:gd name="connsiteY7" fmla="*/ 154858 h 678426"/>
              <a:gd name="connsiteX8" fmla="*/ 1136432 w 12192000"/>
              <a:gd name="connsiteY8" fmla="*/ 154858 h 678426"/>
              <a:gd name="connsiteX9" fmla="*/ 875890 w 12192000"/>
              <a:gd name="connsiteY9" fmla="*/ 415400 h 678426"/>
              <a:gd name="connsiteX10" fmla="*/ 875890 w 12192000"/>
              <a:gd name="connsiteY10" fmla="*/ 535871 h 678426"/>
              <a:gd name="connsiteX11" fmla="*/ 896365 w 12192000"/>
              <a:gd name="connsiteY11" fmla="*/ 637286 h 678426"/>
              <a:gd name="connsiteX12" fmla="*/ 918696 w 12192000"/>
              <a:gd name="connsiteY12" fmla="*/ 678426 h 678426"/>
              <a:gd name="connsiteX13" fmla="*/ 0 w 12192000"/>
              <a:gd name="connsiteY13" fmla="*/ 678426 h 678426"/>
              <a:gd name="connsiteX14" fmla="*/ 0 w 12192000"/>
              <a:gd name="connsiteY14" fmla="*/ 0 h 678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192000" h="678426">
                <a:moveTo>
                  <a:pt x="0" y="0"/>
                </a:moveTo>
                <a:lnTo>
                  <a:pt x="12192000" y="0"/>
                </a:lnTo>
                <a:lnTo>
                  <a:pt x="12192000" y="678426"/>
                </a:lnTo>
                <a:lnTo>
                  <a:pt x="11260603" y="678426"/>
                </a:lnTo>
                <a:lnTo>
                  <a:pt x="11282934" y="637286"/>
                </a:lnTo>
                <a:cubicBezTo>
                  <a:pt x="11296118" y="606115"/>
                  <a:pt x="11303409" y="571844"/>
                  <a:pt x="11303409" y="535871"/>
                </a:cubicBezTo>
                <a:lnTo>
                  <a:pt x="11303409" y="415400"/>
                </a:lnTo>
                <a:cubicBezTo>
                  <a:pt x="11303409" y="271507"/>
                  <a:pt x="11186760" y="154858"/>
                  <a:pt x="11042867" y="154858"/>
                </a:cubicBezTo>
                <a:lnTo>
                  <a:pt x="1136432" y="154858"/>
                </a:lnTo>
                <a:cubicBezTo>
                  <a:pt x="992539" y="154858"/>
                  <a:pt x="875890" y="271507"/>
                  <a:pt x="875890" y="415400"/>
                </a:cubicBezTo>
                <a:lnTo>
                  <a:pt x="875890" y="535871"/>
                </a:lnTo>
                <a:cubicBezTo>
                  <a:pt x="875890" y="571844"/>
                  <a:pt x="883181" y="606115"/>
                  <a:pt x="896365" y="637286"/>
                </a:cubicBezTo>
                <a:lnTo>
                  <a:pt x="918696" y="678426"/>
                </a:lnTo>
                <a:lnTo>
                  <a:pt x="0" y="678426"/>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Freeform 8"/>
          <p:cNvSpPr/>
          <p:nvPr/>
        </p:nvSpPr>
        <p:spPr>
          <a:xfrm>
            <a:off x="918696" y="678426"/>
            <a:ext cx="10341907" cy="117987"/>
          </a:xfrm>
          <a:custGeom>
            <a:avLst/>
            <a:gdLst>
              <a:gd name="connsiteX0" fmla="*/ 0 w 10341907"/>
              <a:gd name="connsiteY0" fmla="*/ 0 h 117987"/>
              <a:gd name="connsiteX1" fmla="*/ 10341907 w 10341907"/>
              <a:gd name="connsiteY1" fmla="*/ 0 h 117987"/>
              <a:gd name="connsiteX2" fmla="*/ 10340216 w 10341907"/>
              <a:gd name="connsiteY2" fmla="*/ 3116 h 117987"/>
              <a:gd name="connsiteX3" fmla="*/ 10124171 w 10341907"/>
              <a:gd name="connsiteY3" fmla="*/ 117987 h 117987"/>
              <a:gd name="connsiteX4" fmla="*/ 217736 w 10341907"/>
              <a:gd name="connsiteY4" fmla="*/ 117987 h 117987"/>
              <a:gd name="connsiteX5" fmla="*/ 1691 w 10341907"/>
              <a:gd name="connsiteY5" fmla="*/ 3116 h 117987"/>
              <a:gd name="connsiteX6" fmla="*/ 0 w 10341907"/>
              <a:gd name="connsiteY6" fmla="*/ 0 h 117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341907" h="117987">
                <a:moveTo>
                  <a:pt x="0" y="0"/>
                </a:moveTo>
                <a:lnTo>
                  <a:pt x="10341907" y="0"/>
                </a:lnTo>
                <a:lnTo>
                  <a:pt x="10340216" y="3116"/>
                </a:lnTo>
                <a:cubicBezTo>
                  <a:pt x="10293395" y="72421"/>
                  <a:pt x="10214104" y="117987"/>
                  <a:pt x="10124171" y="117987"/>
                </a:cubicBezTo>
                <a:lnTo>
                  <a:pt x="217736" y="117987"/>
                </a:lnTo>
                <a:cubicBezTo>
                  <a:pt x="127803" y="117987"/>
                  <a:pt x="48512" y="72421"/>
                  <a:pt x="1691" y="3116"/>
                </a:cubicBezTo>
                <a:lnTo>
                  <a:pt x="0" y="0"/>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Can 11"/>
          <p:cNvSpPr/>
          <p:nvPr/>
        </p:nvSpPr>
        <p:spPr>
          <a:xfrm>
            <a:off x="-1" y="-2"/>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Can 12"/>
          <p:cNvSpPr/>
          <p:nvPr/>
        </p:nvSpPr>
        <p:spPr>
          <a:xfrm>
            <a:off x="11890372" y="-3"/>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Picture 19"/>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Lst>
          </a:blip>
          <a:stretch>
            <a:fillRect/>
          </a:stretch>
        </p:blipFill>
        <p:spPr>
          <a:xfrm>
            <a:off x="3758516" y="818537"/>
            <a:ext cx="4662268" cy="568104"/>
          </a:xfrm>
          <a:prstGeom prst="rect">
            <a:avLst/>
          </a:prstGeom>
        </p:spPr>
      </p:pic>
      <p:sp>
        <p:nvSpPr>
          <p:cNvPr id="22" name="4-Point Star 21"/>
          <p:cNvSpPr/>
          <p:nvPr/>
        </p:nvSpPr>
        <p:spPr>
          <a:xfrm>
            <a:off x="403270" y="160880"/>
            <a:ext cx="398207" cy="427703"/>
          </a:xfrm>
          <a:prstGeom prst="star4">
            <a:avLst>
              <a:gd name="adj" fmla="val 125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6" name="Picture 25"/>
          <p:cNvPicPr>
            <a:picLocks noChangeAspect="1"/>
          </p:cNvPicPr>
          <p:nvPr/>
        </p:nvPicPr>
        <p:blipFill>
          <a:blip r:embed="rId4"/>
          <a:srcRect l="31230" t="-4849" r="66223" b="100000"/>
          <a:stretch>
            <a:fillRect/>
          </a:stretch>
        </p:blipFill>
        <p:spPr>
          <a:xfrm>
            <a:off x="4346224" y="2521974"/>
            <a:ext cx="225776" cy="180754"/>
          </a:xfrm>
          <a:custGeom>
            <a:avLst/>
            <a:gdLst>
              <a:gd name="connsiteX0" fmla="*/ 0 w 225776"/>
              <a:gd name="connsiteY0" fmla="*/ 0 h 180754"/>
              <a:gd name="connsiteX1" fmla="*/ 225776 w 225776"/>
              <a:gd name="connsiteY1" fmla="*/ 0 h 180754"/>
              <a:gd name="connsiteX2" fmla="*/ 225776 w 225776"/>
              <a:gd name="connsiteY2" fmla="*/ 180754 h 180754"/>
              <a:gd name="connsiteX3" fmla="*/ 0 w 225776"/>
              <a:gd name="connsiteY3" fmla="*/ 180754 h 180754"/>
              <a:gd name="connsiteX4" fmla="*/ 0 w 225776"/>
              <a:gd name="connsiteY4" fmla="*/ 0 h 180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180754">
                <a:moveTo>
                  <a:pt x="0" y="0"/>
                </a:moveTo>
                <a:lnTo>
                  <a:pt x="225776" y="0"/>
                </a:lnTo>
                <a:lnTo>
                  <a:pt x="225776" y="180754"/>
                </a:lnTo>
                <a:lnTo>
                  <a:pt x="0" y="180754"/>
                </a:lnTo>
                <a:lnTo>
                  <a:pt x="0" y="0"/>
                </a:lnTo>
                <a:close/>
              </a:path>
            </a:pathLst>
          </a:custGeom>
        </p:spPr>
      </p:pic>
      <p:pic>
        <p:nvPicPr>
          <p:cNvPr id="23" name="Picture 22"/>
          <p:cNvPicPr>
            <a:picLocks noChangeAspect="1"/>
          </p:cNvPicPr>
          <p:nvPr/>
        </p:nvPicPr>
        <p:blipFill>
          <a:blip r:embed="rId4"/>
          <a:srcRect l="31230" t="100000" r="66223" b="-8896"/>
          <a:stretch>
            <a:fillRect/>
          </a:stretch>
        </p:blipFill>
        <p:spPr>
          <a:xfrm>
            <a:off x="4346224" y="6430297"/>
            <a:ext cx="225776" cy="331600"/>
          </a:xfrm>
          <a:custGeom>
            <a:avLst/>
            <a:gdLst>
              <a:gd name="connsiteX0" fmla="*/ 0 w 225776"/>
              <a:gd name="connsiteY0" fmla="*/ 0 h 331600"/>
              <a:gd name="connsiteX1" fmla="*/ 225776 w 225776"/>
              <a:gd name="connsiteY1" fmla="*/ 0 h 331600"/>
              <a:gd name="connsiteX2" fmla="*/ 225776 w 225776"/>
              <a:gd name="connsiteY2" fmla="*/ 331600 h 331600"/>
              <a:gd name="connsiteX3" fmla="*/ 0 w 225776"/>
              <a:gd name="connsiteY3" fmla="*/ 331600 h 331600"/>
              <a:gd name="connsiteX4" fmla="*/ 0 w 225776"/>
              <a:gd name="connsiteY4" fmla="*/ 0 h 33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331600">
                <a:moveTo>
                  <a:pt x="0" y="0"/>
                </a:moveTo>
                <a:lnTo>
                  <a:pt x="225776" y="0"/>
                </a:lnTo>
                <a:lnTo>
                  <a:pt x="225776" y="331600"/>
                </a:lnTo>
                <a:lnTo>
                  <a:pt x="0" y="331600"/>
                </a:lnTo>
                <a:lnTo>
                  <a:pt x="0" y="0"/>
                </a:lnTo>
                <a:close/>
              </a:path>
            </a:pathLst>
          </a:custGeom>
        </p:spPr>
      </p:pic>
      <p:pic>
        <p:nvPicPr>
          <p:cNvPr id="48" name="Picture 47"/>
          <p:cNvPicPr>
            <a:picLocks noChangeAspect="1"/>
          </p:cNvPicPr>
          <p:nvPr/>
        </p:nvPicPr>
        <p:blipFill>
          <a:blip r:embed="rId5"/>
          <a:srcRect l="-6510" t="67413" r="100000" b="26074"/>
          <a:stretch>
            <a:fillRect/>
          </a:stretch>
        </p:blipFill>
        <p:spPr>
          <a:xfrm>
            <a:off x="801478" y="5987845"/>
            <a:ext cx="590333" cy="442452"/>
          </a:xfrm>
          <a:custGeom>
            <a:avLst/>
            <a:gdLst>
              <a:gd name="connsiteX0" fmla="*/ 0 w 590333"/>
              <a:gd name="connsiteY0" fmla="*/ 0 h 442452"/>
              <a:gd name="connsiteX1" fmla="*/ 590333 w 590333"/>
              <a:gd name="connsiteY1" fmla="*/ 0 h 442452"/>
              <a:gd name="connsiteX2" fmla="*/ 590333 w 590333"/>
              <a:gd name="connsiteY2" fmla="*/ 442452 h 442452"/>
              <a:gd name="connsiteX3" fmla="*/ 0 w 590333"/>
              <a:gd name="connsiteY3" fmla="*/ 442452 h 442452"/>
              <a:gd name="connsiteX4" fmla="*/ 0 w 590333"/>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0333" h="442452">
                <a:moveTo>
                  <a:pt x="0" y="0"/>
                </a:moveTo>
                <a:lnTo>
                  <a:pt x="590333" y="0"/>
                </a:lnTo>
                <a:lnTo>
                  <a:pt x="590333" y="442452"/>
                </a:lnTo>
                <a:lnTo>
                  <a:pt x="0" y="442452"/>
                </a:lnTo>
                <a:lnTo>
                  <a:pt x="0" y="0"/>
                </a:lnTo>
                <a:close/>
              </a:path>
            </a:pathLst>
          </a:custGeom>
        </p:spPr>
      </p:pic>
      <p:pic>
        <p:nvPicPr>
          <p:cNvPr id="47" name="Picture 46"/>
          <p:cNvPicPr>
            <a:picLocks noChangeAspect="1"/>
          </p:cNvPicPr>
          <p:nvPr/>
        </p:nvPicPr>
        <p:blipFill>
          <a:blip r:embed="rId5"/>
          <a:srcRect l="100000" t="67413" r="-7154" b="26074"/>
          <a:stretch>
            <a:fillRect/>
          </a:stretch>
        </p:blipFill>
        <p:spPr>
          <a:xfrm>
            <a:off x="10460296" y="5987845"/>
            <a:ext cx="648778" cy="442452"/>
          </a:xfrm>
          <a:custGeom>
            <a:avLst/>
            <a:gdLst>
              <a:gd name="connsiteX0" fmla="*/ 0 w 648778"/>
              <a:gd name="connsiteY0" fmla="*/ 0 h 442452"/>
              <a:gd name="connsiteX1" fmla="*/ 648778 w 648778"/>
              <a:gd name="connsiteY1" fmla="*/ 0 h 442452"/>
              <a:gd name="connsiteX2" fmla="*/ 648778 w 648778"/>
              <a:gd name="connsiteY2" fmla="*/ 442452 h 442452"/>
              <a:gd name="connsiteX3" fmla="*/ 0 w 648778"/>
              <a:gd name="connsiteY3" fmla="*/ 442452 h 442452"/>
              <a:gd name="connsiteX4" fmla="*/ 0 w 648778"/>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778" h="442452">
                <a:moveTo>
                  <a:pt x="0" y="0"/>
                </a:moveTo>
                <a:lnTo>
                  <a:pt x="648778" y="0"/>
                </a:lnTo>
                <a:lnTo>
                  <a:pt x="648778" y="442452"/>
                </a:lnTo>
                <a:lnTo>
                  <a:pt x="0" y="442452"/>
                </a:lnTo>
                <a:lnTo>
                  <a:pt x="0" y="0"/>
                </a:lnTo>
                <a:close/>
              </a:path>
            </a:pathLst>
          </a:custGeom>
        </p:spPr>
      </p:pic>
      <p:sp>
        <p:nvSpPr>
          <p:cNvPr id="3" name="Rectangle 2"/>
          <p:cNvSpPr/>
          <p:nvPr/>
        </p:nvSpPr>
        <p:spPr>
          <a:xfrm>
            <a:off x="3776483" y="155204"/>
            <a:ext cx="461363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THỰC HÀNH TIẾNG VIỆT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Rectangle 5"/>
          <p:cNvSpPr/>
          <p:nvPr/>
        </p:nvSpPr>
        <p:spPr>
          <a:xfrm>
            <a:off x="5197102" y="810722"/>
            <a:ext cx="2210862" cy="522259"/>
          </a:xfrm>
          <a:prstGeom prst="rect">
            <a:avLst/>
          </a:prstGeom>
        </p:spPr>
        <p:txBody>
          <a:bodyPr wrap="none">
            <a:spAutoFit/>
          </a:bodyPr>
          <a:lstStyle/>
          <a:p>
            <a:pPr marL="0" marR="0" lvl="0" indent="0" algn="l" defTabSz="914400" rtl="0" eaLnBrk="1" fontAlgn="auto" latinLnBrk="0" hangingPunct="1">
              <a:lnSpc>
                <a:spcPct val="107000"/>
              </a:lnSpc>
              <a:spcBef>
                <a:spcPts val="0"/>
              </a:spcBef>
              <a:spcAft>
                <a:spcPts val="0"/>
              </a:spcAft>
              <a:buClrTx/>
              <a:buSzTx/>
              <a:buFontTx/>
              <a:buNone/>
              <a:tabLst>
                <a:tab pos="1386840" algn="l"/>
              </a:tabLst>
              <a:defRPr/>
            </a:pPr>
            <a:r>
              <a:rPr kumimoji="0" lang="vi-VN" sz="2800" b="1" i="0" u="none" strike="noStrike" kern="1200" cap="none" spc="0" normalizeH="0" baseline="0" noProof="0" dirty="0">
                <a:ln>
                  <a:noFill/>
                </a:ln>
                <a:solidFill>
                  <a:srgbClr val="0000FF"/>
                </a:solidFill>
                <a:effectLst/>
                <a:uLnTx/>
                <a:uFillTx/>
                <a:latin typeface="Times New Roman" panose="02020603050405020304" pitchFamily="18" charset="0"/>
                <a:ea typeface="MS Mincho"/>
                <a:cs typeface="Times New Roman" panose="02020603050405020304" pitchFamily="18" charset="0"/>
              </a:rPr>
              <a:t>II. Luyện tập</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Hộp Văn bản 3">
            <a:extLst>
              <a:ext uri="{FF2B5EF4-FFF2-40B4-BE49-F238E27FC236}">
                <a16:creationId xmlns:a16="http://schemas.microsoft.com/office/drawing/2014/main" id="{F3A15750-74A7-8E4E-3C7B-C0F4698F343E}"/>
              </a:ext>
            </a:extLst>
          </p:cNvPr>
          <p:cNvSpPr txBox="1"/>
          <p:nvPr/>
        </p:nvSpPr>
        <p:spPr>
          <a:xfrm>
            <a:off x="702279" y="1565268"/>
            <a:ext cx="10946024" cy="4708981"/>
          </a:xfrm>
          <a:prstGeom prst="rect">
            <a:avLst/>
          </a:prstGeom>
          <a:noFill/>
        </p:spPr>
        <p:txBody>
          <a:bodyPr wrap="square">
            <a:spAutoFit/>
          </a:bodyPr>
          <a:lstStyle/>
          <a:p>
            <a:pPr algn="just"/>
            <a:r>
              <a:rPr lang="vi-VN" sz="2000" b="1" dirty="0">
                <a:effectLst/>
                <a:latin typeface="Times New Roman" panose="02020603050405020304" pitchFamily="18" charset="0"/>
                <a:ea typeface="Times New Roman" panose="02020603050405020304" pitchFamily="18" charset="0"/>
                <a:cs typeface="Times New Roman" panose="02020603050405020304" pitchFamily="18" charset="0"/>
              </a:rPr>
              <a:t>Bài tập 2:</a:t>
            </a:r>
            <a:endParaRPr lang="vi-VN" sz="2000" dirty="0">
              <a:effectLst/>
              <a:latin typeface="VNI-Times"/>
              <a:ea typeface="Times New Roman" panose="02020603050405020304" pitchFamily="18" charset="0"/>
              <a:cs typeface="Times New Roman" panose="02020603050405020304" pitchFamily="18" charset="0"/>
            </a:endParaRPr>
          </a:p>
          <a:p>
            <a:pPr marR="42545" algn="just">
              <a:tabLst>
                <a:tab pos="229870" algn="l"/>
              </a:tabLst>
            </a:pPr>
            <a:r>
              <a:rPr lang="vi-VN" sz="2000" dirty="0">
                <a:effectLst/>
                <a:latin typeface="Times New Roman" panose="02020603050405020304" pitchFamily="18" charset="0"/>
                <a:ea typeface="Arial" panose="020B0604020202020204" pitchFamily="34" charset="0"/>
                <a:cs typeface="Times New Roman" panose="02020603050405020304" pitchFamily="18" charset="0"/>
              </a:rPr>
              <a:t>a. Chuyển đổi câu: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Rõ ràng Phạm Xuân Ẩn có cuộc đời</a:t>
            </a:r>
            <a:r>
              <a:rPr lang="vi-VN" sz="2000" i="1" spc="2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của</a:t>
            </a:r>
            <a:r>
              <a:rPr lang="vi-VN" sz="2000" i="1" spc="2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nhân</a:t>
            </a:r>
            <a:r>
              <a:rPr lang="vi-VN" sz="2000" i="1" spc="2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vật</a:t>
            </a:r>
            <a:r>
              <a:rPr lang="vi-VN" sz="2000" i="1" spc="2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tiểu</a:t>
            </a:r>
            <a:r>
              <a:rPr lang="vi-VN" sz="2000" i="1" spc="2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thuyết</a:t>
            </a:r>
            <a:r>
              <a:rPr lang="vi-VN" sz="2000" i="1" spc="2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nhưng</a:t>
            </a:r>
            <a:r>
              <a:rPr lang="vi-VN" sz="2000" i="1" spc="2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các</a:t>
            </a:r>
            <a:r>
              <a:rPr lang="vi-VN" sz="2000" i="1" spc="2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nhà</a:t>
            </a:r>
            <a:r>
              <a:rPr lang="vi-VN" sz="2000" i="1" spc="2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báo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Việt</a:t>
            </a:r>
            <a:r>
              <a:rPr lang="vi-VN" sz="2000" i="1" spc="-7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Nam</a:t>
            </a:r>
            <a:r>
              <a:rPr lang="vi-VN" sz="2000" i="1"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cũng</a:t>
            </a:r>
            <a:r>
              <a:rPr lang="vi-VN" sz="2000" i="1"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như</a:t>
            </a:r>
            <a:r>
              <a:rPr lang="vi-VN" sz="2000" i="1" spc="-7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nhà</a:t>
            </a:r>
            <a:r>
              <a:rPr lang="vi-VN" sz="2000" i="1"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báo</a:t>
            </a:r>
            <a:r>
              <a:rPr lang="vi-VN" sz="2000" i="1"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nước</a:t>
            </a:r>
            <a:r>
              <a:rPr lang="vi-VN" sz="2000" i="1"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ngoài</a:t>
            </a:r>
            <a:r>
              <a:rPr lang="vi-VN" sz="2000" i="1" spc="-7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mới</a:t>
            </a:r>
            <a:r>
              <a:rPr lang="vi-VN" sz="2000" i="1"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chỉ</a:t>
            </a:r>
            <a:r>
              <a:rPr lang="vi-VN" sz="2000" i="1"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có</a:t>
            </a:r>
            <a:r>
              <a:rPr lang="vi-VN" sz="2000" i="1" spc="-7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được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“vài</a:t>
            </a:r>
            <a:r>
              <a:rPr lang="vi-VN" sz="2000" i="1"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chớp</a:t>
            </a:r>
            <a:r>
              <a:rPr lang="vi-VN" sz="2000" i="1"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đèn</a:t>
            </a:r>
            <a:r>
              <a:rPr lang="vi-VN" sz="2000" i="1"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err="1">
                <a:effectLst/>
                <a:latin typeface="Times New Roman" panose="02020603050405020304" pitchFamily="18" charset="0"/>
                <a:ea typeface="Arial" panose="020B0604020202020204" pitchFamily="34" charset="0"/>
                <a:cs typeface="Times New Roman" panose="02020603050405020304" pitchFamily="18" charset="0"/>
              </a:rPr>
              <a:t>flash</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a:t>
            </a:r>
            <a:r>
              <a:rPr lang="vi-VN" sz="2000" i="1"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nắm</a:t>
            </a:r>
            <a:r>
              <a:rPr lang="vi-VN" sz="2000" i="1"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bắt</a:t>
            </a:r>
            <a:r>
              <a:rPr lang="vi-VN" sz="2000" i="1"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những</a:t>
            </a:r>
            <a:r>
              <a:rPr lang="vi-VN" sz="2000" i="1"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nét</a:t>
            </a:r>
            <a:r>
              <a:rPr lang="vi-VN" sz="2000" i="1"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thoảng</a:t>
            </a:r>
            <a:r>
              <a:rPr lang="vi-VN" sz="2000" i="1"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qua</a:t>
            </a:r>
            <a:r>
              <a:rPr lang="vi-VN" sz="2000" i="1"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nào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đó</a:t>
            </a:r>
            <a:r>
              <a:rPr lang="vi-VN" sz="2000" i="1" spc="-8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của</a:t>
            </a:r>
            <a:r>
              <a:rPr lang="vi-VN" sz="2000" i="1" spc="-8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cuộc</a:t>
            </a:r>
            <a:r>
              <a:rPr lang="vi-VN" sz="2000" i="1" spc="-8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đời</a:t>
            </a:r>
            <a:r>
              <a:rPr lang="vi-VN" sz="2000" i="1" spc="-8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ông</a:t>
            </a:r>
            <a:r>
              <a:rPr lang="vi-VN" sz="2000" i="1" spc="-8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theo</a:t>
            </a:r>
            <a:r>
              <a:rPr lang="vi-VN" sz="2000" i="1" spc="-8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một</a:t>
            </a:r>
            <a:r>
              <a:rPr lang="vi-VN" sz="2000" i="1" spc="-8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số</a:t>
            </a:r>
            <a:r>
              <a:rPr lang="vi-VN" sz="2000" i="1" spc="-8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sự</a:t>
            </a:r>
            <a:r>
              <a:rPr lang="vi-VN" sz="2000" i="1" spc="-8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kiện</a:t>
            </a:r>
            <a:r>
              <a:rPr lang="vi-VN" sz="2000" i="1" spc="-8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lịch</a:t>
            </a:r>
            <a:r>
              <a:rPr lang="vi-VN" sz="2000" i="1" spc="-8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sử</a:t>
            </a:r>
            <a:r>
              <a:rPr lang="vi-VN" sz="2000" i="1" spc="-8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lớn</a:t>
            </a:r>
            <a:r>
              <a:rPr lang="vi-VN" sz="2000" i="1" spc="-8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lao.</a:t>
            </a:r>
            <a:endParaRPr lang="vi-VN" sz="2000" dirty="0">
              <a:effectLst/>
              <a:latin typeface="VNI-Times"/>
              <a:ea typeface="Times New Roman" panose="02020603050405020304" pitchFamily="18" charset="0"/>
              <a:cs typeface="Times New Roman" panose="02020603050405020304" pitchFamily="18" charset="0"/>
            </a:endParaRPr>
          </a:p>
          <a:p>
            <a:pPr marL="50800" marR="42545" algn="just">
              <a:spcAft>
                <a:spcPts val="0"/>
              </a:spcAft>
            </a:pPr>
            <a:r>
              <a:rPr lang="vi-VN" sz="2000" dirty="0">
                <a:effectLst/>
                <a:latin typeface="Times New Roman" panose="02020603050405020304" pitchFamily="18" charset="0"/>
                <a:ea typeface="Arial" panose="020B0604020202020204" pitchFamily="34" charset="0"/>
                <a:cs typeface="Times New Roman" panose="02020603050405020304" pitchFamily="18" charset="0"/>
              </a:rPr>
              <a:t>-So với việc diễn đạt bằng một câu ghép, diễn đạt bằng các câu đơn có tác dụng nhấn mạnh hơn thông tin: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các nhà báo nước ngoài mới chỉ nắm bắt được vài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nét</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ít</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ỏi</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về</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Phạm</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Xuân</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Ẩn,</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trong</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khi</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cuộc</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đời</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ông</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phong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phú, hấp dẫn như một nhân vật tiểu thuyết.</a:t>
            </a:r>
            <a:endParaRPr lang="vi-VN" sz="2000" dirty="0">
              <a:effectLst/>
              <a:latin typeface="VNI-Times"/>
              <a:ea typeface="Times New Roman" panose="02020603050405020304" pitchFamily="18" charset="0"/>
              <a:cs typeface="Times New Roman" panose="02020603050405020304" pitchFamily="18" charset="0"/>
            </a:endParaRPr>
          </a:p>
          <a:p>
            <a:pPr marR="42545" algn="just">
              <a:tabLst>
                <a:tab pos="195580" algn="l"/>
              </a:tabLst>
            </a:pPr>
            <a:r>
              <a:rPr lang="vi-VN" sz="2000" spc="-20" dirty="0">
                <a:effectLst/>
                <a:latin typeface="Times New Roman" panose="02020603050405020304" pitchFamily="18" charset="0"/>
                <a:ea typeface="Arial" panose="020B0604020202020204" pitchFamily="34" charset="0"/>
                <a:cs typeface="Times New Roman" panose="02020603050405020304" pitchFamily="18" charset="0"/>
              </a:rPr>
              <a:t>b. Chuyển</a:t>
            </a:r>
            <a:r>
              <a:rPr lang="vi-VN" sz="2000" spc="-4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spc="-20" dirty="0">
                <a:effectLst/>
                <a:latin typeface="Times New Roman" panose="02020603050405020304" pitchFamily="18" charset="0"/>
                <a:ea typeface="Arial" panose="020B0604020202020204" pitchFamily="34" charset="0"/>
                <a:cs typeface="Times New Roman" panose="02020603050405020304" pitchFamily="18" charset="0"/>
              </a:rPr>
              <a:t>đổi câu: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Thầy</a:t>
            </a:r>
            <a:r>
              <a:rPr lang="vi-VN" sz="2000" i="1" spc="-6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dạy</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rất</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ân</a:t>
            </a:r>
            <a:r>
              <a:rPr lang="vi-VN" sz="2000" i="1" spc="-6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cần,</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tỉ</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mỉ,</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chỉ</a:t>
            </a:r>
            <a:r>
              <a:rPr lang="vi-VN" sz="2000" i="1" spc="-6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bảo</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cho chúng</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tôi</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từng</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li</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từng</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tí:</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cách</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tô</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màu,</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đánh</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bóng,</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cả</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cách </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gọt</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bút</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chì</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thế</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nào</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cho</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đẹp</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và</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dễ</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vẽ</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nhưng</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thú</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vị</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hơn</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cả</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là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những</a:t>
            </a:r>
            <a:r>
              <a:rPr lang="vi-VN" sz="2000" i="1" spc="-4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câu</a:t>
            </a:r>
            <a:r>
              <a:rPr lang="vi-VN" sz="2000" i="1" spc="-4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chuyện</a:t>
            </a:r>
            <a:r>
              <a:rPr lang="vi-VN" sz="2000" i="1" spc="-4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của</a:t>
            </a:r>
            <a:r>
              <a:rPr lang="vi-VN" sz="2000" i="1" spc="-4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thầy.</a:t>
            </a:r>
            <a:endParaRPr lang="vi-VN" sz="2000" dirty="0">
              <a:effectLst/>
              <a:latin typeface="VNI-Times"/>
              <a:ea typeface="Times New Roman" panose="02020603050405020304" pitchFamily="18" charset="0"/>
              <a:cs typeface="Times New Roman" panose="02020603050405020304" pitchFamily="18" charset="0"/>
            </a:endParaRPr>
          </a:p>
          <a:p>
            <a:pPr marR="42545" algn="just"/>
            <a:r>
              <a:rPr lang="vi-VN" sz="2000" dirty="0">
                <a:effectLst/>
                <a:latin typeface="Times New Roman" panose="02020603050405020304" pitchFamily="18" charset="0"/>
                <a:ea typeface="Arial" panose="020B0604020202020204" pitchFamily="34" charset="0"/>
                <a:cs typeface="Times New Roman" panose="02020603050405020304" pitchFamily="18" charset="0"/>
              </a:rPr>
              <a:t>- So với việc diễn đạt bằng một câu ghép, diễn đạt bằng các câu đơn có tác dụng nhấn mạnh hơn thông tin: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những câu chuyện của thầy thú vị hơn cả.</a:t>
            </a:r>
            <a:endParaRPr lang="vi-VN" sz="2000" dirty="0">
              <a:effectLst/>
              <a:latin typeface="VNI-Times"/>
              <a:ea typeface="Times New Roman" panose="02020603050405020304" pitchFamily="18" charset="0"/>
              <a:cs typeface="Times New Roman" panose="02020603050405020304" pitchFamily="18" charset="0"/>
            </a:endParaRPr>
          </a:p>
          <a:p>
            <a:pPr algn="just"/>
            <a:r>
              <a:rPr lang="vi-VN" sz="2000" spc="-30" dirty="0">
                <a:effectLst/>
                <a:latin typeface="Times New Roman" panose="02020603050405020304" pitchFamily="18" charset="0"/>
                <a:ea typeface="Arial" panose="020B0604020202020204" pitchFamily="34" charset="0"/>
                <a:cs typeface="Times New Roman" panose="02020603050405020304" pitchFamily="18" charset="0"/>
              </a:rPr>
              <a:t>Chuyển</a:t>
            </a:r>
            <a:r>
              <a:rPr lang="vi-VN" sz="2000" spc="-5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spc="-30" dirty="0">
                <a:effectLst/>
                <a:latin typeface="Times New Roman" panose="02020603050405020304" pitchFamily="18" charset="0"/>
                <a:ea typeface="Arial" panose="020B0604020202020204" pitchFamily="34" charset="0"/>
                <a:cs typeface="Times New Roman" panose="02020603050405020304" pitchFamily="18" charset="0"/>
              </a:rPr>
              <a:t>đổi</a:t>
            </a:r>
            <a:r>
              <a:rPr lang="vi-VN" sz="2000" spc="-4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spc="-30" dirty="0">
                <a:effectLst/>
                <a:latin typeface="Times New Roman" panose="02020603050405020304" pitchFamily="18" charset="0"/>
                <a:ea typeface="Arial" panose="020B0604020202020204" pitchFamily="34" charset="0"/>
                <a:cs typeface="Times New Roman" panose="02020603050405020304" pitchFamily="18" charset="0"/>
              </a:rPr>
              <a:t>câu:</a:t>
            </a:r>
            <a:r>
              <a:rPr lang="vi-VN" sz="2000" spc="-4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30" dirty="0">
                <a:effectLst/>
                <a:latin typeface="Times New Roman" panose="02020603050405020304" pitchFamily="18" charset="0"/>
                <a:ea typeface="Arial" panose="020B0604020202020204" pitchFamily="34" charset="0"/>
                <a:cs typeface="Times New Roman" panose="02020603050405020304" pitchFamily="18" charset="0"/>
              </a:rPr>
              <a:t>Chắc</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30" dirty="0">
                <a:effectLst/>
                <a:latin typeface="Times New Roman" panose="02020603050405020304" pitchFamily="18" charset="0"/>
                <a:ea typeface="Arial" panose="020B0604020202020204" pitchFamily="34" charset="0"/>
                <a:cs typeface="Times New Roman" panose="02020603050405020304" pitchFamily="18" charset="0"/>
              </a:rPr>
              <a:t>cô</a:t>
            </a:r>
            <a:r>
              <a:rPr lang="vi-VN" sz="2000" i="1" spc="-4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30" dirty="0">
                <a:effectLst/>
                <a:latin typeface="Times New Roman" panose="02020603050405020304" pitchFamily="18" charset="0"/>
                <a:ea typeface="Arial" panose="020B0604020202020204" pitchFamily="34" charset="0"/>
                <a:cs typeface="Times New Roman" panose="02020603050405020304" pitchFamily="18" charset="0"/>
              </a:rPr>
              <a:t>giáo</a:t>
            </a:r>
            <a:r>
              <a:rPr lang="vi-VN" sz="2000" i="1" spc="-4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30" dirty="0">
                <a:effectLst/>
                <a:latin typeface="Times New Roman" panose="02020603050405020304" pitchFamily="18" charset="0"/>
                <a:ea typeface="Arial" panose="020B0604020202020204" pitchFamily="34" charset="0"/>
                <a:cs typeface="Times New Roman" panose="02020603050405020304" pitchFamily="18" charset="0"/>
              </a:rPr>
              <a:t>rất</a:t>
            </a:r>
            <a:r>
              <a:rPr lang="vi-VN" sz="2000" i="1" spc="-4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30" dirty="0">
                <a:effectLst/>
                <a:latin typeface="Times New Roman" panose="02020603050405020304" pitchFamily="18" charset="0"/>
                <a:ea typeface="Arial" panose="020B0604020202020204" pitchFamily="34" charset="0"/>
                <a:cs typeface="Times New Roman" panose="02020603050405020304" pitchFamily="18" charset="0"/>
              </a:rPr>
              <a:t>vui</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30" dirty="0">
                <a:effectLst/>
                <a:latin typeface="Times New Roman" panose="02020603050405020304" pitchFamily="18" charset="0"/>
                <a:ea typeface="Arial" panose="020B0604020202020204" pitchFamily="34" charset="0"/>
                <a:cs typeface="Times New Roman" panose="02020603050405020304" pitchFamily="18" charset="0"/>
              </a:rPr>
              <a:t>trước</a:t>
            </a:r>
            <a:r>
              <a:rPr lang="vi-VN" sz="2000" i="1" spc="-4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30" dirty="0">
                <a:effectLst/>
                <a:latin typeface="Times New Roman" panose="02020603050405020304" pitchFamily="18" charset="0"/>
                <a:ea typeface="Arial" panose="020B0604020202020204" pitchFamily="34" charset="0"/>
                <a:cs typeface="Times New Roman" panose="02020603050405020304" pitchFamily="18" charset="0"/>
              </a:rPr>
              <a:t>món</a:t>
            </a:r>
            <a:r>
              <a:rPr lang="vi-VN" sz="2000" i="1" spc="-4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30" dirty="0">
                <a:effectLst/>
                <a:latin typeface="Times New Roman" panose="02020603050405020304" pitchFamily="18" charset="0"/>
                <a:ea typeface="Arial" panose="020B0604020202020204" pitchFamily="34" charset="0"/>
                <a:cs typeface="Times New Roman" panose="02020603050405020304" pitchFamily="18" charset="0"/>
              </a:rPr>
              <a:t>quà</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30" dirty="0">
                <a:effectLst/>
                <a:latin typeface="Times New Roman" panose="02020603050405020304" pitchFamily="18" charset="0"/>
                <a:ea typeface="Arial" panose="020B0604020202020204" pitchFamily="34" charset="0"/>
                <a:cs typeface="Times New Roman" panose="02020603050405020304" pitchFamily="18" charset="0"/>
              </a:rPr>
              <a:t>của </a:t>
            </a:r>
            <a:r>
              <a:rPr lang="vi-VN" sz="2000" i="1" spc="-40" dirty="0">
                <a:effectLst/>
                <a:latin typeface="Times New Roman" panose="02020603050405020304" pitchFamily="18" charset="0"/>
                <a:ea typeface="Arial" panose="020B0604020202020204" pitchFamily="34" charset="0"/>
                <a:cs typeface="Times New Roman" panose="02020603050405020304" pitchFamily="18" charset="0"/>
              </a:rPr>
              <a:t>em, giữa</a:t>
            </a:r>
            <a:r>
              <a:rPr lang="vi-VN" sz="2000" i="1" spc="-3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40" dirty="0">
                <a:effectLst/>
                <a:latin typeface="Times New Roman" panose="02020603050405020304" pitchFamily="18" charset="0"/>
                <a:ea typeface="Arial" panose="020B0604020202020204" pitchFamily="34" charset="0"/>
                <a:cs typeface="Times New Roman" panose="02020603050405020304" pitchFamily="18" charset="0"/>
              </a:rPr>
              <a:t>bao</a:t>
            </a:r>
            <a:r>
              <a:rPr lang="vi-VN" sz="2000" i="1" spc="-3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40" dirty="0">
                <a:effectLst/>
                <a:latin typeface="Times New Roman" panose="02020603050405020304" pitchFamily="18" charset="0"/>
                <a:ea typeface="Arial" panose="020B0604020202020204" pitchFamily="34" charset="0"/>
                <a:cs typeface="Times New Roman" panose="02020603050405020304" pitchFamily="18" charset="0"/>
              </a:rPr>
              <a:t>món quà</a:t>
            </a:r>
            <a:r>
              <a:rPr lang="vi-VN" sz="2000" i="1" spc="-3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40" dirty="0">
                <a:effectLst/>
                <a:latin typeface="Times New Roman" panose="02020603050405020304" pitchFamily="18" charset="0"/>
                <a:ea typeface="Arial" panose="020B0604020202020204" pitchFamily="34" charset="0"/>
                <a:cs typeface="Times New Roman" panose="02020603050405020304" pitchFamily="18" charset="0"/>
              </a:rPr>
              <a:t>của</a:t>
            </a:r>
            <a:r>
              <a:rPr lang="vi-VN" sz="2000" i="1" spc="-3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40" dirty="0">
                <a:effectLst/>
                <a:latin typeface="Times New Roman" panose="02020603050405020304" pitchFamily="18" charset="0"/>
                <a:ea typeface="Arial" panose="020B0604020202020204" pitchFamily="34" charset="0"/>
                <a:cs typeface="Times New Roman" panose="02020603050405020304" pitchFamily="18" charset="0"/>
              </a:rPr>
              <a:t>các</a:t>
            </a:r>
            <a:r>
              <a:rPr lang="vi-VN" sz="2000" i="1" spc="-3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40" dirty="0">
                <a:effectLst/>
                <a:latin typeface="Times New Roman" panose="02020603050405020304" pitchFamily="18" charset="0"/>
                <a:ea typeface="Arial" panose="020B0604020202020204" pitchFamily="34" charset="0"/>
                <a:cs typeface="Times New Roman" panose="02020603050405020304" pitchFamily="18" charset="0"/>
              </a:rPr>
              <a:t>bạn và</a:t>
            </a:r>
            <a:r>
              <a:rPr lang="vi-VN" sz="2000" i="1" spc="-3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40" dirty="0">
                <a:effectLst/>
                <a:latin typeface="Times New Roman" panose="02020603050405020304" pitchFamily="18" charset="0"/>
                <a:ea typeface="Arial" panose="020B0604020202020204" pitchFamily="34" charset="0"/>
                <a:cs typeface="Times New Roman" panose="02020603050405020304" pitchFamily="18" charset="0"/>
              </a:rPr>
              <a:t>em</a:t>
            </a:r>
            <a:r>
              <a:rPr lang="vi-VN" sz="2000" i="1" spc="-3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40" dirty="0">
                <a:effectLst/>
                <a:latin typeface="Times New Roman" panose="02020603050405020304" pitchFamily="18" charset="0"/>
                <a:ea typeface="Arial" panose="020B0604020202020204" pitchFamily="34" charset="0"/>
                <a:cs typeface="Times New Roman" panose="02020603050405020304" pitchFamily="18" charset="0"/>
              </a:rPr>
              <a:t>sẽ không</a:t>
            </a:r>
            <a:r>
              <a:rPr lang="vi-VN" sz="2000" i="1" spc="-3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40" dirty="0">
                <a:effectLst/>
                <a:latin typeface="Times New Roman" panose="02020603050405020304" pitchFamily="18" charset="0"/>
                <a:ea typeface="Arial" panose="020B0604020202020204" pitchFamily="34" charset="0"/>
                <a:cs typeface="Times New Roman" panose="02020603050405020304" pitchFamily="18" charset="0"/>
              </a:rPr>
              <a:t>để</a:t>
            </a:r>
            <a:r>
              <a:rPr lang="vi-VN" sz="2000" i="1" spc="-3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40" dirty="0">
                <a:effectLst/>
                <a:latin typeface="Times New Roman" panose="02020603050405020304" pitchFamily="18" charset="0"/>
                <a:ea typeface="Arial" panose="020B0604020202020204" pitchFamily="34" charset="0"/>
                <a:cs typeface="Times New Roman" panose="02020603050405020304" pitchFamily="18" charset="0"/>
              </a:rPr>
              <a:t>tên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mình</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tên</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người</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mang</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cánh</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buồm</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tặng</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cô.</a:t>
            </a:r>
            <a:endParaRPr lang="vi-VN" sz="2000" dirty="0">
              <a:effectLst/>
              <a:latin typeface="VNI-Times"/>
              <a:ea typeface="Times New Roman" panose="02020603050405020304" pitchFamily="18" charset="0"/>
              <a:cs typeface="Times New Roman" panose="02020603050405020304" pitchFamily="18" charset="0"/>
            </a:endParaRPr>
          </a:p>
          <a:p>
            <a:pPr algn="just"/>
            <a:r>
              <a:rPr lang="vi-VN" sz="2000" dirty="0">
                <a:effectLst/>
                <a:latin typeface="Times New Roman" panose="02020603050405020304" pitchFamily="18" charset="0"/>
                <a:ea typeface="Times New Roman" panose="02020603050405020304" pitchFamily="18" charset="0"/>
                <a:cs typeface="Times New Roman" panose="02020603050405020304" pitchFamily="18" charset="0"/>
              </a:rPr>
              <a:t>-So với việc diễn đạt bằng một câu ghép, diễn đạt bằng các câu đơn có tác dụng nhấn mạnh hơn thông tin: </a:t>
            </a:r>
            <a:r>
              <a:rPr lang="vi-VN" sz="2000" i="1" dirty="0">
                <a:effectLst/>
                <a:latin typeface="Times New Roman" panose="02020603050405020304" pitchFamily="18" charset="0"/>
                <a:ea typeface="Times New Roman" panose="02020603050405020304" pitchFamily="18" charset="0"/>
                <a:cs typeface="Times New Roman" panose="02020603050405020304" pitchFamily="18" charset="0"/>
              </a:rPr>
              <a:t>“em” sẽ không để tên mình trên món quà tặng cô.</a:t>
            </a:r>
            <a:endParaRPr lang="vi-VN" sz="2000" dirty="0">
              <a:effectLst/>
              <a:latin typeface="VNI-Times"/>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1077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wipe(down)">
                                      <p:cBhvr>
                                        <p:cTn id="13" dur="500"/>
                                        <p:tgtEl>
                                          <p:spTgt spid="4">
                                            <p:txEl>
                                              <p:pRg st="1" end="1"/>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4">
                                            <p:txEl>
                                              <p:pRg st="2" end="2"/>
                                            </p:txEl>
                                          </p:spTgt>
                                        </p:tgtEl>
                                        <p:attrNameLst>
                                          <p:attrName>style.visibility</p:attrName>
                                        </p:attrNameLst>
                                      </p:cBhvr>
                                      <p:to>
                                        <p:strVal val="visible"/>
                                      </p:to>
                                    </p:set>
                                    <p:animEffect transition="in" filter="wipe(down)">
                                      <p:cBhvr>
                                        <p:cTn id="16" dur="500"/>
                                        <p:tgtEl>
                                          <p:spTgt spid="4">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Effect transition="in" filter="barn(inVertical)">
                                      <p:cBhvr>
                                        <p:cTn id="21" dur="500"/>
                                        <p:tgtEl>
                                          <p:spTgt spid="4">
                                            <p:txEl>
                                              <p:pRg st="3" end="3"/>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4">
                                            <p:txEl>
                                              <p:pRg st="4" end="4"/>
                                            </p:txEl>
                                          </p:spTgt>
                                        </p:tgtEl>
                                        <p:attrNameLst>
                                          <p:attrName>style.visibility</p:attrName>
                                        </p:attrNameLst>
                                      </p:cBhvr>
                                      <p:to>
                                        <p:strVal val="visible"/>
                                      </p:to>
                                    </p:set>
                                    <p:animEffect transition="in" filter="barn(inVertical)">
                                      <p:cBhvr>
                                        <p:cTn id="24" dur="500"/>
                                        <p:tgtEl>
                                          <p:spTgt spid="4">
                                            <p:txEl>
                                              <p:pRg st="4" end="4"/>
                                            </p:txEl>
                                          </p:spTgt>
                                        </p:tgtEl>
                                      </p:cBhvr>
                                    </p:animEffect>
                                  </p:childTnLst>
                                </p:cTn>
                              </p:par>
                              <p:par>
                                <p:cTn id="25" presetID="16" presetClass="entr" presetSubtype="21"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barn(inVertical)">
                                      <p:cBhvr>
                                        <p:cTn id="27" dur="500"/>
                                        <p:tgtEl>
                                          <p:spTgt spid="4">
                                            <p:txEl>
                                              <p:pRg st="5" end="5"/>
                                            </p:txEl>
                                          </p:spTgt>
                                        </p:tgtEl>
                                      </p:cBhvr>
                                    </p:animEffect>
                                  </p:childTnLst>
                                </p:cTn>
                              </p:par>
                              <p:par>
                                <p:cTn id="28" presetID="16" presetClass="entr" presetSubtype="21" fill="hold" nodeType="withEffect">
                                  <p:stCondLst>
                                    <p:cond delay="0"/>
                                  </p:stCondLst>
                                  <p:childTnLst>
                                    <p:set>
                                      <p:cBhvr>
                                        <p:cTn id="29" dur="1" fill="hold">
                                          <p:stCondLst>
                                            <p:cond delay="0"/>
                                          </p:stCondLst>
                                        </p:cTn>
                                        <p:tgtEl>
                                          <p:spTgt spid="4">
                                            <p:txEl>
                                              <p:pRg st="6" end="6"/>
                                            </p:txEl>
                                          </p:spTgt>
                                        </p:tgtEl>
                                        <p:attrNameLst>
                                          <p:attrName>style.visibility</p:attrName>
                                        </p:attrNameLst>
                                      </p:cBhvr>
                                      <p:to>
                                        <p:strVal val="visible"/>
                                      </p:to>
                                    </p:set>
                                    <p:animEffect transition="in" filter="barn(inVertical)">
                                      <p:cBhvr>
                                        <p:cTn id="30"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ame 4"/>
          <p:cNvSpPr/>
          <p:nvPr/>
        </p:nvSpPr>
        <p:spPr>
          <a:xfrm>
            <a:off x="331122" y="1028700"/>
            <a:ext cx="11517055" cy="5545394"/>
          </a:xfrm>
          <a:prstGeom prst="frame">
            <a:avLst>
              <a:gd name="adj1" fmla="val 1596"/>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path path="circle">
              <a:fillToRect r="100000" b="100000"/>
            </a:path>
            <a:tileRect l="-100000" t="-100000"/>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10"/>
          <p:cNvSpPr/>
          <p:nvPr/>
        </p:nvSpPr>
        <p:spPr>
          <a:xfrm>
            <a:off x="889200" y="154858"/>
            <a:ext cx="10427519" cy="523568"/>
          </a:xfrm>
          <a:custGeom>
            <a:avLst/>
            <a:gdLst>
              <a:gd name="connsiteX0" fmla="*/ 260542 w 10427519"/>
              <a:gd name="connsiteY0" fmla="*/ 0 h 523568"/>
              <a:gd name="connsiteX1" fmla="*/ 10166977 w 10427519"/>
              <a:gd name="connsiteY1" fmla="*/ 0 h 523568"/>
              <a:gd name="connsiteX2" fmla="*/ 10427519 w 10427519"/>
              <a:gd name="connsiteY2" fmla="*/ 260542 h 523568"/>
              <a:gd name="connsiteX3" fmla="*/ 10427519 w 10427519"/>
              <a:gd name="connsiteY3" fmla="*/ 381013 h 523568"/>
              <a:gd name="connsiteX4" fmla="*/ 10407044 w 10427519"/>
              <a:gd name="connsiteY4" fmla="*/ 482428 h 523568"/>
              <a:gd name="connsiteX5" fmla="*/ 10384713 w 10427519"/>
              <a:gd name="connsiteY5" fmla="*/ 523568 h 523568"/>
              <a:gd name="connsiteX6" fmla="*/ 42806 w 10427519"/>
              <a:gd name="connsiteY6" fmla="*/ 523568 h 523568"/>
              <a:gd name="connsiteX7" fmla="*/ 20475 w 10427519"/>
              <a:gd name="connsiteY7" fmla="*/ 482428 h 523568"/>
              <a:gd name="connsiteX8" fmla="*/ 0 w 10427519"/>
              <a:gd name="connsiteY8" fmla="*/ 381013 h 523568"/>
              <a:gd name="connsiteX9" fmla="*/ 0 w 10427519"/>
              <a:gd name="connsiteY9" fmla="*/ 260542 h 523568"/>
              <a:gd name="connsiteX10" fmla="*/ 260542 w 10427519"/>
              <a:gd name="connsiteY10" fmla="*/ 0 h 5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427519" h="523568">
                <a:moveTo>
                  <a:pt x="260542" y="0"/>
                </a:moveTo>
                <a:lnTo>
                  <a:pt x="10166977" y="0"/>
                </a:lnTo>
                <a:cubicBezTo>
                  <a:pt x="10310870" y="0"/>
                  <a:pt x="10427519" y="116649"/>
                  <a:pt x="10427519" y="260542"/>
                </a:cubicBezTo>
                <a:lnTo>
                  <a:pt x="10427519" y="381013"/>
                </a:lnTo>
                <a:cubicBezTo>
                  <a:pt x="10427519" y="416986"/>
                  <a:pt x="10420228" y="451257"/>
                  <a:pt x="10407044" y="482428"/>
                </a:cubicBezTo>
                <a:lnTo>
                  <a:pt x="10384713" y="523568"/>
                </a:lnTo>
                <a:lnTo>
                  <a:pt x="42806" y="523568"/>
                </a:lnTo>
                <a:lnTo>
                  <a:pt x="20475" y="482428"/>
                </a:lnTo>
                <a:cubicBezTo>
                  <a:pt x="7291" y="451257"/>
                  <a:pt x="0" y="416986"/>
                  <a:pt x="0" y="381013"/>
                </a:cubicBezTo>
                <a:lnTo>
                  <a:pt x="0" y="260542"/>
                </a:lnTo>
                <a:cubicBezTo>
                  <a:pt x="0" y="116649"/>
                  <a:pt x="116649" y="0"/>
                  <a:pt x="260542" y="0"/>
                </a:cubicBez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9"/>
          <p:cNvSpPr/>
          <p:nvPr/>
        </p:nvSpPr>
        <p:spPr>
          <a:xfrm>
            <a:off x="-1" y="-1"/>
            <a:ext cx="12192000" cy="678426"/>
          </a:xfrm>
          <a:custGeom>
            <a:avLst/>
            <a:gdLst>
              <a:gd name="connsiteX0" fmla="*/ 0 w 12192000"/>
              <a:gd name="connsiteY0" fmla="*/ 0 h 678426"/>
              <a:gd name="connsiteX1" fmla="*/ 12192000 w 12192000"/>
              <a:gd name="connsiteY1" fmla="*/ 0 h 678426"/>
              <a:gd name="connsiteX2" fmla="*/ 12192000 w 12192000"/>
              <a:gd name="connsiteY2" fmla="*/ 678426 h 678426"/>
              <a:gd name="connsiteX3" fmla="*/ 11260603 w 12192000"/>
              <a:gd name="connsiteY3" fmla="*/ 678426 h 678426"/>
              <a:gd name="connsiteX4" fmla="*/ 11282934 w 12192000"/>
              <a:gd name="connsiteY4" fmla="*/ 637286 h 678426"/>
              <a:gd name="connsiteX5" fmla="*/ 11303409 w 12192000"/>
              <a:gd name="connsiteY5" fmla="*/ 535871 h 678426"/>
              <a:gd name="connsiteX6" fmla="*/ 11303409 w 12192000"/>
              <a:gd name="connsiteY6" fmla="*/ 415400 h 678426"/>
              <a:gd name="connsiteX7" fmla="*/ 11042867 w 12192000"/>
              <a:gd name="connsiteY7" fmla="*/ 154858 h 678426"/>
              <a:gd name="connsiteX8" fmla="*/ 1136432 w 12192000"/>
              <a:gd name="connsiteY8" fmla="*/ 154858 h 678426"/>
              <a:gd name="connsiteX9" fmla="*/ 875890 w 12192000"/>
              <a:gd name="connsiteY9" fmla="*/ 415400 h 678426"/>
              <a:gd name="connsiteX10" fmla="*/ 875890 w 12192000"/>
              <a:gd name="connsiteY10" fmla="*/ 535871 h 678426"/>
              <a:gd name="connsiteX11" fmla="*/ 896365 w 12192000"/>
              <a:gd name="connsiteY11" fmla="*/ 637286 h 678426"/>
              <a:gd name="connsiteX12" fmla="*/ 918696 w 12192000"/>
              <a:gd name="connsiteY12" fmla="*/ 678426 h 678426"/>
              <a:gd name="connsiteX13" fmla="*/ 0 w 12192000"/>
              <a:gd name="connsiteY13" fmla="*/ 678426 h 678426"/>
              <a:gd name="connsiteX14" fmla="*/ 0 w 12192000"/>
              <a:gd name="connsiteY14" fmla="*/ 0 h 678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192000" h="678426">
                <a:moveTo>
                  <a:pt x="0" y="0"/>
                </a:moveTo>
                <a:lnTo>
                  <a:pt x="12192000" y="0"/>
                </a:lnTo>
                <a:lnTo>
                  <a:pt x="12192000" y="678426"/>
                </a:lnTo>
                <a:lnTo>
                  <a:pt x="11260603" y="678426"/>
                </a:lnTo>
                <a:lnTo>
                  <a:pt x="11282934" y="637286"/>
                </a:lnTo>
                <a:cubicBezTo>
                  <a:pt x="11296118" y="606115"/>
                  <a:pt x="11303409" y="571844"/>
                  <a:pt x="11303409" y="535871"/>
                </a:cubicBezTo>
                <a:lnTo>
                  <a:pt x="11303409" y="415400"/>
                </a:lnTo>
                <a:cubicBezTo>
                  <a:pt x="11303409" y="271507"/>
                  <a:pt x="11186760" y="154858"/>
                  <a:pt x="11042867" y="154858"/>
                </a:cubicBezTo>
                <a:lnTo>
                  <a:pt x="1136432" y="154858"/>
                </a:lnTo>
                <a:cubicBezTo>
                  <a:pt x="992539" y="154858"/>
                  <a:pt x="875890" y="271507"/>
                  <a:pt x="875890" y="415400"/>
                </a:cubicBezTo>
                <a:lnTo>
                  <a:pt x="875890" y="535871"/>
                </a:lnTo>
                <a:cubicBezTo>
                  <a:pt x="875890" y="571844"/>
                  <a:pt x="883181" y="606115"/>
                  <a:pt x="896365" y="637286"/>
                </a:cubicBezTo>
                <a:lnTo>
                  <a:pt x="918696" y="678426"/>
                </a:lnTo>
                <a:lnTo>
                  <a:pt x="0" y="678426"/>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Freeform 8"/>
          <p:cNvSpPr/>
          <p:nvPr/>
        </p:nvSpPr>
        <p:spPr>
          <a:xfrm>
            <a:off x="918696" y="678426"/>
            <a:ext cx="10341907" cy="117987"/>
          </a:xfrm>
          <a:custGeom>
            <a:avLst/>
            <a:gdLst>
              <a:gd name="connsiteX0" fmla="*/ 0 w 10341907"/>
              <a:gd name="connsiteY0" fmla="*/ 0 h 117987"/>
              <a:gd name="connsiteX1" fmla="*/ 10341907 w 10341907"/>
              <a:gd name="connsiteY1" fmla="*/ 0 h 117987"/>
              <a:gd name="connsiteX2" fmla="*/ 10340216 w 10341907"/>
              <a:gd name="connsiteY2" fmla="*/ 3116 h 117987"/>
              <a:gd name="connsiteX3" fmla="*/ 10124171 w 10341907"/>
              <a:gd name="connsiteY3" fmla="*/ 117987 h 117987"/>
              <a:gd name="connsiteX4" fmla="*/ 217736 w 10341907"/>
              <a:gd name="connsiteY4" fmla="*/ 117987 h 117987"/>
              <a:gd name="connsiteX5" fmla="*/ 1691 w 10341907"/>
              <a:gd name="connsiteY5" fmla="*/ 3116 h 117987"/>
              <a:gd name="connsiteX6" fmla="*/ 0 w 10341907"/>
              <a:gd name="connsiteY6" fmla="*/ 0 h 117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341907" h="117987">
                <a:moveTo>
                  <a:pt x="0" y="0"/>
                </a:moveTo>
                <a:lnTo>
                  <a:pt x="10341907" y="0"/>
                </a:lnTo>
                <a:lnTo>
                  <a:pt x="10340216" y="3116"/>
                </a:lnTo>
                <a:cubicBezTo>
                  <a:pt x="10293395" y="72421"/>
                  <a:pt x="10214104" y="117987"/>
                  <a:pt x="10124171" y="117987"/>
                </a:cubicBezTo>
                <a:lnTo>
                  <a:pt x="217736" y="117987"/>
                </a:lnTo>
                <a:cubicBezTo>
                  <a:pt x="127803" y="117987"/>
                  <a:pt x="48512" y="72421"/>
                  <a:pt x="1691" y="3116"/>
                </a:cubicBezTo>
                <a:lnTo>
                  <a:pt x="0" y="0"/>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Can 11"/>
          <p:cNvSpPr/>
          <p:nvPr/>
        </p:nvSpPr>
        <p:spPr>
          <a:xfrm>
            <a:off x="-1" y="-2"/>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Can 12"/>
          <p:cNvSpPr/>
          <p:nvPr/>
        </p:nvSpPr>
        <p:spPr>
          <a:xfrm>
            <a:off x="11890372" y="-3"/>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Picture 19"/>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Lst>
          </a:blip>
          <a:stretch>
            <a:fillRect/>
          </a:stretch>
        </p:blipFill>
        <p:spPr>
          <a:xfrm>
            <a:off x="3758516" y="818537"/>
            <a:ext cx="4662268" cy="568104"/>
          </a:xfrm>
          <a:prstGeom prst="rect">
            <a:avLst/>
          </a:prstGeom>
        </p:spPr>
      </p:pic>
      <p:sp>
        <p:nvSpPr>
          <p:cNvPr id="22" name="4-Point Star 21"/>
          <p:cNvSpPr/>
          <p:nvPr/>
        </p:nvSpPr>
        <p:spPr>
          <a:xfrm>
            <a:off x="403270" y="160880"/>
            <a:ext cx="398207" cy="427703"/>
          </a:xfrm>
          <a:prstGeom prst="star4">
            <a:avLst>
              <a:gd name="adj" fmla="val 125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6" name="Picture 25"/>
          <p:cNvPicPr>
            <a:picLocks noChangeAspect="1"/>
          </p:cNvPicPr>
          <p:nvPr/>
        </p:nvPicPr>
        <p:blipFill>
          <a:blip r:embed="rId4"/>
          <a:srcRect l="31230" t="-4849" r="66223" b="100000"/>
          <a:stretch>
            <a:fillRect/>
          </a:stretch>
        </p:blipFill>
        <p:spPr>
          <a:xfrm>
            <a:off x="4346224" y="2521974"/>
            <a:ext cx="225776" cy="180754"/>
          </a:xfrm>
          <a:custGeom>
            <a:avLst/>
            <a:gdLst>
              <a:gd name="connsiteX0" fmla="*/ 0 w 225776"/>
              <a:gd name="connsiteY0" fmla="*/ 0 h 180754"/>
              <a:gd name="connsiteX1" fmla="*/ 225776 w 225776"/>
              <a:gd name="connsiteY1" fmla="*/ 0 h 180754"/>
              <a:gd name="connsiteX2" fmla="*/ 225776 w 225776"/>
              <a:gd name="connsiteY2" fmla="*/ 180754 h 180754"/>
              <a:gd name="connsiteX3" fmla="*/ 0 w 225776"/>
              <a:gd name="connsiteY3" fmla="*/ 180754 h 180754"/>
              <a:gd name="connsiteX4" fmla="*/ 0 w 225776"/>
              <a:gd name="connsiteY4" fmla="*/ 0 h 180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180754">
                <a:moveTo>
                  <a:pt x="0" y="0"/>
                </a:moveTo>
                <a:lnTo>
                  <a:pt x="225776" y="0"/>
                </a:lnTo>
                <a:lnTo>
                  <a:pt x="225776" y="180754"/>
                </a:lnTo>
                <a:lnTo>
                  <a:pt x="0" y="180754"/>
                </a:lnTo>
                <a:lnTo>
                  <a:pt x="0" y="0"/>
                </a:lnTo>
                <a:close/>
              </a:path>
            </a:pathLst>
          </a:custGeom>
        </p:spPr>
      </p:pic>
      <p:pic>
        <p:nvPicPr>
          <p:cNvPr id="23" name="Picture 22"/>
          <p:cNvPicPr>
            <a:picLocks noChangeAspect="1"/>
          </p:cNvPicPr>
          <p:nvPr/>
        </p:nvPicPr>
        <p:blipFill>
          <a:blip r:embed="rId4"/>
          <a:srcRect l="31230" t="100000" r="66223" b="-8896"/>
          <a:stretch>
            <a:fillRect/>
          </a:stretch>
        </p:blipFill>
        <p:spPr>
          <a:xfrm>
            <a:off x="4346224" y="6430297"/>
            <a:ext cx="225776" cy="331600"/>
          </a:xfrm>
          <a:custGeom>
            <a:avLst/>
            <a:gdLst>
              <a:gd name="connsiteX0" fmla="*/ 0 w 225776"/>
              <a:gd name="connsiteY0" fmla="*/ 0 h 331600"/>
              <a:gd name="connsiteX1" fmla="*/ 225776 w 225776"/>
              <a:gd name="connsiteY1" fmla="*/ 0 h 331600"/>
              <a:gd name="connsiteX2" fmla="*/ 225776 w 225776"/>
              <a:gd name="connsiteY2" fmla="*/ 331600 h 331600"/>
              <a:gd name="connsiteX3" fmla="*/ 0 w 225776"/>
              <a:gd name="connsiteY3" fmla="*/ 331600 h 331600"/>
              <a:gd name="connsiteX4" fmla="*/ 0 w 225776"/>
              <a:gd name="connsiteY4" fmla="*/ 0 h 33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331600">
                <a:moveTo>
                  <a:pt x="0" y="0"/>
                </a:moveTo>
                <a:lnTo>
                  <a:pt x="225776" y="0"/>
                </a:lnTo>
                <a:lnTo>
                  <a:pt x="225776" y="331600"/>
                </a:lnTo>
                <a:lnTo>
                  <a:pt x="0" y="331600"/>
                </a:lnTo>
                <a:lnTo>
                  <a:pt x="0" y="0"/>
                </a:lnTo>
                <a:close/>
              </a:path>
            </a:pathLst>
          </a:custGeom>
        </p:spPr>
      </p:pic>
      <p:pic>
        <p:nvPicPr>
          <p:cNvPr id="48" name="Picture 47"/>
          <p:cNvPicPr>
            <a:picLocks noChangeAspect="1"/>
          </p:cNvPicPr>
          <p:nvPr/>
        </p:nvPicPr>
        <p:blipFill>
          <a:blip r:embed="rId5"/>
          <a:srcRect l="-6510" t="67413" r="100000" b="26074"/>
          <a:stretch>
            <a:fillRect/>
          </a:stretch>
        </p:blipFill>
        <p:spPr>
          <a:xfrm>
            <a:off x="801478" y="5987845"/>
            <a:ext cx="590333" cy="442452"/>
          </a:xfrm>
          <a:custGeom>
            <a:avLst/>
            <a:gdLst>
              <a:gd name="connsiteX0" fmla="*/ 0 w 590333"/>
              <a:gd name="connsiteY0" fmla="*/ 0 h 442452"/>
              <a:gd name="connsiteX1" fmla="*/ 590333 w 590333"/>
              <a:gd name="connsiteY1" fmla="*/ 0 h 442452"/>
              <a:gd name="connsiteX2" fmla="*/ 590333 w 590333"/>
              <a:gd name="connsiteY2" fmla="*/ 442452 h 442452"/>
              <a:gd name="connsiteX3" fmla="*/ 0 w 590333"/>
              <a:gd name="connsiteY3" fmla="*/ 442452 h 442452"/>
              <a:gd name="connsiteX4" fmla="*/ 0 w 590333"/>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0333" h="442452">
                <a:moveTo>
                  <a:pt x="0" y="0"/>
                </a:moveTo>
                <a:lnTo>
                  <a:pt x="590333" y="0"/>
                </a:lnTo>
                <a:lnTo>
                  <a:pt x="590333" y="442452"/>
                </a:lnTo>
                <a:lnTo>
                  <a:pt x="0" y="442452"/>
                </a:lnTo>
                <a:lnTo>
                  <a:pt x="0" y="0"/>
                </a:lnTo>
                <a:close/>
              </a:path>
            </a:pathLst>
          </a:custGeom>
        </p:spPr>
      </p:pic>
      <p:pic>
        <p:nvPicPr>
          <p:cNvPr id="47" name="Picture 46"/>
          <p:cNvPicPr>
            <a:picLocks noChangeAspect="1"/>
          </p:cNvPicPr>
          <p:nvPr/>
        </p:nvPicPr>
        <p:blipFill>
          <a:blip r:embed="rId5"/>
          <a:srcRect l="100000" t="67413" r="-7154" b="26074"/>
          <a:stretch>
            <a:fillRect/>
          </a:stretch>
        </p:blipFill>
        <p:spPr>
          <a:xfrm>
            <a:off x="10460296" y="5987845"/>
            <a:ext cx="648778" cy="442452"/>
          </a:xfrm>
          <a:custGeom>
            <a:avLst/>
            <a:gdLst>
              <a:gd name="connsiteX0" fmla="*/ 0 w 648778"/>
              <a:gd name="connsiteY0" fmla="*/ 0 h 442452"/>
              <a:gd name="connsiteX1" fmla="*/ 648778 w 648778"/>
              <a:gd name="connsiteY1" fmla="*/ 0 h 442452"/>
              <a:gd name="connsiteX2" fmla="*/ 648778 w 648778"/>
              <a:gd name="connsiteY2" fmla="*/ 442452 h 442452"/>
              <a:gd name="connsiteX3" fmla="*/ 0 w 648778"/>
              <a:gd name="connsiteY3" fmla="*/ 442452 h 442452"/>
              <a:gd name="connsiteX4" fmla="*/ 0 w 648778"/>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778" h="442452">
                <a:moveTo>
                  <a:pt x="0" y="0"/>
                </a:moveTo>
                <a:lnTo>
                  <a:pt x="648778" y="0"/>
                </a:lnTo>
                <a:lnTo>
                  <a:pt x="648778" y="442452"/>
                </a:lnTo>
                <a:lnTo>
                  <a:pt x="0" y="442452"/>
                </a:lnTo>
                <a:lnTo>
                  <a:pt x="0" y="0"/>
                </a:lnTo>
                <a:close/>
              </a:path>
            </a:pathLst>
          </a:custGeom>
        </p:spPr>
      </p:pic>
      <p:sp>
        <p:nvSpPr>
          <p:cNvPr id="3" name="Rectangle 2"/>
          <p:cNvSpPr/>
          <p:nvPr/>
        </p:nvSpPr>
        <p:spPr>
          <a:xfrm>
            <a:off x="3776483" y="155204"/>
            <a:ext cx="461363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THỰC HÀNH TIẾNG VIỆT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Rectangle 5"/>
          <p:cNvSpPr/>
          <p:nvPr/>
        </p:nvSpPr>
        <p:spPr>
          <a:xfrm>
            <a:off x="5197102" y="810722"/>
            <a:ext cx="2210862" cy="522259"/>
          </a:xfrm>
          <a:prstGeom prst="rect">
            <a:avLst/>
          </a:prstGeom>
        </p:spPr>
        <p:txBody>
          <a:bodyPr wrap="none">
            <a:spAutoFit/>
          </a:bodyPr>
          <a:lstStyle/>
          <a:p>
            <a:pPr marL="0" marR="0" lvl="0" indent="0" algn="l" defTabSz="914400" rtl="0" eaLnBrk="1" fontAlgn="auto" latinLnBrk="0" hangingPunct="1">
              <a:lnSpc>
                <a:spcPct val="107000"/>
              </a:lnSpc>
              <a:spcBef>
                <a:spcPts val="0"/>
              </a:spcBef>
              <a:spcAft>
                <a:spcPts val="0"/>
              </a:spcAft>
              <a:buClrTx/>
              <a:buSzTx/>
              <a:buFontTx/>
              <a:buNone/>
              <a:tabLst>
                <a:tab pos="1386840" algn="l"/>
              </a:tabLst>
              <a:defRPr/>
            </a:pPr>
            <a:r>
              <a:rPr kumimoji="0" lang="vi-VN" sz="2800" b="1" i="0" u="none" strike="noStrike" kern="1200" cap="none" spc="0" normalizeH="0" baseline="0" noProof="0" dirty="0">
                <a:ln>
                  <a:noFill/>
                </a:ln>
                <a:solidFill>
                  <a:srgbClr val="0000FF"/>
                </a:solidFill>
                <a:effectLst/>
                <a:uLnTx/>
                <a:uFillTx/>
                <a:latin typeface="Times New Roman" panose="02020603050405020304" pitchFamily="18" charset="0"/>
                <a:ea typeface="MS Mincho"/>
                <a:cs typeface="Times New Roman" panose="02020603050405020304" pitchFamily="18" charset="0"/>
              </a:rPr>
              <a:t>II. Luyện tập</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Hộp Văn bản 3">
            <a:extLst>
              <a:ext uri="{FF2B5EF4-FFF2-40B4-BE49-F238E27FC236}">
                <a16:creationId xmlns:a16="http://schemas.microsoft.com/office/drawing/2014/main" id="{17646D27-DF7E-BD18-54E1-D05F37E53C47}"/>
              </a:ext>
            </a:extLst>
          </p:cNvPr>
          <p:cNvSpPr txBox="1"/>
          <p:nvPr/>
        </p:nvSpPr>
        <p:spPr>
          <a:xfrm>
            <a:off x="477795" y="1661344"/>
            <a:ext cx="11203459" cy="4093428"/>
          </a:xfrm>
          <a:prstGeom prst="rect">
            <a:avLst/>
          </a:prstGeom>
          <a:noFill/>
        </p:spPr>
        <p:txBody>
          <a:bodyPr wrap="square">
            <a:spAutoFit/>
          </a:bodyPr>
          <a:lstStyle/>
          <a:p>
            <a:pPr algn="just"/>
            <a:r>
              <a:rPr lang="vi-VN" sz="2000" b="1" dirty="0">
                <a:effectLst/>
                <a:latin typeface="Times New Roman" panose="02020603050405020304" pitchFamily="18" charset="0"/>
                <a:ea typeface="Times New Roman" panose="02020603050405020304" pitchFamily="18" charset="0"/>
                <a:cs typeface="Times New Roman" panose="02020603050405020304" pitchFamily="18" charset="0"/>
              </a:rPr>
              <a:t>Bài tập 3</a:t>
            </a:r>
            <a:endParaRPr lang="vi-VN" sz="2000" dirty="0">
              <a:effectLst/>
              <a:latin typeface="VNI-Times"/>
              <a:ea typeface="Times New Roman" panose="02020603050405020304" pitchFamily="18" charset="0"/>
              <a:cs typeface="Times New Roman" panose="02020603050405020304" pitchFamily="18" charset="0"/>
            </a:endParaRPr>
          </a:p>
          <a:p>
            <a:pPr algn="just"/>
            <a:r>
              <a:rPr lang="vi-VN" sz="2000" dirty="0">
                <a:effectLst/>
                <a:latin typeface="Times New Roman" panose="02020603050405020304" pitchFamily="18" charset="0"/>
                <a:ea typeface="Times New Roman" panose="02020603050405020304" pitchFamily="18" charset="0"/>
                <a:cs typeface="Times New Roman" panose="02020603050405020304" pitchFamily="18" charset="0"/>
              </a:rPr>
              <a:t>a. </a:t>
            </a:r>
            <a:endParaRPr lang="vi-VN" sz="2000" dirty="0">
              <a:effectLst/>
              <a:latin typeface="VNI-Times"/>
              <a:ea typeface="Times New Roman" panose="02020603050405020304" pitchFamily="18" charset="0"/>
              <a:cs typeface="Times New Roman" panose="02020603050405020304" pitchFamily="18" charset="0"/>
            </a:endParaRPr>
          </a:p>
          <a:p>
            <a:pPr algn="just"/>
            <a:r>
              <a:rPr lang="vi-VN" sz="2000" dirty="0">
                <a:effectLst/>
                <a:latin typeface="Times New Roman" panose="02020603050405020304" pitchFamily="18" charset="0"/>
                <a:ea typeface="Times New Roman" panose="02020603050405020304" pitchFamily="18" charset="0"/>
                <a:cs typeface="Times New Roman" panose="02020603050405020304" pitchFamily="18" charset="0"/>
              </a:rPr>
              <a:t>Câu 1 là câu ghép gồm hai vế diễn tả mong muốn (chúng ta muốn </a:t>
            </a:r>
            <a:r>
              <a:rPr lang="vi-VN" sz="2000" dirty="0" err="1">
                <a:effectLst/>
                <a:latin typeface="Times New Roman" panose="02020603050405020304" pitchFamily="18" charset="0"/>
                <a:ea typeface="Times New Roman" panose="02020603050405020304" pitchFamily="18" charset="0"/>
                <a:cs typeface="Times New Roman" panose="02020603050405020304" pitchFamily="18" charset="0"/>
              </a:rPr>
              <a:t>hoà</a:t>
            </a:r>
            <a:r>
              <a:rPr lang="vi-VN" sz="2000" dirty="0">
                <a:effectLst/>
                <a:latin typeface="Times New Roman" panose="02020603050405020304" pitchFamily="18" charset="0"/>
                <a:ea typeface="Times New Roman" panose="02020603050405020304" pitchFamily="18" charset="0"/>
                <a:cs typeface="Times New Roman" panose="02020603050405020304" pitchFamily="18" charset="0"/>
              </a:rPr>
              <a:t> bình) và thái độ của nhân dân Việt Nam đối với thực dân Pháp (chúng ta phải nhân nhượng).  </a:t>
            </a:r>
            <a:endParaRPr lang="vi-VN" sz="2000" dirty="0">
              <a:effectLst/>
              <a:latin typeface="VNI-Times"/>
              <a:ea typeface="Times New Roman" panose="02020603050405020304" pitchFamily="18" charset="0"/>
              <a:cs typeface="Times New Roman" panose="02020603050405020304" pitchFamily="18" charset="0"/>
            </a:endParaRPr>
          </a:p>
          <a:p>
            <a:pPr algn="just"/>
            <a:r>
              <a:rPr lang="vi-VN" sz="2000" dirty="0">
                <a:effectLst/>
                <a:latin typeface="Times New Roman" panose="02020603050405020304" pitchFamily="18" charset="0"/>
                <a:ea typeface="Times New Roman" panose="02020603050405020304" pitchFamily="18" charset="0"/>
                <a:cs typeface="Times New Roman" panose="02020603050405020304" pitchFamily="18" charset="0"/>
              </a:rPr>
              <a:t>Câu 2 là câu ghép có hai vế, trong đó, vế 1 nêu thực tế xảy ra (chúng ta càng nhân nhượng, thực dân Pháp ngày càng lấn tới), vế 2 giải thích nguyên nhân (vì chúng quyết tâm cướp nước ta lần nữa). Vế 1 tuy là một bộ phận của câu, nhưng có cấu trúc như một câu ghép gồm hai vế có quan hệ tăng cấp. </a:t>
            </a:r>
            <a:endParaRPr lang="vi-VN" sz="2000" dirty="0">
              <a:effectLst/>
              <a:latin typeface="VNI-Times"/>
              <a:ea typeface="Times New Roman" panose="02020603050405020304" pitchFamily="18" charset="0"/>
              <a:cs typeface="Times New Roman" panose="02020603050405020304" pitchFamily="18" charset="0"/>
            </a:endParaRPr>
          </a:p>
          <a:p>
            <a:pPr algn="just"/>
            <a:r>
              <a:rPr lang="vi-VN" sz="2000" dirty="0">
                <a:effectLst/>
                <a:latin typeface="Times New Roman" panose="02020603050405020304" pitchFamily="18" charset="0"/>
                <a:ea typeface="Times New Roman" panose="02020603050405020304" pitchFamily="18" charset="0"/>
                <a:cs typeface="Times New Roman" panose="02020603050405020304" pitchFamily="18" charset="0"/>
              </a:rPr>
              <a:t>Câu 3 là câu đặc biệt. </a:t>
            </a:r>
            <a:endParaRPr lang="vi-VN" sz="2000" dirty="0">
              <a:effectLst/>
              <a:latin typeface="VNI-Times"/>
              <a:ea typeface="Times New Roman" panose="02020603050405020304" pitchFamily="18" charset="0"/>
              <a:cs typeface="Times New Roman" panose="02020603050405020304" pitchFamily="18" charset="0"/>
            </a:endParaRPr>
          </a:p>
          <a:p>
            <a:pPr algn="just"/>
            <a:r>
              <a:rPr lang="vi-VN" sz="2000" dirty="0">
                <a:effectLst/>
                <a:latin typeface="Times New Roman" panose="02020603050405020304" pitchFamily="18" charset="0"/>
                <a:ea typeface="Times New Roman" panose="02020603050405020304" pitchFamily="18" charset="0"/>
                <a:cs typeface="Times New Roman" panose="02020603050405020304" pitchFamily="18" charset="0"/>
              </a:rPr>
              <a:t>Câu 4 là câu đơn thể hiện tinh thần quyết tâm đứng lên cứu nước của nhân dân ta.</a:t>
            </a:r>
            <a:endParaRPr lang="vi-VN" sz="2000" dirty="0">
              <a:effectLst/>
              <a:latin typeface="VNI-Times"/>
              <a:ea typeface="Times New Roman" panose="02020603050405020304" pitchFamily="18" charset="0"/>
              <a:cs typeface="Times New Roman" panose="02020603050405020304" pitchFamily="18" charset="0"/>
            </a:endParaRPr>
          </a:p>
          <a:p>
            <a:pPr algn="just"/>
            <a:r>
              <a:rPr lang="vi-VN" sz="2000" dirty="0">
                <a:effectLst/>
                <a:latin typeface="Times New Roman" panose="02020603050405020304" pitchFamily="18" charset="0"/>
                <a:ea typeface="Times New Roman" panose="02020603050405020304" pitchFamily="18" charset="0"/>
                <a:cs typeface="Times New Roman" panose="02020603050405020304" pitchFamily="18" charset="0"/>
              </a:rPr>
              <a:t>b.</a:t>
            </a:r>
            <a:endParaRPr lang="vi-VN" sz="2000" dirty="0">
              <a:effectLst/>
              <a:latin typeface="VNI-Times"/>
              <a:ea typeface="Times New Roman" panose="02020603050405020304" pitchFamily="18" charset="0"/>
              <a:cs typeface="Times New Roman" panose="02020603050405020304" pitchFamily="18" charset="0"/>
            </a:endParaRPr>
          </a:p>
          <a:p>
            <a:pPr algn="just"/>
            <a:r>
              <a:rPr lang="vi-VN" sz="2000" dirty="0">
                <a:effectLst/>
                <a:latin typeface="Times New Roman" panose="02020603050405020304" pitchFamily="18" charset="0"/>
                <a:ea typeface="Times New Roman" panose="02020603050405020304" pitchFamily="18" charset="0"/>
                <a:cs typeface="Times New Roman" panose="02020603050405020304" pitchFamily="18" charset="0"/>
              </a:rPr>
              <a:t>Câu 1 là câu ghép có quan hệ tương phản (đối lập) nhằm diễn tả ý nghĩa: thế giới biết rõ ông là tình báo nhưng người Mỹ vẫn tin tưởng, kính trọng ông. </a:t>
            </a:r>
            <a:endParaRPr lang="vi-VN" sz="2000" dirty="0">
              <a:effectLst/>
              <a:latin typeface="VNI-Times"/>
              <a:ea typeface="Times New Roman" panose="02020603050405020304" pitchFamily="18" charset="0"/>
              <a:cs typeface="Times New Roman" panose="02020603050405020304" pitchFamily="18" charset="0"/>
            </a:endParaRPr>
          </a:p>
          <a:p>
            <a:pPr algn="just"/>
            <a:r>
              <a:rPr lang="vi-VN" sz="2000" dirty="0">
                <a:effectLst/>
                <a:latin typeface="Times New Roman" panose="02020603050405020304" pitchFamily="18" charset="0"/>
                <a:ea typeface="Times New Roman" panose="02020603050405020304" pitchFamily="18" charset="0"/>
                <a:cs typeface="Times New Roman" panose="02020603050405020304" pitchFamily="18" charset="0"/>
              </a:rPr>
              <a:t>Câu 2, câu 3 là câu đơn khẳng định, ca ngợi con người và cuộc đời Phạm Xuân Ẩn.</a:t>
            </a:r>
            <a:endParaRPr lang="vi-VN" sz="2000" dirty="0">
              <a:effectLst/>
              <a:latin typeface="VNI-Times"/>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6945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barn(inVertical)">
                                      <p:cBhvr>
                                        <p:cTn id="13" dur="500"/>
                                        <p:tgtEl>
                                          <p:spTgt spid="4">
                                            <p:txEl>
                                              <p:pRg st="1" end="1"/>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4">
                                            <p:txEl>
                                              <p:pRg st="2" end="2"/>
                                            </p:txEl>
                                          </p:spTgt>
                                        </p:tgtEl>
                                        <p:attrNameLst>
                                          <p:attrName>style.visibility</p:attrName>
                                        </p:attrNameLst>
                                      </p:cBhvr>
                                      <p:to>
                                        <p:strVal val="visible"/>
                                      </p:to>
                                    </p:set>
                                    <p:animEffect transition="in" filter="barn(inVertical)">
                                      <p:cBhvr>
                                        <p:cTn id="16" dur="500"/>
                                        <p:tgtEl>
                                          <p:spTgt spid="4">
                                            <p:txEl>
                                              <p:pRg st="2" end="2"/>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Effect transition="in" filter="barn(inVertical)">
                                      <p:cBhvr>
                                        <p:cTn id="19" dur="500"/>
                                        <p:tgtEl>
                                          <p:spTgt spid="4">
                                            <p:txEl>
                                              <p:pRg st="3" end="3"/>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barn(inVertical)">
                                      <p:cBhvr>
                                        <p:cTn id="22" dur="500"/>
                                        <p:tgtEl>
                                          <p:spTgt spid="4">
                                            <p:txEl>
                                              <p:pRg st="4" end="4"/>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animEffect transition="in" filter="barn(inVertical)">
                                      <p:cBhvr>
                                        <p:cTn id="25" dur="500"/>
                                        <p:tgtEl>
                                          <p:spTgt spid="4">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4">
                                            <p:txEl>
                                              <p:pRg st="6" end="6"/>
                                            </p:txEl>
                                          </p:spTgt>
                                        </p:tgtEl>
                                        <p:attrNameLst>
                                          <p:attrName>style.visibility</p:attrName>
                                        </p:attrNameLst>
                                      </p:cBhvr>
                                      <p:to>
                                        <p:strVal val="visible"/>
                                      </p:to>
                                    </p:set>
                                    <p:animEffect transition="in" filter="fade">
                                      <p:cBhvr>
                                        <p:cTn id="30" dur="1000"/>
                                        <p:tgtEl>
                                          <p:spTgt spid="4">
                                            <p:txEl>
                                              <p:pRg st="6" end="6"/>
                                            </p:txEl>
                                          </p:spTgt>
                                        </p:tgtEl>
                                      </p:cBhvr>
                                    </p:animEffect>
                                    <p:anim calcmode="lin" valueType="num">
                                      <p:cBhvr>
                                        <p:cTn id="31"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32" dur="1000" fill="hold"/>
                                        <p:tgtEl>
                                          <p:spTgt spid="4">
                                            <p:txEl>
                                              <p:pRg st="6" end="6"/>
                                            </p:txEl>
                                          </p:spTgt>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animEffect transition="in" filter="fade">
                                      <p:cBhvr>
                                        <p:cTn id="35" dur="1000"/>
                                        <p:tgtEl>
                                          <p:spTgt spid="4">
                                            <p:txEl>
                                              <p:pRg st="7" end="7"/>
                                            </p:txEl>
                                          </p:spTgt>
                                        </p:tgtEl>
                                      </p:cBhvr>
                                    </p:animEffect>
                                    <p:anim calcmode="lin" valueType="num">
                                      <p:cBhvr>
                                        <p:cTn id="36"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7" end="7"/>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4">
                                            <p:txEl>
                                              <p:pRg st="8" end="8"/>
                                            </p:txEl>
                                          </p:spTgt>
                                        </p:tgtEl>
                                        <p:attrNameLst>
                                          <p:attrName>style.visibility</p:attrName>
                                        </p:attrNameLst>
                                      </p:cBhvr>
                                      <p:to>
                                        <p:strVal val="visible"/>
                                      </p:to>
                                    </p:set>
                                    <p:animEffect transition="in" filter="fade">
                                      <p:cBhvr>
                                        <p:cTn id="40" dur="1000"/>
                                        <p:tgtEl>
                                          <p:spTgt spid="4">
                                            <p:txEl>
                                              <p:pRg st="8" end="8"/>
                                            </p:txEl>
                                          </p:spTgt>
                                        </p:tgtEl>
                                      </p:cBhvr>
                                    </p:animEffect>
                                    <p:anim calcmode="lin" valueType="num">
                                      <p:cBhvr>
                                        <p:cTn id="41"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42" dur="1000" fill="hold"/>
                                        <p:tgtEl>
                                          <p:spTgt spid="4">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ame 4"/>
          <p:cNvSpPr/>
          <p:nvPr/>
        </p:nvSpPr>
        <p:spPr>
          <a:xfrm>
            <a:off x="331122" y="1028700"/>
            <a:ext cx="11517055" cy="5545394"/>
          </a:xfrm>
          <a:prstGeom prst="frame">
            <a:avLst>
              <a:gd name="adj1" fmla="val 1596"/>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path path="circle">
              <a:fillToRect r="100000" b="100000"/>
            </a:path>
            <a:tileRect l="-100000" t="-100000"/>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10"/>
          <p:cNvSpPr/>
          <p:nvPr/>
        </p:nvSpPr>
        <p:spPr>
          <a:xfrm>
            <a:off x="889200" y="154858"/>
            <a:ext cx="10427519" cy="523568"/>
          </a:xfrm>
          <a:custGeom>
            <a:avLst/>
            <a:gdLst>
              <a:gd name="connsiteX0" fmla="*/ 260542 w 10427519"/>
              <a:gd name="connsiteY0" fmla="*/ 0 h 523568"/>
              <a:gd name="connsiteX1" fmla="*/ 10166977 w 10427519"/>
              <a:gd name="connsiteY1" fmla="*/ 0 h 523568"/>
              <a:gd name="connsiteX2" fmla="*/ 10427519 w 10427519"/>
              <a:gd name="connsiteY2" fmla="*/ 260542 h 523568"/>
              <a:gd name="connsiteX3" fmla="*/ 10427519 w 10427519"/>
              <a:gd name="connsiteY3" fmla="*/ 381013 h 523568"/>
              <a:gd name="connsiteX4" fmla="*/ 10407044 w 10427519"/>
              <a:gd name="connsiteY4" fmla="*/ 482428 h 523568"/>
              <a:gd name="connsiteX5" fmla="*/ 10384713 w 10427519"/>
              <a:gd name="connsiteY5" fmla="*/ 523568 h 523568"/>
              <a:gd name="connsiteX6" fmla="*/ 42806 w 10427519"/>
              <a:gd name="connsiteY6" fmla="*/ 523568 h 523568"/>
              <a:gd name="connsiteX7" fmla="*/ 20475 w 10427519"/>
              <a:gd name="connsiteY7" fmla="*/ 482428 h 523568"/>
              <a:gd name="connsiteX8" fmla="*/ 0 w 10427519"/>
              <a:gd name="connsiteY8" fmla="*/ 381013 h 523568"/>
              <a:gd name="connsiteX9" fmla="*/ 0 w 10427519"/>
              <a:gd name="connsiteY9" fmla="*/ 260542 h 523568"/>
              <a:gd name="connsiteX10" fmla="*/ 260542 w 10427519"/>
              <a:gd name="connsiteY10" fmla="*/ 0 h 5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427519" h="523568">
                <a:moveTo>
                  <a:pt x="260542" y="0"/>
                </a:moveTo>
                <a:lnTo>
                  <a:pt x="10166977" y="0"/>
                </a:lnTo>
                <a:cubicBezTo>
                  <a:pt x="10310870" y="0"/>
                  <a:pt x="10427519" y="116649"/>
                  <a:pt x="10427519" y="260542"/>
                </a:cubicBezTo>
                <a:lnTo>
                  <a:pt x="10427519" y="381013"/>
                </a:lnTo>
                <a:cubicBezTo>
                  <a:pt x="10427519" y="416986"/>
                  <a:pt x="10420228" y="451257"/>
                  <a:pt x="10407044" y="482428"/>
                </a:cubicBezTo>
                <a:lnTo>
                  <a:pt x="10384713" y="523568"/>
                </a:lnTo>
                <a:lnTo>
                  <a:pt x="42806" y="523568"/>
                </a:lnTo>
                <a:lnTo>
                  <a:pt x="20475" y="482428"/>
                </a:lnTo>
                <a:cubicBezTo>
                  <a:pt x="7291" y="451257"/>
                  <a:pt x="0" y="416986"/>
                  <a:pt x="0" y="381013"/>
                </a:cubicBezTo>
                <a:lnTo>
                  <a:pt x="0" y="260542"/>
                </a:lnTo>
                <a:cubicBezTo>
                  <a:pt x="0" y="116649"/>
                  <a:pt x="116649" y="0"/>
                  <a:pt x="260542" y="0"/>
                </a:cubicBez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9"/>
          <p:cNvSpPr/>
          <p:nvPr/>
        </p:nvSpPr>
        <p:spPr>
          <a:xfrm>
            <a:off x="-1" y="-1"/>
            <a:ext cx="12192000" cy="678426"/>
          </a:xfrm>
          <a:custGeom>
            <a:avLst/>
            <a:gdLst>
              <a:gd name="connsiteX0" fmla="*/ 0 w 12192000"/>
              <a:gd name="connsiteY0" fmla="*/ 0 h 678426"/>
              <a:gd name="connsiteX1" fmla="*/ 12192000 w 12192000"/>
              <a:gd name="connsiteY1" fmla="*/ 0 h 678426"/>
              <a:gd name="connsiteX2" fmla="*/ 12192000 w 12192000"/>
              <a:gd name="connsiteY2" fmla="*/ 678426 h 678426"/>
              <a:gd name="connsiteX3" fmla="*/ 11260603 w 12192000"/>
              <a:gd name="connsiteY3" fmla="*/ 678426 h 678426"/>
              <a:gd name="connsiteX4" fmla="*/ 11282934 w 12192000"/>
              <a:gd name="connsiteY4" fmla="*/ 637286 h 678426"/>
              <a:gd name="connsiteX5" fmla="*/ 11303409 w 12192000"/>
              <a:gd name="connsiteY5" fmla="*/ 535871 h 678426"/>
              <a:gd name="connsiteX6" fmla="*/ 11303409 w 12192000"/>
              <a:gd name="connsiteY6" fmla="*/ 415400 h 678426"/>
              <a:gd name="connsiteX7" fmla="*/ 11042867 w 12192000"/>
              <a:gd name="connsiteY7" fmla="*/ 154858 h 678426"/>
              <a:gd name="connsiteX8" fmla="*/ 1136432 w 12192000"/>
              <a:gd name="connsiteY8" fmla="*/ 154858 h 678426"/>
              <a:gd name="connsiteX9" fmla="*/ 875890 w 12192000"/>
              <a:gd name="connsiteY9" fmla="*/ 415400 h 678426"/>
              <a:gd name="connsiteX10" fmla="*/ 875890 w 12192000"/>
              <a:gd name="connsiteY10" fmla="*/ 535871 h 678426"/>
              <a:gd name="connsiteX11" fmla="*/ 896365 w 12192000"/>
              <a:gd name="connsiteY11" fmla="*/ 637286 h 678426"/>
              <a:gd name="connsiteX12" fmla="*/ 918696 w 12192000"/>
              <a:gd name="connsiteY12" fmla="*/ 678426 h 678426"/>
              <a:gd name="connsiteX13" fmla="*/ 0 w 12192000"/>
              <a:gd name="connsiteY13" fmla="*/ 678426 h 678426"/>
              <a:gd name="connsiteX14" fmla="*/ 0 w 12192000"/>
              <a:gd name="connsiteY14" fmla="*/ 0 h 678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192000" h="678426">
                <a:moveTo>
                  <a:pt x="0" y="0"/>
                </a:moveTo>
                <a:lnTo>
                  <a:pt x="12192000" y="0"/>
                </a:lnTo>
                <a:lnTo>
                  <a:pt x="12192000" y="678426"/>
                </a:lnTo>
                <a:lnTo>
                  <a:pt x="11260603" y="678426"/>
                </a:lnTo>
                <a:lnTo>
                  <a:pt x="11282934" y="637286"/>
                </a:lnTo>
                <a:cubicBezTo>
                  <a:pt x="11296118" y="606115"/>
                  <a:pt x="11303409" y="571844"/>
                  <a:pt x="11303409" y="535871"/>
                </a:cubicBezTo>
                <a:lnTo>
                  <a:pt x="11303409" y="415400"/>
                </a:lnTo>
                <a:cubicBezTo>
                  <a:pt x="11303409" y="271507"/>
                  <a:pt x="11186760" y="154858"/>
                  <a:pt x="11042867" y="154858"/>
                </a:cubicBezTo>
                <a:lnTo>
                  <a:pt x="1136432" y="154858"/>
                </a:lnTo>
                <a:cubicBezTo>
                  <a:pt x="992539" y="154858"/>
                  <a:pt x="875890" y="271507"/>
                  <a:pt x="875890" y="415400"/>
                </a:cubicBezTo>
                <a:lnTo>
                  <a:pt x="875890" y="535871"/>
                </a:lnTo>
                <a:cubicBezTo>
                  <a:pt x="875890" y="571844"/>
                  <a:pt x="883181" y="606115"/>
                  <a:pt x="896365" y="637286"/>
                </a:cubicBezTo>
                <a:lnTo>
                  <a:pt x="918696" y="678426"/>
                </a:lnTo>
                <a:lnTo>
                  <a:pt x="0" y="678426"/>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Freeform 8"/>
          <p:cNvSpPr/>
          <p:nvPr/>
        </p:nvSpPr>
        <p:spPr>
          <a:xfrm>
            <a:off x="918696" y="678426"/>
            <a:ext cx="10341907" cy="117987"/>
          </a:xfrm>
          <a:custGeom>
            <a:avLst/>
            <a:gdLst>
              <a:gd name="connsiteX0" fmla="*/ 0 w 10341907"/>
              <a:gd name="connsiteY0" fmla="*/ 0 h 117987"/>
              <a:gd name="connsiteX1" fmla="*/ 10341907 w 10341907"/>
              <a:gd name="connsiteY1" fmla="*/ 0 h 117987"/>
              <a:gd name="connsiteX2" fmla="*/ 10340216 w 10341907"/>
              <a:gd name="connsiteY2" fmla="*/ 3116 h 117987"/>
              <a:gd name="connsiteX3" fmla="*/ 10124171 w 10341907"/>
              <a:gd name="connsiteY3" fmla="*/ 117987 h 117987"/>
              <a:gd name="connsiteX4" fmla="*/ 217736 w 10341907"/>
              <a:gd name="connsiteY4" fmla="*/ 117987 h 117987"/>
              <a:gd name="connsiteX5" fmla="*/ 1691 w 10341907"/>
              <a:gd name="connsiteY5" fmla="*/ 3116 h 117987"/>
              <a:gd name="connsiteX6" fmla="*/ 0 w 10341907"/>
              <a:gd name="connsiteY6" fmla="*/ 0 h 117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341907" h="117987">
                <a:moveTo>
                  <a:pt x="0" y="0"/>
                </a:moveTo>
                <a:lnTo>
                  <a:pt x="10341907" y="0"/>
                </a:lnTo>
                <a:lnTo>
                  <a:pt x="10340216" y="3116"/>
                </a:lnTo>
                <a:cubicBezTo>
                  <a:pt x="10293395" y="72421"/>
                  <a:pt x="10214104" y="117987"/>
                  <a:pt x="10124171" y="117987"/>
                </a:cubicBezTo>
                <a:lnTo>
                  <a:pt x="217736" y="117987"/>
                </a:lnTo>
                <a:cubicBezTo>
                  <a:pt x="127803" y="117987"/>
                  <a:pt x="48512" y="72421"/>
                  <a:pt x="1691" y="3116"/>
                </a:cubicBezTo>
                <a:lnTo>
                  <a:pt x="0" y="0"/>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Can 11"/>
          <p:cNvSpPr/>
          <p:nvPr/>
        </p:nvSpPr>
        <p:spPr>
          <a:xfrm>
            <a:off x="-1" y="-2"/>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Can 12"/>
          <p:cNvSpPr/>
          <p:nvPr/>
        </p:nvSpPr>
        <p:spPr>
          <a:xfrm>
            <a:off x="11890372" y="-3"/>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Picture 19"/>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Lst>
          </a:blip>
          <a:stretch>
            <a:fillRect/>
          </a:stretch>
        </p:blipFill>
        <p:spPr>
          <a:xfrm>
            <a:off x="3758516" y="818537"/>
            <a:ext cx="4662268" cy="568104"/>
          </a:xfrm>
          <a:prstGeom prst="rect">
            <a:avLst/>
          </a:prstGeom>
        </p:spPr>
      </p:pic>
      <p:sp>
        <p:nvSpPr>
          <p:cNvPr id="22" name="4-Point Star 21"/>
          <p:cNvSpPr/>
          <p:nvPr/>
        </p:nvSpPr>
        <p:spPr>
          <a:xfrm>
            <a:off x="403270" y="160880"/>
            <a:ext cx="398207" cy="427703"/>
          </a:xfrm>
          <a:prstGeom prst="star4">
            <a:avLst>
              <a:gd name="adj" fmla="val 125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6" name="Picture 25"/>
          <p:cNvPicPr>
            <a:picLocks noChangeAspect="1"/>
          </p:cNvPicPr>
          <p:nvPr/>
        </p:nvPicPr>
        <p:blipFill>
          <a:blip r:embed="rId4"/>
          <a:srcRect l="31230" t="-4849" r="66223" b="100000"/>
          <a:stretch>
            <a:fillRect/>
          </a:stretch>
        </p:blipFill>
        <p:spPr>
          <a:xfrm>
            <a:off x="4346224" y="2521974"/>
            <a:ext cx="225776" cy="180754"/>
          </a:xfrm>
          <a:custGeom>
            <a:avLst/>
            <a:gdLst>
              <a:gd name="connsiteX0" fmla="*/ 0 w 225776"/>
              <a:gd name="connsiteY0" fmla="*/ 0 h 180754"/>
              <a:gd name="connsiteX1" fmla="*/ 225776 w 225776"/>
              <a:gd name="connsiteY1" fmla="*/ 0 h 180754"/>
              <a:gd name="connsiteX2" fmla="*/ 225776 w 225776"/>
              <a:gd name="connsiteY2" fmla="*/ 180754 h 180754"/>
              <a:gd name="connsiteX3" fmla="*/ 0 w 225776"/>
              <a:gd name="connsiteY3" fmla="*/ 180754 h 180754"/>
              <a:gd name="connsiteX4" fmla="*/ 0 w 225776"/>
              <a:gd name="connsiteY4" fmla="*/ 0 h 180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180754">
                <a:moveTo>
                  <a:pt x="0" y="0"/>
                </a:moveTo>
                <a:lnTo>
                  <a:pt x="225776" y="0"/>
                </a:lnTo>
                <a:lnTo>
                  <a:pt x="225776" y="180754"/>
                </a:lnTo>
                <a:lnTo>
                  <a:pt x="0" y="180754"/>
                </a:lnTo>
                <a:lnTo>
                  <a:pt x="0" y="0"/>
                </a:lnTo>
                <a:close/>
              </a:path>
            </a:pathLst>
          </a:custGeom>
        </p:spPr>
      </p:pic>
      <p:pic>
        <p:nvPicPr>
          <p:cNvPr id="23" name="Picture 22"/>
          <p:cNvPicPr>
            <a:picLocks noChangeAspect="1"/>
          </p:cNvPicPr>
          <p:nvPr/>
        </p:nvPicPr>
        <p:blipFill>
          <a:blip r:embed="rId4"/>
          <a:srcRect l="31230" t="100000" r="66223" b="-8896"/>
          <a:stretch>
            <a:fillRect/>
          </a:stretch>
        </p:blipFill>
        <p:spPr>
          <a:xfrm>
            <a:off x="4346224" y="6430297"/>
            <a:ext cx="225776" cy="331600"/>
          </a:xfrm>
          <a:custGeom>
            <a:avLst/>
            <a:gdLst>
              <a:gd name="connsiteX0" fmla="*/ 0 w 225776"/>
              <a:gd name="connsiteY0" fmla="*/ 0 h 331600"/>
              <a:gd name="connsiteX1" fmla="*/ 225776 w 225776"/>
              <a:gd name="connsiteY1" fmla="*/ 0 h 331600"/>
              <a:gd name="connsiteX2" fmla="*/ 225776 w 225776"/>
              <a:gd name="connsiteY2" fmla="*/ 331600 h 331600"/>
              <a:gd name="connsiteX3" fmla="*/ 0 w 225776"/>
              <a:gd name="connsiteY3" fmla="*/ 331600 h 331600"/>
              <a:gd name="connsiteX4" fmla="*/ 0 w 225776"/>
              <a:gd name="connsiteY4" fmla="*/ 0 h 33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331600">
                <a:moveTo>
                  <a:pt x="0" y="0"/>
                </a:moveTo>
                <a:lnTo>
                  <a:pt x="225776" y="0"/>
                </a:lnTo>
                <a:lnTo>
                  <a:pt x="225776" y="331600"/>
                </a:lnTo>
                <a:lnTo>
                  <a:pt x="0" y="331600"/>
                </a:lnTo>
                <a:lnTo>
                  <a:pt x="0" y="0"/>
                </a:lnTo>
                <a:close/>
              </a:path>
            </a:pathLst>
          </a:custGeom>
        </p:spPr>
      </p:pic>
      <p:pic>
        <p:nvPicPr>
          <p:cNvPr id="48" name="Picture 47"/>
          <p:cNvPicPr>
            <a:picLocks noChangeAspect="1"/>
          </p:cNvPicPr>
          <p:nvPr/>
        </p:nvPicPr>
        <p:blipFill>
          <a:blip r:embed="rId5"/>
          <a:srcRect l="-6510" t="67413" r="100000" b="26074"/>
          <a:stretch>
            <a:fillRect/>
          </a:stretch>
        </p:blipFill>
        <p:spPr>
          <a:xfrm>
            <a:off x="801478" y="5987845"/>
            <a:ext cx="590333" cy="442452"/>
          </a:xfrm>
          <a:custGeom>
            <a:avLst/>
            <a:gdLst>
              <a:gd name="connsiteX0" fmla="*/ 0 w 590333"/>
              <a:gd name="connsiteY0" fmla="*/ 0 h 442452"/>
              <a:gd name="connsiteX1" fmla="*/ 590333 w 590333"/>
              <a:gd name="connsiteY1" fmla="*/ 0 h 442452"/>
              <a:gd name="connsiteX2" fmla="*/ 590333 w 590333"/>
              <a:gd name="connsiteY2" fmla="*/ 442452 h 442452"/>
              <a:gd name="connsiteX3" fmla="*/ 0 w 590333"/>
              <a:gd name="connsiteY3" fmla="*/ 442452 h 442452"/>
              <a:gd name="connsiteX4" fmla="*/ 0 w 590333"/>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0333" h="442452">
                <a:moveTo>
                  <a:pt x="0" y="0"/>
                </a:moveTo>
                <a:lnTo>
                  <a:pt x="590333" y="0"/>
                </a:lnTo>
                <a:lnTo>
                  <a:pt x="590333" y="442452"/>
                </a:lnTo>
                <a:lnTo>
                  <a:pt x="0" y="442452"/>
                </a:lnTo>
                <a:lnTo>
                  <a:pt x="0" y="0"/>
                </a:lnTo>
                <a:close/>
              </a:path>
            </a:pathLst>
          </a:custGeom>
        </p:spPr>
      </p:pic>
      <p:pic>
        <p:nvPicPr>
          <p:cNvPr id="47" name="Picture 46"/>
          <p:cNvPicPr>
            <a:picLocks noChangeAspect="1"/>
          </p:cNvPicPr>
          <p:nvPr/>
        </p:nvPicPr>
        <p:blipFill>
          <a:blip r:embed="rId5"/>
          <a:srcRect l="100000" t="67413" r="-7154" b="26074"/>
          <a:stretch>
            <a:fillRect/>
          </a:stretch>
        </p:blipFill>
        <p:spPr>
          <a:xfrm>
            <a:off x="10460296" y="5987845"/>
            <a:ext cx="648778" cy="442452"/>
          </a:xfrm>
          <a:custGeom>
            <a:avLst/>
            <a:gdLst>
              <a:gd name="connsiteX0" fmla="*/ 0 w 648778"/>
              <a:gd name="connsiteY0" fmla="*/ 0 h 442452"/>
              <a:gd name="connsiteX1" fmla="*/ 648778 w 648778"/>
              <a:gd name="connsiteY1" fmla="*/ 0 h 442452"/>
              <a:gd name="connsiteX2" fmla="*/ 648778 w 648778"/>
              <a:gd name="connsiteY2" fmla="*/ 442452 h 442452"/>
              <a:gd name="connsiteX3" fmla="*/ 0 w 648778"/>
              <a:gd name="connsiteY3" fmla="*/ 442452 h 442452"/>
              <a:gd name="connsiteX4" fmla="*/ 0 w 648778"/>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778" h="442452">
                <a:moveTo>
                  <a:pt x="0" y="0"/>
                </a:moveTo>
                <a:lnTo>
                  <a:pt x="648778" y="0"/>
                </a:lnTo>
                <a:lnTo>
                  <a:pt x="648778" y="442452"/>
                </a:lnTo>
                <a:lnTo>
                  <a:pt x="0" y="442452"/>
                </a:lnTo>
                <a:lnTo>
                  <a:pt x="0" y="0"/>
                </a:lnTo>
                <a:close/>
              </a:path>
            </a:pathLst>
          </a:custGeom>
        </p:spPr>
      </p:pic>
      <p:sp>
        <p:nvSpPr>
          <p:cNvPr id="3" name="Rectangle 2"/>
          <p:cNvSpPr/>
          <p:nvPr/>
        </p:nvSpPr>
        <p:spPr>
          <a:xfrm>
            <a:off x="3776483" y="155204"/>
            <a:ext cx="461363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THỰC HÀNH TIẾNG VIỆT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Rectangle 5"/>
          <p:cNvSpPr/>
          <p:nvPr/>
        </p:nvSpPr>
        <p:spPr>
          <a:xfrm>
            <a:off x="5197102" y="810722"/>
            <a:ext cx="2210862" cy="522259"/>
          </a:xfrm>
          <a:prstGeom prst="rect">
            <a:avLst/>
          </a:prstGeom>
        </p:spPr>
        <p:txBody>
          <a:bodyPr wrap="none">
            <a:spAutoFit/>
          </a:bodyPr>
          <a:lstStyle/>
          <a:p>
            <a:pPr marL="0" marR="0" lvl="0" indent="0" algn="l" defTabSz="914400" rtl="0" eaLnBrk="1" fontAlgn="auto" latinLnBrk="0" hangingPunct="1">
              <a:lnSpc>
                <a:spcPct val="107000"/>
              </a:lnSpc>
              <a:spcBef>
                <a:spcPts val="0"/>
              </a:spcBef>
              <a:spcAft>
                <a:spcPts val="0"/>
              </a:spcAft>
              <a:buClrTx/>
              <a:buSzTx/>
              <a:buFontTx/>
              <a:buNone/>
              <a:tabLst>
                <a:tab pos="1386840" algn="l"/>
              </a:tabLst>
              <a:defRPr/>
            </a:pPr>
            <a:r>
              <a:rPr kumimoji="0" lang="vi-VN" sz="2800" b="1" i="0" u="none" strike="noStrike" kern="1200" cap="none" spc="0" normalizeH="0" baseline="0" noProof="0" dirty="0">
                <a:ln>
                  <a:noFill/>
                </a:ln>
                <a:solidFill>
                  <a:srgbClr val="0000FF"/>
                </a:solidFill>
                <a:effectLst/>
                <a:uLnTx/>
                <a:uFillTx/>
                <a:latin typeface="Times New Roman" panose="02020603050405020304" pitchFamily="18" charset="0"/>
                <a:ea typeface="MS Mincho"/>
                <a:cs typeface="Times New Roman" panose="02020603050405020304" pitchFamily="18" charset="0"/>
              </a:rPr>
              <a:t>II. Luyện tập</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Hộp Văn bản 3">
            <a:extLst>
              <a:ext uri="{FF2B5EF4-FFF2-40B4-BE49-F238E27FC236}">
                <a16:creationId xmlns:a16="http://schemas.microsoft.com/office/drawing/2014/main" id="{86236BD3-1FA1-C3F4-D779-1ECDCAB631FA}"/>
              </a:ext>
            </a:extLst>
          </p:cNvPr>
          <p:cNvSpPr txBox="1"/>
          <p:nvPr/>
        </p:nvSpPr>
        <p:spPr>
          <a:xfrm>
            <a:off x="602373" y="1840990"/>
            <a:ext cx="10905886" cy="1815882"/>
          </a:xfrm>
          <a:prstGeom prst="rect">
            <a:avLst/>
          </a:prstGeom>
          <a:noFill/>
        </p:spPr>
        <p:txBody>
          <a:bodyPr wrap="square">
            <a:spAutoFit/>
          </a:bodyPr>
          <a:lstStyle/>
          <a:p>
            <a:pPr algn="just"/>
            <a:r>
              <a:rPr lang="vi-VN" sz="2800" b="1" dirty="0">
                <a:effectLst/>
                <a:latin typeface="Times New Roman" panose="02020603050405020304" pitchFamily="18" charset="0"/>
                <a:ea typeface="Times New Roman" panose="02020603050405020304" pitchFamily="18" charset="0"/>
                <a:cs typeface="Times New Roman" panose="02020603050405020304" pitchFamily="18" charset="0"/>
              </a:rPr>
              <a:t>Bài tập 4</a:t>
            </a:r>
            <a:endParaRPr lang="vi-VN" sz="2800" dirty="0">
              <a:effectLst/>
              <a:latin typeface="VNI-Times"/>
              <a:ea typeface="Times New Roman" panose="02020603050405020304" pitchFamily="18" charset="0"/>
              <a:cs typeface="Times New Roman" panose="02020603050405020304" pitchFamily="18" charset="0"/>
            </a:endParaRPr>
          </a:p>
          <a:p>
            <a:pPr algn="just"/>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–Nội dung đoạn văn: trình bày cảm nghĩ về nhà tình báo Phạm Xuân Ẩn, trong đoạn văn có ít nhất một câu ghép.</a:t>
            </a:r>
            <a:endParaRPr lang="vi-VN" sz="2800" dirty="0">
              <a:effectLst/>
              <a:latin typeface="VNI-Times"/>
              <a:ea typeface="Times New Roman" panose="02020603050405020304" pitchFamily="18" charset="0"/>
              <a:cs typeface="Times New Roman" panose="02020603050405020304" pitchFamily="18" charset="0"/>
            </a:endParaRPr>
          </a:p>
          <a:p>
            <a:r>
              <a:rPr lang="vi-VN" sz="2800" dirty="0">
                <a:effectLst/>
                <a:latin typeface="Times New Roman" panose="02020603050405020304" pitchFamily="18" charset="0"/>
                <a:ea typeface="Times New Roman" panose="02020603050405020304" pitchFamily="18" charset="0"/>
              </a:rPr>
              <a:t>–Dung lượng: đoạn văn 5 – 7 câu.</a:t>
            </a:r>
            <a:endParaRPr lang="vi-VN" sz="2800" dirty="0"/>
          </a:p>
        </p:txBody>
      </p:sp>
    </p:spTree>
    <p:extLst>
      <p:ext uri="{BB962C8B-B14F-4D97-AF65-F5344CB8AC3E}">
        <p14:creationId xmlns:p14="http://schemas.microsoft.com/office/powerpoint/2010/main" val="2219716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ame 4"/>
          <p:cNvSpPr/>
          <p:nvPr/>
        </p:nvSpPr>
        <p:spPr>
          <a:xfrm>
            <a:off x="331122" y="833284"/>
            <a:ext cx="11517055" cy="5740810"/>
          </a:xfrm>
          <a:prstGeom prst="frame">
            <a:avLst>
              <a:gd name="adj1" fmla="val 1596"/>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path path="circle">
              <a:fillToRect r="100000" b="100000"/>
            </a:path>
            <a:tileRect l="-100000" t="-100000"/>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10"/>
          <p:cNvSpPr/>
          <p:nvPr/>
        </p:nvSpPr>
        <p:spPr>
          <a:xfrm>
            <a:off x="889200" y="154858"/>
            <a:ext cx="10427519" cy="523568"/>
          </a:xfrm>
          <a:custGeom>
            <a:avLst/>
            <a:gdLst>
              <a:gd name="connsiteX0" fmla="*/ 260542 w 10427519"/>
              <a:gd name="connsiteY0" fmla="*/ 0 h 523568"/>
              <a:gd name="connsiteX1" fmla="*/ 10166977 w 10427519"/>
              <a:gd name="connsiteY1" fmla="*/ 0 h 523568"/>
              <a:gd name="connsiteX2" fmla="*/ 10427519 w 10427519"/>
              <a:gd name="connsiteY2" fmla="*/ 260542 h 523568"/>
              <a:gd name="connsiteX3" fmla="*/ 10427519 w 10427519"/>
              <a:gd name="connsiteY3" fmla="*/ 381013 h 523568"/>
              <a:gd name="connsiteX4" fmla="*/ 10407044 w 10427519"/>
              <a:gd name="connsiteY4" fmla="*/ 482428 h 523568"/>
              <a:gd name="connsiteX5" fmla="*/ 10384713 w 10427519"/>
              <a:gd name="connsiteY5" fmla="*/ 523568 h 523568"/>
              <a:gd name="connsiteX6" fmla="*/ 42806 w 10427519"/>
              <a:gd name="connsiteY6" fmla="*/ 523568 h 523568"/>
              <a:gd name="connsiteX7" fmla="*/ 20475 w 10427519"/>
              <a:gd name="connsiteY7" fmla="*/ 482428 h 523568"/>
              <a:gd name="connsiteX8" fmla="*/ 0 w 10427519"/>
              <a:gd name="connsiteY8" fmla="*/ 381013 h 523568"/>
              <a:gd name="connsiteX9" fmla="*/ 0 w 10427519"/>
              <a:gd name="connsiteY9" fmla="*/ 260542 h 523568"/>
              <a:gd name="connsiteX10" fmla="*/ 260542 w 10427519"/>
              <a:gd name="connsiteY10" fmla="*/ 0 h 5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427519" h="523568">
                <a:moveTo>
                  <a:pt x="260542" y="0"/>
                </a:moveTo>
                <a:lnTo>
                  <a:pt x="10166977" y="0"/>
                </a:lnTo>
                <a:cubicBezTo>
                  <a:pt x="10310870" y="0"/>
                  <a:pt x="10427519" y="116649"/>
                  <a:pt x="10427519" y="260542"/>
                </a:cubicBezTo>
                <a:lnTo>
                  <a:pt x="10427519" y="381013"/>
                </a:lnTo>
                <a:cubicBezTo>
                  <a:pt x="10427519" y="416986"/>
                  <a:pt x="10420228" y="451257"/>
                  <a:pt x="10407044" y="482428"/>
                </a:cubicBezTo>
                <a:lnTo>
                  <a:pt x="10384713" y="523568"/>
                </a:lnTo>
                <a:lnTo>
                  <a:pt x="42806" y="523568"/>
                </a:lnTo>
                <a:lnTo>
                  <a:pt x="20475" y="482428"/>
                </a:lnTo>
                <a:cubicBezTo>
                  <a:pt x="7291" y="451257"/>
                  <a:pt x="0" y="416986"/>
                  <a:pt x="0" y="381013"/>
                </a:cubicBezTo>
                <a:lnTo>
                  <a:pt x="0" y="260542"/>
                </a:lnTo>
                <a:cubicBezTo>
                  <a:pt x="0" y="116649"/>
                  <a:pt x="116649" y="0"/>
                  <a:pt x="260542" y="0"/>
                </a:cubicBez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9"/>
          <p:cNvSpPr/>
          <p:nvPr/>
        </p:nvSpPr>
        <p:spPr>
          <a:xfrm>
            <a:off x="-1" y="-1"/>
            <a:ext cx="12192000" cy="678426"/>
          </a:xfrm>
          <a:custGeom>
            <a:avLst/>
            <a:gdLst>
              <a:gd name="connsiteX0" fmla="*/ 0 w 12192000"/>
              <a:gd name="connsiteY0" fmla="*/ 0 h 678426"/>
              <a:gd name="connsiteX1" fmla="*/ 12192000 w 12192000"/>
              <a:gd name="connsiteY1" fmla="*/ 0 h 678426"/>
              <a:gd name="connsiteX2" fmla="*/ 12192000 w 12192000"/>
              <a:gd name="connsiteY2" fmla="*/ 678426 h 678426"/>
              <a:gd name="connsiteX3" fmla="*/ 11260603 w 12192000"/>
              <a:gd name="connsiteY3" fmla="*/ 678426 h 678426"/>
              <a:gd name="connsiteX4" fmla="*/ 11282934 w 12192000"/>
              <a:gd name="connsiteY4" fmla="*/ 637286 h 678426"/>
              <a:gd name="connsiteX5" fmla="*/ 11303409 w 12192000"/>
              <a:gd name="connsiteY5" fmla="*/ 535871 h 678426"/>
              <a:gd name="connsiteX6" fmla="*/ 11303409 w 12192000"/>
              <a:gd name="connsiteY6" fmla="*/ 415400 h 678426"/>
              <a:gd name="connsiteX7" fmla="*/ 11042867 w 12192000"/>
              <a:gd name="connsiteY7" fmla="*/ 154858 h 678426"/>
              <a:gd name="connsiteX8" fmla="*/ 1136432 w 12192000"/>
              <a:gd name="connsiteY8" fmla="*/ 154858 h 678426"/>
              <a:gd name="connsiteX9" fmla="*/ 875890 w 12192000"/>
              <a:gd name="connsiteY9" fmla="*/ 415400 h 678426"/>
              <a:gd name="connsiteX10" fmla="*/ 875890 w 12192000"/>
              <a:gd name="connsiteY10" fmla="*/ 535871 h 678426"/>
              <a:gd name="connsiteX11" fmla="*/ 896365 w 12192000"/>
              <a:gd name="connsiteY11" fmla="*/ 637286 h 678426"/>
              <a:gd name="connsiteX12" fmla="*/ 918696 w 12192000"/>
              <a:gd name="connsiteY12" fmla="*/ 678426 h 678426"/>
              <a:gd name="connsiteX13" fmla="*/ 0 w 12192000"/>
              <a:gd name="connsiteY13" fmla="*/ 678426 h 678426"/>
              <a:gd name="connsiteX14" fmla="*/ 0 w 12192000"/>
              <a:gd name="connsiteY14" fmla="*/ 0 h 678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192000" h="678426">
                <a:moveTo>
                  <a:pt x="0" y="0"/>
                </a:moveTo>
                <a:lnTo>
                  <a:pt x="12192000" y="0"/>
                </a:lnTo>
                <a:lnTo>
                  <a:pt x="12192000" y="678426"/>
                </a:lnTo>
                <a:lnTo>
                  <a:pt x="11260603" y="678426"/>
                </a:lnTo>
                <a:lnTo>
                  <a:pt x="11282934" y="637286"/>
                </a:lnTo>
                <a:cubicBezTo>
                  <a:pt x="11296118" y="606115"/>
                  <a:pt x="11303409" y="571844"/>
                  <a:pt x="11303409" y="535871"/>
                </a:cubicBezTo>
                <a:lnTo>
                  <a:pt x="11303409" y="415400"/>
                </a:lnTo>
                <a:cubicBezTo>
                  <a:pt x="11303409" y="271507"/>
                  <a:pt x="11186760" y="154858"/>
                  <a:pt x="11042867" y="154858"/>
                </a:cubicBezTo>
                <a:lnTo>
                  <a:pt x="1136432" y="154858"/>
                </a:lnTo>
                <a:cubicBezTo>
                  <a:pt x="992539" y="154858"/>
                  <a:pt x="875890" y="271507"/>
                  <a:pt x="875890" y="415400"/>
                </a:cubicBezTo>
                <a:lnTo>
                  <a:pt x="875890" y="535871"/>
                </a:lnTo>
                <a:cubicBezTo>
                  <a:pt x="875890" y="571844"/>
                  <a:pt x="883181" y="606115"/>
                  <a:pt x="896365" y="637286"/>
                </a:cubicBezTo>
                <a:lnTo>
                  <a:pt x="918696" y="678426"/>
                </a:lnTo>
                <a:lnTo>
                  <a:pt x="0" y="678426"/>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Freeform 8"/>
          <p:cNvSpPr/>
          <p:nvPr/>
        </p:nvSpPr>
        <p:spPr>
          <a:xfrm>
            <a:off x="918696" y="678426"/>
            <a:ext cx="10341907" cy="117987"/>
          </a:xfrm>
          <a:custGeom>
            <a:avLst/>
            <a:gdLst>
              <a:gd name="connsiteX0" fmla="*/ 0 w 10341907"/>
              <a:gd name="connsiteY0" fmla="*/ 0 h 117987"/>
              <a:gd name="connsiteX1" fmla="*/ 10341907 w 10341907"/>
              <a:gd name="connsiteY1" fmla="*/ 0 h 117987"/>
              <a:gd name="connsiteX2" fmla="*/ 10340216 w 10341907"/>
              <a:gd name="connsiteY2" fmla="*/ 3116 h 117987"/>
              <a:gd name="connsiteX3" fmla="*/ 10124171 w 10341907"/>
              <a:gd name="connsiteY3" fmla="*/ 117987 h 117987"/>
              <a:gd name="connsiteX4" fmla="*/ 217736 w 10341907"/>
              <a:gd name="connsiteY4" fmla="*/ 117987 h 117987"/>
              <a:gd name="connsiteX5" fmla="*/ 1691 w 10341907"/>
              <a:gd name="connsiteY5" fmla="*/ 3116 h 117987"/>
              <a:gd name="connsiteX6" fmla="*/ 0 w 10341907"/>
              <a:gd name="connsiteY6" fmla="*/ 0 h 117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341907" h="117987">
                <a:moveTo>
                  <a:pt x="0" y="0"/>
                </a:moveTo>
                <a:lnTo>
                  <a:pt x="10341907" y="0"/>
                </a:lnTo>
                <a:lnTo>
                  <a:pt x="10340216" y="3116"/>
                </a:lnTo>
                <a:cubicBezTo>
                  <a:pt x="10293395" y="72421"/>
                  <a:pt x="10214104" y="117987"/>
                  <a:pt x="10124171" y="117987"/>
                </a:cubicBezTo>
                <a:lnTo>
                  <a:pt x="217736" y="117987"/>
                </a:lnTo>
                <a:cubicBezTo>
                  <a:pt x="127803" y="117987"/>
                  <a:pt x="48512" y="72421"/>
                  <a:pt x="1691" y="3116"/>
                </a:cubicBezTo>
                <a:lnTo>
                  <a:pt x="0" y="0"/>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Can 11"/>
          <p:cNvSpPr/>
          <p:nvPr/>
        </p:nvSpPr>
        <p:spPr>
          <a:xfrm>
            <a:off x="-1" y="-2"/>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Can 12"/>
          <p:cNvSpPr/>
          <p:nvPr/>
        </p:nvSpPr>
        <p:spPr>
          <a:xfrm>
            <a:off x="11890372" y="-3"/>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4-Point Star 21"/>
          <p:cNvSpPr/>
          <p:nvPr/>
        </p:nvSpPr>
        <p:spPr>
          <a:xfrm>
            <a:off x="403270" y="160880"/>
            <a:ext cx="398207" cy="427703"/>
          </a:xfrm>
          <a:prstGeom prst="star4">
            <a:avLst>
              <a:gd name="adj" fmla="val 125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6" name="Picture 25"/>
          <p:cNvPicPr>
            <a:picLocks noChangeAspect="1"/>
          </p:cNvPicPr>
          <p:nvPr/>
        </p:nvPicPr>
        <p:blipFill>
          <a:blip r:embed="rId2"/>
          <a:srcRect l="31230" t="-4849" r="66223" b="100000"/>
          <a:stretch>
            <a:fillRect/>
          </a:stretch>
        </p:blipFill>
        <p:spPr>
          <a:xfrm>
            <a:off x="4346224" y="2521974"/>
            <a:ext cx="225776" cy="180754"/>
          </a:xfrm>
          <a:custGeom>
            <a:avLst/>
            <a:gdLst>
              <a:gd name="connsiteX0" fmla="*/ 0 w 225776"/>
              <a:gd name="connsiteY0" fmla="*/ 0 h 180754"/>
              <a:gd name="connsiteX1" fmla="*/ 225776 w 225776"/>
              <a:gd name="connsiteY1" fmla="*/ 0 h 180754"/>
              <a:gd name="connsiteX2" fmla="*/ 225776 w 225776"/>
              <a:gd name="connsiteY2" fmla="*/ 180754 h 180754"/>
              <a:gd name="connsiteX3" fmla="*/ 0 w 225776"/>
              <a:gd name="connsiteY3" fmla="*/ 180754 h 180754"/>
              <a:gd name="connsiteX4" fmla="*/ 0 w 225776"/>
              <a:gd name="connsiteY4" fmla="*/ 0 h 180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180754">
                <a:moveTo>
                  <a:pt x="0" y="0"/>
                </a:moveTo>
                <a:lnTo>
                  <a:pt x="225776" y="0"/>
                </a:lnTo>
                <a:lnTo>
                  <a:pt x="225776" y="180754"/>
                </a:lnTo>
                <a:lnTo>
                  <a:pt x="0" y="180754"/>
                </a:lnTo>
                <a:lnTo>
                  <a:pt x="0" y="0"/>
                </a:lnTo>
                <a:close/>
              </a:path>
            </a:pathLst>
          </a:custGeom>
        </p:spPr>
      </p:pic>
      <p:pic>
        <p:nvPicPr>
          <p:cNvPr id="23" name="Picture 22"/>
          <p:cNvPicPr>
            <a:picLocks noChangeAspect="1"/>
          </p:cNvPicPr>
          <p:nvPr/>
        </p:nvPicPr>
        <p:blipFill>
          <a:blip r:embed="rId2"/>
          <a:srcRect l="31230" t="100000" r="66223" b="-8896"/>
          <a:stretch>
            <a:fillRect/>
          </a:stretch>
        </p:blipFill>
        <p:spPr>
          <a:xfrm>
            <a:off x="4346224" y="6430297"/>
            <a:ext cx="225776" cy="331600"/>
          </a:xfrm>
          <a:custGeom>
            <a:avLst/>
            <a:gdLst>
              <a:gd name="connsiteX0" fmla="*/ 0 w 225776"/>
              <a:gd name="connsiteY0" fmla="*/ 0 h 331600"/>
              <a:gd name="connsiteX1" fmla="*/ 225776 w 225776"/>
              <a:gd name="connsiteY1" fmla="*/ 0 h 331600"/>
              <a:gd name="connsiteX2" fmla="*/ 225776 w 225776"/>
              <a:gd name="connsiteY2" fmla="*/ 331600 h 331600"/>
              <a:gd name="connsiteX3" fmla="*/ 0 w 225776"/>
              <a:gd name="connsiteY3" fmla="*/ 331600 h 331600"/>
              <a:gd name="connsiteX4" fmla="*/ 0 w 225776"/>
              <a:gd name="connsiteY4" fmla="*/ 0 h 33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331600">
                <a:moveTo>
                  <a:pt x="0" y="0"/>
                </a:moveTo>
                <a:lnTo>
                  <a:pt x="225776" y="0"/>
                </a:lnTo>
                <a:lnTo>
                  <a:pt x="225776" y="331600"/>
                </a:lnTo>
                <a:lnTo>
                  <a:pt x="0" y="331600"/>
                </a:lnTo>
                <a:lnTo>
                  <a:pt x="0" y="0"/>
                </a:lnTo>
                <a:close/>
              </a:path>
            </a:pathLst>
          </a:custGeom>
        </p:spPr>
      </p:pic>
      <p:pic>
        <p:nvPicPr>
          <p:cNvPr id="48" name="Picture 47"/>
          <p:cNvPicPr>
            <a:picLocks noChangeAspect="1"/>
          </p:cNvPicPr>
          <p:nvPr/>
        </p:nvPicPr>
        <p:blipFill>
          <a:blip r:embed="rId3"/>
          <a:srcRect l="-6510" t="67413" r="100000" b="26074"/>
          <a:stretch>
            <a:fillRect/>
          </a:stretch>
        </p:blipFill>
        <p:spPr>
          <a:xfrm>
            <a:off x="801478" y="5987845"/>
            <a:ext cx="590333" cy="442452"/>
          </a:xfrm>
          <a:custGeom>
            <a:avLst/>
            <a:gdLst>
              <a:gd name="connsiteX0" fmla="*/ 0 w 590333"/>
              <a:gd name="connsiteY0" fmla="*/ 0 h 442452"/>
              <a:gd name="connsiteX1" fmla="*/ 590333 w 590333"/>
              <a:gd name="connsiteY1" fmla="*/ 0 h 442452"/>
              <a:gd name="connsiteX2" fmla="*/ 590333 w 590333"/>
              <a:gd name="connsiteY2" fmla="*/ 442452 h 442452"/>
              <a:gd name="connsiteX3" fmla="*/ 0 w 590333"/>
              <a:gd name="connsiteY3" fmla="*/ 442452 h 442452"/>
              <a:gd name="connsiteX4" fmla="*/ 0 w 590333"/>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0333" h="442452">
                <a:moveTo>
                  <a:pt x="0" y="0"/>
                </a:moveTo>
                <a:lnTo>
                  <a:pt x="590333" y="0"/>
                </a:lnTo>
                <a:lnTo>
                  <a:pt x="590333" y="442452"/>
                </a:lnTo>
                <a:lnTo>
                  <a:pt x="0" y="442452"/>
                </a:lnTo>
                <a:lnTo>
                  <a:pt x="0" y="0"/>
                </a:lnTo>
                <a:close/>
              </a:path>
            </a:pathLst>
          </a:custGeom>
        </p:spPr>
      </p:pic>
      <p:pic>
        <p:nvPicPr>
          <p:cNvPr id="47" name="Picture 46"/>
          <p:cNvPicPr>
            <a:picLocks noChangeAspect="1"/>
          </p:cNvPicPr>
          <p:nvPr/>
        </p:nvPicPr>
        <p:blipFill>
          <a:blip r:embed="rId3"/>
          <a:srcRect l="100000" t="67413" r="-7154" b="26074"/>
          <a:stretch>
            <a:fillRect/>
          </a:stretch>
        </p:blipFill>
        <p:spPr>
          <a:xfrm>
            <a:off x="10460296" y="5987845"/>
            <a:ext cx="648778" cy="442452"/>
          </a:xfrm>
          <a:custGeom>
            <a:avLst/>
            <a:gdLst>
              <a:gd name="connsiteX0" fmla="*/ 0 w 648778"/>
              <a:gd name="connsiteY0" fmla="*/ 0 h 442452"/>
              <a:gd name="connsiteX1" fmla="*/ 648778 w 648778"/>
              <a:gd name="connsiteY1" fmla="*/ 0 h 442452"/>
              <a:gd name="connsiteX2" fmla="*/ 648778 w 648778"/>
              <a:gd name="connsiteY2" fmla="*/ 442452 h 442452"/>
              <a:gd name="connsiteX3" fmla="*/ 0 w 648778"/>
              <a:gd name="connsiteY3" fmla="*/ 442452 h 442452"/>
              <a:gd name="connsiteX4" fmla="*/ 0 w 648778"/>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778" h="442452">
                <a:moveTo>
                  <a:pt x="0" y="0"/>
                </a:moveTo>
                <a:lnTo>
                  <a:pt x="648778" y="0"/>
                </a:lnTo>
                <a:lnTo>
                  <a:pt x="648778" y="442452"/>
                </a:lnTo>
                <a:lnTo>
                  <a:pt x="0" y="442452"/>
                </a:lnTo>
                <a:lnTo>
                  <a:pt x="0" y="0"/>
                </a:lnTo>
                <a:close/>
              </a:path>
            </a:pathLst>
          </a:custGeom>
        </p:spPr>
      </p:pic>
      <p:sp>
        <p:nvSpPr>
          <p:cNvPr id="3" name="Rectangle 2"/>
          <p:cNvSpPr/>
          <p:nvPr/>
        </p:nvSpPr>
        <p:spPr>
          <a:xfrm>
            <a:off x="3776483" y="155204"/>
            <a:ext cx="461363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THỰC HÀNH TIẾNG VIỆT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7" name="Picture 6"/>
          <p:cNvPicPr>
            <a:picLocks noChangeAspect="1"/>
          </p:cNvPicPr>
          <p:nvPr/>
        </p:nvPicPr>
        <p:blipFill>
          <a:blip r:embed="rId4"/>
          <a:stretch>
            <a:fillRect/>
          </a:stretch>
        </p:blipFill>
        <p:spPr>
          <a:xfrm>
            <a:off x="801477" y="2320195"/>
            <a:ext cx="4479164" cy="3586900"/>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16" name="Right Arrow 15"/>
          <p:cNvSpPr/>
          <p:nvPr/>
        </p:nvSpPr>
        <p:spPr>
          <a:xfrm>
            <a:off x="5427406" y="2799813"/>
            <a:ext cx="958646" cy="2787445"/>
          </a:xfrm>
          <a:prstGeom prst="rightArrow">
            <a:avLst>
              <a:gd name="adj1" fmla="val 59524"/>
              <a:gd name="adj2" fmla="val 50000"/>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pic>
        <p:nvPicPr>
          <p:cNvPr id="27" name="Picture 26"/>
          <p:cNvPicPr>
            <a:picLocks noChangeAspect="1"/>
          </p:cNvPicPr>
          <p:nvPr/>
        </p:nvPicPr>
        <p:blipFill>
          <a:blip r:embed="rId5"/>
          <a:stretch>
            <a:fillRect/>
          </a:stretch>
        </p:blipFill>
        <p:spPr>
          <a:xfrm>
            <a:off x="6524943" y="2628040"/>
            <a:ext cx="4981257" cy="3279055"/>
          </a:xfrm>
          <a:prstGeom prst="rect">
            <a:avLst/>
          </a:prstGeom>
        </p:spPr>
      </p:pic>
      <p:sp>
        <p:nvSpPr>
          <p:cNvPr id="28" name="Snip Diagonal Corner Rectangle 27"/>
          <p:cNvSpPr/>
          <p:nvPr/>
        </p:nvSpPr>
        <p:spPr>
          <a:xfrm>
            <a:off x="4346224" y="1437883"/>
            <a:ext cx="4188542" cy="539790"/>
          </a:xfrm>
          <a:prstGeom prst="snip2DiagRect">
            <a:avLst>
              <a:gd name="adj1" fmla="val 0"/>
              <a:gd name="adj2" fmla="val 50000"/>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Vận dụng</a:t>
            </a:r>
            <a:endParaRPr kumimoji="0" lang="en-US" sz="28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4" name="Hộp Văn bản 3">
            <a:extLst>
              <a:ext uri="{FF2B5EF4-FFF2-40B4-BE49-F238E27FC236}">
                <a16:creationId xmlns:a16="http://schemas.microsoft.com/office/drawing/2014/main" id="{4FDC9894-22BE-D1C1-6B55-6478DF55CCA1}"/>
              </a:ext>
            </a:extLst>
          </p:cNvPr>
          <p:cNvSpPr txBox="1"/>
          <p:nvPr/>
        </p:nvSpPr>
        <p:spPr>
          <a:xfrm>
            <a:off x="6774646" y="3275111"/>
            <a:ext cx="3514413" cy="1569660"/>
          </a:xfrm>
          <a:prstGeom prst="rect">
            <a:avLst/>
          </a:prstGeom>
          <a:noFill/>
        </p:spPr>
        <p:txBody>
          <a:bodyPr wrap="square">
            <a:spAutoFit/>
          </a:bodyPr>
          <a:lstStyle/>
          <a:p>
            <a:r>
              <a:rPr lang="vi-VN" sz="2400" dirty="0">
                <a:effectLst/>
                <a:latin typeface="Times New Roman" panose="02020603050405020304" pitchFamily="18" charset="0"/>
                <a:ea typeface="Arial" panose="020B0604020202020204" pitchFamily="34" charset="0"/>
              </a:rPr>
              <a:t>Sưu tầm và phân tích được ngữ liệu trong đoạn văn có sử dụng câu đơn và câu ghép.</a:t>
            </a:r>
            <a:endParaRPr lang="vi-VN" sz="2400" dirty="0"/>
          </a:p>
        </p:txBody>
      </p:sp>
    </p:spTree>
    <p:extLst>
      <p:ext uri="{BB962C8B-B14F-4D97-AF65-F5344CB8AC3E}">
        <p14:creationId xmlns:p14="http://schemas.microsoft.com/office/powerpoint/2010/main" val="2505832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barn(outVertical)">
                                      <p:cBhvr>
                                        <p:cTn id="7" dur="500"/>
                                        <p:tgtEl>
                                          <p:spTgt spid="2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left)">
                                      <p:cBhvr>
                                        <p:cTn id="17" dur="500"/>
                                        <p:tgtEl>
                                          <p:spTgt spid="16"/>
                                        </p:tgtEl>
                                      </p:cBhvr>
                                    </p:animEffect>
                                  </p:childTnLst>
                                </p:cTn>
                              </p:par>
                              <p:par>
                                <p:cTn id="18" presetID="6" presetClass="entr" presetSubtype="16" fill="hold" nodeType="withEffect">
                                  <p:stCondLst>
                                    <p:cond delay="0"/>
                                  </p:stCondLst>
                                  <p:childTnLst>
                                    <p:set>
                                      <p:cBhvr>
                                        <p:cTn id="19" dur="1" fill="hold">
                                          <p:stCondLst>
                                            <p:cond delay="0"/>
                                          </p:stCondLst>
                                        </p:cTn>
                                        <p:tgtEl>
                                          <p:spTgt spid="27"/>
                                        </p:tgtEl>
                                        <p:attrNameLst>
                                          <p:attrName>style.visibility</p:attrName>
                                        </p:attrNameLst>
                                      </p:cBhvr>
                                      <p:to>
                                        <p:strVal val="visible"/>
                                      </p:to>
                                    </p:set>
                                    <p:animEffect transition="in" filter="circle(in)">
                                      <p:cBhvr>
                                        <p:cTn id="20" dur="2000"/>
                                        <p:tgtEl>
                                          <p:spTgt spid="27"/>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1000"/>
                                        <p:tgtEl>
                                          <p:spTgt spid="4"/>
                                        </p:tgtEl>
                                      </p:cBhvr>
                                    </p:animEffect>
                                    <p:anim calcmode="lin" valueType="num">
                                      <p:cBhvr>
                                        <p:cTn id="26" dur="1000" fill="hold"/>
                                        <p:tgtEl>
                                          <p:spTgt spid="4"/>
                                        </p:tgtEl>
                                        <p:attrNameLst>
                                          <p:attrName>ppt_x</p:attrName>
                                        </p:attrNameLst>
                                      </p:cBhvr>
                                      <p:tavLst>
                                        <p:tav tm="0">
                                          <p:val>
                                            <p:strVal val="#ppt_x"/>
                                          </p:val>
                                        </p:tav>
                                        <p:tav tm="100000">
                                          <p:val>
                                            <p:strVal val="#ppt_x"/>
                                          </p:val>
                                        </p:tav>
                                      </p:tavLst>
                                    </p:anim>
                                    <p:anim calcmode="lin" valueType="num">
                                      <p:cBhvr>
                                        <p:cTn id="2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ame 4"/>
          <p:cNvSpPr/>
          <p:nvPr/>
        </p:nvSpPr>
        <p:spPr>
          <a:xfrm>
            <a:off x="331122" y="1028700"/>
            <a:ext cx="11517055" cy="5545394"/>
          </a:xfrm>
          <a:prstGeom prst="frame">
            <a:avLst>
              <a:gd name="adj1" fmla="val 1596"/>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path path="circle">
              <a:fillToRect r="100000" b="100000"/>
            </a:path>
            <a:tileRect l="-100000" t="-100000"/>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10"/>
          <p:cNvSpPr/>
          <p:nvPr/>
        </p:nvSpPr>
        <p:spPr>
          <a:xfrm>
            <a:off x="889200" y="154858"/>
            <a:ext cx="10427519" cy="523568"/>
          </a:xfrm>
          <a:custGeom>
            <a:avLst/>
            <a:gdLst>
              <a:gd name="connsiteX0" fmla="*/ 260542 w 10427519"/>
              <a:gd name="connsiteY0" fmla="*/ 0 h 523568"/>
              <a:gd name="connsiteX1" fmla="*/ 10166977 w 10427519"/>
              <a:gd name="connsiteY1" fmla="*/ 0 h 523568"/>
              <a:gd name="connsiteX2" fmla="*/ 10427519 w 10427519"/>
              <a:gd name="connsiteY2" fmla="*/ 260542 h 523568"/>
              <a:gd name="connsiteX3" fmla="*/ 10427519 w 10427519"/>
              <a:gd name="connsiteY3" fmla="*/ 381013 h 523568"/>
              <a:gd name="connsiteX4" fmla="*/ 10407044 w 10427519"/>
              <a:gd name="connsiteY4" fmla="*/ 482428 h 523568"/>
              <a:gd name="connsiteX5" fmla="*/ 10384713 w 10427519"/>
              <a:gd name="connsiteY5" fmla="*/ 523568 h 523568"/>
              <a:gd name="connsiteX6" fmla="*/ 42806 w 10427519"/>
              <a:gd name="connsiteY6" fmla="*/ 523568 h 523568"/>
              <a:gd name="connsiteX7" fmla="*/ 20475 w 10427519"/>
              <a:gd name="connsiteY7" fmla="*/ 482428 h 523568"/>
              <a:gd name="connsiteX8" fmla="*/ 0 w 10427519"/>
              <a:gd name="connsiteY8" fmla="*/ 381013 h 523568"/>
              <a:gd name="connsiteX9" fmla="*/ 0 w 10427519"/>
              <a:gd name="connsiteY9" fmla="*/ 260542 h 523568"/>
              <a:gd name="connsiteX10" fmla="*/ 260542 w 10427519"/>
              <a:gd name="connsiteY10" fmla="*/ 0 h 5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427519" h="523568">
                <a:moveTo>
                  <a:pt x="260542" y="0"/>
                </a:moveTo>
                <a:lnTo>
                  <a:pt x="10166977" y="0"/>
                </a:lnTo>
                <a:cubicBezTo>
                  <a:pt x="10310870" y="0"/>
                  <a:pt x="10427519" y="116649"/>
                  <a:pt x="10427519" y="260542"/>
                </a:cubicBezTo>
                <a:lnTo>
                  <a:pt x="10427519" y="381013"/>
                </a:lnTo>
                <a:cubicBezTo>
                  <a:pt x="10427519" y="416986"/>
                  <a:pt x="10420228" y="451257"/>
                  <a:pt x="10407044" y="482428"/>
                </a:cubicBezTo>
                <a:lnTo>
                  <a:pt x="10384713" y="523568"/>
                </a:lnTo>
                <a:lnTo>
                  <a:pt x="42806" y="523568"/>
                </a:lnTo>
                <a:lnTo>
                  <a:pt x="20475" y="482428"/>
                </a:lnTo>
                <a:cubicBezTo>
                  <a:pt x="7291" y="451257"/>
                  <a:pt x="0" y="416986"/>
                  <a:pt x="0" y="381013"/>
                </a:cubicBezTo>
                <a:lnTo>
                  <a:pt x="0" y="260542"/>
                </a:lnTo>
                <a:cubicBezTo>
                  <a:pt x="0" y="116649"/>
                  <a:pt x="116649" y="0"/>
                  <a:pt x="260542" y="0"/>
                </a:cubicBez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9"/>
          <p:cNvSpPr/>
          <p:nvPr/>
        </p:nvSpPr>
        <p:spPr>
          <a:xfrm>
            <a:off x="-1" y="-1"/>
            <a:ext cx="12192000" cy="678426"/>
          </a:xfrm>
          <a:custGeom>
            <a:avLst/>
            <a:gdLst>
              <a:gd name="connsiteX0" fmla="*/ 0 w 12192000"/>
              <a:gd name="connsiteY0" fmla="*/ 0 h 678426"/>
              <a:gd name="connsiteX1" fmla="*/ 12192000 w 12192000"/>
              <a:gd name="connsiteY1" fmla="*/ 0 h 678426"/>
              <a:gd name="connsiteX2" fmla="*/ 12192000 w 12192000"/>
              <a:gd name="connsiteY2" fmla="*/ 678426 h 678426"/>
              <a:gd name="connsiteX3" fmla="*/ 11260603 w 12192000"/>
              <a:gd name="connsiteY3" fmla="*/ 678426 h 678426"/>
              <a:gd name="connsiteX4" fmla="*/ 11282934 w 12192000"/>
              <a:gd name="connsiteY4" fmla="*/ 637286 h 678426"/>
              <a:gd name="connsiteX5" fmla="*/ 11303409 w 12192000"/>
              <a:gd name="connsiteY5" fmla="*/ 535871 h 678426"/>
              <a:gd name="connsiteX6" fmla="*/ 11303409 w 12192000"/>
              <a:gd name="connsiteY6" fmla="*/ 415400 h 678426"/>
              <a:gd name="connsiteX7" fmla="*/ 11042867 w 12192000"/>
              <a:gd name="connsiteY7" fmla="*/ 154858 h 678426"/>
              <a:gd name="connsiteX8" fmla="*/ 1136432 w 12192000"/>
              <a:gd name="connsiteY8" fmla="*/ 154858 h 678426"/>
              <a:gd name="connsiteX9" fmla="*/ 875890 w 12192000"/>
              <a:gd name="connsiteY9" fmla="*/ 415400 h 678426"/>
              <a:gd name="connsiteX10" fmla="*/ 875890 w 12192000"/>
              <a:gd name="connsiteY10" fmla="*/ 535871 h 678426"/>
              <a:gd name="connsiteX11" fmla="*/ 896365 w 12192000"/>
              <a:gd name="connsiteY11" fmla="*/ 637286 h 678426"/>
              <a:gd name="connsiteX12" fmla="*/ 918696 w 12192000"/>
              <a:gd name="connsiteY12" fmla="*/ 678426 h 678426"/>
              <a:gd name="connsiteX13" fmla="*/ 0 w 12192000"/>
              <a:gd name="connsiteY13" fmla="*/ 678426 h 678426"/>
              <a:gd name="connsiteX14" fmla="*/ 0 w 12192000"/>
              <a:gd name="connsiteY14" fmla="*/ 0 h 678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192000" h="678426">
                <a:moveTo>
                  <a:pt x="0" y="0"/>
                </a:moveTo>
                <a:lnTo>
                  <a:pt x="12192000" y="0"/>
                </a:lnTo>
                <a:lnTo>
                  <a:pt x="12192000" y="678426"/>
                </a:lnTo>
                <a:lnTo>
                  <a:pt x="11260603" y="678426"/>
                </a:lnTo>
                <a:lnTo>
                  <a:pt x="11282934" y="637286"/>
                </a:lnTo>
                <a:cubicBezTo>
                  <a:pt x="11296118" y="606115"/>
                  <a:pt x="11303409" y="571844"/>
                  <a:pt x="11303409" y="535871"/>
                </a:cubicBezTo>
                <a:lnTo>
                  <a:pt x="11303409" y="415400"/>
                </a:lnTo>
                <a:cubicBezTo>
                  <a:pt x="11303409" y="271507"/>
                  <a:pt x="11186760" y="154858"/>
                  <a:pt x="11042867" y="154858"/>
                </a:cubicBezTo>
                <a:lnTo>
                  <a:pt x="1136432" y="154858"/>
                </a:lnTo>
                <a:cubicBezTo>
                  <a:pt x="992539" y="154858"/>
                  <a:pt x="875890" y="271507"/>
                  <a:pt x="875890" y="415400"/>
                </a:cubicBezTo>
                <a:lnTo>
                  <a:pt x="875890" y="535871"/>
                </a:lnTo>
                <a:cubicBezTo>
                  <a:pt x="875890" y="571844"/>
                  <a:pt x="883181" y="606115"/>
                  <a:pt x="896365" y="637286"/>
                </a:cubicBezTo>
                <a:lnTo>
                  <a:pt x="918696" y="678426"/>
                </a:lnTo>
                <a:lnTo>
                  <a:pt x="0" y="678426"/>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Freeform 8"/>
          <p:cNvSpPr/>
          <p:nvPr/>
        </p:nvSpPr>
        <p:spPr>
          <a:xfrm>
            <a:off x="918696" y="678426"/>
            <a:ext cx="10341907" cy="117987"/>
          </a:xfrm>
          <a:custGeom>
            <a:avLst/>
            <a:gdLst>
              <a:gd name="connsiteX0" fmla="*/ 0 w 10341907"/>
              <a:gd name="connsiteY0" fmla="*/ 0 h 117987"/>
              <a:gd name="connsiteX1" fmla="*/ 10341907 w 10341907"/>
              <a:gd name="connsiteY1" fmla="*/ 0 h 117987"/>
              <a:gd name="connsiteX2" fmla="*/ 10340216 w 10341907"/>
              <a:gd name="connsiteY2" fmla="*/ 3116 h 117987"/>
              <a:gd name="connsiteX3" fmla="*/ 10124171 w 10341907"/>
              <a:gd name="connsiteY3" fmla="*/ 117987 h 117987"/>
              <a:gd name="connsiteX4" fmla="*/ 217736 w 10341907"/>
              <a:gd name="connsiteY4" fmla="*/ 117987 h 117987"/>
              <a:gd name="connsiteX5" fmla="*/ 1691 w 10341907"/>
              <a:gd name="connsiteY5" fmla="*/ 3116 h 117987"/>
              <a:gd name="connsiteX6" fmla="*/ 0 w 10341907"/>
              <a:gd name="connsiteY6" fmla="*/ 0 h 117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341907" h="117987">
                <a:moveTo>
                  <a:pt x="0" y="0"/>
                </a:moveTo>
                <a:lnTo>
                  <a:pt x="10341907" y="0"/>
                </a:lnTo>
                <a:lnTo>
                  <a:pt x="10340216" y="3116"/>
                </a:lnTo>
                <a:cubicBezTo>
                  <a:pt x="10293395" y="72421"/>
                  <a:pt x="10214104" y="117987"/>
                  <a:pt x="10124171" y="117987"/>
                </a:cubicBezTo>
                <a:lnTo>
                  <a:pt x="217736" y="117987"/>
                </a:lnTo>
                <a:cubicBezTo>
                  <a:pt x="127803" y="117987"/>
                  <a:pt x="48512" y="72421"/>
                  <a:pt x="1691" y="3116"/>
                </a:cubicBezTo>
                <a:lnTo>
                  <a:pt x="0" y="0"/>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Can 11"/>
          <p:cNvSpPr/>
          <p:nvPr/>
        </p:nvSpPr>
        <p:spPr>
          <a:xfrm>
            <a:off x="-1" y="-2"/>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Can 12"/>
          <p:cNvSpPr/>
          <p:nvPr/>
        </p:nvSpPr>
        <p:spPr>
          <a:xfrm>
            <a:off x="11890372" y="-3"/>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Picture 19"/>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Lst>
          </a:blip>
          <a:stretch>
            <a:fillRect/>
          </a:stretch>
        </p:blipFill>
        <p:spPr>
          <a:xfrm>
            <a:off x="3758516" y="818537"/>
            <a:ext cx="4662268" cy="568104"/>
          </a:xfrm>
          <a:prstGeom prst="rect">
            <a:avLst/>
          </a:prstGeom>
        </p:spPr>
      </p:pic>
      <p:sp>
        <p:nvSpPr>
          <p:cNvPr id="22" name="4-Point Star 21"/>
          <p:cNvSpPr/>
          <p:nvPr/>
        </p:nvSpPr>
        <p:spPr>
          <a:xfrm>
            <a:off x="403270" y="160880"/>
            <a:ext cx="398207" cy="427703"/>
          </a:xfrm>
          <a:prstGeom prst="star4">
            <a:avLst>
              <a:gd name="adj" fmla="val 125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6" name="Picture 25"/>
          <p:cNvPicPr>
            <a:picLocks noChangeAspect="1"/>
          </p:cNvPicPr>
          <p:nvPr/>
        </p:nvPicPr>
        <p:blipFill>
          <a:blip r:embed="rId4"/>
          <a:srcRect l="31230" t="-4849" r="66223" b="100000"/>
          <a:stretch>
            <a:fillRect/>
          </a:stretch>
        </p:blipFill>
        <p:spPr>
          <a:xfrm>
            <a:off x="4346224" y="2521974"/>
            <a:ext cx="225776" cy="180754"/>
          </a:xfrm>
          <a:custGeom>
            <a:avLst/>
            <a:gdLst>
              <a:gd name="connsiteX0" fmla="*/ 0 w 225776"/>
              <a:gd name="connsiteY0" fmla="*/ 0 h 180754"/>
              <a:gd name="connsiteX1" fmla="*/ 225776 w 225776"/>
              <a:gd name="connsiteY1" fmla="*/ 0 h 180754"/>
              <a:gd name="connsiteX2" fmla="*/ 225776 w 225776"/>
              <a:gd name="connsiteY2" fmla="*/ 180754 h 180754"/>
              <a:gd name="connsiteX3" fmla="*/ 0 w 225776"/>
              <a:gd name="connsiteY3" fmla="*/ 180754 h 180754"/>
              <a:gd name="connsiteX4" fmla="*/ 0 w 225776"/>
              <a:gd name="connsiteY4" fmla="*/ 0 h 180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180754">
                <a:moveTo>
                  <a:pt x="0" y="0"/>
                </a:moveTo>
                <a:lnTo>
                  <a:pt x="225776" y="0"/>
                </a:lnTo>
                <a:lnTo>
                  <a:pt x="225776" y="180754"/>
                </a:lnTo>
                <a:lnTo>
                  <a:pt x="0" y="180754"/>
                </a:lnTo>
                <a:lnTo>
                  <a:pt x="0" y="0"/>
                </a:lnTo>
                <a:close/>
              </a:path>
            </a:pathLst>
          </a:custGeom>
        </p:spPr>
      </p:pic>
      <p:pic>
        <p:nvPicPr>
          <p:cNvPr id="23" name="Picture 22"/>
          <p:cNvPicPr>
            <a:picLocks noChangeAspect="1"/>
          </p:cNvPicPr>
          <p:nvPr/>
        </p:nvPicPr>
        <p:blipFill>
          <a:blip r:embed="rId4"/>
          <a:srcRect l="31230" t="100000" r="66223" b="-8896"/>
          <a:stretch>
            <a:fillRect/>
          </a:stretch>
        </p:blipFill>
        <p:spPr>
          <a:xfrm>
            <a:off x="4346224" y="6430297"/>
            <a:ext cx="225776" cy="331600"/>
          </a:xfrm>
          <a:custGeom>
            <a:avLst/>
            <a:gdLst>
              <a:gd name="connsiteX0" fmla="*/ 0 w 225776"/>
              <a:gd name="connsiteY0" fmla="*/ 0 h 331600"/>
              <a:gd name="connsiteX1" fmla="*/ 225776 w 225776"/>
              <a:gd name="connsiteY1" fmla="*/ 0 h 331600"/>
              <a:gd name="connsiteX2" fmla="*/ 225776 w 225776"/>
              <a:gd name="connsiteY2" fmla="*/ 331600 h 331600"/>
              <a:gd name="connsiteX3" fmla="*/ 0 w 225776"/>
              <a:gd name="connsiteY3" fmla="*/ 331600 h 331600"/>
              <a:gd name="connsiteX4" fmla="*/ 0 w 225776"/>
              <a:gd name="connsiteY4" fmla="*/ 0 h 33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331600">
                <a:moveTo>
                  <a:pt x="0" y="0"/>
                </a:moveTo>
                <a:lnTo>
                  <a:pt x="225776" y="0"/>
                </a:lnTo>
                <a:lnTo>
                  <a:pt x="225776" y="331600"/>
                </a:lnTo>
                <a:lnTo>
                  <a:pt x="0" y="331600"/>
                </a:lnTo>
                <a:lnTo>
                  <a:pt x="0" y="0"/>
                </a:lnTo>
                <a:close/>
              </a:path>
            </a:pathLst>
          </a:custGeom>
        </p:spPr>
      </p:pic>
      <p:pic>
        <p:nvPicPr>
          <p:cNvPr id="48" name="Picture 47"/>
          <p:cNvPicPr>
            <a:picLocks noChangeAspect="1"/>
          </p:cNvPicPr>
          <p:nvPr/>
        </p:nvPicPr>
        <p:blipFill>
          <a:blip r:embed="rId5"/>
          <a:srcRect l="-6510" t="67413" r="100000" b="26074"/>
          <a:stretch>
            <a:fillRect/>
          </a:stretch>
        </p:blipFill>
        <p:spPr>
          <a:xfrm>
            <a:off x="801478" y="5987845"/>
            <a:ext cx="590333" cy="442452"/>
          </a:xfrm>
          <a:custGeom>
            <a:avLst/>
            <a:gdLst>
              <a:gd name="connsiteX0" fmla="*/ 0 w 590333"/>
              <a:gd name="connsiteY0" fmla="*/ 0 h 442452"/>
              <a:gd name="connsiteX1" fmla="*/ 590333 w 590333"/>
              <a:gd name="connsiteY1" fmla="*/ 0 h 442452"/>
              <a:gd name="connsiteX2" fmla="*/ 590333 w 590333"/>
              <a:gd name="connsiteY2" fmla="*/ 442452 h 442452"/>
              <a:gd name="connsiteX3" fmla="*/ 0 w 590333"/>
              <a:gd name="connsiteY3" fmla="*/ 442452 h 442452"/>
              <a:gd name="connsiteX4" fmla="*/ 0 w 590333"/>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0333" h="442452">
                <a:moveTo>
                  <a:pt x="0" y="0"/>
                </a:moveTo>
                <a:lnTo>
                  <a:pt x="590333" y="0"/>
                </a:lnTo>
                <a:lnTo>
                  <a:pt x="590333" y="442452"/>
                </a:lnTo>
                <a:lnTo>
                  <a:pt x="0" y="442452"/>
                </a:lnTo>
                <a:lnTo>
                  <a:pt x="0" y="0"/>
                </a:lnTo>
                <a:close/>
              </a:path>
            </a:pathLst>
          </a:custGeom>
        </p:spPr>
      </p:pic>
      <p:pic>
        <p:nvPicPr>
          <p:cNvPr id="47" name="Picture 46"/>
          <p:cNvPicPr>
            <a:picLocks noChangeAspect="1"/>
          </p:cNvPicPr>
          <p:nvPr/>
        </p:nvPicPr>
        <p:blipFill>
          <a:blip r:embed="rId5"/>
          <a:srcRect l="100000" t="67413" r="-7154" b="26074"/>
          <a:stretch>
            <a:fillRect/>
          </a:stretch>
        </p:blipFill>
        <p:spPr>
          <a:xfrm>
            <a:off x="10460296" y="5987845"/>
            <a:ext cx="648778" cy="442452"/>
          </a:xfrm>
          <a:custGeom>
            <a:avLst/>
            <a:gdLst>
              <a:gd name="connsiteX0" fmla="*/ 0 w 648778"/>
              <a:gd name="connsiteY0" fmla="*/ 0 h 442452"/>
              <a:gd name="connsiteX1" fmla="*/ 648778 w 648778"/>
              <a:gd name="connsiteY1" fmla="*/ 0 h 442452"/>
              <a:gd name="connsiteX2" fmla="*/ 648778 w 648778"/>
              <a:gd name="connsiteY2" fmla="*/ 442452 h 442452"/>
              <a:gd name="connsiteX3" fmla="*/ 0 w 648778"/>
              <a:gd name="connsiteY3" fmla="*/ 442452 h 442452"/>
              <a:gd name="connsiteX4" fmla="*/ 0 w 648778"/>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778" h="442452">
                <a:moveTo>
                  <a:pt x="0" y="0"/>
                </a:moveTo>
                <a:lnTo>
                  <a:pt x="648778" y="0"/>
                </a:lnTo>
                <a:lnTo>
                  <a:pt x="648778" y="442452"/>
                </a:lnTo>
                <a:lnTo>
                  <a:pt x="0" y="442452"/>
                </a:lnTo>
                <a:lnTo>
                  <a:pt x="0" y="0"/>
                </a:lnTo>
                <a:close/>
              </a:path>
            </a:pathLst>
          </a:custGeom>
        </p:spPr>
      </p:pic>
      <p:sp>
        <p:nvSpPr>
          <p:cNvPr id="3" name="Rectangle 2"/>
          <p:cNvSpPr/>
          <p:nvPr/>
        </p:nvSpPr>
        <p:spPr>
          <a:xfrm>
            <a:off x="3776483" y="155204"/>
            <a:ext cx="461363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THỰC HÀNH TIẾNG VIỆT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Rectangle 5"/>
          <p:cNvSpPr/>
          <p:nvPr/>
        </p:nvSpPr>
        <p:spPr>
          <a:xfrm>
            <a:off x="5197102" y="810722"/>
            <a:ext cx="1811714" cy="553357"/>
          </a:xfrm>
          <a:prstGeom prst="rect">
            <a:avLst/>
          </a:prstGeom>
        </p:spPr>
        <p:txBody>
          <a:bodyPr wrap="none">
            <a:spAutoFit/>
          </a:bodyPr>
          <a:lstStyle/>
          <a:p>
            <a:pPr marL="0" marR="0" lvl="0" indent="0" algn="l" defTabSz="914400" rtl="0" eaLnBrk="1" fontAlgn="auto" latinLnBrk="0" hangingPunct="1">
              <a:lnSpc>
                <a:spcPct val="107000"/>
              </a:lnSpc>
              <a:spcBef>
                <a:spcPts val="0"/>
              </a:spcBef>
              <a:spcAft>
                <a:spcPts val="0"/>
              </a:spcAft>
              <a:buClrTx/>
              <a:buSzTx/>
              <a:buFontTx/>
              <a:buNone/>
              <a:tabLst>
                <a:tab pos="1386840" algn="l"/>
              </a:tabLst>
              <a:defRPr/>
            </a:pPr>
            <a:r>
              <a:rPr kumimoji="0" lang="pt-BR" sz="2800" b="1" i="0" u="none" strike="noStrike" kern="1200" cap="none" spc="0" normalizeH="0" baseline="0" noProof="0" dirty="0">
                <a:ln>
                  <a:noFill/>
                </a:ln>
                <a:solidFill>
                  <a:srgbClr val="0000FF"/>
                </a:solidFill>
                <a:effectLst/>
                <a:uLnTx/>
                <a:uFillTx/>
                <a:latin typeface="Times New Roman" panose="02020603050405020304" pitchFamily="18" charset="0"/>
                <a:ea typeface="MS Mincho"/>
                <a:cs typeface="Times New Roman" panose="02020603050405020304" pitchFamily="18" charset="0"/>
              </a:rPr>
              <a:t>Khởi động</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Hình chữ nhật 3">
            <a:extLst>
              <a:ext uri="{FF2B5EF4-FFF2-40B4-BE49-F238E27FC236}">
                <a16:creationId xmlns:a16="http://schemas.microsoft.com/office/drawing/2014/main" id="{95430789-F356-B9A7-CA26-750D31877CEF}"/>
              </a:ext>
            </a:extLst>
          </p:cNvPr>
          <p:cNvSpPr/>
          <p:nvPr/>
        </p:nvSpPr>
        <p:spPr>
          <a:xfrm>
            <a:off x="465345" y="1574242"/>
            <a:ext cx="7761757" cy="69317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vi-VN" dirty="0"/>
              <a:t>Hãy đặt một câu đơn, một câu ghép tương ứng với các bức hình sau.</a:t>
            </a:r>
          </a:p>
        </p:txBody>
      </p:sp>
      <p:pic>
        <p:nvPicPr>
          <p:cNvPr id="1026" name="Picture 2" descr="Mê mẩn 9 cảnh đẹp mùa xuân ở Việt Nam động lòng người | VIETRAVEL">
            <a:extLst>
              <a:ext uri="{FF2B5EF4-FFF2-40B4-BE49-F238E27FC236}">
                <a16:creationId xmlns:a16="http://schemas.microsoft.com/office/drawing/2014/main" id="{65C85A45-1C7C-70E6-695D-5A313B64F2F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5345" y="2384555"/>
            <a:ext cx="3670050" cy="331602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Top 10 Đoạn văn tả cảnh mùa xuân ngắn gọn nhất (lớp 2) - toplist.vn">
            <a:extLst>
              <a:ext uri="{FF2B5EF4-FFF2-40B4-BE49-F238E27FC236}">
                <a16:creationId xmlns:a16="http://schemas.microsoft.com/office/drawing/2014/main" id="{03C88700-4A8D-4961-AD7F-9F7186D3448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69618" y="2358653"/>
            <a:ext cx="3957484" cy="334193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Top 10 Cảnh vật chỉ thấy ở nông thôn - toplist.vn">
            <a:extLst>
              <a:ext uri="{FF2B5EF4-FFF2-40B4-BE49-F238E27FC236}">
                <a16:creationId xmlns:a16="http://schemas.microsoft.com/office/drawing/2014/main" id="{2FF6EB8A-E05F-9D29-4497-F2810906FD1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303708" y="2384555"/>
            <a:ext cx="3336357" cy="33160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7872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anim calcmode="lin" valueType="num">
                                      <p:cBhvr additive="base">
                                        <p:cTn id="11" dur="500" fill="hold"/>
                                        <p:tgtEl>
                                          <p:spTgt spid="1026"/>
                                        </p:tgtEl>
                                        <p:attrNameLst>
                                          <p:attrName>ppt_x</p:attrName>
                                        </p:attrNameLst>
                                      </p:cBhvr>
                                      <p:tavLst>
                                        <p:tav tm="0">
                                          <p:val>
                                            <p:strVal val="#ppt_x"/>
                                          </p:val>
                                        </p:tav>
                                        <p:tav tm="100000">
                                          <p:val>
                                            <p:strVal val="#ppt_x"/>
                                          </p:val>
                                        </p:tav>
                                      </p:tavLst>
                                    </p:anim>
                                    <p:anim calcmode="lin" valueType="num">
                                      <p:cBhvr additive="base">
                                        <p:cTn id="12" dur="500" fill="hold"/>
                                        <p:tgtEl>
                                          <p:spTgt spid="1026"/>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028"/>
                                        </p:tgtEl>
                                        <p:attrNameLst>
                                          <p:attrName>style.visibility</p:attrName>
                                        </p:attrNameLst>
                                      </p:cBhvr>
                                      <p:to>
                                        <p:strVal val="visible"/>
                                      </p:to>
                                    </p:set>
                                    <p:anim calcmode="lin" valueType="num">
                                      <p:cBhvr additive="base">
                                        <p:cTn id="15" dur="500" fill="hold"/>
                                        <p:tgtEl>
                                          <p:spTgt spid="1028"/>
                                        </p:tgtEl>
                                        <p:attrNameLst>
                                          <p:attrName>ppt_x</p:attrName>
                                        </p:attrNameLst>
                                      </p:cBhvr>
                                      <p:tavLst>
                                        <p:tav tm="0">
                                          <p:val>
                                            <p:strVal val="#ppt_x"/>
                                          </p:val>
                                        </p:tav>
                                        <p:tav tm="100000">
                                          <p:val>
                                            <p:strVal val="#ppt_x"/>
                                          </p:val>
                                        </p:tav>
                                      </p:tavLst>
                                    </p:anim>
                                    <p:anim calcmode="lin" valueType="num">
                                      <p:cBhvr additive="base">
                                        <p:cTn id="16" dur="500" fill="hold"/>
                                        <p:tgtEl>
                                          <p:spTgt spid="1028"/>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030"/>
                                        </p:tgtEl>
                                        <p:attrNameLst>
                                          <p:attrName>style.visibility</p:attrName>
                                        </p:attrNameLst>
                                      </p:cBhvr>
                                      <p:to>
                                        <p:strVal val="visible"/>
                                      </p:to>
                                    </p:set>
                                    <p:anim calcmode="lin" valueType="num">
                                      <p:cBhvr additive="base">
                                        <p:cTn id="19" dur="500" fill="hold"/>
                                        <p:tgtEl>
                                          <p:spTgt spid="1030"/>
                                        </p:tgtEl>
                                        <p:attrNameLst>
                                          <p:attrName>ppt_x</p:attrName>
                                        </p:attrNameLst>
                                      </p:cBhvr>
                                      <p:tavLst>
                                        <p:tav tm="0">
                                          <p:val>
                                            <p:strVal val="#ppt_x"/>
                                          </p:val>
                                        </p:tav>
                                        <p:tav tm="100000">
                                          <p:val>
                                            <p:strVal val="#ppt_x"/>
                                          </p:val>
                                        </p:tav>
                                      </p:tavLst>
                                    </p:anim>
                                    <p:anim calcmode="lin" valueType="num">
                                      <p:cBhvr additive="base">
                                        <p:cTn id="20" dur="500" fill="hold"/>
                                        <p:tgtEl>
                                          <p:spTgt spid="10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ame 4"/>
          <p:cNvSpPr/>
          <p:nvPr/>
        </p:nvSpPr>
        <p:spPr>
          <a:xfrm>
            <a:off x="331122" y="1028700"/>
            <a:ext cx="11517055" cy="5545394"/>
          </a:xfrm>
          <a:prstGeom prst="frame">
            <a:avLst>
              <a:gd name="adj1" fmla="val 1596"/>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path path="circle">
              <a:fillToRect r="100000" b="100000"/>
            </a:path>
            <a:tileRect l="-100000" t="-100000"/>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10"/>
          <p:cNvSpPr/>
          <p:nvPr/>
        </p:nvSpPr>
        <p:spPr>
          <a:xfrm>
            <a:off x="889200" y="154858"/>
            <a:ext cx="10427519" cy="523568"/>
          </a:xfrm>
          <a:custGeom>
            <a:avLst/>
            <a:gdLst>
              <a:gd name="connsiteX0" fmla="*/ 260542 w 10427519"/>
              <a:gd name="connsiteY0" fmla="*/ 0 h 523568"/>
              <a:gd name="connsiteX1" fmla="*/ 10166977 w 10427519"/>
              <a:gd name="connsiteY1" fmla="*/ 0 h 523568"/>
              <a:gd name="connsiteX2" fmla="*/ 10427519 w 10427519"/>
              <a:gd name="connsiteY2" fmla="*/ 260542 h 523568"/>
              <a:gd name="connsiteX3" fmla="*/ 10427519 w 10427519"/>
              <a:gd name="connsiteY3" fmla="*/ 381013 h 523568"/>
              <a:gd name="connsiteX4" fmla="*/ 10407044 w 10427519"/>
              <a:gd name="connsiteY4" fmla="*/ 482428 h 523568"/>
              <a:gd name="connsiteX5" fmla="*/ 10384713 w 10427519"/>
              <a:gd name="connsiteY5" fmla="*/ 523568 h 523568"/>
              <a:gd name="connsiteX6" fmla="*/ 42806 w 10427519"/>
              <a:gd name="connsiteY6" fmla="*/ 523568 h 523568"/>
              <a:gd name="connsiteX7" fmla="*/ 20475 w 10427519"/>
              <a:gd name="connsiteY7" fmla="*/ 482428 h 523568"/>
              <a:gd name="connsiteX8" fmla="*/ 0 w 10427519"/>
              <a:gd name="connsiteY8" fmla="*/ 381013 h 523568"/>
              <a:gd name="connsiteX9" fmla="*/ 0 w 10427519"/>
              <a:gd name="connsiteY9" fmla="*/ 260542 h 523568"/>
              <a:gd name="connsiteX10" fmla="*/ 260542 w 10427519"/>
              <a:gd name="connsiteY10" fmla="*/ 0 h 5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427519" h="523568">
                <a:moveTo>
                  <a:pt x="260542" y="0"/>
                </a:moveTo>
                <a:lnTo>
                  <a:pt x="10166977" y="0"/>
                </a:lnTo>
                <a:cubicBezTo>
                  <a:pt x="10310870" y="0"/>
                  <a:pt x="10427519" y="116649"/>
                  <a:pt x="10427519" y="260542"/>
                </a:cubicBezTo>
                <a:lnTo>
                  <a:pt x="10427519" y="381013"/>
                </a:lnTo>
                <a:cubicBezTo>
                  <a:pt x="10427519" y="416986"/>
                  <a:pt x="10420228" y="451257"/>
                  <a:pt x="10407044" y="482428"/>
                </a:cubicBezTo>
                <a:lnTo>
                  <a:pt x="10384713" y="523568"/>
                </a:lnTo>
                <a:lnTo>
                  <a:pt x="42806" y="523568"/>
                </a:lnTo>
                <a:lnTo>
                  <a:pt x="20475" y="482428"/>
                </a:lnTo>
                <a:cubicBezTo>
                  <a:pt x="7291" y="451257"/>
                  <a:pt x="0" y="416986"/>
                  <a:pt x="0" y="381013"/>
                </a:cubicBezTo>
                <a:lnTo>
                  <a:pt x="0" y="260542"/>
                </a:lnTo>
                <a:cubicBezTo>
                  <a:pt x="0" y="116649"/>
                  <a:pt x="116649" y="0"/>
                  <a:pt x="260542" y="0"/>
                </a:cubicBez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9"/>
          <p:cNvSpPr/>
          <p:nvPr/>
        </p:nvSpPr>
        <p:spPr>
          <a:xfrm>
            <a:off x="-1" y="-1"/>
            <a:ext cx="12192000" cy="678426"/>
          </a:xfrm>
          <a:custGeom>
            <a:avLst/>
            <a:gdLst>
              <a:gd name="connsiteX0" fmla="*/ 0 w 12192000"/>
              <a:gd name="connsiteY0" fmla="*/ 0 h 678426"/>
              <a:gd name="connsiteX1" fmla="*/ 12192000 w 12192000"/>
              <a:gd name="connsiteY1" fmla="*/ 0 h 678426"/>
              <a:gd name="connsiteX2" fmla="*/ 12192000 w 12192000"/>
              <a:gd name="connsiteY2" fmla="*/ 678426 h 678426"/>
              <a:gd name="connsiteX3" fmla="*/ 11260603 w 12192000"/>
              <a:gd name="connsiteY3" fmla="*/ 678426 h 678426"/>
              <a:gd name="connsiteX4" fmla="*/ 11282934 w 12192000"/>
              <a:gd name="connsiteY4" fmla="*/ 637286 h 678426"/>
              <a:gd name="connsiteX5" fmla="*/ 11303409 w 12192000"/>
              <a:gd name="connsiteY5" fmla="*/ 535871 h 678426"/>
              <a:gd name="connsiteX6" fmla="*/ 11303409 w 12192000"/>
              <a:gd name="connsiteY6" fmla="*/ 415400 h 678426"/>
              <a:gd name="connsiteX7" fmla="*/ 11042867 w 12192000"/>
              <a:gd name="connsiteY7" fmla="*/ 154858 h 678426"/>
              <a:gd name="connsiteX8" fmla="*/ 1136432 w 12192000"/>
              <a:gd name="connsiteY8" fmla="*/ 154858 h 678426"/>
              <a:gd name="connsiteX9" fmla="*/ 875890 w 12192000"/>
              <a:gd name="connsiteY9" fmla="*/ 415400 h 678426"/>
              <a:gd name="connsiteX10" fmla="*/ 875890 w 12192000"/>
              <a:gd name="connsiteY10" fmla="*/ 535871 h 678426"/>
              <a:gd name="connsiteX11" fmla="*/ 896365 w 12192000"/>
              <a:gd name="connsiteY11" fmla="*/ 637286 h 678426"/>
              <a:gd name="connsiteX12" fmla="*/ 918696 w 12192000"/>
              <a:gd name="connsiteY12" fmla="*/ 678426 h 678426"/>
              <a:gd name="connsiteX13" fmla="*/ 0 w 12192000"/>
              <a:gd name="connsiteY13" fmla="*/ 678426 h 678426"/>
              <a:gd name="connsiteX14" fmla="*/ 0 w 12192000"/>
              <a:gd name="connsiteY14" fmla="*/ 0 h 678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192000" h="678426">
                <a:moveTo>
                  <a:pt x="0" y="0"/>
                </a:moveTo>
                <a:lnTo>
                  <a:pt x="12192000" y="0"/>
                </a:lnTo>
                <a:lnTo>
                  <a:pt x="12192000" y="678426"/>
                </a:lnTo>
                <a:lnTo>
                  <a:pt x="11260603" y="678426"/>
                </a:lnTo>
                <a:lnTo>
                  <a:pt x="11282934" y="637286"/>
                </a:lnTo>
                <a:cubicBezTo>
                  <a:pt x="11296118" y="606115"/>
                  <a:pt x="11303409" y="571844"/>
                  <a:pt x="11303409" y="535871"/>
                </a:cubicBezTo>
                <a:lnTo>
                  <a:pt x="11303409" y="415400"/>
                </a:lnTo>
                <a:cubicBezTo>
                  <a:pt x="11303409" y="271507"/>
                  <a:pt x="11186760" y="154858"/>
                  <a:pt x="11042867" y="154858"/>
                </a:cubicBezTo>
                <a:lnTo>
                  <a:pt x="1136432" y="154858"/>
                </a:lnTo>
                <a:cubicBezTo>
                  <a:pt x="992539" y="154858"/>
                  <a:pt x="875890" y="271507"/>
                  <a:pt x="875890" y="415400"/>
                </a:cubicBezTo>
                <a:lnTo>
                  <a:pt x="875890" y="535871"/>
                </a:lnTo>
                <a:cubicBezTo>
                  <a:pt x="875890" y="571844"/>
                  <a:pt x="883181" y="606115"/>
                  <a:pt x="896365" y="637286"/>
                </a:cubicBezTo>
                <a:lnTo>
                  <a:pt x="918696" y="678426"/>
                </a:lnTo>
                <a:lnTo>
                  <a:pt x="0" y="678426"/>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Freeform 8"/>
          <p:cNvSpPr/>
          <p:nvPr/>
        </p:nvSpPr>
        <p:spPr>
          <a:xfrm>
            <a:off x="918696" y="678426"/>
            <a:ext cx="10341907" cy="117987"/>
          </a:xfrm>
          <a:custGeom>
            <a:avLst/>
            <a:gdLst>
              <a:gd name="connsiteX0" fmla="*/ 0 w 10341907"/>
              <a:gd name="connsiteY0" fmla="*/ 0 h 117987"/>
              <a:gd name="connsiteX1" fmla="*/ 10341907 w 10341907"/>
              <a:gd name="connsiteY1" fmla="*/ 0 h 117987"/>
              <a:gd name="connsiteX2" fmla="*/ 10340216 w 10341907"/>
              <a:gd name="connsiteY2" fmla="*/ 3116 h 117987"/>
              <a:gd name="connsiteX3" fmla="*/ 10124171 w 10341907"/>
              <a:gd name="connsiteY3" fmla="*/ 117987 h 117987"/>
              <a:gd name="connsiteX4" fmla="*/ 217736 w 10341907"/>
              <a:gd name="connsiteY4" fmla="*/ 117987 h 117987"/>
              <a:gd name="connsiteX5" fmla="*/ 1691 w 10341907"/>
              <a:gd name="connsiteY5" fmla="*/ 3116 h 117987"/>
              <a:gd name="connsiteX6" fmla="*/ 0 w 10341907"/>
              <a:gd name="connsiteY6" fmla="*/ 0 h 117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341907" h="117987">
                <a:moveTo>
                  <a:pt x="0" y="0"/>
                </a:moveTo>
                <a:lnTo>
                  <a:pt x="10341907" y="0"/>
                </a:lnTo>
                <a:lnTo>
                  <a:pt x="10340216" y="3116"/>
                </a:lnTo>
                <a:cubicBezTo>
                  <a:pt x="10293395" y="72421"/>
                  <a:pt x="10214104" y="117987"/>
                  <a:pt x="10124171" y="117987"/>
                </a:cubicBezTo>
                <a:lnTo>
                  <a:pt x="217736" y="117987"/>
                </a:lnTo>
                <a:cubicBezTo>
                  <a:pt x="127803" y="117987"/>
                  <a:pt x="48512" y="72421"/>
                  <a:pt x="1691" y="3116"/>
                </a:cubicBezTo>
                <a:lnTo>
                  <a:pt x="0" y="0"/>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Can 11"/>
          <p:cNvSpPr/>
          <p:nvPr/>
        </p:nvSpPr>
        <p:spPr>
          <a:xfrm>
            <a:off x="-1" y="-2"/>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Can 12"/>
          <p:cNvSpPr/>
          <p:nvPr/>
        </p:nvSpPr>
        <p:spPr>
          <a:xfrm>
            <a:off x="11890372" y="-3"/>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Picture 19"/>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Lst>
          </a:blip>
          <a:stretch>
            <a:fillRect/>
          </a:stretch>
        </p:blipFill>
        <p:spPr>
          <a:xfrm>
            <a:off x="3758516" y="818537"/>
            <a:ext cx="4662268" cy="568104"/>
          </a:xfrm>
          <a:prstGeom prst="rect">
            <a:avLst/>
          </a:prstGeom>
        </p:spPr>
      </p:pic>
      <p:sp>
        <p:nvSpPr>
          <p:cNvPr id="22" name="4-Point Star 21"/>
          <p:cNvSpPr/>
          <p:nvPr/>
        </p:nvSpPr>
        <p:spPr>
          <a:xfrm>
            <a:off x="403270" y="160880"/>
            <a:ext cx="398207" cy="427703"/>
          </a:xfrm>
          <a:prstGeom prst="star4">
            <a:avLst>
              <a:gd name="adj" fmla="val 125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6" name="Picture 25"/>
          <p:cNvPicPr>
            <a:picLocks noChangeAspect="1"/>
          </p:cNvPicPr>
          <p:nvPr/>
        </p:nvPicPr>
        <p:blipFill>
          <a:blip r:embed="rId4"/>
          <a:srcRect l="31230" t="-4849" r="66223" b="100000"/>
          <a:stretch>
            <a:fillRect/>
          </a:stretch>
        </p:blipFill>
        <p:spPr>
          <a:xfrm>
            <a:off x="4346224" y="2521974"/>
            <a:ext cx="225776" cy="180754"/>
          </a:xfrm>
          <a:custGeom>
            <a:avLst/>
            <a:gdLst>
              <a:gd name="connsiteX0" fmla="*/ 0 w 225776"/>
              <a:gd name="connsiteY0" fmla="*/ 0 h 180754"/>
              <a:gd name="connsiteX1" fmla="*/ 225776 w 225776"/>
              <a:gd name="connsiteY1" fmla="*/ 0 h 180754"/>
              <a:gd name="connsiteX2" fmla="*/ 225776 w 225776"/>
              <a:gd name="connsiteY2" fmla="*/ 180754 h 180754"/>
              <a:gd name="connsiteX3" fmla="*/ 0 w 225776"/>
              <a:gd name="connsiteY3" fmla="*/ 180754 h 180754"/>
              <a:gd name="connsiteX4" fmla="*/ 0 w 225776"/>
              <a:gd name="connsiteY4" fmla="*/ 0 h 180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180754">
                <a:moveTo>
                  <a:pt x="0" y="0"/>
                </a:moveTo>
                <a:lnTo>
                  <a:pt x="225776" y="0"/>
                </a:lnTo>
                <a:lnTo>
                  <a:pt x="225776" y="180754"/>
                </a:lnTo>
                <a:lnTo>
                  <a:pt x="0" y="180754"/>
                </a:lnTo>
                <a:lnTo>
                  <a:pt x="0" y="0"/>
                </a:lnTo>
                <a:close/>
              </a:path>
            </a:pathLst>
          </a:custGeom>
        </p:spPr>
      </p:pic>
      <p:pic>
        <p:nvPicPr>
          <p:cNvPr id="23" name="Picture 22"/>
          <p:cNvPicPr>
            <a:picLocks noChangeAspect="1"/>
          </p:cNvPicPr>
          <p:nvPr/>
        </p:nvPicPr>
        <p:blipFill>
          <a:blip r:embed="rId4"/>
          <a:srcRect l="31230" t="100000" r="66223" b="-8896"/>
          <a:stretch>
            <a:fillRect/>
          </a:stretch>
        </p:blipFill>
        <p:spPr>
          <a:xfrm>
            <a:off x="4346224" y="6430297"/>
            <a:ext cx="225776" cy="331600"/>
          </a:xfrm>
          <a:custGeom>
            <a:avLst/>
            <a:gdLst>
              <a:gd name="connsiteX0" fmla="*/ 0 w 225776"/>
              <a:gd name="connsiteY0" fmla="*/ 0 h 331600"/>
              <a:gd name="connsiteX1" fmla="*/ 225776 w 225776"/>
              <a:gd name="connsiteY1" fmla="*/ 0 h 331600"/>
              <a:gd name="connsiteX2" fmla="*/ 225776 w 225776"/>
              <a:gd name="connsiteY2" fmla="*/ 331600 h 331600"/>
              <a:gd name="connsiteX3" fmla="*/ 0 w 225776"/>
              <a:gd name="connsiteY3" fmla="*/ 331600 h 331600"/>
              <a:gd name="connsiteX4" fmla="*/ 0 w 225776"/>
              <a:gd name="connsiteY4" fmla="*/ 0 h 33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331600">
                <a:moveTo>
                  <a:pt x="0" y="0"/>
                </a:moveTo>
                <a:lnTo>
                  <a:pt x="225776" y="0"/>
                </a:lnTo>
                <a:lnTo>
                  <a:pt x="225776" y="331600"/>
                </a:lnTo>
                <a:lnTo>
                  <a:pt x="0" y="331600"/>
                </a:lnTo>
                <a:lnTo>
                  <a:pt x="0" y="0"/>
                </a:lnTo>
                <a:close/>
              </a:path>
            </a:pathLst>
          </a:custGeom>
        </p:spPr>
      </p:pic>
      <p:pic>
        <p:nvPicPr>
          <p:cNvPr id="48" name="Picture 47"/>
          <p:cNvPicPr>
            <a:picLocks noChangeAspect="1"/>
          </p:cNvPicPr>
          <p:nvPr/>
        </p:nvPicPr>
        <p:blipFill>
          <a:blip r:embed="rId5"/>
          <a:srcRect l="-6510" t="67413" r="100000" b="26074"/>
          <a:stretch>
            <a:fillRect/>
          </a:stretch>
        </p:blipFill>
        <p:spPr>
          <a:xfrm>
            <a:off x="801478" y="5987845"/>
            <a:ext cx="590333" cy="442452"/>
          </a:xfrm>
          <a:custGeom>
            <a:avLst/>
            <a:gdLst>
              <a:gd name="connsiteX0" fmla="*/ 0 w 590333"/>
              <a:gd name="connsiteY0" fmla="*/ 0 h 442452"/>
              <a:gd name="connsiteX1" fmla="*/ 590333 w 590333"/>
              <a:gd name="connsiteY1" fmla="*/ 0 h 442452"/>
              <a:gd name="connsiteX2" fmla="*/ 590333 w 590333"/>
              <a:gd name="connsiteY2" fmla="*/ 442452 h 442452"/>
              <a:gd name="connsiteX3" fmla="*/ 0 w 590333"/>
              <a:gd name="connsiteY3" fmla="*/ 442452 h 442452"/>
              <a:gd name="connsiteX4" fmla="*/ 0 w 590333"/>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0333" h="442452">
                <a:moveTo>
                  <a:pt x="0" y="0"/>
                </a:moveTo>
                <a:lnTo>
                  <a:pt x="590333" y="0"/>
                </a:lnTo>
                <a:lnTo>
                  <a:pt x="590333" y="442452"/>
                </a:lnTo>
                <a:lnTo>
                  <a:pt x="0" y="442452"/>
                </a:lnTo>
                <a:lnTo>
                  <a:pt x="0" y="0"/>
                </a:lnTo>
                <a:close/>
              </a:path>
            </a:pathLst>
          </a:custGeom>
        </p:spPr>
      </p:pic>
      <p:pic>
        <p:nvPicPr>
          <p:cNvPr id="47" name="Picture 46"/>
          <p:cNvPicPr>
            <a:picLocks noChangeAspect="1"/>
          </p:cNvPicPr>
          <p:nvPr/>
        </p:nvPicPr>
        <p:blipFill>
          <a:blip r:embed="rId5"/>
          <a:srcRect l="100000" t="67413" r="-7154" b="26074"/>
          <a:stretch>
            <a:fillRect/>
          </a:stretch>
        </p:blipFill>
        <p:spPr>
          <a:xfrm>
            <a:off x="10460296" y="5987845"/>
            <a:ext cx="648778" cy="442452"/>
          </a:xfrm>
          <a:custGeom>
            <a:avLst/>
            <a:gdLst>
              <a:gd name="connsiteX0" fmla="*/ 0 w 648778"/>
              <a:gd name="connsiteY0" fmla="*/ 0 h 442452"/>
              <a:gd name="connsiteX1" fmla="*/ 648778 w 648778"/>
              <a:gd name="connsiteY1" fmla="*/ 0 h 442452"/>
              <a:gd name="connsiteX2" fmla="*/ 648778 w 648778"/>
              <a:gd name="connsiteY2" fmla="*/ 442452 h 442452"/>
              <a:gd name="connsiteX3" fmla="*/ 0 w 648778"/>
              <a:gd name="connsiteY3" fmla="*/ 442452 h 442452"/>
              <a:gd name="connsiteX4" fmla="*/ 0 w 648778"/>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778" h="442452">
                <a:moveTo>
                  <a:pt x="0" y="0"/>
                </a:moveTo>
                <a:lnTo>
                  <a:pt x="648778" y="0"/>
                </a:lnTo>
                <a:lnTo>
                  <a:pt x="648778" y="442452"/>
                </a:lnTo>
                <a:lnTo>
                  <a:pt x="0" y="442452"/>
                </a:lnTo>
                <a:lnTo>
                  <a:pt x="0" y="0"/>
                </a:lnTo>
                <a:close/>
              </a:path>
            </a:pathLst>
          </a:custGeom>
        </p:spPr>
      </p:pic>
      <p:sp>
        <p:nvSpPr>
          <p:cNvPr id="3" name="Rectangle 2"/>
          <p:cNvSpPr/>
          <p:nvPr/>
        </p:nvSpPr>
        <p:spPr>
          <a:xfrm>
            <a:off x="3776483" y="155204"/>
            <a:ext cx="461363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THỰC HÀNH TIẾNG VIỆT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Rectangle 5"/>
          <p:cNvSpPr/>
          <p:nvPr/>
        </p:nvSpPr>
        <p:spPr>
          <a:xfrm>
            <a:off x="4275438" y="810722"/>
            <a:ext cx="4228980" cy="522259"/>
          </a:xfrm>
          <a:prstGeom prst="rect">
            <a:avLst/>
          </a:prstGeom>
        </p:spPr>
        <p:txBody>
          <a:bodyPr wrap="square">
            <a:spAutoFit/>
          </a:bodyPr>
          <a:lstStyle/>
          <a:p>
            <a:pPr marL="0" marR="0" lvl="0" indent="0" algn="l" defTabSz="914400" rtl="0" eaLnBrk="1" fontAlgn="auto" latinLnBrk="0" hangingPunct="1">
              <a:lnSpc>
                <a:spcPct val="107000"/>
              </a:lnSpc>
              <a:spcBef>
                <a:spcPts val="0"/>
              </a:spcBef>
              <a:spcAft>
                <a:spcPts val="0"/>
              </a:spcAft>
              <a:buClrTx/>
              <a:buSzTx/>
              <a:buFontTx/>
              <a:buNone/>
              <a:tabLst>
                <a:tab pos="1386840" algn="l"/>
              </a:tabLst>
              <a:defRPr/>
            </a:pPr>
            <a:r>
              <a:rPr kumimoji="0" lang="vi-VN" sz="2800" b="1" i="0" u="none" strike="noStrike" kern="1200" cap="none" spc="0" normalizeH="0" baseline="0" noProof="0" dirty="0">
                <a:ln>
                  <a:noFill/>
                </a:ln>
                <a:solidFill>
                  <a:srgbClr val="0000FF"/>
                </a:solidFill>
                <a:effectLst/>
                <a:uLnTx/>
                <a:uFillTx/>
                <a:latin typeface="Times New Roman" panose="02020603050405020304" pitchFamily="18" charset="0"/>
                <a:ea typeface="MS Mincho"/>
                <a:cs typeface="Times New Roman" panose="02020603050405020304" pitchFamily="18" charset="0"/>
              </a:rPr>
              <a:t>I. Các kiểu câu ghép</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Hộp Văn bản 3">
            <a:extLst>
              <a:ext uri="{FF2B5EF4-FFF2-40B4-BE49-F238E27FC236}">
                <a16:creationId xmlns:a16="http://schemas.microsoft.com/office/drawing/2014/main" id="{55DBDC62-0641-27D6-E442-4DE824EDEB9E}"/>
              </a:ext>
            </a:extLst>
          </p:cNvPr>
          <p:cNvSpPr txBox="1"/>
          <p:nvPr/>
        </p:nvSpPr>
        <p:spPr>
          <a:xfrm>
            <a:off x="602372" y="1565268"/>
            <a:ext cx="10988265" cy="4401205"/>
          </a:xfrm>
          <a:prstGeom prst="rect">
            <a:avLst/>
          </a:prstGeom>
          <a:noFill/>
        </p:spPr>
        <p:txBody>
          <a:bodyPr wrap="square">
            <a:spAutoFit/>
          </a:bodyPr>
          <a:lstStyle/>
          <a:p>
            <a:pPr marL="514350" indent="-514350" algn="just">
              <a:buAutoNum type="arabicPeriod"/>
            </a:pPr>
            <a:r>
              <a:rPr lang="vi-VN" sz="2800" b="1" dirty="0">
                <a:effectLst/>
                <a:latin typeface="Times New Roman" panose="02020603050405020304" pitchFamily="18" charset="0"/>
                <a:ea typeface="Arial" panose="020B0604020202020204" pitchFamily="34" charset="0"/>
                <a:cs typeface="Times New Roman" panose="02020603050405020304" pitchFamily="18" charset="0"/>
              </a:rPr>
              <a:t>Câu ghép đẳng lập</a:t>
            </a:r>
            <a:endParaRPr lang="vi-VN" sz="2800" b="1" dirty="0">
              <a:latin typeface="VNI-Times"/>
              <a:ea typeface="Arial" panose="020B0604020202020204" pitchFamily="34" charset="0"/>
              <a:cs typeface="Times New Roman" panose="02020603050405020304" pitchFamily="18" charset="0"/>
            </a:endParaRPr>
          </a:p>
          <a:p>
            <a:pPr algn="just"/>
            <a:r>
              <a:rPr lang="vi-VN" sz="2800" b="1" spc="0" dirty="0">
                <a:effectLst/>
                <a:latin typeface="VNI-Times"/>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Những</a:t>
            </a:r>
            <a:r>
              <a:rPr lang="vi-VN" sz="2800" spc="-8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quan</a:t>
            </a:r>
            <a:r>
              <a:rPr lang="vi-VN" sz="2800" spc="-7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hệ</a:t>
            </a:r>
            <a:r>
              <a:rPr lang="vi-VN" sz="2800" spc="-7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ý</a:t>
            </a:r>
            <a:r>
              <a:rPr lang="vi-VN" sz="2800" spc="-8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nghĩa</a:t>
            </a:r>
            <a:r>
              <a:rPr lang="vi-VN" sz="2800" spc="-7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thường gặp giữa các vế của câu ghép đẳng lập là: quan hệ thời gian, </a:t>
            </a:r>
            <a:r>
              <a:rPr lang="vi-VN" sz="2800" spc="-10" dirty="0">
                <a:effectLst/>
                <a:latin typeface="Times New Roman" panose="02020603050405020304" pitchFamily="18" charset="0"/>
                <a:ea typeface="Arial" panose="020B0604020202020204" pitchFamily="34" charset="0"/>
                <a:cs typeface="Times New Roman" panose="02020603050405020304" pitchFamily="18" charset="0"/>
              </a:rPr>
              <a:t>quan</a:t>
            </a:r>
            <a:r>
              <a:rPr lang="vi-VN" sz="2800" spc="-7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10" dirty="0">
                <a:effectLst/>
                <a:latin typeface="Times New Roman" panose="02020603050405020304" pitchFamily="18" charset="0"/>
                <a:ea typeface="Arial" panose="020B0604020202020204" pitchFamily="34" charset="0"/>
                <a:cs typeface="Times New Roman" panose="02020603050405020304" pitchFamily="18" charset="0"/>
              </a:rPr>
              <a:t>hệ</a:t>
            </a:r>
            <a:r>
              <a:rPr lang="vi-VN" sz="2800"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10" dirty="0">
                <a:effectLst/>
                <a:latin typeface="Times New Roman" panose="02020603050405020304" pitchFamily="18" charset="0"/>
                <a:ea typeface="Arial" panose="020B0604020202020204" pitchFamily="34" charset="0"/>
                <a:cs typeface="Times New Roman" panose="02020603050405020304" pitchFamily="18" charset="0"/>
              </a:rPr>
              <a:t>tương</a:t>
            </a:r>
            <a:r>
              <a:rPr lang="vi-VN" sz="2800"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10" dirty="0">
                <a:effectLst/>
                <a:latin typeface="Times New Roman" panose="02020603050405020304" pitchFamily="18" charset="0"/>
                <a:ea typeface="Arial" panose="020B0604020202020204" pitchFamily="34" charset="0"/>
                <a:cs typeface="Times New Roman" panose="02020603050405020304" pitchFamily="18" charset="0"/>
              </a:rPr>
              <a:t>phản,</a:t>
            </a:r>
            <a:r>
              <a:rPr lang="vi-VN" sz="2800" spc="-7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10" dirty="0">
                <a:effectLst/>
                <a:latin typeface="Times New Roman" panose="02020603050405020304" pitchFamily="18" charset="0"/>
                <a:ea typeface="Arial" panose="020B0604020202020204" pitchFamily="34" charset="0"/>
                <a:cs typeface="Times New Roman" panose="02020603050405020304" pitchFamily="18" charset="0"/>
              </a:rPr>
              <a:t>quan</a:t>
            </a:r>
            <a:r>
              <a:rPr lang="vi-VN" sz="2800"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10" dirty="0">
                <a:effectLst/>
                <a:latin typeface="Times New Roman" panose="02020603050405020304" pitchFamily="18" charset="0"/>
                <a:ea typeface="Arial" panose="020B0604020202020204" pitchFamily="34" charset="0"/>
                <a:cs typeface="Times New Roman" panose="02020603050405020304" pitchFamily="18" charset="0"/>
              </a:rPr>
              <a:t>hệ</a:t>
            </a:r>
            <a:r>
              <a:rPr lang="vi-VN" sz="2800"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10" dirty="0">
                <a:effectLst/>
                <a:latin typeface="Times New Roman" panose="02020603050405020304" pitchFamily="18" charset="0"/>
                <a:ea typeface="Arial" panose="020B0604020202020204" pitchFamily="34" charset="0"/>
                <a:cs typeface="Times New Roman" panose="02020603050405020304" pitchFamily="18" charset="0"/>
              </a:rPr>
              <a:t>lựa chọn,…</a:t>
            </a:r>
            <a:endParaRPr lang="vi-VN" sz="2800" dirty="0">
              <a:latin typeface="VNI-Times"/>
              <a:ea typeface="Arial" panose="020B0604020202020204" pitchFamily="34" charset="0"/>
              <a:cs typeface="Times New Roman" panose="02020603050405020304" pitchFamily="18" charset="0"/>
            </a:endParaRPr>
          </a:p>
          <a:p>
            <a:pPr algn="just"/>
            <a:r>
              <a:rPr lang="vi-VN" sz="2800" spc="0" dirty="0">
                <a:effectLst/>
                <a:latin typeface="VNI-Times"/>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Phương</a:t>
            </a:r>
            <a:r>
              <a:rPr lang="vi-VN" sz="2800" spc="-7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tiện</a:t>
            </a:r>
            <a:r>
              <a:rPr lang="vi-VN" sz="2800" spc="-7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ngôn</a:t>
            </a:r>
            <a:r>
              <a:rPr lang="vi-VN" sz="2800" spc="-7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ngữ</a:t>
            </a:r>
            <a:r>
              <a:rPr lang="vi-VN" sz="2800" spc="-7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chủ</a:t>
            </a:r>
            <a:r>
              <a:rPr lang="vi-VN" sz="2800" spc="-7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yếu được</a:t>
            </a:r>
            <a:r>
              <a:rPr lang="vi-VN" sz="2800" spc="-8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dùng</a:t>
            </a:r>
            <a:r>
              <a:rPr lang="vi-VN" sz="2800" spc="-7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để</a:t>
            </a:r>
            <a:r>
              <a:rPr lang="vi-VN" sz="2800" spc="-7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nối</a:t>
            </a:r>
            <a:r>
              <a:rPr lang="vi-VN" sz="2800" spc="-8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các</a:t>
            </a:r>
            <a:r>
              <a:rPr lang="vi-VN" sz="2800" spc="-7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vế</a:t>
            </a:r>
            <a:r>
              <a:rPr lang="vi-VN" sz="2800" spc="-7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của</a:t>
            </a:r>
            <a:r>
              <a:rPr lang="vi-VN" sz="2800" spc="-7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câu ghép</a:t>
            </a:r>
            <a:r>
              <a:rPr lang="vi-VN" sz="2800" spc="-4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đẳng</a:t>
            </a:r>
            <a:r>
              <a:rPr lang="vi-VN" sz="2800" spc="-4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lập</a:t>
            </a:r>
            <a:r>
              <a:rPr lang="vi-VN" sz="2800" spc="-4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là</a:t>
            </a:r>
            <a:r>
              <a:rPr lang="vi-VN" sz="2800" spc="-4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kết</a:t>
            </a:r>
            <a:r>
              <a:rPr lang="vi-VN" sz="2800" spc="-4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từ</a:t>
            </a:r>
            <a:r>
              <a:rPr lang="vi-VN" sz="2800" spc="-4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hoặc</a:t>
            </a:r>
            <a:r>
              <a:rPr lang="vi-VN" sz="2800" spc="-4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cặp từ hô ứng.</a:t>
            </a:r>
            <a:endParaRPr lang="vi-VN" sz="2800" spc="0" dirty="0">
              <a:effectLst/>
              <a:latin typeface="VNI-Times"/>
              <a:ea typeface="Arial" panose="020B0604020202020204" pitchFamily="34" charset="0"/>
              <a:cs typeface="Times New Roman" panose="02020603050405020304" pitchFamily="18" charset="0"/>
            </a:endParaRPr>
          </a:p>
          <a:p>
            <a:pPr marR="42545" algn="just">
              <a:spcAft>
                <a:spcPts val="0"/>
              </a:spcAft>
              <a:tabLst>
                <a:tab pos="158750" algn="l"/>
              </a:tabLst>
            </a:pPr>
            <a:r>
              <a:rPr lang="vi-VN" sz="2800" b="1" dirty="0">
                <a:effectLst/>
                <a:latin typeface="Times New Roman" panose="02020603050405020304" pitchFamily="18" charset="0"/>
                <a:ea typeface="Arial" panose="020B0604020202020204" pitchFamily="34" charset="0"/>
                <a:cs typeface="Times New Roman" panose="02020603050405020304" pitchFamily="18" charset="0"/>
              </a:rPr>
              <a:t>Chẳng hạn:</a:t>
            </a:r>
            <a:endParaRPr lang="vi-VN" sz="2800" dirty="0">
              <a:effectLst/>
              <a:latin typeface="VNI-Times"/>
              <a:ea typeface="Times New Roman" panose="02020603050405020304" pitchFamily="18" charset="0"/>
              <a:cs typeface="Times New Roman" panose="02020603050405020304" pitchFamily="18" charset="0"/>
            </a:endParaRPr>
          </a:p>
          <a:p>
            <a:pPr marL="50800" marR="42545" algn="just">
              <a:spcAft>
                <a:spcPts val="0"/>
              </a:spcAft>
              <a:tabLst>
                <a:tab pos="158750" algn="l"/>
              </a:tabLst>
            </a:pPr>
            <a:r>
              <a:rPr lang="vi-VN" sz="280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-Câu ghép đẳng lập: thể hiện sự đồng nhất giữa các thành phần.</a:t>
            </a:r>
            <a:endParaRPr lang="vi-VN" sz="2800" dirty="0">
              <a:effectLst/>
              <a:latin typeface="VNI-Times"/>
              <a:ea typeface="Times New Roman" panose="02020603050405020304" pitchFamily="18" charset="0"/>
              <a:cs typeface="Times New Roman" panose="02020603050405020304" pitchFamily="18" charset="0"/>
            </a:endParaRPr>
          </a:p>
          <a:p>
            <a:pPr marL="50800" marR="42545" algn="just">
              <a:spcAft>
                <a:spcPts val="0"/>
              </a:spcAft>
              <a:tabLst>
                <a:tab pos="158750" algn="l"/>
              </a:tabLst>
            </a:pPr>
            <a:r>
              <a:rPr lang="vi-VN" sz="280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Ví dụ</a:t>
            </a:r>
            <a:r>
              <a:rPr lang="vi-VN" sz="280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Hôm nay trời mưa, chúng tôi ở nhà</a:t>
            </a:r>
            <a:r>
              <a:rPr lang="vi-VN" sz="280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endParaRPr lang="vi-VN" sz="2800" dirty="0">
              <a:effectLst/>
              <a:latin typeface="VNI-Times"/>
              <a:ea typeface="Times New Roman" panose="02020603050405020304" pitchFamily="18" charset="0"/>
              <a:cs typeface="Times New Roman" panose="02020603050405020304" pitchFamily="18" charset="0"/>
            </a:endParaRPr>
          </a:p>
          <a:p>
            <a:pPr marL="50800" marR="42545" algn="just">
              <a:spcAft>
                <a:spcPts val="0"/>
              </a:spcAft>
              <a:tabLst>
                <a:tab pos="158750" algn="l"/>
              </a:tabLst>
            </a:pPr>
            <a:r>
              <a:rPr lang="vi-VN" sz="280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-Câu ghép liên tiếp: thể hiện trình tự diễn biến của các sự việc. </a:t>
            </a:r>
            <a:endParaRPr lang="vi-VN" sz="2800" dirty="0">
              <a:effectLst/>
              <a:latin typeface="VNI-Times"/>
              <a:ea typeface="Times New Roman" panose="02020603050405020304" pitchFamily="18" charset="0"/>
              <a:cs typeface="Times New Roman" panose="02020603050405020304" pitchFamily="18" charset="0"/>
            </a:endParaRPr>
          </a:p>
          <a:p>
            <a:pPr marL="50800" marR="42545" algn="just">
              <a:spcAft>
                <a:spcPts val="0"/>
              </a:spcAft>
              <a:tabLst>
                <a:tab pos="158750" algn="l"/>
              </a:tabLst>
            </a:pPr>
            <a:r>
              <a:rPr lang="vi-VN" sz="2800" b="1"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Ví dụ</a:t>
            </a:r>
            <a:r>
              <a:rPr lang="vi-VN" sz="280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Chúng tôi đi học, sau đó đi ăn trưa cùng nhau.</a:t>
            </a:r>
            <a:endParaRPr lang="vi-VN" sz="2800" dirty="0">
              <a:effectLst/>
              <a:latin typeface="VNI-Times"/>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3994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 calcmode="lin" valueType="num">
                                      <p:cBhvr additive="base">
                                        <p:cTn id="14"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6" presetID="2" presetClass="entr" presetSubtype="4" fill="hold" nodeType="with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 calcmode="lin" valueType="num">
                                      <p:cBhvr additive="base">
                                        <p:cTn id="18"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anim calcmode="lin" valueType="num">
                                      <p:cBhvr additive="base">
                                        <p:cTn id="24"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4">
                                            <p:txEl>
                                              <p:pRg st="4" end="4"/>
                                            </p:txEl>
                                          </p:spTgt>
                                        </p:tgtEl>
                                        <p:attrNameLst>
                                          <p:attrName>style.visibility</p:attrName>
                                        </p:attrNameLst>
                                      </p:cBhvr>
                                      <p:to>
                                        <p:strVal val="visible"/>
                                      </p:to>
                                    </p:set>
                                    <p:anim calcmode="lin" valueType="num">
                                      <p:cBhvr additive="base">
                                        <p:cTn id="28"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4">
                                            <p:txEl>
                                              <p:pRg st="5" end="5"/>
                                            </p:txEl>
                                          </p:spTgt>
                                        </p:tgtEl>
                                        <p:attrNameLst>
                                          <p:attrName>style.visibility</p:attrName>
                                        </p:attrNameLst>
                                      </p:cBhvr>
                                      <p:to>
                                        <p:strVal val="visible"/>
                                      </p:to>
                                    </p:set>
                                    <p:animEffect transition="in" filter="barn(inVertical)">
                                      <p:cBhvr>
                                        <p:cTn id="34" dur="500"/>
                                        <p:tgtEl>
                                          <p:spTgt spid="4">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4">
                                            <p:txEl>
                                              <p:pRg st="6" end="6"/>
                                            </p:txEl>
                                          </p:spTgt>
                                        </p:tgtEl>
                                        <p:attrNameLst>
                                          <p:attrName>style.visibility</p:attrName>
                                        </p:attrNameLst>
                                      </p:cBhvr>
                                      <p:to>
                                        <p:strVal val="visible"/>
                                      </p:to>
                                    </p:set>
                                    <p:animEffect transition="in" filter="fade">
                                      <p:cBhvr>
                                        <p:cTn id="39" dur="1000"/>
                                        <p:tgtEl>
                                          <p:spTgt spid="4">
                                            <p:txEl>
                                              <p:pRg st="6" end="6"/>
                                            </p:txEl>
                                          </p:spTgt>
                                        </p:tgtEl>
                                      </p:cBhvr>
                                    </p:animEffect>
                                    <p:anim calcmode="lin" valueType="num">
                                      <p:cBhvr>
                                        <p:cTn id="40"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4">
                                            <p:txEl>
                                              <p:pRg st="6" end="6"/>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4">
                                            <p:txEl>
                                              <p:pRg st="7" end="7"/>
                                            </p:txEl>
                                          </p:spTgt>
                                        </p:tgtEl>
                                        <p:attrNameLst>
                                          <p:attrName>style.visibility</p:attrName>
                                        </p:attrNameLst>
                                      </p:cBhvr>
                                      <p:to>
                                        <p:strVal val="visible"/>
                                      </p:to>
                                    </p:set>
                                    <p:animEffect transition="in" filter="fade">
                                      <p:cBhvr>
                                        <p:cTn id="44" dur="1000"/>
                                        <p:tgtEl>
                                          <p:spTgt spid="4">
                                            <p:txEl>
                                              <p:pRg st="7" end="7"/>
                                            </p:txEl>
                                          </p:spTgt>
                                        </p:tgtEl>
                                      </p:cBhvr>
                                    </p:animEffect>
                                    <p:anim calcmode="lin" valueType="num">
                                      <p:cBhvr>
                                        <p:cTn id="45"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ame 4"/>
          <p:cNvSpPr/>
          <p:nvPr/>
        </p:nvSpPr>
        <p:spPr>
          <a:xfrm>
            <a:off x="331122" y="1028700"/>
            <a:ext cx="11517055" cy="5545394"/>
          </a:xfrm>
          <a:prstGeom prst="frame">
            <a:avLst>
              <a:gd name="adj1" fmla="val 1596"/>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path path="circle">
              <a:fillToRect r="100000" b="100000"/>
            </a:path>
            <a:tileRect l="-100000" t="-100000"/>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10"/>
          <p:cNvSpPr/>
          <p:nvPr/>
        </p:nvSpPr>
        <p:spPr>
          <a:xfrm>
            <a:off x="889200" y="154858"/>
            <a:ext cx="10427519" cy="523568"/>
          </a:xfrm>
          <a:custGeom>
            <a:avLst/>
            <a:gdLst>
              <a:gd name="connsiteX0" fmla="*/ 260542 w 10427519"/>
              <a:gd name="connsiteY0" fmla="*/ 0 h 523568"/>
              <a:gd name="connsiteX1" fmla="*/ 10166977 w 10427519"/>
              <a:gd name="connsiteY1" fmla="*/ 0 h 523568"/>
              <a:gd name="connsiteX2" fmla="*/ 10427519 w 10427519"/>
              <a:gd name="connsiteY2" fmla="*/ 260542 h 523568"/>
              <a:gd name="connsiteX3" fmla="*/ 10427519 w 10427519"/>
              <a:gd name="connsiteY3" fmla="*/ 381013 h 523568"/>
              <a:gd name="connsiteX4" fmla="*/ 10407044 w 10427519"/>
              <a:gd name="connsiteY4" fmla="*/ 482428 h 523568"/>
              <a:gd name="connsiteX5" fmla="*/ 10384713 w 10427519"/>
              <a:gd name="connsiteY5" fmla="*/ 523568 h 523568"/>
              <a:gd name="connsiteX6" fmla="*/ 42806 w 10427519"/>
              <a:gd name="connsiteY6" fmla="*/ 523568 h 523568"/>
              <a:gd name="connsiteX7" fmla="*/ 20475 w 10427519"/>
              <a:gd name="connsiteY7" fmla="*/ 482428 h 523568"/>
              <a:gd name="connsiteX8" fmla="*/ 0 w 10427519"/>
              <a:gd name="connsiteY8" fmla="*/ 381013 h 523568"/>
              <a:gd name="connsiteX9" fmla="*/ 0 w 10427519"/>
              <a:gd name="connsiteY9" fmla="*/ 260542 h 523568"/>
              <a:gd name="connsiteX10" fmla="*/ 260542 w 10427519"/>
              <a:gd name="connsiteY10" fmla="*/ 0 h 5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427519" h="523568">
                <a:moveTo>
                  <a:pt x="260542" y="0"/>
                </a:moveTo>
                <a:lnTo>
                  <a:pt x="10166977" y="0"/>
                </a:lnTo>
                <a:cubicBezTo>
                  <a:pt x="10310870" y="0"/>
                  <a:pt x="10427519" y="116649"/>
                  <a:pt x="10427519" y="260542"/>
                </a:cubicBezTo>
                <a:lnTo>
                  <a:pt x="10427519" y="381013"/>
                </a:lnTo>
                <a:cubicBezTo>
                  <a:pt x="10427519" y="416986"/>
                  <a:pt x="10420228" y="451257"/>
                  <a:pt x="10407044" y="482428"/>
                </a:cubicBezTo>
                <a:lnTo>
                  <a:pt x="10384713" y="523568"/>
                </a:lnTo>
                <a:lnTo>
                  <a:pt x="42806" y="523568"/>
                </a:lnTo>
                <a:lnTo>
                  <a:pt x="20475" y="482428"/>
                </a:lnTo>
                <a:cubicBezTo>
                  <a:pt x="7291" y="451257"/>
                  <a:pt x="0" y="416986"/>
                  <a:pt x="0" y="381013"/>
                </a:cubicBezTo>
                <a:lnTo>
                  <a:pt x="0" y="260542"/>
                </a:lnTo>
                <a:cubicBezTo>
                  <a:pt x="0" y="116649"/>
                  <a:pt x="116649" y="0"/>
                  <a:pt x="260542" y="0"/>
                </a:cubicBez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9"/>
          <p:cNvSpPr/>
          <p:nvPr/>
        </p:nvSpPr>
        <p:spPr>
          <a:xfrm>
            <a:off x="-1" y="-1"/>
            <a:ext cx="12192000" cy="678426"/>
          </a:xfrm>
          <a:custGeom>
            <a:avLst/>
            <a:gdLst>
              <a:gd name="connsiteX0" fmla="*/ 0 w 12192000"/>
              <a:gd name="connsiteY0" fmla="*/ 0 h 678426"/>
              <a:gd name="connsiteX1" fmla="*/ 12192000 w 12192000"/>
              <a:gd name="connsiteY1" fmla="*/ 0 h 678426"/>
              <a:gd name="connsiteX2" fmla="*/ 12192000 w 12192000"/>
              <a:gd name="connsiteY2" fmla="*/ 678426 h 678426"/>
              <a:gd name="connsiteX3" fmla="*/ 11260603 w 12192000"/>
              <a:gd name="connsiteY3" fmla="*/ 678426 h 678426"/>
              <a:gd name="connsiteX4" fmla="*/ 11282934 w 12192000"/>
              <a:gd name="connsiteY4" fmla="*/ 637286 h 678426"/>
              <a:gd name="connsiteX5" fmla="*/ 11303409 w 12192000"/>
              <a:gd name="connsiteY5" fmla="*/ 535871 h 678426"/>
              <a:gd name="connsiteX6" fmla="*/ 11303409 w 12192000"/>
              <a:gd name="connsiteY6" fmla="*/ 415400 h 678426"/>
              <a:gd name="connsiteX7" fmla="*/ 11042867 w 12192000"/>
              <a:gd name="connsiteY7" fmla="*/ 154858 h 678426"/>
              <a:gd name="connsiteX8" fmla="*/ 1136432 w 12192000"/>
              <a:gd name="connsiteY8" fmla="*/ 154858 h 678426"/>
              <a:gd name="connsiteX9" fmla="*/ 875890 w 12192000"/>
              <a:gd name="connsiteY9" fmla="*/ 415400 h 678426"/>
              <a:gd name="connsiteX10" fmla="*/ 875890 w 12192000"/>
              <a:gd name="connsiteY10" fmla="*/ 535871 h 678426"/>
              <a:gd name="connsiteX11" fmla="*/ 896365 w 12192000"/>
              <a:gd name="connsiteY11" fmla="*/ 637286 h 678426"/>
              <a:gd name="connsiteX12" fmla="*/ 918696 w 12192000"/>
              <a:gd name="connsiteY12" fmla="*/ 678426 h 678426"/>
              <a:gd name="connsiteX13" fmla="*/ 0 w 12192000"/>
              <a:gd name="connsiteY13" fmla="*/ 678426 h 678426"/>
              <a:gd name="connsiteX14" fmla="*/ 0 w 12192000"/>
              <a:gd name="connsiteY14" fmla="*/ 0 h 678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192000" h="678426">
                <a:moveTo>
                  <a:pt x="0" y="0"/>
                </a:moveTo>
                <a:lnTo>
                  <a:pt x="12192000" y="0"/>
                </a:lnTo>
                <a:lnTo>
                  <a:pt x="12192000" y="678426"/>
                </a:lnTo>
                <a:lnTo>
                  <a:pt x="11260603" y="678426"/>
                </a:lnTo>
                <a:lnTo>
                  <a:pt x="11282934" y="637286"/>
                </a:lnTo>
                <a:cubicBezTo>
                  <a:pt x="11296118" y="606115"/>
                  <a:pt x="11303409" y="571844"/>
                  <a:pt x="11303409" y="535871"/>
                </a:cubicBezTo>
                <a:lnTo>
                  <a:pt x="11303409" y="415400"/>
                </a:lnTo>
                <a:cubicBezTo>
                  <a:pt x="11303409" y="271507"/>
                  <a:pt x="11186760" y="154858"/>
                  <a:pt x="11042867" y="154858"/>
                </a:cubicBezTo>
                <a:lnTo>
                  <a:pt x="1136432" y="154858"/>
                </a:lnTo>
                <a:cubicBezTo>
                  <a:pt x="992539" y="154858"/>
                  <a:pt x="875890" y="271507"/>
                  <a:pt x="875890" y="415400"/>
                </a:cubicBezTo>
                <a:lnTo>
                  <a:pt x="875890" y="535871"/>
                </a:lnTo>
                <a:cubicBezTo>
                  <a:pt x="875890" y="571844"/>
                  <a:pt x="883181" y="606115"/>
                  <a:pt x="896365" y="637286"/>
                </a:cubicBezTo>
                <a:lnTo>
                  <a:pt x="918696" y="678426"/>
                </a:lnTo>
                <a:lnTo>
                  <a:pt x="0" y="678426"/>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Freeform 8"/>
          <p:cNvSpPr/>
          <p:nvPr/>
        </p:nvSpPr>
        <p:spPr>
          <a:xfrm>
            <a:off x="918696" y="678426"/>
            <a:ext cx="10341907" cy="117987"/>
          </a:xfrm>
          <a:custGeom>
            <a:avLst/>
            <a:gdLst>
              <a:gd name="connsiteX0" fmla="*/ 0 w 10341907"/>
              <a:gd name="connsiteY0" fmla="*/ 0 h 117987"/>
              <a:gd name="connsiteX1" fmla="*/ 10341907 w 10341907"/>
              <a:gd name="connsiteY1" fmla="*/ 0 h 117987"/>
              <a:gd name="connsiteX2" fmla="*/ 10340216 w 10341907"/>
              <a:gd name="connsiteY2" fmla="*/ 3116 h 117987"/>
              <a:gd name="connsiteX3" fmla="*/ 10124171 w 10341907"/>
              <a:gd name="connsiteY3" fmla="*/ 117987 h 117987"/>
              <a:gd name="connsiteX4" fmla="*/ 217736 w 10341907"/>
              <a:gd name="connsiteY4" fmla="*/ 117987 h 117987"/>
              <a:gd name="connsiteX5" fmla="*/ 1691 w 10341907"/>
              <a:gd name="connsiteY5" fmla="*/ 3116 h 117987"/>
              <a:gd name="connsiteX6" fmla="*/ 0 w 10341907"/>
              <a:gd name="connsiteY6" fmla="*/ 0 h 117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341907" h="117987">
                <a:moveTo>
                  <a:pt x="0" y="0"/>
                </a:moveTo>
                <a:lnTo>
                  <a:pt x="10341907" y="0"/>
                </a:lnTo>
                <a:lnTo>
                  <a:pt x="10340216" y="3116"/>
                </a:lnTo>
                <a:cubicBezTo>
                  <a:pt x="10293395" y="72421"/>
                  <a:pt x="10214104" y="117987"/>
                  <a:pt x="10124171" y="117987"/>
                </a:cubicBezTo>
                <a:lnTo>
                  <a:pt x="217736" y="117987"/>
                </a:lnTo>
                <a:cubicBezTo>
                  <a:pt x="127803" y="117987"/>
                  <a:pt x="48512" y="72421"/>
                  <a:pt x="1691" y="3116"/>
                </a:cubicBezTo>
                <a:lnTo>
                  <a:pt x="0" y="0"/>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Can 11"/>
          <p:cNvSpPr/>
          <p:nvPr/>
        </p:nvSpPr>
        <p:spPr>
          <a:xfrm>
            <a:off x="-1" y="-2"/>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Can 12"/>
          <p:cNvSpPr/>
          <p:nvPr/>
        </p:nvSpPr>
        <p:spPr>
          <a:xfrm>
            <a:off x="11890372" y="-3"/>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Picture 19"/>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Lst>
          </a:blip>
          <a:stretch>
            <a:fillRect/>
          </a:stretch>
        </p:blipFill>
        <p:spPr>
          <a:xfrm>
            <a:off x="3758516" y="818537"/>
            <a:ext cx="4662268" cy="568104"/>
          </a:xfrm>
          <a:prstGeom prst="rect">
            <a:avLst/>
          </a:prstGeom>
        </p:spPr>
      </p:pic>
      <p:sp>
        <p:nvSpPr>
          <p:cNvPr id="22" name="4-Point Star 21"/>
          <p:cNvSpPr/>
          <p:nvPr/>
        </p:nvSpPr>
        <p:spPr>
          <a:xfrm>
            <a:off x="403270" y="160880"/>
            <a:ext cx="398207" cy="427703"/>
          </a:xfrm>
          <a:prstGeom prst="star4">
            <a:avLst>
              <a:gd name="adj" fmla="val 125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6" name="Picture 25"/>
          <p:cNvPicPr>
            <a:picLocks noChangeAspect="1"/>
          </p:cNvPicPr>
          <p:nvPr/>
        </p:nvPicPr>
        <p:blipFill>
          <a:blip r:embed="rId4"/>
          <a:srcRect l="31230" t="-4849" r="66223" b="100000"/>
          <a:stretch>
            <a:fillRect/>
          </a:stretch>
        </p:blipFill>
        <p:spPr>
          <a:xfrm>
            <a:off x="4346224" y="2521974"/>
            <a:ext cx="225776" cy="180754"/>
          </a:xfrm>
          <a:custGeom>
            <a:avLst/>
            <a:gdLst>
              <a:gd name="connsiteX0" fmla="*/ 0 w 225776"/>
              <a:gd name="connsiteY0" fmla="*/ 0 h 180754"/>
              <a:gd name="connsiteX1" fmla="*/ 225776 w 225776"/>
              <a:gd name="connsiteY1" fmla="*/ 0 h 180754"/>
              <a:gd name="connsiteX2" fmla="*/ 225776 w 225776"/>
              <a:gd name="connsiteY2" fmla="*/ 180754 h 180754"/>
              <a:gd name="connsiteX3" fmla="*/ 0 w 225776"/>
              <a:gd name="connsiteY3" fmla="*/ 180754 h 180754"/>
              <a:gd name="connsiteX4" fmla="*/ 0 w 225776"/>
              <a:gd name="connsiteY4" fmla="*/ 0 h 180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180754">
                <a:moveTo>
                  <a:pt x="0" y="0"/>
                </a:moveTo>
                <a:lnTo>
                  <a:pt x="225776" y="0"/>
                </a:lnTo>
                <a:lnTo>
                  <a:pt x="225776" y="180754"/>
                </a:lnTo>
                <a:lnTo>
                  <a:pt x="0" y="180754"/>
                </a:lnTo>
                <a:lnTo>
                  <a:pt x="0" y="0"/>
                </a:lnTo>
                <a:close/>
              </a:path>
            </a:pathLst>
          </a:custGeom>
        </p:spPr>
      </p:pic>
      <p:pic>
        <p:nvPicPr>
          <p:cNvPr id="23" name="Picture 22"/>
          <p:cNvPicPr>
            <a:picLocks noChangeAspect="1"/>
          </p:cNvPicPr>
          <p:nvPr/>
        </p:nvPicPr>
        <p:blipFill>
          <a:blip r:embed="rId4"/>
          <a:srcRect l="31230" t="100000" r="66223" b="-8896"/>
          <a:stretch>
            <a:fillRect/>
          </a:stretch>
        </p:blipFill>
        <p:spPr>
          <a:xfrm>
            <a:off x="4346224" y="6430297"/>
            <a:ext cx="225776" cy="331600"/>
          </a:xfrm>
          <a:custGeom>
            <a:avLst/>
            <a:gdLst>
              <a:gd name="connsiteX0" fmla="*/ 0 w 225776"/>
              <a:gd name="connsiteY0" fmla="*/ 0 h 331600"/>
              <a:gd name="connsiteX1" fmla="*/ 225776 w 225776"/>
              <a:gd name="connsiteY1" fmla="*/ 0 h 331600"/>
              <a:gd name="connsiteX2" fmla="*/ 225776 w 225776"/>
              <a:gd name="connsiteY2" fmla="*/ 331600 h 331600"/>
              <a:gd name="connsiteX3" fmla="*/ 0 w 225776"/>
              <a:gd name="connsiteY3" fmla="*/ 331600 h 331600"/>
              <a:gd name="connsiteX4" fmla="*/ 0 w 225776"/>
              <a:gd name="connsiteY4" fmla="*/ 0 h 33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331600">
                <a:moveTo>
                  <a:pt x="0" y="0"/>
                </a:moveTo>
                <a:lnTo>
                  <a:pt x="225776" y="0"/>
                </a:lnTo>
                <a:lnTo>
                  <a:pt x="225776" y="331600"/>
                </a:lnTo>
                <a:lnTo>
                  <a:pt x="0" y="331600"/>
                </a:lnTo>
                <a:lnTo>
                  <a:pt x="0" y="0"/>
                </a:lnTo>
                <a:close/>
              </a:path>
            </a:pathLst>
          </a:custGeom>
        </p:spPr>
      </p:pic>
      <p:pic>
        <p:nvPicPr>
          <p:cNvPr id="48" name="Picture 47"/>
          <p:cNvPicPr>
            <a:picLocks noChangeAspect="1"/>
          </p:cNvPicPr>
          <p:nvPr/>
        </p:nvPicPr>
        <p:blipFill>
          <a:blip r:embed="rId5"/>
          <a:srcRect l="-6510" t="67413" r="100000" b="26074"/>
          <a:stretch>
            <a:fillRect/>
          </a:stretch>
        </p:blipFill>
        <p:spPr>
          <a:xfrm>
            <a:off x="801478" y="5987845"/>
            <a:ext cx="590333" cy="442452"/>
          </a:xfrm>
          <a:custGeom>
            <a:avLst/>
            <a:gdLst>
              <a:gd name="connsiteX0" fmla="*/ 0 w 590333"/>
              <a:gd name="connsiteY0" fmla="*/ 0 h 442452"/>
              <a:gd name="connsiteX1" fmla="*/ 590333 w 590333"/>
              <a:gd name="connsiteY1" fmla="*/ 0 h 442452"/>
              <a:gd name="connsiteX2" fmla="*/ 590333 w 590333"/>
              <a:gd name="connsiteY2" fmla="*/ 442452 h 442452"/>
              <a:gd name="connsiteX3" fmla="*/ 0 w 590333"/>
              <a:gd name="connsiteY3" fmla="*/ 442452 h 442452"/>
              <a:gd name="connsiteX4" fmla="*/ 0 w 590333"/>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0333" h="442452">
                <a:moveTo>
                  <a:pt x="0" y="0"/>
                </a:moveTo>
                <a:lnTo>
                  <a:pt x="590333" y="0"/>
                </a:lnTo>
                <a:lnTo>
                  <a:pt x="590333" y="442452"/>
                </a:lnTo>
                <a:lnTo>
                  <a:pt x="0" y="442452"/>
                </a:lnTo>
                <a:lnTo>
                  <a:pt x="0" y="0"/>
                </a:lnTo>
                <a:close/>
              </a:path>
            </a:pathLst>
          </a:custGeom>
        </p:spPr>
      </p:pic>
      <p:pic>
        <p:nvPicPr>
          <p:cNvPr id="47" name="Picture 46"/>
          <p:cNvPicPr>
            <a:picLocks noChangeAspect="1"/>
          </p:cNvPicPr>
          <p:nvPr/>
        </p:nvPicPr>
        <p:blipFill>
          <a:blip r:embed="rId5"/>
          <a:srcRect l="100000" t="67413" r="-7154" b="26074"/>
          <a:stretch>
            <a:fillRect/>
          </a:stretch>
        </p:blipFill>
        <p:spPr>
          <a:xfrm>
            <a:off x="10460296" y="5987845"/>
            <a:ext cx="648778" cy="442452"/>
          </a:xfrm>
          <a:custGeom>
            <a:avLst/>
            <a:gdLst>
              <a:gd name="connsiteX0" fmla="*/ 0 w 648778"/>
              <a:gd name="connsiteY0" fmla="*/ 0 h 442452"/>
              <a:gd name="connsiteX1" fmla="*/ 648778 w 648778"/>
              <a:gd name="connsiteY1" fmla="*/ 0 h 442452"/>
              <a:gd name="connsiteX2" fmla="*/ 648778 w 648778"/>
              <a:gd name="connsiteY2" fmla="*/ 442452 h 442452"/>
              <a:gd name="connsiteX3" fmla="*/ 0 w 648778"/>
              <a:gd name="connsiteY3" fmla="*/ 442452 h 442452"/>
              <a:gd name="connsiteX4" fmla="*/ 0 w 648778"/>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778" h="442452">
                <a:moveTo>
                  <a:pt x="0" y="0"/>
                </a:moveTo>
                <a:lnTo>
                  <a:pt x="648778" y="0"/>
                </a:lnTo>
                <a:lnTo>
                  <a:pt x="648778" y="442452"/>
                </a:lnTo>
                <a:lnTo>
                  <a:pt x="0" y="442452"/>
                </a:lnTo>
                <a:lnTo>
                  <a:pt x="0" y="0"/>
                </a:lnTo>
                <a:close/>
              </a:path>
            </a:pathLst>
          </a:custGeom>
        </p:spPr>
      </p:pic>
      <p:sp>
        <p:nvSpPr>
          <p:cNvPr id="3" name="Rectangle 2"/>
          <p:cNvSpPr/>
          <p:nvPr/>
        </p:nvSpPr>
        <p:spPr>
          <a:xfrm>
            <a:off x="3776483" y="155204"/>
            <a:ext cx="461363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THỰC HÀNH TIẾNG VIỆT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Rectangle 5"/>
          <p:cNvSpPr/>
          <p:nvPr/>
        </p:nvSpPr>
        <p:spPr>
          <a:xfrm>
            <a:off x="4346224" y="810722"/>
            <a:ext cx="4158194" cy="522259"/>
          </a:xfrm>
          <a:prstGeom prst="rect">
            <a:avLst/>
          </a:prstGeom>
        </p:spPr>
        <p:txBody>
          <a:bodyPr wrap="square">
            <a:spAutoFit/>
          </a:bodyPr>
          <a:lstStyle/>
          <a:p>
            <a:pPr marL="0" marR="0" lvl="0" indent="0" algn="l" defTabSz="914400" rtl="0" eaLnBrk="1" fontAlgn="auto" latinLnBrk="0" hangingPunct="1">
              <a:lnSpc>
                <a:spcPct val="107000"/>
              </a:lnSpc>
              <a:spcBef>
                <a:spcPts val="0"/>
              </a:spcBef>
              <a:spcAft>
                <a:spcPts val="0"/>
              </a:spcAft>
              <a:buClrTx/>
              <a:buSzTx/>
              <a:buFontTx/>
              <a:buNone/>
              <a:tabLst>
                <a:tab pos="1386840" algn="l"/>
              </a:tabLst>
              <a:defRPr/>
            </a:pPr>
            <a:r>
              <a:rPr kumimoji="0" lang="vi-VN" sz="2800" b="1" i="0" u="none" strike="noStrike" kern="1200" cap="none" spc="0" normalizeH="0" baseline="0" noProof="0" dirty="0">
                <a:ln>
                  <a:noFill/>
                </a:ln>
                <a:solidFill>
                  <a:srgbClr val="0000FF"/>
                </a:solidFill>
                <a:effectLst/>
                <a:uLnTx/>
                <a:uFillTx/>
                <a:latin typeface="Times New Roman" panose="02020603050405020304" pitchFamily="18" charset="0"/>
                <a:ea typeface="MS Mincho"/>
                <a:cs typeface="Times New Roman" panose="02020603050405020304" pitchFamily="18" charset="0"/>
              </a:rPr>
              <a:t>I. Các kiểu câu ghép</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Hộp Văn bản 3">
            <a:extLst>
              <a:ext uri="{FF2B5EF4-FFF2-40B4-BE49-F238E27FC236}">
                <a16:creationId xmlns:a16="http://schemas.microsoft.com/office/drawing/2014/main" id="{E8ADDCE6-9205-AB56-3A15-7FD6DC0D086A}"/>
              </a:ext>
            </a:extLst>
          </p:cNvPr>
          <p:cNvSpPr txBox="1"/>
          <p:nvPr/>
        </p:nvSpPr>
        <p:spPr>
          <a:xfrm>
            <a:off x="553717" y="1146687"/>
            <a:ext cx="11069872" cy="4832092"/>
          </a:xfrm>
          <a:prstGeom prst="rect">
            <a:avLst/>
          </a:prstGeom>
          <a:noFill/>
        </p:spPr>
        <p:txBody>
          <a:bodyPr wrap="square">
            <a:spAutoFit/>
          </a:bodyPr>
          <a:lstStyle/>
          <a:p>
            <a:pPr marL="50800" algn="just"/>
            <a:r>
              <a:rPr lang="vi-VN" sz="2800" b="1" dirty="0">
                <a:effectLst/>
                <a:latin typeface="+mj-lt"/>
                <a:ea typeface="Arial" panose="020B0604020202020204" pitchFamily="34" charset="0"/>
                <a:cs typeface="Times New Roman" panose="02020603050405020304" pitchFamily="18" charset="0"/>
              </a:rPr>
              <a:t>2.</a:t>
            </a:r>
            <a:r>
              <a:rPr lang="vi-VN" sz="2800" b="1" spc="-55" dirty="0">
                <a:effectLst/>
                <a:latin typeface="+mj-lt"/>
                <a:ea typeface="Arial" panose="020B0604020202020204" pitchFamily="34" charset="0"/>
                <a:cs typeface="Times New Roman" panose="02020603050405020304" pitchFamily="18" charset="0"/>
              </a:rPr>
              <a:t> </a:t>
            </a:r>
            <a:r>
              <a:rPr lang="vi-VN" sz="2800" b="1" dirty="0">
                <a:effectLst/>
                <a:latin typeface="+mj-lt"/>
                <a:ea typeface="Arial" panose="020B0604020202020204" pitchFamily="34" charset="0"/>
                <a:cs typeface="Times New Roman" panose="02020603050405020304" pitchFamily="18" charset="0"/>
              </a:rPr>
              <a:t>Câu</a:t>
            </a:r>
            <a:r>
              <a:rPr lang="vi-VN" sz="2800" b="1" spc="-55" dirty="0">
                <a:effectLst/>
                <a:latin typeface="+mj-lt"/>
                <a:ea typeface="Arial" panose="020B0604020202020204" pitchFamily="34" charset="0"/>
                <a:cs typeface="Times New Roman" panose="02020603050405020304" pitchFamily="18" charset="0"/>
              </a:rPr>
              <a:t> </a:t>
            </a:r>
            <a:r>
              <a:rPr lang="vi-VN" sz="2800" b="1" dirty="0">
                <a:effectLst/>
                <a:latin typeface="+mj-lt"/>
                <a:ea typeface="Arial" panose="020B0604020202020204" pitchFamily="34" charset="0"/>
                <a:cs typeface="Times New Roman" panose="02020603050405020304" pitchFamily="18" charset="0"/>
              </a:rPr>
              <a:t>ghép</a:t>
            </a:r>
            <a:r>
              <a:rPr lang="vi-VN" sz="2800" b="1" spc="-50" dirty="0">
                <a:effectLst/>
                <a:latin typeface="+mj-lt"/>
                <a:ea typeface="Arial" panose="020B0604020202020204" pitchFamily="34" charset="0"/>
                <a:cs typeface="Times New Roman" panose="02020603050405020304" pitchFamily="18" charset="0"/>
              </a:rPr>
              <a:t> </a:t>
            </a:r>
            <a:r>
              <a:rPr lang="vi-VN" sz="2800" b="1" dirty="0">
                <a:effectLst/>
                <a:latin typeface="+mj-lt"/>
                <a:ea typeface="Arial" panose="020B0604020202020204" pitchFamily="34" charset="0"/>
                <a:cs typeface="Times New Roman" panose="02020603050405020304" pitchFamily="18" charset="0"/>
              </a:rPr>
              <a:t>chính</a:t>
            </a:r>
            <a:r>
              <a:rPr lang="vi-VN" sz="2800" b="1" spc="-55" dirty="0">
                <a:effectLst/>
                <a:latin typeface="+mj-lt"/>
                <a:ea typeface="Arial" panose="020B0604020202020204" pitchFamily="34" charset="0"/>
                <a:cs typeface="Times New Roman" panose="02020603050405020304" pitchFamily="18" charset="0"/>
              </a:rPr>
              <a:t> </a:t>
            </a:r>
            <a:r>
              <a:rPr lang="vi-VN" sz="2800" b="1" spc="-25" dirty="0">
                <a:effectLst/>
                <a:latin typeface="+mj-lt"/>
                <a:ea typeface="Arial" panose="020B0604020202020204" pitchFamily="34" charset="0"/>
                <a:cs typeface="Times New Roman" panose="02020603050405020304" pitchFamily="18" charset="0"/>
              </a:rPr>
              <a:t>phụ</a:t>
            </a:r>
            <a:endParaRPr lang="vi-VN" sz="2800" dirty="0">
              <a:effectLst/>
              <a:latin typeface="+mj-lt"/>
              <a:ea typeface="Times New Roman" panose="02020603050405020304" pitchFamily="18" charset="0"/>
              <a:cs typeface="Times New Roman" panose="02020603050405020304" pitchFamily="18" charset="0"/>
            </a:endParaRPr>
          </a:p>
          <a:p>
            <a:pPr algn="just"/>
            <a:r>
              <a:rPr lang="vi-VN" sz="2800" spc="-10" dirty="0">
                <a:effectLst/>
                <a:latin typeface="+mj-lt"/>
                <a:ea typeface="Arial" panose="020B0604020202020204" pitchFamily="34" charset="0"/>
                <a:cs typeface="Times New Roman" panose="02020603050405020304" pitchFamily="18" charset="0"/>
              </a:rPr>
              <a:t>–</a:t>
            </a:r>
            <a:r>
              <a:rPr lang="vi-VN" sz="2800" spc="-65" dirty="0">
                <a:effectLst/>
                <a:latin typeface="+mj-lt"/>
                <a:ea typeface="Arial" panose="020B0604020202020204" pitchFamily="34" charset="0"/>
                <a:cs typeface="Times New Roman" panose="02020603050405020304" pitchFamily="18" charset="0"/>
              </a:rPr>
              <a:t> </a:t>
            </a:r>
            <a:r>
              <a:rPr lang="vi-VN" sz="2800" spc="-10" dirty="0">
                <a:effectLst/>
                <a:latin typeface="+mj-lt"/>
                <a:ea typeface="Arial" panose="020B0604020202020204" pitchFamily="34" charset="0"/>
                <a:cs typeface="Times New Roman" panose="02020603050405020304" pitchFamily="18" charset="0"/>
              </a:rPr>
              <a:t>Những</a:t>
            </a:r>
            <a:r>
              <a:rPr lang="vi-VN" sz="2800" spc="-65" dirty="0">
                <a:effectLst/>
                <a:latin typeface="+mj-lt"/>
                <a:ea typeface="Arial" panose="020B0604020202020204" pitchFamily="34" charset="0"/>
                <a:cs typeface="Times New Roman" panose="02020603050405020304" pitchFamily="18" charset="0"/>
              </a:rPr>
              <a:t> </a:t>
            </a:r>
            <a:r>
              <a:rPr lang="vi-VN" sz="2800" spc="-10" dirty="0">
                <a:effectLst/>
                <a:latin typeface="+mj-lt"/>
                <a:ea typeface="Arial" panose="020B0604020202020204" pitchFamily="34" charset="0"/>
                <a:cs typeface="Times New Roman" panose="02020603050405020304" pitchFamily="18" charset="0"/>
              </a:rPr>
              <a:t>quan</a:t>
            </a:r>
            <a:r>
              <a:rPr lang="vi-VN" sz="2800" spc="-65" dirty="0">
                <a:effectLst/>
                <a:latin typeface="+mj-lt"/>
                <a:ea typeface="Arial" panose="020B0604020202020204" pitchFamily="34" charset="0"/>
                <a:cs typeface="Times New Roman" panose="02020603050405020304" pitchFamily="18" charset="0"/>
              </a:rPr>
              <a:t> </a:t>
            </a:r>
            <a:r>
              <a:rPr lang="vi-VN" sz="2800" spc="-10" dirty="0">
                <a:effectLst/>
                <a:latin typeface="+mj-lt"/>
                <a:ea typeface="Arial" panose="020B0604020202020204" pitchFamily="34" charset="0"/>
                <a:cs typeface="Times New Roman" panose="02020603050405020304" pitchFamily="18" charset="0"/>
              </a:rPr>
              <a:t>hệ</a:t>
            </a:r>
            <a:r>
              <a:rPr lang="vi-VN" sz="2800" spc="-65" dirty="0">
                <a:effectLst/>
                <a:latin typeface="+mj-lt"/>
                <a:ea typeface="Arial" panose="020B0604020202020204" pitchFamily="34" charset="0"/>
                <a:cs typeface="Times New Roman" panose="02020603050405020304" pitchFamily="18" charset="0"/>
              </a:rPr>
              <a:t> </a:t>
            </a:r>
            <a:r>
              <a:rPr lang="vi-VN" sz="2800" spc="-10" dirty="0">
                <a:effectLst/>
                <a:latin typeface="+mj-lt"/>
                <a:ea typeface="Arial" panose="020B0604020202020204" pitchFamily="34" charset="0"/>
                <a:cs typeface="Times New Roman" panose="02020603050405020304" pitchFamily="18" charset="0"/>
              </a:rPr>
              <a:t>ý</a:t>
            </a:r>
            <a:r>
              <a:rPr lang="vi-VN" sz="2800" spc="-65" dirty="0">
                <a:effectLst/>
                <a:latin typeface="+mj-lt"/>
                <a:ea typeface="Arial" panose="020B0604020202020204" pitchFamily="34" charset="0"/>
                <a:cs typeface="Times New Roman" panose="02020603050405020304" pitchFamily="18" charset="0"/>
              </a:rPr>
              <a:t> </a:t>
            </a:r>
            <a:r>
              <a:rPr lang="vi-VN" sz="2800" spc="-10" dirty="0">
                <a:effectLst/>
                <a:latin typeface="+mj-lt"/>
                <a:ea typeface="Arial" panose="020B0604020202020204" pitchFamily="34" charset="0"/>
                <a:cs typeface="Times New Roman" panose="02020603050405020304" pitchFamily="18" charset="0"/>
              </a:rPr>
              <a:t>nghĩa</a:t>
            </a:r>
            <a:r>
              <a:rPr lang="vi-VN" sz="2800" spc="-65" dirty="0">
                <a:effectLst/>
                <a:latin typeface="+mj-lt"/>
                <a:ea typeface="Arial" panose="020B0604020202020204" pitchFamily="34" charset="0"/>
                <a:cs typeface="Times New Roman" panose="02020603050405020304" pitchFamily="18" charset="0"/>
              </a:rPr>
              <a:t> </a:t>
            </a:r>
            <a:r>
              <a:rPr lang="vi-VN" sz="2800" spc="-10" dirty="0">
                <a:effectLst/>
                <a:latin typeface="+mj-lt"/>
                <a:ea typeface="Arial" panose="020B0604020202020204" pitchFamily="34" charset="0"/>
                <a:cs typeface="Times New Roman" panose="02020603050405020304" pitchFamily="18" charset="0"/>
              </a:rPr>
              <a:t>thường </a:t>
            </a:r>
            <a:r>
              <a:rPr lang="vi-VN" sz="2800" dirty="0">
                <a:effectLst/>
                <a:latin typeface="+mj-lt"/>
                <a:ea typeface="Arial" panose="020B0604020202020204" pitchFamily="34" charset="0"/>
                <a:cs typeface="Times New Roman" panose="02020603050405020304" pitchFamily="18" charset="0"/>
              </a:rPr>
              <a:t>gặp giữa các vế của câu ghép chính phụ là: quan hệ nguyên nhân – kết quả; quan hệ điều kiện, giả thiết – hệ quả;…</a:t>
            </a:r>
            <a:endParaRPr lang="vi-VN" sz="2800" dirty="0">
              <a:effectLst/>
              <a:latin typeface="+mj-lt"/>
              <a:ea typeface="Times New Roman" panose="02020603050405020304" pitchFamily="18" charset="0"/>
              <a:cs typeface="Times New Roman" panose="02020603050405020304" pitchFamily="18" charset="0"/>
            </a:endParaRPr>
          </a:p>
          <a:p>
            <a:pPr algn="just"/>
            <a:r>
              <a:rPr lang="vi-VN" sz="2800" dirty="0">
                <a:effectLst/>
                <a:latin typeface="+mj-lt"/>
                <a:ea typeface="Arial" panose="020B0604020202020204" pitchFamily="34" charset="0"/>
                <a:cs typeface="Times New Roman" panose="02020603050405020304" pitchFamily="18" charset="0"/>
              </a:rPr>
              <a:t>– Phương tiện ngôn ngữ chủ yếu được dùng để nối các vế của câu ghép chính phụ là cặp kết từ hoặc một kết từ ở vế phụ hay vế chính.</a:t>
            </a:r>
            <a:endParaRPr lang="vi-VN" sz="2800" dirty="0">
              <a:effectLst/>
              <a:latin typeface="+mj-lt"/>
              <a:ea typeface="Times New Roman" panose="02020603050405020304" pitchFamily="18" charset="0"/>
              <a:cs typeface="Times New Roman" panose="02020603050405020304" pitchFamily="18" charset="0"/>
            </a:endParaRPr>
          </a:p>
          <a:p>
            <a:pPr algn="just" fontAlgn="base"/>
            <a:r>
              <a:rPr lang="vi-VN" sz="2800" b="1" dirty="0">
                <a:solidFill>
                  <a:srgbClr val="000000"/>
                </a:solidFill>
                <a:effectLst/>
                <a:highlight>
                  <a:srgbClr val="FFFFFF"/>
                </a:highlight>
                <a:latin typeface="+mj-lt"/>
                <a:ea typeface="Times New Roman" panose="02020603050405020304" pitchFamily="18" charset="0"/>
                <a:cs typeface="Times New Roman" panose="02020603050405020304" pitchFamily="18" charset="0"/>
              </a:rPr>
              <a:t>*Lưu ý</a:t>
            </a:r>
            <a:r>
              <a:rPr lang="vi-VN" sz="2800" dirty="0">
                <a:solidFill>
                  <a:srgbClr val="000000"/>
                </a:solidFill>
                <a:effectLst/>
                <a:highlight>
                  <a:srgbClr val="FFFFFF"/>
                </a:highlight>
                <a:latin typeface="+mj-lt"/>
                <a:ea typeface="Times New Roman" panose="02020603050405020304" pitchFamily="18" charset="0"/>
                <a:cs typeface="Times New Roman" panose="02020603050405020304" pitchFamily="18" charset="0"/>
              </a:rPr>
              <a:t>: Câu ghép do các câu ghép lại với nhau nên cần phải có sự liên kết một cách hợp lý. Các vế của câu ghép được nối với nhau bởi 03 cách:</a:t>
            </a:r>
            <a:endParaRPr lang="vi-VN" sz="2800" dirty="0">
              <a:effectLst/>
              <a:highlight>
                <a:srgbClr val="FFFFFF"/>
              </a:highlight>
              <a:latin typeface="+mj-lt"/>
              <a:ea typeface="Times New Roman" panose="02020603050405020304" pitchFamily="18" charset="0"/>
              <a:cs typeface="Times New Roman" panose="02020603050405020304" pitchFamily="18" charset="0"/>
            </a:endParaRPr>
          </a:p>
          <a:p>
            <a:pPr algn="just" fontAlgn="base"/>
            <a:r>
              <a:rPr lang="vi-VN" sz="2800" dirty="0">
                <a:solidFill>
                  <a:srgbClr val="000000"/>
                </a:solidFill>
                <a:effectLst/>
                <a:highlight>
                  <a:srgbClr val="FFFFFF"/>
                </a:highlight>
                <a:latin typeface="+mj-lt"/>
                <a:ea typeface="Times New Roman" panose="02020603050405020304" pitchFamily="18" charset="0"/>
                <a:cs typeface="Times New Roman" panose="02020603050405020304" pitchFamily="18" charset="0"/>
              </a:rPr>
              <a:t>-Sử dụng từ ngữ có tác dụng nối.</a:t>
            </a:r>
            <a:endParaRPr lang="vi-VN" sz="2800" dirty="0">
              <a:effectLst/>
              <a:highlight>
                <a:srgbClr val="FFFFFF"/>
              </a:highlight>
              <a:latin typeface="+mj-lt"/>
              <a:ea typeface="Times New Roman" panose="02020603050405020304" pitchFamily="18" charset="0"/>
              <a:cs typeface="Times New Roman" panose="02020603050405020304" pitchFamily="18" charset="0"/>
            </a:endParaRPr>
          </a:p>
          <a:p>
            <a:pPr algn="just" fontAlgn="base"/>
            <a:r>
              <a:rPr lang="vi-VN" sz="2800" dirty="0">
                <a:solidFill>
                  <a:srgbClr val="000000"/>
                </a:solidFill>
                <a:effectLst/>
                <a:highlight>
                  <a:srgbClr val="FFFFFF"/>
                </a:highlight>
                <a:latin typeface="+mj-lt"/>
                <a:ea typeface="Times New Roman" panose="02020603050405020304" pitchFamily="18" charset="0"/>
                <a:cs typeface="Times New Roman" panose="02020603050405020304" pitchFamily="18" charset="0"/>
              </a:rPr>
              <a:t>-Nối trực tiếp (sử dụng sử dụng các dấu: hai chấm, chấm phẩy và dấu phẩy).</a:t>
            </a:r>
            <a:endParaRPr lang="vi-VN" sz="2800" dirty="0">
              <a:effectLst/>
              <a:highlight>
                <a:srgbClr val="FFFFFF"/>
              </a:highlight>
              <a:latin typeface="+mj-lt"/>
              <a:ea typeface="Times New Roman" panose="02020603050405020304" pitchFamily="18" charset="0"/>
              <a:cs typeface="Times New Roman" panose="02020603050405020304" pitchFamily="18" charset="0"/>
            </a:endParaRPr>
          </a:p>
          <a:p>
            <a:r>
              <a:rPr lang="vi-VN" sz="2800" dirty="0">
                <a:effectLst/>
                <a:latin typeface="+mj-lt"/>
                <a:ea typeface="Times New Roman" panose="02020603050405020304" pitchFamily="18" charset="0"/>
              </a:rPr>
              <a:t>-Nối bằng quan hệ từ: Quan hệ từ: </a:t>
            </a:r>
            <a:r>
              <a:rPr lang="vi-VN" sz="2800" i="1" dirty="0">
                <a:effectLst/>
                <a:latin typeface="+mj-lt"/>
                <a:ea typeface="Times New Roman" panose="02020603050405020304" pitchFamily="18" charset="0"/>
              </a:rPr>
              <a:t>và, nhưng, hoặc, hay, thì,...</a:t>
            </a:r>
            <a:r>
              <a:rPr lang="vi-VN" sz="2800" dirty="0">
                <a:effectLst/>
                <a:latin typeface="+mj-lt"/>
                <a:ea typeface="Times New Roman" panose="02020603050405020304" pitchFamily="18" charset="0"/>
              </a:rPr>
              <a:t>; Cặp quan hệ từ: </a:t>
            </a:r>
            <a:r>
              <a:rPr lang="vi-VN" sz="2800" i="1" dirty="0">
                <a:effectLst/>
                <a:latin typeface="+mj-lt"/>
                <a:ea typeface="Times New Roman" panose="02020603050405020304" pitchFamily="18" charset="0"/>
              </a:rPr>
              <a:t>vì – nên, nếu – thì, tuy – nhưng…</a:t>
            </a:r>
            <a:endParaRPr lang="vi-VN" sz="2800" dirty="0">
              <a:latin typeface="+mj-lt"/>
            </a:endParaRPr>
          </a:p>
        </p:txBody>
      </p:sp>
    </p:spTree>
    <p:extLst>
      <p:ext uri="{BB962C8B-B14F-4D97-AF65-F5344CB8AC3E}">
        <p14:creationId xmlns:p14="http://schemas.microsoft.com/office/powerpoint/2010/main" val="1977894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wipe(down)">
                                      <p:cBhvr>
                                        <p:cTn id="15" dur="500"/>
                                        <p:tgtEl>
                                          <p:spTgt spid="4">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Effect transition="in" filter="wipe(down)">
                                      <p:cBhvr>
                                        <p:cTn id="20" dur="500"/>
                                        <p:tgtEl>
                                          <p:spTgt spid="4">
                                            <p:txEl>
                                              <p:pRg st="3" end="3"/>
                                            </p:txEl>
                                          </p:spTgt>
                                        </p:tgtEl>
                                      </p:cBhvr>
                                    </p:animEffect>
                                  </p:childTnLst>
                                </p:cTn>
                              </p:par>
                              <p:par>
                                <p:cTn id="21" presetID="22" presetClass="entr" presetSubtype="4"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wipe(down)">
                                      <p:cBhvr>
                                        <p:cTn id="23" dur="500"/>
                                        <p:tgtEl>
                                          <p:spTgt spid="4">
                                            <p:txEl>
                                              <p:pRg st="4" end="4"/>
                                            </p:txEl>
                                          </p:spTgt>
                                        </p:tgtEl>
                                      </p:cBhvr>
                                    </p:animEffect>
                                  </p:childTnLst>
                                </p:cTn>
                              </p:par>
                              <p:par>
                                <p:cTn id="24" presetID="22" presetClass="entr" presetSubtype="4" fill="hold" nodeType="withEffect">
                                  <p:stCondLst>
                                    <p:cond delay="0"/>
                                  </p:stCondLst>
                                  <p:childTnLst>
                                    <p:set>
                                      <p:cBhvr>
                                        <p:cTn id="25" dur="1" fill="hold">
                                          <p:stCondLst>
                                            <p:cond delay="0"/>
                                          </p:stCondLst>
                                        </p:cTn>
                                        <p:tgtEl>
                                          <p:spTgt spid="4">
                                            <p:txEl>
                                              <p:pRg st="5" end="5"/>
                                            </p:txEl>
                                          </p:spTgt>
                                        </p:tgtEl>
                                        <p:attrNameLst>
                                          <p:attrName>style.visibility</p:attrName>
                                        </p:attrNameLst>
                                      </p:cBhvr>
                                      <p:to>
                                        <p:strVal val="visible"/>
                                      </p:to>
                                    </p:set>
                                    <p:animEffect transition="in" filter="wipe(down)">
                                      <p:cBhvr>
                                        <p:cTn id="26" dur="500"/>
                                        <p:tgtEl>
                                          <p:spTgt spid="4">
                                            <p:txEl>
                                              <p:pRg st="5" end="5"/>
                                            </p:txEl>
                                          </p:spTgt>
                                        </p:tgtEl>
                                      </p:cBhvr>
                                    </p:animEffect>
                                  </p:childTnLst>
                                </p:cTn>
                              </p:par>
                              <p:par>
                                <p:cTn id="27" presetID="22" presetClass="entr" presetSubtype="4" fill="hold" nodeType="withEffect">
                                  <p:stCondLst>
                                    <p:cond delay="0"/>
                                  </p:stCondLst>
                                  <p:childTnLst>
                                    <p:set>
                                      <p:cBhvr>
                                        <p:cTn id="28" dur="1" fill="hold">
                                          <p:stCondLst>
                                            <p:cond delay="0"/>
                                          </p:stCondLst>
                                        </p:cTn>
                                        <p:tgtEl>
                                          <p:spTgt spid="4">
                                            <p:txEl>
                                              <p:pRg st="6" end="6"/>
                                            </p:txEl>
                                          </p:spTgt>
                                        </p:tgtEl>
                                        <p:attrNameLst>
                                          <p:attrName>style.visibility</p:attrName>
                                        </p:attrNameLst>
                                      </p:cBhvr>
                                      <p:to>
                                        <p:strVal val="visible"/>
                                      </p:to>
                                    </p:set>
                                    <p:animEffect transition="in" filter="wipe(down)">
                                      <p:cBhvr>
                                        <p:cTn id="29"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ame 4"/>
          <p:cNvSpPr/>
          <p:nvPr/>
        </p:nvSpPr>
        <p:spPr>
          <a:xfrm>
            <a:off x="331122" y="1028700"/>
            <a:ext cx="11517055" cy="5545394"/>
          </a:xfrm>
          <a:prstGeom prst="frame">
            <a:avLst>
              <a:gd name="adj1" fmla="val 1596"/>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path path="circle">
              <a:fillToRect r="100000" b="100000"/>
            </a:path>
            <a:tileRect l="-100000" t="-100000"/>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10"/>
          <p:cNvSpPr/>
          <p:nvPr/>
        </p:nvSpPr>
        <p:spPr>
          <a:xfrm>
            <a:off x="889200" y="154858"/>
            <a:ext cx="10427519" cy="523568"/>
          </a:xfrm>
          <a:custGeom>
            <a:avLst/>
            <a:gdLst>
              <a:gd name="connsiteX0" fmla="*/ 260542 w 10427519"/>
              <a:gd name="connsiteY0" fmla="*/ 0 h 523568"/>
              <a:gd name="connsiteX1" fmla="*/ 10166977 w 10427519"/>
              <a:gd name="connsiteY1" fmla="*/ 0 h 523568"/>
              <a:gd name="connsiteX2" fmla="*/ 10427519 w 10427519"/>
              <a:gd name="connsiteY2" fmla="*/ 260542 h 523568"/>
              <a:gd name="connsiteX3" fmla="*/ 10427519 w 10427519"/>
              <a:gd name="connsiteY3" fmla="*/ 381013 h 523568"/>
              <a:gd name="connsiteX4" fmla="*/ 10407044 w 10427519"/>
              <a:gd name="connsiteY4" fmla="*/ 482428 h 523568"/>
              <a:gd name="connsiteX5" fmla="*/ 10384713 w 10427519"/>
              <a:gd name="connsiteY5" fmla="*/ 523568 h 523568"/>
              <a:gd name="connsiteX6" fmla="*/ 42806 w 10427519"/>
              <a:gd name="connsiteY6" fmla="*/ 523568 h 523568"/>
              <a:gd name="connsiteX7" fmla="*/ 20475 w 10427519"/>
              <a:gd name="connsiteY7" fmla="*/ 482428 h 523568"/>
              <a:gd name="connsiteX8" fmla="*/ 0 w 10427519"/>
              <a:gd name="connsiteY8" fmla="*/ 381013 h 523568"/>
              <a:gd name="connsiteX9" fmla="*/ 0 w 10427519"/>
              <a:gd name="connsiteY9" fmla="*/ 260542 h 523568"/>
              <a:gd name="connsiteX10" fmla="*/ 260542 w 10427519"/>
              <a:gd name="connsiteY10" fmla="*/ 0 h 5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427519" h="523568">
                <a:moveTo>
                  <a:pt x="260542" y="0"/>
                </a:moveTo>
                <a:lnTo>
                  <a:pt x="10166977" y="0"/>
                </a:lnTo>
                <a:cubicBezTo>
                  <a:pt x="10310870" y="0"/>
                  <a:pt x="10427519" y="116649"/>
                  <a:pt x="10427519" y="260542"/>
                </a:cubicBezTo>
                <a:lnTo>
                  <a:pt x="10427519" y="381013"/>
                </a:lnTo>
                <a:cubicBezTo>
                  <a:pt x="10427519" y="416986"/>
                  <a:pt x="10420228" y="451257"/>
                  <a:pt x="10407044" y="482428"/>
                </a:cubicBezTo>
                <a:lnTo>
                  <a:pt x="10384713" y="523568"/>
                </a:lnTo>
                <a:lnTo>
                  <a:pt x="42806" y="523568"/>
                </a:lnTo>
                <a:lnTo>
                  <a:pt x="20475" y="482428"/>
                </a:lnTo>
                <a:cubicBezTo>
                  <a:pt x="7291" y="451257"/>
                  <a:pt x="0" y="416986"/>
                  <a:pt x="0" y="381013"/>
                </a:cubicBezTo>
                <a:lnTo>
                  <a:pt x="0" y="260542"/>
                </a:lnTo>
                <a:cubicBezTo>
                  <a:pt x="0" y="116649"/>
                  <a:pt x="116649" y="0"/>
                  <a:pt x="260542" y="0"/>
                </a:cubicBez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9"/>
          <p:cNvSpPr/>
          <p:nvPr/>
        </p:nvSpPr>
        <p:spPr>
          <a:xfrm>
            <a:off x="-1" y="-1"/>
            <a:ext cx="12192000" cy="678426"/>
          </a:xfrm>
          <a:custGeom>
            <a:avLst/>
            <a:gdLst>
              <a:gd name="connsiteX0" fmla="*/ 0 w 12192000"/>
              <a:gd name="connsiteY0" fmla="*/ 0 h 678426"/>
              <a:gd name="connsiteX1" fmla="*/ 12192000 w 12192000"/>
              <a:gd name="connsiteY1" fmla="*/ 0 h 678426"/>
              <a:gd name="connsiteX2" fmla="*/ 12192000 w 12192000"/>
              <a:gd name="connsiteY2" fmla="*/ 678426 h 678426"/>
              <a:gd name="connsiteX3" fmla="*/ 11260603 w 12192000"/>
              <a:gd name="connsiteY3" fmla="*/ 678426 h 678426"/>
              <a:gd name="connsiteX4" fmla="*/ 11282934 w 12192000"/>
              <a:gd name="connsiteY4" fmla="*/ 637286 h 678426"/>
              <a:gd name="connsiteX5" fmla="*/ 11303409 w 12192000"/>
              <a:gd name="connsiteY5" fmla="*/ 535871 h 678426"/>
              <a:gd name="connsiteX6" fmla="*/ 11303409 w 12192000"/>
              <a:gd name="connsiteY6" fmla="*/ 415400 h 678426"/>
              <a:gd name="connsiteX7" fmla="*/ 11042867 w 12192000"/>
              <a:gd name="connsiteY7" fmla="*/ 154858 h 678426"/>
              <a:gd name="connsiteX8" fmla="*/ 1136432 w 12192000"/>
              <a:gd name="connsiteY8" fmla="*/ 154858 h 678426"/>
              <a:gd name="connsiteX9" fmla="*/ 875890 w 12192000"/>
              <a:gd name="connsiteY9" fmla="*/ 415400 h 678426"/>
              <a:gd name="connsiteX10" fmla="*/ 875890 w 12192000"/>
              <a:gd name="connsiteY10" fmla="*/ 535871 h 678426"/>
              <a:gd name="connsiteX11" fmla="*/ 896365 w 12192000"/>
              <a:gd name="connsiteY11" fmla="*/ 637286 h 678426"/>
              <a:gd name="connsiteX12" fmla="*/ 918696 w 12192000"/>
              <a:gd name="connsiteY12" fmla="*/ 678426 h 678426"/>
              <a:gd name="connsiteX13" fmla="*/ 0 w 12192000"/>
              <a:gd name="connsiteY13" fmla="*/ 678426 h 678426"/>
              <a:gd name="connsiteX14" fmla="*/ 0 w 12192000"/>
              <a:gd name="connsiteY14" fmla="*/ 0 h 678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192000" h="678426">
                <a:moveTo>
                  <a:pt x="0" y="0"/>
                </a:moveTo>
                <a:lnTo>
                  <a:pt x="12192000" y="0"/>
                </a:lnTo>
                <a:lnTo>
                  <a:pt x="12192000" y="678426"/>
                </a:lnTo>
                <a:lnTo>
                  <a:pt x="11260603" y="678426"/>
                </a:lnTo>
                <a:lnTo>
                  <a:pt x="11282934" y="637286"/>
                </a:lnTo>
                <a:cubicBezTo>
                  <a:pt x="11296118" y="606115"/>
                  <a:pt x="11303409" y="571844"/>
                  <a:pt x="11303409" y="535871"/>
                </a:cubicBezTo>
                <a:lnTo>
                  <a:pt x="11303409" y="415400"/>
                </a:lnTo>
                <a:cubicBezTo>
                  <a:pt x="11303409" y="271507"/>
                  <a:pt x="11186760" y="154858"/>
                  <a:pt x="11042867" y="154858"/>
                </a:cubicBezTo>
                <a:lnTo>
                  <a:pt x="1136432" y="154858"/>
                </a:lnTo>
                <a:cubicBezTo>
                  <a:pt x="992539" y="154858"/>
                  <a:pt x="875890" y="271507"/>
                  <a:pt x="875890" y="415400"/>
                </a:cubicBezTo>
                <a:lnTo>
                  <a:pt x="875890" y="535871"/>
                </a:lnTo>
                <a:cubicBezTo>
                  <a:pt x="875890" y="571844"/>
                  <a:pt x="883181" y="606115"/>
                  <a:pt x="896365" y="637286"/>
                </a:cubicBezTo>
                <a:lnTo>
                  <a:pt x="918696" y="678426"/>
                </a:lnTo>
                <a:lnTo>
                  <a:pt x="0" y="678426"/>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Freeform 8"/>
          <p:cNvSpPr/>
          <p:nvPr/>
        </p:nvSpPr>
        <p:spPr>
          <a:xfrm>
            <a:off x="918696" y="678426"/>
            <a:ext cx="10341907" cy="117987"/>
          </a:xfrm>
          <a:custGeom>
            <a:avLst/>
            <a:gdLst>
              <a:gd name="connsiteX0" fmla="*/ 0 w 10341907"/>
              <a:gd name="connsiteY0" fmla="*/ 0 h 117987"/>
              <a:gd name="connsiteX1" fmla="*/ 10341907 w 10341907"/>
              <a:gd name="connsiteY1" fmla="*/ 0 h 117987"/>
              <a:gd name="connsiteX2" fmla="*/ 10340216 w 10341907"/>
              <a:gd name="connsiteY2" fmla="*/ 3116 h 117987"/>
              <a:gd name="connsiteX3" fmla="*/ 10124171 w 10341907"/>
              <a:gd name="connsiteY3" fmla="*/ 117987 h 117987"/>
              <a:gd name="connsiteX4" fmla="*/ 217736 w 10341907"/>
              <a:gd name="connsiteY4" fmla="*/ 117987 h 117987"/>
              <a:gd name="connsiteX5" fmla="*/ 1691 w 10341907"/>
              <a:gd name="connsiteY5" fmla="*/ 3116 h 117987"/>
              <a:gd name="connsiteX6" fmla="*/ 0 w 10341907"/>
              <a:gd name="connsiteY6" fmla="*/ 0 h 117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341907" h="117987">
                <a:moveTo>
                  <a:pt x="0" y="0"/>
                </a:moveTo>
                <a:lnTo>
                  <a:pt x="10341907" y="0"/>
                </a:lnTo>
                <a:lnTo>
                  <a:pt x="10340216" y="3116"/>
                </a:lnTo>
                <a:cubicBezTo>
                  <a:pt x="10293395" y="72421"/>
                  <a:pt x="10214104" y="117987"/>
                  <a:pt x="10124171" y="117987"/>
                </a:cubicBezTo>
                <a:lnTo>
                  <a:pt x="217736" y="117987"/>
                </a:lnTo>
                <a:cubicBezTo>
                  <a:pt x="127803" y="117987"/>
                  <a:pt x="48512" y="72421"/>
                  <a:pt x="1691" y="3116"/>
                </a:cubicBezTo>
                <a:lnTo>
                  <a:pt x="0" y="0"/>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Can 11"/>
          <p:cNvSpPr/>
          <p:nvPr/>
        </p:nvSpPr>
        <p:spPr>
          <a:xfrm>
            <a:off x="-1" y="-2"/>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Can 12"/>
          <p:cNvSpPr/>
          <p:nvPr/>
        </p:nvSpPr>
        <p:spPr>
          <a:xfrm>
            <a:off x="11890372" y="-3"/>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Picture 19"/>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Lst>
          </a:blip>
          <a:stretch>
            <a:fillRect/>
          </a:stretch>
        </p:blipFill>
        <p:spPr>
          <a:xfrm>
            <a:off x="3758516" y="818537"/>
            <a:ext cx="4662268" cy="568104"/>
          </a:xfrm>
          <a:prstGeom prst="rect">
            <a:avLst/>
          </a:prstGeom>
        </p:spPr>
      </p:pic>
      <p:sp>
        <p:nvSpPr>
          <p:cNvPr id="22" name="4-Point Star 21"/>
          <p:cNvSpPr/>
          <p:nvPr/>
        </p:nvSpPr>
        <p:spPr>
          <a:xfrm>
            <a:off x="403270" y="160880"/>
            <a:ext cx="398207" cy="427703"/>
          </a:xfrm>
          <a:prstGeom prst="star4">
            <a:avLst>
              <a:gd name="adj" fmla="val 125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6" name="Picture 25"/>
          <p:cNvPicPr>
            <a:picLocks noChangeAspect="1"/>
          </p:cNvPicPr>
          <p:nvPr/>
        </p:nvPicPr>
        <p:blipFill>
          <a:blip r:embed="rId4"/>
          <a:srcRect l="31230" t="-4849" r="66223" b="100000"/>
          <a:stretch>
            <a:fillRect/>
          </a:stretch>
        </p:blipFill>
        <p:spPr>
          <a:xfrm>
            <a:off x="4346224" y="2521974"/>
            <a:ext cx="225776" cy="180754"/>
          </a:xfrm>
          <a:custGeom>
            <a:avLst/>
            <a:gdLst>
              <a:gd name="connsiteX0" fmla="*/ 0 w 225776"/>
              <a:gd name="connsiteY0" fmla="*/ 0 h 180754"/>
              <a:gd name="connsiteX1" fmla="*/ 225776 w 225776"/>
              <a:gd name="connsiteY1" fmla="*/ 0 h 180754"/>
              <a:gd name="connsiteX2" fmla="*/ 225776 w 225776"/>
              <a:gd name="connsiteY2" fmla="*/ 180754 h 180754"/>
              <a:gd name="connsiteX3" fmla="*/ 0 w 225776"/>
              <a:gd name="connsiteY3" fmla="*/ 180754 h 180754"/>
              <a:gd name="connsiteX4" fmla="*/ 0 w 225776"/>
              <a:gd name="connsiteY4" fmla="*/ 0 h 180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180754">
                <a:moveTo>
                  <a:pt x="0" y="0"/>
                </a:moveTo>
                <a:lnTo>
                  <a:pt x="225776" y="0"/>
                </a:lnTo>
                <a:lnTo>
                  <a:pt x="225776" y="180754"/>
                </a:lnTo>
                <a:lnTo>
                  <a:pt x="0" y="180754"/>
                </a:lnTo>
                <a:lnTo>
                  <a:pt x="0" y="0"/>
                </a:lnTo>
                <a:close/>
              </a:path>
            </a:pathLst>
          </a:custGeom>
        </p:spPr>
      </p:pic>
      <p:pic>
        <p:nvPicPr>
          <p:cNvPr id="23" name="Picture 22"/>
          <p:cNvPicPr>
            <a:picLocks noChangeAspect="1"/>
          </p:cNvPicPr>
          <p:nvPr/>
        </p:nvPicPr>
        <p:blipFill>
          <a:blip r:embed="rId4"/>
          <a:srcRect l="31230" t="100000" r="66223" b="-8896"/>
          <a:stretch>
            <a:fillRect/>
          </a:stretch>
        </p:blipFill>
        <p:spPr>
          <a:xfrm>
            <a:off x="4346224" y="6430297"/>
            <a:ext cx="225776" cy="331600"/>
          </a:xfrm>
          <a:custGeom>
            <a:avLst/>
            <a:gdLst>
              <a:gd name="connsiteX0" fmla="*/ 0 w 225776"/>
              <a:gd name="connsiteY0" fmla="*/ 0 h 331600"/>
              <a:gd name="connsiteX1" fmla="*/ 225776 w 225776"/>
              <a:gd name="connsiteY1" fmla="*/ 0 h 331600"/>
              <a:gd name="connsiteX2" fmla="*/ 225776 w 225776"/>
              <a:gd name="connsiteY2" fmla="*/ 331600 h 331600"/>
              <a:gd name="connsiteX3" fmla="*/ 0 w 225776"/>
              <a:gd name="connsiteY3" fmla="*/ 331600 h 331600"/>
              <a:gd name="connsiteX4" fmla="*/ 0 w 225776"/>
              <a:gd name="connsiteY4" fmla="*/ 0 h 33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331600">
                <a:moveTo>
                  <a:pt x="0" y="0"/>
                </a:moveTo>
                <a:lnTo>
                  <a:pt x="225776" y="0"/>
                </a:lnTo>
                <a:lnTo>
                  <a:pt x="225776" y="331600"/>
                </a:lnTo>
                <a:lnTo>
                  <a:pt x="0" y="331600"/>
                </a:lnTo>
                <a:lnTo>
                  <a:pt x="0" y="0"/>
                </a:lnTo>
                <a:close/>
              </a:path>
            </a:pathLst>
          </a:custGeom>
        </p:spPr>
      </p:pic>
      <p:pic>
        <p:nvPicPr>
          <p:cNvPr id="48" name="Picture 47"/>
          <p:cNvPicPr>
            <a:picLocks noChangeAspect="1"/>
          </p:cNvPicPr>
          <p:nvPr/>
        </p:nvPicPr>
        <p:blipFill>
          <a:blip r:embed="rId5"/>
          <a:srcRect l="-6510" t="67413" r="100000" b="26074"/>
          <a:stretch>
            <a:fillRect/>
          </a:stretch>
        </p:blipFill>
        <p:spPr>
          <a:xfrm>
            <a:off x="801478" y="5987845"/>
            <a:ext cx="590333" cy="442452"/>
          </a:xfrm>
          <a:custGeom>
            <a:avLst/>
            <a:gdLst>
              <a:gd name="connsiteX0" fmla="*/ 0 w 590333"/>
              <a:gd name="connsiteY0" fmla="*/ 0 h 442452"/>
              <a:gd name="connsiteX1" fmla="*/ 590333 w 590333"/>
              <a:gd name="connsiteY1" fmla="*/ 0 h 442452"/>
              <a:gd name="connsiteX2" fmla="*/ 590333 w 590333"/>
              <a:gd name="connsiteY2" fmla="*/ 442452 h 442452"/>
              <a:gd name="connsiteX3" fmla="*/ 0 w 590333"/>
              <a:gd name="connsiteY3" fmla="*/ 442452 h 442452"/>
              <a:gd name="connsiteX4" fmla="*/ 0 w 590333"/>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0333" h="442452">
                <a:moveTo>
                  <a:pt x="0" y="0"/>
                </a:moveTo>
                <a:lnTo>
                  <a:pt x="590333" y="0"/>
                </a:lnTo>
                <a:lnTo>
                  <a:pt x="590333" y="442452"/>
                </a:lnTo>
                <a:lnTo>
                  <a:pt x="0" y="442452"/>
                </a:lnTo>
                <a:lnTo>
                  <a:pt x="0" y="0"/>
                </a:lnTo>
                <a:close/>
              </a:path>
            </a:pathLst>
          </a:custGeom>
        </p:spPr>
      </p:pic>
      <p:pic>
        <p:nvPicPr>
          <p:cNvPr id="47" name="Picture 46"/>
          <p:cNvPicPr>
            <a:picLocks noChangeAspect="1"/>
          </p:cNvPicPr>
          <p:nvPr/>
        </p:nvPicPr>
        <p:blipFill>
          <a:blip r:embed="rId5"/>
          <a:srcRect l="100000" t="67413" r="-7154" b="26074"/>
          <a:stretch>
            <a:fillRect/>
          </a:stretch>
        </p:blipFill>
        <p:spPr>
          <a:xfrm>
            <a:off x="10460296" y="5987845"/>
            <a:ext cx="648778" cy="442452"/>
          </a:xfrm>
          <a:custGeom>
            <a:avLst/>
            <a:gdLst>
              <a:gd name="connsiteX0" fmla="*/ 0 w 648778"/>
              <a:gd name="connsiteY0" fmla="*/ 0 h 442452"/>
              <a:gd name="connsiteX1" fmla="*/ 648778 w 648778"/>
              <a:gd name="connsiteY1" fmla="*/ 0 h 442452"/>
              <a:gd name="connsiteX2" fmla="*/ 648778 w 648778"/>
              <a:gd name="connsiteY2" fmla="*/ 442452 h 442452"/>
              <a:gd name="connsiteX3" fmla="*/ 0 w 648778"/>
              <a:gd name="connsiteY3" fmla="*/ 442452 h 442452"/>
              <a:gd name="connsiteX4" fmla="*/ 0 w 648778"/>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778" h="442452">
                <a:moveTo>
                  <a:pt x="0" y="0"/>
                </a:moveTo>
                <a:lnTo>
                  <a:pt x="648778" y="0"/>
                </a:lnTo>
                <a:lnTo>
                  <a:pt x="648778" y="442452"/>
                </a:lnTo>
                <a:lnTo>
                  <a:pt x="0" y="442452"/>
                </a:lnTo>
                <a:lnTo>
                  <a:pt x="0" y="0"/>
                </a:lnTo>
                <a:close/>
              </a:path>
            </a:pathLst>
          </a:custGeom>
        </p:spPr>
      </p:pic>
      <p:sp>
        <p:nvSpPr>
          <p:cNvPr id="3" name="Rectangle 2"/>
          <p:cNvSpPr/>
          <p:nvPr/>
        </p:nvSpPr>
        <p:spPr>
          <a:xfrm>
            <a:off x="3776483" y="155204"/>
            <a:ext cx="461363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THỰC HÀNH TIẾNG VIỆT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Rectangle 5"/>
          <p:cNvSpPr/>
          <p:nvPr/>
        </p:nvSpPr>
        <p:spPr>
          <a:xfrm>
            <a:off x="5197102" y="810722"/>
            <a:ext cx="2210862" cy="522259"/>
          </a:xfrm>
          <a:prstGeom prst="rect">
            <a:avLst/>
          </a:prstGeom>
        </p:spPr>
        <p:txBody>
          <a:bodyPr wrap="none">
            <a:spAutoFit/>
          </a:bodyPr>
          <a:lstStyle/>
          <a:p>
            <a:pPr marL="0" marR="0" lvl="0" indent="0" algn="l" defTabSz="914400" rtl="0" eaLnBrk="1" fontAlgn="auto" latinLnBrk="0" hangingPunct="1">
              <a:lnSpc>
                <a:spcPct val="107000"/>
              </a:lnSpc>
              <a:spcBef>
                <a:spcPts val="0"/>
              </a:spcBef>
              <a:spcAft>
                <a:spcPts val="0"/>
              </a:spcAft>
              <a:buClrTx/>
              <a:buSzTx/>
              <a:buFontTx/>
              <a:buNone/>
              <a:tabLst>
                <a:tab pos="1386840" algn="l"/>
              </a:tabLst>
              <a:defRPr/>
            </a:pPr>
            <a:r>
              <a:rPr kumimoji="0" lang="vi-VN" sz="2800" b="1" i="0" u="none" strike="noStrike" kern="1200" cap="none" spc="0" normalizeH="0" baseline="0" noProof="0" dirty="0">
                <a:ln>
                  <a:noFill/>
                </a:ln>
                <a:solidFill>
                  <a:srgbClr val="0000FF"/>
                </a:solidFill>
                <a:effectLst/>
                <a:uLnTx/>
                <a:uFillTx/>
                <a:latin typeface="Times New Roman" panose="02020603050405020304" pitchFamily="18" charset="0"/>
                <a:ea typeface="MS Mincho"/>
                <a:cs typeface="Times New Roman" panose="02020603050405020304" pitchFamily="18" charset="0"/>
              </a:rPr>
              <a:t>II. Luyện tập</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Hộp Văn bản 3">
            <a:extLst>
              <a:ext uri="{FF2B5EF4-FFF2-40B4-BE49-F238E27FC236}">
                <a16:creationId xmlns:a16="http://schemas.microsoft.com/office/drawing/2014/main" id="{3B4FCC9B-C0BF-9C54-4665-13F9A9620F78}"/>
              </a:ext>
            </a:extLst>
          </p:cNvPr>
          <p:cNvSpPr txBox="1"/>
          <p:nvPr/>
        </p:nvSpPr>
        <p:spPr>
          <a:xfrm>
            <a:off x="918696" y="1933245"/>
            <a:ext cx="6112474" cy="1384995"/>
          </a:xfrm>
          <a:prstGeom prst="rect">
            <a:avLst/>
          </a:prstGeom>
          <a:noFill/>
        </p:spPr>
        <p:txBody>
          <a:bodyPr wrap="square">
            <a:spAutoFit/>
          </a:bodyPr>
          <a:lstStyle/>
          <a:p>
            <a:pPr algn="just"/>
            <a:r>
              <a:rPr lang="vi-VN" sz="2800" b="1" dirty="0">
                <a:effectLst/>
                <a:latin typeface="Times New Roman" panose="02020603050405020304" pitchFamily="18" charset="0"/>
                <a:ea typeface="Times New Roman" panose="02020603050405020304" pitchFamily="18" charset="0"/>
                <a:cs typeface="Times New Roman" panose="02020603050405020304" pitchFamily="18" charset="0"/>
              </a:rPr>
              <a:t>Bài tập 1</a:t>
            </a:r>
            <a:endParaRPr lang="vi-VN" sz="2800" dirty="0">
              <a:effectLst/>
              <a:latin typeface="VNI-Times"/>
              <a:ea typeface="Times New Roman" panose="02020603050405020304" pitchFamily="18" charset="0"/>
              <a:cs typeface="Times New Roman" panose="02020603050405020304" pitchFamily="18" charset="0"/>
            </a:endParaRPr>
          </a:p>
          <a:p>
            <a:pPr algn="just"/>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–Câu ghép đẳng lập: a, d.</a:t>
            </a:r>
            <a:endParaRPr lang="vi-VN" sz="2800" dirty="0">
              <a:effectLst/>
              <a:latin typeface="VNI-Times"/>
              <a:ea typeface="Times New Roman" panose="02020603050405020304" pitchFamily="18" charset="0"/>
              <a:cs typeface="Times New Roman" panose="02020603050405020304" pitchFamily="18" charset="0"/>
            </a:endParaRPr>
          </a:p>
          <a:p>
            <a:pPr algn="just"/>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–Câu ghép chính phụ: b, c.</a:t>
            </a:r>
            <a:endParaRPr lang="vi-VN" sz="2800" dirty="0">
              <a:effectLst/>
              <a:latin typeface="VNI-Times"/>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5780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anim calcmode="lin" valueType="num">
                                      <p:cBhvr>
                                        <p:cTn id="1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1000"/>
                                        <p:tgtEl>
                                          <p:spTgt spid="4">
                                            <p:txEl>
                                              <p:pRg st="2" end="2"/>
                                            </p:txEl>
                                          </p:spTgt>
                                        </p:tgtEl>
                                      </p:cBhvr>
                                    </p:animEffect>
                                    <p:anim calcmode="lin" valueType="num">
                                      <p:cBhvr>
                                        <p:cTn id="1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ame 4"/>
          <p:cNvSpPr/>
          <p:nvPr/>
        </p:nvSpPr>
        <p:spPr>
          <a:xfrm>
            <a:off x="331122" y="1028700"/>
            <a:ext cx="11517055" cy="5545394"/>
          </a:xfrm>
          <a:prstGeom prst="frame">
            <a:avLst>
              <a:gd name="adj1" fmla="val 1596"/>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path path="circle">
              <a:fillToRect r="100000" b="100000"/>
            </a:path>
            <a:tileRect l="-100000" t="-100000"/>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10"/>
          <p:cNvSpPr/>
          <p:nvPr/>
        </p:nvSpPr>
        <p:spPr>
          <a:xfrm>
            <a:off x="889200" y="154858"/>
            <a:ext cx="10427519" cy="523568"/>
          </a:xfrm>
          <a:custGeom>
            <a:avLst/>
            <a:gdLst>
              <a:gd name="connsiteX0" fmla="*/ 260542 w 10427519"/>
              <a:gd name="connsiteY0" fmla="*/ 0 h 523568"/>
              <a:gd name="connsiteX1" fmla="*/ 10166977 w 10427519"/>
              <a:gd name="connsiteY1" fmla="*/ 0 h 523568"/>
              <a:gd name="connsiteX2" fmla="*/ 10427519 w 10427519"/>
              <a:gd name="connsiteY2" fmla="*/ 260542 h 523568"/>
              <a:gd name="connsiteX3" fmla="*/ 10427519 w 10427519"/>
              <a:gd name="connsiteY3" fmla="*/ 381013 h 523568"/>
              <a:gd name="connsiteX4" fmla="*/ 10407044 w 10427519"/>
              <a:gd name="connsiteY4" fmla="*/ 482428 h 523568"/>
              <a:gd name="connsiteX5" fmla="*/ 10384713 w 10427519"/>
              <a:gd name="connsiteY5" fmla="*/ 523568 h 523568"/>
              <a:gd name="connsiteX6" fmla="*/ 42806 w 10427519"/>
              <a:gd name="connsiteY6" fmla="*/ 523568 h 523568"/>
              <a:gd name="connsiteX7" fmla="*/ 20475 w 10427519"/>
              <a:gd name="connsiteY7" fmla="*/ 482428 h 523568"/>
              <a:gd name="connsiteX8" fmla="*/ 0 w 10427519"/>
              <a:gd name="connsiteY8" fmla="*/ 381013 h 523568"/>
              <a:gd name="connsiteX9" fmla="*/ 0 w 10427519"/>
              <a:gd name="connsiteY9" fmla="*/ 260542 h 523568"/>
              <a:gd name="connsiteX10" fmla="*/ 260542 w 10427519"/>
              <a:gd name="connsiteY10" fmla="*/ 0 h 5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427519" h="523568">
                <a:moveTo>
                  <a:pt x="260542" y="0"/>
                </a:moveTo>
                <a:lnTo>
                  <a:pt x="10166977" y="0"/>
                </a:lnTo>
                <a:cubicBezTo>
                  <a:pt x="10310870" y="0"/>
                  <a:pt x="10427519" y="116649"/>
                  <a:pt x="10427519" y="260542"/>
                </a:cubicBezTo>
                <a:lnTo>
                  <a:pt x="10427519" y="381013"/>
                </a:lnTo>
                <a:cubicBezTo>
                  <a:pt x="10427519" y="416986"/>
                  <a:pt x="10420228" y="451257"/>
                  <a:pt x="10407044" y="482428"/>
                </a:cubicBezTo>
                <a:lnTo>
                  <a:pt x="10384713" y="523568"/>
                </a:lnTo>
                <a:lnTo>
                  <a:pt x="42806" y="523568"/>
                </a:lnTo>
                <a:lnTo>
                  <a:pt x="20475" y="482428"/>
                </a:lnTo>
                <a:cubicBezTo>
                  <a:pt x="7291" y="451257"/>
                  <a:pt x="0" y="416986"/>
                  <a:pt x="0" y="381013"/>
                </a:cubicBezTo>
                <a:lnTo>
                  <a:pt x="0" y="260542"/>
                </a:lnTo>
                <a:cubicBezTo>
                  <a:pt x="0" y="116649"/>
                  <a:pt x="116649" y="0"/>
                  <a:pt x="260542" y="0"/>
                </a:cubicBez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9"/>
          <p:cNvSpPr/>
          <p:nvPr/>
        </p:nvSpPr>
        <p:spPr>
          <a:xfrm>
            <a:off x="-1" y="-1"/>
            <a:ext cx="12192000" cy="678426"/>
          </a:xfrm>
          <a:custGeom>
            <a:avLst/>
            <a:gdLst>
              <a:gd name="connsiteX0" fmla="*/ 0 w 12192000"/>
              <a:gd name="connsiteY0" fmla="*/ 0 h 678426"/>
              <a:gd name="connsiteX1" fmla="*/ 12192000 w 12192000"/>
              <a:gd name="connsiteY1" fmla="*/ 0 h 678426"/>
              <a:gd name="connsiteX2" fmla="*/ 12192000 w 12192000"/>
              <a:gd name="connsiteY2" fmla="*/ 678426 h 678426"/>
              <a:gd name="connsiteX3" fmla="*/ 11260603 w 12192000"/>
              <a:gd name="connsiteY3" fmla="*/ 678426 h 678426"/>
              <a:gd name="connsiteX4" fmla="*/ 11282934 w 12192000"/>
              <a:gd name="connsiteY4" fmla="*/ 637286 h 678426"/>
              <a:gd name="connsiteX5" fmla="*/ 11303409 w 12192000"/>
              <a:gd name="connsiteY5" fmla="*/ 535871 h 678426"/>
              <a:gd name="connsiteX6" fmla="*/ 11303409 w 12192000"/>
              <a:gd name="connsiteY6" fmla="*/ 415400 h 678426"/>
              <a:gd name="connsiteX7" fmla="*/ 11042867 w 12192000"/>
              <a:gd name="connsiteY7" fmla="*/ 154858 h 678426"/>
              <a:gd name="connsiteX8" fmla="*/ 1136432 w 12192000"/>
              <a:gd name="connsiteY8" fmla="*/ 154858 h 678426"/>
              <a:gd name="connsiteX9" fmla="*/ 875890 w 12192000"/>
              <a:gd name="connsiteY9" fmla="*/ 415400 h 678426"/>
              <a:gd name="connsiteX10" fmla="*/ 875890 w 12192000"/>
              <a:gd name="connsiteY10" fmla="*/ 535871 h 678426"/>
              <a:gd name="connsiteX11" fmla="*/ 896365 w 12192000"/>
              <a:gd name="connsiteY11" fmla="*/ 637286 h 678426"/>
              <a:gd name="connsiteX12" fmla="*/ 918696 w 12192000"/>
              <a:gd name="connsiteY12" fmla="*/ 678426 h 678426"/>
              <a:gd name="connsiteX13" fmla="*/ 0 w 12192000"/>
              <a:gd name="connsiteY13" fmla="*/ 678426 h 678426"/>
              <a:gd name="connsiteX14" fmla="*/ 0 w 12192000"/>
              <a:gd name="connsiteY14" fmla="*/ 0 h 678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192000" h="678426">
                <a:moveTo>
                  <a:pt x="0" y="0"/>
                </a:moveTo>
                <a:lnTo>
                  <a:pt x="12192000" y="0"/>
                </a:lnTo>
                <a:lnTo>
                  <a:pt x="12192000" y="678426"/>
                </a:lnTo>
                <a:lnTo>
                  <a:pt x="11260603" y="678426"/>
                </a:lnTo>
                <a:lnTo>
                  <a:pt x="11282934" y="637286"/>
                </a:lnTo>
                <a:cubicBezTo>
                  <a:pt x="11296118" y="606115"/>
                  <a:pt x="11303409" y="571844"/>
                  <a:pt x="11303409" y="535871"/>
                </a:cubicBezTo>
                <a:lnTo>
                  <a:pt x="11303409" y="415400"/>
                </a:lnTo>
                <a:cubicBezTo>
                  <a:pt x="11303409" y="271507"/>
                  <a:pt x="11186760" y="154858"/>
                  <a:pt x="11042867" y="154858"/>
                </a:cubicBezTo>
                <a:lnTo>
                  <a:pt x="1136432" y="154858"/>
                </a:lnTo>
                <a:cubicBezTo>
                  <a:pt x="992539" y="154858"/>
                  <a:pt x="875890" y="271507"/>
                  <a:pt x="875890" y="415400"/>
                </a:cubicBezTo>
                <a:lnTo>
                  <a:pt x="875890" y="535871"/>
                </a:lnTo>
                <a:cubicBezTo>
                  <a:pt x="875890" y="571844"/>
                  <a:pt x="883181" y="606115"/>
                  <a:pt x="896365" y="637286"/>
                </a:cubicBezTo>
                <a:lnTo>
                  <a:pt x="918696" y="678426"/>
                </a:lnTo>
                <a:lnTo>
                  <a:pt x="0" y="678426"/>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Freeform 8"/>
          <p:cNvSpPr/>
          <p:nvPr/>
        </p:nvSpPr>
        <p:spPr>
          <a:xfrm>
            <a:off x="918696" y="678426"/>
            <a:ext cx="10341907" cy="117987"/>
          </a:xfrm>
          <a:custGeom>
            <a:avLst/>
            <a:gdLst>
              <a:gd name="connsiteX0" fmla="*/ 0 w 10341907"/>
              <a:gd name="connsiteY0" fmla="*/ 0 h 117987"/>
              <a:gd name="connsiteX1" fmla="*/ 10341907 w 10341907"/>
              <a:gd name="connsiteY1" fmla="*/ 0 h 117987"/>
              <a:gd name="connsiteX2" fmla="*/ 10340216 w 10341907"/>
              <a:gd name="connsiteY2" fmla="*/ 3116 h 117987"/>
              <a:gd name="connsiteX3" fmla="*/ 10124171 w 10341907"/>
              <a:gd name="connsiteY3" fmla="*/ 117987 h 117987"/>
              <a:gd name="connsiteX4" fmla="*/ 217736 w 10341907"/>
              <a:gd name="connsiteY4" fmla="*/ 117987 h 117987"/>
              <a:gd name="connsiteX5" fmla="*/ 1691 w 10341907"/>
              <a:gd name="connsiteY5" fmla="*/ 3116 h 117987"/>
              <a:gd name="connsiteX6" fmla="*/ 0 w 10341907"/>
              <a:gd name="connsiteY6" fmla="*/ 0 h 117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341907" h="117987">
                <a:moveTo>
                  <a:pt x="0" y="0"/>
                </a:moveTo>
                <a:lnTo>
                  <a:pt x="10341907" y="0"/>
                </a:lnTo>
                <a:lnTo>
                  <a:pt x="10340216" y="3116"/>
                </a:lnTo>
                <a:cubicBezTo>
                  <a:pt x="10293395" y="72421"/>
                  <a:pt x="10214104" y="117987"/>
                  <a:pt x="10124171" y="117987"/>
                </a:cubicBezTo>
                <a:lnTo>
                  <a:pt x="217736" y="117987"/>
                </a:lnTo>
                <a:cubicBezTo>
                  <a:pt x="127803" y="117987"/>
                  <a:pt x="48512" y="72421"/>
                  <a:pt x="1691" y="3116"/>
                </a:cubicBezTo>
                <a:lnTo>
                  <a:pt x="0" y="0"/>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Can 11"/>
          <p:cNvSpPr/>
          <p:nvPr/>
        </p:nvSpPr>
        <p:spPr>
          <a:xfrm>
            <a:off x="-1" y="-2"/>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Can 12"/>
          <p:cNvSpPr/>
          <p:nvPr/>
        </p:nvSpPr>
        <p:spPr>
          <a:xfrm>
            <a:off x="11890372" y="-3"/>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Picture 19"/>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Lst>
          </a:blip>
          <a:stretch>
            <a:fillRect/>
          </a:stretch>
        </p:blipFill>
        <p:spPr>
          <a:xfrm>
            <a:off x="3776483" y="737419"/>
            <a:ext cx="4662268" cy="568104"/>
          </a:xfrm>
          <a:prstGeom prst="rect">
            <a:avLst/>
          </a:prstGeom>
        </p:spPr>
      </p:pic>
      <p:sp>
        <p:nvSpPr>
          <p:cNvPr id="22" name="4-Point Star 21"/>
          <p:cNvSpPr/>
          <p:nvPr/>
        </p:nvSpPr>
        <p:spPr>
          <a:xfrm>
            <a:off x="403270" y="160880"/>
            <a:ext cx="398207" cy="427703"/>
          </a:xfrm>
          <a:prstGeom prst="star4">
            <a:avLst>
              <a:gd name="adj" fmla="val 125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6" name="Picture 25"/>
          <p:cNvPicPr>
            <a:picLocks noChangeAspect="1"/>
          </p:cNvPicPr>
          <p:nvPr/>
        </p:nvPicPr>
        <p:blipFill>
          <a:blip r:embed="rId4"/>
          <a:srcRect l="31230" t="-4849" r="66223" b="100000"/>
          <a:stretch>
            <a:fillRect/>
          </a:stretch>
        </p:blipFill>
        <p:spPr>
          <a:xfrm>
            <a:off x="4346224" y="2521974"/>
            <a:ext cx="225776" cy="180754"/>
          </a:xfrm>
          <a:custGeom>
            <a:avLst/>
            <a:gdLst>
              <a:gd name="connsiteX0" fmla="*/ 0 w 225776"/>
              <a:gd name="connsiteY0" fmla="*/ 0 h 180754"/>
              <a:gd name="connsiteX1" fmla="*/ 225776 w 225776"/>
              <a:gd name="connsiteY1" fmla="*/ 0 h 180754"/>
              <a:gd name="connsiteX2" fmla="*/ 225776 w 225776"/>
              <a:gd name="connsiteY2" fmla="*/ 180754 h 180754"/>
              <a:gd name="connsiteX3" fmla="*/ 0 w 225776"/>
              <a:gd name="connsiteY3" fmla="*/ 180754 h 180754"/>
              <a:gd name="connsiteX4" fmla="*/ 0 w 225776"/>
              <a:gd name="connsiteY4" fmla="*/ 0 h 180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180754">
                <a:moveTo>
                  <a:pt x="0" y="0"/>
                </a:moveTo>
                <a:lnTo>
                  <a:pt x="225776" y="0"/>
                </a:lnTo>
                <a:lnTo>
                  <a:pt x="225776" y="180754"/>
                </a:lnTo>
                <a:lnTo>
                  <a:pt x="0" y="180754"/>
                </a:lnTo>
                <a:lnTo>
                  <a:pt x="0" y="0"/>
                </a:lnTo>
                <a:close/>
              </a:path>
            </a:pathLst>
          </a:custGeom>
        </p:spPr>
      </p:pic>
      <p:pic>
        <p:nvPicPr>
          <p:cNvPr id="23" name="Picture 22"/>
          <p:cNvPicPr>
            <a:picLocks noChangeAspect="1"/>
          </p:cNvPicPr>
          <p:nvPr/>
        </p:nvPicPr>
        <p:blipFill>
          <a:blip r:embed="rId4"/>
          <a:srcRect l="31230" t="100000" r="66223" b="-8896"/>
          <a:stretch>
            <a:fillRect/>
          </a:stretch>
        </p:blipFill>
        <p:spPr>
          <a:xfrm>
            <a:off x="4346224" y="6430297"/>
            <a:ext cx="225776" cy="331600"/>
          </a:xfrm>
          <a:custGeom>
            <a:avLst/>
            <a:gdLst>
              <a:gd name="connsiteX0" fmla="*/ 0 w 225776"/>
              <a:gd name="connsiteY0" fmla="*/ 0 h 331600"/>
              <a:gd name="connsiteX1" fmla="*/ 225776 w 225776"/>
              <a:gd name="connsiteY1" fmla="*/ 0 h 331600"/>
              <a:gd name="connsiteX2" fmla="*/ 225776 w 225776"/>
              <a:gd name="connsiteY2" fmla="*/ 331600 h 331600"/>
              <a:gd name="connsiteX3" fmla="*/ 0 w 225776"/>
              <a:gd name="connsiteY3" fmla="*/ 331600 h 331600"/>
              <a:gd name="connsiteX4" fmla="*/ 0 w 225776"/>
              <a:gd name="connsiteY4" fmla="*/ 0 h 33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331600">
                <a:moveTo>
                  <a:pt x="0" y="0"/>
                </a:moveTo>
                <a:lnTo>
                  <a:pt x="225776" y="0"/>
                </a:lnTo>
                <a:lnTo>
                  <a:pt x="225776" y="331600"/>
                </a:lnTo>
                <a:lnTo>
                  <a:pt x="0" y="331600"/>
                </a:lnTo>
                <a:lnTo>
                  <a:pt x="0" y="0"/>
                </a:lnTo>
                <a:close/>
              </a:path>
            </a:pathLst>
          </a:custGeom>
        </p:spPr>
      </p:pic>
      <p:pic>
        <p:nvPicPr>
          <p:cNvPr id="48" name="Picture 47"/>
          <p:cNvPicPr>
            <a:picLocks noChangeAspect="1"/>
          </p:cNvPicPr>
          <p:nvPr/>
        </p:nvPicPr>
        <p:blipFill>
          <a:blip r:embed="rId5"/>
          <a:srcRect l="-6510" t="67413" r="100000" b="26074"/>
          <a:stretch>
            <a:fillRect/>
          </a:stretch>
        </p:blipFill>
        <p:spPr>
          <a:xfrm>
            <a:off x="801478" y="5987845"/>
            <a:ext cx="590333" cy="442452"/>
          </a:xfrm>
          <a:custGeom>
            <a:avLst/>
            <a:gdLst>
              <a:gd name="connsiteX0" fmla="*/ 0 w 590333"/>
              <a:gd name="connsiteY0" fmla="*/ 0 h 442452"/>
              <a:gd name="connsiteX1" fmla="*/ 590333 w 590333"/>
              <a:gd name="connsiteY1" fmla="*/ 0 h 442452"/>
              <a:gd name="connsiteX2" fmla="*/ 590333 w 590333"/>
              <a:gd name="connsiteY2" fmla="*/ 442452 h 442452"/>
              <a:gd name="connsiteX3" fmla="*/ 0 w 590333"/>
              <a:gd name="connsiteY3" fmla="*/ 442452 h 442452"/>
              <a:gd name="connsiteX4" fmla="*/ 0 w 590333"/>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0333" h="442452">
                <a:moveTo>
                  <a:pt x="0" y="0"/>
                </a:moveTo>
                <a:lnTo>
                  <a:pt x="590333" y="0"/>
                </a:lnTo>
                <a:lnTo>
                  <a:pt x="590333" y="442452"/>
                </a:lnTo>
                <a:lnTo>
                  <a:pt x="0" y="442452"/>
                </a:lnTo>
                <a:lnTo>
                  <a:pt x="0" y="0"/>
                </a:lnTo>
                <a:close/>
              </a:path>
            </a:pathLst>
          </a:custGeom>
        </p:spPr>
      </p:pic>
      <p:pic>
        <p:nvPicPr>
          <p:cNvPr id="47" name="Picture 46"/>
          <p:cNvPicPr>
            <a:picLocks noChangeAspect="1"/>
          </p:cNvPicPr>
          <p:nvPr/>
        </p:nvPicPr>
        <p:blipFill>
          <a:blip r:embed="rId5"/>
          <a:srcRect l="100000" t="67413" r="-7154" b="26074"/>
          <a:stretch>
            <a:fillRect/>
          </a:stretch>
        </p:blipFill>
        <p:spPr>
          <a:xfrm>
            <a:off x="10460296" y="5987845"/>
            <a:ext cx="648778" cy="442452"/>
          </a:xfrm>
          <a:custGeom>
            <a:avLst/>
            <a:gdLst>
              <a:gd name="connsiteX0" fmla="*/ 0 w 648778"/>
              <a:gd name="connsiteY0" fmla="*/ 0 h 442452"/>
              <a:gd name="connsiteX1" fmla="*/ 648778 w 648778"/>
              <a:gd name="connsiteY1" fmla="*/ 0 h 442452"/>
              <a:gd name="connsiteX2" fmla="*/ 648778 w 648778"/>
              <a:gd name="connsiteY2" fmla="*/ 442452 h 442452"/>
              <a:gd name="connsiteX3" fmla="*/ 0 w 648778"/>
              <a:gd name="connsiteY3" fmla="*/ 442452 h 442452"/>
              <a:gd name="connsiteX4" fmla="*/ 0 w 648778"/>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778" h="442452">
                <a:moveTo>
                  <a:pt x="0" y="0"/>
                </a:moveTo>
                <a:lnTo>
                  <a:pt x="648778" y="0"/>
                </a:lnTo>
                <a:lnTo>
                  <a:pt x="648778" y="442452"/>
                </a:lnTo>
                <a:lnTo>
                  <a:pt x="0" y="442452"/>
                </a:lnTo>
                <a:lnTo>
                  <a:pt x="0" y="0"/>
                </a:lnTo>
                <a:close/>
              </a:path>
            </a:pathLst>
          </a:custGeom>
        </p:spPr>
      </p:pic>
      <p:sp>
        <p:nvSpPr>
          <p:cNvPr id="3" name="Rectangle 2"/>
          <p:cNvSpPr/>
          <p:nvPr/>
        </p:nvSpPr>
        <p:spPr>
          <a:xfrm>
            <a:off x="3776483" y="155204"/>
            <a:ext cx="461363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THỰC HÀNH TIẾNG VIỆT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Rectangle 5"/>
          <p:cNvSpPr/>
          <p:nvPr/>
        </p:nvSpPr>
        <p:spPr>
          <a:xfrm>
            <a:off x="5197102" y="810722"/>
            <a:ext cx="2210862" cy="522259"/>
          </a:xfrm>
          <a:prstGeom prst="rect">
            <a:avLst/>
          </a:prstGeom>
        </p:spPr>
        <p:txBody>
          <a:bodyPr wrap="none">
            <a:spAutoFit/>
          </a:bodyPr>
          <a:lstStyle/>
          <a:p>
            <a:pPr marL="0" marR="0" lvl="0" indent="0" algn="l" defTabSz="914400" rtl="0" eaLnBrk="1" fontAlgn="auto" latinLnBrk="0" hangingPunct="1">
              <a:lnSpc>
                <a:spcPct val="107000"/>
              </a:lnSpc>
              <a:spcBef>
                <a:spcPts val="0"/>
              </a:spcBef>
              <a:spcAft>
                <a:spcPts val="0"/>
              </a:spcAft>
              <a:buClrTx/>
              <a:buSzTx/>
              <a:buFontTx/>
              <a:buNone/>
              <a:tabLst>
                <a:tab pos="1386840" algn="l"/>
              </a:tabLst>
              <a:defRPr/>
            </a:pPr>
            <a:r>
              <a:rPr kumimoji="0" lang="vi-VN" sz="2800" b="1" i="0" u="none" strike="noStrike" kern="1200" cap="none" spc="0" normalizeH="0" baseline="0" noProof="0" dirty="0">
                <a:ln>
                  <a:noFill/>
                </a:ln>
                <a:solidFill>
                  <a:srgbClr val="0000FF"/>
                </a:solidFill>
                <a:effectLst/>
                <a:uLnTx/>
                <a:uFillTx/>
                <a:latin typeface="Times New Roman" panose="02020603050405020304" pitchFamily="18" charset="0"/>
                <a:ea typeface="MS Mincho"/>
                <a:cs typeface="Times New Roman" panose="02020603050405020304" pitchFamily="18" charset="0"/>
              </a:rPr>
              <a:t>II. Luyện tập</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Hộp Văn bản 3">
            <a:extLst>
              <a:ext uri="{FF2B5EF4-FFF2-40B4-BE49-F238E27FC236}">
                <a16:creationId xmlns:a16="http://schemas.microsoft.com/office/drawing/2014/main" id="{70DF1707-0269-F60D-BBF6-47F4487DA3A9}"/>
              </a:ext>
            </a:extLst>
          </p:cNvPr>
          <p:cNvSpPr txBox="1"/>
          <p:nvPr/>
        </p:nvSpPr>
        <p:spPr>
          <a:xfrm>
            <a:off x="459386" y="1565268"/>
            <a:ext cx="11287771" cy="3970318"/>
          </a:xfrm>
          <a:prstGeom prst="rect">
            <a:avLst/>
          </a:prstGeom>
          <a:noFill/>
        </p:spPr>
        <p:txBody>
          <a:bodyPr wrap="square">
            <a:spAutoFit/>
          </a:bodyPr>
          <a:lstStyle/>
          <a:p>
            <a:pPr algn="just"/>
            <a:r>
              <a:rPr lang="vi-VN" sz="2800" b="1" dirty="0">
                <a:effectLst/>
                <a:latin typeface="Times New Roman" panose="02020603050405020304" pitchFamily="18" charset="0"/>
                <a:ea typeface="Times New Roman" panose="02020603050405020304" pitchFamily="18" charset="0"/>
                <a:cs typeface="Times New Roman" panose="02020603050405020304" pitchFamily="18" charset="0"/>
              </a:rPr>
              <a:t>Bài tập 2</a:t>
            </a:r>
            <a:endParaRPr lang="vi-VN" sz="2800" dirty="0">
              <a:effectLst/>
              <a:latin typeface="VNI-Times"/>
              <a:ea typeface="Times New Roman" panose="02020603050405020304" pitchFamily="18" charset="0"/>
              <a:cs typeface="Times New Roman" panose="02020603050405020304" pitchFamily="18" charset="0"/>
            </a:endParaRPr>
          </a:p>
          <a:p>
            <a:pPr algn="just"/>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a. Quan hệ ý nghĩa giữa các vế câu ghép là quan hệ nguyên nhân – kết quả. Các vế câu ghép được nối với nhau bằng cặp kết từ </a:t>
            </a:r>
            <a:r>
              <a:rPr lang="vi-VN" sz="2800"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vì ... nên ...</a:t>
            </a:r>
            <a:endParaRPr lang="vi-VN" sz="2800" i="1" dirty="0">
              <a:solidFill>
                <a:srgbClr val="FF0000"/>
              </a:solidFill>
              <a:effectLst/>
              <a:latin typeface="VNI-Times"/>
              <a:ea typeface="Times New Roman" panose="02020603050405020304" pitchFamily="18" charset="0"/>
              <a:cs typeface="Times New Roman" panose="02020603050405020304" pitchFamily="18" charset="0"/>
            </a:endParaRPr>
          </a:p>
          <a:p>
            <a:pPr algn="just"/>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b. Quan hệ ý nghĩa giữa các vế câu ghép là quan hệ liệt kê. Các vế câu ghép được nối với nhau bằng kết từ </a:t>
            </a:r>
            <a:r>
              <a:rPr lang="vi-VN" sz="2800"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vi-VN" sz="2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vi-VN" sz="2800" dirty="0">
              <a:solidFill>
                <a:srgbClr val="FF0000"/>
              </a:solidFill>
              <a:effectLst/>
              <a:latin typeface="VNI-Times"/>
              <a:ea typeface="Times New Roman" panose="02020603050405020304" pitchFamily="18" charset="0"/>
              <a:cs typeface="Times New Roman" panose="02020603050405020304" pitchFamily="18" charset="0"/>
            </a:endParaRPr>
          </a:p>
          <a:p>
            <a:pPr algn="just"/>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c. Quan hệ ý nghĩa giữa các vế câu ghép là quan hệ mục đích – sự kiện. Các vế câu ghép được nối với nhau bằng kết từ </a:t>
            </a:r>
            <a:r>
              <a:rPr lang="vi-VN" sz="2800"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ở</a:t>
            </a:r>
            <a:r>
              <a:rPr lang="vi-VN" sz="2800" dirty="0">
                <a:latin typeface="VNI-Times"/>
                <a:ea typeface="Times New Roman" panose="02020603050405020304" pitchFamily="18" charset="0"/>
                <a:cs typeface="Times New Roman" panose="02020603050405020304" pitchFamily="18" charset="0"/>
              </a:rPr>
              <a:t> </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vế phụ.</a:t>
            </a:r>
            <a:endParaRPr lang="vi-VN" sz="2800" dirty="0">
              <a:effectLst/>
              <a:latin typeface="VNI-Times"/>
              <a:ea typeface="Times New Roman" panose="02020603050405020304" pitchFamily="18" charset="0"/>
              <a:cs typeface="Times New Roman" panose="02020603050405020304" pitchFamily="18" charset="0"/>
            </a:endParaRPr>
          </a:p>
          <a:p>
            <a:pPr algn="just"/>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d. Quan hệ ý nghĩa giữa các vế câu ghép là quan hệ tăng cấp. Các vế câu ghép được nối với nhau bằng cặp từ hô ứng ... </a:t>
            </a:r>
            <a:r>
              <a:rPr lang="vi-VN" sz="2800"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càng ... càng ...</a:t>
            </a:r>
            <a:endParaRPr lang="vi-VN" sz="2800" i="1" dirty="0">
              <a:solidFill>
                <a:srgbClr val="FF0000"/>
              </a:solidFill>
              <a:effectLst/>
              <a:latin typeface="VNI-Times"/>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93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fade">
                                      <p:cBhvr>
                                        <p:cTn id="11" dur="1000"/>
                                        <p:tgtEl>
                                          <p:spTgt spid="4">
                                            <p:txEl>
                                              <p:pRg st="1" end="1"/>
                                            </p:txEl>
                                          </p:spTgt>
                                        </p:tgtEl>
                                      </p:cBhvr>
                                    </p:animEffect>
                                    <p:anim calcmode="lin" valueType="num">
                                      <p:cBhvr>
                                        <p:cTn id="12"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3"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Effect transition="in" filter="barn(inVertical)">
                                      <p:cBhvr>
                                        <p:cTn id="18" dur="500"/>
                                        <p:tgtEl>
                                          <p:spTgt spid="4">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animEffect transition="in" filter="wheel(1)">
                                      <p:cBhvr>
                                        <p:cTn id="23" dur="2000"/>
                                        <p:tgtEl>
                                          <p:spTgt spid="4">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4">
                                            <p:txEl>
                                              <p:pRg st="4" end="4"/>
                                            </p:txEl>
                                          </p:spTgt>
                                        </p:tgtEl>
                                        <p:attrNameLst>
                                          <p:attrName>style.visibility</p:attrName>
                                        </p:attrNameLst>
                                      </p:cBhvr>
                                      <p:to>
                                        <p:strVal val="visible"/>
                                      </p:to>
                                    </p:set>
                                    <p:anim calcmode="lin" valueType="num">
                                      <p:cBhvr additive="base">
                                        <p:cTn id="28"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ame 4"/>
          <p:cNvSpPr/>
          <p:nvPr/>
        </p:nvSpPr>
        <p:spPr>
          <a:xfrm>
            <a:off x="331122" y="1028700"/>
            <a:ext cx="11517055" cy="5545394"/>
          </a:xfrm>
          <a:prstGeom prst="frame">
            <a:avLst>
              <a:gd name="adj1" fmla="val 1596"/>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path path="circle">
              <a:fillToRect r="100000" b="100000"/>
            </a:path>
            <a:tileRect l="-100000" t="-100000"/>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10"/>
          <p:cNvSpPr/>
          <p:nvPr/>
        </p:nvSpPr>
        <p:spPr>
          <a:xfrm>
            <a:off x="889200" y="154858"/>
            <a:ext cx="10427519" cy="523568"/>
          </a:xfrm>
          <a:custGeom>
            <a:avLst/>
            <a:gdLst>
              <a:gd name="connsiteX0" fmla="*/ 260542 w 10427519"/>
              <a:gd name="connsiteY0" fmla="*/ 0 h 523568"/>
              <a:gd name="connsiteX1" fmla="*/ 10166977 w 10427519"/>
              <a:gd name="connsiteY1" fmla="*/ 0 h 523568"/>
              <a:gd name="connsiteX2" fmla="*/ 10427519 w 10427519"/>
              <a:gd name="connsiteY2" fmla="*/ 260542 h 523568"/>
              <a:gd name="connsiteX3" fmla="*/ 10427519 w 10427519"/>
              <a:gd name="connsiteY3" fmla="*/ 381013 h 523568"/>
              <a:gd name="connsiteX4" fmla="*/ 10407044 w 10427519"/>
              <a:gd name="connsiteY4" fmla="*/ 482428 h 523568"/>
              <a:gd name="connsiteX5" fmla="*/ 10384713 w 10427519"/>
              <a:gd name="connsiteY5" fmla="*/ 523568 h 523568"/>
              <a:gd name="connsiteX6" fmla="*/ 42806 w 10427519"/>
              <a:gd name="connsiteY6" fmla="*/ 523568 h 523568"/>
              <a:gd name="connsiteX7" fmla="*/ 20475 w 10427519"/>
              <a:gd name="connsiteY7" fmla="*/ 482428 h 523568"/>
              <a:gd name="connsiteX8" fmla="*/ 0 w 10427519"/>
              <a:gd name="connsiteY8" fmla="*/ 381013 h 523568"/>
              <a:gd name="connsiteX9" fmla="*/ 0 w 10427519"/>
              <a:gd name="connsiteY9" fmla="*/ 260542 h 523568"/>
              <a:gd name="connsiteX10" fmla="*/ 260542 w 10427519"/>
              <a:gd name="connsiteY10" fmla="*/ 0 h 5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427519" h="523568">
                <a:moveTo>
                  <a:pt x="260542" y="0"/>
                </a:moveTo>
                <a:lnTo>
                  <a:pt x="10166977" y="0"/>
                </a:lnTo>
                <a:cubicBezTo>
                  <a:pt x="10310870" y="0"/>
                  <a:pt x="10427519" y="116649"/>
                  <a:pt x="10427519" y="260542"/>
                </a:cubicBezTo>
                <a:lnTo>
                  <a:pt x="10427519" y="381013"/>
                </a:lnTo>
                <a:cubicBezTo>
                  <a:pt x="10427519" y="416986"/>
                  <a:pt x="10420228" y="451257"/>
                  <a:pt x="10407044" y="482428"/>
                </a:cubicBezTo>
                <a:lnTo>
                  <a:pt x="10384713" y="523568"/>
                </a:lnTo>
                <a:lnTo>
                  <a:pt x="42806" y="523568"/>
                </a:lnTo>
                <a:lnTo>
                  <a:pt x="20475" y="482428"/>
                </a:lnTo>
                <a:cubicBezTo>
                  <a:pt x="7291" y="451257"/>
                  <a:pt x="0" y="416986"/>
                  <a:pt x="0" y="381013"/>
                </a:cubicBezTo>
                <a:lnTo>
                  <a:pt x="0" y="260542"/>
                </a:lnTo>
                <a:cubicBezTo>
                  <a:pt x="0" y="116649"/>
                  <a:pt x="116649" y="0"/>
                  <a:pt x="260542" y="0"/>
                </a:cubicBez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9"/>
          <p:cNvSpPr/>
          <p:nvPr/>
        </p:nvSpPr>
        <p:spPr>
          <a:xfrm>
            <a:off x="-1" y="-1"/>
            <a:ext cx="12192000" cy="678426"/>
          </a:xfrm>
          <a:custGeom>
            <a:avLst/>
            <a:gdLst>
              <a:gd name="connsiteX0" fmla="*/ 0 w 12192000"/>
              <a:gd name="connsiteY0" fmla="*/ 0 h 678426"/>
              <a:gd name="connsiteX1" fmla="*/ 12192000 w 12192000"/>
              <a:gd name="connsiteY1" fmla="*/ 0 h 678426"/>
              <a:gd name="connsiteX2" fmla="*/ 12192000 w 12192000"/>
              <a:gd name="connsiteY2" fmla="*/ 678426 h 678426"/>
              <a:gd name="connsiteX3" fmla="*/ 11260603 w 12192000"/>
              <a:gd name="connsiteY3" fmla="*/ 678426 h 678426"/>
              <a:gd name="connsiteX4" fmla="*/ 11282934 w 12192000"/>
              <a:gd name="connsiteY4" fmla="*/ 637286 h 678426"/>
              <a:gd name="connsiteX5" fmla="*/ 11303409 w 12192000"/>
              <a:gd name="connsiteY5" fmla="*/ 535871 h 678426"/>
              <a:gd name="connsiteX6" fmla="*/ 11303409 w 12192000"/>
              <a:gd name="connsiteY6" fmla="*/ 415400 h 678426"/>
              <a:gd name="connsiteX7" fmla="*/ 11042867 w 12192000"/>
              <a:gd name="connsiteY7" fmla="*/ 154858 h 678426"/>
              <a:gd name="connsiteX8" fmla="*/ 1136432 w 12192000"/>
              <a:gd name="connsiteY8" fmla="*/ 154858 h 678426"/>
              <a:gd name="connsiteX9" fmla="*/ 875890 w 12192000"/>
              <a:gd name="connsiteY9" fmla="*/ 415400 h 678426"/>
              <a:gd name="connsiteX10" fmla="*/ 875890 w 12192000"/>
              <a:gd name="connsiteY10" fmla="*/ 535871 h 678426"/>
              <a:gd name="connsiteX11" fmla="*/ 896365 w 12192000"/>
              <a:gd name="connsiteY11" fmla="*/ 637286 h 678426"/>
              <a:gd name="connsiteX12" fmla="*/ 918696 w 12192000"/>
              <a:gd name="connsiteY12" fmla="*/ 678426 h 678426"/>
              <a:gd name="connsiteX13" fmla="*/ 0 w 12192000"/>
              <a:gd name="connsiteY13" fmla="*/ 678426 h 678426"/>
              <a:gd name="connsiteX14" fmla="*/ 0 w 12192000"/>
              <a:gd name="connsiteY14" fmla="*/ 0 h 678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192000" h="678426">
                <a:moveTo>
                  <a:pt x="0" y="0"/>
                </a:moveTo>
                <a:lnTo>
                  <a:pt x="12192000" y="0"/>
                </a:lnTo>
                <a:lnTo>
                  <a:pt x="12192000" y="678426"/>
                </a:lnTo>
                <a:lnTo>
                  <a:pt x="11260603" y="678426"/>
                </a:lnTo>
                <a:lnTo>
                  <a:pt x="11282934" y="637286"/>
                </a:lnTo>
                <a:cubicBezTo>
                  <a:pt x="11296118" y="606115"/>
                  <a:pt x="11303409" y="571844"/>
                  <a:pt x="11303409" y="535871"/>
                </a:cubicBezTo>
                <a:lnTo>
                  <a:pt x="11303409" y="415400"/>
                </a:lnTo>
                <a:cubicBezTo>
                  <a:pt x="11303409" y="271507"/>
                  <a:pt x="11186760" y="154858"/>
                  <a:pt x="11042867" y="154858"/>
                </a:cubicBezTo>
                <a:lnTo>
                  <a:pt x="1136432" y="154858"/>
                </a:lnTo>
                <a:cubicBezTo>
                  <a:pt x="992539" y="154858"/>
                  <a:pt x="875890" y="271507"/>
                  <a:pt x="875890" y="415400"/>
                </a:cubicBezTo>
                <a:lnTo>
                  <a:pt x="875890" y="535871"/>
                </a:lnTo>
                <a:cubicBezTo>
                  <a:pt x="875890" y="571844"/>
                  <a:pt x="883181" y="606115"/>
                  <a:pt x="896365" y="637286"/>
                </a:cubicBezTo>
                <a:lnTo>
                  <a:pt x="918696" y="678426"/>
                </a:lnTo>
                <a:lnTo>
                  <a:pt x="0" y="678426"/>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Freeform 8"/>
          <p:cNvSpPr/>
          <p:nvPr/>
        </p:nvSpPr>
        <p:spPr>
          <a:xfrm>
            <a:off x="918696" y="678426"/>
            <a:ext cx="10341907" cy="117987"/>
          </a:xfrm>
          <a:custGeom>
            <a:avLst/>
            <a:gdLst>
              <a:gd name="connsiteX0" fmla="*/ 0 w 10341907"/>
              <a:gd name="connsiteY0" fmla="*/ 0 h 117987"/>
              <a:gd name="connsiteX1" fmla="*/ 10341907 w 10341907"/>
              <a:gd name="connsiteY1" fmla="*/ 0 h 117987"/>
              <a:gd name="connsiteX2" fmla="*/ 10340216 w 10341907"/>
              <a:gd name="connsiteY2" fmla="*/ 3116 h 117987"/>
              <a:gd name="connsiteX3" fmla="*/ 10124171 w 10341907"/>
              <a:gd name="connsiteY3" fmla="*/ 117987 h 117987"/>
              <a:gd name="connsiteX4" fmla="*/ 217736 w 10341907"/>
              <a:gd name="connsiteY4" fmla="*/ 117987 h 117987"/>
              <a:gd name="connsiteX5" fmla="*/ 1691 w 10341907"/>
              <a:gd name="connsiteY5" fmla="*/ 3116 h 117987"/>
              <a:gd name="connsiteX6" fmla="*/ 0 w 10341907"/>
              <a:gd name="connsiteY6" fmla="*/ 0 h 117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341907" h="117987">
                <a:moveTo>
                  <a:pt x="0" y="0"/>
                </a:moveTo>
                <a:lnTo>
                  <a:pt x="10341907" y="0"/>
                </a:lnTo>
                <a:lnTo>
                  <a:pt x="10340216" y="3116"/>
                </a:lnTo>
                <a:cubicBezTo>
                  <a:pt x="10293395" y="72421"/>
                  <a:pt x="10214104" y="117987"/>
                  <a:pt x="10124171" y="117987"/>
                </a:cubicBezTo>
                <a:lnTo>
                  <a:pt x="217736" y="117987"/>
                </a:lnTo>
                <a:cubicBezTo>
                  <a:pt x="127803" y="117987"/>
                  <a:pt x="48512" y="72421"/>
                  <a:pt x="1691" y="3116"/>
                </a:cubicBezTo>
                <a:lnTo>
                  <a:pt x="0" y="0"/>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Can 11"/>
          <p:cNvSpPr/>
          <p:nvPr/>
        </p:nvSpPr>
        <p:spPr>
          <a:xfrm>
            <a:off x="-1" y="-2"/>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Can 12"/>
          <p:cNvSpPr/>
          <p:nvPr/>
        </p:nvSpPr>
        <p:spPr>
          <a:xfrm>
            <a:off x="11890372" y="-3"/>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Picture 19"/>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Lst>
          </a:blip>
          <a:stretch>
            <a:fillRect/>
          </a:stretch>
        </p:blipFill>
        <p:spPr>
          <a:xfrm>
            <a:off x="3758516" y="818537"/>
            <a:ext cx="4662268" cy="568104"/>
          </a:xfrm>
          <a:prstGeom prst="rect">
            <a:avLst/>
          </a:prstGeom>
        </p:spPr>
      </p:pic>
      <p:sp>
        <p:nvSpPr>
          <p:cNvPr id="22" name="4-Point Star 21"/>
          <p:cNvSpPr/>
          <p:nvPr/>
        </p:nvSpPr>
        <p:spPr>
          <a:xfrm>
            <a:off x="403270" y="160880"/>
            <a:ext cx="398207" cy="427703"/>
          </a:xfrm>
          <a:prstGeom prst="star4">
            <a:avLst>
              <a:gd name="adj" fmla="val 125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6" name="Picture 25"/>
          <p:cNvPicPr>
            <a:picLocks noChangeAspect="1"/>
          </p:cNvPicPr>
          <p:nvPr/>
        </p:nvPicPr>
        <p:blipFill>
          <a:blip r:embed="rId4"/>
          <a:srcRect l="31230" t="-4849" r="66223" b="100000"/>
          <a:stretch>
            <a:fillRect/>
          </a:stretch>
        </p:blipFill>
        <p:spPr>
          <a:xfrm>
            <a:off x="4346224" y="2521974"/>
            <a:ext cx="225776" cy="180754"/>
          </a:xfrm>
          <a:custGeom>
            <a:avLst/>
            <a:gdLst>
              <a:gd name="connsiteX0" fmla="*/ 0 w 225776"/>
              <a:gd name="connsiteY0" fmla="*/ 0 h 180754"/>
              <a:gd name="connsiteX1" fmla="*/ 225776 w 225776"/>
              <a:gd name="connsiteY1" fmla="*/ 0 h 180754"/>
              <a:gd name="connsiteX2" fmla="*/ 225776 w 225776"/>
              <a:gd name="connsiteY2" fmla="*/ 180754 h 180754"/>
              <a:gd name="connsiteX3" fmla="*/ 0 w 225776"/>
              <a:gd name="connsiteY3" fmla="*/ 180754 h 180754"/>
              <a:gd name="connsiteX4" fmla="*/ 0 w 225776"/>
              <a:gd name="connsiteY4" fmla="*/ 0 h 180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180754">
                <a:moveTo>
                  <a:pt x="0" y="0"/>
                </a:moveTo>
                <a:lnTo>
                  <a:pt x="225776" y="0"/>
                </a:lnTo>
                <a:lnTo>
                  <a:pt x="225776" y="180754"/>
                </a:lnTo>
                <a:lnTo>
                  <a:pt x="0" y="180754"/>
                </a:lnTo>
                <a:lnTo>
                  <a:pt x="0" y="0"/>
                </a:lnTo>
                <a:close/>
              </a:path>
            </a:pathLst>
          </a:custGeom>
        </p:spPr>
      </p:pic>
      <p:pic>
        <p:nvPicPr>
          <p:cNvPr id="23" name="Picture 22"/>
          <p:cNvPicPr>
            <a:picLocks noChangeAspect="1"/>
          </p:cNvPicPr>
          <p:nvPr/>
        </p:nvPicPr>
        <p:blipFill>
          <a:blip r:embed="rId4"/>
          <a:srcRect l="31230" t="100000" r="66223" b="-8896"/>
          <a:stretch>
            <a:fillRect/>
          </a:stretch>
        </p:blipFill>
        <p:spPr>
          <a:xfrm>
            <a:off x="4346224" y="6430297"/>
            <a:ext cx="225776" cy="331600"/>
          </a:xfrm>
          <a:custGeom>
            <a:avLst/>
            <a:gdLst>
              <a:gd name="connsiteX0" fmla="*/ 0 w 225776"/>
              <a:gd name="connsiteY0" fmla="*/ 0 h 331600"/>
              <a:gd name="connsiteX1" fmla="*/ 225776 w 225776"/>
              <a:gd name="connsiteY1" fmla="*/ 0 h 331600"/>
              <a:gd name="connsiteX2" fmla="*/ 225776 w 225776"/>
              <a:gd name="connsiteY2" fmla="*/ 331600 h 331600"/>
              <a:gd name="connsiteX3" fmla="*/ 0 w 225776"/>
              <a:gd name="connsiteY3" fmla="*/ 331600 h 331600"/>
              <a:gd name="connsiteX4" fmla="*/ 0 w 225776"/>
              <a:gd name="connsiteY4" fmla="*/ 0 h 33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331600">
                <a:moveTo>
                  <a:pt x="0" y="0"/>
                </a:moveTo>
                <a:lnTo>
                  <a:pt x="225776" y="0"/>
                </a:lnTo>
                <a:lnTo>
                  <a:pt x="225776" y="331600"/>
                </a:lnTo>
                <a:lnTo>
                  <a:pt x="0" y="331600"/>
                </a:lnTo>
                <a:lnTo>
                  <a:pt x="0" y="0"/>
                </a:lnTo>
                <a:close/>
              </a:path>
            </a:pathLst>
          </a:custGeom>
        </p:spPr>
      </p:pic>
      <p:pic>
        <p:nvPicPr>
          <p:cNvPr id="48" name="Picture 47"/>
          <p:cNvPicPr>
            <a:picLocks noChangeAspect="1"/>
          </p:cNvPicPr>
          <p:nvPr/>
        </p:nvPicPr>
        <p:blipFill>
          <a:blip r:embed="rId5"/>
          <a:srcRect l="-6510" t="67413" r="100000" b="26074"/>
          <a:stretch>
            <a:fillRect/>
          </a:stretch>
        </p:blipFill>
        <p:spPr>
          <a:xfrm>
            <a:off x="801478" y="5987845"/>
            <a:ext cx="590333" cy="442452"/>
          </a:xfrm>
          <a:custGeom>
            <a:avLst/>
            <a:gdLst>
              <a:gd name="connsiteX0" fmla="*/ 0 w 590333"/>
              <a:gd name="connsiteY0" fmla="*/ 0 h 442452"/>
              <a:gd name="connsiteX1" fmla="*/ 590333 w 590333"/>
              <a:gd name="connsiteY1" fmla="*/ 0 h 442452"/>
              <a:gd name="connsiteX2" fmla="*/ 590333 w 590333"/>
              <a:gd name="connsiteY2" fmla="*/ 442452 h 442452"/>
              <a:gd name="connsiteX3" fmla="*/ 0 w 590333"/>
              <a:gd name="connsiteY3" fmla="*/ 442452 h 442452"/>
              <a:gd name="connsiteX4" fmla="*/ 0 w 590333"/>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0333" h="442452">
                <a:moveTo>
                  <a:pt x="0" y="0"/>
                </a:moveTo>
                <a:lnTo>
                  <a:pt x="590333" y="0"/>
                </a:lnTo>
                <a:lnTo>
                  <a:pt x="590333" y="442452"/>
                </a:lnTo>
                <a:lnTo>
                  <a:pt x="0" y="442452"/>
                </a:lnTo>
                <a:lnTo>
                  <a:pt x="0" y="0"/>
                </a:lnTo>
                <a:close/>
              </a:path>
            </a:pathLst>
          </a:custGeom>
        </p:spPr>
      </p:pic>
      <p:pic>
        <p:nvPicPr>
          <p:cNvPr id="47" name="Picture 46"/>
          <p:cNvPicPr>
            <a:picLocks noChangeAspect="1"/>
          </p:cNvPicPr>
          <p:nvPr/>
        </p:nvPicPr>
        <p:blipFill>
          <a:blip r:embed="rId5"/>
          <a:srcRect l="100000" t="67413" r="-7154" b="26074"/>
          <a:stretch>
            <a:fillRect/>
          </a:stretch>
        </p:blipFill>
        <p:spPr>
          <a:xfrm>
            <a:off x="10460296" y="5987845"/>
            <a:ext cx="648778" cy="442452"/>
          </a:xfrm>
          <a:custGeom>
            <a:avLst/>
            <a:gdLst>
              <a:gd name="connsiteX0" fmla="*/ 0 w 648778"/>
              <a:gd name="connsiteY0" fmla="*/ 0 h 442452"/>
              <a:gd name="connsiteX1" fmla="*/ 648778 w 648778"/>
              <a:gd name="connsiteY1" fmla="*/ 0 h 442452"/>
              <a:gd name="connsiteX2" fmla="*/ 648778 w 648778"/>
              <a:gd name="connsiteY2" fmla="*/ 442452 h 442452"/>
              <a:gd name="connsiteX3" fmla="*/ 0 w 648778"/>
              <a:gd name="connsiteY3" fmla="*/ 442452 h 442452"/>
              <a:gd name="connsiteX4" fmla="*/ 0 w 648778"/>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778" h="442452">
                <a:moveTo>
                  <a:pt x="0" y="0"/>
                </a:moveTo>
                <a:lnTo>
                  <a:pt x="648778" y="0"/>
                </a:lnTo>
                <a:lnTo>
                  <a:pt x="648778" y="442452"/>
                </a:lnTo>
                <a:lnTo>
                  <a:pt x="0" y="442452"/>
                </a:lnTo>
                <a:lnTo>
                  <a:pt x="0" y="0"/>
                </a:lnTo>
                <a:close/>
              </a:path>
            </a:pathLst>
          </a:custGeom>
        </p:spPr>
      </p:pic>
      <p:sp>
        <p:nvSpPr>
          <p:cNvPr id="3" name="Rectangle 2"/>
          <p:cNvSpPr/>
          <p:nvPr/>
        </p:nvSpPr>
        <p:spPr>
          <a:xfrm>
            <a:off x="3776483" y="155204"/>
            <a:ext cx="461363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THỰC HÀNH TIẾNG VIỆT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Rectangle 5"/>
          <p:cNvSpPr/>
          <p:nvPr/>
        </p:nvSpPr>
        <p:spPr>
          <a:xfrm>
            <a:off x="5197102" y="810722"/>
            <a:ext cx="2210862" cy="522259"/>
          </a:xfrm>
          <a:prstGeom prst="rect">
            <a:avLst/>
          </a:prstGeom>
        </p:spPr>
        <p:txBody>
          <a:bodyPr wrap="none">
            <a:spAutoFit/>
          </a:bodyPr>
          <a:lstStyle/>
          <a:p>
            <a:pPr marL="0" marR="0" lvl="0" indent="0" algn="l" defTabSz="914400" rtl="0" eaLnBrk="1" fontAlgn="auto" latinLnBrk="0" hangingPunct="1">
              <a:lnSpc>
                <a:spcPct val="107000"/>
              </a:lnSpc>
              <a:spcBef>
                <a:spcPts val="0"/>
              </a:spcBef>
              <a:spcAft>
                <a:spcPts val="0"/>
              </a:spcAft>
              <a:buClrTx/>
              <a:buSzTx/>
              <a:buFontTx/>
              <a:buNone/>
              <a:tabLst>
                <a:tab pos="1386840" algn="l"/>
              </a:tabLst>
              <a:defRPr/>
            </a:pPr>
            <a:r>
              <a:rPr kumimoji="0" lang="vi-VN" sz="2800" b="1" i="0" u="none" strike="noStrike" kern="1200" cap="none" spc="0" normalizeH="0" baseline="0" noProof="0" dirty="0">
                <a:ln>
                  <a:noFill/>
                </a:ln>
                <a:solidFill>
                  <a:srgbClr val="0000FF"/>
                </a:solidFill>
                <a:effectLst/>
                <a:uLnTx/>
                <a:uFillTx/>
                <a:latin typeface="Times New Roman" panose="02020603050405020304" pitchFamily="18" charset="0"/>
                <a:ea typeface="MS Mincho"/>
                <a:cs typeface="Times New Roman" panose="02020603050405020304" pitchFamily="18" charset="0"/>
              </a:rPr>
              <a:t>II. Luyện tập</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Hộp Văn bản 6">
            <a:extLst>
              <a:ext uri="{FF2B5EF4-FFF2-40B4-BE49-F238E27FC236}">
                <a16:creationId xmlns:a16="http://schemas.microsoft.com/office/drawing/2014/main" id="{34111E5C-EAB8-ED5F-7993-197D6F9070A3}"/>
              </a:ext>
            </a:extLst>
          </p:cNvPr>
          <p:cNvSpPr txBox="1"/>
          <p:nvPr/>
        </p:nvSpPr>
        <p:spPr>
          <a:xfrm>
            <a:off x="728020" y="1386641"/>
            <a:ext cx="10953233" cy="4093428"/>
          </a:xfrm>
          <a:prstGeom prst="rect">
            <a:avLst/>
          </a:prstGeom>
          <a:noFill/>
        </p:spPr>
        <p:txBody>
          <a:bodyPr wrap="square">
            <a:spAutoFit/>
          </a:bodyPr>
          <a:lstStyle/>
          <a:p>
            <a:pPr algn="just"/>
            <a:r>
              <a:rPr lang="vi-VN" sz="2000" b="1" dirty="0">
                <a:effectLst/>
                <a:latin typeface="Times New Roman" panose="02020603050405020304" pitchFamily="18" charset="0"/>
                <a:ea typeface="Times New Roman" panose="02020603050405020304" pitchFamily="18" charset="0"/>
                <a:cs typeface="Times New Roman" panose="02020603050405020304" pitchFamily="18" charset="0"/>
              </a:rPr>
              <a:t>Bài tập 3</a:t>
            </a:r>
            <a:endParaRPr lang="vi-VN" sz="2000" dirty="0">
              <a:effectLst/>
              <a:latin typeface="VNI-Times"/>
              <a:ea typeface="Times New Roman" panose="02020603050405020304" pitchFamily="18" charset="0"/>
              <a:cs typeface="Times New Roman" panose="02020603050405020304" pitchFamily="18" charset="0"/>
            </a:endParaRPr>
          </a:p>
          <a:p>
            <a:pPr algn="just"/>
            <a:r>
              <a:rPr lang="vi-VN" sz="2000" dirty="0">
                <a:effectLst/>
                <a:latin typeface="Times New Roman" panose="02020603050405020304" pitchFamily="18" charset="0"/>
                <a:ea typeface="Times New Roman" panose="02020603050405020304" pitchFamily="18" charset="0"/>
                <a:cs typeface="Times New Roman" panose="02020603050405020304" pitchFamily="18" charset="0"/>
              </a:rPr>
              <a:t>a. </a:t>
            </a:r>
            <a:endParaRPr lang="vi-VN" sz="2000" dirty="0">
              <a:effectLst/>
              <a:latin typeface="VNI-Times"/>
              <a:ea typeface="Times New Roman" panose="02020603050405020304" pitchFamily="18" charset="0"/>
              <a:cs typeface="Times New Roman" panose="02020603050405020304" pitchFamily="18" charset="0"/>
            </a:endParaRPr>
          </a:p>
          <a:p>
            <a:pPr algn="just"/>
            <a:r>
              <a:rPr lang="vi-VN" sz="2000" dirty="0">
                <a:effectLst/>
                <a:latin typeface="Times New Roman" panose="02020603050405020304" pitchFamily="18" charset="0"/>
                <a:ea typeface="Times New Roman" panose="02020603050405020304" pitchFamily="18" charset="0"/>
                <a:cs typeface="Times New Roman" panose="02020603050405020304" pitchFamily="18" charset="0"/>
              </a:rPr>
              <a:t>– Câu “Thu nhập tốt nhưng chỗ làm hơi xa.” nhấn mạnh thông tin chỗ làm xa, đi lại không được thuận lợi.</a:t>
            </a:r>
            <a:endParaRPr lang="vi-VN" sz="2000" dirty="0">
              <a:effectLst/>
              <a:latin typeface="VNI-Times"/>
              <a:ea typeface="Times New Roman" panose="02020603050405020304" pitchFamily="18" charset="0"/>
              <a:cs typeface="Times New Roman" panose="02020603050405020304" pitchFamily="18" charset="0"/>
            </a:endParaRPr>
          </a:p>
          <a:p>
            <a:pPr algn="just"/>
            <a:r>
              <a:rPr lang="vi-VN" sz="2000" dirty="0">
                <a:effectLst/>
                <a:latin typeface="Times New Roman" panose="02020603050405020304" pitchFamily="18" charset="0"/>
                <a:ea typeface="Times New Roman" panose="02020603050405020304" pitchFamily="18" charset="0"/>
                <a:cs typeface="Times New Roman" panose="02020603050405020304" pitchFamily="18" charset="0"/>
              </a:rPr>
              <a:t>– Câu “Chỗ làm hơi xa nhưng thu nhập tốt.” nhấn mạnh thông tin thu nhập tốt, có ý nhấn mạnh đến mặt tích cực.</a:t>
            </a:r>
            <a:endParaRPr lang="vi-VN" sz="2000" dirty="0">
              <a:effectLst/>
              <a:latin typeface="VNI-Times"/>
              <a:ea typeface="Times New Roman" panose="02020603050405020304" pitchFamily="18" charset="0"/>
              <a:cs typeface="Times New Roman" panose="02020603050405020304" pitchFamily="18" charset="0"/>
            </a:endParaRPr>
          </a:p>
          <a:p>
            <a:pPr algn="just"/>
            <a:r>
              <a:rPr lang="vi-VN" sz="2000" dirty="0">
                <a:effectLst/>
                <a:latin typeface="Times New Roman" panose="02020603050405020304" pitchFamily="18" charset="0"/>
                <a:ea typeface="Times New Roman" panose="02020603050405020304" pitchFamily="18" charset="0"/>
                <a:cs typeface="Times New Roman" panose="02020603050405020304" pitchFamily="18" charset="0"/>
              </a:rPr>
              <a:t>b. </a:t>
            </a:r>
            <a:endParaRPr lang="vi-VN" sz="2000" dirty="0">
              <a:effectLst/>
              <a:latin typeface="VNI-Times"/>
              <a:ea typeface="Times New Roman" panose="02020603050405020304" pitchFamily="18" charset="0"/>
              <a:cs typeface="Times New Roman" panose="02020603050405020304" pitchFamily="18" charset="0"/>
            </a:endParaRPr>
          </a:p>
          <a:p>
            <a:pPr algn="just"/>
            <a:r>
              <a:rPr lang="vi-VN" sz="2000" dirty="0">
                <a:effectLst/>
                <a:latin typeface="Times New Roman" panose="02020603050405020304" pitchFamily="18" charset="0"/>
                <a:ea typeface="Times New Roman" panose="02020603050405020304" pitchFamily="18" charset="0"/>
                <a:cs typeface="Times New Roman" panose="02020603050405020304" pitchFamily="18" charset="0"/>
              </a:rPr>
              <a:t>– Câu “Vì Hà chăm chỉ và luôn cố gắng trong học tập nên bạn ấy đạt điểm rất cao trong kì thi vừa qua.” nhấn mạnh thông tin kết quả học tập của Hà (đạt điểm rất cao trong kì thi vừa qua).</a:t>
            </a:r>
            <a:endParaRPr lang="vi-VN" sz="2000" dirty="0">
              <a:effectLst/>
              <a:latin typeface="VNI-Times"/>
              <a:ea typeface="Times New Roman" panose="02020603050405020304" pitchFamily="18" charset="0"/>
              <a:cs typeface="Times New Roman" panose="02020603050405020304" pitchFamily="18" charset="0"/>
            </a:endParaRPr>
          </a:p>
          <a:p>
            <a:pPr algn="just"/>
            <a:r>
              <a:rPr lang="vi-VN" sz="2000" dirty="0">
                <a:effectLst/>
                <a:latin typeface="Times New Roman" panose="02020603050405020304" pitchFamily="18" charset="0"/>
                <a:ea typeface="Times New Roman" panose="02020603050405020304" pitchFamily="18" charset="0"/>
                <a:cs typeface="Times New Roman" panose="02020603050405020304" pitchFamily="18" charset="0"/>
              </a:rPr>
              <a:t>– Câu “Hà đạt điểm rất cao trong kì thi vừa qua vì bạn ấy chăm chỉ và luôn cố gắng trong học tập.” nhấn mạnh thông tin nguyên nhân Hà có kết quả học tập tốt (chăm chỉ và luôn cố gắng trong học tập).</a:t>
            </a:r>
            <a:endParaRPr lang="vi-VN" sz="2000" dirty="0">
              <a:effectLst/>
              <a:latin typeface="VNI-Times"/>
              <a:ea typeface="Times New Roman" panose="02020603050405020304" pitchFamily="18" charset="0"/>
              <a:cs typeface="Times New Roman" panose="02020603050405020304" pitchFamily="18" charset="0"/>
            </a:endParaRPr>
          </a:p>
          <a:p>
            <a:pPr algn="just"/>
            <a:r>
              <a:rPr lang="vi-VN" sz="2000" dirty="0">
                <a:effectLst/>
                <a:latin typeface="Times New Roman" panose="02020603050405020304" pitchFamily="18" charset="0"/>
                <a:ea typeface="Times New Roman" panose="02020603050405020304" pitchFamily="18" charset="0"/>
                <a:cs typeface="Times New Roman" panose="02020603050405020304" pitchFamily="18" charset="0"/>
              </a:rPr>
              <a:t>-&gt; Việc lựa chọn trật tự của các vế câu đóng vai trò quan trọng để tạo điểm nhấn thông tin và có thể chi phối ý nghĩa của cả câu.</a:t>
            </a:r>
            <a:endParaRPr lang="vi-VN" sz="2000" dirty="0">
              <a:effectLst/>
              <a:latin typeface="VNI-Times"/>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0041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 calcmode="lin" valueType="num">
                                      <p:cBhvr additive="base">
                                        <p:cTn id="14"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7">
                                            <p:txEl>
                                              <p:pRg st="1" end="1"/>
                                            </p:txEl>
                                          </p:spTgt>
                                        </p:tgtEl>
                                        <p:attrNameLst>
                                          <p:attrName>ppt_y</p:attrName>
                                        </p:attrNameLst>
                                      </p:cBhvr>
                                      <p:tavLst>
                                        <p:tav tm="0">
                                          <p:val>
                                            <p:strVal val="1+#ppt_h/2"/>
                                          </p:val>
                                        </p:tav>
                                        <p:tav tm="100000">
                                          <p:val>
                                            <p:strVal val="#ppt_y"/>
                                          </p:val>
                                        </p:tav>
                                      </p:tavLst>
                                    </p:anim>
                                  </p:childTnLst>
                                </p:cTn>
                              </p:par>
                              <p:par>
                                <p:cTn id="16" presetID="2" presetClass="entr" presetSubtype="4" fill="hold" nodeType="withEffect">
                                  <p:stCondLst>
                                    <p:cond delay="0"/>
                                  </p:stCondLst>
                                  <p:childTnLst>
                                    <p:set>
                                      <p:cBhvr>
                                        <p:cTn id="17" dur="1" fill="hold">
                                          <p:stCondLst>
                                            <p:cond delay="0"/>
                                          </p:stCondLst>
                                        </p:cTn>
                                        <p:tgtEl>
                                          <p:spTgt spid="7">
                                            <p:txEl>
                                              <p:pRg st="2" end="2"/>
                                            </p:txEl>
                                          </p:spTgt>
                                        </p:tgtEl>
                                        <p:attrNameLst>
                                          <p:attrName>style.visibility</p:attrName>
                                        </p:attrNameLst>
                                      </p:cBhvr>
                                      <p:to>
                                        <p:strVal val="visible"/>
                                      </p:to>
                                    </p:set>
                                    <p:anim calcmode="lin" valueType="num">
                                      <p:cBhvr additive="base">
                                        <p:cTn id="18"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7">
                                            <p:txEl>
                                              <p:pRg st="2" end="2"/>
                                            </p:txEl>
                                          </p:spTgt>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 calcmode="lin" valueType="num">
                                      <p:cBhvr additive="base">
                                        <p:cTn id="22"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xEl>
                                              <p:pRg st="4" end="4"/>
                                            </p:txEl>
                                          </p:spTgt>
                                        </p:tgtEl>
                                        <p:attrNameLst>
                                          <p:attrName>style.visibility</p:attrName>
                                        </p:attrNameLst>
                                      </p:cBhvr>
                                      <p:to>
                                        <p:strVal val="visible"/>
                                      </p:to>
                                    </p:set>
                                    <p:animEffect transition="in" filter="fade">
                                      <p:cBhvr>
                                        <p:cTn id="28" dur="1000"/>
                                        <p:tgtEl>
                                          <p:spTgt spid="7">
                                            <p:txEl>
                                              <p:pRg st="4" end="4"/>
                                            </p:txEl>
                                          </p:spTgt>
                                        </p:tgtEl>
                                      </p:cBhvr>
                                    </p:animEffect>
                                    <p:anim calcmode="lin" valueType="num">
                                      <p:cBhvr>
                                        <p:cTn id="29"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4" end="4"/>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7">
                                            <p:txEl>
                                              <p:pRg st="5" end="5"/>
                                            </p:txEl>
                                          </p:spTgt>
                                        </p:tgtEl>
                                        <p:attrNameLst>
                                          <p:attrName>style.visibility</p:attrName>
                                        </p:attrNameLst>
                                      </p:cBhvr>
                                      <p:to>
                                        <p:strVal val="visible"/>
                                      </p:to>
                                    </p:set>
                                    <p:animEffect transition="in" filter="fade">
                                      <p:cBhvr>
                                        <p:cTn id="33" dur="1000"/>
                                        <p:tgtEl>
                                          <p:spTgt spid="7">
                                            <p:txEl>
                                              <p:pRg st="5" end="5"/>
                                            </p:txEl>
                                          </p:spTgt>
                                        </p:tgtEl>
                                      </p:cBhvr>
                                    </p:animEffect>
                                    <p:anim calcmode="lin" valueType="num">
                                      <p:cBhvr>
                                        <p:cTn id="34"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7">
                                            <p:txEl>
                                              <p:pRg st="5" end="5"/>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7">
                                            <p:txEl>
                                              <p:pRg st="6" end="6"/>
                                            </p:txEl>
                                          </p:spTgt>
                                        </p:tgtEl>
                                        <p:attrNameLst>
                                          <p:attrName>style.visibility</p:attrName>
                                        </p:attrNameLst>
                                      </p:cBhvr>
                                      <p:to>
                                        <p:strVal val="visible"/>
                                      </p:to>
                                    </p:set>
                                    <p:animEffect transition="in" filter="fade">
                                      <p:cBhvr>
                                        <p:cTn id="38" dur="1000"/>
                                        <p:tgtEl>
                                          <p:spTgt spid="7">
                                            <p:txEl>
                                              <p:pRg st="6" end="6"/>
                                            </p:txEl>
                                          </p:spTgt>
                                        </p:tgtEl>
                                      </p:cBhvr>
                                    </p:animEffect>
                                    <p:anim calcmode="lin" valueType="num">
                                      <p:cBhvr>
                                        <p:cTn id="39"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7">
                                            <p:txEl>
                                              <p:pRg st="6" end="6"/>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7">
                                            <p:txEl>
                                              <p:pRg st="7" end="7"/>
                                            </p:txEl>
                                          </p:spTgt>
                                        </p:tgtEl>
                                        <p:attrNameLst>
                                          <p:attrName>style.visibility</p:attrName>
                                        </p:attrNameLst>
                                      </p:cBhvr>
                                      <p:to>
                                        <p:strVal val="visible"/>
                                      </p:to>
                                    </p:set>
                                    <p:animEffect transition="in" filter="fade">
                                      <p:cBhvr>
                                        <p:cTn id="43" dur="1000"/>
                                        <p:tgtEl>
                                          <p:spTgt spid="7">
                                            <p:txEl>
                                              <p:pRg st="7" end="7"/>
                                            </p:txEl>
                                          </p:spTgt>
                                        </p:tgtEl>
                                      </p:cBhvr>
                                    </p:animEffect>
                                    <p:anim calcmode="lin" valueType="num">
                                      <p:cBhvr>
                                        <p:cTn id="44" dur="1000" fill="hold"/>
                                        <p:tgtEl>
                                          <p:spTgt spid="7">
                                            <p:txEl>
                                              <p:pRg st="7" end="7"/>
                                            </p:txEl>
                                          </p:spTgt>
                                        </p:tgtEl>
                                        <p:attrNameLst>
                                          <p:attrName>ppt_x</p:attrName>
                                        </p:attrNameLst>
                                      </p:cBhvr>
                                      <p:tavLst>
                                        <p:tav tm="0">
                                          <p:val>
                                            <p:strVal val="#ppt_x"/>
                                          </p:val>
                                        </p:tav>
                                        <p:tav tm="100000">
                                          <p:val>
                                            <p:strVal val="#ppt_x"/>
                                          </p:val>
                                        </p:tav>
                                      </p:tavLst>
                                    </p:anim>
                                    <p:anim calcmode="lin" valueType="num">
                                      <p:cBhvr>
                                        <p:cTn id="45" dur="1000" fill="hold"/>
                                        <p:tgtEl>
                                          <p:spTgt spid="7">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ame 4"/>
          <p:cNvSpPr/>
          <p:nvPr/>
        </p:nvSpPr>
        <p:spPr>
          <a:xfrm>
            <a:off x="331122" y="1028700"/>
            <a:ext cx="11517055" cy="5545394"/>
          </a:xfrm>
          <a:prstGeom prst="frame">
            <a:avLst>
              <a:gd name="adj1" fmla="val 1596"/>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path path="circle">
              <a:fillToRect r="100000" b="100000"/>
            </a:path>
            <a:tileRect l="-100000" t="-100000"/>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10"/>
          <p:cNvSpPr/>
          <p:nvPr/>
        </p:nvSpPr>
        <p:spPr>
          <a:xfrm>
            <a:off x="889200" y="154858"/>
            <a:ext cx="10427519" cy="523568"/>
          </a:xfrm>
          <a:custGeom>
            <a:avLst/>
            <a:gdLst>
              <a:gd name="connsiteX0" fmla="*/ 260542 w 10427519"/>
              <a:gd name="connsiteY0" fmla="*/ 0 h 523568"/>
              <a:gd name="connsiteX1" fmla="*/ 10166977 w 10427519"/>
              <a:gd name="connsiteY1" fmla="*/ 0 h 523568"/>
              <a:gd name="connsiteX2" fmla="*/ 10427519 w 10427519"/>
              <a:gd name="connsiteY2" fmla="*/ 260542 h 523568"/>
              <a:gd name="connsiteX3" fmla="*/ 10427519 w 10427519"/>
              <a:gd name="connsiteY3" fmla="*/ 381013 h 523568"/>
              <a:gd name="connsiteX4" fmla="*/ 10407044 w 10427519"/>
              <a:gd name="connsiteY4" fmla="*/ 482428 h 523568"/>
              <a:gd name="connsiteX5" fmla="*/ 10384713 w 10427519"/>
              <a:gd name="connsiteY5" fmla="*/ 523568 h 523568"/>
              <a:gd name="connsiteX6" fmla="*/ 42806 w 10427519"/>
              <a:gd name="connsiteY6" fmla="*/ 523568 h 523568"/>
              <a:gd name="connsiteX7" fmla="*/ 20475 w 10427519"/>
              <a:gd name="connsiteY7" fmla="*/ 482428 h 523568"/>
              <a:gd name="connsiteX8" fmla="*/ 0 w 10427519"/>
              <a:gd name="connsiteY8" fmla="*/ 381013 h 523568"/>
              <a:gd name="connsiteX9" fmla="*/ 0 w 10427519"/>
              <a:gd name="connsiteY9" fmla="*/ 260542 h 523568"/>
              <a:gd name="connsiteX10" fmla="*/ 260542 w 10427519"/>
              <a:gd name="connsiteY10" fmla="*/ 0 h 5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427519" h="523568">
                <a:moveTo>
                  <a:pt x="260542" y="0"/>
                </a:moveTo>
                <a:lnTo>
                  <a:pt x="10166977" y="0"/>
                </a:lnTo>
                <a:cubicBezTo>
                  <a:pt x="10310870" y="0"/>
                  <a:pt x="10427519" y="116649"/>
                  <a:pt x="10427519" y="260542"/>
                </a:cubicBezTo>
                <a:lnTo>
                  <a:pt x="10427519" y="381013"/>
                </a:lnTo>
                <a:cubicBezTo>
                  <a:pt x="10427519" y="416986"/>
                  <a:pt x="10420228" y="451257"/>
                  <a:pt x="10407044" y="482428"/>
                </a:cubicBezTo>
                <a:lnTo>
                  <a:pt x="10384713" y="523568"/>
                </a:lnTo>
                <a:lnTo>
                  <a:pt x="42806" y="523568"/>
                </a:lnTo>
                <a:lnTo>
                  <a:pt x="20475" y="482428"/>
                </a:lnTo>
                <a:cubicBezTo>
                  <a:pt x="7291" y="451257"/>
                  <a:pt x="0" y="416986"/>
                  <a:pt x="0" y="381013"/>
                </a:cubicBezTo>
                <a:lnTo>
                  <a:pt x="0" y="260542"/>
                </a:lnTo>
                <a:cubicBezTo>
                  <a:pt x="0" y="116649"/>
                  <a:pt x="116649" y="0"/>
                  <a:pt x="260542" y="0"/>
                </a:cubicBez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9"/>
          <p:cNvSpPr/>
          <p:nvPr/>
        </p:nvSpPr>
        <p:spPr>
          <a:xfrm>
            <a:off x="-1" y="-1"/>
            <a:ext cx="12192000" cy="678426"/>
          </a:xfrm>
          <a:custGeom>
            <a:avLst/>
            <a:gdLst>
              <a:gd name="connsiteX0" fmla="*/ 0 w 12192000"/>
              <a:gd name="connsiteY0" fmla="*/ 0 h 678426"/>
              <a:gd name="connsiteX1" fmla="*/ 12192000 w 12192000"/>
              <a:gd name="connsiteY1" fmla="*/ 0 h 678426"/>
              <a:gd name="connsiteX2" fmla="*/ 12192000 w 12192000"/>
              <a:gd name="connsiteY2" fmla="*/ 678426 h 678426"/>
              <a:gd name="connsiteX3" fmla="*/ 11260603 w 12192000"/>
              <a:gd name="connsiteY3" fmla="*/ 678426 h 678426"/>
              <a:gd name="connsiteX4" fmla="*/ 11282934 w 12192000"/>
              <a:gd name="connsiteY4" fmla="*/ 637286 h 678426"/>
              <a:gd name="connsiteX5" fmla="*/ 11303409 w 12192000"/>
              <a:gd name="connsiteY5" fmla="*/ 535871 h 678426"/>
              <a:gd name="connsiteX6" fmla="*/ 11303409 w 12192000"/>
              <a:gd name="connsiteY6" fmla="*/ 415400 h 678426"/>
              <a:gd name="connsiteX7" fmla="*/ 11042867 w 12192000"/>
              <a:gd name="connsiteY7" fmla="*/ 154858 h 678426"/>
              <a:gd name="connsiteX8" fmla="*/ 1136432 w 12192000"/>
              <a:gd name="connsiteY8" fmla="*/ 154858 h 678426"/>
              <a:gd name="connsiteX9" fmla="*/ 875890 w 12192000"/>
              <a:gd name="connsiteY9" fmla="*/ 415400 h 678426"/>
              <a:gd name="connsiteX10" fmla="*/ 875890 w 12192000"/>
              <a:gd name="connsiteY10" fmla="*/ 535871 h 678426"/>
              <a:gd name="connsiteX11" fmla="*/ 896365 w 12192000"/>
              <a:gd name="connsiteY11" fmla="*/ 637286 h 678426"/>
              <a:gd name="connsiteX12" fmla="*/ 918696 w 12192000"/>
              <a:gd name="connsiteY12" fmla="*/ 678426 h 678426"/>
              <a:gd name="connsiteX13" fmla="*/ 0 w 12192000"/>
              <a:gd name="connsiteY13" fmla="*/ 678426 h 678426"/>
              <a:gd name="connsiteX14" fmla="*/ 0 w 12192000"/>
              <a:gd name="connsiteY14" fmla="*/ 0 h 678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192000" h="678426">
                <a:moveTo>
                  <a:pt x="0" y="0"/>
                </a:moveTo>
                <a:lnTo>
                  <a:pt x="12192000" y="0"/>
                </a:lnTo>
                <a:lnTo>
                  <a:pt x="12192000" y="678426"/>
                </a:lnTo>
                <a:lnTo>
                  <a:pt x="11260603" y="678426"/>
                </a:lnTo>
                <a:lnTo>
                  <a:pt x="11282934" y="637286"/>
                </a:lnTo>
                <a:cubicBezTo>
                  <a:pt x="11296118" y="606115"/>
                  <a:pt x="11303409" y="571844"/>
                  <a:pt x="11303409" y="535871"/>
                </a:cubicBezTo>
                <a:lnTo>
                  <a:pt x="11303409" y="415400"/>
                </a:lnTo>
                <a:cubicBezTo>
                  <a:pt x="11303409" y="271507"/>
                  <a:pt x="11186760" y="154858"/>
                  <a:pt x="11042867" y="154858"/>
                </a:cubicBezTo>
                <a:lnTo>
                  <a:pt x="1136432" y="154858"/>
                </a:lnTo>
                <a:cubicBezTo>
                  <a:pt x="992539" y="154858"/>
                  <a:pt x="875890" y="271507"/>
                  <a:pt x="875890" y="415400"/>
                </a:cubicBezTo>
                <a:lnTo>
                  <a:pt x="875890" y="535871"/>
                </a:lnTo>
                <a:cubicBezTo>
                  <a:pt x="875890" y="571844"/>
                  <a:pt x="883181" y="606115"/>
                  <a:pt x="896365" y="637286"/>
                </a:cubicBezTo>
                <a:lnTo>
                  <a:pt x="918696" y="678426"/>
                </a:lnTo>
                <a:lnTo>
                  <a:pt x="0" y="678426"/>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Freeform 8"/>
          <p:cNvSpPr/>
          <p:nvPr/>
        </p:nvSpPr>
        <p:spPr>
          <a:xfrm>
            <a:off x="918696" y="678426"/>
            <a:ext cx="10341907" cy="117987"/>
          </a:xfrm>
          <a:custGeom>
            <a:avLst/>
            <a:gdLst>
              <a:gd name="connsiteX0" fmla="*/ 0 w 10341907"/>
              <a:gd name="connsiteY0" fmla="*/ 0 h 117987"/>
              <a:gd name="connsiteX1" fmla="*/ 10341907 w 10341907"/>
              <a:gd name="connsiteY1" fmla="*/ 0 h 117987"/>
              <a:gd name="connsiteX2" fmla="*/ 10340216 w 10341907"/>
              <a:gd name="connsiteY2" fmla="*/ 3116 h 117987"/>
              <a:gd name="connsiteX3" fmla="*/ 10124171 w 10341907"/>
              <a:gd name="connsiteY3" fmla="*/ 117987 h 117987"/>
              <a:gd name="connsiteX4" fmla="*/ 217736 w 10341907"/>
              <a:gd name="connsiteY4" fmla="*/ 117987 h 117987"/>
              <a:gd name="connsiteX5" fmla="*/ 1691 w 10341907"/>
              <a:gd name="connsiteY5" fmla="*/ 3116 h 117987"/>
              <a:gd name="connsiteX6" fmla="*/ 0 w 10341907"/>
              <a:gd name="connsiteY6" fmla="*/ 0 h 117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341907" h="117987">
                <a:moveTo>
                  <a:pt x="0" y="0"/>
                </a:moveTo>
                <a:lnTo>
                  <a:pt x="10341907" y="0"/>
                </a:lnTo>
                <a:lnTo>
                  <a:pt x="10340216" y="3116"/>
                </a:lnTo>
                <a:cubicBezTo>
                  <a:pt x="10293395" y="72421"/>
                  <a:pt x="10214104" y="117987"/>
                  <a:pt x="10124171" y="117987"/>
                </a:cubicBezTo>
                <a:lnTo>
                  <a:pt x="217736" y="117987"/>
                </a:lnTo>
                <a:cubicBezTo>
                  <a:pt x="127803" y="117987"/>
                  <a:pt x="48512" y="72421"/>
                  <a:pt x="1691" y="3116"/>
                </a:cubicBezTo>
                <a:lnTo>
                  <a:pt x="0" y="0"/>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Can 11"/>
          <p:cNvSpPr/>
          <p:nvPr/>
        </p:nvSpPr>
        <p:spPr>
          <a:xfrm>
            <a:off x="-1" y="-2"/>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Can 12"/>
          <p:cNvSpPr/>
          <p:nvPr/>
        </p:nvSpPr>
        <p:spPr>
          <a:xfrm>
            <a:off x="11890372" y="-3"/>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Picture 19"/>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Lst>
          </a:blip>
          <a:stretch>
            <a:fillRect/>
          </a:stretch>
        </p:blipFill>
        <p:spPr>
          <a:xfrm>
            <a:off x="3758516" y="818537"/>
            <a:ext cx="4662268" cy="568104"/>
          </a:xfrm>
          <a:prstGeom prst="rect">
            <a:avLst/>
          </a:prstGeom>
        </p:spPr>
      </p:pic>
      <p:sp>
        <p:nvSpPr>
          <p:cNvPr id="22" name="4-Point Star 21"/>
          <p:cNvSpPr/>
          <p:nvPr/>
        </p:nvSpPr>
        <p:spPr>
          <a:xfrm>
            <a:off x="403270" y="160880"/>
            <a:ext cx="398207" cy="427703"/>
          </a:xfrm>
          <a:prstGeom prst="star4">
            <a:avLst>
              <a:gd name="adj" fmla="val 125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6" name="Picture 25"/>
          <p:cNvPicPr>
            <a:picLocks noChangeAspect="1"/>
          </p:cNvPicPr>
          <p:nvPr/>
        </p:nvPicPr>
        <p:blipFill>
          <a:blip r:embed="rId4"/>
          <a:srcRect l="31230" t="-4849" r="66223" b="100000"/>
          <a:stretch>
            <a:fillRect/>
          </a:stretch>
        </p:blipFill>
        <p:spPr>
          <a:xfrm>
            <a:off x="4346224" y="2521974"/>
            <a:ext cx="225776" cy="180754"/>
          </a:xfrm>
          <a:custGeom>
            <a:avLst/>
            <a:gdLst>
              <a:gd name="connsiteX0" fmla="*/ 0 w 225776"/>
              <a:gd name="connsiteY0" fmla="*/ 0 h 180754"/>
              <a:gd name="connsiteX1" fmla="*/ 225776 w 225776"/>
              <a:gd name="connsiteY1" fmla="*/ 0 h 180754"/>
              <a:gd name="connsiteX2" fmla="*/ 225776 w 225776"/>
              <a:gd name="connsiteY2" fmla="*/ 180754 h 180754"/>
              <a:gd name="connsiteX3" fmla="*/ 0 w 225776"/>
              <a:gd name="connsiteY3" fmla="*/ 180754 h 180754"/>
              <a:gd name="connsiteX4" fmla="*/ 0 w 225776"/>
              <a:gd name="connsiteY4" fmla="*/ 0 h 180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180754">
                <a:moveTo>
                  <a:pt x="0" y="0"/>
                </a:moveTo>
                <a:lnTo>
                  <a:pt x="225776" y="0"/>
                </a:lnTo>
                <a:lnTo>
                  <a:pt x="225776" y="180754"/>
                </a:lnTo>
                <a:lnTo>
                  <a:pt x="0" y="180754"/>
                </a:lnTo>
                <a:lnTo>
                  <a:pt x="0" y="0"/>
                </a:lnTo>
                <a:close/>
              </a:path>
            </a:pathLst>
          </a:custGeom>
        </p:spPr>
      </p:pic>
      <p:pic>
        <p:nvPicPr>
          <p:cNvPr id="23" name="Picture 22"/>
          <p:cNvPicPr>
            <a:picLocks noChangeAspect="1"/>
          </p:cNvPicPr>
          <p:nvPr/>
        </p:nvPicPr>
        <p:blipFill>
          <a:blip r:embed="rId4"/>
          <a:srcRect l="31230" t="100000" r="66223" b="-8896"/>
          <a:stretch>
            <a:fillRect/>
          </a:stretch>
        </p:blipFill>
        <p:spPr>
          <a:xfrm>
            <a:off x="4346224" y="6430297"/>
            <a:ext cx="225776" cy="331600"/>
          </a:xfrm>
          <a:custGeom>
            <a:avLst/>
            <a:gdLst>
              <a:gd name="connsiteX0" fmla="*/ 0 w 225776"/>
              <a:gd name="connsiteY0" fmla="*/ 0 h 331600"/>
              <a:gd name="connsiteX1" fmla="*/ 225776 w 225776"/>
              <a:gd name="connsiteY1" fmla="*/ 0 h 331600"/>
              <a:gd name="connsiteX2" fmla="*/ 225776 w 225776"/>
              <a:gd name="connsiteY2" fmla="*/ 331600 h 331600"/>
              <a:gd name="connsiteX3" fmla="*/ 0 w 225776"/>
              <a:gd name="connsiteY3" fmla="*/ 331600 h 331600"/>
              <a:gd name="connsiteX4" fmla="*/ 0 w 225776"/>
              <a:gd name="connsiteY4" fmla="*/ 0 h 33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331600">
                <a:moveTo>
                  <a:pt x="0" y="0"/>
                </a:moveTo>
                <a:lnTo>
                  <a:pt x="225776" y="0"/>
                </a:lnTo>
                <a:lnTo>
                  <a:pt x="225776" y="331600"/>
                </a:lnTo>
                <a:lnTo>
                  <a:pt x="0" y="331600"/>
                </a:lnTo>
                <a:lnTo>
                  <a:pt x="0" y="0"/>
                </a:lnTo>
                <a:close/>
              </a:path>
            </a:pathLst>
          </a:custGeom>
        </p:spPr>
      </p:pic>
      <p:pic>
        <p:nvPicPr>
          <p:cNvPr id="48" name="Picture 47"/>
          <p:cNvPicPr>
            <a:picLocks noChangeAspect="1"/>
          </p:cNvPicPr>
          <p:nvPr/>
        </p:nvPicPr>
        <p:blipFill>
          <a:blip r:embed="rId5"/>
          <a:srcRect l="-6510" t="67413" r="100000" b="26074"/>
          <a:stretch>
            <a:fillRect/>
          </a:stretch>
        </p:blipFill>
        <p:spPr>
          <a:xfrm>
            <a:off x="801478" y="5987845"/>
            <a:ext cx="590333" cy="442452"/>
          </a:xfrm>
          <a:custGeom>
            <a:avLst/>
            <a:gdLst>
              <a:gd name="connsiteX0" fmla="*/ 0 w 590333"/>
              <a:gd name="connsiteY0" fmla="*/ 0 h 442452"/>
              <a:gd name="connsiteX1" fmla="*/ 590333 w 590333"/>
              <a:gd name="connsiteY1" fmla="*/ 0 h 442452"/>
              <a:gd name="connsiteX2" fmla="*/ 590333 w 590333"/>
              <a:gd name="connsiteY2" fmla="*/ 442452 h 442452"/>
              <a:gd name="connsiteX3" fmla="*/ 0 w 590333"/>
              <a:gd name="connsiteY3" fmla="*/ 442452 h 442452"/>
              <a:gd name="connsiteX4" fmla="*/ 0 w 590333"/>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0333" h="442452">
                <a:moveTo>
                  <a:pt x="0" y="0"/>
                </a:moveTo>
                <a:lnTo>
                  <a:pt x="590333" y="0"/>
                </a:lnTo>
                <a:lnTo>
                  <a:pt x="590333" y="442452"/>
                </a:lnTo>
                <a:lnTo>
                  <a:pt x="0" y="442452"/>
                </a:lnTo>
                <a:lnTo>
                  <a:pt x="0" y="0"/>
                </a:lnTo>
                <a:close/>
              </a:path>
            </a:pathLst>
          </a:custGeom>
        </p:spPr>
      </p:pic>
      <p:pic>
        <p:nvPicPr>
          <p:cNvPr id="47" name="Picture 46"/>
          <p:cNvPicPr>
            <a:picLocks noChangeAspect="1"/>
          </p:cNvPicPr>
          <p:nvPr/>
        </p:nvPicPr>
        <p:blipFill>
          <a:blip r:embed="rId5"/>
          <a:srcRect l="100000" t="67413" r="-7154" b="26074"/>
          <a:stretch>
            <a:fillRect/>
          </a:stretch>
        </p:blipFill>
        <p:spPr>
          <a:xfrm>
            <a:off x="10460296" y="5987845"/>
            <a:ext cx="648778" cy="442452"/>
          </a:xfrm>
          <a:custGeom>
            <a:avLst/>
            <a:gdLst>
              <a:gd name="connsiteX0" fmla="*/ 0 w 648778"/>
              <a:gd name="connsiteY0" fmla="*/ 0 h 442452"/>
              <a:gd name="connsiteX1" fmla="*/ 648778 w 648778"/>
              <a:gd name="connsiteY1" fmla="*/ 0 h 442452"/>
              <a:gd name="connsiteX2" fmla="*/ 648778 w 648778"/>
              <a:gd name="connsiteY2" fmla="*/ 442452 h 442452"/>
              <a:gd name="connsiteX3" fmla="*/ 0 w 648778"/>
              <a:gd name="connsiteY3" fmla="*/ 442452 h 442452"/>
              <a:gd name="connsiteX4" fmla="*/ 0 w 648778"/>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778" h="442452">
                <a:moveTo>
                  <a:pt x="0" y="0"/>
                </a:moveTo>
                <a:lnTo>
                  <a:pt x="648778" y="0"/>
                </a:lnTo>
                <a:lnTo>
                  <a:pt x="648778" y="442452"/>
                </a:lnTo>
                <a:lnTo>
                  <a:pt x="0" y="442452"/>
                </a:lnTo>
                <a:lnTo>
                  <a:pt x="0" y="0"/>
                </a:lnTo>
                <a:close/>
              </a:path>
            </a:pathLst>
          </a:custGeom>
        </p:spPr>
      </p:pic>
      <p:sp>
        <p:nvSpPr>
          <p:cNvPr id="3" name="Rectangle 2"/>
          <p:cNvSpPr/>
          <p:nvPr/>
        </p:nvSpPr>
        <p:spPr>
          <a:xfrm>
            <a:off x="3776483" y="155204"/>
            <a:ext cx="461363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THỰC HÀNH TIẾNG VIỆT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Rectangle 5"/>
          <p:cNvSpPr/>
          <p:nvPr/>
        </p:nvSpPr>
        <p:spPr>
          <a:xfrm>
            <a:off x="5197102" y="810722"/>
            <a:ext cx="2210862" cy="522259"/>
          </a:xfrm>
          <a:prstGeom prst="rect">
            <a:avLst/>
          </a:prstGeom>
        </p:spPr>
        <p:txBody>
          <a:bodyPr wrap="none">
            <a:spAutoFit/>
          </a:bodyPr>
          <a:lstStyle/>
          <a:p>
            <a:pPr marL="0" marR="0" lvl="0" indent="0" algn="l" defTabSz="914400" rtl="0" eaLnBrk="1" fontAlgn="auto" latinLnBrk="0" hangingPunct="1">
              <a:lnSpc>
                <a:spcPct val="107000"/>
              </a:lnSpc>
              <a:spcBef>
                <a:spcPts val="0"/>
              </a:spcBef>
              <a:spcAft>
                <a:spcPts val="0"/>
              </a:spcAft>
              <a:buClrTx/>
              <a:buSzTx/>
              <a:buFontTx/>
              <a:buNone/>
              <a:tabLst>
                <a:tab pos="1386840" algn="l"/>
              </a:tabLst>
              <a:defRPr/>
            </a:pPr>
            <a:r>
              <a:rPr kumimoji="0" lang="vi-VN" sz="2800" b="1" i="0" u="none" strike="noStrike" kern="1200" cap="none" spc="0" normalizeH="0" baseline="0" noProof="0" dirty="0">
                <a:ln>
                  <a:noFill/>
                </a:ln>
                <a:solidFill>
                  <a:srgbClr val="0000FF"/>
                </a:solidFill>
                <a:effectLst/>
                <a:uLnTx/>
                <a:uFillTx/>
                <a:latin typeface="Times New Roman" panose="02020603050405020304" pitchFamily="18" charset="0"/>
                <a:ea typeface="MS Mincho"/>
                <a:cs typeface="Times New Roman" panose="02020603050405020304" pitchFamily="18" charset="0"/>
              </a:rPr>
              <a:t>II. Luyện tập</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Hộp Văn bản 6">
            <a:extLst>
              <a:ext uri="{FF2B5EF4-FFF2-40B4-BE49-F238E27FC236}">
                <a16:creationId xmlns:a16="http://schemas.microsoft.com/office/drawing/2014/main" id="{885F0C61-9307-985E-BB01-06A92715E3E9}"/>
              </a:ext>
            </a:extLst>
          </p:cNvPr>
          <p:cNvSpPr txBox="1"/>
          <p:nvPr/>
        </p:nvSpPr>
        <p:spPr>
          <a:xfrm>
            <a:off x="702279" y="1777316"/>
            <a:ext cx="10614440" cy="1938992"/>
          </a:xfrm>
          <a:prstGeom prst="rect">
            <a:avLst/>
          </a:prstGeom>
          <a:noFill/>
        </p:spPr>
        <p:txBody>
          <a:bodyPr wrap="square">
            <a:spAutoFit/>
          </a:bodyPr>
          <a:lstStyle/>
          <a:p>
            <a:pPr marL="71755" algn="just"/>
            <a:r>
              <a:rPr lang="vi-VN" sz="2400" b="1" dirty="0">
                <a:effectLst/>
                <a:latin typeface="+mj-lt"/>
                <a:ea typeface="Arial" panose="020B0604020202020204" pitchFamily="34" charset="0"/>
                <a:cs typeface="Times New Roman" panose="02020603050405020304" pitchFamily="18" charset="0"/>
              </a:rPr>
              <a:t>Bài</a:t>
            </a:r>
            <a:r>
              <a:rPr lang="vi-VN" sz="2400" b="1" spc="-25" dirty="0">
                <a:effectLst/>
                <a:latin typeface="+mj-lt"/>
                <a:ea typeface="Arial" panose="020B0604020202020204" pitchFamily="34" charset="0"/>
                <a:cs typeface="Times New Roman" panose="02020603050405020304" pitchFamily="18" charset="0"/>
              </a:rPr>
              <a:t> </a:t>
            </a:r>
            <a:r>
              <a:rPr lang="vi-VN" sz="2400" b="1" dirty="0">
                <a:effectLst/>
                <a:latin typeface="+mj-lt"/>
                <a:ea typeface="Arial" panose="020B0604020202020204" pitchFamily="34" charset="0"/>
                <a:cs typeface="Times New Roman" panose="02020603050405020304" pitchFamily="18" charset="0"/>
              </a:rPr>
              <a:t>tập</a:t>
            </a:r>
            <a:r>
              <a:rPr lang="vi-VN" sz="2400" b="1" spc="-20" dirty="0">
                <a:effectLst/>
                <a:latin typeface="+mj-lt"/>
                <a:ea typeface="Arial" panose="020B0604020202020204" pitchFamily="34" charset="0"/>
                <a:cs typeface="Times New Roman" panose="02020603050405020304" pitchFamily="18" charset="0"/>
              </a:rPr>
              <a:t> </a:t>
            </a:r>
            <a:r>
              <a:rPr lang="vi-VN" sz="2400" b="1" spc="-50" dirty="0">
                <a:effectLst/>
                <a:latin typeface="+mj-lt"/>
                <a:ea typeface="Arial" panose="020B0604020202020204" pitchFamily="34" charset="0"/>
                <a:cs typeface="Times New Roman" panose="02020603050405020304" pitchFamily="18" charset="0"/>
              </a:rPr>
              <a:t>4</a:t>
            </a:r>
            <a:endParaRPr lang="vi-VN" sz="2400" dirty="0">
              <a:effectLst/>
              <a:latin typeface="+mj-lt"/>
              <a:ea typeface="Times New Roman" panose="02020603050405020304" pitchFamily="18" charset="0"/>
              <a:cs typeface="Times New Roman" panose="02020603050405020304" pitchFamily="18" charset="0"/>
            </a:endParaRPr>
          </a:p>
          <a:p>
            <a:pPr marL="71755" marR="61595" algn="just">
              <a:spcAft>
                <a:spcPts val="0"/>
              </a:spcAft>
            </a:pPr>
            <a:r>
              <a:rPr lang="vi-VN" sz="2400" spc="-10" dirty="0">
                <a:effectLst/>
                <a:latin typeface="+mj-lt"/>
                <a:ea typeface="Arial" panose="020B0604020202020204" pitchFamily="34" charset="0"/>
                <a:cs typeface="Times New Roman" panose="02020603050405020304" pitchFamily="18" charset="0"/>
              </a:rPr>
              <a:t>Câu</a:t>
            </a:r>
            <a:r>
              <a:rPr lang="vi-VN" sz="2400" spc="-85" dirty="0">
                <a:effectLst/>
                <a:latin typeface="+mj-lt"/>
                <a:ea typeface="Arial" panose="020B0604020202020204" pitchFamily="34" charset="0"/>
                <a:cs typeface="Times New Roman" panose="02020603050405020304" pitchFamily="18" charset="0"/>
              </a:rPr>
              <a:t> </a:t>
            </a:r>
            <a:r>
              <a:rPr lang="vi-VN" sz="2400" spc="-10" dirty="0">
                <a:effectLst/>
                <a:latin typeface="+mj-lt"/>
                <a:ea typeface="Arial" panose="020B0604020202020204" pitchFamily="34" charset="0"/>
                <a:cs typeface="Times New Roman" panose="02020603050405020304" pitchFamily="18" charset="0"/>
              </a:rPr>
              <a:t>dùng</a:t>
            </a:r>
            <a:r>
              <a:rPr lang="vi-VN" sz="2400" spc="-85" dirty="0">
                <a:effectLst/>
                <a:latin typeface="+mj-lt"/>
                <a:ea typeface="Arial" panose="020B0604020202020204" pitchFamily="34" charset="0"/>
                <a:cs typeface="Times New Roman" panose="02020603050405020304" pitchFamily="18" charset="0"/>
              </a:rPr>
              <a:t> </a:t>
            </a:r>
            <a:r>
              <a:rPr lang="vi-VN" sz="2400" spc="-10" dirty="0">
                <a:effectLst/>
                <a:latin typeface="+mj-lt"/>
                <a:ea typeface="Arial" panose="020B0604020202020204" pitchFamily="34" charset="0"/>
                <a:cs typeface="Times New Roman" panose="02020603050405020304" pitchFamily="18" charset="0"/>
              </a:rPr>
              <a:t>sai</a:t>
            </a:r>
            <a:r>
              <a:rPr lang="vi-VN" sz="2400" spc="-85" dirty="0">
                <a:effectLst/>
                <a:latin typeface="+mj-lt"/>
                <a:ea typeface="Arial" panose="020B0604020202020204" pitchFamily="34" charset="0"/>
                <a:cs typeface="Times New Roman" panose="02020603050405020304" pitchFamily="18" charset="0"/>
              </a:rPr>
              <a:t> </a:t>
            </a:r>
            <a:r>
              <a:rPr lang="vi-VN" sz="2400" spc="-10" dirty="0">
                <a:effectLst/>
                <a:latin typeface="+mj-lt"/>
                <a:ea typeface="Arial" panose="020B0604020202020204" pitchFamily="34" charset="0"/>
                <a:cs typeface="Times New Roman" panose="02020603050405020304" pitchFamily="18" charset="0"/>
              </a:rPr>
              <a:t>phương</a:t>
            </a:r>
            <a:r>
              <a:rPr lang="vi-VN" sz="2400" spc="-85" dirty="0">
                <a:effectLst/>
                <a:latin typeface="+mj-lt"/>
                <a:ea typeface="Arial" panose="020B0604020202020204" pitchFamily="34" charset="0"/>
                <a:cs typeface="Times New Roman" panose="02020603050405020304" pitchFamily="18" charset="0"/>
              </a:rPr>
              <a:t> </a:t>
            </a:r>
            <a:r>
              <a:rPr lang="vi-VN" sz="2400" spc="-10" dirty="0">
                <a:effectLst/>
                <a:latin typeface="+mj-lt"/>
                <a:ea typeface="Arial" panose="020B0604020202020204" pitchFamily="34" charset="0"/>
                <a:cs typeface="Times New Roman" panose="02020603050405020304" pitchFamily="18" charset="0"/>
              </a:rPr>
              <a:t>tiện</a:t>
            </a:r>
            <a:r>
              <a:rPr lang="vi-VN" sz="2400" spc="-85" dirty="0">
                <a:effectLst/>
                <a:latin typeface="+mj-lt"/>
                <a:ea typeface="Arial" panose="020B0604020202020204" pitchFamily="34" charset="0"/>
                <a:cs typeface="Times New Roman" panose="02020603050405020304" pitchFamily="18" charset="0"/>
              </a:rPr>
              <a:t> </a:t>
            </a:r>
            <a:r>
              <a:rPr lang="vi-VN" sz="2400" spc="-10" dirty="0">
                <a:effectLst/>
                <a:latin typeface="+mj-lt"/>
                <a:ea typeface="Arial" panose="020B0604020202020204" pitchFamily="34" charset="0"/>
                <a:cs typeface="Times New Roman" panose="02020603050405020304" pitchFamily="18" charset="0"/>
              </a:rPr>
              <a:t>nối</a:t>
            </a:r>
            <a:r>
              <a:rPr lang="vi-VN" sz="2400" spc="-85" dirty="0">
                <a:effectLst/>
                <a:latin typeface="+mj-lt"/>
                <a:ea typeface="Arial" panose="020B0604020202020204" pitchFamily="34" charset="0"/>
                <a:cs typeface="Times New Roman" panose="02020603050405020304" pitchFamily="18" charset="0"/>
              </a:rPr>
              <a:t> </a:t>
            </a:r>
            <a:r>
              <a:rPr lang="vi-VN" sz="2400" spc="-10" dirty="0">
                <a:effectLst/>
                <a:latin typeface="+mj-lt"/>
                <a:ea typeface="Arial" panose="020B0604020202020204" pitchFamily="34" charset="0"/>
                <a:cs typeface="Times New Roman" panose="02020603050405020304" pitchFamily="18" charset="0"/>
              </a:rPr>
              <a:t>giữa</a:t>
            </a:r>
            <a:r>
              <a:rPr lang="vi-VN" sz="2400" spc="-85" dirty="0">
                <a:effectLst/>
                <a:latin typeface="+mj-lt"/>
                <a:ea typeface="Arial" panose="020B0604020202020204" pitchFamily="34" charset="0"/>
                <a:cs typeface="Times New Roman" panose="02020603050405020304" pitchFamily="18" charset="0"/>
              </a:rPr>
              <a:t> </a:t>
            </a:r>
            <a:r>
              <a:rPr lang="vi-VN" sz="2400" spc="-10" dirty="0">
                <a:effectLst/>
                <a:latin typeface="+mj-lt"/>
                <a:ea typeface="Arial" panose="020B0604020202020204" pitchFamily="34" charset="0"/>
                <a:cs typeface="Times New Roman" panose="02020603050405020304" pitchFamily="18" charset="0"/>
              </a:rPr>
              <a:t>các</a:t>
            </a:r>
            <a:r>
              <a:rPr lang="vi-VN" sz="2400" spc="-85" dirty="0">
                <a:effectLst/>
                <a:latin typeface="+mj-lt"/>
                <a:ea typeface="Arial" panose="020B0604020202020204" pitchFamily="34" charset="0"/>
                <a:cs typeface="Times New Roman" panose="02020603050405020304" pitchFamily="18" charset="0"/>
              </a:rPr>
              <a:t> </a:t>
            </a:r>
            <a:r>
              <a:rPr lang="vi-VN" sz="2400" spc="-10" dirty="0">
                <a:effectLst/>
                <a:latin typeface="+mj-lt"/>
                <a:ea typeface="Arial" panose="020B0604020202020204" pitchFamily="34" charset="0"/>
                <a:cs typeface="Times New Roman" panose="02020603050405020304" pitchFamily="18" charset="0"/>
              </a:rPr>
              <a:t>vế</a:t>
            </a:r>
            <a:r>
              <a:rPr lang="vi-VN" sz="2400" spc="-85" dirty="0">
                <a:effectLst/>
                <a:latin typeface="+mj-lt"/>
                <a:ea typeface="Arial" panose="020B0604020202020204" pitchFamily="34" charset="0"/>
                <a:cs typeface="Times New Roman" panose="02020603050405020304" pitchFamily="18" charset="0"/>
              </a:rPr>
              <a:t> </a:t>
            </a:r>
            <a:r>
              <a:rPr lang="vi-VN" sz="2400" spc="-10" dirty="0">
                <a:effectLst/>
                <a:latin typeface="+mj-lt"/>
                <a:ea typeface="Arial" panose="020B0604020202020204" pitchFamily="34" charset="0"/>
                <a:cs typeface="Times New Roman" panose="02020603050405020304" pitchFamily="18" charset="0"/>
              </a:rPr>
              <a:t>là </a:t>
            </a:r>
            <a:r>
              <a:rPr lang="vi-VN" sz="2400" dirty="0">
                <a:effectLst/>
                <a:latin typeface="+mj-lt"/>
                <a:ea typeface="Arial" panose="020B0604020202020204" pitchFamily="34" charset="0"/>
                <a:cs typeface="Times New Roman" panose="02020603050405020304" pitchFamily="18" charset="0"/>
              </a:rPr>
              <a:t>câu</a:t>
            </a:r>
            <a:r>
              <a:rPr lang="vi-VN" sz="2400" spc="-55"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a,</a:t>
            </a:r>
            <a:r>
              <a:rPr lang="vi-VN" sz="2400" spc="-55"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c,</a:t>
            </a:r>
            <a:r>
              <a:rPr lang="vi-VN" sz="2400" spc="-55"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d.</a:t>
            </a:r>
            <a:r>
              <a:rPr lang="vi-VN" sz="2400" spc="-55"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Có</a:t>
            </a:r>
            <a:r>
              <a:rPr lang="vi-VN" sz="2400" spc="-55"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thể</a:t>
            </a:r>
            <a:r>
              <a:rPr lang="vi-VN" sz="2400" spc="-55"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sửa</a:t>
            </a:r>
            <a:r>
              <a:rPr lang="vi-VN" sz="2400" spc="-55"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lại:</a:t>
            </a:r>
            <a:endParaRPr lang="vi-VN" sz="2400" dirty="0">
              <a:effectLst/>
              <a:latin typeface="+mj-lt"/>
              <a:ea typeface="Times New Roman" panose="02020603050405020304" pitchFamily="18" charset="0"/>
              <a:cs typeface="Times New Roman" panose="02020603050405020304" pitchFamily="18" charset="0"/>
            </a:endParaRPr>
          </a:p>
          <a:p>
            <a:pPr marL="71755" algn="just"/>
            <a:r>
              <a:rPr lang="vi-VN" sz="2400" spc="-20" dirty="0">
                <a:effectLst/>
                <a:latin typeface="+mj-lt"/>
                <a:ea typeface="Arial" panose="020B0604020202020204" pitchFamily="34" charset="0"/>
                <a:cs typeface="Times New Roman" panose="02020603050405020304" pitchFamily="18" charset="0"/>
              </a:rPr>
              <a:t>a. Hà</a:t>
            </a:r>
            <a:r>
              <a:rPr lang="vi-VN" sz="2400" spc="-60" dirty="0">
                <a:effectLst/>
                <a:latin typeface="+mj-lt"/>
                <a:ea typeface="Arial" panose="020B0604020202020204" pitchFamily="34" charset="0"/>
                <a:cs typeface="Times New Roman" panose="02020603050405020304" pitchFamily="18" charset="0"/>
              </a:rPr>
              <a:t> </a:t>
            </a:r>
            <a:r>
              <a:rPr lang="vi-VN" sz="2400" spc="-20" dirty="0">
                <a:effectLst/>
                <a:latin typeface="+mj-lt"/>
                <a:ea typeface="Arial" panose="020B0604020202020204" pitchFamily="34" charset="0"/>
                <a:cs typeface="Times New Roman" panose="02020603050405020304" pitchFamily="18" charset="0"/>
              </a:rPr>
              <a:t>không</a:t>
            </a:r>
            <a:r>
              <a:rPr lang="vi-VN" sz="2400" spc="-60" dirty="0">
                <a:effectLst/>
                <a:latin typeface="+mj-lt"/>
                <a:ea typeface="Arial" panose="020B0604020202020204" pitchFamily="34" charset="0"/>
                <a:cs typeface="Times New Roman" panose="02020603050405020304" pitchFamily="18" charset="0"/>
              </a:rPr>
              <a:t> </a:t>
            </a:r>
            <a:r>
              <a:rPr lang="vi-VN" sz="2400" spc="-20" dirty="0">
                <a:effectLst/>
                <a:latin typeface="+mj-lt"/>
                <a:ea typeface="Arial" panose="020B0604020202020204" pitchFamily="34" charset="0"/>
                <a:cs typeface="Times New Roman" panose="02020603050405020304" pitchFamily="18" charset="0"/>
              </a:rPr>
              <a:t>những</a:t>
            </a:r>
            <a:r>
              <a:rPr lang="vi-VN" sz="2400" spc="-60" dirty="0">
                <a:effectLst/>
                <a:latin typeface="+mj-lt"/>
                <a:ea typeface="Arial" panose="020B0604020202020204" pitchFamily="34" charset="0"/>
                <a:cs typeface="Times New Roman" panose="02020603050405020304" pitchFamily="18" charset="0"/>
              </a:rPr>
              <a:t> </a:t>
            </a:r>
            <a:r>
              <a:rPr lang="vi-VN" sz="2400" spc="-20" dirty="0">
                <a:effectLst/>
                <a:latin typeface="+mj-lt"/>
                <a:ea typeface="Arial" panose="020B0604020202020204" pitchFamily="34" charset="0"/>
                <a:cs typeface="Times New Roman" panose="02020603050405020304" pitchFamily="18" charset="0"/>
              </a:rPr>
              <a:t>học</a:t>
            </a:r>
            <a:r>
              <a:rPr lang="vi-VN" sz="2400" spc="-60" dirty="0">
                <a:effectLst/>
                <a:latin typeface="+mj-lt"/>
                <a:ea typeface="Arial" panose="020B0604020202020204" pitchFamily="34" charset="0"/>
                <a:cs typeface="Times New Roman" panose="02020603050405020304" pitchFamily="18" charset="0"/>
              </a:rPr>
              <a:t> </a:t>
            </a:r>
            <a:r>
              <a:rPr lang="vi-VN" sz="2400" spc="-20" dirty="0">
                <a:effectLst/>
                <a:latin typeface="+mj-lt"/>
                <a:ea typeface="Arial" panose="020B0604020202020204" pitchFamily="34" charset="0"/>
                <a:cs typeface="Times New Roman" panose="02020603050405020304" pitchFamily="18" charset="0"/>
              </a:rPr>
              <a:t>tốt</a:t>
            </a:r>
            <a:r>
              <a:rPr lang="vi-VN" sz="2400" spc="-60" dirty="0">
                <a:effectLst/>
                <a:latin typeface="+mj-lt"/>
                <a:ea typeface="Arial" panose="020B0604020202020204" pitchFamily="34" charset="0"/>
                <a:cs typeface="Times New Roman" panose="02020603050405020304" pitchFamily="18" charset="0"/>
              </a:rPr>
              <a:t> </a:t>
            </a:r>
            <a:r>
              <a:rPr lang="vi-VN" sz="2400" spc="-20" dirty="0">
                <a:effectLst/>
                <a:latin typeface="+mj-lt"/>
                <a:ea typeface="Arial" panose="020B0604020202020204" pitchFamily="34" charset="0"/>
                <a:cs typeface="Times New Roman" panose="02020603050405020304" pitchFamily="18" charset="0"/>
              </a:rPr>
              <a:t>mà</a:t>
            </a:r>
            <a:r>
              <a:rPr lang="vi-VN" sz="2400" spc="-60" dirty="0">
                <a:effectLst/>
                <a:latin typeface="+mj-lt"/>
                <a:ea typeface="Arial" panose="020B0604020202020204" pitchFamily="34" charset="0"/>
                <a:cs typeface="Times New Roman" panose="02020603050405020304" pitchFamily="18" charset="0"/>
              </a:rPr>
              <a:t> </a:t>
            </a:r>
            <a:r>
              <a:rPr lang="vi-VN" sz="2400" spc="-20" dirty="0">
                <a:effectLst/>
                <a:latin typeface="+mj-lt"/>
                <a:ea typeface="Arial" panose="020B0604020202020204" pitchFamily="34" charset="0"/>
                <a:cs typeface="Times New Roman" panose="02020603050405020304" pitchFamily="18" charset="0"/>
              </a:rPr>
              <a:t>cô</a:t>
            </a:r>
            <a:r>
              <a:rPr lang="vi-VN" sz="2400" spc="-60" dirty="0">
                <a:effectLst/>
                <a:latin typeface="+mj-lt"/>
                <a:ea typeface="Arial" panose="020B0604020202020204" pitchFamily="34" charset="0"/>
                <a:cs typeface="Times New Roman" panose="02020603050405020304" pitchFamily="18" charset="0"/>
              </a:rPr>
              <a:t> </a:t>
            </a:r>
            <a:r>
              <a:rPr lang="vi-VN" sz="2400" spc="-20" dirty="0">
                <a:effectLst/>
                <a:latin typeface="+mj-lt"/>
                <a:ea typeface="Arial" panose="020B0604020202020204" pitchFamily="34" charset="0"/>
                <a:cs typeface="Times New Roman" panose="02020603050405020304" pitchFamily="18" charset="0"/>
              </a:rPr>
              <a:t>ấy</a:t>
            </a:r>
            <a:r>
              <a:rPr lang="vi-VN" sz="2400" spc="-60" dirty="0">
                <a:effectLst/>
                <a:latin typeface="+mj-lt"/>
                <a:ea typeface="Arial" panose="020B0604020202020204" pitchFamily="34" charset="0"/>
                <a:cs typeface="Times New Roman" panose="02020603050405020304" pitchFamily="18" charset="0"/>
              </a:rPr>
              <a:t> </a:t>
            </a:r>
            <a:r>
              <a:rPr lang="vi-VN" sz="2400" spc="-20" dirty="0">
                <a:effectLst/>
                <a:latin typeface="+mj-lt"/>
                <a:ea typeface="Arial" panose="020B0604020202020204" pitchFamily="34" charset="0"/>
                <a:cs typeface="Times New Roman" panose="02020603050405020304" pitchFamily="18" charset="0"/>
              </a:rPr>
              <a:t>còn</a:t>
            </a:r>
            <a:r>
              <a:rPr lang="vi-VN" sz="2400" spc="-60" dirty="0">
                <a:effectLst/>
                <a:latin typeface="+mj-lt"/>
                <a:ea typeface="Arial" panose="020B0604020202020204" pitchFamily="34" charset="0"/>
                <a:cs typeface="Times New Roman" panose="02020603050405020304" pitchFamily="18" charset="0"/>
              </a:rPr>
              <a:t> </a:t>
            </a:r>
            <a:r>
              <a:rPr lang="vi-VN" sz="2400" spc="-20" dirty="0">
                <a:effectLst/>
                <a:latin typeface="+mj-lt"/>
                <a:ea typeface="Arial" panose="020B0604020202020204" pitchFamily="34" charset="0"/>
                <a:cs typeface="Times New Roman" panose="02020603050405020304" pitchFamily="18" charset="0"/>
              </a:rPr>
              <a:t>hát hay.</a:t>
            </a:r>
            <a:endParaRPr lang="vi-VN" sz="2400" dirty="0">
              <a:effectLst/>
              <a:latin typeface="+mj-lt"/>
              <a:ea typeface="Times New Roman" panose="02020603050405020304" pitchFamily="18" charset="0"/>
              <a:cs typeface="Times New Roman" panose="02020603050405020304" pitchFamily="18" charset="0"/>
            </a:endParaRPr>
          </a:p>
          <a:p>
            <a:pPr marL="71755" algn="just"/>
            <a:r>
              <a:rPr lang="vi-VN" sz="2400" dirty="0">
                <a:effectLst/>
                <a:latin typeface="+mj-lt"/>
                <a:ea typeface="Arial" panose="020B0604020202020204" pitchFamily="34" charset="0"/>
                <a:cs typeface="Times New Roman" panose="02020603050405020304" pitchFamily="18" charset="0"/>
              </a:rPr>
              <a:t>c.</a:t>
            </a:r>
            <a:r>
              <a:rPr lang="vi-VN" sz="2400" spc="-45"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Chúng</a:t>
            </a:r>
            <a:r>
              <a:rPr lang="vi-VN" sz="2400" spc="-75"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ta</a:t>
            </a:r>
            <a:r>
              <a:rPr lang="vi-VN" sz="2400" spc="-75"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càng</a:t>
            </a:r>
            <a:r>
              <a:rPr lang="vi-VN" sz="2400" spc="-80"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đọc</a:t>
            </a:r>
            <a:r>
              <a:rPr lang="vi-VN" sz="2400" spc="-75"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nhiều</a:t>
            </a:r>
            <a:r>
              <a:rPr lang="vi-VN" sz="2400" spc="-75"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sách,</a:t>
            </a:r>
            <a:r>
              <a:rPr lang="vi-VN" sz="2400" spc="-80"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kiến</a:t>
            </a:r>
            <a:r>
              <a:rPr lang="vi-VN" sz="2400" spc="-75"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thức càng được mở rộng.</a:t>
            </a:r>
            <a:endParaRPr lang="vi-VN" sz="2400" dirty="0">
              <a:effectLst/>
              <a:latin typeface="+mj-lt"/>
              <a:ea typeface="Times New Roman" panose="02020603050405020304" pitchFamily="18" charset="0"/>
              <a:cs typeface="Times New Roman" panose="02020603050405020304" pitchFamily="18" charset="0"/>
            </a:endParaRPr>
          </a:p>
          <a:p>
            <a:pPr marL="71755" algn="just"/>
            <a:r>
              <a:rPr lang="vi-VN" sz="2400" dirty="0">
                <a:effectLst/>
                <a:latin typeface="+mj-lt"/>
                <a:ea typeface="Arial" panose="020B0604020202020204" pitchFamily="34" charset="0"/>
                <a:cs typeface="Times New Roman" panose="02020603050405020304" pitchFamily="18" charset="0"/>
              </a:rPr>
              <a:t>d.</a:t>
            </a:r>
            <a:r>
              <a:rPr lang="vi-VN" sz="2400" spc="20"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Mặc</a:t>
            </a:r>
            <a:r>
              <a:rPr lang="vi-VN" sz="2400" spc="-25"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dù</a:t>
            </a:r>
            <a:r>
              <a:rPr lang="vi-VN" sz="2400" spc="-25"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trời</a:t>
            </a:r>
            <a:r>
              <a:rPr lang="vi-VN" sz="2400" spc="-25"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mưa</a:t>
            </a:r>
            <a:r>
              <a:rPr lang="vi-VN" sz="2400" spc="-25"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rất</a:t>
            </a:r>
            <a:r>
              <a:rPr lang="vi-VN" sz="2400" spc="-25"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to</a:t>
            </a:r>
            <a:r>
              <a:rPr lang="vi-VN" sz="2400" spc="-25"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nhưng</a:t>
            </a:r>
            <a:r>
              <a:rPr lang="vi-VN" sz="2400" spc="-25"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chị</a:t>
            </a:r>
            <a:r>
              <a:rPr lang="vi-VN" sz="2400" spc="-25"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ấy</a:t>
            </a:r>
            <a:r>
              <a:rPr lang="vi-VN" sz="2400" spc="-25" dirty="0">
                <a:effectLst/>
                <a:latin typeface="+mj-lt"/>
                <a:ea typeface="Arial" panose="020B0604020202020204" pitchFamily="34" charset="0"/>
                <a:cs typeface="Times New Roman" panose="02020603050405020304" pitchFamily="18" charset="0"/>
              </a:rPr>
              <a:t> vẫn</a:t>
            </a:r>
            <a:r>
              <a:rPr lang="vi-VN" sz="2400" dirty="0">
                <a:latin typeface="+mj-lt"/>
                <a:ea typeface="Arial" panose="020B0604020202020204" pitchFamily="34" charset="0"/>
                <a:cs typeface="Times New Roman" panose="02020603050405020304" pitchFamily="18" charset="0"/>
              </a:rPr>
              <a:t> </a:t>
            </a:r>
            <a:r>
              <a:rPr lang="vi-VN" sz="2400" spc="-20" dirty="0">
                <a:effectLst/>
                <a:latin typeface="+mj-lt"/>
                <a:ea typeface="Arial" panose="020B0604020202020204" pitchFamily="34" charset="0"/>
              </a:rPr>
              <a:t>đến</a:t>
            </a:r>
            <a:r>
              <a:rPr lang="vi-VN" sz="2400" spc="-90" dirty="0">
                <a:effectLst/>
                <a:latin typeface="+mj-lt"/>
                <a:ea typeface="Arial" panose="020B0604020202020204" pitchFamily="34" charset="0"/>
              </a:rPr>
              <a:t> </a:t>
            </a:r>
            <a:r>
              <a:rPr lang="vi-VN" sz="2400" spc="-20" dirty="0">
                <a:effectLst/>
                <a:latin typeface="+mj-lt"/>
                <a:ea typeface="Arial" panose="020B0604020202020204" pitchFamily="34" charset="0"/>
              </a:rPr>
              <a:t>đúng</a:t>
            </a:r>
            <a:r>
              <a:rPr lang="vi-VN" sz="2400" spc="-90" dirty="0">
                <a:effectLst/>
                <a:latin typeface="+mj-lt"/>
                <a:ea typeface="Arial" panose="020B0604020202020204" pitchFamily="34" charset="0"/>
              </a:rPr>
              <a:t> </a:t>
            </a:r>
            <a:r>
              <a:rPr lang="vi-VN" sz="2400" spc="-20" dirty="0">
                <a:effectLst/>
                <a:latin typeface="+mj-lt"/>
                <a:ea typeface="Arial" panose="020B0604020202020204" pitchFamily="34" charset="0"/>
              </a:rPr>
              <a:t>giờ.</a:t>
            </a:r>
            <a:endParaRPr lang="vi-VN" sz="2400" dirty="0">
              <a:latin typeface="+mj-lt"/>
            </a:endParaRPr>
          </a:p>
        </p:txBody>
      </p:sp>
    </p:spTree>
    <p:extLst>
      <p:ext uri="{BB962C8B-B14F-4D97-AF65-F5344CB8AC3E}">
        <p14:creationId xmlns:p14="http://schemas.microsoft.com/office/powerpoint/2010/main" val="4179655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anim calcmode="lin" valueType="num">
                                      <p:cBhvr additive="base">
                                        <p:cTn id="11"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 calcmode="lin" valueType="num">
                                      <p:cBhvr additive="base">
                                        <p:cTn id="17"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7">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anim calcmode="lin" valueType="num">
                                      <p:cBhvr additive="base">
                                        <p:cTn id="21"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7">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7">
                                            <p:txEl>
                                              <p:pRg st="4" end="4"/>
                                            </p:txEl>
                                          </p:spTgt>
                                        </p:tgtEl>
                                        <p:attrNameLst>
                                          <p:attrName>style.visibility</p:attrName>
                                        </p:attrNameLst>
                                      </p:cBhvr>
                                      <p:to>
                                        <p:strVal val="visible"/>
                                      </p:to>
                                    </p:set>
                                    <p:anim calcmode="lin" valueType="num">
                                      <p:cBhvr additive="base">
                                        <p:cTn id="25"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ame 4"/>
          <p:cNvSpPr/>
          <p:nvPr/>
        </p:nvSpPr>
        <p:spPr>
          <a:xfrm>
            <a:off x="331122" y="833284"/>
            <a:ext cx="11517055" cy="5740810"/>
          </a:xfrm>
          <a:prstGeom prst="frame">
            <a:avLst>
              <a:gd name="adj1" fmla="val 1596"/>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path path="circle">
              <a:fillToRect r="100000" b="100000"/>
            </a:path>
            <a:tileRect l="-100000" t="-100000"/>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10"/>
          <p:cNvSpPr/>
          <p:nvPr/>
        </p:nvSpPr>
        <p:spPr>
          <a:xfrm>
            <a:off x="889200" y="154858"/>
            <a:ext cx="10427519" cy="523568"/>
          </a:xfrm>
          <a:custGeom>
            <a:avLst/>
            <a:gdLst>
              <a:gd name="connsiteX0" fmla="*/ 260542 w 10427519"/>
              <a:gd name="connsiteY0" fmla="*/ 0 h 523568"/>
              <a:gd name="connsiteX1" fmla="*/ 10166977 w 10427519"/>
              <a:gd name="connsiteY1" fmla="*/ 0 h 523568"/>
              <a:gd name="connsiteX2" fmla="*/ 10427519 w 10427519"/>
              <a:gd name="connsiteY2" fmla="*/ 260542 h 523568"/>
              <a:gd name="connsiteX3" fmla="*/ 10427519 w 10427519"/>
              <a:gd name="connsiteY3" fmla="*/ 381013 h 523568"/>
              <a:gd name="connsiteX4" fmla="*/ 10407044 w 10427519"/>
              <a:gd name="connsiteY4" fmla="*/ 482428 h 523568"/>
              <a:gd name="connsiteX5" fmla="*/ 10384713 w 10427519"/>
              <a:gd name="connsiteY5" fmla="*/ 523568 h 523568"/>
              <a:gd name="connsiteX6" fmla="*/ 42806 w 10427519"/>
              <a:gd name="connsiteY6" fmla="*/ 523568 h 523568"/>
              <a:gd name="connsiteX7" fmla="*/ 20475 w 10427519"/>
              <a:gd name="connsiteY7" fmla="*/ 482428 h 523568"/>
              <a:gd name="connsiteX8" fmla="*/ 0 w 10427519"/>
              <a:gd name="connsiteY8" fmla="*/ 381013 h 523568"/>
              <a:gd name="connsiteX9" fmla="*/ 0 w 10427519"/>
              <a:gd name="connsiteY9" fmla="*/ 260542 h 523568"/>
              <a:gd name="connsiteX10" fmla="*/ 260542 w 10427519"/>
              <a:gd name="connsiteY10" fmla="*/ 0 h 5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427519" h="523568">
                <a:moveTo>
                  <a:pt x="260542" y="0"/>
                </a:moveTo>
                <a:lnTo>
                  <a:pt x="10166977" y="0"/>
                </a:lnTo>
                <a:cubicBezTo>
                  <a:pt x="10310870" y="0"/>
                  <a:pt x="10427519" y="116649"/>
                  <a:pt x="10427519" y="260542"/>
                </a:cubicBezTo>
                <a:lnTo>
                  <a:pt x="10427519" y="381013"/>
                </a:lnTo>
                <a:cubicBezTo>
                  <a:pt x="10427519" y="416986"/>
                  <a:pt x="10420228" y="451257"/>
                  <a:pt x="10407044" y="482428"/>
                </a:cubicBezTo>
                <a:lnTo>
                  <a:pt x="10384713" y="523568"/>
                </a:lnTo>
                <a:lnTo>
                  <a:pt x="42806" y="523568"/>
                </a:lnTo>
                <a:lnTo>
                  <a:pt x="20475" y="482428"/>
                </a:lnTo>
                <a:cubicBezTo>
                  <a:pt x="7291" y="451257"/>
                  <a:pt x="0" y="416986"/>
                  <a:pt x="0" y="381013"/>
                </a:cubicBezTo>
                <a:lnTo>
                  <a:pt x="0" y="260542"/>
                </a:lnTo>
                <a:cubicBezTo>
                  <a:pt x="0" y="116649"/>
                  <a:pt x="116649" y="0"/>
                  <a:pt x="260542" y="0"/>
                </a:cubicBez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9"/>
          <p:cNvSpPr/>
          <p:nvPr/>
        </p:nvSpPr>
        <p:spPr>
          <a:xfrm>
            <a:off x="-1" y="-1"/>
            <a:ext cx="12192000" cy="678426"/>
          </a:xfrm>
          <a:custGeom>
            <a:avLst/>
            <a:gdLst>
              <a:gd name="connsiteX0" fmla="*/ 0 w 12192000"/>
              <a:gd name="connsiteY0" fmla="*/ 0 h 678426"/>
              <a:gd name="connsiteX1" fmla="*/ 12192000 w 12192000"/>
              <a:gd name="connsiteY1" fmla="*/ 0 h 678426"/>
              <a:gd name="connsiteX2" fmla="*/ 12192000 w 12192000"/>
              <a:gd name="connsiteY2" fmla="*/ 678426 h 678426"/>
              <a:gd name="connsiteX3" fmla="*/ 11260603 w 12192000"/>
              <a:gd name="connsiteY3" fmla="*/ 678426 h 678426"/>
              <a:gd name="connsiteX4" fmla="*/ 11282934 w 12192000"/>
              <a:gd name="connsiteY4" fmla="*/ 637286 h 678426"/>
              <a:gd name="connsiteX5" fmla="*/ 11303409 w 12192000"/>
              <a:gd name="connsiteY5" fmla="*/ 535871 h 678426"/>
              <a:gd name="connsiteX6" fmla="*/ 11303409 w 12192000"/>
              <a:gd name="connsiteY6" fmla="*/ 415400 h 678426"/>
              <a:gd name="connsiteX7" fmla="*/ 11042867 w 12192000"/>
              <a:gd name="connsiteY7" fmla="*/ 154858 h 678426"/>
              <a:gd name="connsiteX8" fmla="*/ 1136432 w 12192000"/>
              <a:gd name="connsiteY8" fmla="*/ 154858 h 678426"/>
              <a:gd name="connsiteX9" fmla="*/ 875890 w 12192000"/>
              <a:gd name="connsiteY9" fmla="*/ 415400 h 678426"/>
              <a:gd name="connsiteX10" fmla="*/ 875890 w 12192000"/>
              <a:gd name="connsiteY10" fmla="*/ 535871 h 678426"/>
              <a:gd name="connsiteX11" fmla="*/ 896365 w 12192000"/>
              <a:gd name="connsiteY11" fmla="*/ 637286 h 678426"/>
              <a:gd name="connsiteX12" fmla="*/ 918696 w 12192000"/>
              <a:gd name="connsiteY12" fmla="*/ 678426 h 678426"/>
              <a:gd name="connsiteX13" fmla="*/ 0 w 12192000"/>
              <a:gd name="connsiteY13" fmla="*/ 678426 h 678426"/>
              <a:gd name="connsiteX14" fmla="*/ 0 w 12192000"/>
              <a:gd name="connsiteY14" fmla="*/ 0 h 678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192000" h="678426">
                <a:moveTo>
                  <a:pt x="0" y="0"/>
                </a:moveTo>
                <a:lnTo>
                  <a:pt x="12192000" y="0"/>
                </a:lnTo>
                <a:lnTo>
                  <a:pt x="12192000" y="678426"/>
                </a:lnTo>
                <a:lnTo>
                  <a:pt x="11260603" y="678426"/>
                </a:lnTo>
                <a:lnTo>
                  <a:pt x="11282934" y="637286"/>
                </a:lnTo>
                <a:cubicBezTo>
                  <a:pt x="11296118" y="606115"/>
                  <a:pt x="11303409" y="571844"/>
                  <a:pt x="11303409" y="535871"/>
                </a:cubicBezTo>
                <a:lnTo>
                  <a:pt x="11303409" y="415400"/>
                </a:lnTo>
                <a:cubicBezTo>
                  <a:pt x="11303409" y="271507"/>
                  <a:pt x="11186760" y="154858"/>
                  <a:pt x="11042867" y="154858"/>
                </a:cubicBezTo>
                <a:lnTo>
                  <a:pt x="1136432" y="154858"/>
                </a:lnTo>
                <a:cubicBezTo>
                  <a:pt x="992539" y="154858"/>
                  <a:pt x="875890" y="271507"/>
                  <a:pt x="875890" y="415400"/>
                </a:cubicBezTo>
                <a:lnTo>
                  <a:pt x="875890" y="535871"/>
                </a:lnTo>
                <a:cubicBezTo>
                  <a:pt x="875890" y="571844"/>
                  <a:pt x="883181" y="606115"/>
                  <a:pt x="896365" y="637286"/>
                </a:cubicBezTo>
                <a:lnTo>
                  <a:pt x="918696" y="678426"/>
                </a:lnTo>
                <a:lnTo>
                  <a:pt x="0" y="678426"/>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Freeform 8"/>
          <p:cNvSpPr/>
          <p:nvPr/>
        </p:nvSpPr>
        <p:spPr>
          <a:xfrm>
            <a:off x="918696" y="678426"/>
            <a:ext cx="10341907" cy="117987"/>
          </a:xfrm>
          <a:custGeom>
            <a:avLst/>
            <a:gdLst>
              <a:gd name="connsiteX0" fmla="*/ 0 w 10341907"/>
              <a:gd name="connsiteY0" fmla="*/ 0 h 117987"/>
              <a:gd name="connsiteX1" fmla="*/ 10341907 w 10341907"/>
              <a:gd name="connsiteY1" fmla="*/ 0 h 117987"/>
              <a:gd name="connsiteX2" fmla="*/ 10340216 w 10341907"/>
              <a:gd name="connsiteY2" fmla="*/ 3116 h 117987"/>
              <a:gd name="connsiteX3" fmla="*/ 10124171 w 10341907"/>
              <a:gd name="connsiteY3" fmla="*/ 117987 h 117987"/>
              <a:gd name="connsiteX4" fmla="*/ 217736 w 10341907"/>
              <a:gd name="connsiteY4" fmla="*/ 117987 h 117987"/>
              <a:gd name="connsiteX5" fmla="*/ 1691 w 10341907"/>
              <a:gd name="connsiteY5" fmla="*/ 3116 h 117987"/>
              <a:gd name="connsiteX6" fmla="*/ 0 w 10341907"/>
              <a:gd name="connsiteY6" fmla="*/ 0 h 117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341907" h="117987">
                <a:moveTo>
                  <a:pt x="0" y="0"/>
                </a:moveTo>
                <a:lnTo>
                  <a:pt x="10341907" y="0"/>
                </a:lnTo>
                <a:lnTo>
                  <a:pt x="10340216" y="3116"/>
                </a:lnTo>
                <a:cubicBezTo>
                  <a:pt x="10293395" y="72421"/>
                  <a:pt x="10214104" y="117987"/>
                  <a:pt x="10124171" y="117987"/>
                </a:cubicBezTo>
                <a:lnTo>
                  <a:pt x="217736" y="117987"/>
                </a:lnTo>
                <a:cubicBezTo>
                  <a:pt x="127803" y="117987"/>
                  <a:pt x="48512" y="72421"/>
                  <a:pt x="1691" y="3116"/>
                </a:cubicBezTo>
                <a:lnTo>
                  <a:pt x="0" y="0"/>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Can 11"/>
          <p:cNvSpPr/>
          <p:nvPr/>
        </p:nvSpPr>
        <p:spPr>
          <a:xfrm>
            <a:off x="-1" y="-2"/>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Can 12"/>
          <p:cNvSpPr/>
          <p:nvPr/>
        </p:nvSpPr>
        <p:spPr>
          <a:xfrm>
            <a:off x="11890372" y="-3"/>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4-Point Star 21"/>
          <p:cNvSpPr/>
          <p:nvPr/>
        </p:nvSpPr>
        <p:spPr>
          <a:xfrm>
            <a:off x="403270" y="160880"/>
            <a:ext cx="398207" cy="427703"/>
          </a:xfrm>
          <a:prstGeom prst="star4">
            <a:avLst>
              <a:gd name="adj" fmla="val 125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6" name="Picture 25"/>
          <p:cNvPicPr>
            <a:picLocks noChangeAspect="1"/>
          </p:cNvPicPr>
          <p:nvPr/>
        </p:nvPicPr>
        <p:blipFill>
          <a:blip r:embed="rId2"/>
          <a:srcRect l="31230" t="-4849" r="66223" b="100000"/>
          <a:stretch>
            <a:fillRect/>
          </a:stretch>
        </p:blipFill>
        <p:spPr>
          <a:xfrm>
            <a:off x="4346224" y="2521974"/>
            <a:ext cx="225776" cy="180754"/>
          </a:xfrm>
          <a:custGeom>
            <a:avLst/>
            <a:gdLst>
              <a:gd name="connsiteX0" fmla="*/ 0 w 225776"/>
              <a:gd name="connsiteY0" fmla="*/ 0 h 180754"/>
              <a:gd name="connsiteX1" fmla="*/ 225776 w 225776"/>
              <a:gd name="connsiteY1" fmla="*/ 0 h 180754"/>
              <a:gd name="connsiteX2" fmla="*/ 225776 w 225776"/>
              <a:gd name="connsiteY2" fmla="*/ 180754 h 180754"/>
              <a:gd name="connsiteX3" fmla="*/ 0 w 225776"/>
              <a:gd name="connsiteY3" fmla="*/ 180754 h 180754"/>
              <a:gd name="connsiteX4" fmla="*/ 0 w 225776"/>
              <a:gd name="connsiteY4" fmla="*/ 0 h 180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180754">
                <a:moveTo>
                  <a:pt x="0" y="0"/>
                </a:moveTo>
                <a:lnTo>
                  <a:pt x="225776" y="0"/>
                </a:lnTo>
                <a:lnTo>
                  <a:pt x="225776" y="180754"/>
                </a:lnTo>
                <a:lnTo>
                  <a:pt x="0" y="180754"/>
                </a:lnTo>
                <a:lnTo>
                  <a:pt x="0" y="0"/>
                </a:lnTo>
                <a:close/>
              </a:path>
            </a:pathLst>
          </a:custGeom>
        </p:spPr>
      </p:pic>
      <p:pic>
        <p:nvPicPr>
          <p:cNvPr id="23" name="Picture 22"/>
          <p:cNvPicPr>
            <a:picLocks noChangeAspect="1"/>
          </p:cNvPicPr>
          <p:nvPr/>
        </p:nvPicPr>
        <p:blipFill>
          <a:blip r:embed="rId2"/>
          <a:srcRect l="31230" t="100000" r="66223" b="-8896"/>
          <a:stretch>
            <a:fillRect/>
          </a:stretch>
        </p:blipFill>
        <p:spPr>
          <a:xfrm>
            <a:off x="4346224" y="6430297"/>
            <a:ext cx="225776" cy="331600"/>
          </a:xfrm>
          <a:custGeom>
            <a:avLst/>
            <a:gdLst>
              <a:gd name="connsiteX0" fmla="*/ 0 w 225776"/>
              <a:gd name="connsiteY0" fmla="*/ 0 h 331600"/>
              <a:gd name="connsiteX1" fmla="*/ 225776 w 225776"/>
              <a:gd name="connsiteY1" fmla="*/ 0 h 331600"/>
              <a:gd name="connsiteX2" fmla="*/ 225776 w 225776"/>
              <a:gd name="connsiteY2" fmla="*/ 331600 h 331600"/>
              <a:gd name="connsiteX3" fmla="*/ 0 w 225776"/>
              <a:gd name="connsiteY3" fmla="*/ 331600 h 331600"/>
              <a:gd name="connsiteX4" fmla="*/ 0 w 225776"/>
              <a:gd name="connsiteY4" fmla="*/ 0 h 33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331600">
                <a:moveTo>
                  <a:pt x="0" y="0"/>
                </a:moveTo>
                <a:lnTo>
                  <a:pt x="225776" y="0"/>
                </a:lnTo>
                <a:lnTo>
                  <a:pt x="225776" y="331600"/>
                </a:lnTo>
                <a:lnTo>
                  <a:pt x="0" y="331600"/>
                </a:lnTo>
                <a:lnTo>
                  <a:pt x="0" y="0"/>
                </a:lnTo>
                <a:close/>
              </a:path>
            </a:pathLst>
          </a:custGeom>
        </p:spPr>
      </p:pic>
      <p:pic>
        <p:nvPicPr>
          <p:cNvPr id="48" name="Picture 47"/>
          <p:cNvPicPr>
            <a:picLocks noChangeAspect="1"/>
          </p:cNvPicPr>
          <p:nvPr/>
        </p:nvPicPr>
        <p:blipFill>
          <a:blip r:embed="rId3"/>
          <a:srcRect l="-6510" t="67413" r="100000" b="26074"/>
          <a:stretch>
            <a:fillRect/>
          </a:stretch>
        </p:blipFill>
        <p:spPr>
          <a:xfrm>
            <a:off x="801478" y="5987845"/>
            <a:ext cx="590333" cy="442452"/>
          </a:xfrm>
          <a:custGeom>
            <a:avLst/>
            <a:gdLst>
              <a:gd name="connsiteX0" fmla="*/ 0 w 590333"/>
              <a:gd name="connsiteY0" fmla="*/ 0 h 442452"/>
              <a:gd name="connsiteX1" fmla="*/ 590333 w 590333"/>
              <a:gd name="connsiteY1" fmla="*/ 0 h 442452"/>
              <a:gd name="connsiteX2" fmla="*/ 590333 w 590333"/>
              <a:gd name="connsiteY2" fmla="*/ 442452 h 442452"/>
              <a:gd name="connsiteX3" fmla="*/ 0 w 590333"/>
              <a:gd name="connsiteY3" fmla="*/ 442452 h 442452"/>
              <a:gd name="connsiteX4" fmla="*/ 0 w 590333"/>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0333" h="442452">
                <a:moveTo>
                  <a:pt x="0" y="0"/>
                </a:moveTo>
                <a:lnTo>
                  <a:pt x="590333" y="0"/>
                </a:lnTo>
                <a:lnTo>
                  <a:pt x="590333" y="442452"/>
                </a:lnTo>
                <a:lnTo>
                  <a:pt x="0" y="442452"/>
                </a:lnTo>
                <a:lnTo>
                  <a:pt x="0" y="0"/>
                </a:lnTo>
                <a:close/>
              </a:path>
            </a:pathLst>
          </a:custGeom>
        </p:spPr>
      </p:pic>
      <p:pic>
        <p:nvPicPr>
          <p:cNvPr id="47" name="Picture 46"/>
          <p:cNvPicPr>
            <a:picLocks noChangeAspect="1"/>
          </p:cNvPicPr>
          <p:nvPr/>
        </p:nvPicPr>
        <p:blipFill>
          <a:blip r:embed="rId3"/>
          <a:srcRect l="100000" t="67413" r="-7154" b="26074"/>
          <a:stretch>
            <a:fillRect/>
          </a:stretch>
        </p:blipFill>
        <p:spPr>
          <a:xfrm>
            <a:off x="10460296" y="5987845"/>
            <a:ext cx="648778" cy="442452"/>
          </a:xfrm>
          <a:custGeom>
            <a:avLst/>
            <a:gdLst>
              <a:gd name="connsiteX0" fmla="*/ 0 w 648778"/>
              <a:gd name="connsiteY0" fmla="*/ 0 h 442452"/>
              <a:gd name="connsiteX1" fmla="*/ 648778 w 648778"/>
              <a:gd name="connsiteY1" fmla="*/ 0 h 442452"/>
              <a:gd name="connsiteX2" fmla="*/ 648778 w 648778"/>
              <a:gd name="connsiteY2" fmla="*/ 442452 h 442452"/>
              <a:gd name="connsiteX3" fmla="*/ 0 w 648778"/>
              <a:gd name="connsiteY3" fmla="*/ 442452 h 442452"/>
              <a:gd name="connsiteX4" fmla="*/ 0 w 648778"/>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778" h="442452">
                <a:moveTo>
                  <a:pt x="0" y="0"/>
                </a:moveTo>
                <a:lnTo>
                  <a:pt x="648778" y="0"/>
                </a:lnTo>
                <a:lnTo>
                  <a:pt x="648778" y="442452"/>
                </a:lnTo>
                <a:lnTo>
                  <a:pt x="0" y="442452"/>
                </a:lnTo>
                <a:lnTo>
                  <a:pt x="0" y="0"/>
                </a:lnTo>
                <a:close/>
              </a:path>
            </a:pathLst>
          </a:custGeom>
        </p:spPr>
      </p:pic>
      <p:sp>
        <p:nvSpPr>
          <p:cNvPr id="3" name="Rectangle 2"/>
          <p:cNvSpPr/>
          <p:nvPr/>
        </p:nvSpPr>
        <p:spPr>
          <a:xfrm>
            <a:off x="3776483" y="155204"/>
            <a:ext cx="461363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THỰC HÀNH TIẾNG VIỆT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7" name="Picture 6"/>
          <p:cNvPicPr>
            <a:picLocks noChangeAspect="1"/>
          </p:cNvPicPr>
          <p:nvPr/>
        </p:nvPicPr>
        <p:blipFill>
          <a:blip r:embed="rId4"/>
          <a:stretch>
            <a:fillRect/>
          </a:stretch>
        </p:blipFill>
        <p:spPr>
          <a:xfrm>
            <a:off x="801477" y="2320195"/>
            <a:ext cx="4479164" cy="3586900"/>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16" name="Right Arrow 15"/>
          <p:cNvSpPr/>
          <p:nvPr/>
        </p:nvSpPr>
        <p:spPr>
          <a:xfrm>
            <a:off x="5427406" y="2799813"/>
            <a:ext cx="958646" cy="2787445"/>
          </a:xfrm>
          <a:prstGeom prst="rightArrow">
            <a:avLst>
              <a:gd name="adj1" fmla="val 59524"/>
              <a:gd name="adj2" fmla="val 50000"/>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pic>
        <p:nvPicPr>
          <p:cNvPr id="27" name="Picture 26"/>
          <p:cNvPicPr>
            <a:picLocks noChangeAspect="1"/>
          </p:cNvPicPr>
          <p:nvPr/>
        </p:nvPicPr>
        <p:blipFill>
          <a:blip r:embed="rId5"/>
          <a:stretch>
            <a:fillRect/>
          </a:stretch>
        </p:blipFill>
        <p:spPr>
          <a:xfrm>
            <a:off x="6524943" y="2628040"/>
            <a:ext cx="4981257" cy="3279055"/>
          </a:xfrm>
          <a:prstGeom prst="rect">
            <a:avLst/>
          </a:prstGeom>
        </p:spPr>
      </p:pic>
      <p:sp>
        <p:nvSpPr>
          <p:cNvPr id="28" name="Snip Diagonal Corner Rectangle 27"/>
          <p:cNvSpPr/>
          <p:nvPr/>
        </p:nvSpPr>
        <p:spPr>
          <a:xfrm>
            <a:off x="4346224" y="1437883"/>
            <a:ext cx="4188542" cy="539790"/>
          </a:xfrm>
          <a:prstGeom prst="snip2DiagRect">
            <a:avLst>
              <a:gd name="adj1" fmla="val 0"/>
              <a:gd name="adj2" fmla="val 50000"/>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Vận dụng</a:t>
            </a:r>
            <a:endParaRPr kumimoji="0" lang="en-US" sz="28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4" name="Hộp Văn bản 3">
            <a:extLst>
              <a:ext uri="{FF2B5EF4-FFF2-40B4-BE49-F238E27FC236}">
                <a16:creationId xmlns:a16="http://schemas.microsoft.com/office/drawing/2014/main" id="{4FDC9894-22BE-D1C1-6B55-6478DF55CCA1}"/>
              </a:ext>
            </a:extLst>
          </p:cNvPr>
          <p:cNvSpPr txBox="1"/>
          <p:nvPr/>
        </p:nvSpPr>
        <p:spPr>
          <a:xfrm>
            <a:off x="6774646" y="3275111"/>
            <a:ext cx="3605030" cy="156966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prstClr val="black"/>
                </a:solidFill>
                <a:effectLst/>
                <a:uLnTx/>
                <a:uFillTx/>
                <a:latin typeface="Times New Roman" panose="02020603050405020304" pitchFamily="18" charset="0"/>
                <a:ea typeface="Arial" panose="020B0604020202020204" pitchFamily="34" charset="0"/>
                <a:cs typeface="+mn-cs"/>
              </a:rPr>
              <a:t>Sưu tầm và phân tích được ngữ liệu trong đoạn văn có sử dụng câu ghép chính phụ và câu ghép đẳng lập.</a:t>
            </a:r>
            <a:endParaRPr kumimoji="0" lang="vi-VN"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285574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barn(outVertical)">
                                      <p:cBhvr>
                                        <p:cTn id="7" dur="500"/>
                                        <p:tgtEl>
                                          <p:spTgt spid="2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left)">
                                      <p:cBhvr>
                                        <p:cTn id="17" dur="500"/>
                                        <p:tgtEl>
                                          <p:spTgt spid="16"/>
                                        </p:tgtEl>
                                      </p:cBhvr>
                                    </p:animEffect>
                                  </p:childTnLst>
                                </p:cTn>
                              </p:par>
                              <p:par>
                                <p:cTn id="18" presetID="6" presetClass="entr" presetSubtype="16" fill="hold" nodeType="withEffect">
                                  <p:stCondLst>
                                    <p:cond delay="0"/>
                                  </p:stCondLst>
                                  <p:childTnLst>
                                    <p:set>
                                      <p:cBhvr>
                                        <p:cTn id="19" dur="1" fill="hold">
                                          <p:stCondLst>
                                            <p:cond delay="0"/>
                                          </p:stCondLst>
                                        </p:cTn>
                                        <p:tgtEl>
                                          <p:spTgt spid="27"/>
                                        </p:tgtEl>
                                        <p:attrNameLst>
                                          <p:attrName>style.visibility</p:attrName>
                                        </p:attrNameLst>
                                      </p:cBhvr>
                                      <p:to>
                                        <p:strVal val="visible"/>
                                      </p:to>
                                    </p:set>
                                    <p:animEffect transition="in" filter="circle(in)">
                                      <p:cBhvr>
                                        <p:cTn id="20" dur="2000"/>
                                        <p:tgtEl>
                                          <p:spTgt spid="27"/>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1000"/>
                                        <p:tgtEl>
                                          <p:spTgt spid="4"/>
                                        </p:tgtEl>
                                      </p:cBhvr>
                                    </p:animEffect>
                                    <p:anim calcmode="lin" valueType="num">
                                      <p:cBhvr>
                                        <p:cTn id="26" dur="1000" fill="hold"/>
                                        <p:tgtEl>
                                          <p:spTgt spid="4"/>
                                        </p:tgtEl>
                                        <p:attrNameLst>
                                          <p:attrName>ppt_x</p:attrName>
                                        </p:attrNameLst>
                                      </p:cBhvr>
                                      <p:tavLst>
                                        <p:tav tm="0">
                                          <p:val>
                                            <p:strVal val="#ppt_x"/>
                                          </p:val>
                                        </p:tav>
                                        <p:tav tm="100000">
                                          <p:val>
                                            <p:strVal val="#ppt_x"/>
                                          </p:val>
                                        </p:tav>
                                      </p:tavLst>
                                    </p:anim>
                                    <p:anim calcmode="lin" valueType="num">
                                      <p:cBhvr>
                                        <p:cTn id="2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4" grpId="0"/>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hủ đề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58</TotalTime>
  <Words>1713</Words>
  <Application>Microsoft Office PowerPoint</Application>
  <PresentationFormat>Màn hình rộng</PresentationFormat>
  <Paragraphs>102</Paragraphs>
  <Slides>16</Slides>
  <Notes>1</Notes>
  <HiddenSlides>0</HiddenSlides>
  <MMClips>0</MMClips>
  <ScaleCrop>false</ScaleCrop>
  <HeadingPairs>
    <vt:vector size="6" baseType="variant">
      <vt:variant>
        <vt:lpstr>Phông được Dùng</vt:lpstr>
      </vt:variant>
      <vt:variant>
        <vt:i4>8</vt:i4>
      </vt:variant>
      <vt:variant>
        <vt:lpstr>Chủ đề</vt:lpstr>
      </vt:variant>
      <vt:variant>
        <vt:i4>2</vt:i4>
      </vt:variant>
      <vt:variant>
        <vt:lpstr>Tiêu đề Bản chiếu</vt:lpstr>
      </vt:variant>
      <vt:variant>
        <vt:i4>16</vt:i4>
      </vt:variant>
    </vt:vector>
  </HeadingPairs>
  <TitlesOfParts>
    <vt:vector size="26" baseType="lpstr">
      <vt:lpstr>.VnTimeH</vt:lpstr>
      <vt:lpstr>Arial</vt:lpstr>
      <vt:lpstr>Calibri</vt:lpstr>
      <vt:lpstr>Calibri Light</vt:lpstr>
      <vt:lpstr>Times New Roman</vt:lpstr>
      <vt:lpstr>Trebuchet MS</vt:lpstr>
      <vt:lpstr>VNI-Times</vt:lpstr>
      <vt:lpstr>Wingdings 3</vt:lpstr>
      <vt:lpstr>Facet</vt:lpstr>
      <vt:lpstr>Office Theme</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 trình bày PowerPoint</dc:title>
  <dc:creator>HS678421 Quân Hà Jon Ngọc Minh</dc:creator>
  <cp:lastModifiedBy>HS678421 Quân Hà Jon Ngọc Minh</cp:lastModifiedBy>
  <cp:revision>23</cp:revision>
  <dcterms:created xsi:type="dcterms:W3CDTF">2024-05-30T01:42:16Z</dcterms:created>
  <dcterms:modified xsi:type="dcterms:W3CDTF">2024-06-27T07:00:07Z</dcterms:modified>
</cp:coreProperties>
</file>