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3" r:id="rId4"/>
    <p:sldId id="265" r:id="rId5"/>
    <p:sldId id="266" r:id="rId6"/>
    <p:sldId id="268" r:id="rId7"/>
    <p:sldId id="269" r:id="rId8"/>
    <p:sldId id="271" r:id="rId9"/>
    <p:sldId id="272" r:id="rId10"/>
    <p:sldId id="273" r:id="rId11"/>
    <p:sldId id="274" r:id="rId12"/>
    <p:sldId id="275" r:id="rId13"/>
    <p:sldId id="276" r:id="rId14"/>
    <p:sldId id="27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72" d="100"/>
          <a:sy n="72"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a:t>Click to edit Master title style</a:t>
            </a:r>
          </a:p>
        </p:txBody>
      </p:sp>
      <p:sp>
        <p:nvSpPr>
          <p:cNvPr id="3" name="Text Placeholder 2"/>
          <p:cNvSpPr>
            <a:spLocks noGrp="1"/>
          </p:cNvSpPr>
          <p:nvPr>
            <p:ph type="body" sz="half" idx="1"/>
          </p:nvPr>
        </p:nvSpPr>
        <p:spPr>
          <a:xfrm>
            <a:off x="624417" y="982664"/>
            <a:ext cx="538480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2417" y="982664"/>
            <a:ext cx="5384800" cy="4967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10/3/2024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5978905" y="1080338"/>
            <a:ext cx="184731" cy="1015663"/>
          </a:xfrm>
          <a:prstGeom prst="rect">
            <a:avLst/>
          </a:prstGeom>
          <a:noFill/>
        </p:spPr>
        <p:txBody>
          <a:bodyPr wrap="none" rtlCol="0">
            <a:spAutoFit/>
          </a:bodyPr>
          <a:lstStyle/>
          <a:p>
            <a:pPr algn="ct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051546" y="2265061"/>
            <a:ext cx="8913337" cy="923330"/>
          </a:xfrm>
          <a:prstGeom prst="rect">
            <a:avLst/>
          </a:prstGeom>
          <a:noFill/>
          <a:ln>
            <a:noFill/>
          </a:ln>
        </p:spPr>
        <p:txBody>
          <a:bodyPr wrap="none" rtlCol="0">
            <a:spAutoFit/>
          </a:bodyPr>
          <a:lstStyle/>
          <a:p>
            <a:r>
              <a:rPr lang="en-US" sz="5400" b="1" dirty="0" err="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Tiết</a:t>
            </a:r>
            <a:r>
              <a:rPr lang="en-US" sz="5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8- </a:t>
            </a:r>
            <a:r>
              <a:rPr lang="en-US" sz="5400" b="1" dirty="0" err="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Bài</a:t>
            </a:r>
            <a:r>
              <a:rPr lang="en-US" sz="5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5: </a:t>
            </a:r>
            <a:r>
              <a:rPr lang="en-US" sz="5400" b="1" dirty="0" err="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Lược</a:t>
            </a:r>
            <a:r>
              <a:rPr lang="en-US" sz="5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5400" b="1" dirty="0" err="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đồ</a:t>
            </a:r>
            <a:r>
              <a:rPr lang="en-US" sz="5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5400" b="1" dirty="0" err="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trí</a:t>
            </a:r>
            <a:r>
              <a:rPr lang="en-US" sz="5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5400" b="1" dirty="0" err="1">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nhớ</a:t>
            </a:r>
            <a:endParaRPr lang="en-US" sz="5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nodePh="1">
                                  <p:stCondLst>
                                    <p:cond delay="0"/>
                                  </p:stCondLst>
                                  <p:endCondLst>
                                    <p:cond evt="begin" delay="0">
                                      <p:tn val="18"/>
                                    </p:cond>
                                  </p:end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5660573" y="1524001"/>
            <a:ext cx="6531428" cy="3004455"/>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a:p>
          <a:p>
            <a:r>
              <a:rPr lang="nl-NL" sz="2800" i="1" dirty="0"/>
              <a:t>Dựa vào kiến thức đã học em hãy:</a:t>
            </a:r>
          </a:p>
          <a:p>
            <a:r>
              <a:rPr lang="nl-NL" sz="2800" i="1" dirty="0"/>
              <a:t>So sánh cách vẽ lược đồ trí </a:t>
            </a:r>
          </a:p>
          <a:p>
            <a:r>
              <a:rPr lang="nl-NL" sz="2800" i="1" dirty="0"/>
              <a:t>nhớ đường đi và lược đồ </a:t>
            </a:r>
          </a:p>
          <a:p>
            <a:r>
              <a:rPr lang="nl-NL" sz="2800" i="1" dirty="0"/>
              <a:t>trí nhớ khu vực.</a:t>
            </a:r>
            <a:endParaRPr lang="en-US" sz="2800" dirty="0"/>
          </a:p>
        </p:txBody>
      </p:sp>
      <p:sp>
        <p:nvSpPr>
          <p:cNvPr id="4" name="WordArt 2"/>
          <p:cNvSpPr>
            <a:spLocks noChangeArrowheads="1" noChangeShapeType="1" noTextEdit="1"/>
          </p:cNvSpPr>
          <p:nvPr/>
        </p:nvSpPr>
        <p:spPr bwMode="auto">
          <a:xfrm>
            <a:off x="2852056" y="290286"/>
            <a:ext cx="6495144" cy="1103085"/>
          </a:xfrm>
          <a:prstGeom prst="rect">
            <a:avLst/>
          </a:prstGeom>
        </p:spPr>
        <p:txBody>
          <a:bodyPr wrap="none" fromWordArt="1">
            <a:prstTxWarp prst="textWave1">
              <a:avLst>
                <a:gd name="adj1" fmla="val 13005"/>
                <a:gd name="adj2" fmla="val 251"/>
              </a:avLst>
            </a:prstTxWarp>
          </a:bodyPr>
          <a:lstStyle/>
          <a:p>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Thảo</a:t>
            </a:r>
            <a:r>
              <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luận</a:t>
            </a:r>
            <a:r>
              <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theo</a:t>
            </a:r>
            <a:r>
              <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bàn</a:t>
            </a:r>
            <a:r>
              <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3 </a:t>
            </a:r>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phút</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
        <p:nvSpPr>
          <p:cNvPr id="23553" name="Rectangle 1"/>
          <p:cNvSpPr>
            <a:spLocks noChangeArrowheads="1"/>
          </p:cNvSpPr>
          <p:nvPr/>
        </p:nvSpPr>
        <p:spPr bwMode="auto">
          <a:xfrm>
            <a:off x="333828" y="1494973"/>
            <a:ext cx="4818742"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So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sánh</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Giống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nhau</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Cả</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hai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đều</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dựa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trên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sự</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hồi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tưởng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về</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không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gian</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trong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trí</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nhớ</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con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Khác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nhau</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trí</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nhớ</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đường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đòi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hỏi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hồi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tưởng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đểm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xuất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phát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kết</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thúc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quãng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đường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hướng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chính</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và</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khoảng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cách</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giữa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2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địa</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điểm</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đó</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en-US" sz="2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trí</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nhớ</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khu</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vực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thì</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người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phải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hồi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tưởng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lại</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được</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tổng</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thể</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khu</a:t>
            </a:r>
            <a:r>
              <a:rPr kumimoji="0" lang="en-U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vực</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553"/>
                                        </p:tgtEl>
                                        <p:attrNameLst>
                                          <p:attrName>style.visibility</p:attrName>
                                        </p:attrNameLst>
                                      </p:cBhvr>
                                      <p:to>
                                        <p:strVal val="visible"/>
                                      </p:to>
                                    </p:set>
                                    <p:animEffect transition="in" filter="blinds(horizontal)">
                                      <p:cBhvr>
                                        <p:cTn id="17" dur="500"/>
                                        <p:tgtEl>
                                          <p:spTgt spid="23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35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6342" y="2823419"/>
            <a:ext cx="10000343" cy="3539430"/>
          </a:xfrm>
          <a:prstGeom prst="rect">
            <a:avLst/>
          </a:prstGeom>
        </p:spPr>
        <p:txBody>
          <a:bodyPr wrap="square">
            <a:spAutoFit/>
          </a:bodyPr>
          <a:lstStyle/>
          <a:p>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1: </a:t>
            </a:r>
            <a:r>
              <a:rPr lang="nl-NL" sz="2800" i="1" dirty="0">
                <a:latin typeface="Times New Roman" pitchFamily="18" charset="0"/>
                <a:cs typeface="Times New Roman" pitchFamily="18" charset="0"/>
              </a:rPr>
              <a:t>Vẽ sơ đồ trường em đang học  và trình bày trước lớp.</a:t>
            </a:r>
            <a:endParaRPr lang="en-US" sz="2800" dirty="0">
              <a:latin typeface="Times New Roman" pitchFamily="18" charset="0"/>
              <a:cs typeface="Times New Roman" pitchFamily="18" charset="0"/>
            </a:endParaRPr>
          </a:p>
          <a:p>
            <a:r>
              <a:rPr lang="nl-NL" sz="2800" b="1" dirty="0">
                <a:latin typeface="Times New Roman" pitchFamily="18" charset="0"/>
                <a:cs typeface="Times New Roman" pitchFamily="18" charset="0"/>
              </a:rPr>
              <a:t>Câu 2: </a:t>
            </a:r>
            <a:r>
              <a:rPr lang="nl-NL" sz="2800" dirty="0">
                <a:latin typeface="Times New Roman" pitchFamily="18" charset="0"/>
                <a:cs typeface="Times New Roman" pitchFamily="18" charset="0"/>
              </a:rPr>
              <a:t>.</a:t>
            </a:r>
            <a:r>
              <a:rPr lang="nl-NL" sz="2800" i="1" dirty="0">
                <a:latin typeface="Times New Roman" pitchFamily="18" charset="0"/>
                <a:cs typeface="Times New Roman" pitchFamily="18" charset="0"/>
              </a:rPr>
              <a:t> Em hãy dựa vào mô tả về 1 bệnh viện sau đây để vẽ sơ đồ bệnh viện đó: " Bệnh viện gồm: phòng bảo vệ ở bên trái cổng vào, bên phải cổng vào là nhà thuốc bệnh viện, thẳng cổng vào là khu nhà A ( có 5 tầng) gồm khoa cấp cứu, nhà điều hành, khoa Nội thần kinh, khoa Ngoại, khu khám bệnh. Bên trái nhà A à nhà B ( có 3 tầng) là khoa Đông y, đối diện là nhà B và bên phải nhà A là nhà C ( có 4 tầng) có các khoa Tiêu hóa, Tiết niệu, Nhi, sản."</a:t>
            </a:r>
            <a:endParaRPr lang="en-US" sz="2800" dirty="0">
              <a:latin typeface="Times New Roman" pitchFamily="18" charset="0"/>
              <a:cs typeface="Times New Roman" pitchFamily="18" charset="0"/>
            </a:endParaRPr>
          </a:p>
        </p:txBody>
      </p:sp>
      <p:sp>
        <p:nvSpPr>
          <p:cNvPr id="4" name="Rectangle 3"/>
          <p:cNvSpPr/>
          <p:nvPr/>
        </p:nvSpPr>
        <p:spPr>
          <a:xfrm>
            <a:off x="580571" y="1335092"/>
            <a:ext cx="11611429" cy="1077218"/>
          </a:xfrm>
          <a:prstGeom prst="rect">
            <a:avLst/>
          </a:prstGeom>
        </p:spPr>
        <p:txBody>
          <a:bodyPr wrap="square">
            <a:spAutoFit/>
          </a:bodyPr>
          <a:lstStyle/>
          <a:p>
            <a:r>
              <a:rPr lang="en-US" sz="3200" dirty="0" err="1">
                <a:solidFill>
                  <a:srgbClr val="FF0000"/>
                </a:solidFill>
                <a:latin typeface="Times New Roman" pitchFamily="18" charset="0"/>
                <a:cs typeface="Times New Roman" pitchFamily="18" charset="0"/>
              </a:rPr>
              <a:t>Các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nhóm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bốc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thăm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câu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hỏi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đua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xem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trong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gian</a:t>
            </a:r>
            <a:r>
              <a:rPr lang="en-US" sz="3200">
                <a:solidFill>
                  <a:srgbClr val="FF0000"/>
                </a:solidFill>
                <a:latin typeface="Times New Roman" pitchFamily="18" charset="0"/>
                <a:cs typeface="Times New Roman" pitchFamily="18" charset="0"/>
              </a:rPr>
              <a:t> 5 </a:t>
            </a:r>
            <a:r>
              <a:rPr lang="en-US" sz="3200" dirty="0" err="1">
                <a:solidFill>
                  <a:srgbClr val="FF0000"/>
                </a:solidFill>
                <a:latin typeface="Times New Roman" pitchFamily="18" charset="0"/>
                <a:cs typeface="Times New Roman" pitchFamily="18" charset="0"/>
              </a:rPr>
              <a:t>phút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nhóm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nào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làm</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nhất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sẽ</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giành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được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quyền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trả</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lời</a:t>
            </a:r>
            <a:endParaRPr lang="en-US" sz="3200" dirty="0">
              <a:solidFill>
                <a:srgbClr val="FF0000"/>
              </a:solidFill>
              <a:latin typeface="Times New Roman" pitchFamily="18" charset="0"/>
              <a:cs typeface="Times New Roman" pitchFamily="18" charset="0"/>
            </a:endParaRPr>
          </a:p>
        </p:txBody>
      </p:sp>
      <p:sp>
        <p:nvSpPr>
          <p:cNvPr id="5" name="WordArt 2"/>
          <p:cNvSpPr>
            <a:spLocks noChangeArrowheads="1" noChangeShapeType="1" noTextEdit="1"/>
          </p:cNvSpPr>
          <p:nvPr/>
        </p:nvSpPr>
        <p:spPr bwMode="auto">
          <a:xfrm>
            <a:off x="3171371" y="0"/>
            <a:ext cx="6495144" cy="1103085"/>
          </a:xfrm>
          <a:prstGeom prst="rect">
            <a:avLst/>
          </a:prstGeom>
        </p:spPr>
        <p:txBody>
          <a:bodyPr wrap="none" fromWordArt="1">
            <a:prstTxWarp prst="textWave1">
              <a:avLst>
                <a:gd name="adj1" fmla="val 13005"/>
                <a:gd name="adj2" fmla="val 251"/>
              </a:avLst>
            </a:prstTxWarp>
          </a:bodyPr>
          <a:lstStyle/>
          <a:p>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
        <p:nvSpPr>
          <p:cNvPr id="6" name="WordArt 2"/>
          <p:cNvSpPr>
            <a:spLocks noChangeArrowheads="1" noChangeShapeType="1" noTextEdit="1"/>
          </p:cNvSpPr>
          <p:nvPr/>
        </p:nvSpPr>
        <p:spPr bwMode="auto">
          <a:xfrm>
            <a:off x="2968170" y="174171"/>
            <a:ext cx="6495144" cy="1103085"/>
          </a:xfrm>
          <a:prstGeom prst="rect">
            <a:avLst/>
          </a:prstGeom>
        </p:spPr>
        <p:txBody>
          <a:bodyPr wrap="none" fromWordArt="1">
            <a:prstTxWarp prst="textWave1">
              <a:avLst>
                <a:gd name="adj1" fmla="val 13005"/>
                <a:gd name="adj2" fmla="val 251"/>
              </a:avLst>
            </a:prstTxWarp>
          </a:bodyPr>
          <a:lstStyle/>
          <a:p>
            <a:r>
              <a:rPr lang="en-US" sz="3200" dirty="0" err="1">
                <a:solidFill>
                  <a:srgbClr val="FF0000"/>
                </a:solidFill>
                <a:latin typeface="Times New Roman" pitchFamily="18" charset="0"/>
                <a:cs typeface="Times New Roman" pitchFamily="18" charset="0"/>
              </a:rPr>
              <a:t>Trò</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chơi</a:t>
            </a:r>
            <a:r>
              <a:rPr lang="en-US" sz="3200" dirty="0">
                <a:solidFill>
                  <a:srgbClr val="FF0000"/>
                </a:solidFill>
                <a:latin typeface="Times New Roman" pitchFamily="18" charset="0"/>
                <a:cs typeface="Times New Roman" pitchFamily="18" charset="0"/>
              </a:rPr>
              <a:t>: “ Ai </a:t>
            </a:r>
            <a:r>
              <a:rPr lang="en-US" sz="3200" dirty="0" err="1">
                <a:solidFill>
                  <a:srgbClr val="FF0000"/>
                </a:solidFill>
                <a:latin typeface="Times New Roman" pitchFamily="18" charset="0"/>
                <a:cs typeface="Times New Roman" pitchFamily="18" charset="0"/>
              </a:rPr>
              <a:t>nhanh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hơn</a:t>
            </a:r>
            <a:r>
              <a:rPr lang="en-US" sz="3200" dirty="0">
                <a:solidFill>
                  <a:srgbClr val="FF0000"/>
                </a:solidFill>
                <a:latin typeface="Times New Roman" pitchFamily="18" charset="0"/>
                <a:cs typeface="Times New Roman" pitchFamily="18" charset="0"/>
              </a:rPr>
              <a:t>”</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6743" y="4441370"/>
            <a:ext cx="1959429" cy="116114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itchFamily="18" charset="0"/>
                <a:cs typeface="Times New Roman" pitchFamily="18" charset="0"/>
              </a:rPr>
              <a:t>Nhà</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thuốc</a:t>
            </a:r>
            <a:endParaRPr lang="en-US" sz="2000" b="1" dirty="0">
              <a:solidFill>
                <a:schemeClr val="tx1"/>
              </a:solidFill>
              <a:latin typeface="Times New Roman" pitchFamily="18" charset="0"/>
              <a:cs typeface="Times New Roman" pitchFamily="18" charset="0"/>
            </a:endParaRPr>
          </a:p>
        </p:txBody>
      </p:sp>
      <p:sp>
        <p:nvSpPr>
          <p:cNvPr id="3" name="Rectangle 2"/>
          <p:cNvSpPr/>
          <p:nvPr/>
        </p:nvSpPr>
        <p:spPr>
          <a:xfrm>
            <a:off x="2794000" y="4390571"/>
            <a:ext cx="1959429" cy="116114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itchFamily="18" charset="0"/>
                <a:cs typeface="Times New Roman" pitchFamily="18" charset="0"/>
              </a:rPr>
              <a:t>Nhà</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thuốc</a:t>
            </a:r>
            <a:endParaRPr lang="en-US" sz="2000" b="1" dirty="0">
              <a:solidFill>
                <a:schemeClr val="tx1"/>
              </a:solidFill>
              <a:latin typeface="Times New Roman" pitchFamily="18" charset="0"/>
              <a:cs typeface="Times New Roman" pitchFamily="18" charset="0"/>
            </a:endParaRPr>
          </a:p>
        </p:txBody>
      </p:sp>
      <p:sp>
        <p:nvSpPr>
          <p:cNvPr id="4" name="Rectangle 3"/>
          <p:cNvSpPr/>
          <p:nvPr/>
        </p:nvSpPr>
        <p:spPr>
          <a:xfrm>
            <a:off x="3614058" y="239484"/>
            <a:ext cx="5646056" cy="1161143"/>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Times New Roman" pitchFamily="18" charset="0"/>
                <a:cs typeface="Times New Roman" pitchFamily="18" charset="0"/>
              </a:rPr>
              <a:t>Nhà</a:t>
            </a:r>
            <a:r>
              <a:rPr lang="en-US" sz="2000" b="1" dirty="0">
                <a:solidFill>
                  <a:srgbClr val="FF0000"/>
                </a:solidFill>
                <a:latin typeface="Times New Roman" pitchFamily="18" charset="0"/>
                <a:cs typeface="Times New Roman" pitchFamily="18" charset="0"/>
              </a:rPr>
              <a:t> A: </a:t>
            </a:r>
          </a:p>
          <a:p>
            <a:pPr algn="ctr"/>
            <a:r>
              <a:rPr lang="en-US" sz="2000" b="1" dirty="0" err="1">
                <a:solidFill>
                  <a:schemeClr val="tx1"/>
                </a:solidFill>
                <a:latin typeface="Times New Roman" pitchFamily="18" charset="0"/>
                <a:cs typeface="Times New Roman" pitchFamily="18" charset="0"/>
              </a:rPr>
              <a:t>Khu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khám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bệnh</a:t>
            </a:r>
            <a:r>
              <a:rPr lang="en-US" sz="2000" b="1" dirty="0">
                <a:solidFill>
                  <a:schemeClr val="tx1"/>
                </a:solidFill>
                <a:latin typeface="Times New Roman" pitchFamily="18" charset="0"/>
                <a:cs typeface="Times New Roman" pitchFamily="18" charset="0"/>
              </a:rPr>
              <a:t> – </a:t>
            </a: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cấp</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cứu</a:t>
            </a:r>
            <a:r>
              <a:rPr lang="en-US" sz="2000" b="1" dirty="0">
                <a:solidFill>
                  <a:schemeClr val="tx1"/>
                </a:solidFill>
                <a:latin typeface="Times New Roman" pitchFamily="18" charset="0"/>
                <a:cs typeface="Times New Roman" pitchFamily="18" charset="0"/>
              </a:rPr>
              <a:t> – </a:t>
            </a:r>
            <a:r>
              <a:rPr lang="en-US" sz="2000" b="1" dirty="0" err="1">
                <a:solidFill>
                  <a:schemeClr val="tx1"/>
                </a:solidFill>
                <a:latin typeface="Times New Roman" pitchFamily="18" charset="0"/>
                <a:cs typeface="Times New Roman" pitchFamily="18" charset="0"/>
              </a:rPr>
              <a:t>Nhà</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đều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hành</a:t>
            </a:r>
            <a:r>
              <a:rPr lang="en-US" sz="2000" b="1" dirty="0">
                <a:solidFill>
                  <a:schemeClr val="tx1"/>
                </a:solidFill>
                <a:latin typeface="Times New Roman" pitchFamily="18" charset="0"/>
                <a:cs typeface="Times New Roman" pitchFamily="18" charset="0"/>
              </a:rPr>
              <a:t>- </a:t>
            </a:r>
          </a:p>
          <a:p>
            <a:pPr algn="ct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Ngoại</a:t>
            </a:r>
            <a:r>
              <a:rPr lang="en-US" sz="2000" b="1" dirty="0">
                <a:solidFill>
                  <a:schemeClr val="tx1"/>
                </a:solidFill>
                <a:latin typeface="Times New Roman" pitchFamily="18" charset="0"/>
                <a:cs typeface="Times New Roman" pitchFamily="18" charset="0"/>
              </a:rPr>
              <a:t> – </a:t>
            </a: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Nội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thần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kinh</a:t>
            </a:r>
            <a:endParaRPr lang="en-US" sz="2000" b="1" dirty="0">
              <a:solidFill>
                <a:schemeClr val="tx1"/>
              </a:solidFill>
              <a:latin typeface="Times New Roman" pitchFamily="18" charset="0"/>
              <a:cs typeface="Times New Roman" pitchFamily="18" charset="0"/>
            </a:endParaRPr>
          </a:p>
        </p:txBody>
      </p:sp>
      <p:sp>
        <p:nvSpPr>
          <p:cNvPr id="5" name="Rectangle 4"/>
          <p:cNvSpPr/>
          <p:nvPr/>
        </p:nvSpPr>
        <p:spPr>
          <a:xfrm>
            <a:off x="9231086" y="1596572"/>
            <a:ext cx="1872342" cy="211182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Times New Roman" pitchFamily="18" charset="0"/>
                <a:cs typeface="Times New Roman" pitchFamily="18" charset="0"/>
              </a:rPr>
              <a:t>Nhà</a:t>
            </a:r>
            <a:r>
              <a:rPr lang="en-US" sz="2000" b="1" dirty="0">
                <a:solidFill>
                  <a:srgbClr val="FF0000"/>
                </a:solidFill>
                <a:latin typeface="Times New Roman" pitchFamily="18" charset="0"/>
                <a:cs typeface="Times New Roman" pitchFamily="18" charset="0"/>
              </a:rPr>
              <a:t> C</a:t>
            </a:r>
          </a:p>
          <a:p>
            <a:pPr algn="ct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Tiêu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Hóa</a:t>
            </a: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Tiết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Niệu</a:t>
            </a: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Sản</a:t>
            </a:r>
            <a:endParaRPr lang="en-US" sz="2000" b="1" dirty="0">
              <a:solidFill>
                <a:schemeClr val="tx1"/>
              </a:solidFill>
              <a:latin typeface="Times New Roman" pitchFamily="18" charset="0"/>
              <a:cs typeface="Times New Roman" pitchFamily="18" charset="0"/>
            </a:endParaRPr>
          </a:p>
          <a:p>
            <a:pPr algn="ct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Nhi</a:t>
            </a:r>
            <a:endParaRPr lang="en-US" sz="2000" b="1" dirty="0">
              <a:solidFill>
                <a:schemeClr val="tx1"/>
              </a:solidFill>
              <a:latin typeface="Times New Roman" pitchFamily="18" charset="0"/>
              <a:cs typeface="Times New Roman" pitchFamily="18" charset="0"/>
            </a:endParaRPr>
          </a:p>
        </p:txBody>
      </p:sp>
      <p:sp>
        <p:nvSpPr>
          <p:cNvPr id="6" name="Rectangle 5"/>
          <p:cNvSpPr/>
          <p:nvPr/>
        </p:nvSpPr>
        <p:spPr>
          <a:xfrm>
            <a:off x="1741714" y="1531256"/>
            <a:ext cx="1872343" cy="2242458"/>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Times New Roman" pitchFamily="18" charset="0"/>
                <a:cs typeface="Times New Roman" pitchFamily="18" charset="0"/>
              </a:rPr>
              <a:t>Nhà</a:t>
            </a:r>
            <a:r>
              <a:rPr lang="en-US" sz="2000" b="1" dirty="0">
                <a:solidFill>
                  <a:srgbClr val="FF0000"/>
                </a:solidFill>
                <a:latin typeface="Times New Roman" pitchFamily="18" charset="0"/>
                <a:cs typeface="Times New Roman" pitchFamily="18" charset="0"/>
              </a:rPr>
              <a:t> B</a:t>
            </a:r>
          </a:p>
          <a:p>
            <a:pPr algn="ctr"/>
            <a:r>
              <a:rPr lang="en-US" sz="2000" b="1" dirty="0" err="1">
                <a:solidFill>
                  <a:schemeClr val="tx1"/>
                </a:solidFill>
                <a:latin typeface="Times New Roman" pitchFamily="18" charset="0"/>
                <a:cs typeface="Times New Roman" pitchFamily="18" charset="0"/>
              </a:rPr>
              <a:t>Khoa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Đông</a:t>
            </a:r>
            <a:r>
              <a:rPr lang="en-US" sz="2000" b="1" dirty="0">
                <a:solidFill>
                  <a:schemeClr val="tx1"/>
                </a:solidFill>
                <a:latin typeface="Times New Roman" pitchFamily="18" charset="0"/>
                <a:cs typeface="Times New Roman" pitchFamily="18" charset="0"/>
              </a:rPr>
              <a:t> y</a:t>
            </a:r>
          </a:p>
          <a:p>
            <a:pPr algn="ctr"/>
            <a:endParaRPr lang="en-US" dirty="0">
              <a:solidFill>
                <a:schemeClr val="tx1"/>
              </a:solidFill>
              <a:latin typeface="Times New Roman" pitchFamily="18" charset="0"/>
              <a:cs typeface="Times New Roman" pitchFamily="18" charset="0"/>
            </a:endParaRPr>
          </a:p>
        </p:txBody>
      </p:sp>
      <p:sp>
        <p:nvSpPr>
          <p:cNvPr id="11" name="Down Arrow 10"/>
          <p:cNvSpPr/>
          <p:nvPr/>
        </p:nvSpPr>
        <p:spPr>
          <a:xfrm flipV="1">
            <a:off x="6052457" y="5138056"/>
            <a:ext cx="537028" cy="7402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48514" y="5994400"/>
            <a:ext cx="1959429" cy="428171"/>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Times New Roman" pitchFamily="18" charset="0"/>
                <a:cs typeface="Times New Roman" pitchFamily="18" charset="0"/>
              </a:rPr>
              <a:t>Cổng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vào</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viện</a:t>
            </a:r>
            <a:endParaRPr lang="en-US" sz="2000" b="1" dirty="0">
              <a:solidFill>
                <a:schemeClr val="tx1"/>
              </a:solidFill>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0" name="Picture 16" descr="Cover"/>
          <p:cNvPicPr>
            <a:picLocks noChangeAspect="1" noChangeArrowheads="1"/>
          </p:cNvPicPr>
          <p:nvPr/>
        </p:nvPicPr>
        <p:blipFill>
          <a:blip r:embed="rId2"/>
          <a:srcRect/>
          <a:stretch>
            <a:fillRect/>
          </a:stretch>
        </p:blipFill>
        <p:spPr bwMode="auto">
          <a:xfrm>
            <a:off x="8231717" y="5286375"/>
            <a:ext cx="3113616" cy="1555750"/>
          </a:xfrm>
          <a:prstGeom prst="rect">
            <a:avLst/>
          </a:prstGeom>
          <a:noFill/>
        </p:spPr>
      </p:pic>
      <p:pic>
        <p:nvPicPr>
          <p:cNvPr id="21519" name="Picture 15" descr="Cover"/>
          <p:cNvPicPr>
            <a:picLocks noChangeAspect="1" noChangeArrowheads="1"/>
          </p:cNvPicPr>
          <p:nvPr/>
        </p:nvPicPr>
        <p:blipFill>
          <a:blip r:embed="rId3"/>
          <a:srcRect/>
          <a:stretch>
            <a:fillRect/>
          </a:stretch>
        </p:blipFill>
        <p:spPr bwMode="auto">
          <a:xfrm>
            <a:off x="8231718" y="5127626"/>
            <a:ext cx="3083983" cy="842963"/>
          </a:xfrm>
          <a:prstGeom prst="rect">
            <a:avLst/>
          </a:prstGeom>
          <a:noFill/>
        </p:spPr>
      </p:pic>
      <p:pic>
        <p:nvPicPr>
          <p:cNvPr id="21518" name="Picture 14" descr="Cover"/>
          <p:cNvPicPr>
            <a:picLocks noChangeAspect="1" noChangeArrowheads="1"/>
          </p:cNvPicPr>
          <p:nvPr/>
        </p:nvPicPr>
        <p:blipFill>
          <a:blip r:embed="rId4"/>
          <a:srcRect/>
          <a:stretch>
            <a:fillRect/>
          </a:stretch>
        </p:blipFill>
        <p:spPr bwMode="auto">
          <a:xfrm>
            <a:off x="7990418" y="4545014"/>
            <a:ext cx="3306233" cy="930275"/>
          </a:xfrm>
          <a:prstGeom prst="rect">
            <a:avLst/>
          </a:prstGeom>
          <a:noFill/>
        </p:spPr>
      </p:pic>
      <p:pic>
        <p:nvPicPr>
          <p:cNvPr id="21517" name="Picture 13" descr="Cover"/>
          <p:cNvPicPr>
            <a:picLocks noChangeAspect="1" noChangeArrowheads="1"/>
          </p:cNvPicPr>
          <p:nvPr/>
        </p:nvPicPr>
        <p:blipFill>
          <a:blip r:embed="rId5"/>
          <a:srcRect/>
          <a:stretch>
            <a:fillRect/>
          </a:stretch>
        </p:blipFill>
        <p:spPr bwMode="auto">
          <a:xfrm>
            <a:off x="8028518" y="3949701"/>
            <a:ext cx="3287183" cy="1535113"/>
          </a:xfrm>
          <a:prstGeom prst="rect">
            <a:avLst/>
          </a:prstGeom>
          <a:noFill/>
        </p:spPr>
      </p:pic>
      <p:pic>
        <p:nvPicPr>
          <p:cNvPr id="21516" name="Picture 12" descr="Cover"/>
          <p:cNvPicPr>
            <a:picLocks noChangeAspect="1" noChangeArrowheads="1"/>
          </p:cNvPicPr>
          <p:nvPr/>
        </p:nvPicPr>
        <p:blipFill>
          <a:blip r:embed="rId6"/>
          <a:srcRect/>
          <a:stretch>
            <a:fillRect/>
          </a:stretch>
        </p:blipFill>
        <p:spPr bwMode="auto">
          <a:xfrm>
            <a:off x="5361518" y="4108451"/>
            <a:ext cx="3083983" cy="1643063"/>
          </a:xfrm>
          <a:prstGeom prst="rect">
            <a:avLst/>
          </a:prstGeom>
          <a:noFill/>
        </p:spPr>
      </p:pic>
      <p:pic>
        <p:nvPicPr>
          <p:cNvPr id="21515" name="Picture 11" descr="Cover"/>
          <p:cNvPicPr>
            <a:picLocks noChangeAspect="1" noChangeArrowheads="1"/>
          </p:cNvPicPr>
          <p:nvPr/>
        </p:nvPicPr>
        <p:blipFill>
          <a:blip r:embed="rId7"/>
          <a:srcRect/>
          <a:stretch>
            <a:fillRect/>
          </a:stretch>
        </p:blipFill>
        <p:spPr bwMode="auto">
          <a:xfrm>
            <a:off x="8320618" y="2232025"/>
            <a:ext cx="2927349" cy="1803400"/>
          </a:xfrm>
          <a:prstGeom prst="rect">
            <a:avLst/>
          </a:prstGeom>
          <a:noFill/>
        </p:spPr>
      </p:pic>
      <p:pic>
        <p:nvPicPr>
          <p:cNvPr id="21514" name="Picture 10" descr="Cover"/>
          <p:cNvPicPr>
            <a:picLocks noChangeAspect="1" noChangeArrowheads="1"/>
          </p:cNvPicPr>
          <p:nvPr/>
        </p:nvPicPr>
        <p:blipFill>
          <a:blip r:embed="rId8"/>
          <a:srcRect/>
          <a:stretch>
            <a:fillRect/>
          </a:stretch>
        </p:blipFill>
        <p:spPr bwMode="auto">
          <a:xfrm>
            <a:off x="8320618" y="2225675"/>
            <a:ext cx="2937933" cy="1003300"/>
          </a:xfrm>
          <a:prstGeom prst="rect">
            <a:avLst/>
          </a:prstGeom>
          <a:noFill/>
        </p:spPr>
      </p:pic>
      <p:pic>
        <p:nvPicPr>
          <p:cNvPr id="21513" name="Picture 9" descr="Cover"/>
          <p:cNvPicPr>
            <a:picLocks noChangeAspect="1" noChangeArrowheads="1"/>
          </p:cNvPicPr>
          <p:nvPr/>
        </p:nvPicPr>
        <p:blipFill>
          <a:blip r:embed="rId9"/>
          <a:srcRect/>
          <a:stretch>
            <a:fillRect/>
          </a:stretch>
        </p:blipFill>
        <p:spPr bwMode="auto">
          <a:xfrm>
            <a:off x="8290985" y="1847851"/>
            <a:ext cx="2976033" cy="727075"/>
          </a:xfrm>
          <a:prstGeom prst="rect">
            <a:avLst/>
          </a:prstGeom>
          <a:noFill/>
        </p:spPr>
      </p:pic>
      <p:pic>
        <p:nvPicPr>
          <p:cNvPr id="21512" name="Picture 8" descr="Cover"/>
          <p:cNvPicPr>
            <a:picLocks noChangeAspect="1" noChangeArrowheads="1"/>
          </p:cNvPicPr>
          <p:nvPr/>
        </p:nvPicPr>
        <p:blipFill>
          <a:blip r:embed="rId10"/>
          <a:srcRect/>
          <a:stretch>
            <a:fillRect/>
          </a:stretch>
        </p:blipFill>
        <p:spPr bwMode="auto">
          <a:xfrm>
            <a:off x="8020051" y="1228726"/>
            <a:ext cx="3257549" cy="1192213"/>
          </a:xfrm>
          <a:prstGeom prst="rect">
            <a:avLst/>
          </a:prstGeom>
          <a:noFill/>
        </p:spPr>
      </p:pic>
      <p:pic>
        <p:nvPicPr>
          <p:cNvPr id="21511" name="Picture 7" descr="Cover"/>
          <p:cNvPicPr>
            <a:picLocks noChangeAspect="1" noChangeArrowheads="1"/>
          </p:cNvPicPr>
          <p:nvPr/>
        </p:nvPicPr>
        <p:blipFill>
          <a:blip r:embed="rId11"/>
          <a:srcRect/>
          <a:stretch>
            <a:fillRect/>
          </a:stretch>
        </p:blipFill>
        <p:spPr bwMode="auto">
          <a:xfrm>
            <a:off x="5071534" y="2051050"/>
            <a:ext cx="3452284" cy="2247900"/>
          </a:xfrm>
          <a:prstGeom prst="rect">
            <a:avLst/>
          </a:prstGeom>
          <a:noFill/>
        </p:spPr>
      </p:pic>
      <p:pic>
        <p:nvPicPr>
          <p:cNvPr id="21510" name="Picture 6" descr="Cover"/>
          <p:cNvPicPr>
            <a:picLocks noChangeAspect="1" noChangeArrowheads="1"/>
          </p:cNvPicPr>
          <p:nvPr/>
        </p:nvPicPr>
        <p:blipFill>
          <a:blip r:embed="rId12"/>
          <a:srcRect/>
          <a:stretch>
            <a:fillRect/>
          </a:stretch>
        </p:blipFill>
        <p:spPr bwMode="auto">
          <a:xfrm>
            <a:off x="2046817" y="2676526"/>
            <a:ext cx="3530600" cy="2022475"/>
          </a:xfrm>
          <a:prstGeom prst="rect">
            <a:avLst/>
          </a:prstGeom>
          <a:noFill/>
        </p:spPr>
      </p:pic>
      <p:pic>
        <p:nvPicPr>
          <p:cNvPr id="21509" name="Picture 5" descr="Cover"/>
          <p:cNvPicPr>
            <a:picLocks noChangeAspect="1" noChangeArrowheads="1"/>
          </p:cNvPicPr>
          <p:nvPr/>
        </p:nvPicPr>
        <p:blipFill>
          <a:blip r:embed="rId13"/>
          <a:srcRect/>
          <a:stretch>
            <a:fillRect/>
          </a:stretch>
        </p:blipFill>
        <p:spPr bwMode="auto">
          <a:xfrm>
            <a:off x="1979085" y="1"/>
            <a:ext cx="9366249" cy="3090863"/>
          </a:xfrm>
          <a:prstGeom prst="rect">
            <a:avLst/>
          </a:prstGeom>
          <a:noFill/>
        </p:spPr>
      </p:pic>
      <p:pic>
        <p:nvPicPr>
          <p:cNvPr id="21508" name="Picture 4" descr="Cover"/>
          <p:cNvPicPr>
            <a:picLocks noChangeAspect="1" noChangeArrowheads="1"/>
          </p:cNvPicPr>
          <p:nvPr/>
        </p:nvPicPr>
        <p:blipFill>
          <a:blip r:embed="rId14"/>
          <a:srcRect/>
          <a:stretch>
            <a:fillRect/>
          </a:stretch>
        </p:blipFill>
        <p:spPr bwMode="auto">
          <a:xfrm>
            <a:off x="823385" y="1927226"/>
            <a:ext cx="2948516" cy="18843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1715" y="370506"/>
            <a:ext cx="3918856" cy="584775"/>
          </a:xfrm>
          <a:prstGeom prst="rect">
            <a:avLst/>
          </a:prstGeom>
        </p:spPr>
        <p:txBody>
          <a:bodyPr wrap="square">
            <a:spAutoFit/>
          </a:bodyPr>
          <a:lstStyle/>
          <a:p>
            <a:r>
              <a:rPr lang="en-US" altLang="zh-CN" sz="3200" b="1" dirty="0" err="1">
                <a:solidFill>
                  <a:srgbClr val="FF0000"/>
                </a:solidFill>
                <a:latin typeface="Times New Roman" pitchFamily="18" charset="0"/>
                <a:ea typeface="汉仪喵魂体W" panose="00020600040101010101" pitchFamily="18" charset="-122"/>
                <a:cs typeface="Times New Roman" pitchFamily="18" charset="0"/>
              </a:rPr>
              <a:t>LUYỆN</a:t>
            </a:r>
            <a:r>
              <a:rPr lang="en-US" altLang="zh-CN" sz="3200" b="1" dirty="0">
                <a:solidFill>
                  <a:srgbClr val="FF0000"/>
                </a:solidFill>
                <a:latin typeface="Times New Roman" pitchFamily="18" charset="0"/>
                <a:ea typeface="汉仪喵魂体W" panose="00020600040101010101" pitchFamily="18" charset="-122"/>
                <a:cs typeface="Times New Roman" pitchFamily="18" charset="0"/>
              </a:rPr>
              <a:t> </a:t>
            </a:r>
            <a:r>
              <a:rPr lang="en-US" altLang="zh-CN" sz="3200" b="1" dirty="0" err="1">
                <a:solidFill>
                  <a:srgbClr val="FF0000"/>
                </a:solidFill>
                <a:latin typeface="Times New Roman" pitchFamily="18" charset="0"/>
                <a:ea typeface="汉仪喵魂体W" panose="00020600040101010101" pitchFamily="18" charset="-122"/>
                <a:cs typeface="Times New Roman" pitchFamily="18" charset="0"/>
              </a:rPr>
              <a:t>TẬP</a:t>
            </a:r>
            <a:endParaRPr lang="zh-CN" altLang="en-US" sz="3200" b="1" dirty="0">
              <a:solidFill>
                <a:srgbClr val="FF0000"/>
              </a:solidFill>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45027" y="1662277"/>
            <a:ext cx="10000343" cy="584775"/>
          </a:xfrm>
          <a:prstGeom prst="rect">
            <a:avLst/>
          </a:prstGeom>
        </p:spPr>
        <p:txBody>
          <a:bodyPr wrap="square">
            <a:spAutoFit/>
          </a:bodyPr>
          <a:lstStyle/>
          <a:p>
            <a:r>
              <a:rPr lang="nl-NL" sz="3200" b="1" dirty="0">
                <a:latin typeface="Times New Roman" pitchFamily="18" charset="0"/>
                <a:cs typeface="Times New Roman" pitchFamily="18" charset="0"/>
              </a:rPr>
              <a:t>Vẽ lược đồ từ nhà em đến trường và trình bày trước lớp</a:t>
            </a:r>
            <a:endParaRPr lang="en-US" sz="32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087" y="682173"/>
            <a:ext cx="2093686" cy="4818742"/>
          </a:xfrm>
        </p:spPr>
        <p:txBody>
          <a:bodyPr>
            <a:normAutofit/>
          </a:bodyPr>
          <a:lstStyle/>
          <a:p>
            <a:br>
              <a:rPr lang="en-US" b="1" dirty="0">
                <a:latin typeface="Times New Roman" pitchFamily="18" charset="0"/>
                <a:cs typeface="Times New Roman" pitchFamily="18" charset="0"/>
              </a:rPr>
            </a:br>
            <a:r>
              <a:rPr lang="en-US" sz="2200" b="1" dirty="0" err="1">
                <a:latin typeface="Times New Roman" pitchFamily="18" charset="0"/>
                <a:cs typeface="Times New Roman" pitchFamily="18" charset="0"/>
              </a:rPr>
              <a:t>Trên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đường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học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về</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gặp</a:t>
            </a:r>
            <a:r>
              <a:rPr lang="en-US" sz="2200" b="1" dirty="0">
                <a:latin typeface="Times New Roman" pitchFamily="18" charset="0"/>
                <a:cs typeface="Times New Roman" pitchFamily="18" charset="0"/>
              </a:rPr>
              <a:t> 1 </a:t>
            </a:r>
            <a:r>
              <a:rPr lang="en-US" sz="2200" b="1" dirty="0" err="1">
                <a:latin typeface="Times New Roman" pitchFamily="18" charset="0"/>
                <a:cs typeface="Times New Roman" pitchFamily="18" charset="0"/>
              </a:rPr>
              <a:t>đoàn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khách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Đoàn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khách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hỏi</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thăm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đường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đến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chùa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Hòa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Bình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Uỷ</a:t>
            </a:r>
            <a:r>
              <a:rPr lang="en-US" sz="2200" b="1" dirty="0">
                <a:latin typeface="Times New Roman" pitchFamily="18" charset="0"/>
                <a:cs typeface="Times New Roman" pitchFamily="18" charset="0"/>
              </a:rPr>
              <a:t> ban TT H</a:t>
            </a:r>
            <a:r>
              <a:rPr lang="vi-VN" sz="2200" b="1" dirty="0">
                <a:latin typeface="Times New Roman" pitchFamily="18" charset="0"/>
                <a:cs typeface="Times New Roman" pitchFamily="18" charset="0"/>
              </a:rPr>
              <a:t>ư</a:t>
            </a:r>
            <a:r>
              <a:rPr lang="en-US" sz="2200" b="1" dirty="0" err="1">
                <a:latin typeface="Times New Roman" pitchFamily="18" charset="0"/>
                <a:cs typeface="Times New Roman" pitchFamily="18" charset="0"/>
              </a:rPr>
              <a:t>ơng</a:t>
            </a:r>
            <a:r>
              <a:rPr lang="en-US" sz="2200" b="1" dirty="0">
                <a:latin typeface="Times New Roman" pitchFamily="18" charset="0"/>
                <a:cs typeface="Times New Roman" pitchFamily="18" charset="0"/>
              </a:rPr>
              <a:t> S</a:t>
            </a:r>
            <a:r>
              <a:rPr lang="vi-VN" sz="2200" b="1" dirty="0">
                <a:latin typeface="Times New Roman" pitchFamily="18" charset="0"/>
                <a:cs typeface="Times New Roman" pitchFamily="18" charset="0"/>
              </a:rPr>
              <a:t>ơ</a:t>
            </a:r>
            <a:r>
              <a:rPr lang="en-US" sz="2200" b="1" dirty="0">
                <a:latin typeface="Times New Roman" pitchFamily="18" charset="0"/>
                <a:cs typeface="Times New Roman" pitchFamily="18" charset="0"/>
              </a:rPr>
              <a:t>n. </a:t>
            </a:r>
            <a:r>
              <a:rPr lang="en-US" sz="2200" b="1" dirty="0" err="1">
                <a:latin typeface="Times New Roman" pitchFamily="18" charset="0"/>
                <a:cs typeface="Times New Roman" pitchFamily="18" charset="0"/>
              </a:rPr>
              <a:t>Vậy</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lúc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đó</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sẽ</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làm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thế</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nào</a:t>
            </a:r>
            <a:r>
              <a:rPr lang="en-US" sz="2200" b="1" dirty="0">
                <a:latin typeface="Times New Roman" pitchFamily="18" charset="0"/>
                <a:cs typeface="Times New Roman" pitchFamily="18" charset="0"/>
              </a:rPr>
              <a:t>?</a:t>
            </a:r>
            <a:br>
              <a:rPr lang="en-US" sz="2200" dirty="0"/>
            </a:br>
            <a:endParaRPr lang="en-US" sz="2200" dirty="0"/>
          </a:p>
        </p:txBody>
      </p:sp>
      <p:sp>
        <p:nvSpPr>
          <p:cNvPr id="4" name="WordArt 2"/>
          <p:cNvSpPr>
            <a:spLocks noChangeArrowheads="1" noChangeShapeType="1" noTextEdit="1"/>
          </p:cNvSpPr>
          <p:nvPr/>
        </p:nvSpPr>
        <p:spPr bwMode="auto">
          <a:xfrm>
            <a:off x="2924627" y="188686"/>
            <a:ext cx="5783943" cy="667657"/>
          </a:xfrm>
          <a:prstGeom prst="rect">
            <a:avLst/>
          </a:prstGeom>
        </p:spPr>
        <p:txBody>
          <a:bodyPr wrap="none" fromWordArt="1">
            <a:prstTxWarp prst="textWave1">
              <a:avLst>
                <a:gd name="adj1" fmla="val 13005"/>
                <a:gd name="adj2" fmla="val 251"/>
              </a:avLst>
            </a:prstTxWarp>
          </a:bodyPr>
          <a:lstStyle/>
          <a:p>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pic>
        <p:nvPicPr>
          <p:cNvPr id="5" name="Picture 2" descr="Kết quả hình ảnh cho hinh anh den tho bo cai dai vuong phung hung"/>
          <p:cNvPicPr>
            <a:picLocks noChangeAspect="1" noChangeArrowheads="1"/>
          </p:cNvPicPr>
          <p:nvPr/>
        </p:nvPicPr>
        <p:blipFill>
          <a:blip r:embed="rId2"/>
          <a:srcRect/>
          <a:stretch>
            <a:fillRect/>
          </a:stretch>
        </p:blipFill>
        <p:spPr bwMode="auto">
          <a:xfrm>
            <a:off x="7721601" y="1248228"/>
            <a:ext cx="4470400" cy="4426858"/>
          </a:xfrm>
          <a:prstGeom prst="rect">
            <a:avLst/>
          </a:prstGeom>
          <a:noFill/>
          <a:ln w="9525">
            <a:noFill/>
            <a:miter lim="800000"/>
            <a:headEnd/>
            <a:tailEnd/>
          </a:ln>
        </p:spPr>
      </p:pic>
      <p:sp>
        <p:nvSpPr>
          <p:cNvPr id="6" name="Text Box 8"/>
          <p:cNvSpPr txBox="1">
            <a:spLocks noChangeArrowheads="1"/>
          </p:cNvSpPr>
          <p:nvPr/>
        </p:nvSpPr>
        <p:spPr bwMode="auto">
          <a:xfrm>
            <a:off x="7620001" y="5878285"/>
            <a:ext cx="4571999" cy="584775"/>
          </a:xfrm>
          <a:prstGeom prst="rect">
            <a:avLst/>
          </a:prstGeom>
          <a:noFill/>
          <a:ln w="9525">
            <a:noFill/>
            <a:miter lim="800000"/>
            <a:headEnd/>
            <a:tailEnd/>
          </a:ln>
        </p:spPr>
        <p:txBody>
          <a:bodyPr wrap="square">
            <a:spAutoFit/>
          </a:bodyPr>
          <a:lstStyle/>
          <a:p>
            <a:pPr algn="ctr">
              <a:spcBef>
                <a:spcPct val="50000"/>
              </a:spcBef>
            </a:pPr>
            <a:r>
              <a:rPr lang="en-US" sz="32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Đền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thờ</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Phùng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Hưng</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pic>
        <p:nvPicPr>
          <p:cNvPr id="7" name="Picture 2" descr="Kết quả hình ảnh cho hinh anh lăng ngô quyền sơn tây"/>
          <p:cNvPicPr>
            <a:picLocks noChangeAspect="1" noChangeArrowheads="1"/>
          </p:cNvPicPr>
          <p:nvPr/>
        </p:nvPicPr>
        <p:blipFill>
          <a:blip r:embed="rId3"/>
          <a:srcRect/>
          <a:stretch>
            <a:fillRect/>
          </a:stretch>
        </p:blipFill>
        <p:spPr bwMode="auto">
          <a:xfrm>
            <a:off x="3091543" y="1248228"/>
            <a:ext cx="4354286" cy="4415971"/>
          </a:xfrm>
          <a:prstGeom prst="rect">
            <a:avLst/>
          </a:prstGeom>
          <a:noFill/>
          <a:ln w="9525">
            <a:noFill/>
            <a:miter lim="800000"/>
            <a:headEnd/>
            <a:tailEnd/>
          </a:ln>
        </p:spPr>
      </p:pic>
      <p:sp>
        <p:nvSpPr>
          <p:cNvPr id="8" name="Text Box 8"/>
          <p:cNvSpPr txBox="1">
            <a:spLocks noChangeArrowheads="1"/>
          </p:cNvSpPr>
          <p:nvPr/>
        </p:nvSpPr>
        <p:spPr bwMode="auto">
          <a:xfrm>
            <a:off x="3338286" y="5979885"/>
            <a:ext cx="4354285" cy="400110"/>
          </a:xfrm>
          <a:prstGeom prst="rect">
            <a:avLst/>
          </a:prstGeom>
          <a:noFill/>
          <a:ln w="9525">
            <a:noFill/>
            <a:miter lim="800000"/>
            <a:headEnd/>
            <a:tailEnd/>
          </a:ln>
        </p:spPr>
        <p:txBody>
          <a:bodyPr wrap="square">
            <a:spAutoFit/>
          </a:bodyPr>
          <a:lstStyle/>
          <a:p>
            <a:pPr algn="ctr">
              <a:spcBef>
                <a:spcPct val="50000"/>
              </a:spcBef>
            </a:pPr>
            <a:r>
              <a:rPr lang="en-US" sz="2000"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Lăng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Ngô</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Quyền</a:t>
            </a:r>
            <a:r>
              <a:rPr lang="en-US" sz="2000" b="1" dirty="0">
                <a:solidFill>
                  <a:srgbClr val="0000FF"/>
                </a:solidFill>
                <a:latin typeface="Times New Roman" pitchFamily="18" charset="0"/>
                <a:cs typeface="Times New Roman" pitchFamily="18" charset="0"/>
              </a:rPr>
              <a:t> – </a:t>
            </a:r>
            <a:r>
              <a:rPr lang="en-US" sz="2000" b="1" dirty="0" err="1">
                <a:solidFill>
                  <a:srgbClr val="0000FF"/>
                </a:solidFill>
                <a:latin typeface="Times New Roman" pitchFamily="18" charset="0"/>
                <a:cs typeface="Times New Roman" pitchFamily="18" charset="0"/>
              </a:rPr>
              <a:t>Đường</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Lâm</a:t>
            </a:r>
            <a:endParaRPr lang="en-US" sz="2000" b="1" dirty="0">
              <a:solidFill>
                <a:srgbClr val="0000FF"/>
              </a:solidFill>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a:latin typeface="Times New Roman" pitchFamily="18" charset="0"/>
                <a:ea typeface="Calibri" pitchFamily="34" charset="0"/>
                <a:cs typeface="Times New Roman" pitchFamily="18" charset="0"/>
              </a:rPr>
              <a:t>1. Khái niệm lược đồ trí nhớ</a:t>
            </a:r>
            <a:r>
              <a:rPr lang="nl-NL" dirty="0">
                <a:latin typeface="Times New Roman" pitchFamily="18" charset="0"/>
                <a:ea typeface="Calibri" pitchFamily="34" charset="0"/>
                <a:cs typeface="Times New Roman" pitchFamily="18" charset="0"/>
              </a:rPr>
              <a:t>:  </a:t>
            </a:r>
            <a:endParaRPr lang="nl-NL" dirty="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vi-VN" sz="2400" dirty="0">
                <a:latin typeface="Times New Roman" pitchFamily="18" charset="0"/>
                <a:cs typeface="Times New Roman" pitchFamily="18" charset="0"/>
              </a:rPr>
              <a:t>Lược đ</a:t>
            </a:r>
            <a:r>
              <a:rPr lang="en-US" sz="2400" dirty="0">
                <a:latin typeface="Times New Roman" pitchFamily="18" charset="0"/>
                <a:cs typeface="Times New Roman" pitchFamily="18" charset="0"/>
              </a:rPr>
              <a:t>ồ</a:t>
            </a:r>
            <a:r>
              <a:rPr lang="vi-VN" sz="2400" dirty="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par>
                          <p:cTn id="10" fill="hold">
                            <p:stCondLst>
                              <p:cond delay="960"/>
                            </p:stCondLst>
                            <p:childTnLst>
                              <p:par>
                                <p:cTn id="11" presetID="5" presetClass="entr" presetSubtype="10" fill="hold" grpId="0" nodeType="after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checkerboard(across)">
                                      <p:cBhvr>
                                        <p:cTn id="13" dur="10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bldLvl="0" animBg="1" autoUpdateAnimBg="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414868" y="981076"/>
            <a:ext cx="9808633" cy="600075"/>
          </a:xfrm>
        </p:spPr>
        <p:txBody>
          <a:bodyPr/>
          <a:lstStyle/>
          <a:p>
            <a:pPr marL="0" lvl="0" indent="0" algn="just" fontAlgn="base">
              <a:lnSpc>
                <a:spcPct val="100000"/>
              </a:lnSpc>
              <a:spcBef>
                <a:spcPct val="0"/>
              </a:spcBef>
              <a:spcAft>
                <a:spcPct val="0"/>
              </a:spcAft>
              <a:buNone/>
            </a:pPr>
            <a:r>
              <a:rPr lang="nl-NL" b="1" dirty="0">
                <a:latin typeface="Times New Roman" pitchFamily="18" charset="0"/>
                <a:ea typeface="Calibri" pitchFamily="34" charset="0"/>
                <a:cs typeface="Times New Roman" pitchFamily="18" charset="0"/>
              </a:rPr>
              <a:t>1. Khái niệm lược đồ trí nhớ</a:t>
            </a:r>
            <a:r>
              <a:rPr lang="nl-NL" dirty="0">
                <a:latin typeface="Times New Roman" pitchFamily="18" charset="0"/>
                <a:ea typeface="Calibri" pitchFamily="34" charset="0"/>
                <a:cs typeface="Times New Roman" pitchFamily="18" charset="0"/>
              </a:rPr>
              <a:t>:  </a:t>
            </a:r>
            <a:endParaRPr lang="nl-NL" dirty="0">
              <a:latin typeface="Arial" pitchFamily="34" charset="0"/>
              <a:cs typeface="Arial" pitchFamily="34" charset="0"/>
            </a:endParaRPr>
          </a:p>
        </p:txBody>
      </p:sp>
      <p:sp>
        <p:nvSpPr>
          <p:cNvPr id="8198" name="AutoShape 6"/>
          <p:cNvSpPr>
            <a:spLocks noChangeArrowheads="1"/>
          </p:cNvSpPr>
          <p:nvPr/>
        </p:nvSpPr>
        <p:spPr bwMode="auto">
          <a:xfrm>
            <a:off x="6473372" y="2685144"/>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a:latin typeface="Times New Roman" pitchFamily="18" charset="0"/>
                <a:cs typeface="Times New Roman" pitchFamily="18" charset="0"/>
              </a:rPr>
              <a:t>Lược đồ trí nhớ có </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tác dụng gì trong</a:t>
            </a:r>
            <a:endParaRPr lang="en-US" sz="2800" b="1" dirty="0">
              <a:latin typeface="Times New Roman" pitchFamily="18" charset="0"/>
              <a:cs typeface="Times New Roman" pitchFamily="18" charset="0"/>
            </a:endParaRPr>
          </a:p>
          <a:p>
            <a:r>
              <a:rPr lang="vi-VN" sz="2800" b="1" dirty="0">
                <a:latin typeface="Times New Roman" pitchFamily="18" charset="0"/>
                <a:cs typeface="Times New Roman" pitchFamily="18" charset="0"/>
              </a:rPr>
              <a:t> cuộc sống?</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1712687"/>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Lược đ</a:t>
            </a:r>
            <a:r>
              <a:rPr lang="en-US" sz="2400" dirty="0">
                <a:latin typeface="Times New Roman" pitchFamily="18" charset="0"/>
                <a:cs typeface="Times New Roman" pitchFamily="18" charset="0"/>
              </a:rPr>
              <a:t>ồ</a:t>
            </a:r>
            <a:r>
              <a:rPr lang="vi-VN" sz="2400" dirty="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điềm mà một người từng gặp, từng đến,...</a:t>
            </a:r>
            <a:endParaRPr lang="en-US" sz="2400" dirty="0">
              <a:latin typeface="Times New Roman" pitchFamily="18" charset="0"/>
              <a:cs typeface="Times New Roman" pitchFamily="18" charset="0"/>
            </a:endParaRPr>
          </a:p>
          <a:p>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377371" y="3794650"/>
            <a:ext cx="5225143" cy="1569660"/>
          </a:xfrm>
          <a:prstGeom prst="rect">
            <a:avLst/>
          </a:prstGeom>
        </p:spPr>
        <p:txBody>
          <a:bodyPr wrap="square">
            <a:spAutoFit/>
          </a:bodyPr>
          <a:lstStyle/>
          <a:p>
            <a:pPr algn="just"/>
            <a:r>
              <a:rPr lang="vi-VN" dirty="0"/>
              <a:t>- </a:t>
            </a:r>
            <a:r>
              <a:rPr lang="vi-VN" sz="2400" dirty="0">
                <a:latin typeface="Times New Roman" pitchFamily="18" charset="0"/>
                <a:cs typeface="Times New Roman" pitchFamily="18" charset="0"/>
              </a:rPr>
              <a:t>Lược đồ trí nhớ của một người phản ánh sự cảm nhận của người đó về không gian sống và ý nghĩa của không gian ấy đối với cá nhân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74171" y="0"/>
            <a:ext cx="5573485" cy="3976914"/>
          </a:xfrm>
          <a:prstGeom prst="rect">
            <a:avLst/>
          </a:prstGeom>
        </p:spPr>
      </p:pic>
      <p:pic>
        <p:nvPicPr>
          <p:cNvPr id="3" name="Picture 2"/>
          <p:cNvPicPr/>
          <p:nvPr/>
        </p:nvPicPr>
        <p:blipFill>
          <a:blip r:embed="rId3"/>
          <a:stretch>
            <a:fillRect/>
          </a:stretch>
        </p:blipFill>
        <p:spPr>
          <a:xfrm>
            <a:off x="6200681" y="0"/>
            <a:ext cx="4975320" cy="3784910"/>
          </a:xfrm>
          <a:prstGeom prst="rect">
            <a:avLst/>
          </a:prstGeom>
        </p:spPr>
      </p:pic>
      <p:sp>
        <p:nvSpPr>
          <p:cNvPr id="4" name="Rectangle 2"/>
          <p:cNvSpPr txBox="1">
            <a:spLocks noChangeArrowheads="1"/>
          </p:cNvSpPr>
          <p:nvPr/>
        </p:nvSpPr>
        <p:spPr>
          <a:xfrm>
            <a:off x="327783" y="4000048"/>
            <a:ext cx="4969932" cy="112349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5" name="Rectangle 2"/>
          <p:cNvSpPr txBox="1">
            <a:spLocks noChangeArrowheads="1"/>
          </p:cNvSpPr>
          <p:nvPr/>
        </p:nvSpPr>
        <p:spPr>
          <a:xfrm>
            <a:off x="6807199" y="3956505"/>
            <a:ext cx="4882243" cy="600075"/>
          </a:xfrm>
          <a:prstGeom prst="rect">
            <a:avLst/>
          </a:prstGeom>
        </p:spPr>
        <p:txBody>
          <a:bodyPr/>
          <a:lstStyle/>
          <a:p>
            <a:pPr marL="0" marR="0" lvl="0" indent="0" algn="just"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a:latin typeface="Times New Roman" pitchFamily="18" charset="0"/>
                <a:ea typeface="Calibri" pitchFamily="34" charset="0"/>
                <a:cs typeface="Times New Roman" pitchFamily="18" charset="0"/>
              </a:rPr>
              <a:t> một trường học</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
        <p:nvSpPr>
          <p:cNvPr id="7" name="Rectangle 6"/>
          <p:cNvSpPr/>
          <p:nvPr/>
        </p:nvSpPr>
        <p:spPr>
          <a:xfrm>
            <a:off x="1611086" y="5166863"/>
            <a:ext cx="8679543" cy="954107"/>
          </a:xfrm>
          <a:prstGeom prst="rect">
            <a:avLst/>
          </a:prstGeom>
        </p:spPr>
        <p:txBody>
          <a:bodyPr wrap="square">
            <a:spAutoFit/>
          </a:bodyPr>
          <a:lstStyle/>
          <a:p>
            <a:r>
              <a:rPr lang="nl-NL" sz="2800" b="1" dirty="0">
                <a:latin typeface="Times New Roman" pitchFamily="18" charset="0"/>
                <a:cs typeface="Times New Roman" pitchFamily="18" charset="0"/>
              </a:rPr>
              <a:t>Quan sát 2 hình ảnh lược đồ trí và đọc thông tin mục 2 em hãy cho biết có mấy loại lược đồ trí nhớ ?</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56811" y="711200"/>
            <a:ext cx="5419875" cy="1944914"/>
          </a:xfrm>
        </p:spPr>
        <p:txBody>
          <a:bodyPr>
            <a:noAutofit/>
          </a:bodyPr>
          <a:lstStyle/>
          <a:p>
            <a:pPr>
              <a:buNone/>
            </a:pPr>
            <a:r>
              <a:rPr lang="nl-NL" b="1" dirty="0">
                <a:latin typeface="Times New Roman" pitchFamily="18" charset="0"/>
                <a:cs typeface="Times New Roman" pitchFamily="18" charset="0"/>
              </a:rPr>
              <a:t>2. Vẽ lược đồ trí nhớ</a:t>
            </a:r>
            <a:r>
              <a:rPr lang="nl-NL"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a:buNone/>
            </a:pPr>
            <a:r>
              <a:rPr lang="vi-VN" i="1" dirty="0">
                <a:latin typeface="Times New Roman" pitchFamily="18" charset="0"/>
                <a:cs typeface="Times New Roman" pitchFamily="18" charset="0"/>
              </a:rPr>
              <a:t>- </a:t>
            </a:r>
            <a:r>
              <a:rPr lang="en-US" i="1" dirty="0" err="1">
                <a:latin typeface="Times New Roman" pitchFamily="18" charset="0"/>
                <a:cs typeface="Times New Roman" pitchFamily="18" charset="0"/>
              </a:rPr>
              <a:t>Phân</a:t>
            </a:r>
            <a:r>
              <a:rPr lang="en-US" i="1" dirty="0">
                <a:latin typeface="Times New Roman" pitchFamily="18" charset="0"/>
                <a:cs typeface="Times New Roman" pitchFamily="18" charset="0"/>
              </a:rPr>
              <a:t> </a:t>
            </a:r>
            <a:r>
              <a:rPr lang="en-US" i="1" dirty="0" err="1">
                <a:latin typeface="Times New Roman" pitchFamily="18" charset="0"/>
                <a:cs typeface="Times New Roman" pitchFamily="18" charset="0"/>
              </a:rPr>
              <a:t>loại</a:t>
            </a:r>
            <a:r>
              <a:rPr lang="en-US" i="1"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a:buNone/>
            </a:pPr>
            <a:r>
              <a:rPr lang="en-US" dirty="0">
                <a:latin typeface="Times New Roman" pitchFamily="18" charset="0"/>
                <a:cs typeface="Times New Roman" pitchFamily="18" charset="0"/>
              </a:rPr>
              <a:t>+ L</a:t>
            </a:r>
            <a:r>
              <a:rPr lang="vi-VN" dirty="0">
                <a:latin typeface="Times New Roman" pitchFamily="18" charset="0"/>
                <a:cs typeface="Times New Roman" pitchFamily="18" charset="0"/>
              </a:rPr>
              <a:t>ược đồ trí nhớ đường đi </a:t>
            </a:r>
            <a:endParaRPr lang="en-US" dirty="0">
              <a:latin typeface="Times New Roman" pitchFamily="18" charset="0"/>
              <a:cs typeface="Times New Roman" pitchFamily="18" charset="0"/>
            </a:endParaRPr>
          </a:p>
          <a:p>
            <a:pPr>
              <a:buNone/>
            </a:pPr>
            <a:r>
              <a:rPr lang="en-US" dirty="0">
                <a:latin typeface="Times New Roman" pitchFamily="18" charset="0"/>
                <a:cs typeface="Times New Roman" pitchFamily="18" charset="0"/>
              </a:rPr>
              <a:t>+ L</a:t>
            </a:r>
            <a:r>
              <a:rPr lang="vi-VN" dirty="0">
                <a:latin typeface="Times New Roman" pitchFamily="18" charset="0"/>
                <a:cs typeface="Times New Roman" pitchFamily="18" charset="0"/>
              </a:rPr>
              <a:t>ược đồ một khu vực</a:t>
            </a:r>
            <a:r>
              <a:rPr lang="en-US" dirty="0">
                <a:latin typeface="Times New Roman" pitchFamily="18" charset="0"/>
                <a:cs typeface="Times New Roman" pitchFamily="18" charset="0"/>
              </a:rPr>
              <a:t>.</a:t>
            </a:r>
          </a:p>
        </p:txBody>
      </p:sp>
      <p:sp>
        <p:nvSpPr>
          <p:cNvPr id="8198" name="AutoShape 6"/>
          <p:cNvSpPr>
            <a:spLocks noChangeArrowheads="1"/>
          </p:cNvSpPr>
          <p:nvPr/>
        </p:nvSpPr>
        <p:spPr bwMode="auto">
          <a:xfrm>
            <a:off x="6879772" y="1843316"/>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a:p>
          <a:p>
            <a:r>
              <a:rPr lang="nl-NL" sz="2800" i="1" dirty="0"/>
              <a:t>Để vẽ lược đồ trí nhớ </a:t>
            </a:r>
          </a:p>
          <a:p>
            <a:r>
              <a:rPr lang="nl-NL" sz="2800" i="1" dirty="0"/>
              <a:t>đường đi chúng ta cần </a:t>
            </a:r>
          </a:p>
          <a:p>
            <a:r>
              <a:rPr lang="nl-NL" sz="2800" i="1" dirty="0"/>
              <a:t>làm gì.</a:t>
            </a:r>
            <a:endParaRPr lang="en-US" sz="2800" dirty="0"/>
          </a:p>
          <a:p>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362857" y="2728687"/>
            <a:ext cx="5304971"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Vẽ</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nhớ</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a:t>
            </a:r>
            <a:endParaRPr lang="en-US" sz="2800" dirty="0">
              <a:latin typeface="Times New Roman" pitchFamily="18" charset="0"/>
              <a:cs typeface="Times New Roman" pitchFamily="18" charset="0"/>
            </a:endParaRPr>
          </a:p>
          <a:p>
            <a:pPr algn="just"/>
            <a:r>
              <a:rPr lang="nl-NL" sz="2800" dirty="0">
                <a:latin typeface="Times New Roman" pitchFamily="18" charset="0"/>
                <a:cs typeface="Times New Roman" pitchFamily="18" charset="0"/>
              </a:rPr>
              <a:t>Cách vẽ: Các điểm cần xác định để vẽ được lược đồ trí nhớ: </a:t>
            </a:r>
            <a:r>
              <a:rPr lang="vi-VN" sz="2800" dirty="0">
                <a:latin typeface="Times New Roman" pitchFamily="18" charset="0"/>
                <a:cs typeface="Times New Roman" pitchFamily="18" charset="0"/>
              </a:rPr>
              <a:t>điểm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vi-VN" sz="2800" dirty="0">
                <a:latin typeface="Times New Roman" pitchFamily="18" charset="0"/>
                <a:cs typeface="Times New Roman" pitchFamily="18" charset="0"/>
              </a:rPr>
              <a:t>, điểm kết thúc, hướng đi, </a:t>
            </a:r>
            <a:r>
              <a:rPr lang="en-US" sz="2800" dirty="0" err="1">
                <a:latin typeface="Times New Roman" pitchFamily="18" charset="0"/>
                <a:cs typeface="Times New Roman" pitchFamily="18" charset="0"/>
              </a:rPr>
              <a:t>khoảng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giữa</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các điểm mốc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chính</a:t>
            </a:r>
            <a:r>
              <a:rPr lang="en-US" sz="2800" dirty="0">
                <a:latin typeface="Times New Roman" pitchFamily="18" charset="0"/>
                <a:cs typeface="Times New Roman" pitchFamily="18" charset="0"/>
              </a:rPr>
              <a:t>...</a:t>
            </a:r>
          </a:p>
          <a:p>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linds(horizont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blinds(horizontal)">
                                      <p:cBhvr>
                                        <p:cTn id="12" dur="500"/>
                                        <p:tgtEl>
                                          <p:spTgt spid="8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blinds(horizontal)">
                                      <p:cBhvr>
                                        <p:cTn id="17" dur="500"/>
                                        <p:tgtEl>
                                          <p:spTgt spid="81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194">
                                            <p:txEl>
                                              <p:pRg st="3" end="3"/>
                                            </p:txEl>
                                          </p:spTgt>
                                        </p:tgtEl>
                                        <p:attrNameLst>
                                          <p:attrName>style.visibility</p:attrName>
                                        </p:attrNameLst>
                                      </p:cBhvr>
                                      <p:to>
                                        <p:strVal val="visible"/>
                                      </p:to>
                                    </p:set>
                                    <p:animEffect transition="in" filter="blinds(horizontal)">
                                      <p:cBhvr>
                                        <p:cTn id="22" dur="500"/>
                                        <p:tgtEl>
                                          <p:spTgt spid="81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Effect transition="in" filter="box(in)">
                                      <p:cBhvr>
                                        <p:cTn id="27" dur="500"/>
                                        <p:tgtEl>
                                          <p:spTgt spid="819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819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4491487" y="362857"/>
            <a:ext cx="7090914" cy="5370286"/>
          </a:xfrm>
          <a:prstGeom prst="rect">
            <a:avLst/>
          </a:prstGeom>
        </p:spPr>
      </p:pic>
      <p:sp>
        <p:nvSpPr>
          <p:cNvPr id="3" name="AutoShape 6"/>
          <p:cNvSpPr>
            <a:spLocks noChangeArrowheads="1"/>
          </p:cNvSpPr>
          <p:nvPr/>
        </p:nvSpPr>
        <p:spPr bwMode="auto">
          <a:xfrm>
            <a:off x="0" y="1422401"/>
            <a:ext cx="4238171" cy="2191657"/>
          </a:xfrm>
          <a:prstGeom prst="cloudCallout">
            <a:avLst>
              <a:gd name="adj1" fmla="val 39093"/>
              <a:gd name="adj2" fmla="val 56254"/>
            </a:avLst>
          </a:prstGeom>
          <a:solidFill>
            <a:srgbClr val="FF99CC"/>
          </a:solidFill>
          <a:ln w="9525">
            <a:solidFill>
              <a:schemeClr val="tx1"/>
            </a:solidFill>
            <a:round/>
            <a:headEnd/>
            <a:tailEnd/>
          </a:ln>
        </p:spPr>
        <p:txBody>
          <a:bodyPr wrap="none" anchor="ctr"/>
          <a:lstStyle/>
          <a:p>
            <a:r>
              <a:rPr lang="nl-NL" sz="2800" i="1" dirty="0"/>
              <a:t>Quan sát lược đồ trí</a:t>
            </a:r>
          </a:p>
          <a:p>
            <a:r>
              <a:rPr lang="nl-NL" sz="2800" i="1" dirty="0"/>
              <a:t> nhớ đường từ nhà đến</a:t>
            </a:r>
          </a:p>
          <a:p>
            <a:r>
              <a:rPr lang="nl-NL" sz="2800" i="1" dirty="0"/>
              <a:t>trường  và mô</a:t>
            </a:r>
          </a:p>
          <a:p>
            <a:r>
              <a:rPr lang="nl-NL" sz="2800" i="1" dirty="0"/>
              <a:t> tả lại.</a:t>
            </a:r>
            <a:endParaRPr lang="en-US" sz="2800" b="1" dirty="0">
              <a:latin typeface="Times New Roman" pitchFamily="18" charset="0"/>
              <a:cs typeface="Times New Roman" pitchFamily="18" charset="0"/>
            </a:endParaRPr>
          </a:p>
        </p:txBody>
      </p:sp>
      <p:sp>
        <p:nvSpPr>
          <p:cNvPr id="4" name="Rectangle 2"/>
          <p:cNvSpPr txBox="1">
            <a:spLocks noChangeArrowheads="1"/>
          </p:cNvSpPr>
          <p:nvPr/>
        </p:nvSpPr>
        <p:spPr>
          <a:xfrm>
            <a:off x="5741612" y="5675086"/>
            <a:ext cx="5318274" cy="7837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a:latin typeface="Times New Roman" pitchFamily="18" charset="0"/>
                <a:ea typeface="Calibri" pitchFamily="34" charset="0"/>
                <a:cs typeface="Times New Roman" pitchFamily="18" charset="0"/>
              </a:rPr>
              <a:t> từ nhà đến trường THCS</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  </a:t>
            </a:r>
            <a:endParaRPr kumimoji="0" lang="nl-NL"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56811" y="711200"/>
            <a:ext cx="5419875" cy="1944914"/>
          </a:xfrm>
        </p:spPr>
        <p:txBody>
          <a:bodyPr>
            <a:noAutofit/>
          </a:bodyPr>
          <a:lstStyle/>
          <a:p>
            <a:pPr>
              <a:buNone/>
            </a:pPr>
            <a:r>
              <a:rPr lang="nl-NL" b="1" dirty="0">
                <a:latin typeface="Times New Roman" pitchFamily="18" charset="0"/>
                <a:cs typeface="Times New Roman" pitchFamily="18" charset="0"/>
              </a:rPr>
              <a:t>2. Vẽ lược đồ trí nhớ</a:t>
            </a:r>
            <a:r>
              <a:rPr lang="nl-NL"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8198" name="AutoShape 6"/>
          <p:cNvSpPr>
            <a:spLocks noChangeArrowheads="1"/>
          </p:cNvSpPr>
          <p:nvPr/>
        </p:nvSpPr>
        <p:spPr bwMode="auto">
          <a:xfrm>
            <a:off x="6937829" y="914401"/>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a:p>
          <a:p>
            <a:pPr algn="ctr"/>
            <a:r>
              <a:rPr lang="nl-NL" sz="2800" i="1" dirty="0"/>
              <a:t>Để vẽ lược đồ trí nhớ </a:t>
            </a:r>
          </a:p>
          <a:p>
            <a:pPr algn="ctr"/>
            <a:r>
              <a:rPr lang="nl-NL" sz="2800" i="1" dirty="0"/>
              <a:t>một khu vực chúng </a:t>
            </a:r>
          </a:p>
          <a:p>
            <a:pPr algn="ctr"/>
            <a:r>
              <a:rPr lang="nl-NL" sz="2800" i="1" dirty="0"/>
              <a:t>ta cần làm gì.</a:t>
            </a:r>
            <a:endParaRPr lang="en-US" sz="2800" b="1" dirty="0">
              <a:latin typeface="Times New Roman" pitchFamily="18" charset="0"/>
              <a:cs typeface="Times New Roman" pitchFamily="18" charset="0"/>
            </a:endParaRPr>
          </a:p>
        </p:txBody>
      </p:sp>
      <p:sp>
        <p:nvSpPr>
          <p:cNvPr id="3073" name="Rectangle 1"/>
          <p:cNvSpPr>
            <a:spLocks noChangeArrowheads="1"/>
          </p:cNvSpPr>
          <p:nvPr/>
        </p:nvSpPr>
        <p:spPr bwMode="auto">
          <a:xfrm>
            <a:off x="261258" y="1306286"/>
            <a:ext cx="5704114"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b. </a:t>
            </a:r>
            <a:r>
              <a:rPr kumimoji="0" lang="en-US"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Vẽ</a:t>
            </a: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lược</a:t>
            </a: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đồ</a:t>
            </a: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một</a:t>
            </a: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khu</a:t>
            </a:r>
            <a:r>
              <a:rPr kumimoji="0" lang="en-US"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vực</a:t>
            </a: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Cách vẽ: Cần hồi tưởng lại khu vực đó gồm đối tượng nào, diện tích, hướng, khoảng cách các đối tượng...</a:t>
            </a:r>
            <a:endParaRPr kumimoji="0" lang="nl-NL" sz="28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blinds(horizontal)">
                                      <p:cBhvr>
                                        <p:cTn id="7" dur="500"/>
                                        <p:tgtEl>
                                          <p:spTgt spid="8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blinds(horizontal)">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p:bldP spid="8198" grpId="0" animBg="1"/>
      <p:bldP spid="307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p:cNvSpPr>
            <a:spLocks noChangeArrowheads="1"/>
          </p:cNvSpPr>
          <p:nvPr/>
        </p:nvSpPr>
        <p:spPr bwMode="auto">
          <a:xfrm>
            <a:off x="0" y="1422401"/>
            <a:ext cx="4238171" cy="2191657"/>
          </a:xfrm>
          <a:prstGeom prst="cloudCallout">
            <a:avLst>
              <a:gd name="adj1" fmla="val 39093"/>
              <a:gd name="adj2" fmla="val 56254"/>
            </a:avLst>
          </a:prstGeom>
          <a:solidFill>
            <a:srgbClr val="FF99CC"/>
          </a:solidFill>
          <a:ln w="9525">
            <a:solidFill>
              <a:schemeClr val="tx1"/>
            </a:solidFill>
            <a:round/>
            <a:headEnd/>
            <a:tailEnd/>
          </a:ln>
        </p:spPr>
        <p:txBody>
          <a:bodyPr wrap="none" anchor="ctr"/>
          <a:lstStyle/>
          <a:p>
            <a:r>
              <a:rPr lang="nl-NL" sz="2800" i="1" dirty="0"/>
              <a:t>Quan sát lược đồ trí</a:t>
            </a:r>
          </a:p>
          <a:p>
            <a:r>
              <a:rPr lang="nl-NL" sz="2800" i="1" dirty="0"/>
              <a:t> nhớ trường học và mô</a:t>
            </a:r>
          </a:p>
          <a:p>
            <a:r>
              <a:rPr lang="nl-NL" sz="2800" i="1" dirty="0"/>
              <a:t> tả lại.</a:t>
            </a:r>
            <a:endParaRPr lang="en-US" sz="2800" b="1" dirty="0">
              <a:latin typeface="Times New Roman" pitchFamily="18" charset="0"/>
              <a:cs typeface="Times New Roman" pitchFamily="18" charset="0"/>
            </a:endParaRPr>
          </a:p>
        </p:txBody>
      </p:sp>
      <p:sp>
        <p:nvSpPr>
          <p:cNvPr id="4" name="Rectangle 2"/>
          <p:cNvSpPr txBox="1">
            <a:spLocks noChangeArrowheads="1"/>
          </p:cNvSpPr>
          <p:nvPr/>
        </p:nvSpPr>
        <p:spPr>
          <a:xfrm>
            <a:off x="5741612" y="5675086"/>
            <a:ext cx="5318274" cy="783772"/>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lang="nl-NL" sz="2000" b="1" dirty="0">
                <a:latin typeface="Times New Roman" pitchFamily="18" charset="0"/>
                <a:ea typeface="Calibri" pitchFamily="34" charset="0"/>
                <a:cs typeface="Times New Roman" pitchFamily="18" charset="0"/>
              </a:rPr>
              <a:t>L</a:t>
            </a:r>
            <a:r>
              <a:rPr kumimoji="0" lang="nl-NL" sz="2000" b="1" i="0" u="none" strike="noStrike" kern="1200" cap="none" spc="0" normalizeH="0" baseline="0" noProof="0" dirty="0">
                <a:ln>
                  <a:noFill/>
                </a:ln>
                <a:solidFill>
                  <a:schemeClr val="tx1"/>
                </a:solidFill>
                <a:effectLst/>
                <a:uLnTx/>
                <a:uFillTx/>
                <a:latin typeface="Times New Roman" pitchFamily="18" charset="0"/>
                <a:ea typeface="Calibri" pitchFamily="34" charset="0"/>
                <a:cs typeface="Times New Roman" pitchFamily="18" charset="0"/>
              </a:rPr>
              <a:t>ược đồ trí nhớ</a:t>
            </a:r>
            <a:r>
              <a:rPr lang="nl-NL" sz="2000" b="1" dirty="0">
                <a:latin typeface="Times New Roman" pitchFamily="18" charset="0"/>
                <a:ea typeface="Calibri" pitchFamily="34" charset="0"/>
                <a:cs typeface="Times New Roman" pitchFamily="18" charset="0"/>
              </a:rPr>
              <a:t> một trường học</a:t>
            </a:r>
            <a:endParaRPr kumimoji="0" lang="nl-NL" sz="2000" b="1"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5" name="Picture 4"/>
          <p:cNvPicPr/>
          <p:nvPr/>
        </p:nvPicPr>
        <p:blipFill>
          <a:blip r:embed="rId2"/>
          <a:stretch>
            <a:fillRect/>
          </a:stretch>
        </p:blipFill>
        <p:spPr>
          <a:xfrm>
            <a:off x="4775199" y="609600"/>
            <a:ext cx="6734629" cy="477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832</Words>
  <Application>Microsoft Office PowerPoint</Application>
  <PresentationFormat>Widescreen</PresentationFormat>
  <Paragraphs>75</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Times New Roman</vt:lpstr>
      <vt:lpstr>汉仪喵魂体W</vt:lpstr>
      <vt:lpstr>Office Theme</vt:lpstr>
      <vt:lpstr>PowerPoint Presentation</vt:lpstr>
      <vt:lpstr> Trên đường đi học về em gặp 1 đoàn khách. Đoàn khách hỏi thăm em đường đến chùa Hòa Bình và Uỷ ban TT Hương Sơn. Vậy lúc đó em sẽ làm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35</cp:revision>
  <dcterms:created xsi:type="dcterms:W3CDTF">2020-11-02T15:38:20Z</dcterms:created>
  <dcterms:modified xsi:type="dcterms:W3CDTF">2024-10-03T10:20:39Z</dcterms:modified>
</cp:coreProperties>
</file>