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0"/>
  </p:notesMasterIdLst>
  <p:sldIdLst>
    <p:sldId id="258" r:id="rId4"/>
    <p:sldId id="261" r:id="rId5"/>
    <p:sldId id="260" r:id="rId6"/>
    <p:sldId id="269" r:id="rId7"/>
    <p:sldId id="262" r:id="rId8"/>
    <p:sldId id="264" r:id="rId9"/>
    <p:sldId id="266" r:id="rId10"/>
    <p:sldId id="268" r:id="rId11"/>
    <p:sldId id="270" r:id="rId12"/>
    <p:sldId id="271" r:id="rId13"/>
    <p:sldId id="272" r:id="rId14"/>
    <p:sldId id="274" r:id="rId15"/>
    <p:sldId id="275" r:id="rId16"/>
    <p:sldId id="276" r:id="rId17"/>
    <p:sldId id="277"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varScale="1">
        <p:scale>
          <a:sx n="72" d="100"/>
          <a:sy n="72" d="100"/>
        </p:scale>
        <p:origin x="69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9/19/2024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9/19/2024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2024/9/19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9" name="TextBox 18"/>
          <p:cNvSpPr txBox="1"/>
          <p:nvPr/>
        </p:nvSpPr>
        <p:spPr>
          <a:xfrm>
            <a:off x="464460" y="3291047"/>
            <a:ext cx="11306629" cy="2308324"/>
          </a:xfrm>
          <a:prstGeom prst="rect">
            <a:avLst/>
          </a:prstGeom>
          <a:noFill/>
          <a:ln>
            <a:noFill/>
          </a:ln>
        </p:spPr>
        <p:txBody>
          <a:bodyPr wrap="square" rtlCol="0">
            <a:spAutoFit/>
          </a:bodyPr>
          <a:lstStyle/>
          <a:p>
            <a:pPr algn="ctr"/>
            <a:r>
              <a:rPr lang="en-US" sz="4800" b="1" dirty="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TIẾT 1- BÀI 1: HỆ THỐNG KINH, VĨ TUYẾN. </a:t>
            </a:r>
          </a:p>
          <a:p>
            <a:pPr algn="ctr"/>
            <a:r>
              <a:rPr lang="en-US" sz="4800" b="1" dirty="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610692"/>
            <a:ext cx="7931145"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30879"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4808496"/>
          </a:xfrm>
          <a:prstGeom prst="rect">
            <a:avLst/>
          </a:prstGeom>
          <a:noFill/>
        </p:spPr>
        <p:txBody>
          <a:bodyPr wrap="square" rtlCol="0">
            <a:spAutoFit/>
          </a:bodyPr>
          <a:lstStyle/>
          <a:p>
            <a:pPr algn="just">
              <a:lnSpc>
                <a:spcPct val="115000"/>
              </a:lnSpc>
              <a:spcAft>
                <a:spcPts val="1000"/>
              </a:spcAft>
            </a:pPr>
            <a:r>
              <a:rPr lang="en-US" sz="3600" b="1">
                <a:solidFill>
                  <a:srgbClr val="00B0F0"/>
                </a:solidFill>
                <a:latin typeface="Times New Roman"/>
                <a:ea typeface="Calibri"/>
                <a:cs typeface="Times New Roman"/>
              </a:rPr>
              <a:t>Quan sát hình 4 và đọc thông tin trong mục 2, em hãy:</a:t>
            </a:r>
            <a:endParaRPr lang="en-US" sz="2800">
              <a:solidFill>
                <a:srgbClr val="00B0F0"/>
              </a:solidFill>
              <a:latin typeface="Calibri"/>
              <a:ea typeface="Calibri"/>
              <a:cs typeface="Times New Roman"/>
            </a:endParaRPr>
          </a:p>
          <a:p>
            <a:pPr algn="just">
              <a:lnSpc>
                <a:spcPct val="115000"/>
              </a:lnSpc>
              <a:spcAft>
                <a:spcPts val="1000"/>
              </a:spcAft>
            </a:pPr>
            <a:r>
              <a:rPr lang="en-US" sz="3600" b="1">
                <a:solidFill>
                  <a:srgbClr val="00B0F0"/>
                </a:solidFill>
                <a:latin typeface="Times New Roman"/>
                <a:ea typeface="Calibri"/>
                <a:cs typeface="Times New Roman"/>
              </a:rPr>
              <a:t>1. Nêu khái niệm: kinh độ, vĩ độ, tọa độ địa lí của một điểm.</a:t>
            </a:r>
            <a:endParaRPr lang="en-US" sz="2800">
              <a:solidFill>
                <a:srgbClr val="00B0F0"/>
              </a:solidFill>
              <a:latin typeface="Calibri"/>
              <a:ea typeface="Calibri"/>
              <a:cs typeface="Times New Roman"/>
            </a:endParaRPr>
          </a:p>
          <a:p>
            <a:pPr algn="just">
              <a:lnSpc>
                <a:spcPct val="115000"/>
              </a:lnSpc>
              <a:spcAft>
                <a:spcPts val="1000"/>
              </a:spcAft>
            </a:pPr>
            <a:r>
              <a:rPr lang="en-US" sz="3600" b="1">
                <a:solidFill>
                  <a:srgbClr val="00B0F0"/>
                </a:solidFill>
                <a:latin typeface="Times New Roman"/>
                <a:ea typeface="Calibri"/>
                <a:cs typeface="Times New Roman"/>
              </a:rPr>
              <a:t>2. Xác định tọa độ địa lí của các điểm A, B, C trên hình 4</a:t>
            </a:r>
            <a:endParaRPr lang="en-US" sz="2800">
              <a:solidFill>
                <a:srgbClr val="00B0F0"/>
              </a:solidFill>
              <a:effectLst/>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610692"/>
            <a:ext cx="8184565" cy="625183"/>
            <a:chOff x="994820" y="496392"/>
            <a:chExt cx="6074765"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5662131"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Kinh độ, vĩ độ và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5111143"/>
          </a:xfrm>
          <a:prstGeom prst="rect">
            <a:avLst/>
          </a:prstGeom>
          <a:noFill/>
        </p:spPr>
        <p:txBody>
          <a:bodyPr wrap="square" rtlCol="0">
            <a:spAutoFit/>
          </a:bodyPr>
          <a:lstStyle/>
          <a:p>
            <a:pPr algn="just">
              <a:lnSpc>
                <a:spcPct val="115000"/>
              </a:lnSpc>
              <a:spcAft>
                <a:spcPts val="100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khoảng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a:t>
            </a:r>
            <a:r>
              <a:rPr lang="en-US" sz="2400" b="1" dirty="0">
                <a:solidFill>
                  <a:schemeClr val="bg1"/>
                </a:solidFill>
                <a:latin typeface="Times New Roman"/>
                <a:ea typeface="Calibri"/>
                <a:cs typeface="Times New Roman"/>
              </a:rPr>
              <a:t> qua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đó</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lnSpc>
                <a:spcPct val="115000"/>
              </a:lnSpc>
              <a:spcAft>
                <a:spcPts val="100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khoảng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a:t>
            </a:r>
            <a:r>
              <a:rPr lang="en-US" sz="2400" b="1" dirty="0">
                <a:solidFill>
                  <a:schemeClr val="bg1"/>
                </a:solidFill>
                <a:latin typeface="Times New Roman"/>
                <a:ea typeface="Calibri"/>
                <a:cs typeface="Times New Roman"/>
              </a:rPr>
              <a:t> qua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đó</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r>
              <a:rPr lang="en-US" sz="2400" b="1" dirty="0">
                <a:solidFill>
                  <a:schemeClr val="bg1"/>
                </a:solidFill>
                <a:latin typeface="Times New Roman"/>
                <a:ea typeface="Calibri"/>
              </a:rPr>
              <a:t>- </a:t>
            </a:r>
            <a:r>
              <a:rPr lang="en-US" sz="2400" b="1" dirty="0" err="1">
                <a:solidFill>
                  <a:schemeClr val="bg1"/>
                </a:solidFill>
                <a:latin typeface="Times New Roman"/>
                <a:ea typeface="Calibri"/>
              </a:rPr>
              <a:t>Tọa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độ</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địa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lí</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của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một</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điểm</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là</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nơi</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giao</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nhau</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giữa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kinh</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độ</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và</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vĩ</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độ</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của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điểm</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đó</a:t>
            </a:r>
            <a:r>
              <a:rPr lang="en-US" sz="2400" b="1" dirty="0">
                <a:solidFill>
                  <a:schemeClr val="bg1"/>
                </a:solidFill>
                <a:latin typeface="Times New Roman"/>
                <a:ea typeface="Calibri"/>
              </a:rPr>
              <a:t>.</a:t>
            </a:r>
          </a:p>
          <a:p>
            <a:pPr algn="just">
              <a:lnSpc>
                <a:spcPct val="115000"/>
              </a:lnSpc>
              <a:spcAft>
                <a:spcPts val="1000"/>
              </a:spcAft>
            </a:pPr>
            <a:r>
              <a:rPr lang="nl-NL" sz="2400" b="1" dirty="0">
                <a:solidFill>
                  <a:schemeClr val="bg1"/>
                </a:solidFill>
                <a:latin typeface="Times New Roman"/>
                <a:ea typeface="Calibri"/>
                <a:cs typeface="Times New Roman"/>
              </a:rPr>
              <a:t>         A (120</a:t>
            </a:r>
            <a:r>
              <a:rPr lang="nl-NL" sz="2400" b="1" baseline="30000" dirty="0">
                <a:solidFill>
                  <a:schemeClr val="bg1"/>
                </a:solidFill>
                <a:latin typeface="Times New Roman"/>
                <a:ea typeface="Calibri"/>
                <a:cs typeface="Times New Roman"/>
              </a:rPr>
              <a:t>0 </a:t>
            </a:r>
            <a:r>
              <a:rPr lang="nl-NL" sz="2400" b="1" dirty="0">
                <a:solidFill>
                  <a:schemeClr val="bg1"/>
                </a:solidFill>
                <a:latin typeface="Times New Roman"/>
                <a:ea typeface="Calibri"/>
                <a:cs typeface="Times New Roman"/>
              </a:rPr>
              <a:t>Đ, 60</a:t>
            </a:r>
            <a:r>
              <a:rPr lang="nl-NL" sz="2400" b="1" baseline="30000" dirty="0">
                <a:solidFill>
                  <a:schemeClr val="bg1"/>
                </a:solidFill>
                <a:latin typeface="Times New Roman"/>
                <a:ea typeface="Calibri"/>
                <a:cs typeface="Times New Roman"/>
              </a:rPr>
              <a:t>0</a:t>
            </a:r>
            <a:r>
              <a:rPr lang="nl-NL" sz="2400" b="1" dirty="0">
                <a:solidFill>
                  <a:schemeClr val="bg1"/>
                </a:solidFill>
                <a:latin typeface="Times New Roman"/>
                <a:ea typeface="Calibri"/>
                <a:cs typeface="Times New Roman"/>
              </a:rPr>
              <a:t>B)</a:t>
            </a:r>
            <a:endParaRPr lang="en-US" sz="2400" b="1" dirty="0">
              <a:solidFill>
                <a:schemeClr val="bg1"/>
              </a:solidFill>
              <a:latin typeface="Calibri"/>
              <a:ea typeface="Calibri"/>
              <a:cs typeface="Times New Roman"/>
            </a:endParaRPr>
          </a:p>
          <a:p>
            <a:pPr algn="just">
              <a:lnSpc>
                <a:spcPct val="115000"/>
              </a:lnSpc>
              <a:spcAft>
                <a:spcPts val="1000"/>
              </a:spcAft>
            </a:pPr>
            <a:r>
              <a:rPr lang="nl-NL" sz="2400" b="1" dirty="0">
                <a:solidFill>
                  <a:schemeClr val="bg1"/>
                </a:solidFill>
                <a:latin typeface="Times New Roman"/>
                <a:ea typeface="Calibri"/>
                <a:cs typeface="Times New Roman"/>
              </a:rPr>
              <a:t>         B (60</a:t>
            </a:r>
            <a:r>
              <a:rPr lang="nl-NL" sz="2400" b="1" baseline="30000" dirty="0">
                <a:solidFill>
                  <a:schemeClr val="bg1"/>
                </a:solidFill>
                <a:latin typeface="Times New Roman"/>
                <a:ea typeface="Calibri"/>
                <a:cs typeface="Times New Roman"/>
              </a:rPr>
              <a:t>0</a:t>
            </a:r>
            <a:r>
              <a:rPr lang="nl-NL" sz="2400" b="1" dirty="0">
                <a:solidFill>
                  <a:schemeClr val="bg1"/>
                </a:solidFill>
                <a:latin typeface="Times New Roman"/>
                <a:ea typeface="Calibri"/>
                <a:cs typeface="Times New Roman"/>
              </a:rPr>
              <a:t>Đ, 30</a:t>
            </a:r>
            <a:r>
              <a:rPr lang="nl-NL" sz="2400" b="1" baseline="30000" dirty="0">
                <a:solidFill>
                  <a:schemeClr val="bg1"/>
                </a:solidFill>
                <a:latin typeface="Times New Roman"/>
                <a:ea typeface="Calibri"/>
                <a:cs typeface="Times New Roman"/>
              </a:rPr>
              <a:t>0</a:t>
            </a:r>
            <a:r>
              <a:rPr lang="nl-NL" sz="2400" b="1" dirty="0">
                <a:solidFill>
                  <a:schemeClr val="bg1"/>
                </a:solidFill>
                <a:latin typeface="Times New Roman"/>
                <a:ea typeface="Calibri"/>
                <a:cs typeface="Times New Roman"/>
              </a:rPr>
              <a:t>B)</a:t>
            </a:r>
            <a:endParaRPr lang="en-US" sz="2400" b="1" dirty="0">
              <a:solidFill>
                <a:schemeClr val="bg1"/>
              </a:solidFill>
              <a:latin typeface="Calibri"/>
              <a:ea typeface="Calibri"/>
              <a:cs typeface="Times New Roman"/>
            </a:endParaRPr>
          </a:p>
          <a:p>
            <a:r>
              <a:rPr lang="nl-NL" sz="2400" b="1" dirty="0">
                <a:solidFill>
                  <a:schemeClr val="bg1"/>
                </a:solidFill>
                <a:latin typeface="Times New Roman"/>
                <a:ea typeface="Calibri"/>
              </a:rPr>
              <a:t>         C (90</a:t>
            </a:r>
            <a:r>
              <a:rPr lang="nl-NL" sz="2400" b="1" baseline="30000" dirty="0">
                <a:solidFill>
                  <a:schemeClr val="bg1"/>
                </a:solidFill>
                <a:latin typeface="Times New Roman"/>
                <a:ea typeface="Calibri"/>
              </a:rPr>
              <a:t>0</a:t>
            </a:r>
            <a:r>
              <a:rPr lang="nl-NL" sz="2400" b="1" dirty="0">
                <a:solidFill>
                  <a:schemeClr val="bg1"/>
                </a:solidFill>
                <a:latin typeface="Times New Roman"/>
                <a:ea typeface="Calibri"/>
              </a:rPr>
              <a:t>Đ, 30</a:t>
            </a:r>
            <a:r>
              <a:rPr lang="nl-NL" sz="2400" b="1" baseline="30000" dirty="0">
                <a:solidFill>
                  <a:schemeClr val="bg1"/>
                </a:solidFill>
                <a:latin typeface="Times New Roman"/>
                <a:ea typeface="Calibri"/>
              </a:rPr>
              <a:t>0</a:t>
            </a:r>
            <a:r>
              <a:rPr lang="nl-NL" sz="2400" b="1" dirty="0">
                <a:solidFill>
                  <a:schemeClr val="bg1"/>
                </a:solidFill>
                <a:latin typeface="Times New Roman"/>
                <a:ea typeface="Calibri"/>
              </a:rPr>
              <a:t>N)</a:t>
            </a:r>
            <a:endParaRPr lang="en-US" sz="2400" b="1" dirty="0">
              <a:solidFill>
                <a:schemeClr val="bg1"/>
              </a:solidFill>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758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1083374"/>
          </a:xfrm>
          <a:prstGeom prst="rect">
            <a:avLst/>
          </a:prstGeom>
        </p:spPr>
        <p:txBody>
          <a:bodyPr wrap="square">
            <a:spAutoFit/>
          </a:bodyPr>
          <a:lstStyle/>
          <a:p>
            <a:pPr algn="just">
              <a:lnSpc>
                <a:spcPct val="115000"/>
              </a:lnSpc>
              <a:spcAft>
                <a:spcPts val="0"/>
              </a:spcAft>
            </a:pPr>
            <a:r>
              <a:rPr lang="en-US" sz="2800" b="1">
                <a:solidFill>
                  <a:srgbClr val="FF0000"/>
                </a:solidFill>
                <a:latin typeface="Times New Roman"/>
                <a:ea typeface="Calibri"/>
                <a:cs typeface="Times New Roman"/>
              </a:rPr>
              <a:t>Bài tập 1. </a:t>
            </a:r>
            <a:r>
              <a:rPr lang="en-US" sz="2800" b="1">
                <a:solidFill>
                  <a:schemeClr val="bg1"/>
                </a:solidFill>
                <a:latin typeface="Times New Roman"/>
                <a:ea typeface="Calibri"/>
                <a:cs typeface="Times New Roman"/>
              </a:rPr>
              <a:t>Cho biết nếu vẽ các đường kinh tuyến, vĩ tuyến cách nhau </a:t>
            </a:r>
            <a:r>
              <a:rPr lang="nl-NL" sz="2800" b="1">
                <a:solidFill>
                  <a:schemeClr val="bg1"/>
                </a:solidFill>
                <a:latin typeface="Times New Roman"/>
                <a:ea typeface="Calibri"/>
                <a:cs typeface="Times New Roman"/>
              </a:rPr>
              <a:t>1</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 thì trên quả địa cầu có bao nhiêu kinh tuyến, vĩ tuyến.</a:t>
            </a:r>
            <a:endParaRPr lang="en-US" sz="2800" b="1">
              <a:solidFill>
                <a:schemeClr val="bg1"/>
              </a:solidFill>
              <a:effectLst/>
              <a:latin typeface="Calibri"/>
              <a:ea typeface="Calibri"/>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046" y="2006930"/>
            <a:ext cx="5668047"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ectangle 97"/>
          <p:cNvSpPr/>
          <p:nvPr/>
        </p:nvSpPr>
        <p:spPr>
          <a:xfrm>
            <a:off x="389195" y="2262696"/>
            <a:ext cx="5676251" cy="3065455"/>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kinh tuyến thì có 360 kinh tuyến.</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 </a:t>
            </a:r>
            <a:r>
              <a:rPr lang="en-US" sz="2400" i="1">
                <a:solidFill>
                  <a:schemeClr val="bg1"/>
                </a:solidFill>
                <a:latin typeface="Times New Roman" pitchFamily="18" charset="0"/>
                <a:ea typeface="Calibri"/>
                <a:cs typeface="Times New Roman" pitchFamily="18" charset="0"/>
              </a:rPr>
              <a:t>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vĩ tuyến thì có:</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Bắc</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Nam</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Vĩ tuyến 0</a:t>
            </a:r>
            <a:r>
              <a:rPr lang="nl-NL" sz="2400" i="1" baseline="30000">
                <a:solidFill>
                  <a:schemeClr val="bg1"/>
                </a:solidFill>
                <a:latin typeface="Times New Roman" pitchFamily="18" charset="0"/>
                <a:ea typeface="Calibri"/>
                <a:cs typeface="Times New Roman" pitchFamily="18" charset="0"/>
              </a:rPr>
              <a:t>0</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--&gt; Vậy có tất cả 181 vĩ tuyến</a:t>
            </a:r>
            <a:endParaRPr lang="en-US" sz="2400" i="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randombar(horizontal)">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342" y="962373"/>
            <a:ext cx="7678572" cy="559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2. </a:t>
            </a:r>
            <a:endParaRPr lang="en-US"/>
          </a:p>
        </p:txBody>
      </p:sp>
      <p:sp>
        <p:nvSpPr>
          <p:cNvPr id="14" name="Rectangle 13"/>
          <p:cNvSpPr/>
          <p:nvPr/>
        </p:nvSpPr>
        <p:spPr>
          <a:xfrm>
            <a:off x="475279" y="1618353"/>
            <a:ext cx="3075443" cy="2357568"/>
          </a:xfrm>
          <a:prstGeom prst="rect">
            <a:avLst/>
          </a:prstGeom>
        </p:spPr>
        <p:txBody>
          <a:bodyPr wrap="square">
            <a:spAutoFit/>
          </a:bodyPr>
          <a:lstStyle/>
          <a:p>
            <a:pPr lvl="0" algn="just">
              <a:lnSpc>
                <a:spcPct val="115000"/>
              </a:lnSpc>
              <a:spcAft>
                <a:spcPts val="600"/>
              </a:spcAft>
            </a:pPr>
            <a:r>
              <a:rPr lang="nl-NL" sz="2400" b="1">
                <a:solidFill>
                  <a:prstClr val="white"/>
                </a:solidFill>
                <a:latin typeface="Times New Roman"/>
                <a:ea typeface="Calibri"/>
                <a:cs typeface="Times New Roman"/>
              </a:rPr>
              <a:t>A (30</a:t>
            </a:r>
            <a:r>
              <a:rPr lang="nl-NL" sz="2400" b="1" baseline="30000">
                <a:solidFill>
                  <a:prstClr val="white"/>
                </a:solidFill>
                <a:latin typeface="Times New Roman"/>
                <a:ea typeface="Calibri"/>
                <a:cs typeface="Times New Roman"/>
              </a:rPr>
              <a:t>0 </a:t>
            </a:r>
            <a:r>
              <a:rPr lang="nl-NL" sz="2400" b="1">
                <a:solidFill>
                  <a:prstClr val="white"/>
                </a:solidFill>
                <a:latin typeface="Times New Roman"/>
                <a:ea typeface="Calibri"/>
                <a:cs typeface="Times New Roman"/>
              </a:rPr>
              <a:t>Đ, 30</a:t>
            </a:r>
            <a:r>
              <a:rPr lang="nl-NL" sz="2400" b="1" baseline="30000">
                <a:solidFill>
                  <a:prstClr val="white"/>
                </a:solidFill>
                <a:latin typeface="Times New Roman"/>
                <a:ea typeface="Calibri"/>
                <a:cs typeface="Times New Roman"/>
              </a:rPr>
              <a:t>0</a:t>
            </a:r>
            <a:r>
              <a:rPr lang="nl-NL" sz="2400" b="1">
                <a:solidFill>
                  <a:prstClr val="white"/>
                </a:solidFill>
                <a:latin typeface="Times New Roman"/>
                <a:ea typeface="Calibri"/>
                <a:cs typeface="Times New Roman"/>
              </a:rPr>
              <a:t>B)</a:t>
            </a:r>
            <a:endParaRPr lang="en-US" sz="2400" b="1">
              <a:solidFill>
                <a:prstClr val="white"/>
              </a:solidFill>
              <a:latin typeface="Calibri"/>
              <a:ea typeface="Calibri"/>
              <a:cs typeface="Times New Roman"/>
            </a:endParaRPr>
          </a:p>
          <a:p>
            <a:pPr lvl="0" algn="just">
              <a:lnSpc>
                <a:spcPct val="115000"/>
              </a:lnSpc>
              <a:spcAft>
                <a:spcPts val="600"/>
              </a:spcAft>
            </a:pPr>
            <a:r>
              <a:rPr lang="nl-NL" sz="2400" b="1">
                <a:solidFill>
                  <a:prstClr val="white"/>
                </a:solidFill>
                <a:latin typeface="Times New Roman"/>
                <a:ea typeface="Calibri"/>
                <a:cs typeface="Times New Roman"/>
              </a:rPr>
              <a:t>B (0</a:t>
            </a:r>
            <a:r>
              <a:rPr lang="nl-NL" sz="2400" b="1" baseline="30000">
                <a:solidFill>
                  <a:prstClr val="white"/>
                </a:solidFill>
                <a:latin typeface="Times New Roman"/>
                <a:ea typeface="Calibri"/>
                <a:cs typeface="Times New Roman"/>
              </a:rPr>
              <a:t>0</a:t>
            </a:r>
            <a:r>
              <a:rPr lang="nl-NL" sz="2400" b="1">
                <a:solidFill>
                  <a:prstClr val="white"/>
                </a:solidFill>
                <a:latin typeface="Times New Roman"/>
                <a:ea typeface="Calibri"/>
                <a:cs typeface="Times New Roman"/>
              </a:rPr>
              <a:t>,  20</a:t>
            </a:r>
            <a:r>
              <a:rPr lang="nl-NL" sz="2400" b="1" baseline="30000">
                <a:solidFill>
                  <a:prstClr val="white"/>
                </a:solidFill>
                <a:latin typeface="Times New Roman"/>
                <a:ea typeface="Calibri"/>
                <a:cs typeface="Times New Roman"/>
              </a:rPr>
              <a:t>0</a:t>
            </a:r>
            <a:r>
              <a:rPr lang="nl-NL" sz="2400" b="1">
                <a:solidFill>
                  <a:prstClr val="white"/>
                </a:solidFill>
                <a:latin typeface="Times New Roman"/>
                <a:ea typeface="Calibri"/>
                <a:cs typeface="Times New Roman"/>
              </a:rPr>
              <a:t>B)</a:t>
            </a:r>
            <a:endParaRPr lang="en-US" sz="2400" b="1">
              <a:solidFill>
                <a:prstClr val="white"/>
              </a:solidFill>
              <a:latin typeface="Calibri"/>
              <a:ea typeface="Calibri"/>
              <a:cs typeface="Times New Roman"/>
            </a:endParaRPr>
          </a:p>
          <a:p>
            <a:pPr lvl="0">
              <a:spcAft>
                <a:spcPts val="600"/>
              </a:spcAft>
            </a:pPr>
            <a:r>
              <a:rPr lang="nl-NL" sz="2400" b="1">
                <a:solidFill>
                  <a:prstClr val="white"/>
                </a:solidFill>
                <a:latin typeface="Times New Roman"/>
                <a:ea typeface="Calibri"/>
              </a:rPr>
              <a:t>C (20</a:t>
            </a:r>
            <a:r>
              <a:rPr lang="nl-NL" sz="2400" b="1" baseline="30000">
                <a:solidFill>
                  <a:prstClr val="white"/>
                </a:solidFill>
                <a:latin typeface="Times New Roman"/>
                <a:ea typeface="Calibri"/>
              </a:rPr>
              <a:t>0</a:t>
            </a:r>
            <a:r>
              <a:rPr lang="nl-NL" sz="2400" b="1">
                <a:solidFill>
                  <a:prstClr val="white"/>
                </a:solidFill>
                <a:latin typeface="Times New Roman"/>
                <a:ea typeface="Calibri"/>
              </a:rPr>
              <a:t>Đ, 30</a:t>
            </a:r>
            <a:r>
              <a:rPr lang="nl-NL" sz="2400" b="1" baseline="30000">
                <a:solidFill>
                  <a:prstClr val="white"/>
                </a:solidFill>
                <a:latin typeface="Times New Roman"/>
                <a:ea typeface="Calibri"/>
              </a:rPr>
              <a:t>0</a:t>
            </a:r>
            <a:r>
              <a:rPr lang="nl-NL" sz="2400" b="1">
                <a:solidFill>
                  <a:prstClr val="white"/>
                </a:solidFill>
                <a:latin typeface="Times New Roman"/>
                <a:ea typeface="Calibri"/>
              </a:rPr>
              <a:t>N)</a:t>
            </a:r>
          </a:p>
          <a:p>
            <a:pPr lvl="0">
              <a:spcAft>
                <a:spcPts val="600"/>
              </a:spcAft>
            </a:pPr>
            <a:r>
              <a:rPr lang="nl-NL" sz="2400" b="1">
                <a:solidFill>
                  <a:prstClr val="white"/>
                </a:solidFill>
                <a:latin typeface="Times New Roman"/>
                <a:ea typeface="Calibri"/>
              </a:rPr>
              <a:t>D (20</a:t>
            </a:r>
            <a:r>
              <a:rPr lang="nl-NL" sz="2400" b="1" baseline="30000">
                <a:solidFill>
                  <a:prstClr val="white"/>
                </a:solidFill>
                <a:latin typeface="Times New Roman"/>
                <a:ea typeface="Calibri"/>
              </a:rPr>
              <a:t>0</a:t>
            </a:r>
            <a:r>
              <a:rPr lang="nl-NL" sz="2400" b="1">
                <a:solidFill>
                  <a:prstClr val="white"/>
                </a:solidFill>
                <a:latin typeface="Times New Roman"/>
                <a:ea typeface="Calibri"/>
              </a:rPr>
              <a:t>T, 10</a:t>
            </a:r>
            <a:r>
              <a:rPr lang="nl-NL" sz="2400" b="1" baseline="30000">
                <a:solidFill>
                  <a:prstClr val="white"/>
                </a:solidFill>
                <a:latin typeface="Times New Roman"/>
                <a:ea typeface="Calibri"/>
              </a:rPr>
              <a:t>0</a:t>
            </a:r>
            <a:r>
              <a:rPr lang="nl-NL" sz="2400" b="1">
                <a:solidFill>
                  <a:prstClr val="white"/>
                </a:solidFill>
                <a:latin typeface="Times New Roman"/>
                <a:ea typeface="Calibri"/>
              </a:rPr>
              <a:t>B)</a:t>
            </a:r>
          </a:p>
          <a:p>
            <a:pPr lvl="0">
              <a:spcAft>
                <a:spcPts val="600"/>
              </a:spcAft>
            </a:pPr>
            <a:r>
              <a:rPr lang="nl-NL" sz="2400" b="1">
                <a:solidFill>
                  <a:prstClr val="white"/>
                </a:solidFill>
                <a:latin typeface="Times New Roman"/>
                <a:ea typeface="Calibri"/>
              </a:rPr>
              <a:t>E (30</a:t>
            </a:r>
            <a:r>
              <a:rPr lang="nl-NL" sz="2400" b="1" baseline="30000">
                <a:solidFill>
                  <a:prstClr val="white"/>
                </a:solidFill>
                <a:latin typeface="Times New Roman"/>
                <a:ea typeface="Calibri"/>
              </a:rPr>
              <a:t>0</a:t>
            </a:r>
            <a:r>
              <a:rPr lang="nl-NL" sz="2400" b="1">
                <a:solidFill>
                  <a:prstClr val="white"/>
                </a:solidFill>
                <a:latin typeface="Times New Roman"/>
                <a:ea typeface="Calibri"/>
              </a:rPr>
              <a:t>T, 10</a:t>
            </a:r>
            <a:r>
              <a:rPr lang="nl-NL" sz="2400" b="1" baseline="30000">
                <a:solidFill>
                  <a:prstClr val="white"/>
                </a:solidFill>
                <a:latin typeface="Times New Roman"/>
                <a:ea typeface="Calibri"/>
              </a:rPr>
              <a:t>0</a:t>
            </a:r>
            <a:r>
              <a:rPr lang="nl-NL" sz="2400" b="1">
                <a:solidFill>
                  <a:prstClr val="white"/>
                </a:solidFill>
                <a:latin typeface="Times New Roman"/>
                <a:ea typeface="Calibri"/>
              </a:rPr>
              <a:t>N)</a:t>
            </a:r>
          </a:p>
        </p:txBody>
      </p:sp>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randombar(horizontal)">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circle(in)">
                                      <p:cBhvr>
                                        <p:cTn id="20" dur="20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circle(in)">
                                      <p:cBhvr>
                                        <p:cTn id="25" dur="20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circle(in)">
                                      <p:cBhvr>
                                        <p:cTn id="30" dur="20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circle(in)">
                                      <p:cBhvr>
                                        <p:cTn id="35" dur="20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circle(in)">
                                      <p:cBhvr>
                                        <p:cTn id="40" dur="2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3. </a:t>
            </a:r>
            <a:endParaRPr lang="en-US">
              <a:solidFill>
                <a:prstClr val="black"/>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248" y="1095133"/>
            <a:ext cx="7592074" cy="54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5279" y="1741564"/>
            <a:ext cx="3491078" cy="2569934"/>
          </a:xfrm>
          <a:prstGeom prst="rect">
            <a:avLst/>
          </a:prstGeom>
        </p:spPr>
        <p:txBody>
          <a:bodyPr wrap="square">
            <a:spAutoFit/>
          </a:bodyPr>
          <a:lstStyle/>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(1) Vòng cực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(2) Chí tuyến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(3) Xích đạo</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(4) Chí tuyến nam</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(5) Vòng cực nam</a:t>
            </a:r>
            <a:endParaRPr lang="en-US" sz="2800" b="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5465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circle(in)">
                                      <p:cBhvr>
                                        <p:cTn id="10" dur="2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1699331" y="1348120"/>
            <a:ext cx="8917209" cy="2428357"/>
          </a:xfrm>
          <a:prstGeom prst="rect">
            <a:avLst/>
          </a:prstGeom>
        </p:spPr>
        <p:txBody>
          <a:bodyPr wrap="square">
            <a:spAutoFit/>
          </a:bodyPr>
          <a:lstStyle/>
          <a:p>
            <a:pPr indent="457200" algn="ctr">
              <a:lnSpc>
                <a:spcPct val="115000"/>
              </a:lnSpc>
              <a:spcAft>
                <a:spcPts val="0"/>
              </a:spcAft>
            </a:pPr>
            <a:r>
              <a:rPr lang="en-US" sz="4400" b="1">
                <a:solidFill>
                  <a:srgbClr val="00B0F0"/>
                </a:solidFill>
                <a:latin typeface="Times New Roman"/>
                <a:ea typeface="Calibri"/>
                <a:cs typeface="Times New Roman"/>
              </a:rPr>
              <a:t>Tra cứu thông tin, ghi tọa độ địa lí các điểm cực (Bắc, Nam, Đông, Tây) trên phần đất liền nước ta.</a:t>
            </a:r>
            <a:endParaRPr lang="en-US" sz="4400">
              <a:solidFill>
                <a:srgbClr val="00B0F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1380133"/>
            <a:ext cx="7148945"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610692"/>
            <a:ext cx="3731017"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96392"/>
              <a:ext cx="426973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97750" y="2288756"/>
            <a:ext cx="4773168" cy="3194721"/>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a:solidFill>
                  <a:srgbClr val="0070C0"/>
                </a:solidFill>
                <a:latin typeface="汉仪喵魂体W" panose="00020600040101010101" pitchFamily="18" charset="-122"/>
                <a:ea typeface="汉仪喵魂体W" panose="00020600040101010101" pitchFamily="18" charset="-122"/>
              </a:rPr>
              <a:t>Ngày nay, các con tàu ra khơi đều có gắn các thiết bị định vị để thông báo vị trí của con tàu. Vậy dựa vào đâu để người ta xác định được vị trí của con tàu khi đang lênh đênh trên biển?</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3"/>
            <a:ext cx="4432173" cy="30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83193" y="2959841"/>
            <a:ext cx="4568879" cy="620959"/>
            <a:chOff x="3630593" y="2338141"/>
            <a:chExt cx="4568879"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30593" y="2338141"/>
              <a:ext cx="4568879"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4925817" y="3905866"/>
            <a:ext cx="5483617" cy="573459"/>
            <a:chOff x="3173217" y="2385641"/>
            <a:chExt cx="5483617"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173217" y="2385641"/>
              <a:ext cx="5483617"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83193" y="2959841"/>
            <a:ext cx="4568879" cy="620959"/>
            <a:chOff x="3630593" y="2338141"/>
            <a:chExt cx="4568879"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30593" y="2338141"/>
              <a:ext cx="4568879"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39" y="1721670"/>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98154" y="2502323"/>
            <a:ext cx="4363685" cy="1865126"/>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5"/>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09" y="5402625"/>
            <a:ext cx="6198437" cy="1200329"/>
          </a:xfrm>
          <a:prstGeom prst="rect">
            <a:avLst/>
          </a:prstGeom>
          <a:noFill/>
        </p:spPr>
        <p:txBody>
          <a:bodyPr wrap="square" rtlCol="0">
            <a:spAutoFit/>
          </a:bodyPr>
          <a:lstStyle/>
          <a:p>
            <a:pPr algn="just"/>
            <a:r>
              <a:rPr lang="en-US" sz="3600" b="1">
                <a:solidFill>
                  <a:srgbClr val="0070C0"/>
                </a:solidFill>
                <a:latin typeface="Times New Roman"/>
                <a:ea typeface="Calibri"/>
              </a:rPr>
              <a:t>? Em hãy nhận xét về hình dạng quả Địa Cầu</a:t>
            </a:r>
            <a:endParaRPr lang="en-US" sz="36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Rectangle 96"/>
          <p:cNvSpPr/>
          <p:nvPr/>
        </p:nvSpPr>
        <p:spPr>
          <a:xfrm>
            <a:off x="292925" y="1301426"/>
            <a:ext cx="4920343" cy="5264262"/>
          </a:xfrm>
          <a:prstGeom prst="rect">
            <a:avLst/>
          </a:prstGeom>
        </p:spPr>
        <p:txBody>
          <a:bodyPr wrap="square">
            <a:spAutoFit/>
          </a:bodyPr>
          <a:lstStyle/>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Quan sát hình 2 và đọc thông tin trong mục 1, em hãy:</a:t>
            </a:r>
            <a:endParaRPr lang="en-US" sz="280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1. Xác định đường kinh tuyến gốc và vĩ tuyến gốc. Cho biết thế nào là kinh tuyến tây, kinh tuyến đông, vĩ tuyến bắc, vĩ tuyến nam.</a:t>
            </a:r>
            <a:endParaRPr lang="en-US" sz="280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2. So sánh độ dài các đường kinh tuyến với nhau và độ dài các đường vĩ tuyến với nhau.</a:t>
            </a:r>
            <a:endParaRPr lang="en-US" sz="2800">
              <a:solidFill>
                <a:srgbClr val="0070C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87056582"/>
              </p:ext>
            </p:extLst>
          </p:nvPr>
        </p:nvGraphicFramePr>
        <p:xfrm>
          <a:off x="359562" y="1881968"/>
          <a:ext cx="4651825" cy="4637584"/>
        </p:xfrm>
        <a:graphic>
          <a:graphicData uri="http://schemas.openxmlformats.org/drawingml/2006/table">
            <a:tbl>
              <a:tblPr firstRow="1" firstCol="1" bandRow="1"/>
              <a:tblGrid>
                <a:gridCol w="2325431">
                  <a:extLst>
                    <a:ext uri="{9D8B030D-6E8A-4147-A177-3AD203B41FA5}">
                      <a16:colId xmlns:a16="http://schemas.microsoft.com/office/drawing/2014/main" val="20000"/>
                    </a:ext>
                  </a:extLst>
                </a:gridCol>
                <a:gridCol w="2326394">
                  <a:extLst>
                    <a:ext uri="{9D8B030D-6E8A-4147-A177-3AD203B41FA5}">
                      <a16:colId xmlns:a16="http://schemas.microsoft.com/office/drawing/2014/main" val="20001"/>
                    </a:ext>
                  </a:extLst>
                </a:gridCol>
              </a:tblGrid>
              <a:tr h="421599">
                <a:tc>
                  <a:txBody>
                    <a:bodyPr/>
                    <a:lstStyle/>
                    <a:p>
                      <a:pPr algn="ctr">
                        <a:lnSpc>
                          <a:spcPct val="115000"/>
                        </a:lnSpc>
                        <a:spcAft>
                          <a:spcPts val="0"/>
                        </a:spcAft>
                      </a:pPr>
                      <a:r>
                        <a:rPr lang="en-US" sz="2000" b="1">
                          <a:solidFill>
                            <a:schemeClr val="bg1"/>
                          </a:solidFill>
                          <a:effectLst/>
                          <a:latin typeface="Times New Roman"/>
                          <a:ea typeface="Calibri"/>
                          <a:cs typeface="Times New Roman"/>
                        </a:rPr>
                        <a:t>Kinh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1"/>
                          </a:solidFill>
                          <a:effectLst/>
                          <a:latin typeface="Times New Roman"/>
                          <a:ea typeface="Calibri"/>
                          <a:cs typeface="Times New Roman"/>
                        </a:rPr>
                        <a:t>Vĩ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gốc:.....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gốc:.....</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Tây:.....</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Bắc:.....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Đông:.....</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Nam:.....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KT:.....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VT:.....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Rectangle 1"/>
          <p:cNvSpPr>
            <a:spLocks noChangeArrowheads="1"/>
          </p:cNvSpPr>
          <p:nvPr/>
        </p:nvSpPr>
        <p:spPr bwMode="auto">
          <a:xfrm>
            <a:off x="676913" y="1403468"/>
            <a:ext cx="3526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Times New Roman" pitchFamily="18" charset="0"/>
                <a:ea typeface="Calibri" pitchFamily="34" charset="0"/>
                <a:cs typeface="Times New Roman" pitchFamily="18" charset="0"/>
              </a:rPr>
              <a:t>PHIẾU HỌC TẬP SỐ 1</a:t>
            </a:r>
            <a:endParaRPr kumimoji="0" lang="en-US" sz="2400" b="1" i="0" u="none" strike="noStrike" cap="none" normalizeH="0" baseline="0">
              <a:ln>
                <a:noFill/>
              </a:ln>
              <a:solidFill>
                <a:schemeClr val="bg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7659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125558"/>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6" name="Table 5"/>
          <p:cNvGraphicFramePr>
            <a:graphicFrameLocks noGrp="1"/>
          </p:cNvGraphicFramePr>
          <p:nvPr>
            <p:extLst>
              <p:ext uri="{D42A27DB-BD31-4B8C-83A1-F6EECF244321}">
                <p14:modId xmlns:p14="http://schemas.microsoft.com/office/powerpoint/2010/main" val="1110923383"/>
              </p:ext>
            </p:extLst>
          </p:nvPr>
        </p:nvGraphicFramePr>
        <p:xfrm>
          <a:off x="270445" y="719666"/>
          <a:ext cx="11640508" cy="5516852"/>
        </p:xfrm>
        <a:graphic>
          <a:graphicData uri="http://schemas.openxmlformats.org/drawingml/2006/table">
            <a:tbl>
              <a:tblPr firstRow="1" bandRow="1">
                <a:tableStyleId>{F5AB1C69-6EDB-4FF4-983F-18BD219EF322}</a:tableStyleId>
              </a:tblPr>
              <a:tblGrid>
                <a:gridCol w="2057119">
                  <a:extLst>
                    <a:ext uri="{9D8B030D-6E8A-4147-A177-3AD203B41FA5}">
                      <a16:colId xmlns:a16="http://schemas.microsoft.com/office/drawing/2014/main" val="20000"/>
                    </a:ext>
                  </a:extLst>
                </a:gridCol>
                <a:gridCol w="3763135">
                  <a:extLst>
                    <a:ext uri="{9D8B030D-6E8A-4147-A177-3AD203B41FA5}">
                      <a16:colId xmlns:a16="http://schemas.microsoft.com/office/drawing/2014/main" val="20001"/>
                    </a:ext>
                  </a:extLst>
                </a:gridCol>
                <a:gridCol w="2020148">
                  <a:extLst>
                    <a:ext uri="{9D8B030D-6E8A-4147-A177-3AD203B41FA5}">
                      <a16:colId xmlns:a16="http://schemas.microsoft.com/office/drawing/2014/main" val="20002"/>
                    </a:ext>
                  </a:extLst>
                </a:gridCol>
                <a:gridCol w="3800106">
                  <a:extLst>
                    <a:ext uri="{9D8B030D-6E8A-4147-A177-3AD203B41FA5}">
                      <a16:colId xmlns:a16="http://schemas.microsoft.com/office/drawing/2014/main" val="20003"/>
                    </a:ext>
                  </a:extLst>
                </a:gridCol>
              </a:tblGrid>
              <a:tr h="840701">
                <a:tc gridSpan="2">
                  <a:txBody>
                    <a:bodyPr/>
                    <a:lstStyle/>
                    <a:p>
                      <a:pPr algn="ctr"/>
                      <a:r>
                        <a:rPr lang="en-US" sz="2400">
                          <a:solidFill>
                            <a:schemeClr val="bg1"/>
                          </a:solidFill>
                          <a:latin typeface="Times New Roman" pitchFamily="18" charset="0"/>
                          <a:cs typeface="Times New Roman" pitchFamily="18" charset="0"/>
                        </a:rPr>
                        <a:t>Kinh</a:t>
                      </a:r>
                      <a:r>
                        <a:rPr lang="en-US" sz="2400" baseline="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c gridSpan="2">
                  <a:txBody>
                    <a:bodyPr/>
                    <a:lstStyle/>
                    <a:p>
                      <a:pPr algn="ctr"/>
                      <a:r>
                        <a:rPr lang="en-US" sz="2400">
                          <a:solidFill>
                            <a:schemeClr val="bg1"/>
                          </a:solidFill>
                          <a:latin typeface="Times New Roman" pitchFamily="18" charset="0"/>
                          <a:cs typeface="Times New Roman" pitchFamily="18" charset="0"/>
                        </a:rPr>
                        <a:t>Vĩ</a:t>
                      </a:r>
                      <a:r>
                        <a:rPr lang="en-US" sz="2400" baseline="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extLst>
                  <a:ext uri="{0D108BD9-81ED-4DB2-BD59-A6C34878D82A}">
                    <a16:rowId xmlns:a16="http://schemas.microsoft.com/office/drawing/2014/main" val="10000"/>
                  </a:ext>
                </a:extLst>
              </a:tr>
              <a:tr h="840701">
                <a:tc>
                  <a:txBody>
                    <a:bodyPr/>
                    <a:lstStyle/>
                    <a:p>
                      <a:r>
                        <a:rPr lang="en-US" sz="2400">
                          <a:solidFill>
                            <a:schemeClr val="bg1"/>
                          </a:solidFill>
                          <a:latin typeface="Times New Roman" pitchFamily="18" charset="0"/>
                          <a:cs typeface="Times New Roman" pitchFamily="18" charset="0"/>
                        </a:rPr>
                        <a:t>Khái niệm: </a:t>
                      </a:r>
                    </a:p>
                  </a:txBody>
                  <a:tcPr>
                    <a:solidFill>
                      <a:schemeClr val="bg2">
                        <a:lumMod val="25000"/>
                      </a:schemeClr>
                    </a:solidFill>
                  </a:tcPr>
                </a:tc>
                <a:tc>
                  <a:txBody>
                    <a:bodyPr/>
                    <a:lstStyle/>
                    <a:p>
                      <a:endParaRPr lang="vi-VN"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a:solidFill>
                            <a:schemeClr val="bg1"/>
                          </a:solidFill>
                          <a:latin typeface="Times New Roman" pitchFamily="18" charset="0"/>
                          <a:cs typeface="Times New Roman" pitchFamily="18" charset="0"/>
                        </a:rPr>
                        <a:t>Khái niệm:</a:t>
                      </a:r>
                    </a:p>
                    <a:p>
                      <a:endParaRPr lang="en-US" sz="2400">
                        <a:solidFill>
                          <a:schemeClr val="bg1"/>
                        </a:solidFill>
                        <a:latin typeface="Times New Roman" pitchFamily="18" charset="0"/>
                        <a:cs typeface="Times New Roman" pitchFamily="18" charset="0"/>
                      </a:endParaRPr>
                    </a:p>
                    <a:p>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1"/>
                  </a:ext>
                </a:extLst>
              </a:tr>
              <a:tr h="840701">
                <a:tc>
                  <a:txBody>
                    <a:bodyPr/>
                    <a:lstStyle/>
                    <a:p>
                      <a:r>
                        <a:rPr lang="en-US" sz="2400">
                          <a:solidFill>
                            <a:schemeClr val="bg1"/>
                          </a:solidFill>
                          <a:latin typeface="Times New Roman" pitchFamily="18" charset="0"/>
                          <a:cs typeface="Times New Roman" pitchFamily="18" charset="0"/>
                        </a:rPr>
                        <a:t>KT gốc: </a:t>
                      </a:r>
                    </a:p>
                  </a:txBody>
                  <a:tcPr>
                    <a:solidFill>
                      <a:schemeClr val="bg2">
                        <a:lumMod val="25000"/>
                      </a:schemeClr>
                    </a:solidFill>
                  </a:tcPr>
                </a:tc>
                <a:tc>
                  <a:txBody>
                    <a:bodyPr/>
                    <a:lstStyle/>
                    <a:p>
                      <a:endParaRPr lang="vi-VN"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a:solidFill>
                            <a:schemeClr val="bg1"/>
                          </a:solidFill>
                          <a:latin typeface="Times New Roman" pitchFamily="18" charset="0"/>
                          <a:cs typeface="Times New Roman" pitchFamily="18" charset="0"/>
                        </a:rPr>
                        <a:t>VT gốc: </a:t>
                      </a: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extLst>
                  <a:ext uri="{0D108BD9-81ED-4DB2-BD59-A6C34878D82A}">
                    <a16:rowId xmlns:a16="http://schemas.microsoft.com/office/drawing/2014/main" val="10002"/>
                  </a:ext>
                </a:extLst>
              </a:tr>
              <a:tr h="840701">
                <a:tc>
                  <a:txBody>
                    <a:bodyPr/>
                    <a:lstStyle/>
                    <a:p>
                      <a:r>
                        <a:rPr lang="en-US" sz="2400">
                          <a:solidFill>
                            <a:schemeClr val="bg1"/>
                          </a:solidFill>
                          <a:latin typeface="Times New Roman" pitchFamily="18" charset="0"/>
                          <a:cs typeface="Times New Roman" pitchFamily="18" charset="0"/>
                        </a:rPr>
                        <a:t>KT Tây: </a:t>
                      </a: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a:solidFill>
                            <a:schemeClr val="bg1"/>
                          </a:solidFill>
                          <a:latin typeface="Times New Roman" pitchFamily="18" charset="0"/>
                          <a:cs typeface="Times New Roman" pitchFamily="18" charset="0"/>
                        </a:rPr>
                        <a:t>VT Bắc: </a:t>
                      </a: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3"/>
                  </a:ext>
                </a:extLst>
              </a:tr>
              <a:tr h="840701">
                <a:tc>
                  <a:txBody>
                    <a:bodyPr/>
                    <a:lstStyle/>
                    <a:p>
                      <a:r>
                        <a:rPr lang="en-US" sz="2400">
                          <a:solidFill>
                            <a:schemeClr val="bg1"/>
                          </a:solidFill>
                          <a:latin typeface="Times New Roman" pitchFamily="18" charset="0"/>
                          <a:cs typeface="Times New Roman" pitchFamily="18" charset="0"/>
                        </a:rPr>
                        <a:t>KT Đông: </a:t>
                      </a: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en-US" sz="2400">
                          <a:solidFill>
                            <a:schemeClr val="bg1"/>
                          </a:solidFill>
                          <a:latin typeface="Times New Roman" pitchFamily="18" charset="0"/>
                          <a:cs typeface="Times New Roman" pitchFamily="18" charset="0"/>
                        </a:rPr>
                        <a:t>VT Nam: </a:t>
                      </a: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4"/>
                  </a:ext>
                </a:extLst>
              </a:tr>
              <a:tr h="965328">
                <a:tc>
                  <a:txBody>
                    <a:bodyPr/>
                    <a:lstStyle/>
                    <a:p>
                      <a:r>
                        <a:rPr lang="vi-VN" sz="2400">
                          <a:solidFill>
                            <a:schemeClr val="bg1"/>
                          </a:solidFill>
                          <a:latin typeface="Times New Roman" pitchFamily="18" charset="0"/>
                          <a:cs typeface="Times New Roman" pitchFamily="18" charset="0"/>
                        </a:rPr>
                        <a:t>So sánh độ dài các đường KT: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a:solidFill>
                            <a:schemeClr val="bg1"/>
                          </a:solidFill>
                          <a:latin typeface="Times New Roman" pitchFamily="18" charset="0"/>
                          <a:cs typeface="Times New Roman" pitchFamily="18" charset="0"/>
                        </a:rPr>
                        <a:t>So sánh độ dài các đường VT: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5"/>
                  </a:ext>
                </a:extLst>
              </a:tr>
            </a:tbl>
          </a:graphicData>
        </a:graphic>
      </p:graphicFrame>
      <p:sp>
        <p:nvSpPr>
          <p:cNvPr id="7" name="TextBox 6"/>
          <p:cNvSpPr txBox="1"/>
          <p:nvPr/>
        </p:nvSpPr>
        <p:spPr>
          <a:xfrm>
            <a:off x="2363192" y="1638798"/>
            <a:ext cx="3657597" cy="1200329"/>
          </a:xfrm>
          <a:prstGeom prst="rect">
            <a:avLst/>
          </a:prstGeom>
          <a:noFill/>
        </p:spPr>
        <p:txBody>
          <a:bodyPr wrap="square" rtlCol="0">
            <a:spAutoFit/>
          </a:bodyPr>
          <a:lstStyle/>
          <a:p>
            <a:pPr lvl="0" algn="just"/>
            <a:r>
              <a:rPr lang="vi-VN" sz="2400" i="1">
                <a:solidFill>
                  <a:prstClr val="white"/>
                </a:solidFill>
                <a:latin typeface="Times New Roman" pitchFamily="18" charset="0"/>
                <a:cs typeface="Times New Roman" pitchFamily="18" charset="0"/>
              </a:rPr>
              <a:t>KT là nửa đường tròn nối 2 cực trên bề mặt quả Địa Cầu</a:t>
            </a:r>
          </a:p>
        </p:txBody>
      </p:sp>
      <p:sp>
        <p:nvSpPr>
          <p:cNvPr id="8" name="TextBox 7"/>
          <p:cNvSpPr txBox="1"/>
          <p:nvPr/>
        </p:nvSpPr>
        <p:spPr>
          <a:xfrm>
            <a:off x="2363192" y="2766959"/>
            <a:ext cx="3645722" cy="830997"/>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a:t>
            </a:r>
            <a:r>
              <a:rPr lang="vi-VN" sz="2400" i="1">
                <a:solidFill>
                  <a:prstClr val="white"/>
                </a:solidFill>
                <a:latin typeface="Times New Roman" pitchFamily="18" charset="0"/>
                <a:cs typeface="Times New Roman" pitchFamily="18" charset="0"/>
              </a:rPr>
              <a:t> (đi qua đài thiên văn Grin-uých, Anh)</a:t>
            </a:r>
          </a:p>
        </p:txBody>
      </p:sp>
      <p:sp>
        <p:nvSpPr>
          <p:cNvPr id="9" name="TextBox 8"/>
          <p:cNvSpPr txBox="1"/>
          <p:nvPr/>
        </p:nvSpPr>
        <p:spPr>
          <a:xfrm>
            <a:off x="2375067" y="3610106"/>
            <a:ext cx="3645722" cy="830997"/>
          </a:xfrm>
          <a:prstGeom prst="rect">
            <a:avLst/>
          </a:prstGeom>
          <a:noFill/>
        </p:spPr>
        <p:txBody>
          <a:bodyPr wrap="square" rtlCol="0">
            <a:spAutoFit/>
          </a:bodyPr>
          <a:lstStyle/>
          <a:p>
            <a:pPr lvl="0" algn="just"/>
            <a:r>
              <a:rPr lang="en-US" sz="2400" i="1">
                <a:solidFill>
                  <a:prstClr val="white"/>
                </a:solidFill>
                <a:latin typeface="Times New Roman" pitchFamily="18" charset="0"/>
                <a:ea typeface="Calibri"/>
                <a:cs typeface="Times New Roman" pitchFamily="18" charset="0"/>
              </a:rPr>
              <a:t>những KT nằm bên trái KT gốc</a:t>
            </a:r>
            <a:endParaRPr lang="en-US" sz="2400" i="1">
              <a:solidFill>
                <a:prstClr val="white"/>
              </a:solidFill>
              <a:latin typeface="Times New Roman" pitchFamily="18" charset="0"/>
              <a:cs typeface="Times New Roman" pitchFamily="18" charset="0"/>
            </a:endParaRPr>
          </a:p>
        </p:txBody>
      </p:sp>
      <p:sp>
        <p:nvSpPr>
          <p:cNvPr id="10" name="TextBox 9"/>
          <p:cNvSpPr txBox="1"/>
          <p:nvPr/>
        </p:nvSpPr>
        <p:spPr>
          <a:xfrm>
            <a:off x="2351317" y="4382008"/>
            <a:ext cx="3657597"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KT nằm bên phải KT gốc</a:t>
            </a:r>
          </a:p>
        </p:txBody>
      </p:sp>
      <p:sp>
        <p:nvSpPr>
          <p:cNvPr id="11" name="TextBox 10"/>
          <p:cNvSpPr txBox="1"/>
          <p:nvPr/>
        </p:nvSpPr>
        <p:spPr>
          <a:xfrm>
            <a:off x="2363192" y="5237030"/>
            <a:ext cx="3645722" cy="483017"/>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bằng nhau</a:t>
            </a:r>
          </a:p>
        </p:txBody>
      </p:sp>
      <p:sp>
        <p:nvSpPr>
          <p:cNvPr id="12" name="TextBox 11"/>
          <p:cNvSpPr txBox="1"/>
          <p:nvPr/>
        </p:nvSpPr>
        <p:spPr>
          <a:xfrm>
            <a:off x="8134597" y="1484423"/>
            <a:ext cx="3740728" cy="1366528"/>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VT là vòng tròn bao quanh quả Địa Cầu và vuông góc với KT</a:t>
            </a:r>
          </a:p>
        </p:txBody>
      </p:sp>
      <p:sp>
        <p:nvSpPr>
          <p:cNvPr id="13" name="TextBox 12"/>
          <p:cNvSpPr txBox="1"/>
          <p:nvPr/>
        </p:nvSpPr>
        <p:spPr>
          <a:xfrm>
            <a:off x="8087100" y="2766959"/>
            <a:ext cx="3325091" cy="461665"/>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 </a:t>
            </a:r>
            <a:r>
              <a:rPr lang="nl-NL" sz="2400" i="1">
                <a:solidFill>
                  <a:prstClr val="white"/>
                </a:solidFill>
                <a:latin typeface="Times New Roman" pitchFamily="18" charset="0"/>
                <a:ea typeface="Calibri"/>
                <a:cs typeface="Times New Roman" pitchFamily="18" charset="0"/>
              </a:rPr>
              <a:t>(xích đạo)</a:t>
            </a:r>
            <a:endParaRPr lang="en-US" sz="2400" i="1">
              <a:solidFill>
                <a:prstClr val="white"/>
              </a:solidFill>
              <a:latin typeface="Times New Roman" pitchFamily="18" charset="0"/>
              <a:cs typeface="Times New Roman" pitchFamily="18" charset="0"/>
            </a:endParaRPr>
          </a:p>
        </p:txBody>
      </p:sp>
      <p:sp>
        <p:nvSpPr>
          <p:cNvPr id="14" name="TextBox 13"/>
          <p:cNvSpPr txBox="1"/>
          <p:nvPr/>
        </p:nvSpPr>
        <p:spPr>
          <a:xfrm>
            <a:off x="8110847" y="3538581"/>
            <a:ext cx="3740728"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Bắc</a:t>
            </a:r>
          </a:p>
        </p:txBody>
      </p:sp>
      <p:sp>
        <p:nvSpPr>
          <p:cNvPr id="15" name="TextBox 14"/>
          <p:cNvSpPr txBox="1"/>
          <p:nvPr/>
        </p:nvSpPr>
        <p:spPr>
          <a:xfrm>
            <a:off x="8146476" y="4417633"/>
            <a:ext cx="3728849"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Nam</a:t>
            </a:r>
          </a:p>
        </p:txBody>
      </p:sp>
      <p:sp>
        <p:nvSpPr>
          <p:cNvPr id="16" name="TextBox 15"/>
          <p:cNvSpPr txBox="1"/>
          <p:nvPr/>
        </p:nvSpPr>
        <p:spPr>
          <a:xfrm>
            <a:off x="8134602" y="5296405"/>
            <a:ext cx="3740723"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giảm dần từ xích đạo về 2 cực</a:t>
            </a:r>
          </a:p>
        </p:txBody>
      </p:sp>
    </p:spTree>
    <p:extLst>
      <p:ext uri="{BB962C8B-B14F-4D97-AF65-F5344CB8AC3E}">
        <p14:creationId xmlns:p14="http://schemas.microsoft.com/office/powerpoint/2010/main" val="8830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4925817" y="3905866"/>
            <a:ext cx="5483617" cy="573459"/>
            <a:chOff x="3173217" y="2385641"/>
            <a:chExt cx="5483617"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173217" y="2385641"/>
              <a:ext cx="5483617"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858</Words>
  <Application>Microsoft Office PowerPoint</Application>
  <PresentationFormat>Widescreen</PresentationFormat>
  <Paragraphs>116</Paragraphs>
  <Slides>16</Slides>
  <Notes>15</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微软雅黑</vt:lpstr>
      <vt:lpstr>宋体</vt:lpstr>
      <vt:lpstr>Arial</vt:lpstr>
      <vt:lpstr>Calibri</vt:lpstr>
      <vt:lpstr>Calibri Light</vt:lpstr>
      <vt:lpstr>Times New Roman</vt:lpstr>
      <vt:lpstr>方正少儿简体</vt:lpstr>
      <vt:lpstr>方正静蕾简体</vt:lpstr>
      <vt:lpstr>汉仪喵魂体W</vt: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55</cp:revision>
  <dcterms:created xsi:type="dcterms:W3CDTF">2020-11-02T15:38:20Z</dcterms:created>
  <dcterms:modified xsi:type="dcterms:W3CDTF">2024-09-19T01:45:21Z</dcterms:modified>
</cp:coreProperties>
</file>