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2" r:id="rId2"/>
    <p:sldId id="403" r:id="rId3"/>
    <p:sldId id="257" r:id="rId4"/>
    <p:sldId id="386" r:id="rId5"/>
    <p:sldId id="387" r:id="rId6"/>
    <p:sldId id="401" r:id="rId7"/>
    <p:sldId id="389" r:id="rId8"/>
    <p:sldId id="404" r:id="rId9"/>
    <p:sldId id="390" r:id="rId10"/>
    <p:sldId id="392" r:id="rId11"/>
    <p:sldId id="405" r:id="rId12"/>
    <p:sldId id="391" r:id="rId13"/>
    <p:sldId id="388" r:id="rId14"/>
    <p:sldId id="372" r:id="rId15"/>
    <p:sldId id="393" r:id="rId16"/>
    <p:sldId id="394" r:id="rId17"/>
    <p:sldId id="396" r:id="rId18"/>
    <p:sldId id="395" r:id="rId19"/>
    <p:sldId id="406" r:id="rId20"/>
    <p:sldId id="397" r:id="rId21"/>
    <p:sldId id="400" r:id="rId22"/>
    <p:sldId id="398" r:id="rId23"/>
    <p:sldId id="3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D30DD"/>
    <a:srgbClr val="27E0E9"/>
    <a:srgbClr val="11C1FF"/>
    <a:srgbClr val="F11BAA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77" d="100"/>
          <a:sy n="77" d="100"/>
        </p:scale>
        <p:origin x="11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6B-42DC-A777-DEAEF517B69B}"/>
                </c:ext>
              </c:extLst>
            </c:dLbl>
            <c:dLbl>
              <c:idx val="1"/>
              <c:layout>
                <c:manualLayout>
                  <c:x val="0.17537478119710459"/>
                  <c:y val="-0.259227179935841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67,7%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B-42DC-A777-DEAEF517B69B}"/>
                </c:ext>
              </c:extLst>
            </c:dLbl>
            <c:dLbl>
              <c:idx val="2"/>
              <c:layout>
                <c:manualLayout>
                  <c:x val="5.7517480160907984E-2"/>
                  <c:y val="0.1325709356068740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6B-42DC-A777-DEAEF517B6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Sheet1!$B$5:$B$7</c:f>
              <c:strCache>
                <c:ptCount val="3"/>
                <c:pt idx="0">
                  <c:v>0 - 14 tuổi</c:v>
                </c:pt>
                <c:pt idx="1">
                  <c:v>15 - 64 tuổi </c:v>
                </c:pt>
                <c:pt idx="2">
                  <c:v>65 tuổi trở lên</c:v>
                </c:pt>
              </c:strCache>
            </c:strRef>
          </c:cat>
          <c:val>
            <c:numRef>
              <c:f>Sheet1!$C$5:$C$7</c:f>
              <c:numCache>
                <c:formatCode>General</c:formatCode>
                <c:ptCount val="3"/>
                <c:pt idx="0">
                  <c:v>23.5</c:v>
                </c:pt>
                <c:pt idx="1">
                  <c:v>67.7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6B-42DC-A777-DEAEF517B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8319-1D47-4DB5-A083-897E335DAC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8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10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32766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Trò chơi ô chữ gồm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chữ được đánh số từ 1 đến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sẽ tương ứng với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câu hỏi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em dựa vào kiến thức đã học để trả lời, mỗi câu hỏi có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lượt trả lời.</a:t>
            </a:r>
          </a:p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nào trả lời đúng ô chữ sẽ hiện ra chữ cái tương ứng, trả lời sai ô chữ sẽ bị khóa lại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quá trình trả lời, em nào trả lời </a:t>
            </a:r>
            <a:r>
              <a:rPr lang="en-US" sz="24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400" b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06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41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76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11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10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18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1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340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676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1440" y="1029182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3826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85800" y="1676399"/>
            <a:ext cx="6553199" cy="3505201"/>
          </a:xfrm>
          <a:prstGeom prst="wedgeRoundRectCallout">
            <a:avLst>
              <a:gd name="adj1" fmla="val 47740"/>
              <a:gd name="adj2" fmla="val 6708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14400" y="1966079"/>
            <a:ext cx="6324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Dân cư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Có số dân đông nhất thế giới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4641,1 triệu người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2020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chiếm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59,5%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dân số thế giới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tự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có xu hướng giảm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thực hiện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chính sách dân số, kế hoạch hóa gia đình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có cơ cấu dân số trẻ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Cư dân thuộc nhiều chủng tộc: Môn-gô-lô-it, Ơ-rô-pê-ô-it, Ô-xtra-lô-it.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tôn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giáo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24608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5045"/>
              <a:gd name="adj2" fmla="val 9127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596985"/>
            <a:ext cx="3363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video clip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rình bày đặc điểm</a:t>
            </a:r>
            <a:endParaRPr lang="en-US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tôn giáo ở châu Á.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381542"/>
            <a:ext cx="434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itchFamily="18" charset="0"/>
                <a:ea typeface="Cambria" pitchFamily="18" charset="0"/>
              </a:rPr>
              <a:t>- Nơi ra đời của 4 tôn giáo lớn trên thế giới: Ấn Độ giáo, Phật giáo, Ki-tô giáo và Hồi giáo.</a:t>
            </a:r>
          </a:p>
          <a:p>
            <a:pPr algn="just"/>
            <a:r>
              <a:rPr lang="vi-VN" sz="22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2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tôn giáo được lan truyền ra khắp thế giới, thu hút số lượng tín đồ lớn.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tôn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giáo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5867400"/>
            <a:ext cx="469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Link video </a:t>
            </a:r>
            <a:r>
              <a:rPr lang="en-US" sz="1600" b="1" dirty="0" err="1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sz="1600" b="1" dirty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b="1" dirty="0" err="1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tôn</a:t>
            </a:r>
            <a:r>
              <a:rPr lang="en-US" sz="1600" b="1" dirty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b="1" dirty="0" err="1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giáo</a:t>
            </a:r>
            <a:r>
              <a:rPr lang="en-US" sz="1600" b="1" dirty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b="1" dirty="0" err="1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lớn</a:t>
            </a:r>
            <a:r>
              <a:rPr lang="en-US" sz="1600" b="1" dirty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b="1" dirty="0" err="1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ra</a:t>
            </a:r>
            <a:r>
              <a:rPr lang="en-US" sz="1600" b="1" dirty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b="1" dirty="0" err="1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đời</a:t>
            </a:r>
            <a:r>
              <a:rPr lang="en-US" sz="1600" b="1" dirty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ở </a:t>
            </a:r>
            <a:r>
              <a:rPr lang="en-US" sz="1600" b="1" dirty="0" err="1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châu</a:t>
            </a:r>
            <a:r>
              <a:rPr lang="en-US" sz="1600" b="1" dirty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 Á: https://www.youtube.com/watch?v=M4nbCTJ4jsI&amp;ab_channel=Trang%C4%90%E1%BA%B7ng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44" y="3728938"/>
            <a:ext cx="4550156" cy="21384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5045"/>
              <a:gd name="adj2" fmla="val 9127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447800"/>
            <a:ext cx="336351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giáo ảnh hưởng đến những mặt nào của các nước châu Á?</a:t>
            </a:r>
          </a:p>
          <a:p>
            <a:pPr algn="ctr"/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863804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itchFamily="18" charset="0"/>
                <a:ea typeface="Cambria" pitchFamily="18" charset="0"/>
              </a:rPr>
              <a:t>Tôn giáo ảnh hưởng sâu sắc đến văn hóa, kiến trúc, du lịch và lễ hội của các quốc gia châu Á.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tôn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giáo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ướng dẫn Trả lời câu hỏi và bài tập 1 2 3 Bài 15 trang 53 sgk Địa lí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12"/>
          <a:stretch/>
        </p:blipFill>
        <p:spPr bwMode="auto">
          <a:xfrm>
            <a:off x="2438400" y="3733800"/>
            <a:ext cx="4223983" cy="2743200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85800" y="2209800"/>
            <a:ext cx="6553199" cy="2590800"/>
          </a:xfrm>
          <a:prstGeom prst="wedgeRoundRectCallout">
            <a:avLst>
              <a:gd name="adj1" fmla="val 47563"/>
              <a:gd name="adj2" fmla="val 8699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38200" y="2514600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Nơi ra đời của 4 tôn giáo lớn trên thế giới: Ấn Độ giáo, Phật giáo, Ki-tô giáo và Hồi giáo.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Từ châu Á, các tôn giáo được lan truyền ra khắp thế giới, thu hút số lượng tín đồ lớn.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tôn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giáo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18725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phân bố dân cư. Các đô thị lớn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3110099" y="1219200"/>
            <a:ext cx="2998788" cy="1040977"/>
            <a:chOff x="1997" y="1314"/>
            <a:chExt cx="1889" cy="100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306665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7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45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71174"/>
              </p:ext>
            </p:extLst>
          </p:nvPr>
        </p:nvGraphicFramePr>
        <p:xfrm>
          <a:off x="328537" y="2835938"/>
          <a:ext cx="5467567" cy="377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7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5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1800" b="0" i="1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Quan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sát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bảng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1,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1,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cho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biết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m</a:t>
                      </a:r>
                      <a:r>
                        <a:rPr lang="vi-VN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ật độ dân số châu Á 2020 là bao nhiêu? Trình bày sự phân bố dân cư châu Á.</a:t>
                      </a:r>
                      <a:endParaRPr lang="en-US" sz="1800" b="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vi-VN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Giải thích sự phân bố dân cư châu Á.</a:t>
                      </a:r>
                      <a:endParaRPr lang="en-US" sz="1800" b="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28957" y="2362200"/>
            <a:ext cx="4975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1, 2,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3, 4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</a:t>
            </a:r>
          </a:p>
        </p:txBody>
      </p:sp>
      <p:pic>
        <p:nvPicPr>
          <p:cNvPr id="43" name="Picture 4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002699" cy="25146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379980"/>
            <a:ext cx="300269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phân bố dân cư. Các đô thị lớn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3110099" y="1219200"/>
            <a:ext cx="2998788" cy="1040977"/>
            <a:chOff x="1997" y="1314"/>
            <a:chExt cx="1889" cy="100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306665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7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45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69455"/>
              </p:ext>
            </p:extLst>
          </p:nvPr>
        </p:nvGraphicFramePr>
        <p:xfrm>
          <a:off x="328537" y="2835938"/>
          <a:ext cx="5467567" cy="3772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7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5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1800" b="0" i="1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Quan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sát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bảng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2,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hãy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x</a:t>
                      </a:r>
                      <a:r>
                        <a:rPr lang="vi-VN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ác định 10 đô thị đông dân nhất ở châu Á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.</a:t>
                      </a:r>
                      <a:endParaRPr lang="en-US" sz="1800" b="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Quan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sát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bảng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2, c</a:t>
                      </a:r>
                      <a:r>
                        <a:rPr lang="vi-VN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ho biết </a:t>
                      </a:r>
                      <a:r>
                        <a:rPr lang="en-US" sz="1800" b="0" i="1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tên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vi-VN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các nước ở châu Á có nhiều đô thị trên 10 triệu dân.</a:t>
                      </a:r>
                      <a:endParaRPr lang="en-US" sz="1800" b="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28957" y="2362200"/>
            <a:ext cx="4975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5, 6, 7, 8 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2</a:t>
            </a:r>
          </a:p>
        </p:txBody>
      </p:sp>
      <p:pic>
        <p:nvPicPr>
          <p:cNvPr id="45" name="Picture 44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8" y="2819400"/>
            <a:ext cx="2921208" cy="261353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6146" name="Picture 2" descr="Tokyo Là Thành Phố Tốt Thứ 5 Thế Giới Theo Bảng Xếp Hạng Toàn Cầu |  SONGHANTOURI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6" y="5486400"/>
            <a:ext cx="2921209" cy="1112554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phân bố dân cư. Các đô thị lớn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3110099" y="1219200"/>
            <a:ext cx="2998788" cy="1040977"/>
            <a:chOff x="1997" y="1314"/>
            <a:chExt cx="1889" cy="100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306665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7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45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05244"/>
              </p:ext>
            </p:extLst>
          </p:nvPr>
        </p:nvGraphicFramePr>
        <p:xfrm>
          <a:off x="328537" y="2835938"/>
          <a:ext cx="5467567" cy="3793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27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1600" b="0" i="1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Quan</a:t>
                      </a:r>
                      <a:r>
                        <a:rPr lang="en-US" sz="16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sát</a:t>
                      </a:r>
                      <a:r>
                        <a:rPr lang="en-US" sz="16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bảng</a:t>
                      </a:r>
                      <a:r>
                        <a:rPr lang="en-US" sz="16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1, </a:t>
                      </a:r>
                      <a:r>
                        <a:rPr lang="en-US" sz="16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6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1, </a:t>
                      </a:r>
                      <a:r>
                        <a:rPr lang="en-US" sz="16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cho</a:t>
                      </a:r>
                      <a:r>
                        <a:rPr lang="en-US" sz="16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biết</a:t>
                      </a:r>
                      <a:r>
                        <a:rPr lang="en-US" sz="16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m</a:t>
                      </a:r>
                      <a:r>
                        <a:rPr lang="vi-VN" sz="16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ật độ dân số châu Á 2020 là bao nhiêu? Trình bày sự phân bố dân cư châu Á.</a:t>
                      </a:r>
                      <a:endParaRPr lang="en-US" sz="1600" b="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</a:t>
                      </a:r>
                      <a:r>
                        <a:rPr lang="en-US" sz="16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vi-VN" sz="16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Giải thích sự phân bố dân cư châu Á.</a:t>
                      </a:r>
                      <a:endParaRPr lang="en-US" sz="1600" b="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28957" y="2362200"/>
            <a:ext cx="4975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1, 2, 3, 4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</a:t>
            </a:r>
          </a:p>
        </p:txBody>
      </p:sp>
      <p:pic>
        <p:nvPicPr>
          <p:cNvPr id="43" name="Picture 4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002699" cy="25146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00" y="3166170"/>
            <a:ext cx="35196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Châu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Á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mật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độ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số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là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150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người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/km</a:t>
            </a:r>
            <a:r>
              <a:rPr lang="en-US" sz="1400" baseline="30000" dirty="0">
                <a:latin typeface="Cambria" pitchFamily="18" charset="0"/>
                <a:ea typeface="Cambria" pitchFamily="18" charset="0"/>
              </a:rPr>
              <a:t>2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cao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gấp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2,5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lần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thế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giới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)</a:t>
            </a:r>
          </a:p>
          <a:p>
            <a:pPr algn="just"/>
            <a:r>
              <a:rPr lang="en-US" sz="14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cư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châu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Á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phân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bố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không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đồng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đều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:</a:t>
            </a:r>
          </a:p>
          <a:p>
            <a:pPr algn="just"/>
            <a:r>
              <a:rPr lang="en-US" sz="1400" dirty="0">
                <a:latin typeface="Cambria" pitchFamily="18" charset="0"/>
                <a:ea typeface="Cambria" pitchFamily="18" charset="0"/>
              </a:rPr>
              <a:t>+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khu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vực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đông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: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Đông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Á, Nam Á,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Đông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Nam Á.</a:t>
            </a:r>
          </a:p>
          <a:p>
            <a:pPr algn="just"/>
            <a:r>
              <a:rPr lang="en-US" sz="1400" dirty="0">
                <a:latin typeface="Cambria" pitchFamily="18" charset="0"/>
                <a:ea typeface="Cambria" pitchFamily="18" charset="0"/>
              </a:rPr>
              <a:t>+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khu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vực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thưa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: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Bắc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Á,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Trung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Á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và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Tây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Nam Á .</a:t>
            </a:r>
          </a:p>
          <a:p>
            <a:pPr algn="just"/>
            <a:br>
              <a:rPr lang="en-US" sz="1400" dirty="0">
                <a:latin typeface="Cambria" pitchFamily="18" charset="0"/>
                <a:ea typeface="Cambria" pitchFamily="18" charset="0"/>
              </a:rPr>
            </a:br>
            <a:r>
              <a:rPr lang="en-US" sz="14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khu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vực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đông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do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kiện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sống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thuận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lợi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: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địa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hình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bằng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phẳng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đất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đai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màu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mỡ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mạng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lưới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sông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ngòi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dày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đặc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giao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thông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thuận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lợi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và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kinh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tế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phát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triển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14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khu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vực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thưa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do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kiện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sống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bất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lợi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: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địa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hình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hiểm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trở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thời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tiết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lạnh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giá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Bắc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Á)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hoặc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khô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nóng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Trung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Á,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Tây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Nam Á),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giao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thông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khó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khăn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379980"/>
            <a:ext cx="300269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5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85800" y="2133600"/>
            <a:ext cx="6553199" cy="2971800"/>
          </a:xfrm>
          <a:prstGeom prst="wedgeRoundRectCallout">
            <a:avLst>
              <a:gd name="adj1" fmla="val 46857"/>
              <a:gd name="adj2" fmla="val 74255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38200" y="24384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Phân bố dân cư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Dân cư châu Á phân bố không đồng đều: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Các khu vực đông dân: Đông Á, Nam Á, Đông Nam Á.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Các khu vực thưa dân: Bắc Á, Trung Á và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Nam Á.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phân bố dân cư. Các đô thị lớn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40155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phân bố dân cư. Các đô thị lớn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3110099" y="1219200"/>
            <a:ext cx="2998788" cy="1040977"/>
            <a:chOff x="1997" y="1314"/>
            <a:chExt cx="1889" cy="100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306665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7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45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785936"/>
              </p:ext>
            </p:extLst>
          </p:nvPr>
        </p:nvGraphicFramePr>
        <p:xfrm>
          <a:off x="328537" y="2835938"/>
          <a:ext cx="5467567" cy="3772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7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5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1800" b="0" i="1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Quan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sát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bảng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2,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hãy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x</a:t>
                      </a:r>
                      <a:r>
                        <a:rPr lang="vi-VN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ác định 10 đô thị đông dân nhất ở châu Á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.</a:t>
                      </a:r>
                      <a:endParaRPr lang="en-US" sz="1800" b="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Quan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sát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bảng</a:t>
                      </a:r>
                      <a:r>
                        <a:rPr lang="en-US" sz="1800" b="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2, c</a:t>
                      </a:r>
                      <a:r>
                        <a:rPr lang="vi-VN" sz="1800" b="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ho biết các nước ở châu Á có nhiều đô thị trên 10 triệu dân.</a:t>
                      </a:r>
                      <a:endParaRPr lang="en-US" sz="1800" b="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28957" y="2362200"/>
            <a:ext cx="4975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5, 6, 7, 8 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2</a:t>
            </a:r>
          </a:p>
        </p:txBody>
      </p:sp>
      <p:pic>
        <p:nvPicPr>
          <p:cNvPr id="45" name="Picture 44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8" y="2819400"/>
            <a:ext cx="2921208" cy="261353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6146" name="Picture 2" descr="Tokyo Là Thành Phố Tốt Thứ 5 Thế Giới Theo Bảng Xếp Hạng Toàn Cầu |  SONGHANTOURI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6" y="5486400"/>
            <a:ext cx="2921209" cy="1112554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9999" y="3178492"/>
            <a:ext cx="3495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mbria" pitchFamily="18" charset="0"/>
                <a:ea typeface="Cambria" pitchFamily="18" charset="0"/>
              </a:rPr>
              <a:t>10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đô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thị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đông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nhất</a:t>
            </a:r>
            <a:r>
              <a:rPr lang="en-US" dirty="0">
                <a:latin typeface="Cambria" pitchFamily="18" charset="0"/>
                <a:ea typeface="Cambria" pitchFamily="18" charset="0"/>
              </a:rPr>
              <a:t> ở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châu</a:t>
            </a:r>
            <a:r>
              <a:rPr lang="en-US" dirty="0">
                <a:latin typeface="Cambria" pitchFamily="18" charset="0"/>
                <a:ea typeface="Cambria" pitchFamily="18" charset="0"/>
              </a:rPr>
              <a:t> Á: Tô-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ky</a:t>
            </a:r>
            <a:r>
              <a:rPr lang="en-US" dirty="0">
                <a:latin typeface="Cambria" pitchFamily="18" charset="0"/>
                <a:ea typeface="Cambria" pitchFamily="18" charset="0"/>
              </a:rPr>
              <a:t>-ô, Ô-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xa</a:t>
            </a:r>
            <a:r>
              <a:rPr lang="en-US" dirty="0">
                <a:latin typeface="Cambria" pitchFamily="18" charset="0"/>
                <a:ea typeface="Cambria" pitchFamily="18" charset="0"/>
              </a:rPr>
              <a:t>-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ca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Bắc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Kinh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Thượng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Hải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Ma-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ni</a:t>
            </a:r>
            <a:r>
              <a:rPr lang="en-US" dirty="0">
                <a:latin typeface="Cambria" pitchFamily="18" charset="0"/>
                <a:ea typeface="Cambria" pitchFamily="18" charset="0"/>
              </a:rPr>
              <a:t>-la, Mum-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bai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 I-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xtan</a:t>
            </a:r>
            <a:r>
              <a:rPr lang="en-US" dirty="0">
                <a:latin typeface="Cambria" pitchFamily="18" charset="0"/>
                <a:ea typeface="Cambria" pitchFamily="18" charset="0"/>
              </a:rPr>
              <a:t>-bun,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Niu</a:t>
            </a:r>
            <a:r>
              <a:rPr lang="en-US" dirty="0">
                <a:latin typeface="Cambria" pitchFamily="18" charset="0"/>
                <a:ea typeface="Cambria" pitchFamily="18" charset="0"/>
              </a:rPr>
              <a:t>-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đê</a:t>
            </a:r>
            <a:r>
              <a:rPr lang="en-US" dirty="0">
                <a:latin typeface="Cambria" pitchFamily="18" charset="0"/>
                <a:ea typeface="Cambria" pitchFamily="18" charset="0"/>
              </a:rPr>
              <a:t>-li,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Gia</a:t>
            </a:r>
            <a:r>
              <a:rPr lang="en-US" dirty="0">
                <a:latin typeface="Cambria" pitchFamily="18" charset="0"/>
                <a:ea typeface="Cambria" pitchFamily="18" charset="0"/>
              </a:rPr>
              <a:t>-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cac</a:t>
            </a:r>
            <a:r>
              <a:rPr lang="en-US" dirty="0">
                <a:latin typeface="Cambria" pitchFamily="18" charset="0"/>
                <a:ea typeface="Cambria" pitchFamily="18" charset="0"/>
              </a:rPr>
              <a:t>-ta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và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Băng-cốc</a:t>
            </a:r>
            <a:r>
              <a:rPr lang="en-US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endParaRPr lang="en-US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en-US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dirty="0" err="1">
                <a:latin typeface="Cambria" pitchFamily="18" charset="0"/>
                <a:ea typeface="Cambria" pitchFamily="18" charset="0"/>
              </a:rPr>
              <a:t>Ấn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Độ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Trung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Quốc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Nhật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Bản</a:t>
            </a:r>
            <a:r>
              <a:rPr lang="en-US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9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phân bố dân cư. Các đô thị lớn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2" y="1524000"/>
            <a:ext cx="3474288" cy="2057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544712" cy="2057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1" y="4176247"/>
            <a:ext cx="3468501" cy="184355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74" y="4197467"/>
            <a:ext cx="3542138" cy="1822334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4642" y="3669268"/>
            <a:ext cx="26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Tô</a:t>
            </a:r>
            <a:r>
              <a:rPr lang="en-US" dirty="0"/>
              <a:t>-</a:t>
            </a:r>
            <a:r>
              <a:rPr lang="en-US" dirty="0" err="1"/>
              <a:t>ky</a:t>
            </a:r>
            <a:r>
              <a:rPr lang="en-US" dirty="0"/>
              <a:t>-ô (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7800" y="6096000"/>
            <a:ext cx="26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Thượng</a:t>
            </a:r>
            <a:r>
              <a:rPr lang="en-US" dirty="0"/>
              <a:t> </a:t>
            </a:r>
            <a:r>
              <a:rPr lang="en-US" dirty="0" err="1"/>
              <a:t>Hải</a:t>
            </a:r>
            <a:r>
              <a:rPr lang="en-US" dirty="0"/>
              <a:t> (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1200" y="3657600"/>
            <a:ext cx="26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Đê</a:t>
            </a:r>
            <a:r>
              <a:rPr lang="en-US" dirty="0"/>
              <a:t>-li (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62242" y="6096000"/>
            <a:ext cx="26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Đăc-ca</a:t>
            </a:r>
            <a:r>
              <a:rPr lang="en-US" dirty="0"/>
              <a:t> (</a:t>
            </a:r>
            <a:r>
              <a:rPr lang="en-US" dirty="0" err="1"/>
              <a:t>Băng</a:t>
            </a:r>
            <a:r>
              <a:rPr lang="en-US" dirty="0"/>
              <a:t>-la-</a:t>
            </a:r>
            <a:r>
              <a:rPr lang="en-US" dirty="0" err="1"/>
              <a:t>đet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29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800" y="2362200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A. 44,4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44,3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C.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44,2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44,2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</a:p>
          <a:p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Phi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  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   D.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A. C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Luân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Hymalaya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  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    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Cận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Á.</a:t>
            </a:r>
            <a:endParaRPr lang="vi-VN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Amazon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Mê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Kông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191104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1191104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1191104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1191104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191104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9873" y="60960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85109" y="60960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24200" y="60960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32564" y="60960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71655" y="627743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43000" y="1335629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43" name="Oval 42"/>
          <p:cNvSpPr/>
          <p:nvPr/>
        </p:nvSpPr>
        <p:spPr>
          <a:xfrm>
            <a:off x="4217219" y="32766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09800" y="132375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45" name="Oval 44"/>
          <p:cNvSpPr/>
          <p:nvPr/>
        </p:nvSpPr>
        <p:spPr>
          <a:xfrm>
            <a:off x="355659" y="27051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181127" y="38862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25091" y="132375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8" name="Oval 47"/>
          <p:cNvSpPr/>
          <p:nvPr/>
        </p:nvSpPr>
        <p:spPr>
          <a:xfrm>
            <a:off x="364077" y="4499659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15691" y="133095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50" name="Oval 49"/>
          <p:cNvSpPr/>
          <p:nvPr/>
        </p:nvSpPr>
        <p:spPr>
          <a:xfrm>
            <a:off x="2181126" y="51054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410200" y="133095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1191104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6945" y="61586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4242473" y="57150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49291" y="133095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39000" y="1191104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0672" y="627743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67600" y="12954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54" name="Oval 53"/>
          <p:cNvSpPr/>
          <p:nvPr/>
        </p:nvSpPr>
        <p:spPr>
          <a:xfrm>
            <a:off x="6172200" y="63246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42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85800" y="2209800"/>
            <a:ext cx="6553199" cy="2057400"/>
          </a:xfrm>
          <a:prstGeom prst="wedgeRoundRectCallout">
            <a:avLst>
              <a:gd name="adj1" fmla="val 47917"/>
              <a:gd name="adj2" fmla="val 11813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38200" y="24384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Các đô thị đông dân nhất ở châu Á: Tô-ky-ô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Đê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-li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Thượng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),…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phân bố dân cư. Các đô thị lớn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32084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080815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613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 EM CÓ BIẾT?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684" y="228600"/>
            <a:ext cx="1097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 6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295400"/>
            <a:ext cx="5846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bậc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2020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có dân số đông nhất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Trung Quốc với 1,4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tỉ người,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1,39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có dân số đứng thứ 15</a:t>
            </a:r>
            <a:r>
              <a:rPr lang="en-US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thế giới với 97,6 triệu người.</a:t>
            </a:r>
          </a:p>
        </p:txBody>
      </p:sp>
      <p:pic>
        <p:nvPicPr>
          <p:cNvPr id="20" name="Picture 2" descr="Chính sách dân số của Trung Quốc nhằm ứng phó với già hóa dân số | Tạp chí  Quản lý nhà nước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" y="3733800"/>
            <a:ext cx="5808719" cy="2799255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19375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1937504"/>
          </a:xfrm>
          <a:prstGeom prst="cloudCallout">
            <a:avLst>
              <a:gd name="adj1" fmla="val -19993"/>
              <a:gd name="adj2" fmla="val 870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38571"/>
            <a:ext cx="34397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4538" y="1810941"/>
            <a:ext cx="428466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- Tỉ lệ dân số châu Á trong tổng số dân thế giới = 46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x 100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7794,8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59,5%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- Nhận xét: Châu Á có dân số đông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, chiếm hơn 1 nửa số dân của thế giới (59,5% năm 2020).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58889"/>
              </p:ext>
            </p:extLst>
          </p:nvPr>
        </p:nvGraphicFramePr>
        <p:xfrm>
          <a:off x="1862106" y="4800600"/>
          <a:ext cx="499589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Châu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lục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Số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dân</a:t>
                      </a:r>
                      <a:endParaRPr lang="en-US" sz="2000" baseline="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triệu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Mật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dân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số</a:t>
                      </a:r>
                      <a:endParaRPr lang="en-US" sz="2000" baseline="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(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/km</a:t>
                      </a:r>
                      <a:r>
                        <a:rPr lang="en-US" sz="2000" baseline="30000" dirty="0"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Châu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Á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</a:rPr>
                        <a:t>4641,1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Thế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giới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</a:rPr>
                        <a:t>7794,8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52600" y="4114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ambria" pitchFamily="18" charset="0"/>
                <a:ea typeface="Cambria" pitchFamily="18" charset="0"/>
              </a:rPr>
              <a:t>Bảng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1. SỐ DÂN, MẬT ĐỘ DÂN SỐ CỦA </a:t>
            </a:r>
          </a:p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CHÂU Á VÀ THẾ GIỚI NĂM 2020</a:t>
            </a:r>
          </a:p>
        </p:txBody>
      </p:sp>
    </p:spTree>
    <p:extLst>
      <p:ext uri="{BB962C8B-B14F-4D97-AF65-F5344CB8AC3E}">
        <p14:creationId xmlns:p14="http://schemas.microsoft.com/office/powerpoint/2010/main" val="2787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19375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1937504"/>
          </a:xfrm>
          <a:prstGeom prst="cloudCallout">
            <a:avLst>
              <a:gd name="adj1" fmla="val -19993"/>
              <a:gd name="adj2" fmla="val 870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38571"/>
            <a:ext cx="34397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và cho biết số dân và mật độ dân số của Thành phố Hồ Chí Minh, Hà Nội.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54538" y="1810941"/>
            <a:ext cx="428466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- Năm 2020, dân số của Hà Nội là 8,24 triệu người, mật độ dân số là 2455 người/km</a:t>
            </a:r>
            <a:r>
              <a:rPr lang="vi-VN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- Năm 2020, dân số của TP. Hồ Chí Minh là 9,23 triệu người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mật độ dân số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4476 người/km</a:t>
            </a:r>
            <a:r>
              <a:rPr lang="vi-VN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Travelport: Ho Chi Minh City and Ha Noi are destinations in Southeast Asia  to visit in 2022 - Vietnam National Administration of Touris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17" y="3931307"/>
            <a:ext cx="4452583" cy="2544467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ĐẶC ĐIỂM DÂN CƯ, XÃ HỘI </a:t>
            </a:r>
            <a:b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CHÂU Á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6: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20" y="1038828"/>
            <a:ext cx="2490480" cy="257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52996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40804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7850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3335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ĐẶC ĐIỂM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DÂN CƯ XÃ HỘI 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CHÂU Á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2992276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DÂN CƯ, TÔN GIÁO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2709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SỰ PHÂN BỐ DÂN CƯ. CÁC ĐÔ THỊ LỚN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54901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4277632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8850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41804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298880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2709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5399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54901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12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5045"/>
              <a:gd name="adj2" fmla="val 9127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447800"/>
            <a:ext cx="3363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%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600200"/>
            <a:ext cx="434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  <a:ea typeface="Cambria" pitchFamily="18" charset="0"/>
              </a:rPr>
              <a:t>- 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Năm 2020, dân số châu Á </a:t>
            </a:r>
            <a:r>
              <a:rPr lang="en-US" sz="2200" dirty="0" err="1">
                <a:latin typeface="Cambria" pitchFamily="18" charset="0"/>
                <a:ea typeface="Cambria" pitchFamily="18" charset="0"/>
              </a:rPr>
              <a:t>là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        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4641,1 triệu người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2200" dirty="0">
                <a:latin typeface="Cambria" pitchFamily="18" charset="0"/>
                <a:ea typeface="Cambria" pitchFamily="18" charset="0"/>
              </a:rPr>
              <a:t>- C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hiếm hơn 59,5%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  <a:ea typeface="Cambria" pitchFamily="18" charset="0"/>
              </a:rPr>
              <a:t>số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  <a:ea typeface="Cambria" pitchFamily="18" charset="0"/>
              </a:rPr>
              <a:t>thế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  <a:ea typeface="Cambria" pitchFamily="18" charset="0"/>
              </a:rPr>
              <a:t>giới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 (4641,1 x 100 : 7794,8 = 59,5%)</a:t>
            </a:r>
            <a:endParaRPr lang="vi-VN" sz="2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tôn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giáo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72896"/>
              </p:ext>
            </p:extLst>
          </p:nvPr>
        </p:nvGraphicFramePr>
        <p:xfrm>
          <a:off x="1862106" y="4648200"/>
          <a:ext cx="499589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Châu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lục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Số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dân</a:t>
                      </a:r>
                      <a:endParaRPr lang="en-US" sz="2000" baseline="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triệu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Mật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dân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số</a:t>
                      </a:r>
                      <a:endParaRPr lang="en-US" sz="2000" baseline="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(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/km</a:t>
                      </a:r>
                      <a:r>
                        <a:rPr lang="en-US" sz="2000" baseline="30000" dirty="0"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Châu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Á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</a:rPr>
                        <a:t>4641,1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itchFamily="18" charset="0"/>
                          <a:ea typeface="Cambria" pitchFamily="18" charset="0"/>
                        </a:rPr>
                        <a:t>Thế</a:t>
                      </a:r>
                      <a:r>
                        <a:rPr lang="en-US" sz="20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Cambria" pitchFamily="18" charset="0"/>
                          <a:ea typeface="Cambria" pitchFamily="18" charset="0"/>
                        </a:rPr>
                        <a:t>giới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</a:rPr>
                        <a:t>7794,8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52600" y="39624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ambria" pitchFamily="18" charset="0"/>
                <a:ea typeface="Cambria" pitchFamily="18" charset="0"/>
              </a:rPr>
              <a:t>Bảng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1. SỐ DÂN, MẬT ĐỘ DÂN SỐ CỦA </a:t>
            </a:r>
          </a:p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CHÂU Á VÀ THẾ GIỚI NĂM 2020</a:t>
            </a:r>
          </a:p>
        </p:txBody>
      </p:sp>
    </p:spTree>
    <p:extLst>
      <p:ext uri="{BB962C8B-B14F-4D97-AF65-F5344CB8AC3E}">
        <p14:creationId xmlns:p14="http://schemas.microsoft.com/office/powerpoint/2010/main" val="39835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5045"/>
              <a:gd name="adj2" fmla="val 9127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686342"/>
            <a:ext cx="33635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 cấu dân số theo tuổi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châu Á</a:t>
            </a:r>
            <a:endParaRPr lang="en-US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năm 2020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447800"/>
            <a:ext cx="434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Cơ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cấu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số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theo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tuổi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ở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châu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Á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sự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chênh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lệch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cao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nhất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là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độ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tuổi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từ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15 – 64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tuổi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chiếm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67,7%,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tiếp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đến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là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độ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tuổi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0 – 14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tuổi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chiếm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23,5%,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thấp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nhất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là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độ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tuổi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65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tuổi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trở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lên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chiếm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8,8% =&gt;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châu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Á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cơ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cấu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số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trẻ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  <a:endParaRPr lang="vi-VN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tôn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giáo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536745"/>
              </p:ext>
            </p:extLst>
          </p:nvPr>
        </p:nvGraphicFramePr>
        <p:xfrm>
          <a:off x="1823085" y="3614466"/>
          <a:ext cx="5193030" cy="271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0" y="6059269"/>
            <a:ext cx="458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ambria" pitchFamily="18" charset="0"/>
                <a:ea typeface="Cambria" pitchFamily="18" charset="0"/>
              </a:rPr>
              <a:t>Biểu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đồ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thể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hiện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cơ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cấu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dân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số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theo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tuổi</a:t>
            </a:r>
            <a:endParaRPr lang="en-US" b="1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 ở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châu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Á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năm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596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  <p:bldGraphic spid="27" grpId="0">
        <p:bldAsOne/>
      </p:bldGraphic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5045"/>
              <a:gd name="adj2" fmla="val 9127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519297"/>
            <a:ext cx="3363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ân số đông ảnh hưởng như thế nào đến phát triển kinh tế xã hội châu Á.</a:t>
            </a:r>
          </a:p>
          <a:p>
            <a:pPr algn="ctr"/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524000"/>
            <a:ext cx="4343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itchFamily="18" charset="0"/>
                <a:ea typeface="Cambria" pitchFamily="18" charset="0"/>
              </a:rPr>
              <a:t>- Thuận lợi: lao động dồi dào, thị trường tiêu thụ rộng lớn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.</a:t>
            </a:r>
            <a:endParaRPr lang="vi-VN" sz="22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vi-VN" sz="2200" dirty="0">
                <a:latin typeface="Cambria" pitchFamily="18" charset="0"/>
                <a:ea typeface="Cambria" pitchFamily="18" charset="0"/>
              </a:rPr>
              <a:t>- Khó khăn: thất nghiệp, thiếu việc làm, ùn tắt giao thông, tệ nạn xã hội, ô nhiễm môi trường…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tôn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giáo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77833"/>
            <a:ext cx="2286000" cy="234569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Bảo hiểm thất nghiệp nhận qua tài khoản ATM được không 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3962400"/>
            <a:ext cx="2379663" cy="2361125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5045"/>
              <a:gd name="adj2" fmla="val 9127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663005"/>
            <a:ext cx="33635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 sao tỉ lệ gia tăng tự nhiên châu Á có xu hướng giảm?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63074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itchFamily="18" charset="0"/>
                <a:ea typeface="Cambria" pitchFamily="18" charset="0"/>
              </a:rPr>
              <a:t>Nhờ thực hiện tốt chính sách dân số,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kế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hoạch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hóa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gia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đình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gia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đình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chỉ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nên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1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hoặc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2 con)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tôn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giáo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276600" cy="2819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9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5045"/>
              <a:gd name="adj2" fmla="val 9127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600200"/>
            <a:ext cx="336351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châu Á thuộc các chủng tộc nào?</a:t>
            </a:r>
          </a:p>
          <a:p>
            <a:pPr algn="ctr"/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677650"/>
            <a:ext cx="434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itchFamily="18" charset="0"/>
                <a:ea typeface="Cambria" pitchFamily="18" charset="0"/>
              </a:rPr>
              <a:t>Cư dân thuộc nhiều chủng tộc:</a:t>
            </a:r>
            <a:endParaRPr lang="en-US" sz="2200" dirty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200" dirty="0">
                <a:latin typeface="Cambria" pitchFamily="18" charset="0"/>
                <a:ea typeface="Cambria" pitchFamily="18" charset="0"/>
              </a:rPr>
              <a:t>Môn-gô-lô-it</a:t>
            </a:r>
            <a:endParaRPr lang="en-US" sz="2200" dirty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200" dirty="0">
                <a:latin typeface="Cambria" pitchFamily="18" charset="0"/>
                <a:ea typeface="Cambria" pitchFamily="18" charset="0"/>
              </a:rPr>
              <a:t>Ơ-rô-pê-ô-it</a:t>
            </a:r>
            <a:endParaRPr lang="en-US" sz="2200" dirty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200" dirty="0">
                <a:latin typeface="Cambria" pitchFamily="18" charset="0"/>
                <a:ea typeface="Cambria" pitchFamily="18" charset="0"/>
              </a:rPr>
              <a:t>Ô-xtra-lô-it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tôn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giáo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Đặc điểm hình thái bên ngoài của các chủng tộc trên thế giới?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54" y="3810000"/>
            <a:ext cx="4734046" cy="2670928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2152</Words>
  <Application>Microsoft Office PowerPoint</Application>
  <PresentationFormat>On-screen Show (4:3)</PresentationFormat>
  <Paragraphs>247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ĐẶC ĐIỂM DÂN CƯ, XÃ HỘI  CHÂU 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Administrator</cp:lastModifiedBy>
  <cp:revision>168</cp:revision>
  <dcterms:created xsi:type="dcterms:W3CDTF">2016-02-15T14:28:12Z</dcterms:created>
  <dcterms:modified xsi:type="dcterms:W3CDTF">2023-11-13T23:55:16Z</dcterms:modified>
</cp:coreProperties>
</file>