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950" r:id="rId3"/>
    <p:sldId id="267" r:id="rId4"/>
    <p:sldId id="269" r:id="rId5"/>
    <p:sldId id="563" r:id="rId6"/>
    <p:sldId id="870" r:id="rId7"/>
    <p:sldId id="979" r:id="rId8"/>
    <p:sldId id="980" r:id="rId9"/>
    <p:sldId id="981" r:id="rId10"/>
    <p:sldId id="838" r:id="rId11"/>
    <p:sldId id="451" r:id="rId12"/>
    <p:sldId id="1023" r:id="rId13"/>
    <p:sldId id="955" r:id="rId14"/>
    <p:sldId id="954" r:id="rId15"/>
    <p:sldId id="1024" r:id="rId16"/>
    <p:sldId id="1025" r:id="rId17"/>
    <p:sldId id="956" r:id="rId18"/>
    <p:sldId id="1026" r:id="rId19"/>
    <p:sldId id="1028" r:id="rId20"/>
    <p:sldId id="1029" r:id="rId21"/>
    <p:sldId id="1031" r:id="rId22"/>
    <p:sldId id="1032" r:id="rId23"/>
    <p:sldId id="1033" r:id="rId24"/>
    <p:sldId id="1034" r:id="rId25"/>
    <p:sldId id="1036" r:id="rId26"/>
    <p:sldId id="1037" r:id="rId27"/>
    <p:sldId id="1038" r:id="rId28"/>
    <p:sldId id="1039" r:id="rId29"/>
    <p:sldId id="1030" r:id="rId30"/>
    <p:sldId id="1040" r:id="rId31"/>
    <p:sldId id="1042" r:id="rId32"/>
    <p:sldId id="1045" r:id="rId33"/>
    <p:sldId id="561" r:id="rId34"/>
    <p:sldId id="951" r:id="rId35"/>
    <p:sldId id="853" r:id="rId36"/>
    <p:sldId id="967" r:id="rId37"/>
    <p:sldId id="1046" r:id="rId38"/>
    <p:sldId id="1047" r:id="rId39"/>
    <p:sldId id="1048" r:id="rId40"/>
    <p:sldId id="1049" r:id="rId41"/>
    <p:sldId id="1050" r:id="rId42"/>
    <p:sldId id="1051" r:id="rId43"/>
    <p:sldId id="1052" r:id="rId44"/>
    <p:sldId id="1055" r:id="rId45"/>
    <p:sldId id="1057" r:id="rId46"/>
    <p:sldId id="1058" r:id="rId47"/>
    <p:sldId id="559" r:id="rId48"/>
    <p:sldId id="947" r:id="rId49"/>
    <p:sldId id="294" r:id="rId50"/>
    <p:sldId id="975" r:id="rId51"/>
    <p:sldId id="978" r:id="rId52"/>
    <p:sldId id="296" r:id="rId53"/>
    <p:sldId id="298" r:id="rId54"/>
    <p:sldId id="299" r:id="rId55"/>
    <p:sldId id="3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7" autoAdjust="0"/>
    <p:restoredTop sz="94660"/>
  </p:normalViewPr>
  <p:slideViewPr>
    <p:cSldViewPr snapToGrid="0">
      <p:cViewPr varScale="1">
        <p:scale>
          <a:sx n="85" d="100"/>
          <a:sy n="85" d="100"/>
        </p:scale>
        <p:origin x="63" y="1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03BCA64D-42FB-4700-940A-FB061E970AC8}"/>
    <pc:docChg chg="modSld">
      <pc:chgData name="Phan Van Rieu (Hugo)" userId="032e726b-b6b7-45df-b0ca-e82fb010a48a" providerId="ADAL" clId="{03BCA64D-42FB-4700-940A-FB061E970AC8}" dt="2024-05-06T13:50:15.128" v="9" actId="20577"/>
      <pc:docMkLst>
        <pc:docMk/>
      </pc:docMkLst>
      <pc:sldChg chg="modSp mod">
        <pc:chgData name="Phan Van Rieu (Hugo)" userId="032e726b-b6b7-45df-b0ca-e82fb010a48a" providerId="ADAL" clId="{03BCA64D-42FB-4700-940A-FB061E970AC8}" dt="2024-05-06T13:50:15.128" v="9" actId="20577"/>
        <pc:sldMkLst>
          <pc:docMk/>
          <pc:sldMk cId="3407293652" sldId="267"/>
        </pc:sldMkLst>
        <pc:spChg chg="mod">
          <ac:chgData name="Phan Van Rieu (Hugo)" userId="032e726b-b6b7-45df-b0ca-e82fb010a48a" providerId="ADAL" clId="{03BCA64D-42FB-4700-940A-FB061E970AC8}" dt="2024-05-06T13:50:15.128" v="9" actId="20577"/>
          <ac:spMkLst>
            <pc:docMk/>
            <pc:sldMk cId="3407293652" sldId="267"/>
            <ac:spMk id="3" creationId="{00000000-0000-0000-0000-000000000000}"/>
          </ac:spMkLst>
        </pc:spChg>
      </pc:sldChg>
    </pc:docChg>
  </pc:docChgLst>
  <pc:docChgLst>
    <pc:chgData name="Phan Van Rieu (Hugo)" userId="032e726b-b6b7-45df-b0ca-e82fb010a48a" providerId="ADAL" clId="{7D369C3B-312E-4BB5-8370-225A06FAC5F7}"/>
    <pc:docChg chg="modSld">
      <pc:chgData name="Phan Van Rieu (Hugo)" userId="032e726b-b6b7-45df-b0ca-e82fb010a48a" providerId="ADAL" clId="{7D369C3B-312E-4BB5-8370-225A06FAC5F7}" dt="2024-05-27T02:22:33.695" v="1" actId="20577"/>
      <pc:docMkLst>
        <pc:docMk/>
      </pc:docMkLst>
      <pc:sldChg chg="modSp mod">
        <pc:chgData name="Phan Van Rieu (Hugo)" userId="032e726b-b6b7-45df-b0ca-e82fb010a48a" providerId="ADAL" clId="{7D369C3B-312E-4BB5-8370-225A06FAC5F7}" dt="2024-05-27T02:22:33.695" v="1" actId="20577"/>
        <pc:sldMkLst>
          <pc:docMk/>
          <pc:sldMk cId="1872779487" sldId="269"/>
        </pc:sldMkLst>
        <pc:spChg chg="mod">
          <ac:chgData name="Phan Van Rieu (Hugo)" userId="032e726b-b6b7-45df-b0ca-e82fb010a48a" providerId="ADAL" clId="{7D369C3B-312E-4BB5-8370-225A06FAC5F7}" dt="2024-05-27T02:22:33.695" v="1" actId="20577"/>
          <ac:spMkLst>
            <pc:docMk/>
            <pc:sldMk cId="1872779487" sldId="269"/>
            <ac:spMk id="7" creationId="{BA386DE9-345A-400C-B2BB-B32B155C2C38}"/>
          </ac:spMkLst>
        </pc:spChg>
      </pc:sldChg>
    </pc:docChg>
  </pc:docChgLst>
  <pc:docChgLst>
    <pc:chgData name="Phan Van Rieu (Hugo)" userId="032e726b-b6b7-45df-b0ca-e82fb010a48a" providerId="ADAL" clId="{D3B89477-09E2-4B0B-B1B1-2DBB4AFB75B2}"/>
    <pc:docChg chg="modSld">
      <pc:chgData name="Phan Van Rieu (Hugo)" userId="032e726b-b6b7-45df-b0ca-e82fb010a48a" providerId="ADAL" clId="{D3B89477-09E2-4B0B-B1B1-2DBB4AFB75B2}" dt="2024-03-03T10:14:17.237" v="12" actId="1076"/>
      <pc:docMkLst>
        <pc:docMk/>
      </pc:docMkLst>
      <pc:sldChg chg="modSp mod">
        <pc:chgData name="Phan Van Rieu (Hugo)" userId="032e726b-b6b7-45df-b0ca-e82fb010a48a" providerId="ADAL" clId="{D3B89477-09E2-4B0B-B1B1-2DBB4AFB75B2}" dt="2024-03-03T10:10:40.637" v="1" actId="1076"/>
        <pc:sldMkLst>
          <pc:docMk/>
          <pc:sldMk cId="1772680085" sldId="256"/>
        </pc:sldMkLst>
        <pc:spChg chg="mod">
          <ac:chgData name="Phan Van Rieu (Hugo)" userId="032e726b-b6b7-45df-b0ca-e82fb010a48a" providerId="ADAL" clId="{D3B89477-09E2-4B0B-B1B1-2DBB4AFB75B2}" dt="2024-03-03T10:10:40.637" v="1" actId="1076"/>
          <ac:spMkLst>
            <pc:docMk/>
            <pc:sldMk cId="1772680085" sldId="256"/>
            <ac:spMk id="3" creationId="{00000000-0000-0000-0000-000000000000}"/>
          </ac:spMkLst>
        </pc:spChg>
        <pc:picChg chg="mod">
          <ac:chgData name="Phan Van Rieu (Hugo)" userId="032e726b-b6b7-45df-b0ca-e82fb010a48a" providerId="ADAL" clId="{D3B89477-09E2-4B0B-B1B1-2DBB4AFB75B2}" dt="2024-03-03T10:10:33.709" v="0" actId="1076"/>
          <ac:picMkLst>
            <pc:docMk/>
            <pc:sldMk cId="1772680085" sldId="256"/>
            <ac:picMk id="2" creationId="{00000000-0000-0000-0000-000000000000}"/>
          </ac:picMkLst>
        </pc:picChg>
      </pc:sldChg>
      <pc:sldChg chg="modSp mod">
        <pc:chgData name="Phan Van Rieu (Hugo)" userId="032e726b-b6b7-45df-b0ca-e82fb010a48a" providerId="ADAL" clId="{D3B89477-09E2-4B0B-B1B1-2DBB4AFB75B2}" dt="2024-03-03T10:10:59.123" v="2" actId="1076"/>
        <pc:sldMkLst>
          <pc:docMk/>
          <pc:sldMk cId="1872779487" sldId="269"/>
        </pc:sldMkLst>
        <pc:picChg chg="mod">
          <ac:chgData name="Phan Van Rieu (Hugo)" userId="032e726b-b6b7-45df-b0ca-e82fb010a48a" providerId="ADAL" clId="{D3B89477-09E2-4B0B-B1B1-2DBB4AFB75B2}" dt="2024-03-03T10:10:59.123" v="2" actId="1076"/>
          <ac:picMkLst>
            <pc:docMk/>
            <pc:sldMk cId="1872779487" sldId="269"/>
            <ac:picMk id="2" creationId="{00000000-0000-0000-0000-000000000000}"/>
          </ac:picMkLst>
        </pc:picChg>
      </pc:sldChg>
      <pc:sldChg chg="modSp mod">
        <pc:chgData name="Phan Van Rieu (Hugo)" userId="032e726b-b6b7-45df-b0ca-e82fb010a48a" providerId="ADAL" clId="{D3B89477-09E2-4B0B-B1B1-2DBB4AFB75B2}" dt="2024-03-03T10:12:09.493" v="3" actId="1076"/>
        <pc:sldMkLst>
          <pc:docMk/>
          <pc:sldMk cId="4281839752" sldId="919"/>
        </pc:sldMkLst>
        <pc:spChg chg="mod">
          <ac:chgData name="Phan Van Rieu (Hugo)" userId="032e726b-b6b7-45df-b0ca-e82fb010a48a" providerId="ADAL" clId="{D3B89477-09E2-4B0B-B1B1-2DBB4AFB75B2}" dt="2024-03-03T10:12:09.493" v="3" actId="1076"/>
          <ac:spMkLst>
            <pc:docMk/>
            <pc:sldMk cId="4281839752" sldId="919"/>
            <ac:spMk id="4" creationId="{50AFA67B-091C-DADB-18C7-6B9C63B83DB4}"/>
          </ac:spMkLst>
        </pc:spChg>
      </pc:sldChg>
      <pc:sldChg chg="modSp mod">
        <pc:chgData name="Phan Van Rieu (Hugo)" userId="032e726b-b6b7-45df-b0ca-e82fb010a48a" providerId="ADAL" clId="{D3B89477-09E2-4B0B-B1B1-2DBB4AFB75B2}" dt="2024-03-03T10:12:46.564" v="6" actId="1076"/>
        <pc:sldMkLst>
          <pc:docMk/>
          <pc:sldMk cId="4061339898" sldId="924"/>
        </pc:sldMkLst>
        <pc:spChg chg="mod">
          <ac:chgData name="Phan Van Rieu (Hugo)" userId="032e726b-b6b7-45df-b0ca-e82fb010a48a" providerId="ADAL" clId="{D3B89477-09E2-4B0B-B1B1-2DBB4AFB75B2}" dt="2024-03-03T10:12:46.564" v="6" actId="1076"/>
          <ac:spMkLst>
            <pc:docMk/>
            <pc:sldMk cId="4061339898" sldId="924"/>
            <ac:spMk id="4" creationId="{EA375552-8EA8-F5A9-C4F3-0686B0DFFF79}"/>
          </ac:spMkLst>
        </pc:spChg>
      </pc:sldChg>
      <pc:sldChg chg="modSp mod">
        <pc:chgData name="Phan Van Rieu (Hugo)" userId="032e726b-b6b7-45df-b0ca-e82fb010a48a" providerId="ADAL" clId="{D3B89477-09E2-4B0B-B1B1-2DBB4AFB75B2}" dt="2024-03-03T10:12:51.985" v="7" actId="20577"/>
        <pc:sldMkLst>
          <pc:docMk/>
          <pc:sldMk cId="2524416479" sldId="926"/>
        </pc:sldMkLst>
        <pc:spChg chg="mod">
          <ac:chgData name="Phan Van Rieu (Hugo)" userId="032e726b-b6b7-45df-b0ca-e82fb010a48a" providerId="ADAL" clId="{D3B89477-09E2-4B0B-B1B1-2DBB4AFB75B2}" dt="2024-03-03T10:12:51.985" v="7" actId="20577"/>
          <ac:spMkLst>
            <pc:docMk/>
            <pc:sldMk cId="2524416479" sldId="926"/>
            <ac:spMk id="4" creationId="{EF984682-899F-3864-ABA2-C8F9BE906790}"/>
          </ac:spMkLst>
        </pc:spChg>
      </pc:sldChg>
      <pc:sldChg chg="modSp mod">
        <pc:chgData name="Phan Van Rieu (Hugo)" userId="032e726b-b6b7-45df-b0ca-e82fb010a48a" providerId="ADAL" clId="{D3B89477-09E2-4B0B-B1B1-2DBB4AFB75B2}" dt="2024-03-03T10:13:25.025" v="8" actId="255"/>
        <pc:sldMkLst>
          <pc:docMk/>
          <pc:sldMk cId="1980843074" sldId="932"/>
        </pc:sldMkLst>
        <pc:spChg chg="mod">
          <ac:chgData name="Phan Van Rieu (Hugo)" userId="032e726b-b6b7-45df-b0ca-e82fb010a48a" providerId="ADAL" clId="{D3B89477-09E2-4B0B-B1B1-2DBB4AFB75B2}" dt="2024-03-03T10:13:25.025" v="8" actId="255"/>
          <ac:spMkLst>
            <pc:docMk/>
            <pc:sldMk cId="1980843074" sldId="932"/>
            <ac:spMk id="5" creationId="{CF577A22-AB38-33FB-7C82-F38B4A610E6E}"/>
          </ac:spMkLst>
        </pc:spChg>
      </pc:sldChg>
      <pc:sldChg chg="modSp mod">
        <pc:chgData name="Phan Van Rieu (Hugo)" userId="032e726b-b6b7-45df-b0ca-e82fb010a48a" providerId="ADAL" clId="{D3B89477-09E2-4B0B-B1B1-2DBB4AFB75B2}" dt="2024-03-03T10:13:47.665" v="10" actId="1076"/>
        <pc:sldMkLst>
          <pc:docMk/>
          <pc:sldMk cId="2852825023" sldId="937"/>
        </pc:sldMkLst>
        <pc:spChg chg="mod">
          <ac:chgData name="Phan Van Rieu (Hugo)" userId="032e726b-b6b7-45df-b0ca-e82fb010a48a" providerId="ADAL" clId="{D3B89477-09E2-4B0B-B1B1-2DBB4AFB75B2}" dt="2024-03-03T10:13:44.043" v="9" actId="20577"/>
          <ac:spMkLst>
            <pc:docMk/>
            <pc:sldMk cId="2852825023" sldId="937"/>
            <ac:spMk id="5" creationId="{1B2ECF64-44AA-C7AA-10C2-14BB427022BF}"/>
          </ac:spMkLst>
        </pc:spChg>
        <pc:picChg chg="mod">
          <ac:chgData name="Phan Van Rieu (Hugo)" userId="032e726b-b6b7-45df-b0ca-e82fb010a48a" providerId="ADAL" clId="{D3B89477-09E2-4B0B-B1B1-2DBB4AFB75B2}" dt="2024-03-03T10:13:47.665" v="10" actId="1076"/>
          <ac:picMkLst>
            <pc:docMk/>
            <pc:sldMk cId="2852825023" sldId="937"/>
            <ac:picMk id="7" creationId="{C6F7899A-A92B-CA6E-34BD-22A01058E7DC}"/>
          </ac:picMkLst>
        </pc:picChg>
      </pc:sldChg>
      <pc:sldChg chg="modSp mod">
        <pc:chgData name="Phan Van Rieu (Hugo)" userId="032e726b-b6b7-45df-b0ca-e82fb010a48a" providerId="ADAL" clId="{D3B89477-09E2-4B0B-B1B1-2DBB4AFB75B2}" dt="2024-03-03T10:14:14.058" v="11" actId="1076"/>
        <pc:sldMkLst>
          <pc:docMk/>
          <pc:sldMk cId="1512098263" sldId="941"/>
        </pc:sldMkLst>
        <pc:picChg chg="mod">
          <ac:chgData name="Phan Van Rieu (Hugo)" userId="032e726b-b6b7-45df-b0ca-e82fb010a48a" providerId="ADAL" clId="{D3B89477-09E2-4B0B-B1B1-2DBB4AFB75B2}" dt="2024-03-03T10:14:14.058" v="11" actId="1076"/>
          <ac:picMkLst>
            <pc:docMk/>
            <pc:sldMk cId="1512098263" sldId="941"/>
            <ac:picMk id="5" creationId="{5B822552-12C5-4910-4E62-3E439BD21AB8}"/>
          </ac:picMkLst>
        </pc:picChg>
      </pc:sldChg>
      <pc:sldChg chg="modSp mod">
        <pc:chgData name="Phan Van Rieu (Hugo)" userId="032e726b-b6b7-45df-b0ca-e82fb010a48a" providerId="ADAL" clId="{D3B89477-09E2-4B0B-B1B1-2DBB4AFB75B2}" dt="2024-03-03T10:14:17.237" v="12" actId="1076"/>
        <pc:sldMkLst>
          <pc:docMk/>
          <pc:sldMk cId="84535373" sldId="943"/>
        </pc:sldMkLst>
        <pc:picChg chg="mod">
          <ac:chgData name="Phan Van Rieu (Hugo)" userId="032e726b-b6b7-45df-b0ca-e82fb010a48a" providerId="ADAL" clId="{D3B89477-09E2-4B0B-B1B1-2DBB4AFB75B2}" dt="2024-03-03T10:14:17.237" v="12" actId="1076"/>
          <ac:picMkLst>
            <pc:docMk/>
            <pc:sldMk cId="84535373" sldId="943"/>
            <ac:picMk id="5" creationId="{6C113CF6-9EA7-3D47-E146-A8E72038446A}"/>
          </ac:picMkLst>
        </pc:picChg>
      </pc:sldChg>
    </pc:docChg>
  </pc:docChgLst>
  <pc:docChgLst>
    <pc:chgData name="Phan Van Rieu (Hugo)" userId="032e726b-b6b7-45df-b0ca-e82fb010a48a" providerId="ADAL" clId="{0A8DB08E-46E6-44D7-9A9A-FE8FE04BBB91}"/>
    <pc:docChg chg="custSel addSld delSld modSld">
      <pc:chgData name="Phan Van Rieu (Hugo)" userId="032e726b-b6b7-45df-b0ca-e82fb010a48a" providerId="ADAL" clId="{0A8DB08E-46E6-44D7-9A9A-FE8FE04BBB91}" dt="2024-04-20T09:01:58.656" v="11" actId="1076"/>
      <pc:docMkLst>
        <pc:docMk/>
      </pc:docMkLst>
      <pc:sldChg chg="addSp delSp modSp mod">
        <pc:chgData name="Phan Van Rieu (Hugo)" userId="032e726b-b6b7-45df-b0ca-e82fb010a48a" providerId="ADAL" clId="{0A8DB08E-46E6-44D7-9A9A-FE8FE04BBB91}" dt="2024-04-20T09:01:58.656" v="11" actId="1076"/>
        <pc:sldMkLst>
          <pc:docMk/>
          <pc:sldMk cId="2855552533" sldId="295"/>
        </pc:sldMkLst>
        <pc:picChg chg="del">
          <ac:chgData name="Phan Van Rieu (Hugo)" userId="032e726b-b6b7-45df-b0ca-e82fb010a48a" providerId="ADAL" clId="{0A8DB08E-46E6-44D7-9A9A-FE8FE04BBB91}" dt="2024-04-20T09:01:16.082" v="8" actId="478"/>
          <ac:picMkLst>
            <pc:docMk/>
            <pc:sldMk cId="2855552533" sldId="295"/>
            <ac:picMk id="2" creationId="{10F1EE8F-2D67-7D3D-C730-4739A156AA3A}"/>
          </ac:picMkLst>
        </pc:picChg>
        <pc:picChg chg="add mod">
          <ac:chgData name="Phan Van Rieu (Hugo)" userId="032e726b-b6b7-45df-b0ca-e82fb010a48a" providerId="ADAL" clId="{0A8DB08E-46E6-44D7-9A9A-FE8FE04BBB91}" dt="2024-04-20T09:01:58.656" v="11" actId="1076"/>
          <ac:picMkLst>
            <pc:docMk/>
            <pc:sldMk cId="2855552533" sldId="295"/>
            <ac:picMk id="5" creationId="{0E223585-C26B-4B5B-B3F4-BBFDB7C69D62}"/>
          </ac:picMkLst>
        </pc:picChg>
      </pc:sldChg>
      <pc:sldChg chg="del">
        <pc:chgData name="Phan Van Rieu (Hugo)" userId="032e726b-b6b7-45df-b0ca-e82fb010a48a" providerId="ADAL" clId="{0A8DB08E-46E6-44D7-9A9A-FE8FE04BBB91}" dt="2024-04-20T08:59:46.773" v="0" actId="2696"/>
        <pc:sldMkLst>
          <pc:docMk/>
          <pc:sldMk cId="1950052456" sldId="944"/>
        </pc:sldMkLst>
      </pc:sldChg>
      <pc:sldChg chg="modSp add mod">
        <pc:chgData name="Phan Van Rieu (Hugo)" userId="032e726b-b6b7-45df-b0ca-e82fb010a48a" providerId="ADAL" clId="{0A8DB08E-46E6-44D7-9A9A-FE8FE04BBB91}" dt="2024-04-20T09:00:50.444" v="7" actId="14100"/>
        <pc:sldMkLst>
          <pc:docMk/>
          <pc:sldMk cId="2008268458" sldId="944"/>
        </pc:sldMkLst>
        <pc:spChg chg="mod">
          <ac:chgData name="Phan Van Rieu (Hugo)" userId="032e726b-b6b7-45df-b0ca-e82fb010a48a" providerId="ADAL" clId="{0A8DB08E-46E6-44D7-9A9A-FE8FE04BBB91}" dt="2024-04-20T09:00:50.444" v="7" actId="14100"/>
          <ac:spMkLst>
            <pc:docMk/>
            <pc:sldMk cId="2008268458" sldId="944"/>
            <ac:spMk id="6" creationId="{E5FDFF66-0664-C690-87DE-BCC17F58806F}"/>
          </ac:spMkLst>
        </pc:spChg>
      </pc:sldChg>
      <pc:sldChg chg="del">
        <pc:chgData name="Phan Van Rieu (Hugo)" userId="032e726b-b6b7-45df-b0ca-e82fb010a48a" providerId="ADAL" clId="{0A8DB08E-46E6-44D7-9A9A-FE8FE04BBB91}" dt="2024-04-20T08:59:46.773" v="0" actId="2696"/>
        <pc:sldMkLst>
          <pc:docMk/>
          <pc:sldMk cId="818646469" sldId="945"/>
        </pc:sldMkLst>
      </pc:sldChg>
      <pc:sldChg chg="add">
        <pc:chgData name="Phan Van Rieu (Hugo)" userId="032e726b-b6b7-45df-b0ca-e82fb010a48a" providerId="ADAL" clId="{0A8DB08E-46E6-44D7-9A9A-FE8FE04BBB91}" dt="2024-04-20T08:59:51.472" v="1"/>
        <pc:sldMkLst>
          <pc:docMk/>
          <pc:sldMk cId="1682979288" sldId="9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814816" y="71082"/>
            <a:ext cx="321241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Speaking &amp;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24420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2: Life in the past</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3" name="TextBox 2"/>
          <p:cNvSpPr txBox="1"/>
          <p:nvPr/>
        </p:nvSpPr>
        <p:spPr>
          <a:xfrm>
            <a:off x="5654350" y="3424335"/>
            <a:ext cx="6064898" cy="1569660"/>
          </a:xfrm>
          <a:prstGeom prst="rect">
            <a:avLst/>
          </a:prstGeom>
          <a:noFill/>
        </p:spPr>
        <p:txBody>
          <a:bodyPr wrap="square" rtlCol="0">
            <a:spAutoFit/>
          </a:bodyPr>
          <a:lstStyle/>
          <a:p>
            <a:pPr lvl="0" algn="ctr"/>
            <a:r>
              <a:rPr lang="en-US" sz="3200" b="1" dirty="0">
                <a:solidFill>
                  <a:srgbClr val="0070C0"/>
                </a:solidFill>
                <a:latin typeface="Calibri" panose="020F0502020204030204" pitchFamily="34" charset="0"/>
                <a:cs typeface="Calibri" panose="020F0502020204030204" pitchFamily="34" charset="0"/>
              </a:rPr>
              <a:t>Unit 2: Life in the past</a:t>
            </a:r>
          </a:p>
          <a:p>
            <a:pPr lvl="0" algn="ctr"/>
            <a:r>
              <a:rPr lang="en-US" sz="3200" b="1" dirty="0">
                <a:solidFill>
                  <a:srgbClr val="00B050"/>
                </a:solidFill>
                <a:latin typeface="Calibri" panose="020F0502020204030204" pitchFamily="34" charset="0"/>
                <a:cs typeface="Calibri" panose="020F0502020204030204" pitchFamily="34" charset="0"/>
              </a:rPr>
              <a:t>Lesson 3.2: Speaking &amp; Writing </a:t>
            </a:r>
            <a:endParaRPr lang="en-US" sz="3200" dirty="0">
              <a:solidFill>
                <a:prstClr val="black"/>
              </a:solidFill>
              <a:latin typeface="Calibri" panose="020F0502020204030204" pitchFamily="34" charset="0"/>
              <a:cs typeface="Calibri" panose="020F0502020204030204" pitchFamily="34" charset="0"/>
            </a:endParaRPr>
          </a:p>
          <a:p>
            <a:pPr lvl="0" algn="ctr"/>
            <a:r>
              <a:rPr lang="en-US" sz="3200" dirty="0">
                <a:solidFill>
                  <a:srgbClr val="FF0000"/>
                </a:solidFill>
                <a:latin typeface="Calibri" panose="020F0502020204030204" pitchFamily="34" charset="0"/>
                <a:cs typeface="Calibri" panose="020F0502020204030204" pitchFamily="34" charset="0"/>
              </a:rPr>
              <a:t>Page 23</a:t>
            </a:r>
          </a:p>
        </p:txBody>
      </p:sp>
    </p:spTree>
    <p:extLst>
      <p:ext uri="{BB962C8B-B14F-4D97-AF65-F5344CB8AC3E}">
        <p14:creationId xmlns:p14="http://schemas.microsoft.com/office/powerpoint/2010/main" val="177268008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80x1050 Wallpaper vintage, pens, writing, paper">
            <a:extLst>
              <a:ext uri="{FF2B5EF4-FFF2-40B4-BE49-F238E27FC236}">
                <a16:creationId xmlns:a16="http://schemas.microsoft.com/office/drawing/2014/main" id="{63F8FE71-0B00-13A1-A0DE-763661CE9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948"/>
            <a:ext cx="12192000" cy="5874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14E5E6-324A-A360-FFAB-994F22101412}"/>
              </a:ext>
            </a:extLst>
          </p:cNvPr>
          <p:cNvSpPr txBox="1"/>
          <p:nvPr/>
        </p:nvSpPr>
        <p:spPr>
          <a:xfrm>
            <a:off x="3424135" y="1347637"/>
            <a:ext cx="5343729" cy="1123712"/>
          </a:xfrm>
          <a:prstGeom prst="roundRect">
            <a:avLst/>
          </a:prstGeom>
          <a:solidFill>
            <a:schemeClr val="tx1">
              <a:alpha val="86276"/>
            </a:schemeClr>
          </a:solidFill>
        </p:spPr>
        <p:txBody>
          <a:bodyPr wrap="square">
            <a:spAutoFit/>
          </a:bodyPr>
          <a:lstStyle/>
          <a:p>
            <a:pPr algn="ctr"/>
            <a:r>
              <a:rPr lang="en-US" sz="6000" b="1" dirty="0">
                <a:solidFill>
                  <a:schemeClr val="bg1"/>
                </a:solidFill>
              </a:rPr>
              <a:t>WRITING</a:t>
            </a:r>
            <a:endParaRPr lang="en-US" sz="6000" dirty="0">
              <a:solidFill>
                <a:schemeClr val="bg1"/>
              </a:solidFill>
            </a:endParaRPr>
          </a:p>
        </p:txBody>
      </p:sp>
    </p:spTree>
    <p:extLst>
      <p:ext uri="{BB962C8B-B14F-4D97-AF65-F5344CB8AC3E}">
        <p14:creationId xmlns:p14="http://schemas.microsoft.com/office/powerpoint/2010/main" val="2856440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a:solidFill>
                  <a:schemeClr val="bg1"/>
                </a:solidFill>
              </a:rPr>
              <a:t>Pre-writing</a:t>
            </a:r>
            <a:endParaRPr lang="en-US" sz="4800" dirty="0">
              <a:solidFill>
                <a:schemeClr val="bg1"/>
              </a:solidFill>
            </a:endParaRPr>
          </a:p>
        </p:txBody>
      </p:sp>
    </p:spTree>
    <p:extLst>
      <p:ext uri="{BB962C8B-B14F-4D97-AF65-F5344CB8AC3E}">
        <p14:creationId xmlns:p14="http://schemas.microsoft.com/office/powerpoint/2010/main" val="1385538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84941F-1287-1D93-2657-A0FBA88946B8}"/>
              </a:ext>
            </a:extLst>
          </p:cNvPr>
          <p:cNvSpPr txBox="1"/>
          <p:nvPr/>
        </p:nvSpPr>
        <p:spPr>
          <a:xfrm>
            <a:off x="7715713" y="1758720"/>
            <a:ext cx="4200363" cy="584775"/>
          </a:xfrm>
          <a:prstGeom prst="rect">
            <a:avLst/>
          </a:prstGeom>
          <a:solidFill>
            <a:schemeClr val="accent5">
              <a:lumMod val="20000"/>
              <a:lumOff val="80000"/>
            </a:schemeClr>
          </a:solidFill>
        </p:spPr>
        <p:txBody>
          <a:bodyPr wrap="square">
            <a:spAutoFit/>
          </a:bodyPr>
          <a:lstStyle/>
          <a:p>
            <a:pPr algn="just"/>
            <a:r>
              <a:rPr lang="en-US" sz="3200" dirty="0">
                <a:latin typeface="Calibri" panose="020F0502020204030204" pitchFamily="34" charset="0"/>
                <a:cs typeface="Calibri" panose="020F0502020204030204" pitchFamily="34" charset="0"/>
              </a:rPr>
              <a:t>A. at a later time</a:t>
            </a:r>
            <a:endParaRPr lang="en-US" sz="3200" b="0" i="0" dirty="0">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2DB7DD3-091C-4A6C-D8B0-51C2817547E8}"/>
              </a:ext>
            </a:extLst>
          </p:cNvPr>
          <p:cNvSpPr txBox="1"/>
          <p:nvPr/>
        </p:nvSpPr>
        <p:spPr>
          <a:xfrm>
            <a:off x="891540" y="477330"/>
            <a:ext cx="10629900" cy="1077218"/>
          </a:xfrm>
          <a:prstGeom prst="rect">
            <a:avLst/>
          </a:prstGeom>
          <a:noFill/>
        </p:spPr>
        <p:txBody>
          <a:bodyPr wrap="square" rtlCol="0">
            <a:spAutoFit/>
          </a:bodyPr>
          <a:lstStyle/>
          <a:p>
            <a:pPr algn="just"/>
            <a:r>
              <a:rPr lang="en-US" sz="3200" b="1" dirty="0">
                <a:solidFill>
                  <a:srgbClr val="0070C0"/>
                </a:solidFill>
              </a:rPr>
              <a:t>Read the sentences and match the </a:t>
            </a:r>
            <a:r>
              <a:rPr lang="en-US" sz="3200" b="1" dirty="0">
                <a:solidFill>
                  <a:srgbClr val="C00000"/>
                </a:solidFill>
              </a:rPr>
              <a:t>“time connectors</a:t>
            </a:r>
            <a:r>
              <a:rPr lang="en-US" sz="3200" b="1" dirty="0">
                <a:solidFill>
                  <a:srgbClr val="0070C0"/>
                </a:solidFill>
              </a:rPr>
              <a:t>” with their meaning</a:t>
            </a:r>
          </a:p>
        </p:txBody>
      </p:sp>
      <p:sp>
        <p:nvSpPr>
          <p:cNvPr id="6" name="TextBox 5">
            <a:extLst>
              <a:ext uri="{FF2B5EF4-FFF2-40B4-BE49-F238E27FC236}">
                <a16:creationId xmlns:a16="http://schemas.microsoft.com/office/drawing/2014/main" id="{3F2F722C-76C2-9AD3-9C38-5BD85556D6FD}"/>
              </a:ext>
            </a:extLst>
          </p:cNvPr>
          <p:cNvSpPr txBox="1"/>
          <p:nvPr/>
        </p:nvSpPr>
        <p:spPr>
          <a:xfrm>
            <a:off x="7715713" y="3057131"/>
            <a:ext cx="4200363" cy="1077218"/>
          </a:xfrm>
          <a:prstGeom prst="rect">
            <a:avLst/>
          </a:prstGeom>
          <a:solidFill>
            <a:schemeClr val="accent5">
              <a:lumMod val="20000"/>
              <a:lumOff val="80000"/>
            </a:schemeClr>
          </a:solidFill>
        </p:spPr>
        <p:txBody>
          <a:bodyPr wrap="square">
            <a:spAutoFit/>
          </a:bodyPr>
          <a:lstStyle/>
          <a:p>
            <a:pPr algn="just"/>
            <a:r>
              <a:rPr lang="en-US" sz="3200" dirty="0">
                <a:latin typeface="Calibri" panose="020F0502020204030204" pitchFamily="34" charset="0"/>
                <a:cs typeface="Calibri" panose="020F0502020204030204" pitchFamily="34" charset="0"/>
              </a:rPr>
              <a:t>B. in the end, after a long time</a:t>
            </a:r>
          </a:p>
        </p:txBody>
      </p:sp>
      <p:sp>
        <p:nvSpPr>
          <p:cNvPr id="16" name="TextBox 15">
            <a:extLst>
              <a:ext uri="{FF2B5EF4-FFF2-40B4-BE49-F238E27FC236}">
                <a16:creationId xmlns:a16="http://schemas.microsoft.com/office/drawing/2014/main" id="{41E4C171-345F-EFD1-BF90-D986A627A1CD}"/>
              </a:ext>
            </a:extLst>
          </p:cNvPr>
          <p:cNvSpPr txBox="1"/>
          <p:nvPr/>
        </p:nvSpPr>
        <p:spPr>
          <a:xfrm>
            <a:off x="275924" y="3057131"/>
            <a:ext cx="6269658" cy="1077218"/>
          </a:xfrm>
          <a:prstGeom prst="rect">
            <a:avLst/>
          </a:prstGeom>
          <a:solidFill>
            <a:schemeClr val="accent4">
              <a:lumMod val="40000"/>
              <a:lumOff val="60000"/>
            </a:schemeClr>
          </a:solidFill>
        </p:spPr>
        <p:txBody>
          <a:bodyPr wrap="square">
            <a:spAutoFit/>
          </a:bodyPr>
          <a:lstStyle/>
          <a:p>
            <a:r>
              <a:rPr lang="en-GB" sz="3200" dirty="0">
                <a:latin typeface="Calibri" panose="020F0502020204030204" pitchFamily="34" charset="0"/>
                <a:cs typeface="Calibri" panose="020F0502020204030204" pitchFamily="34" charset="0"/>
              </a:rPr>
              <a:t>2.He took his family to supper at a restaurant. </a:t>
            </a:r>
            <a:r>
              <a:rPr lang="en-GB" sz="3200" b="1" u="sng" dirty="0">
                <a:solidFill>
                  <a:srgbClr val="0432FF"/>
                </a:solidFill>
                <a:latin typeface="Calibri" panose="020F0502020204030204" pitchFamily="34" charset="0"/>
                <a:cs typeface="Calibri" panose="020F0502020204030204" pitchFamily="34" charset="0"/>
              </a:rPr>
              <a:t>Afterward</a:t>
            </a:r>
            <a:r>
              <a:rPr lang="en-GB" sz="3200" dirty="0">
                <a:latin typeface="Calibri" panose="020F0502020204030204" pitchFamily="34" charset="0"/>
                <a:cs typeface="Calibri" panose="020F0502020204030204" pitchFamily="34" charset="0"/>
              </a:rPr>
              <a:t>, he fell ill.</a:t>
            </a:r>
          </a:p>
        </p:txBody>
      </p:sp>
      <p:sp>
        <p:nvSpPr>
          <p:cNvPr id="17" name="TextBox 16">
            <a:extLst>
              <a:ext uri="{FF2B5EF4-FFF2-40B4-BE49-F238E27FC236}">
                <a16:creationId xmlns:a16="http://schemas.microsoft.com/office/drawing/2014/main" id="{74DEC0D1-7786-938F-E398-53C2D7632F1B}"/>
              </a:ext>
            </a:extLst>
          </p:cNvPr>
          <p:cNvSpPr txBox="1"/>
          <p:nvPr/>
        </p:nvSpPr>
        <p:spPr>
          <a:xfrm>
            <a:off x="275924" y="4318567"/>
            <a:ext cx="6269658" cy="1569660"/>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3.Although she had been ill for a long time, it still came as a shock when she </a:t>
            </a:r>
            <a:r>
              <a:rPr lang="en-GB" sz="3200" b="1" u="sng" dirty="0">
                <a:solidFill>
                  <a:srgbClr val="0432FF"/>
                </a:solidFill>
                <a:latin typeface="Calibri" panose="020F0502020204030204" pitchFamily="34" charset="0"/>
                <a:cs typeface="Calibri" panose="020F0502020204030204" pitchFamily="34" charset="0"/>
              </a:rPr>
              <a:t>eventually</a:t>
            </a:r>
            <a:r>
              <a:rPr lang="en-GB" sz="3200" dirty="0">
                <a:latin typeface="Calibri" panose="020F0502020204030204" pitchFamily="34" charset="0"/>
                <a:cs typeface="Calibri" panose="020F0502020204030204" pitchFamily="34" charset="0"/>
              </a:rPr>
              <a:t> died.</a:t>
            </a:r>
          </a:p>
        </p:txBody>
      </p:sp>
      <p:sp>
        <p:nvSpPr>
          <p:cNvPr id="3" name="TextBox 2">
            <a:extLst>
              <a:ext uri="{FF2B5EF4-FFF2-40B4-BE49-F238E27FC236}">
                <a16:creationId xmlns:a16="http://schemas.microsoft.com/office/drawing/2014/main" id="{CC274404-577F-0CC2-30AF-44FCAF9F32DC}"/>
              </a:ext>
            </a:extLst>
          </p:cNvPr>
          <p:cNvSpPr txBox="1"/>
          <p:nvPr/>
        </p:nvSpPr>
        <p:spPr>
          <a:xfrm>
            <a:off x="7685725" y="4433826"/>
            <a:ext cx="4200363" cy="1569660"/>
          </a:xfrm>
          <a:prstGeom prst="rect">
            <a:avLst/>
          </a:prstGeom>
          <a:solidFill>
            <a:schemeClr val="accent5">
              <a:lumMod val="20000"/>
              <a:lumOff val="80000"/>
            </a:schemeClr>
          </a:solidFill>
        </p:spPr>
        <p:txBody>
          <a:bodyPr wrap="square">
            <a:spAutoFit/>
          </a:bodyPr>
          <a:lstStyle/>
          <a:p>
            <a:pPr algn="just"/>
            <a:r>
              <a:rPr lang="en-US" sz="3200" dirty="0">
                <a:latin typeface="Calibri" panose="020F0502020204030204" pitchFamily="34" charset="0"/>
                <a:cs typeface="Calibri" panose="020F0502020204030204" pitchFamily="34" charset="0"/>
              </a:rPr>
              <a:t>C. At the same time something else is happening</a:t>
            </a:r>
          </a:p>
        </p:txBody>
      </p:sp>
      <p:sp>
        <p:nvSpPr>
          <p:cNvPr id="4" name="TextBox 3">
            <a:extLst>
              <a:ext uri="{FF2B5EF4-FFF2-40B4-BE49-F238E27FC236}">
                <a16:creationId xmlns:a16="http://schemas.microsoft.com/office/drawing/2014/main" id="{0E0167F4-278B-DD75-A6B8-30DF6DDF768B}"/>
              </a:ext>
            </a:extLst>
          </p:cNvPr>
          <p:cNvSpPr txBox="1"/>
          <p:nvPr/>
        </p:nvSpPr>
        <p:spPr>
          <a:xfrm>
            <a:off x="275924" y="1690586"/>
            <a:ext cx="6269658" cy="1077218"/>
          </a:xfrm>
          <a:prstGeom prst="rect">
            <a:avLst/>
          </a:prstGeom>
          <a:solidFill>
            <a:schemeClr val="accent4">
              <a:lumMod val="40000"/>
              <a:lumOff val="60000"/>
            </a:schemeClr>
          </a:solidFill>
        </p:spPr>
        <p:txBody>
          <a:bodyPr wrap="square">
            <a:spAutoFit/>
          </a:bodyPr>
          <a:lstStyle/>
          <a:p>
            <a:pPr algn="just"/>
            <a:r>
              <a:rPr lang="en-GB" sz="3200" dirty="0">
                <a:latin typeface="Calibri" panose="020F0502020204030204" pitchFamily="34" charset="0"/>
                <a:cs typeface="Calibri" panose="020F0502020204030204" pitchFamily="34" charset="0"/>
              </a:rPr>
              <a:t>1.Leave the cake to cool completely. </a:t>
            </a:r>
            <a:r>
              <a:rPr lang="en-GB" sz="3200" b="1" u="sng" dirty="0">
                <a:solidFill>
                  <a:srgbClr val="0432FF"/>
                </a:solidFill>
                <a:latin typeface="Calibri" panose="020F0502020204030204" pitchFamily="34" charset="0"/>
                <a:cs typeface="Calibri" panose="020F0502020204030204" pitchFamily="34" charset="0"/>
              </a:rPr>
              <a:t>Meanwhile</a:t>
            </a:r>
            <a:r>
              <a:rPr lang="en-GB" sz="3200" dirty="0">
                <a:latin typeface="Calibri" panose="020F0502020204030204" pitchFamily="34" charset="0"/>
                <a:cs typeface="Calibri" panose="020F0502020204030204" pitchFamily="34" charset="0"/>
              </a:rPr>
              <a:t>, make the topping.</a:t>
            </a:r>
          </a:p>
        </p:txBody>
      </p:sp>
      <p:cxnSp>
        <p:nvCxnSpPr>
          <p:cNvPr id="7" name="Straight Connector 6">
            <a:extLst>
              <a:ext uri="{FF2B5EF4-FFF2-40B4-BE49-F238E27FC236}">
                <a16:creationId xmlns:a16="http://schemas.microsoft.com/office/drawing/2014/main" id="{5397F251-05C0-D1E1-7E7E-80B086503A93}"/>
              </a:ext>
            </a:extLst>
          </p:cNvPr>
          <p:cNvCxnSpPr>
            <a:stCxn id="4" idx="3"/>
            <a:endCxn id="3" idx="1"/>
          </p:cNvCxnSpPr>
          <p:nvPr/>
        </p:nvCxnSpPr>
        <p:spPr>
          <a:xfrm>
            <a:off x="6545582" y="2229195"/>
            <a:ext cx="1140143" cy="29894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2E6FBEEC-155E-82A6-9E49-C08A922334C5}"/>
              </a:ext>
            </a:extLst>
          </p:cNvPr>
          <p:cNvCxnSpPr>
            <a:cxnSpLocks/>
          </p:cNvCxnSpPr>
          <p:nvPr/>
        </p:nvCxnSpPr>
        <p:spPr>
          <a:xfrm flipV="1">
            <a:off x="6560822" y="2229195"/>
            <a:ext cx="1124903" cy="13182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0E4F3F7-A597-3EB1-A593-DF5058D695EB}"/>
              </a:ext>
            </a:extLst>
          </p:cNvPr>
          <p:cNvCxnSpPr>
            <a:cxnSpLocks/>
          </p:cNvCxnSpPr>
          <p:nvPr/>
        </p:nvCxnSpPr>
        <p:spPr>
          <a:xfrm flipV="1">
            <a:off x="6590810" y="3846932"/>
            <a:ext cx="1124903" cy="131826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074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B0FCE27-D547-1597-3E23-8A6330C477D1}"/>
              </a:ext>
            </a:extLst>
          </p:cNvPr>
          <p:cNvSpPr txBox="1"/>
          <p:nvPr/>
        </p:nvSpPr>
        <p:spPr>
          <a:xfrm>
            <a:off x="576053" y="3607624"/>
            <a:ext cx="11039894" cy="2062103"/>
          </a:xfrm>
          <a:prstGeom prst="rect">
            <a:avLst/>
          </a:prstGeom>
          <a:solidFill>
            <a:schemeClr val="accent5">
              <a:lumMod val="20000"/>
              <a:lumOff val="80000"/>
            </a:schemeClr>
          </a:solidFill>
        </p:spPr>
        <p:txBody>
          <a:bodyPr wrap="square">
            <a:spAutoFit/>
          </a:bodyPr>
          <a:lstStyle/>
          <a:p>
            <a:pPr algn="just"/>
            <a:r>
              <a:rPr lang="en-US" sz="3200" dirty="0">
                <a:latin typeface="Calibri" panose="020F0502020204030204" pitchFamily="34" charset="0"/>
                <a:cs typeface="Calibri" panose="020F0502020204030204" pitchFamily="34" charset="0"/>
              </a:rPr>
              <a:t>To show when an event happened in relation to another event, we can use afterward, meanwhile, and eventually. We often use them at the (1)_____________ of a sentence (with a comma after) or (2)__________ the main verb*.</a:t>
            </a:r>
            <a:endParaRPr lang="en-US" sz="3200" b="0" i="0"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760A8BC-21EC-614D-AF24-22151170EC88}"/>
              </a:ext>
            </a:extLst>
          </p:cNvPr>
          <p:cNvSpPr txBox="1"/>
          <p:nvPr/>
        </p:nvSpPr>
        <p:spPr>
          <a:xfrm>
            <a:off x="1608453" y="435055"/>
            <a:ext cx="9310371" cy="646331"/>
          </a:xfrm>
          <a:prstGeom prst="rect">
            <a:avLst/>
          </a:prstGeom>
          <a:noFill/>
        </p:spPr>
        <p:txBody>
          <a:bodyPr wrap="square" rtlCol="0">
            <a:spAutoFit/>
          </a:bodyPr>
          <a:lstStyle/>
          <a:p>
            <a:r>
              <a:rPr lang="en-US" sz="3600" b="1" dirty="0">
                <a:solidFill>
                  <a:srgbClr val="0070C0"/>
                </a:solidFill>
              </a:rPr>
              <a:t>Look at the example and fill in the blanks.</a:t>
            </a:r>
          </a:p>
        </p:txBody>
      </p:sp>
      <p:sp>
        <p:nvSpPr>
          <p:cNvPr id="4" name="TextBox 3">
            <a:extLst>
              <a:ext uri="{FF2B5EF4-FFF2-40B4-BE49-F238E27FC236}">
                <a16:creationId xmlns:a16="http://schemas.microsoft.com/office/drawing/2014/main" id="{A22CB32B-AC8E-5A5D-7E2E-1911D6493FDB}"/>
              </a:ext>
            </a:extLst>
          </p:cNvPr>
          <p:cNvSpPr txBox="1"/>
          <p:nvPr/>
        </p:nvSpPr>
        <p:spPr>
          <a:xfrm>
            <a:off x="3969023" y="4517426"/>
            <a:ext cx="2486553" cy="584775"/>
          </a:xfrm>
          <a:prstGeom prst="rect">
            <a:avLst/>
          </a:prstGeom>
          <a:noFill/>
        </p:spPr>
        <p:txBody>
          <a:bodyPr wrap="square" rtlCol="0">
            <a:spAutoFit/>
          </a:bodyPr>
          <a:lstStyle/>
          <a:p>
            <a:r>
              <a:rPr lang="en-US" sz="3200" dirty="0">
                <a:solidFill>
                  <a:srgbClr val="FF0000"/>
                </a:solidFill>
              </a:rPr>
              <a:t>beginning</a:t>
            </a:r>
            <a:endParaRPr lang="en-US" sz="3200" b="1" dirty="0">
              <a:solidFill>
                <a:srgbClr val="0070C0"/>
              </a:solidFill>
            </a:endParaRPr>
          </a:p>
        </p:txBody>
      </p:sp>
      <p:sp>
        <p:nvSpPr>
          <p:cNvPr id="2" name="TextBox 1">
            <a:extLst>
              <a:ext uri="{FF2B5EF4-FFF2-40B4-BE49-F238E27FC236}">
                <a16:creationId xmlns:a16="http://schemas.microsoft.com/office/drawing/2014/main" id="{ACDC2F36-7596-F81E-81CA-F65BDD2102D6}"/>
              </a:ext>
            </a:extLst>
          </p:cNvPr>
          <p:cNvSpPr txBox="1"/>
          <p:nvPr/>
        </p:nvSpPr>
        <p:spPr>
          <a:xfrm>
            <a:off x="6455576" y="1355261"/>
            <a:ext cx="5347636" cy="1569660"/>
          </a:xfrm>
          <a:prstGeom prst="rect">
            <a:avLst/>
          </a:prstGeom>
          <a:solidFill>
            <a:schemeClr val="accent4">
              <a:lumMod val="40000"/>
              <a:lumOff val="60000"/>
            </a:schemeClr>
          </a:solidFill>
        </p:spPr>
        <p:txBody>
          <a:bodyPr wrap="square">
            <a:spAutoFit/>
          </a:bodyPr>
          <a:lstStyle/>
          <a:p>
            <a:r>
              <a:rPr lang="en-GB" sz="3200" dirty="0">
                <a:latin typeface="Calibri" panose="020F0502020204030204" pitchFamily="34" charset="0"/>
                <a:cs typeface="Calibri" panose="020F0502020204030204" pitchFamily="34" charset="0"/>
              </a:rPr>
              <a:t>Her husband fought in the war. She </a:t>
            </a:r>
            <a:r>
              <a:rPr lang="en-GB" sz="3200" b="1" u="sng" dirty="0">
                <a:solidFill>
                  <a:srgbClr val="0432FF"/>
                </a:solidFill>
                <a:latin typeface="Calibri" panose="020F0502020204030204" pitchFamily="34" charset="0"/>
                <a:cs typeface="Calibri" panose="020F0502020204030204" pitchFamily="34" charset="0"/>
              </a:rPr>
              <a:t>meanwhile</a:t>
            </a:r>
            <a:r>
              <a:rPr lang="en-GB" sz="3200" dirty="0">
                <a:latin typeface="Calibri" panose="020F0502020204030204" pitchFamily="34" charset="0"/>
                <a:cs typeface="Calibri" panose="020F0502020204030204" pitchFamily="34" charset="0"/>
              </a:rPr>
              <a:t> </a:t>
            </a:r>
            <a:r>
              <a:rPr lang="en-GB" sz="3200" b="1" dirty="0">
                <a:latin typeface="Calibri" panose="020F0502020204030204" pitchFamily="34" charset="0"/>
                <a:cs typeface="Calibri" panose="020F0502020204030204" pitchFamily="34" charset="0"/>
              </a:rPr>
              <a:t>had </a:t>
            </a:r>
            <a:r>
              <a:rPr lang="en-GB" sz="3200" dirty="0">
                <a:latin typeface="Calibri" panose="020F0502020204030204" pitchFamily="34" charset="0"/>
                <a:cs typeface="Calibri" panose="020F0502020204030204" pitchFamily="34" charset="0"/>
              </a:rPr>
              <a:t>to raise five kids on her own.</a:t>
            </a:r>
          </a:p>
        </p:txBody>
      </p:sp>
      <p:sp>
        <p:nvSpPr>
          <p:cNvPr id="3" name="TextBox 2">
            <a:extLst>
              <a:ext uri="{FF2B5EF4-FFF2-40B4-BE49-F238E27FC236}">
                <a16:creationId xmlns:a16="http://schemas.microsoft.com/office/drawing/2014/main" id="{A0633A44-A6F8-F5C7-9750-784220F7541E}"/>
              </a:ext>
            </a:extLst>
          </p:cNvPr>
          <p:cNvSpPr txBox="1"/>
          <p:nvPr/>
        </p:nvSpPr>
        <p:spPr>
          <a:xfrm>
            <a:off x="525255" y="1355261"/>
            <a:ext cx="5738383" cy="1569660"/>
          </a:xfrm>
          <a:prstGeom prst="rect">
            <a:avLst/>
          </a:prstGeom>
          <a:solidFill>
            <a:schemeClr val="accent4">
              <a:lumMod val="40000"/>
              <a:lumOff val="60000"/>
            </a:schemeClr>
          </a:solidFill>
        </p:spPr>
        <p:txBody>
          <a:bodyPr wrap="square">
            <a:spAutoFit/>
          </a:bodyPr>
          <a:lstStyle/>
          <a:p>
            <a:r>
              <a:rPr lang="en-GB" sz="3200" dirty="0">
                <a:latin typeface="Calibri" panose="020F0502020204030204" pitchFamily="34" charset="0"/>
                <a:cs typeface="Calibri" panose="020F0502020204030204" pitchFamily="34" charset="0"/>
              </a:rPr>
              <a:t>Her husband fought in the war. </a:t>
            </a:r>
            <a:r>
              <a:rPr lang="en-GB" sz="3200" b="1" u="sng" dirty="0">
                <a:solidFill>
                  <a:srgbClr val="0432FF"/>
                </a:solidFill>
                <a:latin typeface="Calibri" panose="020F0502020204030204" pitchFamily="34" charset="0"/>
                <a:cs typeface="Calibri" panose="020F0502020204030204" pitchFamily="34" charset="0"/>
              </a:rPr>
              <a:t>Meanwhile, </a:t>
            </a:r>
            <a:r>
              <a:rPr lang="en-GB" sz="3200" dirty="0">
                <a:latin typeface="Calibri" panose="020F0502020204030204" pitchFamily="34" charset="0"/>
                <a:cs typeface="Calibri" panose="020F0502020204030204" pitchFamily="34" charset="0"/>
              </a:rPr>
              <a:t>she had to raise five kids on her own.</a:t>
            </a:r>
          </a:p>
        </p:txBody>
      </p:sp>
      <p:sp>
        <p:nvSpPr>
          <p:cNvPr id="7" name="TextBox 6">
            <a:extLst>
              <a:ext uri="{FF2B5EF4-FFF2-40B4-BE49-F238E27FC236}">
                <a16:creationId xmlns:a16="http://schemas.microsoft.com/office/drawing/2014/main" id="{603D084D-F58E-E2A1-D715-3F8CD4213C41}"/>
              </a:ext>
            </a:extLst>
          </p:cNvPr>
          <p:cNvSpPr txBox="1"/>
          <p:nvPr/>
        </p:nvSpPr>
        <p:spPr>
          <a:xfrm>
            <a:off x="2771466" y="5030608"/>
            <a:ext cx="2486553" cy="584775"/>
          </a:xfrm>
          <a:prstGeom prst="rect">
            <a:avLst/>
          </a:prstGeom>
          <a:noFill/>
        </p:spPr>
        <p:txBody>
          <a:bodyPr wrap="square" rtlCol="0">
            <a:spAutoFit/>
          </a:bodyPr>
          <a:lstStyle/>
          <a:p>
            <a:r>
              <a:rPr lang="en-US" sz="3200" dirty="0">
                <a:solidFill>
                  <a:srgbClr val="FF0000"/>
                </a:solidFill>
              </a:rPr>
              <a:t>before</a:t>
            </a:r>
            <a:endParaRPr lang="en-US" sz="3200" b="1" dirty="0">
              <a:solidFill>
                <a:srgbClr val="0070C0"/>
              </a:solidFill>
            </a:endParaRPr>
          </a:p>
        </p:txBody>
      </p:sp>
    </p:spTree>
    <p:extLst>
      <p:ext uri="{BB962C8B-B14F-4D97-AF65-F5344CB8AC3E}">
        <p14:creationId xmlns:p14="http://schemas.microsoft.com/office/powerpoint/2010/main" val="1583646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655607" y="414068"/>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using time connectors, then read Lan's passage again and underline the connectors she used.</a:t>
            </a:r>
          </a:p>
        </p:txBody>
      </p:sp>
      <p:sp>
        <p:nvSpPr>
          <p:cNvPr id="2" name="TextBox 1">
            <a:extLst>
              <a:ext uri="{FF2B5EF4-FFF2-40B4-BE49-F238E27FC236}">
                <a16:creationId xmlns:a16="http://schemas.microsoft.com/office/drawing/2014/main" id="{20CF65EC-C84E-0666-DA16-43FA293FA946}"/>
              </a:ext>
            </a:extLst>
          </p:cNvPr>
          <p:cNvSpPr txBox="1"/>
          <p:nvPr/>
        </p:nvSpPr>
        <p:spPr>
          <a:xfrm>
            <a:off x="3698149" y="1537006"/>
            <a:ext cx="6159158" cy="584775"/>
          </a:xfrm>
          <a:prstGeom prst="rect">
            <a:avLst/>
          </a:prstGeom>
          <a:noFill/>
        </p:spPr>
        <p:txBody>
          <a:bodyPr wrap="square" rtlCol="0">
            <a:spAutoFit/>
          </a:bodyPr>
          <a:lstStyle/>
          <a:p>
            <a:r>
              <a:rPr lang="en-US" sz="3200" dirty="0">
                <a:solidFill>
                  <a:srgbClr val="FF0000"/>
                </a:solidFill>
              </a:rPr>
              <a:t>USING TIME CONNECTORS</a:t>
            </a:r>
            <a:endParaRPr lang="en-US" sz="3200" b="1" dirty="0">
              <a:solidFill>
                <a:srgbClr val="0070C0"/>
              </a:solidFill>
            </a:endParaRPr>
          </a:p>
        </p:txBody>
      </p:sp>
      <p:sp>
        <p:nvSpPr>
          <p:cNvPr id="5" name="Rectangle 4">
            <a:extLst>
              <a:ext uri="{FF2B5EF4-FFF2-40B4-BE49-F238E27FC236}">
                <a16:creationId xmlns:a16="http://schemas.microsoft.com/office/drawing/2014/main" id="{9799C7E8-A3CD-4968-16FC-0E1819E27428}"/>
              </a:ext>
            </a:extLst>
          </p:cNvPr>
          <p:cNvSpPr/>
          <p:nvPr/>
        </p:nvSpPr>
        <p:spPr>
          <a:xfrm>
            <a:off x="351746" y="2499924"/>
            <a:ext cx="11329714" cy="2308324"/>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marL="571500" indent="-571500" algn="just">
              <a:buFont typeface="Wingdings" panose="05000000000000000000" pitchFamily="2" charset="2"/>
              <a:buChar char="q"/>
            </a:pPr>
            <a:r>
              <a:rPr lang="en-US" sz="3600" dirty="0">
                <a:solidFill>
                  <a:srgbClr val="242021"/>
                </a:solidFill>
              </a:rPr>
              <a:t>To show when an event happened in relation to another event, we can </a:t>
            </a:r>
            <a:r>
              <a:rPr lang="en-US" sz="3600" b="1" dirty="0">
                <a:solidFill>
                  <a:srgbClr val="0432FF"/>
                </a:solidFill>
              </a:rPr>
              <a:t>use afterward, meanwhile, and eventually</a:t>
            </a:r>
            <a:r>
              <a:rPr lang="en-US" sz="3600" dirty="0">
                <a:solidFill>
                  <a:srgbClr val="242021"/>
                </a:solidFill>
              </a:rPr>
              <a:t>. We often use them </a:t>
            </a:r>
            <a:r>
              <a:rPr lang="en-US" sz="3600" dirty="0">
                <a:solidFill>
                  <a:srgbClr val="242021"/>
                </a:solidFill>
                <a:highlight>
                  <a:srgbClr val="FFFF00"/>
                </a:highlight>
              </a:rPr>
              <a:t>at the beginning of a sentence </a:t>
            </a:r>
            <a:r>
              <a:rPr lang="en-US" sz="3600" dirty="0">
                <a:solidFill>
                  <a:srgbClr val="242021"/>
                </a:solidFill>
              </a:rPr>
              <a:t>(with a comma after) or </a:t>
            </a:r>
            <a:r>
              <a:rPr lang="en-US" sz="3600" dirty="0">
                <a:solidFill>
                  <a:srgbClr val="242021"/>
                </a:solidFill>
                <a:highlight>
                  <a:srgbClr val="FFFF00"/>
                </a:highlight>
              </a:rPr>
              <a:t>before the main verb</a:t>
            </a:r>
            <a:r>
              <a:rPr lang="en-US" sz="3600" dirty="0">
                <a:solidFill>
                  <a:srgbClr val="242021"/>
                </a:solidFill>
              </a:rPr>
              <a:t>*.</a:t>
            </a:r>
            <a:endParaRPr lang="en-US" sz="3600" dirty="0"/>
          </a:p>
        </p:txBody>
      </p:sp>
    </p:spTree>
    <p:extLst>
      <p:ext uri="{BB962C8B-B14F-4D97-AF65-F5344CB8AC3E}">
        <p14:creationId xmlns:p14="http://schemas.microsoft.com/office/powerpoint/2010/main" val="3315892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CF65EC-C84E-0666-DA16-43FA293FA946}"/>
              </a:ext>
            </a:extLst>
          </p:cNvPr>
          <p:cNvSpPr txBox="1"/>
          <p:nvPr/>
        </p:nvSpPr>
        <p:spPr>
          <a:xfrm>
            <a:off x="3721009" y="420043"/>
            <a:ext cx="6159158" cy="584775"/>
          </a:xfrm>
          <a:prstGeom prst="rect">
            <a:avLst/>
          </a:prstGeom>
          <a:noFill/>
        </p:spPr>
        <p:txBody>
          <a:bodyPr wrap="square" rtlCol="0">
            <a:spAutoFit/>
          </a:bodyPr>
          <a:lstStyle/>
          <a:p>
            <a:r>
              <a:rPr lang="en-US" sz="3200" dirty="0">
                <a:solidFill>
                  <a:srgbClr val="FF0000"/>
                </a:solidFill>
              </a:rPr>
              <a:t>USING TIME CONNECTORS</a:t>
            </a:r>
            <a:endParaRPr lang="en-US" sz="3200" b="1" dirty="0">
              <a:solidFill>
                <a:srgbClr val="0070C0"/>
              </a:solidFill>
            </a:endParaRPr>
          </a:p>
        </p:txBody>
      </p:sp>
      <p:sp>
        <p:nvSpPr>
          <p:cNvPr id="3" name="Rectangle 2">
            <a:extLst>
              <a:ext uri="{FF2B5EF4-FFF2-40B4-BE49-F238E27FC236}">
                <a16:creationId xmlns:a16="http://schemas.microsoft.com/office/drawing/2014/main" id="{4EC747D7-ADEB-BB07-340F-C7D9F5C92776}"/>
              </a:ext>
            </a:extLst>
          </p:cNvPr>
          <p:cNvSpPr/>
          <p:nvPr/>
        </p:nvSpPr>
        <p:spPr>
          <a:xfrm>
            <a:off x="416443" y="973445"/>
            <a:ext cx="11359111" cy="1569660"/>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b="1" dirty="0">
                <a:solidFill>
                  <a:srgbClr val="0432FF"/>
                </a:solidFill>
              </a:rPr>
              <a:t>• </a:t>
            </a:r>
            <a:r>
              <a:rPr lang="en-US" sz="3200" b="1" i="1" dirty="0">
                <a:solidFill>
                  <a:srgbClr val="0432FF"/>
                </a:solidFill>
              </a:rPr>
              <a:t>Afterward</a:t>
            </a:r>
            <a:r>
              <a:rPr lang="en-US" sz="3200" b="1" i="1" dirty="0"/>
              <a:t>: </a:t>
            </a:r>
            <a:r>
              <a:rPr lang="en-US" sz="3200" dirty="0"/>
              <a:t>at a later time </a:t>
            </a:r>
          </a:p>
          <a:p>
            <a:r>
              <a:rPr lang="en-US" sz="3200" i="1" dirty="0"/>
              <a:t>He worked at the store for several years. </a:t>
            </a:r>
            <a:r>
              <a:rPr lang="en-US" sz="3200" b="1" i="1" dirty="0"/>
              <a:t>Afterward</a:t>
            </a:r>
            <a:r>
              <a:rPr lang="en-US" sz="3200" i="1" dirty="0"/>
              <a:t>, he opened his own store. </a:t>
            </a:r>
            <a:endParaRPr lang="en-US" sz="3200" dirty="0">
              <a:effectLst/>
            </a:endParaRPr>
          </a:p>
        </p:txBody>
      </p:sp>
      <p:sp>
        <p:nvSpPr>
          <p:cNvPr id="4" name="Rectangle 3">
            <a:extLst>
              <a:ext uri="{FF2B5EF4-FFF2-40B4-BE49-F238E27FC236}">
                <a16:creationId xmlns:a16="http://schemas.microsoft.com/office/drawing/2014/main" id="{ED262B7C-CDA1-B01D-7F9F-EBEF0E289886}"/>
              </a:ext>
            </a:extLst>
          </p:cNvPr>
          <p:cNvSpPr/>
          <p:nvPr/>
        </p:nvSpPr>
        <p:spPr>
          <a:xfrm>
            <a:off x="416443" y="2771700"/>
            <a:ext cx="11359111" cy="1569660"/>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b="1" dirty="0">
                <a:solidFill>
                  <a:srgbClr val="0432FF"/>
                </a:solidFill>
              </a:rPr>
              <a:t>• </a:t>
            </a:r>
            <a:r>
              <a:rPr lang="en-US" sz="3200" b="1" i="1" dirty="0">
                <a:solidFill>
                  <a:srgbClr val="0432FF"/>
                </a:solidFill>
              </a:rPr>
              <a:t>Meanwhile</a:t>
            </a:r>
            <a:r>
              <a:rPr lang="en-US" sz="3200" i="1" dirty="0">
                <a:solidFill>
                  <a:srgbClr val="0432FF"/>
                </a:solidFill>
              </a:rPr>
              <a:t>**</a:t>
            </a:r>
            <a:r>
              <a:rPr lang="en-US" sz="3200" b="1" i="1" dirty="0"/>
              <a:t>: </a:t>
            </a:r>
            <a:r>
              <a:rPr lang="en-US" sz="3200" dirty="0"/>
              <a:t>at the same time something else is happening </a:t>
            </a:r>
          </a:p>
          <a:p>
            <a:r>
              <a:rPr lang="en-US" sz="3200" i="1" dirty="0"/>
              <a:t>Her husband fought in the war. She </a:t>
            </a:r>
            <a:r>
              <a:rPr lang="en-US" sz="3200" b="1" i="1" dirty="0"/>
              <a:t>meanwhile </a:t>
            </a:r>
            <a:r>
              <a:rPr lang="en-US" sz="3200" i="1" dirty="0"/>
              <a:t>had to raise five kids on her own.  </a:t>
            </a:r>
            <a:endParaRPr lang="en-US" sz="3200" dirty="0">
              <a:effectLst/>
            </a:endParaRPr>
          </a:p>
        </p:txBody>
      </p:sp>
      <p:sp>
        <p:nvSpPr>
          <p:cNvPr id="7" name="Rectangle 6">
            <a:extLst>
              <a:ext uri="{FF2B5EF4-FFF2-40B4-BE49-F238E27FC236}">
                <a16:creationId xmlns:a16="http://schemas.microsoft.com/office/drawing/2014/main" id="{13B962A4-6260-F552-BD28-3CBA8BBD490A}"/>
              </a:ext>
            </a:extLst>
          </p:cNvPr>
          <p:cNvSpPr/>
          <p:nvPr/>
        </p:nvSpPr>
        <p:spPr>
          <a:xfrm>
            <a:off x="416442" y="4569955"/>
            <a:ext cx="11359111" cy="1569660"/>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b="1" dirty="0">
                <a:solidFill>
                  <a:srgbClr val="0432FF"/>
                </a:solidFill>
              </a:rPr>
              <a:t>•</a:t>
            </a:r>
            <a:r>
              <a:rPr lang="en-US" sz="3200" b="1" dirty="0"/>
              <a:t> </a:t>
            </a:r>
            <a:r>
              <a:rPr lang="en-US" sz="3200" b="1" i="1" dirty="0">
                <a:solidFill>
                  <a:srgbClr val="0432FF"/>
                </a:solidFill>
              </a:rPr>
              <a:t>Eventually</a:t>
            </a:r>
            <a:r>
              <a:rPr lang="en-US" sz="3200" b="1" i="1" dirty="0"/>
              <a:t>: </a:t>
            </a:r>
            <a:r>
              <a:rPr lang="en-US" sz="3200" dirty="0"/>
              <a:t>in the end, after a long time </a:t>
            </a:r>
          </a:p>
          <a:p>
            <a:r>
              <a:rPr lang="en-US" sz="3200" i="1" dirty="0"/>
              <a:t>He walked to work for years to save money. </a:t>
            </a:r>
            <a:r>
              <a:rPr lang="en-US" sz="3200" b="1" i="1" dirty="0"/>
              <a:t>Eventually</a:t>
            </a:r>
            <a:r>
              <a:rPr lang="en-US" sz="3200" i="1" dirty="0"/>
              <a:t>, he got enough money to buy a bicycle. </a:t>
            </a:r>
            <a:endParaRPr lang="en-US" sz="3200" dirty="0">
              <a:effectLst/>
            </a:endParaRPr>
          </a:p>
        </p:txBody>
      </p:sp>
    </p:spTree>
    <p:extLst>
      <p:ext uri="{BB962C8B-B14F-4D97-AF65-F5344CB8AC3E}">
        <p14:creationId xmlns:p14="http://schemas.microsoft.com/office/powerpoint/2010/main" val="537111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CF65EC-C84E-0666-DA16-43FA293FA946}"/>
              </a:ext>
            </a:extLst>
          </p:cNvPr>
          <p:cNvSpPr txBox="1"/>
          <p:nvPr/>
        </p:nvSpPr>
        <p:spPr>
          <a:xfrm>
            <a:off x="3766729" y="729972"/>
            <a:ext cx="6159158" cy="584775"/>
          </a:xfrm>
          <a:prstGeom prst="rect">
            <a:avLst/>
          </a:prstGeom>
          <a:noFill/>
        </p:spPr>
        <p:txBody>
          <a:bodyPr wrap="square" rtlCol="0">
            <a:spAutoFit/>
          </a:bodyPr>
          <a:lstStyle/>
          <a:p>
            <a:r>
              <a:rPr lang="en-US" sz="3200" dirty="0">
                <a:solidFill>
                  <a:srgbClr val="FF0000"/>
                </a:solidFill>
              </a:rPr>
              <a:t>USING TIME CONNECTORS</a:t>
            </a:r>
            <a:endParaRPr lang="en-US" sz="3200" b="1" dirty="0">
              <a:solidFill>
                <a:srgbClr val="0070C0"/>
              </a:solidFill>
            </a:endParaRPr>
          </a:p>
        </p:txBody>
      </p:sp>
      <p:sp>
        <p:nvSpPr>
          <p:cNvPr id="5" name="Rectangle 4">
            <a:extLst>
              <a:ext uri="{FF2B5EF4-FFF2-40B4-BE49-F238E27FC236}">
                <a16:creationId xmlns:a16="http://schemas.microsoft.com/office/drawing/2014/main" id="{9799C7E8-A3CD-4968-16FC-0E1819E27428}"/>
              </a:ext>
            </a:extLst>
          </p:cNvPr>
          <p:cNvSpPr/>
          <p:nvPr/>
        </p:nvSpPr>
        <p:spPr>
          <a:xfrm>
            <a:off x="351746" y="1805940"/>
            <a:ext cx="11488508" cy="2062103"/>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dirty="0">
                <a:latin typeface="Calibri" panose="020F0502020204030204" pitchFamily="34" charset="0"/>
                <a:cs typeface="Calibri" panose="020F0502020204030204" pitchFamily="34" charset="0"/>
              </a:rPr>
              <a:t>*Using </a:t>
            </a:r>
            <a:r>
              <a:rPr lang="en-US" sz="3200" b="1" i="1" dirty="0">
                <a:solidFill>
                  <a:srgbClr val="0432FF"/>
                </a:solidFill>
                <a:latin typeface="Calibri" panose="020F0502020204030204" pitchFamily="34" charset="0"/>
                <a:cs typeface="Calibri" panose="020F0502020204030204" pitchFamily="34" charset="0"/>
              </a:rPr>
              <a:t>afterward</a:t>
            </a:r>
            <a:r>
              <a:rPr lang="en-US" sz="3200" i="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before the main verb is only common in formal language.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**We can also use a </a:t>
            </a:r>
            <a:r>
              <a:rPr lang="en-US" sz="3200" b="1" dirty="0">
                <a:solidFill>
                  <a:srgbClr val="0432FF"/>
                </a:solidFill>
                <a:latin typeface="Calibri" panose="020F0502020204030204" pitchFamily="34" charset="0"/>
                <a:cs typeface="Calibri" panose="020F0502020204030204" pitchFamily="34" charset="0"/>
              </a:rPr>
              <a:t>comma</a:t>
            </a:r>
            <a:r>
              <a:rPr lang="en-US" sz="3200" dirty="0">
                <a:latin typeface="Calibri" panose="020F0502020204030204" pitchFamily="34" charset="0"/>
                <a:cs typeface="Calibri" panose="020F0502020204030204" pitchFamily="34" charset="0"/>
              </a:rPr>
              <a:t> before and after </a:t>
            </a:r>
            <a:r>
              <a:rPr lang="en-US" sz="3200" b="1" i="1" dirty="0">
                <a:solidFill>
                  <a:srgbClr val="0432FF"/>
                </a:solidFill>
                <a:latin typeface="Calibri" panose="020F0502020204030204" pitchFamily="34" charset="0"/>
                <a:cs typeface="Calibri" panose="020F0502020204030204" pitchFamily="34" charset="0"/>
              </a:rPr>
              <a:t>meanwhile</a:t>
            </a:r>
            <a:r>
              <a:rPr lang="en-US" sz="3200" i="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if we want to contrast two things or people.  </a:t>
            </a:r>
            <a:endParaRPr lang="en-US" sz="3200" dirty="0">
              <a:effectLst/>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4B09892-C730-0CED-D43A-CD0AB1360DA2}"/>
              </a:ext>
            </a:extLst>
          </p:cNvPr>
          <p:cNvSpPr/>
          <p:nvPr/>
        </p:nvSpPr>
        <p:spPr>
          <a:xfrm>
            <a:off x="416444" y="4265654"/>
            <a:ext cx="11359111" cy="584775"/>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i="1" dirty="0">
                <a:latin typeface="Calibri" panose="020F0502020204030204" pitchFamily="34" charset="0"/>
                <a:cs typeface="Calibri" panose="020F0502020204030204" pitchFamily="34" charset="0"/>
              </a:rPr>
              <a:t>His family was rich. She</a:t>
            </a:r>
            <a:r>
              <a:rPr lang="en-US" sz="3200" i="1" dirty="0">
                <a:solidFill>
                  <a:srgbClr val="0432FF"/>
                </a:solidFill>
                <a:latin typeface="Calibri" panose="020F0502020204030204" pitchFamily="34" charset="0"/>
                <a:cs typeface="Calibri" panose="020F0502020204030204" pitchFamily="34" charset="0"/>
              </a:rPr>
              <a:t>, </a:t>
            </a:r>
            <a:r>
              <a:rPr lang="en-US" sz="3200" b="1" i="1" dirty="0">
                <a:solidFill>
                  <a:srgbClr val="0432FF"/>
                </a:solidFill>
                <a:latin typeface="Calibri" panose="020F0502020204030204" pitchFamily="34" charset="0"/>
                <a:cs typeface="Calibri" panose="020F0502020204030204" pitchFamily="34" charset="0"/>
              </a:rPr>
              <a:t>meanwhile</a:t>
            </a:r>
            <a:r>
              <a:rPr lang="en-US" sz="3200" i="1" dirty="0">
                <a:solidFill>
                  <a:srgbClr val="0432FF"/>
                </a:solidFill>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came from a poor family. </a:t>
            </a:r>
            <a:r>
              <a:rPr lang="en-US" sz="3200" i="1" dirty="0"/>
              <a:t> </a:t>
            </a:r>
            <a:endParaRPr lang="en-US" sz="3200" dirty="0">
              <a:effectLst/>
            </a:endParaRPr>
          </a:p>
        </p:txBody>
      </p:sp>
    </p:spTree>
    <p:extLst>
      <p:ext uri="{BB962C8B-B14F-4D97-AF65-F5344CB8AC3E}">
        <p14:creationId xmlns:p14="http://schemas.microsoft.com/office/powerpoint/2010/main" val="62741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using time connectors, then read Lan's passage again and underline the connectors she used.</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672557"/>
            <a:ext cx="11463453" cy="4524315"/>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When I was a kid, I used to stay with my grandmother after school. She'd often tell me stories about her life in the past, and I found them very interesting.</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Her childhood was different from mine. She grew up in a large, extended family. Her family was poor, and she only finished elementary school. When she was thirteen, she started working. Her uncle cooked for wedding parties, and she'd go with him to those parties to help him.</a:t>
            </a:r>
          </a:p>
        </p:txBody>
      </p:sp>
      <p:sp>
        <p:nvSpPr>
          <p:cNvPr id="5" name="TextBox 4">
            <a:extLst>
              <a:ext uri="{FF2B5EF4-FFF2-40B4-BE49-F238E27FC236}">
                <a16:creationId xmlns:a16="http://schemas.microsoft.com/office/drawing/2014/main" id="{6AF88404-D5C6-D4FE-4B95-5F4F35F8373D}"/>
              </a:ext>
            </a:extLst>
          </p:cNvPr>
          <p:cNvSpPr txBox="1"/>
          <p:nvPr/>
        </p:nvSpPr>
        <p:spPr>
          <a:xfrm>
            <a:off x="10114231" y="1047034"/>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3247745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12707" y="48556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using time connectors, then read Lan's passage again and underline the connectors she used.</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672557"/>
            <a:ext cx="11463453" cy="4524315"/>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Afterward, she worked at a pottery place. She was good at making pottery and proud of the things she made. My grandfather also started working there. They fell in love and got married two years later.</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My grandparents worked hard to build a family together. After they had their first child, my grandfather continued to work at the pottery place. Meanwhile, my grandmother sold groceries at home. They eventually saved enough money to buy a house of their own and raised three children.</a:t>
            </a:r>
          </a:p>
        </p:txBody>
      </p:sp>
      <p:cxnSp>
        <p:nvCxnSpPr>
          <p:cNvPr id="4" name="Straight Connector 3">
            <a:extLst>
              <a:ext uri="{FF2B5EF4-FFF2-40B4-BE49-F238E27FC236}">
                <a16:creationId xmlns:a16="http://schemas.microsoft.com/office/drawing/2014/main" id="{3A8054F8-DA5D-52BE-BCE8-09063EA17936}"/>
              </a:ext>
            </a:extLst>
          </p:cNvPr>
          <p:cNvCxnSpPr>
            <a:cxnSpLocks/>
          </p:cNvCxnSpPr>
          <p:nvPr/>
        </p:nvCxnSpPr>
        <p:spPr>
          <a:xfrm>
            <a:off x="404147" y="2189903"/>
            <a:ext cx="17446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EF05DC-675A-3122-76EE-8DCBF648B687}"/>
              </a:ext>
            </a:extLst>
          </p:cNvPr>
          <p:cNvCxnSpPr>
            <a:cxnSpLocks/>
          </p:cNvCxnSpPr>
          <p:nvPr/>
        </p:nvCxnSpPr>
        <p:spPr>
          <a:xfrm>
            <a:off x="2842547" y="5131223"/>
            <a:ext cx="1820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735F1B-F65F-FBBD-01B0-6FFD63FC1398}"/>
              </a:ext>
            </a:extLst>
          </p:cNvPr>
          <p:cNvCxnSpPr>
            <a:cxnSpLocks/>
          </p:cNvCxnSpPr>
          <p:nvPr/>
        </p:nvCxnSpPr>
        <p:spPr>
          <a:xfrm>
            <a:off x="1371887" y="5626523"/>
            <a:ext cx="16913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4815E2-ABEF-3020-AC4F-D0086873813C}"/>
              </a:ext>
            </a:extLst>
          </p:cNvPr>
          <p:cNvSpPr txBox="1"/>
          <p:nvPr/>
        </p:nvSpPr>
        <p:spPr>
          <a:xfrm>
            <a:off x="9839911" y="1066603"/>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2985919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Read about using time connectors, then read Lan's passage again and underline the connectors she used.</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2564097"/>
            <a:ext cx="11463453" cy="2062103"/>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sometimes think about the stories my grandmother told me and feel thankful for her and my grandfather. Whenever I have a difficult problem, I think about those stories and tell myself to continue to work hard.</a:t>
            </a:r>
          </a:p>
        </p:txBody>
      </p:sp>
      <p:sp>
        <p:nvSpPr>
          <p:cNvPr id="5" name="TextBox 4">
            <a:extLst>
              <a:ext uri="{FF2B5EF4-FFF2-40B4-BE49-F238E27FC236}">
                <a16:creationId xmlns:a16="http://schemas.microsoft.com/office/drawing/2014/main" id="{6AF88404-D5C6-D4FE-4B95-5F4F35F8373D}"/>
              </a:ext>
            </a:extLst>
          </p:cNvPr>
          <p:cNvSpPr txBox="1"/>
          <p:nvPr/>
        </p:nvSpPr>
        <p:spPr>
          <a:xfrm>
            <a:off x="10114231" y="1047034"/>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Tree>
    <p:extLst>
      <p:ext uri="{BB962C8B-B14F-4D97-AF65-F5344CB8AC3E}">
        <p14:creationId xmlns:p14="http://schemas.microsoft.com/office/powerpoint/2010/main" val="475775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93022" y="1566571"/>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96130" y="2577385"/>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799239" y="4483952"/>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11682" y="5550753"/>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89906" y="354155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89314198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413063"/>
            <a:ext cx="11463453" cy="3598486"/>
          </a:xfrm>
          <a:prstGeom prst="rect">
            <a:avLst/>
          </a:prstGeom>
          <a:solidFill>
            <a:schemeClr val="accent6">
              <a:lumMod val="20000"/>
              <a:lumOff val="80000"/>
            </a:schemeClr>
          </a:solidFill>
        </p:spPr>
        <p:txBody>
          <a:bodyPr wrap="square">
            <a:spAutoFit/>
          </a:bodyPr>
          <a:lstStyle/>
          <a:p>
            <a:pPr marL="514350" indent="-514350" algn="just">
              <a:lnSpc>
                <a:spcPct val="120000"/>
              </a:lnSpc>
              <a:buAutoNum type="arabicPeriod"/>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He/dream of/be doctor/since little kid/and study hard. Eventually/he/get into/ medical school.</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My grandmother/want/get job first. Meanwhile/her parents/want her/get married</a:t>
            </a:r>
          </a:p>
        </p:txBody>
      </p:sp>
      <p:sp>
        <p:nvSpPr>
          <p:cNvPr id="4" name="TextBox 3">
            <a:extLst>
              <a:ext uri="{FF2B5EF4-FFF2-40B4-BE49-F238E27FC236}">
                <a16:creationId xmlns:a16="http://schemas.microsoft.com/office/drawing/2014/main" id="{DD29A95D-A63D-8813-2881-58C12C782386}"/>
              </a:ext>
            </a:extLst>
          </p:cNvPr>
          <p:cNvSpPr txBox="1"/>
          <p:nvPr/>
        </p:nvSpPr>
        <p:spPr>
          <a:xfrm>
            <a:off x="838487" y="2627977"/>
            <a:ext cx="10492740" cy="1077218"/>
          </a:xfrm>
          <a:prstGeom prst="rect">
            <a:avLst/>
          </a:prstGeom>
          <a:noFill/>
        </p:spPr>
        <p:txBody>
          <a:bodyPr wrap="square" rtlCol="0">
            <a:spAutoFit/>
          </a:bodyPr>
          <a:lstStyle/>
          <a:p>
            <a:r>
              <a:rPr lang="en-US" sz="3200" dirty="0">
                <a:solidFill>
                  <a:srgbClr val="FF0000"/>
                </a:solidFill>
              </a:rPr>
              <a:t>He dreamed of being a doctor since he was a little kid and studied hard. Eventually, he got into medical school.</a:t>
            </a:r>
            <a:endParaRPr lang="en-US" sz="3200" b="1" dirty="0">
              <a:solidFill>
                <a:srgbClr val="0070C0"/>
              </a:solidFill>
            </a:endParaRPr>
          </a:p>
        </p:txBody>
      </p:sp>
    </p:spTree>
    <p:extLst>
      <p:ext uri="{BB962C8B-B14F-4D97-AF65-F5344CB8AC3E}">
        <p14:creationId xmlns:p14="http://schemas.microsoft.com/office/powerpoint/2010/main" val="665159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721180" y="1847580"/>
            <a:ext cx="10749639" cy="3598486"/>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He/sell food/at small stall/at market. Afterward/he/find job/at factory </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My mother/continue/work/a couple of years. Afterward/she/become/housewife</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His father/be away from home/years/because of war. It/eventually/end, / and he/return home</a:t>
            </a:r>
          </a:p>
        </p:txBody>
      </p:sp>
    </p:spTree>
    <p:extLst>
      <p:ext uri="{BB962C8B-B14F-4D97-AF65-F5344CB8AC3E}">
        <p14:creationId xmlns:p14="http://schemas.microsoft.com/office/powerpoint/2010/main" val="348659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413063"/>
            <a:ext cx="11254310"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My grandmother/want/get job first. Meanwhile/her parents/want her/get married</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He/sell food/at small stall/at market. Afterward/he/find job/at factory </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AEEB3EC2-E202-F0A5-E7E3-96518D1828FF}"/>
              </a:ext>
            </a:extLst>
          </p:cNvPr>
          <p:cNvSpPr txBox="1"/>
          <p:nvPr/>
        </p:nvSpPr>
        <p:spPr>
          <a:xfrm>
            <a:off x="9862771" y="572925"/>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7" name="TextBox 6">
            <a:extLst>
              <a:ext uri="{FF2B5EF4-FFF2-40B4-BE49-F238E27FC236}">
                <a16:creationId xmlns:a16="http://schemas.microsoft.com/office/drawing/2014/main" id="{9FFD54FA-E128-CE91-2847-94183CA45E95}"/>
              </a:ext>
            </a:extLst>
          </p:cNvPr>
          <p:cNvSpPr txBox="1"/>
          <p:nvPr/>
        </p:nvSpPr>
        <p:spPr>
          <a:xfrm>
            <a:off x="762143" y="2582257"/>
            <a:ext cx="10492740" cy="1234762"/>
          </a:xfrm>
          <a:prstGeom prst="rect">
            <a:avLst/>
          </a:prstGeom>
          <a:noFill/>
        </p:spPr>
        <p:txBody>
          <a:bodyPr wrap="square" rtlCol="0">
            <a:spAutoFit/>
          </a:bodyPr>
          <a:lstStyle/>
          <a:p>
            <a:pPr>
              <a:lnSpc>
                <a:spcPct val="120000"/>
              </a:lnSpc>
            </a:pPr>
            <a:r>
              <a:rPr lang="en-US" sz="3200" dirty="0">
                <a:solidFill>
                  <a:srgbClr val="FF0000"/>
                </a:solidFill>
              </a:rPr>
              <a:t>My grandmother wanted to get a job first. </a:t>
            </a:r>
            <a:r>
              <a:rPr lang="en-US" sz="3200" b="1" dirty="0">
                <a:solidFill>
                  <a:srgbClr val="0432FF"/>
                </a:solidFill>
              </a:rPr>
              <a:t>Meanwhile</a:t>
            </a:r>
            <a:r>
              <a:rPr lang="en-US" sz="3200" dirty="0">
                <a:solidFill>
                  <a:srgbClr val="FF0000"/>
                </a:solidFill>
              </a:rPr>
              <a:t>, her parents wanted her to get married.</a:t>
            </a:r>
            <a:endParaRPr lang="en-US" sz="3200" b="1" dirty="0">
              <a:solidFill>
                <a:srgbClr val="0070C0"/>
              </a:solidFill>
            </a:endParaRPr>
          </a:p>
        </p:txBody>
      </p:sp>
      <p:sp>
        <p:nvSpPr>
          <p:cNvPr id="8" name="TextBox 7">
            <a:extLst>
              <a:ext uri="{FF2B5EF4-FFF2-40B4-BE49-F238E27FC236}">
                <a16:creationId xmlns:a16="http://schemas.microsoft.com/office/drawing/2014/main" id="{D9C88109-2CE9-DF9F-24C1-7F29081E5CBA}"/>
              </a:ext>
            </a:extLst>
          </p:cNvPr>
          <p:cNvSpPr txBox="1"/>
          <p:nvPr/>
        </p:nvSpPr>
        <p:spPr>
          <a:xfrm>
            <a:off x="785003" y="4918658"/>
            <a:ext cx="10492740" cy="1234762"/>
          </a:xfrm>
          <a:prstGeom prst="rect">
            <a:avLst/>
          </a:prstGeom>
          <a:noFill/>
        </p:spPr>
        <p:txBody>
          <a:bodyPr wrap="square" rtlCol="0">
            <a:spAutoFit/>
          </a:bodyPr>
          <a:lstStyle/>
          <a:p>
            <a:pPr>
              <a:lnSpc>
                <a:spcPct val="120000"/>
              </a:lnSpc>
            </a:pPr>
            <a:r>
              <a:rPr lang="en-US" sz="3200" dirty="0">
                <a:solidFill>
                  <a:srgbClr val="FF0000"/>
                </a:solidFill>
              </a:rPr>
              <a:t>He sold food at a small stall at the market. </a:t>
            </a:r>
            <a:r>
              <a:rPr lang="en-US" sz="3200" b="1" dirty="0">
                <a:solidFill>
                  <a:srgbClr val="0432FF"/>
                </a:solidFill>
              </a:rPr>
              <a:t>Afterward</a:t>
            </a:r>
            <a:r>
              <a:rPr lang="en-US" sz="3200" dirty="0">
                <a:solidFill>
                  <a:srgbClr val="FF0000"/>
                </a:solidFill>
              </a:rPr>
              <a:t>, he found a job at a factory.</a:t>
            </a:r>
            <a:endParaRPr lang="en-US" sz="3200" b="1" dirty="0">
              <a:solidFill>
                <a:srgbClr val="0070C0"/>
              </a:solidFill>
            </a:endParaRPr>
          </a:p>
        </p:txBody>
      </p:sp>
    </p:spTree>
    <p:extLst>
      <p:ext uri="{BB962C8B-B14F-4D97-AF65-F5344CB8AC3E}">
        <p14:creationId xmlns:p14="http://schemas.microsoft.com/office/powerpoint/2010/main" val="3668166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pPr algn="just"/>
            <a:r>
              <a:rPr lang="en-US" sz="3200" b="1" dirty="0">
                <a:solidFill>
                  <a:srgbClr val="0070C0"/>
                </a:solidFill>
                <a:highlight>
                  <a:srgbClr val="00FF00"/>
                </a:highlight>
              </a:rPr>
              <a:t>Task b.</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473673" y="1276080"/>
            <a:ext cx="11253507"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My mother/continue/work/a couple of years. Afterward/she/become/housewife</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His father/be away from home/years/because of war. It/eventually/end, / and he/return home</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117FE5D0-4A85-279F-3EF6-F6A71DCA0A64}"/>
              </a:ext>
            </a:extLst>
          </p:cNvPr>
          <p:cNvSpPr txBox="1"/>
          <p:nvPr/>
        </p:nvSpPr>
        <p:spPr>
          <a:xfrm>
            <a:off x="9862771" y="572925"/>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5" name="TextBox 4">
            <a:extLst>
              <a:ext uri="{FF2B5EF4-FFF2-40B4-BE49-F238E27FC236}">
                <a16:creationId xmlns:a16="http://schemas.microsoft.com/office/drawing/2014/main" id="{1D832A53-DD0A-EAFF-5C39-1D45A75B4014}"/>
              </a:ext>
            </a:extLst>
          </p:cNvPr>
          <p:cNvSpPr txBox="1"/>
          <p:nvPr/>
        </p:nvSpPr>
        <p:spPr>
          <a:xfrm>
            <a:off x="762143" y="2445097"/>
            <a:ext cx="10492740" cy="1234762"/>
          </a:xfrm>
          <a:prstGeom prst="rect">
            <a:avLst/>
          </a:prstGeom>
          <a:noFill/>
        </p:spPr>
        <p:txBody>
          <a:bodyPr wrap="square" rtlCol="0">
            <a:spAutoFit/>
          </a:bodyPr>
          <a:lstStyle/>
          <a:p>
            <a:pPr>
              <a:lnSpc>
                <a:spcPct val="120000"/>
              </a:lnSpc>
            </a:pPr>
            <a:r>
              <a:rPr lang="en-US" sz="3200" dirty="0">
                <a:solidFill>
                  <a:srgbClr val="FF0000"/>
                </a:solidFill>
              </a:rPr>
              <a:t>My mother continued to work for a couple of years. </a:t>
            </a:r>
            <a:r>
              <a:rPr lang="en-US" sz="3200" b="1" dirty="0">
                <a:solidFill>
                  <a:srgbClr val="0432FF"/>
                </a:solidFill>
              </a:rPr>
              <a:t>Afterward</a:t>
            </a:r>
            <a:r>
              <a:rPr lang="en-US" sz="3200" dirty="0">
                <a:solidFill>
                  <a:srgbClr val="FF0000"/>
                </a:solidFill>
              </a:rPr>
              <a:t>, she became a housewife.</a:t>
            </a:r>
            <a:endParaRPr lang="en-US" sz="3200" b="1" dirty="0">
              <a:solidFill>
                <a:srgbClr val="0070C0"/>
              </a:solidFill>
            </a:endParaRPr>
          </a:p>
        </p:txBody>
      </p:sp>
      <p:sp>
        <p:nvSpPr>
          <p:cNvPr id="7" name="TextBox 6">
            <a:extLst>
              <a:ext uri="{FF2B5EF4-FFF2-40B4-BE49-F238E27FC236}">
                <a16:creationId xmlns:a16="http://schemas.microsoft.com/office/drawing/2014/main" id="{DAE35508-BE28-877C-0BBE-C5D0B8D5816E}"/>
              </a:ext>
            </a:extLst>
          </p:cNvPr>
          <p:cNvSpPr txBox="1"/>
          <p:nvPr/>
        </p:nvSpPr>
        <p:spPr>
          <a:xfrm>
            <a:off x="785003" y="4804358"/>
            <a:ext cx="10492740" cy="1234762"/>
          </a:xfrm>
          <a:prstGeom prst="rect">
            <a:avLst/>
          </a:prstGeom>
          <a:noFill/>
        </p:spPr>
        <p:txBody>
          <a:bodyPr wrap="square" rtlCol="0">
            <a:spAutoFit/>
          </a:bodyPr>
          <a:lstStyle/>
          <a:p>
            <a:pPr>
              <a:lnSpc>
                <a:spcPct val="120000"/>
              </a:lnSpc>
            </a:pPr>
            <a:r>
              <a:rPr lang="en-US" sz="3200" dirty="0">
                <a:solidFill>
                  <a:srgbClr val="FF0000"/>
                </a:solidFill>
              </a:rPr>
              <a:t>His father was away from home for years because of the war. It </a:t>
            </a:r>
            <a:r>
              <a:rPr lang="en-US" sz="3200" b="1" dirty="0">
                <a:solidFill>
                  <a:srgbClr val="0432FF"/>
                </a:solidFill>
              </a:rPr>
              <a:t>eventually</a:t>
            </a:r>
            <a:r>
              <a:rPr lang="en-US" sz="3200" dirty="0">
                <a:solidFill>
                  <a:srgbClr val="FF0000"/>
                </a:solidFill>
              </a:rPr>
              <a:t> ended, and he returned home.</a:t>
            </a:r>
            <a:endParaRPr lang="en-US" sz="3200" b="1" dirty="0">
              <a:solidFill>
                <a:srgbClr val="0070C0"/>
              </a:solidFill>
            </a:endParaRPr>
          </a:p>
        </p:txBody>
      </p:sp>
    </p:spTree>
    <p:extLst>
      <p:ext uri="{BB962C8B-B14F-4D97-AF65-F5344CB8AC3E}">
        <p14:creationId xmlns:p14="http://schemas.microsoft.com/office/powerpoint/2010/main" val="509084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10 Best Christian Books for Students  Hero Image">
            <a:extLst>
              <a:ext uri="{FF2B5EF4-FFF2-40B4-BE49-F238E27FC236}">
                <a16:creationId xmlns:a16="http://schemas.microsoft.com/office/drawing/2014/main" id="{36A35D77-341A-3EB1-F8C7-CA1609167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6712" r="1"/>
          <a:stretch/>
        </p:blipFill>
        <p:spPr bwMode="auto">
          <a:xfrm>
            <a:off x="0" y="473148"/>
            <a:ext cx="12192000" cy="5991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F9807B-DCC0-DA5C-DE1D-7E21F6D005D7}"/>
              </a:ext>
            </a:extLst>
          </p:cNvPr>
          <p:cNvSpPr txBox="1"/>
          <p:nvPr/>
        </p:nvSpPr>
        <p:spPr>
          <a:xfrm>
            <a:off x="3333118" y="600738"/>
            <a:ext cx="6206247" cy="1123712"/>
          </a:xfrm>
          <a:prstGeom prst="roundRect">
            <a:avLst/>
          </a:prstGeom>
          <a:solidFill>
            <a:schemeClr val="bg1">
              <a:alpha val="82725"/>
            </a:schemeClr>
          </a:solidFill>
        </p:spPr>
        <p:txBody>
          <a:bodyPr wrap="square">
            <a:spAutoFit/>
          </a:bodyPr>
          <a:lstStyle/>
          <a:p>
            <a:pPr algn="ctr"/>
            <a:r>
              <a:rPr lang="en-US" sz="6000" b="1" dirty="0">
                <a:solidFill>
                  <a:srgbClr val="C00000"/>
                </a:solidFill>
              </a:rPr>
              <a:t>SPEAKING</a:t>
            </a:r>
            <a:endParaRPr lang="en-US" sz="6000" dirty="0">
              <a:solidFill>
                <a:srgbClr val="C00000"/>
              </a:solidFill>
            </a:endParaRPr>
          </a:p>
        </p:txBody>
      </p:sp>
    </p:spTree>
    <p:extLst>
      <p:ext uri="{BB962C8B-B14F-4D97-AF65-F5344CB8AC3E}">
        <p14:creationId xmlns:p14="http://schemas.microsoft.com/office/powerpoint/2010/main" val="1966957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499659" y="1409026"/>
            <a:ext cx="11192682"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In pairs: Tell your partner about the life of a family member. You can use the questions below to help you.</a:t>
            </a:r>
          </a:p>
        </p:txBody>
      </p:sp>
      <p:sp>
        <p:nvSpPr>
          <p:cNvPr id="3" name="TextBox 2">
            <a:extLst>
              <a:ext uri="{FF2B5EF4-FFF2-40B4-BE49-F238E27FC236}">
                <a16:creationId xmlns:a16="http://schemas.microsoft.com/office/drawing/2014/main" id="{8AD6BEC1-94C1-F8F4-57F7-B47277F169A4}"/>
              </a:ext>
            </a:extLst>
          </p:cNvPr>
          <p:cNvSpPr txBox="1"/>
          <p:nvPr/>
        </p:nvSpPr>
        <p:spPr>
          <a:xfrm>
            <a:off x="3914513" y="718106"/>
            <a:ext cx="6137910" cy="615553"/>
          </a:xfrm>
          <a:prstGeom prst="rect">
            <a:avLst/>
          </a:prstGeom>
          <a:noFill/>
        </p:spPr>
        <p:txBody>
          <a:bodyPr wrap="square">
            <a:spAutoFit/>
          </a:bodyPr>
          <a:lstStyle/>
          <a:p>
            <a:r>
              <a:rPr lang="en-US" sz="3400" b="1" dirty="0">
                <a:solidFill>
                  <a:srgbClr val="FF0000"/>
                </a:solidFill>
                <a:effectLst/>
                <a:latin typeface="Calibri" panose="020F0502020204030204" pitchFamily="34" charset="0"/>
                <a:cs typeface="Calibri" panose="020F0502020204030204" pitchFamily="34" charset="0"/>
              </a:rPr>
              <a:t>The Life of My Family Member </a:t>
            </a:r>
            <a:endParaRPr lang="en-US" sz="3400" dirty="0">
              <a:solidFill>
                <a:srgbClr val="FF0000"/>
              </a:solidFill>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111DCBD-5849-87D8-543B-21D5D9CF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5" y="448645"/>
            <a:ext cx="3509147" cy="831515"/>
          </a:xfrm>
          <a:prstGeom prst="rect">
            <a:avLst/>
          </a:prstGeom>
        </p:spPr>
      </p:pic>
      <p:sp>
        <p:nvSpPr>
          <p:cNvPr id="8" name="TextBox 7">
            <a:extLst>
              <a:ext uri="{FF2B5EF4-FFF2-40B4-BE49-F238E27FC236}">
                <a16:creationId xmlns:a16="http://schemas.microsoft.com/office/drawing/2014/main" id="{E64A1458-6E6F-4692-EEFC-333A2D2998E5}"/>
              </a:ext>
            </a:extLst>
          </p:cNvPr>
          <p:cNvSpPr txBox="1"/>
          <p:nvPr/>
        </p:nvSpPr>
        <p:spPr>
          <a:xfrm>
            <a:off x="499659" y="2644170"/>
            <a:ext cx="11025853" cy="1825693"/>
          </a:xfrm>
          <a:prstGeom prst="rect">
            <a:avLst/>
          </a:prstGeom>
          <a:solidFill>
            <a:schemeClr val="accent4">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What do you know about his/her childhood and younger years?</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What memory do you have about him/her?</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What can you learn from his/her story?</a:t>
            </a:r>
          </a:p>
        </p:txBody>
      </p:sp>
    </p:spTree>
    <p:extLst>
      <p:ext uri="{BB962C8B-B14F-4D97-AF65-F5344CB8AC3E}">
        <p14:creationId xmlns:p14="http://schemas.microsoft.com/office/powerpoint/2010/main" val="3335009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6096000" y="3101235"/>
            <a:ext cx="5722858" cy="2920083"/>
          </a:xfrm>
          <a:prstGeom prst="wedgeRoundRectCallout">
            <a:avLst>
              <a:gd name="adj1" fmla="val 43699"/>
              <a:gd name="adj2" fmla="val 6081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My grandmother grew up in the countryside with her older brothers. They were close and helped each other at school and on the farm. She later moved to Hanoi for university.</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437267" y="1181657"/>
            <a:ext cx="4773624" cy="1597804"/>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What do you know about his/her childhood and younger years?</a:t>
            </a:r>
            <a:endParaRPr lang="en-US" sz="3200" dirty="0">
              <a:solidFill>
                <a:srgbClr val="FF0000"/>
              </a:solidFill>
              <a:cs typeface="Calibri"/>
            </a:endParaRPr>
          </a:p>
        </p:txBody>
      </p:sp>
      <p:pic>
        <p:nvPicPr>
          <p:cNvPr id="7170" name="Picture 2" descr="Farmworkers">
            <a:extLst>
              <a:ext uri="{FF2B5EF4-FFF2-40B4-BE49-F238E27FC236}">
                <a16:creationId xmlns:a16="http://schemas.microsoft.com/office/drawing/2014/main" id="{92AABC81-C41A-8BA3-DA12-2643A0354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67"/>
          <a:stretch/>
        </p:blipFill>
        <p:spPr bwMode="auto">
          <a:xfrm>
            <a:off x="373142" y="740192"/>
            <a:ext cx="5457190" cy="40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05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6096000" y="3101235"/>
            <a:ext cx="5722858" cy="2920083"/>
          </a:xfrm>
          <a:prstGeom prst="wedgeRoundRectCallout">
            <a:avLst>
              <a:gd name="adj1" fmla="val 43699"/>
              <a:gd name="adj2" fmla="val 6081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I remember spending time with her after school. She often told me stories about her childhood on the farm and her adventures in Hanoi.</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697979" y="1181657"/>
            <a:ext cx="4512911" cy="1597804"/>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What memory do you have about him/her?</a:t>
            </a:r>
          </a:p>
        </p:txBody>
      </p:sp>
      <p:pic>
        <p:nvPicPr>
          <p:cNvPr id="8194" name="Picture 2" descr="Nestled on the plush sofa a cheerful senior woman in her 60s enjoys the">
            <a:extLst>
              <a:ext uri="{FF2B5EF4-FFF2-40B4-BE49-F238E27FC236}">
                <a16:creationId xmlns:a16="http://schemas.microsoft.com/office/drawing/2014/main" id="{E94C96DF-10E3-EB2A-6944-37BD702EE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02" y="1562859"/>
            <a:ext cx="5602898" cy="373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60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5920740" y="2537461"/>
            <a:ext cx="5898118" cy="3483858"/>
          </a:xfrm>
          <a:prstGeom prst="wedgeRoundRectCallout">
            <a:avLst>
              <a:gd name="adj1" fmla="val 43699"/>
              <a:gd name="adj2" fmla="val 60810"/>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From her story, I learn the importance of family and hard work. Her journey from the countryside to university teaches me the value of education and determination in pursuing my goals.</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460127" y="1120139"/>
            <a:ext cx="4773624" cy="1120141"/>
          </a:xfrm>
          <a:prstGeom prst="wedgeRoundRectCallout">
            <a:avLst>
              <a:gd name="adj1" fmla="val -36324"/>
              <a:gd name="adj2" fmla="val 73624"/>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What can you learn from his/her story?</a:t>
            </a:r>
            <a:endParaRPr lang="en-US" sz="3200" dirty="0">
              <a:solidFill>
                <a:srgbClr val="FF0000"/>
              </a:solidFill>
              <a:cs typeface="Calibri"/>
            </a:endParaRPr>
          </a:p>
        </p:txBody>
      </p:sp>
      <p:pic>
        <p:nvPicPr>
          <p:cNvPr id="9218" name="Picture 2" descr="Knitting Knit Needle Yarn Needlework Craft Scarf Concept">
            <a:extLst>
              <a:ext uri="{FF2B5EF4-FFF2-40B4-BE49-F238E27FC236}">
                <a16:creationId xmlns:a16="http://schemas.microsoft.com/office/drawing/2014/main" id="{5FF919C5-6164-B749-2E3F-F03CAFBE0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3" t="5000" r="7636"/>
          <a:stretch/>
        </p:blipFill>
        <p:spPr bwMode="auto">
          <a:xfrm>
            <a:off x="150767" y="729249"/>
            <a:ext cx="5832275" cy="450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25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3752635373"/>
              </p:ext>
            </p:extLst>
          </p:nvPr>
        </p:nvGraphicFramePr>
        <p:xfrm>
          <a:off x="2674620" y="1757045"/>
          <a:ext cx="8412480" cy="4351337"/>
        </p:xfrm>
        <a:graphic>
          <a:graphicData uri="http://schemas.openxmlformats.org/drawingml/2006/table">
            <a:tbl>
              <a:tblPr firstRow="1" firstCol="1" bandRow="1">
                <a:tableStyleId>{5C22544A-7EE6-4342-B048-85BDC9FD1C3A}</a:tableStyleId>
              </a:tblPr>
              <a:tblGrid>
                <a:gridCol w="3497580">
                  <a:extLst>
                    <a:ext uri="{9D8B030D-6E8A-4147-A177-3AD203B41FA5}">
                      <a16:colId xmlns:a16="http://schemas.microsoft.com/office/drawing/2014/main" val="298208862"/>
                    </a:ext>
                  </a:extLst>
                </a:gridCol>
                <a:gridCol w="4914900">
                  <a:extLst>
                    <a:ext uri="{9D8B030D-6E8A-4147-A177-3AD203B41FA5}">
                      <a16:colId xmlns:a16="http://schemas.microsoft.com/office/drawing/2014/main" val="1084645332"/>
                    </a:ext>
                  </a:extLst>
                </a:gridCol>
              </a:tblGrid>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Family member: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1: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2: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1184244046"/>
                  </a:ext>
                </a:extLst>
              </a:tr>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3: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3846436713"/>
                  </a:ext>
                </a:extLst>
              </a:tr>
              <a:tr h="980705">
                <a:tc>
                  <a:txBody>
                    <a:bodyPr/>
                    <a:lstStyle/>
                    <a:p>
                      <a:r>
                        <a:rPr lang="en-VN" sz="3200" kern="100" dirty="0">
                          <a:solidFill>
                            <a:schemeClr val="tx1"/>
                          </a:solidFill>
                          <a:effectLst/>
                          <a:latin typeface="Calibri" panose="020F0502020204030204" pitchFamily="34" charset="0"/>
                          <a:cs typeface="Calibri" panose="020F0502020204030204" pitchFamily="34" charset="0"/>
                        </a:rPr>
                        <a:t>What you learned: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329967412"/>
                  </a:ext>
                </a:extLst>
              </a:tr>
            </a:tbl>
          </a:graphicData>
        </a:graphic>
      </p:graphicFrame>
    </p:spTree>
    <p:extLst>
      <p:ext uri="{BB962C8B-B14F-4D97-AF65-F5344CB8AC3E}">
        <p14:creationId xmlns:p14="http://schemas.microsoft.com/office/powerpoint/2010/main" val="3416580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09605" y="475652"/>
            <a:ext cx="6016635" cy="6031138"/>
          </a:xfrm>
          <a:prstGeom prst="rect">
            <a:avLst/>
          </a:prstGeom>
          <a:noFill/>
        </p:spPr>
        <p:txBody>
          <a:bodyPr wrap="square" rtlCol="0">
            <a:spAutoFit/>
          </a:bodyPr>
          <a:lstStyle/>
          <a:p>
            <a:pPr algn="just">
              <a:lnSpc>
                <a:spcPct val="120000"/>
              </a:lnSpc>
            </a:pPr>
            <a:r>
              <a:rPr lang="en-US" sz="3600" dirty="0">
                <a:solidFill>
                  <a:srgbClr val="FF0000"/>
                </a:solidFill>
                <a:ea typeface="Times New Roman" panose="02020603050405020304" pitchFamily="18" charset="0"/>
              </a:rPr>
              <a:t>By the end of this lesson, students will be able to…</a:t>
            </a:r>
            <a:endParaRPr lang="en-US" sz="5400" dirty="0">
              <a:solidFill>
                <a:srgbClr val="FF0000"/>
              </a:solidFill>
              <a:ea typeface="Times New Roman" panose="02020603050405020304" pitchFamily="18" charset="0"/>
            </a:endParaRPr>
          </a:p>
          <a:p>
            <a:pPr marL="571500" indent="-571500" algn="just">
              <a:lnSpc>
                <a:spcPct val="120000"/>
              </a:lnSpc>
              <a:buFont typeface="Wingdings" panose="05000000000000000000" pitchFamily="2" charset="2"/>
              <a:buChar char="Ø"/>
            </a:pPr>
            <a:r>
              <a:rPr lang="en-US" sz="3600" dirty="0">
                <a:solidFill>
                  <a:schemeClr val="accent5">
                    <a:lumMod val="50000"/>
                  </a:schemeClr>
                </a:solidFill>
                <a:ea typeface="Calibri" panose="020F0502020204030204" pitchFamily="34" charset="0"/>
              </a:rPr>
              <a:t>talk about the life of the family member. </a:t>
            </a:r>
          </a:p>
          <a:p>
            <a:pPr marL="571500" indent="-571500" algn="just">
              <a:lnSpc>
                <a:spcPct val="120000"/>
              </a:lnSpc>
              <a:buFont typeface="Wingdings" panose="05000000000000000000" pitchFamily="2" charset="2"/>
              <a:buChar char="Ø"/>
            </a:pPr>
            <a:r>
              <a:rPr lang="en-US" sz="3600" dirty="0">
                <a:solidFill>
                  <a:schemeClr val="accent5">
                    <a:lumMod val="50000"/>
                  </a:schemeClr>
                </a:solidFill>
                <a:ea typeface="Calibri" panose="020F0502020204030204" pitchFamily="34" charset="0"/>
              </a:rPr>
              <a:t>learn how to use time connectors (Writing skills)</a:t>
            </a:r>
          </a:p>
          <a:p>
            <a:pPr marL="571500" indent="-571500" algn="just">
              <a:lnSpc>
                <a:spcPct val="120000"/>
              </a:lnSpc>
              <a:buFont typeface="Wingdings" panose="05000000000000000000" pitchFamily="2" charset="2"/>
              <a:buChar char="Ø"/>
            </a:pPr>
            <a:r>
              <a:rPr lang="en-US" sz="3600" dirty="0">
                <a:solidFill>
                  <a:schemeClr val="accent5">
                    <a:lumMod val="50000"/>
                  </a:schemeClr>
                </a:solidFill>
                <a:ea typeface="Calibri" panose="020F0502020204030204" pitchFamily="34" charset="0"/>
              </a:rPr>
              <a:t>w</a:t>
            </a:r>
            <a:r>
              <a:rPr lang="en-US" sz="3600">
                <a:solidFill>
                  <a:schemeClr val="accent5">
                    <a:lumMod val="50000"/>
                  </a:schemeClr>
                </a:solidFill>
                <a:ea typeface="Calibri" panose="020F0502020204030204" pitchFamily="34" charset="0"/>
              </a:rPr>
              <a:t>rite </a:t>
            </a:r>
            <a:r>
              <a:rPr lang="en-US" sz="3600" dirty="0">
                <a:solidFill>
                  <a:schemeClr val="accent5">
                    <a:lumMod val="50000"/>
                  </a:schemeClr>
                </a:solidFill>
                <a:ea typeface="Calibri" panose="020F0502020204030204" pitchFamily="34" charset="0"/>
              </a:rPr>
              <a:t>a passage about the life of the family member you talked about. </a:t>
            </a:r>
          </a:p>
        </p:txBody>
      </p:sp>
    </p:spTree>
    <p:extLst>
      <p:ext uri="{BB962C8B-B14F-4D97-AF65-F5344CB8AC3E}">
        <p14:creationId xmlns:p14="http://schemas.microsoft.com/office/powerpoint/2010/main" val="340729365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2273913381"/>
              </p:ext>
            </p:extLst>
          </p:nvPr>
        </p:nvGraphicFramePr>
        <p:xfrm>
          <a:off x="926984" y="2353271"/>
          <a:ext cx="9980178" cy="3783118"/>
        </p:xfrm>
        <a:graphic>
          <a:graphicData uri="http://schemas.openxmlformats.org/drawingml/2006/table">
            <a:tbl>
              <a:tblPr firstRow="1" firstCol="1" bandRow="1">
                <a:tableStyleId>{5C22544A-7EE6-4342-B048-85BDC9FD1C3A}</a:tableStyleId>
              </a:tblPr>
              <a:tblGrid>
                <a:gridCol w="3263660">
                  <a:extLst>
                    <a:ext uri="{9D8B030D-6E8A-4147-A177-3AD203B41FA5}">
                      <a16:colId xmlns:a16="http://schemas.microsoft.com/office/drawing/2014/main" val="298208862"/>
                    </a:ext>
                  </a:extLst>
                </a:gridCol>
                <a:gridCol w="6716518">
                  <a:extLst>
                    <a:ext uri="{9D8B030D-6E8A-4147-A177-3AD203B41FA5}">
                      <a16:colId xmlns:a16="http://schemas.microsoft.com/office/drawing/2014/main" val="1084645332"/>
                    </a:ext>
                  </a:extLst>
                </a:gridCol>
              </a:tblGrid>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Family member: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1" kern="100" dirty="0">
                          <a:solidFill>
                            <a:schemeClr val="tx1"/>
                          </a:solidFill>
                          <a:effectLst/>
                          <a:latin typeface="Calibri" panose="020F0502020204030204" pitchFamily="34" charset="0"/>
                          <a:cs typeface="Calibri" panose="020F0502020204030204" pitchFamily="34" charset="0"/>
                        </a:rPr>
                        <a:t>Grandmother</a:t>
                      </a:r>
                      <a:endParaRPr lang="en-VN" sz="3200" b="1"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1: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kern="1200" dirty="0">
                          <a:solidFill>
                            <a:schemeClr val="dk1"/>
                          </a:solidFill>
                          <a:effectLst/>
                          <a:latin typeface="Calibri" panose="020F0502020204030204" pitchFamily="34" charset="0"/>
                          <a:ea typeface="+mn-ea"/>
                          <a:cs typeface="Calibri" panose="020F0502020204030204" pitchFamily="34" charset="0"/>
                        </a:rPr>
                        <a:t>A. What</a:t>
                      </a:r>
                      <a:r>
                        <a:rPr lang="vi-VN" sz="3200" kern="1200" dirty="0">
                          <a:solidFill>
                            <a:schemeClr val="dk1"/>
                          </a:solidFill>
                          <a:effectLst/>
                          <a:latin typeface="Calibri" panose="020F0502020204030204" pitchFamily="34" charset="0"/>
                          <a:ea typeface="+mn-ea"/>
                          <a:cs typeface="Calibri" panose="020F0502020204030204" pitchFamily="34" charset="0"/>
                        </a:rPr>
                        <a:t>:</a:t>
                      </a:r>
                      <a:r>
                        <a:rPr lang="en-US" sz="3200" b="0" kern="1200" dirty="0">
                          <a:solidFill>
                            <a:schemeClr val="dk1"/>
                          </a:solidFill>
                          <a:effectLst/>
                          <a:latin typeface="Calibri" panose="020F0502020204030204" pitchFamily="34" charset="0"/>
                          <a:ea typeface="+mn-ea"/>
                          <a:cs typeface="Calibri" panose="020F0502020204030204" pitchFamily="34" charset="0"/>
                        </a:rPr>
                        <a:t>Memories of family members</a:t>
                      </a:r>
                      <a:endParaRPr lang="en-VN" sz="3200" kern="1200" dirty="0">
                        <a:solidFill>
                          <a:schemeClr val="dk1"/>
                        </a:solidFill>
                        <a:effectLst/>
                        <a:latin typeface="Calibri" panose="020F0502020204030204" pitchFamily="34" charset="0"/>
                        <a:ea typeface="+mn-ea"/>
                        <a:cs typeface="Calibri" panose="020F0502020204030204" pitchFamily="34" charset="0"/>
                      </a:endParaRPr>
                    </a:p>
                    <a:p>
                      <a:r>
                        <a:rPr lang="vi-VN" sz="3200" b="1" kern="1200" dirty="0">
                          <a:solidFill>
                            <a:schemeClr val="dk1"/>
                          </a:solidFill>
                          <a:effectLst/>
                          <a:latin typeface="Calibri" panose="020F0502020204030204" pitchFamily="34" charset="0"/>
                          <a:ea typeface="+mn-ea"/>
                          <a:cs typeface="Calibri" panose="020F0502020204030204" pitchFamily="34" charset="0"/>
                        </a:rPr>
                        <a:t>B. How:</a:t>
                      </a:r>
                      <a:r>
                        <a:rPr lang="vi-VN" sz="3200" kern="1200" dirty="0">
                          <a:solidFill>
                            <a:schemeClr val="dk1"/>
                          </a:solidFill>
                          <a:effectLst/>
                          <a:latin typeface="Calibri" panose="020F0502020204030204" pitchFamily="34" charset="0"/>
                          <a:ea typeface="+mn-ea"/>
                          <a:cs typeface="Calibri" panose="020F0502020204030204" pitchFamily="34" charset="0"/>
                        </a:rPr>
                        <a:t> </a:t>
                      </a:r>
                      <a:r>
                        <a:rPr lang="en-US" sz="3200" kern="1200" dirty="0">
                          <a:solidFill>
                            <a:schemeClr val="dk1"/>
                          </a:solidFill>
                          <a:effectLst/>
                          <a:latin typeface="Calibri" panose="020F0502020204030204" pitchFamily="34" charset="0"/>
                          <a:ea typeface="+mn-ea"/>
                          <a:cs typeface="Calibri" panose="020F0502020204030204" pitchFamily="34" charset="0"/>
                        </a:rPr>
                        <a:t>grew up </a:t>
                      </a:r>
                      <a:r>
                        <a:rPr lang="vi-VN" sz="3200" kern="1200" dirty="0">
                          <a:solidFill>
                            <a:schemeClr val="dk1"/>
                          </a:solidFill>
                          <a:effectLst/>
                          <a:latin typeface="Calibri" panose="020F0502020204030204" pitchFamily="34" charset="0"/>
                          <a:ea typeface="+mn-ea"/>
                          <a:cs typeface="Calibri" panose="020F0502020204030204" pitchFamily="34" charset="0"/>
                        </a:rPr>
                        <a:t>in a big family in the country</a:t>
                      </a:r>
                      <a:r>
                        <a:rPr lang="en-US" sz="3200" kern="1200" dirty="0">
                          <a:solidFill>
                            <a:schemeClr val="dk1"/>
                          </a:solidFill>
                          <a:effectLst/>
                          <a:latin typeface="Calibri" panose="020F0502020204030204" pitchFamily="34" charset="0"/>
                          <a:ea typeface="+mn-ea"/>
                          <a:cs typeface="Calibri" panose="020F0502020204030204" pitchFamily="34" charset="0"/>
                        </a:rPr>
                        <a:t>, had six older brothers, </a:t>
                      </a:r>
                      <a:r>
                        <a:rPr lang="vi-VN" sz="3200" kern="1200" dirty="0">
                          <a:solidFill>
                            <a:schemeClr val="dk1"/>
                          </a:solidFill>
                          <a:effectLst/>
                          <a:latin typeface="Calibri" panose="020F0502020204030204" pitchFamily="34" charset="0"/>
                          <a:ea typeface="+mn-ea"/>
                          <a:cs typeface="Calibri" panose="020F0502020204030204" pitchFamily="34" charset="0"/>
                        </a:rPr>
                        <a:t>played lots of games together and helped each other </a:t>
                      </a:r>
                      <a:endParaRPr lang="en-VN" sz="3200" kern="1200" dirty="0">
                        <a:solidFill>
                          <a:schemeClr val="dk1"/>
                        </a:solidFill>
                        <a:effectLst/>
                        <a:latin typeface="Calibri" panose="020F0502020204030204" pitchFamily="34" charset="0"/>
                        <a:ea typeface="+mn-ea"/>
                        <a:cs typeface="Calibri" panose="020F0502020204030204" pitchFamily="34" charset="0"/>
                      </a:endParaRPr>
                    </a:p>
                    <a:p>
                      <a:r>
                        <a:rPr lang="vi-VN" sz="3200" b="1" kern="1200" dirty="0">
                          <a:solidFill>
                            <a:schemeClr val="dk1"/>
                          </a:solidFill>
                          <a:effectLst/>
                          <a:latin typeface="Calibri" panose="020F0502020204030204" pitchFamily="34" charset="0"/>
                          <a:ea typeface="+mn-ea"/>
                          <a:cs typeface="Calibri" panose="020F0502020204030204" pitchFamily="34" charset="0"/>
                        </a:rPr>
                        <a:t>C. When</a:t>
                      </a:r>
                      <a:r>
                        <a:rPr lang="vi-VN" sz="3200" kern="1200" dirty="0">
                          <a:solidFill>
                            <a:schemeClr val="dk1"/>
                          </a:solidFill>
                          <a:effectLst/>
                          <a:latin typeface="Calibri" panose="020F0502020204030204" pitchFamily="34" charset="0"/>
                          <a:ea typeface="+mn-ea"/>
                          <a:cs typeface="Calibri" panose="020F0502020204030204" pitchFamily="34" charset="0"/>
                        </a:rPr>
                        <a:t>: </a:t>
                      </a:r>
                      <a:r>
                        <a:rPr lang="en-US" sz="3200" kern="1200" dirty="0">
                          <a:solidFill>
                            <a:schemeClr val="dk1"/>
                          </a:solidFill>
                          <a:effectLst/>
                          <a:latin typeface="Calibri" panose="020F0502020204030204" pitchFamily="34" charset="0"/>
                          <a:ea typeface="+mn-ea"/>
                          <a:cs typeface="Calibri" panose="020F0502020204030204" pitchFamily="34" charset="0"/>
                        </a:rPr>
                        <a:t>during childhood.</a:t>
                      </a:r>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bl>
          </a:graphicData>
        </a:graphic>
      </p:graphicFrame>
      <p:sp>
        <p:nvSpPr>
          <p:cNvPr id="3" name="TextBox 2">
            <a:extLst>
              <a:ext uri="{FF2B5EF4-FFF2-40B4-BE49-F238E27FC236}">
                <a16:creationId xmlns:a16="http://schemas.microsoft.com/office/drawing/2014/main" id="{37103111-F6DE-EED9-92AF-9A07D23ECE6F}"/>
              </a:ext>
            </a:extLst>
          </p:cNvPr>
          <p:cNvSpPr txBox="1"/>
          <p:nvPr/>
        </p:nvSpPr>
        <p:spPr>
          <a:xfrm>
            <a:off x="4577016" y="158425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1032080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4047187371"/>
              </p:ext>
            </p:extLst>
          </p:nvPr>
        </p:nvGraphicFramePr>
        <p:xfrm>
          <a:off x="1093613" y="2814816"/>
          <a:ext cx="9646920" cy="1965100"/>
        </p:xfrm>
        <a:graphic>
          <a:graphicData uri="http://schemas.openxmlformats.org/drawingml/2006/table">
            <a:tbl>
              <a:tblPr firstRow="1" firstCol="1" bandRow="1">
                <a:tableStyleId>{5C22544A-7EE6-4342-B048-85BDC9FD1C3A}</a:tableStyleId>
              </a:tblPr>
              <a:tblGrid>
                <a:gridCol w="3154680">
                  <a:extLst>
                    <a:ext uri="{9D8B030D-6E8A-4147-A177-3AD203B41FA5}">
                      <a16:colId xmlns:a16="http://schemas.microsoft.com/office/drawing/2014/main" val="298208862"/>
                    </a:ext>
                  </a:extLst>
                </a:gridCol>
                <a:gridCol w="6492240">
                  <a:extLst>
                    <a:ext uri="{9D8B030D-6E8A-4147-A177-3AD203B41FA5}">
                      <a16:colId xmlns:a16="http://schemas.microsoft.com/office/drawing/2014/main" val="1084645332"/>
                    </a:ext>
                  </a:extLst>
                </a:gridCol>
              </a:tblGrid>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2: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00" dirty="0">
                          <a:solidFill>
                            <a:schemeClr val="tx1"/>
                          </a:solidFill>
                          <a:effectLst/>
                          <a:latin typeface="Calibri" panose="020F0502020204030204" pitchFamily="34" charset="0"/>
                          <a:cs typeface="Calibri" panose="020F0502020204030204" pitchFamily="34" charset="0"/>
                        </a:rPr>
                        <a:t>A. What: </a:t>
                      </a:r>
                      <a:r>
                        <a:rPr lang="en-US" sz="3200" b="0" kern="100" dirty="0">
                          <a:solidFill>
                            <a:schemeClr val="tx1"/>
                          </a:solidFill>
                          <a:effectLst/>
                          <a:latin typeface="Calibri" panose="020F0502020204030204" pitchFamily="34" charset="0"/>
                          <a:cs typeface="Calibri" panose="020F0502020204030204" pitchFamily="34" charset="0"/>
                        </a:rPr>
                        <a:t>work and education</a:t>
                      </a:r>
                    </a:p>
                    <a:p>
                      <a:r>
                        <a:rPr lang="en-US" sz="3200" b="1" kern="100" dirty="0">
                          <a:solidFill>
                            <a:schemeClr val="tx1"/>
                          </a:solidFill>
                          <a:effectLst/>
                          <a:latin typeface="Calibri" panose="020F0502020204030204" pitchFamily="34" charset="0"/>
                          <a:cs typeface="Calibri" panose="020F0502020204030204" pitchFamily="34" charset="0"/>
                        </a:rPr>
                        <a:t>B. How: </a:t>
                      </a:r>
                      <a:r>
                        <a:rPr lang="en-US" sz="3200" b="0" kern="100" dirty="0">
                          <a:solidFill>
                            <a:schemeClr val="tx1"/>
                          </a:solidFill>
                          <a:effectLst/>
                          <a:latin typeface="Calibri" panose="020F0502020204030204" pitchFamily="34" charset="0"/>
                          <a:cs typeface="Calibri" panose="020F0502020204030204" pitchFamily="34" charset="0"/>
                        </a:rPr>
                        <a:t>worked at the farm, moved to Hanoi to go to university</a:t>
                      </a:r>
                    </a:p>
                    <a:p>
                      <a:r>
                        <a:rPr lang="en-US" sz="3200" b="1" kern="100" dirty="0">
                          <a:solidFill>
                            <a:schemeClr val="tx1"/>
                          </a:solidFill>
                          <a:effectLst/>
                          <a:latin typeface="Calibri" panose="020F0502020204030204" pitchFamily="34" charset="0"/>
                          <a:cs typeface="Calibri" panose="020F0502020204030204" pitchFamily="34" charset="0"/>
                        </a:rPr>
                        <a:t>C. When: </a:t>
                      </a:r>
                      <a:r>
                        <a:rPr lang="en-US" sz="3200" b="0" kern="100" dirty="0">
                          <a:solidFill>
                            <a:schemeClr val="tx1"/>
                          </a:solidFill>
                          <a:effectLst/>
                          <a:latin typeface="Calibri" panose="020F0502020204030204" pitchFamily="34" charset="0"/>
                          <a:cs typeface="Calibri" panose="020F0502020204030204" pitchFamily="34" charset="0"/>
                        </a:rPr>
                        <a:t>during adulthood.</a:t>
                      </a: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bl>
          </a:graphicData>
        </a:graphic>
      </p:graphicFrame>
      <p:sp>
        <p:nvSpPr>
          <p:cNvPr id="3" name="TextBox 2">
            <a:extLst>
              <a:ext uri="{FF2B5EF4-FFF2-40B4-BE49-F238E27FC236}">
                <a16:creationId xmlns:a16="http://schemas.microsoft.com/office/drawing/2014/main" id="{C8576240-6E65-19D9-CCBA-CC25DDB8302F}"/>
              </a:ext>
            </a:extLst>
          </p:cNvPr>
          <p:cNvSpPr txBox="1"/>
          <p:nvPr/>
        </p:nvSpPr>
        <p:spPr>
          <a:xfrm>
            <a:off x="4577016" y="158425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2256204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Task b.</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2527850235"/>
              </p:ext>
            </p:extLst>
          </p:nvPr>
        </p:nvGraphicFramePr>
        <p:xfrm>
          <a:off x="811530" y="2559356"/>
          <a:ext cx="10568940" cy="2954840"/>
        </p:xfrm>
        <a:graphic>
          <a:graphicData uri="http://schemas.openxmlformats.org/drawingml/2006/table">
            <a:tbl>
              <a:tblPr firstRow="1" firstCol="1" bandRow="1">
                <a:tableStyleId>{5C22544A-7EE6-4342-B048-85BDC9FD1C3A}</a:tableStyleId>
              </a:tblPr>
              <a:tblGrid>
                <a:gridCol w="3456194">
                  <a:extLst>
                    <a:ext uri="{9D8B030D-6E8A-4147-A177-3AD203B41FA5}">
                      <a16:colId xmlns:a16="http://schemas.microsoft.com/office/drawing/2014/main" val="298208862"/>
                    </a:ext>
                  </a:extLst>
                </a:gridCol>
                <a:gridCol w="7112746">
                  <a:extLst>
                    <a:ext uri="{9D8B030D-6E8A-4147-A177-3AD203B41FA5}">
                      <a16:colId xmlns:a16="http://schemas.microsoft.com/office/drawing/2014/main" val="1084645332"/>
                    </a:ext>
                  </a:extLst>
                </a:gridCol>
              </a:tblGrid>
              <a:tr h="367821">
                <a:tc>
                  <a:txBody>
                    <a:bodyPr/>
                    <a:lstStyle/>
                    <a:p>
                      <a:r>
                        <a:rPr lang="en-VN" sz="3200" kern="100" dirty="0">
                          <a:solidFill>
                            <a:schemeClr val="tx1"/>
                          </a:solidFill>
                          <a:effectLst/>
                          <a:latin typeface="Calibri" panose="020F0502020204030204" pitchFamily="34" charset="0"/>
                          <a:cs typeface="Calibri" panose="020F0502020204030204" pitchFamily="34" charset="0"/>
                        </a:rPr>
                        <a:t> Event/Memory 3: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1" kern="100" dirty="0">
                          <a:solidFill>
                            <a:schemeClr val="tx1"/>
                          </a:solidFill>
                          <a:effectLst/>
                          <a:latin typeface="Calibri" panose="020F0502020204030204" pitchFamily="34" charset="0"/>
                          <a:cs typeface="Calibri" panose="020F0502020204030204" pitchFamily="34" charset="0"/>
                        </a:rPr>
                        <a:t>A. What: </a:t>
                      </a:r>
                      <a:r>
                        <a:rPr lang="en-US" sz="3200" b="0" kern="100" dirty="0">
                          <a:solidFill>
                            <a:schemeClr val="tx1"/>
                          </a:solidFill>
                          <a:effectLst/>
                          <a:latin typeface="Calibri" panose="020F0502020204030204" pitchFamily="34" charset="0"/>
                          <a:cs typeface="Calibri" panose="020F0502020204030204" pitchFamily="34" charset="0"/>
                        </a:rPr>
                        <a:t>Marriage</a:t>
                      </a:r>
                    </a:p>
                    <a:p>
                      <a:r>
                        <a:rPr lang="en-US" sz="3200" b="1" kern="100" dirty="0">
                          <a:solidFill>
                            <a:schemeClr val="tx1"/>
                          </a:solidFill>
                          <a:effectLst/>
                          <a:latin typeface="Calibri" panose="020F0502020204030204" pitchFamily="34" charset="0"/>
                          <a:cs typeface="Calibri" panose="020F0502020204030204" pitchFamily="34" charset="0"/>
                        </a:rPr>
                        <a:t>B. How: </a:t>
                      </a:r>
                      <a:r>
                        <a:rPr lang="en-US" sz="3200" b="0" kern="100" dirty="0">
                          <a:solidFill>
                            <a:schemeClr val="tx1"/>
                          </a:solidFill>
                          <a:effectLst/>
                          <a:latin typeface="Calibri" panose="020F0502020204030204" pitchFamily="34" charset="0"/>
                          <a:cs typeface="Calibri" panose="020F0502020204030204" pitchFamily="34" charset="0"/>
                        </a:rPr>
                        <a:t>met my grandfather in her math class, helped him a lot =&gt; fell in love.</a:t>
                      </a:r>
                    </a:p>
                    <a:p>
                      <a:r>
                        <a:rPr lang="en-US" sz="3200" b="1" kern="100" dirty="0">
                          <a:solidFill>
                            <a:schemeClr val="tx1"/>
                          </a:solidFill>
                          <a:effectLst/>
                          <a:latin typeface="Calibri" panose="020F0502020204030204" pitchFamily="34" charset="0"/>
                          <a:cs typeface="Calibri" panose="020F0502020204030204" pitchFamily="34" charset="0"/>
                        </a:rPr>
                        <a:t>C. When: </a:t>
                      </a:r>
                      <a:r>
                        <a:rPr lang="en-US" sz="3200" b="0" kern="100" dirty="0">
                          <a:solidFill>
                            <a:schemeClr val="tx1"/>
                          </a:solidFill>
                          <a:effectLst/>
                          <a:latin typeface="Calibri" panose="020F0502020204030204" pitchFamily="34" charset="0"/>
                          <a:cs typeface="Calibri" panose="020F0502020204030204" pitchFamily="34" charset="0"/>
                        </a:rPr>
                        <a:t>During marriage period</a:t>
                      </a:r>
                      <a:r>
                        <a:rPr lang="en-US" sz="3200" b="1" kern="100" dirty="0">
                          <a:solidFill>
                            <a:schemeClr val="tx1"/>
                          </a:solidFill>
                          <a:effectLst/>
                          <a:latin typeface="Calibri" panose="020F0502020204030204" pitchFamily="34" charset="0"/>
                          <a:cs typeface="Calibri" panose="020F0502020204030204" pitchFamily="34" charset="0"/>
                        </a:rPr>
                        <a:t>.</a:t>
                      </a: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230333">
                <a:tc>
                  <a:txBody>
                    <a:bodyPr/>
                    <a:lstStyle/>
                    <a:p>
                      <a:r>
                        <a:rPr lang="en-VN" sz="3200" kern="100" dirty="0">
                          <a:solidFill>
                            <a:schemeClr val="tx1"/>
                          </a:solidFill>
                          <a:effectLst/>
                          <a:latin typeface="Calibri" panose="020F0502020204030204" pitchFamily="34" charset="0"/>
                          <a:cs typeface="Calibri" panose="020F0502020204030204" pitchFamily="34" charset="0"/>
                        </a:rPr>
                        <a:t> What you learned: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0" kern="1200" dirty="0">
                          <a:solidFill>
                            <a:schemeClr val="dk1"/>
                          </a:solidFill>
                          <a:effectLst/>
                          <a:latin typeface="Calibri" panose="020F0502020204030204" pitchFamily="34" charset="0"/>
                          <a:ea typeface="+mn-ea"/>
                          <a:cs typeface="Calibri" panose="020F0502020204030204" pitchFamily="34" charset="0"/>
                        </a:rPr>
                        <a:t>The significance of family unity, hard work, and support.</a:t>
                      </a:r>
                      <a:endParaRPr lang="en-VN" sz="3200" b="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bl>
          </a:graphicData>
        </a:graphic>
      </p:graphicFrame>
      <p:sp>
        <p:nvSpPr>
          <p:cNvPr id="3" name="TextBox 2">
            <a:extLst>
              <a:ext uri="{FF2B5EF4-FFF2-40B4-BE49-F238E27FC236}">
                <a16:creationId xmlns:a16="http://schemas.microsoft.com/office/drawing/2014/main" id="{A35C05CB-3BD4-A91F-E939-BFCA5D91997A}"/>
              </a:ext>
            </a:extLst>
          </p:cNvPr>
          <p:cNvSpPr txBox="1"/>
          <p:nvPr/>
        </p:nvSpPr>
        <p:spPr>
          <a:xfrm>
            <a:off x="4416618" y="160711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41653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74" r="8232"/>
          <a:stretch>
            <a:fillRect/>
          </a:stretch>
        </p:blipFill>
        <p:spPr>
          <a:xfrm>
            <a:off x="2218855" y="686050"/>
            <a:ext cx="6988202" cy="5530362"/>
          </a:xfrm>
          <a:prstGeom prst="rect">
            <a:avLst/>
          </a:prstGeom>
        </p:spPr>
      </p:pic>
      <p:sp>
        <p:nvSpPr>
          <p:cNvPr id="3" name="TextBox 2"/>
          <p:cNvSpPr txBox="1"/>
          <p:nvPr/>
        </p:nvSpPr>
        <p:spPr>
          <a:xfrm>
            <a:off x="3870665" y="3961787"/>
            <a:ext cx="4166430" cy="784830"/>
          </a:xfrm>
          <a:prstGeom prst="rect">
            <a:avLst/>
          </a:prstGeom>
          <a:noFill/>
        </p:spPr>
        <p:txBody>
          <a:bodyPr wrap="square" rtlCol="0">
            <a:spAutoFit/>
          </a:bodyPr>
          <a:lstStyle/>
          <a:p>
            <a:r>
              <a:rPr lang="en-US" sz="4400" dirty="0">
                <a:solidFill>
                  <a:schemeClr val="bg1"/>
                </a:solidFill>
              </a:rPr>
              <a:t>While-writing</a:t>
            </a:r>
          </a:p>
        </p:txBody>
      </p:sp>
    </p:spTree>
    <p:extLst>
      <p:ext uri="{BB962C8B-B14F-4D97-AF65-F5344CB8AC3E}">
        <p14:creationId xmlns:p14="http://schemas.microsoft.com/office/powerpoint/2010/main" val="1077322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54562" y="1168829"/>
            <a:ext cx="11495315" cy="1569660"/>
          </a:xfrm>
          <a:prstGeom prst="rect">
            <a:avLst/>
          </a:prstGeom>
          <a:noFill/>
        </p:spPr>
        <p:txBody>
          <a:bodyPr wrap="square" rtlCol="0">
            <a:spAutoFit/>
          </a:bodyPr>
          <a:lstStyle/>
          <a:p>
            <a:pPr algn="just"/>
            <a:r>
              <a:rPr lang="en-US" sz="3200" b="1" dirty="0">
                <a:solidFill>
                  <a:srgbClr val="0070C0"/>
                </a:solidFill>
              </a:rPr>
              <a:t>Now, write a passage about the life of the family member you talked about. Use the Writing Skill box, the reading model, and your speaking notes to help you. Write 100 to 120 words.</a:t>
            </a:r>
          </a:p>
        </p:txBody>
      </p:sp>
      <p:pic>
        <p:nvPicPr>
          <p:cNvPr id="3" name="Picture 2">
            <a:extLst>
              <a:ext uri="{FF2B5EF4-FFF2-40B4-BE49-F238E27FC236}">
                <a16:creationId xmlns:a16="http://schemas.microsoft.com/office/drawing/2014/main" id="{B6D11927-2191-0411-8049-AD54C39B3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19" y="472684"/>
            <a:ext cx="2945228" cy="696145"/>
          </a:xfrm>
          <a:prstGeom prst="rect">
            <a:avLst/>
          </a:prstGeom>
        </p:spPr>
      </p:pic>
      <p:pic>
        <p:nvPicPr>
          <p:cNvPr id="17410" name="Picture 2" descr="Elderly couples talking together and plant a trees in pots.">
            <a:extLst>
              <a:ext uri="{FF2B5EF4-FFF2-40B4-BE49-F238E27FC236}">
                <a16:creationId xmlns:a16="http://schemas.microsoft.com/office/drawing/2014/main" id="{61B42012-CC12-3F28-A7EA-83484FB5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747" y="2907764"/>
            <a:ext cx="4802414" cy="319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50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364273" y="1115770"/>
            <a:ext cx="11463453" cy="501675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When I was a kid, I used to stay with my grandmother after school. She told me a lot about her life.</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She came from a big family in the country. She had six older brothers. They were all very close and played lots of games together and helped each other at school. They all worked at the farm until they finished high school. Afterward, my grandmother moved to Hanoi to go to university. She met my grandfather in her math class. She had to help him a lot, and eventually they fell in love.</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often think about how my grandmother always helps her family. It teaches me that I should always help my family, too.</a:t>
            </a:r>
          </a:p>
        </p:txBody>
      </p:sp>
      <p:sp>
        <p:nvSpPr>
          <p:cNvPr id="4" name="TextBox 3">
            <a:extLst>
              <a:ext uri="{FF2B5EF4-FFF2-40B4-BE49-F238E27FC236}">
                <a16:creationId xmlns:a16="http://schemas.microsoft.com/office/drawing/2014/main" id="{E60EB27E-47FB-39BB-89F8-9B9EA6B697D3}"/>
              </a:ext>
            </a:extLst>
          </p:cNvPr>
          <p:cNvSpPr txBox="1"/>
          <p:nvPr/>
        </p:nvSpPr>
        <p:spPr>
          <a:xfrm>
            <a:off x="4427141" y="469439"/>
            <a:ext cx="3025315" cy="646331"/>
          </a:xfrm>
          <a:prstGeom prst="rect">
            <a:avLst/>
          </a:prstGeom>
          <a:solidFill>
            <a:srgbClr val="C00000"/>
          </a:solidFill>
        </p:spPr>
        <p:txBody>
          <a:bodyPr wrap="none" rtlCol="0">
            <a:spAutoFit/>
          </a:bodyPr>
          <a:lstStyle/>
          <a:p>
            <a:r>
              <a:rPr lang="en-US" sz="3600" dirty="0">
                <a:solidFill>
                  <a:schemeClr val="bg1"/>
                </a:solidFill>
              </a:rPr>
              <a:t>Sample answer</a:t>
            </a:r>
          </a:p>
        </p:txBody>
      </p:sp>
    </p:spTree>
    <p:extLst>
      <p:ext uri="{BB962C8B-B14F-4D97-AF65-F5344CB8AC3E}">
        <p14:creationId xmlns:p14="http://schemas.microsoft.com/office/powerpoint/2010/main" val="2038269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12E0-0B4B-5B58-3B99-94D0EE96FC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0267B0-D72E-4EA8-D8CE-EFA925B83EFF}"/>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5B5CA369-E9E0-D819-EF54-23D7D8321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81C0389D-B94C-8435-EB11-251AD3C991E8}"/>
              </a:ext>
            </a:extLst>
          </p:cNvPr>
          <p:cNvSpPr txBox="1"/>
          <p:nvPr/>
        </p:nvSpPr>
        <p:spPr>
          <a:xfrm>
            <a:off x="4714734" y="3852739"/>
            <a:ext cx="3267732" cy="1569660"/>
          </a:xfrm>
          <a:prstGeom prst="rect">
            <a:avLst/>
          </a:prstGeom>
          <a:noFill/>
        </p:spPr>
        <p:txBody>
          <a:bodyPr wrap="square" rtlCol="0">
            <a:spAutoFit/>
          </a:bodyPr>
          <a:lstStyle/>
          <a:p>
            <a:pPr algn="ctr"/>
            <a:r>
              <a:rPr lang="en-US" sz="4800" dirty="0">
                <a:solidFill>
                  <a:schemeClr val="bg1"/>
                </a:solidFill>
              </a:rPr>
              <a:t>Extra</a:t>
            </a:r>
          </a:p>
          <a:p>
            <a:pPr algn="ctr"/>
            <a:r>
              <a:rPr lang="en-US" sz="4800" dirty="0">
                <a:solidFill>
                  <a:schemeClr val="bg1"/>
                </a:solidFill>
              </a:rPr>
              <a:t>Practice </a:t>
            </a:r>
          </a:p>
        </p:txBody>
      </p:sp>
    </p:spTree>
    <p:extLst>
      <p:ext uri="{BB962C8B-B14F-4D97-AF65-F5344CB8AC3E}">
        <p14:creationId xmlns:p14="http://schemas.microsoft.com/office/powerpoint/2010/main" val="1925702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r>
              <a:rPr lang="en-US" sz="3200" b="1" dirty="0">
                <a:solidFill>
                  <a:srgbClr val="0070C0"/>
                </a:solidFill>
                <a:highlight>
                  <a:srgbClr val="00FF00"/>
                </a:highlight>
              </a:rPr>
              <a:t>WB-p13.</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413063"/>
            <a:ext cx="11463453" cy="3598486"/>
          </a:xfrm>
          <a:prstGeom prst="rect">
            <a:avLst/>
          </a:prstGeom>
          <a:solidFill>
            <a:schemeClr val="accent6">
              <a:lumMod val="20000"/>
              <a:lumOff val="80000"/>
            </a:schemeClr>
          </a:solidFill>
        </p:spPr>
        <p:txBody>
          <a:bodyPr wrap="square">
            <a:spAutoFit/>
          </a:bodyPr>
          <a:lstStyle/>
          <a:p>
            <a:pPr marL="514350" indent="-514350" algn="just">
              <a:lnSpc>
                <a:spcPct val="120000"/>
              </a:lnSpc>
              <a:buAutoNum type="arabicPeriod"/>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He/sell fruit/market stall./Eventually/make enough money/buy/car.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My grandpa/work/a plumber. /Meanwhile/my grandma/work/a receptionist</a:t>
            </a:r>
          </a:p>
        </p:txBody>
      </p:sp>
      <p:sp>
        <p:nvSpPr>
          <p:cNvPr id="4" name="TextBox 3">
            <a:extLst>
              <a:ext uri="{FF2B5EF4-FFF2-40B4-BE49-F238E27FC236}">
                <a16:creationId xmlns:a16="http://schemas.microsoft.com/office/drawing/2014/main" id="{DD29A95D-A63D-8813-2881-58C12C782386}"/>
              </a:ext>
            </a:extLst>
          </p:cNvPr>
          <p:cNvSpPr txBox="1"/>
          <p:nvPr/>
        </p:nvSpPr>
        <p:spPr>
          <a:xfrm>
            <a:off x="838487" y="2627977"/>
            <a:ext cx="10492740" cy="1077218"/>
          </a:xfrm>
          <a:prstGeom prst="rect">
            <a:avLst/>
          </a:prstGeom>
          <a:noFill/>
        </p:spPr>
        <p:txBody>
          <a:bodyPr wrap="square" rtlCol="0">
            <a:spAutoFit/>
          </a:bodyPr>
          <a:lstStyle/>
          <a:p>
            <a:r>
              <a:rPr lang="en-US" sz="3200" dirty="0">
                <a:solidFill>
                  <a:srgbClr val="FF0000"/>
                </a:solidFill>
              </a:rPr>
              <a:t>He sold fruit at a market stall. </a:t>
            </a:r>
            <a:r>
              <a:rPr lang="en-US" sz="3200" b="1" dirty="0">
                <a:solidFill>
                  <a:srgbClr val="0432FF"/>
                </a:solidFill>
              </a:rPr>
              <a:t>Eventually</a:t>
            </a:r>
            <a:r>
              <a:rPr lang="en-US" sz="3200" dirty="0">
                <a:solidFill>
                  <a:srgbClr val="FF0000"/>
                </a:solidFill>
              </a:rPr>
              <a:t>, he made enough money to buy a car.</a:t>
            </a:r>
            <a:endParaRPr lang="en-US" sz="3200" b="1" dirty="0">
              <a:solidFill>
                <a:srgbClr val="0070C0"/>
              </a:solidFill>
            </a:endParaRPr>
          </a:p>
        </p:txBody>
      </p:sp>
    </p:spTree>
    <p:extLst>
      <p:ext uri="{BB962C8B-B14F-4D97-AF65-F5344CB8AC3E}">
        <p14:creationId xmlns:p14="http://schemas.microsoft.com/office/powerpoint/2010/main" val="65275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r>
              <a:rPr lang="en-US" sz="3200" b="1" dirty="0">
                <a:solidFill>
                  <a:srgbClr val="0070C0"/>
                </a:solidFill>
                <a:highlight>
                  <a:srgbClr val="00FF00"/>
                </a:highlight>
              </a:rPr>
              <a:t>WB-p13.</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721180" y="1343727"/>
            <a:ext cx="10749639" cy="3598486"/>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She/go to university/and study/ medicine./ Afterward/work as/doctor.</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My dad/work/in Thailand./Eventually/he/come home/and work/in/office.</a:t>
            </a: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She/be housewife/raise two children./Meanwhile/he work in/factory.</a:t>
            </a:r>
          </a:p>
        </p:txBody>
      </p:sp>
    </p:spTree>
    <p:extLst>
      <p:ext uri="{BB962C8B-B14F-4D97-AF65-F5344CB8AC3E}">
        <p14:creationId xmlns:p14="http://schemas.microsoft.com/office/powerpoint/2010/main" val="320319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r>
              <a:rPr lang="en-US" sz="3200" b="1" dirty="0">
                <a:solidFill>
                  <a:srgbClr val="0070C0"/>
                </a:solidFill>
                <a:highlight>
                  <a:srgbClr val="00FF00"/>
                </a:highlight>
              </a:rPr>
              <a:t>WB-p13.</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335567" y="1413063"/>
            <a:ext cx="11254310"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My grandpa/work/a plumber. /Meanwhile/my grandma/work/a receptionist</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She/go to university/and study/ medicine./ Afterward/work as/doctor.</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AEEB3EC2-E202-F0A5-E7E3-96518D1828FF}"/>
              </a:ext>
            </a:extLst>
          </p:cNvPr>
          <p:cNvSpPr txBox="1"/>
          <p:nvPr/>
        </p:nvSpPr>
        <p:spPr>
          <a:xfrm>
            <a:off x="9862771" y="572925"/>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7" name="TextBox 6">
            <a:extLst>
              <a:ext uri="{FF2B5EF4-FFF2-40B4-BE49-F238E27FC236}">
                <a16:creationId xmlns:a16="http://schemas.microsoft.com/office/drawing/2014/main" id="{9FFD54FA-E128-CE91-2847-94183CA45E95}"/>
              </a:ext>
            </a:extLst>
          </p:cNvPr>
          <p:cNvSpPr txBox="1"/>
          <p:nvPr/>
        </p:nvSpPr>
        <p:spPr>
          <a:xfrm>
            <a:off x="762143" y="2582257"/>
            <a:ext cx="10492740" cy="1234762"/>
          </a:xfrm>
          <a:prstGeom prst="rect">
            <a:avLst/>
          </a:prstGeom>
          <a:noFill/>
        </p:spPr>
        <p:txBody>
          <a:bodyPr wrap="square" rtlCol="0">
            <a:spAutoFit/>
          </a:bodyPr>
          <a:lstStyle/>
          <a:p>
            <a:pPr>
              <a:lnSpc>
                <a:spcPct val="120000"/>
              </a:lnSpc>
            </a:pPr>
            <a:r>
              <a:rPr lang="en-US" sz="3200" dirty="0">
                <a:solidFill>
                  <a:srgbClr val="FF0000"/>
                </a:solidFill>
              </a:rPr>
              <a:t>My grandpa worked as a plumber. </a:t>
            </a:r>
            <a:r>
              <a:rPr lang="en-US" sz="3200" b="1" dirty="0">
                <a:solidFill>
                  <a:srgbClr val="0432FF"/>
                </a:solidFill>
              </a:rPr>
              <a:t>Meanwhile</a:t>
            </a:r>
            <a:r>
              <a:rPr lang="en-US" sz="3200" dirty="0">
                <a:solidFill>
                  <a:srgbClr val="FF0000"/>
                </a:solidFill>
              </a:rPr>
              <a:t>, my grandma worked as a receptionist.</a:t>
            </a:r>
            <a:endParaRPr lang="en-US" sz="3200" b="1" dirty="0">
              <a:solidFill>
                <a:srgbClr val="0070C0"/>
              </a:solidFill>
            </a:endParaRPr>
          </a:p>
        </p:txBody>
      </p:sp>
      <p:sp>
        <p:nvSpPr>
          <p:cNvPr id="8" name="TextBox 7">
            <a:extLst>
              <a:ext uri="{FF2B5EF4-FFF2-40B4-BE49-F238E27FC236}">
                <a16:creationId xmlns:a16="http://schemas.microsoft.com/office/drawing/2014/main" id="{D9C88109-2CE9-DF9F-24C1-7F29081E5CBA}"/>
              </a:ext>
            </a:extLst>
          </p:cNvPr>
          <p:cNvSpPr txBox="1"/>
          <p:nvPr/>
        </p:nvSpPr>
        <p:spPr>
          <a:xfrm>
            <a:off x="785003" y="4918658"/>
            <a:ext cx="10492740" cy="1234762"/>
          </a:xfrm>
          <a:prstGeom prst="rect">
            <a:avLst/>
          </a:prstGeom>
          <a:noFill/>
        </p:spPr>
        <p:txBody>
          <a:bodyPr wrap="square" rtlCol="0">
            <a:spAutoFit/>
          </a:bodyPr>
          <a:lstStyle/>
          <a:p>
            <a:pPr>
              <a:lnSpc>
                <a:spcPct val="120000"/>
              </a:lnSpc>
            </a:pPr>
            <a:r>
              <a:rPr lang="en-US" sz="3200" dirty="0">
                <a:solidFill>
                  <a:srgbClr val="FF0000"/>
                </a:solidFill>
              </a:rPr>
              <a:t>She went to university and studied medicine. </a:t>
            </a:r>
            <a:r>
              <a:rPr lang="en-US" sz="3200" b="1" dirty="0">
                <a:solidFill>
                  <a:srgbClr val="0432FF"/>
                </a:solidFill>
              </a:rPr>
              <a:t>Afterward</a:t>
            </a:r>
            <a:r>
              <a:rPr lang="en-US" sz="3200" dirty="0">
                <a:solidFill>
                  <a:srgbClr val="FF0000"/>
                </a:solidFill>
              </a:rPr>
              <a:t>, she worked as a doctor.</a:t>
            </a:r>
            <a:endParaRPr lang="en-US" sz="3200" b="1" dirty="0">
              <a:solidFill>
                <a:srgbClr val="0070C0"/>
              </a:solidFill>
            </a:endParaRPr>
          </a:p>
        </p:txBody>
      </p:sp>
    </p:spTree>
    <p:extLst>
      <p:ext uri="{BB962C8B-B14F-4D97-AF65-F5344CB8AC3E}">
        <p14:creationId xmlns:p14="http://schemas.microsoft.com/office/powerpoint/2010/main" val="196853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1" y="501042"/>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025853" cy="584775"/>
          </a:xfrm>
          <a:prstGeom prst="rect">
            <a:avLst/>
          </a:prstGeom>
          <a:noFill/>
        </p:spPr>
        <p:txBody>
          <a:bodyPr wrap="square" rtlCol="0">
            <a:spAutoFit/>
          </a:bodyPr>
          <a:lstStyle/>
          <a:p>
            <a:r>
              <a:rPr lang="en-US" sz="3200" b="1" dirty="0">
                <a:solidFill>
                  <a:srgbClr val="0070C0"/>
                </a:solidFill>
                <a:highlight>
                  <a:srgbClr val="00FF00"/>
                </a:highlight>
              </a:rPr>
              <a:t>WB-p13.</a:t>
            </a:r>
            <a:r>
              <a:rPr lang="en-US" sz="3200" b="1" dirty="0">
                <a:solidFill>
                  <a:srgbClr val="0070C0"/>
                </a:solidFill>
              </a:rPr>
              <a:t> Write sentences using the prompts.</a:t>
            </a:r>
          </a:p>
        </p:txBody>
      </p:sp>
      <p:sp>
        <p:nvSpPr>
          <p:cNvPr id="3" name="TextBox 2">
            <a:extLst>
              <a:ext uri="{FF2B5EF4-FFF2-40B4-BE49-F238E27FC236}">
                <a16:creationId xmlns:a16="http://schemas.microsoft.com/office/drawing/2014/main" id="{75C6759C-0869-F290-DD83-BC3455F3956B}"/>
              </a:ext>
            </a:extLst>
          </p:cNvPr>
          <p:cNvSpPr txBox="1"/>
          <p:nvPr/>
        </p:nvSpPr>
        <p:spPr>
          <a:xfrm>
            <a:off x="473673" y="1276080"/>
            <a:ext cx="11253507" cy="4780348"/>
          </a:xfrm>
          <a:prstGeom prst="rect">
            <a:avLst/>
          </a:prstGeom>
          <a:solidFill>
            <a:schemeClr val="accent6">
              <a:lumMod val="20000"/>
              <a:lumOff val="80000"/>
            </a:schemeClr>
          </a:solidFill>
        </p:spPr>
        <p:txBody>
          <a:bodyPr wrap="square">
            <a:spAutoFit/>
          </a:bodyPr>
          <a:lstStyle/>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My dad/work/in Thailand./Eventually/he/come home/and work/in/office.</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lnSpc>
                <a:spcPct val="120000"/>
              </a:lnSpc>
            </a:pP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 She/be housewife/raise two children./Meanwhile/he work in/factory.</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p>
          <a:p>
            <a:pPr algn="just">
              <a:lnSpc>
                <a:spcPct val="120000"/>
              </a:lnSpc>
            </a:pPr>
            <a:r>
              <a:rPr lang="vi-VN"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a:t>
            </a:r>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117FE5D0-4A85-279F-3EF6-F6A71DCA0A64}"/>
              </a:ext>
            </a:extLst>
          </p:cNvPr>
          <p:cNvSpPr txBox="1"/>
          <p:nvPr/>
        </p:nvSpPr>
        <p:spPr>
          <a:xfrm>
            <a:off x="9862771" y="572925"/>
            <a:ext cx="1498649" cy="605954"/>
          </a:xfrm>
          <a:prstGeom prst="rect">
            <a:avLst/>
          </a:prstGeom>
          <a:noFill/>
        </p:spPr>
        <p:txBody>
          <a:bodyPr wrap="square">
            <a:spAutoFit/>
          </a:bodyPr>
          <a:lstStyle/>
          <a:p>
            <a:r>
              <a:rPr lang="en-US" sz="3200" dirty="0">
                <a:solidFill>
                  <a:srgbClr val="242021"/>
                </a:solidFill>
                <a:highlight>
                  <a:srgbClr val="F3C1FF"/>
                </a:highlight>
              </a:rPr>
              <a:t>Answer</a:t>
            </a:r>
            <a:endParaRPr lang="en-US" sz="3200" dirty="0">
              <a:highlight>
                <a:srgbClr val="F3C1FF"/>
              </a:highlight>
            </a:endParaRPr>
          </a:p>
        </p:txBody>
      </p:sp>
      <p:sp>
        <p:nvSpPr>
          <p:cNvPr id="5" name="TextBox 4">
            <a:extLst>
              <a:ext uri="{FF2B5EF4-FFF2-40B4-BE49-F238E27FC236}">
                <a16:creationId xmlns:a16="http://schemas.microsoft.com/office/drawing/2014/main" id="{1D832A53-DD0A-EAFF-5C39-1D45A75B4014}"/>
              </a:ext>
            </a:extLst>
          </p:cNvPr>
          <p:cNvSpPr txBox="1"/>
          <p:nvPr/>
        </p:nvSpPr>
        <p:spPr>
          <a:xfrm>
            <a:off x="762143" y="2445097"/>
            <a:ext cx="10492740" cy="1234762"/>
          </a:xfrm>
          <a:prstGeom prst="rect">
            <a:avLst/>
          </a:prstGeom>
          <a:noFill/>
        </p:spPr>
        <p:txBody>
          <a:bodyPr wrap="square" rtlCol="0">
            <a:spAutoFit/>
          </a:bodyPr>
          <a:lstStyle/>
          <a:p>
            <a:pPr>
              <a:lnSpc>
                <a:spcPct val="120000"/>
              </a:lnSpc>
            </a:pPr>
            <a:r>
              <a:rPr lang="en-US" sz="3200" dirty="0">
                <a:solidFill>
                  <a:srgbClr val="FF0000"/>
                </a:solidFill>
              </a:rPr>
              <a:t>My dad worked in Thailand. </a:t>
            </a:r>
            <a:r>
              <a:rPr lang="en-US" sz="3200" b="1" dirty="0">
                <a:solidFill>
                  <a:srgbClr val="0432FF"/>
                </a:solidFill>
              </a:rPr>
              <a:t>Eventually</a:t>
            </a:r>
            <a:r>
              <a:rPr lang="en-US" sz="3200" dirty="0">
                <a:solidFill>
                  <a:srgbClr val="FF0000"/>
                </a:solidFill>
              </a:rPr>
              <a:t>, he came home and worked in an office.</a:t>
            </a:r>
            <a:endParaRPr lang="en-US" sz="3200" b="1" dirty="0">
              <a:solidFill>
                <a:srgbClr val="0070C0"/>
              </a:solidFill>
            </a:endParaRPr>
          </a:p>
        </p:txBody>
      </p:sp>
      <p:sp>
        <p:nvSpPr>
          <p:cNvPr id="7" name="TextBox 6">
            <a:extLst>
              <a:ext uri="{FF2B5EF4-FFF2-40B4-BE49-F238E27FC236}">
                <a16:creationId xmlns:a16="http://schemas.microsoft.com/office/drawing/2014/main" id="{DAE35508-BE28-877C-0BBE-C5D0B8D5816E}"/>
              </a:ext>
            </a:extLst>
          </p:cNvPr>
          <p:cNvSpPr txBox="1"/>
          <p:nvPr/>
        </p:nvSpPr>
        <p:spPr>
          <a:xfrm>
            <a:off x="785003" y="4804358"/>
            <a:ext cx="10492740" cy="1234762"/>
          </a:xfrm>
          <a:prstGeom prst="rect">
            <a:avLst/>
          </a:prstGeom>
          <a:noFill/>
        </p:spPr>
        <p:txBody>
          <a:bodyPr wrap="square" rtlCol="0">
            <a:spAutoFit/>
          </a:bodyPr>
          <a:lstStyle/>
          <a:p>
            <a:pPr>
              <a:lnSpc>
                <a:spcPct val="120000"/>
              </a:lnSpc>
            </a:pPr>
            <a:r>
              <a:rPr lang="en-US" sz="3200" dirty="0">
                <a:solidFill>
                  <a:srgbClr val="FF0000"/>
                </a:solidFill>
              </a:rPr>
              <a:t>She was a housewife and raised two children. </a:t>
            </a:r>
            <a:r>
              <a:rPr lang="en-US" sz="3200" b="1" dirty="0">
                <a:solidFill>
                  <a:srgbClr val="0432FF"/>
                </a:solidFill>
              </a:rPr>
              <a:t>Meanwhile</a:t>
            </a:r>
            <a:r>
              <a:rPr lang="en-US" sz="3200" dirty="0">
                <a:solidFill>
                  <a:srgbClr val="FF0000"/>
                </a:solidFill>
              </a:rPr>
              <a:t>, he worked in a factory.</a:t>
            </a:r>
            <a:endParaRPr lang="en-US" sz="3200" b="1" dirty="0">
              <a:solidFill>
                <a:srgbClr val="0070C0"/>
              </a:solidFill>
            </a:endParaRPr>
          </a:p>
        </p:txBody>
      </p:sp>
    </p:spTree>
    <p:extLst>
      <p:ext uri="{BB962C8B-B14F-4D97-AF65-F5344CB8AC3E}">
        <p14:creationId xmlns:p14="http://schemas.microsoft.com/office/powerpoint/2010/main" val="1158800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825551" y="508425"/>
            <a:ext cx="7673030"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WB-p13. </a:t>
            </a:r>
            <a:r>
              <a:rPr lang="en-US" sz="3200" b="1" dirty="0">
                <a:solidFill>
                  <a:srgbClr val="0070C0"/>
                </a:solidFill>
                <a:latin typeface="Calibri" panose="020F0502020204030204" pitchFamily="34" charset="0"/>
                <a:cs typeface="Calibri" panose="020F0502020204030204" pitchFamily="34" charset="0"/>
              </a:rPr>
              <a:t>Choose a family member you know a lot about. Complete the table with events from their life.</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2723729009"/>
              </p:ext>
            </p:extLst>
          </p:nvPr>
        </p:nvGraphicFramePr>
        <p:xfrm>
          <a:off x="1224254" y="2296917"/>
          <a:ext cx="9743492" cy="3391925"/>
        </p:xfrm>
        <a:graphic>
          <a:graphicData uri="http://schemas.openxmlformats.org/drawingml/2006/table">
            <a:tbl>
              <a:tblPr firstRow="1" firstCol="1" bandRow="1">
                <a:tableStyleId>{5C22544A-7EE6-4342-B048-85BDC9FD1C3A}</a:tableStyleId>
              </a:tblPr>
              <a:tblGrid>
                <a:gridCol w="4050963">
                  <a:extLst>
                    <a:ext uri="{9D8B030D-6E8A-4147-A177-3AD203B41FA5}">
                      <a16:colId xmlns:a16="http://schemas.microsoft.com/office/drawing/2014/main" val="298208862"/>
                    </a:ext>
                  </a:extLst>
                </a:gridCol>
                <a:gridCol w="5692529">
                  <a:extLst>
                    <a:ext uri="{9D8B030D-6E8A-4147-A177-3AD203B41FA5}">
                      <a16:colId xmlns:a16="http://schemas.microsoft.com/office/drawing/2014/main" val="1084645332"/>
                    </a:ext>
                  </a:extLst>
                </a:gridCol>
              </a:tblGrid>
              <a:tr h="744863">
                <a:tc>
                  <a:txBody>
                    <a:bodyPr/>
                    <a:lstStyle/>
                    <a:p>
                      <a:r>
                        <a:rPr lang="en-VN" sz="3200" kern="100" dirty="0">
                          <a:solidFill>
                            <a:schemeClr val="tx1"/>
                          </a:solidFill>
                          <a:effectLst/>
                          <a:latin typeface="Calibri" panose="020F0502020204030204" pitchFamily="34" charset="0"/>
                          <a:cs typeface="Calibri" panose="020F0502020204030204" pitchFamily="34" charset="0"/>
                        </a:rPr>
                        <a:t>Family member: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635729">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1: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r h="635729">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2: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1184244046"/>
                  </a:ext>
                </a:extLst>
              </a:tr>
              <a:tr h="635729">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3: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3846436713"/>
                  </a:ext>
                </a:extLst>
              </a:tr>
              <a:tr h="739875">
                <a:tc>
                  <a:txBody>
                    <a:bodyPr/>
                    <a:lstStyle/>
                    <a:p>
                      <a:r>
                        <a:rPr lang="en-VN" sz="3200" kern="100" dirty="0">
                          <a:solidFill>
                            <a:schemeClr val="tx1"/>
                          </a:solidFill>
                          <a:effectLst/>
                          <a:latin typeface="Calibri" panose="020F0502020204030204" pitchFamily="34" charset="0"/>
                          <a:cs typeface="Calibri" panose="020F0502020204030204" pitchFamily="34" charset="0"/>
                        </a:rPr>
                        <a:t>What you learned:</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endParaRPr lang="en-VN" sz="320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329967412"/>
                  </a:ext>
                </a:extLst>
              </a:tr>
            </a:tbl>
          </a:graphicData>
        </a:graphic>
      </p:graphicFrame>
      <p:pic>
        <p:nvPicPr>
          <p:cNvPr id="5" name="Picture 4">
            <a:extLst>
              <a:ext uri="{FF2B5EF4-FFF2-40B4-BE49-F238E27FC236}">
                <a16:creationId xmlns:a16="http://schemas.microsoft.com/office/drawing/2014/main" id="{AF37E79F-7F11-11FD-97F1-6E0CA1A55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30" y="410454"/>
            <a:ext cx="3448046" cy="936693"/>
          </a:xfrm>
          <a:prstGeom prst="rect">
            <a:avLst/>
          </a:prstGeom>
        </p:spPr>
      </p:pic>
    </p:spTree>
    <p:extLst>
      <p:ext uri="{BB962C8B-B14F-4D97-AF65-F5344CB8AC3E}">
        <p14:creationId xmlns:p14="http://schemas.microsoft.com/office/powerpoint/2010/main" val="69552423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WB-p13. </a:t>
            </a:r>
            <a:r>
              <a:rPr lang="en-US" sz="3200" b="1" dirty="0">
                <a:solidFill>
                  <a:srgbClr val="0070C0"/>
                </a:solidFill>
                <a:latin typeface="Calibri" panose="020F0502020204030204" pitchFamily="34" charset="0"/>
                <a:cs typeface="Calibri" panose="020F0502020204030204" pitchFamily="34" charset="0"/>
              </a:rPr>
              <a:t>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804461401"/>
              </p:ext>
            </p:extLst>
          </p:nvPr>
        </p:nvGraphicFramePr>
        <p:xfrm>
          <a:off x="1272540" y="2465992"/>
          <a:ext cx="9646920" cy="2807758"/>
        </p:xfrm>
        <a:graphic>
          <a:graphicData uri="http://schemas.openxmlformats.org/drawingml/2006/table">
            <a:tbl>
              <a:tblPr firstRow="1" firstCol="1" bandRow="1">
                <a:tableStyleId>{5C22544A-7EE6-4342-B048-85BDC9FD1C3A}</a:tableStyleId>
              </a:tblPr>
              <a:tblGrid>
                <a:gridCol w="3154680">
                  <a:extLst>
                    <a:ext uri="{9D8B030D-6E8A-4147-A177-3AD203B41FA5}">
                      <a16:colId xmlns:a16="http://schemas.microsoft.com/office/drawing/2014/main" val="298208862"/>
                    </a:ext>
                  </a:extLst>
                </a:gridCol>
                <a:gridCol w="6492240">
                  <a:extLst>
                    <a:ext uri="{9D8B030D-6E8A-4147-A177-3AD203B41FA5}">
                      <a16:colId xmlns:a16="http://schemas.microsoft.com/office/drawing/2014/main" val="1084645332"/>
                    </a:ext>
                  </a:extLst>
                </a:gridCol>
              </a:tblGrid>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Family member: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0" kern="100" dirty="0">
                          <a:solidFill>
                            <a:schemeClr val="tx1"/>
                          </a:solidFill>
                          <a:effectLst/>
                          <a:latin typeface="Calibri" panose="020F0502020204030204" pitchFamily="34" charset="0"/>
                          <a:cs typeface="Calibri" panose="020F0502020204030204" pitchFamily="34" charset="0"/>
                        </a:rPr>
                        <a:t>Grandfather</a:t>
                      </a:r>
                      <a:endParaRPr lang="en-VN" sz="3200" b="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Event/Memory 1: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1" kern="1200" dirty="0">
                          <a:solidFill>
                            <a:schemeClr val="dk1"/>
                          </a:solidFill>
                          <a:effectLst/>
                          <a:latin typeface="Calibri" panose="020F0502020204030204" pitchFamily="34" charset="0"/>
                          <a:ea typeface="+mn-ea"/>
                          <a:cs typeface="Calibri" panose="020F0502020204030204" pitchFamily="34" charset="0"/>
                        </a:rPr>
                        <a:t>A. What</a:t>
                      </a:r>
                      <a:r>
                        <a:rPr lang="en-US" sz="3200" b="0" kern="1200" dirty="0">
                          <a:solidFill>
                            <a:schemeClr val="dk1"/>
                          </a:solidFill>
                          <a:effectLst/>
                          <a:latin typeface="Calibri" panose="020F0502020204030204" pitchFamily="34" charset="0"/>
                          <a:ea typeface="+mn-ea"/>
                          <a:cs typeface="Calibri" panose="020F0502020204030204" pitchFamily="34" charset="0"/>
                        </a:rPr>
                        <a:t>: efforts to save money for a bicycle.</a:t>
                      </a:r>
                    </a:p>
                    <a:p>
                      <a:r>
                        <a:rPr lang="en-US" sz="3200" b="1" kern="1200" dirty="0">
                          <a:solidFill>
                            <a:schemeClr val="dk1"/>
                          </a:solidFill>
                          <a:effectLst/>
                          <a:latin typeface="Calibri" panose="020F0502020204030204" pitchFamily="34" charset="0"/>
                          <a:ea typeface="+mn-ea"/>
                          <a:cs typeface="Calibri" panose="020F0502020204030204" pitchFamily="34" charset="0"/>
                        </a:rPr>
                        <a:t>B. How: </a:t>
                      </a:r>
                      <a:r>
                        <a:rPr lang="en-US" sz="3200" b="0" kern="1200" dirty="0">
                          <a:solidFill>
                            <a:schemeClr val="dk1"/>
                          </a:solidFill>
                          <a:effectLst/>
                          <a:latin typeface="Calibri" panose="020F0502020204030204" pitchFamily="34" charset="0"/>
                          <a:ea typeface="+mn-ea"/>
                          <a:cs typeface="Calibri" panose="020F0502020204030204" pitchFamily="34" charset="0"/>
                        </a:rPr>
                        <a:t>worked really hard for it.</a:t>
                      </a:r>
                    </a:p>
                    <a:p>
                      <a:r>
                        <a:rPr lang="en-US" sz="3200" b="1" kern="1200" dirty="0">
                          <a:solidFill>
                            <a:schemeClr val="dk1"/>
                          </a:solidFill>
                          <a:effectLst/>
                          <a:latin typeface="Calibri" panose="020F0502020204030204" pitchFamily="34" charset="0"/>
                          <a:ea typeface="+mn-ea"/>
                          <a:cs typeface="Calibri" panose="020F0502020204030204" pitchFamily="34" charset="0"/>
                        </a:rPr>
                        <a:t>C. When</a:t>
                      </a:r>
                      <a:r>
                        <a:rPr lang="en-US" sz="3200" b="0" kern="1200" dirty="0">
                          <a:solidFill>
                            <a:schemeClr val="dk1"/>
                          </a:solidFill>
                          <a:effectLst/>
                          <a:latin typeface="Calibri" panose="020F0502020204030204" pitchFamily="34" charset="0"/>
                          <a:ea typeface="+mn-ea"/>
                          <a:cs typeface="Calibri" panose="020F0502020204030204" pitchFamily="34" charset="0"/>
                        </a:rPr>
                        <a:t>: during childhood	</a:t>
                      </a: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bl>
          </a:graphicData>
        </a:graphic>
      </p:graphicFrame>
      <p:sp>
        <p:nvSpPr>
          <p:cNvPr id="3" name="TextBox 2">
            <a:extLst>
              <a:ext uri="{FF2B5EF4-FFF2-40B4-BE49-F238E27FC236}">
                <a16:creationId xmlns:a16="http://schemas.microsoft.com/office/drawing/2014/main" id="{37103111-F6DE-EED9-92AF-9A07D23ECE6F}"/>
              </a:ext>
            </a:extLst>
          </p:cNvPr>
          <p:cNvSpPr txBox="1"/>
          <p:nvPr/>
        </p:nvSpPr>
        <p:spPr>
          <a:xfrm>
            <a:off x="4577016" y="158425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166420465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WB-p13.</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2078625969"/>
              </p:ext>
            </p:extLst>
          </p:nvPr>
        </p:nvGraphicFramePr>
        <p:xfrm>
          <a:off x="1272540" y="2259965"/>
          <a:ext cx="9646920" cy="2864832"/>
        </p:xfrm>
        <a:graphic>
          <a:graphicData uri="http://schemas.openxmlformats.org/drawingml/2006/table">
            <a:tbl>
              <a:tblPr firstRow="1" firstCol="1" bandRow="1">
                <a:tableStyleId>{5C22544A-7EE6-4342-B048-85BDC9FD1C3A}</a:tableStyleId>
              </a:tblPr>
              <a:tblGrid>
                <a:gridCol w="3154680">
                  <a:extLst>
                    <a:ext uri="{9D8B030D-6E8A-4147-A177-3AD203B41FA5}">
                      <a16:colId xmlns:a16="http://schemas.microsoft.com/office/drawing/2014/main" val="298208862"/>
                    </a:ext>
                  </a:extLst>
                </a:gridCol>
                <a:gridCol w="6492240">
                  <a:extLst>
                    <a:ext uri="{9D8B030D-6E8A-4147-A177-3AD203B41FA5}">
                      <a16:colId xmlns:a16="http://schemas.microsoft.com/office/drawing/2014/main" val="1084645332"/>
                    </a:ext>
                  </a:extLst>
                </a:gridCol>
              </a:tblGrid>
              <a:tr h="842658">
                <a:tc>
                  <a:txBody>
                    <a:bodyPr/>
                    <a:lstStyle/>
                    <a:p>
                      <a:pPr>
                        <a:lnSpc>
                          <a:spcPct val="150000"/>
                        </a:lnSpc>
                      </a:pPr>
                      <a:r>
                        <a:rPr lang="en-VN" sz="3200" kern="100" dirty="0">
                          <a:solidFill>
                            <a:schemeClr val="tx1"/>
                          </a:solidFill>
                          <a:effectLst/>
                          <a:latin typeface="Calibri" panose="020F0502020204030204" pitchFamily="34" charset="0"/>
                          <a:cs typeface="Calibri" panose="020F0502020204030204" pitchFamily="34" charset="0"/>
                        </a:rPr>
                        <a:t>Event/Memory 2: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pPr>
                        <a:lnSpc>
                          <a:spcPct val="150000"/>
                        </a:lnSpc>
                      </a:pPr>
                      <a:r>
                        <a:rPr lang="en-US" sz="3200" b="1" kern="100" dirty="0">
                          <a:solidFill>
                            <a:schemeClr val="tx1"/>
                          </a:solidFill>
                          <a:effectLst/>
                          <a:latin typeface="Calibri" panose="020F0502020204030204" pitchFamily="34" charset="0"/>
                          <a:cs typeface="Calibri" panose="020F0502020204030204" pitchFamily="34" charset="0"/>
                        </a:rPr>
                        <a:t>A</a:t>
                      </a:r>
                      <a:r>
                        <a:rPr lang="en-US" sz="3200" b="0" kern="100" dirty="0">
                          <a:solidFill>
                            <a:schemeClr val="tx1"/>
                          </a:solidFill>
                          <a:effectLst/>
                          <a:latin typeface="Calibri" panose="020F0502020204030204" pitchFamily="34" charset="0"/>
                          <a:cs typeface="Calibri" panose="020F0502020204030204" pitchFamily="34" charset="0"/>
                        </a:rPr>
                        <a:t>. </a:t>
                      </a:r>
                      <a:r>
                        <a:rPr lang="en-US" sz="3200" b="1" kern="100" dirty="0">
                          <a:solidFill>
                            <a:schemeClr val="tx1"/>
                          </a:solidFill>
                          <a:effectLst/>
                          <a:latin typeface="Calibri" panose="020F0502020204030204" pitchFamily="34" charset="0"/>
                          <a:cs typeface="Calibri" panose="020F0502020204030204" pitchFamily="34" charset="0"/>
                        </a:rPr>
                        <a:t>What</a:t>
                      </a:r>
                      <a:r>
                        <a:rPr lang="en-US" sz="3200" b="0" kern="100" dirty="0">
                          <a:solidFill>
                            <a:schemeClr val="tx1"/>
                          </a:solidFill>
                          <a:effectLst/>
                          <a:latin typeface="Calibri" panose="020F0502020204030204" pitchFamily="34" charset="0"/>
                          <a:cs typeface="Calibri" panose="020F0502020204030204" pitchFamily="34" charset="0"/>
                        </a:rPr>
                        <a:t>: Vacation by the lake</a:t>
                      </a:r>
                    </a:p>
                    <a:p>
                      <a:pPr>
                        <a:lnSpc>
                          <a:spcPct val="150000"/>
                        </a:lnSpc>
                      </a:pPr>
                      <a:r>
                        <a:rPr lang="en-US" sz="3200" b="1" kern="100" dirty="0">
                          <a:solidFill>
                            <a:schemeClr val="tx1"/>
                          </a:solidFill>
                          <a:effectLst/>
                          <a:latin typeface="Calibri" panose="020F0502020204030204" pitchFamily="34" charset="0"/>
                          <a:cs typeface="Calibri" panose="020F0502020204030204" pitchFamily="34" charset="0"/>
                        </a:rPr>
                        <a:t>B.</a:t>
                      </a:r>
                      <a:r>
                        <a:rPr lang="en-US" sz="3200" b="0" kern="100" dirty="0">
                          <a:solidFill>
                            <a:schemeClr val="tx1"/>
                          </a:solidFill>
                          <a:effectLst/>
                          <a:latin typeface="Calibri" panose="020F0502020204030204" pitchFamily="34" charset="0"/>
                          <a:cs typeface="Calibri" panose="020F0502020204030204" pitchFamily="34" charset="0"/>
                        </a:rPr>
                        <a:t> </a:t>
                      </a:r>
                      <a:r>
                        <a:rPr lang="en-US" sz="3200" b="1" kern="100" dirty="0">
                          <a:solidFill>
                            <a:schemeClr val="tx1"/>
                          </a:solidFill>
                          <a:effectLst/>
                          <a:latin typeface="Calibri" panose="020F0502020204030204" pitchFamily="34" charset="0"/>
                          <a:cs typeface="Calibri" panose="020F0502020204030204" pitchFamily="34" charset="0"/>
                        </a:rPr>
                        <a:t>How</a:t>
                      </a:r>
                      <a:r>
                        <a:rPr lang="en-US" sz="3200" b="0" kern="100" dirty="0">
                          <a:solidFill>
                            <a:schemeClr val="tx1"/>
                          </a:solidFill>
                          <a:effectLst/>
                          <a:latin typeface="Calibri" panose="020F0502020204030204" pitchFamily="34" charset="0"/>
                          <a:cs typeface="Calibri" panose="020F0502020204030204" pitchFamily="34" charset="0"/>
                        </a:rPr>
                        <a:t>: went swimming for hours , ate with his family by the lake </a:t>
                      </a:r>
                    </a:p>
                    <a:p>
                      <a:pPr>
                        <a:lnSpc>
                          <a:spcPct val="150000"/>
                        </a:lnSpc>
                      </a:pPr>
                      <a:r>
                        <a:rPr lang="en-US" sz="3200" b="1" kern="100" dirty="0">
                          <a:solidFill>
                            <a:schemeClr val="tx1"/>
                          </a:solidFill>
                          <a:effectLst/>
                          <a:latin typeface="Calibri" panose="020F0502020204030204" pitchFamily="34" charset="0"/>
                          <a:cs typeface="Calibri" panose="020F0502020204030204" pitchFamily="34" charset="0"/>
                        </a:rPr>
                        <a:t>C</a:t>
                      </a:r>
                      <a:r>
                        <a:rPr lang="en-US" sz="3200" b="0" kern="100" dirty="0">
                          <a:solidFill>
                            <a:schemeClr val="tx1"/>
                          </a:solidFill>
                          <a:effectLst/>
                          <a:latin typeface="Calibri" panose="020F0502020204030204" pitchFamily="34" charset="0"/>
                          <a:cs typeface="Calibri" panose="020F0502020204030204" pitchFamily="34" charset="0"/>
                        </a:rPr>
                        <a:t>. </a:t>
                      </a:r>
                      <a:r>
                        <a:rPr lang="en-US" sz="3200" b="1" kern="100" dirty="0">
                          <a:solidFill>
                            <a:schemeClr val="tx1"/>
                          </a:solidFill>
                          <a:effectLst/>
                          <a:latin typeface="Calibri" panose="020F0502020204030204" pitchFamily="34" charset="0"/>
                          <a:cs typeface="Calibri" panose="020F0502020204030204" pitchFamily="34" charset="0"/>
                        </a:rPr>
                        <a:t>When</a:t>
                      </a:r>
                      <a:r>
                        <a:rPr lang="en-US" sz="3200" b="0" kern="100" dirty="0">
                          <a:solidFill>
                            <a:schemeClr val="tx1"/>
                          </a:solidFill>
                          <a:effectLst/>
                          <a:latin typeface="Calibri" panose="020F0502020204030204" pitchFamily="34" charset="0"/>
                          <a:cs typeface="Calibri" panose="020F0502020204030204" pitchFamily="34" charset="0"/>
                        </a:rPr>
                        <a:t>: during summer</a:t>
                      </a: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bl>
          </a:graphicData>
        </a:graphic>
      </p:graphicFrame>
      <p:sp>
        <p:nvSpPr>
          <p:cNvPr id="3" name="TextBox 2">
            <a:extLst>
              <a:ext uri="{FF2B5EF4-FFF2-40B4-BE49-F238E27FC236}">
                <a16:creationId xmlns:a16="http://schemas.microsoft.com/office/drawing/2014/main" id="{C8576240-6E65-19D9-CCBA-CC25DDB8302F}"/>
              </a:ext>
            </a:extLst>
          </p:cNvPr>
          <p:cNvSpPr txBox="1"/>
          <p:nvPr/>
        </p:nvSpPr>
        <p:spPr>
          <a:xfrm>
            <a:off x="4577016" y="158425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419178889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E551C-8807-3D13-162A-96648B68724F}"/>
              </a:ext>
            </a:extLst>
          </p:cNvPr>
          <p:cNvSpPr txBox="1"/>
          <p:nvPr/>
        </p:nvSpPr>
        <p:spPr>
          <a:xfrm>
            <a:off x="335567" y="508425"/>
            <a:ext cx="11163013"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WB-p13.</a:t>
            </a:r>
            <a:r>
              <a:rPr lang="en-US" sz="3200" b="1" dirty="0">
                <a:solidFill>
                  <a:srgbClr val="0070C0"/>
                </a:solidFill>
                <a:latin typeface="Calibri" panose="020F0502020204030204" pitchFamily="34" charset="0"/>
                <a:cs typeface="Calibri" panose="020F0502020204030204" pitchFamily="34" charset="0"/>
              </a:rPr>
              <a:t> Choose two or three events or memories and complete the table with information about what, how, and when they happened.</a:t>
            </a:r>
          </a:p>
        </p:txBody>
      </p:sp>
      <p:graphicFrame>
        <p:nvGraphicFramePr>
          <p:cNvPr id="4" name="Table 3">
            <a:extLst>
              <a:ext uri="{FF2B5EF4-FFF2-40B4-BE49-F238E27FC236}">
                <a16:creationId xmlns:a16="http://schemas.microsoft.com/office/drawing/2014/main" id="{23381DC9-7898-3C11-4E79-986CC12C2FF9}"/>
              </a:ext>
            </a:extLst>
          </p:cNvPr>
          <p:cNvGraphicFramePr>
            <a:graphicFrameLocks noGrp="1"/>
          </p:cNvGraphicFramePr>
          <p:nvPr>
            <p:extLst>
              <p:ext uri="{D42A27DB-BD31-4B8C-83A1-F6EECF244321}">
                <p14:modId xmlns:p14="http://schemas.microsoft.com/office/powerpoint/2010/main" val="2910963848"/>
              </p:ext>
            </p:extLst>
          </p:nvPr>
        </p:nvGraphicFramePr>
        <p:xfrm>
          <a:off x="632602" y="2305685"/>
          <a:ext cx="11163013" cy="3442520"/>
        </p:xfrm>
        <a:graphic>
          <a:graphicData uri="http://schemas.openxmlformats.org/drawingml/2006/table">
            <a:tbl>
              <a:tblPr firstRow="1" firstCol="1" bandRow="1">
                <a:tableStyleId>{5C22544A-7EE6-4342-B048-85BDC9FD1C3A}</a:tableStyleId>
              </a:tblPr>
              <a:tblGrid>
                <a:gridCol w="3650464">
                  <a:extLst>
                    <a:ext uri="{9D8B030D-6E8A-4147-A177-3AD203B41FA5}">
                      <a16:colId xmlns:a16="http://schemas.microsoft.com/office/drawing/2014/main" val="298208862"/>
                    </a:ext>
                  </a:extLst>
                </a:gridCol>
                <a:gridCol w="7512549">
                  <a:extLst>
                    <a:ext uri="{9D8B030D-6E8A-4147-A177-3AD203B41FA5}">
                      <a16:colId xmlns:a16="http://schemas.microsoft.com/office/drawing/2014/main" val="1084645332"/>
                    </a:ext>
                  </a:extLst>
                </a:gridCol>
              </a:tblGrid>
              <a:tr h="842658">
                <a:tc>
                  <a:txBody>
                    <a:bodyPr/>
                    <a:lstStyle/>
                    <a:p>
                      <a:r>
                        <a:rPr lang="en-VN" sz="3200" kern="100" dirty="0">
                          <a:solidFill>
                            <a:schemeClr val="tx1"/>
                          </a:solidFill>
                          <a:effectLst/>
                          <a:latin typeface="Calibri" panose="020F0502020204030204" pitchFamily="34" charset="0"/>
                          <a:cs typeface="Calibri" panose="020F0502020204030204" pitchFamily="34" charset="0"/>
                        </a:rPr>
                        <a:t> Event/Memory 3: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1" kern="100" dirty="0">
                          <a:solidFill>
                            <a:schemeClr val="tx1"/>
                          </a:solidFill>
                          <a:effectLst/>
                          <a:latin typeface="Calibri" panose="020F0502020204030204" pitchFamily="34" charset="0"/>
                          <a:cs typeface="Calibri" panose="020F0502020204030204" pitchFamily="34" charset="0"/>
                        </a:rPr>
                        <a:t>A. What: </a:t>
                      </a:r>
                      <a:r>
                        <a:rPr lang="en-US" sz="3200" b="0" kern="100" dirty="0">
                          <a:solidFill>
                            <a:schemeClr val="tx1"/>
                          </a:solidFill>
                          <a:effectLst/>
                          <a:latin typeface="Calibri" panose="020F0502020204030204" pitchFamily="34" charset="0"/>
                          <a:cs typeface="Calibri" panose="020F0502020204030204" pitchFamily="34" charset="0"/>
                        </a:rPr>
                        <a:t>University, banking career, and love</a:t>
                      </a:r>
                    </a:p>
                    <a:p>
                      <a:r>
                        <a:rPr lang="en-US" sz="3200" b="1" kern="100" dirty="0">
                          <a:solidFill>
                            <a:schemeClr val="tx1"/>
                          </a:solidFill>
                          <a:effectLst/>
                          <a:latin typeface="Calibri" panose="020F0502020204030204" pitchFamily="34" charset="0"/>
                          <a:cs typeface="Calibri" panose="020F0502020204030204" pitchFamily="34" charset="0"/>
                        </a:rPr>
                        <a:t>B. How: </a:t>
                      </a:r>
                      <a:r>
                        <a:rPr lang="en-US" sz="3200" b="0" kern="100" dirty="0">
                          <a:solidFill>
                            <a:schemeClr val="tx1"/>
                          </a:solidFill>
                          <a:effectLst/>
                          <a:latin typeface="Calibri" panose="020F0502020204030204" pitchFamily="34" charset="0"/>
                          <a:cs typeface="Calibri" panose="020F0502020204030204" pitchFamily="34" charset="0"/>
                        </a:rPr>
                        <a:t>went to university and met my grandma, studied to be a banker=&gt; worked at a bank for many years</a:t>
                      </a:r>
                    </a:p>
                    <a:p>
                      <a:r>
                        <a:rPr lang="en-US" sz="3200" b="1" kern="100" dirty="0">
                          <a:solidFill>
                            <a:schemeClr val="tx1"/>
                          </a:solidFill>
                          <a:effectLst/>
                          <a:latin typeface="Calibri" panose="020F0502020204030204" pitchFamily="34" charset="0"/>
                          <a:cs typeface="Calibri" panose="020F0502020204030204" pitchFamily="34" charset="0"/>
                        </a:rPr>
                        <a:t>C. When: </a:t>
                      </a:r>
                      <a:r>
                        <a:rPr lang="en-US" sz="3200" b="0" kern="100" dirty="0">
                          <a:solidFill>
                            <a:schemeClr val="tx1"/>
                          </a:solidFill>
                          <a:effectLst/>
                          <a:latin typeface="Calibri" panose="020F0502020204030204" pitchFamily="34" charset="0"/>
                          <a:cs typeface="Calibri" panose="020F0502020204030204" pitchFamily="34" charset="0"/>
                        </a:rPr>
                        <a:t>During adulthood</a:t>
                      </a:r>
                    </a:p>
                  </a:txBody>
                  <a:tcPr marL="7190" marR="7190" marT="7190" marB="7190" anchor="ctr">
                    <a:solidFill>
                      <a:schemeClr val="accent4">
                        <a:lumMod val="20000"/>
                        <a:lumOff val="80000"/>
                      </a:schemeClr>
                    </a:solidFill>
                  </a:tcPr>
                </a:tc>
                <a:extLst>
                  <a:ext uri="{0D108BD9-81ED-4DB2-BD59-A6C34878D82A}">
                    <a16:rowId xmlns:a16="http://schemas.microsoft.com/office/drawing/2014/main" val="2568823081"/>
                  </a:ext>
                </a:extLst>
              </a:tr>
              <a:tr h="230333">
                <a:tc>
                  <a:txBody>
                    <a:bodyPr/>
                    <a:lstStyle/>
                    <a:p>
                      <a:r>
                        <a:rPr lang="en-VN" sz="3200" kern="100" dirty="0">
                          <a:solidFill>
                            <a:schemeClr val="tx1"/>
                          </a:solidFill>
                          <a:effectLst/>
                          <a:latin typeface="Calibri" panose="020F0502020204030204" pitchFamily="34" charset="0"/>
                          <a:cs typeface="Calibri" panose="020F0502020204030204" pitchFamily="34" charset="0"/>
                        </a:rPr>
                        <a:t> What you learned: </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7190" marR="7190" marT="7190" marB="7190" anchor="ctr">
                    <a:solidFill>
                      <a:schemeClr val="accent2">
                        <a:lumMod val="40000"/>
                        <a:lumOff val="60000"/>
                      </a:schemeClr>
                    </a:solidFill>
                  </a:tcPr>
                </a:tc>
                <a:tc>
                  <a:txBody>
                    <a:bodyPr/>
                    <a:lstStyle/>
                    <a:p>
                      <a:r>
                        <a:rPr lang="en-US" sz="3200" b="0" kern="1200" dirty="0">
                          <a:solidFill>
                            <a:schemeClr val="dk1"/>
                          </a:solidFill>
                          <a:effectLst/>
                          <a:latin typeface="Calibri" panose="020F0502020204030204" pitchFamily="34" charset="0"/>
                          <a:ea typeface="+mn-ea"/>
                          <a:cs typeface="Calibri" panose="020F0502020204030204" pitchFamily="34" charset="0"/>
                        </a:rPr>
                        <a:t>My grandpa's hard work, determination, and love for his family.</a:t>
                      </a:r>
                      <a:endParaRPr lang="en-VN" sz="3200" b="0" kern="100" dirty="0">
                        <a:solidFill>
                          <a:schemeClr val="tx1"/>
                        </a:solidFill>
                        <a:effectLst/>
                        <a:latin typeface="Calibri" panose="020F0502020204030204" pitchFamily="34" charset="0"/>
                        <a:cs typeface="Calibri" panose="020F0502020204030204" pitchFamily="34" charset="0"/>
                      </a:endParaRPr>
                    </a:p>
                  </a:txBody>
                  <a:tcPr marL="7190" marR="7190" marT="7190" marB="7190" anchor="ctr">
                    <a:solidFill>
                      <a:schemeClr val="accent4">
                        <a:lumMod val="20000"/>
                        <a:lumOff val="80000"/>
                      </a:schemeClr>
                    </a:solidFill>
                  </a:tcPr>
                </a:tc>
                <a:extLst>
                  <a:ext uri="{0D108BD9-81ED-4DB2-BD59-A6C34878D82A}">
                    <a16:rowId xmlns:a16="http://schemas.microsoft.com/office/drawing/2014/main" val="2264943447"/>
                  </a:ext>
                </a:extLst>
              </a:tr>
            </a:tbl>
          </a:graphicData>
        </a:graphic>
      </p:graphicFrame>
      <p:sp>
        <p:nvSpPr>
          <p:cNvPr id="3" name="TextBox 2">
            <a:extLst>
              <a:ext uri="{FF2B5EF4-FFF2-40B4-BE49-F238E27FC236}">
                <a16:creationId xmlns:a16="http://schemas.microsoft.com/office/drawing/2014/main" id="{A35C05CB-3BD4-A91F-E939-BFCA5D91997A}"/>
              </a:ext>
            </a:extLst>
          </p:cNvPr>
          <p:cNvSpPr txBox="1"/>
          <p:nvPr/>
        </p:nvSpPr>
        <p:spPr>
          <a:xfrm>
            <a:off x="4416618" y="1607110"/>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spTree>
    <p:extLst>
      <p:ext uri="{BB962C8B-B14F-4D97-AF65-F5344CB8AC3E}">
        <p14:creationId xmlns:p14="http://schemas.microsoft.com/office/powerpoint/2010/main" val="426589311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54562" y="1168829"/>
            <a:ext cx="11495315" cy="1569660"/>
          </a:xfrm>
          <a:prstGeom prst="rect">
            <a:avLst/>
          </a:prstGeom>
          <a:noFill/>
        </p:spPr>
        <p:txBody>
          <a:bodyPr wrap="square" rtlCol="0">
            <a:spAutoFit/>
          </a:bodyPr>
          <a:lstStyle/>
          <a:p>
            <a:pPr algn="just"/>
            <a:r>
              <a:rPr lang="en-US" sz="3200" b="1" dirty="0">
                <a:solidFill>
                  <a:srgbClr val="0070C0"/>
                </a:solidFill>
                <a:highlight>
                  <a:srgbClr val="00FF00"/>
                </a:highlight>
                <a:latin typeface="Calibri" panose="020F0502020204030204" pitchFamily="34" charset="0"/>
                <a:cs typeface="Calibri" panose="020F0502020204030204" pitchFamily="34" charset="0"/>
              </a:rPr>
              <a:t>WB-p13. </a:t>
            </a:r>
            <a:r>
              <a:rPr lang="en-US" sz="3200" b="1" dirty="0">
                <a:solidFill>
                  <a:srgbClr val="0070C0"/>
                </a:solidFill>
              </a:rPr>
              <a:t>Now, write a passage about the life of the family member you planned about. Use the Writing Skill box, the reading model, and your planning notes to help you. Write 100 to 120 words..</a:t>
            </a:r>
          </a:p>
        </p:txBody>
      </p:sp>
      <p:pic>
        <p:nvPicPr>
          <p:cNvPr id="3" name="Picture 2">
            <a:extLst>
              <a:ext uri="{FF2B5EF4-FFF2-40B4-BE49-F238E27FC236}">
                <a16:creationId xmlns:a16="http://schemas.microsoft.com/office/drawing/2014/main" id="{B6D11927-2191-0411-8049-AD54C39B3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19" y="472684"/>
            <a:ext cx="2945228" cy="696145"/>
          </a:xfrm>
          <a:prstGeom prst="rect">
            <a:avLst/>
          </a:prstGeom>
        </p:spPr>
      </p:pic>
      <p:pic>
        <p:nvPicPr>
          <p:cNvPr id="24578" name="Picture 2" descr="Senior man plant a tree at home">
            <a:extLst>
              <a:ext uri="{FF2B5EF4-FFF2-40B4-BE49-F238E27FC236}">
                <a16:creationId xmlns:a16="http://schemas.microsoft.com/office/drawing/2014/main" id="{98278CA2-4418-1ECA-940F-979197502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686" y="2738489"/>
            <a:ext cx="5231623" cy="353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7097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148607" y="960909"/>
            <a:ext cx="11894786" cy="5509200"/>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My grandpa had a really interesting life. He told me lots of stories.</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 used to walk to school to save money. Eventually, he saved enough money to buy a bicycle. He worked really hard for it.</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 used to go on vacation by a lake in the summer. He would go swimming for hours. Afterward, his mom would make him delicious food, and he would eat with his family by the lake. It sounded lovely.</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Later, he went to university and met my grandma. He studied to be a banker. Afterward, he worked at a bank for many years. He loved his job.</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think my grandpa is really interesting and a great man. I want to be like him when I'm older.</a:t>
            </a:r>
          </a:p>
        </p:txBody>
      </p:sp>
      <p:sp>
        <p:nvSpPr>
          <p:cNvPr id="4" name="TextBox 3">
            <a:extLst>
              <a:ext uri="{FF2B5EF4-FFF2-40B4-BE49-F238E27FC236}">
                <a16:creationId xmlns:a16="http://schemas.microsoft.com/office/drawing/2014/main" id="{E60EB27E-47FB-39BB-89F8-9B9EA6B697D3}"/>
              </a:ext>
            </a:extLst>
          </p:cNvPr>
          <p:cNvSpPr txBox="1"/>
          <p:nvPr/>
        </p:nvSpPr>
        <p:spPr>
          <a:xfrm>
            <a:off x="4427141" y="469439"/>
            <a:ext cx="2715039" cy="584775"/>
          </a:xfrm>
          <a:prstGeom prst="rect">
            <a:avLst/>
          </a:prstGeom>
          <a:solidFill>
            <a:srgbClr val="C00000"/>
          </a:solidFill>
        </p:spPr>
        <p:txBody>
          <a:bodyPr wrap="none" rtlCol="0">
            <a:spAutoFit/>
          </a:bodyPr>
          <a:lstStyle/>
          <a:p>
            <a:r>
              <a:rPr lang="en-US" sz="3200" dirty="0">
                <a:solidFill>
                  <a:schemeClr val="bg1"/>
                </a:solidFill>
              </a:rPr>
              <a:t>Sample answer</a:t>
            </a:r>
          </a:p>
        </p:txBody>
      </p:sp>
    </p:spTree>
    <p:extLst>
      <p:ext uri="{BB962C8B-B14F-4D97-AF65-F5344CB8AC3E}">
        <p14:creationId xmlns:p14="http://schemas.microsoft.com/office/powerpoint/2010/main" val="329089532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303" y="478336"/>
            <a:ext cx="8375732" cy="5941084"/>
          </a:xfrm>
          <a:prstGeom prst="rect">
            <a:avLst/>
          </a:prstGeom>
        </p:spPr>
      </p:pic>
      <p:sp>
        <p:nvSpPr>
          <p:cNvPr id="3" name="TextBox 2"/>
          <p:cNvSpPr txBox="1"/>
          <p:nvPr/>
        </p:nvSpPr>
        <p:spPr>
          <a:xfrm>
            <a:off x="2582247" y="2854276"/>
            <a:ext cx="4221965" cy="861774"/>
          </a:xfrm>
          <a:prstGeom prst="rect">
            <a:avLst/>
          </a:prstGeom>
          <a:noFill/>
        </p:spPr>
        <p:txBody>
          <a:bodyPr wrap="square" rtlCol="0">
            <a:spAutoFit/>
          </a:bodyPr>
          <a:lstStyle/>
          <a:p>
            <a:pPr algn="ctr"/>
            <a:r>
              <a:rPr lang="en-US" sz="5000" dirty="0">
                <a:solidFill>
                  <a:schemeClr val="bg1"/>
                </a:solidFill>
              </a:rPr>
              <a:t>Post writing </a:t>
            </a:r>
          </a:p>
        </p:txBody>
      </p:sp>
    </p:spTree>
    <p:extLst>
      <p:ext uri="{BB962C8B-B14F-4D97-AF65-F5344CB8AC3E}">
        <p14:creationId xmlns:p14="http://schemas.microsoft.com/office/powerpoint/2010/main" val="32427607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655607" y="600680"/>
            <a:ext cx="11192682" cy="1200329"/>
          </a:xfrm>
          <a:prstGeom prst="rect">
            <a:avLst/>
          </a:prstGeom>
          <a:noFill/>
        </p:spPr>
        <p:txBody>
          <a:bodyPr wrap="square" rtlCol="0">
            <a:spAutoFit/>
          </a:bodyPr>
          <a:lstStyle/>
          <a:p>
            <a:r>
              <a:rPr lang="en-US" sz="3600" b="1" dirty="0">
                <a:solidFill>
                  <a:srgbClr val="0070C0"/>
                </a:solidFill>
              </a:rPr>
              <a:t>Swap the writing texts in pairs and check each other’s work according to the feedback form.</a:t>
            </a:r>
          </a:p>
        </p:txBody>
      </p:sp>
      <p:pic>
        <p:nvPicPr>
          <p:cNvPr id="3" name="Picture 2">
            <a:extLst>
              <a:ext uri="{FF2B5EF4-FFF2-40B4-BE49-F238E27FC236}">
                <a16:creationId xmlns:a16="http://schemas.microsoft.com/office/drawing/2014/main" id="{C350700B-5A8C-0247-B720-A9B2412DE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07" y="1801009"/>
            <a:ext cx="10526216" cy="3816020"/>
          </a:xfrm>
          <a:prstGeom prst="rect">
            <a:avLst/>
          </a:prstGeom>
        </p:spPr>
      </p:pic>
    </p:spTree>
    <p:extLst>
      <p:ext uri="{BB962C8B-B14F-4D97-AF65-F5344CB8AC3E}">
        <p14:creationId xmlns:p14="http://schemas.microsoft.com/office/powerpoint/2010/main" val="263931450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4137F-8282-E390-5421-8ABB1458DCC7}"/>
              </a:ext>
            </a:extLst>
          </p:cNvPr>
          <p:cNvSpPr txBox="1"/>
          <p:nvPr/>
        </p:nvSpPr>
        <p:spPr>
          <a:xfrm>
            <a:off x="1274944" y="438806"/>
            <a:ext cx="9642112" cy="584775"/>
          </a:xfrm>
          <a:prstGeom prst="rect">
            <a:avLst/>
          </a:prstGeom>
          <a:noFill/>
        </p:spPr>
        <p:txBody>
          <a:bodyPr wrap="square">
            <a:spAutoFit/>
          </a:bodyPr>
          <a:lstStyle/>
          <a:p>
            <a:r>
              <a:rPr lang="en-US" sz="3200" b="1">
                <a:solidFill>
                  <a:srgbClr val="0070C0"/>
                </a:solidFill>
              </a:rPr>
              <a:t>Work in pairs and answer these questions:</a:t>
            </a:r>
          </a:p>
        </p:txBody>
      </p:sp>
      <p:sp>
        <p:nvSpPr>
          <p:cNvPr id="4" name="TextBox 3">
            <a:extLst>
              <a:ext uri="{FF2B5EF4-FFF2-40B4-BE49-F238E27FC236}">
                <a16:creationId xmlns:a16="http://schemas.microsoft.com/office/drawing/2014/main" id="{A61C1C53-AC62-510B-991D-B6B52489D523}"/>
              </a:ext>
            </a:extLst>
          </p:cNvPr>
          <p:cNvSpPr txBox="1"/>
          <p:nvPr/>
        </p:nvSpPr>
        <p:spPr>
          <a:xfrm>
            <a:off x="205193" y="1002131"/>
            <a:ext cx="6332767" cy="5016758"/>
          </a:xfrm>
          <a:prstGeom prst="rect">
            <a:avLst/>
          </a:prstGeom>
          <a:noFill/>
        </p:spPr>
        <p:txBody>
          <a:bodyPr wrap="square">
            <a:spAutoFit/>
          </a:bodyPr>
          <a:lstStyle/>
          <a:p>
            <a:pPr algn="just"/>
            <a:r>
              <a:rPr lang="en-US" sz="3200" dirty="0">
                <a:solidFill>
                  <a:srgbClr val="002060"/>
                </a:solidFill>
                <a:latin typeface="Calibri" panose="020F0502020204030204" pitchFamily="34" charset="0"/>
                <a:cs typeface="Calibri" panose="020F0502020204030204" pitchFamily="34" charset="0"/>
              </a:rPr>
              <a:t>1.What activities would you regularly do with your mother when you were younger?</a:t>
            </a:r>
          </a:p>
          <a:p>
            <a:pPr algn="just"/>
            <a:r>
              <a:rPr lang="en-US" sz="3200" dirty="0">
                <a:solidFill>
                  <a:srgbClr val="002060"/>
                </a:solidFill>
                <a:latin typeface="Calibri" panose="020F0502020204030204" pitchFamily="34" charset="0"/>
                <a:cs typeface="Calibri" panose="020F0502020204030204" pitchFamily="34" charset="0"/>
              </a:rPr>
              <a:t>2.How do your family members contribute to the household?</a:t>
            </a:r>
          </a:p>
          <a:p>
            <a:pPr algn="just"/>
            <a:r>
              <a:rPr lang="en-US" sz="3200" dirty="0">
                <a:solidFill>
                  <a:srgbClr val="002060"/>
                </a:solidFill>
                <a:latin typeface="Calibri" panose="020F0502020204030204" pitchFamily="34" charset="0"/>
                <a:cs typeface="Calibri" panose="020F0502020204030204" pitchFamily="34" charset="0"/>
              </a:rPr>
              <a:t>3.What are your siblings’ hobbies?</a:t>
            </a:r>
          </a:p>
          <a:p>
            <a:pPr algn="just"/>
            <a:r>
              <a:rPr lang="en-US" sz="3200" dirty="0">
                <a:solidFill>
                  <a:srgbClr val="002060"/>
                </a:solidFill>
                <a:latin typeface="Calibri" panose="020F0502020204030204" pitchFamily="34" charset="0"/>
                <a:cs typeface="Calibri" panose="020F0502020204030204" pitchFamily="34" charset="0"/>
              </a:rPr>
              <a:t>4.What sports or games would you play with your siblings in your neighborhood?</a:t>
            </a:r>
          </a:p>
          <a:p>
            <a:pPr algn="just"/>
            <a:endParaRPr lang="en-US" sz="3200" dirty="0">
              <a:solidFill>
                <a:srgbClr val="002060"/>
              </a:solidFill>
              <a:latin typeface="Calibri" panose="020F0502020204030204" pitchFamily="34" charset="0"/>
              <a:cs typeface="Calibri" panose="020F0502020204030204" pitchFamily="34" charset="0"/>
            </a:endParaRPr>
          </a:p>
        </p:txBody>
      </p:sp>
      <p:pic>
        <p:nvPicPr>
          <p:cNvPr id="2050" name="Picture 2" descr="Essay On Picnic (School and Family) For Children - 10 Lines, Short and Long Essay">
            <a:extLst>
              <a:ext uri="{FF2B5EF4-FFF2-40B4-BE49-F238E27FC236}">
                <a16:creationId xmlns:a16="http://schemas.microsoft.com/office/drawing/2014/main" id="{053146A2-6FAA-DE89-BCE4-5661D7FCF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994" y="1325880"/>
            <a:ext cx="5221813" cy="357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55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123" y="566678"/>
            <a:ext cx="10370634"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Ask and answer the question below with your partner about a family member in the past</a:t>
            </a:r>
            <a:endParaRPr lang="en-US" sz="3600" i="1" dirty="0">
              <a:solidFill>
                <a:srgbClr val="0070C0"/>
              </a:solidFill>
              <a:highlight>
                <a:srgbClr val="FFFF00"/>
              </a:highlight>
            </a:endParaRPr>
          </a:p>
        </p:txBody>
      </p:sp>
      <p:sp>
        <p:nvSpPr>
          <p:cNvPr id="2" name="Rectangle 1">
            <a:extLst>
              <a:ext uri="{FF2B5EF4-FFF2-40B4-BE49-F238E27FC236}">
                <a16:creationId xmlns:a16="http://schemas.microsoft.com/office/drawing/2014/main" id="{608F845E-510C-8AEA-11AD-4B8F4B3A2770}"/>
              </a:ext>
            </a:extLst>
          </p:cNvPr>
          <p:cNvSpPr/>
          <p:nvPr/>
        </p:nvSpPr>
        <p:spPr>
          <a:xfrm>
            <a:off x="713678" y="2059394"/>
            <a:ext cx="11279989" cy="1077218"/>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200" b="1" dirty="0">
                <a:solidFill>
                  <a:srgbClr val="0D0D0D"/>
                </a:solidFill>
                <a:latin typeface="Calibri" panose="020F0502020204030204" pitchFamily="34" charset="0"/>
                <a:cs typeface="Calibri" panose="020F0502020204030204" pitchFamily="34" charset="0"/>
              </a:rPr>
              <a:t>What did you use to do with your favorite family member when you were a child?</a:t>
            </a:r>
            <a:endParaRPr lang="en-US" sz="3200" b="0" i="0" dirty="0">
              <a:solidFill>
                <a:srgbClr val="0D0D0D"/>
              </a:solidFill>
              <a:effectLst/>
              <a:latin typeface="Calibri" panose="020F0502020204030204" pitchFamily="34" charset="0"/>
              <a:cs typeface="Calibri" panose="020F0502020204030204" pitchFamily="34" charset="0"/>
            </a:endParaRPr>
          </a:p>
        </p:txBody>
      </p:sp>
      <p:pic>
        <p:nvPicPr>
          <p:cNvPr id="1026" name="Picture 2" descr="Learntalk blogposts 09 08 17 conversation">
            <a:extLst>
              <a:ext uri="{FF2B5EF4-FFF2-40B4-BE49-F238E27FC236}">
                <a16:creationId xmlns:a16="http://schemas.microsoft.com/office/drawing/2014/main" id="{444C884B-8D80-443B-AEFE-E8F5DF9E5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21389"/>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2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ED29-D948-9582-A387-136695041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6DAEA5-D3F5-B329-77E2-FA5C57A0034E}"/>
              </a:ext>
            </a:extLst>
          </p:cNvPr>
          <p:cNvSpPr txBox="1"/>
          <p:nvPr/>
        </p:nvSpPr>
        <p:spPr>
          <a:xfrm>
            <a:off x="4714734" y="3991238"/>
            <a:ext cx="3267732" cy="646331"/>
          </a:xfrm>
          <a:prstGeom prst="rect">
            <a:avLst/>
          </a:prstGeom>
          <a:noFill/>
        </p:spPr>
        <p:txBody>
          <a:bodyPr wrap="square" rtlCol="0">
            <a:spAutoFit/>
          </a:bodyPr>
          <a:lstStyle/>
          <a:p>
            <a:pPr algn="ctr"/>
            <a:r>
              <a:rPr lang="en-US" sz="3600">
                <a:solidFill>
                  <a:schemeClr val="bg1"/>
                </a:solidFill>
              </a:rPr>
              <a:t>Presentation</a:t>
            </a:r>
          </a:p>
        </p:txBody>
      </p:sp>
      <p:sp>
        <p:nvSpPr>
          <p:cNvPr id="4" name="TextBox 3">
            <a:extLst>
              <a:ext uri="{FF2B5EF4-FFF2-40B4-BE49-F238E27FC236}">
                <a16:creationId xmlns:a16="http://schemas.microsoft.com/office/drawing/2014/main" id="{7F2C3BB7-0087-9512-566F-827E6C21A339}"/>
              </a:ext>
            </a:extLst>
          </p:cNvPr>
          <p:cNvSpPr txBox="1"/>
          <p:nvPr/>
        </p:nvSpPr>
        <p:spPr>
          <a:xfrm>
            <a:off x="4867134" y="4143638"/>
            <a:ext cx="3267732" cy="646331"/>
          </a:xfrm>
          <a:prstGeom prst="rect">
            <a:avLst/>
          </a:prstGeom>
          <a:noFill/>
        </p:spPr>
        <p:txBody>
          <a:bodyPr wrap="square" rtlCol="0">
            <a:spAutoFit/>
          </a:bodyPr>
          <a:lstStyle/>
          <a:p>
            <a:pPr algn="ctr"/>
            <a:r>
              <a:rPr lang="en-US" sz="3600">
                <a:solidFill>
                  <a:schemeClr val="bg1"/>
                </a:solidFill>
              </a:rPr>
              <a:t>Production</a:t>
            </a:r>
          </a:p>
        </p:txBody>
      </p:sp>
      <p:sp>
        <p:nvSpPr>
          <p:cNvPr id="5" name="TextBox 4">
            <a:extLst>
              <a:ext uri="{FF2B5EF4-FFF2-40B4-BE49-F238E27FC236}">
                <a16:creationId xmlns:a16="http://schemas.microsoft.com/office/drawing/2014/main" id="{1B2ECF64-44AA-C7AA-10C2-14BB427022BF}"/>
              </a:ext>
            </a:extLst>
          </p:cNvPr>
          <p:cNvSpPr txBox="1"/>
          <p:nvPr/>
        </p:nvSpPr>
        <p:spPr>
          <a:xfrm>
            <a:off x="258792" y="4637569"/>
            <a:ext cx="11816862" cy="1754326"/>
          </a:xfrm>
          <a:prstGeom prst="rect">
            <a:avLst/>
          </a:prstGeom>
          <a:solidFill>
            <a:schemeClr val="accent5">
              <a:lumMod val="20000"/>
              <a:lumOff val="80000"/>
            </a:schemeClr>
          </a:solidFill>
        </p:spPr>
        <p:txBody>
          <a:bodyPr wrap="square">
            <a:spAutoFit/>
          </a:bodyPr>
          <a:lstStyle/>
          <a:p>
            <a:pPr algn="just"/>
            <a:r>
              <a:rPr lang="en-US" sz="3600" dirty="0">
                <a:solidFill>
                  <a:srgbClr val="FF0000"/>
                </a:solidFill>
                <a:latin typeface="Calibri" panose="020F0502020204030204" pitchFamily="34" charset="0"/>
                <a:cs typeface="Calibri" panose="020F0502020204030204" pitchFamily="34" charset="0"/>
              </a:rPr>
              <a:t>When I was a child, I used to spend a lot of time with my favorite family member, usually my grandmother. We would often bake cookies together or read books.</a:t>
            </a:r>
          </a:p>
        </p:txBody>
      </p:sp>
      <p:sp>
        <p:nvSpPr>
          <p:cNvPr id="6" name="TextBox 5">
            <a:extLst>
              <a:ext uri="{FF2B5EF4-FFF2-40B4-BE49-F238E27FC236}">
                <a16:creationId xmlns:a16="http://schemas.microsoft.com/office/drawing/2014/main" id="{FCB7F67A-CE12-A5DB-9EE7-63AE8761D202}"/>
              </a:ext>
            </a:extLst>
          </p:cNvPr>
          <p:cNvSpPr txBox="1"/>
          <p:nvPr/>
        </p:nvSpPr>
        <p:spPr>
          <a:xfrm>
            <a:off x="9972675" y="496617"/>
            <a:ext cx="2012268" cy="1077218"/>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1026" name="Picture 2" descr="Medium shot grandma and girl in kitchen">
            <a:extLst>
              <a:ext uri="{FF2B5EF4-FFF2-40B4-BE49-F238E27FC236}">
                <a16:creationId xmlns:a16="http://schemas.microsoft.com/office/drawing/2014/main" id="{A160CFB0-5E10-1A12-4DD0-B64AE90A87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43" r="8464"/>
          <a:stretch/>
        </p:blipFill>
        <p:spPr bwMode="auto">
          <a:xfrm>
            <a:off x="153838" y="630483"/>
            <a:ext cx="4560011" cy="38308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erful grandmother and granddaughter are reading a book together Generative AI">
            <a:extLst>
              <a:ext uri="{FF2B5EF4-FFF2-40B4-BE49-F238E27FC236}">
                <a16:creationId xmlns:a16="http://schemas.microsoft.com/office/drawing/2014/main" id="{648A0C9C-685F-2A5B-5DA2-B2D51A646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57" r="4086"/>
          <a:stretch/>
        </p:blipFill>
        <p:spPr bwMode="auto">
          <a:xfrm>
            <a:off x="4877175" y="593489"/>
            <a:ext cx="5095500" cy="386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4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45119" y="1276476"/>
            <a:ext cx="11101761" cy="470154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20000"/>
              </a:lnSpc>
            </a:pPr>
            <a:r>
              <a:rPr lang="en-US" sz="3600" b="1" i="1" dirty="0">
                <a:solidFill>
                  <a:srgbClr val="002060"/>
                </a:solidFill>
                <a:highlight>
                  <a:srgbClr val="FFFF00"/>
                </a:highlight>
                <a:latin typeface="Calibri" panose="020F0502020204030204" pitchFamily="34" charset="0"/>
                <a:cs typeface="Calibri" panose="020F0502020204030204" pitchFamily="34" charset="0"/>
              </a:rPr>
              <a:t>Speaking</a:t>
            </a:r>
            <a:r>
              <a:rPr lang="en-US" sz="3600" b="1" i="1" dirty="0">
                <a:solidFill>
                  <a:srgbClr val="002060"/>
                </a:solidFill>
                <a:latin typeface="Calibri" panose="020F0502020204030204" pitchFamily="34" charset="0"/>
                <a:cs typeface="Calibri" panose="020F0502020204030204" pitchFamily="34" charset="0"/>
              </a:rPr>
              <a:t>:</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Talk about the life of the family member. </a:t>
            </a:r>
          </a:p>
          <a:p>
            <a:pPr>
              <a:lnSpc>
                <a:spcPct val="120000"/>
              </a:lnSpc>
            </a:pPr>
            <a:endPar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en-US" sz="3600" b="1" i="1" dirty="0">
                <a:solidFill>
                  <a:srgbClr val="002060"/>
                </a:solidFill>
                <a:highlight>
                  <a:srgbClr val="FFFF00"/>
                </a:highlight>
                <a:latin typeface="Calibri" panose="020F0502020204030204" pitchFamily="34" charset="0"/>
                <a:ea typeface="Calibri" panose="020F0502020204030204" pitchFamily="34" charset="0"/>
                <a:cs typeface="Calibri" panose="020F0502020204030204" pitchFamily="34" charset="0"/>
              </a:rPr>
              <a:t>Writing</a:t>
            </a:r>
            <a:r>
              <a:rPr lang="en-US" sz="3600"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Learn how to use time connectors </a:t>
            </a:r>
          </a:p>
          <a:p>
            <a:pPr marL="571500" indent="-571500">
              <a:lnSpc>
                <a:spcPct val="120000"/>
              </a:lnSpc>
              <a:buFont typeface="Wingdings" panose="05000000000000000000" pitchFamily="2" charset="2"/>
              <a:buChar char="Ø"/>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Write a passage about the life of the family member you talked about. </a:t>
            </a:r>
          </a:p>
        </p:txBody>
      </p:sp>
    </p:spTree>
    <p:extLst>
      <p:ext uri="{BB962C8B-B14F-4D97-AF65-F5344CB8AC3E}">
        <p14:creationId xmlns:p14="http://schemas.microsoft.com/office/powerpoint/2010/main" val="278147066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272092" y="1734681"/>
            <a:ext cx="11858948" cy="3330399"/>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Review vocabulary related to the life of the family member. </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Make sentences using the vocabulary in SB.</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Prepare for the next lesson (Review 1 - Pages 87 &amp; 88 - SB).</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Play the consolidation games on </a:t>
            </a:r>
            <a:r>
              <a:rPr lang="en-US" sz="3600" i="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www.eduhome.com.vn</a:t>
            </a:r>
            <a:r>
              <a:rPr lang="en-US" sz="3600" i="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25832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179AAF-3519-F01E-AA99-9626620C9B29}"/>
              </a:ext>
            </a:extLst>
          </p:cNvPr>
          <p:cNvSpPr txBox="1"/>
          <p:nvPr/>
        </p:nvSpPr>
        <p:spPr>
          <a:xfrm>
            <a:off x="9793594" y="626191"/>
            <a:ext cx="2025264" cy="1077218"/>
          </a:xfrm>
          <a:prstGeom prst="rect">
            <a:avLst/>
          </a:prstGeom>
          <a:solidFill>
            <a:srgbClr val="FF4493">
              <a:alpha val="19216"/>
            </a:srgbClr>
          </a:solidFill>
        </p:spPr>
        <p:txBody>
          <a:bodyPr wrap="square">
            <a:spAutoFit/>
          </a:bodyPr>
          <a:lstStyle/>
          <a:p>
            <a:r>
              <a:rPr lang="en-US" sz="3200" dirty="0">
                <a:solidFill>
                  <a:srgbClr val="FF0000"/>
                </a:solidFill>
              </a:rPr>
              <a:t>Suggested </a:t>
            </a:r>
          </a:p>
          <a:p>
            <a:pPr algn="ctr"/>
            <a:r>
              <a:rPr lang="en-US" sz="3200" dirty="0">
                <a:solidFill>
                  <a:srgbClr val="FF0000"/>
                </a:solidFill>
              </a:rPr>
              <a:t>answer</a:t>
            </a:r>
          </a:p>
        </p:txBody>
      </p:sp>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6374241" y="4478694"/>
            <a:ext cx="5444617" cy="1597804"/>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We would often bake cookies together or go for walks in the park.</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2" y="4478694"/>
            <a:ext cx="5444617" cy="1597804"/>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1.What activities would you regularly do with your mother when you were younger?</a:t>
            </a:r>
          </a:p>
        </p:txBody>
      </p:sp>
      <p:pic>
        <p:nvPicPr>
          <p:cNvPr id="3074" name="Picture 2" descr="Mother and daughter joyfully bake Christmas gingerbread cookies in a bright white kitchen">
            <a:extLst>
              <a:ext uri="{FF2B5EF4-FFF2-40B4-BE49-F238E27FC236}">
                <a16:creationId xmlns:a16="http://schemas.microsoft.com/office/drawing/2014/main" id="{FCEB175C-44FB-3BEA-6FD6-DA284349D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35" r="2606"/>
          <a:stretch/>
        </p:blipFill>
        <p:spPr bwMode="auto">
          <a:xfrm>
            <a:off x="2817432" y="393329"/>
            <a:ext cx="6557136" cy="397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0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5760721" y="4478694"/>
            <a:ext cx="6058138" cy="1597804"/>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Both my father and mother manage the household chores.</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3" y="4478694"/>
            <a:ext cx="4743626" cy="1597804"/>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2.How do your family members contribute to the household?</a:t>
            </a:r>
          </a:p>
        </p:txBody>
      </p:sp>
      <p:sp>
        <p:nvSpPr>
          <p:cNvPr id="3" name="TextBox 2">
            <a:extLst>
              <a:ext uri="{FF2B5EF4-FFF2-40B4-BE49-F238E27FC236}">
                <a16:creationId xmlns:a16="http://schemas.microsoft.com/office/drawing/2014/main" id="{929B0E13-4005-63D2-EF5D-9E642843B310}"/>
              </a:ext>
            </a:extLst>
          </p:cNvPr>
          <p:cNvSpPr txBox="1"/>
          <p:nvPr/>
        </p:nvSpPr>
        <p:spPr>
          <a:xfrm>
            <a:off x="9263976" y="747551"/>
            <a:ext cx="2025264" cy="1077218"/>
          </a:xfrm>
          <a:prstGeom prst="rect">
            <a:avLst/>
          </a:prstGeom>
          <a:solidFill>
            <a:srgbClr val="FF4493">
              <a:alpha val="19216"/>
            </a:srgbClr>
          </a:solidFill>
        </p:spPr>
        <p:txBody>
          <a:bodyPr wrap="square">
            <a:spAutoFit/>
          </a:bodyPr>
          <a:lstStyle/>
          <a:p>
            <a:r>
              <a:rPr lang="en-US" sz="3200" dirty="0">
                <a:solidFill>
                  <a:srgbClr val="FF0000"/>
                </a:solidFill>
              </a:rPr>
              <a:t>Suggested </a:t>
            </a:r>
          </a:p>
          <a:p>
            <a:pPr algn="ctr"/>
            <a:r>
              <a:rPr lang="en-US" sz="3200" dirty="0">
                <a:solidFill>
                  <a:srgbClr val="FF0000"/>
                </a:solidFill>
              </a:rPr>
              <a:t>answer</a:t>
            </a:r>
          </a:p>
        </p:txBody>
      </p:sp>
      <p:pic>
        <p:nvPicPr>
          <p:cNvPr id="4098" name="Picture 2" descr="Joyful couple doing household chores together in the living room">
            <a:extLst>
              <a:ext uri="{FF2B5EF4-FFF2-40B4-BE49-F238E27FC236}">
                <a16:creationId xmlns:a16="http://schemas.microsoft.com/office/drawing/2014/main" id="{422CEB34-2BC7-50CE-FD6B-F520C9B0F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09" y="527309"/>
            <a:ext cx="5656292" cy="377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09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6374241" y="4478694"/>
            <a:ext cx="5444617" cy="1597804"/>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My sister enjoys painting pictures.</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2" y="4740442"/>
            <a:ext cx="5722858" cy="1336056"/>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3.What are your siblings’ hobbies?</a:t>
            </a:r>
          </a:p>
        </p:txBody>
      </p:sp>
      <p:sp>
        <p:nvSpPr>
          <p:cNvPr id="4" name="TextBox 3">
            <a:extLst>
              <a:ext uri="{FF2B5EF4-FFF2-40B4-BE49-F238E27FC236}">
                <a16:creationId xmlns:a16="http://schemas.microsoft.com/office/drawing/2014/main" id="{FD2BE4D8-409C-1F09-3D9A-DB5BC265859E}"/>
              </a:ext>
            </a:extLst>
          </p:cNvPr>
          <p:cNvSpPr txBox="1"/>
          <p:nvPr/>
        </p:nvSpPr>
        <p:spPr>
          <a:xfrm>
            <a:off x="9793594" y="626191"/>
            <a:ext cx="2025264" cy="1077218"/>
          </a:xfrm>
          <a:prstGeom prst="rect">
            <a:avLst/>
          </a:prstGeom>
          <a:solidFill>
            <a:srgbClr val="FF4493">
              <a:alpha val="19216"/>
            </a:srgbClr>
          </a:solidFill>
        </p:spPr>
        <p:txBody>
          <a:bodyPr wrap="square">
            <a:spAutoFit/>
          </a:bodyPr>
          <a:lstStyle/>
          <a:p>
            <a:r>
              <a:rPr lang="en-US" sz="3200" dirty="0">
                <a:solidFill>
                  <a:srgbClr val="FF0000"/>
                </a:solidFill>
              </a:rPr>
              <a:t>Suggested </a:t>
            </a:r>
          </a:p>
          <a:p>
            <a:pPr algn="ctr"/>
            <a:r>
              <a:rPr lang="en-US" sz="3200" dirty="0">
                <a:solidFill>
                  <a:srgbClr val="FF0000"/>
                </a:solidFill>
              </a:rPr>
              <a:t>answer</a:t>
            </a:r>
          </a:p>
        </p:txBody>
      </p:sp>
      <p:pic>
        <p:nvPicPr>
          <p:cNvPr id="5122" name="Picture 2" descr="Mother and daughter drawing picture together in the park">
            <a:extLst>
              <a:ext uri="{FF2B5EF4-FFF2-40B4-BE49-F238E27FC236}">
                <a16:creationId xmlns:a16="http://schemas.microsoft.com/office/drawing/2014/main" id="{2B22FC75-534E-5D79-938E-F5E518AF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405862"/>
            <a:ext cx="6040120" cy="402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30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D869E888-E822-6E60-F9BF-3668903202A4}"/>
              </a:ext>
            </a:extLst>
          </p:cNvPr>
          <p:cNvSpPr/>
          <p:nvPr/>
        </p:nvSpPr>
        <p:spPr>
          <a:xfrm>
            <a:off x="6374241" y="4478694"/>
            <a:ext cx="5444617" cy="1597804"/>
          </a:xfrm>
          <a:prstGeom prst="wedgeRoundRectCallout">
            <a:avLst>
              <a:gd name="adj1" fmla="val -1190"/>
              <a:gd name="adj2" fmla="val 6653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rgbClr val="FF0000"/>
                </a:solidFill>
              </a:rPr>
              <a:t>We used to play soccer and hide-and-seek.</a:t>
            </a:r>
          </a:p>
        </p:txBody>
      </p:sp>
      <p:sp>
        <p:nvSpPr>
          <p:cNvPr id="7" name="Speech Bubble: Rectangle with Corners Rounded 4">
            <a:extLst>
              <a:ext uri="{FF2B5EF4-FFF2-40B4-BE49-F238E27FC236}">
                <a16:creationId xmlns:a16="http://schemas.microsoft.com/office/drawing/2014/main" id="{884B6896-765C-1337-BCF7-DC1DE462D34A}"/>
              </a:ext>
            </a:extLst>
          </p:cNvPr>
          <p:cNvSpPr/>
          <p:nvPr/>
        </p:nvSpPr>
        <p:spPr>
          <a:xfrm>
            <a:off x="373142" y="4478694"/>
            <a:ext cx="5722858" cy="1597804"/>
          </a:xfrm>
          <a:prstGeom prst="wedgeRoundRectCallout">
            <a:avLst>
              <a:gd name="adj1" fmla="val -40634"/>
              <a:gd name="adj2" fmla="val 63420"/>
              <a:gd name="adj3" fmla="val 16667"/>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dirty="0">
                <a:solidFill>
                  <a:schemeClr val="tx1"/>
                </a:solidFill>
              </a:rPr>
              <a:t>4.What sports or games would you play with your siblings in your neighborhood?</a:t>
            </a:r>
          </a:p>
        </p:txBody>
      </p:sp>
      <p:sp>
        <p:nvSpPr>
          <p:cNvPr id="3" name="TextBox 2">
            <a:extLst>
              <a:ext uri="{FF2B5EF4-FFF2-40B4-BE49-F238E27FC236}">
                <a16:creationId xmlns:a16="http://schemas.microsoft.com/office/drawing/2014/main" id="{60088EAB-4B25-28BD-EEBB-A927BD5D00CF}"/>
              </a:ext>
            </a:extLst>
          </p:cNvPr>
          <p:cNvSpPr txBox="1"/>
          <p:nvPr/>
        </p:nvSpPr>
        <p:spPr>
          <a:xfrm>
            <a:off x="9793594" y="626191"/>
            <a:ext cx="2025264" cy="1077218"/>
          </a:xfrm>
          <a:prstGeom prst="rect">
            <a:avLst/>
          </a:prstGeom>
          <a:solidFill>
            <a:srgbClr val="FF4493">
              <a:alpha val="19216"/>
            </a:srgbClr>
          </a:solidFill>
        </p:spPr>
        <p:txBody>
          <a:bodyPr wrap="square">
            <a:spAutoFit/>
          </a:bodyPr>
          <a:lstStyle/>
          <a:p>
            <a:r>
              <a:rPr lang="en-US" sz="3200" dirty="0">
                <a:solidFill>
                  <a:srgbClr val="FF0000"/>
                </a:solidFill>
              </a:rPr>
              <a:t>Suggested </a:t>
            </a:r>
          </a:p>
          <a:p>
            <a:pPr algn="ctr"/>
            <a:r>
              <a:rPr lang="en-US" sz="3200" dirty="0">
                <a:solidFill>
                  <a:srgbClr val="FF0000"/>
                </a:solidFill>
              </a:rPr>
              <a:t>answer</a:t>
            </a:r>
          </a:p>
        </p:txBody>
      </p:sp>
      <p:pic>
        <p:nvPicPr>
          <p:cNvPr id="6146" name="Picture 2" descr="9-unbelievable-facts-about-hide-and-seek">
            <a:extLst>
              <a:ext uri="{FF2B5EF4-FFF2-40B4-BE49-F238E27FC236}">
                <a16:creationId xmlns:a16="http://schemas.microsoft.com/office/drawing/2014/main" id="{701C2E6A-9AF0-7F72-E6F8-10C6859F4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705" y="379974"/>
            <a:ext cx="5990590" cy="399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45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2895</Words>
  <Application>Microsoft Office PowerPoint</Application>
  <PresentationFormat>Widescreen</PresentationFormat>
  <Paragraphs>246</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478</cp:revision>
  <dcterms:created xsi:type="dcterms:W3CDTF">2023-02-01T04:45:54Z</dcterms:created>
  <dcterms:modified xsi:type="dcterms:W3CDTF">2024-05-27T02:22:37Z</dcterms:modified>
</cp:coreProperties>
</file>