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1034" r:id="rId3"/>
    <p:sldId id="267" r:id="rId4"/>
    <p:sldId id="269" r:id="rId5"/>
    <p:sldId id="563" r:id="rId6"/>
    <p:sldId id="870" r:id="rId7"/>
    <p:sldId id="950" r:id="rId8"/>
    <p:sldId id="952" r:id="rId9"/>
    <p:sldId id="953" r:id="rId10"/>
    <p:sldId id="918" r:id="rId11"/>
    <p:sldId id="1048" r:id="rId12"/>
    <p:sldId id="946" r:id="rId13"/>
    <p:sldId id="1047" r:id="rId14"/>
    <p:sldId id="962" r:id="rId15"/>
    <p:sldId id="1049" r:id="rId16"/>
    <p:sldId id="1035" r:id="rId17"/>
    <p:sldId id="1013" r:id="rId18"/>
    <p:sldId id="1036" r:id="rId19"/>
    <p:sldId id="1050" r:id="rId20"/>
    <p:sldId id="1052" r:id="rId21"/>
    <p:sldId id="1051" r:id="rId22"/>
    <p:sldId id="1015" r:id="rId23"/>
    <p:sldId id="963" r:id="rId24"/>
    <p:sldId id="1037" r:id="rId25"/>
    <p:sldId id="991" r:id="rId26"/>
    <p:sldId id="1054" r:id="rId27"/>
    <p:sldId id="1055" r:id="rId28"/>
    <p:sldId id="1056" r:id="rId29"/>
    <p:sldId id="1057" r:id="rId30"/>
    <p:sldId id="1058" r:id="rId31"/>
    <p:sldId id="1059" r:id="rId32"/>
    <p:sldId id="1053" r:id="rId33"/>
    <p:sldId id="969" r:id="rId34"/>
    <p:sldId id="964" r:id="rId35"/>
    <p:sldId id="1046" r:id="rId36"/>
    <p:sldId id="965" r:id="rId37"/>
    <p:sldId id="1027" r:id="rId38"/>
    <p:sldId id="294" r:id="rId39"/>
    <p:sldId id="295" r:id="rId40"/>
    <p:sldId id="978" r:id="rId41"/>
    <p:sldId id="296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3C1FF"/>
    <a:srgbClr val="CCEC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3F0EA0D-5424-44AE-910A-EAD7AA85BCB0}"/>
    <pc:docChg chg="custSel modSld">
      <pc:chgData name="Phan Van Rieu (Hugo)" userId="032e726b-b6b7-45df-b0ca-e82fb010a48a" providerId="ADAL" clId="{83F0EA0D-5424-44AE-910A-EAD7AA85BCB0}" dt="2024-04-20T09:22:48.778" v="26" actId="20577"/>
      <pc:docMkLst>
        <pc:docMk/>
      </pc:docMkLst>
      <pc:sldChg chg="modSp mod">
        <pc:chgData name="Phan Van Rieu (Hugo)" userId="032e726b-b6b7-45df-b0ca-e82fb010a48a" providerId="ADAL" clId="{83F0EA0D-5424-44AE-910A-EAD7AA85BCB0}" dt="2024-04-20T09:18:59.225" v="4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83F0EA0D-5424-44AE-910A-EAD7AA85BCB0}" dt="2024-04-20T09:18:59.225" v="4" actId="1076"/>
          <ac:spMkLst>
            <pc:docMk/>
            <pc:sldMk cId="1772680085" sldId="256"/>
            <ac:spMk id="3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01.599" v="9" actId="1076"/>
        <pc:sldMkLst>
          <pc:docMk/>
          <pc:sldMk cId="2879323190" sldId="949"/>
        </pc:sldMkLst>
        <pc:picChg chg="del">
          <ac:chgData name="Phan Van Rieu (Hugo)" userId="032e726b-b6b7-45df-b0ca-e82fb010a48a" providerId="ADAL" clId="{83F0EA0D-5424-44AE-910A-EAD7AA85BCB0}" dt="2024-04-20T09:20:55.249" v="5" actId="478"/>
          <ac:picMkLst>
            <pc:docMk/>
            <pc:sldMk cId="2879323190" sldId="949"/>
            <ac:picMk id="2" creationId="{063FB96C-5292-586B-919F-D7EA963E97F9}"/>
          </ac:picMkLst>
        </pc:picChg>
        <pc:picChg chg="add mod">
          <ac:chgData name="Phan Van Rieu (Hugo)" userId="032e726b-b6b7-45df-b0ca-e82fb010a48a" providerId="ADAL" clId="{83F0EA0D-5424-44AE-910A-EAD7AA85BCB0}" dt="2024-04-20T09:21:01.599" v="9" actId="1076"/>
          <ac:picMkLst>
            <pc:docMk/>
            <pc:sldMk cId="2879323190" sldId="949"/>
            <ac:picMk id="6" creationId="{193F398D-E3D5-4611-972E-01C2C25E427F}"/>
          </ac:picMkLst>
        </pc:picChg>
      </pc:sldChg>
      <pc:sldChg chg="modSp mod">
        <pc:chgData name="Phan Van Rieu (Hugo)" userId="032e726b-b6b7-45df-b0ca-e82fb010a48a" providerId="ADAL" clId="{83F0EA0D-5424-44AE-910A-EAD7AA85BCB0}" dt="2024-04-20T09:22:48.778" v="26" actId="20577"/>
        <pc:sldMkLst>
          <pc:docMk/>
          <pc:sldMk cId="4103539152" sldId="970"/>
        </pc:sldMkLst>
        <pc:spChg chg="mod">
          <ac:chgData name="Phan Van Rieu (Hugo)" userId="032e726b-b6b7-45df-b0ca-e82fb010a48a" providerId="ADAL" clId="{83F0EA0D-5424-44AE-910A-EAD7AA85BCB0}" dt="2024-04-20T09:22:48.778" v="26" actId="20577"/>
          <ac:spMkLst>
            <pc:docMk/>
            <pc:sldMk cId="4103539152" sldId="970"/>
            <ac:spMk id="2" creationId="{3BC52509-716F-5C3E-5711-D8D8BCA3754B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38.688" v="25" actId="1076"/>
        <pc:sldMkLst>
          <pc:docMk/>
          <pc:sldMk cId="2908178869" sldId="987"/>
        </pc:sldMkLst>
        <pc:picChg chg="add mod">
          <ac:chgData name="Phan Van Rieu (Hugo)" userId="032e726b-b6b7-45df-b0ca-e82fb010a48a" providerId="ADAL" clId="{83F0EA0D-5424-44AE-910A-EAD7AA85BCB0}" dt="2024-04-20T09:21:38.688" v="25" actId="1076"/>
          <ac:picMkLst>
            <pc:docMk/>
            <pc:sldMk cId="2908178869" sldId="987"/>
            <ac:picMk id="5" creationId="{9D02A7B1-2D43-4E35-A5B4-A43A6EB58EAA}"/>
          </ac:picMkLst>
        </pc:picChg>
        <pc:picChg chg="del">
          <ac:chgData name="Phan Van Rieu (Hugo)" userId="032e726b-b6b7-45df-b0ca-e82fb010a48a" providerId="ADAL" clId="{83F0EA0D-5424-44AE-910A-EAD7AA85BCB0}" dt="2024-04-20T09:21:31.214" v="20" actId="478"/>
          <ac:picMkLst>
            <pc:docMk/>
            <pc:sldMk cId="2908178869" sldId="987"/>
            <ac:picMk id="7" creationId="{20C0771B-D4EE-C6BA-3E44-81E774632CF0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17.512" v="14" actId="1076"/>
        <pc:sldMkLst>
          <pc:docMk/>
          <pc:sldMk cId="4285049654" sldId="1011"/>
        </pc:sldMkLst>
        <pc:picChg chg="add mod">
          <ac:chgData name="Phan Van Rieu (Hugo)" userId="032e726b-b6b7-45df-b0ca-e82fb010a48a" providerId="ADAL" clId="{83F0EA0D-5424-44AE-910A-EAD7AA85BCB0}" dt="2024-04-20T09:21:17.512" v="14" actId="1076"/>
          <ac:picMkLst>
            <pc:docMk/>
            <pc:sldMk cId="4285049654" sldId="1011"/>
            <ac:picMk id="4" creationId="{1CC598C9-C056-4EAE-874E-767E63585615}"/>
          </ac:picMkLst>
        </pc:picChg>
        <pc:picChg chg="del">
          <ac:chgData name="Phan Van Rieu (Hugo)" userId="032e726b-b6b7-45df-b0ca-e82fb010a48a" providerId="ADAL" clId="{83F0EA0D-5424-44AE-910A-EAD7AA85BCB0}" dt="2024-04-20T09:21:10.153" v="10" actId="478"/>
          <ac:picMkLst>
            <pc:docMk/>
            <pc:sldMk cId="4285049654" sldId="1011"/>
            <ac:picMk id="11" creationId="{8540174D-B750-8E4D-D6EF-70D65F5B6E57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27.243" v="19" actId="1076"/>
        <pc:sldMkLst>
          <pc:docMk/>
          <pc:sldMk cId="2712380684" sldId="1033"/>
        </pc:sldMkLst>
        <pc:picChg chg="add mod">
          <ac:chgData name="Phan Van Rieu (Hugo)" userId="032e726b-b6b7-45df-b0ca-e82fb010a48a" providerId="ADAL" clId="{83F0EA0D-5424-44AE-910A-EAD7AA85BCB0}" dt="2024-04-20T09:21:27.243" v="19" actId="1076"/>
          <ac:picMkLst>
            <pc:docMk/>
            <pc:sldMk cId="2712380684" sldId="1033"/>
            <ac:picMk id="6" creationId="{C2335AA4-3CBC-409C-899F-B19D7DDDC3F7}"/>
          </ac:picMkLst>
        </pc:picChg>
        <pc:picChg chg="del">
          <ac:chgData name="Phan Van Rieu (Hugo)" userId="032e726b-b6b7-45df-b0ca-e82fb010a48a" providerId="ADAL" clId="{83F0EA0D-5424-44AE-910A-EAD7AA85BCB0}" dt="2024-04-20T09:21:19.795" v="15" actId="478"/>
          <ac:picMkLst>
            <pc:docMk/>
            <pc:sldMk cId="2712380684" sldId="1033"/>
            <ac:picMk id="11" creationId="{8540174D-B750-8E4D-D6EF-70D65F5B6E57}"/>
          </ac:picMkLst>
        </pc:picChg>
      </pc:sldChg>
    </pc:docChg>
  </pc:docChgLst>
  <pc:docChgLst>
    <pc:chgData name="Phan Van Rieu (Hugo)" userId="032e726b-b6b7-45df-b0ca-e82fb010a48a" providerId="ADAL" clId="{5DFDEC64-B230-4628-8AC4-0F74B859257E}"/>
    <pc:docChg chg="modSld">
      <pc:chgData name="Phan Van Rieu (Hugo)" userId="032e726b-b6b7-45df-b0ca-e82fb010a48a" providerId="ADAL" clId="{5DFDEC64-B230-4628-8AC4-0F74B859257E}" dt="2024-05-27T02:22:15.659" v="1" actId="20577"/>
      <pc:docMkLst>
        <pc:docMk/>
      </pc:docMkLst>
      <pc:sldChg chg="modSp mod">
        <pc:chgData name="Phan Van Rieu (Hugo)" userId="032e726b-b6b7-45df-b0ca-e82fb010a48a" providerId="ADAL" clId="{5DFDEC64-B230-4628-8AC4-0F74B859257E}" dt="2024-05-27T02:22:15.659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5DFDEC64-B230-4628-8AC4-0F74B859257E}" dt="2024-05-27T02:22:15.659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8AEEE428-2B76-4740-A680-900B521079B0}"/>
    <pc:docChg chg="delSld">
      <pc:chgData name="Phan Van Rieu (Hugo)" userId="032e726b-b6b7-45df-b0ca-e82fb010a48a" providerId="ADAL" clId="{8AEEE428-2B76-4740-A680-900B521079B0}" dt="2024-05-02T05:46:49.034" v="0" actId="47"/>
      <pc:docMkLst>
        <pc:docMk/>
      </pc:docMkLst>
      <pc:sldChg chg="del">
        <pc:chgData name="Phan Van Rieu (Hugo)" userId="032e726b-b6b7-45df-b0ca-e82fb010a48a" providerId="ADAL" clId="{8AEEE428-2B76-4740-A680-900B521079B0}" dt="2024-05-02T05:46:49.034" v="0" actId="47"/>
        <pc:sldMkLst>
          <pc:docMk/>
          <pc:sldMk cId="3734285656" sldId="10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2442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2: Life in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4092" y="3429000"/>
            <a:ext cx="6517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2: Life in the past</a:t>
            </a: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20 &amp; 21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artoon cute little girl waving hand">
            <a:extLst>
              <a:ext uri="{FF2B5EF4-FFF2-40B4-BE49-F238E27FC236}">
                <a16:creationId xmlns:a16="http://schemas.microsoft.com/office/drawing/2014/main" id="{2335874D-178A-5BD0-FFBC-4975EAA04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5410" r="19094" b="7342"/>
          <a:stretch/>
        </p:blipFill>
        <p:spPr bwMode="auto">
          <a:xfrm>
            <a:off x="126586" y="4324351"/>
            <a:ext cx="1245014" cy="20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165" y="4608780"/>
            <a:ext cx="1136235" cy="180989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8400189" y="1521517"/>
            <a:ext cx="3429861" cy="2969479"/>
          </a:xfrm>
          <a:prstGeom prst="wedgeRoundRectCallout">
            <a:avLst>
              <a:gd name="adj1" fmla="val 4340"/>
              <a:gd name="adj2" fmla="val 597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242021"/>
                </a:solidFill>
              </a:rPr>
              <a:t>Wow, that sounds awesome! 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I always wanted to experience life on a farm.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600201" y="4875455"/>
            <a:ext cx="6464795" cy="1467041"/>
          </a:xfrm>
          <a:prstGeom prst="wedgeRoundRectCallout">
            <a:avLst>
              <a:gd name="adj1" fmla="val -57025"/>
              <a:gd name="adj2" fmla="val 910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I used to spend summers at my grandparents' farm, helping out with chores and playing with the animals.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303E9-C17A-98FB-B7F0-09FCDF8097AC}"/>
              </a:ext>
            </a:extLst>
          </p:cNvPr>
          <p:cNvSpPr txBox="1"/>
          <p:nvPr/>
        </p:nvSpPr>
        <p:spPr>
          <a:xfrm>
            <a:off x="484380" y="401227"/>
            <a:ext cx="99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a. </a:t>
            </a:r>
            <a:r>
              <a:rPr lang="en-US" sz="3200" b="1" dirty="0">
                <a:solidFill>
                  <a:srgbClr val="0070C0"/>
                </a:solidFill>
              </a:rPr>
              <a:t>Intonation for exclamations usually 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324E2-50F2-14A7-BA82-289B7DE1015A}"/>
              </a:ext>
            </a:extLst>
          </p:cNvPr>
          <p:cNvSpPr txBox="1"/>
          <p:nvPr/>
        </p:nvSpPr>
        <p:spPr>
          <a:xfrm>
            <a:off x="1771651" y="780858"/>
            <a:ext cx="97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Look at the pictures and find the exclamatory sentence.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Article image">
            <a:extLst>
              <a:ext uri="{FF2B5EF4-FFF2-40B4-BE49-F238E27FC236}">
                <a16:creationId xmlns:a16="http://schemas.microsoft.com/office/drawing/2014/main" id="{7D9D6244-5395-56D6-BE0A-9CDBF9F8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1300981"/>
            <a:ext cx="5275987" cy="351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F2F067-8FF5-6739-BA66-939FB1AFB725}"/>
              </a:ext>
            </a:extLst>
          </p:cNvPr>
          <p:cNvCxnSpPr>
            <a:cxnSpLocks/>
          </p:cNvCxnSpPr>
          <p:nvPr/>
        </p:nvCxnSpPr>
        <p:spPr>
          <a:xfrm>
            <a:off x="8649050" y="2274134"/>
            <a:ext cx="29143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D3C0DD-7A9B-5C3F-A7E7-CF8CD438D6AE}"/>
              </a:ext>
            </a:extLst>
          </p:cNvPr>
          <p:cNvCxnSpPr>
            <a:cxnSpLocks/>
          </p:cNvCxnSpPr>
          <p:nvPr/>
        </p:nvCxnSpPr>
        <p:spPr>
          <a:xfrm>
            <a:off x="8649050" y="2753900"/>
            <a:ext cx="168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312930" y="559072"/>
            <a:ext cx="9988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a. </a:t>
            </a:r>
            <a:r>
              <a:rPr lang="en-US" sz="3200" b="1" dirty="0">
                <a:solidFill>
                  <a:srgbClr val="0070C0"/>
                </a:solidFill>
              </a:rPr>
              <a:t>Intonation for exclamations usually falls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085C-B585-EC17-28CB-00047B5B2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0" y="1898944"/>
            <a:ext cx="11398424" cy="3155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8F2F52-00DD-2031-5FB5-ECBF01C89CAE}"/>
              </a:ext>
            </a:extLst>
          </p:cNvPr>
          <p:cNvSpPr txBox="1"/>
          <p:nvPr/>
        </p:nvSpPr>
        <p:spPr>
          <a:xfrm>
            <a:off x="5066567" y="1219766"/>
            <a:ext cx="135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497121" y="443733"/>
            <a:ext cx="10094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b: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Listen. Notice how the underlined words fall in intonation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F2F52-00DD-2031-5FB5-ECBF01C89CAE}"/>
              </a:ext>
            </a:extLst>
          </p:cNvPr>
          <p:cNvSpPr txBox="1"/>
          <p:nvPr/>
        </p:nvSpPr>
        <p:spPr>
          <a:xfrm>
            <a:off x="1600201" y="2397948"/>
            <a:ext cx="680084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Lucky </a:t>
            </a:r>
            <a:r>
              <a:rPr lang="en-US" sz="3200" b="1" u="sng" dirty="0">
                <a:solidFill>
                  <a:srgbClr val="0432FF"/>
                </a:solidFill>
              </a:rPr>
              <a:t>you</a:t>
            </a:r>
            <a:r>
              <a:rPr lang="en-US" sz="3200" dirty="0">
                <a:solidFill>
                  <a:srgbClr val="0432FF"/>
                </a:solidFill>
              </a:rPr>
              <a:t>!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I'd love to hear about </a:t>
            </a:r>
            <a:r>
              <a:rPr lang="en-US" sz="3200" b="1" u="sng" dirty="0">
                <a:solidFill>
                  <a:srgbClr val="0432FF"/>
                </a:solidFill>
              </a:rPr>
              <a:t>it</a:t>
            </a:r>
            <a:r>
              <a:rPr lang="en-US" sz="3200" dirty="0">
                <a:solidFill>
                  <a:srgbClr val="0432FF"/>
                </a:solidFill>
              </a:rPr>
              <a:t>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A299B-76E3-C1A9-D657-652F49B45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50" y="1520951"/>
            <a:ext cx="884047" cy="629347"/>
          </a:xfrm>
          <a:prstGeom prst="rect">
            <a:avLst/>
          </a:prstGeom>
        </p:spPr>
      </p:pic>
      <p:pic>
        <p:nvPicPr>
          <p:cNvPr id="2" name="CD1 TRACK 23">
            <a:hlinkClick r:id="" action="ppaction://media"/>
            <a:extLst>
              <a:ext uri="{FF2B5EF4-FFF2-40B4-BE49-F238E27FC236}">
                <a16:creationId xmlns:a16="http://schemas.microsoft.com/office/drawing/2014/main" id="{1CCFD5C3-1E58-6C14-B294-59966E0EB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975" y="1461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17507" y="528368"/>
            <a:ext cx="11192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c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 and cross out the sentence that doesn't follow the note in Task 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8E34-C5F4-D233-9FDC-DFFC350F0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95" y="1538868"/>
            <a:ext cx="888897" cy="70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E354A-EBAF-D989-0726-A116F47B8591}"/>
              </a:ext>
            </a:extLst>
          </p:cNvPr>
          <p:cNvSpPr txBox="1"/>
          <p:nvPr/>
        </p:nvSpPr>
        <p:spPr>
          <a:xfrm>
            <a:off x="1600201" y="2397948"/>
            <a:ext cx="653414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M: That's really great! 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M: I just can't believe it!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2" name="CD1 TRACK 24">
            <a:hlinkClick r:id="" action="ppaction://media"/>
            <a:extLst>
              <a:ext uri="{FF2B5EF4-FFF2-40B4-BE49-F238E27FC236}">
                <a16:creationId xmlns:a16="http://schemas.microsoft.com/office/drawing/2014/main" id="{CD937023-6F56-691D-D27B-E9E5F1352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475" y="1585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17507" y="528368"/>
            <a:ext cx="11192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c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Listen and cross out the sentence that doesn't follow the note in Task 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8E34-C5F4-D233-9FDC-DFFC350F0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76" y="1532482"/>
            <a:ext cx="836651" cy="667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E354A-EBAF-D989-0726-A116F47B8591}"/>
              </a:ext>
            </a:extLst>
          </p:cNvPr>
          <p:cNvSpPr txBox="1"/>
          <p:nvPr/>
        </p:nvSpPr>
        <p:spPr>
          <a:xfrm>
            <a:off x="2988527" y="3263415"/>
            <a:ext cx="6743699" cy="206210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strike="sngStrike" dirty="0">
                <a:solidFill>
                  <a:srgbClr val="0432FF"/>
                </a:solidFill>
              </a:rPr>
              <a:t>M: That's really great! </a:t>
            </a:r>
          </a:p>
          <a:p>
            <a:endParaRPr lang="en-US" sz="3200" dirty="0">
              <a:solidFill>
                <a:srgbClr val="0432FF"/>
              </a:solidFill>
            </a:endParaRPr>
          </a:p>
          <a:p>
            <a:r>
              <a:rPr lang="en-US" sz="3200" dirty="0">
                <a:solidFill>
                  <a:srgbClr val="0432FF"/>
                </a:solidFill>
              </a:rPr>
              <a:t>M: I just can't believe it!</a:t>
            </a:r>
          </a:p>
          <a:p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FF34E-89DF-5A2A-B073-AE15A834F4E6}"/>
              </a:ext>
            </a:extLst>
          </p:cNvPr>
          <p:cNvSpPr txBox="1"/>
          <p:nvPr/>
        </p:nvSpPr>
        <p:spPr>
          <a:xfrm>
            <a:off x="4662395" y="2276919"/>
            <a:ext cx="205069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ANSWERS</a:t>
            </a:r>
          </a:p>
        </p:txBody>
      </p:sp>
      <p:pic>
        <p:nvPicPr>
          <p:cNvPr id="4" name="CD1 TRACK 24">
            <a:hlinkClick r:id="" action="ppaction://media"/>
            <a:extLst>
              <a:ext uri="{FF2B5EF4-FFF2-40B4-BE49-F238E27FC236}">
                <a16:creationId xmlns:a16="http://schemas.microsoft.com/office/drawing/2014/main" id="{43853345-62B9-36A0-85D0-6157F1F1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061" y="1520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p.20 - Task d.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Read the sentences with the intonation noted in Task a. to a partner.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78BEB-0CF5-6260-8777-B2079A9C0BF6}"/>
              </a:ext>
            </a:extLst>
          </p:cNvPr>
          <p:cNvSpPr txBox="1"/>
          <p:nvPr/>
        </p:nvSpPr>
        <p:spPr>
          <a:xfrm>
            <a:off x="1600201" y="2397948"/>
            <a:ext cx="630554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I just can't believe it!</a:t>
            </a:r>
          </a:p>
        </p:txBody>
      </p:sp>
    </p:spTree>
    <p:extLst>
      <p:ext uri="{BB962C8B-B14F-4D97-AF65-F5344CB8AC3E}">
        <p14:creationId xmlns:p14="http://schemas.microsoft.com/office/powerpoint/2010/main" val="36321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4033947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50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064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Practice the conversations using the pictures and texts. Swap roles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09C2C-921F-9AE6-9684-DE2D485A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" y="1983728"/>
            <a:ext cx="6377142" cy="4130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743360"/>
            <a:ext cx="5050890" cy="5371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What's this photo?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3200" dirty="0">
                <a:solidFill>
                  <a:srgbClr val="00B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cottage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summer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Lucky you. What did you use to do there?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 delicious food.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 pizza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the children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 board games.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064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Practice the conversations using the pictures and texts. Swap roles and repeat.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743360"/>
            <a:ext cx="5050890" cy="5607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What's this photo?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market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near my old house.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Oh, I'd love to hear more about it. What did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 there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They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sell clothes and jewelry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go with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 niece and nephew.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so much fun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1B978-028D-E516-3474-020D1701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171"/>
            <a:ext cx="5833728" cy="377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73500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66659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484334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896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6880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80301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369541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645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b:</a:t>
            </a:r>
            <a:r>
              <a:rPr lang="en-US" sz="3200" b="1" dirty="0">
                <a:solidFill>
                  <a:srgbClr val="0070C0"/>
                </a:solidFill>
              </a:rPr>
              <a:t> Practice again with your own ideas for the information in blue.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797399" y="1491286"/>
            <a:ext cx="5050890" cy="4768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What's this photo?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park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r>
              <a:rPr lang="vi-VN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spring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Lucky you. What did you use to do there?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picnics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prepare sandwiches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the kids would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fly kites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9449-0EF1-7E7B-C40F-0EE65DB73BED}"/>
              </a:ext>
            </a:extLst>
          </p:cNvPr>
          <p:cNvSpPr txBox="1"/>
          <p:nvPr/>
        </p:nvSpPr>
        <p:spPr>
          <a:xfrm>
            <a:off x="8092799" y="450973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9DA9A-16BC-F52F-3BB4-6BF03AFE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73" r="1"/>
          <a:stretch/>
        </p:blipFill>
        <p:spPr>
          <a:xfrm>
            <a:off x="172703" y="1527541"/>
            <a:ext cx="6453688" cy="47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3711" y="414068"/>
            <a:ext cx="4971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b.</a:t>
            </a:r>
            <a:r>
              <a:rPr lang="en-US" sz="3200" b="1" dirty="0">
                <a:solidFill>
                  <a:srgbClr val="0070C0"/>
                </a:solidFill>
              </a:rPr>
              <a:t> Practice again with your own ideas for the information in blue.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268A9-ACAF-6913-4B87-288AD109C8BE}"/>
              </a:ext>
            </a:extLst>
          </p:cNvPr>
          <p:cNvSpPr txBox="1"/>
          <p:nvPr/>
        </p:nvSpPr>
        <p:spPr>
          <a:xfrm>
            <a:off x="6241240" y="414068"/>
            <a:ext cx="5778499" cy="5607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What's this photo?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That's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spring fair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used to go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near my grandparents' house.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Oh, I'd love to hear more about it. What did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customers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buy</a:t>
            </a: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there?</a:t>
            </a:r>
            <a:endParaRPr lang="en-VN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They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buy fresh fruits and vegetables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 would go with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 grandmother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We used to </a:t>
            </a:r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pick out our favorite apples.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9449-0EF1-7E7B-C40F-0EE65DB73BED}"/>
              </a:ext>
            </a:extLst>
          </p:cNvPr>
          <p:cNvSpPr txBox="1"/>
          <p:nvPr/>
        </p:nvSpPr>
        <p:spPr>
          <a:xfrm>
            <a:off x="866081" y="1834186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Aurora children receive free vouchers through the Fresh First Program to purchase fruits and vegetables at the Aurora Farmers Market.">
            <a:extLst>
              <a:ext uri="{FF2B5EF4-FFF2-40B4-BE49-F238E27FC236}">
                <a16:creationId xmlns:a16="http://schemas.microsoft.com/office/drawing/2014/main" id="{F2C37F03-A270-0542-FD99-5E68ACB1F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1" r="2867" b="15143"/>
          <a:stretch/>
        </p:blipFill>
        <p:spPr bwMode="auto">
          <a:xfrm>
            <a:off x="343711" y="2418961"/>
            <a:ext cx="5778499" cy="332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4033947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194976007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10 Best Christian Books for Students  Hero Image">
            <a:extLst>
              <a:ext uri="{FF2B5EF4-FFF2-40B4-BE49-F238E27FC236}">
                <a16:creationId xmlns:a16="http://schemas.microsoft.com/office/drawing/2014/main" id="{36A35D77-341A-3EB1-F8C7-CA1609167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12" r="1"/>
          <a:stretch/>
        </p:blipFill>
        <p:spPr bwMode="auto">
          <a:xfrm>
            <a:off x="0" y="473148"/>
            <a:ext cx="12192000" cy="59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9807B-DCC0-DA5C-DE1D-7E21F6D005D7}"/>
              </a:ext>
            </a:extLst>
          </p:cNvPr>
          <p:cNvSpPr txBox="1"/>
          <p:nvPr/>
        </p:nvSpPr>
        <p:spPr>
          <a:xfrm>
            <a:off x="3333118" y="600738"/>
            <a:ext cx="6206247" cy="1123712"/>
          </a:xfrm>
          <a:prstGeom prst="roundRect">
            <a:avLst/>
          </a:prstGeom>
          <a:solidFill>
            <a:schemeClr val="bg1">
              <a:alpha val="82725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SPEAKING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253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19100" y="1182020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a.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In pairs: Student A, you're the grandparent. Talk about memorable things you did using the photos and your own ideas. Student B, you're the grandchild. Listen and ask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288699" y="444845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Memorable Day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1867-93F9-12FD-4E39-439F8DDC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44845"/>
            <a:ext cx="2727641" cy="64633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621DD9-3177-E69B-B37D-5063BA09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9" y="2751680"/>
            <a:ext cx="6094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26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5030"/>
            <a:ext cx="1109015" cy="1766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fly a kite with in the park?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fly a kite in the park when I was a child.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fly a kite with my father in the park.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C9A436-7C8C-FB71-C400-B91DE02F6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" y="420700"/>
            <a:ext cx="6250556" cy="43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08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5030"/>
            <a:ext cx="1109015" cy="1766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738547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your father use to hold you high?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My father used to hold me high when I was a baby.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He used to hold me high in the kitchen.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B170C-0522-A4FA-C428-94F4BA741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" y="791462"/>
            <a:ext cx="6210469" cy="40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6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2A12FD-62C9-B3CE-1A90-6C8436E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0687"/>
            <a:ext cx="1109015" cy="1761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D0561-C165-8D3D-FBF1-C3FBE181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846" y="4596731"/>
            <a:ext cx="1107947" cy="1764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travel with? 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travel around on a tuk-tuk when I was younger.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travel with my sister.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3A717-45C6-1528-8785-8BEECC41F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7" y="709013"/>
            <a:ext cx="6271921" cy="40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0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419100" y="118202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b.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Swap roles and repeat. Student A, you're the grandchild. Student B, you're the grandparent.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CB32B-AC8E-5A5D-7E2E-1911D6493FDB}"/>
              </a:ext>
            </a:extLst>
          </p:cNvPr>
          <p:cNvSpPr txBox="1"/>
          <p:nvPr/>
        </p:nvSpPr>
        <p:spPr>
          <a:xfrm>
            <a:off x="4288699" y="444845"/>
            <a:ext cx="39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Memorable Day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1867-93F9-12FD-4E39-439F8DDC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44845"/>
            <a:ext cx="2727641" cy="64633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F621DD9-3177-E69B-B37D-5063BA09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9" y="2751680"/>
            <a:ext cx="60944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90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5908380" y="445496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 use to eat ice cream?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Back then, I used to eat ice cream with my parents.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6920266" y="2903553"/>
            <a:ext cx="2481868" cy="2743200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eat ice cream at the amusement park.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2C5CAF-8CAF-00C0-4F16-0150FAAD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" y="496436"/>
            <a:ext cx="5865534" cy="42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2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5640929" cy="677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intonation for exclamations. 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talking about a memorable day, using used to express past situations. </a:t>
            </a:r>
          </a:p>
          <a:p>
            <a:pPr marL="571500" marR="0" lvl="0" indent="-571500" algn="just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en-US" sz="36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5889539" y="433471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196849" cy="2593707"/>
          </a:xfrm>
          <a:prstGeom prst="wedgeRoundRectCallout">
            <a:avLst>
              <a:gd name="adj1" fmla="val 52769"/>
              <a:gd name="adj2" fmla="val 63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Where did you use to go for a picnic?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153064" y="709013"/>
            <a:ext cx="3208331" cy="2433198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go for a picnic with my parents and my sister when I was a child.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76093" y="3368377"/>
            <a:ext cx="2412579" cy="2433198"/>
          </a:xfrm>
          <a:prstGeom prst="wedgeRoundRectCallout">
            <a:avLst>
              <a:gd name="adj1" fmla="val -61529"/>
              <a:gd name="adj2" fmla="val 3194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go for a picnic in front of my old house.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9E687-FC50-051E-464D-D238844DE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4" y="515344"/>
            <a:ext cx="5786474" cy="37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5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6B1A-2245-C004-AF35-55AA4D229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8F96C-0D9B-B54A-5A6F-AD7AF95B8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" b="1693"/>
          <a:stretch/>
        </p:blipFill>
        <p:spPr>
          <a:xfrm>
            <a:off x="6110306" y="4485669"/>
            <a:ext cx="1117265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7A43A1-B975-C98E-06B9-36173CCD05DD}"/>
              </a:ext>
            </a:extLst>
          </p:cNvPr>
          <p:cNvSpPr txBox="1"/>
          <p:nvPr/>
        </p:nvSpPr>
        <p:spPr>
          <a:xfrm>
            <a:off x="9803861" y="496436"/>
            <a:ext cx="2388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F6B25BF2-DBEA-C23D-40D6-45D475D577EB}"/>
              </a:ext>
            </a:extLst>
          </p:cNvPr>
          <p:cNvSpPr/>
          <p:nvPr/>
        </p:nvSpPr>
        <p:spPr>
          <a:xfrm>
            <a:off x="9488672" y="1502043"/>
            <a:ext cx="2597021" cy="2593707"/>
          </a:xfrm>
          <a:prstGeom prst="wedgeRoundRectCallout">
            <a:avLst>
              <a:gd name="adj1" fmla="val 17559"/>
              <a:gd name="adj2" fmla="val 704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Who did you use to watch movies with?</a:t>
            </a:r>
          </a:p>
        </p:txBody>
      </p:sp>
      <p:sp>
        <p:nvSpPr>
          <p:cNvPr id="4" name="Speech Bubble: Rectangle with Corners Rounded 11">
            <a:extLst>
              <a:ext uri="{FF2B5EF4-FFF2-40B4-BE49-F238E27FC236}">
                <a16:creationId xmlns:a16="http://schemas.microsoft.com/office/drawing/2014/main" id="{3D877AF6-AFC6-B6B2-9913-78881FDDBB48}"/>
              </a:ext>
            </a:extLst>
          </p:cNvPr>
          <p:cNvSpPr/>
          <p:nvPr/>
        </p:nvSpPr>
        <p:spPr>
          <a:xfrm>
            <a:off x="6545417" y="709013"/>
            <a:ext cx="2815978" cy="1873835"/>
          </a:xfrm>
          <a:prstGeom prst="wedgeRoundRectCallout">
            <a:avLst>
              <a:gd name="adj1" fmla="val -34760"/>
              <a:gd name="adj2" fmla="val 81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Back then, I used to watch movies outdoors.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11">
            <a:extLst>
              <a:ext uri="{FF2B5EF4-FFF2-40B4-BE49-F238E27FC236}">
                <a16:creationId xmlns:a16="http://schemas.microsoft.com/office/drawing/2014/main" id="{4F7A0911-398B-D17B-DCBB-AE45671BBC1E}"/>
              </a:ext>
            </a:extLst>
          </p:cNvPr>
          <p:cNvSpPr/>
          <p:nvPr/>
        </p:nvSpPr>
        <p:spPr>
          <a:xfrm>
            <a:off x="7006804" y="3330064"/>
            <a:ext cx="2412579" cy="2249091"/>
          </a:xfrm>
          <a:prstGeom prst="wedgeRoundRectCallout">
            <a:avLst>
              <a:gd name="adj1" fmla="val -48436"/>
              <a:gd name="adj2" fmla="val 729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</a:rPr>
              <a:t>I used to watch movies with my friends.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B6A0A-65C4-0E44-16A2-D5D35D7E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96" y="4624601"/>
            <a:ext cx="1117265" cy="1753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B0174-68E4-D5E9-F34E-C9CA8FED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7" y="491708"/>
            <a:ext cx="6194740" cy="42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655607" y="414068"/>
            <a:ext cx="11192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SB - p.21 - Task c.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What about you? Tell your partner about memorable things you used to do.</a:t>
            </a:r>
          </a:p>
        </p:txBody>
      </p:sp>
      <p:pic>
        <p:nvPicPr>
          <p:cNvPr id="10242" name="Picture 2" descr="Album for photos in bright autumn foliage">
            <a:extLst>
              <a:ext uri="{FF2B5EF4-FFF2-40B4-BE49-F238E27FC236}">
                <a16:creationId xmlns:a16="http://schemas.microsoft.com/office/drawing/2014/main" id="{1FA621C2-71AD-DD3D-E3F0-2602D7A2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85" y="1964551"/>
            <a:ext cx="6458810" cy="430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06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375138" y="5068446"/>
            <a:ext cx="1144172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Well, when I was younger, I </a:t>
            </a:r>
            <a:r>
              <a:rPr lang="en-US" sz="3600" b="1" dirty="0">
                <a:solidFill>
                  <a:srgbClr val="FF0000"/>
                </a:solidFill>
                <a:highlight>
                  <a:srgbClr val="F3C1FF"/>
                </a:highlight>
              </a:rPr>
              <a:t>used to </a:t>
            </a:r>
            <a:r>
              <a:rPr lang="en-US" sz="3600" dirty="0">
                <a:solidFill>
                  <a:srgbClr val="FF0000"/>
                </a:solidFill>
              </a:rPr>
              <a:t>play outside a lot with my friends. We </a:t>
            </a:r>
            <a:r>
              <a:rPr lang="en-US" sz="3600" b="1" dirty="0">
                <a:solidFill>
                  <a:srgbClr val="FF0000"/>
                </a:solidFill>
                <a:highlight>
                  <a:srgbClr val="F3C1FF"/>
                </a:highlight>
              </a:rPr>
              <a:t>would ride </a:t>
            </a:r>
            <a:r>
              <a:rPr lang="en-US" sz="3600" dirty="0">
                <a:solidFill>
                  <a:srgbClr val="FF0000"/>
                </a:solidFill>
              </a:rPr>
              <a:t>bikes around the neighborhood.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B5ED-536A-41E8-F8A7-2D6065367F08}"/>
              </a:ext>
            </a:extLst>
          </p:cNvPr>
          <p:cNvSpPr txBox="1"/>
          <p:nvPr/>
        </p:nvSpPr>
        <p:spPr>
          <a:xfrm>
            <a:off x="7614479" y="3343424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6A8C0-DDE3-AA4F-720B-7E3C2FA0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0" y="424682"/>
            <a:ext cx="5551200" cy="4674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5ED09-FB11-8E3A-8CE8-633389A4DA7D}"/>
              </a:ext>
            </a:extLst>
          </p:cNvPr>
          <p:cNvSpPr txBox="1"/>
          <p:nvPr/>
        </p:nvSpPr>
        <p:spPr>
          <a:xfrm>
            <a:off x="6770862" y="583027"/>
            <a:ext cx="5045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SB - p.21 - Task c.</a:t>
            </a:r>
            <a:r>
              <a:rPr lang="en-US" sz="3200" b="1" dirty="0"/>
              <a:t>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</a:rPr>
              <a:t>What about you? Tell your partner about memorable things you used to do.</a:t>
            </a:r>
          </a:p>
        </p:txBody>
      </p:sp>
    </p:spTree>
    <p:extLst>
      <p:ext uri="{BB962C8B-B14F-4D97-AF65-F5344CB8AC3E}">
        <p14:creationId xmlns:p14="http://schemas.microsoft.com/office/powerpoint/2010/main" val="642451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312E0-0B4B-5B58-3B99-94D0EE96F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0267B0-D72E-4EA8-D8CE-EFA925B83EFF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5CA369-E9E0-D819-EF54-23D7D832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0389D-B94C-8435-EB11-251AD3C991E8}"/>
              </a:ext>
            </a:extLst>
          </p:cNvPr>
          <p:cNvSpPr txBox="1"/>
          <p:nvPr/>
        </p:nvSpPr>
        <p:spPr>
          <a:xfrm>
            <a:off x="4714734" y="3852739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19257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60A8BC-21EC-614D-AF24-22151170EC88}"/>
              </a:ext>
            </a:extLst>
          </p:cNvPr>
          <p:cNvSpPr txBox="1"/>
          <p:nvPr/>
        </p:nvSpPr>
        <p:spPr>
          <a:xfrm>
            <a:off x="341573" y="1277149"/>
            <a:ext cx="11508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highlight>
                  <a:srgbClr val="00FF00"/>
                </a:highlight>
              </a:rPr>
              <a:t>WB - p.11</a:t>
            </a:r>
            <a:r>
              <a:rPr lang="en-US" sz="3200" b="1" dirty="0">
                <a:solidFill>
                  <a:srgbClr val="0070C0"/>
                </a:solidFill>
                <a:highlight>
                  <a:srgbClr val="00FF00"/>
                </a:highlight>
              </a:rPr>
              <a:t>.</a:t>
            </a:r>
            <a:r>
              <a:rPr lang="en-US" sz="3200" b="1" dirty="0">
                <a:solidFill>
                  <a:srgbClr val="0070C0"/>
                </a:solidFill>
              </a:rPr>
              <a:t>Imagine you're a grandparent looking at an old photo of a memorable day. Write about what your life was like back then. Write 100 to 120 words.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5564F-B189-311A-1A22-A7B219215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5" y="520922"/>
            <a:ext cx="3139745" cy="742121"/>
          </a:xfrm>
          <a:prstGeom prst="rect">
            <a:avLst/>
          </a:prstGeom>
        </p:spPr>
      </p:pic>
      <p:pic>
        <p:nvPicPr>
          <p:cNvPr id="14338" name="Picture 2" descr="People looking over picture album">
            <a:extLst>
              <a:ext uri="{FF2B5EF4-FFF2-40B4-BE49-F238E27FC236}">
                <a16:creationId xmlns:a16="http://schemas.microsoft.com/office/drawing/2014/main" id="{130B5E41-5B0C-2830-F3EE-A77D3157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0" y="2769810"/>
            <a:ext cx="5216602" cy="347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4A9D-5659-156D-879E-AFB71A35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6478B-DBE7-A1E7-ABEB-D20EB8C0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7" y="535258"/>
            <a:ext cx="4667629" cy="5787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5D913-0C8E-507D-6ED5-2F2039BBF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19" y="852029"/>
            <a:ext cx="6526236" cy="503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142-EB0B-6FE1-FBA0-400FF81C3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59B04-42FA-31B3-01C2-9615A9A10118}"/>
              </a:ext>
            </a:extLst>
          </p:cNvPr>
          <p:cNvSpPr txBox="1"/>
          <p:nvPr/>
        </p:nvSpPr>
        <p:spPr>
          <a:xfrm>
            <a:off x="364273" y="1465253"/>
            <a:ext cx="11463453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 used to work at a clothes stall at the market. It was my parents' stall, but I helped them run it. It was a lot of fun.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I used to live in a small cottage near the market. I lived there with my parents.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The clothes stall was near our cottage. We used to drive to the market in our tuk-tuk every day.</a:t>
            </a:r>
          </a:p>
          <a:p>
            <a:pPr algn="just"/>
            <a:r>
              <a:rPr lang="vi-VN" sz="32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didn't have electricity at the market, so we cooked on a fire. We used to eat fish from a clay pot for lunch. I think food is better when you cook it in a clay pot on a fire. We used to have so much fun.</a:t>
            </a:r>
            <a:endParaRPr lang="en-VN" sz="32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B27E-47FB-39BB-89F8-9B9EA6B697D3}"/>
              </a:ext>
            </a:extLst>
          </p:cNvPr>
          <p:cNvSpPr txBox="1"/>
          <p:nvPr/>
        </p:nvSpPr>
        <p:spPr>
          <a:xfrm>
            <a:off x="4022138" y="480583"/>
            <a:ext cx="3025315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Sample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2798F-C563-DA6D-9315-8A4B310CF680}"/>
              </a:ext>
            </a:extLst>
          </p:cNvPr>
          <p:cNvSpPr txBox="1"/>
          <p:nvPr/>
        </p:nvSpPr>
        <p:spPr>
          <a:xfrm>
            <a:off x="3066586" y="1621370"/>
            <a:ext cx="6445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VN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123" y="566678"/>
            <a:ext cx="1037063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Ask and answer the question below with your partner about a memorable day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F845E-510C-8AEA-11AD-4B8F4B3A2770}"/>
              </a:ext>
            </a:extLst>
          </p:cNvPr>
          <p:cNvSpPr/>
          <p:nvPr/>
        </p:nvSpPr>
        <p:spPr>
          <a:xfrm>
            <a:off x="713678" y="2059394"/>
            <a:ext cx="112799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did you use to do with your family during holidays when you were younger?</a:t>
            </a:r>
            <a:endParaRPr lang="en-US" sz="32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earntalk blogposts 09 08 17 conversation">
            <a:extLst>
              <a:ext uri="{FF2B5EF4-FFF2-40B4-BE49-F238E27FC236}">
                <a16:creationId xmlns:a16="http://schemas.microsoft.com/office/drawing/2014/main" id="{444C884B-8D80-443B-AEFE-E8F5DF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721389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D29-D948-9582-A387-13669504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DAEA5-D3F5-B329-77E2-FA5C57A0034E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C3BB7-0087-9512-566F-827E6C21A339}"/>
              </a:ext>
            </a:extLst>
          </p:cNvPr>
          <p:cNvSpPr txBox="1"/>
          <p:nvPr/>
        </p:nvSpPr>
        <p:spPr>
          <a:xfrm>
            <a:off x="4867134" y="41436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CF64-44AA-C7AA-10C2-14BB427022BF}"/>
              </a:ext>
            </a:extLst>
          </p:cNvPr>
          <p:cNvSpPr txBox="1"/>
          <p:nvPr/>
        </p:nvSpPr>
        <p:spPr>
          <a:xfrm>
            <a:off x="187569" y="4942369"/>
            <a:ext cx="1181686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 was younger, my family and I </a:t>
            </a:r>
            <a:r>
              <a:rPr lang="en-US" sz="3600" dirty="0">
                <a:solidFill>
                  <a:srgbClr val="0D0D0D"/>
                </a:solidFill>
                <a:highlight>
                  <a:srgbClr val="F3C1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used to go </a:t>
            </a:r>
            <a:r>
              <a:rPr lang="en-US" sz="3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road trips to explore new places during holidays.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7F67A-CE12-A5DB-9EE7-63AE8761D202}"/>
              </a:ext>
            </a:extLst>
          </p:cNvPr>
          <p:cNvSpPr txBox="1"/>
          <p:nvPr/>
        </p:nvSpPr>
        <p:spPr>
          <a:xfrm>
            <a:off x="8626180" y="496617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6148" name="Picture 4" descr="road trip with kids">
            <a:extLst>
              <a:ext uri="{FF2B5EF4-FFF2-40B4-BE49-F238E27FC236}">
                <a16:creationId xmlns:a16="http://schemas.microsoft.com/office/drawing/2014/main" id="{9B3236A1-081E-7266-17E3-943B35ECB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1" y="537219"/>
            <a:ext cx="7289511" cy="41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41578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intonation for exclamations.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talking about a memorable day, using used to express past situations. 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24994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intonation for exclamations.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 (Reading - page 22 -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74137F-8282-E390-5421-8ABB1458DCC7}"/>
              </a:ext>
            </a:extLst>
          </p:cNvPr>
          <p:cNvSpPr txBox="1"/>
          <p:nvPr/>
        </p:nvSpPr>
        <p:spPr>
          <a:xfrm>
            <a:off x="1274944" y="438806"/>
            <a:ext cx="9642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Work in pairs and answer these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C1C53-AC62-510B-991D-B6B52489D523}"/>
              </a:ext>
            </a:extLst>
          </p:cNvPr>
          <p:cNvSpPr txBox="1"/>
          <p:nvPr/>
        </p:nvSpPr>
        <p:spPr>
          <a:xfrm>
            <a:off x="205193" y="1002131"/>
            <a:ext cx="58187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1.What activities did you use to do to make a day memorable in the past?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2.Who did you use to spend your memorable days with in the past?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3.Where did you use to go to create memorable experiences in the past?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4.What kind of food or meals did you use to enjoy on memorable days in the past?</a:t>
            </a:r>
          </a:p>
        </p:txBody>
      </p:sp>
      <p:pic>
        <p:nvPicPr>
          <p:cNvPr id="2" name="Picture 2" descr="A photo featuring children participating in an educational workshop about world leprosy day">
            <a:extLst>
              <a:ext uri="{FF2B5EF4-FFF2-40B4-BE49-F238E27FC236}">
                <a16:creationId xmlns:a16="http://schemas.microsoft.com/office/drawing/2014/main" id="{E1A7FE6C-61B2-5E75-371F-CE4C20CA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48" y="1295576"/>
            <a:ext cx="6041152" cy="3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355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8507663" y="489114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5196468" y="4478695"/>
            <a:ext cx="6622391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  <a:highlight>
                  <a:srgbClr val="F3C1FF"/>
                </a:highlight>
              </a:rPr>
              <a:t>used to go on</a:t>
            </a:r>
            <a:r>
              <a:rPr lang="en-US" sz="3200" dirty="0">
                <a:solidFill>
                  <a:srgbClr val="FF0000"/>
                </a:solidFill>
              </a:rPr>
              <a:t> outdoor adventures like hiking or picnicking to make a day memorable in the past.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4533395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1.What activities did you use to do to make a day memorable in the past?</a:t>
            </a:r>
            <a:endParaRPr lang="en-US" sz="32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3BBAA4-98B2-8203-834A-A940CA443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65" r="981" b="12655"/>
          <a:stretch/>
        </p:blipFill>
        <p:spPr bwMode="auto">
          <a:xfrm>
            <a:off x="893531" y="429098"/>
            <a:ext cx="7142780" cy="390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09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79AAF-3519-F01E-AA99-9626620C9B29}"/>
              </a:ext>
            </a:extLst>
          </p:cNvPr>
          <p:cNvSpPr txBox="1"/>
          <p:nvPr/>
        </p:nvSpPr>
        <p:spPr>
          <a:xfrm>
            <a:off x="8482396" y="511416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  <a:highlight>
                  <a:srgbClr val="F3C1FF"/>
                </a:highlight>
              </a:rPr>
              <a:t>used to spend </a:t>
            </a:r>
            <a:r>
              <a:rPr lang="en-US" sz="3200" dirty="0">
                <a:solidFill>
                  <a:srgbClr val="FF0000"/>
                </a:solidFill>
              </a:rPr>
              <a:t>my memorable days with my family members in the past.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44461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2.Who did you use to spend your memorable days with in the past?</a:t>
            </a:r>
            <a:endParaRPr lang="en-US" sz="32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3" name="Picture 2" descr="Photo of a young family at the sunflowers field on a sunny day">
            <a:extLst>
              <a:ext uri="{FF2B5EF4-FFF2-40B4-BE49-F238E27FC236}">
                <a16:creationId xmlns:a16="http://schemas.microsoft.com/office/drawing/2014/main" id="{8A5D6A99-772C-C36D-04BC-FB345176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3" y="511416"/>
            <a:ext cx="6889984" cy="38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09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5553307" y="4478694"/>
            <a:ext cx="6265552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  <a:highlight>
                  <a:srgbClr val="F3C1FF"/>
                </a:highlight>
              </a:rPr>
              <a:t>used to go </a:t>
            </a:r>
            <a:r>
              <a:rPr lang="en-US" sz="3200" dirty="0">
                <a:solidFill>
                  <a:srgbClr val="FF0000"/>
                </a:solidFill>
              </a:rPr>
              <a:t>to amusement parks or scenic spots to create memorable experiences in the past.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4644907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3.Where did you use to go to create memorable experiences in the past?</a:t>
            </a:r>
            <a:endParaRPr lang="en-US" sz="3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7E3A1-4A3D-63F6-F5F1-EBF599C17461}"/>
              </a:ext>
            </a:extLst>
          </p:cNvPr>
          <p:cNvSpPr txBox="1"/>
          <p:nvPr/>
        </p:nvSpPr>
        <p:spPr>
          <a:xfrm>
            <a:off x="8482396" y="511416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4098" name="Picture 2" descr="11 Exciting Amusement Parks Your Toddlers And Kids Will Love to Go">
            <a:extLst>
              <a:ext uri="{FF2B5EF4-FFF2-40B4-BE49-F238E27FC236}">
                <a16:creationId xmlns:a16="http://schemas.microsoft.com/office/drawing/2014/main" id="{ED4F072B-D742-B88D-175C-D785F273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28" y="511416"/>
            <a:ext cx="6005355" cy="38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30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D869E888-E822-6E60-F9BF-3668903202A4}"/>
              </a:ext>
            </a:extLst>
          </p:cNvPr>
          <p:cNvSpPr/>
          <p:nvPr/>
        </p:nvSpPr>
        <p:spPr>
          <a:xfrm>
            <a:off x="6374241" y="4478694"/>
            <a:ext cx="5444617" cy="1597804"/>
          </a:xfrm>
          <a:prstGeom prst="wedgeRoundRectCallout">
            <a:avLst>
              <a:gd name="adj1" fmla="val -1190"/>
              <a:gd name="adj2" fmla="val 6653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</a:t>
            </a:r>
            <a:r>
              <a:rPr lang="en-US" sz="3200" dirty="0">
                <a:solidFill>
                  <a:srgbClr val="FF0000"/>
                </a:solidFill>
                <a:highlight>
                  <a:srgbClr val="F3C1FF"/>
                </a:highlight>
              </a:rPr>
              <a:t>used to enjoy </a:t>
            </a:r>
            <a:r>
              <a:rPr lang="en-US" sz="3200" dirty="0">
                <a:solidFill>
                  <a:srgbClr val="FF0000"/>
                </a:solidFill>
              </a:rPr>
              <a:t>homemade barbecue or pizza on memorable days in the past.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4B6896-765C-1337-BCF7-DC1DE462D34A}"/>
              </a:ext>
            </a:extLst>
          </p:cNvPr>
          <p:cNvSpPr/>
          <p:nvPr/>
        </p:nvSpPr>
        <p:spPr>
          <a:xfrm>
            <a:off x="373142" y="4478694"/>
            <a:ext cx="5722858" cy="1597804"/>
          </a:xfrm>
          <a:prstGeom prst="wedgeRoundRectCallout">
            <a:avLst>
              <a:gd name="adj1" fmla="val -40634"/>
              <a:gd name="adj2" fmla="val 634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4.What kind of food or meals did you use to enjoy on memorable days in the past?</a:t>
            </a:r>
            <a:endParaRPr lang="en-US" sz="3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DD2EE-542F-4106-0E87-D0ACE400A077}"/>
              </a:ext>
            </a:extLst>
          </p:cNvPr>
          <p:cNvSpPr txBox="1"/>
          <p:nvPr/>
        </p:nvSpPr>
        <p:spPr>
          <a:xfrm>
            <a:off x="8482396" y="511416"/>
            <a:ext cx="3358764" cy="584775"/>
          </a:xfrm>
          <a:prstGeom prst="rect">
            <a:avLst/>
          </a:prstGeom>
          <a:solidFill>
            <a:srgbClr val="FF4493">
              <a:alpha val="19216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</a:t>
            </a:r>
          </a:p>
        </p:txBody>
      </p:sp>
      <p:pic>
        <p:nvPicPr>
          <p:cNvPr id="5122" name="Picture 2" descr="Happy family having barbecue party in backyard">
            <a:extLst>
              <a:ext uri="{FF2B5EF4-FFF2-40B4-BE49-F238E27FC236}">
                <a16:creationId xmlns:a16="http://schemas.microsoft.com/office/drawing/2014/main" id="{C58AF312-BBB0-4942-0480-9F5FE119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11" y="429366"/>
            <a:ext cx="6071180" cy="40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45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1508</Words>
  <Application>Microsoft Office PowerPoint</Application>
  <PresentationFormat>Widescreen</PresentationFormat>
  <Paragraphs>146</Paragraphs>
  <Slides>44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822</cp:revision>
  <dcterms:created xsi:type="dcterms:W3CDTF">2023-02-01T04:45:54Z</dcterms:created>
  <dcterms:modified xsi:type="dcterms:W3CDTF">2024-05-27T02:22:17Z</dcterms:modified>
</cp:coreProperties>
</file>