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256" r:id="rId2"/>
    <p:sldId id="950" r:id="rId3"/>
    <p:sldId id="267" r:id="rId4"/>
    <p:sldId id="988" r:id="rId5"/>
    <p:sldId id="989" r:id="rId6"/>
    <p:sldId id="1011" r:id="rId7"/>
    <p:sldId id="1010" r:id="rId8"/>
    <p:sldId id="1019" r:id="rId9"/>
    <p:sldId id="313" r:id="rId10"/>
    <p:sldId id="991" r:id="rId11"/>
    <p:sldId id="992" r:id="rId12"/>
    <p:sldId id="1014" r:id="rId13"/>
    <p:sldId id="1015" r:id="rId14"/>
    <p:sldId id="1017" r:id="rId15"/>
    <p:sldId id="1016" r:id="rId16"/>
    <p:sldId id="1018" r:id="rId17"/>
    <p:sldId id="997" r:id="rId18"/>
    <p:sldId id="890" r:id="rId19"/>
    <p:sldId id="998" r:id="rId20"/>
    <p:sldId id="321" r:id="rId21"/>
    <p:sldId id="758" r:id="rId22"/>
    <p:sldId id="999" r:id="rId23"/>
    <p:sldId id="1000" r:id="rId24"/>
    <p:sldId id="1001" r:id="rId25"/>
    <p:sldId id="1002" r:id="rId26"/>
    <p:sldId id="1003" r:id="rId27"/>
    <p:sldId id="1004" r:id="rId28"/>
    <p:sldId id="1005" r:id="rId29"/>
    <p:sldId id="856" r:id="rId30"/>
    <p:sldId id="1021" r:id="rId31"/>
    <p:sldId id="541" r:id="rId32"/>
    <p:sldId id="965" r:id="rId33"/>
    <p:sldId id="1106" r:id="rId34"/>
    <p:sldId id="974" r:id="rId35"/>
    <p:sldId id="1036" r:id="rId36"/>
    <p:sldId id="1070" r:id="rId37"/>
    <p:sldId id="1071" r:id="rId38"/>
    <p:sldId id="1072" r:id="rId39"/>
    <p:sldId id="1073" r:id="rId40"/>
    <p:sldId id="1074" r:id="rId41"/>
    <p:sldId id="1033" r:id="rId42"/>
    <p:sldId id="1034" r:id="rId43"/>
    <p:sldId id="1035" r:id="rId44"/>
    <p:sldId id="1076" r:id="rId45"/>
    <p:sldId id="1078" r:id="rId46"/>
    <p:sldId id="1079" r:id="rId47"/>
    <p:sldId id="538" r:id="rId48"/>
    <p:sldId id="966" r:id="rId49"/>
    <p:sldId id="993" r:id="rId50"/>
    <p:sldId id="1080" r:id="rId51"/>
    <p:sldId id="1075" r:id="rId52"/>
    <p:sldId id="1077" r:id="rId53"/>
    <p:sldId id="1084" r:id="rId54"/>
    <p:sldId id="1083" r:id="rId55"/>
    <p:sldId id="1082" r:id="rId56"/>
    <p:sldId id="1087" r:id="rId57"/>
    <p:sldId id="969" r:id="rId58"/>
    <p:sldId id="374" r:id="rId59"/>
    <p:sldId id="1088" r:id="rId60"/>
    <p:sldId id="1089" r:id="rId61"/>
    <p:sldId id="1090" r:id="rId62"/>
    <p:sldId id="1100" r:id="rId63"/>
    <p:sldId id="1101" r:id="rId64"/>
    <p:sldId id="1102" r:id="rId65"/>
    <p:sldId id="1103" r:id="rId66"/>
    <p:sldId id="1104" r:id="rId67"/>
    <p:sldId id="1105" r:id="rId68"/>
    <p:sldId id="1098" r:id="rId69"/>
    <p:sldId id="1099" r:id="rId70"/>
    <p:sldId id="294" r:id="rId71"/>
    <p:sldId id="986" r:id="rId72"/>
    <p:sldId id="987" r:id="rId73"/>
    <p:sldId id="296" r:id="rId74"/>
    <p:sldId id="297" r:id="rId75"/>
    <p:sldId id="298" r:id="rId76"/>
    <p:sldId id="299" r:id="rId77"/>
    <p:sldId id="300" r:id="rId7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" initials="A" lastIdx="1" clrIdx="0">
    <p:extLst>
      <p:ext uri="{19B8F6BF-5375-455C-9EA6-DF929625EA0E}">
        <p15:presenceInfo xmlns:p15="http://schemas.microsoft.com/office/powerpoint/2012/main" userId="A" providerId="None"/>
      </p:ext>
    </p:extLst>
  </p:cmAuthor>
  <p:cmAuthor id="2" name="Rieu Phan Van" initials="RPV" lastIdx="2" clrIdx="1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0432FF"/>
    <a:srgbClr val="F3C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A25489-5006-7D51-90D9-DDB0FB58A620}" v="4" dt="2024-05-31T10:50:08.9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553" autoAdjust="0"/>
    <p:restoredTop sz="94660"/>
  </p:normalViewPr>
  <p:slideViewPr>
    <p:cSldViewPr snapToGrid="0">
      <p:cViewPr varScale="1">
        <p:scale>
          <a:sx n="83" d="100"/>
          <a:sy n="83" d="100"/>
        </p:scale>
        <p:origin x="6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commentAuthors" Target="commentAuthors.xml"/><Relationship Id="rId85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86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D3B89477-09E2-4B0B-B1B1-2DBB4AFB75B2}"/>
    <pc:docChg chg="modSld">
      <pc:chgData name="Phan Van Rieu (Hugo)" userId="032e726b-b6b7-45df-b0ca-e82fb010a48a" providerId="ADAL" clId="{D3B89477-09E2-4B0B-B1B1-2DBB4AFB75B2}" dt="2024-03-03T10:14:17.237" v="12" actId="1076"/>
      <pc:docMkLst>
        <pc:docMk/>
      </pc:docMkLst>
      <pc:sldChg chg="modSp mod">
        <pc:chgData name="Phan Van Rieu (Hugo)" userId="032e726b-b6b7-45df-b0ca-e82fb010a48a" providerId="ADAL" clId="{D3B89477-09E2-4B0B-B1B1-2DBB4AFB75B2}" dt="2024-03-03T10:10:40.637" v="1" actId="1076"/>
        <pc:sldMkLst>
          <pc:docMk/>
          <pc:sldMk cId="1772680085" sldId="256"/>
        </pc:sldMkLst>
        <pc:spChg chg="mod">
          <ac:chgData name="Phan Van Rieu (Hugo)" userId="032e726b-b6b7-45df-b0ca-e82fb010a48a" providerId="ADAL" clId="{D3B89477-09E2-4B0B-B1B1-2DBB4AFB75B2}" dt="2024-03-03T10:10:40.637" v="1" actId="1076"/>
          <ac:spMkLst>
            <pc:docMk/>
            <pc:sldMk cId="1772680085" sldId="256"/>
            <ac:spMk id="3" creationId="{00000000-0000-0000-0000-000000000000}"/>
          </ac:spMkLst>
        </pc:spChg>
        <pc:picChg chg="mod">
          <ac:chgData name="Phan Van Rieu (Hugo)" userId="032e726b-b6b7-45df-b0ca-e82fb010a48a" providerId="ADAL" clId="{D3B89477-09E2-4B0B-B1B1-2DBB4AFB75B2}" dt="2024-03-03T10:10:33.709" v="0" actId="1076"/>
          <ac:picMkLst>
            <pc:docMk/>
            <pc:sldMk cId="1772680085" sldId="256"/>
            <ac:picMk id="2" creationId="{00000000-0000-0000-0000-000000000000}"/>
          </ac:picMkLst>
        </pc:picChg>
      </pc:sldChg>
      <pc:sldChg chg="modSp mod">
        <pc:chgData name="Phan Van Rieu (Hugo)" userId="032e726b-b6b7-45df-b0ca-e82fb010a48a" providerId="ADAL" clId="{D3B89477-09E2-4B0B-B1B1-2DBB4AFB75B2}" dt="2024-03-03T10:10:59.123" v="2" actId="1076"/>
        <pc:sldMkLst>
          <pc:docMk/>
          <pc:sldMk cId="1872779487" sldId="269"/>
        </pc:sldMkLst>
        <pc:picChg chg="mod">
          <ac:chgData name="Phan Van Rieu (Hugo)" userId="032e726b-b6b7-45df-b0ca-e82fb010a48a" providerId="ADAL" clId="{D3B89477-09E2-4B0B-B1B1-2DBB4AFB75B2}" dt="2024-03-03T10:10:59.123" v="2" actId="1076"/>
          <ac:picMkLst>
            <pc:docMk/>
            <pc:sldMk cId="1872779487" sldId="269"/>
            <ac:picMk id="2" creationId="{00000000-0000-0000-0000-000000000000}"/>
          </ac:picMkLst>
        </pc:picChg>
      </pc:sldChg>
      <pc:sldChg chg="modSp mod">
        <pc:chgData name="Phan Van Rieu (Hugo)" userId="032e726b-b6b7-45df-b0ca-e82fb010a48a" providerId="ADAL" clId="{D3B89477-09E2-4B0B-B1B1-2DBB4AFB75B2}" dt="2024-03-03T10:12:09.493" v="3" actId="1076"/>
        <pc:sldMkLst>
          <pc:docMk/>
          <pc:sldMk cId="4281839752" sldId="919"/>
        </pc:sldMkLst>
        <pc:spChg chg="mod">
          <ac:chgData name="Phan Van Rieu (Hugo)" userId="032e726b-b6b7-45df-b0ca-e82fb010a48a" providerId="ADAL" clId="{D3B89477-09E2-4B0B-B1B1-2DBB4AFB75B2}" dt="2024-03-03T10:12:09.493" v="3" actId="1076"/>
          <ac:spMkLst>
            <pc:docMk/>
            <pc:sldMk cId="4281839752" sldId="919"/>
            <ac:spMk id="4" creationId="{50AFA67B-091C-DADB-18C7-6B9C63B83DB4}"/>
          </ac:spMkLst>
        </pc:spChg>
      </pc:sldChg>
      <pc:sldChg chg="modSp mod">
        <pc:chgData name="Phan Van Rieu (Hugo)" userId="032e726b-b6b7-45df-b0ca-e82fb010a48a" providerId="ADAL" clId="{D3B89477-09E2-4B0B-B1B1-2DBB4AFB75B2}" dt="2024-03-03T10:12:46.564" v="6" actId="1076"/>
        <pc:sldMkLst>
          <pc:docMk/>
          <pc:sldMk cId="4061339898" sldId="924"/>
        </pc:sldMkLst>
        <pc:spChg chg="mod">
          <ac:chgData name="Phan Van Rieu (Hugo)" userId="032e726b-b6b7-45df-b0ca-e82fb010a48a" providerId="ADAL" clId="{D3B89477-09E2-4B0B-B1B1-2DBB4AFB75B2}" dt="2024-03-03T10:12:46.564" v="6" actId="1076"/>
          <ac:spMkLst>
            <pc:docMk/>
            <pc:sldMk cId="4061339898" sldId="924"/>
            <ac:spMk id="4" creationId="{EA375552-8EA8-F5A9-C4F3-0686B0DFFF79}"/>
          </ac:spMkLst>
        </pc:spChg>
      </pc:sldChg>
      <pc:sldChg chg="modSp mod">
        <pc:chgData name="Phan Van Rieu (Hugo)" userId="032e726b-b6b7-45df-b0ca-e82fb010a48a" providerId="ADAL" clId="{D3B89477-09E2-4B0B-B1B1-2DBB4AFB75B2}" dt="2024-03-03T10:12:51.985" v="7" actId="20577"/>
        <pc:sldMkLst>
          <pc:docMk/>
          <pc:sldMk cId="2524416479" sldId="926"/>
        </pc:sldMkLst>
        <pc:spChg chg="mod">
          <ac:chgData name="Phan Van Rieu (Hugo)" userId="032e726b-b6b7-45df-b0ca-e82fb010a48a" providerId="ADAL" clId="{D3B89477-09E2-4B0B-B1B1-2DBB4AFB75B2}" dt="2024-03-03T10:12:51.985" v="7" actId="20577"/>
          <ac:spMkLst>
            <pc:docMk/>
            <pc:sldMk cId="2524416479" sldId="926"/>
            <ac:spMk id="4" creationId="{EF984682-899F-3864-ABA2-C8F9BE906790}"/>
          </ac:spMkLst>
        </pc:spChg>
      </pc:sldChg>
      <pc:sldChg chg="modSp mod">
        <pc:chgData name="Phan Van Rieu (Hugo)" userId="032e726b-b6b7-45df-b0ca-e82fb010a48a" providerId="ADAL" clId="{D3B89477-09E2-4B0B-B1B1-2DBB4AFB75B2}" dt="2024-03-03T10:13:25.025" v="8" actId="255"/>
        <pc:sldMkLst>
          <pc:docMk/>
          <pc:sldMk cId="1980843074" sldId="932"/>
        </pc:sldMkLst>
        <pc:spChg chg="mod">
          <ac:chgData name="Phan Van Rieu (Hugo)" userId="032e726b-b6b7-45df-b0ca-e82fb010a48a" providerId="ADAL" clId="{D3B89477-09E2-4B0B-B1B1-2DBB4AFB75B2}" dt="2024-03-03T10:13:25.025" v="8" actId="255"/>
          <ac:spMkLst>
            <pc:docMk/>
            <pc:sldMk cId="1980843074" sldId="932"/>
            <ac:spMk id="5" creationId="{CF577A22-AB38-33FB-7C82-F38B4A610E6E}"/>
          </ac:spMkLst>
        </pc:spChg>
      </pc:sldChg>
      <pc:sldChg chg="modSp mod">
        <pc:chgData name="Phan Van Rieu (Hugo)" userId="032e726b-b6b7-45df-b0ca-e82fb010a48a" providerId="ADAL" clId="{D3B89477-09E2-4B0B-B1B1-2DBB4AFB75B2}" dt="2024-03-03T10:13:47.665" v="10" actId="1076"/>
        <pc:sldMkLst>
          <pc:docMk/>
          <pc:sldMk cId="2852825023" sldId="937"/>
        </pc:sldMkLst>
        <pc:spChg chg="mod">
          <ac:chgData name="Phan Van Rieu (Hugo)" userId="032e726b-b6b7-45df-b0ca-e82fb010a48a" providerId="ADAL" clId="{D3B89477-09E2-4B0B-B1B1-2DBB4AFB75B2}" dt="2024-03-03T10:13:44.043" v="9" actId="20577"/>
          <ac:spMkLst>
            <pc:docMk/>
            <pc:sldMk cId="2852825023" sldId="937"/>
            <ac:spMk id="5" creationId="{1B2ECF64-44AA-C7AA-10C2-14BB427022BF}"/>
          </ac:spMkLst>
        </pc:spChg>
        <pc:picChg chg="mod">
          <ac:chgData name="Phan Van Rieu (Hugo)" userId="032e726b-b6b7-45df-b0ca-e82fb010a48a" providerId="ADAL" clId="{D3B89477-09E2-4B0B-B1B1-2DBB4AFB75B2}" dt="2024-03-03T10:13:47.665" v="10" actId="1076"/>
          <ac:picMkLst>
            <pc:docMk/>
            <pc:sldMk cId="2852825023" sldId="937"/>
            <ac:picMk id="7" creationId="{C6F7899A-A92B-CA6E-34BD-22A01058E7DC}"/>
          </ac:picMkLst>
        </pc:picChg>
      </pc:sldChg>
      <pc:sldChg chg="modSp mod">
        <pc:chgData name="Phan Van Rieu (Hugo)" userId="032e726b-b6b7-45df-b0ca-e82fb010a48a" providerId="ADAL" clId="{D3B89477-09E2-4B0B-B1B1-2DBB4AFB75B2}" dt="2024-03-03T10:14:14.058" v="11" actId="1076"/>
        <pc:sldMkLst>
          <pc:docMk/>
          <pc:sldMk cId="1512098263" sldId="941"/>
        </pc:sldMkLst>
        <pc:picChg chg="mod">
          <ac:chgData name="Phan Van Rieu (Hugo)" userId="032e726b-b6b7-45df-b0ca-e82fb010a48a" providerId="ADAL" clId="{D3B89477-09E2-4B0B-B1B1-2DBB4AFB75B2}" dt="2024-03-03T10:14:14.058" v="11" actId="1076"/>
          <ac:picMkLst>
            <pc:docMk/>
            <pc:sldMk cId="1512098263" sldId="941"/>
            <ac:picMk id="5" creationId="{5B822552-12C5-4910-4E62-3E439BD21AB8}"/>
          </ac:picMkLst>
        </pc:picChg>
      </pc:sldChg>
      <pc:sldChg chg="modSp mod">
        <pc:chgData name="Phan Van Rieu (Hugo)" userId="032e726b-b6b7-45df-b0ca-e82fb010a48a" providerId="ADAL" clId="{D3B89477-09E2-4B0B-B1B1-2DBB4AFB75B2}" dt="2024-03-03T10:14:17.237" v="12" actId="1076"/>
        <pc:sldMkLst>
          <pc:docMk/>
          <pc:sldMk cId="84535373" sldId="943"/>
        </pc:sldMkLst>
        <pc:picChg chg="mod">
          <ac:chgData name="Phan Van Rieu (Hugo)" userId="032e726b-b6b7-45df-b0ca-e82fb010a48a" providerId="ADAL" clId="{D3B89477-09E2-4B0B-B1B1-2DBB4AFB75B2}" dt="2024-03-03T10:14:17.237" v="12" actId="1076"/>
          <ac:picMkLst>
            <pc:docMk/>
            <pc:sldMk cId="84535373" sldId="943"/>
            <ac:picMk id="5" creationId="{6C113CF6-9EA7-3D47-E146-A8E72038446A}"/>
          </ac:picMkLst>
        </pc:picChg>
      </pc:sldChg>
    </pc:docChg>
  </pc:docChgLst>
  <pc:docChgLst>
    <pc:chgData name="Phan Van Rieu (Hugo)" userId="032e726b-b6b7-45df-b0ca-e82fb010a48a" providerId="ADAL" clId="{CC2AD1B6-58CA-4D95-A9FE-9612600A1E20}"/>
    <pc:docChg chg="modSld">
      <pc:chgData name="Phan Van Rieu (Hugo)" userId="032e726b-b6b7-45df-b0ca-e82fb010a48a" providerId="ADAL" clId="{CC2AD1B6-58CA-4D95-A9FE-9612600A1E20}" dt="2024-05-27T02:21:53.217" v="1" actId="20577"/>
      <pc:docMkLst>
        <pc:docMk/>
      </pc:docMkLst>
      <pc:sldChg chg="modSp mod">
        <pc:chgData name="Phan Van Rieu (Hugo)" userId="032e726b-b6b7-45df-b0ca-e82fb010a48a" providerId="ADAL" clId="{CC2AD1B6-58CA-4D95-A9FE-9612600A1E20}" dt="2024-05-27T02:21:53.217" v="1" actId="20577"/>
        <pc:sldMkLst>
          <pc:docMk/>
          <pc:sldMk cId="3892578931" sldId="988"/>
        </pc:sldMkLst>
        <pc:spChg chg="mod">
          <ac:chgData name="Phan Van Rieu (Hugo)" userId="032e726b-b6b7-45df-b0ca-e82fb010a48a" providerId="ADAL" clId="{CC2AD1B6-58CA-4D95-A9FE-9612600A1E20}" dt="2024-05-27T02:21:53.217" v="1" actId="20577"/>
          <ac:spMkLst>
            <pc:docMk/>
            <pc:sldMk cId="3892578931" sldId="988"/>
            <ac:spMk id="7" creationId="{BA386DE9-345A-400C-B2BB-B32B155C2C38}"/>
          </ac:spMkLst>
        </pc:spChg>
      </pc:sldChg>
    </pc:docChg>
  </pc:docChgLst>
  <pc:docChgLst>
    <pc:chgData name="Phan Van Rieu (Hugo)" userId="032e726b-b6b7-45df-b0ca-e82fb010a48a" providerId="ADAL" clId="{AD195D97-2F00-4B41-95D9-C67AD809232F}"/>
    <pc:docChg chg="addSld delSld modSld">
      <pc:chgData name="Phan Van Rieu (Hugo)" userId="032e726b-b6b7-45df-b0ca-e82fb010a48a" providerId="ADAL" clId="{AD195D97-2F00-4B41-95D9-C67AD809232F}" dt="2024-05-06T13:38:59.616" v="9"/>
      <pc:docMkLst>
        <pc:docMk/>
      </pc:docMkLst>
      <pc:sldChg chg="del">
        <pc:chgData name="Phan Van Rieu (Hugo)" userId="032e726b-b6b7-45df-b0ca-e82fb010a48a" providerId="ADAL" clId="{AD195D97-2F00-4B41-95D9-C67AD809232F}" dt="2024-05-06T13:37:53.946" v="7" actId="2696"/>
        <pc:sldMkLst>
          <pc:docMk/>
          <pc:sldMk cId="425555249" sldId="541"/>
        </pc:sldMkLst>
      </pc:sldChg>
      <pc:sldChg chg="add">
        <pc:chgData name="Phan Van Rieu (Hugo)" userId="032e726b-b6b7-45df-b0ca-e82fb010a48a" providerId="ADAL" clId="{AD195D97-2F00-4B41-95D9-C67AD809232F}" dt="2024-05-06T13:38:02.018" v="8"/>
        <pc:sldMkLst>
          <pc:docMk/>
          <pc:sldMk cId="617169170" sldId="541"/>
        </pc:sldMkLst>
      </pc:sldChg>
      <pc:sldChg chg="modSp">
        <pc:chgData name="Phan Van Rieu (Hugo)" userId="032e726b-b6b7-45df-b0ca-e82fb010a48a" providerId="ADAL" clId="{AD195D97-2F00-4B41-95D9-C67AD809232F}" dt="2024-05-06T13:36:18.326" v="6" actId="20577"/>
        <pc:sldMkLst>
          <pc:docMk/>
          <pc:sldMk cId="1799995364" sldId="1001"/>
        </pc:sldMkLst>
        <pc:spChg chg="mod">
          <ac:chgData name="Phan Van Rieu (Hugo)" userId="032e726b-b6b7-45df-b0ca-e82fb010a48a" providerId="ADAL" clId="{AD195D97-2F00-4B41-95D9-C67AD809232F}" dt="2024-05-06T13:36:18.326" v="6" actId="20577"/>
          <ac:spMkLst>
            <pc:docMk/>
            <pc:sldMk cId="1799995364" sldId="1001"/>
            <ac:spMk id="3" creationId="{399590DF-9ACC-4C76-3118-586DA556D9A3}"/>
          </ac:spMkLst>
        </pc:spChg>
      </pc:sldChg>
      <pc:sldChg chg="add">
        <pc:chgData name="Phan Van Rieu (Hugo)" userId="032e726b-b6b7-45df-b0ca-e82fb010a48a" providerId="ADAL" clId="{AD195D97-2F00-4B41-95D9-C67AD809232F}" dt="2024-05-06T13:38:59.616" v="9"/>
        <pc:sldMkLst>
          <pc:docMk/>
          <pc:sldMk cId="2308906019" sldId="1106"/>
        </pc:sldMkLst>
      </pc:sldChg>
    </pc:docChg>
  </pc:docChgLst>
  <pc:docChgLst>
    <pc:chgData name="Phan Van Rieu (Hugo)" userId="032e726b-b6b7-45df-b0ca-e82fb010a48a" providerId="ADAL" clId="{0A8DB08E-46E6-44D7-9A9A-FE8FE04BBB91}"/>
    <pc:docChg chg="custSel addSld delSld modSld">
      <pc:chgData name="Phan Van Rieu (Hugo)" userId="032e726b-b6b7-45df-b0ca-e82fb010a48a" providerId="ADAL" clId="{0A8DB08E-46E6-44D7-9A9A-FE8FE04BBB91}" dt="2024-04-20T09:01:58.656" v="11" actId="1076"/>
      <pc:docMkLst>
        <pc:docMk/>
      </pc:docMkLst>
      <pc:sldChg chg="addSp delSp modSp mod">
        <pc:chgData name="Phan Van Rieu (Hugo)" userId="032e726b-b6b7-45df-b0ca-e82fb010a48a" providerId="ADAL" clId="{0A8DB08E-46E6-44D7-9A9A-FE8FE04BBB91}" dt="2024-04-20T09:01:58.656" v="11" actId="1076"/>
        <pc:sldMkLst>
          <pc:docMk/>
          <pc:sldMk cId="2855552533" sldId="295"/>
        </pc:sldMkLst>
        <pc:picChg chg="del">
          <ac:chgData name="Phan Van Rieu (Hugo)" userId="032e726b-b6b7-45df-b0ca-e82fb010a48a" providerId="ADAL" clId="{0A8DB08E-46E6-44D7-9A9A-FE8FE04BBB91}" dt="2024-04-20T09:01:16.082" v="8" actId="478"/>
          <ac:picMkLst>
            <pc:docMk/>
            <pc:sldMk cId="2855552533" sldId="295"/>
            <ac:picMk id="2" creationId="{10F1EE8F-2D67-7D3D-C730-4739A156AA3A}"/>
          </ac:picMkLst>
        </pc:picChg>
        <pc:picChg chg="add mod">
          <ac:chgData name="Phan Van Rieu (Hugo)" userId="032e726b-b6b7-45df-b0ca-e82fb010a48a" providerId="ADAL" clId="{0A8DB08E-46E6-44D7-9A9A-FE8FE04BBB91}" dt="2024-04-20T09:01:58.656" v="11" actId="1076"/>
          <ac:picMkLst>
            <pc:docMk/>
            <pc:sldMk cId="2855552533" sldId="295"/>
            <ac:picMk id="5" creationId="{0E223585-C26B-4B5B-B3F4-BBFDB7C69D62}"/>
          </ac:picMkLst>
        </pc:picChg>
      </pc:sldChg>
      <pc:sldChg chg="del">
        <pc:chgData name="Phan Van Rieu (Hugo)" userId="032e726b-b6b7-45df-b0ca-e82fb010a48a" providerId="ADAL" clId="{0A8DB08E-46E6-44D7-9A9A-FE8FE04BBB91}" dt="2024-04-20T08:59:46.773" v="0" actId="2696"/>
        <pc:sldMkLst>
          <pc:docMk/>
          <pc:sldMk cId="1950052456" sldId="944"/>
        </pc:sldMkLst>
      </pc:sldChg>
      <pc:sldChg chg="modSp add mod">
        <pc:chgData name="Phan Van Rieu (Hugo)" userId="032e726b-b6b7-45df-b0ca-e82fb010a48a" providerId="ADAL" clId="{0A8DB08E-46E6-44D7-9A9A-FE8FE04BBB91}" dt="2024-04-20T09:00:50.444" v="7" actId="14100"/>
        <pc:sldMkLst>
          <pc:docMk/>
          <pc:sldMk cId="2008268458" sldId="944"/>
        </pc:sldMkLst>
        <pc:spChg chg="mod">
          <ac:chgData name="Phan Van Rieu (Hugo)" userId="032e726b-b6b7-45df-b0ca-e82fb010a48a" providerId="ADAL" clId="{0A8DB08E-46E6-44D7-9A9A-FE8FE04BBB91}" dt="2024-04-20T09:00:50.444" v="7" actId="14100"/>
          <ac:spMkLst>
            <pc:docMk/>
            <pc:sldMk cId="2008268458" sldId="944"/>
            <ac:spMk id="6" creationId="{E5FDFF66-0664-C690-87DE-BCC17F58806F}"/>
          </ac:spMkLst>
        </pc:spChg>
      </pc:sldChg>
      <pc:sldChg chg="del">
        <pc:chgData name="Phan Van Rieu (Hugo)" userId="032e726b-b6b7-45df-b0ca-e82fb010a48a" providerId="ADAL" clId="{0A8DB08E-46E6-44D7-9A9A-FE8FE04BBB91}" dt="2024-04-20T08:59:46.773" v="0" actId="2696"/>
        <pc:sldMkLst>
          <pc:docMk/>
          <pc:sldMk cId="818646469" sldId="945"/>
        </pc:sldMkLst>
      </pc:sldChg>
      <pc:sldChg chg="add">
        <pc:chgData name="Phan Van Rieu (Hugo)" userId="032e726b-b6b7-45df-b0ca-e82fb010a48a" providerId="ADAL" clId="{0A8DB08E-46E6-44D7-9A9A-FE8FE04BBB91}" dt="2024-04-20T08:59:51.472" v="1"/>
        <pc:sldMkLst>
          <pc:docMk/>
          <pc:sldMk cId="1682979288" sldId="945"/>
        </pc:sldMkLst>
      </pc:sldChg>
    </pc:docChg>
  </pc:docChgLst>
  <pc:docChgLst>
    <pc:chgData name="Guest User" userId="S::urn:spo:anon#d629478922e946326c309cf246bffc530f4f3e51cfe1e7e04c7559c400cc0110::" providerId="AD" clId="Web-{FCA25489-5006-7D51-90D9-DDB0FB58A620}"/>
    <pc:docChg chg="modSld">
      <pc:chgData name="Guest User" userId="S::urn:spo:anon#d629478922e946326c309cf246bffc530f4f3e51cfe1e7e04c7559c400cc0110::" providerId="AD" clId="Web-{FCA25489-5006-7D51-90D9-DDB0FB58A620}" dt="2024-05-31T10:50:06.690" v="0" actId="20577"/>
      <pc:docMkLst>
        <pc:docMk/>
      </pc:docMkLst>
      <pc:sldChg chg="modSp">
        <pc:chgData name="Guest User" userId="S::urn:spo:anon#d629478922e946326c309cf246bffc530f4f3e51cfe1e7e04c7559c400cc0110::" providerId="AD" clId="Web-{FCA25489-5006-7D51-90D9-DDB0FB58A620}" dt="2024-05-31T10:50:06.690" v="0" actId="20577"/>
        <pc:sldMkLst>
          <pc:docMk/>
          <pc:sldMk cId="2627695249" sldId="313"/>
        </pc:sldMkLst>
        <pc:spChg chg="mod">
          <ac:chgData name="Guest User" userId="S::urn:spo:anon#d629478922e946326c309cf246bffc530f4f3e51cfe1e7e04c7559c400cc0110::" providerId="AD" clId="Web-{FCA25489-5006-7D51-90D9-DDB0FB58A620}" dt="2024-05-31T10:50:06.690" v="0" actId="20577"/>
          <ac:spMkLst>
            <pc:docMk/>
            <pc:sldMk cId="2627695249" sldId="313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C70-6033-4CB6-9EC7-FC7D9E17E1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882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C70-6033-4CB6-9EC7-FC7D9E17E1B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7804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4371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C70-6033-4CB6-9EC7-FC7D9E17E1B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3507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C70-6033-4CB6-9EC7-FC7D9E17E1B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824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C70-6033-4CB6-9EC7-FC7D9E17E1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277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C70-6033-4CB6-9EC7-FC7D9E17E1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30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C70-6033-4CB6-9EC7-FC7D9E17E1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350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C70-6033-4CB6-9EC7-FC7D9E17E1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6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C70-6033-4CB6-9EC7-FC7D9E17E1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992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C70-6033-4CB6-9EC7-FC7D9E17E1B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869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C70-6033-4CB6-9EC7-FC7D9E17E1B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83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C70-6033-4CB6-9EC7-FC7D9E17E1B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12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B7DF582-2EDE-47CD-907D-2FAD5392E4B0}"/>
              </a:ext>
            </a:extLst>
          </p:cNvPr>
          <p:cNvSpPr/>
          <p:nvPr userDrawn="1"/>
        </p:nvSpPr>
        <p:spPr>
          <a:xfrm>
            <a:off x="0" y="6417586"/>
            <a:ext cx="12192000" cy="44041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9DE8ED-96E6-4C79-B45E-4E9A6CB5FC5E}"/>
              </a:ext>
            </a:extLst>
          </p:cNvPr>
          <p:cNvSpPr/>
          <p:nvPr userDrawn="1"/>
        </p:nvSpPr>
        <p:spPr>
          <a:xfrm>
            <a:off x="0" y="0"/>
            <a:ext cx="12192000" cy="44041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924544" y="71082"/>
            <a:ext cx="310268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rgbClr val="002060"/>
                </a:solidFill>
              </a:rPr>
              <a:t>Lesson 2.1: Vocab &amp; Listening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9" y="44183"/>
            <a:ext cx="224420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rgbClr val="002060"/>
                </a:solidFill>
              </a:rPr>
              <a:t>Unit 2: Life in the past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 err="1">
                <a:solidFill>
                  <a:srgbClr val="002060"/>
                </a:solidFill>
                <a:effectLst/>
              </a:rPr>
              <a:t>Tiếng</a:t>
            </a:r>
            <a:r>
              <a:rPr lang="en-US" sz="1600" baseline="0" dirty="0">
                <a:solidFill>
                  <a:srgbClr val="002060"/>
                </a:solidFill>
                <a:effectLst/>
              </a:rPr>
              <a:t> Anh 9 </a:t>
            </a:r>
            <a:r>
              <a:rPr lang="en-US" sz="1600" baseline="0" dirty="0" err="1">
                <a:solidFill>
                  <a:srgbClr val="002060"/>
                </a:solidFill>
                <a:effectLst/>
              </a:rPr>
              <a:t>i</a:t>
            </a:r>
            <a:r>
              <a:rPr lang="en-US" sz="1600" baseline="0" dirty="0">
                <a:solidFill>
                  <a:srgbClr val="002060"/>
                </a:solidFill>
                <a:effectLst/>
              </a:rPr>
              <a:t>-Learn Smart World 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>
                <a:solidFill>
                  <a:srgbClr val="002060"/>
                </a:solidFill>
                <a:effectLst/>
              </a:rPr>
              <a:t>DTP Education Solutions 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0" Type="http://schemas.openxmlformats.org/officeDocument/2006/relationships/notesSlide" Target="../notesSlides/notesSlide1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3" Type="http://schemas.microsoft.com/office/2007/relationships/media" Target="../media/media7.mp3"/><Relationship Id="rId7" Type="http://schemas.microsoft.com/office/2007/relationships/media" Target="../media/media9.mp3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19.png"/><Relationship Id="rId5" Type="http://schemas.microsoft.com/office/2007/relationships/media" Target="../media/media8.mp3"/><Relationship Id="rId10" Type="http://schemas.openxmlformats.org/officeDocument/2006/relationships/notesSlide" Target="../notesSlides/notesSlide2.xml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9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9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9.png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9.png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19.png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19.png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19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9.png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9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9.png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19.png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9.png"/><Relationship Id="rId5" Type="http://schemas.openxmlformats.org/officeDocument/2006/relationships/image" Target="../media/image46.png"/><Relationship Id="rId4" Type="http://schemas.openxmlformats.org/officeDocument/2006/relationships/image" Target="../media/image3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1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19.png"/><Relationship Id="rId4" Type="http://schemas.openxmlformats.org/officeDocument/2006/relationships/image" Target="../media/image4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19.png"/><Relationship Id="rId4" Type="http://schemas.openxmlformats.org/officeDocument/2006/relationships/image" Target="../media/image4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19.png"/><Relationship Id="rId4" Type="http://schemas.openxmlformats.org/officeDocument/2006/relationships/image" Target="../media/image4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19.png"/><Relationship Id="rId4" Type="http://schemas.openxmlformats.org/officeDocument/2006/relationships/image" Target="../media/image4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19.png"/><Relationship Id="rId4" Type="http://schemas.openxmlformats.org/officeDocument/2006/relationships/image" Target="../media/image4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19.png"/><Relationship Id="rId4" Type="http://schemas.openxmlformats.org/officeDocument/2006/relationships/image" Target="../media/image46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6913" y="3429000"/>
            <a:ext cx="52534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0070C0"/>
                </a:solidFill>
              </a:rPr>
              <a:t>Unit 2: Life in the past</a:t>
            </a:r>
            <a:endParaRPr lang="en-US" sz="2000" b="1" dirty="0">
              <a:solidFill>
                <a:srgbClr val="0070C0"/>
              </a:solidFill>
            </a:endParaRPr>
          </a:p>
          <a:p>
            <a:pPr lvl="0" algn="ctr"/>
            <a:r>
              <a:rPr lang="en-US" sz="3200" b="1" dirty="0">
                <a:solidFill>
                  <a:srgbClr val="00B050"/>
                </a:solidFill>
              </a:rPr>
              <a:t>Lesson 2.1: Vocab &amp; Listening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</a:p>
          <a:p>
            <a:pPr lvl="0" algn="ctr"/>
            <a:r>
              <a:rPr lang="en-US" sz="3200" dirty="0">
                <a:solidFill>
                  <a:srgbClr val="FF0000"/>
                </a:solidFill>
              </a:rPr>
              <a:t>Pages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18 &amp; 19</a:t>
            </a: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2" y="90433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1677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5E3F4E-624A-D493-AFC5-32378581A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201" y="1513543"/>
            <a:ext cx="9232115" cy="24921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B43D60-9D0A-FE73-3363-B078B2516C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"/>
          <a:stretch/>
        </p:blipFill>
        <p:spPr>
          <a:xfrm>
            <a:off x="2266950" y="3934342"/>
            <a:ext cx="7094618" cy="24921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10B666-B186-37C3-2CE5-627A05E049EA}"/>
              </a:ext>
            </a:extLst>
          </p:cNvPr>
          <p:cNvSpPr txBox="1"/>
          <p:nvPr/>
        </p:nvSpPr>
        <p:spPr>
          <a:xfrm>
            <a:off x="121920" y="507692"/>
            <a:ext cx="109270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Task a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Read the words and definitions, then match the words with the pictures.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179299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010B666-B186-37C3-2CE5-627A05E049EA}"/>
              </a:ext>
            </a:extLst>
          </p:cNvPr>
          <p:cNvSpPr txBox="1"/>
          <p:nvPr/>
        </p:nvSpPr>
        <p:spPr>
          <a:xfrm>
            <a:off x="121920" y="507692"/>
            <a:ext cx="109270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Task a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Read the words and definitions, then match the words with the pictures.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9B594E-07A8-BE5E-5BF1-1B3D7DC88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7000"/>
            <a:ext cx="11997464" cy="45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57482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010B666-B186-37C3-2CE5-627A05E049EA}"/>
              </a:ext>
            </a:extLst>
          </p:cNvPr>
          <p:cNvSpPr txBox="1"/>
          <p:nvPr/>
        </p:nvSpPr>
        <p:spPr>
          <a:xfrm>
            <a:off x="121920" y="507692"/>
            <a:ext cx="109270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Task a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Read the words and definitions, then match the words with the pictures.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8A9F64-318A-7502-986D-58E453686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650" y="1584910"/>
            <a:ext cx="7772400" cy="30460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EE6EB1-C341-8F38-53B4-07245CE8E3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26" r="-511"/>
          <a:stretch/>
        </p:blipFill>
        <p:spPr>
          <a:xfrm>
            <a:off x="1042077" y="4630954"/>
            <a:ext cx="10107846" cy="15412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C169A6-1474-24A0-671E-08374F2578CA}"/>
              </a:ext>
            </a:extLst>
          </p:cNvPr>
          <p:cNvSpPr txBox="1"/>
          <p:nvPr/>
        </p:nvSpPr>
        <p:spPr>
          <a:xfrm>
            <a:off x="7256547" y="4008079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clay pot 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3E134E-F68C-932B-6200-4151CF7CCE4C}"/>
              </a:ext>
            </a:extLst>
          </p:cNvPr>
          <p:cNvSpPr txBox="1"/>
          <p:nvPr/>
        </p:nvSpPr>
        <p:spPr>
          <a:xfrm>
            <a:off x="5135625" y="1126181"/>
            <a:ext cx="2050690" cy="646331"/>
          </a:xfrm>
          <a:prstGeom prst="rect">
            <a:avLst/>
          </a:prstGeom>
          <a:solidFill>
            <a:srgbClr val="F3C1FF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highlight>
                  <a:srgbClr val="F3C1FF"/>
                </a:highlight>
              </a:rPr>
              <a:t>ANSWERS</a:t>
            </a:r>
          </a:p>
        </p:txBody>
      </p:sp>
    </p:spTree>
    <p:extLst>
      <p:ext uri="{BB962C8B-B14F-4D97-AF65-F5344CB8AC3E}">
        <p14:creationId xmlns:p14="http://schemas.microsoft.com/office/powerpoint/2010/main" val="4915079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8AF380-34B4-7270-A21F-A9FCD9710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584910"/>
            <a:ext cx="8371500" cy="31824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10B666-B186-37C3-2CE5-627A05E049EA}"/>
              </a:ext>
            </a:extLst>
          </p:cNvPr>
          <p:cNvSpPr txBox="1"/>
          <p:nvPr/>
        </p:nvSpPr>
        <p:spPr>
          <a:xfrm>
            <a:off x="121920" y="507692"/>
            <a:ext cx="109270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Task a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Read the words and definitions, then match the words with the pictures.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C169A6-1474-24A0-671E-08374F2578CA}"/>
              </a:ext>
            </a:extLst>
          </p:cNvPr>
          <p:cNvSpPr txBox="1"/>
          <p:nvPr/>
        </p:nvSpPr>
        <p:spPr>
          <a:xfrm>
            <a:off x="2829900" y="4144520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stall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08A01C-779C-6A58-F083-DB26B4433D22}"/>
              </a:ext>
            </a:extLst>
          </p:cNvPr>
          <p:cNvSpPr txBox="1"/>
          <p:nvPr/>
        </p:nvSpPr>
        <p:spPr>
          <a:xfrm>
            <a:off x="7459050" y="4144519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nephew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B7B090-D199-3C1A-A834-87F1E23EFC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" t="6905" r="1658" b="40780"/>
          <a:stretch/>
        </p:blipFill>
        <p:spPr>
          <a:xfrm>
            <a:off x="1699259" y="4763656"/>
            <a:ext cx="8465023" cy="15829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E5F1E7-FDE2-A2F5-3001-1736B8582CE5}"/>
              </a:ext>
            </a:extLst>
          </p:cNvPr>
          <p:cNvSpPr txBox="1"/>
          <p:nvPr/>
        </p:nvSpPr>
        <p:spPr>
          <a:xfrm>
            <a:off x="4560115" y="1046301"/>
            <a:ext cx="2050690" cy="646331"/>
          </a:xfrm>
          <a:prstGeom prst="rect">
            <a:avLst/>
          </a:prstGeom>
          <a:solidFill>
            <a:srgbClr val="F3C1FF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highlight>
                  <a:srgbClr val="F3C1FF"/>
                </a:highlight>
              </a:rPr>
              <a:t>ANSWERS</a:t>
            </a:r>
          </a:p>
        </p:txBody>
      </p:sp>
    </p:spTree>
    <p:extLst>
      <p:ext uri="{BB962C8B-B14F-4D97-AF65-F5344CB8AC3E}">
        <p14:creationId xmlns:p14="http://schemas.microsoft.com/office/powerpoint/2010/main" val="8729087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152DA9-079F-BFA6-FFBE-BAF281BD8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5" y="1375360"/>
            <a:ext cx="8667750" cy="35252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10B666-B186-37C3-2CE5-627A05E049EA}"/>
              </a:ext>
            </a:extLst>
          </p:cNvPr>
          <p:cNvSpPr txBox="1"/>
          <p:nvPr/>
        </p:nvSpPr>
        <p:spPr>
          <a:xfrm>
            <a:off x="121920" y="507692"/>
            <a:ext cx="109270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Task a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Read the words and definitions, then match the words with the pictures.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C169A6-1474-24A0-671E-08374F2578CA}"/>
              </a:ext>
            </a:extLst>
          </p:cNvPr>
          <p:cNvSpPr txBox="1"/>
          <p:nvPr/>
        </p:nvSpPr>
        <p:spPr>
          <a:xfrm>
            <a:off x="2836947" y="4141429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cottage 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74EB59-4BC9-B2E7-A3E8-FB6ECFBC753F}"/>
              </a:ext>
            </a:extLst>
          </p:cNvPr>
          <p:cNvSpPr txBox="1"/>
          <p:nvPr/>
        </p:nvSpPr>
        <p:spPr>
          <a:xfrm>
            <a:off x="7808997" y="4141429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niece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4D6BD6-DD41-D2FD-64E7-9D009AB721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" t="56162" r="108"/>
          <a:stretch/>
        </p:blipFill>
        <p:spPr>
          <a:xfrm>
            <a:off x="1869550" y="4900644"/>
            <a:ext cx="8495140" cy="13096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8B43B8-7543-9B23-FB2C-96E6429BBA59}"/>
              </a:ext>
            </a:extLst>
          </p:cNvPr>
          <p:cNvSpPr txBox="1"/>
          <p:nvPr/>
        </p:nvSpPr>
        <p:spPr>
          <a:xfrm>
            <a:off x="4811775" y="1025799"/>
            <a:ext cx="2050690" cy="646331"/>
          </a:xfrm>
          <a:prstGeom prst="rect">
            <a:avLst/>
          </a:prstGeom>
          <a:solidFill>
            <a:srgbClr val="F3C1FF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highlight>
                  <a:srgbClr val="F3C1FF"/>
                </a:highlight>
              </a:rPr>
              <a:t>ANSWERS</a:t>
            </a:r>
          </a:p>
        </p:txBody>
      </p:sp>
    </p:spTree>
    <p:extLst>
      <p:ext uri="{BB962C8B-B14F-4D97-AF65-F5344CB8AC3E}">
        <p14:creationId xmlns:p14="http://schemas.microsoft.com/office/powerpoint/2010/main" val="35627692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76D4D4-BFC3-E009-C060-575665337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584910"/>
            <a:ext cx="8477250" cy="33959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10B666-B186-37C3-2CE5-627A05E049EA}"/>
              </a:ext>
            </a:extLst>
          </p:cNvPr>
          <p:cNvSpPr txBox="1"/>
          <p:nvPr/>
        </p:nvSpPr>
        <p:spPr>
          <a:xfrm>
            <a:off x="121920" y="507692"/>
            <a:ext cx="109270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Task a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Read the words and definitions, then match the words with the pictures.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C169A6-1474-24A0-671E-08374F2578CA}"/>
              </a:ext>
            </a:extLst>
          </p:cNvPr>
          <p:cNvSpPr txBox="1"/>
          <p:nvPr/>
        </p:nvSpPr>
        <p:spPr>
          <a:xfrm>
            <a:off x="2436897" y="4258820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bake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CACBE5-70A1-4D22-51F4-1CADA5E83EF3}"/>
              </a:ext>
            </a:extLst>
          </p:cNvPr>
          <p:cNvSpPr txBox="1"/>
          <p:nvPr/>
        </p:nvSpPr>
        <p:spPr>
          <a:xfrm>
            <a:off x="7268552" y="4258820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sketch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3FF5C8-69AA-78BE-1941-5FD49C997F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" b="53912"/>
          <a:stretch/>
        </p:blipFill>
        <p:spPr>
          <a:xfrm>
            <a:off x="1293451" y="4909498"/>
            <a:ext cx="9412649" cy="11747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41FACB-78AE-E0F3-DC39-AEA7A44C4C95}"/>
              </a:ext>
            </a:extLst>
          </p:cNvPr>
          <p:cNvSpPr txBox="1"/>
          <p:nvPr/>
        </p:nvSpPr>
        <p:spPr>
          <a:xfrm>
            <a:off x="4045310" y="1167099"/>
            <a:ext cx="2050690" cy="646331"/>
          </a:xfrm>
          <a:prstGeom prst="rect">
            <a:avLst/>
          </a:prstGeom>
          <a:solidFill>
            <a:srgbClr val="F3C1FF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highlight>
                  <a:srgbClr val="F3C1FF"/>
                </a:highlight>
              </a:rPr>
              <a:t>ANSWERS</a:t>
            </a:r>
          </a:p>
        </p:txBody>
      </p:sp>
    </p:spTree>
    <p:extLst>
      <p:ext uri="{BB962C8B-B14F-4D97-AF65-F5344CB8AC3E}">
        <p14:creationId xmlns:p14="http://schemas.microsoft.com/office/powerpoint/2010/main" val="1180554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8EE14D-8BFD-F676-D4D8-9453272260A4}"/>
              </a:ext>
            </a:extLst>
          </p:cNvPr>
          <p:cNvSpPr txBox="1"/>
          <p:nvPr/>
        </p:nvSpPr>
        <p:spPr>
          <a:xfrm>
            <a:off x="121920" y="507692"/>
            <a:ext cx="67741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Task a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Listen and repeat.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CD1 TRACK 19">
            <a:hlinkClick r:id="" action="ppaction://media"/>
            <a:extLst>
              <a:ext uri="{FF2B5EF4-FFF2-40B4-BE49-F238E27FC236}">
                <a16:creationId xmlns:a16="http://schemas.microsoft.com/office/drawing/2014/main" id="{6E9766FF-33AA-62E1-B4AA-D7157EC502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3300" y="398576"/>
            <a:ext cx="8128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C8D778-4D5C-0DBF-56E3-6A645A26D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319" y="480255"/>
            <a:ext cx="812800" cy="6396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90FDFF-8BF3-45E6-B37F-E7A5C901F9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8950"/>
            <a:ext cx="11997464" cy="45699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5E79DC-4E02-46D7-6A69-607E66BA9241}"/>
              </a:ext>
            </a:extLst>
          </p:cNvPr>
          <p:cNvSpPr txBox="1"/>
          <p:nvPr/>
        </p:nvSpPr>
        <p:spPr>
          <a:xfrm>
            <a:off x="3827992" y="3136612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clay pot 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9944FD-FA42-89D1-8E65-4FB053E87A9F}"/>
              </a:ext>
            </a:extLst>
          </p:cNvPr>
          <p:cNvSpPr txBox="1"/>
          <p:nvPr/>
        </p:nvSpPr>
        <p:spPr>
          <a:xfrm>
            <a:off x="7024358" y="3136610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stall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CD9849-EA29-4F5D-992C-89AF0DEA381F}"/>
              </a:ext>
            </a:extLst>
          </p:cNvPr>
          <p:cNvSpPr txBox="1"/>
          <p:nvPr/>
        </p:nvSpPr>
        <p:spPr>
          <a:xfrm>
            <a:off x="10142537" y="3136611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nephew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A5BB48-9A19-9CF7-25D7-A2FA2DC86ADC}"/>
              </a:ext>
            </a:extLst>
          </p:cNvPr>
          <p:cNvSpPr txBox="1"/>
          <p:nvPr/>
        </p:nvSpPr>
        <p:spPr>
          <a:xfrm>
            <a:off x="722397" y="5312845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cottage 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3A2B28-69E3-A18B-A29E-C7193FE0F5EF}"/>
              </a:ext>
            </a:extLst>
          </p:cNvPr>
          <p:cNvSpPr txBox="1"/>
          <p:nvPr/>
        </p:nvSpPr>
        <p:spPr>
          <a:xfrm>
            <a:off x="4003147" y="5312844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niece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A3D5BC-C87D-EB47-9E91-03CC1439DD2B}"/>
              </a:ext>
            </a:extLst>
          </p:cNvPr>
          <p:cNvSpPr txBox="1"/>
          <p:nvPr/>
        </p:nvSpPr>
        <p:spPr>
          <a:xfrm>
            <a:off x="7072841" y="5338192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bake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C13754-EDE6-7FA9-DEB3-591E39373A04}"/>
              </a:ext>
            </a:extLst>
          </p:cNvPr>
          <p:cNvSpPr txBox="1"/>
          <p:nvPr/>
        </p:nvSpPr>
        <p:spPr>
          <a:xfrm>
            <a:off x="10142536" y="5323514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sketch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532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CF3C2DF-6407-F307-B6BA-16FD012880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2091661"/>
              </p:ext>
            </p:extLst>
          </p:nvPr>
        </p:nvGraphicFramePr>
        <p:xfrm>
          <a:off x="353200" y="1256581"/>
          <a:ext cx="11698593" cy="3151029"/>
        </p:xfrm>
        <a:graphic>
          <a:graphicData uri="http://schemas.openxmlformats.org/drawingml/2006/table">
            <a:tbl>
              <a:tblPr/>
              <a:tblGrid>
                <a:gridCol w="1201280">
                  <a:extLst>
                    <a:ext uri="{9D8B030D-6E8A-4147-A177-3AD203B41FA5}">
                      <a16:colId xmlns:a16="http://schemas.microsoft.com/office/drawing/2014/main" val="4051411870"/>
                    </a:ext>
                  </a:extLst>
                </a:gridCol>
                <a:gridCol w="513806">
                  <a:extLst>
                    <a:ext uri="{9D8B030D-6E8A-4147-A177-3AD203B41FA5}">
                      <a16:colId xmlns:a16="http://schemas.microsoft.com/office/drawing/2014/main" val="1484458036"/>
                    </a:ext>
                  </a:extLst>
                </a:gridCol>
                <a:gridCol w="2446564">
                  <a:extLst>
                    <a:ext uri="{9D8B030D-6E8A-4147-A177-3AD203B41FA5}">
                      <a16:colId xmlns:a16="http://schemas.microsoft.com/office/drawing/2014/main" val="724751938"/>
                    </a:ext>
                  </a:extLst>
                </a:gridCol>
                <a:gridCol w="1642110">
                  <a:extLst>
                    <a:ext uri="{9D8B030D-6E8A-4147-A177-3AD203B41FA5}">
                      <a16:colId xmlns:a16="http://schemas.microsoft.com/office/drawing/2014/main" val="2094685745"/>
                    </a:ext>
                  </a:extLst>
                </a:gridCol>
                <a:gridCol w="2182368">
                  <a:extLst>
                    <a:ext uri="{9D8B030D-6E8A-4147-A177-3AD203B41FA5}">
                      <a16:colId xmlns:a16="http://schemas.microsoft.com/office/drawing/2014/main" val="1205223617"/>
                    </a:ext>
                  </a:extLst>
                </a:gridCol>
                <a:gridCol w="3712465">
                  <a:extLst>
                    <a:ext uri="{9D8B030D-6E8A-4147-A177-3AD203B41FA5}">
                      <a16:colId xmlns:a16="http://schemas.microsoft.com/office/drawing/2014/main" val="2335936784"/>
                    </a:ext>
                  </a:extLst>
                </a:gridCol>
              </a:tblGrid>
              <a:tr h="652701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1E4FA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tuk</a:t>
                      </a:r>
                      <a:r>
                        <a:rPr lang="en-US" sz="3200" b="1" dirty="0">
                          <a:solidFill>
                            <a:srgbClr val="1E4FA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1E4FA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tuk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1E4FA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(n) 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tʊk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tʊk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xe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lam</a:t>
                      </a: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575929"/>
                  </a:ext>
                </a:extLst>
              </a:tr>
              <a:tr h="652701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1E4FA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clay pot </a:t>
                      </a: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1E4FA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 </a:t>
                      </a:r>
                      <a:r>
                        <a:rPr lang="en-US" sz="3200" dirty="0" err="1">
                          <a:solidFill>
                            <a:srgbClr val="1E4FA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phr</a:t>
                      </a:r>
                      <a:r>
                        <a:rPr lang="en-US" sz="3200" dirty="0">
                          <a:solidFill>
                            <a:srgbClr val="1E4FA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kleɪ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pɑːt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nồi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đất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4183785"/>
                  </a:ext>
                </a:extLst>
              </a:tr>
              <a:tr h="797745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1E4FA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stall 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1E4FA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(n) 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stɑːl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quầy hàng</a:t>
                      </a: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233701"/>
                  </a:ext>
                </a:extLst>
              </a:tr>
              <a:tr h="797745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1E4FA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nephew</a:t>
                      </a: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1E4FA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(n) 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nefju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ː/</a:t>
                      </a: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cháu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(con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anh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chị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14766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C8A109D-C0EE-ED52-2B50-A43E04761B71}"/>
              </a:ext>
            </a:extLst>
          </p:cNvPr>
          <p:cNvSpPr txBox="1"/>
          <p:nvPr/>
        </p:nvSpPr>
        <p:spPr>
          <a:xfrm>
            <a:off x="609232" y="520769"/>
            <a:ext cx="1069275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i="1" dirty="0">
                <a:solidFill>
                  <a:srgbClr val="0070C0"/>
                </a:solidFill>
              </a:rPr>
              <a:t>Listen and repeat. </a:t>
            </a:r>
            <a:r>
              <a:rPr lang="en-US" sz="2900" b="1" i="1" dirty="0">
                <a:solidFill>
                  <a:srgbClr val="0070C0"/>
                </a:solidFill>
              </a:rPr>
              <a:t>Click each phrase to hear the sound.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0D9278-F25E-6511-5755-EC60ECCF8008}"/>
              </a:ext>
            </a:extLst>
          </p:cNvPr>
          <p:cNvSpPr/>
          <p:nvPr/>
        </p:nvSpPr>
        <p:spPr>
          <a:xfrm>
            <a:off x="2289522" y="3400274"/>
            <a:ext cx="38985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>
                <a:solidFill>
                  <a:srgbClr val="FF0000"/>
                </a:solidFill>
                <a:sym typeface="Wingdings" panose="05000000000000000000" pitchFamily="2" charset="2"/>
              </a:rPr>
              <a:t></a:t>
            </a:r>
            <a:endParaRPr lang="en-US" sz="3500" dirty="0">
              <a:solidFill>
                <a:srgbClr val="FF0000"/>
              </a:solidFill>
            </a:endParaRPr>
          </a:p>
        </p:txBody>
      </p:sp>
      <p:pic>
        <p:nvPicPr>
          <p:cNvPr id="13" name="tuk-tuk">
            <a:hlinkClick r:id="" action="ppaction://media"/>
            <a:extLst>
              <a:ext uri="{FF2B5EF4-FFF2-40B4-BE49-F238E27FC236}">
                <a16:creationId xmlns:a16="http://schemas.microsoft.com/office/drawing/2014/main" id="{73495A0B-C69E-311F-0170-52B38E9CE5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1432" y="1256581"/>
            <a:ext cx="812800" cy="812800"/>
          </a:xfrm>
          <a:prstGeom prst="rect">
            <a:avLst/>
          </a:prstGeom>
        </p:spPr>
      </p:pic>
      <p:pic>
        <p:nvPicPr>
          <p:cNvPr id="14" name="clay pot">
            <a:hlinkClick r:id="" action="ppaction://media"/>
            <a:extLst>
              <a:ext uri="{FF2B5EF4-FFF2-40B4-BE49-F238E27FC236}">
                <a16:creationId xmlns:a16="http://schemas.microsoft.com/office/drawing/2014/main" id="{38B32278-8FDE-E175-DE19-C79FC6D195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1432" y="1861396"/>
            <a:ext cx="812800" cy="812800"/>
          </a:xfrm>
          <a:prstGeom prst="rect">
            <a:avLst/>
          </a:prstGeom>
        </p:spPr>
      </p:pic>
      <p:pic>
        <p:nvPicPr>
          <p:cNvPr id="15" name="stall">
            <a:hlinkClick r:id="" action="ppaction://media"/>
            <a:extLst>
              <a:ext uri="{FF2B5EF4-FFF2-40B4-BE49-F238E27FC236}">
                <a16:creationId xmlns:a16="http://schemas.microsoft.com/office/drawing/2014/main" id="{000AC68A-9C98-ED3F-FF3F-665EEC5F7E2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8561" y="2606984"/>
            <a:ext cx="812800" cy="812800"/>
          </a:xfrm>
          <a:prstGeom prst="rect">
            <a:avLst/>
          </a:prstGeom>
        </p:spPr>
      </p:pic>
      <p:pic>
        <p:nvPicPr>
          <p:cNvPr id="16" name="nephew">
            <a:hlinkClick r:id="" action="ppaction://media"/>
            <a:extLst>
              <a:ext uri="{FF2B5EF4-FFF2-40B4-BE49-F238E27FC236}">
                <a16:creationId xmlns:a16="http://schemas.microsoft.com/office/drawing/2014/main" id="{91AE653C-A8B0-E561-D9CB-BFD495A2E82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0761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9545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CF3C2DF-6407-F307-B6BA-16FD012880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348365"/>
              </p:ext>
            </p:extLst>
          </p:nvPr>
        </p:nvGraphicFramePr>
        <p:xfrm>
          <a:off x="246703" y="1727375"/>
          <a:ext cx="11698593" cy="3691254"/>
        </p:xfrm>
        <a:graphic>
          <a:graphicData uri="http://schemas.openxmlformats.org/drawingml/2006/table">
            <a:tbl>
              <a:tblPr/>
              <a:tblGrid>
                <a:gridCol w="1201280">
                  <a:extLst>
                    <a:ext uri="{9D8B030D-6E8A-4147-A177-3AD203B41FA5}">
                      <a16:colId xmlns:a16="http://schemas.microsoft.com/office/drawing/2014/main" val="4051411870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484458036"/>
                    </a:ext>
                  </a:extLst>
                </a:gridCol>
                <a:gridCol w="2538549">
                  <a:extLst>
                    <a:ext uri="{9D8B030D-6E8A-4147-A177-3AD203B41FA5}">
                      <a16:colId xmlns:a16="http://schemas.microsoft.com/office/drawing/2014/main" val="724751938"/>
                    </a:ext>
                  </a:extLst>
                </a:gridCol>
                <a:gridCol w="772160">
                  <a:extLst>
                    <a:ext uri="{9D8B030D-6E8A-4147-A177-3AD203B41FA5}">
                      <a16:colId xmlns:a16="http://schemas.microsoft.com/office/drawing/2014/main" val="2094685745"/>
                    </a:ext>
                  </a:extLst>
                </a:gridCol>
                <a:gridCol w="2873248">
                  <a:extLst>
                    <a:ext uri="{9D8B030D-6E8A-4147-A177-3AD203B41FA5}">
                      <a16:colId xmlns:a16="http://schemas.microsoft.com/office/drawing/2014/main" val="1205223617"/>
                    </a:ext>
                  </a:extLst>
                </a:gridCol>
                <a:gridCol w="3712465">
                  <a:extLst>
                    <a:ext uri="{9D8B030D-6E8A-4147-A177-3AD203B41FA5}">
                      <a16:colId xmlns:a16="http://schemas.microsoft.com/office/drawing/2014/main" val="2335936784"/>
                    </a:ext>
                  </a:extLst>
                </a:gridCol>
              </a:tblGrid>
              <a:tr h="652701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1E4FA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cottage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1E4FA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(n) 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kɑːtɪdʒ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ngôi nhà nhỏ</a:t>
                      </a:r>
                    </a:p>
                    <a:p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(thường ở vùng quê)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575929"/>
                  </a:ext>
                </a:extLst>
              </a:tr>
              <a:tr h="652701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1E4FA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niece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1E4FA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(n) 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niːs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cháu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gái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(con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anh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chị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4183785"/>
                  </a:ext>
                </a:extLst>
              </a:tr>
              <a:tr h="797745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1E4FA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bake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1E4FA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(v) 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beɪk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nướng</a:t>
                      </a: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233701"/>
                  </a:ext>
                </a:extLst>
              </a:tr>
              <a:tr h="797745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1E4FA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sketch</a:t>
                      </a: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1E4FA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(v) 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sketʃ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vẽ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phác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thảo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522" marR="72522" marT="36261" marB="36261" anchor="ctr">
                    <a:lnL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14766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C8A109D-C0EE-ED52-2B50-A43E04761B71}"/>
              </a:ext>
            </a:extLst>
          </p:cNvPr>
          <p:cNvSpPr txBox="1"/>
          <p:nvPr/>
        </p:nvSpPr>
        <p:spPr>
          <a:xfrm>
            <a:off x="609232" y="520769"/>
            <a:ext cx="1069275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i="1" dirty="0">
                <a:solidFill>
                  <a:srgbClr val="0070C0"/>
                </a:solidFill>
              </a:rPr>
              <a:t>Listen and repeat. </a:t>
            </a:r>
            <a:r>
              <a:rPr lang="en-US" sz="2900" b="1" i="1" dirty="0">
                <a:solidFill>
                  <a:srgbClr val="0070C0"/>
                </a:solidFill>
              </a:rPr>
              <a:t>Click each phrase to hear the sound.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8E36D0-F81E-22B1-68EA-B40014D5B653}"/>
              </a:ext>
            </a:extLst>
          </p:cNvPr>
          <p:cNvSpPr/>
          <p:nvPr/>
        </p:nvSpPr>
        <p:spPr>
          <a:xfrm>
            <a:off x="2219421" y="1759300"/>
            <a:ext cx="38985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>
                <a:solidFill>
                  <a:srgbClr val="FF0000"/>
                </a:solidFill>
                <a:sym typeface="Wingdings" panose="05000000000000000000" pitchFamily="2" charset="2"/>
              </a:rPr>
              <a:t></a:t>
            </a:r>
            <a:endParaRPr lang="en-US" sz="3500" dirty="0">
              <a:solidFill>
                <a:srgbClr val="FF0000"/>
              </a:solidFill>
            </a:endParaRPr>
          </a:p>
        </p:txBody>
      </p:sp>
      <p:pic>
        <p:nvPicPr>
          <p:cNvPr id="14" name="cottage">
            <a:hlinkClick r:id="" action="ppaction://media"/>
            <a:extLst>
              <a:ext uri="{FF2B5EF4-FFF2-40B4-BE49-F238E27FC236}">
                <a16:creationId xmlns:a16="http://schemas.microsoft.com/office/drawing/2014/main" id="{C6125CC2-0B91-B9FF-ADFE-0BBE127FD1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6703" y="1841919"/>
            <a:ext cx="812800" cy="812800"/>
          </a:xfrm>
          <a:prstGeom prst="rect">
            <a:avLst/>
          </a:prstGeom>
        </p:spPr>
      </p:pic>
      <p:pic>
        <p:nvPicPr>
          <p:cNvPr id="15" name="niece">
            <a:hlinkClick r:id="" action="ppaction://media"/>
            <a:extLst>
              <a:ext uri="{FF2B5EF4-FFF2-40B4-BE49-F238E27FC236}">
                <a16:creationId xmlns:a16="http://schemas.microsoft.com/office/drawing/2014/main" id="{291A728F-758A-C790-F307-5B958EE33D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6703" y="2839372"/>
            <a:ext cx="812800" cy="812800"/>
          </a:xfrm>
          <a:prstGeom prst="rect">
            <a:avLst/>
          </a:prstGeom>
        </p:spPr>
      </p:pic>
      <p:pic>
        <p:nvPicPr>
          <p:cNvPr id="16" name="bake">
            <a:hlinkClick r:id="" action="ppaction://media"/>
            <a:extLst>
              <a:ext uri="{FF2B5EF4-FFF2-40B4-BE49-F238E27FC236}">
                <a16:creationId xmlns:a16="http://schemas.microsoft.com/office/drawing/2014/main" id="{4535CB3B-A7E3-4B74-04D4-876E5A25860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6703" y="3805144"/>
            <a:ext cx="812800" cy="812800"/>
          </a:xfrm>
          <a:prstGeom prst="rect">
            <a:avLst/>
          </a:prstGeom>
        </p:spPr>
      </p:pic>
      <p:pic>
        <p:nvPicPr>
          <p:cNvPr id="17" name="sketch">
            <a:hlinkClick r:id="" action="ppaction://media"/>
            <a:extLst>
              <a:ext uri="{FF2B5EF4-FFF2-40B4-BE49-F238E27FC236}">
                <a16:creationId xmlns:a16="http://schemas.microsoft.com/office/drawing/2014/main" id="{C3A452A2-B5AE-C087-E516-AD1B9F56F4D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6703" y="461188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302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793022" y="1566571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796130" y="2577385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799239" y="4483952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811682" y="5550753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789906" y="3541555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799239" y="579079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14183229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6D03F8-6FB0-874F-22E0-A376EFB1C080}"/>
              </a:ext>
            </a:extLst>
          </p:cNvPr>
          <p:cNvSpPr txBox="1"/>
          <p:nvPr/>
        </p:nvSpPr>
        <p:spPr>
          <a:xfrm>
            <a:off x="0" y="534549"/>
            <a:ext cx="120700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b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. </a:t>
            </a:r>
            <a:r>
              <a:rPr lang="en-US" sz="3600" b="0" i="0" dirty="0">
                <a:solidFill>
                  <a:srgbClr val="0070C0"/>
                </a:solidFill>
                <a:effectLst/>
              </a:rPr>
              <a:t>In pairs: Use the new words to talk about things your parents and grandparents like doing.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2" name="Picture 1" descr="Young school girl explaining">
            <a:extLst>
              <a:ext uri="{FF2B5EF4-FFF2-40B4-BE49-F238E27FC236}">
                <a16:creationId xmlns:a16="http://schemas.microsoft.com/office/drawing/2014/main" id="{8A82E359-4B94-22FD-CA70-4B60559E6F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0453036" y="3503515"/>
            <a:ext cx="1720426" cy="2819936"/>
          </a:xfrm>
          <a:prstGeom prst="rect">
            <a:avLst/>
          </a:prstGeom>
        </p:spPr>
      </p:pic>
      <p:pic>
        <p:nvPicPr>
          <p:cNvPr id="4" name="Picture 3" descr="Young boy explaining">
            <a:extLst>
              <a:ext uri="{FF2B5EF4-FFF2-40B4-BE49-F238E27FC236}">
                <a16:creationId xmlns:a16="http://schemas.microsoft.com/office/drawing/2014/main" id="{F6415ECC-2821-BCB4-C6E8-2BCE1F234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262" b="48436"/>
          <a:stretch/>
        </p:blipFill>
        <p:spPr>
          <a:xfrm>
            <a:off x="419018" y="2948244"/>
            <a:ext cx="2607385" cy="33982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CB6967-5030-F257-B4F1-4B7C7E8F0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806" y="1956319"/>
            <a:ext cx="3831234" cy="16890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3A2902-E7F9-29EB-FECB-D8B5D9E57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160" y="4252040"/>
            <a:ext cx="4710876" cy="166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25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05456C-C262-496A-B70F-73996CFDAD4C}"/>
              </a:ext>
            </a:extLst>
          </p:cNvPr>
          <p:cNvSpPr txBox="1"/>
          <p:nvPr/>
        </p:nvSpPr>
        <p:spPr>
          <a:xfrm>
            <a:off x="8595460" y="665836"/>
            <a:ext cx="3192092" cy="584775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Suggested answer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9590DF-9ACC-4C76-3118-586DA556D9A3}"/>
              </a:ext>
            </a:extLst>
          </p:cNvPr>
          <p:cNvSpPr txBox="1"/>
          <p:nvPr/>
        </p:nvSpPr>
        <p:spPr>
          <a:xfrm>
            <a:off x="248652" y="5039961"/>
            <a:ext cx="11538899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buFont typeface="+mj-lt"/>
              <a:buAutoNum type="arabicPeriod"/>
            </a:pPr>
            <a:r>
              <a:rPr lang="en-US" sz="36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visiting my family in Thailand, my parents love to take a </a:t>
            </a:r>
            <a:r>
              <a:rPr lang="en-US" sz="3600" b="1" dirty="0">
                <a:solidFill>
                  <a:srgbClr val="0D0D0D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tuk-tuk</a:t>
            </a:r>
            <a:r>
              <a:rPr lang="en-US" sz="36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explore the bustling city streets.</a:t>
            </a:r>
            <a:endParaRPr lang="en-US" sz="3600" b="0" i="0" dirty="0">
              <a:solidFill>
                <a:srgbClr val="0D0D0D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6" name="Picture 2" descr="Du lịch Campuchia: Những phương tiện đi lại vừa tiện vừa rẻ">
            <a:extLst>
              <a:ext uri="{FF2B5EF4-FFF2-40B4-BE49-F238E27FC236}">
                <a16:creationId xmlns:a16="http://schemas.microsoft.com/office/drawing/2014/main" id="{6374E76C-7322-7F31-0D40-E9FB19B30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406938"/>
            <a:ext cx="6976745" cy="465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0538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05456C-C262-496A-B70F-73996CFDAD4C}"/>
              </a:ext>
            </a:extLst>
          </p:cNvPr>
          <p:cNvSpPr txBox="1"/>
          <p:nvPr/>
        </p:nvSpPr>
        <p:spPr>
          <a:xfrm>
            <a:off x="8595460" y="665836"/>
            <a:ext cx="3192092" cy="584775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Suggested answer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9590DF-9ACC-4C76-3118-586DA556D9A3}"/>
              </a:ext>
            </a:extLst>
          </p:cNvPr>
          <p:cNvSpPr txBox="1"/>
          <p:nvPr/>
        </p:nvSpPr>
        <p:spPr>
          <a:xfrm>
            <a:off x="1144203" y="5545833"/>
            <a:ext cx="990359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2.My grandma loves cooking in her </a:t>
            </a:r>
            <a:r>
              <a:rPr lang="en-US" sz="3600" b="1" dirty="0">
                <a:solidFill>
                  <a:srgbClr val="0D0D0D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clay pots</a:t>
            </a:r>
            <a:r>
              <a:rPr lang="en-US" sz="36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b="0" i="0" dirty="0">
              <a:solidFill>
                <a:srgbClr val="0D0D0D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AA28DC0-3B99-6F76-2E1B-79ECDD8C6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665836"/>
            <a:ext cx="7333538" cy="432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6886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05456C-C262-496A-B70F-73996CFDAD4C}"/>
              </a:ext>
            </a:extLst>
          </p:cNvPr>
          <p:cNvSpPr txBox="1"/>
          <p:nvPr/>
        </p:nvSpPr>
        <p:spPr>
          <a:xfrm>
            <a:off x="8595460" y="665836"/>
            <a:ext cx="3192092" cy="584775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Suggested answer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9590DF-9ACC-4C76-3118-586DA556D9A3}"/>
              </a:ext>
            </a:extLst>
          </p:cNvPr>
          <p:cNvSpPr txBox="1"/>
          <p:nvPr/>
        </p:nvSpPr>
        <p:spPr>
          <a:xfrm>
            <a:off x="657726" y="5180073"/>
            <a:ext cx="10876548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	My grandparents like buying food from a woman's </a:t>
            </a:r>
            <a:r>
              <a:rPr lang="en-US" sz="3600" b="1" dirty="0">
                <a:solidFill>
                  <a:srgbClr val="0D0D0D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stall</a:t>
            </a:r>
            <a:r>
              <a:rPr lang="en-US" sz="36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near their house.</a:t>
            </a:r>
            <a:endParaRPr lang="en-US" sz="3600" b="0" i="0" dirty="0">
              <a:solidFill>
                <a:srgbClr val="0D0D0D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194" name="Picture 2" descr="Full frame of market stall for sale">
            <a:extLst>
              <a:ext uri="{FF2B5EF4-FFF2-40B4-BE49-F238E27FC236}">
                <a16:creationId xmlns:a16="http://schemas.microsoft.com/office/drawing/2014/main" id="{E4719CAF-EB2E-9D0C-1C1B-14C7E02E6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840" y="552152"/>
            <a:ext cx="4602480" cy="460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779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05456C-C262-496A-B70F-73996CFDAD4C}"/>
              </a:ext>
            </a:extLst>
          </p:cNvPr>
          <p:cNvSpPr txBox="1"/>
          <p:nvPr/>
        </p:nvSpPr>
        <p:spPr>
          <a:xfrm>
            <a:off x="8572499" y="691256"/>
            <a:ext cx="3498313" cy="584775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Suggested  answer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9590DF-9ACC-4C76-3118-586DA556D9A3}"/>
              </a:ext>
            </a:extLst>
          </p:cNvPr>
          <p:cNvSpPr txBox="1"/>
          <p:nvPr/>
        </p:nvSpPr>
        <p:spPr>
          <a:xfrm>
            <a:off x="657726" y="5520413"/>
            <a:ext cx="1087654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	My grandmother likes to read books to my </a:t>
            </a:r>
            <a:r>
              <a:rPr lang="en-US" sz="3600" b="1" dirty="0">
                <a:solidFill>
                  <a:srgbClr val="0D0D0D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nephew</a:t>
            </a:r>
            <a:r>
              <a:rPr lang="en-US" sz="36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b="1" i="0" dirty="0">
              <a:solidFill>
                <a:srgbClr val="0D0D0D"/>
              </a:solidFill>
              <a:effectLst/>
              <a:highlight>
                <a:srgbClr val="00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220" name="Picture 4" descr="Cute granny reading book to little granddaughter holding toy sitting on floor in playroom">
            <a:extLst>
              <a:ext uri="{FF2B5EF4-FFF2-40B4-BE49-F238E27FC236}">
                <a16:creationId xmlns:a16="http://schemas.microsoft.com/office/drawing/2014/main" id="{7D964205-7BB8-9B60-D8AD-D25AF9F04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220" y="691256"/>
            <a:ext cx="6680200" cy="471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995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05456C-C262-496A-B70F-73996CFDAD4C}"/>
              </a:ext>
            </a:extLst>
          </p:cNvPr>
          <p:cNvSpPr txBox="1"/>
          <p:nvPr/>
        </p:nvSpPr>
        <p:spPr>
          <a:xfrm>
            <a:off x="8595460" y="665836"/>
            <a:ext cx="3192092" cy="584775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Suggested answer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9590DF-9ACC-4C76-3118-586DA556D9A3}"/>
              </a:ext>
            </a:extLst>
          </p:cNvPr>
          <p:cNvSpPr txBox="1"/>
          <p:nvPr/>
        </p:nvSpPr>
        <p:spPr>
          <a:xfrm>
            <a:off x="657726" y="4991835"/>
            <a:ext cx="10876548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	My parents love to rent a cozy </a:t>
            </a:r>
            <a:r>
              <a:rPr lang="en-US" sz="3600" b="1" dirty="0">
                <a:solidFill>
                  <a:srgbClr val="0D0D0D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cottage</a:t>
            </a:r>
            <a:r>
              <a:rPr lang="en-US" sz="36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a peaceful getaway.</a:t>
            </a:r>
            <a:endParaRPr lang="en-US" sz="3600" b="1" i="0" dirty="0">
              <a:solidFill>
                <a:srgbClr val="0D0D0D"/>
              </a:solidFill>
              <a:effectLst/>
              <a:highlight>
                <a:srgbClr val="00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42" name="Picture 2" descr="Swiss Cottage in Shrivenham.">
            <a:extLst>
              <a:ext uri="{FF2B5EF4-FFF2-40B4-BE49-F238E27FC236}">
                <a16:creationId xmlns:a16="http://schemas.microsoft.com/office/drawing/2014/main" id="{AE21FC27-E539-30E6-0A2F-365CAD0BF1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3" b="8809"/>
          <a:stretch/>
        </p:blipFill>
        <p:spPr bwMode="auto">
          <a:xfrm>
            <a:off x="1022985" y="454699"/>
            <a:ext cx="6978015" cy="434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8412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05456C-C262-496A-B70F-73996CFDAD4C}"/>
              </a:ext>
            </a:extLst>
          </p:cNvPr>
          <p:cNvSpPr txBox="1"/>
          <p:nvPr/>
        </p:nvSpPr>
        <p:spPr>
          <a:xfrm>
            <a:off x="9509860" y="665836"/>
            <a:ext cx="1984198" cy="1077218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Suggested </a:t>
            </a:r>
          </a:p>
          <a:p>
            <a:r>
              <a:rPr lang="en-US" sz="3200" dirty="0">
                <a:solidFill>
                  <a:srgbClr val="C00000"/>
                </a:solidFill>
              </a:rPr>
              <a:t>answer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9590DF-9ACC-4C76-3118-586DA556D9A3}"/>
              </a:ext>
            </a:extLst>
          </p:cNvPr>
          <p:cNvSpPr txBox="1"/>
          <p:nvPr/>
        </p:nvSpPr>
        <p:spPr>
          <a:xfrm>
            <a:off x="529389" y="5545833"/>
            <a:ext cx="1059581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	My father loves to go fishing with my </a:t>
            </a:r>
            <a:r>
              <a:rPr lang="en-US" sz="3600" b="1" dirty="0">
                <a:solidFill>
                  <a:srgbClr val="0D0D0D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nephew</a:t>
            </a:r>
            <a:r>
              <a:rPr lang="en-US" sz="36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3600" b="0" i="0" dirty="0">
              <a:solidFill>
                <a:srgbClr val="0D0D0D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266" name="Picture 2" descr="Fishing with grandkid">
            <a:extLst>
              <a:ext uri="{FF2B5EF4-FFF2-40B4-BE49-F238E27FC236}">
                <a16:creationId xmlns:a16="http://schemas.microsoft.com/office/drawing/2014/main" id="{0DB004FC-92D4-667E-43F5-BA86C381A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48" y="434340"/>
            <a:ext cx="8656320" cy="486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5886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05456C-C262-496A-B70F-73996CFDAD4C}"/>
              </a:ext>
            </a:extLst>
          </p:cNvPr>
          <p:cNvSpPr txBox="1"/>
          <p:nvPr/>
        </p:nvSpPr>
        <p:spPr>
          <a:xfrm>
            <a:off x="8595460" y="665836"/>
            <a:ext cx="3192092" cy="584775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Suggested answer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9590DF-9ACC-4C76-3118-586DA556D9A3}"/>
              </a:ext>
            </a:extLst>
          </p:cNvPr>
          <p:cNvSpPr txBox="1"/>
          <p:nvPr/>
        </p:nvSpPr>
        <p:spPr>
          <a:xfrm>
            <a:off x="477253" y="4991835"/>
            <a:ext cx="10876548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	Every Sunday morning, my mom </a:t>
            </a:r>
            <a:r>
              <a:rPr lang="en-US" sz="3600" b="1" dirty="0">
                <a:solidFill>
                  <a:srgbClr val="0D0D0D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bakes</a:t>
            </a:r>
            <a:r>
              <a:rPr lang="en-US" sz="36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homemade bread for the whole family to enjoy.</a:t>
            </a:r>
            <a:endParaRPr lang="en-US" sz="3600" b="0" i="0" dirty="0">
              <a:solidFill>
                <a:srgbClr val="0D0D0D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290" name="Picture 2" descr="Family preparing challah dish for hanukkah">
            <a:extLst>
              <a:ext uri="{FF2B5EF4-FFF2-40B4-BE49-F238E27FC236}">
                <a16:creationId xmlns:a16="http://schemas.microsoft.com/office/drawing/2014/main" id="{F6A8C7D1-58C6-01A4-E2E1-18493083C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588" y="476579"/>
            <a:ext cx="5950632" cy="451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7130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05456C-C262-496A-B70F-73996CFDAD4C}"/>
              </a:ext>
            </a:extLst>
          </p:cNvPr>
          <p:cNvSpPr txBox="1"/>
          <p:nvPr/>
        </p:nvSpPr>
        <p:spPr>
          <a:xfrm>
            <a:off x="8595460" y="665836"/>
            <a:ext cx="3192092" cy="584775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Suggested answer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9590DF-9ACC-4C76-3118-586DA556D9A3}"/>
              </a:ext>
            </a:extLst>
          </p:cNvPr>
          <p:cNvSpPr txBox="1"/>
          <p:nvPr/>
        </p:nvSpPr>
        <p:spPr>
          <a:xfrm>
            <a:off x="657726" y="5545833"/>
            <a:ext cx="1087654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	My mother loves </a:t>
            </a:r>
            <a:r>
              <a:rPr lang="en-US" sz="3600" b="1" u="sng" dirty="0">
                <a:solidFill>
                  <a:srgbClr val="0D0D0D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sketching</a:t>
            </a:r>
            <a:r>
              <a:rPr lang="en-US" sz="36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her garden.</a:t>
            </a:r>
            <a:endParaRPr lang="en-US" sz="3600" b="0" i="0" dirty="0">
              <a:solidFill>
                <a:srgbClr val="0D0D0D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314" name="Picture 2" descr="Female artist painting outdoors">
            <a:extLst>
              <a:ext uri="{FF2B5EF4-FFF2-40B4-BE49-F238E27FC236}">
                <a16:creationId xmlns:a16="http://schemas.microsoft.com/office/drawing/2014/main" id="{8AA1A708-280E-61C2-8820-27DF1BA97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573098"/>
            <a:ext cx="7465065" cy="497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2492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87341-8A44-04DF-B6F1-3D95FD24B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D632AE-0D74-410A-DC27-880E7FABD8BA}"/>
              </a:ext>
            </a:extLst>
          </p:cNvPr>
          <p:cNvSpPr txBox="1"/>
          <p:nvPr/>
        </p:nvSpPr>
        <p:spPr>
          <a:xfrm>
            <a:off x="2050582" y="3565047"/>
            <a:ext cx="9059378" cy="2416624"/>
          </a:xfrm>
          <a:prstGeom prst="rect">
            <a:avLst/>
          </a:prstGeom>
          <a:solidFill>
            <a:schemeClr val="accent6">
              <a:lumMod val="40000"/>
              <a:lumOff val="60000"/>
              <a:alpha val="3015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good, happy memories </a:t>
            </a:r>
          </a:p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nice, but boring memories </a:t>
            </a:r>
          </a:p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3. one happy memory and one sad memory</a:t>
            </a:r>
          </a:p>
          <a:p>
            <a:pPr algn="just">
              <a:lnSpc>
                <a:spcPct val="120000"/>
              </a:lnSpc>
            </a:pPr>
            <a:endParaRPr lang="en-US" sz="3200" b="1" dirty="0">
              <a:solidFill>
                <a:srgbClr val="0432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45FA98-B81F-DA58-9AC3-C2B6DC028F53}"/>
              </a:ext>
            </a:extLst>
          </p:cNvPr>
          <p:cNvSpPr txBox="1"/>
          <p:nvPr/>
        </p:nvSpPr>
        <p:spPr>
          <a:xfrm>
            <a:off x="631954" y="1314001"/>
            <a:ext cx="11192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Task a.</a:t>
            </a:r>
            <a:r>
              <a:rPr lang="en-US" sz="3200" b="1" dirty="0">
                <a:solidFill>
                  <a:srgbClr val="0070C0"/>
                </a:solidFill>
              </a:rPr>
              <a:t> Listen to a grandfather talking to his granddaughter about some memories. How does he feel about them?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7DFBD5-96DE-8AE2-1DD6-4A566FFE66FC}"/>
              </a:ext>
            </a:extLst>
          </p:cNvPr>
          <p:cNvSpPr txBox="1"/>
          <p:nvPr/>
        </p:nvSpPr>
        <p:spPr>
          <a:xfrm>
            <a:off x="3421546" y="2569530"/>
            <a:ext cx="44276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chemeClr val="bg1"/>
                </a:solidFill>
                <a:effectLst/>
                <a:highlight>
                  <a:srgbClr val="009051"/>
                </a:highlight>
              </a:rPr>
              <a:t> </a:t>
            </a:r>
            <a:r>
              <a:rPr lang="en-US" sz="3200" dirty="0">
                <a:solidFill>
                  <a:schemeClr val="bg1"/>
                </a:solidFill>
                <a:highlight>
                  <a:srgbClr val="009051"/>
                </a:highlight>
              </a:rPr>
              <a:t>Underline the key words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75AB1D-03A5-17B7-751B-6D08F50D6E25}"/>
              </a:ext>
            </a:extLst>
          </p:cNvPr>
          <p:cNvCxnSpPr>
            <a:cxnSpLocks/>
          </p:cNvCxnSpPr>
          <p:nvPr/>
        </p:nvCxnSpPr>
        <p:spPr>
          <a:xfrm>
            <a:off x="2521836" y="4156902"/>
            <a:ext cx="20648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AE04AAD-7648-7E5B-83C0-3A9603AB0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64" y="540931"/>
            <a:ext cx="3054182" cy="81514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CD7579E-205B-C1FC-A25D-931DCB5701A2}"/>
              </a:ext>
            </a:extLst>
          </p:cNvPr>
          <p:cNvCxnSpPr>
            <a:cxnSpLocks/>
          </p:cNvCxnSpPr>
          <p:nvPr/>
        </p:nvCxnSpPr>
        <p:spPr>
          <a:xfrm>
            <a:off x="2559936" y="4728402"/>
            <a:ext cx="26089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C15250-33EA-64C5-DBA7-EAA7063762A5}"/>
              </a:ext>
            </a:extLst>
          </p:cNvPr>
          <p:cNvCxnSpPr>
            <a:cxnSpLocks/>
          </p:cNvCxnSpPr>
          <p:nvPr/>
        </p:nvCxnSpPr>
        <p:spPr>
          <a:xfrm>
            <a:off x="2559936" y="5321068"/>
            <a:ext cx="17919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FC3FC40-6AA1-06C7-0E32-F3E2FE55798A}"/>
              </a:ext>
            </a:extLst>
          </p:cNvPr>
          <p:cNvCxnSpPr>
            <a:cxnSpLocks/>
          </p:cNvCxnSpPr>
          <p:nvPr/>
        </p:nvCxnSpPr>
        <p:spPr>
          <a:xfrm>
            <a:off x="6686024" y="5299944"/>
            <a:ext cx="130760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62140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0878" y="525984"/>
            <a:ext cx="5640929" cy="58060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0085" y="536612"/>
            <a:ext cx="5640929" cy="5664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By the end of this lesson, students will be able to…</a:t>
            </a:r>
          </a:p>
          <a:p>
            <a:pPr algn="just">
              <a:lnSpc>
                <a:spcPct val="120000"/>
              </a:lnSpc>
            </a:pPr>
            <a:r>
              <a:rPr lang="en-US" sz="3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learn and </a:t>
            </a:r>
            <a:r>
              <a:rPr lang="en-US" sz="3400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vocabularies related to life in the past. </a:t>
            </a:r>
          </a:p>
          <a:p>
            <a:pPr algn="just">
              <a:lnSpc>
                <a:spcPct val="120000"/>
              </a:lnSpc>
            </a:pPr>
            <a:r>
              <a:rPr lang="en-US" sz="3400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practice listening for gist and details</a:t>
            </a:r>
          </a:p>
          <a:p>
            <a:pPr algn="just">
              <a:lnSpc>
                <a:spcPct val="120000"/>
              </a:lnSpc>
            </a:pPr>
            <a:r>
              <a:rPr lang="en-US" sz="3400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practice functional English and how to show interest. </a:t>
            </a:r>
          </a:p>
          <a:p>
            <a:pPr algn="just">
              <a:spcBef>
                <a:spcPts val="150"/>
              </a:spcBef>
              <a:spcAft>
                <a:spcPts val="150"/>
              </a:spcAft>
            </a:pPr>
            <a:endParaRPr lang="en-US" sz="3400" i="1" dirty="0">
              <a:solidFill>
                <a:srgbClr val="0070C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87341-8A44-04DF-B6F1-3D95FD24B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D632AE-0D74-410A-DC27-880E7FABD8BA}"/>
              </a:ext>
            </a:extLst>
          </p:cNvPr>
          <p:cNvSpPr txBox="1"/>
          <p:nvPr/>
        </p:nvSpPr>
        <p:spPr>
          <a:xfrm>
            <a:off x="2050582" y="3565047"/>
            <a:ext cx="9059378" cy="2416624"/>
          </a:xfrm>
          <a:prstGeom prst="rect">
            <a:avLst/>
          </a:prstGeom>
          <a:solidFill>
            <a:schemeClr val="accent6">
              <a:lumMod val="40000"/>
              <a:lumOff val="60000"/>
              <a:alpha val="3015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good, happy memories </a:t>
            </a:r>
          </a:p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nice, but boring memories </a:t>
            </a:r>
          </a:p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3. one happy memory and one sad memory</a:t>
            </a:r>
          </a:p>
          <a:p>
            <a:pPr algn="just">
              <a:lnSpc>
                <a:spcPct val="120000"/>
              </a:lnSpc>
            </a:pPr>
            <a:endParaRPr lang="en-US" sz="3200" b="1" dirty="0">
              <a:solidFill>
                <a:srgbClr val="0432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45FA98-B81F-DA58-9AC3-C2B6DC028F53}"/>
              </a:ext>
            </a:extLst>
          </p:cNvPr>
          <p:cNvSpPr txBox="1"/>
          <p:nvPr/>
        </p:nvSpPr>
        <p:spPr>
          <a:xfrm>
            <a:off x="631954" y="1314001"/>
            <a:ext cx="11192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Task a.</a:t>
            </a:r>
            <a:r>
              <a:rPr lang="en-US" sz="3200" b="1" dirty="0">
                <a:solidFill>
                  <a:srgbClr val="0070C0"/>
                </a:solidFill>
              </a:rPr>
              <a:t> Listen to a grandfather talking to his granddaughter about some memories. How does he feel about them?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75AB1D-03A5-17B7-751B-6D08F50D6E25}"/>
              </a:ext>
            </a:extLst>
          </p:cNvPr>
          <p:cNvCxnSpPr>
            <a:cxnSpLocks/>
          </p:cNvCxnSpPr>
          <p:nvPr/>
        </p:nvCxnSpPr>
        <p:spPr>
          <a:xfrm>
            <a:off x="2521836" y="4156902"/>
            <a:ext cx="20648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AE04AAD-7648-7E5B-83C0-3A9603AB03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64" y="540931"/>
            <a:ext cx="3054182" cy="81514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CD7579E-205B-C1FC-A25D-931DCB5701A2}"/>
              </a:ext>
            </a:extLst>
          </p:cNvPr>
          <p:cNvCxnSpPr>
            <a:cxnSpLocks/>
          </p:cNvCxnSpPr>
          <p:nvPr/>
        </p:nvCxnSpPr>
        <p:spPr>
          <a:xfrm>
            <a:off x="2559936" y="4728402"/>
            <a:ext cx="26089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C15250-33EA-64C5-DBA7-EAA7063762A5}"/>
              </a:ext>
            </a:extLst>
          </p:cNvPr>
          <p:cNvCxnSpPr>
            <a:cxnSpLocks/>
          </p:cNvCxnSpPr>
          <p:nvPr/>
        </p:nvCxnSpPr>
        <p:spPr>
          <a:xfrm>
            <a:off x="2559936" y="5321068"/>
            <a:ext cx="17919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FC3FC40-6AA1-06C7-0E32-F3E2FE55798A}"/>
              </a:ext>
            </a:extLst>
          </p:cNvPr>
          <p:cNvCxnSpPr>
            <a:cxnSpLocks/>
          </p:cNvCxnSpPr>
          <p:nvPr/>
        </p:nvCxnSpPr>
        <p:spPr>
          <a:xfrm>
            <a:off x="6692751" y="5326852"/>
            <a:ext cx="12561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2DA0C1E-C4A9-EFC6-25B4-B017FB0E88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900" y="1806444"/>
            <a:ext cx="795152" cy="584775"/>
          </a:xfrm>
          <a:prstGeom prst="rect">
            <a:avLst/>
          </a:prstGeom>
        </p:spPr>
      </p:pic>
      <p:pic>
        <p:nvPicPr>
          <p:cNvPr id="4" name="CD1 TRACK 20">
            <a:hlinkClick r:id="" action="ppaction://media"/>
            <a:extLst>
              <a:ext uri="{FF2B5EF4-FFF2-40B4-BE49-F238E27FC236}">
                <a16:creationId xmlns:a16="http://schemas.microsoft.com/office/drawing/2014/main" id="{0C77A1C9-835E-F2E3-7363-5D78C3D20C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47052" y="16924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6358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4" r="8232"/>
          <a:stretch>
            <a:fillRect/>
          </a:stretch>
        </p:blipFill>
        <p:spPr>
          <a:xfrm>
            <a:off x="2218855" y="686050"/>
            <a:ext cx="6988202" cy="55303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70665" y="3961787"/>
            <a:ext cx="41664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While-listening</a:t>
            </a:r>
          </a:p>
        </p:txBody>
      </p:sp>
    </p:spTree>
    <p:extLst>
      <p:ext uri="{BB962C8B-B14F-4D97-AF65-F5344CB8AC3E}">
        <p14:creationId xmlns:p14="http://schemas.microsoft.com/office/powerpoint/2010/main" val="617169170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DB1948-2211-4DF8-8780-49A0E9D8A2BD}"/>
              </a:ext>
            </a:extLst>
          </p:cNvPr>
          <p:cNvSpPr txBox="1"/>
          <p:nvPr/>
        </p:nvSpPr>
        <p:spPr>
          <a:xfrm>
            <a:off x="5408935" y="2166551"/>
            <a:ext cx="6127458" cy="3539430"/>
          </a:xfrm>
          <a:prstGeom prst="rect">
            <a:avLst/>
          </a:prstGeom>
          <a:solidFill>
            <a:srgbClr val="94E4FE">
              <a:alpha val="36471"/>
            </a:srgbClr>
          </a:solidFill>
        </p:spPr>
        <p:txBody>
          <a:bodyPr wrap="square">
            <a:spAutoFit/>
          </a:bodyPr>
          <a:lstStyle/>
          <a:p>
            <a:r>
              <a:rPr lang="en-US" sz="3200" b="1" kern="100" dirty="0">
                <a:solidFill>
                  <a:srgbClr val="0432FF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: Where's this, Grandpa?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M:</a:t>
            </a:r>
            <a:r>
              <a:rPr lang="en-US" sz="3200" kern="100" dirty="0">
                <a:solidFill>
                  <a:srgbClr val="0432FF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That's a beach that your dad and I used to go to in the summer.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: I love the beach. What would you do?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: I'd throw a ball with your dad. </a:t>
            </a:r>
            <a:r>
              <a:rPr lang="en-US" sz="3200" b="1" kern="1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We</a:t>
            </a:r>
            <a:r>
              <a:rPr lang="en-US" sz="3200" kern="1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kern="1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used to have so much fun</a:t>
            </a:r>
            <a:r>
              <a:rPr lang="en-US" sz="3200" kern="1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15537D-16AB-0FA0-496E-94BBB3CBAE7F}"/>
              </a:ext>
            </a:extLst>
          </p:cNvPr>
          <p:cNvSpPr txBox="1"/>
          <p:nvPr/>
        </p:nvSpPr>
        <p:spPr>
          <a:xfrm>
            <a:off x="5153676" y="1520220"/>
            <a:ext cx="205069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ANSWERS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10A258-93BF-EDA5-E3FF-6F7E76C489D2}"/>
              </a:ext>
            </a:extLst>
          </p:cNvPr>
          <p:cNvSpPr txBox="1"/>
          <p:nvPr/>
        </p:nvSpPr>
        <p:spPr>
          <a:xfrm>
            <a:off x="655607" y="1743262"/>
            <a:ext cx="4332029" cy="4189417"/>
          </a:xfrm>
          <a:prstGeom prst="rect">
            <a:avLst/>
          </a:prstGeom>
          <a:solidFill>
            <a:schemeClr val="accent6">
              <a:lumMod val="40000"/>
              <a:lumOff val="60000"/>
              <a:alpha val="3015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good, happy memories </a:t>
            </a:r>
          </a:p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nice, but boring memories </a:t>
            </a:r>
          </a:p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3. one happy memory and one sad memory</a:t>
            </a:r>
          </a:p>
          <a:p>
            <a:pPr algn="just">
              <a:lnSpc>
                <a:spcPct val="120000"/>
              </a:lnSpc>
            </a:pPr>
            <a:endParaRPr lang="en-US" sz="3200" dirty="0">
              <a:solidFill>
                <a:srgbClr val="0432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CFD738-60FD-7051-36AC-302BDE1BDAE6}"/>
              </a:ext>
            </a:extLst>
          </p:cNvPr>
          <p:cNvSpPr txBox="1"/>
          <p:nvPr/>
        </p:nvSpPr>
        <p:spPr>
          <a:xfrm>
            <a:off x="499659" y="470290"/>
            <a:ext cx="11192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Task a.</a:t>
            </a:r>
            <a:r>
              <a:rPr lang="en-US" sz="3200" b="1" dirty="0">
                <a:solidFill>
                  <a:srgbClr val="0070C0"/>
                </a:solidFill>
              </a:rPr>
              <a:t> Listen to a grandfather talking to his granddaughter about some memories. How does he feel about them?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3F64D4-9C60-3D07-0951-0E4336DFCD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605" y="935445"/>
            <a:ext cx="795152" cy="584775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C18CDB-7683-24CA-0F7F-3663D91884FD}"/>
              </a:ext>
            </a:extLst>
          </p:cNvPr>
          <p:cNvSpPr/>
          <p:nvPr/>
        </p:nvSpPr>
        <p:spPr>
          <a:xfrm>
            <a:off x="499659" y="1798680"/>
            <a:ext cx="4487977" cy="107721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3" name="CD1 TRACK 20(00:01:11.789-00:01:24.570)">
            <a:hlinkClick r:id="" action="ppaction://media"/>
            <a:extLst>
              <a:ext uri="{FF2B5EF4-FFF2-40B4-BE49-F238E27FC236}">
                <a16:creationId xmlns:a16="http://schemas.microsoft.com/office/drawing/2014/main" id="{C5EEE35F-0F7A-EC40-4269-087BE713A5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14757" y="93544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8662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Pre-reading </a:t>
            </a:r>
          </a:p>
        </p:txBody>
      </p:sp>
    </p:spTree>
    <p:extLst>
      <p:ext uri="{BB962C8B-B14F-4D97-AF65-F5344CB8AC3E}">
        <p14:creationId xmlns:p14="http://schemas.microsoft.com/office/powerpoint/2010/main" val="2308906019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655607" y="469486"/>
            <a:ext cx="11192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highlight>
                  <a:srgbClr val="00FF00"/>
                </a:highlight>
              </a:rPr>
              <a:t>Task b.</a:t>
            </a:r>
            <a:r>
              <a:rPr lang="en-US" sz="3600" b="1" dirty="0">
                <a:solidFill>
                  <a:srgbClr val="0070C0"/>
                </a:solidFill>
              </a:rPr>
              <a:t> Now, listen and fill in the blanks.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119437-D867-B5A1-D39F-665B1C7C1446}"/>
              </a:ext>
            </a:extLst>
          </p:cNvPr>
          <p:cNvSpPr txBox="1"/>
          <p:nvPr/>
        </p:nvSpPr>
        <p:spPr>
          <a:xfrm>
            <a:off x="655607" y="1669868"/>
            <a:ext cx="10926793" cy="4521815"/>
          </a:xfrm>
          <a:prstGeom prst="rect">
            <a:avLst/>
          </a:prstGeom>
          <a:solidFill>
            <a:schemeClr val="accent6">
              <a:lumMod val="40000"/>
              <a:lumOff val="60000"/>
              <a:alpha val="3015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Grandpa used to visit a cottage in the ____________.</a:t>
            </a:r>
          </a:p>
          <a:p>
            <a:pPr algn="just">
              <a:lnSpc>
                <a:spcPct val="13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Grandpa's wife, children, ____________ and ____________ used to go to the cottage. </a:t>
            </a:r>
          </a:p>
          <a:p>
            <a:pPr algn="just">
              <a:lnSpc>
                <a:spcPct val="13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3. Grandma used to bake ____________</a:t>
            </a:r>
          </a:p>
          <a:p>
            <a:pPr algn="just">
              <a:lnSpc>
                <a:spcPct val="13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4. Grandpa and his parents would look at the ____________ at the market. </a:t>
            </a:r>
          </a:p>
          <a:p>
            <a:pPr algn="just">
              <a:lnSpc>
                <a:spcPct val="13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5. Grandpa would ____________ at the beach.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43CF48-BD0B-6D2B-FE18-2B4F3DEFE81D}"/>
              </a:ext>
            </a:extLst>
          </p:cNvPr>
          <p:cNvSpPr txBox="1"/>
          <p:nvPr/>
        </p:nvSpPr>
        <p:spPr>
          <a:xfrm>
            <a:off x="655608" y="1115817"/>
            <a:ext cx="111926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chemeClr val="bg1"/>
                </a:solidFill>
                <a:effectLst/>
                <a:highlight>
                  <a:srgbClr val="009051"/>
                </a:highlight>
              </a:rPr>
              <a:t> </a:t>
            </a:r>
            <a:r>
              <a:rPr lang="en-US" sz="3200" dirty="0">
                <a:solidFill>
                  <a:schemeClr val="bg1"/>
                </a:solidFill>
                <a:highlight>
                  <a:srgbClr val="009051"/>
                </a:highlight>
              </a:rPr>
              <a:t> Underline the key words and guess the type of missing words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79957E0-82A1-E50E-E921-CD0617F40E07}"/>
              </a:ext>
            </a:extLst>
          </p:cNvPr>
          <p:cNvCxnSpPr>
            <a:cxnSpLocks/>
          </p:cNvCxnSpPr>
          <p:nvPr/>
        </p:nvCxnSpPr>
        <p:spPr>
          <a:xfrm>
            <a:off x="5028403" y="2282808"/>
            <a:ext cx="12493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A58D4E-73B8-1EE8-3778-608D4AA09AB5}"/>
              </a:ext>
            </a:extLst>
          </p:cNvPr>
          <p:cNvCxnSpPr>
            <a:cxnSpLocks/>
          </p:cNvCxnSpPr>
          <p:nvPr/>
        </p:nvCxnSpPr>
        <p:spPr>
          <a:xfrm>
            <a:off x="3075629" y="2918502"/>
            <a:ext cx="222232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9AF7EE-3D9E-D90F-E264-8CCDB1FE567F}"/>
              </a:ext>
            </a:extLst>
          </p:cNvPr>
          <p:cNvCxnSpPr>
            <a:cxnSpLocks/>
          </p:cNvCxnSpPr>
          <p:nvPr/>
        </p:nvCxnSpPr>
        <p:spPr>
          <a:xfrm>
            <a:off x="4084883" y="4178732"/>
            <a:ext cx="81555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DCE514F-3876-8C6F-773F-9162BD89D2AE}"/>
              </a:ext>
            </a:extLst>
          </p:cNvPr>
          <p:cNvCxnSpPr>
            <a:cxnSpLocks/>
          </p:cNvCxnSpPr>
          <p:nvPr/>
        </p:nvCxnSpPr>
        <p:spPr>
          <a:xfrm>
            <a:off x="6599295" y="4814991"/>
            <a:ext cx="117310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1A4BBC5-F095-9690-123D-D4E55FC6CFBF}"/>
              </a:ext>
            </a:extLst>
          </p:cNvPr>
          <p:cNvCxnSpPr>
            <a:cxnSpLocks/>
          </p:cNvCxnSpPr>
          <p:nvPr/>
        </p:nvCxnSpPr>
        <p:spPr>
          <a:xfrm>
            <a:off x="7403124" y="6080914"/>
            <a:ext cx="10374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CF0922A-F2E1-9049-D796-3356686272B1}"/>
              </a:ext>
            </a:extLst>
          </p:cNvPr>
          <p:cNvSpPr txBox="1"/>
          <p:nvPr/>
        </p:nvSpPr>
        <p:spPr>
          <a:xfrm>
            <a:off x="7302848" y="1733203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(season)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DE5526-7EF4-299C-4205-7BAEBF8E9458}"/>
              </a:ext>
            </a:extLst>
          </p:cNvPr>
          <p:cNvSpPr txBox="1"/>
          <p:nvPr/>
        </p:nvSpPr>
        <p:spPr>
          <a:xfrm>
            <a:off x="5523241" y="2378901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(person)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40EDFC-7DA1-80E4-89D6-20D6450654E9}"/>
              </a:ext>
            </a:extLst>
          </p:cNvPr>
          <p:cNvSpPr txBox="1"/>
          <p:nvPr/>
        </p:nvSpPr>
        <p:spPr>
          <a:xfrm>
            <a:off x="8854580" y="2375179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(person)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15D959-E94B-4EBF-4371-100362F4C239}"/>
              </a:ext>
            </a:extLst>
          </p:cNvPr>
          <p:cNvSpPr txBox="1"/>
          <p:nvPr/>
        </p:nvSpPr>
        <p:spPr>
          <a:xfrm>
            <a:off x="4875726" y="3634886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(food)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F60C49-C8EB-3C53-705D-EFCF9E1AE583}"/>
              </a:ext>
            </a:extLst>
          </p:cNvPr>
          <p:cNvSpPr txBox="1"/>
          <p:nvPr/>
        </p:nvSpPr>
        <p:spPr>
          <a:xfrm>
            <a:off x="8569664" y="4265220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(place)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A0C740-0DCF-D81C-A1EF-9021BA15F80D}"/>
              </a:ext>
            </a:extLst>
          </p:cNvPr>
          <p:cNvSpPr txBox="1"/>
          <p:nvPr/>
        </p:nvSpPr>
        <p:spPr>
          <a:xfrm>
            <a:off x="3755985" y="5502487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(Verb bare)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754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655607" y="679765"/>
            <a:ext cx="11192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highlight>
                  <a:srgbClr val="00FF00"/>
                </a:highlight>
              </a:rPr>
              <a:t>Task b.</a:t>
            </a:r>
            <a:r>
              <a:rPr lang="en-US" sz="3600" b="1" dirty="0">
                <a:solidFill>
                  <a:srgbClr val="0070C0"/>
                </a:solidFill>
              </a:rPr>
              <a:t> Now, listen and fill in the blanks.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119437-D867-B5A1-D39F-665B1C7C1446}"/>
              </a:ext>
            </a:extLst>
          </p:cNvPr>
          <p:cNvSpPr txBox="1"/>
          <p:nvPr/>
        </p:nvSpPr>
        <p:spPr>
          <a:xfrm>
            <a:off x="655607" y="1669868"/>
            <a:ext cx="10926793" cy="4521815"/>
          </a:xfrm>
          <a:prstGeom prst="rect">
            <a:avLst/>
          </a:prstGeom>
          <a:solidFill>
            <a:schemeClr val="accent6">
              <a:lumMod val="40000"/>
              <a:lumOff val="60000"/>
              <a:alpha val="3015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Grandpa used to visit a cottage in the ____________.</a:t>
            </a:r>
          </a:p>
          <a:p>
            <a:pPr algn="just">
              <a:lnSpc>
                <a:spcPct val="13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Grandpa's wife, children, ____________ and ____________ used to go to the cottage. </a:t>
            </a:r>
          </a:p>
          <a:p>
            <a:pPr algn="just">
              <a:lnSpc>
                <a:spcPct val="13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3. Grandma used to bake ____________</a:t>
            </a:r>
          </a:p>
          <a:p>
            <a:pPr algn="just">
              <a:lnSpc>
                <a:spcPct val="13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4. Grandpa and his parents would look at the ____________ at the market. </a:t>
            </a:r>
          </a:p>
          <a:p>
            <a:pPr algn="just">
              <a:lnSpc>
                <a:spcPct val="13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5. Grandpa would ____________ at the beach.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79957E0-82A1-E50E-E921-CD0617F40E07}"/>
              </a:ext>
            </a:extLst>
          </p:cNvPr>
          <p:cNvCxnSpPr>
            <a:cxnSpLocks/>
          </p:cNvCxnSpPr>
          <p:nvPr/>
        </p:nvCxnSpPr>
        <p:spPr>
          <a:xfrm>
            <a:off x="5028403" y="2282808"/>
            <a:ext cx="12493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A58D4E-73B8-1EE8-3778-608D4AA09AB5}"/>
              </a:ext>
            </a:extLst>
          </p:cNvPr>
          <p:cNvCxnSpPr>
            <a:cxnSpLocks/>
          </p:cNvCxnSpPr>
          <p:nvPr/>
        </p:nvCxnSpPr>
        <p:spPr>
          <a:xfrm>
            <a:off x="3096051" y="2900917"/>
            <a:ext cx="222232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9AF7EE-3D9E-D90F-E264-8CCDB1FE567F}"/>
              </a:ext>
            </a:extLst>
          </p:cNvPr>
          <p:cNvCxnSpPr>
            <a:cxnSpLocks/>
          </p:cNvCxnSpPr>
          <p:nvPr/>
        </p:nvCxnSpPr>
        <p:spPr>
          <a:xfrm>
            <a:off x="4055387" y="4193480"/>
            <a:ext cx="81555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DCE514F-3876-8C6F-773F-9162BD89D2AE}"/>
              </a:ext>
            </a:extLst>
          </p:cNvPr>
          <p:cNvCxnSpPr>
            <a:cxnSpLocks/>
          </p:cNvCxnSpPr>
          <p:nvPr/>
        </p:nvCxnSpPr>
        <p:spPr>
          <a:xfrm>
            <a:off x="6599295" y="4814991"/>
            <a:ext cx="117310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1A4BBC5-F095-9690-123D-D4E55FC6CFBF}"/>
              </a:ext>
            </a:extLst>
          </p:cNvPr>
          <p:cNvCxnSpPr>
            <a:cxnSpLocks/>
          </p:cNvCxnSpPr>
          <p:nvPr/>
        </p:nvCxnSpPr>
        <p:spPr>
          <a:xfrm>
            <a:off x="7403123" y="6080914"/>
            <a:ext cx="10374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BF8D8EE-EA09-DDDB-3D86-8B7B4BE9BF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955" y="702770"/>
            <a:ext cx="795152" cy="584775"/>
          </a:xfrm>
          <a:prstGeom prst="rect">
            <a:avLst/>
          </a:prstGeom>
        </p:spPr>
      </p:pic>
      <p:pic>
        <p:nvPicPr>
          <p:cNvPr id="4" name="CD1 TRACK 20">
            <a:hlinkClick r:id="" action="ppaction://media"/>
            <a:extLst>
              <a:ext uri="{FF2B5EF4-FFF2-40B4-BE49-F238E27FC236}">
                <a16:creationId xmlns:a16="http://schemas.microsoft.com/office/drawing/2014/main" id="{9FA8A4FA-D788-A142-D390-52A9BADD80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06107" y="5887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5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695080-CDB7-76D7-CC49-4E0BA79585C2}"/>
              </a:ext>
            </a:extLst>
          </p:cNvPr>
          <p:cNvSpPr txBox="1"/>
          <p:nvPr/>
        </p:nvSpPr>
        <p:spPr>
          <a:xfrm>
            <a:off x="530995" y="1488878"/>
            <a:ext cx="5170507" cy="13209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Grandpa used to visit a cottage in the ____________.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9A4D24-1A4E-96E9-A7A8-A685F05FA929}"/>
              </a:ext>
            </a:extLst>
          </p:cNvPr>
          <p:cNvSpPr txBox="1"/>
          <p:nvPr/>
        </p:nvSpPr>
        <p:spPr>
          <a:xfrm>
            <a:off x="9648597" y="565960"/>
            <a:ext cx="205069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ANSWERS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38772A-C491-1938-1AC4-7D9CCC45CB9B}"/>
              </a:ext>
            </a:extLst>
          </p:cNvPr>
          <p:cNvSpPr txBox="1"/>
          <p:nvPr/>
        </p:nvSpPr>
        <p:spPr>
          <a:xfrm>
            <a:off x="6066263" y="1295447"/>
            <a:ext cx="5777341" cy="4031873"/>
          </a:xfrm>
          <a:prstGeom prst="rect">
            <a:avLst/>
          </a:prstGeom>
          <a:solidFill>
            <a:srgbClr val="94E4FE">
              <a:alpha val="36471"/>
            </a:srgbClr>
          </a:solidFill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G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: Grandpa. Come and look at these photos with me. </a:t>
            </a:r>
            <a:endParaRPr lang="en-VN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M:</a:t>
            </a:r>
            <a:r>
              <a:rPr lang="vi-VN" sz="3200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OK, sweetie.</a:t>
            </a:r>
            <a:endParaRPr lang="en-VN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G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: Look at this one.</a:t>
            </a:r>
            <a:endParaRPr lang="en-VN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M:</a:t>
            </a:r>
            <a:r>
              <a:rPr lang="vi-VN" sz="3200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Oh, that's a good photo.</a:t>
            </a:r>
            <a:endParaRPr lang="en-VN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G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: Where were you?</a:t>
            </a:r>
            <a:endParaRPr lang="en-VN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: That's a cottage we used to visit in the </a:t>
            </a:r>
            <a:r>
              <a:rPr lang="vi-VN" sz="3200" b="1" u="sng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spring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r>
              <a:rPr lang="en-VN" sz="3200" dirty="0"/>
              <a:t> </a:t>
            </a:r>
            <a:endParaRPr lang="en-GB" sz="32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B15F35-B07C-3F92-512E-2F604F422536}"/>
              </a:ext>
            </a:extLst>
          </p:cNvPr>
          <p:cNvCxnSpPr>
            <a:cxnSpLocks/>
          </p:cNvCxnSpPr>
          <p:nvPr/>
        </p:nvCxnSpPr>
        <p:spPr>
          <a:xfrm>
            <a:off x="601335" y="2757062"/>
            <a:ext cx="13329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D331F08-E3C0-45C2-1151-07651A4D4504}"/>
              </a:ext>
            </a:extLst>
          </p:cNvPr>
          <p:cNvSpPr txBox="1"/>
          <p:nvPr/>
        </p:nvSpPr>
        <p:spPr>
          <a:xfrm>
            <a:off x="471435" y="517974"/>
            <a:ext cx="773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Task b.</a:t>
            </a:r>
            <a:r>
              <a:rPr lang="en-US" sz="3200" b="1" dirty="0">
                <a:solidFill>
                  <a:srgbClr val="0070C0"/>
                </a:solidFill>
              </a:rPr>
              <a:t> Now, listen and fill in the blanks.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AF47B6-3A14-F7F6-17E1-81D549526A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483" y="485925"/>
            <a:ext cx="795152" cy="5847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408E85-D2F2-EB52-C545-3ADE37E793F6}"/>
              </a:ext>
            </a:extLst>
          </p:cNvPr>
          <p:cNvSpPr txBox="1"/>
          <p:nvPr/>
        </p:nvSpPr>
        <p:spPr>
          <a:xfrm>
            <a:off x="2929508" y="2149347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spring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14" name="CD1 TRACK 20(00:00:07.692-00:00:25.075)">
            <a:hlinkClick r:id="" action="ppaction://media"/>
            <a:extLst>
              <a:ext uri="{FF2B5EF4-FFF2-40B4-BE49-F238E27FC236}">
                <a16:creationId xmlns:a16="http://schemas.microsoft.com/office/drawing/2014/main" id="{1D51EF79-9570-0CC1-6C80-0F42B362C0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42133" y="4826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96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animBg="1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695080-CDB7-76D7-CC49-4E0BA79585C2}"/>
              </a:ext>
            </a:extLst>
          </p:cNvPr>
          <p:cNvSpPr txBox="1"/>
          <p:nvPr/>
        </p:nvSpPr>
        <p:spPr>
          <a:xfrm>
            <a:off x="530995" y="1488878"/>
            <a:ext cx="5170507" cy="26012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Grandpa's wife, children, ____________ and ____________ used to go to the cottage.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9A4D24-1A4E-96E9-A7A8-A685F05FA929}"/>
              </a:ext>
            </a:extLst>
          </p:cNvPr>
          <p:cNvSpPr txBox="1"/>
          <p:nvPr/>
        </p:nvSpPr>
        <p:spPr>
          <a:xfrm>
            <a:off x="9648597" y="565960"/>
            <a:ext cx="205069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ANSWERS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38772A-C491-1938-1AC4-7D9CCC45CB9B}"/>
              </a:ext>
            </a:extLst>
          </p:cNvPr>
          <p:cNvSpPr txBox="1"/>
          <p:nvPr/>
        </p:nvSpPr>
        <p:spPr>
          <a:xfrm>
            <a:off x="6066263" y="1295447"/>
            <a:ext cx="5777341" cy="3046988"/>
          </a:xfrm>
          <a:prstGeom prst="rect">
            <a:avLst/>
          </a:prstGeom>
          <a:solidFill>
            <a:srgbClr val="94E4FE">
              <a:alpha val="36471"/>
            </a:srgbClr>
          </a:solidFill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G:</a:t>
            </a:r>
            <a:r>
              <a:rPr lang="vi-VN" sz="3200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Cool. Who used to go there?</a:t>
            </a:r>
            <a:endParaRPr lang="en-VN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M:</a:t>
            </a:r>
            <a:r>
              <a:rPr lang="vi-VN" sz="3200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We used to go with lots of people. Me, Grandma, your dad, your aunts and uncles, and our </a:t>
            </a:r>
            <a:r>
              <a:rPr lang="vi-VN" sz="3200" b="1" u="sng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nieces</a:t>
            </a:r>
            <a:r>
              <a:rPr lang="vi-VN" sz="32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and </a:t>
            </a:r>
            <a:r>
              <a:rPr lang="en-US" sz="3200" b="1" u="sng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nephews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We'd cook amazing meals there.</a:t>
            </a:r>
            <a:endParaRPr lang="en-VN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B15F35-B07C-3F92-512E-2F604F422536}"/>
              </a:ext>
            </a:extLst>
          </p:cNvPr>
          <p:cNvCxnSpPr>
            <a:cxnSpLocks/>
          </p:cNvCxnSpPr>
          <p:nvPr/>
        </p:nvCxnSpPr>
        <p:spPr>
          <a:xfrm>
            <a:off x="3089498" y="2088847"/>
            <a:ext cx="239690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D331F08-E3C0-45C2-1151-07651A4D4504}"/>
              </a:ext>
            </a:extLst>
          </p:cNvPr>
          <p:cNvSpPr txBox="1"/>
          <p:nvPr/>
        </p:nvSpPr>
        <p:spPr>
          <a:xfrm>
            <a:off x="471435" y="517974"/>
            <a:ext cx="773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Task b.</a:t>
            </a:r>
            <a:r>
              <a:rPr lang="en-US" sz="3200" b="1" dirty="0">
                <a:solidFill>
                  <a:srgbClr val="0070C0"/>
                </a:solidFill>
              </a:rPr>
              <a:t> Now, listen and fill in the blanks.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AF47B6-3A14-F7F6-17E1-81D549526A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483" y="485925"/>
            <a:ext cx="795152" cy="584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E6C41B-C4B1-7AD0-CFD3-21E7085E0A22}"/>
              </a:ext>
            </a:extLst>
          </p:cNvPr>
          <p:cNvSpPr txBox="1"/>
          <p:nvPr/>
        </p:nvSpPr>
        <p:spPr>
          <a:xfrm>
            <a:off x="629695" y="2182585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nieces 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5D47A6-F5B2-E772-0FF9-1DFEC8793FE9}"/>
              </a:ext>
            </a:extLst>
          </p:cNvPr>
          <p:cNvSpPr txBox="1"/>
          <p:nvPr/>
        </p:nvSpPr>
        <p:spPr>
          <a:xfrm>
            <a:off x="602945" y="2797120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nephews 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14" name="CD1 TRACK 20(00:00:24.569-00:00:37.485)(00:00:00.000-00:00:12.662)">
            <a:hlinkClick r:id="" action="ppaction://media"/>
            <a:extLst>
              <a:ext uri="{FF2B5EF4-FFF2-40B4-BE49-F238E27FC236}">
                <a16:creationId xmlns:a16="http://schemas.microsoft.com/office/drawing/2014/main" id="{0ACD8998-6AD9-4E8C-5576-2274968F78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3635" y="4410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894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animBg="1"/>
      <p:bldP spid="7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695080-CDB7-76D7-CC49-4E0BA79585C2}"/>
              </a:ext>
            </a:extLst>
          </p:cNvPr>
          <p:cNvSpPr txBox="1"/>
          <p:nvPr/>
        </p:nvSpPr>
        <p:spPr>
          <a:xfrm>
            <a:off x="530995" y="1647142"/>
            <a:ext cx="5170507" cy="13209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3. Grandma used to bake _______________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9A4D24-1A4E-96E9-A7A8-A685F05FA929}"/>
              </a:ext>
            </a:extLst>
          </p:cNvPr>
          <p:cNvSpPr txBox="1"/>
          <p:nvPr/>
        </p:nvSpPr>
        <p:spPr>
          <a:xfrm>
            <a:off x="9648597" y="565960"/>
            <a:ext cx="205069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ANSWERS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38772A-C491-1938-1AC4-7D9CCC45CB9B}"/>
              </a:ext>
            </a:extLst>
          </p:cNvPr>
          <p:cNvSpPr txBox="1"/>
          <p:nvPr/>
        </p:nvSpPr>
        <p:spPr>
          <a:xfrm>
            <a:off x="6015715" y="1665765"/>
            <a:ext cx="5777341" cy="2062103"/>
          </a:xfrm>
          <a:prstGeom prst="rect">
            <a:avLst/>
          </a:prstGeom>
          <a:solidFill>
            <a:srgbClr val="94E4FE">
              <a:alpha val="36471"/>
            </a:srgbClr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G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: Lucky you! What did you use to cook?</a:t>
            </a:r>
            <a:endParaRPr lang="en-VN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: Grandma often used to bake </a:t>
            </a:r>
            <a:r>
              <a:rPr lang="en-US" sz="3200" b="1" u="sng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fish in a clay pot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en-VN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B15F35-B07C-3F92-512E-2F604F422536}"/>
              </a:ext>
            </a:extLst>
          </p:cNvPr>
          <p:cNvCxnSpPr>
            <a:cxnSpLocks/>
          </p:cNvCxnSpPr>
          <p:nvPr/>
        </p:nvCxnSpPr>
        <p:spPr>
          <a:xfrm>
            <a:off x="4835769" y="2282280"/>
            <a:ext cx="86573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D331F08-E3C0-45C2-1151-07651A4D4504}"/>
              </a:ext>
            </a:extLst>
          </p:cNvPr>
          <p:cNvSpPr txBox="1"/>
          <p:nvPr/>
        </p:nvSpPr>
        <p:spPr>
          <a:xfrm>
            <a:off x="471435" y="517974"/>
            <a:ext cx="773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Task b.</a:t>
            </a:r>
            <a:r>
              <a:rPr lang="en-US" sz="3200" b="1" dirty="0">
                <a:solidFill>
                  <a:srgbClr val="0070C0"/>
                </a:solidFill>
              </a:rPr>
              <a:t> Now, listen and fill in the blanks.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AF47B6-3A14-F7F6-17E1-81D549526A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483" y="485925"/>
            <a:ext cx="795152" cy="584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D3D0DD-3F06-A50E-A91D-8E476266C932}"/>
              </a:ext>
            </a:extLst>
          </p:cNvPr>
          <p:cNvSpPr txBox="1"/>
          <p:nvPr/>
        </p:nvSpPr>
        <p:spPr>
          <a:xfrm>
            <a:off x="629695" y="2340849"/>
            <a:ext cx="3485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fish in a clay pot.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12" name="CD1 TRACK 20(00:00:37.040-00:00:43.571)">
            <a:hlinkClick r:id="" action="ppaction://media"/>
            <a:extLst>
              <a:ext uri="{FF2B5EF4-FFF2-40B4-BE49-F238E27FC236}">
                <a16:creationId xmlns:a16="http://schemas.microsoft.com/office/drawing/2014/main" id="{2B273280-5B26-69C0-CFA9-A8CA4EAE92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8574" y="40659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706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695080-CDB7-76D7-CC49-4E0BA79585C2}"/>
              </a:ext>
            </a:extLst>
          </p:cNvPr>
          <p:cNvSpPr txBox="1"/>
          <p:nvPr/>
        </p:nvSpPr>
        <p:spPr>
          <a:xfrm>
            <a:off x="530995" y="1488878"/>
            <a:ext cx="5170507" cy="26012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4. Grandpa and his parents would look at the _______________________ at the market.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9A4D24-1A4E-96E9-A7A8-A685F05FA929}"/>
              </a:ext>
            </a:extLst>
          </p:cNvPr>
          <p:cNvSpPr txBox="1"/>
          <p:nvPr/>
        </p:nvSpPr>
        <p:spPr>
          <a:xfrm>
            <a:off x="9648597" y="565960"/>
            <a:ext cx="205069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ANSWERS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38772A-C491-1938-1AC4-7D9CCC45CB9B}"/>
              </a:ext>
            </a:extLst>
          </p:cNvPr>
          <p:cNvSpPr txBox="1"/>
          <p:nvPr/>
        </p:nvSpPr>
        <p:spPr>
          <a:xfrm>
            <a:off x="6066263" y="1365787"/>
            <a:ext cx="5777341" cy="2554545"/>
          </a:xfrm>
          <a:prstGeom prst="rect">
            <a:avLst/>
          </a:prstGeom>
          <a:solidFill>
            <a:srgbClr val="94E4FE">
              <a:alpha val="36471"/>
            </a:srgbClr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G:</a:t>
            </a:r>
            <a:r>
              <a:rPr lang="en-US" sz="3200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Oh, I'd love to hear more about it!</a:t>
            </a:r>
            <a:endParaRPr lang="en-VN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: My parents and I would walk around the market and look at all the </a:t>
            </a:r>
            <a:r>
              <a:rPr lang="en-US" sz="3200" b="1" u="sng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food and clothes stalls.</a:t>
            </a:r>
            <a:endParaRPr lang="en-VN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B15F35-B07C-3F92-512E-2F604F422536}"/>
              </a:ext>
            </a:extLst>
          </p:cNvPr>
          <p:cNvCxnSpPr>
            <a:cxnSpLocks/>
          </p:cNvCxnSpPr>
          <p:nvPr/>
        </p:nvCxnSpPr>
        <p:spPr>
          <a:xfrm>
            <a:off x="1691582" y="3985420"/>
            <a:ext cx="115712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D331F08-E3C0-45C2-1151-07651A4D4504}"/>
              </a:ext>
            </a:extLst>
          </p:cNvPr>
          <p:cNvSpPr txBox="1"/>
          <p:nvPr/>
        </p:nvSpPr>
        <p:spPr>
          <a:xfrm>
            <a:off x="471435" y="517974"/>
            <a:ext cx="773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Task b.</a:t>
            </a:r>
            <a:r>
              <a:rPr lang="en-US" sz="3200" b="1" dirty="0">
                <a:solidFill>
                  <a:srgbClr val="0070C0"/>
                </a:solidFill>
              </a:rPr>
              <a:t> Now, listen and fill in the blanks.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AF47B6-3A14-F7F6-17E1-81D549526A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483" y="485925"/>
            <a:ext cx="795152" cy="584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50AA1F-D079-DDCF-37B5-FA9274180F7D}"/>
              </a:ext>
            </a:extLst>
          </p:cNvPr>
          <p:cNvSpPr txBox="1"/>
          <p:nvPr/>
        </p:nvSpPr>
        <p:spPr>
          <a:xfrm>
            <a:off x="601335" y="2774647"/>
            <a:ext cx="4955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food and clothes stalls 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13" name="CD1 TRACK 20(00:00:53.412-00:01:01.754)">
            <a:hlinkClick r:id="" action="ppaction://media"/>
            <a:extLst>
              <a:ext uri="{FF2B5EF4-FFF2-40B4-BE49-F238E27FC236}">
                <a16:creationId xmlns:a16="http://schemas.microsoft.com/office/drawing/2014/main" id="{C0EE8CD6-4752-8897-A014-EE21EC39DB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3635" y="4540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700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091"/>
            <a:ext cx="8784771" cy="58559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578931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695080-CDB7-76D7-CC49-4E0BA79585C2}"/>
              </a:ext>
            </a:extLst>
          </p:cNvPr>
          <p:cNvSpPr txBox="1"/>
          <p:nvPr/>
        </p:nvSpPr>
        <p:spPr>
          <a:xfrm>
            <a:off x="530995" y="1488878"/>
            <a:ext cx="5170507" cy="19611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5.Grandpa would __________________ at the beach.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9A4D24-1A4E-96E9-A7A8-A685F05FA929}"/>
              </a:ext>
            </a:extLst>
          </p:cNvPr>
          <p:cNvSpPr txBox="1"/>
          <p:nvPr/>
        </p:nvSpPr>
        <p:spPr>
          <a:xfrm>
            <a:off x="9648597" y="565960"/>
            <a:ext cx="205069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ANSWERS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38772A-C491-1938-1AC4-7D9CCC45CB9B}"/>
              </a:ext>
            </a:extLst>
          </p:cNvPr>
          <p:cNvSpPr txBox="1"/>
          <p:nvPr/>
        </p:nvSpPr>
        <p:spPr>
          <a:xfrm>
            <a:off x="6066263" y="1295447"/>
            <a:ext cx="5777341" cy="4031873"/>
          </a:xfrm>
          <a:prstGeom prst="rect">
            <a:avLst/>
          </a:prstGeom>
          <a:solidFill>
            <a:srgbClr val="94E4FE">
              <a:alpha val="36471"/>
            </a:srgbClr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G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: Where's this, Grandpa?</a:t>
            </a:r>
            <a:endParaRPr lang="en-VN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M:</a:t>
            </a:r>
            <a:r>
              <a:rPr lang="en-US" sz="3200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That's a beach that your dad and I used to go to in the summer.</a:t>
            </a:r>
            <a:endParaRPr lang="en-VN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G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: I love the beach. What would you do?</a:t>
            </a:r>
            <a:endParaRPr lang="en-VN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: I'd </a:t>
            </a:r>
            <a:r>
              <a:rPr lang="en-US" sz="3200" b="1" u="sng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throw a ball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with your dad. We used to have so much fun.</a:t>
            </a:r>
            <a:endParaRPr lang="en-VN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B15F35-B07C-3F92-512E-2F604F422536}"/>
              </a:ext>
            </a:extLst>
          </p:cNvPr>
          <p:cNvCxnSpPr>
            <a:cxnSpLocks/>
          </p:cNvCxnSpPr>
          <p:nvPr/>
        </p:nvCxnSpPr>
        <p:spPr>
          <a:xfrm>
            <a:off x="601335" y="3354938"/>
            <a:ext cx="106920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D331F08-E3C0-45C2-1151-07651A4D4504}"/>
              </a:ext>
            </a:extLst>
          </p:cNvPr>
          <p:cNvSpPr txBox="1"/>
          <p:nvPr/>
        </p:nvSpPr>
        <p:spPr>
          <a:xfrm>
            <a:off x="471435" y="517974"/>
            <a:ext cx="773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Task b.</a:t>
            </a:r>
            <a:r>
              <a:rPr lang="en-US" sz="3200" b="1" dirty="0">
                <a:solidFill>
                  <a:srgbClr val="0070C0"/>
                </a:solidFill>
              </a:rPr>
              <a:t> Now, listen and fill in the blanks.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AF47B6-3A14-F7F6-17E1-81D549526A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483" y="485925"/>
            <a:ext cx="795152" cy="584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D3E6B9-EB3D-C4CD-565E-8A6317CC61CD}"/>
              </a:ext>
            </a:extLst>
          </p:cNvPr>
          <p:cNvSpPr txBox="1"/>
          <p:nvPr/>
        </p:nvSpPr>
        <p:spPr>
          <a:xfrm>
            <a:off x="629695" y="2182585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throw a ball 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12" name="CD1 TRACK 20(00:01:11.789-00:01:24.570)">
            <a:hlinkClick r:id="" action="ppaction://media"/>
            <a:extLst>
              <a:ext uri="{FF2B5EF4-FFF2-40B4-BE49-F238E27FC236}">
                <a16:creationId xmlns:a16="http://schemas.microsoft.com/office/drawing/2014/main" id="{FA66B439-BC85-EBE0-7824-1BD4690111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3635" y="3702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91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01142-EB0B-6FE1-FBA0-400FF81C3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859B04-42FA-31B3-01C2-9615A9A10118}"/>
              </a:ext>
            </a:extLst>
          </p:cNvPr>
          <p:cNvSpPr txBox="1"/>
          <p:nvPr/>
        </p:nvSpPr>
        <p:spPr>
          <a:xfrm>
            <a:off x="144966" y="1190441"/>
            <a:ext cx="11902068" cy="50167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</a:t>
            </a:r>
            <a:r>
              <a:rPr lang="vi-VN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Grandpa. Come and look at these photos with me. 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vi-VN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M:</a:t>
            </a:r>
            <a:r>
              <a:rPr lang="vi-VN" sz="3200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vi-VN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OK, sweetie.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vi-VN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</a:t>
            </a:r>
            <a:r>
              <a:rPr lang="vi-VN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Look at this one.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vi-VN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M:</a:t>
            </a:r>
            <a:r>
              <a:rPr lang="vi-VN" sz="3200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vi-VN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Oh, that's a good photo.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vi-VN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</a:t>
            </a:r>
            <a:r>
              <a:rPr lang="vi-VN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Where were you?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vi-VN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M</a:t>
            </a:r>
            <a:r>
              <a:rPr lang="vi-VN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That's a cottage we used to visit in the spring.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vi-VN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G:</a:t>
            </a:r>
            <a:r>
              <a:rPr lang="vi-VN" sz="3200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vi-VN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Cool. Who used to go there?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vi-VN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M:</a:t>
            </a:r>
            <a:r>
              <a:rPr lang="vi-VN" sz="3200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vi-VN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We used to go with lots of people. Me, Grandma, your dad, your aunts and uncles, and our nieces and 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nephews. We'd cook amazing meals there.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0EB27E-47FB-39BB-89F8-9B9EA6B697D3}"/>
              </a:ext>
            </a:extLst>
          </p:cNvPr>
          <p:cNvSpPr txBox="1"/>
          <p:nvPr/>
        </p:nvSpPr>
        <p:spPr>
          <a:xfrm>
            <a:off x="3844818" y="605666"/>
            <a:ext cx="3698064" cy="58477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SCRIPT- CD1-Track 20</a:t>
            </a:r>
          </a:p>
        </p:txBody>
      </p:sp>
    </p:spTree>
    <p:extLst>
      <p:ext uri="{BB962C8B-B14F-4D97-AF65-F5344CB8AC3E}">
        <p14:creationId xmlns:p14="http://schemas.microsoft.com/office/powerpoint/2010/main" val="859936930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01142-EB0B-6FE1-FBA0-400FF81C3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859B04-42FA-31B3-01C2-9615A9A10118}"/>
              </a:ext>
            </a:extLst>
          </p:cNvPr>
          <p:cNvSpPr txBox="1"/>
          <p:nvPr/>
        </p:nvSpPr>
        <p:spPr>
          <a:xfrm>
            <a:off x="144966" y="1190441"/>
            <a:ext cx="11902068" cy="35394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Lucky you! What did you use to cook?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M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Grandma often used to bake fish in a clay pot.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That sounds awesome. What about this photo? 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M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That's a market we used to go to on the weekends. 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G:</a:t>
            </a:r>
            <a:r>
              <a:rPr lang="en-US" sz="3200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Oh, I'd love to hear more about it!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M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My parents and I would walk around the market and look at all the food and clothes stalls.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0EB27E-47FB-39BB-89F8-9B9EA6B697D3}"/>
              </a:ext>
            </a:extLst>
          </p:cNvPr>
          <p:cNvSpPr txBox="1"/>
          <p:nvPr/>
        </p:nvSpPr>
        <p:spPr>
          <a:xfrm>
            <a:off x="3844818" y="605666"/>
            <a:ext cx="3698064" cy="58477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SCRIPT- CD1-Track 20</a:t>
            </a:r>
          </a:p>
        </p:txBody>
      </p:sp>
    </p:spTree>
    <p:extLst>
      <p:ext uri="{BB962C8B-B14F-4D97-AF65-F5344CB8AC3E}">
        <p14:creationId xmlns:p14="http://schemas.microsoft.com/office/powerpoint/2010/main" val="3152308179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01142-EB0B-6FE1-FBA0-400FF81C3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859B04-42FA-31B3-01C2-9615A9A10118}"/>
              </a:ext>
            </a:extLst>
          </p:cNvPr>
          <p:cNvSpPr txBox="1"/>
          <p:nvPr/>
        </p:nvSpPr>
        <p:spPr>
          <a:xfrm>
            <a:off x="144966" y="1190441"/>
            <a:ext cx="11902068" cy="40318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Did you buy much?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M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No. We didn't have very much money then.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I see.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M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But we used to always get ice cream. I used to love doing that.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Where's this, Grandpa?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M:</a:t>
            </a:r>
            <a:r>
              <a:rPr lang="en-US" sz="3200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That's a beach that your dad and I used to go to in the summer.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I love the beach. What would you do?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M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I'd throw a ball with your dad. We used to have so much fun.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0EB27E-47FB-39BB-89F8-9B9EA6B697D3}"/>
              </a:ext>
            </a:extLst>
          </p:cNvPr>
          <p:cNvSpPr txBox="1"/>
          <p:nvPr/>
        </p:nvSpPr>
        <p:spPr>
          <a:xfrm>
            <a:off x="3844818" y="605666"/>
            <a:ext cx="3698064" cy="58477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SCRIPT- CD1-Track 20</a:t>
            </a:r>
          </a:p>
        </p:txBody>
      </p:sp>
    </p:spTree>
    <p:extLst>
      <p:ext uri="{BB962C8B-B14F-4D97-AF65-F5344CB8AC3E}">
        <p14:creationId xmlns:p14="http://schemas.microsoft.com/office/powerpoint/2010/main" val="43450982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655607" y="414068"/>
            <a:ext cx="11192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Task c.</a:t>
            </a:r>
            <a:r>
              <a:rPr lang="en-US" sz="3200" b="1" dirty="0">
                <a:solidFill>
                  <a:srgbClr val="0070C0"/>
                </a:solidFill>
              </a:rPr>
              <a:t> Read the Conversation Skill box, then listen and repeat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CBE316-0FEF-A85B-68A7-99C4871695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569" y="1866254"/>
            <a:ext cx="7282754" cy="42038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18CCB9-7035-9CC0-A493-39738C1EDB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212" y="998549"/>
            <a:ext cx="1005742" cy="694212"/>
          </a:xfrm>
          <a:prstGeom prst="rect">
            <a:avLst/>
          </a:prstGeom>
        </p:spPr>
      </p:pic>
      <p:pic>
        <p:nvPicPr>
          <p:cNvPr id="9" name="CD1 TRACK 21">
            <a:hlinkClick r:id="" action="ppaction://media"/>
            <a:extLst>
              <a:ext uri="{FF2B5EF4-FFF2-40B4-BE49-F238E27FC236}">
                <a16:creationId xmlns:a16="http://schemas.microsoft.com/office/drawing/2014/main" id="{087EB5D1-9329-74E2-F09D-5303A00A86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32385" y="87996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9225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655607" y="414068"/>
            <a:ext cx="11192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Task d. </a:t>
            </a:r>
            <a:r>
              <a:rPr lang="en-US" sz="3200" b="1" dirty="0">
                <a:solidFill>
                  <a:srgbClr val="0070C0"/>
                </a:solidFill>
              </a:rPr>
              <a:t>Now, listen to the conversation again and number the phrases in the correct order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CBE316-0FEF-A85B-68A7-99C4871695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569" y="1788224"/>
            <a:ext cx="7282754" cy="42038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8B5F6E-8D2B-FD94-42DC-415AFBE158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72" y="889366"/>
            <a:ext cx="1015120" cy="746545"/>
          </a:xfrm>
          <a:prstGeom prst="rect">
            <a:avLst/>
          </a:prstGeom>
        </p:spPr>
      </p:pic>
      <p:pic>
        <p:nvPicPr>
          <p:cNvPr id="3" name="CD1 TRACK 20">
            <a:hlinkClick r:id="" action="ppaction://media"/>
            <a:extLst>
              <a:ext uri="{FF2B5EF4-FFF2-40B4-BE49-F238E27FC236}">
                <a16:creationId xmlns:a16="http://schemas.microsoft.com/office/drawing/2014/main" id="{F6B0B431-A349-57E3-F088-AB60E2194C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50830" y="865969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289B1B-A63D-F65F-562E-0349A9F83170}"/>
              </a:ext>
            </a:extLst>
          </p:cNvPr>
          <p:cNvSpPr txBox="1"/>
          <p:nvPr/>
        </p:nvSpPr>
        <p:spPr>
          <a:xfrm>
            <a:off x="1636103" y="1906893"/>
            <a:ext cx="526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055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655607" y="414068"/>
            <a:ext cx="11192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Task d. </a:t>
            </a:r>
            <a:r>
              <a:rPr lang="en-US" sz="3200" b="1" dirty="0">
                <a:solidFill>
                  <a:srgbClr val="0070C0"/>
                </a:solidFill>
              </a:rPr>
              <a:t>Now, listen to the conversation again and number the phrases in the correct order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CBE316-0FEF-A85B-68A7-99C4871695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74" y="1911449"/>
            <a:ext cx="5096611" cy="29419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8B5F6E-8D2B-FD94-42DC-415AFBE158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72" y="889367"/>
            <a:ext cx="894797" cy="6580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289B1B-A63D-F65F-562E-0349A9F83170}"/>
              </a:ext>
            </a:extLst>
          </p:cNvPr>
          <p:cNvSpPr txBox="1"/>
          <p:nvPr/>
        </p:nvSpPr>
        <p:spPr>
          <a:xfrm>
            <a:off x="1020641" y="3181933"/>
            <a:ext cx="526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477A07-4053-79CB-353D-B9475EB7963B}"/>
              </a:ext>
            </a:extLst>
          </p:cNvPr>
          <p:cNvSpPr txBox="1"/>
          <p:nvPr/>
        </p:nvSpPr>
        <p:spPr>
          <a:xfrm>
            <a:off x="1014778" y="3650862"/>
            <a:ext cx="526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2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2E9DB9-FA4E-620F-873D-D9D26A3868E4}"/>
              </a:ext>
            </a:extLst>
          </p:cNvPr>
          <p:cNvSpPr txBox="1"/>
          <p:nvPr/>
        </p:nvSpPr>
        <p:spPr>
          <a:xfrm>
            <a:off x="1008915" y="4102198"/>
            <a:ext cx="526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3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67F3EE-A82F-309B-1EC1-18FACB04E472}"/>
              </a:ext>
            </a:extLst>
          </p:cNvPr>
          <p:cNvSpPr txBox="1"/>
          <p:nvPr/>
        </p:nvSpPr>
        <p:spPr>
          <a:xfrm>
            <a:off x="5582169" y="1678769"/>
            <a:ext cx="6439781" cy="4524315"/>
          </a:xfrm>
          <a:prstGeom prst="rect">
            <a:avLst/>
          </a:prstGeom>
          <a:solidFill>
            <a:srgbClr val="94E4FE">
              <a:alpha val="36471"/>
            </a:srgbClr>
          </a:solidFill>
        </p:spPr>
        <p:txBody>
          <a:bodyPr wrap="square">
            <a:spAutoFit/>
          </a:bodyPr>
          <a:lstStyle/>
          <a:p>
            <a:r>
              <a:rPr lang="en-US" sz="3200" b="1" kern="100" dirty="0">
                <a:solidFill>
                  <a:srgbClr val="0432FF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</a:t>
            </a: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</a:t>
            </a:r>
            <a:r>
              <a:rPr lang="en-US" sz="3200" b="1" kern="100" dirty="0">
                <a:solidFill>
                  <a:srgbClr val="000000"/>
                </a:solidFill>
                <a:highlight>
                  <a:srgbClr val="00FFFF"/>
                </a:highlight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Lucky you!</a:t>
            </a: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 What did you use to cook?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M</a:t>
            </a: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Grandma often used to bake fish in a clay pot.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</a:t>
            </a: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</a:t>
            </a:r>
            <a:r>
              <a:rPr lang="en-US" sz="3200" b="1" kern="100" dirty="0">
                <a:solidFill>
                  <a:srgbClr val="000000"/>
                </a:solidFill>
                <a:highlight>
                  <a:srgbClr val="00FFFF"/>
                </a:highlight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That sounds awesome</a:t>
            </a: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. What about this photo? 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M</a:t>
            </a: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That's a market we used to go to on the weekends. 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G:</a:t>
            </a:r>
            <a:r>
              <a:rPr lang="en-US" sz="3200" kern="100" dirty="0">
                <a:solidFill>
                  <a:srgbClr val="0432FF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kern="100" dirty="0">
                <a:solidFill>
                  <a:srgbClr val="000000"/>
                </a:solidFill>
                <a:highlight>
                  <a:srgbClr val="00FFFF"/>
                </a:highlight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Oh, I'd love to hear more about it!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DC5896-7021-B33D-9745-08892211E31E}"/>
              </a:ext>
            </a:extLst>
          </p:cNvPr>
          <p:cNvSpPr txBox="1"/>
          <p:nvPr/>
        </p:nvSpPr>
        <p:spPr>
          <a:xfrm>
            <a:off x="7907720" y="919579"/>
            <a:ext cx="205069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ANSWERS</a:t>
            </a:r>
          </a:p>
        </p:txBody>
      </p:sp>
      <p:pic>
        <p:nvPicPr>
          <p:cNvPr id="13" name="CD1 TRACK 20( lucky you)">
            <a:hlinkClick r:id="" action="ppaction://media"/>
            <a:extLst>
              <a:ext uri="{FF2B5EF4-FFF2-40B4-BE49-F238E27FC236}">
                <a16:creationId xmlns:a16="http://schemas.microsoft.com/office/drawing/2014/main" id="{D8F70906-2DEF-1403-AD02-EB6086E2F8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81912" y="88856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3486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7" grpId="0"/>
      <p:bldP spid="8" grpId="0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" r="22003" b="4123"/>
          <a:stretch>
            <a:fillRect/>
          </a:stretch>
        </p:blipFill>
        <p:spPr>
          <a:xfrm>
            <a:off x="1627465" y="595279"/>
            <a:ext cx="7878555" cy="56674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12151" y="4233502"/>
            <a:ext cx="38292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</a:rPr>
              <a:t>Post-listening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789905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655607" y="535538"/>
            <a:ext cx="11192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Task d.</a:t>
            </a:r>
            <a:r>
              <a:rPr lang="en-US" sz="3200" b="1" dirty="0">
                <a:solidFill>
                  <a:srgbClr val="0070C0"/>
                </a:solidFill>
              </a:rPr>
              <a:t> In pairs: Take turns telling your partner about things you would do in the summer but don't do anymore.</a:t>
            </a:r>
          </a:p>
        </p:txBody>
      </p:sp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30A9D63F-7211-9FC1-6ED5-4ACDC21B4191}"/>
              </a:ext>
            </a:extLst>
          </p:cNvPr>
          <p:cNvSpPr/>
          <p:nvPr/>
        </p:nvSpPr>
        <p:spPr>
          <a:xfrm>
            <a:off x="2746084" y="2542337"/>
            <a:ext cx="7815236" cy="1587397"/>
          </a:xfrm>
          <a:prstGeom prst="wedgeRoundRectCallout">
            <a:avLst>
              <a:gd name="adj1" fmla="val -66051"/>
              <a:gd name="adj2" fmla="val 9346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</a:rPr>
              <a:t>When I was little, my family would go to the water park every summer. It was a lot of fun.</a:t>
            </a:r>
          </a:p>
        </p:txBody>
      </p:sp>
      <p:pic>
        <p:nvPicPr>
          <p:cNvPr id="3" name="Picture 2" descr="Young boy explaining">
            <a:extLst>
              <a:ext uri="{FF2B5EF4-FFF2-40B4-BE49-F238E27FC236}">
                <a16:creationId xmlns:a16="http://schemas.microsoft.com/office/drawing/2014/main" id="{D1E8AF84-7578-21A7-9B48-8FABC41CEF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262" b="48436"/>
          <a:stretch/>
        </p:blipFill>
        <p:spPr>
          <a:xfrm>
            <a:off x="343711" y="3429000"/>
            <a:ext cx="1995459" cy="26006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E3B054-A91A-2249-4CFF-BBC7DA2E3879}"/>
              </a:ext>
            </a:extLst>
          </p:cNvPr>
          <p:cNvSpPr txBox="1"/>
          <p:nvPr/>
        </p:nvSpPr>
        <p:spPr>
          <a:xfrm>
            <a:off x="4655902" y="1785159"/>
            <a:ext cx="3192092" cy="584775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Suggested answer</a:t>
            </a:r>
          </a:p>
        </p:txBody>
      </p:sp>
    </p:spTree>
    <p:extLst>
      <p:ext uri="{BB962C8B-B14F-4D97-AF65-F5344CB8AC3E}">
        <p14:creationId xmlns:p14="http://schemas.microsoft.com/office/powerpoint/2010/main" val="1573853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05456C-C262-496A-B70F-73996CFDAD4C}"/>
              </a:ext>
            </a:extLst>
          </p:cNvPr>
          <p:cNvSpPr txBox="1"/>
          <p:nvPr/>
        </p:nvSpPr>
        <p:spPr>
          <a:xfrm>
            <a:off x="8595460" y="665836"/>
            <a:ext cx="3192092" cy="584775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Suggested answer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9590DF-9ACC-4C76-3118-586DA556D9A3}"/>
              </a:ext>
            </a:extLst>
          </p:cNvPr>
          <p:cNvSpPr txBox="1"/>
          <p:nvPr/>
        </p:nvSpPr>
        <p:spPr>
          <a:xfrm>
            <a:off x="830948" y="5039961"/>
            <a:ext cx="10956603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FF0000"/>
                </a:solidFill>
              </a:rPr>
              <a:t>When I was little, my family would go to the water park every summer. It was a lot of fun.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B327103-9681-1340-15B9-3F9383A59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48" y="441888"/>
            <a:ext cx="7198035" cy="419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9857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6DF9C-1586-BC33-655D-2A57900DA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728336-BC60-AA65-6107-64DA69CAB6FE}"/>
              </a:ext>
            </a:extLst>
          </p:cNvPr>
          <p:cNvSpPr/>
          <p:nvPr/>
        </p:nvSpPr>
        <p:spPr>
          <a:xfrm>
            <a:off x="38501" y="547885"/>
            <a:ext cx="4285849" cy="5016758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Work in pairs. Look at the pictures:</a:t>
            </a:r>
          </a:p>
          <a:p>
            <a:pPr marL="742950" marR="0" lvl="0" indent="-7429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What can you see? </a:t>
            </a:r>
          </a:p>
          <a:p>
            <a:pPr marL="742950" marR="0" lvl="0" indent="-7429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What kind of things do parents and grandparents often have photos of? </a:t>
            </a:r>
          </a:p>
          <a:p>
            <a:pPr marL="742950" marR="0" lvl="0" indent="-7429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What photos do your parents or grandparents have?</a:t>
            </a:r>
          </a:p>
        </p:txBody>
      </p:sp>
      <p:pic>
        <p:nvPicPr>
          <p:cNvPr id="3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22952A2B-0FF8-5F78-01F1-E78F0F150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4" y="547885"/>
            <a:ext cx="846337" cy="53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D96FB6-A590-14AA-0022-0F9D23DF00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3" r="5323" b="14614"/>
          <a:stretch/>
        </p:blipFill>
        <p:spPr>
          <a:xfrm>
            <a:off x="4537483" y="1447800"/>
            <a:ext cx="7654517" cy="36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516400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05456C-C262-496A-B70F-73996CFDAD4C}"/>
              </a:ext>
            </a:extLst>
          </p:cNvPr>
          <p:cNvSpPr txBox="1"/>
          <p:nvPr/>
        </p:nvSpPr>
        <p:spPr>
          <a:xfrm>
            <a:off x="8595460" y="665836"/>
            <a:ext cx="3192092" cy="584775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Suggested answer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9590DF-9ACC-4C76-3118-586DA556D9A3}"/>
              </a:ext>
            </a:extLst>
          </p:cNvPr>
          <p:cNvSpPr txBox="1"/>
          <p:nvPr/>
        </p:nvSpPr>
        <p:spPr>
          <a:xfrm>
            <a:off x="830948" y="5039961"/>
            <a:ext cx="10956603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FF0000"/>
                </a:solidFill>
              </a:rPr>
              <a:t>When I was little, my family would go on a cruise in Ha Long Bay every summer. It was a lot of fun.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5AC63F1C-B2A8-8F58-32C7-6E9DD3131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829" y="416079"/>
            <a:ext cx="6932612" cy="462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714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312E0-0B4B-5B58-3B99-94D0EE96F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0267B0-D72E-4EA8-D8CE-EFA925B83EFF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Presentation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5CA369-E9E0-D819-EF54-23D7D83215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2088801" y="753910"/>
            <a:ext cx="7957536" cy="5613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C0389D-B94C-8435-EB11-251AD3C991E8}"/>
              </a:ext>
            </a:extLst>
          </p:cNvPr>
          <p:cNvSpPr txBox="1"/>
          <p:nvPr/>
        </p:nvSpPr>
        <p:spPr>
          <a:xfrm>
            <a:off x="4874754" y="3483407"/>
            <a:ext cx="32677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Extra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Practice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Workbook </a:t>
            </a:r>
          </a:p>
        </p:txBody>
      </p:sp>
    </p:spTree>
    <p:extLst>
      <p:ext uri="{BB962C8B-B14F-4D97-AF65-F5344CB8AC3E}">
        <p14:creationId xmlns:p14="http://schemas.microsoft.com/office/powerpoint/2010/main" val="4026888564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6BDCB7-BBDE-9868-655B-75995DC538C5}"/>
              </a:ext>
            </a:extLst>
          </p:cNvPr>
          <p:cNvSpPr txBox="1"/>
          <p:nvPr/>
        </p:nvSpPr>
        <p:spPr>
          <a:xfrm>
            <a:off x="3351506" y="595216"/>
            <a:ext cx="76476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WB - p10 - Task a.</a:t>
            </a:r>
            <a:r>
              <a:rPr lang="en-US" sz="3200" b="1" dirty="0">
                <a:solidFill>
                  <a:srgbClr val="0070C0"/>
                </a:solidFill>
              </a:rPr>
              <a:t> Look at the pictures and find the words in the word search.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48082C-CE89-0B24-51CD-CD5ECC05F4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60" y="466519"/>
            <a:ext cx="3125446" cy="6673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AAE8DA-6889-5450-37DF-F292DB364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1131"/>
            <a:ext cx="12130970" cy="381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77714"/>
      </p:ext>
    </p:extLst>
  </p:cSld>
  <p:clrMapOvr>
    <a:masterClrMapping/>
  </p:clrMapOvr>
  <p:transition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D5337A-BE0A-5C77-0420-8A04E453D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840" y="458056"/>
            <a:ext cx="9344176" cy="59418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6BDCB7-BBDE-9868-655B-75995DC538C5}"/>
              </a:ext>
            </a:extLst>
          </p:cNvPr>
          <p:cNvSpPr txBox="1"/>
          <p:nvPr/>
        </p:nvSpPr>
        <p:spPr>
          <a:xfrm>
            <a:off x="205741" y="458056"/>
            <a:ext cx="28117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WB-p10-Task a.</a:t>
            </a:r>
            <a:r>
              <a:rPr lang="en-US" sz="3200" b="1" dirty="0">
                <a:solidFill>
                  <a:srgbClr val="0070C0"/>
                </a:solidFill>
              </a:rPr>
              <a:t> Look at the pictures and find the words in the word search.</a:t>
            </a:r>
          </a:p>
        </p:txBody>
      </p:sp>
    </p:spTree>
    <p:extLst>
      <p:ext uri="{BB962C8B-B14F-4D97-AF65-F5344CB8AC3E}">
        <p14:creationId xmlns:p14="http://schemas.microsoft.com/office/powerpoint/2010/main" val="1927951662"/>
      </p:ext>
    </p:extLst>
  </p:cSld>
  <p:clrMapOvr>
    <a:masterClrMapping/>
  </p:clrMapOvr>
  <p:transition spd="slow">
    <p:push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790FDFF-8BF3-45E6-B37F-E7A5C901F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8950"/>
            <a:ext cx="11997464" cy="45699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5E79DC-4E02-46D7-6A69-607E66BA9241}"/>
              </a:ext>
            </a:extLst>
          </p:cNvPr>
          <p:cNvSpPr txBox="1"/>
          <p:nvPr/>
        </p:nvSpPr>
        <p:spPr>
          <a:xfrm>
            <a:off x="3827992" y="3136612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clay pot 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9944FD-FA42-89D1-8E65-4FB053E87A9F}"/>
              </a:ext>
            </a:extLst>
          </p:cNvPr>
          <p:cNvSpPr txBox="1"/>
          <p:nvPr/>
        </p:nvSpPr>
        <p:spPr>
          <a:xfrm>
            <a:off x="7024358" y="3136610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stall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CD9849-EA29-4F5D-992C-89AF0DEA381F}"/>
              </a:ext>
            </a:extLst>
          </p:cNvPr>
          <p:cNvSpPr txBox="1"/>
          <p:nvPr/>
        </p:nvSpPr>
        <p:spPr>
          <a:xfrm>
            <a:off x="10142537" y="3136611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nephew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A5BB48-9A19-9CF7-25D7-A2FA2DC86ADC}"/>
              </a:ext>
            </a:extLst>
          </p:cNvPr>
          <p:cNvSpPr txBox="1"/>
          <p:nvPr/>
        </p:nvSpPr>
        <p:spPr>
          <a:xfrm>
            <a:off x="722397" y="5312845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cottage 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3A2B28-69E3-A18B-A29E-C7193FE0F5EF}"/>
              </a:ext>
            </a:extLst>
          </p:cNvPr>
          <p:cNvSpPr txBox="1"/>
          <p:nvPr/>
        </p:nvSpPr>
        <p:spPr>
          <a:xfrm>
            <a:off x="4003147" y="5312844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niece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A3D5BC-C87D-EB47-9E91-03CC1439DD2B}"/>
              </a:ext>
            </a:extLst>
          </p:cNvPr>
          <p:cNvSpPr txBox="1"/>
          <p:nvPr/>
        </p:nvSpPr>
        <p:spPr>
          <a:xfrm>
            <a:off x="7072841" y="5338192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bake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C13754-EDE6-7FA9-DEB3-591E39373A04}"/>
              </a:ext>
            </a:extLst>
          </p:cNvPr>
          <p:cNvSpPr txBox="1"/>
          <p:nvPr/>
        </p:nvSpPr>
        <p:spPr>
          <a:xfrm>
            <a:off x="10142536" y="5323514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sketch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D2353B-63D2-59A1-DD1C-F0BD0E4E37FF}"/>
              </a:ext>
            </a:extLst>
          </p:cNvPr>
          <p:cNvSpPr txBox="1"/>
          <p:nvPr/>
        </p:nvSpPr>
        <p:spPr>
          <a:xfrm>
            <a:off x="205740" y="458056"/>
            <a:ext cx="107934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WB - p10 - Task a.</a:t>
            </a:r>
            <a:r>
              <a:rPr lang="en-US" sz="3200" b="1" dirty="0">
                <a:solidFill>
                  <a:srgbClr val="0070C0"/>
                </a:solidFill>
              </a:rPr>
              <a:t> Look at the pictures and find the words in the word search.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53A7A3-BAA0-4511-72F4-E6F6A5C8B3BF}"/>
              </a:ext>
            </a:extLst>
          </p:cNvPr>
          <p:cNvSpPr txBox="1"/>
          <p:nvPr/>
        </p:nvSpPr>
        <p:spPr>
          <a:xfrm>
            <a:off x="5289200" y="960381"/>
            <a:ext cx="1844992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ANSWERS</a:t>
            </a:r>
          </a:p>
        </p:txBody>
      </p:sp>
    </p:spTree>
    <p:extLst>
      <p:ext uri="{BB962C8B-B14F-4D97-AF65-F5344CB8AC3E}">
        <p14:creationId xmlns:p14="http://schemas.microsoft.com/office/powerpoint/2010/main" val="41288369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6BDCB7-BBDE-9868-655B-75995DC538C5}"/>
              </a:ext>
            </a:extLst>
          </p:cNvPr>
          <p:cNvSpPr txBox="1"/>
          <p:nvPr/>
        </p:nvSpPr>
        <p:spPr>
          <a:xfrm>
            <a:off x="205741" y="458056"/>
            <a:ext cx="35890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WB - p10 - Task a.</a:t>
            </a:r>
            <a:r>
              <a:rPr lang="en-US" sz="3200" b="1" dirty="0">
                <a:solidFill>
                  <a:srgbClr val="0070C0"/>
                </a:solidFill>
              </a:rPr>
              <a:t> Look at the pictures and find the words in the word search.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5950D8-3004-960C-7988-4A2EC99A7F98}"/>
              </a:ext>
            </a:extLst>
          </p:cNvPr>
          <p:cNvSpPr txBox="1"/>
          <p:nvPr/>
        </p:nvSpPr>
        <p:spPr>
          <a:xfrm>
            <a:off x="546800" y="2782669"/>
            <a:ext cx="205069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ANSWERS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1C5535-2026-5E68-5AB5-9CE8BFF56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496" y="458056"/>
            <a:ext cx="8621565" cy="594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4295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DC3C5F-82B1-226B-6939-5566FA927982}"/>
              </a:ext>
            </a:extLst>
          </p:cNvPr>
          <p:cNvSpPr txBox="1"/>
          <p:nvPr/>
        </p:nvSpPr>
        <p:spPr>
          <a:xfrm>
            <a:off x="411311" y="1396181"/>
            <a:ext cx="11681274" cy="47803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1. My brother's son is a very polite boy. I'm proud to have a ____________like that.</a:t>
            </a:r>
          </a:p>
          <a:p>
            <a:pPr>
              <a:lnSpc>
                <a:spcPct val="120000"/>
              </a:lnSpc>
            </a:pPr>
            <a:r>
              <a:rPr lang="en-US" sz="32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2. My sister just had a baby girl. I'm so happy. Now, I have a ________.</a:t>
            </a:r>
          </a:p>
          <a:p>
            <a:pPr>
              <a:lnSpc>
                <a:spcPct val="120000"/>
              </a:lnSpc>
            </a:pPr>
            <a:r>
              <a:rPr lang="en-US" sz="32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3. In some countries, people cook food in a ____________ on a fire.</a:t>
            </a:r>
          </a:p>
          <a:p>
            <a:pPr>
              <a:lnSpc>
                <a:spcPct val="120000"/>
              </a:lnSpc>
            </a:pPr>
            <a:r>
              <a:rPr lang="en-US" sz="32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4. If you visit Thailand, the taxis are often ____________s, not cars or motorbikes.</a:t>
            </a:r>
          </a:p>
          <a:p>
            <a:pPr>
              <a:lnSpc>
                <a:spcPct val="120000"/>
              </a:lnSpc>
            </a:pPr>
            <a:r>
              <a:rPr lang="en-US" sz="32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5. The fruit ____________ at the market sells really fresh pineapples.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655607" y="414068"/>
            <a:ext cx="11192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WB - p10 - Task b.</a:t>
            </a:r>
            <a:r>
              <a:rPr lang="en-US" sz="3200" b="1" dirty="0">
                <a:solidFill>
                  <a:srgbClr val="0070C0"/>
                </a:solidFill>
              </a:rPr>
              <a:t> Fill in the blanks using the words from Task 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2CB32B-AC8E-5A5D-7E2E-1911D6493FDB}"/>
              </a:ext>
            </a:extLst>
          </p:cNvPr>
          <p:cNvSpPr txBox="1"/>
          <p:nvPr/>
        </p:nvSpPr>
        <p:spPr>
          <a:xfrm>
            <a:off x="411311" y="1998333"/>
            <a:ext cx="24865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MyriadPro"/>
              </a:rPr>
              <a:t>nephew </a:t>
            </a:r>
            <a:endParaRPr lang="en-US" sz="3200" dirty="0">
              <a:solidFill>
                <a:srgbClr val="FF0000"/>
              </a:solidFill>
            </a:endParaRPr>
          </a:p>
          <a:p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78F4BE-638B-5C48-FCA6-207AC184D6EA}"/>
              </a:ext>
            </a:extLst>
          </p:cNvPr>
          <p:cNvSpPr txBox="1"/>
          <p:nvPr/>
        </p:nvSpPr>
        <p:spPr>
          <a:xfrm>
            <a:off x="5070655" y="975983"/>
            <a:ext cx="1844992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ANSWERS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667214-23A8-9CD2-C517-73084CD97810}"/>
              </a:ext>
            </a:extLst>
          </p:cNvPr>
          <p:cNvSpPr txBox="1"/>
          <p:nvPr/>
        </p:nvSpPr>
        <p:spPr>
          <a:xfrm>
            <a:off x="411311" y="3136612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niece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022DF5-004F-BC48-2FCE-CA55AF00E8E3}"/>
              </a:ext>
            </a:extLst>
          </p:cNvPr>
          <p:cNvSpPr txBox="1"/>
          <p:nvPr/>
        </p:nvSpPr>
        <p:spPr>
          <a:xfrm>
            <a:off x="7650311" y="3744247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clay pot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4351BB-3CA6-0CD7-BFF3-8BD6340CFBBA}"/>
              </a:ext>
            </a:extLst>
          </p:cNvPr>
          <p:cNvSpPr txBox="1"/>
          <p:nvPr/>
        </p:nvSpPr>
        <p:spPr>
          <a:xfrm>
            <a:off x="7414091" y="4330987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tuk-tuk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78A2B4-238B-F5DD-D278-804BAE2B235D}"/>
              </a:ext>
            </a:extLst>
          </p:cNvPr>
          <p:cNvSpPr txBox="1"/>
          <p:nvPr/>
        </p:nvSpPr>
        <p:spPr>
          <a:xfrm>
            <a:off x="2331551" y="5536053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stall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9957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DC3C5F-82B1-226B-6939-5566FA927982}"/>
              </a:ext>
            </a:extLst>
          </p:cNvPr>
          <p:cNvSpPr txBox="1"/>
          <p:nvPr/>
        </p:nvSpPr>
        <p:spPr>
          <a:xfrm>
            <a:off x="655607" y="1739081"/>
            <a:ext cx="10842974" cy="44479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6. On my birthday, my mom always ____________s me a cake. She never buys one from a store.</a:t>
            </a:r>
          </a:p>
          <a:p>
            <a:pPr>
              <a:lnSpc>
                <a:spcPct val="150000"/>
              </a:lnSpc>
            </a:pPr>
            <a:r>
              <a:rPr lang="en-US" sz="32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7. My grandparents live in a little ____________ in the country. It's only has four rooms.</a:t>
            </a:r>
          </a:p>
          <a:p>
            <a:pPr>
              <a:lnSpc>
                <a:spcPct val="150000"/>
              </a:lnSpc>
            </a:pPr>
            <a:r>
              <a:rPr lang="en-US" sz="32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8. I love to ____________ pictures when I visit my grandparents in the country.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655607" y="414068"/>
            <a:ext cx="11192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WB - p10 - Task b.</a:t>
            </a:r>
            <a:r>
              <a:rPr lang="en-US" sz="3200" b="1" dirty="0">
                <a:solidFill>
                  <a:srgbClr val="0070C0"/>
                </a:solidFill>
              </a:rPr>
              <a:t> Fill in the blanks using the words from Task 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2CB32B-AC8E-5A5D-7E2E-1911D6493FDB}"/>
              </a:ext>
            </a:extLst>
          </p:cNvPr>
          <p:cNvSpPr txBox="1"/>
          <p:nvPr/>
        </p:nvSpPr>
        <p:spPr>
          <a:xfrm>
            <a:off x="6573862" y="1830285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bake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531947-2ECA-26F2-4584-E1D84A35347F}"/>
              </a:ext>
            </a:extLst>
          </p:cNvPr>
          <p:cNvSpPr txBox="1"/>
          <p:nvPr/>
        </p:nvSpPr>
        <p:spPr>
          <a:xfrm>
            <a:off x="5070655" y="975983"/>
            <a:ext cx="1844992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ANSWERS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25293D-1BFB-C749-91D5-A76A2788B9A4}"/>
              </a:ext>
            </a:extLst>
          </p:cNvPr>
          <p:cNvSpPr txBox="1"/>
          <p:nvPr/>
        </p:nvSpPr>
        <p:spPr>
          <a:xfrm>
            <a:off x="6274808" y="3314375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cottage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AE5EA0-2923-0DBA-45FE-597A79E5D30A}"/>
              </a:ext>
            </a:extLst>
          </p:cNvPr>
          <p:cNvSpPr txBox="1"/>
          <p:nvPr/>
        </p:nvSpPr>
        <p:spPr>
          <a:xfrm>
            <a:off x="2561242" y="4792655"/>
            <a:ext cx="248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sketch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885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eadphones with a cord&#10;&#10;Description automatically generated">
            <a:extLst>
              <a:ext uri="{FF2B5EF4-FFF2-40B4-BE49-F238E27FC236}">
                <a16:creationId xmlns:a16="http://schemas.microsoft.com/office/drawing/2014/main" id="{793DB552-4736-B8BB-22F4-EAB3890F7A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86" b="14386"/>
          <a:stretch/>
        </p:blipFill>
        <p:spPr>
          <a:xfrm>
            <a:off x="0" y="535020"/>
            <a:ext cx="12188952" cy="57879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F9807B-DCC0-DA5C-DE1D-7E21F6D005D7}"/>
              </a:ext>
            </a:extLst>
          </p:cNvPr>
          <p:cNvSpPr txBox="1"/>
          <p:nvPr/>
        </p:nvSpPr>
        <p:spPr>
          <a:xfrm>
            <a:off x="2992876" y="4904922"/>
            <a:ext cx="6206247" cy="1123712"/>
          </a:xfrm>
          <a:prstGeom prst="round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LISTENING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33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87341-8A44-04DF-B6F1-3D95FD24B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D632AE-0D74-410A-DC27-880E7FABD8BA}"/>
              </a:ext>
            </a:extLst>
          </p:cNvPr>
          <p:cNvSpPr txBox="1"/>
          <p:nvPr/>
        </p:nvSpPr>
        <p:spPr>
          <a:xfrm>
            <a:off x="2050582" y="3565047"/>
            <a:ext cx="9059378" cy="1234762"/>
          </a:xfrm>
          <a:prstGeom prst="rect">
            <a:avLst/>
          </a:prstGeom>
          <a:solidFill>
            <a:schemeClr val="accent6">
              <a:lumMod val="40000"/>
              <a:lumOff val="60000"/>
              <a:alpha val="3015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annoyed about the car being late</a:t>
            </a:r>
          </a:p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happy about the wedding being simple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7DFBD5-96DE-8AE2-1DD6-4A566FFE66FC}"/>
              </a:ext>
            </a:extLst>
          </p:cNvPr>
          <p:cNvSpPr txBox="1"/>
          <p:nvPr/>
        </p:nvSpPr>
        <p:spPr>
          <a:xfrm>
            <a:off x="3421546" y="2569530"/>
            <a:ext cx="44276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chemeClr val="bg1"/>
                </a:solidFill>
                <a:effectLst/>
                <a:highlight>
                  <a:srgbClr val="009051"/>
                </a:highlight>
              </a:rPr>
              <a:t> </a:t>
            </a:r>
            <a:r>
              <a:rPr lang="en-US" sz="3200" dirty="0">
                <a:solidFill>
                  <a:schemeClr val="bg1"/>
                </a:solidFill>
                <a:highlight>
                  <a:srgbClr val="009051"/>
                </a:highlight>
              </a:rPr>
              <a:t>Underline the key words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75AB1D-03A5-17B7-751B-6D08F50D6E25}"/>
              </a:ext>
            </a:extLst>
          </p:cNvPr>
          <p:cNvCxnSpPr>
            <a:cxnSpLocks/>
          </p:cNvCxnSpPr>
          <p:nvPr/>
        </p:nvCxnSpPr>
        <p:spPr>
          <a:xfrm>
            <a:off x="2521836" y="4111182"/>
            <a:ext cx="14558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AE04AAD-7648-7E5B-83C0-3A9603AB0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64" y="540931"/>
            <a:ext cx="3054182" cy="8151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B5154F-0CC3-D445-DE0C-152570C5FDD3}"/>
              </a:ext>
            </a:extLst>
          </p:cNvPr>
          <p:cNvSpPr txBox="1"/>
          <p:nvPr/>
        </p:nvSpPr>
        <p:spPr>
          <a:xfrm>
            <a:off x="631954" y="1370319"/>
            <a:ext cx="11192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WB - p11 - Task a.</a:t>
            </a:r>
            <a:r>
              <a:rPr lang="en-US" sz="3200" b="1" dirty="0">
                <a:solidFill>
                  <a:srgbClr val="0070C0"/>
                </a:solidFill>
              </a:rPr>
              <a:t> Listen to a boy asking his grandma about a memorable day. How did Grandma feel on that day?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DCAD4DD-B03B-5443-F608-280115D20E61}"/>
              </a:ext>
            </a:extLst>
          </p:cNvPr>
          <p:cNvCxnSpPr>
            <a:cxnSpLocks/>
          </p:cNvCxnSpPr>
          <p:nvPr/>
        </p:nvCxnSpPr>
        <p:spPr>
          <a:xfrm>
            <a:off x="7474836" y="4156902"/>
            <a:ext cx="6404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91A145D-D347-942F-6BA6-8155BFACE8A9}"/>
              </a:ext>
            </a:extLst>
          </p:cNvPr>
          <p:cNvCxnSpPr>
            <a:cxnSpLocks/>
          </p:cNvCxnSpPr>
          <p:nvPr/>
        </p:nvCxnSpPr>
        <p:spPr>
          <a:xfrm>
            <a:off x="2544696" y="4742851"/>
            <a:ext cx="8768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6E2C5A-F19C-6D8A-94B1-CC00366EA50C}"/>
              </a:ext>
            </a:extLst>
          </p:cNvPr>
          <p:cNvCxnSpPr>
            <a:cxnSpLocks/>
          </p:cNvCxnSpPr>
          <p:nvPr/>
        </p:nvCxnSpPr>
        <p:spPr>
          <a:xfrm>
            <a:off x="5455536" y="4757300"/>
            <a:ext cx="14253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0145571-A324-C4BB-718F-486B9BB93310}"/>
              </a:ext>
            </a:extLst>
          </p:cNvPr>
          <p:cNvCxnSpPr>
            <a:cxnSpLocks/>
          </p:cNvCxnSpPr>
          <p:nvPr/>
        </p:nvCxnSpPr>
        <p:spPr>
          <a:xfrm>
            <a:off x="7963535" y="4731229"/>
            <a:ext cx="124904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815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6DF9C-1586-BC33-655D-2A57900DA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22952A2B-0FF8-5F78-01F1-E78F0F150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491" y="1358103"/>
            <a:ext cx="846337" cy="53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D96FB6-A590-14AA-0022-0F9D23DF00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3" r="5323" b="14614"/>
          <a:stretch/>
        </p:blipFill>
        <p:spPr>
          <a:xfrm>
            <a:off x="404383" y="595753"/>
            <a:ext cx="8206431" cy="38857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0512E61-9E6B-8649-9283-E5A4FA2E3CDB}"/>
              </a:ext>
            </a:extLst>
          </p:cNvPr>
          <p:cNvSpPr/>
          <p:nvPr/>
        </p:nvSpPr>
        <p:spPr>
          <a:xfrm>
            <a:off x="8610814" y="595753"/>
            <a:ext cx="3529693" cy="584775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Suggested answers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FE6BE2-79A6-A81F-0811-7106551C9239}"/>
              </a:ext>
            </a:extLst>
          </p:cNvPr>
          <p:cNvSpPr/>
          <p:nvPr/>
        </p:nvSpPr>
        <p:spPr>
          <a:xfrm>
            <a:off x="236297" y="4960093"/>
            <a:ext cx="11189584" cy="12347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</a:t>
            </a:r>
            <a:r>
              <a:rPr lang="en-US" sz="3200" b="1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A: What can you see?</a:t>
            </a:r>
            <a:r>
              <a:rPr lang="en-US" sz="32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VN" sz="3200" dirty="0">
              <a:solidFill>
                <a:srgbClr val="0432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B: I can see a family including grandparents, parents and children.</a:t>
            </a:r>
            <a:endParaRPr lang="en-VN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64377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87341-8A44-04DF-B6F1-3D95FD24B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E04AAD-7648-7E5B-83C0-3A9603AB03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64" y="540931"/>
            <a:ext cx="3054182" cy="8151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9C9EC8-D3FC-7888-738F-A4D2FBB5F664}"/>
              </a:ext>
            </a:extLst>
          </p:cNvPr>
          <p:cNvSpPr txBox="1"/>
          <p:nvPr/>
        </p:nvSpPr>
        <p:spPr>
          <a:xfrm>
            <a:off x="1566311" y="3807323"/>
            <a:ext cx="9059378" cy="1234762"/>
          </a:xfrm>
          <a:prstGeom prst="rect">
            <a:avLst/>
          </a:prstGeom>
          <a:solidFill>
            <a:schemeClr val="accent6">
              <a:lumMod val="40000"/>
              <a:lumOff val="60000"/>
              <a:alpha val="3015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annoyed about the car being late</a:t>
            </a:r>
          </a:p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happy about the wedding being simple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730FE7-5A52-7653-7377-2C016195D85C}"/>
              </a:ext>
            </a:extLst>
          </p:cNvPr>
          <p:cNvSpPr txBox="1"/>
          <p:nvPr/>
        </p:nvSpPr>
        <p:spPr>
          <a:xfrm>
            <a:off x="367364" y="1356079"/>
            <a:ext cx="11192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WB - p11 - Task a.</a:t>
            </a:r>
            <a:r>
              <a:rPr lang="en-US" sz="3200" b="1" dirty="0">
                <a:solidFill>
                  <a:srgbClr val="0070C0"/>
                </a:solidFill>
              </a:rPr>
              <a:t> Listen to a boy asking his grandma about a memorable day. How did Grandma feel on that day?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77F22A-A955-E21E-8410-D817FF47C9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72" y="2459830"/>
            <a:ext cx="1156970" cy="838322"/>
          </a:xfrm>
          <a:prstGeom prst="rect">
            <a:avLst/>
          </a:prstGeom>
        </p:spPr>
      </p:pic>
      <p:pic>
        <p:nvPicPr>
          <p:cNvPr id="12" name="TRACK 04">
            <a:hlinkClick r:id="" action="ppaction://media"/>
            <a:extLst>
              <a:ext uri="{FF2B5EF4-FFF2-40B4-BE49-F238E27FC236}">
                <a16:creationId xmlns:a16="http://schemas.microsoft.com/office/drawing/2014/main" id="{C64B9902-5ED9-AA1D-558A-B1C8471304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37760" y="250833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9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DB1948-2211-4DF8-8780-49A0E9D8A2BD}"/>
              </a:ext>
            </a:extLst>
          </p:cNvPr>
          <p:cNvSpPr txBox="1"/>
          <p:nvPr/>
        </p:nvSpPr>
        <p:spPr>
          <a:xfrm>
            <a:off x="4143724" y="591837"/>
            <a:ext cx="7517856" cy="5632311"/>
          </a:xfrm>
          <a:prstGeom prst="rect">
            <a:avLst/>
          </a:prstGeom>
          <a:solidFill>
            <a:srgbClr val="94E4FE">
              <a:alpha val="36471"/>
            </a:srgbClr>
          </a:solidFill>
        </p:spPr>
        <p:txBody>
          <a:bodyPr wrap="square">
            <a:spAutoFit/>
          </a:bodyPr>
          <a:lstStyle/>
          <a:p>
            <a:r>
              <a:rPr lang="en-US" sz="3000" b="1" kern="100" dirty="0">
                <a:solidFill>
                  <a:srgbClr val="0432FF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Grandma</a:t>
            </a:r>
            <a:r>
              <a:rPr lang="en-US" sz="30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It was a </a:t>
            </a:r>
            <a:r>
              <a:rPr lang="en-US" sz="3000" b="1" kern="1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simple wedding</a:t>
            </a:r>
            <a:r>
              <a:rPr lang="en-US" sz="30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. We ate fish in a clay pot. We didn't use to have an oven, you know. </a:t>
            </a:r>
            <a:endParaRPr lang="en-VN" sz="3000" kern="1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000" b="1" kern="100" dirty="0">
                <a:solidFill>
                  <a:srgbClr val="0432FF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Bob</a:t>
            </a:r>
            <a:r>
              <a:rPr lang="en-US" sz="30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You couldn't even bake cakes?</a:t>
            </a:r>
            <a:endParaRPr lang="en-VN" sz="3000" kern="1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000" b="1" kern="100" dirty="0">
                <a:solidFill>
                  <a:srgbClr val="0432FF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Grandma</a:t>
            </a:r>
            <a:r>
              <a:rPr lang="en-US" sz="30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No, we used to do all our cooking on a small fire. </a:t>
            </a:r>
            <a:endParaRPr lang="en-VN" sz="3000" kern="1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000" b="1" kern="100" dirty="0">
                <a:solidFill>
                  <a:srgbClr val="0432FF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Bob</a:t>
            </a:r>
            <a:r>
              <a:rPr lang="en-US" sz="30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Wow. That sounds fun.</a:t>
            </a:r>
            <a:endParaRPr lang="en-VN" sz="3000" kern="1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000" b="1" kern="100" dirty="0">
                <a:solidFill>
                  <a:srgbClr val="0432FF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Grandma</a:t>
            </a:r>
            <a:r>
              <a:rPr lang="en-US" sz="30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It was hard work, but yes, </a:t>
            </a:r>
            <a:r>
              <a:rPr lang="en-US" sz="3000" b="1" kern="1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life was fun</a:t>
            </a:r>
            <a:r>
              <a:rPr lang="en-US" sz="30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. Your grandpa used to work at a pottery stall at the local market, so he made all the clay pots for the wedding. He brought them to our cottage in his tuk-tuk. </a:t>
            </a:r>
            <a:r>
              <a:rPr lang="en-US" sz="3000" b="1" kern="1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It was so romantic.</a:t>
            </a:r>
            <a:endParaRPr lang="en-VN" sz="3000" kern="1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15537D-16AB-0FA0-496E-94BBB3CBAE7F}"/>
              </a:ext>
            </a:extLst>
          </p:cNvPr>
          <p:cNvSpPr txBox="1"/>
          <p:nvPr/>
        </p:nvSpPr>
        <p:spPr>
          <a:xfrm>
            <a:off x="530420" y="1192176"/>
            <a:ext cx="205069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ANSWERS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10A258-93BF-EDA5-E3FF-6F7E76C489D2}"/>
              </a:ext>
            </a:extLst>
          </p:cNvPr>
          <p:cNvSpPr txBox="1"/>
          <p:nvPr/>
        </p:nvSpPr>
        <p:spPr>
          <a:xfrm>
            <a:off x="312454" y="2335103"/>
            <a:ext cx="3528025" cy="3007555"/>
          </a:xfrm>
          <a:prstGeom prst="rect">
            <a:avLst/>
          </a:prstGeom>
          <a:solidFill>
            <a:schemeClr val="accent6">
              <a:lumMod val="40000"/>
              <a:lumOff val="60000"/>
              <a:alpha val="3015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annoyed about the car being late</a:t>
            </a:r>
          </a:p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happy about the wedding being simple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C18CDB-7683-24CA-0F7F-3663D91884FD}"/>
              </a:ext>
            </a:extLst>
          </p:cNvPr>
          <p:cNvSpPr/>
          <p:nvPr/>
        </p:nvSpPr>
        <p:spPr>
          <a:xfrm>
            <a:off x="110291" y="3512259"/>
            <a:ext cx="3932350" cy="185166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BA37B8-A9E8-CCA7-41E5-5FEEBFD940C3}"/>
              </a:ext>
            </a:extLst>
          </p:cNvPr>
          <p:cNvSpPr txBox="1"/>
          <p:nvPr/>
        </p:nvSpPr>
        <p:spPr>
          <a:xfrm>
            <a:off x="266735" y="453390"/>
            <a:ext cx="11192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WB - p11 - Task a.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16" name="TRACK 04(00:00:56.499-00:01:33.876) them">
            <a:hlinkClick r:id="" action="ppaction://media"/>
            <a:extLst>
              <a:ext uri="{FF2B5EF4-FFF2-40B4-BE49-F238E27FC236}">
                <a16:creationId xmlns:a16="http://schemas.microsoft.com/office/drawing/2014/main" id="{153CBF64-EB30-3D3D-DC8F-2C3DC5C2D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1037" y="112836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4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 animBg="1"/>
      <p:bldP spid="1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87341-8A44-04DF-B6F1-3D95FD24B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B9C9EC8-D3FC-7888-738F-A4D2FBB5F664}"/>
              </a:ext>
            </a:extLst>
          </p:cNvPr>
          <p:cNvSpPr txBox="1"/>
          <p:nvPr/>
        </p:nvSpPr>
        <p:spPr>
          <a:xfrm>
            <a:off x="811931" y="2207123"/>
            <a:ext cx="10534970" cy="3709285"/>
          </a:xfrm>
          <a:prstGeom prst="rect">
            <a:avLst/>
          </a:prstGeom>
          <a:solidFill>
            <a:schemeClr val="accent6">
              <a:lumMod val="40000"/>
              <a:lumOff val="60000"/>
              <a:alpha val="3015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Grandma/Grandpa liked driving three-wheeled cars. 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Grandma lived in a cottage in the country/on a hill. 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3. She cooked/didn't cook with an oven.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4. She used to make/didn't use to make cake. 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5. Grandpa worked at a pottery stall/fruit and vegetable stall.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730FE7-5A52-7653-7377-2C016195D85C}"/>
              </a:ext>
            </a:extLst>
          </p:cNvPr>
          <p:cNvSpPr txBox="1"/>
          <p:nvPr/>
        </p:nvSpPr>
        <p:spPr>
          <a:xfrm>
            <a:off x="154219" y="589418"/>
            <a:ext cx="11192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WB - p11 - Task b.</a:t>
            </a:r>
            <a:r>
              <a:rPr lang="en-US" sz="3200" b="1" dirty="0">
                <a:solidFill>
                  <a:srgbClr val="0070C0"/>
                </a:solidFill>
              </a:rPr>
              <a:t> Now, listen and circle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77F22A-A955-E21E-8410-D817FF47C9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832" y="550523"/>
            <a:ext cx="860728" cy="623670"/>
          </a:xfrm>
          <a:prstGeom prst="rect">
            <a:avLst/>
          </a:prstGeom>
        </p:spPr>
      </p:pic>
      <p:pic>
        <p:nvPicPr>
          <p:cNvPr id="12" name="TRACK 04">
            <a:hlinkClick r:id="" action="ppaction://media"/>
            <a:extLst>
              <a:ext uri="{FF2B5EF4-FFF2-40B4-BE49-F238E27FC236}">
                <a16:creationId xmlns:a16="http://schemas.microsoft.com/office/drawing/2014/main" id="{C64B9902-5ED9-AA1D-558A-B1C8471304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09560" y="361393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842481-0D56-5B1A-280D-0DBC06C71F5B}"/>
              </a:ext>
            </a:extLst>
          </p:cNvPr>
          <p:cNvSpPr txBox="1"/>
          <p:nvPr/>
        </p:nvSpPr>
        <p:spPr>
          <a:xfrm>
            <a:off x="3481871" y="1363323"/>
            <a:ext cx="44276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chemeClr val="bg1"/>
                </a:solidFill>
                <a:effectLst/>
                <a:highlight>
                  <a:srgbClr val="009051"/>
                </a:highlight>
              </a:rPr>
              <a:t> </a:t>
            </a:r>
            <a:r>
              <a:rPr lang="en-US" sz="3200" dirty="0">
                <a:solidFill>
                  <a:schemeClr val="bg1"/>
                </a:solidFill>
                <a:highlight>
                  <a:srgbClr val="009051"/>
                </a:highlight>
              </a:rPr>
              <a:t>Underline the key words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2B8B414-9887-F4F4-C445-D86122A503B9}"/>
              </a:ext>
            </a:extLst>
          </p:cNvPr>
          <p:cNvCxnSpPr>
            <a:cxnSpLocks/>
          </p:cNvCxnSpPr>
          <p:nvPr/>
        </p:nvCxnSpPr>
        <p:spPr>
          <a:xfrm>
            <a:off x="6636636" y="2899602"/>
            <a:ext cx="320230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C58F6AE-8EFE-0592-6EC5-E65C34A4B1D8}"/>
              </a:ext>
            </a:extLst>
          </p:cNvPr>
          <p:cNvCxnSpPr>
            <a:cxnSpLocks/>
          </p:cNvCxnSpPr>
          <p:nvPr/>
        </p:nvCxnSpPr>
        <p:spPr>
          <a:xfrm>
            <a:off x="4494846" y="3600642"/>
            <a:ext cx="121101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E68AF73-C725-DA6A-EF24-E6AE702E4CDF}"/>
              </a:ext>
            </a:extLst>
          </p:cNvPr>
          <p:cNvCxnSpPr>
            <a:cxnSpLocks/>
          </p:cNvCxnSpPr>
          <p:nvPr/>
        </p:nvCxnSpPr>
        <p:spPr>
          <a:xfrm>
            <a:off x="6607110" y="4356546"/>
            <a:ext cx="79953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5F1459D-632B-F7E4-8FA5-0418A58B3AF7}"/>
              </a:ext>
            </a:extLst>
          </p:cNvPr>
          <p:cNvCxnSpPr>
            <a:cxnSpLocks/>
          </p:cNvCxnSpPr>
          <p:nvPr/>
        </p:nvCxnSpPr>
        <p:spPr>
          <a:xfrm>
            <a:off x="7528083" y="5094162"/>
            <a:ext cx="79953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E7067C-F478-FB7F-4E30-B7830699178C}"/>
              </a:ext>
            </a:extLst>
          </p:cNvPr>
          <p:cNvCxnSpPr>
            <a:cxnSpLocks/>
          </p:cNvCxnSpPr>
          <p:nvPr/>
        </p:nvCxnSpPr>
        <p:spPr>
          <a:xfrm>
            <a:off x="2926181" y="5816778"/>
            <a:ext cx="11703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445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695080-CDB7-76D7-CC49-4E0BA79585C2}"/>
              </a:ext>
            </a:extLst>
          </p:cNvPr>
          <p:cNvSpPr txBox="1"/>
          <p:nvPr/>
        </p:nvSpPr>
        <p:spPr>
          <a:xfrm>
            <a:off x="530995" y="1488878"/>
            <a:ext cx="4589645" cy="22319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Grandma/Grandpa liked driving three-wheeled cars.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9A4D24-1A4E-96E9-A7A8-A685F05FA929}"/>
              </a:ext>
            </a:extLst>
          </p:cNvPr>
          <p:cNvSpPr txBox="1"/>
          <p:nvPr/>
        </p:nvSpPr>
        <p:spPr>
          <a:xfrm>
            <a:off x="9648597" y="565960"/>
            <a:ext cx="205069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ANSWERS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38772A-C491-1938-1AC4-7D9CCC45CB9B}"/>
              </a:ext>
            </a:extLst>
          </p:cNvPr>
          <p:cNvSpPr txBox="1"/>
          <p:nvPr/>
        </p:nvSpPr>
        <p:spPr>
          <a:xfrm>
            <a:off x="5650993" y="1313735"/>
            <a:ext cx="6174324" cy="4524315"/>
          </a:xfrm>
          <a:prstGeom prst="rect">
            <a:avLst/>
          </a:prstGeom>
          <a:solidFill>
            <a:srgbClr val="94E4FE">
              <a:alpha val="36471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kern="100" dirty="0">
                <a:solidFill>
                  <a:srgbClr val="0432FF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Bob</a:t>
            </a: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Grandma, is this you and Grandpa in this old photo? 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3200" b="1" kern="100" dirty="0">
                <a:solidFill>
                  <a:srgbClr val="0432FF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Grandma</a:t>
            </a: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Oh, yes! Gosh, that was our wedding day.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3200" b="1" kern="100" dirty="0">
                <a:solidFill>
                  <a:srgbClr val="0432FF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Bob</a:t>
            </a: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What's this funny-looking car?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DengXian" panose="02010600030101010101" pitchFamily="2" charset="-122"/>
              </a:rPr>
              <a:t>Grandma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</a:rPr>
              <a:t>: That's a tuk-tuk, </a:t>
            </a:r>
            <a:r>
              <a:rPr lang="en-US" sz="32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DengXian" panose="02010600030101010101" pitchFamily="2" charset="-122"/>
              </a:rPr>
              <a:t>a car with three wheels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</a:rPr>
              <a:t>. We were leaving our wedding. </a:t>
            </a:r>
            <a:r>
              <a:rPr lang="en-US" sz="3200" b="1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DengXian" panose="02010600030101010101" pitchFamily="2" charset="-122"/>
              </a:rPr>
              <a:t>Your grandpa used to love driving those cars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</a:rPr>
              <a:t>.</a:t>
            </a:r>
            <a:r>
              <a:rPr lang="en-VN" sz="3200" dirty="0"/>
              <a:t> </a:t>
            </a:r>
            <a:endParaRPr lang="en-GB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C7AF7D-426F-9D06-6FB3-1F649FAAD3FD}"/>
              </a:ext>
            </a:extLst>
          </p:cNvPr>
          <p:cNvSpPr txBox="1"/>
          <p:nvPr/>
        </p:nvSpPr>
        <p:spPr>
          <a:xfrm>
            <a:off x="154219" y="589418"/>
            <a:ext cx="11192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WB - p11 - Task b.</a:t>
            </a:r>
            <a:r>
              <a:rPr lang="en-US" sz="3200" b="1" dirty="0">
                <a:solidFill>
                  <a:srgbClr val="0070C0"/>
                </a:solidFill>
              </a:rPr>
              <a:t> Now, listen and circle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38244A-78DD-5221-CB89-164C24F0B1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832" y="550523"/>
            <a:ext cx="860728" cy="623670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CCDFF6A-FFE7-0384-B5AB-CB7C604A9504}"/>
              </a:ext>
            </a:extLst>
          </p:cNvPr>
          <p:cNvSpPr/>
          <p:nvPr/>
        </p:nvSpPr>
        <p:spPr>
          <a:xfrm>
            <a:off x="2570067" y="1665325"/>
            <a:ext cx="1636174" cy="66715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5" name="TRACK 04(00:00:16.184-00:00:37.668)">
            <a:hlinkClick r:id="" action="ppaction://media"/>
            <a:extLst>
              <a:ext uri="{FF2B5EF4-FFF2-40B4-BE49-F238E27FC236}">
                <a16:creationId xmlns:a16="http://schemas.microsoft.com/office/drawing/2014/main" id="{B8C2C1FB-3924-64EC-4954-4EDD3B3E7A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6278" y="39949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7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 animBg="1"/>
      <p:bldP spid="1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695080-CDB7-76D7-CC49-4E0BA79585C2}"/>
              </a:ext>
            </a:extLst>
          </p:cNvPr>
          <p:cNvSpPr txBox="1"/>
          <p:nvPr/>
        </p:nvSpPr>
        <p:spPr>
          <a:xfrm>
            <a:off x="530995" y="1488878"/>
            <a:ext cx="4589645" cy="22319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Grandma lived in a cottage in the country/on a hill.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9A4D24-1A4E-96E9-A7A8-A685F05FA929}"/>
              </a:ext>
            </a:extLst>
          </p:cNvPr>
          <p:cNvSpPr txBox="1"/>
          <p:nvPr/>
        </p:nvSpPr>
        <p:spPr>
          <a:xfrm>
            <a:off x="9648597" y="565960"/>
            <a:ext cx="205069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ANSWERS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38772A-C491-1938-1AC4-7D9CCC45CB9B}"/>
              </a:ext>
            </a:extLst>
          </p:cNvPr>
          <p:cNvSpPr txBox="1"/>
          <p:nvPr/>
        </p:nvSpPr>
        <p:spPr>
          <a:xfrm>
            <a:off x="5650993" y="1413063"/>
            <a:ext cx="5695908" cy="4031873"/>
          </a:xfrm>
          <a:prstGeom prst="rect">
            <a:avLst/>
          </a:prstGeom>
          <a:solidFill>
            <a:srgbClr val="94E4FE">
              <a:alpha val="36471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kern="100" dirty="0">
                <a:solidFill>
                  <a:srgbClr val="0432FF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Bob</a:t>
            </a: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Was this photo taken in the country?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3200" b="1" kern="100" dirty="0">
                <a:solidFill>
                  <a:srgbClr val="0432FF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Grandma</a:t>
            </a: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Yes. I </a:t>
            </a:r>
            <a:r>
              <a:rPr lang="en-US" sz="3200" b="1" kern="1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used to live</a:t>
            </a:r>
            <a:r>
              <a:rPr lang="en-US" sz="3200" b="1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with my parents </a:t>
            </a:r>
            <a:r>
              <a:rPr lang="en-US" sz="3200" b="1" kern="1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in a small cottage in the country.</a:t>
            </a: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 We had the wedding there, and all our relatives came. Uncles, aunts, nephews, nieces, everyone!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C7AF7D-426F-9D06-6FB3-1F649FAAD3FD}"/>
              </a:ext>
            </a:extLst>
          </p:cNvPr>
          <p:cNvSpPr txBox="1"/>
          <p:nvPr/>
        </p:nvSpPr>
        <p:spPr>
          <a:xfrm>
            <a:off x="154219" y="589418"/>
            <a:ext cx="11192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WB - p11 - Task b.</a:t>
            </a:r>
            <a:r>
              <a:rPr lang="en-US" sz="3200" b="1" dirty="0">
                <a:solidFill>
                  <a:srgbClr val="0070C0"/>
                </a:solidFill>
              </a:rPr>
              <a:t> Now, listen and circle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38244A-78DD-5221-CB89-164C24F0B1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832" y="550523"/>
            <a:ext cx="860728" cy="623670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CCDFF6A-FFE7-0384-B5AB-CB7C604A9504}"/>
              </a:ext>
            </a:extLst>
          </p:cNvPr>
          <p:cNvSpPr/>
          <p:nvPr/>
        </p:nvSpPr>
        <p:spPr>
          <a:xfrm>
            <a:off x="1929986" y="2372301"/>
            <a:ext cx="2550574" cy="73055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5" name="TRACK 04(00:00:37.474-00:00:55.058)">
            <a:hlinkClick r:id="" action="ppaction://media"/>
            <a:extLst>
              <a:ext uri="{FF2B5EF4-FFF2-40B4-BE49-F238E27FC236}">
                <a16:creationId xmlns:a16="http://schemas.microsoft.com/office/drawing/2014/main" id="{A91FC324-FC65-7E5F-291C-1D74E889FE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88411" y="58941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9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 animBg="1"/>
      <p:bldP spid="1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695080-CDB7-76D7-CC49-4E0BA79585C2}"/>
              </a:ext>
            </a:extLst>
          </p:cNvPr>
          <p:cNvSpPr txBox="1"/>
          <p:nvPr/>
        </p:nvSpPr>
        <p:spPr>
          <a:xfrm>
            <a:off x="530995" y="1488878"/>
            <a:ext cx="4589645" cy="14932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3. She cooked/didn't cook with an oven.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9A4D24-1A4E-96E9-A7A8-A685F05FA929}"/>
              </a:ext>
            </a:extLst>
          </p:cNvPr>
          <p:cNvSpPr txBox="1"/>
          <p:nvPr/>
        </p:nvSpPr>
        <p:spPr>
          <a:xfrm>
            <a:off x="9648597" y="565960"/>
            <a:ext cx="205069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ANSWERS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38772A-C491-1938-1AC4-7D9CCC45CB9B}"/>
              </a:ext>
            </a:extLst>
          </p:cNvPr>
          <p:cNvSpPr txBox="1"/>
          <p:nvPr/>
        </p:nvSpPr>
        <p:spPr>
          <a:xfrm>
            <a:off x="5650993" y="1488878"/>
            <a:ext cx="5695908" cy="2554545"/>
          </a:xfrm>
          <a:prstGeom prst="rect">
            <a:avLst/>
          </a:prstGeom>
          <a:solidFill>
            <a:srgbClr val="94E4FE">
              <a:alpha val="36471"/>
            </a:srgbClr>
          </a:solidFill>
        </p:spPr>
        <p:txBody>
          <a:bodyPr wrap="square">
            <a:spAutoFit/>
          </a:bodyPr>
          <a:lstStyle/>
          <a:p>
            <a:r>
              <a:rPr lang="en-US" sz="3200" b="1" kern="100" dirty="0">
                <a:solidFill>
                  <a:srgbClr val="0432FF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Bob</a:t>
            </a: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How was it?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Grandma</a:t>
            </a: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It was a simple wedding. We ate fish in a clay pot. </a:t>
            </a:r>
            <a:r>
              <a:rPr lang="en-US" sz="3200" kern="1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We didn't use to have an oven</a:t>
            </a: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, you know. 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C7AF7D-426F-9D06-6FB3-1F649FAAD3FD}"/>
              </a:ext>
            </a:extLst>
          </p:cNvPr>
          <p:cNvSpPr txBox="1"/>
          <p:nvPr/>
        </p:nvSpPr>
        <p:spPr>
          <a:xfrm>
            <a:off x="154219" y="589418"/>
            <a:ext cx="11192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WB - p11 - Task b.</a:t>
            </a:r>
            <a:r>
              <a:rPr lang="en-US" sz="3200" b="1" dirty="0">
                <a:solidFill>
                  <a:srgbClr val="0070C0"/>
                </a:solidFill>
              </a:rPr>
              <a:t> Now, listen and circle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38244A-78DD-5221-CB89-164C24F0B1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832" y="550523"/>
            <a:ext cx="860728" cy="623670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CCDFF6A-FFE7-0384-B5AB-CB7C604A9504}"/>
              </a:ext>
            </a:extLst>
          </p:cNvPr>
          <p:cNvSpPr/>
          <p:nvPr/>
        </p:nvSpPr>
        <p:spPr>
          <a:xfrm>
            <a:off x="3063842" y="1665325"/>
            <a:ext cx="2056798" cy="73055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8" name="TRACK 04(00:00:54.734-00:01:04.359)">
            <a:hlinkClick r:id="" action="ppaction://media"/>
            <a:extLst>
              <a:ext uri="{FF2B5EF4-FFF2-40B4-BE49-F238E27FC236}">
                <a16:creationId xmlns:a16="http://schemas.microsoft.com/office/drawing/2014/main" id="{0AEC58AF-75D0-2A66-E90B-F862ACCACE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81649" y="51873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2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1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695080-CDB7-76D7-CC49-4E0BA79585C2}"/>
              </a:ext>
            </a:extLst>
          </p:cNvPr>
          <p:cNvSpPr txBox="1"/>
          <p:nvPr/>
        </p:nvSpPr>
        <p:spPr>
          <a:xfrm>
            <a:off x="530995" y="1488878"/>
            <a:ext cx="4589645" cy="22319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4. She used to make/didn't use to make cake.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9A4D24-1A4E-96E9-A7A8-A685F05FA929}"/>
              </a:ext>
            </a:extLst>
          </p:cNvPr>
          <p:cNvSpPr txBox="1"/>
          <p:nvPr/>
        </p:nvSpPr>
        <p:spPr>
          <a:xfrm>
            <a:off x="9648597" y="565960"/>
            <a:ext cx="205069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ANSWERS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38772A-C491-1938-1AC4-7D9CCC45CB9B}"/>
              </a:ext>
            </a:extLst>
          </p:cNvPr>
          <p:cNvSpPr txBox="1"/>
          <p:nvPr/>
        </p:nvSpPr>
        <p:spPr>
          <a:xfrm>
            <a:off x="5750560" y="1488878"/>
            <a:ext cx="4809743" cy="2554545"/>
          </a:xfrm>
          <a:prstGeom prst="rect">
            <a:avLst/>
          </a:prstGeom>
          <a:solidFill>
            <a:srgbClr val="94E4FE">
              <a:alpha val="36471"/>
            </a:srgbClr>
          </a:solidFill>
        </p:spPr>
        <p:txBody>
          <a:bodyPr wrap="square">
            <a:spAutoFit/>
          </a:bodyPr>
          <a:lstStyle/>
          <a:p>
            <a:r>
              <a:rPr lang="en-US" sz="3200" b="1" kern="100" dirty="0">
                <a:solidFill>
                  <a:srgbClr val="0432FF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Bob</a:t>
            </a: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You </a:t>
            </a:r>
            <a:r>
              <a:rPr lang="en-US" sz="3200" kern="1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couldn't even bake cakes</a:t>
            </a: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?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DengXian" panose="02010600030101010101" pitchFamily="2" charset="-122"/>
              </a:rPr>
              <a:t>Grandma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</a:rPr>
              <a:t>: </a:t>
            </a:r>
            <a:r>
              <a:rPr lang="en-US" sz="32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DengXian" panose="02010600030101010101" pitchFamily="2" charset="-122"/>
              </a:rPr>
              <a:t>No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</a:rPr>
              <a:t>, we used to do all our cooking on a small fire. </a:t>
            </a:r>
            <a:endParaRPr lang="en-GB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C7AF7D-426F-9D06-6FB3-1F649FAAD3FD}"/>
              </a:ext>
            </a:extLst>
          </p:cNvPr>
          <p:cNvSpPr txBox="1"/>
          <p:nvPr/>
        </p:nvSpPr>
        <p:spPr>
          <a:xfrm>
            <a:off x="154219" y="589418"/>
            <a:ext cx="11192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WB - p11 - Task b.</a:t>
            </a:r>
            <a:r>
              <a:rPr lang="en-US" sz="3200" b="1" dirty="0">
                <a:solidFill>
                  <a:srgbClr val="0070C0"/>
                </a:solidFill>
              </a:rPr>
              <a:t> Now, listen and circle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38244A-78DD-5221-CB89-164C24F0B1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832" y="550523"/>
            <a:ext cx="860728" cy="623670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CCDFF6A-FFE7-0384-B5AB-CB7C604A9504}"/>
              </a:ext>
            </a:extLst>
          </p:cNvPr>
          <p:cNvSpPr/>
          <p:nvPr/>
        </p:nvSpPr>
        <p:spPr>
          <a:xfrm>
            <a:off x="1600198" y="2389472"/>
            <a:ext cx="1947674" cy="60976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4" name="TRACK 04(00:01:04.602-00:01:13.052)">
            <a:hlinkClick r:id="" action="ppaction://media"/>
            <a:extLst>
              <a:ext uri="{FF2B5EF4-FFF2-40B4-BE49-F238E27FC236}">
                <a16:creationId xmlns:a16="http://schemas.microsoft.com/office/drawing/2014/main" id="{4EEDAB5B-DAEC-9A0F-0D5F-A99656CA04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44286" y="4502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2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1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695080-CDB7-76D7-CC49-4E0BA79585C2}"/>
              </a:ext>
            </a:extLst>
          </p:cNvPr>
          <p:cNvSpPr txBox="1"/>
          <p:nvPr/>
        </p:nvSpPr>
        <p:spPr>
          <a:xfrm>
            <a:off x="530995" y="1488878"/>
            <a:ext cx="4589645" cy="22319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5. Grandpa worked at a pottery stall/fruit and vegetable stall.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9A4D24-1A4E-96E9-A7A8-A685F05FA929}"/>
              </a:ext>
            </a:extLst>
          </p:cNvPr>
          <p:cNvSpPr txBox="1"/>
          <p:nvPr/>
        </p:nvSpPr>
        <p:spPr>
          <a:xfrm>
            <a:off x="9648597" y="565960"/>
            <a:ext cx="205069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ANSWERS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38772A-C491-1938-1AC4-7D9CCC45CB9B}"/>
              </a:ext>
            </a:extLst>
          </p:cNvPr>
          <p:cNvSpPr txBox="1"/>
          <p:nvPr/>
        </p:nvSpPr>
        <p:spPr>
          <a:xfrm>
            <a:off x="5650993" y="1313735"/>
            <a:ext cx="5695908" cy="5016758"/>
          </a:xfrm>
          <a:prstGeom prst="rect">
            <a:avLst/>
          </a:prstGeom>
          <a:solidFill>
            <a:srgbClr val="94E4FE">
              <a:alpha val="36471"/>
            </a:srgbClr>
          </a:solidFill>
        </p:spPr>
        <p:txBody>
          <a:bodyPr wrap="square">
            <a:spAutoFit/>
          </a:bodyPr>
          <a:lstStyle/>
          <a:p>
            <a:r>
              <a:rPr lang="en-US" sz="3200" b="1" kern="100" dirty="0">
                <a:solidFill>
                  <a:srgbClr val="0432FF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Grandma</a:t>
            </a: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It was hard work, but yes, life was fun. Your grandpa used to work at a </a:t>
            </a:r>
            <a:r>
              <a:rPr lang="en-US" sz="3200" b="1" kern="1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pottery stall</a:t>
            </a:r>
            <a:r>
              <a:rPr lang="en-US" sz="3200" b="1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at the local market, so he made all the clay pots for the wedding. He brought them to our cottage in his tuk-tuk. It was so romantic. </a:t>
            </a:r>
          </a:p>
          <a:p>
            <a:r>
              <a:rPr lang="en-US" sz="3200" b="1" kern="100" dirty="0">
                <a:solidFill>
                  <a:srgbClr val="0432FF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Bob</a:t>
            </a: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Tell me more, Grandma! Grandma: Well, on the day of the...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C7AF7D-426F-9D06-6FB3-1F649FAAD3FD}"/>
              </a:ext>
            </a:extLst>
          </p:cNvPr>
          <p:cNvSpPr txBox="1"/>
          <p:nvPr/>
        </p:nvSpPr>
        <p:spPr>
          <a:xfrm>
            <a:off x="154219" y="589418"/>
            <a:ext cx="11192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WB - p11 - Task b.</a:t>
            </a:r>
            <a:r>
              <a:rPr lang="en-US" sz="3200" b="1" dirty="0">
                <a:solidFill>
                  <a:srgbClr val="0070C0"/>
                </a:solidFill>
              </a:rPr>
              <a:t> Now, listen and circle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38244A-78DD-5221-CB89-164C24F0B1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832" y="550523"/>
            <a:ext cx="860728" cy="623670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CCDFF6A-FFE7-0384-B5AB-CB7C604A9504}"/>
              </a:ext>
            </a:extLst>
          </p:cNvPr>
          <p:cNvSpPr/>
          <p:nvPr/>
        </p:nvSpPr>
        <p:spPr>
          <a:xfrm>
            <a:off x="530995" y="2395728"/>
            <a:ext cx="2541389" cy="57440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8" name="TRACK 04(00:01:15.456-00:01:39.630)">
            <a:hlinkClick r:id="" action="ppaction://media"/>
            <a:extLst>
              <a:ext uri="{FF2B5EF4-FFF2-40B4-BE49-F238E27FC236}">
                <a16:creationId xmlns:a16="http://schemas.microsoft.com/office/drawing/2014/main" id="{FA3F7E39-B523-219C-A0B9-B24296E7F6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88411" y="5505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2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11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01142-EB0B-6FE1-FBA0-400FF81C3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859B04-42FA-31B3-01C2-9615A9A10118}"/>
              </a:ext>
            </a:extLst>
          </p:cNvPr>
          <p:cNvSpPr txBox="1"/>
          <p:nvPr/>
        </p:nvSpPr>
        <p:spPr>
          <a:xfrm>
            <a:off x="434340" y="1190441"/>
            <a:ext cx="11315700" cy="50167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Bob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Grandma, is this you and Grandpa in this old photo? 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Grandma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Oh, yes! Gosh, that was our wedding day.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Bob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What's this funny-looking car?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Grandma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That's a tuk-tuk, a car with three wheels. We were leaving our wedding. Your grandpa used to love driving those cars.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Bob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Was this photo taken in the country?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Grandma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Yes. I used to live with my parents in a small cottage in the country. We had the wedding there, and all our relatives came. Uncles, aunts, nephews, nieces, everyone!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Bob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How was it?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0EB27E-47FB-39BB-89F8-9B9EA6B697D3}"/>
              </a:ext>
            </a:extLst>
          </p:cNvPr>
          <p:cNvSpPr txBox="1"/>
          <p:nvPr/>
        </p:nvSpPr>
        <p:spPr>
          <a:xfrm>
            <a:off x="3844818" y="605666"/>
            <a:ext cx="3605089" cy="58477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SCRIPT- WB-Track 04</a:t>
            </a:r>
          </a:p>
        </p:txBody>
      </p:sp>
    </p:spTree>
    <p:extLst>
      <p:ext uri="{BB962C8B-B14F-4D97-AF65-F5344CB8AC3E}">
        <p14:creationId xmlns:p14="http://schemas.microsoft.com/office/powerpoint/2010/main" val="8946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01142-EB0B-6FE1-FBA0-400FF81C3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859B04-42FA-31B3-01C2-9615A9A10118}"/>
              </a:ext>
            </a:extLst>
          </p:cNvPr>
          <p:cNvSpPr txBox="1"/>
          <p:nvPr/>
        </p:nvSpPr>
        <p:spPr>
          <a:xfrm>
            <a:off x="434340" y="1190441"/>
            <a:ext cx="11315700" cy="50167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Grandma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It was a simple wedding. We ate fish in a clay pot. We didn't use to have an oven, you know. 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Bob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You couldn't even bake cakes?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Grandma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No, we used to do all our cooking on a small fire. 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Bob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Wow. That sounds fun.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Grandma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It was hard work, but yes, life was fun. Your grandpa used to work at a pottery stall at the local market, so he made all the clay pots for the wedding. He brought them to our cottage in his tuk-tuk. It was so romantic.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Bob</a:t>
            </a:r>
            <a:r>
              <a:rPr lang="en-U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Tell me more, Grandma! Grandma: Well, on the day of the...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0EB27E-47FB-39BB-89F8-9B9EA6B697D3}"/>
              </a:ext>
            </a:extLst>
          </p:cNvPr>
          <p:cNvSpPr txBox="1"/>
          <p:nvPr/>
        </p:nvSpPr>
        <p:spPr>
          <a:xfrm>
            <a:off x="3844818" y="605666"/>
            <a:ext cx="3605089" cy="58477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SCRIPT- WB-Track 04</a:t>
            </a:r>
          </a:p>
        </p:txBody>
      </p:sp>
    </p:spTree>
    <p:extLst>
      <p:ext uri="{BB962C8B-B14F-4D97-AF65-F5344CB8AC3E}">
        <p14:creationId xmlns:p14="http://schemas.microsoft.com/office/powerpoint/2010/main" val="325719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6DF9C-1586-BC33-655D-2A57900DA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728336-BC60-AA65-6107-64DA69CAB6FE}"/>
              </a:ext>
            </a:extLst>
          </p:cNvPr>
          <p:cNvSpPr/>
          <p:nvPr/>
        </p:nvSpPr>
        <p:spPr>
          <a:xfrm>
            <a:off x="7137400" y="1053159"/>
            <a:ext cx="4834566" cy="50167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2.A: What kind of things do parents and grandparents often have photos of? </a:t>
            </a:r>
          </a:p>
          <a:p>
            <a:pPr algn="just"/>
            <a:r>
              <a:rPr lang="en-US" sz="3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B: They often have photos of family gatherings, special occasions like weddings or birthdays, vacations, and memorable moments with their children or grandchildren.</a:t>
            </a:r>
            <a:endParaRPr lang="en-US" sz="3200" dirty="0">
              <a:solidFill>
                <a:srgbClr val="0432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512E61-9E6B-8649-9283-E5A4FA2E3CDB}"/>
              </a:ext>
            </a:extLst>
          </p:cNvPr>
          <p:cNvSpPr/>
          <p:nvPr/>
        </p:nvSpPr>
        <p:spPr>
          <a:xfrm>
            <a:off x="4195851" y="417584"/>
            <a:ext cx="3529693" cy="584775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Suggested answers</a:t>
            </a:r>
          </a:p>
        </p:txBody>
      </p:sp>
      <p:pic>
        <p:nvPicPr>
          <p:cNvPr id="2050" name="Picture 2" descr="Beautiful senior birthday party">
            <a:extLst>
              <a:ext uri="{FF2B5EF4-FFF2-40B4-BE49-F238E27FC236}">
                <a16:creationId xmlns:a16="http://schemas.microsoft.com/office/drawing/2014/main" id="{9E559756-1F52-BFCF-9FFB-272B6626B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3159"/>
            <a:ext cx="7068181" cy="470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457708"/>
      </p:ext>
    </p:extLst>
  </p:cSld>
  <p:clrMapOvr>
    <a:masterClrMapping/>
  </p:clrMapOvr>
  <p:transition spd="slow">
    <p:push dir="u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462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5123" y="566678"/>
            <a:ext cx="10370634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Ask and answer the question below with your partner about things you would do in the spring but don't do anymore.</a:t>
            </a:r>
            <a:endParaRPr lang="en-US" sz="3600" i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8F845E-510C-8AEA-11AD-4B8F4B3A2770}"/>
              </a:ext>
            </a:extLst>
          </p:cNvPr>
          <p:cNvSpPr/>
          <p:nvPr/>
        </p:nvSpPr>
        <p:spPr>
          <a:xfrm>
            <a:off x="660445" y="2620190"/>
            <a:ext cx="11279989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things you would do in the spring but don't do anymore?</a:t>
            </a:r>
            <a:endParaRPr lang="en-US" sz="3200" b="0" i="0" dirty="0">
              <a:solidFill>
                <a:srgbClr val="0D0D0D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Learntalk blogposts 09 08 17 conversation">
            <a:extLst>
              <a:ext uri="{FF2B5EF4-FFF2-40B4-BE49-F238E27FC236}">
                <a16:creationId xmlns:a16="http://schemas.microsoft.com/office/drawing/2014/main" id="{444C884B-8D80-443B-AEFE-E8F5DF9E5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643" y="3996595"/>
            <a:ext cx="42672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2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4ED29-D948-9582-A387-136695041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6DAEA5-D3F5-B329-77E2-FA5C57A0034E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2C3BB7-0087-9512-566F-827E6C21A339}"/>
              </a:ext>
            </a:extLst>
          </p:cNvPr>
          <p:cNvSpPr txBox="1"/>
          <p:nvPr/>
        </p:nvSpPr>
        <p:spPr>
          <a:xfrm>
            <a:off x="4867134" y="41436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Production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2ECF64-44AA-C7AA-10C2-14BB427022BF}"/>
              </a:ext>
            </a:extLst>
          </p:cNvPr>
          <p:cNvSpPr txBox="1"/>
          <p:nvPr/>
        </p:nvSpPr>
        <p:spPr>
          <a:xfrm>
            <a:off x="375138" y="4673660"/>
            <a:ext cx="11232662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I was younger, my family would have picnics in the park every spring. It was always a nice way to enjoy the weather and spend time together.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B7F67A-CE12-A5DB-9EE7-63AE8761D202}"/>
              </a:ext>
            </a:extLst>
          </p:cNvPr>
          <p:cNvSpPr txBox="1"/>
          <p:nvPr/>
        </p:nvSpPr>
        <p:spPr>
          <a:xfrm>
            <a:off x="8626180" y="496617"/>
            <a:ext cx="3358764" cy="584775"/>
          </a:xfrm>
          <a:prstGeom prst="rect">
            <a:avLst/>
          </a:prstGeom>
          <a:solidFill>
            <a:srgbClr val="FF4493">
              <a:alpha val="19216"/>
            </a:srgbClr>
          </a:solidFill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Suggested answer</a:t>
            </a:r>
          </a:p>
        </p:txBody>
      </p:sp>
      <p:pic>
        <p:nvPicPr>
          <p:cNvPr id="7170" name="Picture 2" descr="Essay On Picnic (School and Family) For Children - 10 Lines, Short and Long Essay">
            <a:extLst>
              <a:ext uri="{FF2B5EF4-FFF2-40B4-BE49-F238E27FC236}">
                <a16:creationId xmlns:a16="http://schemas.microsoft.com/office/drawing/2014/main" id="{18EA46DD-C9B5-F66B-BA8D-6B22800D2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85986"/>
            <a:ext cx="6070382" cy="415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21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2" y="478706"/>
            <a:ext cx="8654195" cy="59005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724136" y="889843"/>
            <a:ext cx="4345781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Vocabularies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bake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sketch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tuk-tuk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clay pot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stall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nephew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niece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cottage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60C7CF-470A-FA9A-B5DD-6BC723DD1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09" y="2507884"/>
            <a:ext cx="5432732" cy="260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8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2559" y="353146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02559" y="1276476"/>
            <a:ext cx="11101761" cy="41613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Vocabulary: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70C0"/>
                </a:solidFill>
              </a:rPr>
              <a:t>- learn and use vocabularies related to life in the past.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Listening: 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70C0"/>
                </a:solidFill>
              </a:rPr>
              <a:t>- practice listening for gist and details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70C0"/>
                </a:solidFill>
              </a:rPr>
              <a:t>- practice functional English and how to show interest. </a:t>
            </a: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734681"/>
            <a:ext cx="11764213" cy="33304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vocabularies related to life in the past. 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Make sentences using the vocabularies in SB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for the next lesson (Grammar - pages 19 &amp; 20 - SB)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on </a:t>
            </a:r>
            <a:r>
              <a:rPr lang="en-US" sz="3600" i="1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6DF9C-1586-BC33-655D-2A57900DA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728336-BC60-AA65-6107-64DA69CAB6FE}"/>
              </a:ext>
            </a:extLst>
          </p:cNvPr>
          <p:cNvSpPr/>
          <p:nvPr/>
        </p:nvSpPr>
        <p:spPr>
          <a:xfrm>
            <a:off x="7239000" y="1027759"/>
            <a:ext cx="4597400" cy="50167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3.A: What photos do your parents or grandparents have?</a:t>
            </a:r>
          </a:p>
          <a:p>
            <a:pPr algn="just"/>
            <a:r>
              <a:rPr lang="en-US" sz="3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B: My parents or grandparents often have photos of family gatherings during Tet holidays, summer vacations, and other special occasions.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512E61-9E6B-8649-9283-E5A4FA2E3CDB}"/>
              </a:ext>
            </a:extLst>
          </p:cNvPr>
          <p:cNvSpPr/>
          <p:nvPr/>
        </p:nvSpPr>
        <p:spPr>
          <a:xfrm>
            <a:off x="4195851" y="417584"/>
            <a:ext cx="3529693" cy="584775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Suggested answers</a:t>
            </a:r>
          </a:p>
        </p:txBody>
      </p:sp>
      <p:pic>
        <p:nvPicPr>
          <p:cNvPr id="3" name="Picture 2" descr="Senior friends having a barbecue">
            <a:extLst>
              <a:ext uri="{FF2B5EF4-FFF2-40B4-BE49-F238E27FC236}">
                <a16:creationId xmlns:a16="http://schemas.microsoft.com/office/drawing/2014/main" id="{43085225-5704-CB66-D4D3-36F4F5A7F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34" y="1053158"/>
            <a:ext cx="6922090" cy="461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39857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 Pre-listening</a:t>
            </a:r>
          </a:p>
        </p:txBody>
      </p:sp>
    </p:spTree>
    <p:extLst>
      <p:ext uri="{BB962C8B-B14F-4D97-AF65-F5344CB8AC3E}">
        <p14:creationId xmlns:p14="http://schemas.microsoft.com/office/powerpoint/2010/main" val="262769524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1721</TotalTime>
  <Words>3274</Words>
  <Application>Microsoft Office PowerPoint</Application>
  <PresentationFormat>Widescreen</PresentationFormat>
  <Paragraphs>384</Paragraphs>
  <Slides>77</Slides>
  <Notes>13</Notes>
  <HiddenSlides>0</HiddenSlides>
  <MMClips>28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7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482</cp:revision>
  <dcterms:created xsi:type="dcterms:W3CDTF">2023-02-01T04:45:54Z</dcterms:created>
  <dcterms:modified xsi:type="dcterms:W3CDTF">2024-05-31T10:50:16Z</dcterms:modified>
</cp:coreProperties>
</file>