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9" r:id="rId3"/>
    <p:sldId id="267" r:id="rId4"/>
    <p:sldId id="269" r:id="rId5"/>
    <p:sldId id="912" r:id="rId6"/>
    <p:sldId id="983" r:id="rId7"/>
    <p:sldId id="1011" r:id="rId8"/>
    <p:sldId id="1012" r:id="rId9"/>
    <p:sldId id="1014" r:id="rId10"/>
    <p:sldId id="918" r:id="rId11"/>
    <p:sldId id="1048" r:id="rId12"/>
    <p:sldId id="1047" r:id="rId13"/>
    <p:sldId id="962" r:id="rId14"/>
    <p:sldId id="1061" r:id="rId15"/>
    <p:sldId id="1035" r:id="rId16"/>
    <p:sldId id="1013" r:id="rId17"/>
    <p:sldId id="1036" r:id="rId18"/>
    <p:sldId id="1063" r:id="rId19"/>
    <p:sldId id="1064" r:id="rId20"/>
    <p:sldId id="1069" r:id="rId21"/>
    <p:sldId id="1070" r:id="rId22"/>
    <p:sldId id="1071" r:id="rId23"/>
    <p:sldId id="1072" r:id="rId24"/>
    <p:sldId id="1052" r:id="rId25"/>
    <p:sldId id="1015" r:id="rId26"/>
    <p:sldId id="963" r:id="rId27"/>
    <p:sldId id="1037" r:id="rId28"/>
    <p:sldId id="870" r:id="rId29"/>
    <p:sldId id="1074" r:id="rId30"/>
    <p:sldId id="1073" r:id="rId31"/>
    <p:sldId id="1075" r:id="rId32"/>
    <p:sldId id="1053" r:id="rId33"/>
    <p:sldId id="969" r:id="rId34"/>
    <p:sldId id="964" r:id="rId35"/>
    <p:sldId id="1046" r:id="rId36"/>
    <p:sldId id="1060" r:id="rId37"/>
    <p:sldId id="1027" r:id="rId38"/>
    <p:sldId id="294" r:id="rId39"/>
    <p:sldId id="295" r:id="rId40"/>
    <p:sldId id="978" r:id="rId41"/>
    <p:sldId id="296"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3C1FF"/>
    <a:srgbClr val="CCEC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5" autoAdjust="0"/>
    <p:restoredTop sz="94660"/>
  </p:normalViewPr>
  <p:slideViewPr>
    <p:cSldViewPr snapToGrid="0">
      <p:cViewPr varScale="1">
        <p:scale>
          <a:sx n="90" d="100"/>
          <a:sy n="90" d="100"/>
        </p:scale>
        <p:origin x="19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FB585C0D-AC48-4B57-8DFC-BDBAC7A3F95A}"/>
    <pc:docChg chg="custSel modSld">
      <pc:chgData name="Phan Van Rieu (Hugo)" userId="032e726b-b6b7-45df-b0ca-e82fb010a48a" providerId="ADAL" clId="{FB585C0D-AC48-4B57-8DFC-BDBAC7A3F95A}" dt="2024-04-20T09:08:15.627" v="33" actId="1076"/>
      <pc:docMkLst>
        <pc:docMk/>
      </pc:docMkLst>
      <pc:sldChg chg="modSp mod">
        <pc:chgData name="Phan Van Rieu (Hugo)" userId="032e726b-b6b7-45df-b0ca-e82fb010a48a" providerId="ADAL" clId="{FB585C0D-AC48-4B57-8DFC-BDBAC7A3F95A}" dt="2024-04-20T09:03:45.466" v="18" actId="404"/>
        <pc:sldMkLst>
          <pc:docMk/>
          <pc:sldMk cId="1772680085" sldId="256"/>
        </pc:sldMkLst>
        <pc:spChg chg="mod">
          <ac:chgData name="Phan Van Rieu (Hugo)" userId="032e726b-b6b7-45df-b0ca-e82fb010a48a" providerId="ADAL" clId="{FB585C0D-AC48-4B57-8DFC-BDBAC7A3F95A}" dt="2024-04-20T09:03:45.466" v="18" actId="404"/>
          <ac:spMkLst>
            <pc:docMk/>
            <pc:sldMk cId="1772680085" sldId="256"/>
            <ac:spMk id="3" creationId="{00000000-0000-0000-0000-000000000000}"/>
          </ac:spMkLst>
        </pc:spChg>
      </pc:sldChg>
      <pc:sldChg chg="addSp delSp modSp mod">
        <pc:chgData name="Phan Van Rieu (Hugo)" userId="032e726b-b6b7-45df-b0ca-e82fb010a48a" providerId="ADAL" clId="{FB585C0D-AC48-4B57-8DFC-BDBAC7A3F95A}" dt="2024-04-20T09:06:36.770" v="21" actId="1076"/>
        <pc:sldMkLst>
          <pc:docMk/>
          <pc:sldMk cId="2879323190" sldId="949"/>
        </pc:sldMkLst>
        <pc:picChg chg="del">
          <ac:chgData name="Phan Van Rieu (Hugo)" userId="032e726b-b6b7-45df-b0ca-e82fb010a48a" providerId="ADAL" clId="{FB585C0D-AC48-4B57-8DFC-BDBAC7A3F95A}" dt="2024-04-20T09:05:52.155" v="19" actId="478"/>
          <ac:picMkLst>
            <pc:docMk/>
            <pc:sldMk cId="2879323190" sldId="949"/>
            <ac:picMk id="2" creationId="{063FB96C-5292-586B-919F-D7EA963E97F9}"/>
          </ac:picMkLst>
        </pc:picChg>
        <pc:picChg chg="add mod">
          <ac:chgData name="Phan Van Rieu (Hugo)" userId="032e726b-b6b7-45df-b0ca-e82fb010a48a" providerId="ADAL" clId="{FB585C0D-AC48-4B57-8DFC-BDBAC7A3F95A}" dt="2024-04-20T09:06:36.770" v="21" actId="1076"/>
          <ac:picMkLst>
            <pc:docMk/>
            <pc:sldMk cId="2879323190" sldId="949"/>
            <ac:picMk id="6" creationId="{C299BD00-288B-456B-ADBF-1B444B57F687}"/>
          </ac:picMkLst>
        </pc:picChg>
      </pc:sldChg>
      <pc:sldChg chg="addSp delSp modSp mod">
        <pc:chgData name="Phan Van Rieu (Hugo)" userId="032e726b-b6b7-45df-b0ca-e82fb010a48a" providerId="ADAL" clId="{FB585C0D-AC48-4B57-8DFC-BDBAC7A3F95A}" dt="2024-04-20T09:07:46.120" v="25" actId="1076"/>
        <pc:sldMkLst>
          <pc:docMk/>
          <pc:sldMk cId="3912895130" sldId="962"/>
        </pc:sldMkLst>
        <pc:picChg chg="add mod">
          <ac:chgData name="Phan Van Rieu (Hugo)" userId="032e726b-b6b7-45df-b0ca-e82fb010a48a" providerId="ADAL" clId="{FB585C0D-AC48-4B57-8DFC-BDBAC7A3F95A}" dt="2024-04-20T09:07:46.120" v="25" actId="1076"/>
          <ac:picMkLst>
            <pc:docMk/>
            <pc:sldMk cId="3912895130" sldId="962"/>
            <ac:picMk id="6" creationId="{C54CF923-8B40-4F39-B5CC-51BBD9DE74DD}"/>
          </ac:picMkLst>
        </pc:picChg>
        <pc:picChg chg="del">
          <ac:chgData name="Phan Van Rieu (Hugo)" userId="032e726b-b6b7-45df-b0ca-e82fb010a48a" providerId="ADAL" clId="{FB585C0D-AC48-4B57-8DFC-BDBAC7A3F95A}" dt="2024-04-20T09:07:42.767" v="23" actId="478"/>
          <ac:picMkLst>
            <pc:docMk/>
            <pc:sldMk cId="3912895130" sldId="962"/>
            <ac:picMk id="11" creationId="{8540174D-B750-8E4D-D6EF-70D65F5B6E57}"/>
          </ac:picMkLst>
        </pc:picChg>
      </pc:sldChg>
      <pc:sldChg chg="addSp delSp modSp mod">
        <pc:chgData name="Phan Van Rieu (Hugo)" userId="032e726b-b6b7-45df-b0ca-e82fb010a48a" providerId="ADAL" clId="{FB585C0D-AC48-4B57-8DFC-BDBAC7A3F95A}" dt="2024-04-20T09:08:15.627" v="33" actId="1076"/>
        <pc:sldMkLst>
          <pc:docMk/>
          <pc:sldMk cId="731327823" sldId="978"/>
        </pc:sldMkLst>
        <pc:picChg chg="add mod">
          <ac:chgData name="Phan Van Rieu (Hugo)" userId="032e726b-b6b7-45df-b0ca-e82fb010a48a" providerId="ADAL" clId="{FB585C0D-AC48-4B57-8DFC-BDBAC7A3F95A}" dt="2024-04-20T09:08:15.627" v="33" actId="1076"/>
          <ac:picMkLst>
            <pc:docMk/>
            <pc:sldMk cId="731327823" sldId="978"/>
            <ac:picMk id="7" creationId="{4D1ACFA3-45B3-415C-A6CB-EEDA7E5E9681}"/>
          </ac:picMkLst>
        </pc:picChg>
        <pc:picChg chg="del">
          <ac:chgData name="Phan Van Rieu (Hugo)" userId="032e726b-b6b7-45df-b0ca-e82fb010a48a" providerId="ADAL" clId="{FB585C0D-AC48-4B57-8DFC-BDBAC7A3F95A}" dt="2024-04-20T09:07:26.309" v="22" actId="478"/>
          <ac:picMkLst>
            <pc:docMk/>
            <pc:sldMk cId="731327823" sldId="978"/>
            <ac:picMk id="11" creationId="{51810521-8703-6E57-564E-2EAF3E307FF9}"/>
          </ac:picMkLst>
        </pc:picChg>
      </pc:sldChg>
      <pc:sldChg chg="addSp delSp modSp mod">
        <pc:chgData name="Phan Van Rieu (Hugo)" userId="032e726b-b6b7-45df-b0ca-e82fb010a48a" providerId="ADAL" clId="{FB585C0D-AC48-4B57-8DFC-BDBAC7A3F95A}" dt="2024-04-20T09:08:02.080" v="31" actId="1076"/>
        <pc:sldMkLst>
          <pc:docMk/>
          <pc:sldMk cId="2908178869" sldId="987"/>
        </pc:sldMkLst>
        <pc:picChg chg="del">
          <ac:chgData name="Phan Van Rieu (Hugo)" userId="032e726b-b6b7-45df-b0ca-e82fb010a48a" providerId="ADAL" clId="{FB585C0D-AC48-4B57-8DFC-BDBAC7A3F95A}" dt="2024-04-20T09:07:58.260" v="29" actId="478"/>
          <ac:picMkLst>
            <pc:docMk/>
            <pc:sldMk cId="2908178869" sldId="987"/>
            <ac:picMk id="7" creationId="{20C0771B-D4EE-C6BA-3E44-81E774632CF0}"/>
          </ac:picMkLst>
        </pc:picChg>
        <pc:picChg chg="add mod">
          <ac:chgData name="Phan Van Rieu (Hugo)" userId="032e726b-b6b7-45df-b0ca-e82fb010a48a" providerId="ADAL" clId="{FB585C0D-AC48-4B57-8DFC-BDBAC7A3F95A}" dt="2024-04-20T09:08:02.080" v="31" actId="1076"/>
          <ac:picMkLst>
            <pc:docMk/>
            <pc:sldMk cId="2908178869" sldId="987"/>
            <ac:picMk id="8" creationId="{BE0BFC24-C943-4429-B894-61FA077C17AE}"/>
          </ac:picMkLst>
        </pc:picChg>
      </pc:sldChg>
      <pc:sldChg chg="addSp delSp modSp mod">
        <pc:chgData name="Phan Van Rieu (Hugo)" userId="032e726b-b6b7-45df-b0ca-e82fb010a48a" providerId="ADAL" clId="{FB585C0D-AC48-4B57-8DFC-BDBAC7A3F95A}" dt="2024-04-20T09:07:52.883" v="28" actId="1076"/>
        <pc:sldMkLst>
          <pc:docMk/>
          <pc:sldMk cId="2983778037" sldId="994"/>
        </pc:sldMkLst>
        <pc:picChg chg="add mod">
          <ac:chgData name="Phan Van Rieu (Hugo)" userId="032e726b-b6b7-45df-b0ca-e82fb010a48a" providerId="ADAL" clId="{FB585C0D-AC48-4B57-8DFC-BDBAC7A3F95A}" dt="2024-04-20T09:07:52.883" v="28" actId="1076"/>
          <ac:picMkLst>
            <pc:docMk/>
            <pc:sldMk cId="2983778037" sldId="994"/>
            <ac:picMk id="7" creationId="{C0F01466-32DF-4DFC-8932-C11C969D6416}"/>
          </ac:picMkLst>
        </pc:picChg>
        <pc:picChg chg="del">
          <ac:chgData name="Phan Van Rieu (Hugo)" userId="032e726b-b6b7-45df-b0ca-e82fb010a48a" providerId="ADAL" clId="{FB585C0D-AC48-4B57-8DFC-BDBAC7A3F95A}" dt="2024-04-20T09:07:49.264" v="26" actId="478"/>
          <ac:picMkLst>
            <pc:docMk/>
            <pc:sldMk cId="2983778037" sldId="994"/>
            <ac:picMk id="11" creationId="{A6E6E3D5-E87C-CA21-9BCC-88B7FB9835BB}"/>
          </ac:picMkLst>
        </pc:picChg>
      </pc:sldChg>
    </pc:docChg>
  </pc:docChgLst>
  <pc:docChgLst>
    <pc:chgData name="Phan Van Rieu (Hugo)" userId="032e726b-b6b7-45df-b0ca-e82fb010a48a" providerId="ADAL" clId="{A187080B-AF42-4801-9C6C-629F48BD4DEF}"/>
    <pc:docChg chg="modSld">
      <pc:chgData name="Phan Van Rieu (Hugo)" userId="032e726b-b6b7-45df-b0ca-e82fb010a48a" providerId="ADAL" clId="{A187080B-AF42-4801-9C6C-629F48BD4DEF}" dt="2024-05-27T02:21:42.281" v="1" actId="20577"/>
      <pc:docMkLst>
        <pc:docMk/>
      </pc:docMkLst>
      <pc:sldChg chg="modSp mod">
        <pc:chgData name="Phan Van Rieu (Hugo)" userId="032e726b-b6b7-45df-b0ca-e82fb010a48a" providerId="ADAL" clId="{A187080B-AF42-4801-9C6C-629F48BD4DEF}" dt="2024-05-27T02:21:42.281" v="1" actId="20577"/>
        <pc:sldMkLst>
          <pc:docMk/>
          <pc:sldMk cId="1872779487" sldId="269"/>
        </pc:sldMkLst>
        <pc:spChg chg="mod">
          <ac:chgData name="Phan Van Rieu (Hugo)" userId="032e726b-b6b7-45df-b0ca-e82fb010a48a" providerId="ADAL" clId="{A187080B-AF42-4801-9C6C-629F48BD4DEF}" dt="2024-05-27T02:21:42.281" v="1" actId="20577"/>
          <ac:spMkLst>
            <pc:docMk/>
            <pc:sldMk cId="1872779487" sldId="269"/>
            <ac:spMk id="7" creationId="{BA386DE9-345A-400C-B2BB-B32B155C2C38}"/>
          </ac:spMkLst>
        </pc:spChg>
      </pc:sldChg>
    </pc:docChg>
  </pc:docChgLst>
  <pc:docChgLst>
    <pc:chgData name="Phan Van Rieu (Hugo)" userId="032e726b-b6b7-45df-b0ca-e82fb010a48a" providerId="ADAL" clId="{37C60C7B-CA69-42A0-A90A-CBD0F14D2467}"/>
    <pc:docChg chg="modSld">
      <pc:chgData name="Phan Van Rieu (Hugo)" userId="032e726b-b6b7-45df-b0ca-e82fb010a48a" providerId="ADAL" clId="{37C60C7B-CA69-42A0-A90A-CBD0F14D2467}" dt="2024-05-02T05:41:14.278" v="0" actId="1076"/>
      <pc:docMkLst>
        <pc:docMk/>
      </pc:docMkLst>
      <pc:sldChg chg="modSp mod">
        <pc:chgData name="Phan Van Rieu (Hugo)" userId="032e726b-b6b7-45df-b0ca-e82fb010a48a" providerId="ADAL" clId="{37C60C7B-CA69-42A0-A90A-CBD0F14D2467}" dt="2024-05-02T05:41:14.278" v="0" actId="1076"/>
        <pc:sldMkLst>
          <pc:docMk/>
          <pc:sldMk cId="2967527447" sldId="912"/>
        </pc:sldMkLst>
        <pc:spChg chg="mod">
          <ac:chgData name="Phan Van Rieu (Hugo)" userId="032e726b-b6b7-45df-b0ca-e82fb010a48a" providerId="ADAL" clId="{37C60C7B-CA69-42A0-A90A-CBD0F14D2467}" dt="2024-05-02T05:41:14.278" v="0" actId="1076"/>
          <ac:spMkLst>
            <pc:docMk/>
            <pc:sldMk cId="2967527447" sldId="912"/>
            <ac:spMk id="4" creationId="{5E48C511-5E68-5BC3-5A88-5E7F5A94D5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212667" y="71082"/>
            <a:ext cx="3814564"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1.3: Pronunciation &amp; Speaking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24420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2: Life in the past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audio" Target="../media/media10.mp3"/><Relationship Id="rId3" Type="http://schemas.microsoft.com/office/2007/relationships/media" Target="../media/media3.mp3"/><Relationship Id="rId21" Type="http://schemas.openxmlformats.org/officeDocument/2006/relationships/slideLayout" Target="../slideLayouts/slideLayout12.xml"/><Relationship Id="rId7" Type="http://schemas.microsoft.com/office/2007/relationships/media" Target="../media/media5.mp3"/><Relationship Id="rId12" Type="http://schemas.openxmlformats.org/officeDocument/2006/relationships/audio" Target="../media/media7.mp3"/><Relationship Id="rId17" Type="http://schemas.microsoft.com/office/2007/relationships/media" Target="../media/media10.mp3"/><Relationship Id="rId2" Type="http://schemas.openxmlformats.org/officeDocument/2006/relationships/audio" Target="../media/media2.mp3"/><Relationship Id="rId16" Type="http://schemas.openxmlformats.org/officeDocument/2006/relationships/audio" Target="../media/media9.mp3"/><Relationship Id="rId20" Type="http://schemas.openxmlformats.org/officeDocument/2006/relationships/audio" Target="../media/media11.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19" Type="http://schemas.microsoft.com/office/2007/relationships/media" Target="../media/media11.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 Id="rId22"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279065" y="3383548"/>
            <a:ext cx="6597502" cy="1508105"/>
          </a:xfrm>
          <a:prstGeom prst="rect">
            <a:avLst/>
          </a:prstGeom>
          <a:noFill/>
        </p:spPr>
        <p:txBody>
          <a:bodyPr wrap="square" rtlCol="0">
            <a:spAutoFit/>
          </a:bodyPr>
          <a:lstStyle/>
          <a:p>
            <a:pPr lvl="0" algn="ctr"/>
            <a:r>
              <a:rPr lang="en-US" sz="3200" b="1" dirty="0">
                <a:solidFill>
                  <a:srgbClr val="0070C0"/>
                </a:solidFill>
              </a:rPr>
              <a:t>Unit 2: Life in the past</a:t>
            </a:r>
            <a:endParaRPr lang="en-US" sz="2000" b="1" dirty="0">
              <a:solidFill>
                <a:srgbClr val="0070C0"/>
              </a:solidFill>
            </a:endParaRPr>
          </a:p>
          <a:p>
            <a:pPr lvl="0" algn="ctr"/>
            <a:r>
              <a:rPr lang="en-US" sz="2800" b="1" dirty="0">
                <a:solidFill>
                  <a:srgbClr val="00B050"/>
                </a:solidFill>
              </a:rPr>
              <a:t>Lesson 1.3: Pronunciation. &amp; Speaking</a:t>
            </a:r>
            <a:endParaRPr lang="en-US" sz="2800" dirty="0">
              <a:solidFill>
                <a:prstClr val="black"/>
              </a:solidFill>
            </a:endParaRPr>
          </a:p>
          <a:p>
            <a:pPr lvl="0" algn="ctr"/>
            <a:r>
              <a:rPr lang="en-US" sz="3200" dirty="0">
                <a:solidFill>
                  <a:srgbClr val="FF0000"/>
                </a:solidFill>
              </a:rPr>
              <a:t>Pages 16 &amp; 17</a:t>
            </a:r>
          </a:p>
        </p:txBody>
      </p:sp>
    </p:spTree>
    <p:extLst>
      <p:ext uri="{BB962C8B-B14F-4D97-AF65-F5344CB8AC3E}">
        <p14:creationId xmlns:p14="http://schemas.microsoft.com/office/powerpoint/2010/main" val="177268008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Pronunciation</a:t>
            </a:r>
          </a:p>
        </p:txBody>
      </p:sp>
    </p:spTree>
    <p:extLst>
      <p:ext uri="{BB962C8B-B14F-4D97-AF65-F5344CB8AC3E}">
        <p14:creationId xmlns:p14="http://schemas.microsoft.com/office/powerpoint/2010/main" val="404944190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2303E9-C17A-98FB-B7F0-09FCDF8097AC}"/>
              </a:ext>
            </a:extLst>
          </p:cNvPr>
          <p:cNvSpPr txBox="1"/>
          <p:nvPr/>
        </p:nvSpPr>
        <p:spPr>
          <a:xfrm>
            <a:off x="484380" y="401227"/>
            <a:ext cx="8748742" cy="584775"/>
          </a:xfrm>
          <a:prstGeom prst="rect">
            <a:avLst/>
          </a:prstGeom>
          <a:noFill/>
        </p:spPr>
        <p:txBody>
          <a:bodyPr wrap="none" rtlCol="0">
            <a:spAutoFit/>
          </a:bodyPr>
          <a:lstStyle/>
          <a:p>
            <a:r>
              <a:rPr lang="en-US" sz="3200" b="1" dirty="0">
                <a:highlight>
                  <a:srgbClr val="00FF00"/>
                </a:highlight>
              </a:rPr>
              <a:t>SB - p.16 - Task a. </a:t>
            </a:r>
            <a:r>
              <a:rPr lang="en-US" sz="3200" b="1" dirty="0">
                <a:solidFill>
                  <a:srgbClr val="0070C0"/>
                </a:solidFill>
              </a:rPr>
              <a:t>Focus on the /</a:t>
            </a:r>
            <a:r>
              <a:rPr lang="en-US" sz="3200" b="1" dirty="0" err="1">
                <a:solidFill>
                  <a:srgbClr val="0070C0"/>
                </a:solidFill>
              </a:rPr>
              <a:t>ɪ</a:t>
            </a:r>
            <a:r>
              <a:rPr lang="en-US" sz="3200" b="1" dirty="0">
                <a:solidFill>
                  <a:srgbClr val="0070C0"/>
                </a:solidFill>
              </a:rPr>
              <a:t>/ and /</a:t>
            </a:r>
            <a:r>
              <a:rPr lang="en-US" sz="3200" b="1" dirty="0" err="1">
                <a:solidFill>
                  <a:srgbClr val="0070C0"/>
                </a:solidFill>
              </a:rPr>
              <a:t>i</a:t>
            </a:r>
            <a:r>
              <a:rPr lang="en-US" sz="3200" b="1" dirty="0">
                <a:solidFill>
                  <a:srgbClr val="0070C0"/>
                </a:solidFill>
              </a:rPr>
              <a:t>ː/ sounds.</a:t>
            </a:r>
          </a:p>
        </p:txBody>
      </p:sp>
      <p:sp>
        <p:nvSpPr>
          <p:cNvPr id="6" name="TextBox 5">
            <a:extLst>
              <a:ext uri="{FF2B5EF4-FFF2-40B4-BE49-F238E27FC236}">
                <a16:creationId xmlns:a16="http://schemas.microsoft.com/office/drawing/2014/main" id="{894324E2-50F2-14A7-BA82-289B7DE1015A}"/>
              </a:ext>
            </a:extLst>
          </p:cNvPr>
          <p:cNvSpPr txBox="1"/>
          <p:nvPr/>
        </p:nvSpPr>
        <p:spPr>
          <a:xfrm>
            <a:off x="10204443" y="401226"/>
            <a:ext cx="1503177" cy="584775"/>
          </a:xfrm>
          <a:prstGeom prst="rect">
            <a:avLst/>
          </a:prstGeom>
          <a:noFill/>
        </p:spPr>
        <p:txBody>
          <a:bodyPr wrap="square" rtlCol="0">
            <a:spAutoFit/>
          </a:bodyPr>
          <a:lstStyle/>
          <a:p>
            <a:r>
              <a:rPr lang="en-US" sz="3200" dirty="0">
                <a:solidFill>
                  <a:srgbClr val="FF0000"/>
                </a:solidFill>
              </a:rPr>
              <a:t>NOTES</a:t>
            </a:r>
            <a:endParaRPr lang="en-US" sz="3200" b="1" dirty="0">
              <a:solidFill>
                <a:srgbClr val="0070C0"/>
              </a:solidFill>
            </a:endParaRPr>
          </a:p>
        </p:txBody>
      </p:sp>
      <p:pic>
        <p:nvPicPr>
          <p:cNvPr id="4" name="Picture 3">
            <a:extLst>
              <a:ext uri="{FF2B5EF4-FFF2-40B4-BE49-F238E27FC236}">
                <a16:creationId xmlns:a16="http://schemas.microsoft.com/office/drawing/2014/main" id="{A51BAF81-47AB-76C7-98E3-97ACFFFE9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470" y="1002149"/>
            <a:ext cx="4248150" cy="2705100"/>
          </a:xfrm>
          <a:prstGeom prst="rect">
            <a:avLst/>
          </a:prstGeom>
        </p:spPr>
      </p:pic>
      <p:pic>
        <p:nvPicPr>
          <p:cNvPr id="8" name="Picture 7">
            <a:extLst>
              <a:ext uri="{FF2B5EF4-FFF2-40B4-BE49-F238E27FC236}">
                <a16:creationId xmlns:a16="http://schemas.microsoft.com/office/drawing/2014/main" id="{3BE8A2D7-884E-69D1-02E2-AE3C4FD7A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536" y="3707250"/>
            <a:ext cx="4205084" cy="2705100"/>
          </a:xfrm>
          <a:prstGeom prst="rect">
            <a:avLst/>
          </a:prstGeom>
        </p:spPr>
      </p:pic>
      <p:sp>
        <p:nvSpPr>
          <p:cNvPr id="10" name="TextBox 9">
            <a:extLst>
              <a:ext uri="{FF2B5EF4-FFF2-40B4-BE49-F238E27FC236}">
                <a16:creationId xmlns:a16="http://schemas.microsoft.com/office/drawing/2014/main" id="{A4EB0882-7DFE-101D-FDB6-BE93EDCDF16D}"/>
              </a:ext>
            </a:extLst>
          </p:cNvPr>
          <p:cNvSpPr txBox="1"/>
          <p:nvPr/>
        </p:nvSpPr>
        <p:spPr>
          <a:xfrm>
            <a:off x="484378" y="3915840"/>
            <a:ext cx="6800849" cy="2062103"/>
          </a:xfrm>
          <a:prstGeom prst="rect">
            <a:avLst/>
          </a:prstGeom>
          <a:solidFill>
            <a:srgbClr val="CCECFF"/>
          </a:solidFill>
        </p:spPr>
        <p:txBody>
          <a:bodyPr wrap="square" rtlCol="0">
            <a:spAutoFit/>
          </a:bodyPr>
          <a:lstStyle/>
          <a:p>
            <a:r>
              <a:rPr lang="en-US" sz="3200" dirty="0">
                <a:solidFill>
                  <a:srgbClr val="0432FF"/>
                </a:solidFill>
              </a:rPr>
              <a:t>2./</a:t>
            </a:r>
            <a:r>
              <a:rPr lang="en-US" sz="3200" dirty="0" err="1">
                <a:solidFill>
                  <a:srgbClr val="0432FF"/>
                </a:solidFill>
              </a:rPr>
              <a:t>ɪ</a:t>
            </a:r>
            <a:r>
              <a:rPr lang="en-US" sz="3200" dirty="0">
                <a:solidFill>
                  <a:srgbClr val="0432FF"/>
                </a:solidFill>
              </a:rPr>
              <a:t>/ is a short sound. Make your mouth a bit less wide than for /</a:t>
            </a:r>
            <a:r>
              <a:rPr lang="en-US" sz="3200" dirty="0" err="1">
                <a:solidFill>
                  <a:srgbClr val="0432FF"/>
                </a:solidFill>
              </a:rPr>
              <a:t>i</a:t>
            </a:r>
            <a:r>
              <a:rPr lang="en-US" sz="3200" dirty="0">
                <a:solidFill>
                  <a:srgbClr val="0432FF"/>
                </a:solidFill>
              </a:rPr>
              <a:t>ː/.  Position your tongue a bit towards the back of your mouth.</a:t>
            </a:r>
          </a:p>
        </p:txBody>
      </p:sp>
      <p:sp>
        <p:nvSpPr>
          <p:cNvPr id="11" name="TextBox 10">
            <a:extLst>
              <a:ext uri="{FF2B5EF4-FFF2-40B4-BE49-F238E27FC236}">
                <a16:creationId xmlns:a16="http://schemas.microsoft.com/office/drawing/2014/main" id="{48E10155-1759-D5FD-4A7A-E598C6EDF2B9}"/>
              </a:ext>
            </a:extLst>
          </p:cNvPr>
          <p:cNvSpPr txBox="1"/>
          <p:nvPr/>
        </p:nvSpPr>
        <p:spPr>
          <a:xfrm>
            <a:off x="505643" y="1393766"/>
            <a:ext cx="6800849" cy="1569660"/>
          </a:xfrm>
          <a:prstGeom prst="rect">
            <a:avLst/>
          </a:prstGeom>
          <a:solidFill>
            <a:srgbClr val="CCECFF"/>
          </a:solidFill>
        </p:spPr>
        <p:txBody>
          <a:bodyPr wrap="square" rtlCol="0">
            <a:spAutoFit/>
          </a:bodyPr>
          <a:lstStyle/>
          <a:p>
            <a:r>
              <a:rPr lang="en-US" sz="3200" dirty="0">
                <a:solidFill>
                  <a:srgbClr val="0432FF"/>
                </a:solidFill>
              </a:rPr>
              <a:t>1./</a:t>
            </a:r>
            <a:r>
              <a:rPr lang="en-US" sz="3200" dirty="0" err="1">
                <a:solidFill>
                  <a:srgbClr val="0432FF"/>
                </a:solidFill>
              </a:rPr>
              <a:t>i</a:t>
            </a:r>
            <a:r>
              <a:rPr lang="en-US" sz="3200" dirty="0">
                <a:solidFill>
                  <a:srgbClr val="0432FF"/>
                </a:solidFill>
              </a:rPr>
              <a:t>ː/ is a long sound. Make your mouth wide, like a smile. Ensure your tongue touches the sides of your teeth.</a:t>
            </a:r>
          </a:p>
        </p:txBody>
      </p:sp>
    </p:spTree>
    <p:extLst>
      <p:ext uri="{BB962C8B-B14F-4D97-AF65-F5344CB8AC3E}">
        <p14:creationId xmlns:p14="http://schemas.microsoft.com/office/powerpoint/2010/main" val="4008796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497121" y="443733"/>
            <a:ext cx="10094678" cy="1569660"/>
          </a:xfrm>
          <a:prstGeom prst="rect">
            <a:avLst/>
          </a:prstGeom>
          <a:noFill/>
        </p:spPr>
        <p:txBody>
          <a:bodyPr wrap="square" rtlCol="0">
            <a:spAutoFit/>
          </a:bodyPr>
          <a:lstStyle/>
          <a:p>
            <a:r>
              <a:rPr lang="en-US" sz="3200" b="1" dirty="0">
                <a:highlight>
                  <a:srgbClr val="00FF00"/>
                </a:highlight>
              </a:rPr>
              <a:t>SB - p.16 - Task b: </a:t>
            </a:r>
          </a:p>
          <a:p>
            <a:r>
              <a:rPr lang="en-US" sz="3200" b="1" dirty="0">
                <a:solidFill>
                  <a:srgbClr val="0070C0"/>
                </a:solidFill>
              </a:rPr>
              <a:t>Listen. Notice the sounds of the underlined letters.</a:t>
            </a:r>
          </a:p>
          <a:p>
            <a:endParaRPr lang="en-US" sz="3200" b="1" dirty="0">
              <a:solidFill>
                <a:srgbClr val="0070C0"/>
              </a:solidFill>
            </a:endParaRPr>
          </a:p>
        </p:txBody>
      </p:sp>
      <p:sp>
        <p:nvSpPr>
          <p:cNvPr id="12" name="TextBox 11">
            <a:extLst>
              <a:ext uri="{FF2B5EF4-FFF2-40B4-BE49-F238E27FC236}">
                <a16:creationId xmlns:a16="http://schemas.microsoft.com/office/drawing/2014/main" id="{F68F2F52-00DD-2031-5FB5-ECBF01C89CAE}"/>
              </a:ext>
            </a:extLst>
          </p:cNvPr>
          <p:cNvSpPr txBox="1"/>
          <p:nvPr/>
        </p:nvSpPr>
        <p:spPr>
          <a:xfrm>
            <a:off x="2695575" y="2798058"/>
            <a:ext cx="6800849" cy="1261884"/>
          </a:xfrm>
          <a:prstGeom prst="rect">
            <a:avLst/>
          </a:prstGeom>
          <a:solidFill>
            <a:srgbClr val="CCECFF"/>
          </a:solidFill>
        </p:spPr>
        <p:txBody>
          <a:bodyPr wrap="square" rtlCol="0">
            <a:spAutoFit/>
          </a:bodyPr>
          <a:lstStyle/>
          <a:p>
            <a:r>
              <a:rPr lang="en-US" sz="3800" dirty="0"/>
              <a:t>relat</a:t>
            </a:r>
            <a:r>
              <a:rPr lang="en-US" sz="3800" b="1" u="sng" dirty="0">
                <a:solidFill>
                  <a:srgbClr val="0432FF"/>
                </a:solidFill>
              </a:rPr>
              <a:t>i</a:t>
            </a:r>
            <a:r>
              <a:rPr lang="en-US" sz="3800" dirty="0"/>
              <a:t>ve, s</a:t>
            </a:r>
            <a:r>
              <a:rPr lang="en-US" sz="3800" b="1" u="sng" dirty="0">
                <a:solidFill>
                  <a:srgbClr val="0432FF"/>
                </a:solidFill>
              </a:rPr>
              <a:t>i</a:t>
            </a:r>
            <a:r>
              <a:rPr lang="en-US" sz="3800" dirty="0"/>
              <a:t>ngle, breadw</a:t>
            </a:r>
            <a:r>
              <a:rPr lang="en-US" sz="3800" b="1" u="sng" dirty="0">
                <a:solidFill>
                  <a:srgbClr val="0432FF"/>
                </a:solidFill>
              </a:rPr>
              <a:t>i</a:t>
            </a:r>
            <a:r>
              <a:rPr lang="en-US" sz="3800" dirty="0"/>
              <a:t>nner </a:t>
            </a:r>
          </a:p>
          <a:p>
            <a:r>
              <a:rPr lang="en-US" sz="3800" dirty="0"/>
              <a:t>thirt</a:t>
            </a:r>
            <a:r>
              <a:rPr lang="en-US" sz="3800" b="1" u="sng" dirty="0">
                <a:solidFill>
                  <a:srgbClr val="0432FF"/>
                </a:solidFill>
              </a:rPr>
              <a:t>ee</a:t>
            </a:r>
            <a:r>
              <a:rPr lang="en-US" sz="3800" dirty="0"/>
              <a:t>n, Vietnam</a:t>
            </a:r>
            <a:r>
              <a:rPr lang="en-US" sz="3800" b="1" u="sng" dirty="0">
                <a:solidFill>
                  <a:srgbClr val="0432FF"/>
                </a:solidFill>
              </a:rPr>
              <a:t>e</a:t>
            </a:r>
            <a:r>
              <a:rPr lang="en-US" sz="3800" dirty="0"/>
              <a:t>se, famil</a:t>
            </a:r>
            <a:r>
              <a:rPr lang="en-US" sz="3800" b="1" u="sng" dirty="0">
                <a:solidFill>
                  <a:srgbClr val="0432FF"/>
                </a:solidFill>
              </a:rPr>
              <a:t>ie</a:t>
            </a:r>
            <a:r>
              <a:rPr lang="en-US" sz="3800" dirty="0"/>
              <a:t>s</a:t>
            </a:r>
          </a:p>
        </p:txBody>
      </p:sp>
      <p:pic>
        <p:nvPicPr>
          <p:cNvPr id="4" name="Picture 3">
            <a:extLst>
              <a:ext uri="{FF2B5EF4-FFF2-40B4-BE49-F238E27FC236}">
                <a16:creationId xmlns:a16="http://schemas.microsoft.com/office/drawing/2014/main" id="{42F492BF-8852-6933-311F-AA9FB7646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068" y="1523498"/>
            <a:ext cx="1195277" cy="882228"/>
          </a:xfrm>
          <a:prstGeom prst="rect">
            <a:avLst/>
          </a:prstGeom>
        </p:spPr>
      </p:pic>
      <p:pic>
        <p:nvPicPr>
          <p:cNvPr id="5" name="CD1 TRACK 17">
            <a:hlinkClick r:id="" action="ppaction://media"/>
            <a:extLst>
              <a:ext uri="{FF2B5EF4-FFF2-40B4-BE49-F238E27FC236}">
                <a16:creationId xmlns:a16="http://schemas.microsoft.com/office/drawing/2014/main" id="{460EBC43-17C1-6367-FCD4-49AD8FA4FC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38060" y="1558212"/>
            <a:ext cx="812800" cy="812800"/>
          </a:xfrm>
          <a:prstGeom prst="rect">
            <a:avLst/>
          </a:prstGeom>
        </p:spPr>
      </p:pic>
    </p:spTree>
    <p:extLst>
      <p:ext uri="{BB962C8B-B14F-4D97-AF65-F5344CB8AC3E}">
        <p14:creationId xmlns:p14="http://schemas.microsoft.com/office/powerpoint/2010/main" val="42321725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17507" y="528368"/>
            <a:ext cx="11192682" cy="1077218"/>
          </a:xfrm>
          <a:prstGeom prst="rect">
            <a:avLst/>
          </a:prstGeom>
          <a:noFill/>
        </p:spPr>
        <p:txBody>
          <a:bodyPr wrap="square" rtlCol="0">
            <a:spAutoFit/>
          </a:bodyPr>
          <a:lstStyle/>
          <a:p>
            <a:r>
              <a:rPr lang="en-US" sz="3200" b="1" dirty="0">
                <a:highlight>
                  <a:srgbClr val="00FF00"/>
                </a:highlight>
              </a:rPr>
              <a:t>SB - p.16 - Task c</a:t>
            </a:r>
            <a:r>
              <a:rPr lang="en-US" sz="3200" b="1" dirty="0">
                <a:solidFill>
                  <a:srgbClr val="0070C0"/>
                </a:solidFill>
                <a:highlight>
                  <a:srgbClr val="00FF00"/>
                </a:highlight>
              </a:rPr>
              <a:t>.</a:t>
            </a:r>
            <a:r>
              <a:rPr lang="en-US" sz="3200" b="1" dirty="0">
                <a:solidFill>
                  <a:srgbClr val="0070C0"/>
                </a:solidFill>
              </a:rPr>
              <a:t> </a:t>
            </a:r>
          </a:p>
          <a:p>
            <a:r>
              <a:rPr lang="en-US" sz="3200" b="1" dirty="0">
                <a:solidFill>
                  <a:srgbClr val="0070C0"/>
                </a:solidFill>
              </a:rPr>
              <a:t>Listen and circle the words you hear.</a:t>
            </a:r>
          </a:p>
        </p:txBody>
      </p:sp>
      <p:sp>
        <p:nvSpPr>
          <p:cNvPr id="5" name="TextBox 4">
            <a:extLst>
              <a:ext uri="{FF2B5EF4-FFF2-40B4-BE49-F238E27FC236}">
                <a16:creationId xmlns:a16="http://schemas.microsoft.com/office/drawing/2014/main" id="{6CEE354A-EBAF-D989-0726-A116F47B8591}"/>
              </a:ext>
            </a:extLst>
          </p:cNvPr>
          <p:cNvSpPr txBox="1"/>
          <p:nvPr/>
        </p:nvSpPr>
        <p:spPr>
          <a:xfrm>
            <a:off x="3784748" y="2179299"/>
            <a:ext cx="3225799" cy="2499402"/>
          </a:xfrm>
          <a:prstGeom prst="rect">
            <a:avLst/>
          </a:prstGeom>
          <a:solidFill>
            <a:srgbClr val="FFC000">
              <a:alpha val="90000"/>
            </a:srgbClr>
          </a:solidFill>
        </p:spPr>
        <p:txBody>
          <a:bodyPr wrap="square" rtlCol="0">
            <a:spAutoFit/>
          </a:bodyPr>
          <a:lstStyle/>
          <a:p>
            <a:pPr>
              <a:lnSpc>
                <a:spcPct val="150000"/>
              </a:lnSpc>
            </a:pPr>
            <a:r>
              <a:rPr lang="en-US" sz="3600" b="1" dirty="0"/>
              <a:t>1. sit       seat</a:t>
            </a:r>
          </a:p>
          <a:p>
            <a:pPr>
              <a:lnSpc>
                <a:spcPct val="150000"/>
              </a:lnSpc>
            </a:pPr>
            <a:r>
              <a:rPr lang="en-US" sz="3600" b="1" dirty="0"/>
              <a:t>2. feel     fill</a:t>
            </a:r>
          </a:p>
          <a:p>
            <a:pPr>
              <a:lnSpc>
                <a:spcPct val="150000"/>
              </a:lnSpc>
            </a:pPr>
            <a:r>
              <a:rPr lang="en-US" sz="3600" b="1" dirty="0"/>
              <a:t>3. His      he's</a:t>
            </a:r>
          </a:p>
        </p:txBody>
      </p:sp>
      <p:pic>
        <p:nvPicPr>
          <p:cNvPr id="4" name="Picture 3">
            <a:extLst>
              <a:ext uri="{FF2B5EF4-FFF2-40B4-BE49-F238E27FC236}">
                <a16:creationId xmlns:a16="http://schemas.microsoft.com/office/drawing/2014/main" id="{9B19F7EA-78BD-6695-328B-185F792D2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547" y="809471"/>
            <a:ext cx="963871" cy="794864"/>
          </a:xfrm>
          <a:prstGeom prst="rect">
            <a:avLst/>
          </a:prstGeom>
        </p:spPr>
      </p:pic>
      <p:pic>
        <p:nvPicPr>
          <p:cNvPr id="7" name="CD1 TRACK 18">
            <a:hlinkClick r:id="" action="ppaction://media"/>
            <a:extLst>
              <a:ext uri="{FF2B5EF4-FFF2-40B4-BE49-F238E27FC236}">
                <a16:creationId xmlns:a16="http://schemas.microsoft.com/office/drawing/2014/main" id="{8B396A08-5A53-471F-91FC-8A4F5F692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4350" y="782567"/>
            <a:ext cx="812800" cy="812800"/>
          </a:xfrm>
          <a:prstGeom prst="rect">
            <a:avLst/>
          </a:prstGeom>
        </p:spPr>
      </p:pic>
    </p:spTree>
    <p:extLst>
      <p:ext uri="{BB962C8B-B14F-4D97-AF65-F5344CB8AC3E}">
        <p14:creationId xmlns:p14="http://schemas.microsoft.com/office/powerpoint/2010/main" val="1976354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17507" y="528368"/>
            <a:ext cx="11192682" cy="1077218"/>
          </a:xfrm>
          <a:prstGeom prst="rect">
            <a:avLst/>
          </a:prstGeom>
          <a:noFill/>
        </p:spPr>
        <p:txBody>
          <a:bodyPr wrap="square" rtlCol="0">
            <a:spAutoFit/>
          </a:bodyPr>
          <a:lstStyle/>
          <a:p>
            <a:r>
              <a:rPr lang="en-US" sz="3200" b="1" dirty="0">
                <a:highlight>
                  <a:srgbClr val="00FF00"/>
                </a:highlight>
              </a:rPr>
              <a:t>SB - p.16 - Task c</a:t>
            </a:r>
            <a:r>
              <a:rPr lang="en-US" sz="3200" b="1" dirty="0">
                <a:solidFill>
                  <a:srgbClr val="0070C0"/>
                </a:solidFill>
                <a:highlight>
                  <a:srgbClr val="00FF00"/>
                </a:highlight>
              </a:rPr>
              <a:t>.</a:t>
            </a:r>
            <a:r>
              <a:rPr lang="en-US" sz="3200" b="1" dirty="0">
                <a:solidFill>
                  <a:srgbClr val="0070C0"/>
                </a:solidFill>
              </a:rPr>
              <a:t> </a:t>
            </a:r>
          </a:p>
          <a:p>
            <a:r>
              <a:rPr lang="en-US" sz="3200" b="1" dirty="0">
                <a:solidFill>
                  <a:srgbClr val="0070C0"/>
                </a:solidFill>
              </a:rPr>
              <a:t>Listen and circle the words you hear.</a:t>
            </a:r>
          </a:p>
        </p:txBody>
      </p:sp>
      <p:pic>
        <p:nvPicPr>
          <p:cNvPr id="4" name="Picture 3">
            <a:extLst>
              <a:ext uri="{FF2B5EF4-FFF2-40B4-BE49-F238E27FC236}">
                <a16:creationId xmlns:a16="http://schemas.microsoft.com/office/drawing/2014/main" id="{9B19F7EA-78BD-6695-328B-185F792D2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547" y="809471"/>
            <a:ext cx="963871" cy="794864"/>
          </a:xfrm>
          <a:prstGeom prst="rect">
            <a:avLst/>
          </a:prstGeom>
        </p:spPr>
      </p:pic>
      <p:pic>
        <p:nvPicPr>
          <p:cNvPr id="7" name="CD1 TRACK 18">
            <a:hlinkClick r:id="" action="ppaction://media"/>
            <a:extLst>
              <a:ext uri="{FF2B5EF4-FFF2-40B4-BE49-F238E27FC236}">
                <a16:creationId xmlns:a16="http://schemas.microsoft.com/office/drawing/2014/main" id="{8B396A08-5A53-471F-91FC-8A4F5F692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4350" y="782567"/>
            <a:ext cx="812800" cy="812800"/>
          </a:xfrm>
          <a:prstGeom prst="rect">
            <a:avLst/>
          </a:prstGeom>
        </p:spPr>
      </p:pic>
      <p:graphicFrame>
        <p:nvGraphicFramePr>
          <p:cNvPr id="2" name="Table 1">
            <a:extLst>
              <a:ext uri="{FF2B5EF4-FFF2-40B4-BE49-F238E27FC236}">
                <a16:creationId xmlns:a16="http://schemas.microsoft.com/office/drawing/2014/main" id="{E88ECAC7-3CF0-81A9-7CAB-5E12CCEA70A9}"/>
              </a:ext>
            </a:extLst>
          </p:cNvPr>
          <p:cNvGraphicFramePr>
            <a:graphicFrameLocks noGrp="1"/>
          </p:cNvGraphicFramePr>
          <p:nvPr>
            <p:extLst>
              <p:ext uri="{D42A27DB-BD31-4B8C-83A1-F6EECF244321}">
                <p14:modId xmlns:p14="http://schemas.microsoft.com/office/powerpoint/2010/main" val="631335959"/>
              </p:ext>
            </p:extLst>
          </p:nvPr>
        </p:nvGraphicFramePr>
        <p:xfrm>
          <a:off x="1779008" y="2387847"/>
          <a:ext cx="8869680" cy="3334512"/>
        </p:xfrm>
        <a:graphic>
          <a:graphicData uri="http://schemas.openxmlformats.org/drawingml/2006/table">
            <a:tbl>
              <a:tblPr firstRow="1" firstCol="1" bandRow="1">
                <a:tableStyleId>{5C22544A-7EE6-4342-B048-85BDC9FD1C3A}</a:tableStyleId>
              </a:tblPr>
              <a:tblGrid>
                <a:gridCol w="4620357">
                  <a:extLst>
                    <a:ext uri="{9D8B030D-6E8A-4147-A177-3AD203B41FA5}">
                      <a16:colId xmlns:a16="http://schemas.microsoft.com/office/drawing/2014/main" val="3413964892"/>
                    </a:ext>
                  </a:extLst>
                </a:gridCol>
                <a:gridCol w="4249323">
                  <a:extLst>
                    <a:ext uri="{9D8B030D-6E8A-4147-A177-3AD203B41FA5}">
                      <a16:colId xmlns:a16="http://schemas.microsoft.com/office/drawing/2014/main" val="3442962110"/>
                    </a:ext>
                  </a:extLst>
                </a:gridCol>
              </a:tblGrid>
              <a:tr h="211144">
                <a:tc>
                  <a:txBody>
                    <a:bodyPr/>
                    <a:lstStyle/>
                    <a:p>
                      <a:pPr>
                        <a:lnSpc>
                          <a:spcPct val="120000"/>
                        </a:lnSpc>
                      </a:pPr>
                      <a:r>
                        <a:rPr lang="vi-VN" sz="3200" kern="100" dirty="0">
                          <a:solidFill>
                            <a:schemeClr val="tx1"/>
                          </a:solidFill>
                          <a:effectLst/>
                          <a:latin typeface="Calibri" panose="020F0502020204030204" pitchFamily="34" charset="0"/>
                          <a:cs typeface="Calibri" panose="020F0502020204030204" pitchFamily="34" charset="0"/>
                        </a:rPr>
                        <a:t>1.</a:t>
                      </a:r>
                      <a:r>
                        <a:rPr lang="en-US" sz="3200" kern="100" dirty="0">
                          <a:solidFill>
                            <a:schemeClr val="tx1"/>
                          </a:solidFill>
                          <a:effectLst/>
                          <a:latin typeface="Calibri" panose="020F0502020204030204" pitchFamily="34" charset="0"/>
                          <a:cs typeface="Calibri" panose="020F0502020204030204" pitchFamily="34" charset="0"/>
                        </a:rPr>
                        <a:t>sit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89000"/>
                      </a:srgb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seat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89000"/>
                      </a:srgbClr>
                    </a:solidFill>
                  </a:tcPr>
                </a:tc>
                <a:extLst>
                  <a:ext uri="{0D108BD9-81ED-4DB2-BD59-A6C34878D82A}">
                    <a16:rowId xmlns:a16="http://schemas.microsoft.com/office/drawing/2014/main" val="1609771398"/>
                  </a:ext>
                </a:extLst>
              </a:tr>
              <a:tr h="0">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 </a:t>
                      </a:r>
                      <a:r>
                        <a:rPr lang="en-US" sz="3200" b="0" kern="100" dirty="0">
                          <a:solidFill>
                            <a:schemeClr val="tx1"/>
                          </a:solidFill>
                          <a:effectLst/>
                          <a:latin typeface="Calibri" panose="020F0502020204030204" pitchFamily="34" charset="0"/>
                          <a:cs typeface="Calibri" panose="020F0502020204030204" pitchFamily="34" charset="0"/>
                        </a:rPr>
                        <a:t>/</a:t>
                      </a:r>
                      <a:r>
                        <a:rPr lang="en-US" sz="3200" b="0" kern="100" dirty="0" err="1">
                          <a:solidFill>
                            <a:schemeClr val="tx1"/>
                          </a:solidFill>
                          <a:effectLst/>
                          <a:latin typeface="Calibri" panose="020F0502020204030204" pitchFamily="34" charset="0"/>
                          <a:cs typeface="Calibri" panose="020F0502020204030204" pitchFamily="34" charset="0"/>
                        </a:rPr>
                        <a:t>sɪt</a:t>
                      </a:r>
                      <a:r>
                        <a:rPr lang="en-US" sz="3200" b="0" kern="100" dirty="0">
                          <a:solidFill>
                            <a:schemeClr val="tx1"/>
                          </a:solidFill>
                          <a:effectLst/>
                          <a:latin typeface="Calibri" panose="020F0502020204030204" pitchFamily="34" charset="0"/>
                          <a:cs typeface="Calibri" panose="020F0502020204030204" pitchFamily="34" charset="0"/>
                        </a:rPr>
                        <a:t>/</a:t>
                      </a:r>
                      <a:endParaRPr lang="en-VN" sz="3200" b="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a:t>
                      </a:r>
                      <a:r>
                        <a:rPr lang="en-US" sz="3200" kern="100" dirty="0" err="1">
                          <a:solidFill>
                            <a:schemeClr val="tx1"/>
                          </a:solidFill>
                          <a:effectLst/>
                          <a:latin typeface="Calibri" panose="020F0502020204030204" pitchFamily="34" charset="0"/>
                          <a:cs typeface="Calibri" panose="020F0502020204030204" pitchFamily="34" charset="0"/>
                        </a:rPr>
                        <a:t>siːt</a:t>
                      </a:r>
                      <a:r>
                        <a:rPr lang="en-US" sz="3200" kern="100" dirty="0">
                          <a:solidFill>
                            <a:schemeClr val="tx1"/>
                          </a:solidFill>
                          <a:effectLst/>
                          <a:latin typeface="Calibri" panose="020F0502020204030204" pitchFamily="34" charset="0"/>
                          <a:cs typeface="Calibri" panose="020F0502020204030204" pitchFamily="34" charset="0"/>
                        </a:rPr>
                        <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extLst>
                  <a:ext uri="{0D108BD9-81ED-4DB2-BD59-A6C34878D82A}">
                    <a16:rowId xmlns:a16="http://schemas.microsoft.com/office/drawing/2014/main" val="1181817101"/>
                  </a:ext>
                </a:extLst>
              </a:tr>
              <a:tr h="0">
                <a:tc>
                  <a:txBody>
                    <a:bodyPr/>
                    <a:lstStyle/>
                    <a:p>
                      <a:pPr>
                        <a:lnSpc>
                          <a:spcPct val="120000"/>
                        </a:lnSpc>
                      </a:pPr>
                      <a:r>
                        <a:rPr lang="vi-VN" sz="3200" kern="100" dirty="0">
                          <a:solidFill>
                            <a:schemeClr val="tx1"/>
                          </a:solidFill>
                          <a:effectLst/>
                          <a:latin typeface="Calibri" panose="020F0502020204030204" pitchFamily="34" charset="0"/>
                          <a:cs typeface="Calibri" panose="020F0502020204030204" pitchFamily="34" charset="0"/>
                        </a:rPr>
                        <a:t>2.</a:t>
                      </a:r>
                      <a:r>
                        <a:rPr lang="en-US" sz="3200" kern="100" dirty="0">
                          <a:solidFill>
                            <a:schemeClr val="tx1"/>
                          </a:solidFill>
                          <a:effectLst/>
                          <a:latin typeface="Calibri" panose="020F0502020204030204" pitchFamily="34" charset="0"/>
                          <a:cs typeface="Calibri" panose="020F0502020204030204" pitchFamily="34" charset="0"/>
                        </a:rPr>
                        <a:t>feel</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tc>
                  <a:txBody>
                    <a:bodyPr/>
                    <a:lstStyle/>
                    <a:p>
                      <a:pPr>
                        <a:lnSpc>
                          <a:spcPct val="120000"/>
                        </a:lnSpc>
                      </a:pPr>
                      <a:r>
                        <a:rPr lang="en-US" sz="3200" b="1" kern="100" dirty="0">
                          <a:solidFill>
                            <a:schemeClr val="tx1"/>
                          </a:solidFill>
                          <a:effectLst/>
                          <a:latin typeface="Calibri" panose="020F0502020204030204" pitchFamily="34" charset="0"/>
                          <a:cs typeface="Calibri" panose="020F0502020204030204" pitchFamily="34" charset="0"/>
                        </a:rPr>
                        <a:t>fill</a:t>
                      </a:r>
                      <a:endParaRPr lang="en-VN" sz="3200" b="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extLst>
                  <a:ext uri="{0D108BD9-81ED-4DB2-BD59-A6C34878D82A}">
                    <a16:rowId xmlns:a16="http://schemas.microsoft.com/office/drawing/2014/main" val="2984398327"/>
                  </a:ext>
                </a:extLst>
              </a:tr>
              <a:tr h="0">
                <a:tc>
                  <a:txBody>
                    <a:bodyPr/>
                    <a:lstStyle/>
                    <a:p>
                      <a:pPr>
                        <a:lnSpc>
                          <a:spcPct val="120000"/>
                        </a:lnSpc>
                      </a:pPr>
                      <a:r>
                        <a:rPr lang="en-US" sz="3200" b="0" kern="100" dirty="0">
                          <a:solidFill>
                            <a:schemeClr val="tx1"/>
                          </a:solidFill>
                          <a:effectLst/>
                          <a:latin typeface="Calibri" panose="020F0502020204030204" pitchFamily="34" charset="0"/>
                          <a:cs typeface="Calibri" panose="020F0502020204030204" pitchFamily="34" charset="0"/>
                        </a:rPr>
                        <a:t>/</a:t>
                      </a:r>
                      <a:r>
                        <a:rPr lang="en-US" sz="3200" b="0" kern="100" dirty="0" err="1">
                          <a:solidFill>
                            <a:schemeClr val="tx1"/>
                          </a:solidFill>
                          <a:effectLst/>
                          <a:latin typeface="Calibri" panose="020F0502020204030204" pitchFamily="34" charset="0"/>
                          <a:cs typeface="Calibri" panose="020F0502020204030204" pitchFamily="34" charset="0"/>
                        </a:rPr>
                        <a:t>fiːl</a:t>
                      </a:r>
                      <a:r>
                        <a:rPr lang="en-US" sz="3200" b="0" kern="100" dirty="0">
                          <a:solidFill>
                            <a:schemeClr val="tx1"/>
                          </a:solidFill>
                          <a:effectLst/>
                          <a:latin typeface="Calibri" panose="020F0502020204030204" pitchFamily="34" charset="0"/>
                          <a:cs typeface="Calibri" panose="020F0502020204030204" pitchFamily="34" charset="0"/>
                        </a:rPr>
                        <a:t>/</a:t>
                      </a:r>
                      <a:endParaRPr lang="en-VN" sz="3200" b="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a:t>
                      </a:r>
                      <a:r>
                        <a:rPr lang="en-US" sz="3200" kern="100" dirty="0" err="1">
                          <a:solidFill>
                            <a:schemeClr val="tx1"/>
                          </a:solidFill>
                          <a:effectLst/>
                          <a:latin typeface="Calibri" panose="020F0502020204030204" pitchFamily="34" charset="0"/>
                          <a:cs typeface="Calibri" panose="020F0502020204030204" pitchFamily="34" charset="0"/>
                        </a:rPr>
                        <a:t>fɪl</a:t>
                      </a:r>
                      <a:r>
                        <a:rPr lang="en-US" sz="3200" kern="100" dirty="0">
                          <a:solidFill>
                            <a:schemeClr val="tx1"/>
                          </a:solidFill>
                          <a:effectLst/>
                          <a:latin typeface="Calibri" panose="020F0502020204030204" pitchFamily="34" charset="0"/>
                          <a:cs typeface="Calibri" panose="020F0502020204030204" pitchFamily="34" charset="0"/>
                        </a:rPr>
                        <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extLst>
                  <a:ext uri="{0D108BD9-81ED-4DB2-BD59-A6C34878D82A}">
                    <a16:rowId xmlns:a16="http://schemas.microsoft.com/office/drawing/2014/main" val="3265926339"/>
                  </a:ext>
                </a:extLst>
              </a:tr>
              <a:tr h="0">
                <a:tc>
                  <a:txBody>
                    <a:bodyPr/>
                    <a:lstStyle/>
                    <a:p>
                      <a:pPr>
                        <a:lnSpc>
                          <a:spcPct val="120000"/>
                        </a:lnSpc>
                      </a:pPr>
                      <a:r>
                        <a:rPr lang="en-US" sz="3200" b="1" kern="100" dirty="0">
                          <a:solidFill>
                            <a:schemeClr val="tx1"/>
                          </a:solidFill>
                          <a:effectLst/>
                          <a:latin typeface="Calibri" panose="020F0502020204030204" pitchFamily="34" charset="0"/>
                          <a:cs typeface="Calibri" panose="020F0502020204030204" pitchFamily="34" charset="0"/>
                        </a:rPr>
                        <a:t> 3.His</a:t>
                      </a:r>
                      <a:endParaRPr lang="en-VN" sz="3200" b="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tc>
                  <a:txBody>
                    <a:bodyPr/>
                    <a:lstStyle/>
                    <a:p>
                      <a:pPr>
                        <a:lnSpc>
                          <a:spcPct val="120000"/>
                        </a:lnSpc>
                      </a:pPr>
                      <a:r>
                        <a:rPr lang="en-US" sz="3200" b="1" kern="100" dirty="0">
                          <a:solidFill>
                            <a:schemeClr val="tx1"/>
                          </a:solidFill>
                          <a:effectLst/>
                          <a:latin typeface="Calibri" panose="020F0502020204030204" pitchFamily="34" charset="0"/>
                          <a:cs typeface="Calibri" panose="020F0502020204030204" pitchFamily="34" charset="0"/>
                        </a:rPr>
                        <a:t> he’s</a:t>
                      </a:r>
                      <a:endParaRPr lang="en-VN" sz="3200" b="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extLst>
                  <a:ext uri="{0D108BD9-81ED-4DB2-BD59-A6C34878D82A}">
                    <a16:rowId xmlns:a16="http://schemas.microsoft.com/office/drawing/2014/main" val="3960679091"/>
                  </a:ext>
                </a:extLst>
              </a:tr>
              <a:tr h="0">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 </a:t>
                      </a:r>
                      <a:r>
                        <a:rPr lang="en-US" sz="3200" b="0" kern="100" dirty="0">
                          <a:solidFill>
                            <a:schemeClr val="tx1"/>
                          </a:solidFill>
                          <a:effectLst/>
                          <a:latin typeface="Calibri" panose="020F0502020204030204" pitchFamily="34" charset="0"/>
                          <a:cs typeface="Calibri" panose="020F0502020204030204" pitchFamily="34" charset="0"/>
                        </a:rPr>
                        <a:t>/</a:t>
                      </a:r>
                      <a:r>
                        <a:rPr lang="en-US" sz="3200" b="0" kern="100" dirty="0" err="1">
                          <a:solidFill>
                            <a:schemeClr val="tx1"/>
                          </a:solidFill>
                          <a:effectLst/>
                          <a:latin typeface="Calibri" panose="020F0502020204030204" pitchFamily="34" charset="0"/>
                          <a:cs typeface="Calibri" panose="020F0502020204030204" pitchFamily="34" charset="0"/>
                        </a:rPr>
                        <a:t>hɪz</a:t>
                      </a:r>
                      <a:r>
                        <a:rPr lang="en-US" sz="3200" b="0" kern="100" dirty="0">
                          <a:solidFill>
                            <a:schemeClr val="tx1"/>
                          </a:solidFill>
                          <a:effectLst/>
                          <a:latin typeface="Calibri" panose="020F0502020204030204" pitchFamily="34" charset="0"/>
                          <a:cs typeface="Calibri" panose="020F0502020204030204" pitchFamily="34" charset="0"/>
                        </a:rPr>
                        <a:t>/</a:t>
                      </a:r>
                      <a:endParaRPr lang="en-VN" sz="3200" b="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 /</a:t>
                      </a:r>
                      <a:r>
                        <a:rPr lang="en-US" sz="3200" kern="100" dirty="0" err="1">
                          <a:solidFill>
                            <a:schemeClr val="tx1"/>
                          </a:solidFill>
                          <a:effectLst/>
                          <a:latin typeface="Calibri" panose="020F0502020204030204" pitchFamily="34" charset="0"/>
                          <a:cs typeface="Calibri" panose="020F0502020204030204" pitchFamily="34" charset="0"/>
                        </a:rPr>
                        <a:t>hiːz</a:t>
                      </a:r>
                      <a:r>
                        <a:rPr lang="en-US" sz="3200" kern="100" dirty="0">
                          <a:solidFill>
                            <a:schemeClr val="tx1"/>
                          </a:solidFill>
                          <a:effectLst/>
                          <a:latin typeface="Calibri" panose="020F0502020204030204" pitchFamily="34" charset="0"/>
                          <a:cs typeface="Calibri" panose="020F0502020204030204" pitchFamily="34" charset="0"/>
                        </a:rPr>
                        <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extLst>
                  <a:ext uri="{0D108BD9-81ED-4DB2-BD59-A6C34878D82A}">
                    <a16:rowId xmlns:a16="http://schemas.microsoft.com/office/drawing/2014/main" val="2915956977"/>
                  </a:ext>
                </a:extLst>
              </a:tr>
            </a:tbl>
          </a:graphicData>
        </a:graphic>
      </p:graphicFrame>
      <p:sp>
        <p:nvSpPr>
          <p:cNvPr id="3" name="Oval 2">
            <a:extLst>
              <a:ext uri="{FF2B5EF4-FFF2-40B4-BE49-F238E27FC236}">
                <a16:creationId xmlns:a16="http://schemas.microsoft.com/office/drawing/2014/main" id="{9868F31A-63B9-7981-DED9-756554E94964}"/>
              </a:ext>
            </a:extLst>
          </p:cNvPr>
          <p:cNvSpPr/>
          <p:nvPr/>
        </p:nvSpPr>
        <p:spPr>
          <a:xfrm>
            <a:off x="2072243" y="2400506"/>
            <a:ext cx="673747" cy="533176"/>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Oval 7">
            <a:extLst>
              <a:ext uri="{FF2B5EF4-FFF2-40B4-BE49-F238E27FC236}">
                <a16:creationId xmlns:a16="http://schemas.microsoft.com/office/drawing/2014/main" id="{BDE7C392-CD0A-9430-8378-EC321028D91D}"/>
              </a:ext>
            </a:extLst>
          </p:cNvPr>
          <p:cNvSpPr/>
          <p:nvPr/>
        </p:nvSpPr>
        <p:spPr>
          <a:xfrm>
            <a:off x="2021443" y="3518106"/>
            <a:ext cx="1204357" cy="533176"/>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Oval 8">
            <a:extLst>
              <a:ext uri="{FF2B5EF4-FFF2-40B4-BE49-F238E27FC236}">
                <a16:creationId xmlns:a16="http://schemas.microsoft.com/office/drawing/2014/main" id="{E5BAC80F-6356-52AE-9DF8-EFEDD9F70F6D}"/>
              </a:ext>
            </a:extLst>
          </p:cNvPr>
          <p:cNvSpPr/>
          <p:nvPr/>
        </p:nvSpPr>
        <p:spPr>
          <a:xfrm>
            <a:off x="2143811" y="4648365"/>
            <a:ext cx="878789" cy="533176"/>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8CF527BA-335A-494C-4EFD-02B979AD0299}"/>
              </a:ext>
            </a:extLst>
          </p:cNvPr>
          <p:cNvSpPr txBox="1"/>
          <p:nvPr/>
        </p:nvSpPr>
        <p:spPr>
          <a:xfrm>
            <a:off x="4701911" y="1604335"/>
            <a:ext cx="1971051" cy="646331"/>
          </a:xfrm>
          <a:prstGeom prst="rect">
            <a:avLst/>
          </a:prstGeom>
          <a:noFill/>
        </p:spPr>
        <p:txBody>
          <a:bodyPr wrap="square" rtlCol="0">
            <a:spAutoFit/>
          </a:bodyPr>
          <a:lstStyle/>
          <a:p>
            <a:r>
              <a:rPr lang="en-US" sz="3600" b="1" dirty="0">
                <a:highlight>
                  <a:srgbClr val="F3C1FF"/>
                </a:highlight>
              </a:rPr>
              <a:t>Answers</a:t>
            </a:r>
          </a:p>
        </p:txBody>
      </p:sp>
    </p:spTree>
    <p:extLst>
      <p:ext uri="{BB962C8B-B14F-4D97-AF65-F5344CB8AC3E}">
        <p14:creationId xmlns:p14="http://schemas.microsoft.com/office/powerpoint/2010/main" val="3138038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1077218"/>
          </a:xfrm>
          <a:prstGeom prst="rect">
            <a:avLst/>
          </a:prstGeom>
          <a:noFill/>
        </p:spPr>
        <p:txBody>
          <a:bodyPr wrap="square" rtlCol="0">
            <a:spAutoFit/>
          </a:bodyPr>
          <a:lstStyle/>
          <a:p>
            <a:r>
              <a:rPr lang="en-US" sz="3200" b="1" dirty="0">
                <a:highlight>
                  <a:srgbClr val="00FF00"/>
                </a:highlight>
              </a:rPr>
              <a:t>SB - p.16 - Task d.</a:t>
            </a:r>
            <a:r>
              <a:rPr lang="en-US" sz="3200" b="1" dirty="0"/>
              <a:t> </a:t>
            </a:r>
            <a:r>
              <a:rPr lang="en-US" sz="3200" b="1" dirty="0">
                <a:solidFill>
                  <a:srgbClr val="0070C0"/>
                </a:solidFill>
              </a:rPr>
              <a:t>Take turns saying the words in Task c. while your partner points to them.</a:t>
            </a:r>
          </a:p>
        </p:txBody>
      </p:sp>
      <p:sp>
        <p:nvSpPr>
          <p:cNvPr id="3" name="TextBox 2">
            <a:extLst>
              <a:ext uri="{FF2B5EF4-FFF2-40B4-BE49-F238E27FC236}">
                <a16:creationId xmlns:a16="http://schemas.microsoft.com/office/drawing/2014/main" id="{0EE98B4B-E92A-89AE-1770-A35901B1053A}"/>
              </a:ext>
            </a:extLst>
          </p:cNvPr>
          <p:cNvSpPr txBox="1"/>
          <p:nvPr/>
        </p:nvSpPr>
        <p:spPr>
          <a:xfrm>
            <a:off x="3784748" y="2179299"/>
            <a:ext cx="3225799" cy="2499402"/>
          </a:xfrm>
          <a:prstGeom prst="rect">
            <a:avLst/>
          </a:prstGeom>
          <a:solidFill>
            <a:srgbClr val="FFC000">
              <a:alpha val="90000"/>
            </a:srgbClr>
          </a:solidFill>
        </p:spPr>
        <p:txBody>
          <a:bodyPr wrap="square" rtlCol="0">
            <a:spAutoFit/>
          </a:bodyPr>
          <a:lstStyle/>
          <a:p>
            <a:pPr>
              <a:lnSpc>
                <a:spcPct val="150000"/>
              </a:lnSpc>
            </a:pPr>
            <a:r>
              <a:rPr lang="en-US" sz="3600" b="1" dirty="0"/>
              <a:t>1. sit       seat</a:t>
            </a:r>
          </a:p>
          <a:p>
            <a:pPr>
              <a:lnSpc>
                <a:spcPct val="150000"/>
              </a:lnSpc>
            </a:pPr>
            <a:r>
              <a:rPr lang="en-US" sz="3600" b="1" dirty="0"/>
              <a:t>2. feel     fill</a:t>
            </a:r>
          </a:p>
          <a:p>
            <a:pPr>
              <a:lnSpc>
                <a:spcPct val="150000"/>
              </a:lnSpc>
            </a:pPr>
            <a:r>
              <a:rPr lang="en-US" sz="3600" b="1" dirty="0"/>
              <a:t>3. His      he's</a:t>
            </a:r>
          </a:p>
        </p:txBody>
      </p:sp>
    </p:spTree>
    <p:extLst>
      <p:ext uri="{BB962C8B-B14F-4D97-AF65-F5344CB8AC3E}">
        <p14:creationId xmlns:p14="http://schemas.microsoft.com/office/powerpoint/2010/main" val="363212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033947"/>
            <a:ext cx="3267732" cy="830997"/>
          </a:xfrm>
          <a:prstGeom prst="rect">
            <a:avLst/>
          </a:prstGeom>
          <a:noFill/>
        </p:spPr>
        <p:txBody>
          <a:bodyPr wrap="square" rtlCol="0">
            <a:spAutoFit/>
          </a:bodyPr>
          <a:lstStyle/>
          <a:p>
            <a:pPr algn="ctr"/>
            <a:r>
              <a:rPr lang="en-US" sz="4800" dirty="0">
                <a:solidFill>
                  <a:schemeClr val="bg1"/>
                </a:solidFill>
              </a:rPr>
              <a:t>Practice</a:t>
            </a:r>
          </a:p>
        </p:txBody>
      </p:sp>
    </p:spTree>
    <p:extLst>
      <p:ext uri="{BB962C8B-B14F-4D97-AF65-F5344CB8AC3E}">
        <p14:creationId xmlns:p14="http://schemas.microsoft.com/office/powerpoint/2010/main" val="23850639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87755" y="718868"/>
            <a:ext cx="11416489" cy="1077218"/>
          </a:xfrm>
          <a:prstGeom prst="rect">
            <a:avLst/>
          </a:prstGeom>
          <a:noFill/>
        </p:spPr>
        <p:txBody>
          <a:bodyPr wrap="square" rtlCol="0">
            <a:spAutoFit/>
          </a:bodyPr>
          <a:lstStyle/>
          <a:p>
            <a:pPr algn="just"/>
            <a:r>
              <a:rPr lang="en-US" sz="3200" b="1" dirty="0">
                <a:highlight>
                  <a:srgbClr val="00FF00"/>
                </a:highlight>
              </a:rPr>
              <a:t>SB - p.17 - Task a.</a:t>
            </a:r>
            <a:r>
              <a:rPr lang="en-US" sz="3200" b="1" dirty="0"/>
              <a:t> </a:t>
            </a:r>
            <a:r>
              <a:rPr lang="en-US" sz="3200" b="1" dirty="0">
                <a:solidFill>
                  <a:srgbClr val="0070C0"/>
                </a:solidFill>
              </a:rPr>
              <a:t>In pairs: Take turns talking about memories of family life in the past and compare them with family life now</a:t>
            </a:r>
          </a:p>
        </p:txBody>
      </p:sp>
      <p:pic>
        <p:nvPicPr>
          <p:cNvPr id="4" name="Picture 3">
            <a:extLst>
              <a:ext uri="{FF2B5EF4-FFF2-40B4-BE49-F238E27FC236}">
                <a16:creationId xmlns:a16="http://schemas.microsoft.com/office/drawing/2014/main" id="{FC464E2B-8B09-D647-35B8-B0F75F355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799" y="2108200"/>
            <a:ext cx="7772400" cy="3429813"/>
          </a:xfrm>
          <a:prstGeom prst="rect">
            <a:avLst/>
          </a:prstGeom>
        </p:spPr>
      </p:pic>
    </p:spTree>
    <p:extLst>
      <p:ext uri="{BB962C8B-B14F-4D97-AF65-F5344CB8AC3E}">
        <p14:creationId xmlns:p14="http://schemas.microsoft.com/office/powerpoint/2010/main" val="3086249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4921331" y="4615250"/>
            <a:ext cx="1109015" cy="1761132"/>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2690" y="5177922"/>
            <a:ext cx="2388139" cy="584775"/>
          </a:xfrm>
          <a:prstGeom prst="rect">
            <a:avLst/>
          </a:prstGeom>
          <a:noFill/>
        </p:spPr>
        <p:txBody>
          <a:bodyPr wrap="square" rtlCol="0">
            <a:spAutoFit/>
          </a:bodyPr>
          <a:lstStyle/>
          <a:p>
            <a:pPr algn="ctr"/>
            <a:r>
              <a:rPr lang="en-US" sz="3200" dirty="0">
                <a:solidFill>
                  <a:srgbClr val="FF0000"/>
                </a:solidFill>
              </a:rPr>
              <a:t>EXAMPLE</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8936724" y="727545"/>
            <a:ext cx="3040334" cy="3113207"/>
          </a:xfrm>
          <a:prstGeom prst="wedgeRoundRectCallout">
            <a:avLst>
              <a:gd name="adj1" fmla="val 36896"/>
              <a:gd name="adj2" fmla="val 79723"/>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women </a:t>
            </a:r>
            <a:r>
              <a:rPr lang="en-US" sz="3200" dirty="0">
                <a:solidFill>
                  <a:schemeClr val="tx1"/>
                </a:solidFill>
                <a:highlight>
                  <a:srgbClr val="F3C1FF"/>
                </a:highlight>
              </a:rPr>
              <a:t>would be</a:t>
            </a:r>
            <a:r>
              <a:rPr lang="en-US" sz="3200" dirty="0">
                <a:solidFill>
                  <a:schemeClr val="tx1"/>
                </a:solidFill>
              </a:rPr>
              <a:t> housewives, and men </a:t>
            </a:r>
            <a:r>
              <a:rPr lang="en-US" sz="3200" dirty="0">
                <a:solidFill>
                  <a:schemeClr val="tx1"/>
                </a:solidFill>
                <a:highlight>
                  <a:srgbClr val="F3C1FF"/>
                </a:highlight>
              </a:rPr>
              <a:t>would be </a:t>
            </a:r>
            <a:r>
              <a:rPr lang="en-US" sz="3200" dirty="0">
                <a:solidFill>
                  <a:schemeClr val="tx1"/>
                </a:solidFill>
              </a:rPr>
              <a:t>breadwinners.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604855" y="709013"/>
            <a:ext cx="3040334" cy="2308235"/>
          </a:xfrm>
          <a:prstGeom prst="wedgeRoundRectCallout">
            <a:avLst>
              <a:gd name="adj1" fmla="val -34760"/>
              <a:gd name="adj2" fmla="val 81126"/>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161656"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Many women also work now.</a:t>
            </a:r>
            <a:endParaRPr lang="en-US" sz="3200" dirty="0">
              <a:solidFill>
                <a:schemeClr val="tx1"/>
              </a:solidFill>
            </a:endParaRPr>
          </a:p>
        </p:txBody>
      </p:sp>
      <p:pic>
        <p:nvPicPr>
          <p:cNvPr id="2" name="Picture 1">
            <a:extLst>
              <a:ext uri="{FF2B5EF4-FFF2-40B4-BE49-F238E27FC236}">
                <a16:creationId xmlns:a16="http://schemas.microsoft.com/office/drawing/2014/main" id="{9A4B1AB7-1515-86CC-6403-7F7BB21963C9}"/>
              </a:ext>
            </a:extLst>
          </p:cNvPr>
          <p:cNvPicPr>
            <a:picLocks noChangeAspect="1"/>
          </p:cNvPicPr>
          <p:nvPr/>
        </p:nvPicPr>
        <p:blipFill rotWithShape="1">
          <a:blip r:embed="rId3">
            <a:extLst>
              <a:ext uri="{28A0092B-C50C-407E-A947-70E740481C1C}">
                <a14:useLocalDpi xmlns:a14="http://schemas.microsoft.com/office/drawing/2010/main" val="0"/>
              </a:ext>
            </a:extLst>
          </a:blip>
          <a:srcRect t="1" r="51638" b="-1200"/>
          <a:stretch/>
        </p:blipFill>
        <p:spPr>
          <a:xfrm>
            <a:off x="10048987" y="4638875"/>
            <a:ext cx="1881660" cy="1737507"/>
          </a:xfrm>
          <a:prstGeom prst="rect">
            <a:avLst/>
          </a:prstGeom>
        </p:spPr>
      </p:pic>
      <p:pic>
        <p:nvPicPr>
          <p:cNvPr id="7" name="Picture 6">
            <a:extLst>
              <a:ext uri="{FF2B5EF4-FFF2-40B4-BE49-F238E27FC236}">
                <a16:creationId xmlns:a16="http://schemas.microsoft.com/office/drawing/2014/main" id="{CE6BD26E-937F-1807-E5F8-11608EE5CCF8}"/>
              </a:ext>
            </a:extLst>
          </p:cNvPr>
          <p:cNvPicPr>
            <a:picLocks noChangeAspect="1"/>
          </p:cNvPicPr>
          <p:nvPr/>
        </p:nvPicPr>
        <p:blipFill rotWithShape="1">
          <a:blip r:embed="rId4">
            <a:extLst>
              <a:ext uri="{28A0092B-C50C-407E-A947-70E740481C1C}">
                <a14:useLocalDpi xmlns:a14="http://schemas.microsoft.com/office/drawing/2010/main" val="0"/>
              </a:ext>
            </a:extLst>
          </a:blip>
          <a:srcRect l="2426" t="392"/>
          <a:stretch/>
        </p:blipFill>
        <p:spPr>
          <a:xfrm>
            <a:off x="108017" y="541112"/>
            <a:ext cx="5120720" cy="4515568"/>
          </a:xfrm>
          <a:prstGeom prst="rect">
            <a:avLst/>
          </a:prstGeom>
        </p:spPr>
      </p:pic>
    </p:spTree>
    <p:extLst>
      <p:ext uri="{BB962C8B-B14F-4D97-AF65-F5344CB8AC3E}">
        <p14:creationId xmlns:p14="http://schemas.microsoft.com/office/powerpoint/2010/main" val="2721704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6274EE5-3FE8-961C-8E79-0E7307FD0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2" y="609600"/>
            <a:ext cx="5817809" cy="5638800"/>
          </a:xfrm>
          <a:prstGeom prst="rect">
            <a:avLst/>
          </a:prstGeom>
        </p:spPr>
      </p:pic>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3"/>
          <a:stretch>
            <a:fillRect/>
          </a:stretch>
        </p:blipFill>
        <p:spPr>
          <a:xfrm>
            <a:off x="4921331" y="4615250"/>
            <a:ext cx="1109015" cy="1761132"/>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2733808"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often get </a:t>
            </a:r>
            <a:r>
              <a:rPr lang="en-US" sz="3200" dirty="0">
                <a:solidFill>
                  <a:schemeClr val="tx1"/>
                </a:solidFill>
              </a:rPr>
              <a:t>married young.</a:t>
            </a:r>
          </a:p>
          <a:p>
            <a:pPr algn="just"/>
            <a:endParaRPr lang="en-US" sz="3200" dirty="0">
              <a:solidFill>
                <a:schemeClr val="tx1"/>
              </a:solidFill>
            </a:endParaRP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3"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People often get married later now.</a:t>
            </a:r>
            <a:endParaRPr lang="en-US" sz="3200" dirty="0">
              <a:solidFill>
                <a:schemeClr val="tx1"/>
              </a:solidFill>
            </a:endParaRPr>
          </a:p>
        </p:txBody>
      </p:sp>
      <p:pic>
        <p:nvPicPr>
          <p:cNvPr id="2" name="Picture 1">
            <a:extLst>
              <a:ext uri="{FF2B5EF4-FFF2-40B4-BE49-F238E27FC236}">
                <a16:creationId xmlns:a16="http://schemas.microsoft.com/office/drawing/2014/main" id="{9A4B1AB7-1515-86CC-6403-7F7BB21963C9}"/>
              </a:ext>
            </a:extLst>
          </p:cNvPr>
          <p:cNvPicPr>
            <a:picLocks noChangeAspect="1"/>
          </p:cNvPicPr>
          <p:nvPr/>
        </p:nvPicPr>
        <p:blipFill rotWithShape="1">
          <a:blip r:embed="rId4">
            <a:extLst>
              <a:ext uri="{28A0092B-C50C-407E-A947-70E740481C1C}">
                <a14:useLocalDpi xmlns:a14="http://schemas.microsoft.com/office/drawing/2010/main" val="0"/>
              </a:ext>
            </a:extLst>
          </a:blip>
          <a:srcRect t="1" r="51638" b="-1200"/>
          <a:stretch/>
        </p:blipFill>
        <p:spPr>
          <a:xfrm>
            <a:off x="10048987" y="4936989"/>
            <a:ext cx="1558813" cy="1439393"/>
          </a:xfrm>
          <a:prstGeom prst="rect">
            <a:avLst/>
          </a:prstGeom>
        </p:spPr>
      </p:pic>
    </p:spTree>
    <p:extLst>
      <p:ext uri="{BB962C8B-B14F-4D97-AF65-F5344CB8AC3E}">
        <p14:creationId xmlns:p14="http://schemas.microsoft.com/office/powerpoint/2010/main" val="1008725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14798" y="173500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17906" y="2666598"/>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Pronunciation</a:t>
            </a:r>
            <a:endParaRPr lang="en-US" b="1" dirty="0"/>
          </a:p>
        </p:txBody>
      </p:sp>
      <p:sp>
        <p:nvSpPr>
          <p:cNvPr id="13" name="Rounded Rectangle 12"/>
          <p:cNvSpPr/>
          <p:nvPr/>
        </p:nvSpPr>
        <p:spPr>
          <a:xfrm>
            <a:off x="4811682" y="4484334"/>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24125" y="538966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11682" y="356880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6" name="Rounded Rectangle 15"/>
          <p:cNvSpPr/>
          <p:nvPr/>
        </p:nvSpPr>
        <p:spPr>
          <a:xfrm>
            <a:off x="4799239" y="80301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53408" y="4652719"/>
            <a:ext cx="1109015" cy="1761132"/>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men </a:t>
            </a:r>
            <a:r>
              <a:rPr lang="en-US" sz="3200" dirty="0">
                <a:solidFill>
                  <a:schemeClr val="tx1"/>
                </a:solidFill>
                <a:highlight>
                  <a:srgbClr val="F3C1FF"/>
                </a:highlight>
              </a:rPr>
              <a:t>would make </a:t>
            </a:r>
            <a:r>
              <a:rPr lang="en-US" sz="3200" dirty="0">
                <a:solidFill>
                  <a:schemeClr val="tx1"/>
                </a:solidFill>
              </a:rPr>
              <a:t>all decisions.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3"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Women also make decisions now.</a:t>
            </a:r>
            <a:endParaRPr lang="en-US" sz="3200" dirty="0">
              <a:solidFill>
                <a:schemeClr val="tx1"/>
              </a:solidFill>
            </a:endParaRPr>
          </a:p>
        </p:txBody>
      </p:sp>
      <p:pic>
        <p:nvPicPr>
          <p:cNvPr id="2" name="Picture 1">
            <a:extLst>
              <a:ext uri="{FF2B5EF4-FFF2-40B4-BE49-F238E27FC236}">
                <a16:creationId xmlns:a16="http://schemas.microsoft.com/office/drawing/2014/main" id="{9A4B1AB7-1515-86CC-6403-7F7BB21963C9}"/>
              </a:ext>
            </a:extLst>
          </p:cNvPr>
          <p:cNvPicPr>
            <a:picLocks noChangeAspect="1"/>
          </p:cNvPicPr>
          <p:nvPr/>
        </p:nvPicPr>
        <p:blipFill rotWithShape="1">
          <a:blip r:embed="rId3">
            <a:extLst>
              <a:ext uri="{28A0092B-C50C-407E-A947-70E740481C1C}">
                <a14:useLocalDpi xmlns:a14="http://schemas.microsoft.com/office/drawing/2010/main" val="0"/>
              </a:ext>
            </a:extLst>
          </a:blip>
          <a:srcRect t="1" r="51638" b="-1200"/>
          <a:stretch/>
        </p:blipFill>
        <p:spPr>
          <a:xfrm>
            <a:off x="10048987" y="4936989"/>
            <a:ext cx="1558813" cy="1439393"/>
          </a:xfrm>
          <a:prstGeom prst="rect">
            <a:avLst/>
          </a:prstGeom>
        </p:spPr>
      </p:pic>
      <p:pic>
        <p:nvPicPr>
          <p:cNvPr id="11" name="Picture 10">
            <a:extLst>
              <a:ext uri="{FF2B5EF4-FFF2-40B4-BE49-F238E27FC236}">
                <a16:creationId xmlns:a16="http://schemas.microsoft.com/office/drawing/2014/main" id="{79240E74-E64D-2167-0F18-CF21E76CDD92}"/>
              </a:ext>
            </a:extLst>
          </p:cNvPr>
          <p:cNvPicPr>
            <a:picLocks noChangeAspect="1"/>
          </p:cNvPicPr>
          <p:nvPr/>
        </p:nvPicPr>
        <p:blipFill rotWithShape="1">
          <a:blip r:embed="rId4">
            <a:extLst>
              <a:ext uri="{28A0092B-C50C-407E-A947-70E740481C1C}">
                <a14:useLocalDpi xmlns:a14="http://schemas.microsoft.com/office/drawing/2010/main" val="0"/>
              </a:ext>
            </a:extLst>
          </a:blip>
          <a:srcRect l="3593" t="2447" r="1178"/>
          <a:stretch/>
        </p:blipFill>
        <p:spPr>
          <a:xfrm>
            <a:off x="137536" y="523428"/>
            <a:ext cx="5613651" cy="4607371"/>
          </a:xfrm>
          <a:prstGeom prst="rect">
            <a:avLst/>
          </a:prstGeom>
        </p:spPr>
      </p:pic>
    </p:spTree>
    <p:extLst>
      <p:ext uri="{BB962C8B-B14F-4D97-AF65-F5344CB8AC3E}">
        <p14:creationId xmlns:p14="http://schemas.microsoft.com/office/powerpoint/2010/main" val="2330457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29CCEE-4506-3920-9A77-E56BFE98A3E9}"/>
              </a:ext>
            </a:extLst>
          </p:cNvPr>
          <p:cNvPicPr>
            <a:picLocks noChangeAspect="1"/>
          </p:cNvPicPr>
          <p:nvPr/>
        </p:nvPicPr>
        <p:blipFill rotWithShape="1">
          <a:blip r:embed="rId2">
            <a:extLst>
              <a:ext uri="{28A0092B-C50C-407E-A947-70E740481C1C}">
                <a14:useLocalDpi xmlns:a14="http://schemas.microsoft.com/office/drawing/2010/main" val="0"/>
              </a:ext>
            </a:extLst>
          </a:blip>
          <a:srcRect r="8092" b="1693"/>
          <a:stretch/>
        </p:blipFill>
        <p:spPr>
          <a:xfrm>
            <a:off x="5445158" y="4362397"/>
            <a:ext cx="1117265" cy="195163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usually come </a:t>
            </a:r>
            <a:r>
              <a:rPr lang="en-US" sz="3200" dirty="0">
                <a:solidFill>
                  <a:schemeClr val="tx1"/>
                </a:solidFill>
              </a:rPr>
              <a:t>home for family meals.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2" y="3781610"/>
            <a:ext cx="2536931" cy="2308234"/>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Most families only have dinner together now.</a:t>
            </a:r>
            <a:endParaRPr lang="en-US" sz="3200" dirty="0">
              <a:solidFill>
                <a:schemeClr val="tx1"/>
              </a:solidFill>
            </a:endParaRPr>
          </a:p>
        </p:txBody>
      </p:sp>
      <p:pic>
        <p:nvPicPr>
          <p:cNvPr id="5" name="Picture 4">
            <a:extLst>
              <a:ext uri="{FF2B5EF4-FFF2-40B4-BE49-F238E27FC236}">
                <a16:creationId xmlns:a16="http://schemas.microsoft.com/office/drawing/2014/main" id="{B5D08DB1-B0C0-D93B-1D5F-2E3535F5FE5D}"/>
              </a:ext>
            </a:extLst>
          </p:cNvPr>
          <p:cNvPicPr>
            <a:picLocks noChangeAspect="1"/>
          </p:cNvPicPr>
          <p:nvPr/>
        </p:nvPicPr>
        <p:blipFill rotWithShape="1">
          <a:blip r:embed="rId3">
            <a:extLst>
              <a:ext uri="{28A0092B-C50C-407E-A947-70E740481C1C}">
                <a14:useLocalDpi xmlns:a14="http://schemas.microsoft.com/office/drawing/2010/main" val="0"/>
              </a:ext>
            </a:extLst>
          </a:blip>
          <a:srcRect l="56001" t="3679"/>
          <a:stretch/>
        </p:blipFill>
        <p:spPr>
          <a:xfrm>
            <a:off x="9811331" y="4752541"/>
            <a:ext cx="1616377" cy="1561487"/>
          </a:xfrm>
          <a:prstGeom prst="rect">
            <a:avLst/>
          </a:prstGeom>
        </p:spPr>
      </p:pic>
      <p:pic>
        <p:nvPicPr>
          <p:cNvPr id="12" name="Picture 11">
            <a:extLst>
              <a:ext uri="{FF2B5EF4-FFF2-40B4-BE49-F238E27FC236}">
                <a16:creationId xmlns:a16="http://schemas.microsoft.com/office/drawing/2014/main" id="{C958E841-A0D7-D855-E5C0-B2057FB2337E}"/>
              </a:ext>
            </a:extLst>
          </p:cNvPr>
          <p:cNvPicPr>
            <a:picLocks noChangeAspect="1"/>
          </p:cNvPicPr>
          <p:nvPr/>
        </p:nvPicPr>
        <p:blipFill rotWithShape="1">
          <a:blip r:embed="rId4">
            <a:extLst>
              <a:ext uri="{28A0092B-C50C-407E-A947-70E740481C1C}">
                <a14:useLocalDpi xmlns:a14="http://schemas.microsoft.com/office/drawing/2010/main" val="0"/>
              </a:ext>
            </a:extLst>
          </a:blip>
          <a:srcRect t="1970" r="2391"/>
          <a:stretch/>
        </p:blipFill>
        <p:spPr>
          <a:xfrm>
            <a:off x="0" y="460784"/>
            <a:ext cx="5678398" cy="5629059"/>
          </a:xfrm>
          <a:prstGeom prst="rect">
            <a:avLst/>
          </a:prstGeom>
        </p:spPr>
      </p:pic>
    </p:spTree>
    <p:extLst>
      <p:ext uri="{BB962C8B-B14F-4D97-AF65-F5344CB8AC3E}">
        <p14:creationId xmlns:p14="http://schemas.microsoft.com/office/powerpoint/2010/main" val="3948118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29CCEE-4506-3920-9A77-E56BFE98A3E9}"/>
              </a:ext>
            </a:extLst>
          </p:cNvPr>
          <p:cNvPicPr>
            <a:picLocks noChangeAspect="1"/>
          </p:cNvPicPr>
          <p:nvPr/>
        </p:nvPicPr>
        <p:blipFill rotWithShape="1">
          <a:blip r:embed="rId2">
            <a:extLst>
              <a:ext uri="{28A0092B-C50C-407E-A947-70E740481C1C}">
                <a14:useLocalDpi xmlns:a14="http://schemas.microsoft.com/office/drawing/2010/main" val="0"/>
              </a:ext>
            </a:extLst>
          </a:blip>
          <a:srcRect r="8092" b="1693"/>
          <a:stretch/>
        </p:blipFill>
        <p:spPr>
          <a:xfrm>
            <a:off x="5445158" y="4362397"/>
            <a:ext cx="1117265" cy="195163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usually live </a:t>
            </a:r>
            <a:r>
              <a:rPr lang="en-US" sz="3200" dirty="0">
                <a:solidFill>
                  <a:schemeClr val="tx1"/>
                </a:solidFill>
              </a:rPr>
              <a:t>in extended families.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2" y="3429000"/>
            <a:ext cx="2536931" cy="2660843"/>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People usually live in nuclear families now.</a:t>
            </a:r>
            <a:endParaRPr lang="en-US" sz="3200" dirty="0">
              <a:solidFill>
                <a:schemeClr val="tx1"/>
              </a:solidFill>
            </a:endParaRPr>
          </a:p>
        </p:txBody>
      </p:sp>
      <p:pic>
        <p:nvPicPr>
          <p:cNvPr id="5" name="Picture 4">
            <a:extLst>
              <a:ext uri="{FF2B5EF4-FFF2-40B4-BE49-F238E27FC236}">
                <a16:creationId xmlns:a16="http://schemas.microsoft.com/office/drawing/2014/main" id="{B5D08DB1-B0C0-D93B-1D5F-2E3535F5FE5D}"/>
              </a:ext>
            </a:extLst>
          </p:cNvPr>
          <p:cNvPicPr>
            <a:picLocks noChangeAspect="1"/>
          </p:cNvPicPr>
          <p:nvPr/>
        </p:nvPicPr>
        <p:blipFill rotWithShape="1">
          <a:blip r:embed="rId3">
            <a:extLst>
              <a:ext uri="{28A0092B-C50C-407E-A947-70E740481C1C}">
                <a14:useLocalDpi xmlns:a14="http://schemas.microsoft.com/office/drawing/2010/main" val="0"/>
              </a:ext>
            </a:extLst>
          </a:blip>
          <a:srcRect l="56001" t="3679"/>
          <a:stretch/>
        </p:blipFill>
        <p:spPr>
          <a:xfrm>
            <a:off x="9811331" y="4752541"/>
            <a:ext cx="1616377" cy="1561487"/>
          </a:xfrm>
          <a:prstGeom prst="rect">
            <a:avLst/>
          </a:prstGeom>
        </p:spPr>
      </p:pic>
      <p:pic>
        <p:nvPicPr>
          <p:cNvPr id="8" name="Picture 7">
            <a:extLst>
              <a:ext uri="{FF2B5EF4-FFF2-40B4-BE49-F238E27FC236}">
                <a16:creationId xmlns:a16="http://schemas.microsoft.com/office/drawing/2014/main" id="{648A001C-2076-3A45-ACBD-08595CB836E4}"/>
              </a:ext>
            </a:extLst>
          </p:cNvPr>
          <p:cNvPicPr>
            <a:picLocks noChangeAspect="1"/>
          </p:cNvPicPr>
          <p:nvPr/>
        </p:nvPicPr>
        <p:blipFill rotWithShape="1">
          <a:blip r:embed="rId4">
            <a:extLst>
              <a:ext uri="{28A0092B-C50C-407E-A947-70E740481C1C}">
                <a14:useLocalDpi xmlns:a14="http://schemas.microsoft.com/office/drawing/2010/main" val="0"/>
              </a:ext>
            </a:extLst>
          </a:blip>
          <a:srcRect r="3235"/>
          <a:stretch/>
        </p:blipFill>
        <p:spPr>
          <a:xfrm>
            <a:off x="107777" y="543972"/>
            <a:ext cx="5184981" cy="5830852"/>
          </a:xfrm>
          <a:prstGeom prst="rect">
            <a:avLst/>
          </a:prstGeom>
        </p:spPr>
      </p:pic>
    </p:spTree>
    <p:extLst>
      <p:ext uri="{BB962C8B-B14F-4D97-AF65-F5344CB8AC3E}">
        <p14:creationId xmlns:p14="http://schemas.microsoft.com/office/powerpoint/2010/main" val="1858410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29CCEE-4506-3920-9A77-E56BFE98A3E9}"/>
              </a:ext>
            </a:extLst>
          </p:cNvPr>
          <p:cNvPicPr>
            <a:picLocks noChangeAspect="1"/>
          </p:cNvPicPr>
          <p:nvPr/>
        </p:nvPicPr>
        <p:blipFill rotWithShape="1">
          <a:blip r:embed="rId2">
            <a:extLst>
              <a:ext uri="{28A0092B-C50C-407E-A947-70E740481C1C}">
                <a14:useLocalDpi xmlns:a14="http://schemas.microsoft.com/office/drawing/2010/main" val="0"/>
              </a:ext>
            </a:extLst>
          </a:blip>
          <a:srcRect r="8092" b="1693"/>
          <a:stretch/>
        </p:blipFill>
        <p:spPr>
          <a:xfrm>
            <a:off x="5629578" y="4362397"/>
            <a:ext cx="1117265" cy="195163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usually have </a:t>
            </a:r>
            <a:r>
              <a:rPr lang="en-US" sz="3200" dirty="0">
                <a:solidFill>
                  <a:schemeClr val="tx1"/>
                </a:solidFill>
              </a:rPr>
              <a:t>many kids.</a:t>
            </a:r>
          </a:p>
          <a:p>
            <a:pPr algn="just"/>
            <a:endParaRPr lang="en-US" sz="3200" dirty="0">
              <a:solidFill>
                <a:schemeClr val="tx1"/>
              </a:solidFill>
            </a:endParaRP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3"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People have fewer kids now.</a:t>
            </a:r>
            <a:endParaRPr lang="en-US" sz="3200" dirty="0">
              <a:solidFill>
                <a:schemeClr val="tx1"/>
              </a:solidFill>
            </a:endParaRPr>
          </a:p>
        </p:txBody>
      </p:sp>
      <p:pic>
        <p:nvPicPr>
          <p:cNvPr id="5" name="Picture 4">
            <a:extLst>
              <a:ext uri="{FF2B5EF4-FFF2-40B4-BE49-F238E27FC236}">
                <a16:creationId xmlns:a16="http://schemas.microsoft.com/office/drawing/2014/main" id="{B5D08DB1-B0C0-D93B-1D5F-2E3535F5FE5D}"/>
              </a:ext>
            </a:extLst>
          </p:cNvPr>
          <p:cNvPicPr>
            <a:picLocks noChangeAspect="1"/>
          </p:cNvPicPr>
          <p:nvPr/>
        </p:nvPicPr>
        <p:blipFill rotWithShape="1">
          <a:blip r:embed="rId3">
            <a:extLst>
              <a:ext uri="{28A0092B-C50C-407E-A947-70E740481C1C}">
                <a14:useLocalDpi xmlns:a14="http://schemas.microsoft.com/office/drawing/2010/main" val="0"/>
              </a:ext>
            </a:extLst>
          </a:blip>
          <a:srcRect l="56001" t="3679"/>
          <a:stretch/>
        </p:blipFill>
        <p:spPr>
          <a:xfrm>
            <a:off x="9811331" y="4752541"/>
            <a:ext cx="1616377" cy="1561487"/>
          </a:xfrm>
          <a:prstGeom prst="rect">
            <a:avLst/>
          </a:prstGeom>
        </p:spPr>
      </p:pic>
      <p:pic>
        <p:nvPicPr>
          <p:cNvPr id="15" name="Picture 14">
            <a:extLst>
              <a:ext uri="{FF2B5EF4-FFF2-40B4-BE49-F238E27FC236}">
                <a16:creationId xmlns:a16="http://schemas.microsoft.com/office/drawing/2014/main" id="{B1DA5F26-2829-5A59-3789-E57E93FC5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 y="411752"/>
            <a:ext cx="5645369" cy="5335905"/>
          </a:xfrm>
          <a:prstGeom prst="rect">
            <a:avLst/>
          </a:prstGeom>
        </p:spPr>
      </p:pic>
    </p:spTree>
    <p:extLst>
      <p:ext uri="{BB962C8B-B14F-4D97-AF65-F5344CB8AC3E}">
        <p14:creationId xmlns:p14="http://schemas.microsoft.com/office/powerpoint/2010/main" val="363820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1139" y="450973"/>
            <a:ext cx="7922930" cy="1077218"/>
          </a:xfrm>
          <a:prstGeom prst="rect">
            <a:avLst/>
          </a:prstGeom>
          <a:noFill/>
        </p:spPr>
        <p:txBody>
          <a:bodyPr wrap="square" rtlCol="0">
            <a:spAutoFit/>
          </a:bodyPr>
          <a:lstStyle/>
          <a:p>
            <a:pPr algn="just"/>
            <a:r>
              <a:rPr lang="en-US" sz="3200" b="1" dirty="0">
                <a:highlight>
                  <a:srgbClr val="00FF00"/>
                </a:highlight>
              </a:rPr>
              <a:t>SB-p.17-Task b:</a:t>
            </a:r>
            <a:r>
              <a:rPr lang="en-US" sz="3200" b="1" dirty="0">
                <a:solidFill>
                  <a:srgbClr val="0070C0"/>
                </a:solidFill>
              </a:rPr>
              <a:t> Practice again with your own ideas for the information in blue.</a:t>
            </a:r>
          </a:p>
        </p:txBody>
      </p:sp>
      <p:sp>
        <p:nvSpPr>
          <p:cNvPr id="8" name="TextBox 7">
            <a:extLst>
              <a:ext uri="{FF2B5EF4-FFF2-40B4-BE49-F238E27FC236}">
                <a16:creationId xmlns:a16="http://schemas.microsoft.com/office/drawing/2014/main" id="{729268A9-ACAF-6913-4B87-288AD109C8BE}"/>
              </a:ext>
            </a:extLst>
          </p:cNvPr>
          <p:cNvSpPr txBox="1"/>
          <p:nvPr/>
        </p:nvSpPr>
        <p:spPr>
          <a:xfrm>
            <a:off x="6226630" y="983496"/>
            <a:ext cx="5752289" cy="5371279"/>
          </a:xfrm>
          <a:prstGeom prst="rect">
            <a:avLst/>
          </a:prstGeom>
          <a:solidFill>
            <a:schemeClr val="accent6">
              <a:lumMod val="20000"/>
              <a:lumOff val="80000"/>
            </a:schemeClr>
          </a:solidFill>
        </p:spPr>
        <p:txBody>
          <a:bodyPr wrap="square" rtlCol="0">
            <a:spAutoFit/>
          </a:bodyPr>
          <a:lstStyle/>
          <a:p>
            <a:pPr algn="just">
              <a:lnSpc>
                <a:spcPct val="120000"/>
              </a:lnSpc>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A: What do you remember about family life in the past, Grandpa?</a:t>
            </a:r>
          </a:p>
          <a:p>
            <a:pPr algn="just">
              <a:lnSpc>
                <a:spcPct val="120000"/>
              </a:lnSpc>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 Back then, people </a:t>
            </a:r>
            <a:r>
              <a:rPr lang="en-US" sz="3200" dirty="0">
                <a:solidFill>
                  <a:srgbClr val="FF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would often communicate</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through letters, phone calls, or face-to-face interactions.</a:t>
            </a:r>
          </a:p>
          <a:p>
            <a:pPr algn="just">
              <a:lnSpc>
                <a:spcPct val="120000"/>
              </a:lnSpc>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A: People often communicate through video calls, social media, and instant messaging now.</a:t>
            </a:r>
          </a:p>
        </p:txBody>
      </p:sp>
      <p:sp>
        <p:nvSpPr>
          <p:cNvPr id="2" name="TextBox 1">
            <a:extLst>
              <a:ext uri="{FF2B5EF4-FFF2-40B4-BE49-F238E27FC236}">
                <a16:creationId xmlns:a16="http://schemas.microsoft.com/office/drawing/2014/main" id="{F4A49449-0EF1-7E7B-C40F-0EE65DB73BED}"/>
              </a:ext>
            </a:extLst>
          </p:cNvPr>
          <p:cNvSpPr txBox="1"/>
          <p:nvPr/>
        </p:nvSpPr>
        <p:spPr>
          <a:xfrm>
            <a:off x="8265502" y="450973"/>
            <a:ext cx="3926498" cy="584775"/>
          </a:xfrm>
          <a:prstGeom prst="rect">
            <a:avLst/>
          </a:prstGeom>
          <a:noFill/>
        </p:spPr>
        <p:txBody>
          <a:bodyPr wrap="square" rtlCol="0">
            <a:spAutoFit/>
          </a:bodyPr>
          <a:lstStyle/>
          <a:p>
            <a:r>
              <a:rPr lang="en-US" sz="3200" dirty="0">
                <a:solidFill>
                  <a:srgbClr val="FF0000"/>
                </a:solidFill>
              </a:rPr>
              <a:t>Suggested answer</a:t>
            </a:r>
            <a:endParaRPr lang="en-US" sz="3200" b="1" dirty="0">
              <a:solidFill>
                <a:srgbClr val="0070C0"/>
              </a:solidFill>
            </a:endParaRPr>
          </a:p>
        </p:txBody>
      </p:sp>
      <p:pic>
        <p:nvPicPr>
          <p:cNvPr id="4" name="Picture 3">
            <a:extLst>
              <a:ext uri="{FF2B5EF4-FFF2-40B4-BE49-F238E27FC236}">
                <a16:creationId xmlns:a16="http://schemas.microsoft.com/office/drawing/2014/main" id="{F7503AE8-6F7A-6393-5C78-ADDACDDCFF4B}"/>
              </a:ext>
            </a:extLst>
          </p:cNvPr>
          <p:cNvPicPr>
            <a:picLocks noChangeAspect="1"/>
          </p:cNvPicPr>
          <p:nvPr/>
        </p:nvPicPr>
        <p:blipFill rotWithShape="1">
          <a:blip r:embed="rId2">
            <a:extLst>
              <a:ext uri="{28A0092B-C50C-407E-A947-70E740481C1C}">
                <a14:useLocalDpi xmlns:a14="http://schemas.microsoft.com/office/drawing/2010/main" val="0"/>
              </a:ext>
            </a:extLst>
          </a:blip>
          <a:srcRect l="13048" t="3754"/>
          <a:stretch/>
        </p:blipFill>
        <p:spPr>
          <a:xfrm>
            <a:off x="172703" y="1983728"/>
            <a:ext cx="5923297" cy="3729080"/>
          </a:xfrm>
          <a:prstGeom prst="rect">
            <a:avLst/>
          </a:prstGeom>
        </p:spPr>
      </p:pic>
    </p:spTree>
    <p:extLst>
      <p:ext uri="{BB962C8B-B14F-4D97-AF65-F5344CB8AC3E}">
        <p14:creationId xmlns:p14="http://schemas.microsoft.com/office/powerpoint/2010/main" val="2633744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033947"/>
            <a:ext cx="3267732" cy="830997"/>
          </a:xfrm>
          <a:prstGeom prst="rect">
            <a:avLst/>
          </a:prstGeom>
          <a:noFill/>
        </p:spPr>
        <p:txBody>
          <a:bodyPr wrap="square" rtlCol="0">
            <a:spAutoFit/>
          </a:bodyPr>
          <a:lstStyle/>
          <a:p>
            <a:pPr algn="ctr"/>
            <a:r>
              <a:rPr lang="en-US" sz="4800" dirty="0">
                <a:solidFill>
                  <a:schemeClr val="bg1"/>
                </a:solidFill>
              </a:rPr>
              <a:t>Production</a:t>
            </a:r>
          </a:p>
        </p:txBody>
      </p:sp>
    </p:spTree>
    <p:extLst>
      <p:ext uri="{BB962C8B-B14F-4D97-AF65-F5344CB8AC3E}">
        <p14:creationId xmlns:p14="http://schemas.microsoft.com/office/powerpoint/2010/main" val="194976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10 Best Christian Books for Students  Hero Image">
            <a:extLst>
              <a:ext uri="{FF2B5EF4-FFF2-40B4-BE49-F238E27FC236}">
                <a16:creationId xmlns:a16="http://schemas.microsoft.com/office/drawing/2014/main" id="{36A35D77-341A-3EB1-F8C7-CA1609167A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6712" r="1"/>
          <a:stretch/>
        </p:blipFill>
        <p:spPr bwMode="auto">
          <a:xfrm>
            <a:off x="0" y="473148"/>
            <a:ext cx="12192000" cy="59914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9807B-DCC0-DA5C-DE1D-7E21F6D005D7}"/>
              </a:ext>
            </a:extLst>
          </p:cNvPr>
          <p:cNvSpPr txBox="1"/>
          <p:nvPr/>
        </p:nvSpPr>
        <p:spPr>
          <a:xfrm>
            <a:off x="3333118" y="600738"/>
            <a:ext cx="6206247" cy="1123712"/>
          </a:xfrm>
          <a:prstGeom prst="roundRect">
            <a:avLst/>
          </a:prstGeom>
          <a:solidFill>
            <a:schemeClr val="bg1">
              <a:alpha val="82725"/>
            </a:schemeClr>
          </a:solidFill>
        </p:spPr>
        <p:txBody>
          <a:bodyPr wrap="square">
            <a:spAutoFit/>
          </a:bodyPr>
          <a:lstStyle/>
          <a:p>
            <a:pPr algn="ctr"/>
            <a:r>
              <a:rPr lang="en-US" sz="6000" b="1" dirty="0">
                <a:solidFill>
                  <a:srgbClr val="C00000"/>
                </a:solidFill>
              </a:rPr>
              <a:t>SPEAKING</a:t>
            </a:r>
            <a:endParaRPr lang="en-US" sz="6000" dirty="0">
              <a:solidFill>
                <a:srgbClr val="C00000"/>
              </a:solidFill>
            </a:endParaRPr>
          </a:p>
        </p:txBody>
      </p:sp>
    </p:spTree>
    <p:extLst>
      <p:ext uri="{BB962C8B-B14F-4D97-AF65-F5344CB8AC3E}">
        <p14:creationId xmlns:p14="http://schemas.microsoft.com/office/powerpoint/2010/main" val="3840602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19100" y="1182020"/>
            <a:ext cx="11353800" cy="1077218"/>
          </a:xfrm>
          <a:prstGeom prst="rect">
            <a:avLst/>
          </a:prstGeom>
          <a:noFill/>
        </p:spPr>
        <p:txBody>
          <a:bodyPr wrap="square" rtlCol="0">
            <a:spAutoFit/>
          </a:bodyPr>
          <a:lstStyle/>
          <a:p>
            <a:pPr algn="just"/>
            <a:r>
              <a:rPr lang="en-US" sz="3200" b="1" dirty="0">
                <a:highlight>
                  <a:srgbClr val="00FF00"/>
                </a:highlight>
              </a:rPr>
              <a:t>SB - p.17 - Task a.</a:t>
            </a:r>
            <a:r>
              <a:rPr lang="en-US" sz="3200" b="1" dirty="0"/>
              <a:t> </a:t>
            </a:r>
            <a:r>
              <a:rPr lang="en-US" sz="3200" b="1" dirty="0">
                <a:solidFill>
                  <a:srgbClr val="0070C0"/>
                </a:solidFill>
              </a:rPr>
              <a:t>In pairs: Discuss family traditions and customs in the past and compare them to today. Discuss the points below.</a:t>
            </a:r>
          </a:p>
        </p:txBody>
      </p:sp>
      <p:sp>
        <p:nvSpPr>
          <p:cNvPr id="4" name="TextBox 3">
            <a:extLst>
              <a:ext uri="{FF2B5EF4-FFF2-40B4-BE49-F238E27FC236}">
                <a16:creationId xmlns:a16="http://schemas.microsoft.com/office/drawing/2014/main" id="{A22CB32B-AC8E-5A5D-7E2E-1911D6493FDB}"/>
              </a:ext>
            </a:extLst>
          </p:cNvPr>
          <p:cNvSpPr txBox="1"/>
          <p:nvPr/>
        </p:nvSpPr>
        <p:spPr>
          <a:xfrm>
            <a:off x="4340950" y="604802"/>
            <a:ext cx="3926498" cy="584775"/>
          </a:xfrm>
          <a:prstGeom prst="rect">
            <a:avLst/>
          </a:prstGeom>
          <a:noFill/>
        </p:spPr>
        <p:txBody>
          <a:bodyPr wrap="square" rtlCol="0">
            <a:spAutoFit/>
          </a:bodyPr>
          <a:lstStyle/>
          <a:p>
            <a:r>
              <a:rPr lang="en-US" sz="3200" dirty="0">
                <a:solidFill>
                  <a:srgbClr val="FF0000"/>
                </a:solidFill>
              </a:rPr>
              <a:t>Family Now and Then</a:t>
            </a:r>
            <a:endParaRPr lang="en-US" sz="3200" b="1" dirty="0">
              <a:solidFill>
                <a:srgbClr val="0070C0"/>
              </a:solidFill>
            </a:endParaRPr>
          </a:p>
        </p:txBody>
      </p:sp>
      <p:pic>
        <p:nvPicPr>
          <p:cNvPr id="3" name="Picture 2">
            <a:extLst>
              <a:ext uri="{FF2B5EF4-FFF2-40B4-BE49-F238E27FC236}">
                <a16:creationId xmlns:a16="http://schemas.microsoft.com/office/drawing/2014/main" id="{5AAD1867-93F9-12FD-4E39-439F8DDC4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444845"/>
            <a:ext cx="2727641" cy="646332"/>
          </a:xfrm>
          <a:prstGeom prst="rect">
            <a:avLst/>
          </a:prstGeom>
        </p:spPr>
      </p:pic>
      <p:pic>
        <p:nvPicPr>
          <p:cNvPr id="5" name="Picture 4">
            <a:extLst>
              <a:ext uri="{FF2B5EF4-FFF2-40B4-BE49-F238E27FC236}">
                <a16:creationId xmlns:a16="http://schemas.microsoft.com/office/drawing/2014/main" id="{8FE5AC2C-913C-60FA-3AE7-849A0EEC1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702" y="2842987"/>
            <a:ext cx="3221809" cy="1457849"/>
          </a:xfrm>
          <a:prstGeom prst="rect">
            <a:avLst/>
          </a:prstGeom>
        </p:spPr>
      </p:pic>
      <p:pic>
        <p:nvPicPr>
          <p:cNvPr id="8" name="Picture 7">
            <a:extLst>
              <a:ext uri="{FF2B5EF4-FFF2-40B4-BE49-F238E27FC236}">
                <a16:creationId xmlns:a16="http://schemas.microsoft.com/office/drawing/2014/main" id="{04AEA3BE-791A-281C-F54D-C2D85FDB4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5606" y="4487961"/>
            <a:ext cx="3097930" cy="1077218"/>
          </a:xfrm>
          <a:prstGeom prst="rect">
            <a:avLst/>
          </a:prstGeom>
        </p:spPr>
      </p:pic>
      <p:pic>
        <p:nvPicPr>
          <p:cNvPr id="10" name="Picture 9">
            <a:extLst>
              <a:ext uri="{FF2B5EF4-FFF2-40B4-BE49-F238E27FC236}">
                <a16:creationId xmlns:a16="http://schemas.microsoft.com/office/drawing/2014/main" id="{0C3C9E7D-88E0-9767-9E8A-98FD7AA81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 y="2413949"/>
            <a:ext cx="5955141" cy="3613972"/>
          </a:xfrm>
          <a:prstGeom prst="rect">
            <a:avLst/>
          </a:prstGeom>
        </p:spPr>
      </p:pic>
    </p:spTree>
    <p:extLst>
      <p:ext uri="{BB962C8B-B14F-4D97-AF65-F5344CB8AC3E}">
        <p14:creationId xmlns:p14="http://schemas.microsoft.com/office/powerpoint/2010/main" val="3717226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459395" y="48911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504820"/>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people tend to have smaller families, with fewer children or sometimes even just one child.</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478694"/>
            <a:ext cx="4773624"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people would often have larger families with many children.</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7090812" y="489113"/>
            <a:ext cx="3358764"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1.Family size</a:t>
            </a:r>
          </a:p>
        </p:txBody>
      </p:sp>
      <p:pic>
        <p:nvPicPr>
          <p:cNvPr id="31748" name="Picture 4" descr="Beautiful smiling lovely family on outdoor background">
            <a:extLst>
              <a:ext uri="{FF2B5EF4-FFF2-40B4-BE49-F238E27FC236}">
                <a16:creationId xmlns:a16="http://schemas.microsoft.com/office/drawing/2014/main" id="{B0DBE516-F010-4561-D922-D37A1B7E7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073888"/>
            <a:ext cx="4981303" cy="3316774"/>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appiness asian family candid of daughter hug grandparent mother farther senior elder cozy relax on">
            <a:extLst>
              <a:ext uri="{FF2B5EF4-FFF2-40B4-BE49-F238E27FC236}">
                <a16:creationId xmlns:a16="http://schemas.microsoft.com/office/drawing/2014/main" id="{43BAEBFE-FD44-21D4-6ABE-B5B0F5C93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43" y="1126557"/>
            <a:ext cx="5531268" cy="311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709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750"/>
                                        </p:tgtEl>
                                        <p:attrNameLst>
                                          <p:attrName>style.visibility</p:attrName>
                                        </p:attrNameLst>
                                      </p:cBhvr>
                                      <p:to>
                                        <p:strVal val="visible"/>
                                      </p:to>
                                    </p:set>
                                    <p:animEffect transition="in" filter="blinds(horizontal)">
                                      <p:cBhvr>
                                        <p:cTn id="17" dur="500"/>
                                        <p:tgtEl>
                                          <p:spTgt spid="3175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1748"/>
                                        </p:tgtEl>
                                        <p:attrNameLst>
                                          <p:attrName>style.visibility</p:attrName>
                                        </p:attrNameLst>
                                      </p:cBhvr>
                                      <p:to>
                                        <p:strVal val="visible"/>
                                      </p:to>
                                    </p:set>
                                    <p:animEffect transition="in" filter="blinds(horizontal)">
                                      <p:cBhvr>
                                        <p:cTn id="27" dur="500"/>
                                        <p:tgtEl>
                                          <p:spTgt spid="3174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080573" y="48911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478694"/>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people often have more hectic schedules, so they may not always eat together as a family.</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609324"/>
            <a:ext cx="4773624" cy="1597804"/>
          </a:xfrm>
          <a:prstGeom prst="wedgeRoundRectCallout">
            <a:avLst>
              <a:gd name="adj1" fmla="val -43918"/>
              <a:gd name="adj2" fmla="val 6015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people would gather together for family meals every day.</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6485804" y="489114"/>
            <a:ext cx="3358764"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2.Family meals</a:t>
            </a:r>
          </a:p>
        </p:txBody>
      </p:sp>
      <p:pic>
        <p:nvPicPr>
          <p:cNvPr id="32770" name="Picture 2" descr="a family eating a meal together at a table with a man and woman sitting at the table">
            <a:extLst>
              <a:ext uri="{FF2B5EF4-FFF2-40B4-BE49-F238E27FC236}">
                <a16:creationId xmlns:a16="http://schemas.microsoft.com/office/drawing/2014/main" id="{7BCAF1C3-AEB5-86CE-F2D8-6225D1CC5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81" y="1073888"/>
            <a:ext cx="5111291" cy="3404806"/>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Mother and daughter eating a tasty pizza">
            <a:extLst>
              <a:ext uri="{FF2B5EF4-FFF2-40B4-BE49-F238E27FC236}">
                <a16:creationId xmlns:a16="http://schemas.microsoft.com/office/drawing/2014/main" id="{4F8EA690-CF42-B9E5-DCC6-913FC4C09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236" y="1073888"/>
            <a:ext cx="4939549" cy="340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865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2770"/>
                                        </p:tgtEl>
                                        <p:attrNameLst>
                                          <p:attrName>style.visibility</p:attrName>
                                        </p:attrNameLst>
                                      </p:cBhvr>
                                      <p:to>
                                        <p:strVal val="visible"/>
                                      </p:to>
                                    </p:set>
                                    <p:animEffect transition="in" filter="blinds(horizontal)">
                                      <p:cBhvr>
                                        <p:cTn id="17" dur="500"/>
                                        <p:tgtEl>
                                          <p:spTgt spid="327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2776"/>
                                        </p:tgtEl>
                                        <p:attrNameLst>
                                          <p:attrName>style.visibility</p:attrName>
                                        </p:attrNameLst>
                                      </p:cBhvr>
                                      <p:to>
                                        <p:strVal val="visible"/>
                                      </p:to>
                                    </p:set>
                                    <p:animEffect transition="in" filter="blinds(horizontal)">
                                      <p:cBhvr>
                                        <p:cTn id="27" dur="500"/>
                                        <p:tgtEl>
                                          <p:spTgt spid="3277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6301866" cy="3756413"/>
          </a:xfrm>
          <a:prstGeom prst="rect">
            <a:avLst/>
          </a:prstGeom>
          <a:noFill/>
        </p:spPr>
        <p:txBody>
          <a:bodyPr wrap="square" rtlCol="0">
            <a:spAutoFit/>
          </a:bodyPr>
          <a:lstStyle/>
          <a:p>
            <a:r>
              <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endPar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571500" marR="0" lvl="0" indent="-571500">
              <a:lnSpc>
                <a:spcPct val="115000"/>
              </a:lnSpc>
              <a:spcBef>
                <a:spcPts val="0"/>
              </a:spcBef>
              <a:spcAft>
                <a:spcPts val="1000"/>
              </a:spcAft>
              <a:buFont typeface="Wingdings" panose="05000000000000000000" pitchFamily="2" charset="2"/>
              <a:buChar char="q"/>
            </a:pPr>
            <a:r>
              <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rPr>
              <a:t>Focus on /</a:t>
            </a:r>
            <a:r>
              <a:rPr lang="en-US"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ɪ</a:t>
            </a:r>
            <a:r>
              <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rPr>
              <a:t>/ and /</a:t>
            </a:r>
            <a:r>
              <a:rPr lang="en-US"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i</a:t>
            </a:r>
            <a:r>
              <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rPr>
              <a:t>ː/ sounds.</a:t>
            </a:r>
          </a:p>
          <a:p>
            <a:pPr marL="571500" marR="0" lvl="0" indent="-571500">
              <a:lnSpc>
                <a:spcPct val="115000"/>
              </a:lnSpc>
              <a:spcBef>
                <a:spcPts val="0"/>
              </a:spcBef>
              <a:spcAft>
                <a:spcPts val="1000"/>
              </a:spcAft>
              <a:buFont typeface="Wingdings" panose="05000000000000000000" pitchFamily="2" charset="2"/>
              <a:buChar char="q"/>
            </a:pP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Talk about family now and then.</a:t>
            </a:r>
          </a:p>
        </p:txBody>
      </p:sp>
    </p:spTree>
    <p:extLst>
      <p:ext uri="{BB962C8B-B14F-4D97-AF65-F5344CB8AC3E}">
        <p14:creationId xmlns:p14="http://schemas.microsoft.com/office/powerpoint/2010/main" val="340729365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376616" y="436862"/>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478694"/>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parents often have a more communicative relationship with their children.</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478694"/>
            <a:ext cx="4773624"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parents would usually have a stricter approach to parenting.</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6096000" y="489114"/>
            <a:ext cx="4981303"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4.Parent-child relationship</a:t>
            </a:r>
          </a:p>
        </p:txBody>
      </p:sp>
      <p:pic>
        <p:nvPicPr>
          <p:cNvPr id="33794" name="Picture 2" descr="Strict Parents Cause Behavioral Problems in Children">
            <a:extLst>
              <a:ext uri="{FF2B5EF4-FFF2-40B4-BE49-F238E27FC236}">
                <a16:creationId xmlns:a16="http://schemas.microsoft.com/office/drawing/2014/main" id="{E301F844-C751-8E25-3C66-91D5D0C02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5" y="1300151"/>
            <a:ext cx="6200664" cy="269929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aucasian father put on pencil on ear while daughter looking at dad pedagogy">
            <a:extLst>
              <a:ext uri="{FF2B5EF4-FFF2-40B4-BE49-F238E27FC236}">
                <a16:creationId xmlns:a16="http://schemas.microsoft.com/office/drawing/2014/main" id="{691C42F1-5449-0652-1D16-2FA394FE1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020" y="1105151"/>
            <a:ext cx="5654392" cy="317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69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796"/>
                                        </p:tgtEl>
                                        <p:attrNameLst>
                                          <p:attrName>style.visibility</p:attrName>
                                        </p:attrNameLst>
                                      </p:cBhvr>
                                      <p:to>
                                        <p:strVal val="visible"/>
                                      </p:to>
                                    </p:set>
                                    <p:animEffect transition="in" filter="blinds(horizontal)">
                                      <p:cBhvr>
                                        <p:cTn id="27" dur="500"/>
                                        <p:tgtEl>
                                          <p:spTgt spid="3379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716251" y="489114"/>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561822"/>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people tend to have more equal roles within the family and everyone shares responsibilities.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478694"/>
            <a:ext cx="5165508"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the husband was the breadwinner, and the wife would stay at home.</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7881919" y="489114"/>
            <a:ext cx="3358764"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5.Member roles</a:t>
            </a:r>
          </a:p>
        </p:txBody>
      </p:sp>
      <p:pic>
        <p:nvPicPr>
          <p:cNvPr id="34818" name="Picture 2" descr="Mother working while spending time with  her kid">
            <a:extLst>
              <a:ext uri="{FF2B5EF4-FFF2-40B4-BE49-F238E27FC236}">
                <a16:creationId xmlns:a16="http://schemas.microsoft.com/office/drawing/2014/main" id="{14D7C0B5-244C-1D58-A69B-51EF04BAA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65" y="1181080"/>
            <a:ext cx="4950375" cy="329761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Joyful couple doing household chores together in the living room">
            <a:extLst>
              <a:ext uri="{FF2B5EF4-FFF2-40B4-BE49-F238E27FC236}">
                <a16:creationId xmlns:a16="http://schemas.microsoft.com/office/drawing/2014/main" id="{22E74C47-3B7D-5EA0-F067-873916F75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556" y="1073889"/>
            <a:ext cx="5348127" cy="357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8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4818"/>
                                        </p:tgtEl>
                                        <p:attrNameLst>
                                          <p:attrName>style.visibility</p:attrName>
                                        </p:attrNameLst>
                                      </p:cBhvr>
                                      <p:to>
                                        <p:strVal val="visible"/>
                                      </p:to>
                                    </p:set>
                                    <p:animEffect transition="in" filter="blinds(horizontal)">
                                      <p:cBhvr>
                                        <p:cTn id="17" dur="500"/>
                                        <p:tgtEl>
                                          <p:spTgt spid="348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4820"/>
                                        </p:tgtEl>
                                        <p:attrNameLst>
                                          <p:attrName>style.visibility</p:attrName>
                                        </p:attrNameLst>
                                      </p:cBhvr>
                                      <p:to>
                                        <p:strVal val="visible"/>
                                      </p:to>
                                    </p:set>
                                    <p:animEffect transition="in" filter="blinds(horizontal)">
                                      <p:cBhvr>
                                        <p:cTn id="27" dur="500"/>
                                        <p:tgtEl>
                                          <p:spTgt spid="348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466936" y="566468"/>
            <a:ext cx="5725064" cy="1569660"/>
          </a:xfrm>
          <a:prstGeom prst="rect">
            <a:avLst/>
          </a:prstGeom>
          <a:noFill/>
        </p:spPr>
        <p:txBody>
          <a:bodyPr wrap="square" rtlCol="0">
            <a:spAutoFit/>
          </a:bodyPr>
          <a:lstStyle/>
          <a:p>
            <a:r>
              <a:rPr lang="en-US" sz="3200" b="1" dirty="0">
                <a:highlight>
                  <a:srgbClr val="00FF00"/>
                </a:highlight>
              </a:rPr>
              <a:t>SB - p.17 - Task b.</a:t>
            </a:r>
            <a:r>
              <a:rPr lang="en-US" sz="3200" b="1" dirty="0"/>
              <a:t> </a:t>
            </a:r>
            <a:r>
              <a:rPr lang="en-US" sz="3200" b="1" dirty="0">
                <a:solidFill>
                  <a:srgbClr val="0070C0"/>
                </a:solidFill>
              </a:rPr>
              <a:t>Do you think the changes are better or worse? Why?</a:t>
            </a:r>
          </a:p>
        </p:txBody>
      </p:sp>
      <p:pic>
        <p:nvPicPr>
          <p:cNvPr id="3" name="Picture 2">
            <a:extLst>
              <a:ext uri="{FF2B5EF4-FFF2-40B4-BE49-F238E27FC236}">
                <a16:creationId xmlns:a16="http://schemas.microsoft.com/office/drawing/2014/main" id="{9860A547-644A-3D4A-C620-E0065AB5B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697" y="1536436"/>
            <a:ext cx="1958690" cy="1410154"/>
          </a:xfrm>
          <a:prstGeom prst="rect">
            <a:avLst/>
          </a:prstGeom>
        </p:spPr>
      </p:pic>
      <p:sp>
        <p:nvSpPr>
          <p:cNvPr id="8" name="TextBox 7">
            <a:extLst>
              <a:ext uri="{FF2B5EF4-FFF2-40B4-BE49-F238E27FC236}">
                <a16:creationId xmlns:a16="http://schemas.microsoft.com/office/drawing/2014/main" id="{6F8E5B92-89E8-2AF4-6443-091C19100F59}"/>
              </a:ext>
            </a:extLst>
          </p:cNvPr>
          <p:cNvSpPr txBox="1"/>
          <p:nvPr/>
        </p:nvSpPr>
        <p:spPr>
          <a:xfrm>
            <a:off x="8195305" y="3136612"/>
            <a:ext cx="1958690" cy="584775"/>
          </a:xfrm>
          <a:prstGeom prst="rect">
            <a:avLst/>
          </a:prstGeom>
          <a:solidFill>
            <a:srgbClr val="FF4493">
              <a:alpha val="19216"/>
            </a:srgbClr>
          </a:solidFill>
        </p:spPr>
        <p:txBody>
          <a:bodyPr wrap="square">
            <a:spAutoFit/>
          </a:bodyPr>
          <a:lstStyle/>
          <a:p>
            <a:r>
              <a:rPr lang="en-US" sz="3200" dirty="0">
                <a:solidFill>
                  <a:srgbClr val="FF0000"/>
                </a:solidFill>
              </a:rPr>
              <a:t>Example</a:t>
            </a:r>
          </a:p>
        </p:txBody>
      </p:sp>
      <p:pic>
        <p:nvPicPr>
          <p:cNvPr id="12290" name="Picture 2" descr="Portrait of happy friends">
            <a:extLst>
              <a:ext uri="{FF2B5EF4-FFF2-40B4-BE49-F238E27FC236}">
                <a16:creationId xmlns:a16="http://schemas.microsoft.com/office/drawing/2014/main" id="{47EB56C3-835C-AD09-4BEC-44D41EF59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32" y="566468"/>
            <a:ext cx="5725064" cy="5725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CD5C34C-7BA5-1C34-A693-50DC73311280}"/>
              </a:ext>
            </a:extLst>
          </p:cNvPr>
          <p:cNvSpPr txBox="1"/>
          <p:nvPr/>
        </p:nvSpPr>
        <p:spPr>
          <a:xfrm>
            <a:off x="6697233" y="4060152"/>
            <a:ext cx="4954835" cy="2062103"/>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rPr>
              <a:t>I think the change in family size is better. Living with many people can be uncomfortable.</a:t>
            </a:r>
          </a:p>
        </p:txBody>
      </p:sp>
    </p:spTree>
    <p:extLst>
      <p:ext uri="{BB962C8B-B14F-4D97-AF65-F5344CB8AC3E}">
        <p14:creationId xmlns:p14="http://schemas.microsoft.com/office/powerpoint/2010/main" val="1067006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linds(horizontal)">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4559053"/>
            <a:ext cx="11441723" cy="1754326"/>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rPr>
              <a:t>I believe the change in family mealtime is worse. Nowadays, families might not always eat together, which means they miss out on bonding time.</a:t>
            </a:r>
          </a:p>
        </p:txBody>
      </p:sp>
      <p:sp>
        <p:nvSpPr>
          <p:cNvPr id="2" name="TextBox 1">
            <a:extLst>
              <a:ext uri="{FF2B5EF4-FFF2-40B4-BE49-F238E27FC236}">
                <a16:creationId xmlns:a16="http://schemas.microsoft.com/office/drawing/2014/main" id="{2162B5ED-536A-41E8-F8A7-2D6065367F08}"/>
              </a:ext>
            </a:extLst>
          </p:cNvPr>
          <p:cNvSpPr txBox="1"/>
          <p:nvPr/>
        </p:nvSpPr>
        <p:spPr>
          <a:xfrm>
            <a:off x="8458097" y="544621"/>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pic>
        <p:nvPicPr>
          <p:cNvPr id="13316" name="Picture 4" descr="Kids eating hot dogs together">
            <a:extLst>
              <a:ext uri="{FF2B5EF4-FFF2-40B4-BE49-F238E27FC236}">
                <a16:creationId xmlns:a16="http://schemas.microsoft.com/office/drawing/2014/main" id="{A93CC56D-21D0-1421-7231-279316B56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95" y="526994"/>
            <a:ext cx="6159930" cy="410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51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linds(horizontal)">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852739"/>
            <a:ext cx="3267732" cy="1569660"/>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 </a:t>
            </a:r>
          </a:p>
        </p:txBody>
      </p:sp>
    </p:spTree>
    <p:extLst>
      <p:ext uri="{BB962C8B-B14F-4D97-AF65-F5344CB8AC3E}">
        <p14:creationId xmlns:p14="http://schemas.microsoft.com/office/powerpoint/2010/main" val="1925702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41573" y="1277149"/>
            <a:ext cx="11508854" cy="1569660"/>
          </a:xfrm>
          <a:prstGeom prst="rect">
            <a:avLst/>
          </a:prstGeom>
          <a:noFill/>
        </p:spPr>
        <p:txBody>
          <a:bodyPr wrap="square" rtlCol="0">
            <a:spAutoFit/>
          </a:bodyPr>
          <a:lstStyle/>
          <a:p>
            <a:pPr algn="just"/>
            <a:r>
              <a:rPr lang="en-US" sz="3200" b="1" dirty="0">
                <a:highlight>
                  <a:srgbClr val="00FF00"/>
                </a:highlight>
              </a:rPr>
              <a:t>WB - p.9. </a:t>
            </a:r>
            <a:r>
              <a:rPr lang="en-US" sz="3200" b="1" dirty="0">
                <a:solidFill>
                  <a:srgbClr val="0070C0"/>
                </a:solidFill>
              </a:rPr>
              <a:t>Write a short article about what family traditions and customs were like in the past and what they're like now. Write 100 to 120 words.</a:t>
            </a:r>
          </a:p>
        </p:txBody>
      </p:sp>
      <p:pic>
        <p:nvPicPr>
          <p:cNvPr id="3" name="Picture 2">
            <a:extLst>
              <a:ext uri="{FF2B5EF4-FFF2-40B4-BE49-F238E27FC236}">
                <a16:creationId xmlns:a16="http://schemas.microsoft.com/office/drawing/2014/main" id="{7EC5564F-B189-311A-1A22-A7B219215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35" y="520922"/>
            <a:ext cx="3139745" cy="742121"/>
          </a:xfrm>
          <a:prstGeom prst="rect">
            <a:avLst/>
          </a:prstGeom>
        </p:spPr>
      </p:pic>
      <p:pic>
        <p:nvPicPr>
          <p:cNvPr id="2" name="Picture 1">
            <a:extLst>
              <a:ext uri="{FF2B5EF4-FFF2-40B4-BE49-F238E27FC236}">
                <a16:creationId xmlns:a16="http://schemas.microsoft.com/office/drawing/2014/main" id="{F946CFF7-7D0F-B5B2-7A4A-67AFD5EB8599}"/>
              </a:ext>
            </a:extLst>
          </p:cNvPr>
          <p:cNvPicPr>
            <a:picLocks noChangeAspect="1"/>
          </p:cNvPicPr>
          <p:nvPr/>
        </p:nvPicPr>
        <p:blipFill rotWithShape="1">
          <a:blip r:embed="rId3">
            <a:extLst>
              <a:ext uri="{28A0092B-C50C-407E-A947-70E740481C1C}">
                <a14:useLocalDpi xmlns:a14="http://schemas.microsoft.com/office/drawing/2010/main" val="0"/>
              </a:ext>
            </a:extLst>
          </a:blip>
          <a:srcRect t="39892" r="2724"/>
          <a:stretch/>
        </p:blipFill>
        <p:spPr>
          <a:xfrm>
            <a:off x="2242612" y="2860915"/>
            <a:ext cx="7156569" cy="3412214"/>
          </a:xfrm>
          <a:prstGeom prst="rect">
            <a:avLst/>
          </a:prstGeom>
        </p:spPr>
      </p:pic>
    </p:spTree>
    <p:extLst>
      <p:ext uri="{BB962C8B-B14F-4D97-AF65-F5344CB8AC3E}">
        <p14:creationId xmlns:p14="http://schemas.microsoft.com/office/powerpoint/2010/main" val="3437173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5124895" y="1249863"/>
            <a:ext cx="6894219" cy="5016758"/>
          </a:xfrm>
          <a:prstGeom prst="rect">
            <a:avLst/>
          </a:prstGeom>
          <a:solidFill>
            <a:schemeClr val="accent4">
              <a:lumMod val="20000"/>
              <a:lumOff val="80000"/>
            </a:schemeClr>
          </a:solidFill>
        </p:spPr>
        <p:txBody>
          <a:bodyPr wrap="square">
            <a:spAutoFit/>
          </a:bodyPr>
          <a:lstStyle/>
          <a:p>
            <a:pPr algn="just"/>
            <a:r>
              <a:rPr lang="vi-VN" sz="3200" kern="100" dirty="0">
                <a:effectLst/>
                <a:latin typeface="Calibri" panose="020F0502020204030204" pitchFamily="34" charset="0"/>
                <a:ea typeface="DengXian" panose="02010600030101010101" pitchFamily="2" charset="-122"/>
                <a:cs typeface="Calibri" panose="020F0502020204030204" pitchFamily="34" charset="0"/>
              </a:rPr>
              <a:t>Family traditions were very different in the past. In this article, I will talk about some differences between then and now. In the past, people would get married and stay together forever. People didn't want to stay single. Now, many people stay single, and it's not such a big deal. These days, some people don't find marriage as important as it was.</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4022138" y="480583"/>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15362" name="Picture 2">
            <a:extLst>
              <a:ext uri="{FF2B5EF4-FFF2-40B4-BE49-F238E27FC236}">
                <a16:creationId xmlns:a16="http://schemas.microsoft.com/office/drawing/2014/main" id="{1759FF7B-06DD-B506-C5D9-B2B54462B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86" y="1785208"/>
            <a:ext cx="4952009" cy="328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4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5534795" y="1126914"/>
            <a:ext cx="6445404" cy="5016758"/>
          </a:xfrm>
          <a:prstGeom prst="rect">
            <a:avLst/>
          </a:prstGeom>
          <a:solidFill>
            <a:schemeClr val="accent4">
              <a:lumMod val="20000"/>
              <a:lumOff val="80000"/>
            </a:schemeClr>
          </a:solidFill>
        </p:spPr>
        <p:txBody>
          <a:bodyPr wrap="square">
            <a:spAutoFit/>
          </a:bodyPr>
          <a:lstStyle/>
          <a:p>
            <a:pPr algn="just"/>
            <a:r>
              <a:rPr lang="vi-VN" sz="3200" kern="100" dirty="0">
                <a:effectLst/>
                <a:latin typeface="Calibri" panose="020F0502020204030204" pitchFamily="34" charset="0"/>
                <a:ea typeface="DengXian" panose="02010600030101010101" pitchFamily="2" charset="-122"/>
                <a:cs typeface="Calibri" panose="020F0502020204030204" pitchFamily="34" charset="0"/>
              </a:rPr>
              <a:t>In the past, many generations would live together in one house. There would be lots of relatives living together. Now, most people live in smaller families, and their relatives live in separate houses.</a:t>
            </a:r>
          </a:p>
          <a:p>
            <a:pPr algn="just"/>
            <a:r>
              <a:rPr lang="vi-VN" sz="3200" kern="100" dirty="0">
                <a:effectLst/>
                <a:latin typeface="Calibri" panose="020F0502020204030204" pitchFamily="34" charset="0"/>
                <a:ea typeface="DengXian" panose="02010600030101010101" pitchFamily="2" charset="-122"/>
                <a:cs typeface="Calibri" panose="020F0502020204030204" pitchFamily="34" charset="0"/>
              </a:rPr>
              <a:t>Change in family traditions is normal. In the future, there will be more changes to what we think a family should be like.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4022138" y="480583"/>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sp>
        <p:nvSpPr>
          <p:cNvPr id="6" name="TextBox 5">
            <a:extLst>
              <a:ext uri="{FF2B5EF4-FFF2-40B4-BE49-F238E27FC236}">
                <a16:creationId xmlns:a16="http://schemas.microsoft.com/office/drawing/2014/main" id="{CD12798F-C563-DA6D-9315-8A4B310CF680}"/>
              </a:ext>
            </a:extLst>
          </p:cNvPr>
          <p:cNvSpPr txBox="1"/>
          <p:nvPr/>
        </p:nvSpPr>
        <p:spPr>
          <a:xfrm>
            <a:off x="3066586" y="1621370"/>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5364" name="Picture 4" descr="Asian multi generation grandparent grandchild happiness joyful dinner together at homeholidays celebration and people concept happy friends with sparklers having christmas thanksgiving dinner">
            <a:extLst>
              <a:ext uri="{FF2B5EF4-FFF2-40B4-BE49-F238E27FC236}">
                <a16:creationId xmlns:a16="http://schemas.microsoft.com/office/drawing/2014/main" id="{1036EA20-2849-A13B-33E8-3FB0CCBD4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3" y="1467894"/>
            <a:ext cx="5158282" cy="344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97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123" y="566678"/>
            <a:ext cx="10370634"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 about family traditions in the past</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713678" y="2059394"/>
            <a:ext cx="11279989" cy="1077218"/>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D0D0D"/>
                </a:solidFill>
                <a:latin typeface="Calibri" panose="020F0502020204030204" pitchFamily="34" charset="0"/>
                <a:cs typeface="Calibri" panose="020F0502020204030204" pitchFamily="34" charset="0"/>
              </a:rPr>
              <a:t>What would you often do with your family during the Lunar New Year holiday when you were a child?</a:t>
            </a:r>
            <a:endParaRPr lang="en-US" sz="3200" b="0" i="0" dirty="0">
              <a:solidFill>
                <a:srgbClr val="0D0D0D"/>
              </a:solidFill>
              <a:effectLst/>
              <a:latin typeface="Calibri" panose="020F0502020204030204" pitchFamily="34" charset="0"/>
              <a:cs typeface="Calibri" panose="020F0502020204030204" pitchFamily="34" charset="0"/>
            </a:endParaRP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3721389"/>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52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4527846"/>
            <a:ext cx="11816862" cy="1754326"/>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latin typeface="Calibri" panose="020F0502020204030204" pitchFamily="34" charset="0"/>
                <a:cs typeface="Calibri" panose="020F0502020204030204" pitchFamily="34" charset="0"/>
              </a:rPr>
              <a:t>During the Lunar New Year holiday when I was a child, my family and I </a:t>
            </a:r>
            <a:r>
              <a:rPr lang="en-US" sz="3600" dirty="0">
                <a:solidFill>
                  <a:srgbClr val="FF0000"/>
                </a:solidFill>
                <a:highlight>
                  <a:srgbClr val="FFFF00"/>
                </a:highlight>
                <a:latin typeface="Calibri" panose="020F0502020204030204" pitchFamily="34" charset="0"/>
                <a:cs typeface="Calibri" panose="020F0502020204030204" pitchFamily="34" charset="0"/>
              </a:rPr>
              <a:t>would often gather </a:t>
            </a:r>
            <a:r>
              <a:rPr lang="en-US" sz="3600" dirty="0">
                <a:solidFill>
                  <a:srgbClr val="FF0000"/>
                </a:solidFill>
                <a:latin typeface="Calibri" panose="020F0502020204030204" pitchFamily="34" charset="0"/>
                <a:cs typeface="Calibri" panose="020F0502020204030204" pitchFamily="34" charset="0"/>
              </a:rPr>
              <a:t>for big feasts and visit relatives to exchange greetings and gifts.</a:t>
            </a:r>
          </a:p>
        </p:txBody>
      </p:sp>
      <p:sp>
        <p:nvSpPr>
          <p:cNvPr id="6" name="TextBox 5">
            <a:extLst>
              <a:ext uri="{FF2B5EF4-FFF2-40B4-BE49-F238E27FC236}">
                <a16:creationId xmlns:a16="http://schemas.microsoft.com/office/drawing/2014/main" id="{FCB7F67A-CE12-A5DB-9EE7-63AE8761D202}"/>
              </a:ext>
            </a:extLst>
          </p:cNvPr>
          <p:cNvSpPr txBox="1"/>
          <p:nvPr/>
        </p:nvSpPr>
        <p:spPr>
          <a:xfrm>
            <a:off x="8626180" y="496617"/>
            <a:ext cx="3358764" cy="584775"/>
          </a:xfrm>
          <a:prstGeom prst="rect">
            <a:avLst/>
          </a:prstGeom>
          <a:solidFill>
            <a:srgbClr val="FF4493">
              <a:alpha val="19216"/>
            </a:srgbClr>
          </a:solidFill>
        </p:spPr>
        <p:txBody>
          <a:bodyPr wrap="square">
            <a:spAutoFit/>
          </a:bodyPr>
          <a:lstStyle/>
          <a:p>
            <a:r>
              <a:rPr lang="en-US" sz="3200">
                <a:solidFill>
                  <a:srgbClr val="FF0000"/>
                </a:solidFill>
              </a:rPr>
              <a:t>Suggested answer</a:t>
            </a:r>
          </a:p>
        </p:txBody>
      </p:sp>
      <p:pic>
        <p:nvPicPr>
          <p:cNvPr id="4098" name="Picture 2">
            <a:extLst>
              <a:ext uri="{FF2B5EF4-FFF2-40B4-BE49-F238E27FC236}">
                <a16:creationId xmlns:a16="http://schemas.microsoft.com/office/drawing/2014/main" id="{DDCB0927-26ED-BBC6-C5D9-E0C296304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339" y="496617"/>
            <a:ext cx="6015990" cy="399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276476"/>
            <a:ext cx="11101761" cy="333039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rPr>
              <a:t>Pronunciation</a:t>
            </a:r>
            <a:r>
              <a:rPr lang="en-US" sz="3600" b="1" i="1" dirty="0">
                <a:solidFill>
                  <a:srgbClr val="002060"/>
                </a:solidFill>
              </a:rPr>
              <a:t>:</a:t>
            </a: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Focus on /</a:t>
            </a:r>
            <a:r>
              <a:rPr lang="en-US" sz="3600" dirty="0" err="1">
                <a:solidFill>
                  <a:srgbClr val="002060"/>
                </a:solidFill>
                <a:ea typeface="Calibri" panose="020F0502020204030204" pitchFamily="34" charset="0"/>
              </a:rPr>
              <a:t>ɪ</a:t>
            </a:r>
            <a:r>
              <a:rPr lang="en-US" sz="3600" dirty="0">
                <a:solidFill>
                  <a:srgbClr val="002060"/>
                </a:solidFill>
                <a:ea typeface="Calibri" panose="020F0502020204030204" pitchFamily="34" charset="0"/>
              </a:rPr>
              <a:t>/ and /</a:t>
            </a:r>
            <a:r>
              <a:rPr lang="en-US" sz="3600" dirty="0" err="1">
                <a:solidFill>
                  <a:srgbClr val="002060"/>
                </a:solidFill>
                <a:ea typeface="Calibri" panose="020F0502020204030204" pitchFamily="34" charset="0"/>
              </a:rPr>
              <a:t>i</a:t>
            </a:r>
            <a:r>
              <a:rPr lang="en-US" sz="3600" dirty="0">
                <a:solidFill>
                  <a:srgbClr val="002060"/>
                </a:solidFill>
                <a:ea typeface="Calibri" panose="020F0502020204030204" pitchFamily="34" charset="0"/>
              </a:rPr>
              <a:t>ː/ sounds.</a:t>
            </a:r>
          </a:p>
          <a:p>
            <a:pPr>
              <a:lnSpc>
                <a:spcPct val="150000"/>
              </a:lnSpc>
            </a:pPr>
            <a:r>
              <a:rPr lang="en-US" sz="3600" b="1" i="1" dirty="0">
                <a:solidFill>
                  <a:srgbClr val="002060"/>
                </a:solidFill>
                <a:highlight>
                  <a:srgbClr val="FFFF00"/>
                </a:highlight>
                <a:ea typeface="Calibri" panose="020F0502020204030204" pitchFamily="34" charset="0"/>
              </a:rPr>
              <a:t>Speaking</a:t>
            </a:r>
            <a:r>
              <a:rPr lang="en-US" sz="3600" b="1" i="1" dirty="0">
                <a:solidFill>
                  <a:srgbClr val="002060"/>
                </a:solidFill>
                <a:ea typeface="Calibri" panose="020F0502020204030204" pitchFamily="34" charset="0"/>
              </a:rPr>
              <a:t>:</a:t>
            </a: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Talk about family now and then.</a:t>
            </a:r>
          </a:p>
        </p:txBody>
      </p:sp>
    </p:spTree>
    <p:extLst>
      <p:ext uri="{BB962C8B-B14F-4D97-AF65-F5344CB8AC3E}">
        <p14:creationId xmlns:p14="http://schemas.microsoft.com/office/powerpoint/2010/main" val="2781470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399"/>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rPr>
              <a:t>Practice sounds: /</a:t>
            </a:r>
            <a:r>
              <a:rPr lang="en-US" sz="3600" i="1" dirty="0" err="1">
                <a:solidFill>
                  <a:schemeClr val="accent5">
                    <a:lumMod val="75000"/>
                  </a:schemeClr>
                </a:solidFill>
              </a:rPr>
              <a:t>ɪ</a:t>
            </a:r>
            <a:r>
              <a:rPr lang="en-US" sz="3600" i="1" dirty="0">
                <a:solidFill>
                  <a:schemeClr val="accent5">
                    <a:lumMod val="75000"/>
                  </a:schemeClr>
                </a:solidFill>
              </a:rPr>
              <a:t>/ and /</a:t>
            </a:r>
            <a:r>
              <a:rPr lang="en-US" sz="3600" i="1" dirty="0" err="1">
                <a:solidFill>
                  <a:schemeClr val="accent5">
                    <a:lumMod val="75000"/>
                  </a:schemeClr>
                </a:solidFill>
              </a:rPr>
              <a:t>i</a:t>
            </a:r>
            <a:r>
              <a:rPr lang="en-US" sz="3600" i="1" dirty="0">
                <a:solidFill>
                  <a:schemeClr val="accent5">
                    <a:lumMod val="75000"/>
                  </a:schemeClr>
                </a:solidFill>
              </a:rPr>
              <a:t>ː/.</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Prepare for the next lesson (Vocabulary &amp; Listening - pages 18 &amp; 19 - SB).</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8C511-5E68-5BC3-5A88-5E7F5A94D57D}"/>
              </a:ext>
            </a:extLst>
          </p:cNvPr>
          <p:cNvSpPr txBox="1"/>
          <p:nvPr/>
        </p:nvSpPr>
        <p:spPr>
          <a:xfrm>
            <a:off x="4909929" y="730482"/>
            <a:ext cx="7282070" cy="5078313"/>
          </a:xfrm>
          <a:prstGeom prst="rect">
            <a:avLst/>
          </a:prstGeom>
          <a:noFill/>
        </p:spPr>
        <p:txBody>
          <a:bodyPr wrap="square" rtlCol="0">
            <a:spAutoFit/>
          </a:bodyPr>
          <a:lstStyle/>
          <a:p>
            <a:r>
              <a:rPr lang="en-US" sz="3600" dirty="0">
                <a:highlight>
                  <a:srgbClr val="FFFF00"/>
                </a:highlight>
              </a:rPr>
              <a:t>COMPETITION TIME:</a:t>
            </a:r>
          </a:p>
          <a:p>
            <a:pPr marL="285750" indent="-285750">
              <a:buFont typeface="Wingdings" panose="05000000000000000000" pitchFamily="2" charset="2"/>
              <a:buChar char="q"/>
            </a:pPr>
            <a:r>
              <a:rPr lang="en-US" sz="3600" dirty="0"/>
              <a:t>Create groups/teams of 5 students.</a:t>
            </a:r>
          </a:p>
          <a:p>
            <a:pPr marL="285750" indent="-285750">
              <a:buFont typeface="Wingdings" panose="05000000000000000000" pitchFamily="2" charset="2"/>
              <a:buChar char="q"/>
            </a:pPr>
            <a:r>
              <a:rPr lang="en-US" sz="3600" dirty="0"/>
              <a:t>You will be given some English words </a:t>
            </a:r>
          </a:p>
          <a:p>
            <a:pPr marL="285750" indent="-285750">
              <a:buFont typeface="Wingdings" panose="05000000000000000000" pitchFamily="2" charset="2"/>
              <a:buChar char="q"/>
            </a:pPr>
            <a:r>
              <a:rPr lang="en-US" sz="3600" dirty="0"/>
              <a:t>You have to put the words into the correct column (/</a:t>
            </a:r>
            <a:r>
              <a:rPr lang="en-US" sz="3600" dirty="0" err="1"/>
              <a:t>ɪ</a:t>
            </a:r>
            <a:r>
              <a:rPr lang="en-US" sz="3600" dirty="0"/>
              <a:t>/ and /</a:t>
            </a:r>
            <a:r>
              <a:rPr lang="en-US" sz="3600" dirty="0" err="1"/>
              <a:t>i</a:t>
            </a:r>
            <a:r>
              <a:rPr lang="en-US" sz="3600" dirty="0"/>
              <a:t>ː/ sounds). </a:t>
            </a:r>
          </a:p>
          <a:p>
            <a:pPr marL="285750" indent="-285750">
              <a:buFont typeface="Wingdings" panose="05000000000000000000" pitchFamily="2" charset="2"/>
              <a:buChar char="q"/>
            </a:pPr>
            <a:r>
              <a:rPr lang="en-US" sz="3600" dirty="0"/>
              <a:t>The team(s) with the most correct answers win(s).</a:t>
            </a:r>
          </a:p>
          <a:p>
            <a:pPr marL="285750" indent="-285750">
              <a:buFont typeface="Wingdings" panose="05000000000000000000" pitchFamily="2" charset="2"/>
              <a:buChar char="q"/>
            </a:pPr>
            <a:r>
              <a:rPr lang="en-US" sz="3600" dirty="0"/>
              <a:t>Time limit: 5 minutes</a:t>
            </a:r>
          </a:p>
        </p:txBody>
      </p:sp>
      <p:pic>
        <p:nvPicPr>
          <p:cNvPr id="5" name="Picture 4">
            <a:extLst>
              <a:ext uri="{FF2B5EF4-FFF2-40B4-BE49-F238E27FC236}">
                <a16:creationId xmlns:a16="http://schemas.microsoft.com/office/drawing/2014/main" id="{D3DFC3AC-9B8F-FC11-7D48-7CD2C387586C}"/>
              </a:ext>
            </a:extLst>
          </p:cNvPr>
          <p:cNvPicPr>
            <a:picLocks noChangeAspect="1"/>
          </p:cNvPicPr>
          <p:nvPr/>
        </p:nvPicPr>
        <p:blipFill>
          <a:blip r:embed="rId2"/>
          <a:stretch>
            <a:fillRect/>
          </a:stretch>
        </p:blipFill>
        <p:spPr>
          <a:xfrm>
            <a:off x="1" y="1948070"/>
            <a:ext cx="4768492" cy="2643138"/>
          </a:xfrm>
          <a:prstGeom prst="rect">
            <a:avLst/>
          </a:prstGeom>
        </p:spPr>
      </p:pic>
    </p:spTree>
    <p:extLst>
      <p:ext uri="{BB962C8B-B14F-4D97-AF65-F5344CB8AC3E}">
        <p14:creationId xmlns:p14="http://schemas.microsoft.com/office/powerpoint/2010/main" val="2967527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arn(inVertical)">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3EBF-583D-7FA2-3AF4-2BFD6A7F30B5}"/>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DDC3A2B-B9CD-3E96-96F5-20075734CEF4}"/>
              </a:ext>
            </a:extLst>
          </p:cNvPr>
          <p:cNvGraphicFramePr>
            <a:graphicFrameLocks noGrp="1"/>
          </p:cNvGraphicFramePr>
          <p:nvPr>
            <p:extLst>
              <p:ext uri="{D42A27DB-BD31-4B8C-83A1-F6EECF244321}">
                <p14:modId xmlns:p14="http://schemas.microsoft.com/office/powerpoint/2010/main" val="403121732"/>
              </p:ext>
            </p:extLst>
          </p:nvPr>
        </p:nvGraphicFramePr>
        <p:xfrm>
          <a:off x="6096000" y="3865789"/>
          <a:ext cx="5076020" cy="2181479"/>
        </p:xfrm>
        <a:graphic>
          <a:graphicData uri="http://schemas.openxmlformats.org/drawingml/2006/table">
            <a:tbl>
              <a:tblPr firstRow="1" firstCol="1" bandRow="1">
                <a:tableStyleId>{5C22544A-7EE6-4342-B048-85BDC9FD1C3A}</a:tableStyleId>
              </a:tblPr>
              <a:tblGrid>
                <a:gridCol w="2538010">
                  <a:extLst>
                    <a:ext uri="{9D8B030D-6E8A-4147-A177-3AD203B41FA5}">
                      <a16:colId xmlns:a16="http://schemas.microsoft.com/office/drawing/2014/main" val="2356670069"/>
                    </a:ext>
                  </a:extLst>
                </a:gridCol>
                <a:gridCol w="2538010">
                  <a:extLst>
                    <a:ext uri="{9D8B030D-6E8A-4147-A177-3AD203B41FA5}">
                      <a16:colId xmlns:a16="http://schemas.microsoft.com/office/drawing/2014/main" val="647849423"/>
                    </a:ext>
                  </a:extLst>
                </a:gridCol>
              </a:tblGrid>
              <a:tr h="0">
                <a:tc>
                  <a:txBody>
                    <a:bodyPr/>
                    <a:lstStyle/>
                    <a:p>
                      <a:pPr algn="ctr">
                        <a:lnSpc>
                          <a:spcPct val="120000"/>
                        </a:lnSpc>
                      </a:pPr>
                      <a:r>
                        <a:rPr lang="en-US" sz="3400" dirty="0">
                          <a:solidFill>
                            <a:schemeClr val="tx1"/>
                          </a:solidFill>
                          <a:effectLst/>
                        </a:rPr>
                        <a:t>/</a:t>
                      </a:r>
                      <a:r>
                        <a:rPr lang="en-US" sz="3400" dirty="0" err="1">
                          <a:solidFill>
                            <a:schemeClr val="tx1"/>
                          </a:solidFill>
                          <a:effectLst/>
                        </a:rPr>
                        <a:t>ɪ</a:t>
                      </a:r>
                      <a:r>
                        <a:rPr lang="en-US" sz="3400" dirty="0">
                          <a:solidFill>
                            <a:schemeClr val="tx1"/>
                          </a:solidFill>
                          <a:effectLst/>
                        </a:rPr>
                        <a:t>/</a:t>
                      </a: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algn="ctr">
                        <a:lnSpc>
                          <a:spcPct val="120000"/>
                        </a:lnSpc>
                      </a:pPr>
                      <a:r>
                        <a:rPr lang="en-US" sz="3400" dirty="0">
                          <a:solidFill>
                            <a:schemeClr val="tx1"/>
                          </a:solidFill>
                          <a:effectLst/>
                        </a:rPr>
                        <a:t>/</a:t>
                      </a:r>
                      <a:r>
                        <a:rPr lang="en-US" sz="3400" dirty="0" err="1">
                          <a:solidFill>
                            <a:schemeClr val="tx1"/>
                          </a:solidFill>
                          <a:effectLst/>
                        </a:rPr>
                        <a:t>i</a:t>
                      </a:r>
                      <a:r>
                        <a:rPr lang="en-US" sz="3400" dirty="0">
                          <a:solidFill>
                            <a:schemeClr val="tx1"/>
                          </a:solidFill>
                          <a:effectLst/>
                        </a:rPr>
                        <a:t>ː/</a:t>
                      </a: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986284515"/>
                  </a:ext>
                </a:extLst>
              </a:tr>
              <a:tr h="0">
                <a:tc>
                  <a:txBody>
                    <a:bodyPr/>
                    <a:lstStyle/>
                    <a:p>
                      <a:pPr algn="just">
                        <a:lnSpc>
                          <a:spcPct val="120000"/>
                        </a:lnSpc>
                      </a:pPr>
                      <a:r>
                        <a:rPr lang="en-US" sz="3400" dirty="0">
                          <a:solidFill>
                            <a:schemeClr val="tx1"/>
                          </a:solidFill>
                          <a:effectLst/>
                        </a:rPr>
                        <a:t> </a:t>
                      </a: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400" dirty="0">
                          <a:solidFill>
                            <a:schemeClr val="tx1"/>
                          </a:solidFill>
                          <a:effectLst/>
                        </a:rPr>
                        <a:t> </a:t>
                      </a:r>
                      <a:r>
                        <a:rPr lang="en-US" sz="3400" dirty="0">
                          <a:solidFill>
                            <a:srgbClr val="FF0000"/>
                          </a:solidFill>
                        </a:rPr>
                        <a:t>Tra</a:t>
                      </a:r>
                      <a:r>
                        <a:rPr lang="en-US" sz="3400" b="1" u="sng" dirty="0">
                          <a:solidFill>
                            <a:srgbClr val="FF0000"/>
                          </a:solidFill>
                        </a:rPr>
                        <a:t>peze</a:t>
                      </a:r>
                    </a:p>
                    <a:p>
                      <a:r>
                        <a:rPr lang="en-US" sz="3400" dirty="0">
                          <a:solidFill>
                            <a:srgbClr val="FF0000"/>
                          </a:solidFill>
                        </a:rPr>
                        <a:t>/</a:t>
                      </a:r>
                      <a:r>
                        <a:rPr lang="en-US" sz="3400" dirty="0" err="1">
                          <a:solidFill>
                            <a:srgbClr val="FF0000"/>
                          </a:solidFill>
                        </a:rPr>
                        <a:t>trəˈpiːz</a:t>
                      </a:r>
                      <a:r>
                        <a:rPr lang="en-US" sz="3400" dirty="0">
                          <a:solidFill>
                            <a:srgbClr val="FF0000"/>
                          </a:solidFill>
                        </a:rPr>
                        <a:t>/</a:t>
                      </a:r>
                    </a:p>
                    <a:p>
                      <a:pPr algn="just">
                        <a:lnSpc>
                          <a:spcPct val="120000"/>
                        </a:lnSpc>
                      </a:pP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008766794"/>
                  </a:ext>
                </a:extLst>
              </a:tr>
            </a:tbl>
          </a:graphicData>
        </a:graphic>
      </p:graphicFrame>
      <p:sp>
        <p:nvSpPr>
          <p:cNvPr id="4" name="TextBox 3">
            <a:extLst>
              <a:ext uri="{FF2B5EF4-FFF2-40B4-BE49-F238E27FC236}">
                <a16:creationId xmlns:a16="http://schemas.microsoft.com/office/drawing/2014/main" id="{1C493CEB-5F1C-F466-7621-3A9D5D6E5551}"/>
              </a:ext>
            </a:extLst>
          </p:cNvPr>
          <p:cNvSpPr txBox="1"/>
          <p:nvPr/>
        </p:nvSpPr>
        <p:spPr>
          <a:xfrm>
            <a:off x="5808351" y="1036720"/>
            <a:ext cx="6045499" cy="1446550"/>
          </a:xfrm>
          <a:prstGeom prst="rect">
            <a:avLst/>
          </a:prstGeom>
          <a:noFill/>
        </p:spPr>
        <p:txBody>
          <a:bodyPr wrap="square" rtlCol="0">
            <a:spAutoFit/>
          </a:bodyPr>
          <a:lstStyle/>
          <a:p>
            <a:r>
              <a:rPr lang="en-US" sz="4400" dirty="0">
                <a:highlight>
                  <a:srgbClr val="FFFF00"/>
                </a:highlight>
              </a:rPr>
              <a:t>Example:</a:t>
            </a:r>
          </a:p>
          <a:p>
            <a:pPr>
              <a:buFont typeface="+mj-lt"/>
              <a:buAutoNum type="arabicPeriod"/>
            </a:pPr>
            <a:r>
              <a:rPr lang="en-US" sz="4400" dirty="0">
                <a:solidFill>
                  <a:srgbClr val="0D0D0D"/>
                </a:solidFill>
              </a:rPr>
              <a:t>Trap</a:t>
            </a:r>
            <a:r>
              <a:rPr lang="en-US" sz="4400" b="1" u="sng" dirty="0">
                <a:solidFill>
                  <a:srgbClr val="0432FF"/>
                </a:solidFill>
              </a:rPr>
              <a:t>e</a:t>
            </a:r>
            <a:r>
              <a:rPr lang="en-US" sz="4400" dirty="0">
                <a:solidFill>
                  <a:srgbClr val="0D0D0D"/>
                </a:solidFill>
              </a:rPr>
              <a:t>ze</a:t>
            </a:r>
            <a:endParaRPr lang="en-US" sz="4400" dirty="0">
              <a:solidFill>
                <a:srgbClr val="FF0000"/>
              </a:solidFill>
            </a:endParaRPr>
          </a:p>
        </p:txBody>
      </p:sp>
      <p:pic>
        <p:nvPicPr>
          <p:cNvPr id="5" name="Picture 4">
            <a:extLst>
              <a:ext uri="{FF2B5EF4-FFF2-40B4-BE49-F238E27FC236}">
                <a16:creationId xmlns:a16="http://schemas.microsoft.com/office/drawing/2014/main" id="{D4249C65-9110-5527-7037-C62B2CFCBFB5}"/>
              </a:ext>
            </a:extLst>
          </p:cNvPr>
          <p:cNvPicPr>
            <a:picLocks noChangeAspect="1"/>
          </p:cNvPicPr>
          <p:nvPr/>
        </p:nvPicPr>
        <p:blipFill>
          <a:blip r:embed="rId4"/>
          <a:stretch>
            <a:fillRect/>
          </a:stretch>
        </p:blipFill>
        <p:spPr>
          <a:xfrm>
            <a:off x="192506" y="1036720"/>
            <a:ext cx="5327351" cy="2952909"/>
          </a:xfrm>
          <a:prstGeom prst="rect">
            <a:avLst/>
          </a:prstGeom>
        </p:spPr>
      </p:pic>
      <p:pic>
        <p:nvPicPr>
          <p:cNvPr id="2" name="trapeze">
            <a:hlinkClick r:id="" action="ppaction://media"/>
            <a:extLst>
              <a:ext uri="{FF2B5EF4-FFF2-40B4-BE49-F238E27FC236}">
                <a16:creationId xmlns:a16="http://schemas.microsoft.com/office/drawing/2014/main" id="{A45BA82B-82FA-201C-E1B6-8A6EE570D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5364" y="3117850"/>
            <a:ext cx="622300" cy="622300"/>
          </a:xfrm>
          <a:prstGeom prst="rect">
            <a:avLst/>
          </a:prstGeom>
        </p:spPr>
      </p:pic>
      <p:sp>
        <p:nvSpPr>
          <p:cNvPr id="6" name="TextBox 5">
            <a:extLst>
              <a:ext uri="{FF2B5EF4-FFF2-40B4-BE49-F238E27FC236}">
                <a16:creationId xmlns:a16="http://schemas.microsoft.com/office/drawing/2014/main" id="{7300E34F-4413-FB63-5259-7A00611CDA15}"/>
              </a:ext>
            </a:extLst>
          </p:cNvPr>
          <p:cNvSpPr txBox="1"/>
          <p:nvPr/>
        </p:nvSpPr>
        <p:spPr>
          <a:xfrm>
            <a:off x="7435689" y="2733129"/>
            <a:ext cx="2790825" cy="769441"/>
          </a:xfrm>
          <a:prstGeom prst="rect">
            <a:avLst/>
          </a:prstGeom>
          <a:noFill/>
        </p:spPr>
        <p:txBody>
          <a:bodyPr wrap="square" rtlCol="0">
            <a:spAutoFit/>
          </a:bodyPr>
          <a:lstStyle/>
          <a:p>
            <a:r>
              <a:rPr lang="en-US" sz="4400" dirty="0">
                <a:solidFill>
                  <a:srgbClr val="FF0000"/>
                </a:solidFill>
              </a:rPr>
              <a:t>Answer:</a:t>
            </a:r>
          </a:p>
        </p:txBody>
      </p:sp>
    </p:spTree>
    <p:extLst>
      <p:ext uri="{BB962C8B-B14F-4D97-AF65-F5344CB8AC3E}">
        <p14:creationId xmlns:p14="http://schemas.microsoft.com/office/powerpoint/2010/main" val="2699767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99659" y="530484"/>
            <a:ext cx="11192682" cy="646331"/>
          </a:xfrm>
          <a:prstGeom prst="rect">
            <a:avLst/>
          </a:prstGeom>
          <a:noFill/>
        </p:spPr>
        <p:txBody>
          <a:bodyPr wrap="square" rtlCol="0">
            <a:spAutoFit/>
          </a:bodyPr>
          <a:lstStyle/>
          <a:p>
            <a:r>
              <a:rPr lang="en-US" sz="3600" b="1" dirty="0">
                <a:solidFill>
                  <a:srgbClr val="0070C0"/>
                </a:solidFill>
              </a:rPr>
              <a:t>Put the words into the correct column  </a:t>
            </a:r>
          </a:p>
        </p:txBody>
      </p:sp>
      <p:sp>
        <p:nvSpPr>
          <p:cNvPr id="4" name="TextBox 3">
            <a:extLst>
              <a:ext uri="{FF2B5EF4-FFF2-40B4-BE49-F238E27FC236}">
                <a16:creationId xmlns:a16="http://schemas.microsoft.com/office/drawing/2014/main" id="{A22CB32B-AC8E-5A5D-7E2E-1911D6493FDB}"/>
              </a:ext>
            </a:extLst>
          </p:cNvPr>
          <p:cNvSpPr txBox="1"/>
          <p:nvPr/>
        </p:nvSpPr>
        <p:spPr>
          <a:xfrm>
            <a:off x="8333938" y="493842"/>
            <a:ext cx="2486553" cy="5950090"/>
          </a:xfrm>
          <a:prstGeom prst="rect">
            <a:avLst/>
          </a:prstGeom>
          <a:noFill/>
        </p:spPr>
        <p:txBody>
          <a:bodyPr wrap="square" rtlCol="0">
            <a:spAutoFit/>
          </a:bodyPr>
          <a:lstStyle/>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p</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zza</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pol</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ce</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b</a:t>
            </a:r>
            <a:r>
              <a:rPr lang="en-US" sz="3200" b="1" u="sng" dirty="0">
                <a:solidFill>
                  <a:srgbClr val="0432FF"/>
                </a:solidFill>
                <a:ea typeface="Times New Roman" panose="02020603050405020304" pitchFamily="18" charset="0"/>
              </a:rPr>
              <a:t>u</a:t>
            </a:r>
            <a:r>
              <a:rPr lang="en-US" sz="3200" dirty="0">
                <a:solidFill>
                  <a:srgbClr val="000000"/>
                </a:solidFill>
                <a:ea typeface="Times New Roman" panose="02020603050405020304" pitchFamily="18" charset="0"/>
              </a:rPr>
              <a:t>sy</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f</a:t>
            </a:r>
            <a:r>
              <a:rPr lang="en-US" sz="3200" b="1" u="sng" dirty="0">
                <a:solidFill>
                  <a:srgbClr val="0432FF"/>
                </a:solidFill>
                <a:ea typeface="Times New Roman" panose="02020603050405020304" pitchFamily="18" charset="0"/>
              </a:rPr>
              <a:t>ie</a:t>
            </a:r>
            <a:r>
              <a:rPr lang="en-US" sz="3200" dirty="0">
                <a:solidFill>
                  <a:srgbClr val="000000"/>
                </a:solidFill>
                <a:ea typeface="Times New Roman" panose="02020603050405020304" pitchFamily="18" charset="0"/>
              </a:rPr>
              <a:t>ld </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b</a:t>
            </a:r>
            <a:r>
              <a:rPr lang="en-US" sz="3200" b="1" u="sng" dirty="0">
                <a:solidFill>
                  <a:srgbClr val="0432FF"/>
                </a:solidFill>
                <a:ea typeface="Times New Roman" panose="02020603050405020304" pitchFamily="18" charset="0"/>
              </a:rPr>
              <a:t>ui</a:t>
            </a:r>
            <a:r>
              <a:rPr lang="en-US" sz="3200" dirty="0">
                <a:solidFill>
                  <a:srgbClr val="000000"/>
                </a:solidFill>
                <a:ea typeface="Times New Roman" panose="02020603050405020304" pitchFamily="18" charset="0"/>
              </a:rPr>
              <a:t>lding</a:t>
            </a:r>
            <a:endParaRPr lang="en-VN" sz="3200" dirty="0">
              <a:ea typeface="Times New Roman" panose="02020603050405020304" pitchFamily="18" charset="0"/>
            </a:endParaRP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b</a:t>
            </a:r>
            <a:r>
              <a:rPr lang="en-US" sz="3200" b="1" u="sng" dirty="0">
                <a:solidFill>
                  <a:srgbClr val="0432FF"/>
                </a:solidFill>
                <a:ea typeface="Times New Roman" panose="02020603050405020304" pitchFamily="18" charset="0"/>
              </a:rPr>
              <a:t>u</a:t>
            </a:r>
            <a:r>
              <a:rPr lang="en-US" sz="3200" dirty="0">
                <a:solidFill>
                  <a:srgbClr val="000000"/>
                </a:solidFill>
                <a:ea typeface="Times New Roman" panose="02020603050405020304" pitchFamily="18" charset="0"/>
              </a:rPr>
              <a:t>siness </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s</a:t>
            </a:r>
            <a:r>
              <a:rPr lang="en-US" sz="3200" b="1" u="sng" dirty="0">
                <a:solidFill>
                  <a:srgbClr val="0432FF"/>
                </a:solidFill>
                <a:ea typeface="Times New Roman" panose="02020603050405020304" pitchFamily="18" charset="0"/>
              </a:rPr>
              <a:t>y</a:t>
            </a:r>
            <a:r>
              <a:rPr lang="en-US" sz="3200" dirty="0">
                <a:solidFill>
                  <a:srgbClr val="000000"/>
                </a:solidFill>
                <a:ea typeface="Times New Roman" panose="02020603050405020304" pitchFamily="18" charset="0"/>
              </a:rPr>
              <a:t>stem </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d</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nner</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k</a:t>
            </a:r>
            <a:r>
              <a:rPr lang="en-US" sz="3200" b="1" u="sng" dirty="0">
                <a:solidFill>
                  <a:srgbClr val="0432FF"/>
                </a:solidFill>
                <a:ea typeface="Times New Roman" panose="02020603050405020304" pitchFamily="18" charset="0"/>
              </a:rPr>
              <a:t>ey</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magaz</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ne</a:t>
            </a:r>
            <a:endParaRPr lang="en-VN" sz="3200" dirty="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3B48272D-263C-4D8E-B836-CFD770B583B0}"/>
              </a:ext>
            </a:extLst>
          </p:cNvPr>
          <p:cNvGraphicFramePr>
            <a:graphicFrameLocks noGrp="1"/>
          </p:cNvGraphicFramePr>
          <p:nvPr>
            <p:extLst>
              <p:ext uri="{D42A27DB-BD31-4B8C-83A1-F6EECF244321}">
                <p14:modId xmlns:p14="http://schemas.microsoft.com/office/powerpoint/2010/main" val="3518212214"/>
              </p:ext>
            </p:extLst>
          </p:nvPr>
        </p:nvGraphicFramePr>
        <p:xfrm>
          <a:off x="1371509" y="1798320"/>
          <a:ext cx="5603132" cy="3363661"/>
        </p:xfrm>
        <a:graphic>
          <a:graphicData uri="http://schemas.openxmlformats.org/drawingml/2006/table">
            <a:tbl>
              <a:tblPr firstRow="1" firstCol="1" bandRow="1">
                <a:tableStyleId>{5C22544A-7EE6-4342-B048-85BDC9FD1C3A}</a:tableStyleId>
              </a:tblPr>
              <a:tblGrid>
                <a:gridCol w="2784708">
                  <a:extLst>
                    <a:ext uri="{9D8B030D-6E8A-4147-A177-3AD203B41FA5}">
                      <a16:colId xmlns:a16="http://schemas.microsoft.com/office/drawing/2014/main" val="1849325435"/>
                    </a:ext>
                  </a:extLst>
                </a:gridCol>
                <a:gridCol w="2818424">
                  <a:extLst>
                    <a:ext uri="{9D8B030D-6E8A-4147-A177-3AD203B41FA5}">
                      <a16:colId xmlns:a16="http://schemas.microsoft.com/office/drawing/2014/main" val="3501903706"/>
                    </a:ext>
                  </a:extLst>
                </a:gridCol>
              </a:tblGrid>
              <a:tr h="0">
                <a:tc>
                  <a:txBody>
                    <a:bodyPr/>
                    <a:lstStyle/>
                    <a:p>
                      <a:pPr algn="ctr">
                        <a:lnSpc>
                          <a:spcPct val="120000"/>
                        </a:lnSpc>
                      </a:pPr>
                      <a:r>
                        <a:rPr lang="en-US" sz="3800">
                          <a:solidFill>
                            <a:schemeClr val="tx1"/>
                          </a:solidFill>
                          <a:effectLst/>
                        </a:rPr>
                        <a:t>/ɪ/</a:t>
                      </a:r>
                      <a:endParaRPr lang="en-VN" sz="3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alpha val="87002"/>
                      </a:srgbClr>
                    </a:solidFill>
                  </a:tcPr>
                </a:tc>
                <a:tc>
                  <a:txBody>
                    <a:bodyPr/>
                    <a:lstStyle/>
                    <a:p>
                      <a:pPr algn="ctr">
                        <a:lnSpc>
                          <a:spcPct val="120000"/>
                        </a:lnSpc>
                      </a:pPr>
                      <a:r>
                        <a:rPr lang="en-US" sz="3800" dirty="0">
                          <a:solidFill>
                            <a:schemeClr val="tx1"/>
                          </a:solidFill>
                          <a:effectLst/>
                        </a:rPr>
                        <a:t>/</a:t>
                      </a:r>
                      <a:r>
                        <a:rPr lang="en-US" sz="3800" dirty="0" err="1">
                          <a:solidFill>
                            <a:schemeClr val="tx1"/>
                          </a:solidFill>
                          <a:effectLst/>
                        </a:rPr>
                        <a:t>i</a:t>
                      </a:r>
                      <a:r>
                        <a:rPr lang="en-US" sz="3800" dirty="0">
                          <a:solidFill>
                            <a:schemeClr val="tx1"/>
                          </a:solidFill>
                          <a:effectLst/>
                        </a:rPr>
                        <a:t>ː/</a:t>
                      </a:r>
                      <a:endParaRPr lang="en-VN" sz="3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alpha val="87002"/>
                      </a:srgbClr>
                    </a:solidFill>
                  </a:tcPr>
                </a:tc>
                <a:extLst>
                  <a:ext uri="{0D108BD9-81ED-4DB2-BD59-A6C34878D82A}">
                    <a16:rowId xmlns:a16="http://schemas.microsoft.com/office/drawing/2014/main" val="3545135881"/>
                  </a:ext>
                </a:extLst>
              </a:tr>
              <a:tr h="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59537824"/>
                  </a:ext>
                </a:extLst>
              </a:tr>
              <a:tr h="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2147174"/>
                  </a:ext>
                </a:extLst>
              </a:tr>
              <a:tr h="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62082107"/>
                  </a:ext>
                </a:extLst>
              </a:tr>
              <a:tr h="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884007249"/>
                  </a:ext>
                </a:extLst>
              </a:tr>
              <a:tr h="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54728766"/>
                  </a:ext>
                </a:extLst>
              </a:tr>
            </a:tbl>
          </a:graphicData>
        </a:graphic>
      </p:graphicFrame>
    </p:spTree>
    <p:extLst>
      <p:ext uri="{BB962C8B-B14F-4D97-AF65-F5344CB8AC3E}">
        <p14:creationId xmlns:p14="http://schemas.microsoft.com/office/powerpoint/2010/main" val="1046852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99658" y="471281"/>
            <a:ext cx="11192682" cy="646331"/>
          </a:xfrm>
          <a:prstGeom prst="rect">
            <a:avLst/>
          </a:prstGeom>
          <a:noFill/>
        </p:spPr>
        <p:txBody>
          <a:bodyPr wrap="square" rtlCol="0">
            <a:spAutoFit/>
          </a:bodyPr>
          <a:lstStyle/>
          <a:p>
            <a:r>
              <a:rPr lang="en-US" sz="3600" b="1" dirty="0">
                <a:solidFill>
                  <a:srgbClr val="0070C0"/>
                </a:solidFill>
              </a:rPr>
              <a:t>Put the words into the correct column  </a:t>
            </a:r>
          </a:p>
        </p:txBody>
      </p:sp>
      <p:sp>
        <p:nvSpPr>
          <p:cNvPr id="2" name="TextBox 1">
            <a:extLst>
              <a:ext uri="{FF2B5EF4-FFF2-40B4-BE49-F238E27FC236}">
                <a16:creationId xmlns:a16="http://schemas.microsoft.com/office/drawing/2014/main" id="{AB4615B9-A24D-DA30-AE59-6FBB0ECC860F}"/>
              </a:ext>
            </a:extLst>
          </p:cNvPr>
          <p:cNvSpPr txBox="1"/>
          <p:nvPr/>
        </p:nvSpPr>
        <p:spPr>
          <a:xfrm>
            <a:off x="9979819" y="271836"/>
            <a:ext cx="2212181" cy="1045223"/>
          </a:xfrm>
          <a:prstGeom prst="rect">
            <a:avLst/>
          </a:prstGeom>
          <a:noFill/>
        </p:spPr>
        <p:txBody>
          <a:bodyPr wrap="square">
            <a:spAutoFit/>
          </a:bodyPr>
          <a:lstStyle/>
          <a:p>
            <a:pPr>
              <a:lnSpc>
                <a:spcPct val="200000"/>
              </a:lnSpc>
            </a:pPr>
            <a:r>
              <a:rPr lang="en-US" sz="3600" dirty="0">
                <a:highlight>
                  <a:srgbClr val="FFFF00"/>
                </a:highlight>
              </a:rPr>
              <a:t>Answers   </a:t>
            </a:r>
          </a:p>
        </p:txBody>
      </p:sp>
      <p:graphicFrame>
        <p:nvGraphicFramePr>
          <p:cNvPr id="3" name="Table 2">
            <a:extLst>
              <a:ext uri="{FF2B5EF4-FFF2-40B4-BE49-F238E27FC236}">
                <a16:creationId xmlns:a16="http://schemas.microsoft.com/office/drawing/2014/main" id="{1F501329-D439-48A1-60EF-F553910C4E5F}"/>
              </a:ext>
            </a:extLst>
          </p:cNvPr>
          <p:cNvGraphicFramePr>
            <a:graphicFrameLocks noGrp="1"/>
          </p:cNvGraphicFramePr>
          <p:nvPr>
            <p:extLst>
              <p:ext uri="{D42A27DB-BD31-4B8C-83A1-F6EECF244321}">
                <p14:modId xmlns:p14="http://schemas.microsoft.com/office/powerpoint/2010/main" val="1487153421"/>
              </p:ext>
            </p:extLst>
          </p:nvPr>
        </p:nvGraphicFramePr>
        <p:xfrm>
          <a:off x="697997" y="1547108"/>
          <a:ext cx="10796003" cy="3948306"/>
        </p:xfrm>
        <a:graphic>
          <a:graphicData uri="http://schemas.openxmlformats.org/drawingml/2006/table">
            <a:tbl>
              <a:tblPr firstRow="1" firstCol="1" bandRow="1">
                <a:tableStyleId>{5C22544A-7EE6-4342-B048-85BDC9FD1C3A}</a:tableStyleId>
              </a:tblPr>
              <a:tblGrid>
                <a:gridCol w="1798832">
                  <a:extLst>
                    <a:ext uri="{9D8B030D-6E8A-4147-A177-3AD203B41FA5}">
                      <a16:colId xmlns:a16="http://schemas.microsoft.com/office/drawing/2014/main" val="2662129901"/>
                    </a:ext>
                  </a:extLst>
                </a:gridCol>
                <a:gridCol w="1892291">
                  <a:extLst>
                    <a:ext uri="{9D8B030D-6E8A-4147-A177-3AD203B41FA5}">
                      <a16:colId xmlns:a16="http://schemas.microsoft.com/office/drawing/2014/main" val="3211179221"/>
                    </a:ext>
                  </a:extLst>
                </a:gridCol>
                <a:gridCol w="1046237">
                  <a:extLst>
                    <a:ext uri="{9D8B030D-6E8A-4147-A177-3AD203B41FA5}">
                      <a16:colId xmlns:a16="http://schemas.microsoft.com/office/drawing/2014/main" val="4246145457"/>
                    </a:ext>
                  </a:extLst>
                </a:gridCol>
                <a:gridCol w="2457969">
                  <a:extLst>
                    <a:ext uri="{9D8B030D-6E8A-4147-A177-3AD203B41FA5}">
                      <a16:colId xmlns:a16="http://schemas.microsoft.com/office/drawing/2014/main" val="1891479257"/>
                    </a:ext>
                  </a:extLst>
                </a:gridCol>
                <a:gridCol w="2820613">
                  <a:extLst>
                    <a:ext uri="{9D8B030D-6E8A-4147-A177-3AD203B41FA5}">
                      <a16:colId xmlns:a16="http://schemas.microsoft.com/office/drawing/2014/main" val="1229569657"/>
                    </a:ext>
                  </a:extLst>
                </a:gridCol>
                <a:gridCol w="780061">
                  <a:extLst>
                    <a:ext uri="{9D8B030D-6E8A-4147-A177-3AD203B41FA5}">
                      <a16:colId xmlns:a16="http://schemas.microsoft.com/office/drawing/2014/main" val="251941372"/>
                    </a:ext>
                  </a:extLst>
                </a:gridCol>
              </a:tblGrid>
              <a:tr h="0">
                <a:tc gridSpan="2">
                  <a:txBody>
                    <a:bodyPr/>
                    <a:lstStyle/>
                    <a:p>
                      <a:pPr algn="ctr">
                        <a:lnSpc>
                          <a:spcPct val="140000"/>
                        </a:lnSpc>
                      </a:pPr>
                      <a:r>
                        <a:rPr lang="en-US" sz="3400" dirty="0">
                          <a:solidFill>
                            <a:schemeClr val="tx1"/>
                          </a:solidFill>
                          <a:effectLst/>
                          <a:latin typeface="Calibri" panose="020F0502020204030204" pitchFamily="34" charset="0"/>
                          <a:cs typeface="Calibri" panose="020F0502020204030204" pitchFamily="34" charset="0"/>
                        </a:rPr>
                        <a:t>/</a:t>
                      </a:r>
                      <a:r>
                        <a:rPr lang="en-US" sz="3400" dirty="0" err="1">
                          <a:solidFill>
                            <a:schemeClr val="tx1"/>
                          </a:solidFill>
                          <a:effectLst/>
                          <a:latin typeface="Calibri" panose="020F0502020204030204" pitchFamily="34" charset="0"/>
                          <a:cs typeface="Calibri" panose="020F0502020204030204" pitchFamily="34" charset="0"/>
                        </a:rPr>
                        <a:t>ɪ</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tc hMerge="1">
                  <a:txBody>
                    <a:bodyPr/>
                    <a:lstStyle/>
                    <a:p>
                      <a:endParaRPr lang="en-GB"/>
                    </a:p>
                  </a:txBody>
                  <a:tcPr/>
                </a:tc>
                <a:tc>
                  <a:txBody>
                    <a:bodyPr/>
                    <a:lstStyle/>
                    <a:p>
                      <a:pPr algn="ctr">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tc gridSpan="2">
                  <a:txBody>
                    <a:bodyPr/>
                    <a:lstStyle/>
                    <a:p>
                      <a:pPr algn="ctr">
                        <a:lnSpc>
                          <a:spcPct val="140000"/>
                        </a:lnSpc>
                      </a:pPr>
                      <a:r>
                        <a:rPr lang="en-US" sz="3400" dirty="0">
                          <a:solidFill>
                            <a:schemeClr val="tx1"/>
                          </a:solidFill>
                          <a:effectLst/>
                          <a:latin typeface="Calibri" panose="020F0502020204030204" pitchFamily="34" charset="0"/>
                          <a:cs typeface="Calibri" panose="020F0502020204030204" pitchFamily="34" charset="0"/>
                        </a:rPr>
                        <a:t>/</a:t>
                      </a:r>
                      <a:r>
                        <a:rPr lang="en-US" sz="3400" dirty="0" err="1">
                          <a:solidFill>
                            <a:schemeClr val="tx1"/>
                          </a:solidFill>
                          <a:effectLst/>
                          <a:latin typeface="Calibri" panose="020F0502020204030204" pitchFamily="34" charset="0"/>
                          <a:cs typeface="Calibri" panose="020F0502020204030204" pitchFamily="34" charset="0"/>
                        </a:rPr>
                        <a:t>i</a:t>
                      </a:r>
                      <a:r>
                        <a:rPr lang="en-US" sz="3400" dirty="0">
                          <a:solidFill>
                            <a:schemeClr val="tx1"/>
                          </a:solidFill>
                          <a:effectLst/>
                          <a:latin typeface="Calibri" panose="020F0502020204030204" pitchFamily="34" charset="0"/>
                          <a:cs typeface="Calibri" panose="020F0502020204030204" pitchFamily="34" charset="0"/>
                        </a:rPr>
                        <a:t>ː/</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tc hMerge="1">
                  <a:txBody>
                    <a:bodyPr/>
                    <a:lstStyle/>
                    <a:p>
                      <a:endParaRPr lang="en-GB"/>
                    </a:p>
                  </a:txBody>
                  <a:tcPr/>
                </a:tc>
                <a:tc>
                  <a:txBody>
                    <a:bodyPr/>
                    <a:lstStyle/>
                    <a:p>
                      <a:pPr algn="ctr">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extLst>
                  <a:ext uri="{0D108BD9-81ED-4DB2-BD59-A6C34878D82A}">
                    <a16:rowId xmlns:a16="http://schemas.microsoft.com/office/drawing/2014/main" val="350059186"/>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b</a:t>
                      </a:r>
                      <a:r>
                        <a:rPr lang="en-US" sz="3400" u="sng" dirty="0">
                          <a:solidFill>
                            <a:srgbClr val="0432FF"/>
                          </a:solidFill>
                          <a:effectLst/>
                          <a:latin typeface="Calibri" panose="020F0502020204030204" pitchFamily="34" charset="0"/>
                          <a:cs typeface="Calibri" panose="020F0502020204030204" pitchFamily="34" charset="0"/>
                        </a:rPr>
                        <a:t>u</a:t>
                      </a:r>
                      <a:r>
                        <a:rPr lang="en-US" sz="3400" dirty="0">
                          <a:solidFill>
                            <a:schemeClr val="tx1"/>
                          </a:solidFill>
                          <a:effectLst/>
                          <a:latin typeface="Calibri" panose="020F0502020204030204" pitchFamily="34" charset="0"/>
                          <a:cs typeface="Calibri" panose="020F0502020204030204" pitchFamily="34" charset="0"/>
                        </a:rPr>
                        <a:t>sy</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/ˈ</a:t>
                      </a:r>
                      <a:r>
                        <a:rPr lang="en-US" sz="3400" dirty="0" err="1">
                          <a:solidFill>
                            <a:schemeClr val="tx1"/>
                          </a:solidFill>
                          <a:effectLst/>
                          <a:latin typeface="Calibri" panose="020F0502020204030204" pitchFamily="34" charset="0"/>
                          <a:cs typeface="Calibri" panose="020F0502020204030204" pitchFamily="34" charset="0"/>
                        </a:rPr>
                        <a:t>bɪz.i</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f</a:t>
                      </a:r>
                      <a:r>
                        <a:rPr lang="en-US" sz="3400" b="1" u="sng" dirty="0">
                          <a:solidFill>
                            <a:srgbClr val="0432FF"/>
                          </a:solidFill>
                          <a:effectLst/>
                          <a:latin typeface="Calibri" panose="020F0502020204030204" pitchFamily="34" charset="0"/>
                          <a:cs typeface="Calibri" panose="020F0502020204030204" pitchFamily="34" charset="0"/>
                        </a:rPr>
                        <a:t>ie</a:t>
                      </a:r>
                      <a:r>
                        <a:rPr lang="en-US" sz="3400" b="1" dirty="0">
                          <a:solidFill>
                            <a:schemeClr val="tx1"/>
                          </a:solidFill>
                          <a:effectLst/>
                          <a:latin typeface="Calibri" panose="020F0502020204030204" pitchFamily="34" charset="0"/>
                          <a:cs typeface="Calibri" panose="020F0502020204030204" pitchFamily="34" charset="0"/>
                        </a:rPr>
                        <a:t>ld</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/fiːld/</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097053001"/>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b</a:t>
                      </a:r>
                      <a:r>
                        <a:rPr lang="en-US" sz="3400" u="sng" dirty="0">
                          <a:solidFill>
                            <a:srgbClr val="0432FF"/>
                          </a:solidFill>
                          <a:effectLst/>
                          <a:latin typeface="Calibri" panose="020F0502020204030204" pitchFamily="34" charset="0"/>
                          <a:cs typeface="Calibri" panose="020F0502020204030204" pitchFamily="34" charset="0"/>
                        </a:rPr>
                        <a:t>u</a:t>
                      </a:r>
                      <a:r>
                        <a:rPr lang="en-US" sz="3400" dirty="0">
                          <a:solidFill>
                            <a:schemeClr val="tx1"/>
                          </a:solidFill>
                          <a:effectLst/>
                          <a:latin typeface="Calibri" panose="020F0502020204030204" pitchFamily="34" charset="0"/>
                          <a:cs typeface="Calibri" panose="020F0502020204030204" pitchFamily="34" charset="0"/>
                        </a:rPr>
                        <a:t>siness</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/ˈ</a:t>
                      </a:r>
                      <a:r>
                        <a:rPr lang="en-US" sz="3400" dirty="0" err="1">
                          <a:solidFill>
                            <a:schemeClr val="tx1"/>
                          </a:solidFill>
                          <a:effectLst/>
                          <a:latin typeface="Calibri" panose="020F0502020204030204" pitchFamily="34" charset="0"/>
                          <a:cs typeface="Calibri" panose="020F0502020204030204" pitchFamily="34" charset="0"/>
                        </a:rPr>
                        <a:t>bɪz.nɪs</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p</a:t>
                      </a:r>
                      <a:r>
                        <a:rPr lang="en-US" sz="3400" b="1" u="sng" dirty="0">
                          <a:solidFill>
                            <a:srgbClr val="0432FF"/>
                          </a:solidFill>
                          <a:effectLst/>
                          <a:latin typeface="Calibri" panose="020F0502020204030204" pitchFamily="34" charset="0"/>
                          <a:cs typeface="Calibri" panose="020F0502020204030204" pitchFamily="34" charset="0"/>
                        </a:rPr>
                        <a:t>i</a:t>
                      </a:r>
                      <a:r>
                        <a:rPr lang="en-US" sz="3400" b="1" dirty="0">
                          <a:solidFill>
                            <a:schemeClr val="tx1"/>
                          </a:solidFill>
                          <a:effectLst/>
                          <a:latin typeface="Calibri" panose="020F0502020204030204" pitchFamily="34" charset="0"/>
                          <a:cs typeface="Calibri" panose="020F0502020204030204" pitchFamily="34" charset="0"/>
                        </a:rPr>
                        <a:t>zza</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/ˈ</a:t>
                      </a:r>
                      <a:r>
                        <a:rPr lang="en-US" sz="3400" dirty="0" err="1">
                          <a:solidFill>
                            <a:schemeClr val="tx1"/>
                          </a:solidFill>
                          <a:effectLst/>
                          <a:latin typeface="Calibri" panose="020F0502020204030204" pitchFamily="34" charset="0"/>
                          <a:cs typeface="Calibri" panose="020F0502020204030204" pitchFamily="34" charset="0"/>
                        </a:rPr>
                        <a:t>piːt.sə</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76560167"/>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b</a:t>
                      </a:r>
                      <a:r>
                        <a:rPr lang="en-US" sz="3400" u="sng" dirty="0">
                          <a:solidFill>
                            <a:srgbClr val="0432FF"/>
                          </a:solidFill>
                          <a:effectLst/>
                          <a:latin typeface="Calibri" panose="020F0502020204030204" pitchFamily="34" charset="0"/>
                          <a:cs typeface="Calibri" panose="020F0502020204030204" pitchFamily="34" charset="0"/>
                        </a:rPr>
                        <a:t>ui</a:t>
                      </a:r>
                      <a:r>
                        <a:rPr lang="en-US" sz="3400" dirty="0">
                          <a:solidFill>
                            <a:schemeClr val="tx1"/>
                          </a:solidFill>
                          <a:effectLst/>
                          <a:latin typeface="Calibri" panose="020F0502020204030204" pitchFamily="34" charset="0"/>
                          <a:cs typeface="Calibri" panose="020F0502020204030204" pitchFamily="34" charset="0"/>
                        </a:rPr>
                        <a:t>lding</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/ˈbɪl.dɪŋ/</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k</a:t>
                      </a:r>
                      <a:r>
                        <a:rPr lang="en-US" sz="3400" b="1" u="sng" dirty="0">
                          <a:solidFill>
                            <a:srgbClr val="0432FF"/>
                          </a:solidFill>
                          <a:effectLst/>
                          <a:latin typeface="Calibri" panose="020F0502020204030204" pitchFamily="34" charset="0"/>
                          <a:cs typeface="Calibri" panose="020F0502020204030204" pitchFamily="34" charset="0"/>
                        </a:rPr>
                        <a:t>ey</a:t>
                      </a:r>
                      <a:endParaRPr lang="en-VN" sz="34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/kiː/</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678276952"/>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s</a:t>
                      </a:r>
                      <a:r>
                        <a:rPr lang="en-US" sz="3400" u="sng" dirty="0">
                          <a:solidFill>
                            <a:srgbClr val="0432FF"/>
                          </a:solidFill>
                          <a:effectLst/>
                          <a:latin typeface="Calibri" panose="020F0502020204030204" pitchFamily="34" charset="0"/>
                          <a:cs typeface="Calibri" panose="020F0502020204030204" pitchFamily="34" charset="0"/>
                        </a:rPr>
                        <a:t>y</a:t>
                      </a:r>
                      <a:r>
                        <a:rPr lang="en-US" sz="3400" dirty="0">
                          <a:solidFill>
                            <a:schemeClr val="tx1"/>
                          </a:solidFill>
                          <a:effectLst/>
                          <a:latin typeface="Calibri" panose="020F0502020204030204" pitchFamily="34" charset="0"/>
                          <a:cs typeface="Calibri" panose="020F0502020204030204" pitchFamily="34" charset="0"/>
                        </a:rPr>
                        <a:t>stem</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/ˈsɪs.təm/</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pol</a:t>
                      </a:r>
                      <a:r>
                        <a:rPr lang="en-US" sz="3400" b="1" u="sng" dirty="0">
                          <a:solidFill>
                            <a:srgbClr val="0432FF"/>
                          </a:solidFill>
                          <a:effectLst/>
                          <a:latin typeface="Calibri" panose="020F0502020204030204" pitchFamily="34" charset="0"/>
                          <a:cs typeface="Calibri" panose="020F0502020204030204" pitchFamily="34" charset="0"/>
                        </a:rPr>
                        <a:t>i</a:t>
                      </a:r>
                      <a:r>
                        <a:rPr lang="en-US" sz="3400" b="1" dirty="0">
                          <a:solidFill>
                            <a:schemeClr val="tx1"/>
                          </a:solidFill>
                          <a:effectLst/>
                          <a:latin typeface="Calibri" panose="020F0502020204030204" pitchFamily="34" charset="0"/>
                          <a:cs typeface="Calibri" panose="020F0502020204030204" pitchFamily="34" charset="0"/>
                        </a:rPr>
                        <a:t>ce</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a:t>
                      </a:r>
                      <a:r>
                        <a:rPr lang="en-US" sz="3400" dirty="0" err="1">
                          <a:solidFill>
                            <a:schemeClr val="tx1"/>
                          </a:solidFill>
                          <a:effectLst/>
                          <a:latin typeface="Calibri" panose="020F0502020204030204" pitchFamily="34" charset="0"/>
                          <a:cs typeface="Calibri" panose="020F0502020204030204" pitchFamily="34" charset="0"/>
                        </a:rPr>
                        <a:t>pəˈliːs</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829343563"/>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d</a:t>
                      </a:r>
                      <a:r>
                        <a:rPr lang="en-US" sz="3400" u="sng" dirty="0">
                          <a:solidFill>
                            <a:srgbClr val="0432FF"/>
                          </a:solidFill>
                          <a:effectLst/>
                          <a:latin typeface="Calibri" panose="020F0502020204030204" pitchFamily="34" charset="0"/>
                          <a:cs typeface="Calibri" panose="020F0502020204030204" pitchFamily="34" charset="0"/>
                        </a:rPr>
                        <a:t>i</a:t>
                      </a:r>
                      <a:r>
                        <a:rPr lang="en-US" sz="3400" dirty="0">
                          <a:solidFill>
                            <a:schemeClr val="tx1"/>
                          </a:solidFill>
                          <a:effectLst/>
                          <a:latin typeface="Calibri" panose="020F0502020204030204" pitchFamily="34" charset="0"/>
                          <a:cs typeface="Calibri" panose="020F0502020204030204" pitchFamily="34" charset="0"/>
                        </a:rPr>
                        <a:t>nner</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/ˈdɪn.ɚ/</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magaz</a:t>
                      </a:r>
                      <a:r>
                        <a:rPr lang="en-US" sz="3400" b="1" u="sng" dirty="0">
                          <a:solidFill>
                            <a:srgbClr val="0432FF"/>
                          </a:solidFill>
                          <a:effectLst/>
                          <a:latin typeface="Calibri" panose="020F0502020204030204" pitchFamily="34" charset="0"/>
                          <a:cs typeface="Calibri" panose="020F0502020204030204" pitchFamily="34" charset="0"/>
                        </a:rPr>
                        <a:t>i</a:t>
                      </a:r>
                      <a:r>
                        <a:rPr lang="en-US" sz="3400" b="1" dirty="0">
                          <a:solidFill>
                            <a:schemeClr val="tx1"/>
                          </a:solidFill>
                          <a:effectLst/>
                          <a:latin typeface="Calibri" panose="020F0502020204030204" pitchFamily="34" charset="0"/>
                          <a:cs typeface="Calibri" panose="020F0502020204030204" pitchFamily="34" charset="0"/>
                        </a:rPr>
                        <a:t>ne</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/ˌ</a:t>
                      </a:r>
                      <a:r>
                        <a:rPr lang="en-US" sz="3400" dirty="0" err="1">
                          <a:solidFill>
                            <a:schemeClr val="tx1"/>
                          </a:solidFill>
                          <a:effectLst/>
                          <a:latin typeface="Calibri" panose="020F0502020204030204" pitchFamily="34" charset="0"/>
                          <a:cs typeface="Calibri" panose="020F0502020204030204" pitchFamily="34" charset="0"/>
                        </a:rPr>
                        <a:t>mæɡ.əˈziːn</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53801212"/>
                  </a:ext>
                </a:extLst>
              </a:tr>
            </a:tbl>
          </a:graphicData>
        </a:graphic>
      </p:graphicFrame>
      <p:pic>
        <p:nvPicPr>
          <p:cNvPr id="5" name="building">
            <a:hlinkClick r:id="" action="ppaction://media"/>
            <a:extLst>
              <a:ext uri="{FF2B5EF4-FFF2-40B4-BE49-F238E27FC236}">
                <a16:creationId xmlns:a16="http://schemas.microsoft.com/office/drawing/2014/main" id="{68DF606A-67DC-61B9-4F82-ECF7DDF9377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4503420" y="3498401"/>
            <a:ext cx="812800" cy="812800"/>
          </a:xfrm>
          <a:prstGeom prst="rect">
            <a:avLst/>
          </a:prstGeom>
        </p:spPr>
      </p:pic>
      <p:pic>
        <p:nvPicPr>
          <p:cNvPr id="8" name="business">
            <a:hlinkClick r:id="" action="ppaction://media"/>
            <a:extLst>
              <a:ext uri="{FF2B5EF4-FFF2-40B4-BE49-F238E27FC236}">
                <a16:creationId xmlns:a16="http://schemas.microsoft.com/office/drawing/2014/main" id="{C91C04FB-327E-6C87-F21C-BCD9E14A8AEB}"/>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4480560" y="2777041"/>
            <a:ext cx="812800" cy="812800"/>
          </a:xfrm>
          <a:prstGeom prst="rect">
            <a:avLst/>
          </a:prstGeom>
        </p:spPr>
      </p:pic>
      <p:pic>
        <p:nvPicPr>
          <p:cNvPr id="9" name="busy">
            <a:hlinkClick r:id="" action="ppaction://media"/>
            <a:extLst>
              <a:ext uri="{FF2B5EF4-FFF2-40B4-BE49-F238E27FC236}">
                <a16:creationId xmlns:a16="http://schemas.microsoft.com/office/drawing/2014/main" id="{2BB500C3-C2BC-DC87-99C9-102D6B2A6413}"/>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4457700" y="2164177"/>
            <a:ext cx="812800" cy="812800"/>
          </a:xfrm>
          <a:prstGeom prst="rect">
            <a:avLst/>
          </a:prstGeom>
        </p:spPr>
      </p:pic>
      <p:pic>
        <p:nvPicPr>
          <p:cNvPr id="10" name="dinner">
            <a:hlinkClick r:id="" action="ppaction://media"/>
            <a:extLst>
              <a:ext uri="{FF2B5EF4-FFF2-40B4-BE49-F238E27FC236}">
                <a16:creationId xmlns:a16="http://schemas.microsoft.com/office/drawing/2014/main" id="{6DBC21EB-9A20-B170-253C-9929738C4BA3}"/>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4503420" y="4797254"/>
            <a:ext cx="812800" cy="812800"/>
          </a:xfrm>
          <a:prstGeom prst="rect">
            <a:avLst/>
          </a:prstGeom>
        </p:spPr>
      </p:pic>
      <p:pic>
        <p:nvPicPr>
          <p:cNvPr id="11" name="field">
            <a:hlinkClick r:id="" action="ppaction://media"/>
            <a:extLst>
              <a:ext uri="{FF2B5EF4-FFF2-40B4-BE49-F238E27FC236}">
                <a16:creationId xmlns:a16="http://schemas.microsoft.com/office/drawing/2014/main" id="{2F06D7F7-3E9C-A017-FBC6-B69B494D2080}"/>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10704060" y="2164177"/>
            <a:ext cx="812800" cy="812800"/>
          </a:xfrm>
          <a:prstGeom prst="rect">
            <a:avLst/>
          </a:prstGeom>
        </p:spPr>
      </p:pic>
      <p:pic>
        <p:nvPicPr>
          <p:cNvPr id="12" name="key">
            <a:hlinkClick r:id="" action="ppaction://media"/>
            <a:extLst>
              <a:ext uri="{FF2B5EF4-FFF2-40B4-BE49-F238E27FC236}">
                <a16:creationId xmlns:a16="http://schemas.microsoft.com/office/drawing/2014/main" id="{12A17787-85D6-2E69-62CB-C243AE0DFA11}"/>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10704060" y="3474624"/>
            <a:ext cx="812800" cy="812800"/>
          </a:xfrm>
          <a:prstGeom prst="rect">
            <a:avLst/>
          </a:prstGeom>
        </p:spPr>
      </p:pic>
      <p:pic>
        <p:nvPicPr>
          <p:cNvPr id="13" name="pizza">
            <a:hlinkClick r:id="" action="ppaction://media"/>
            <a:extLst>
              <a:ext uri="{FF2B5EF4-FFF2-40B4-BE49-F238E27FC236}">
                <a16:creationId xmlns:a16="http://schemas.microsoft.com/office/drawing/2014/main" id="{A24DEF90-9593-A523-CD6E-82786CB38C2B}"/>
              </a:ext>
            </a:extLst>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10749780" y="2745402"/>
            <a:ext cx="812800" cy="812800"/>
          </a:xfrm>
          <a:prstGeom prst="rect">
            <a:avLst/>
          </a:prstGeom>
        </p:spPr>
      </p:pic>
      <p:pic>
        <p:nvPicPr>
          <p:cNvPr id="14" name="police">
            <a:hlinkClick r:id="" action="ppaction://media"/>
            <a:extLst>
              <a:ext uri="{FF2B5EF4-FFF2-40B4-BE49-F238E27FC236}">
                <a16:creationId xmlns:a16="http://schemas.microsoft.com/office/drawing/2014/main" id="{90F7D2A3-57C6-70F7-A7FF-F835A8FDDC9D}"/>
              </a:ext>
            </a:extLst>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10658340" y="4111073"/>
            <a:ext cx="812800" cy="812800"/>
          </a:xfrm>
          <a:prstGeom prst="rect">
            <a:avLst/>
          </a:prstGeom>
        </p:spPr>
      </p:pic>
      <p:pic>
        <p:nvPicPr>
          <p:cNvPr id="15" name="system">
            <a:hlinkClick r:id="" action="ppaction://media"/>
            <a:extLst>
              <a:ext uri="{FF2B5EF4-FFF2-40B4-BE49-F238E27FC236}">
                <a16:creationId xmlns:a16="http://schemas.microsoft.com/office/drawing/2014/main" id="{5387B29C-E695-7796-169F-A9CFDCFF79D1}"/>
              </a:ext>
            </a:extLst>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4457700" y="4075894"/>
            <a:ext cx="812800" cy="812800"/>
          </a:xfrm>
          <a:prstGeom prst="rect">
            <a:avLst/>
          </a:prstGeom>
        </p:spPr>
      </p:pic>
      <p:pic>
        <p:nvPicPr>
          <p:cNvPr id="16" name="magazine">
            <a:hlinkClick r:id="" action="ppaction://media"/>
            <a:extLst>
              <a:ext uri="{FF2B5EF4-FFF2-40B4-BE49-F238E27FC236}">
                <a16:creationId xmlns:a16="http://schemas.microsoft.com/office/drawing/2014/main" id="{09E467FB-4AD7-D5AD-8B58-EE4FC2F0C4D7}"/>
              </a:ext>
            </a:extLst>
          </p:cNvPr>
          <p:cNvPicPr>
            <a:picLocks noChangeAspect="1"/>
          </p:cNvPicPr>
          <p:nvPr>
            <a:audioFile r:link="rId20"/>
            <p:extLst>
              <p:ext uri="{DAA4B4D4-6D71-4841-9C94-3DE7FCFB9230}">
                <p14:media xmlns:p14="http://schemas.microsoft.com/office/powerpoint/2010/main" r:embed="rId19"/>
              </p:ext>
            </p:extLst>
          </p:nvPr>
        </p:nvPicPr>
        <p:blipFill>
          <a:blip r:embed="rId22"/>
          <a:stretch>
            <a:fillRect/>
          </a:stretch>
        </p:blipFill>
        <p:spPr>
          <a:xfrm>
            <a:off x="10704060" y="4747522"/>
            <a:ext cx="812800" cy="812800"/>
          </a:xfrm>
          <a:prstGeom prst="rect">
            <a:avLst/>
          </a:prstGeom>
        </p:spPr>
      </p:pic>
    </p:spTree>
    <p:extLst>
      <p:ext uri="{BB962C8B-B14F-4D97-AF65-F5344CB8AC3E}">
        <p14:creationId xmlns:p14="http://schemas.microsoft.com/office/powerpoint/2010/main" val="3907714263"/>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8"/>
                </p:tgtEl>
              </p:cMediaNode>
            </p:audio>
            <p:audio>
              <p:cMediaNode vol="80000">
                <p:cTn id="4" fill="hold" display="0">
                  <p:stCondLst>
                    <p:cond delay="indefinite"/>
                  </p:stCondLst>
                  <p:endCondLst>
                    <p:cond evt="onStopAudio" delay="0">
                      <p:tgtEl>
                        <p:sldTgt/>
                      </p:tgtEl>
                    </p:cond>
                  </p:endCondLst>
                </p:cTn>
                <p:tgtEl>
                  <p:spTgt spid="9"/>
                </p:tgtEl>
              </p:cMediaNode>
            </p:audio>
            <p:audio>
              <p:cMediaNode vol="80000">
                <p:cTn id="5" fill="hold" display="0">
                  <p:stCondLst>
                    <p:cond delay="indefinite"/>
                  </p:stCondLst>
                  <p:endCondLst>
                    <p:cond evt="onStopAudio" delay="0">
                      <p:tgtEl>
                        <p:sldTgt/>
                      </p:tgtEl>
                    </p:cond>
                  </p:endCondLst>
                </p:cTn>
                <p:tgtEl>
                  <p:spTgt spid="10"/>
                </p:tgtEl>
              </p:cMediaNode>
            </p:audio>
            <p:audio>
              <p:cMediaNode vol="80000">
                <p:cTn id="6" fill="hold" display="0">
                  <p:stCondLst>
                    <p:cond delay="indefinite"/>
                  </p:stCondLst>
                  <p:endCondLst>
                    <p:cond evt="onStopAudio" delay="0">
                      <p:tgtEl>
                        <p:sldTgt/>
                      </p:tgtEl>
                    </p:cond>
                  </p:endCondLst>
                </p:cTn>
                <p:tgtEl>
                  <p:spTgt spid="11"/>
                </p:tgtEl>
              </p:cMediaNode>
            </p:audio>
            <p:audio>
              <p:cMediaNode vol="80000">
                <p:cTn id="7" fill="hold" display="0">
                  <p:stCondLst>
                    <p:cond delay="indefinite"/>
                  </p:stCondLst>
                  <p:endCondLst>
                    <p:cond evt="onStopAudio" delay="0">
                      <p:tgtEl>
                        <p:sldTgt/>
                      </p:tgtEl>
                    </p:cond>
                  </p:endCondLst>
                </p:cTn>
                <p:tgtEl>
                  <p:spTgt spid="12"/>
                </p:tgtEl>
              </p:cMediaNode>
            </p:audio>
            <p:audio>
              <p:cMediaNode vol="80000">
                <p:cTn id="8" fill="hold" display="0">
                  <p:stCondLst>
                    <p:cond delay="indefinite"/>
                  </p:stCondLst>
                  <p:endCondLst>
                    <p:cond evt="onStopAudio" delay="0">
                      <p:tgtEl>
                        <p:sldTgt/>
                      </p:tgtEl>
                    </p:cond>
                  </p:endCondLst>
                </p:cTn>
                <p:tgtEl>
                  <p:spTgt spid="13"/>
                </p:tgtEl>
              </p:cMediaNode>
            </p:audio>
            <p:audio>
              <p:cMediaNode vol="80000">
                <p:cTn id="9" fill="hold" display="0">
                  <p:stCondLst>
                    <p:cond delay="indefinite"/>
                  </p:stCondLst>
                  <p:endCondLst>
                    <p:cond evt="onStopAudio" delay="0">
                      <p:tgtEl>
                        <p:sldTgt/>
                      </p:tgtEl>
                    </p:cond>
                  </p:endCondLst>
                </p:cTn>
                <p:tgtEl>
                  <p:spTgt spid="14"/>
                </p:tgtEl>
              </p:cMediaNode>
            </p:audio>
            <p:audio>
              <p:cMediaNode vol="80000">
                <p:cTn id="10" fill="hold" display="0">
                  <p:stCondLst>
                    <p:cond delay="indefinite"/>
                  </p:stCondLst>
                  <p:endCondLst>
                    <p:cond evt="onStopAudio" delay="0">
                      <p:tgtEl>
                        <p:sldTgt/>
                      </p:tgtEl>
                    </p:cond>
                  </p:endCondLst>
                </p:cTn>
                <p:tgtEl>
                  <p:spTgt spid="15"/>
                </p:tgtEl>
              </p:cMediaNode>
            </p:audio>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219952"/>
            <a:ext cx="3267732" cy="723275"/>
          </a:xfrm>
          <a:prstGeom prst="rect">
            <a:avLst/>
          </a:prstGeom>
          <a:noFill/>
        </p:spPr>
        <p:txBody>
          <a:bodyPr wrap="square" rtlCol="0">
            <a:spAutoFit/>
          </a:bodyPr>
          <a:lstStyle/>
          <a:p>
            <a:pPr algn="ctr"/>
            <a:r>
              <a:rPr lang="en-US" sz="4100" dirty="0">
                <a:solidFill>
                  <a:schemeClr val="bg1"/>
                </a:solidFill>
              </a:rPr>
              <a:t>Presentation</a:t>
            </a:r>
          </a:p>
        </p:txBody>
      </p:sp>
    </p:spTree>
    <p:extLst>
      <p:ext uri="{BB962C8B-B14F-4D97-AF65-F5344CB8AC3E}">
        <p14:creationId xmlns:p14="http://schemas.microsoft.com/office/powerpoint/2010/main" val="373428565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3167</TotalTime>
  <Words>1363</Words>
  <Application>Microsoft Office PowerPoint</Application>
  <PresentationFormat>Widescreen</PresentationFormat>
  <Paragraphs>198</Paragraphs>
  <Slides>44</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680</cp:revision>
  <dcterms:created xsi:type="dcterms:W3CDTF">2023-02-01T04:45:54Z</dcterms:created>
  <dcterms:modified xsi:type="dcterms:W3CDTF">2024-05-27T02:21:44Z</dcterms:modified>
</cp:coreProperties>
</file>