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7" r:id="rId4"/>
    <p:sldId id="918" r:id="rId5"/>
    <p:sldId id="922" r:id="rId6"/>
    <p:sldId id="995" r:id="rId7"/>
    <p:sldId id="997" r:id="rId8"/>
    <p:sldId id="984" r:id="rId9"/>
    <p:sldId id="985" r:id="rId10"/>
    <p:sldId id="986" r:id="rId11"/>
    <p:sldId id="994" r:id="rId12"/>
    <p:sldId id="1001" r:id="rId13"/>
    <p:sldId id="926" r:id="rId14"/>
    <p:sldId id="998" r:id="rId15"/>
    <p:sldId id="1002" r:id="rId16"/>
    <p:sldId id="982" r:id="rId17"/>
    <p:sldId id="987" r:id="rId18"/>
    <p:sldId id="999" r:id="rId19"/>
    <p:sldId id="1003" r:id="rId20"/>
    <p:sldId id="988" r:id="rId21"/>
    <p:sldId id="990" r:id="rId22"/>
    <p:sldId id="1004" r:id="rId23"/>
    <p:sldId id="991" r:id="rId24"/>
    <p:sldId id="992" r:id="rId25"/>
    <p:sldId id="1000" r:id="rId26"/>
    <p:sldId id="294" r:id="rId27"/>
    <p:sldId id="296" r:id="rId28"/>
    <p:sldId id="993"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32" autoAdjust="0"/>
  </p:normalViewPr>
  <p:slideViewPr>
    <p:cSldViewPr snapToGrid="0">
      <p:cViewPr varScale="1">
        <p:scale>
          <a:sx n="86" d="100"/>
          <a:sy n="86" d="100"/>
        </p:scale>
        <p:origin x="321"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94760D04-4184-4F96-AFC2-73126ABB0238}"/>
    <pc:docChg chg="custSel addSld delSld modSld">
      <pc:chgData name="Phan Van Rieu (Hugo)" userId="032e726b-b6b7-45df-b0ca-e82fb010a48a" providerId="ADAL" clId="{94760D04-4184-4F96-AFC2-73126ABB0238}" dt="2024-05-18T09:29:43.412" v="100" actId="20577"/>
      <pc:docMkLst>
        <pc:docMk/>
      </pc:docMkLst>
      <pc:sldChg chg="delSp mod">
        <pc:chgData name="Phan Van Rieu (Hugo)" userId="032e726b-b6b7-45df-b0ca-e82fb010a48a" providerId="ADAL" clId="{94760D04-4184-4F96-AFC2-73126ABB0238}" dt="2024-05-14T09:39:04.758" v="16" actId="478"/>
        <pc:sldMkLst>
          <pc:docMk/>
          <pc:sldMk cId="3254481467" sldId="259"/>
        </pc:sldMkLst>
        <pc:spChg chg="del">
          <ac:chgData name="Phan Van Rieu (Hugo)" userId="032e726b-b6b7-45df-b0ca-e82fb010a48a" providerId="ADAL" clId="{94760D04-4184-4F96-AFC2-73126ABB0238}" dt="2024-05-14T09:39:04.758" v="16" actId="478"/>
          <ac:spMkLst>
            <pc:docMk/>
            <pc:sldMk cId="3254481467" sldId="259"/>
            <ac:spMk id="9" creationId="{00000000-0000-0000-0000-000000000000}"/>
          </ac:spMkLst>
        </pc:spChg>
      </pc:sldChg>
      <pc:sldChg chg="del">
        <pc:chgData name="Phan Van Rieu (Hugo)" userId="032e726b-b6b7-45df-b0ca-e82fb010a48a" providerId="ADAL" clId="{94760D04-4184-4F96-AFC2-73126ABB0238}" dt="2024-05-14T09:39:01.005" v="15" actId="47"/>
        <pc:sldMkLst>
          <pc:docMk/>
          <pc:sldMk cId="1872779487" sldId="269"/>
        </pc:sldMkLst>
      </pc:sldChg>
      <pc:sldChg chg="modSp add mod">
        <pc:chgData name="Phan Van Rieu (Hugo)" userId="032e726b-b6b7-45df-b0ca-e82fb010a48a" providerId="ADAL" clId="{94760D04-4184-4F96-AFC2-73126ABB0238}" dt="2024-05-14T09:38:58.027" v="14" actId="20577"/>
        <pc:sldMkLst>
          <pc:docMk/>
          <pc:sldMk cId="4049441909" sldId="918"/>
        </pc:sldMkLst>
        <pc:spChg chg="mod">
          <ac:chgData name="Phan Van Rieu (Hugo)" userId="032e726b-b6b7-45df-b0ca-e82fb010a48a" providerId="ADAL" clId="{94760D04-4184-4F96-AFC2-73126ABB0238}" dt="2024-05-14T09:38:58.027" v="14" actId="20577"/>
          <ac:spMkLst>
            <pc:docMk/>
            <pc:sldMk cId="4049441909" sldId="918"/>
            <ac:spMk id="3" creationId="{7F2615B6-9E93-F74A-A3D4-286C3316461C}"/>
          </ac:spMkLst>
        </pc:spChg>
      </pc:sldChg>
      <pc:sldChg chg="modSp">
        <pc:chgData name="Phan Van Rieu (Hugo)" userId="032e726b-b6b7-45df-b0ca-e82fb010a48a" providerId="ADAL" clId="{94760D04-4184-4F96-AFC2-73126ABB0238}" dt="2024-05-18T09:29:43.412" v="100" actId="20577"/>
        <pc:sldMkLst>
          <pc:docMk/>
          <pc:sldMk cId="3951850195" sldId="988"/>
        </pc:sldMkLst>
        <pc:spChg chg="mod">
          <ac:chgData name="Phan Van Rieu (Hugo)" userId="032e726b-b6b7-45df-b0ca-e82fb010a48a" providerId="ADAL" clId="{94760D04-4184-4F96-AFC2-73126ABB0238}" dt="2024-05-18T09:29:43.412" v="100" actId="20577"/>
          <ac:spMkLst>
            <pc:docMk/>
            <pc:sldMk cId="3951850195" sldId="988"/>
            <ac:spMk id="11" creationId="{742FA5E9-FF20-498D-A3B3-13551A8853D3}"/>
          </ac:spMkLst>
        </pc:spChg>
      </pc:sldChg>
      <pc:sldChg chg="modSp add mod">
        <pc:chgData name="Phan Van Rieu (Hugo)" userId="032e726b-b6b7-45df-b0ca-e82fb010a48a" providerId="ADAL" clId="{94760D04-4184-4F96-AFC2-73126ABB0238}" dt="2024-05-14T09:39:23.528" v="37" actId="20577"/>
        <pc:sldMkLst>
          <pc:docMk/>
          <pc:sldMk cId="548607597" sldId="1001"/>
        </pc:sldMkLst>
        <pc:spChg chg="mod">
          <ac:chgData name="Phan Van Rieu (Hugo)" userId="032e726b-b6b7-45df-b0ca-e82fb010a48a" providerId="ADAL" clId="{94760D04-4184-4F96-AFC2-73126ABB0238}" dt="2024-05-14T09:39:23.528" v="37" actId="20577"/>
          <ac:spMkLst>
            <pc:docMk/>
            <pc:sldMk cId="548607597" sldId="1001"/>
            <ac:spMk id="3" creationId="{7F2615B6-9E93-F74A-A3D4-286C3316461C}"/>
          </ac:spMkLst>
        </pc:spChg>
      </pc:sldChg>
      <pc:sldChg chg="modSp add mod">
        <pc:chgData name="Phan Van Rieu (Hugo)" userId="032e726b-b6b7-45df-b0ca-e82fb010a48a" providerId="ADAL" clId="{94760D04-4184-4F96-AFC2-73126ABB0238}" dt="2024-05-14T09:39:42.155" v="62" actId="20577"/>
        <pc:sldMkLst>
          <pc:docMk/>
          <pc:sldMk cId="3224839853" sldId="1002"/>
        </pc:sldMkLst>
        <pc:spChg chg="mod">
          <ac:chgData name="Phan Van Rieu (Hugo)" userId="032e726b-b6b7-45df-b0ca-e82fb010a48a" providerId="ADAL" clId="{94760D04-4184-4F96-AFC2-73126ABB0238}" dt="2024-05-14T09:39:42.155" v="62" actId="20577"/>
          <ac:spMkLst>
            <pc:docMk/>
            <pc:sldMk cId="3224839853" sldId="1002"/>
            <ac:spMk id="3" creationId="{7F2615B6-9E93-F74A-A3D4-286C3316461C}"/>
          </ac:spMkLst>
        </pc:spChg>
      </pc:sldChg>
      <pc:sldChg chg="modSp add mod">
        <pc:chgData name="Phan Van Rieu (Hugo)" userId="032e726b-b6b7-45df-b0ca-e82fb010a48a" providerId="ADAL" clId="{94760D04-4184-4F96-AFC2-73126ABB0238}" dt="2024-05-14T09:40:20.149" v="78" actId="20577"/>
        <pc:sldMkLst>
          <pc:docMk/>
          <pc:sldMk cId="2944397824" sldId="1003"/>
        </pc:sldMkLst>
        <pc:spChg chg="mod">
          <ac:chgData name="Phan Van Rieu (Hugo)" userId="032e726b-b6b7-45df-b0ca-e82fb010a48a" providerId="ADAL" clId="{94760D04-4184-4F96-AFC2-73126ABB0238}" dt="2024-05-14T09:40:20.149" v="78" actId="20577"/>
          <ac:spMkLst>
            <pc:docMk/>
            <pc:sldMk cId="2944397824" sldId="1003"/>
            <ac:spMk id="3" creationId="{7F2615B6-9E93-F74A-A3D4-286C3316461C}"/>
          </ac:spMkLst>
        </pc:spChg>
      </pc:sldChg>
      <pc:sldChg chg="modSp add mod">
        <pc:chgData name="Phan Van Rieu (Hugo)" userId="032e726b-b6b7-45df-b0ca-e82fb010a48a" providerId="ADAL" clId="{94760D04-4184-4F96-AFC2-73126ABB0238}" dt="2024-05-14T09:40:32.146" v="93" actId="20577"/>
        <pc:sldMkLst>
          <pc:docMk/>
          <pc:sldMk cId="3853592496" sldId="1004"/>
        </pc:sldMkLst>
        <pc:spChg chg="mod">
          <ac:chgData name="Phan Van Rieu (Hugo)" userId="032e726b-b6b7-45df-b0ca-e82fb010a48a" providerId="ADAL" clId="{94760D04-4184-4F96-AFC2-73126ABB0238}" dt="2024-05-14T09:40:32.146" v="93" actId="20577"/>
          <ac:spMkLst>
            <pc:docMk/>
            <pc:sldMk cId="3853592496" sldId="1004"/>
            <ac:spMk id="3" creationId="{7F2615B6-9E93-F74A-A3D4-286C331646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6096000" y="71082"/>
            <a:ext cx="593123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Review Lesson: Grammar, Pronunciation, Speaking,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08262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5: Health Living</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9"/>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74" r:id="rId14"/>
    <p:sldLayoutId id="2147483689" r:id="rId15"/>
    <p:sldLayoutId id="2147483691" r:id="rId16"/>
    <p:sldLayoutId id="214748369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471886" y="3153229"/>
            <a:ext cx="6226627" cy="2062103"/>
          </a:xfrm>
          <a:prstGeom prst="rect">
            <a:avLst/>
          </a:prstGeom>
          <a:noFill/>
        </p:spPr>
        <p:txBody>
          <a:bodyPr wrap="square" rtlCol="0">
            <a:spAutoFit/>
          </a:bodyPr>
          <a:lstStyle/>
          <a:p>
            <a:pPr lvl="0" algn="ctr"/>
            <a:r>
              <a:rPr lang="en-US" sz="3200" b="1" dirty="0">
                <a:solidFill>
                  <a:srgbClr val="0070C0"/>
                </a:solidFill>
              </a:rPr>
              <a:t>Unit 5: Healthy Living</a:t>
            </a:r>
            <a:endParaRPr lang="en-US" sz="2000" b="1" dirty="0">
              <a:solidFill>
                <a:srgbClr val="0070C0"/>
              </a:solidFill>
            </a:endParaRPr>
          </a:p>
          <a:p>
            <a:pPr lvl="0" algn="ctr"/>
            <a:r>
              <a:rPr lang="en-US" sz="3200" b="1" dirty="0">
                <a:solidFill>
                  <a:srgbClr val="00B050"/>
                </a:solidFill>
              </a:rPr>
              <a:t>Review: Grammar, Pronunciation, Speaking, Writing</a:t>
            </a: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101 - 102</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We often suggest cutting out soda and chips to start losing weight.</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Doctors suggest eating bananas, yogurt, and fatty fish to have a healthy diet. </a:t>
            </a:r>
          </a:p>
        </p:txBody>
      </p:sp>
      <p:pic>
        <p:nvPicPr>
          <p:cNvPr id="6" name="Picture 5">
            <a:extLst>
              <a:ext uri="{FF2B5EF4-FFF2-40B4-BE49-F238E27FC236}">
                <a16:creationId xmlns:a16="http://schemas.microsoft.com/office/drawing/2014/main" id="{77447C29-77F1-42FF-A759-BB4C5095FB3B}"/>
              </a:ext>
            </a:extLst>
          </p:cNvPr>
          <p:cNvPicPr>
            <a:picLocks noChangeAspect="1"/>
          </p:cNvPicPr>
          <p:nvPr/>
        </p:nvPicPr>
        <p:blipFill>
          <a:blip r:embed="rId3"/>
          <a:stretch>
            <a:fillRect/>
          </a:stretch>
        </p:blipFill>
        <p:spPr>
          <a:xfrm>
            <a:off x="47998" y="2161979"/>
            <a:ext cx="12168000" cy="616681"/>
          </a:xfrm>
          <a:prstGeom prst="rect">
            <a:avLst/>
          </a:prstGeom>
        </p:spPr>
      </p:pic>
      <p:pic>
        <p:nvPicPr>
          <p:cNvPr id="10" name="Picture 9">
            <a:extLst>
              <a:ext uri="{FF2B5EF4-FFF2-40B4-BE49-F238E27FC236}">
                <a16:creationId xmlns:a16="http://schemas.microsoft.com/office/drawing/2014/main" id="{48C5C153-D289-4836-BE0B-B3F8F49B7332}"/>
              </a:ext>
            </a:extLst>
          </p:cNvPr>
          <p:cNvPicPr>
            <a:picLocks noChangeAspect="1"/>
          </p:cNvPicPr>
          <p:nvPr/>
        </p:nvPicPr>
        <p:blipFill>
          <a:blip r:embed="rId4"/>
          <a:stretch>
            <a:fillRect/>
          </a:stretch>
        </p:blipFill>
        <p:spPr>
          <a:xfrm>
            <a:off x="47998" y="4542636"/>
            <a:ext cx="12132000" cy="463274"/>
          </a:xfrm>
          <a:prstGeom prst="rect">
            <a:avLst/>
          </a:prstGeom>
        </p:spPr>
      </p:pic>
    </p:spTree>
    <p:extLst>
      <p:ext uri="{BB962C8B-B14F-4D97-AF65-F5344CB8AC3E}">
        <p14:creationId xmlns:p14="http://schemas.microsoft.com/office/powerpoint/2010/main" val="10744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Though there are risks on the internet, many parents don't monitor their children.</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Although he wants a healthier diet, he doesn't want to eat less red meat. </a:t>
            </a:r>
          </a:p>
        </p:txBody>
      </p:sp>
      <p:pic>
        <p:nvPicPr>
          <p:cNvPr id="5" name="Picture 4">
            <a:extLst>
              <a:ext uri="{FF2B5EF4-FFF2-40B4-BE49-F238E27FC236}">
                <a16:creationId xmlns:a16="http://schemas.microsoft.com/office/drawing/2014/main" id="{01C1A9D9-19E6-4AB0-B0DF-EFA31705B9B7}"/>
              </a:ext>
            </a:extLst>
          </p:cNvPr>
          <p:cNvPicPr>
            <a:picLocks noChangeAspect="1"/>
          </p:cNvPicPr>
          <p:nvPr/>
        </p:nvPicPr>
        <p:blipFill>
          <a:blip r:embed="rId3"/>
          <a:stretch>
            <a:fillRect/>
          </a:stretch>
        </p:blipFill>
        <p:spPr>
          <a:xfrm>
            <a:off x="9740" y="2297886"/>
            <a:ext cx="12168000" cy="470840"/>
          </a:xfrm>
          <a:prstGeom prst="rect">
            <a:avLst/>
          </a:prstGeom>
        </p:spPr>
      </p:pic>
      <p:pic>
        <p:nvPicPr>
          <p:cNvPr id="11" name="Picture 10">
            <a:extLst>
              <a:ext uri="{FF2B5EF4-FFF2-40B4-BE49-F238E27FC236}">
                <a16:creationId xmlns:a16="http://schemas.microsoft.com/office/drawing/2014/main" id="{29EF06DD-CD24-48A4-80D3-DB24957E949C}"/>
              </a:ext>
            </a:extLst>
          </p:cNvPr>
          <p:cNvPicPr>
            <a:picLocks noChangeAspect="1"/>
          </p:cNvPicPr>
          <p:nvPr/>
        </p:nvPicPr>
        <p:blipFill>
          <a:blip r:embed="rId4"/>
          <a:stretch>
            <a:fillRect/>
          </a:stretch>
        </p:blipFill>
        <p:spPr>
          <a:xfrm>
            <a:off x="9739" y="4572516"/>
            <a:ext cx="12132000" cy="470086"/>
          </a:xfrm>
          <a:prstGeom prst="rect">
            <a:avLst/>
          </a:prstGeom>
        </p:spPr>
      </p:pic>
    </p:spTree>
    <p:extLst>
      <p:ext uri="{BB962C8B-B14F-4D97-AF65-F5344CB8AC3E}">
        <p14:creationId xmlns:p14="http://schemas.microsoft.com/office/powerpoint/2010/main" val="1443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Pronunciation</a:t>
            </a:r>
          </a:p>
        </p:txBody>
      </p:sp>
    </p:spTree>
    <p:extLst>
      <p:ext uri="{BB962C8B-B14F-4D97-AF65-F5344CB8AC3E}">
        <p14:creationId xmlns:p14="http://schemas.microsoft.com/office/powerpoint/2010/main" val="54860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89712B-CCD4-443E-A61D-3D504DC62651}"/>
              </a:ext>
            </a:extLst>
          </p:cNvPr>
          <p:cNvPicPr>
            <a:picLocks noChangeAspect="1"/>
          </p:cNvPicPr>
          <p:nvPr/>
        </p:nvPicPr>
        <p:blipFill rotWithShape="1">
          <a:blip r:embed="rId2"/>
          <a:srcRect l="269" t="44078" r="-269" b="6526"/>
          <a:stretch/>
        </p:blipFill>
        <p:spPr>
          <a:xfrm>
            <a:off x="32084" y="4872227"/>
            <a:ext cx="11916000" cy="525527"/>
          </a:xfrm>
          <a:prstGeom prst="rect">
            <a:avLst/>
          </a:prstGeom>
        </p:spPr>
      </p:pic>
      <p:pic>
        <p:nvPicPr>
          <p:cNvPr id="5" name="Picture 4">
            <a:extLst>
              <a:ext uri="{FF2B5EF4-FFF2-40B4-BE49-F238E27FC236}">
                <a16:creationId xmlns:a16="http://schemas.microsoft.com/office/drawing/2014/main" id="{A45AFEDB-91B0-445E-A092-648EB15BD2B6}"/>
              </a:ext>
            </a:extLst>
          </p:cNvPr>
          <p:cNvPicPr>
            <a:picLocks noChangeAspect="1"/>
          </p:cNvPicPr>
          <p:nvPr/>
        </p:nvPicPr>
        <p:blipFill rotWithShape="1">
          <a:blip r:embed="rId2"/>
          <a:srcRect b="50604"/>
          <a:stretch/>
        </p:blipFill>
        <p:spPr>
          <a:xfrm>
            <a:off x="67073" y="3461927"/>
            <a:ext cx="11916000" cy="525527"/>
          </a:xfrm>
          <a:prstGeom prst="rect">
            <a:avLst/>
          </a:prstGeom>
        </p:spPr>
      </p:pic>
      <p:sp>
        <p:nvSpPr>
          <p:cNvPr id="3" name="Rectangle 2">
            <a:extLst>
              <a:ext uri="{FF2B5EF4-FFF2-40B4-BE49-F238E27FC236}">
                <a16:creationId xmlns:a16="http://schemas.microsoft.com/office/drawing/2014/main" id="{FBB93340-E47A-7ABA-9DD0-48025C6BFAE4}"/>
              </a:ext>
            </a:extLst>
          </p:cNvPr>
          <p:cNvSpPr/>
          <p:nvPr/>
        </p:nvSpPr>
        <p:spPr>
          <a:xfrm>
            <a:off x="352926" y="1813691"/>
            <a:ext cx="1148614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Circle the word that differs from the other three in the position of primary stress in each of the following questions.</a:t>
            </a:r>
          </a:p>
        </p:txBody>
      </p:sp>
      <p:sp>
        <p:nvSpPr>
          <p:cNvPr id="7" name="Oval 6">
            <a:extLst>
              <a:ext uri="{FF2B5EF4-FFF2-40B4-BE49-F238E27FC236}">
                <a16:creationId xmlns:a16="http://schemas.microsoft.com/office/drawing/2014/main" id="{378432B0-599E-6944-8188-E022D523DB09}"/>
              </a:ext>
            </a:extLst>
          </p:cNvPr>
          <p:cNvSpPr/>
          <p:nvPr/>
        </p:nvSpPr>
        <p:spPr>
          <a:xfrm>
            <a:off x="3465625" y="3449179"/>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a:extLst>
              <a:ext uri="{FF2B5EF4-FFF2-40B4-BE49-F238E27FC236}">
                <a16:creationId xmlns:a16="http://schemas.microsoft.com/office/drawing/2014/main" id="{42926CCE-71D6-1764-C0E3-6BA1E776FA4A}"/>
              </a:ext>
            </a:extLst>
          </p:cNvPr>
          <p:cNvSpPr/>
          <p:nvPr/>
        </p:nvSpPr>
        <p:spPr>
          <a:xfrm>
            <a:off x="6750869" y="4919339"/>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A1F91CD2-A33B-47DB-857D-8B09F5249141}"/>
              </a:ext>
            </a:extLst>
          </p:cNvPr>
          <p:cNvPicPr>
            <a:picLocks noChangeAspect="1"/>
          </p:cNvPicPr>
          <p:nvPr/>
        </p:nvPicPr>
        <p:blipFill>
          <a:blip r:embed="rId3"/>
          <a:stretch>
            <a:fillRect/>
          </a:stretch>
        </p:blipFill>
        <p:spPr>
          <a:xfrm>
            <a:off x="32084" y="447737"/>
            <a:ext cx="4762913" cy="861135"/>
          </a:xfrm>
          <a:prstGeom prst="rect">
            <a:avLst/>
          </a:prstGeom>
        </p:spPr>
      </p:pic>
      <p:sp>
        <p:nvSpPr>
          <p:cNvPr id="9" name="TextBox 8">
            <a:extLst>
              <a:ext uri="{FF2B5EF4-FFF2-40B4-BE49-F238E27FC236}">
                <a16:creationId xmlns:a16="http://schemas.microsoft.com/office/drawing/2014/main" id="{7206A20B-8A27-46A8-AE8C-01E19A2D4EC0}"/>
              </a:ext>
            </a:extLst>
          </p:cNvPr>
          <p:cNvSpPr txBox="1"/>
          <p:nvPr/>
        </p:nvSpPr>
        <p:spPr>
          <a:xfrm>
            <a:off x="1365204" y="130887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sp>
        <p:nvSpPr>
          <p:cNvPr id="12" name="TextBox 11">
            <a:extLst>
              <a:ext uri="{FF2B5EF4-FFF2-40B4-BE49-F238E27FC236}">
                <a16:creationId xmlns:a16="http://schemas.microsoft.com/office/drawing/2014/main" id="{2296B57D-B563-4C7C-AD40-10BF5AB345E4}"/>
              </a:ext>
            </a:extLst>
          </p:cNvPr>
          <p:cNvSpPr txBox="1"/>
          <p:nvPr/>
        </p:nvSpPr>
        <p:spPr>
          <a:xfrm>
            <a:off x="481263" y="5278031"/>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kælɚi</a:t>
            </a:r>
            <a:r>
              <a:rPr lang="en-US" sz="3200" dirty="0">
                <a:solidFill>
                  <a:srgbClr val="FF0000"/>
                </a:solidFill>
                <a:latin typeface="Calibri (Body)"/>
              </a:rPr>
              <a:t>/		 /ˈ</a:t>
            </a:r>
            <a:r>
              <a:rPr lang="en-US" sz="3200" dirty="0" err="1">
                <a:solidFill>
                  <a:srgbClr val="FF0000"/>
                </a:solidFill>
                <a:latin typeface="Calibri (Body)"/>
              </a:rPr>
              <a:t>kemɪkəl</a:t>
            </a:r>
            <a:r>
              <a:rPr lang="en-US" sz="3200" dirty="0">
                <a:solidFill>
                  <a:srgbClr val="FF0000"/>
                </a:solidFill>
                <a:latin typeface="Calibri (Body)"/>
              </a:rPr>
              <a:t>/			/</a:t>
            </a:r>
            <a:r>
              <a:rPr lang="en-US" sz="3200" dirty="0" err="1">
                <a:solidFill>
                  <a:srgbClr val="FF0000"/>
                </a:solidFill>
                <a:latin typeface="Calibri (Body)"/>
              </a:rPr>
              <a:t>bəˈnænəz</a:t>
            </a:r>
            <a:r>
              <a:rPr lang="en-US" sz="3200" dirty="0">
                <a:solidFill>
                  <a:srgbClr val="FF0000"/>
                </a:solidFill>
                <a:latin typeface="Calibri (Body)"/>
              </a:rPr>
              <a:t>/  	 /ˈ</a:t>
            </a:r>
            <a:r>
              <a:rPr lang="en-US" sz="3200" dirty="0" err="1">
                <a:solidFill>
                  <a:srgbClr val="FF0000"/>
                </a:solidFill>
                <a:latin typeface="Calibri (Body)"/>
              </a:rPr>
              <a:t>nuːtriənt</a:t>
            </a:r>
            <a:r>
              <a:rPr lang="en-US" sz="3200" dirty="0">
                <a:solidFill>
                  <a:srgbClr val="FF0000"/>
                </a:solidFill>
                <a:latin typeface="Calibri (Body)"/>
              </a:rPr>
              <a:t>/</a:t>
            </a:r>
            <a:endParaRPr lang="en-US" sz="3200" dirty="0">
              <a:solidFill>
                <a:srgbClr val="FF0000"/>
              </a:solidFill>
              <a:highlight>
                <a:srgbClr val="FFFFFF"/>
              </a:highlight>
              <a:latin typeface="Calibri (Body)"/>
            </a:endParaRPr>
          </a:p>
        </p:txBody>
      </p:sp>
      <p:sp>
        <p:nvSpPr>
          <p:cNvPr id="11" name="TextBox 10">
            <a:extLst>
              <a:ext uri="{FF2B5EF4-FFF2-40B4-BE49-F238E27FC236}">
                <a16:creationId xmlns:a16="http://schemas.microsoft.com/office/drawing/2014/main" id="{BEEBD796-C27B-4294-B618-72741E97661F}"/>
              </a:ext>
            </a:extLst>
          </p:cNvPr>
          <p:cNvSpPr txBox="1"/>
          <p:nvPr/>
        </p:nvSpPr>
        <p:spPr>
          <a:xfrm>
            <a:off x="481262" y="3987454"/>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meni</a:t>
            </a:r>
            <a:r>
              <a:rPr lang="en-US" sz="3200" dirty="0">
                <a:solidFill>
                  <a:srgbClr val="FF0000"/>
                </a:solidFill>
                <a:latin typeface="Calibri (Body)"/>
              </a:rPr>
              <a:t>/		/</a:t>
            </a:r>
            <a:r>
              <a:rPr lang="en-US" sz="3200" dirty="0" err="1">
                <a:solidFill>
                  <a:srgbClr val="FF0000"/>
                </a:solidFill>
                <a:latin typeface="Calibri (Body)"/>
              </a:rPr>
              <a:t>oʊˈbiːs</a:t>
            </a:r>
            <a:r>
              <a:rPr lang="en-US" sz="3200" dirty="0">
                <a:solidFill>
                  <a:srgbClr val="FF0000"/>
                </a:solidFill>
                <a:latin typeface="Calibri (Body)"/>
              </a:rPr>
              <a:t>/			/ˈ</a:t>
            </a:r>
            <a:r>
              <a:rPr lang="en-US" sz="3200" dirty="0" err="1">
                <a:solidFill>
                  <a:srgbClr val="FF0000"/>
                </a:solidFill>
                <a:latin typeface="Calibri (Body)"/>
              </a:rPr>
              <a:t>daɪət</a:t>
            </a:r>
            <a:r>
              <a:rPr lang="en-US" sz="3200" dirty="0">
                <a:solidFill>
                  <a:srgbClr val="FF0000"/>
                </a:solidFill>
                <a:latin typeface="Calibri (Body)"/>
              </a:rPr>
              <a:t>/	   	     /ˈ</a:t>
            </a:r>
            <a:r>
              <a:rPr lang="en-US" sz="3200" dirty="0" err="1">
                <a:solidFill>
                  <a:srgbClr val="FF0000"/>
                </a:solidFill>
                <a:latin typeface="Calibri (Body)"/>
              </a:rPr>
              <a:t>ækses</a:t>
            </a:r>
            <a:r>
              <a:rPr lang="en-US" sz="3200" dirty="0">
                <a:solidFill>
                  <a:srgbClr val="FF0000"/>
                </a:solidFill>
                <a:latin typeface="Calibri (Body)"/>
              </a:rPr>
              <a:t>/</a:t>
            </a:r>
            <a:endParaRPr lang="en-US" sz="3200" dirty="0">
              <a:solidFill>
                <a:srgbClr val="FF0000"/>
              </a:solidFill>
              <a:highlight>
                <a:srgbClr val="FFFFFF"/>
              </a:highlight>
              <a:latin typeface="Calibri (Body)"/>
            </a:endParaRPr>
          </a:p>
        </p:txBody>
      </p:sp>
    </p:spTree>
    <p:extLst>
      <p:ext uri="{BB962C8B-B14F-4D97-AF65-F5344CB8AC3E}">
        <p14:creationId xmlns:p14="http://schemas.microsoft.com/office/powerpoint/2010/main" val="1108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E24646-A47D-4875-BF5A-B95ADFAB4E0B}"/>
              </a:ext>
            </a:extLst>
          </p:cNvPr>
          <p:cNvPicPr>
            <a:picLocks noChangeAspect="1"/>
          </p:cNvPicPr>
          <p:nvPr/>
        </p:nvPicPr>
        <p:blipFill>
          <a:blip r:embed="rId2"/>
          <a:stretch>
            <a:fillRect/>
          </a:stretch>
        </p:blipFill>
        <p:spPr>
          <a:xfrm>
            <a:off x="-1" y="3546113"/>
            <a:ext cx="12192000" cy="523990"/>
          </a:xfrm>
          <a:prstGeom prst="rect">
            <a:avLst/>
          </a:prstGeom>
        </p:spPr>
      </p:pic>
      <p:pic>
        <p:nvPicPr>
          <p:cNvPr id="14" name="Picture 13">
            <a:extLst>
              <a:ext uri="{FF2B5EF4-FFF2-40B4-BE49-F238E27FC236}">
                <a16:creationId xmlns:a16="http://schemas.microsoft.com/office/drawing/2014/main" id="{DAF4F7BB-063B-4DD2-8944-1570E4104FEC}"/>
              </a:ext>
            </a:extLst>
          </p:cNvPr>
          <p:cNvPicPr>
            <a:picLocks noChangeAspect="1"/>
          </p:cNvPicPr>
          <p:nvPr/>
        </p:nvPicPr>
        <p:blipFill>
          <a:blip r:embed="rId3"/>
          <a:stretch>
            <a:fillRect/>
          </a:stretch>
        </p:blipFill>
        <p:spPr>
          <a:xfrm>
            <a:off x="32084" y="4842965"/>
            <a:ext cx="12192000" cy="438205"/>
          </a:xfrm>
          <a:prstGeom prst="rect">
            <a:avLst/>
          </a:prstGeom>
        </p:spPr>
      </p:pic>
      <p:sp>
        <p:nvSpPr>
          <p:cNvPr id="3" name="Rectangle 2">
            <a:extLst>
              <a:ext uri="{FF2B5EF4-FFF2-40B4-BE49-F238E27FC236}">
                <a16:creationId xmlns:a16="http://schemas.microsoft.com/office/drawing/2014/main" id="{FBB93340-E47A-7ABA-9DD0-48025C6BFAE4}"/>
              </a:ext>
            </a:extLst>
          </p:cNvPr>
          <p:cNvSpPr/>
          <p:nvPr/>
        </p:nvSpPr>
        <p:spPr>
          <a:xfrm>
            <a:off x="352926" y="1813691"/>
            <a:ext cx="1148614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Circle the word that has the underlined part pronounced differently from the others. </a:t>
            </a:r>
          </a:p>
        </p:txBody>
      </p:sp>
      <p:sp>
        <p:nvSpPr>
          <p:cNvPr id="7" name="Oval 6">
            <a:extLst>
              <a:ext uri="{FF2B5EF4-FFF2-40B4-BE49-F238E27FC236}">
                <a16:creationId xmlns:a16="http://schemas.microsoft.com/office/drawing/2014/main" id="{378432B0-599E-6944-8188-E022D523DB09}"/>
              </a:ext>
            </a:extLst>
          </p:cNvPr>
          <p:cNvSpPr/>
          <p:nvPr/>
        </p:nvSpPr>
        <p:spPr>
          <a:xfrm>
            <a:off x="7136942" y="352979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a:extLst>
              <a:ext uri="{FF2B5EF4-FFF2-40B4-BE49-F238E27FC236}">
                <a16:creationId xmlns:a16="http://schemas.microsoft.com/office/drawing/2014/main" id="{42926CCE-71D6-1764-C0E3-6BA1E776FA4A}"/>
              </a:ext>
            </a:extLst>
          </p:cNvPr>
          <p:cNvSpPr/>
          <p:nvPr/>
        </p:nvSpPr>
        <p:spPr>
          <a:xfrm>
            <a:off x="433136" y="482414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A1F91CD2-A33B-47DB-857D-8B09F5249141}"/>
              </a:ext>
            </a:extLst>
          </p:cNvPr>
          <p:cNvPicPr>
            <a:picLocks noChangeAspect="1"/>
          </p:cNvPicPr>
          <p:nvPr/>
        </p:nvPicPr>
        <p:blipFill>
          <a:blip r:embed="rId4"/>
          <a:stretch>
            <a:fillRect/>
          </a:stretch>
        </p:blipFill>
        <p:spPr>
          <a:xfrm>
            <a:off x="32084" y="447737"/>
            <a:ext cx="4762913" cy="861135"/>
          </a:xfrm>
          <a:prstGeom prst="rect">
            <a:avLst/>
          </a:prstGeom>
        </p:spPr>
      </p:pic>
      <p:sp>
        <p:nvSpPr>
          <p:cNvPr id="9" name="TextBox 8">
            <a:extLst>
              <a:ext uri="{FF2B5EF4-FFF2-40B4-BE49-F238E27FC236}">
                <a16:creationId xmlns:a16="http://schemas.microsoft.com/office/drawing/2014/main" id="{7206A20B-8A27-46A8-AE8C-01E19A2D4EC0}"/>
              </a:ext>
            </a:extLst>
          </p:cNvPr>
          <p:cNvSpPr txBox="1"/>
          <p:nvPr/>
        </p:nvSpPr>
        <p:spPr>
          <a:xfrm>
            <a:off x="1365204" y="1308872"/>
            <a:ext cx="14213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b</a:t>
            </a:r>
          </a:p>
        </p:txBody>
      </p:sp>
      <p:sp>
        <p:nvSpPr>
          <p:cNvPr id="12" name="TextBox 11">
            <a:extLst>
              <a:ext uri="{FF2B5EF4-FFF2-40B4-BE49-F238E27FC236}">
                <a16:creationId xmlns:a16="http://schemas.microsoft.com/office/drawing/2014/main" id="{2296B57D-B563-4C7C-AD40-10BF5AB345E4}"/>
              </a:ext>
            </a:extLst>
          </p:cNvPr>
          <p:cNvSpPr txBox="1"/>
          <p:nvPr/>
        </p:nvSpPr>
        <p:spPr>
          <a:xfrm>
            <a:off x="481262" y="5227280"/>
            <a:ext cx="11710737" cy="584775"/>
          </a:xfrm>
          <a:prstGeom prst="rect">
            <a:avLst/>
          </a:prstGeom>
          <a:noFill/>
        </p:spPr>
        <p:txBody>
          <a:bodyPr wrap="square">
            <a:spAutoFit/>
          </a:bodyPr>
          <a:lstStyle/>
          <a:p>
            <a:pPr algn="just"/>
            <a:r>
              <a:rPr lang="en-US" sz="3200" dirty="0">
                <a:solidFill>
                  <a:srgbClr val="FF0000"/>
                </a:solidFill>
                <a:latin typeface="Calibri (Body)"/>
              </a:rPr>
              <a:t>/ˈ</a:t>
            </a:r>
            <a:r>
              <a:rPr lang="en-US" sz="3200" dirty="0" err="1">
                <a:solidFill>
                  <a:srgbClr val="FF0000"/>
                </a:solidFill>
                <a:latin typeface="Calibri (Body)"/>
              </a:rPr>
              <a:t>vaɪrəs</a:t>
            </a:r>
            <a:r>
              <a:rPr lang="en-US" sz="3200" dirty="0">
                <a:solidFill>
                  <a:srgbClr val="FF0000"/>
                </a:solidFill>
                <a:latin typeface="Calibri (Body)"/>
              </a:rPr>
              <a:t>/		    /ˈ</a:t>
            </a:r>
            <a:r>
              <a:rPr lang="en-US" sz="3200" dirty="0" err="1">
                <a:solidFill>
                  <a:srgbClr val="FF0000"/>
                </a:solidFill>
                <a:latin typeface="Calibri (Body)"/>
              </a:rPr>
              <a:t>nɝːɪʃɪŋ</a:t>
            </a:r>
            <a:r>
              <a:rPr lang="en-US" sz="3200" dirty="0">
                <a:solidFill>
                  <a:srgbClr val="FF0000"/>
                </a:solidFill>
                <a:latin typeface="Calibri (Body)"/>
              </a:rPr>
              <a:t>/		/</a:t>
            </a:r>
            <a:r>
              <a:rPr lang="en-US" sz="3200" dirty="0" err="1">
                <a:solidFill>
                  <a:srgbClr val="FF0000"/>
                </a:solidFill>
                <a:latin typeface="Calibri (Body)"/>
              </a:rPr>
              <a:t>rɪsk</a:t>
            </a:r>
            <a:r>
              <a:rPr lang="en-US" sz="3200" dirty="0">
                <a:solidFill>
                  <a:srgbClr val="FF0000"/>
                </a:solidFill>
                <a:latin typeface="Calibri (Body)"/>
              </a:rPr>
              <a:t>/  		        /</a:t>
            </a:r>
            <a:r>
              <a:rPr lang="en-US" sz="3200" dirty="0" err="1">
                <a:solidFill>
                  <a:srgbClr val="FF0000"/>
                </a:solidFill>
                <a:latin typeface="Calibri (Body)"/>
              </a:rPr>
              <a:t>əˈdɪktɪd</a:t>
            </a:r>
            <a:r>
              <a:rPr lang="en-US" sz="3200" dirty="0">
                <a:solidFill>
                  <a:srgbClr val="FF0000"/>
                </a:solidFill>
                <a:latin typeface="Calibri (Body)"/>
              </a:rPr>
              <a:t>/</a:t>
            </a:r>
          </a:p>
        </p:txBody>
      </p:sp>
      <p:sp>
        <p:nvSpPr>
          <p:cNvPr id="11" name="TextBox 10">
            <a:extLst>
              <a:ext uri="{FF2B5EF4-FFF2-40B4-BE49-F238E27FC236}">
                <a16:creationId xmlns:a16="http://schemas.microsoft.com/office/drawing/2014/main" id="{BEEBD796-C27B-4294-B618-72741E97661F}"/>
              </a:ext>
            </a:extLst>
          </p:cNvPr>
          <p:cNvSpPr txBox="1"/>
          <p:nvPr/>
        </p:nvSpPr>
        <p:spPr>
          <a:xfrm>
            <a:off x="481262" y="3987454"/>
            <a:ext cx="11710737" cy="584775"/>
          </a:xfrm>
          <a:prstGeom prst="rect">
            <a:avLst/>
          </a:prstGeom>
          <a:noFill/>
        </p:spPr>
        <p:txBody>
          <a:bodyPr wrap="square">
            <a:spAutoFit/>
          </a:bodyPr>
          <a:lstStyle/>
          <a:p>
            <a:pPr algn="just"/>
            <a:r>
              <a:rPr lang="en-US" sz="3200" dirty="0">
                <a:solidFill>
                  <a:srgbClr val="FF0000"/>
                </a:solidFill>
                <a:latin typeface="Calibri (Body)"/>
              </a:rPr>
              <a:t>/</a:t>
            </a:r>
            <a:r>
              <a:rPr lang="en-US" sz="3200" dirty="0" err="1">
                <a:solidFill>
                  <a:srgbClr val="FF0000"/>
                </a:solidFill>
                <a:latin typeface="Calibri (Body)"/>
              </a:rPr>
              <a:t>oʊˈbiːs</a:t>
            </a:r>
            <a:r>
              <a:rPr lang="en-US" sz="3200" dirty="0">
                <a:solidFill>
                  <a:srgbClr val="FF0000"/>
                </a:solidFill>
                <a:latin typeface="Calibri (Body)"/>
              </a:rPr>
              <a:t>/		/ˈdiː.</a:t>
            </a:r>
            <a:r>
              <a:rPr lang="en-US" sz="3200" dirty="0" err="1">
                <a:solidFill>
                  <a:srgbClr val="FF0000"/>
                </a:solidFill>
                <a:latin typeface="Calibri (Body)"/>
              </a:rPr>
              <a:t>tɑːks</a:t>
            </a:r>
            <a:r>
              <a:rPr lang="en-US" sz="3200" dirty="0">
                <a:solidFill>
                  <a:srgbClr val="FF0000"/>
                </a:solidFill>
                <a:latin typeface="Calibri (Body)"/>
              </a:rPr>
              <a:t>/	   	            /ˈ</a:t>
            </a:r>
            <a:r>
              <a:rPr lang="en-US" sz="3200" dirty="0" err="1">
                <a:solidFill>
                  <a:srgbClr val="FF0000"/>
                </a:solidFill>
                <a:latin typeface="Calibri (Body)"/>
              </a:rPr>
              <a:t>ækses</a:t>
            </a:r>
            <a:r>
              <a:rPr lang="en-US" sz="3200" dirty="0">
                <a:solidFill>
                  <a:srgbClr val="FF0000"/>
                </a:solidFill>
                <a:latin typeface="Calibri (Body)"/>
              </a:rPr>
              <a:t>/			    /</a:t>
            </a:r>
            <a:r>
              <a:rPr lang="en-US" sz="3200" dirty="0" err="1">
                <a:solidFill>
                  <a:srgbClr val="FF0000"/>
                </a:solidFill>
                <a:latin typeface="Calibri (Body)"/>
              </a:rPr>
              <a:t>sliːp</a:t>
            </a:r>
            <a:r>
              <a:rPr lang="en-US" sz="3200" dirty="0">
                <a:solidFill>
                  <a:srgbClr val="FF0000"/>
                </a:solidFill>
                <a:latin typeface="Calibri (Body)"/>
              </a:rPr>
              <a:t>/</a:t>
            </a:r>
          </a:p>
        </p:txBody>
      </p:sp>
    </p:spTree>
    <p:extLst>
      <p:ext uri="{BB962C8B-B14F-4D97-AF65-F5344CB8AC3E}">
        <p14:creationId xmlns:p14="http://schemas.microsoft.com/office/powerpoint/2010/main" val="1667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1446550"/>
          </a:xfrm>
          <a:prstGeom prst="rect">
            <a:avLst/>
          </a:prstGeom>
          <a:noFill/>
        </p:spPr>
        <p:txBody>
          <a:bodyPr wrap="square" rtlCol="0">
            <a:spAutoFit/>
          </a:bodyPr>
          <a:lstStyle/>
          <a:p>
            <a:pPr algn="ctr"/>
            <a:r>
              <a:rPr lang="en-US" sz="4400" dirty="0">
                <a:solidFill>
                  <a:schemeClr val="bg1"/>
                </a:solidFill>
              </a:rPr>
              <a:t>In the real world</a:t>
            </a:r>
          </a:p>
        </p:txBody>
      </p:sp>
    </p:spTree>
    <p:extLst>
      <p:ext uri="{BB962C8B-B14F-4D97-AF65-F5344CB8AC3E}">
        <p14:creationId xmlns:p14="http://schemas.microsoft.com/office/powerpoint/2010/main" val="322483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124135-1CA5-458C-979C-D2CB0543C6F5}"/>
              </a:ext>
            </a:extLst>
          </p:cNvPr>
          <p:cNvPicPr>
            <a:picLocks noChangeAspect="1"/>
          </p:cNvPicPr>
          <p:nvPr/>
        </p:nvPicPr>
        <p:blipFill>
          <a:blip r:embed="rId2"/>
          <a:stretch>
            <a:fillRect/>
          </a:stretch>
        </p:blipFill>
        <p:spPr>
          <a:xfrm>
            <a:off x="0" y="1468696"/>
            <a:ext cx="12192000" cy="3863458"/>
          </a:xfrm>
          <a:prstGeom prst="rect">
            <a:avLst/>
          </a:prstGeom>
        </p:spPr>
      </p:pic>
      <p:sp>
        <p:nvSpPr>
          <p:cNvPr id="10" name="Oval 9">
            <a:extLst>
              <a:ext uri="{FF2B5EF4-FFF2-40B4-BE49-F238E27FC236}">
                <a16:creationId xmlns:a16="http://schemas.microsoft.com/office/drawing/2014/main" id="{86AD4FF9-72F2-C28F-20FD-3DA5DE2407B1}"/>
              </a:ext>
            </a:extLst>
          </p:cNvPr>
          <p:cNvSpPr/>
          <p:nvPr/>
        </p:nvSpPr>
        <p:spPr>
          <a:xfrm>
            <a:off x="7069293" y="2143551"/>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09452F17-A960-A83D-5921-94B96C675BB4}"/>
              </a:ext>
            </a:extLst>
          </p:cNvPr>
          <p:cNvSpPr/>
          <p:nvPr/>
        </p:nvSpPr>
        <p:spPr>
          <a:xfrm>
            <a:off x="7085334" y="4885717"/>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CC98EDF9-CB98-30A9-E614-B3A9CD7BB0E2}"/>
              </a:ext>
            </a:extLst>
          </p:cNvPr>
          <p:cNvSpPr/>
          <p:nvPr/>
        </p:nvSpPr>
        <p:spPr>
          <a:xfrm>
            <a:off x="4009118" y="462198"/>
            <a:ext cx="8182882"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b="0" i="0" dirty="0">
                <a:solidFill>
                  <a:srgbClr val="0070C0"/>
                </a:solidFill>
                <a:effectLst/>
              </a:rPr>
              <a:t>Look at the signs. Choose the best answers.</a:t>
            </a:r>
            <a:endParaRPr lang="en-US" sz="3200" dirty="0">
              <a:solidFill>
                <a:srgbClr val="0070C0"/>
              </a:solidFill>
            </a:endParaRPr>
          </a:p>
        </p:txBody>
      </p:sp>
      <p:pic>
        <p:nvPicPr>
          <p:cNvPr id="4" name="Picture 3">
            <a:extLst>
              <a:ext uri="{FF2B5EF4-FFF2-40B4-BE49-F238E27FC236}">
                <a16:creationId xmlns:a16="http://schemas.microsoft.com/office/drawing/2014/main" id="{9A54BDC9-EAFD-4E16-942F-9445F39AA6DB}"/>
              </a:ext>
            </a:extLst>
          </p:cNvPr>
          <p:cNvPicPr>
            <a:picLocks noChangeAspect="1"/>
          </p:cNvPicPr>
          <p:nvPr/>
        </p:nvPicPr>
        <p:blipFill>
          <a:blip r:embed="rId3"/>
          <a:stretch>
            <a:fillRect/>
          </a:stretch>
        </p:blipFill>
        <p:spPr>
          <a:xfrm>
            <a:off x="141968" y="497981"/>
            <a:ext cx="3596952" cy="624894"/>
          </a:xfrm>
          <a:prstGeom prst="rect">
            <a:avLst/>
          </a:prstGeom>
        </p:spPr>
      </p:pic>
      <p:cxnSp>
        <p:nvCxnSpPr>
          <p:cNvPr id="13" name="Straight Connector 12">
            <a:extLst>
              <a:ext uri="{FF2B5EF4-FFF2-40B4-BE49-F238E27FC236}">
                <a16:creationId xmlns:a16="http://schemas.microsoft.com/office/drawing/2014/main" id="{0617C30B-D65F-4AAB-A825-5710CA48FC85}"/>
              </a:ext>
            </a:extLst>
          </p:cNvPr>
          <p:cNvCxnSpPr/>
          <p:nvPr/>
        </p:nvCxnSpPr>
        <p:spPr>
          <a:xfrm>
            <a:off x="3295650" y="2781300"/>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A264F8-2BED-42F8-8068-8DCA4D1929CA}"/>
              </a:ext>
            </a:extLst>
          </p:cNvPr>
          <p:cNvCxnSpPr/>
          <p:nvPr/>
        </p:nvCxnSpPr>
        <p:spPr>
          <a:xfrm>
            <a:off x="3467100" y="4676775"/>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ED419-3865-9F85-F13E-2A3FF0751E9B}"/>
              </a:ext>
            </a:extLst>
          </p:cNvPr>
          <p:cNvSpPr/>
          <p:nvPr/>
        </p:nvSpPr>
        <p:spPr>
          <a:xfrm>
            <a:off x="3510549" y="462198"/>
            <a:ext cx="8544291"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Choose the correct answer (A, B, C, or D). </a:t>
            </a:r>
          </a:p>
        </p:txBody>
      </p:sp>
      <p:pic>
        <p:nvPicPr>
          <p:cNvPr id="5" name="Picture 4">
            <a:extLst>
              <a:ext uri="{FF2B5EF4-FFF2-40B4-BE49-F238E27FC236}">
                <a16:creationId xmlns:a16="http://schemas.microsoft.com/office/drawing/2014/main" id="{CCB3CA3A-FC04-432B-A143-F4C71CB5574D}"/>
              </a:ext>
            </a:extLst>
          </p:cNvPr>
          <p:cNvPicPr>
            <a:picLocks noChangeAspect="1"/>
          </p:cNvPicPr>
          <p:nvPr/>
        </p:nvPicPr>
        <p:blipFill>
          <a:blip r:embed="rId2"/>
          <a:stretch>
            <a:fillRect/>
          </a:stretch>
        </p:blipFill>
        <p:spPr>
          <a:xfrm>
            <a:off x="137160" y="462199"/>
            <a:ext cx="3373389" cy="623652"/>
          </a:xfrm>
          <a:prstGeom prst="rect">
            <a:avLst/>
          </a:prstGeom>
        </p:spPr>
      </p:pic>
      <p:pic>
        <p:nvPicPr>
          <p:cNvPr id="7" name="Picture 6">
            <a:extLst>
              <a:ext uri="{FF2B5EF4-FFF2-40B4-BE49-F238E27FC236}">
                <a16:creationId xmlns:a16="http://schemas.microsoft.com/office/drawing/2014/main" id="{0BF14EE4-822F-413A-AFE2-3C2B91D7185A}"/>
              </a:ext>
            </a:extLst>
          </p:cNvPr>
          <p:cNvPicPr>
            <a:picLocks noChangeAspect="1"/>
          </p:cNvPicPr>
          <p:nvPr/>
        </p:nvPicPr>
        <p:blipFill>
          <a:blip r:embed="rId3"/>
          <a:stretch>
            <a:fillRect/>
          </a:stretch>
        </p:blipFill>
        <p:spPr>
          <a:xfrm>
            <a:off x="0" y="1505628"/>
            <a:ext cx="12192000" cy="1313093"/>
          </a:xfrm>
          <a:prstGeom prst="rect">
            <a:avLst/>
          </a:prstGeom>
        </p:spPr>
      </p:pic>
      <p:pic>
        <p:nvPicPr>
          <p:cNvPr id="9" name="Picture 8">
            <a:extLst>
              <a:ext uri="{FF2B5EF4-FFF2-40B4-BE49-F238E27FC236}">
                <a16:creationId xmlns:a16="http://schemas.microsoft.com/office/drawing/2014/main" id="{63CAB425-C079-4CFB-9D63-D976E5D1725C}"/>
              </a:ext>
            </a:extLst>
          </p:cNvPr>
          <p:cNvPicPr>
            <a:picLocks noChangeAspect="1"/>
          </p:cNvPicPr>
          <p:nvPr/>
        </p:nvPicPr>
        <p:blipFill>
          <a:blip r:embed="rId4"/>
          <a:stretch>
            <a:fillRect/>
          </a:stretch>
        </p:blipFill>
        <p:spPr>
          <a:xfrm>
            <a:off x="0" y="3920971"/>
            <a:ext cx="12192000" cy="1283007"/>
          </a:xfrm>
          <a:prstGeom prst="rect">
            <a:avLst/>
          </a:prstGeom>
        </p:spPr>
      </p:pic>
      <p:sp>
        <p:nvSpPr>
          <p:cNvPr id="10" name="Oval 9">
            <a:extLst>
              <a:ext uri="{FF2B5EF4-FFF2-40B4-BE49-F238E27FC236}">
                <a16:creationId xmlns:a16="http://schemas.microsoft.com/office/drawing/2014/main" id="{AF026BC9-4D5A-4B55-BC39-E73A24B399E1}"/>
              </a:ext>
            </a:extLst>
          </p:cNvPr>
          <p:cNvSpPr/>
          <p:nvPr/>
        </p:nvSpPr>
        <p:spPr>
          <a:xfrm>
            <a:off x="239868" y="2359250"/>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1" name="Straight Connector 10">
            <a:extLst>
              <a:ext uri="{FF2B5EF4-FFF2-40B4-BE49-F238E27FC236}">
                <a16:creationId xmlns:a16="http://schemas.microsoft.com/office/drawing/2014/main" id="{5C2C2448-4438-4AF1-B94A-078433D7C257}"/>
              </a:ext>
            </a:extLst>
          </p:cNvPr>
          <p:cNvCxnSpPr/>
          <p:nvPr/>
        </p:nvCxnSpPr>
        <p:spPr>
          <a:xfrm>
            <a:off x="3733800" y="1876425"/>
            <a:ext cx="2914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C91FEF3-62F6-45B1-8601-B11C535A106F}"/>
              </a:ext>
            </a:extLst>
          </p:cNvPr>
          <p:cNvSpPr/>
          <p:nvPr/>
        </p:nvSpPr>
        <p:spPr>
          <a:xfrm>
            <a:off x="239868" y="4790398"/>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 name="Straight Connector 12">
            <a:extLst>
              <a:ext uri="{FF2B5EF4-FFF2-40B4-BE49-F238E27FC236}">
                <a16:creationId xmlns:a16="http://schemas.microsoft.com/office/drawing/2014/main" id="{3602EA45-D460-42BC-9C53-C5EA123DE86D}"/>
              </a:ext>
            </a:extLst>
          </p:cNvPr>
          <p:cNvCxnSpPr>
            <a:cxnSpLocks/>
          </p:cNvCxnSpPr>
          <p:nvPr/>
        </p:nvCxnSpPr>
        <p:spPr>
          <a:xfrm>
            <a:off x="1679874" y="4314826"/>
            <a:ext cx="54829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D3FB5A-4B64-48B1-9487-A1DBABF4EDCB}"/>
              </a:ext>
            </a:extLst>
          </p:cNvPr>
          <p:cNvCxnSpPr>
            <a:cxnSpLocks/>
          </p:cNvCxnSpPr>
          <p:nvPr/>
        </p:nvCxnSpPr>
        <p:spPr>
          <a:xfrm>
            <a:off x="7581900" y="4743451"/>
            <a:ext cx="3743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4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D6770-AF19-4513-B88A-B9A2ECC9F693}"/>
              </a:ext>
            </a:extLst>
          </p:cNvPr>
          <p:cNvPicPr>
            <a:picLocks noChangeAspect="1"/>
          </p:cNvPicPr>
          <p:nvPr/>
        </p:nvPicPr>
        <p:blipFill>
          <a:blip r:embed="rId2"/>
          <a:stretch>
            <a:fillRect/>
          </a:stretch>
        </p:blipFill>
        <p:spPr>
          <a:xfrm>
            <a:off x="0" y="3871987"/>
            <a:ext cx="12192000" cy="1502922"/>
          </a:xfrm>
          <a:prstGeom prst="rect">
            <a:avLst/>
          </a:prstGeom>
        </p:spPr>
      </p:pic>
      <p:pic>
        <p:nvPicPr>
          <p:cNvPr id="4" name="Picture 3">
            <a:extLst>
              <a:ext uri="{FF2B5EF4-FFF2-40B4-BE49-F238E27FC236}">
                <a16:creationId xmlns:a16="http://schemas.microsoft.com/office/drawing/2014/main" id="{348A23BE-45C9-4224-8E2C-B470B5B60051}"/>
              </a:ext>
            </a:extLst>
          </p:cNvPr>
          <p:cNvPicPr>
            <a:picLocks noChangeAspect="1"/>
          </p:cNvPicPr>
          <p:nvPr/>
        </p:nvPicPr>
        <p:blipFill>
          <a:blip r:embed="rId3"/>
          <a:stretch>
            <a:fillRect/>
          </a:stretch>
        </p:blipFill>
        <p:spPr>
          <a:xfrm>
            <a:off x="0" y="1483091"/>
            <a:ext cx="12192000" cy="1262916"/>
          </a:xfrm>
          <a:prstGeom prst="rect">
            <a:avLst/>
          </a:prstGeom>
        </p:spPr>
      </p:pic>
      <p:sp>
        <p:nvSpPr>
          <p:cNvPr id="2" name="Rectangle 1">
            <a:extLst>
              <a:ext uri="{FF2B5EF4-FFF2-40B4-BE49-F238E27FC236}">
                <a16:creationId xmlns:a16="http://schemas.microsoft.com/office/drawing/2014/main" id="{D3BED419-3865-9F85-F13E-2A3FF0751E9B}"/>
              </a:ext>
            </a:extLst>
          </p:cNvPr>
          <p:cNvSpPr/>
          <p:nvPr/>
        </p:nvSpPr>
        <p:spPr>
          <a:xfrm>
            <a:off x="3510549" y="462198"/>
            <a:ext cx="8544291"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Choose the correct answer (A, B, C, or D). </a:t>
            </a:r>
          </a:p>
        </p:txBody>
      </p:sp>
      <p:pic>
        <p:nvPicPr>
          <p:cNvPr id="5" name="Picture 4">
            <a:extLst>
              <a:ext uri="{FF2B5EF4-FFF2-40B4-BE49-F238E27FC236}">
                <a16:creationId xmlns:a16="http://schemas.microsoft.com/office/drawing/2014/main" id="{CCB3CA3A-FC04-432B-A143-F4C71CB5574D}"/>
              </a:ext>
            </a:extLst>
          </p:cNvPr>
          <p:cNvPicPr>
            <a:picLocks noChangeAspect="1"/>
          </p:cNvPicPr>
          <p:nvPr/>
        </p:nvPicPr>
        <p:blipFill>
          <a:blip r:embed="rId4"/>
          <a:stretch>
            <a:fillRect/>
          </a:stretch>
        </p:blipFill>
        <p:spPr>
          <a:xfrm>
            <a:off x="137160" y="462199"/>
            <a:ext cx="3373389" cy="623652"/>
          </a:xfrm>
          <a:prstGeom prst="rect">
            <a:avLst/>
          </a:prstGeom>
        </p:spPr>
      </p:pic>
      <p:sp>
        <p:nvSpPr>
          <p:cNvPr id="10" name="Oval 9">
            <a:extLst>
              <a:ext uri="{FF2B5EF4-FFF2-40B4-BE49-F238E27FC236}">
                <a16:creationId xmlns:a16="http://schemas.microsoft.com/office/drawing/2014/main" id="{AF026BC9-4D5A-4B55-BC39-E73A24B399E1}"/>
              </a:ext>
            </a:extLst>
          </p:cNvPr>
          <p:cNvSpPr/>
          <p:nvPr/>
        </p:nvSpPr>
        <p:spPr>
          <a:xfrm>
            <a:off x="10843200" y="2330675"/>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2C91FEF3-62F6-45B1-8601-B11C535A106F}"/>
              </a:ext>
            </a:extLst>
          </p:cNvPr>
          <p:cNvSpPr/>
          <p:nvPr/>
        </p:nvSpPr>
        <p:spPr>
          <a:xfrm>
            <a:off x="3564093" y="4625042"/>
            <a:ext cx="520125" cy="5070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3813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Speaking</a:t>
            </a:r>
          </a:p>
        </p:txBody>
      </p:sp>
    </p:spTree>
    <p:extLst>
      <p:ext uri="{BB962C8B-B14F-4D97-AF65-F5344CB8AC3E}">
        <p14:creationId xmlns:p14="http://schemas.microsoft.com/office/powerpoint/2010/main" val="294439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811682" y="2272715"/>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a:t>
            </a:r>
            <a:endParaRPr lang="en-US" b="1" dirty="0"/>
          </a:p>
        </p:txBody>
      </p:sp>
      <p:sp>
        <p:nvSpPr>
          <p:cNvPr id="13" name="Rounded Rectangle 12"/>
          <p:cNvSpPr/>
          <p:nvPr/>
        </p:nvSpPr>
        <p:spPr>
          <a:xfrm>
            <a:off x="4811682" y="3966351"/>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4" name="Rounded Rectangle 13"/>
          <p:cNvSpPr/>
          <p:nvPr/>
        </p:nvSpPr>
        <p:spPr>
          <a:xfrm>
            <a:off x="4811682" y="5659989"/>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11682" y="311953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3" name="Rounded Rectangle 12">
            <a:extLst>
              <a:ext uri="{FF2B5EF4-FFF2-40B4-BE49-F238E27FC236}">
                <a16:creationId xmlns:a16="http://schemas.microsoft.com/office/drawing/2014/main" id="{C59ED898-94FD-B81C-466B-E5B006732405}"/>
              </a:ext>
            </a:extLst>
          </p:cNvPr>
          <p:cNvSpPr/>
          <p:nvPr/>
        </p:nvSpPr>
        <p:spPr>
          <a:xfrm>
            <a:off x="4811682" y="4813169"/>
            <a:ext cx="3256378" cy="662474"/>
          </a:xfrm>
          <a:prstGeom prst="round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FA5A3-BC43-4433-9982-E190D5997E3C}"/>
              </a:ext>
            </a:extLst>
          </p:cNvPr>
          <p:cNvPicPr>
            <a:picLocks noChangeAspect="1"/>
          </p:cNvPicPr>
          <p:nvPr/>
        </p:nvPicPr>
        <p:blipFill>
          <a:blip r:embed="rId2"/>
          <a:stretch>
            <a:fillRect/>
          </a:stretch>
        </p:blipFill>
        <p:spPr>
          <a:xfrm>
            <a:off x="209437" y="449553"/>
            <a:ext cx="2591025" cy="624894"/>
          </a:xfrm>
          <a:prstGeom prst="rect">
            <a:avLst/>
          </a:prstGeom>
        </p:spPr>
      </p:pic>
      <p:sp>
        <p:nvSpPr>
          <p:cNvPr id="10" name="Rectangle 9">
            <a:extLst>
              <a:ext uri="{FF2B5EF4-FFF2-40B4-BE49-F238E27FC236}">
                <a16:creationId xmlns:a16="http://schemas.microsoft.com/office/drawing/2014/main" id="{E0650CA7-0254-4ED1-9B44-074FF88BE36D}"/>
              </a:ext>
            </a:extLst>
          </p:cNvPr>
          <p:cNvSpPr/>
          <p:nvPr/>
        </p:nvSpPr>
        <p:spPr>
          <a:xfrm>
            <a:off x="2919999" y="489672"/>
            <a:ext cx="8544291" cy="206210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In pairs: Discuss and choose five pieces of health advice that you think all teenagers should follow. Share your ideas with another pair. Discuss whether any of the pieces of advice are myths. </a:t>
            </a:r>
          </a:p>
        </p:txBody>
      </p:sp>
      <p:sp>
        <p:nvSpPr>
          <p:cNvPr id="11" name="TextBox 10">
            <a:extLst>
              <a:ext uri="{FF2B5EF4-FFF2-40B4-BE49-F238E27FC236}">
                <a16:creationId xmlns:a16="http://schemas.microsoft.com/office/drawing/2014/main" id="{742FA5E9-FF20-498D-A3B3-13551A8853D3}"/>
              </a:ext>
            </a:extLst>
          </p:cNvPr>
          <p:cNvSpPr txBox="1"/>
          <p:nvPr/>
        </p:nvSpPr>
        <p:spPr>
          <a:xfrm>
            <a:off x="395537" y="2625379"/>
            <a:ext cx="11710737" cy="3046988"/>
          </a:xfrm>
          <a:prstGeom prst="rect">
            <a:avLst/>
          </a:prstGeom>
          <a:noFill/>
        </p:spPr>
        <p:txBody>
          <a:bodyPr wrap="square">
            <a:spAutoFit/>
          </a:bodyPr>
          <a:lstStyle/>
          <a:p>
            <a:pPr algn="just"/>
            <a:r>
              <a:rPr lang="en-US" sz="3200" i="1" dirty="0">
                <a:solidFill>
                  <a:srgbClr val="FF0000"/>
                </a:solidFill>
                <a:latin typeface="Calibri (Body)"/>
              </a:rPr>
              <a:t>Suggested answers:</a:t>
            </a:r>
          </a:p>
          <a:p>
            <a:pPr marL="514350" indent="-514350" algn="just">
              <a:buAutoNum type="arabicPeriod"/>
            </a:pPr>
            <a:r>
              <a:rPr lang="en-US" sz="3200" dirty="0">
                <a:highlight>
                  <a:srgbClr val="FFFFFF"/>
                </a:highlight>
                <a:latin typeface="Calibri (Body)"/>
              </a:rPr>
              <a:t>Maintain 60 </a:t>
            </a:r>
            <a:r>
              <a:rPr lang="en-US" sz="3200">
                <a:highlight>
                  <a:srgbClr val="FFFFFF"/>
                </a:highlight>
                <a:latin typeface="Calibri (Body)"/>
              </a:rPr>
              <a:t>minutes of </a:t>
            </a:r>
            <a:r>
              <a:rPr lang="en-US" sz="3200" dirty="0">
                <a:highlight>
                  <a:srgbClr val="FFFFFF"/>
                </a:highlight>
                <a:latin typeface="Calibri (Body)"/>
              </a:rPr>
              <a:t>exercise a day</a:t>
            </a:r>
          </a:p>
          <a:p>
            <a:pPr marL="514350" indent="-514350" algn="just">
              <a:buAutoNum type="arabicPeriod"/>
            </a:pPr>
            <a:r>
              <a:rPr lang="en-US" sz="3200" dirty="0">
                <a:highlight>
                  <a:srgbClr val="FFFFFF"/>
                </a:highlight>
                <a:latin typeface="Calibri (Body)"/>
              </a:rPr>
              <a:t>Get enough sleep</a:t>
            </a:r>
          </a:p>
          <a:p>
            <a:pPr marL="514350" indent="-514350" algn="just">
              <a:buAutoNum type="arabicPeriod"/>
            </a:pPr>
            <a:r>
              <a:rPr lang="en-US" sz="3200" dirty="0">
                <a:highlight>
                  <a:srgbClr val="FFFFFF"/>
                </a:highlight>
                <a:latin typeface="Calibri (Body)"/>
              </a:rPr>
              <a:t>Reduce fast food and junk food</a:t>
            </a:r>
          </a:p>
          <a:p>
            <a:pPr marL="514350" indent="-514350" algn="just">
              <a:buAutoNum type="arabicPeriod"/>
            </a:pPr>
            <a:r>
              <a:rPr lang="en-US" sz="3200" dirty="0">
                <a:highlight>
                  <a:srgbClr val="FFFFFF"/>
                </a:highlight>
                <a:latin typeface="Calibri (Body)"/>
              </a:rPr>
              <a:t>Get enough water a day</a:t>
            </a:r>
          </a:p>
          <a:p>
            <a:pPr marL="514350" indent="-514350" algn="just">
              <a:buAutoNum type="arabicPeriod"/>
            </a:pPr>
            <a:r>
              <a:rPr lang="en-US" sz="3200" dirty="0">
                <a:highlight>
                  <a:srgbClr val="FFFFFF"/>
                </a:highlight>
                <a:latin typeface="Calibri (Body)"/>
              </a:rPr>
              <a:t>Manage screen time (less than 2 hours a day)</a:t>
            </a:r>
          </a:p>
        </p:txBody>
      </p:sp>
    </p:spTree>
    <p:extLst>
      <p:ext uri="{BB962C8B-B14F-4D97-AF65-F5344CB8AC3E}">
        <p14:creationId xmlns:p14="http://schemas.microsoft.com/office/powerpoint/2010/main" val="39518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WRITING</a:t>
            </a:r>
          </a:p>
        </p:txBody>
      </p:sp>
      <p:sp>
        <p:nvSpPr>
          <p:cNvPr id="4" name="Speech Bubble: Rectangle with Corners Rounded 3">
            <a:extLst>
              <a:ext uri="{FF2B5EF4-FFF2-40B4-BE49-F238E27FC236}">
                <a16:creationId xmlns:a16="http://schemas.microsoft.com/office/drawing/2014/main" id="{B21050FE-5A5E-4FB6-BE3A-C0ECBBEC14AB}"/>
              </a:ext>
            </a:extLst>
          </p:cNvPr>
          <p:cNvSpPr/>
          <p:nvPr/>
        </p:nvSpPr>
        <p:spPr>
          <a:xfrm>
            <a:off x="2110513" y="1010161"/>
            <a:ext cx="9477376" cy="1728531"/>
          </a:xfrm>
          <a:prstGeom prst="wedgeRoundRectCallout">
            <a:avLst>
              <a:gd name="adj1" fmla="val -43458"/>
              <a:gd name="adj2" fmla="val 72927"/>
              <a:gd name="adj3" fmla="val 16667"/>
            </a:avLst>
          </a:prstGeom>
          <a:solidFill>
            <a:srgbClr val="FED49A"/>
          </a:solidFill>
          <a:ln>
            <a:solidFill>
              <a:srgbClr val="FED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Though doctors suggest teens maintain 60 minutes of exercise a day, most teens are lazy to follow it.</a:t>
            </a:r>
          </a:p>
        </p:txBody>
      </p:sp>
      <p:pic>
        <p:nvPicPr>
          <p:cNvPr id="5" name="Picture 4" descr="Young boy explaining">
            <a:extLst>
              <a:ext uri="{FF2B5EF4-FFF2-40B4-BE49-F238E27FC236}">
                <a16:creationId xmlns:a16="http://schemas.microsoft.com/office/drawing/2014/main" id="{22ECE081-8483-4E9C-B452-FD6E1293E0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62" b="48436"/>
          <a:stretch/>
        </p:blipFill>
        <p:spPr>
          <a:xfrm>
            <a:off x="297559" y="1874427"/>
            <a:ext cx="3392125" cy="4420957"/>
          </a:xfrm>
          <a:prstGeom prst="rect">
            <a:avLst/>
          </a:prstGeom>
        </p:spPr>
      </p:pic>
      <p:pic>
        <p:nvPicPr>
          <p:cNvPr id="7" name="Picture 6" descr="Young school girl explaining">
            <a:extLst>
              <a:ext uri="{FF2B5EF4-FFF2-40B4-BE49-F238E27FC236}">
                <a16:creationId xmlns:a16="http://schemas.microsoft.com/office/drawing/2014/main" id="{D2B186BE-100A-478E-B531-3939FF73C8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0331577" y="3452450"/>
            <a:ext cx="1720426" cy="2819936"/>
          </a:xfrm>
          <a:prstGeom prst="rect">
            <a:avLst/>
          </a:prstGeom>
        </p:spPr>
      </p:pic>
      <p:sp>
        <p:nvSpPr>
          <p:cNvPr id="8" name="Speech Bubble: Rectangle with Corners Rounded 7">
            <a:extLst>
              <a:ext uri="{FF2B5EF4-FFF2-40B4-BE49-F238E27FC236}">
                <a16:creationId xmlns:a16="http://schemas.microsoft.com/office/drawing/2014/main" id="{3B4C46E3-4BF6-4F69-B47E-823060DE8EAE}"/>
              </a:ext>
            </a:extLst>
          </p:cNvPr>
          <p:cNvSpPr/>
          <p:nvPr/>
        </p:nvSpPr>
        <p:spPr>
          <a:xfrm>
            <a:off x="3209925" y="3327108"/>
            <a:ext cx="7278552" cy="1463967"/>
          </a:xfrm>
          <a:prstGeom prst="wedgeRoundRectCallout">
            <a:avLst>
              <a:gd name="adj1" fmla="val 54164"/>
              <a:gd name="adj2" fmla="val 7374"/>
              <a:gd name="adj3" fmla="val 16667"/>
            </a:avLst>
          </a:prstGeom>
          <a:solidFill>
            <a:srgbClr val="FEE5C0"/>
          </a:solidFill>
          <a:ln>
            <a:solidFill>
              <a:srgbClr val="FEE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Yeah, I agree. I think school should start later and give students less homework. </a:t>
            </a:r>
          </a:p>
        </p:txBody>
      </p:sp>
    </p:spTree>
    <p:extLst>
      <p:ext uri="{BB962C8B-B14F-4D97-AF65-F5344CB8AC3E}">
        <p14:creationId xmlns:p14="http://schemas.microsoft.com/office/powerpoint/2010/main" val="286939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Writing</a:t>
            </a:r>
          </a:p>
        </p:txBody>
      </p:sp>
    </p:spTree>
    <p:extLst>
      <p:ext uri="{BB962C8B-B14F-4D97-AF65-F5344CB8AC3E}">
        <p14:creationId xmlns:p14="http://schemas.microsoft.com/office/powerpoint/2010/main" val="3853592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79612-82C2-3FF2-6F29-2A72375D201B}"/>
              </a:ext>
            </a:extLst>
          </p:cNvPr>
          <p:cNvSpPr/>
          <p:nvPr/>
        </p:nvSpPr>
        <p:spPr>
          <a:xfrm>
            <a:off x="2857500" y="462198"/>
            <a:ext cx="9197340"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solidFill>
                  <a:srgbClr val="0070C0"/>
                </a:solidFill>
              </a:rPr>
              <a:t>Write about ways to stay healthy and which ones you do. Write 100 to 120 words. </a:t>
            </a:r>
          </a:p>
        </p:txBody>
      </p:sp>
      <p:pic>
        <p:nvPicPr>
          <p:cNvPr id="9" name="Picture 8">
            <a:extLst>
              <a:ext uri="{FF2B5EF4-FFF2-40B4-BE49-F238E27FC236}">
                <a16:creationId xmlns:a16="http://schemas.microsoft.com/office/drawing/2014/main" id="{02CD1FB2-FC20-4B69-A012-45FD059CDE1B}"/>
              </a:ext>
            </a:extLst>
          </p:cNvPr>
          <p:cNvPicPr>
            <a:picLocks noChangeAspect="1"/>
          </p:cNvPicPr>
          <p:nvPr/>
        </p:nvPicPr>
        <p:blipFill>
          <a:blip r:embed="rId2"/>
          <a:stretch>
            <a:fillRect/>
          </a:stretch>
        </p:blipFill>
        <p:spPr>
          <a:xfrm>
            <a:off x="211345" y="492601"/>
            <a:ext cx="2530059" cy="609653"/>
          </a:xfrm>
          <a:prstGeom prst="rect">
            <a:avLst/>
          </a:prstGeom>
        </p:spPr>
      </p:pic>
      <p:pic>
        <p:nvPicPr>
          <p:cNvPr id="10" name="Picture 9">
            <a:extLst>
              <a:ext uri="{FF2B5EF4-FFF2-40B4-BE49-F238E27FC236}">
                <a16:creationId xmlns:a16="http://schemas.microsoft.com/office/drawing/2014/main" id="{9F930D77-CDC4-486D-9667-E9E23C0A9864}"/>
              </a:ext>
            </a:extLst>
          </p:cNvPr>
          <p:cNvPicPr>
            <a:picLocks noChangeAspect="1"/>
          </p:cNvPicPr>
          <p:nvPr/>
        </p:nvPicPr>
        <p:blipFill>
          <a:blip r:embed="rId3"/>
          <a:stretch>
            <a:fillRect/>
          </a:stretch>
        </p:blipFill>
        <p:spPr>
          <a:xfrm>
            <a:off x="0" y="1712673"/>
            <a:ext cx="12192000" cy="4480403"/>
          </a:xfrm>
          <a:prstGeom prst="rect">
            <a:avLst/>
          </a:prstGeom>
        </p:spPr>
      </p:pic>
    </p:spTree>
    <p:extLst>
      <p:ext uri="{BB962C8B-B14F-4D97-AF65-F5344CB8AC3E}">
        <p14:creationId xmlns:p14="http://schemas.microsoft.com/office/powerpoint/2010/main" val="131272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6230F-872C-4DB2-9803-D405DF78E4AD}"/>
              </a:ext>
            </a:extLst>
          </p:cNvPr>
          <p:cNvSpPr txBox="1"/>
          <p:nvPr/>
        </p:nvSpPr>
        <p:spPr>
          <a:xfrm>
            <a:off x="263445" y="370183"/>
            <a:ext cx="11665110" cy="3709349"/>
          </a:xfrm>
          <a:prstGeom prst="rect">
            <a:avLst/>
          </a:prstGeom>
          <a:noFill/>
        </p:spPr>
        <p:txBody>
          <a:bodyPr wrap="square">
            <a:spAutoFit/>
          </a:bodyPr>
          <a:lstStyle/>
          <a:p>
            <a:pPr>
              <a:lnSpc>
                <a:spcPct val="150000"/>
              </a:lnSpc>
            </a:pPr>
            <a:r>
              <a:rPr lang="en-US" sz="3200" b="1" i="1" dirty="0">
                <a:solidFill>
                  <a:srgbClr val="FF0000"/>
                </a:solidFill>
              </a:rPr>
              <a:t>Suggested answer:</a:t>
            </a:r>
          </a:p>
          <a:p>
            <a:pPr>
              <a:lnSpc>
                <a:spcPct val="150000"/>
              </a:lnSpc>
            </a:pPr>
            <a:r>
              <a:rPr lang="en-US" sz="3200" b="1" dirty="0">
                <a:solidFill>
                  <a:srgbClr val="242021"/>
                </a:solidFill>
              </a:rPr>
              <a:t>1. Maintain 60 minutes exercise a day</a:t>
            </a:r>
            <a:br>
              <a:rPr lang="en-US" sz="3200" dirty="0">
                <a:solidFill>
                  <a:srgbClr val="242021"/>
                </a:solidFill>
              </a:rPr>
            </a:br>
            <a:r>
              <a:rPr lang="en-US" sz="3200" dirty="0">
                <a:solidFill>
                  <a:srgbClr val="242021"/>
                </a:solidFill>
              </a:rPr>
              <a:t>Many people are lazy to work out ever day. They spend too much time on sitting. It's important for more people to understand how exercises help us in good health and stay in shape.</a:t>
            </a:r>
          </a:p>
        </p:txBody>
      </p:sp>
    </p:spTree>
    <p:extLst>
      <p:ext uri="{BB962C8B-B14F-4D97-AF65-F5344CB8AC3E}">
        <p14:creationId xmlns:p14="http://schemas.microsoft.com/office/powerpoint/2010/main" val="344488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6230F-872C-4DB2-9803-D405DF78E4AD}"/>
              </a:ext>
            </a:extLst>
          </p:cNvPr>
          <p:cNvSpPr txBox="1"/>
          <p:nvPr/>
        </p:nvSpPr>
        <p:spPr>
          <a:xfrm>
            <a:off x="263445" y="370183"/>
            <a:ext cx="11665110" cy="5925340"/>
          </a:xfrm>
          <a:prstGeom prst="rect">
            <a:avLst/>
          </a:prstGeom>
          <a:noFill/>
        </p:spPr>
        <p:txBody>
          <a:bodyPr wrap="square">
            <a:spAutoFit/>
          </a:bodyPr>
          <a:lstStyle/>
          <a:p>
            <a:pPr>
              <a:lnSpc>
                <a:spcPct val="150000"/>
              </a:lnSpc>
            </a:pPr>
            <a:r>
              <a:rPr lang="en-US" sz="3200" b="1" dirty="0">
                <a:solidFill>
                  <a:srgbClr val="242021"/>
                </a:solidFill>
              </a:rPr>
              <a:t>2. Check health regularly</a:t>
            </a:r>
            <a:br>
              <a:rPr lang="en-US" sz="3200" dirty="0">
                <a:solidFill>
                  <a:srgbClr val="242021"/>
                </a:solidFill>
              </a:rPr>
            </a:br>
            <a:r>
              <a:rPr lang="en-US" sz="3200" dirty="0">
                <a:solidFill>
                  <a:srgbClr val="242021"/>
                </a:solidFill>
              </a:rPr>
              <a:t>Even if you feel OK, you should check your health often. Only some people do this now. Technology makes it easier to check for health problems. </a:t>
            </a:r>
          </a:p>
          <a:p>
            <a:pPr>
              <a:lnSpc>
                <a:spcPct val="150000"/>
              </a:lnSpc>
            </a:pPr>
            <a:r>
              <a:rPr lang="en-US" sz="3200" b="1" dirty="0">
                <a:solidFill>
                  <a:srgbClr val="242021"/>
                </a:solidFill>
              </a:rPr>
              <a:t>3. Get enough water a day</a:t>
            </a:r>
            <a:br>
              <a:rPr lang="en-US" sz="3200" dirty="0">
                <a:solidFill>
                  <a:srgbClr val="242021"/>
                </a:solidFill>
              </a:rPr>
            </a:br>
            <a:r>
              <a:rPr lang="en-US" sz="3200" dirty="0">
                <a:solidFill>
                  <a:srgbClr val="242021"/>
                </a:solidFill>
              </a:rPr>
              <a:t>Water makes up about 50% to 70% of your body weight. It’s commonly recommended that you drink eight 8-ounce (237-mL) glasses of water per day.</a:t>
            </a:r>
          </a:p>
        </p:txBody>
      </p:sp>
    </p:spTree>
    <p:extLst>
      <p:ext uri="{BB962C8B-B14F-4D97-AF65-F5344CB8AC3E}">
        <p14:creationId xmlns:p14="http://schemas.microsoft.com/office/powerpoint/2010/main" val="290350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 y="478706"/>
            <a:ext cx="8654195" cy="5900588"/>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02559" y="1276476"/>
            <a:ext cx="11101761" cy="4992457"/>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70C0"/>
                </a:solidFill>
              </a:rPr>
              <a:t>Grammar: Review</a:t>
            </a:r>
          </a:p>
          <a:p>
            <a:pPr marL="571500" indent="-571500">
              <a:lnSpc>
                <a:spcPct val="150000"/>
              </a:lnSpc>
              <a:buFontTx/>
              <a:buChar char="-"/>
            </a:pPr>
            <a:r>
              <a:rPr lang="en-US" sz="3600" i="1" dirty="0">
                <a:solidFill>
                  <a:srgbClr val="0070C0"/>
                </a:solidFill>
              </a:rPr>
              <a:t>Suggest + gerund</a:t>
            </a:r>
          </a:p>
          <a:p>
            <a:pPr marL="571500" indent="-571500">
              <a:lnSpc>
                <a:spcPct val="150000"/>
              </a:lnSpc>
              <a:buFontTx/>
              <a:buChar char="-"/>
            </a:pPr>
            <a:r>
              <a:rPr lang="en-US" sz="3600" i="1" dirty="0">
                <a:solidFill>
                  <a:srgbClr val="0070C0"/>
                </a:solidFill>
              </a:rPr>
              <a:t>Adverbial clauses/phrases of concession</a:t>
            </a:r>
          </a:p>
          <a:p>
            <a:pPr>
              <a:lnSpc>
                <a:spcPct val="150000"/>
              </a:lnSpc>
            </a:pPr>
            <a:r>
              <a:rPr lang="en-US" sz="3600" b="1" i="1" dirty="0">
                <a:solidFill>
                  <a:srgbClr val="0070C0"/>
                </a:solidFill>
              </a:rPr>
              <a:t>Pronunciation: </a:t>
            </a:r>
          </a:p>
          <a:p>
            <a:pPr marL="571500" indent="-571500">
              <a:lnSpc>
                <a:spcPct val="150000"/>
              </a:lnSpc>
              <a:buFontTx/>
              <a:buChar char="-"/>
            </a:pPr>
            <a:r>
              <a:rPr lang="en-US" sz="3600" i="1" dirty="0">
                <a:solidFill>
                  <a:srgbClr val="0070C0"/>
                </a:solidFill>
              </a:rPr>
              <a:t>Review </a:t>
            </a:r>
            <a:r>
              <a:rPr lang="en-US" sz="3600" dirty="0">
                <a:solidFill>
                  <a:srgbClr val="0070C0"/>
                </a:solidFill>
                <a:ea typeface="Calibri" panose="020F0502020204030204" pitchFamily="34" charset="0"/>
              </a:rPr>
              <a:t>/</a:t>
            </a:r>
            <a:r>
              <a:rPr lang="en-US" sz="3600" dirty="0">
                <a:solidFill>
                  <a:srgbClr val="0070C0"/>
                </a:solidFill>
              </a:rPr>
              <a:t>tr/ and /</a:t>
            </a:r>
            <a:r>
              <a:rPr lang="en-US" sz="3600" dirty="0" err="1">
                <a:solidFill>
                  <a:srgbClr val="0070C0"/>
                </a:solidFill>
              </a:rPr>
              <a:t>tʃ</a:t>
            </a:r>
            <a:r>
              <a:rPr lang="en-US" sz="3600" dirty="0">
                <a:solidFill>
                  <a:srgbClr val="0070C0"/>
                </a:solidFill>
              </a:rPr>
              <a:t>/ </a:t>
            </a:r>
            <a:r>
              <a:rPr lang="en-US" sz="3600" dirty="0">
                <a:solidFill>
                  <a:srgbClr val="0070C0"/>
                </a:solidFill>
                <a:highlight>
                  <a:srgbClr val="FFFFFF"/>
                </a:highlight>
              </a:rPr>
              <a:t>sounds</a:t>
            </a:r>
            <a:r>
              <a:rPr lang="en-US" sz="3600" i="1" dirty="0">
                <a:solidFill>
                  <a:srgbClr val="0070C0"/>
                </a:solidFill>
              </a:rPr>
              <a:t> .</a:t>
            </a:r>
          </a:p>
          <a:p>
            <a:pPr marL="571500" indent="-571500">
              <a:lnSpc>
                <a:spcPct val="150000"/>
              </a:lnSpc>
              <a:buFontTx/>
              <a:buChar char="-"/>
            </a:pPr>
            <a:r>
              <a:rPr lang="en-US" sz="3600" i="1" dirty="0">
                <a:solidFill>
                  <a:srgbClr val="0070C0"/>
                </a:solidFill>
              </a:rPr>
              <a:t>Review word stress.</a:t>
            </a:r>
          </a:p>
        </p:txBody>
      </p:sp>
    </p:spTree>
    <p:extLst>
      <p:ext uri="{BB962C8B-B14F-4D97-AF65-F5344CB8AC3E}">
        <p14:creationId xmlns:p14="http://schemas.microsoft.com/office/powerpoint/2010/main" val="42183144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602559" y="1276476"/>
            <a:ext cx="11101761"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70C0"/>
                </a:solidFill>
              </a:rPr>
              <a:t>Speaking: </a:t>
            </a:r>
            <a:r>
              <a:rPr lang="en-US" sz="3600" i="1" dirty="0">
                <a:solidFill>
                  <a:srgbClr val="0070C0"/>
                </a:solidFill>
              </a:rPr>
              <a:t>Talk about health myths / facts, health problems and advice.</a:t>
            </a:r>
            <a:endParaRPr lang="en-US" sz="3600" b="1" i="1" dirty="0">
              <a:solidFill>
                <a:srgbClr val="0070C0"/>
              </a:solidFill>
            </a:endParaRPr>
          </a:p>
          <a:p>
            <a:pPr>
              <a:lnSpc>
                <a:spcPct val="150000"/>
              </a:lnSpc>
            </a:pPr>
            <a:r>
              <a:rPr lang="en-US" sz="3600" b="1" i="1" dirty="0">
                <a:solidFill>
                  <a:srgbClr val="0070C0"/>
                </a:solidFill>
              </a:rPr>
              <a:t>Writing: </a:t>
            </a:r>
          </a:p>
          <a:p>
            <a:pPr marL="571500" indent="-571500">
              <a:lnSpc>
                <a:spcPct val="150000"/>
              </a:lnSpc>
              <a:buFontTx/>
              <a:buChar char="-"/>
            </a:pPr>
            <a:r>
              <a:rPr lang="en-US" sz="3600" i="1" dirty="0">
                <a:solidFill>
                  <a:srgbClr val="0070C0"/>
                </a:solidFill>
              </a:rPr>
              <a:t>Review how to write a summary about how to stay healthy.</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39916" y="774620"/>
            <a:ext cx="5157798" cy="5308759"/>
          </a:xfrm>
          <a:prstGeom prst="rect">
            <a:avLst/>
          </a:prstGeom>
        </p:spPr>
      </p:pic>
      <p:sp>
        <p:nvSpPr>
          <p:cNvPr id="3" name="TextBox 2"/>
          <p:cNvSpPr txBox="1"/>
          <p:nvPr/>
        </p:nvSpPr>
        <p:spPr>
          <a:xfrm>
            <a:off x="5694947" y="588368"/>
            <a:ext cx="6357137" cy="500201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r>
              <a:rPr lang="en-US" sz="3200" i="1" dirty="0">
                <a:solidFill>
                  <a:schemeClr val="accent1">
                    <a:lumMod val="75000"/>
                  </a:schemeClr>
                </a:solidFill>
              </a:rPr>
              <a:t>- review grammar points:</a:t>
            </a:r>
          </a:p>
          <a:p>
            <a:r>
              <a:rPr lang="en-US" sz="3200" i="1" dirty="0">
                <a:solidFill>
                  <a:schemeClr val="accent1">
                    <a:lumMod val="75000"/>
                  </a:schemeClr>
                </a:solidFill>
              </a:rPr>
              <a:t>   + suggest + gerund</a:t>
            </a:r>
          </a:p>
          <a:p>
            <a:r>
              <a:rPr lang="en-US" sz="3200" i="1" dirty="0">
                <a:solidFill>
                  <a:schemeClr val="accent1">
                    <a:lumMod val="75000"/>
                  </a:schemeClr>
                </a:solidFill>
              </a:rPr>
              <a:t>   + adverbial clause of concession</a:t>
            </a:r>
          </a:p>
          <a:p>
            <a:pPr>
              <a:lnSpc>
                <a:spcPct val="120000"/>
              </a:lnSpc>
            </a:pPr>
            <a:r>
              <a:rPr lang="en-US" sz="3200" i="1" dirty="0">
                <a:solidFill>
                  <a:srgbClr val="0070C0"/>
                </a:solidFill>
              </a:rPr>
              <a:t>- improve word stress and /</a:t>
            </a:r>
            <a:r>
              <a:rPr lang="en-US" sz="3200" dirty="0">
                <a:solidFill>
                  <a:srgbClr val="0070C0"/>
                </a:solidFill>
              </a:rPr>
              <a:t>tr/ &amp; </a:t>
            </a:r>
          </a:p>
          <a:p>
            <a:pPr>
              <a:lnSpc>
                <a:spcPct val="120000"/>
              </a:lnSpc>
            </a:pPr>
            <a:r>
              <a:rPr lang="en-US" sz="3200" dirty="0">
                <a:solidFill>
                  <a:srgbClr val="0070C0"/>
                </a:solidFill>
                <a:highlight>
                  <a:srgbClr val="FFFFFF"/>
                </a:highlight>
              </a:rPr>
              <a:t>/</a:t>
            </a:r>
            <a:r>
              <a:rPr lang="en-US" sz="3200" dirty="0">
                <a:solidFill>
                  <a:srgbClr val="0070C0"/>
                </a:solidFill>
              </a:rPr>
              <a:t> </a:t>
            </a:r>
            <a:r>
              <a:rPr lang="en-US" sz="3200" dirty="0" err="1">
                <a:solidFill>
                  <a:srgbClr val="0070C0"/>
                </a:solidFill>
              </a:rPr>
              <a:t>tʃ</a:t>
            </a:r>
            <a:r>
              <a:rPr lang="en-US" sz="3200" dirty="0">
                <a:solidFill>
                  <a:srgbClr val="0070C0"/>
                </a:solidFill>
              </a:rPr>
              <a:t> </a:t>
            </a:r>
            <a:r>
              <a:rPr lang="en-US" sz="3200" dirty="0">
                <a:solidFill>
                  <a:srgbClr val="0070C0"/>
                </a:solidFill>
                <a:highlight>
                  <a:srgbClr val="FFFFFF"/>
                </a:highlight>
              </a:rPr>
              <a:t>/</a:t>
            </a:r>
            <a:r>
              <a:rPr lang="en-US" sz="3200" i="1" dirty="0">
                <a:solidFill>
                  <a:srgbClr val="0070C0"/>
                </a:solidFill>
                <a:highlight>
                  <a:srgbClr val="FFFFFF"/>
                </a:highlight>
              </a:rPr>
              <a:t> sounds.</a:t>
            </a:r>
            <a:endParaRPr lang="en-US" sz="3200" i="1" dirty="0">
              <a:solidFill>
                <a:srgbClr val="0070C0"/>
              </a:solidFill>
            </a:endParaRPr>
          </a:p>
          <a:p>
            <a:pPr>
              <a:lnSpc>
                <a:spcPct val="120000"/>
              </a:lnSpc>
            </a:pPr>
            <a:r>
              <a:rPr lang="en-US" sz="3200" i="1" dirty="0">
                <a:solidFill>
                  <a:schemeClr val="accent1">
                    <a:lumMod val="75000"/>
                  </a:schemeClr>
                </a:solidFill>
              </a:rPr>
              <a:t>- talk about health problems</a:t>
            </a:r>
          </a:p>
          <a:p>
            <a:pPr>
              <a:lnSpc>
                <a:spcPct val="120000"/>
              </a:lnSpc>
            </a:pPr>
            <a:r>
              <a:rPr lang="en-US" sz="3200" i="1" dirty="0">
                <a:solidFill>
                  <a:schemeClr val="accent1">
                    <a:lumMod val="75000"/>
                  </a:schemeClr>
                </a:solidFill>
              </a:rPr>
              <a:t>- write a summary paragraph.</a:t>
            </a:r>
            <a:endParaRPr lang="en-US" sz="32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Tx/>
              <a:buChar char="-"/>
            </a:pPr>
            <a:r>
              <a:rPr lang="en-US" sz="3600" i="1" dirty="0">
                <a:solidFill>
                  <a:schemeClr val="accent1">
                    <a:lumMod val="75000"/>
                  </a:schemeClr>
                </a:solidFill>
              </a:rPr>
              <a:t>Review Grammar points and writing skills.</a:t>
            </a:r>
          </a:p>
          <a:p>
            <a:pPr marL="571500" indent="-571500">
              <a:lnSpc>
                <a:spcPct val="150000"/>
              </a:lnSpc>
              <a:buFontTx/>
              <a:buChar char="-"/>
            </a:pPr>
            <a:r>
              <a:rPr lang="en-US" sz="3600" i="1" dirty="0">
                <a:solidFill>
                  <a:schemeClr val="accent1">
                    <a:lumMod val="75000"/>
                  </a:schemeClr>
                </a:solidFill>
              </a:rPr>
              <a:t>Prepare for the next lesson (Unit 6: Vocabulary &amp; Listening – pages 54 &amp; 55 - SB)</a:t>
            </a:r>
          </a:p>
          <a:p>
            <a:pPr marL="571500" indent="-571500">
              <a:lnSpc>
                <a:spcPct val="150000"/>
              </a:lnSpc>
              <a:buFontTx/>
              <a:buChar char="-"/>
            </a:pPr>
            <a:r>
              <a:rPr lang="en-US" sz="3600" i="1" dirty="0">
                <a:solidFill>
                  <a:schemeClr val="accent1">
                    <a:lumMod val="75000"/>
                  </a:schemeClr>
                </a:solidFill>
              </a:rPr>
              <a:t>Play the consolidation games on </a:t>
            </a:r>
            <a:r>
              <a:rPr lang="en-US" sz="3600" i="1" dirty="0">
                <a:solidFill>
                  <a:schemeClr val="accent1">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1">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Grammar</a:t>
            </a:r>
          </a:p>
        </p:txBody>
      </p:sp>
    </p:spTree>
    <p:extLst>
      <p:ext uri="{BB962C8B-B14F-4D97-AF65-F5344CB8AC3E}">
        <p14:creationId xmlns:p14="http://schemas.microsoft.com/office/powerpoint/2010/main" val="404944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978487"/>
            <a:ext cx="11327476" cy="646331"/>
          </a:xfrm>
          <a:prstGeom prst="rect">
            <a:avLst/>
          </a:prstGeom>
          <a:noFill/>
          <a:ln>
            <a:solidFill>
              <a:schemeClr val="accent1">
                <a:lumMod val="75000"/>
              </a:schemeClr>
            </a:solidFill>
          </a:ln>
        </p:spPr>
        <p:txBody>
          <a:bodyPr wrap="square" rtlCol="0">
            <a:spAutoFit/>
          </a:bodyPr>
          <a:lstStyle/>
          <a:p>
            <a:r>
              <a:rPr lang="en-US" sz="3600" dirty="0"/>
              <a:t>Negative: 	suggest + </a:t>
            </a:r>
            <a:r>
              <a:rPr lang="en-US" sz="3600" b="1" dirty="0"/>
              <a:t>not</a:t>
            </a:r>
            <a:r>
              <a:rPr lang="en-US" sz="3600" dirty="0"/>
              <a:t> + gerund</a:t>
            </a:r>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914520"/>
            <a:ext cx="11327477" cy="646331"/>
          </a:xfrm>
          <a:prstGeom prst="rect">
            <a:avLst/>
          </a:prstGeom>
          <a:noFill/>
          <a:ln>
            <a:solidFill>
              <a:schemeClr val="accent1">
                <a:lumMod val="75000"/>
              </a:schemeClr>
            </a:solidFill>
          </a:ln>
        </p:spPr>
        <p:txBody>
          <a:bodyPr wrap="square" rtlCol="0">
            <a:spAutoFit/>
          </a:bodyPr>
          <a:lstStyle/>
          <a:p>
            <a:r>
              <a:rPr lang="en-US" sz="3600" dirty="0"/>
              <a:t>Affirmative: 	suggest + gerund</a:t>
            </a:r>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94170"/>
            <a:ext cx="11410603" cy="646331"/>
          </a:xfrm>
          <a:prstGeom prst="rect">
            <a:avLst/>
          </a:prstGeom>
          <a:noFill/>
        </p:spPr>
        <p:txBody>
          <a:bodyPr wrap="square" rtlCol="0">
            <a:spAutoFit/>
          </a:bodyPr>
          <a:lstStyle/>
          <a:p>
            <a:r>
              <a:rPr lang="en-US" sz="3600" b="1" dirty="0">
                <a:solidFill>
                  <a:srgbClr val="0070C0"/>
                </a:solidFill>
              </a:rPr>
              <a:t>1. To offer advice. </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587031"/>
            <a:ext cx="11327477" cy="584775"/>
          </a:xfrm>
          <a:prstGeom prst="rect">
            <a:avLst/>
          </a:prstGeom>
          <a:noFill/>
        </p:spPr>
        <p:txBody>
          <a:bodyPr wrap="square" rtlCol="0">
            <a:spAutoFit/>
          </a:bodyPr>
          <a:lstStyle/>
          <a:p>
            <a:r>
              <a:rPr lang="en-US" sz="3200" dirty="0">
                <a:solidFill>
                  <a:srgbClr val="0D0D0D"/>
                </a:solidFill>
              </a:rPr>
              <a:t>My teacher </a:t>
            </a:r>
            <a:r>
              <a:rPr lang="en-US" sz="3200" dirty="0">
                <a:solidFill>
                  <a:srgbClr val="FF0000"/>
                </a:solidFill>
              </a:rPr>
              <a:t>suggests doing </a:t>
            </a:r>
            <a:r>
              <a:rPr lang="en-US" sz="3200" dirty="0">
                <a:solidFill>
                  <a:srgbClr val="0D0D0D"/>
                </a:solidFill>
              </a:rPr>
              <a:t>exercises everyday. </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614062"/>
            <a:ext cx="11327477" cy="584775"/>
          </a:xfrm>
          <a:prstGeom prst="rect">
            <a:avLst/>
          </a:prstGeom>
          <a:noFill/>
        </p:spPr>
        <p:txBody>
          <a:bodyPr wrap="square" rtlCol="0">
            <a:spAutoFit/>
          </a:bodyPr>
          <a:lstStyle/>
          <a:p>
            <a:r>
              <a:rPr lang="en-US" sz="3200" dirty="0">
                <a:solidFill>
                  <a:srgbClr val="0D0D0D"/>
                </a:solidFill>
              </a:rPr>
              <a:t>Doctors </a:t>
            </a:r>
            <a:r>
              <a:rPr lang="en-US" sz="3200" dirty="0">
                <a:solidFill>
                  <a:srgbClr val="FF0000"/>
                </a:solidFill>
              </a:rPr>
              <a:t>suggests not drinking </a:t>
            </a:r>
            <a:r>
              <a:rPr lang="en-US" sz="3200" dirty="0">
                <a:solidFill>
                  <a:srgbClr val="0D0D0D"/>
                </a:solidFill>
              </a:rPr>
              <a:t>too </a:t>
            </a:r>
            <a:r>
              <a:rPr lang="en-US" sz="3200">
                <a:solidFill>
                  <a:srgbClr val="0D0D0D"/>
                </a:solidFill>
              </a:rPr>
              <a:t>much alcohol</a:t>
            </a:r>
            <a:r>
              <a:rPr lang="en-US" sz="3200" dirty="0">
                <a:solidFill>
                  <a:srgbClr val="0D0D0D"/>
                </a:solidFill>
              </a:rPr>
              <a:t>.</a:t>
            </a:r>
          </a:p>
        </p:txBody>
      </p:sp>
      <p:pic>
        <p:nvPicPr>
          <p:cNvPr id="6" name="Picture 5">
            <a:extLst>
              <a:ext uri="{FF2B5EF4-FFF2-40B4-BE49-F238E27FC236}">
                <a16:creationId xmlns:a16="http://schemas.microsoft.com/office/drawing/2014/main" id="{E0306633-F0DC-4B70-8415-1BE6A07778EA}"/>
              </a:ext>
            </a:extLst>
          </p:cNvPr>
          <p:cNvPicPr>
            <a:picLocks noChangeAspect="1"/>
          </p:cNvPicPr>
          <p:nvPr/>
        </p:nvPicPr>
        <p:blipFill>
          <a:blip r:embed="rId2"/>
          <a:stretch>
            <a:fillRect/>
          </a:stretch>
        </p:blipFill>
        <p:spPr>
          <a:xfrm>
            <a:off x="2928769" y="560453"/>
            <a:ext cx="6334461" cy="1119395"/>
          </a:xfrm>
          <a:prstGeom prst="rect">
            <a:avLst/>
          </a:prstGeom>
        </p:spPr>
      </p:pic>
    </p:spTree>
    <p:extLst>
      <p:ext uri="{BB962C8B-B14F-4D97-AF65-F5344CB8AC3E}">
        <p14:creationId xmlns:p14="http://schemas.microsoft.com/office/powerpoint/2010/main" val="31336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683312"/>
            <a:ext cx="11327476" cy="646331"/>
          </a:xfrm>
          <a:prstGeom prst="rect">
            <a:avLst/>
          </a:prstGeom>
          <a:noFill/>
          <a:ln>
            <a:solidFill>
              <a:schemeClr val="accent1">
                <a:lumMod val="75000"/>
              </a:schemeClr>
            </a:solidFill>
          </a:ln>
        </p:spPr>
        <p:txBody>
          <a:bodyPr wrap="square" rtlCol="0">
            <a:spAutoFit/>
          </a:bodyPr>
          <a:lstStyle/>
          <a:p>
            <a:r>
              <a:rPr lang="en-US" sz="3600" dirty="0"/>
              <a:t>Main clause + </a:t>
            </a:r>
            <a:r>
              <a:rPr lang="en-US" sz="3600" b="1" dirty="0"/>
              <a:t>although / though + clause.</a:t>
            </a:r>
            <a:endParaRPr lang="en-US" sz="3600" dirty="0"/>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619345"/>
            <a:ext cx="11327477" cy="646331"/>
          </a:xfrm>
          <a:prstGeom prst="rect">
            <a:avLst/>
          </a:prstGeom>
          <a:noFill/>
          <a:ln>
            <a:solidFill>
              <a:schemeClr val="accent1">
                <a:lumMod val="75000"/>
              </a:schemeClr>
            </a:solidFill>
          </a:ln>
        </p:spPr>
        <p:txBody>
          <a:bodyPr wrap="square" rtlCol="0">
            <a:spAutoFit/>
          </a:bodyPr>
          <a:lstStyle/>
          <a:p>
            <a:r>
              <a:rPr lang="en-US" sz="3600" b="1" dirty="0"/>
              <a:t>Although / Though + clause, </a:t>
            </a:r>
            <a:r>
              <a:rPr lang="en-US" sz="3600" dirty="0"/>
              <a:t> main clause.</a:t>
            </a:r>
            <a:endParaRPr lang="en-US" sz="3600" b="1" dirty="0"/>
          </a:p>
        </p:txBody>
      </p:sp>
      <p:sp>
        <p:nvSpPr>
          <p:cNvPr id="5" name="TextBox 4">
            <a:extLst>
              <a:ext uri="{FF2B5EF4-FFF2-40B4-BE49-F238E27FC236}">
                <a16:creationId xmlns:a16="http://schemas.microsoft.com/office/drawing/2014/main" id="{49DDB69C-2F11-CB9A-1683-295C4A9DE617}"/>
              </a:ext>
            </a:extLst>
          </p:cNvPr>
          <p:cNvSpPr txBox="1"/>
          <p:nvPr/>
        </p:nvSpPr>
        <p:spPr>
          <a:xfrm>
            <a:off x="390696" y="1812664"/>
            <a:ext cx="11410603" cy="646331"/>
          </a:xfrm>
          <a:prstGeom prst="rect">
            <a:avLst/>
          </a:prstGeom>
          <a:noFill/>
        </p:spPr>
        <p:txBody>
          <a:bodyPr wrap="square" rtlCol="0">
            <a:spAutoFit/>
          </a:bodyPr>
          <a:lstStyle/>
          <a:p>
            <a:r>
              <a:rPr lang="en-US" sz="3600" b="1" dirty="0">
                <a:solidFill>
                  <a:srgbClr val="0070C0"/>
                </a:solidFill>
                <a:sym typeface="Wingdings" panose="05000000000000000000" pitchFamily="2" charset="2"/>
              </a:rPr>
              <a:t> </a:t>
            </a:r>
            <a:r>
              <a:rPr lang="en-US" sz="3600" b="1" dirty="0">
                <a:solidFill>
                  <a:srgbClr val="0070C0"/>
                </a:solidFill>
              </a:rPr>
              <a:t>To introduce an idea that contrasts with the main idea.</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291856"/>
            <a:ext cx="11327477" cy="584775"/>
          </a:xfrm>
          <a:prstGeom prst="rect">
            <a:avLst/>
          </a:prstGeom>
          <a:noFill/>
        </p:spPr>
        <p:txBody>
          <a:bodyPr wrap="square" rtlCol="0">
            <a:spAutoFit/>
          </a:bodyPr>
          <a:lstStyle/>
          <a:p>
            <a:r>
              <a:rPr lang="en-US" sz="3200" dirty="0">
                <a:solidFill>
                  <a:srgbClr val="FF0000"/>
                </a:solidFill>
              </a:rPr>
              <a:t>Although</a:t>
            </a:r>
            <a:r>
              <a:rPr lang="en-US" sz="3200" dirty="0">
                <a:solidFill>
                  <a:srgbClr val="0D0D0D"/>
                </a:solidFill>
              </a:rPr>
              <a:t> </a:t>
            </a:r>
            <a:r>
              <a:rPr lang="en-US" sz="3200" i="1" dirty="0">
                <a:solidFill>
                  <a:srgbClr val="0D0D0D"/>
                </a:solidFill>
              </a:rPr>
              <a:t>he knows it’s bad for him</a:t>
            </a:r>
            <a:r>
              <a:rPr lang="en-US" sz="3200" dirty="0">
                <a:solidFill>
                  <a:srgbClr val="0D0D0D"/>
                </a:solidFill>
              </a:rPr>
              <a:t>, he eats a lot of junk food.</a:t>
            </a: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318887"/>
            <a:ext cx="11327477" cy="1077218"/>
          </a:xfrm>
          <a:prstGeom prst="rect">
            <a:avLst/>
          </a:prstGeom>
          <a:noFill/>
        </p:spPr>
        <p:txBody>
          <a:bodyPr wrap="square" rtlCol="0">
            <a:spAutoFit/>
          </a:bodyPr>
          <a:lstStyle/>
          <a:p>
            <a:r>
              <a:rPr lang="en-US" sz="3200" dirty="0"/>
              <a:t>Students still prefer to eat junk food </a:t>
            </a:r>
            <a:r>
              <a:rPr lang="en-US" sz="3200" dirty="0">
                <a:solidFill>
                  <a:srgbClr val="FF0000"/>
                </a:solidFill>
              </a:rPr>
              <a:t>though</a:t>
            </a:r>
            <a:r>
              <a:rPr lang="en-US" sz="3200" dirty="0"/>
              <a:t> </a:t>
            </a:r>
            <a:r>
              <a:rPr lang="en-US" sz="3200" i="1" dirty="0"/>
              <a:t>they have access to healthy snacks in the school's cafeteria</a:t>
            </a:r>
            <a:r>
              <a:rPr lang="en-US" sz="3200" dirty="0"/>
              <a:t>. </a:t>
            </a:r>
            <a:endParaRPr lang="en-US" sz="3200" dirty="0">
              <a:solidFill>
                <a:srgbClr val="0D0D0D"/>
              </a:solidFill>
            </a:endParaRPr>
          </a:p>
        </p:txBody>
      </p:sp>
      <p:pic>
        <p:nvPicPr>
          <p:cNvPr id="6" name="Picture 5">
            <a:extLst>
              <a:ext uri="{FF2B5EF4-FFF2-40B4-BE49-F238E27FC236}">
                <a16:creationId xmlns:a16="http://schemas.microsoft.com/office/drawing/2014/main" id="{C433E30D-D34B-48C8-ADD3-CDD97912FE62}"/>
              </a:ext>
            </a:extLst>
          </p:cNvPr>
          <p:cNvPicPr>
            <a:picLocks noChangeAspect="1"/>
          </p:cNvPicPr>
          <p:nvPr/>
        </p:nvPicPr>
        <p:blipFill>
          <a:blip r:embed="rId2"/>
          <a:stretch>
            <a:fillRect/>
          </a:stretch>
        </p:blipFill>
        <p:spPr>
          <a:xfrm>
            <a:off x="2921992" y="495462"/>
            <a:ext cx="6348010" cy="1204064"/>
          </a:xfrm>
          <a:prstGeom prst="rect">
            <a:avLst/>
          </a:prstGeom>
        </p:spPr>
      </p:pic>
    </p:spTree>
    <p:extLst>
      <p:ext uri="{BB962C8B-B14F-4D97-AF65-F5344CB8AC3E}">
        <p14:creationId xmlns:p14="http://schemas.microsoft.com/office/powerpoint/2010/main" val="42730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4A08F-D26D-D70B-EA0E-1491319068EF}"/>
              </a:ext>
            </a:extLst>
          </p:cNvPr>
          <p:cNvSpPr txBox="1"/>
          <p:nvPr/>
        </p:nvSpPr>
        <p:spPr>
          <a:xfrm>
            <a:off x="432261" y="4683312"/>
            <a:ext cx="11327476" cy="646331"/>
          </a:xfrm>
          <a:prstGeom prst="rect">
            <a:avLst/>
          </a:prstGeom>
          <a:noFill/>
          <a:ln>
            <a:solidFill>
              <a:schemeClr val="accent1">
                <a:lumMod val="75000"/>
              </a:schemeClr>
            </a:solidFill>
          </a:ln>
        </p:spPr>
        <p:txBody>
          <a:bodyPr wrap="square" rtlCol="0">
            <a:spAutoFit/>
          </a:bodyPr>
          <a:lstStyle/>
          <a:p>
            <a:r>
              <a:rPr lang="en-US" sz="3600" dirty="0"/>
              <a:t>Main clause + </a:t>
            </a:r>
            <a:r>
              <a:rPr lang="en-US" sz="3600" b="1" dirty="0"/>
              <a:t>despite / in spite of + N/V-</a:t>
            </a:r>
            <a:r>
              <a:rPr lang="en-US" sz="3600" b="1" dirty="0" err="1"/>
              <a:t>ing</a:t>
            </a:r>
            <a:r>
              <a:rPr lang="en-US" sz="3600" b="1" dirty="0"/>
              <a:t>.</a:t>
            </a:r>
            <a:endParaRPr lang="en-US" sz="3600" dirty="0"/>
          </a:p>
        </p:txBody>
      </p:sp>
      <p:sp>
        <p:nvSpPr>
          <p:cNvPr id="4" name="TextBox 3">
            <a:extLst>
              <a:ext uri="{FF2B5EF4-FFF2-40B4-BE49-F238E27FC236}">
                <a16:creationId xmlns:a16="http://schemas.microsoft.com/office/drawing/2014/main" id="{0EB5468C-6FEA-F15B-2AB8-F6A8885B916E}"/>
              </a:ext>
            </a:extLst>
          </p:cNvPr>
          <p:cNvSpPr txBox="1"/>
          <p:nvPr/>
        </p:nvSpPr>
        <p:spPr>
          <a:xfrm>
            <a:off x="432260" y="2619345"/>
            <a:ext cx="11327477" cy="646331"/>
          </a:xfrm>
          <a:prstGeom prst="rect">
            <a:avLst/>
          </a:prstGeom>
          <a:noFill/>
          <a:ln>
            <a:solidFill>
              <a:schemeClr val="accent1">
                <a:lumMod val="75000"/>
              </a:schemeClr>
            </a:solidFill>
          </a:ln>
        </p:spPr>
        <p:txBody>
          <a:bodyPr wrap="square" rtlCol="0">
            <a:spAutoFit/>
          </a:bodyPr>
          <a:lstStyle/>
          <a:p>
            <a:r>
              <a:rPr lang="en-US" sz="3600" b="1" dirty="0"/>
              <a:t>Despite / In spite of + N/V-</a:t>
            </a:r>
            <a:r>
              <a:rPr lang="en-US" sz="3600" b="1" dirty="0" err="1"/>
              <a:t>ing</a:t>
            </a:r>
            <a:r>
              <a:rPr lang="en-US" sz="3600" b="1" dirty="0"/>
              <a:t>, </a:t>
            </a:r>
            <a:r>
              <a:rPr lang="en-US" sz="3600" dirty="0"/>
              <a:t> main clause.</a:t>
            </a:r>
            <a:endParaRPr lang="en-US" sz="3600" b="1" dirty="0"/>
          </a:p>
        </p:txBody>
      </p:sp>
      <p:sp>
        <p:nvSpPr>
          <p:cNvPr id="5" name="TextBox 4">
            <a:extLst>
              <a:ext uri="{FF2B5EF4-FFF2-40B4-BE49-F238E27FC236}">
                <a16:creationId xmlns:a16="http://schemas.microsoft.com/office/drawing/2014/main" id="{49DDB69C-2F11-CB9A-1683-295C4A9DE617}"/>
              </a:ext>
            </a:extLst>
          </p:cNvPr>
          <p:cNvSpPr txBox="1"/>
          <p:nvPr/>
        </p:nvSpPr>
        <p:spPr>
          <a:xfrm>
            <a:off x="432260" y="1655226"/>
            <a:ext cx="11410603" cy="646331"/>
          </a:xfrm>
          <a:prstGeom prst="rect">
            <a:avLst/>
          </a:prstGeom>
          <a:noFill/>
        </p:spPr>
        <p:txBody>
          <a:bodyPr wrap="square" rtlCol="0">
            <a:spAutoFit/>
          </a:bodyPr>
          <a:lstStyle/>
          <a:p>
            <a:r>
              <a:rPr lang="en-US" sz="3600" b="1" dirty="0">
                <a:solidFill>
                  <a:srgbClr val="0070C0"/>
                </a:solidFill>
                <a:sym typeface="Wingdings" panose="05000000000000000000" pitchFamily="2" charset="2"/>
              </a:rPr>
              <a:t> </a:t>
            </a:r>
            <a:r>
              <a:rPr lang="en-US" sz="3600" b="1" dirty="0">
                <a:solidFill>
                  <a:srgbClr val="0070C0"/>
                </a:solidFill>
              </a:rPr>
              <a:t>To introduce an idea that contrasts with the main idea.</a:t>
            </a:r>
          </a:p>
        </p:txBody>
      </p:sp>
      <p:sp>
        <p:nvSpPr>
          <p:cNvPr id="9" name="TextBox 8">
            <a:extLst>
              <a:ext uri="{FF2B5EF4-FFF2-40B4-BE49-F238E27FC236}">
                <a16:creationId xmlns:a16="http://schemas.microsoft.com/office/drawing/2014/main" id="{AFB68133-70B3-869F-C12B-19006CEEC59E}"/>
              </a:ext>
            </a:extLst>
          </p:cNvPr>
          <p:cNvSpPr txBox="1"/>
          <p:nvPr/>
        </p:nvSpPr>
        <p:spPr>
          <a:xfrm>
            <a:off x="432260" y="3291856"/>
            <a:ext cx="11327477" cy="584775"/>
          </a:xfrm>
          <a:prstGeom prst="rect">
            <a:avLst/>
          </a:prstGeom>
          <a:noFill/>
        </p:spPr>
        <p:txBody>
          <a:bodyPr wrap="square" rtlCol="0">
            <a:spAutoFit/>
          </a:bodyPr>
          <a:lstStyle/>
          <a:p>
            <a:r>
              <a:rPr lang="en-US" sz="3200" dirty="0">
                <a:solidFill>
                  <a:srgbClr val="FF0000"/>
                </a:solidFill>
              </a:rPr>
              <a:t>In spite of </a:t>
            </a:r>
            <a:r>
              <a:rPr lang="en-US" sz="3200" i="1" dirty="0"/>
              <a:t>their harm</a:t>
            </a:r>
            <a:r>
              <a:rPr lang="en-US" sz="3200" dirty="0"/>
              <a:t>, many people follow detox diets.</a:t>
            </a:r>
            <a:endParaRPr lang="en-US" sz="3200" dirty="0">
              <a:solidFill>
                <a:srgbClr val="0D0D0D"/>
              </a:solidFill>
            </a:endParaRPr>
          </a:p>
        </p:txBody>
      </p:sp>
      <p:sp>
        <p:nvSpPr>
          <p:cNvPr id="12" name="TextBox 11">
            <a:extLst>
              <a:ext uri="{FF2B5EF4-FFF2-40B4-BE49-F238E27FC236}">
                <a16:creationId xmlns:a16="http://schemas.microsoft.com/office/drawing/2014/main" id="{7256E039-A5B8-4F3F-C111-91D114E4212A}"/>
              </a:ext>
            </a:extLst>
          </p:cNvPr>
          <p:cNvSpPr txBox="1"/>
          <p:nvPr/>
        </p:nvSpPr>
        <p:spPr>
          <a:xfrm>
            <a:off x="432260" y="5318887"/>
            <a:ext cx="11327477" cy="1077218"/>
          </a:xfrm>
          <a:prstGeom prst="rect">
            <a:avLst/>
          </a:prstGeom>
          <a:noFill/>
        </p:spPr>
        <p:txBody>
          <a:bodyPr wrap="square" rtlCol="0">
            <a:spAutoFit/>
          </a:bodyPr>
          <a:lstStyle/>
          <a:p>
            <a:r>
              <a:rPr lang="en-US" sz="3200" dirty="0"/>
              <a:t>Many people don't know how to cook a nourishing meal </a:t>
            </a:r>
            <a:r>
              <a:rPr lang="en-US" sz="3200" dirty="0">
                <a:solidFill>
                  <a:srgbClr val="FF0000"/>
                </a:solidFill>
              </a:rPr>
              <a:t>despite </a:t>
            </a:r>
            <a:r>
              <a:rPr lang="en-US" sz="3200" i="1" dirty="0"/>
              <a:t>knowing the importance of eating healthily. </a:t>
            </a:r>
            <a:endParaRPr lang="en-US" sz="3200" i="1" dirty="0">
              <a:solidFill>
                <a:srgbClr val="0D0D0D"/>
              </a:solidFill>
            </a:endParaRPr>
          </a:p>
        </p:txBody>
      </p:sp>
      <p:pic>
        <p:nvPicPr>
          <p:cNvPr id="7" name="Picture 6">
            <a:extLst>
              <a:ext uri="{FF2B5EF4-FFF2-40B4-BE49-F238E27FC236}">
                <a16:creationId xmlns:a16="http://schemas.microsoft.com/office/drawing/2014/main" id="{DF30DA54-EDF9-4BC8-B0E8-9032232391A8}"/>
              </a:ext>
            </a:extLst>
          </p:cNvPr>
          <p:cNvPicPr>
            <a:picLocks noChangeAspect="1"/>
          </p:cNvPicPr>
          <p:nvPr/>
        </p:nvPicPr>
        <p:blipFill>
          <a:blip r:embed="rId2"/>
          <a:stretch>
            <a:fillRect/>
          </a:stretch>
        </p:blipFill>
        <p:spPr>
          <a:xfrm>
            <a:off x="2921992" y="495462"/>
            <a:ext cx="6348010" cy="1204064"/>
          </a:xfrm>
          <a:prstGeom prst="rect">
            <a:avLst/>
          </a:prstGeom>
        </p:spPr>
      </p:pic>
    </p:spTree>
    <p:extLst>
      <p:ext uri="{BB962C8B-B14F-4D97-AF65-F5344CB8AC3E}">
        <p14:creationId xmlns:p14="http://schemas.microsoft.com/office/powerpoint/2010/main" val="36339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pic>
        <p:nvPicPr>
          <p:cNvPr id="6" name="Picture 5">
            <a:extLst>
              <a:ext uri="{FF2B5EF4-FFF2-40B4-BE49-F238E27FC236}">
                <a16:creationId xmlns:a16="http://schemas.microsoft.com/office/drawing/2014/main" id="{FC76C873-F406-4393-AA8C-8E50014B742A}"/>
              </a:ext>
            </a:extLst>
          </p:cNvPr>
          <p:cNvPicPr>
            <a:picLocks noChangeAspect="1"/>
          </p:cNvPicPr>
          <p:nvPr/>
        </p:nvPicPr>
        <p:blipFill>
          <a:blip r:embed="rId3"/>
          <a:stretch>
            <a:fillRect/>
          </a:stretch>
        </p:blipFill>
        <p:spPr>
          <a:xfrm>
            <a:off x="0" y="2269317"/>
            <a:ext cx="12192000" cy="746597"/>
          </a:xfrm>
          <a:prstGeom prst="rect">
            <a:avLst/>
          </a:prstGeom>
        </p:spPr>
      </p:pic>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Doctors suggest eating a healthy diet with all the nutrients you need. </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Many people follow detox diets though some of them are dangerous. </a:t>
            </a:r>
          </a:p>
        </p:txBody>
      </p:sp>
      <p:pic>
        <p:nvPicPr>
          <p:cNvPr id="10" name="Picture 9">
            <a:extLst>
              <a:ext uri="{FF2B5EF4-FFF2-40B4-BE49-F238E27FC236}">
                <a16:creationId xmlns:a16="http://schemas.microsoft.com/office/drawing/2014/main" id="{14EB2A83-AF19-4B29-98BB-EC58AB6B4C6F}"/>
              </a:ext>
            </a:extLst>
          </p:cNvPr>
          <p:cNvPicPr>
            <a:picLocks noChangeAspect="1"/>
          </p:cNvPicPr>
          <p:nvPr/>
        </p:nvPicPr>
        <p:blipFill>
          <a:blip r:embed="rId4"/>
          <a:stretch>
            <a:fillRect/>
          </a:stretch>
        </p:blipFill>
        <p:spPr>
          <a:xfrm>
            <a:off x="0" y="4362165"/>
            <a:ext cx="12192000" cy="522923"/>
          </a:xfrm>
          <a:prstGeom prst="rect">
            <a:avLst/>
          </a:prstGeom>
        </p:spPr>
      </p:pic>
    </p:spTree>
    <p:extLst>
      <p:ext uri="{BB962C8B-B14F-4D97-AF65-F5344CB8AC3E}">
        <p14:creationId xmlns:p14="http://schemas.microsoft.com/office/powerpoint/2010/main" val="15459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1DBF4-8B0A-4663-BF51-7C0E427DE1CE}"/>
              </a:ext>
            </a:extLst>
          </p:cNvPr>
          <p:cNvPicPr>
            <a:picLocks noChangeAspect="1"/>
          </p:cNvPicPr>
          <p:nvPr/>
        </p:nvPicPr>
        <p:blipFill>
          <a:blip r:embed="rId2"/>
          <a:stretch>
            <a:fillRect/>
          </a:stretch>
        </p:blipFill>
        <p:spPr>
          <a:xfrm>
            <a:off x="9740" y="556225"/>
            <a:ext cx="3833192" cy="807790"/>
          </a:xfrm>
          <a:prstGeom prst="rect">
            <a:avLst/>
          </a:prstGeom>
        </p:spPr>
      </p:pic>
      <p:sp>
        <p:nvSpPr>
          <p:cNvPr id="4" name="Rectangle 3">
            <a:extLst>
              <a:ext uri="{FF2B5EF4-FFF2-40B4-BE49-F238E27FC236}">
                <a16:creationId xmlns:a16="http://schemas.microsoft.com/office/drawing/2014/main" id="{BA64AE9B-966C-46DD-91A5-03428049583D}"/>
              </a:ext>
            </a:extLst>
          </p:cNvPr>
          <p:cNvSpPr/>
          <p:nvPr/>
        </p:nvSpPr>
        <p:spPr>
          <a:xfrm>
            <a:off x="3803904" y="673530"/>
            <a:ext cx="82320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a:solidFill>
                  <a:srgbClr val="0070C0"/>
                </a:solidFill>
              </a:rPr>
              <a:t>Rearrange the groups of words in the correct order to make complete sentences. </a:t>
            </a:r>
          </a:p>
        </p:txBody>
      </p:sp>
      <p:sp>
        <p:nvSpPr>
          <p:cNvPr id="7" name="TextBox 6">
            <a:extLst>
              <a:ext uri="{FF2B5EF4-FFF2-40B4-BE49-F238E27FC236}">
                <a16:creationId xmlns:a16="http://schemas.microsoft.com/office/drawing/2014/main" id="{2DF18C1A-A6F0-4AD8-9529-1F1552018FD0}"/>
              </a:ext>
            </a:extLst>
          </p:cNvPr>
          <p:cNvSpPr txBox="1"/>
          <p:nvPr/>
        </p:nvSpPr>
        <p:spPr>
          <a:xfrm>
            <a:off x="309092" y="3015914"/>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Experts suggest starting school later so that children and teens get more sleep.</a:t>
            </a:r>
          </a:p>
        </p:txBody>
      </p:sp>
      <p:sp>
        <p:nvSpPr>
          <p:cNvPr id="8" name="TextBox 7">
            <a:extLst>
              <a:ext uri="{FF2B5EF4-FFF2-40B4-BE49-F238E27FC236}">
                <a16:creationId xmlns:a16="http://schemas.microsoft.com/office/drawing/2014/main" id="{C2A36406-21E5-470E-BC84-A23BAE33B949}"/>
              </a:ext>
            </a:extLst>
          </p:cNvPr>
          <p:cNvSpPr txBox="1"/>
          <p:nvPr/>
        </p:nvSpPr>
        <p:spPr>
          <a:xfrm>
            <a:off x="309092" y="5154121"/>
            <a:ext cx="11285500" cy="1077218"/>
          </a:xfrm>
          <a:prstGeom prst="rect">
            <a:avLst/>
          </a:prstGeom>
          <a:noFill/>
        </p:spPr>
        <p:txBody>
          <a:bodyPr wrap="square" rtlCol="0">
            <a:spAutoFit/>
          </a:bodyPr>
          <a:lstStyle/>
          <a:p>
            <a:r>
              <a:rPr lang="en-US" sz="3200" dirty="0">
                <a:solidFill>
                  <a:srgbClr val="FF0000"/>
                </a:solidFill>
                <a:sym typeface="Wingdings" panose="05000000000000000000" pitchFamily="2" charset="2"/>
              </a:rPr>
              <a:t> </a:t>
            </a:r>
            <a:r>
              <a:rPr lang="en-US" sz="3200" dirty="0">
                <a:solidFill>
                  <a:srgbClr val="FF0000"/>
                </a:solidFill>
              </a:rPr>
              <a:t>Although there are benefits to doing exercise, people often don't do it enough. </a:t>
            </a:r>
          </a:p>
        </p:txBody>
      </p:sp>
      <p:pic>
        <p:nvPicPr>
          <p:cNvPr id="5" name="Picture 4">
            <a:extLst>
              <a:ext uri="{FF2B5EF4-FFF2-40B4-BE49-F238E27FC236}">
                <a16:creationId xmlns:a16="http://schemas.microsoft.com/office/drawing/2014/main" id="{325F08E0-6550-496D-B0E0-C0AE2A464EE1}"/>
              </a:ext>
            </a:extLst>
          </p:cNvPr>
          <p:cNvPicPr>
            <a:picLocks noChangeAspect="1"/>
          </p:cNvPicPr>
          <p:nvPr/>
        </p:nvPicPr>
        <p:blipFill>
          <a:blip r:embed="rId3"/>
          <a:stretch>
            <a:fillRect/>
          </a:stretch>
        </p:blipFill>
        <p:spPr>
          <a:xfrm>
            <a:off x="48000" y="2391237"/>
            <a:ext cx="12096000" cy="498433"/>
          </a:xfrm>
          <a:prstGeom prst="rect">
            <a:avLst/>
          </a:prstGeom>
        </p:spPr>
      </p:pic>
      <p:pic>
        <p:nvPicPr>
          <p:cNvPr id="11" name="Picture 10">
            <a:extLst>
              <a:ext uri="{FF2B5EF4-FFF2-40B4-BE49-F238E27FC236}">
                <a16:creationId xmlns:a16="http://schemas.microsoft.com/office/drawing/2014/main" id="{15942C52-A794-43A8-93CA-81CCA15A351F}"/>
              </a:ext>
            </a:extLst>
          </p:cNvPr>
          <p:cNvPicPr>
            <a:picLocks noChangeAspect="1"/>
          </p:cNvPicPr>
          <p:nvPr/>
        </p:nvPicPr>
        <p:blipFill>
          <a:blip r:embed="rId4"/>
          <a:stretch>
            <a:fillRect/>
          </a:stretch>
        </p:blipFill>
        <p:spPr>
          <a:xfrm>
            <a:off x="47999" y="4575608"/>
            <a:ext cx="12132000" cy="483010"/>
          </a:xfrm>
          <a:prstGeom prst="rect">
            <a:avLst/>
          </a:prstGeom>
        </p:spPr>
      </p:pic>
    </p:spTree>
    <p:extLst>
      <p:ext uri="{BB962C8B-B14F-4D97-AF65-F5344CB8AC3E}">
        <p14:creationId xmlns:p14="http://schemas.microsoft.com/office/powerpoint/2010/main" val="26333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TotalTime>
  <Words>982</Words>
  <Application>Microsoft Office PowerPoint</Application>
  <PresentationFormat>Widescreen</PresentationFormat>
  <Paragraphs>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(Body)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523</cp:revision>
  <dcterms:created xsi:type="dcterms:W3CDTF">2023-02-01T04:45:54Z</dcterms:created>
  <dcterms:modified xsi:type="dcterms:W3CDTF">2024-05-18T09:29:46Z</dcterms:modified>
</cp:coreProperties>
</file>