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67" r:id="rId4"/>
    <p:sldId id="918" r:id="rId5"/>
    <p:sldId id="919" r:id="rId6"/>
    <p:sldId id="970" r:id="rId7"/>
    <p:sldId id="971" r:id="rId8"/>
    <p:sldId id="972" r:id="rId9"/>
    <p:sldId id="973" r:id="rId10"/>
    <p:sldId id="974" r:id="rId11"/>
    <p:sldId id="975" r:id="rId12"/>
    <p:sldId id="985" r:id="rId13"/>
    <p:sldId id="950" r:id="rId14"/>
    <p:sldId id="976" r:id="rId15"/>
    <p:sldId id="955" r:id="rId16"/>
    <p:sldId id="977" r:id="rId17"/>
    <p:sldId id="978" r:id="rId18"/>
    <p:sldId id="979" r:id="rId19"/>
    <p:sldId id="984" r:id="rId20"/>
    <p:sldId id="980" r:id="rId21"/>
    <p:sldId id="986" r:id="rId22"/>
    <p:sldId id="929" r:id="rId23"/>
    <p:sldId id="981" r:id="rId24"/>
    <p:sldId id="982" r:id="rId25"/>
    <p:sldId id="983" r:id="rId26"/>
    <p:sldId id="294" r:id="rId27"/>
    <p:sldId id="296" r:id="rId28"/>
    <p:sldId id="298" r:id="rId29"/>
    <p:sldId id="29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86" d="100"/>
          <a:sy n="86" d="100"/>
        </p:scale>
        <p:origin x="31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1ACFBEEA-3241-40E8-A886-233597634E4B}"/>
    <pc:docChg chg="custSel addSld delSld modSld">
      <pc:chgData name="Phan Van Rieu (Hugo)" userId="032e726b-b6b7-45df-b0ca-e82fb010a48a" providerId="ADAL" clId="{1ACFBEEA-3241-40E8-A886-233597634E4B}" dt="2024-05-14T09:43:14.712" v="63" actId="20577"/>
      <pc:docMkLst>
        <pc:docMk/>
      </pc:docMkLst>
      <pc:sldChg chg="delSp mod">
        <pc:chgData name="Phan Van Rieu (Hugo)" userId="032e726b-b6b7-45df-b0ca-e82fb010a48a" providerId="ADAL" clId="{1ACFBEEA-3241-40E8-A886-233597634E4B}" dt="2024-05-14T09:42:31.524" v="18" actId="478"/>
        <pc:sldMkLst>
          <pc:docMk/>
          <pc:sldMk cId="3254481467" sldId="259"/>
        </pc:sldMkLst>
        <pc:spChg chg="del">
          <ac:chgData name="Phan Van Rieu (Hugo)" userId="032e726b-b6b7-45df-b0ca-e82fb010a48a" providerId="ADAL" clId="{1ACFBEEA-3241-40E8-A886-233597634E4B}" dt="2024-05-14T09:42:31.524" v="18" actId="478"/>
          <ac:spMkLst>
            <pc:docMk/>
            <pc:sldMk cId="3254481467" sldId="259"/>
            <ac:spMk id="9" creationId="{00000000-0000-0000-0000-000000000000}"/>
          </ac:spMkLst>
        </pc:spChg>
      </pc:sldChg>
      <pc:sldChg chg="del">
        <pc:chgData name="Phan Van Rieu (Hugo)" userId="032e726b-b6b7-45df-b0ca-e82fb010a48a" providerId="ADAL" clId="{1ACFBEEA-3241-40E8-A886-233597634E4B}" dt="2024-05-14T09:42:13.342" v="0" actId="47"/>
        <pc:sldMkLst>
          <pc:docMk/>
          <pc:sldMk cId="1872779487" sldId="269"/>
        </pc:sldMkLst>
      </pc:sldChg>
      <pc:sldChg chg="modSp add mod">
        <pc:chgData name="Phan Van Rieu (Hugo)" userId="032e726b-b6b7-45df-b0ca-e82fb010a48a" providerId="ADAL" clId="{1ACFBEEA-3241-40E8-A886-233597634E4B}" dt="2024-05-14T09:42:23.067" v="17" actId="20577"/>
        <pc:sldMkLst>
          <pc:docMk/>
          <pc:sldMk cId="4049441909" sldId="918"/>
        </pc:sldMkLst>
        <pc:spChg chg="mod">
          <ac:chgData name="Phan Van Rieu (Hugo)" userId="032e726b-b6b7-45df-b0ca-e82fb010a48a" providerId="ADAL" clId="{1ACFBEEA-3241-40E8-A886-233597634E4B}" dt="2024-05-14T09:42:23.067" v="17" actId="20577"/>
          <ac:spMkLst>
            <pc:docMk/>
            <pc:sldMk cId="4049441909" sldId="918"/>
            <ac:spMk id="3" creationId="{7F2615B6-9E93-F74A-A3D4-286C3316461C}"/>
          </ac:spMkLst>
        </pc:spChg>
      </pc:sldChg>
      <pc:sldChg chg="modSp add mod">
        <pc:chgData name="Phan Van Rieu (Hugo)" userId="032e726b-b6b7-45df-b0ca-e82fb010a48a" providerId="ADAL" clId="{1ACFBEEA-3241-40E8-A886-233597634E4B}" dt="2024-05-14T09:42:55.346" v="35" actId="20577"/>
        <pc:sldMkLst>
          <pc:docMk/>
          <pc:sldMk cId="2943835985" sldId="985"/>
        </pc:sldMkLst>
        <pc:spChg chg="mod">
          <ac:chgData name="Phan Van Rieu (Hugo)" userId="032e726b-b6b7-45df-b0ca-e82fb010a48a" providerId="ADAL" clId="{1ACFBEEA-3241-40E8-A886-233597634E4B}" dt="2024-05-14T09:42:55.346" v="35" actId="20577"/>
          <ac:spMkLst>
            <pc:docMk/>
            <pc:sldMk cId="2943835985" sldId="985"/>
            <ac:spMk id="3" creationId="{7F2615B6-9E93-F74A-A3D4-286C3316461C}"/>
          </ac:spMkLst>
        </pc:spChg>
      </pc:sldChg>
      <pc:sldChg chg="modSp add mod">
        <pc:chgData name="Phan Van Rieu (Hugo)" userId="032e726b-b6b7-45df-b0ca-e82fb010a48a" providerId="ADAL" clId="{1ACFBEEA-3241-40E8-A886-233597634E4B}" dt="2024-05-14T09:43:14.712" v="63" actId="20577"/>
        <pc:sldMkLst>
          <pc:docMk/>
          <pc:sldMk cId="174240761" sldId="986"/>
        </pc:sldMkLst>
        <pc:spChg chg="mod">
          <ac:chgData name="Phan Van Rieu (Hugo)" userId="032e726b-b6b7-45df-b0ca-e82fb010a48a" providerId="ADAL" clId="{1ACFBEEA-3241-40E8-A886-233597634E4B}" dt="2024-05-14T09:43:14.712" v="63" actId="20577"/>
          <ac:spMkLst>
            <pc:docMk/>
            <pc:sldMk cId="174240761" sldId="986"/>
            <ac:spMk id="3" creationId="{7F2615B6-9E93-F74A-A3D4-286C331646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7199086" y="71082"/>
            <a:ext cx="4828145"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Lesson: Listening, Reading, Vocabulary</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182521"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5: Healthy Living</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471886" y="3153229"/>
            <a:ext cx="6226627" cy="2062103"/>
          </a:xfrm>
          <a:prstGeom prst="rect">
            <a:avLst/>
          </a:prstGeom>
          <a:noFill/>
        </p:spPr>
        <p:txBody>
          <a:bodyPr wrap="square" rtlCol="0">
            <a:spAutoFit/>
          </a:bodyPr>
          <a:lstStyle/>
          <a:p>
            <a:pPr lvl="0" algn="ctr"/>
            <a:r>
              <a:rPr lang="en-US" sz="3200" b="1" dirty="0">
                <a:solidFill>
                  <a:srgbClr val="0070C0"/>
                </a:solidFill>
              </a:rPr>
              <a:t>Unit 5: Healthy Living</a:t>
            </a:r>
            <a:endParaRPr lang="en-US" sz="2000" b="1" dirty="0">
              <a:solidFill>
                <a:srgbClr val="0070C0"/>
              </a:solidFill>
            </a:endParaRPr>
          </a:p>
          <a:p>
            <a:pPr lvl="0" algn="ctr"/>
            <a:r>
              <a:rPr lang="en-US" sz="3200" b="1" dirty="0">
                <a:solidFill>
                  <a:srgbClr val="00B050"/>
                </a:solidFill>
              </a:rPr>
              <a:t>Review: Listening, Reading, Vocabulary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100 - 101</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75D0F-43F0-4E75-A61F-3A8097E986F2}"/>
              </a:ext>
            </a:extLst>
          </p:cNvPr>
          <p:cNvPicPr>
            <a:picLocks noChangeAspect="1"/>
          </p:cNvPicPr>
          <p:nvPr/>
        </p:nvPicPr>
        <p:blipFill>
          <a:blip r:embed="rId4"/>
          <a:stretch>
            <a:fillRect/>
          </a:stretch>
        </p:blipFill>
        <p:spPr>
          <a:xfrm>
            <a:off x="178002" y="650197"/>
            <a:ext cx="8885787" cy="2973777"/>
          </a:xfrm>
          <a:prstGeom prst="rect">
            <a:avLst/>
          </a:prstGeom>
        </p:spPr>
      </p:pic>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062103"/>
          </a:xfrm>
          <a:prstGeom prst="rect">
            <a:avLst/>
          </a:prstGeom>
          <a:solidFill>
            <a:schemeClr val="bg2">
              <a:lumMod val="90000"/>
            </a:schemeClr>
          </a:solidFill>
        </p:spPr>
        <p:txBody>
          <a:bodyPr wrap="square">
            <a:spAutoFit/>
          </a:bodyPr>
          <a:lstStyle/>
          <a:p>
            <a:r>
              <a:rPr lang="en-US" sz="3200" dirty="0">
                <a:solidFill>
                  <a:srgbClr val="242021"/>
                </a:solidFill>
                <a:latin typeface="Calibri (body)"/>
              </a:rPr>
              <a:t>Mrs. Walker: Is your son addicted to his phone? My son's always on his phone.</a:t>
            </a:r>
            <a:br>
              <a:rPr lang="en-US" sz="3200" dirty="0">
                <a:solidFill>
                  <a:srgbClr val="242021"/>
                </a:solidFill>
                <a:latin typeface="Calibri (body)"/>
              </a:rPr>
            </a:br>
            <a:r>
              <a:rPr lang="en-US" sz="3200" dirty="0">
                <a:solidFill>
                  <a:srgbClr val="242021"/>
                </a:solidFill>
                <a:latin typeface="Calibri (body)"/>
              </a:rPr>
              <a:t>Mr. Martin: My son's the same. We had to make a rule. It's no phones after 9 p.m. </a:t>
            </a: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8229600" y="4219073"/>
            <a:ext cx="30143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st="197866" end="44672.5"/>
                </p14:media>
              </p:ext>
            </p:extLst>
          </p:nvPr>
        </p:nvPicPr>
        <p:blipFill>
          <a:blip r:embed="rId5"/>
          <a:stretch>
            <a:fillRect/>
          </a:stretch>
        </p:blipFill>
        <p:spPr>
          <a:xfrm>
            <a:off x="9657731" y="1264156"/>
            <a:ext cx="1586246" cy="1586246"/>
          </a:xfrm>
          <a:prstGeom prst="rect">
            <a:avLst/>
          </a:prstGeom>
        </p:spPr>
      </p:pic>
      <p:sp>
        <p:nvSpPr>
          <p:cNvPr id="7" name="TextBox 6">
            <a:extLst>
              <a:ext uri="{FF2B5EF4-FFF2-40B4-BE49-F238E27FC236}">
                <a16:creationId xmlns:a16="http://schemas.microsoft.com/office/drawing/2014/main" id="{35C0B53E-43CA-4610-B069-52446DC5A62F}"/>
              </a:ext>
            </a:extLst>
          </p:cNvPr>
          <p:cNvSpPr txBox="1"/>
          <p:nvPr/>
        </p:nvSpPr>
        <p:spPr>
          <a:xfrm>
            <a:off x="6484020" y="1580225"/>
            <a:ext cx="626645" cy="954107"/>
          </a:xfrm>
          <a:prstGeom prst="rect">
            <a:avLst/>
          </a:prstGeom>
          <a:noFill/>
        </p:spPr>
        <p:txBody>
          <a:bodyPr wrap="square" rtlCol="0">
            <a:spAutoFit/>
          </a:bodyPr>
          <a:lstStyle/>
          <a:p>
            <a:r>
              <a:rPr lang="en-US" sz="5600" dirty="0">
                <a:solidFill>
                  <a:srgbClr val="FF0000"/>
                </a:solidFill>
                <a:sym typeface="Wingdings" panose="05000000000000000000" pitchFamily="2" charset="2"/>
              </a:rPr>
              <a:t></a:t>
            </a:r>
            <a:endParaRPr lang="en-US" sz="5600" dirty="0">
              <a:solidFill>
                <a:srgbClr val="FF0000"/>
              </a:solidFill>
            </a:endParaRPr>
          </a:p>
        </p:txBody>
      </p:sp>
      <p:cxnSp>
        <p:nvCxnSpPr>
          <p:cNvPr id="10" name="Straight Connector 9">
            <a:extLst>
              <a:ext uri="{FF2B5EF4-FFF2-40B4-BE49-F238E27FC236}">
                <a16:creationId xmlns:a16="http://schemas.microsoft.com/office/drawing/2014/main" id="{7FAE1F24-B132-444F-9253-CCBB3E0B937E}"/>
              </a:ext>
            </a:extLst>
          </p:cNvPr>
          <p:cNvCxnSpPr>
            <a:cxnSpLocks/>
          </p:cNvCxnSpPr>
          <p:nvPr/>
        </p:nvCxnSpPr>
        <p:spPr>
          <a:xfrm>
            <a:off x="178002" y="4693265"/>
            <a:ext cx="16828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3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002AD8-7578-469F-9B36-8FBECBD27D77}"/>
              </a:ext>
            </a:extLst>
          </p:cNvPr>
          <p:cNvPicPr>
            <a:picLocks noChangeAspect="1"/>
          </p:cNvPicPr>
          <p:nvPr/>
        </p:nvPicPr>
        <p:blipFill>
          <a:blip r:embed="rId4"/>
          <a:stretch>
            <a:fillRect/>
          </a:stretch>
        </p:blipFill>
        <p:spPr>
          <a:xfrm>
            <a:off x="178002" y="521002"/>
            <a:ext cx="10428392" cy="3056387"/>
          </a:xfrm>
          <a:prstGeom prst="rect">
            <a:avLst/>
          </a:prstGeom>
        </p:spPr>
      </p:pic>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554545"/>
          </a:xfrm>
          <a:prstGeom prst="rect">
            <a:avLst/>
          </a:prstGeom>
          <a:solidFill>
            <a:schemeClr val="bg2">
              <a:lumMod val="90000"/>
            </a:schemeClr>
          </a:solidFill>
        </p:spPr>
        <p:txBody>
          <a:bodyPr wrap="square">
            <a:spAutoFit/>
          </a:bodyPr>
          <a:lstStyle/>
          <a:p>
            <a:r>
              <a:rPr lang="en-US" sz="3200" dirty="0">
                <a:solidFill>
                  <a:srgbClr val="242021"/>
                </a:solidFill>
                <a:latin typeface="Calibri (body)"/>
              </a:rPr>
              <a:t>Mr. Anderson: I think the students need a new class.</a:t>
            </a:r>
            <a:br>
              <a:rPr lang="en-US" sz="3200" dirty="0">
                <a:solidFill>
                  <a:srgbClr val="242021"/>
                </a:solidFill>
                <a:latin typeface="Calibri (body)"/>
              </a:rPr>
            </a:br>
            <a:r>
              <a:rPr lang="en-US" sz="3200" dirty="0">
                <a:solidFill>
                  <a:srgbClr val="242021"/>
                </a:solidFill>
                <a:latin typeface="Calibri (body)"/>
              </a:rPr>
              <a:t>Mrs. Smith: About what? Diet? Exercise? </a:t>
            </a:r>
            <a:br>
              <a:rPr lang="en-US" sz="3200" dirty="0">
                <a:solidFill>
                  <a:srgbClr val="242021"/>
                </a:solidFill>
                <a:latin typeface="Calibri (body)"/>
              </a:rPr>
            </a:br>
            <a:r>
              <a:rPr lang="en-US" sz="3200" dirty="0">
                <a:solidFill>
                  <a:srgbClr val="242021"/>
                </a:solidFill>
                <a:latin typeface="Calibri (body)"/>
              </a:rPr>
              <a:t>Mr. Anderson: Stress. Although students say they’re stressed, they don't know how to deal with it.</a:t>
            </a:r>
            <a:br>
              <a:rPr lang="en-US" sz="3200" dirty="0">
                <a:solidFill>
                  <a:srgbClr val="242021"/>
                </a:solidFill>
                <a:latin typeface="Calibri (body)"/>
              </a:rPr>
            </a:br>
            <a:r>
              <a:rPr lang="en-US" sz="3200" dirty="0">
                <a:solidFill>
                  <a:srgbClr val="242021"/>
                </a:solidFill>
                <a:latin typeface="Calibri (body)"/>
              </a:rPr>
              <a:t>Mrs. Smith: I see. </a:t>
            </a: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2679031" y="5197641"/>
            <a:ext cx="840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st="242818" end="0.5"/>
                </p14:media>
              </p:ext>
            </p:extLst>
          </p:nvPr>
        </p:nvPicPr>
        <p:blipFill>
          <a:blip r:embed="rId5"/>
          <a:stretch>
            <a:fillRect/>
          </a:stretch>
        </p:blipFill>
        <p:spPr>
          <a:xfrm>
            <a:off x="9657731" y="1264156"/>
            <a:ext cx="1586246" cy="1586246"/>
          </a:xfrm>
          <a:prstGeom prst="rect">
            <a:avLst/>
          </a:prstGeom>
        </p:spPr>
      </p:pic>
      <p:sp>
        <p:nvSpPr>
          <p:cNvPr id="7" name="TextBox 6">
            <a:extLst>
              <a:ext uri="{FF2B5EF4-FFF2-40B4-BE49-F238E27FC236}">
                <a16:creationId xmlns:a16="http://schemas.microsoft.com/office/drawing/2014/main" id="{35C0B53E-43CA-4610-B069-52446DC5A62F}"/>
              </a:ext>
            </a:extLst>
          </p:cNvPr>
          <p:cNvSpPr txBox="1"/>
          <p:nvPr/>
        </p:nvSpPr>
        <p:spPr>
          <a:xfrm>
            <a:off x="7799472" y="2077429"/>
            <a:ext cx="626645" cy="954107"/>
          </a:xfrm>
          <a:prstGeom prst="rect">
            <a:avLst/>
          </a:prstGeom>
          <a:noFill/>
        </p:spPr>
        <p:txBody>
          <a:bodyPr wrap="square" rtlCol="0">
            <a:spAutoFit/>
          </a:bodyPr>
          <a:lstStyle/>
          <a:p>
            <a:r>
              <a:rPr lang="en-US" sz="5600" dirty="0">
                <a:solidFill>
                  <a:srgbClr val="FF0000"/>
                </a:solidFill>
                <a:sym typeface="Wingdings" panose="05000000000000000000" pitchFamily="2" charset="2"/>
              </a:rPr>
              <a:t></a:t>
            </a:r>
            <a:endParaRPr lang="en-US" sz="5600" dirty="0">
              <a:solidFill>
                <a:srgbClr val="FF0000"/>
              </a:solidFill>
            </a:endParaRPr>
          </a:p>
        </p:txBody>
      </p:sp>
      <p:cxnSp>
        <p:nvCxnSpPr>
          <p:cNvPr id="10" name="Straight Connector 9">
            <a:extLst>
              <a:ext uri="{FF2B5EF4-FFF2-40B4-BE49-F238E27FC236}">
                <a16:creationId xmlns:a16="http://schemas.microsoft.com/office/drawing/2014/main" id="{7FAE1F24-B132-444F-9253-CCBB3E0B937E}"/>
              </a:ext>
            </a:extLst>
          </p:cNvPr>
          <p:cNvCxnSpPr>
            <a:cxnSpLocks/>
          </p:cNvCxnSpPr>
          <p:nvPr/>
        </p:nvCxnSpPr>
        <p:spPr>
          <a:xfrm>
            <a:off x="178002" y="5639749"/>
            <a:ext cx="51640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1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Reading</a:t>
            </a:r>
          </a:p>
        </p:txBody>
      </p:sp>
    </p:spTree>
    <p:extLst>
      <p:ext uri="{BB962C8B-B14F-4D97-AF65-F5344CB8AC3E}">
        <p14:creationId xmlns:p14="http://schemas.microsoft.com/office/powerpoint/2010/main" val="294383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00429C-A47C-4A81-9A24-E237E9095B88}"/>
              </a:ext>
            </a:extLst>
          </p:cNvPr>
          <p:cNvPicPr>
            <a:picLocks noChangeAspect="1"/>
          </p:cNvPicPr>
          <p:nvPr/>
        </p:nvPicPr>
        <p:blipFill>
          <a:blip r:embed="rId2"/>
          <a:stretch>
            <a:fillRect/>
          </a:stretch>
        </p:blipFill>
        <p:spPr>
          <a:xfrm>
            <a:off x="139416" y="480622"/>
            <a:ext cx="3475021" cy="891617"/>
          </a:xfrm>
          <a:prstGeom prst="rect">
            <a:avLst/>
          </a:prstGeom>
        </p:spPr>
      </p:pic>
      <p:sp>
        <p:nvSpPr>
          <p:cNvPr id="28" name="Rectangle 27">
            <a:extLst>
              <a:ext uri="{FF2B5EF4-FFF2-40B4-BE49-F238E27FC236}">
                <a16:creationId xmlns:a16="http://schemas.microsoft.com/office/drawing/2014/main" id="{C1CEB9B2-D7C8-4810-B338-B37D9C7C8393}"/>
              </a:ext>
            </a:extLst>
          </p:cNvPr>
          <p:cNvSpPr/>
          <p:nvPr/>
        </p:nvSpPr>
        <p:spPr>
          <a:xfrm>
            <a:off x="3614437" y="667432"/>
            <a:ext cx="825221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Read and circle </a:t>
            </a:r>
            <a:r>
              <a:rPr lang="en-US" sz="3600" i="1" dirty="0">
                <a:solidFill>
                  <a:srgbClr val="0070C0"/>
                </a:solidFill>
              </a:rPr>
              <a:t>True</a:t>
            </a:r>
            <a:r>
              <a:rPr lang="en-US" sz="3600" dirty="0">
                <a:solidFill>
                  <a:srgbClr val="0070C0"/>
                </a:solidFill>
              </a:rPr>
              <a:t> or </a:t>
            </a:r>
            <a:r>
              <a:rPr lang="en-US" sz="3600" i="1" dirty="0">
                <a:solidFill>
                  <a:srgbClr val="0070C0"/>
                </a:solidFill>
              </a:rPr>
              <a:t>False.</a:t>
            </a:r>
          </a:p>
        </p:txBody>
      </p:sp>
      <p:sp>
        <p:nvSpPr>
          <p:cNvPr id="30" name="TextBox 29">
            <a:extLst>
              <a:ext uri="{FF2B5EF4-FFF2-40B4-BE49-F238E27FC236}">
                <a16:creationId xmlns:a16="http://schemas.microsoft.com/office/drawing/2014/main" id="{F6C1F28B-3325-40FA-AB26-605B13F1D726}"/>
              </a:ext>
            </a:extLst>
          </p:cNvPr>
          <p:cNvSpPr txBox="1"/>
          <p:nvPr/>
        </p:nvSpPr>
        <p:spPr>
          <a:xfrm>
            <a:off x="435389" y="1666253"/>
            <a:ext cx="11321221" cy="4031873"/>
          </a:xfrm>
          <a:prstGeom prst="rect">
            <a:avLst/>
          </a:prstGeom>
          <a:solidFill>
            <a:schemeClr val="accent4">
              <a:lumMod val="20000"/>
              <a:lumOff val="80000"/>
            </a:schemeClr>
          </a:solidFill>
          <a:ln>
            <a:solidFill>
              <a:schemeClr val="accent4">
                <a:lumMod val="20000"/>
                <a:lumOff val="80000"/>
              </a:schemeClr>
            </a:solidFill>
          </a:ln>
        </p:spPr>
        <p:txBody>
          <a:bodyPr wrap="square">
            <a:spAutoFit/>
          </a:bodyPr>
          <a:lstStyle/>
          <a:p>
            <a:r>
              <a:rPr lang="en-US" sz="3200" b="0" i="0" dirty="0">
                <a:solidFill>
                  <a:srgbClr val="242021"/>
                </a:solidFill>
                <a:effectLst/>
                <a:latin typeface="Calibri (body)"/>
              </a:rPr>
              <a:t>Dear parents,</a:t>
            </a:r>
            <a:br>
              <a:rPr lang="en-US" sz="3200" b="0" i="0" dirty="0">
                <a:solidFill>
                  <a:srgbClr val="242021"/>
                </a:solidFill>
                <a:effectLst/>
                <a:latin typeface="Calibri (body)"/>
              </a:rPr>
            </a:br>
            <a:r>
              <a:rPr lang="en-US" sz="3200" b="0" i="0" dirty="0">
                <a:solidFill>
                  <a:srgbClr val="242021"/>
                </a:solidFill>
                <a:effectLst/>
                <a:latin typeface="Calibri (body)"/>
              </a:rPr>
              <a:t>From next week, the school cafeteria will stop selling soda and junk food. Although many students like eating chips and candy at school, we are removing these foods. They are unhealthy and don't help the students study well. Instead, we will include a variety of healthier snacks and fruit. We will also provide nourishing lunches</a:t>
            </a:r>
            <a:br>
              <a:rPr lang="en-US" sz="3200" b="0" i="0" dirty="0">
                <a:solidFill>
                  <a:srgbClr val="242021"/>
                </a:solidFill>
                <a:effectLst/>
                <a:latin typeface="Calibri (body)"/>
              </a:rPr>
            </a:br>
            <a:r>
              <a:rPr lang="en-US" sz="3200" b="0" i="0" dirty="0">
                <a:solidFill>
                  <a:srgbClr val="242021"/>
                </a:solidFill>
                <a:effectLst/>
                <a:latin typeface="Calibri (body)"/>
              </a:rPr>
              <a:t>every day for all students. We suggest noting any special diet needs on the school lunch form.</a:t>
            </a:r>
            <a:endParaRPr lang="en-US" sz="3200" dirty="0">
              <a:latin typeface="Calibri (body)"/>
            </a:endParaRPr>
          </a:p>
        </p:txBody>
      </p:sp>
    </p:spTree>
    <p:extLst>
      <p:ext uri="{BB962C8B-B14F-4D97-AF65-F5344CB8AC3E}">
        <p14:creationId xmlns:p14="http://schemas.microsoft.com/office/powerpoint/2010/main" val="1889362643"/>
      </p:ext>
    </p:extLst>
  </p:cSld>
  <p:clrMapOvr>
    <a:masterClrMapping/>
  </p:clrMapOvr>
  <p:timing>
    <p:tnLst>
      <p:par>
        <p:cTn id="1" dur="indefinite" restart="never" nodeType="tmRoot">
          <p:childTnLst>
            <p:par>
              <p:cTn id="2"/>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6C1F28B-3325-40FA-AB26-605B13F1D726}"/>
              </a:ext>
            </a:extLst>
          </p:cNvPr>
          <p:cNvSpPr txBox="1"/>
          <p:nvPr/>
        </p:nvSpPr>
        <p:spPr>
          <a:xfrm>
            <a:off x="435389" y="428178"/>
            <a:ext cx="11321221" cy="6001643"/>
          </a:xfrm>
          <a:prstGeom prst="rect">
            <a:avLst/>
          </a:prstGeom>
          <a:solidFill>
            <a:schemeClr val="accent4">
              <a:lumMod val="20000"/>
              <a:lumOff val="80000"/>
            </a:schemeClr>
          </a:solidFill>
          <a:ln>
            <a:solidFill>
              <a:schemeClr val="accent4">
                <a:lumMod val="20000"/>
                <a:lumOff val="80000"/>
              </a:schemeClr>
            </a:solidFill>
          </a:ln>
        </p:spPr>
        <p:txBody>
          <a:bodyPr wrap="square">
            <a:spAutoFit/>
          </a:bodyPr>
          <a:lstStyle/>
          <a:p>
            <a:r>
              <a:rPr lang="en-US" sz="3200" b="0" i="0" dirty="0">
                <a:solidFill>
                  <a:srgbClr val="242021"/>
                </a:solidFill>
                <a:effectLst/>
                <a:latin typeface="Calibri (body)"/>
              </a:rPr>
              <a:t>There will also be a weekly healthy eating and cooking class in the cafeteria. Here, students can learn about different diets, and how to prepare simple and nourishing meals. This is a fun and free class that all students could really benefit from. Please sign up for it at the library.</a:t>
            </a:r>
            <a:br>
              <a:rPr lang="en-US" sz="3200" b="0" i="0" dirty="0">
                <a:solidFill>
                  <a:srgbClr val="242021"/>
                </a:solidFill>
                <a:effectLst/>
                <a:latin typeface="Calibri (body)"/>
              </a:rPr>
            </a:br>
            <a:r>
              <a:rPr lang="en-US" sz="3200" b="0" i="0" dirty="0">
                <a:solidFill>
                  <a:srgbClr val="242021"/>
                </a:solidFill>
                <a:effectLst/>
                <a:latin typeface="Calibri (body)"/>
              </a:rPr>
              <a:t>We will also increase P.E. classes from two to four times a week. Although we already tried to promote exercise after school, students weren't very interested. We hope this will help students form a habit of getting regular physical activity and understand its benefits.</a:t>
            </a:r>
            <a:br>
              <a:rPr lang="en-US" sz="3200" b="0" i="0" dirty="0">
                <a:solidFill>
                  <a:srgbClr val="242021"/>
                </a:solidFill>
                <a:effectLst/>
                <a:latin typeface="Calibri (body)"/>
              </a:rPr>
            </a:br>
            <a:r>
              <a:rPr lang="en-US" sz="3200" b="0" i="0" dirty="0">
                <a:solidFill>
                  <a:srgbClr val="242021"/>
                </a:solidFill>
                <a:effectLst/>
                <a:latin typeface="Calibri (body)"/>
              </a:rPr>
              <a:t>Best regards,</a:t>
            </a:r>
            <a:br>
              <a:rPr lang="en-US" sz="3200" b="0" i="0" dirty="0">
                <a:solidFill>
                  <a:srgbClr val="242021"/>
                </a:solidFill>
                <a:effectLst/>
                <a:latin typeface="Calibri (body)"/>
              </a:rPr>
            </a:br>
            <a:r>
              <a:rPr lang="en-US" sz="3200" b="0" i="0" dirty="0">
                <a:solidFill>
                  <a:srgbClr val="242021"/>
                </a:solidFill>
                <a:effectLst/>
                <a:latin typeface="Calibri (body)"/>
              </a:rPr>
              <a:t>Principal Andrew Thomas</a:t>
            </a:r>
            <a:r>
              <a:rPr lang="en-US" sz="3200" dirty="0">
                <a:latin typeface="Calibri (body)"/>
              </a:rPr>
              <a:t> </a:t>
            </a:r>
          </a:p>
        </p:txBody>
      </p:sp>
    </p:spTree>
    <p:extLst>
      <p:ext uri="{BB962C8B-B14F-4D97-AF65-F5344CB8AC3E}">
        <p14:creationId xmlns:p14="http://schemas.microsoft.com/office/powerpoint/2010/main" val="2194598098"/>
      </p:ext>
    </p:extLst>
  </p:cSld>
  <p:clrMapOvr>
    <a:masterClrMapping/>
  </p:clrMapOvr>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r="39473" b="-27681"/>
          <a:stretch/>
        </p:blipFill>
        <p:spPr>
          <a:xfrm>
            <a:off x="240632" y="656493"/>
            <a:ext cx="11677103" cy="1220433"/>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1553760"/>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8005011" y="1553760"/>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2932299"/>
            <a:ext cx="11835996" cy="2970685"/>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From next week, the school cafeteria will stop selling soda and junk food. Although many students like eating chips and candy at school, we are removing these foods. They are unhealthy and don't help the students study well.</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3126672" y="3625516"/>
            <a:ext cx="840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40FBBD-0A57-449E-83C6-ED74FEA22317}"/>
              </a:ext>
            </a:extLst>
          </p:cNvPr>
          <p:cNvCxnSpPr>
            <a:cxnSpLocks/>
          </p:cNvCxnSpPr>
          <p:nvPr/>
        </p:nvCxnSpPr>
        <p:spPr>
          <a:xfrm>
            <a:off x="352927" y="4324297"/>
            <a:ext cx="6898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1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t="80688" r="39473" b="-27682"/>
          <a:stretch/>
        </p:blipFill>
        <p:spPr>
          <a:xfrm>
            <a:off x="240632" y="1427746"/>
            <a:ext cx="11677103" cy="449180"/>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1553760"/>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2438401" y="1490752"/>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2932299"/>
            <a:ext cx="11835996" cy="2970685"/>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Although many students like eating chips and candy at school, we are removing these foods. They are unhealthy and don't help the students study well. Instead, we will include a variety of healthier snacks and fruit.</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3110630" y="5069305"/>
            <a:ext cx="840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40FBBD-0A57-449E-83C6-ED74FEA22317}"/>
              </a:ext>
            </a:extLst>
          </p:cNvPr>
          <p:cNvCxnSpPr>
            <a:cxnSpLocks/>
          </p:cNvCxnSpPr>
          <p:nvPr/>
        </p:nvCxnSpPr>
        <p:spPr>
          <a:xfrm>
            <a:off x="336885" y="5767576"/>
            <a:ext cx="6898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502E37E-609C-47C7-A8E7-04C704010758}"/>
              </a:ext>
            </a:extLst>
          </p:cNvPr>
          <p:cNvPicPr>
            <a:picLocks noChangeAspect="1"/>
          </p:cNvPicPr>
          <p:nvPr/>
        </p:nvPicPr>
        <p:blipFill>
          <a:blip r:embed="rId3"/>
          <a:stretch>
            <a:fillRect/>
          </a:stretch>
        </p:blipFill>
        <p:spPr>
          <a:xfrm>
            <a:off x="352927" y="726772"/>
            <a:ext cx="11604472" cy="574960"/>
          </a:xfrm>
          <a:prstGeom prst="rect">
            <a:avLst/>
          </a:prstGeom>
        </p:spPr>
      </p:pic>
    </p:spTree>
    <p:extLst>
      <p:ext uri="{BB962C8B-B14F-4D97-AF65-F5344CB8AC3E}">
        <p14:creationId xmlns:p14="http://schemas.microsoft.com/office/powerpoint/2010/main" val="37394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t="80688" r="39473" b="-27682"/>
          <a:stretch/>
        </p:blipFill>
        <p:spPr>
          <a:xfrm>
            <a:off x="240632" y="1427746"/>
            <a:ext cx="11677103" cy="449180"/>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1553760"/>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2438401" y="1490752"/>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2932299"/>
            <a:ext cx="11835996" cy="1493358"/>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We will also provide nourishing lunches every day for all students. We suggest noting any special diet needs on the school lunch form.</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320843" y="4313363"/>
            <a:ext cx="10331115" cy="641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15C835-E7C7-485B-ACB0-A266643C0995}"/>
              </a:ext>
            </a:extLst>
          </p:cNvPr>
          <p:cNvPicPr>
            <a:picLocks noChangeAspect="1"/>
          </p:cNvPicPr>
          <p:nvPr/>
        </p:nvPicPr>
        <p:blipFill>
          <a:blip r:embed="rId3"/>
          <a:stretch>
            <a:fillRect/>
          </a:stretch>
        </p:blipFill>
        <p:spPr>
          <a:xfrm>
            <a:off x="336885" y="685148"/>
            <a:ext cx="11686453" cy="607191"/>
          </a:xfrm>
          <a:prstGeom prst="rect">
            <a:avLst/>
          </a:prstGeom>
        </p:spPr>
      </p:pic>
    </p:spTree>
    <p:extLst>
      <p:ext uri="{BB962C8B-B14F-4D97-AF65-F5344CB8AC3E}">
        <p14:creationId xmlns:p14="http://schemas.microsoft.com/office/powerpoint/2010/main" val="211765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t="80688" r="39473" b="-27682"/>
          <a:stretch/>
        </p:blipFill>
        <p:spPr>
          <a:xfrm>
            <a:off x="240632" y="1427746"/>
            <a:ext cx="11677103" cy="449180"/>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1553760"/>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7844591" y="1553760"/>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2932299"/>
            <a:ext cx="11835996" cy="2970685"/>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There will also be a weekly healthy eating and cooking class in the cafeteria. Here, students can learn about different diets, and how to prepare simple and nourishing meals. This is a fun and free class that all students could really benefit from..</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3272589" y="3625516"/>
            <a:ext cx="78911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3BBC6B-0EE0-4A6C-B11F-7CEE723E6863}"/>
              </a:ext>
            </a:extLst>
          </p:cNvPr>
          <p:cNvPicPr>
            <a:picLocks noChangeAspect="1"/>
          </p:cNvPicPr>
          <p:nvPr/>
        </p:nvPicPr>
        <p:blipFill>
          <a:blip r:embed="rId3"/>
          <a:stretch>
            <a:fillRect/>
          </a:stretch>
        </p:blipFill>
        <p:spPr>
          <a:xfrm>
            <a:off x="514898" y="691981"/>
            <a:ext cx="11402838" cy="515170"/>
          </a:xfrm>
          <a:prstGeom prst="rect">
            <a:avLst/>
          </a:prstGeom>
        </p:spPr>
      </p:pic>
      <p:cxnSp>
        <p:nvCxnSpPr>
          <p:cNvPr id="13" name="Straight Connector 12">
            <a:extLst>
              <a:ext uri="{FF2B5EF4-FFF2-40B4-BE49-F238E27FC236}">
                <a16:creationId xmlns:a16="http://schemas.microsoft.com/office/drawing/2014/main" id="{D428544E-7AE9-46FD-856D-90901808FDE7}"/>
              </a:ext>
            </a:extLst>
          </p:cNvPr>
          <p:cNvCxnSpPr>
            <a:cxnSpLocks/>
          </p:cNvCxnSpPr>
          <p:nvPr/>
        </p:nvCxnSpPr>
        <p:spPr>
          <a:xfrm>
            <a:off x="360947" y="4371474"/>
            <a:ext cx="13876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EA6741-4DD1-457F-A882-DD1794C09BC1}"/>
              </a:ext>
            </a:extLst>
          </p:cNvPr>
          <p:cNvCxnSpPr>
            <a:cxnSpLocks/>
          </p:cNvCxnSpPr>
          <p:nvPr/>
        </p:nvCxnSpPr>
        <p:spPr>
          <a:xfrm>
            <a:off x="6705600" y="5077327"/>
            <a:ext cx="4193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6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t="80688" r="39473" b="-27682"/>
          <a:stretch/>
        </p:blipFill>
        <p:spPr>
          <a:xfrm>
            <a:off x="240632" y="1427746"/>
            <a:ext cx="11677103" cy="449180"/>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1553760"/>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7844591" y="1553760"/>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2932299"/>
            <a:ext cx="11835996" cy="2232021"/>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We will also increase P.E. classes from two to four times a week. Although we already tried to promote exercise after school, students weren't very interested.</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2324567" y="3625516"/>
            <a:ext cx="840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A0F6B52-A623-4BC0-B3E3-729921C04AB4}"/>
              </a:ext>
            </a:extLst>
          </p:cNvPr>
          <p:cNvPicPr>
            <a:picLocks noChangeAspect="1"/>
          </p:cNvPicPr>
          <p:nvPr/>
        </p:nvPicPr>
        <p:blipFill>
          <a:blip r:embed="rId3"/>
          <a:stretch>
            <a:fillRect/>
          </a:stretch>
        </p:blipFill>
        <p:spPr>
          <a:xfrm>
            <a:off x="336885" y="695538"/>
            <a:ext cx="11827862" cy="646331"/>
          </a:xfrm>
          <a:prstGeom prst="rect">
            <a:avLst/>
          </a:prstGeom>
        </p:spPr>
      </p:pic>
    </p:spTree>
    <p:extLst>
      <p:ext uri="{BB962C8B-B14F-4D97-AF65-F5344CB8AC3E}">
        <p14:creationId xmlns:p14="http://schemas.microsoft.com/office/powerpoint/2010/main" val="518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811682" y="215323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799239" y="461272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9239" y="294822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4">
            <a:extLst>
              <a:ext uri="{FF2B5EF4-FFF2-40B4-BE49-F238E27FC236}">
                <a16:creationId xmlns:a16="http://schemas.microsoft.com/office/drawing/2014/main" id="{AA9C6CCF-0B9F-D97B-A142-4123BB08EFB4}"/>
              </a:ext>
            </a:extLst>
          </p:cNvPr>
          <p:cNvSpPr/>
          <p:nvPr/>
        </p:nvSpPr>
        <p:spPr>
          <a:xfrm>
            <a:off x="4811682" y="3756265"/>
            <a:ext cx="3256378" cy="662474"/>
          </a:xfrm>
          <a:prstGeom prst="roundRect">
            <a:avLst/>
          </a:prstGeom>
          <a:solidFill>
            <a:schemeClr val="bg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5292F-B250-4342-8A38-E5BB0FE5CABF}"/>
              </a:ext>
            </a:extLst>
          </p:cNvPr>
          <p:cNvPicPr>
            <a:picLocks noChangeAspect="1"/>
          </p:cNvPicPr>
          <p:nvPr/>
        </p:nvPicPr>
        <p:blipFill rotWithShape="1">
          <a:blip r:embed="rId2"/>
          <a:srcRect l="1" t="80688" r="39473" b="-27682"/>
          <a:stretch/>
        </p:blipFill>
        <p:spPr>
          <a:xfrm>
            <a:off x="240632" y="1892970"/>
            <a:ext cx="11677103" cy="449180"/>
          </a:xfrm>
          <a:prstGeom prst="rect">
            <a:avLst/>
          </a:prstGeom>
        </p:spPr>
      </p:pic>
      <p:sp>
        <p:nvSpPr>
          <p:cNvPr id="8" name="TextBox 7">
            <a:extLst>
              <a:ext uri="{FF2B5EF4-FFF2-40B4-BE49-F238E27FC236}">
                <a16:creationId xmlns:a16="http://schemas.microsoft.com/office/drawing/2014/main" id="{3D869A64-DA83-4BAD-B2A8-29A6EFDDD822}"/>
              </a:ext>
            </a:extLst>
          </p:cNvPr>
          <p:cNvSpPr txBox="1"/>
          <p:nvPr/>
        </p:nvSpPr>
        <p:spPr>
          <a:xfrm>
            <a:off x="514898" y="2018984"/>
            <a:ext cx="11402838" cy="646331"/>
          </a:xfrm>
          <a:prstGeom prst="rect">
            <a:avLst/>
          </a:prstGeom>
          <a:noFill/>
        </p:spPr>
        <p:txBody>
          <a:bodyPr wrap="square" rtlCol="0">
            <a:spAutoFit/>
          </a:bodyPr>
          <a:lstStyle/>
          <a:p>
            <a:pPr algn="ctr"/>
            <a:r>
              <a:rPr lang="en-US" sz="3600" dirty="0">
                <a:sym typeface="Wingdings" panose="05000000000000000000" pitchFamily="2" charset="2"/>
              </a:rPr>
              <a:t>True						False</a:t>
            </a:r>
            <a:endParaRPr lang="en-US" sz="3600" dirty="0"/>
          </a:p>
        </p:txBody>
      </p:sp>
      <p:sp>
        <p:nvSpPr>
          <p:cNvPr id="10" name="Oval 9">
            <a:extLst>
              <a:ext uri="{FF2B5EF4-FFF2-40B4-BE49-F238E27FC236}">
                <a16:creationId xmlns:a16="http://schemas.microsoft.com/office/drawing/2014/main" id="{366BAA53-61F7-4F1F-8E4F-CA9064A0C01D}"/>
              </a:ext>
            </a:extLst>
          </p:cNvPr>
          <p:cNvSpPr/>
          <p:nvPr/>
        </p:nvSpPr>
        <p:spPr>
          <a:xfrm>
            <a:off x="2534654" y="1939317"/>
            <a:ext cx="1973178" cy="772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38EBD4-26A9-4185-B16C-A1DEDFC058E4}"/>
              </a:ext>
            </a:extLst>
          </p:cNvPr>
          <p:cNvSpPr txBox="1"/>
          <p:nvPr/>
        </p:nvSpPr>
        <p:spPr>
          <a:xfrm>
            <a:off x="240632" y="3397523"/>
            <a:ext cx="11835996" cy="2232021"/>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Although we already tried to promote exercise after school, students weren't very interested. We hope this will help students form a habit of getting regular physical activity and understand its benefits.</a:t>
            </a:r>
          </a:p>
        </p:txBody>
      </p:sp>
      <p:cxnSp>
        <p:nvCxnSpPr>
          <p:cNvPr id="12" name="Straight Connector 11">
            <a:extLst>
              <a:ext uri="{FF2B5EF4-FFF2-40B4-BE49-F238E27FC236}">
                <a16:creationId xmlns:a16="http://schemas.microsoft.com/office/drawing/2014/main" id="{BFC76B63-430F-48EB-89F2-F830EBE49728}"/>
              </a:ext>
            </a:extLst>
          </p:cNvPr>
          <p:cNvCxnSpPr>
            <a:cxnSpLocks/>
          </p:cNvCxnSpPr>
          <p:nvPr/>
        </p:nvCxnSpPr>
        <p:spPr>
          <a:xfrm>
            <a:off x="4507832" y="4789855"/>
            <a:ext cx="71985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8BBAF5-866D-4DD6-AC84-91258D0CE496}"/>
              </a:ext>
            </a:extLst>
          </p:cNvPr>
          <p:cNvPicPr>
            <a:picLocks noChangeAspect="1"/>
          </p:cNvPicPr>
          <p:nvPr/>
        </p:nvPicPr>
        <p:blipFill>
          <a:blip r:embed="rId3"/>
          <a:stretch>
            <a:fillRect/>
          </a:stretch>
        </p:blipFill>
        <p:spPr>
          <a:xfrm>
            <a:off x="240632" y="691834"/>
            <a:ext cx="11465703" cy="1156412"/>
          </a:xfrm>
          <a:prstGeom prst="rect">
            <a:avLst/>
          </a:prstGeom>
        </p:spPr>
      </p:pic>
      <p:cxnSp>
        <p:nvCxnSpPr>
          <p:cNvPr id="13" name="Straight Connector 12">
            <a:extLst>
              <a:ext uri="{FF2B5EF4-FFF2-40B4-BE49-F238E27FC236}">
                <a16:creationId xmlns:a16="http://schemas.microsoft.com/office/drawing/2014/main" id="{54202A45-4C5B-4745-A505-B8FBDF8A1005}"/>
              </a:ext>
            </a:extLst>
          </p:cNvPr>
          <p:cNvCxnSpPr>
            <a:cxnSpLocks/>
          </p:cNvCxnSpPr>
          <p:nvPr/>
        </p:nvCxnSpPr>
        <p:spPr>
          <a:xfrm>
            <a:off x="277208" y="5524311"/>
            <a:ext cx="103664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Vocabulary</a:t>
            </a:r>
          </a:p>
        </p:txBody>
      </p:sp>
    </p:spTree>
    <p:extLst>
      <p:ext uri="{BB962C8B-B14F-4D97-AF65-F5344CB8AC3E}">
        <p14:creationId xmlns:p14="http://schemas.microsoft.com/office/powerpoint/2010/main" val="174240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7605E6-F5AD-4260-87EA-FBC4E8BE9D58}"/>
              </a:ext>
            </a:extLst>
          </p:cNvPr>
          <p:cNvPicPr>
            <a:picLocks noChangeAspect="1"/>
          </p:cNvPicPr>
          <p:nvPr/>
        </p:nvPicPr>
        <p:blipFill>
          <a:blip r:embed="rId2"/>
          <a:stretch>
            <a:fillRect/>
          </a:stretch>
        </p:blipFill>
        <p:spPr>
          <a:xfrm>
            <a:off x="0" y="466694"/>
            <a:ext cx="4498660" cy="1047805"/>
          </a:xfrm>
          <a:prstGeom prst="rect">
            <a:avLst/>
          </a:prstGeom>
        </p:spPr>
      </p:pic>
      <p:sp>
        <p:nvSpPr>
          <p:cNvPr id="6" name="Rectangle 5">
            <a:extLst>
              <a:ext uri="{FF2B5EF4-FFF2-40B4-BE49-F238E27FC236}">
                <a16:creationId xmlns:a16="http://schemas.microsoft.com/office/drawing/2014/main" id="{9BCF1713-1E2A-4E78-82EE-E3414CF3C9B9}"/>
              </a:ext>
            </a:extLst>
          </p:cNvPr>
          <p:cNvSpPr/>
          <p:nvPr/>
        </p:nvSpPr>
        <p:spPr>
          <a:xfrm>
            <a:off x="4498659" y="667432"/>
            <a:ext cx="736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Circle the correct answers.</a:t>
            </a:r>
            <a:endParaRPr lang="en-US" sz="3600" i="1" dirty="0">
              <a:solidFill>
                <a:srgbClr val="0070C0"/>
              </a:solidFill>
            </a:endParaRPr>
          </a:p>
        </p:txBody>
      </p:sp>
      <p:sp>
        <p:nvSpPr>
          <p:cNvPr id="8" name="TextBox 7">
            <a:extLst>
              <a:ext uri="{FF2B5EF4-FFF2-40B4-BE49-F238E27FC236}">
                <a16:creationId xmlns:a16="http://schemas.microsoft.com/office/drawing/2014/main" id="{2E843B85-2C66-40F9-859F-5EA5A7201D14}"/>
              </a:ext>
            </a:extLst>
          </p:cNvPr>
          <p:cNvSpPr txBox="1"/>
          <p:nvPr/>
        </p:nvSpPr>
        <p:spPr>
          <a:xfrm>
            <a:off x="281546" y="1715237"/>
            <a:ext cx="11628908" cy="4448013"/>
          </a:xfrm>
          <a:prstGeom prst="rect">
            <a:avLst/>
          </a:prstGeom>
          <a:noFill/>
        </p:spPr>
        <p:txBody>
          <a:bodyPr wrap="square">
            <a:spAutoFit/>
          </a:bodyPr>
          <a:lstStyle/>
          <a:p>
            <a:pPr>
              <a:lnSpc>
                <a:spcPct val="150000"/>
              </a:lnSpc>
            </a:pPr>
            <a:r>
              <a:rPr lang="en-US" sz="3200" b="1" i="0" dirty="0">
                <a:solidFill>
                  <a:srgbClr val="242021"/>
                </a:solidFill>
                <a:effectLst/>
                <a:latin typeface="Calibri (body)"/>
              </a:rPr>
              <a:t>1. The city is trying to increase people's ____________ to healthy food by creating community gardens.</a:t>
            </a:r>
            <a:br>
              <a:rPr lang="en-US" sz="3200" b="0" i="0" dirty="0">
                <a:solidFill>
                  <a:srgbClr val="242021"/>
                </a:solidFill>
                <a:effectLst/>
                <a:latin typeface="Calibri (body)"/>
              </a:rPr>
            </a:br>
            <a:r>
              <a:rPr lang="en-US" sz="3200" b="0" i="0" dirty="0">
                <a:solidFill>
                  <a:srgbClr val="242021"/>
                </a:solidFill>
                <a:effectLst/>
                <a:latin typeface="Calibri (body)"/>
              </a:rPr>
              <a:t>A. access 		B. fat 		C. chemical 	D. promote</a:t>
            </a:r>
            <a:br>
              <a:rPr lang="en-US" sz="3200" b="0" i="0" dirty="0">
                <a:solidFill>
                  <a:srgbClr val="242021"/>
                </a:solidFill>
                <a:effectLst/>
                <a:latin typeface="Calibri (body)"/>
              </a:rPr>
            </a:br>
            <a:r>
              <a:rPr lang="en-US" sz="3200" b="1" i="0" dirty="0">
                <a:solidFill>
                  <a:srgbClr val="242021"/>
                </a:solidFill>
                <a:effectLst/>
                <a:latin typeface="Calibri (body)"/>
              </a:rPr>
              <a:t>2. How many ____________ you need to eat a day depends on your age, weight, and amount of physical activity.</a:t>
            </a:r>
            <a:br>
              <a:rPr lang="en-US" sz="3200" b="0" i="0" dirty="0">
                <a:solidFill>
                  <a:srgbClr val="242021"/>
                </a:solidFill>
                <a:effectLst/>
                <a:latin typeface="Calibri (body)"/>
              </a:rPr>
            </a:br>
            <a:r>
              <a:rPr lang="en-US" sz="3200" b="0" i="0" dirty="0">
                <a:solidFill>
                  <a:srgbClr val="242021"/>
                </a:solidFill>
                <a:effectLst/>
                <a:latin typeface="Calibri (body)"/>
              </a:rPr>
              <a:t>A. viruses 		B. calories 		C. risks 		D. cafeterias</a:t>
            </a:r>
            <a:endParaRPr lang="en-US" sz="3200" dirty="0">
              <a:latin typeface="Calibri (body)"/>
            </a:endParaRPr>
          </a:p>
        </p:txBody>
      </p:sp>
      <p:sp>
        <p:nvSpPr>
          <p:cNvPr id="9" name="Oval 8">
            <a:extLst>
              <a:ext uri="{FF2B5EF4-FFF2-40B4-BE49-F238E27FC236}">
                <a16:creationId xmlns:a16="http://schemas.microsoft.com/office/drawing/2014/main" id="{A75D89D6-0F70-4A81-9A41-55E6A4115A44}"/>
              </a:ext>
            </a:extLst>
          </p:cNvPr>
          <p:cNvSpPr/>
          <p:nvPr/>
        </p:nvSpPr>
        <p:spPr>
          <a:xfrm>
            <a:off x="109728" y="3246120"/>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16008D-7995-4A8C-8AE5-1CE08645439C}"/>
              </a:ext>
            </a:extLst>
          </p:cNvPr>
          <p:cNvSpPr/>
          <p:nvPr/>
        </p:nvSpPr>
        <p:spPr>
          <a:xfrm>
            <a:off x="2785872" y="5450018"/>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7605E6-F5AD-4260-87EA-FBC4E8BE9D58}"/>
              </a:ext>
            </a:extLst>
          </p:cNvPr>
          <p:cNvPicPr>
            <a:picLocks noChangeAspect="1"/>
          </p:cNvPicPr>
          <p:nvPr/>
        </p:nvPicPr>
        <p:blipFill>
          <a:blip r:embed="rId2"/>
          <a:stretch>
            <a:fillRect/>
          </a:stretch>
        </p:blipFill>
        <p:spPr>
          <a:xfrm>
            <a:off x="0" y="466694"/>
            <a:ext cx="4498660" cy="1047805"/>
          </a:xfrm>
          <a:prstGeom prst="rect">
            <a:avLst/>
          </a:prstGeom>
        </p:spPr>
      </p:pic>
      <p:sp>
        <p:nvSpPr>
          <p:cNvPr id="6" name="Rectangle 5">
            <a:extLst>
              <a:ext uri="{FF2B5EF4-FFF2-40B4-BE49-F238E27FC236}">
                <a16:creationId xmlns:a16="http://schemas.microsoft.com/office/drawing/2014/main" id="{9BCF1713-1E2A-4E78-82EE-E3414CF3C9B9}"/>
              </a:ext>
            </a:extLst>
          </p:cNvPr>
          <p:cNvSpPr/>
          <p:nvPr/>
        </p:nvSpPr>
        <p:spPr>
          <a:xfrm>
            <a:off x="4498659" y="667432"/>
            <a:ext cx="736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Circle the correct answers.</a:t>
            </a:r>
            <a:endParaRPr lang="en-US" sz="3600" i="1" dirty="0">
              <a:solidFill>
                <a:srgbClr val="0070C0"/>
              </a:solidFill>
            </a:endParaRPr>
          </a:p>
        </p:txBody>
      </p:sp>
      <p:sp>
        <p:nvSpPr>
          <p:cNvPr id="8" name="TextBox 7">
            <a:extLst>
              <a:ext uri="{FF2B5EF4-FFF2-40B4-BE49-F238E27FC236}">
                <a16:creationId xmlns:a16="http://schemas.microsoft.com/office/drawing/2014/main" id="{2E843B85-2C66-40F9-859F-5EA5A7201D14}"/>
              </a:ext>
            </a:extLst>
          </p:cNvPr>
          <p:cNvSpPr txBox="1"/>
          <p:nvPr/>
        </p:nvSpPr>
        <p:spPr>
          <a:xfrm>
            <a:off x="281546" y="1514499"/>
            <a:ext cx="11628908" cy="4448013"/>
          </a:xfrm>
          <a:prstGeom prst="rect">
            <a:avLst/>
          </a:prstGeom>
          <a:noFill/>
        </p:spPr>
        <p:txBody>
          <a:bodyPr wrap="square">
            <a:spAutoFit/>
          </a:bodyPr>
          <a:lstStyle/>
          <a:p>
            <a:pPr>
              <a:lnSpc>
                <a:spcPct val="150000"/>
              </a:lnSpc>
            </a:pPr>
            <a:r>
              <a:rPr lang="en-US" sz="3200" b="1" i="0" dirty="0">
                <a:solidFill>
                  <a:srgbClr val="242021"/>
                </a:solidFill>
                <a:effectLst/>
                <a:latin typeface="Calibri (body)"/>
              </a:rPr>
              <a:t>3. Although many people believe it's bad for us, ____________ is necessary for our bodies, especially our organs.</a:t>
            </a:r>
            <a:br>
              <a:rPr lang="en-US" sz="3200" b="0" i="0" dirty="0">
                <a:solidFill>
                  <a:srgbClr val="242021"/>
                </a:solidFill>
                <a:effectLst/>
                <a:latin typeface="Calibri (body)"/>
              </a:rPr>
            </a:br>
            <a:r>
              <a:rPr lang="en-US" sz="3200" b="0" i="0" dirty="0">
                <a:solidFill>
                  <a:srgbClr val="242021"/>
                </a:solidFill>
                <a:effectLst/>
                <a:latin typeface="Calibri (body)"/>
              </a:rPr>
              <a:t>A. bone 		B. nutrients 	C. fat 		D. risks</a:t>
            </a:r>
            <a:br>
              <a:rPr lang="en-US" sz="3200" b="0" i="0" dirty="0">
                <a:solidFill>
                  <a:srgbClr val="242021"/>
                </a:solidFill>
                <a:effectLst/>
                <a:latin typeface="Calibri (body)"/>
              </a:rPr>
            </a:br>
            <a:r>
              <a:rPr lang="en-US" sz="3200" b="1" i="0" dirty="0">
                <a:solidFill>
                  <a:srgbClr val="242021"/>
                </a:solidFill>
                <a:effectLst/>
                <a:latin typeface="Calibri (body)"/>
              </a:rPr>
              <a:t>4. Scientists are trying to find the ____________ that causes the disease.</a:t>
            </a:r>
            <a:br>
              <a:rPr lang="en-US" sz="3200" b="0" i="0" dirty="0">
                <a:solidFill>
                  <a:srgbClr val="242021"/>
                </a:solidFill>
                <a:effectLst/>
                <a:latin typeface="Calibri (body)"/>
              </a:rPr>
            </a:br>
            <a:r>
              <a:rPr lang="en-US" sz="3200" b="0" i="0" dirty="0">
                <a:solidFill>
                  <a:srgbClr val="242021"/>
                </a:solidFill>
                <a:effectLst/>
                <a:latin typeface="Calibri (body)"/>
              </a:rPr>
              <a:t>A. virus 		B. bone 		C. nutrient 	D. calorie</a:t>
            </a:r>
            <a:r>
              <a:rPr lang="en-US" sz="3200" dirty="0">
                <a:latin typeface="Calibri (body)"/>
              </a:rPr>
              <a:t> </a:t>
            </a:r>
          </a:p>
        </p:txBody>
      </p:sp>
      <p:sp>
        <p:nvSpPr>
          <p:cNvPr id="9" name="Oval 8">
            <a:extLst>
              <a:ext uri="{FF2B5EF4-FFF2-40B4-BE49-F238E27FC236}">
                <a16:creationId xmlns:a16="http://schemas.microsoft.com/office/drawing/2014/main" id="{A75D89D6-0F70-4A81-9A41-55E6A4115A44}"/>
              </a:ext>
            </a:extLst>
          </p:cNvPr>
          <p:cNvSpPr/>
          <p:nvPr/>
        </p:nvSpPr>
        <p:spPr>
          <a:xfrm>
            <a:off x="5577840" y="3043561"/>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16008D-7995-4A8C-8AE5-1CE08645439C}"/>
              </a:ext>
            </a:extLst>
          </p:cNvPr>
          <p:cNvSpPr/>
          <p:nvPr/>
        </p:nvSpPr>
        <p:spPr>
          <a:xfrm>
            <a:off x="73152" y="5212704"/>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7605E6-F5AD-4260-87EA-FBC4E8BE9D58}"/>
              </a:ext>
            </a:extLst>
          </p:cNvPr>
          <p:cNvPicPr>
            <a:picLocks noChangeAspect="1"/>
          </p:cNvPicPr>
          <p:nvPr/>
        </p:nvPicPr>
        <p:blipFill>
          <a:blip r:embed="rId2"/>
          <a:stretch>
            <a:fillRect/>
          </a:stretch>
        </p:blipFill>
        <p:spPr>
          <a:xfrm>
            <a:off x="0" y="466694"/>
            <a:ext cx="4498660" cy="1047805"/>
          </a:xfrm>
          <a:prstGeom prst="rect">
            <a:avLst/>
          </a:prstGeom>
        </p:spPr>
      </p:pic>
      <p:sp>
        <p:nvSpPr>
          <p:cNvPr id="6" name="Rectangle 5">
            <a:extLst>
              <a:ext uri="{FF2B5EF4-FFF2-40B4-BE49-F238E27FC236}">
                <a16:creationId xmlns:a16="http://schemas.microsoft.com/office/drawing/2014/main" id="{9BCF1713-1E2A-4E78-82EE-E3414CF3C9B9}"/>
              </a:ext>
            </a:extLst>
          </p:cNvPr>
          <p:cNvSpPr/>
          <p:nvPr/>
        </p:nvSpPr>
        <p:spPr>
          <a:xfrm>
            <a:off x="4498659" y="667432"/>
            <a:ext cx="736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Circle the correct answers.</a:t>
            </a:r>
            <a:endParaRPr lang="en-US" sz="3600" i="1" dirty="0">
              <a:solidFill>
                <a:srgbClr val="0070C0"/>
              </a:solidFill>
            </a:endParaRPr>
          </a:p>
        </p:txBody>
      </p:sp>
      <p:sp>
        <p:nvSpPr>
          <p:cNvPr id="8" name="TextBox 7">
            <a:extLst>
              <a:ext uri="{FF2B5EF4-FFF2-40B4-BE49-F238E27FC236}">
                <a16:creationId xmlns:a16="http://schemas.microsoft.com/office/drawing/2014/main" id="{2E843B85-2C66-40F9-859F-5EA5A7201D14}"/>
              </a:ext>
            </a:extLst>
          </p:cNvPr>
          <p:cNvSpPr txBox="1"/>
          <p:nvPr/>
        </p:nvSpPr>
        <p:spPr>
          <a:xfrm>
            <a:off x="281546" y="1880259"/>
            <a:ext cx="11628908" cy="3709349"/>
          </a:xfrm>
          <a:prstGeom prst="rect">
            <a:avLst/>
          </a:prstGeom>
          <a:noFill/>
        </p:spPr>
        <p:txBody>
          <a:bodyPr wrap="square">
            <a:spAutoFit/>
          </a:bodyPr>
          <a:lstStyle/>
          <a:p>
            <a:pPr>
              <a:lnSpc>
                <a:spcPct val="150000"/>
              </a:lnSpc>
            </a:pPr>
            <a:r>
              <a:rPr lang="en-US" sz="3200" b="1" dirty="0">
                <a:solidFill>
                  <a:srgbClr val="242021"/>
                </a:solidFill>
                <a:latin typeface="Calibri (body)"/>
              </a:rPr>
              <a:t>5. Let me cook you a ____________ dinner. You'll feel better.</a:t>
            </a:r>
            <a:br>
              <a:rPr lang="en-US" sz="3200" dirty="0">
                <a:solidFill>
                  <a:srgbClr val="242021"/>
                </a:solidFill>
                <a:latin typeface="Calibri (body)"/>
              </a:rPr>
            </a:br>
            <a:r>
              <a:rPr lang="en-US" sz="3200" dirty="0">
                <a:solidFill>
                  <a:srgbClr val="242021"/>
                </a:solidFill>
                <a:latin typeface="Calibri (body)"/>
              </a:rPr>
              <a:t>A. obese 		B. nourishing 		C. organ 		D. promote</a:t>
            </a:r>
            <a:br>
              <a:rPr lang="en-US" sz="3200" dirty="0">
                <a:solidFill>
                  <a:srgbClr val="242021"/>
                </a:solidFill>
                <a:latin typeface="Calibri (body)"/>
              </a:rPr>
            </a:br>
            <a:r>
              <a:rPr lang="en-US" sz="3200" b="1" dirty="0">
                <a:solidFill>
                  <a:srgbClr val="242021"/>
                </a:solidFill>
                <a:latin typeface="Calibri (body)"/>
              </a:rPr>
              <a:t>6. I broke a ____________ last year. It really hurt, and I had to go to hospital.</a:t>
            </a:r>
            <a:br>
              <a:rPr lang="en-US" sz="3200" dirty="0">
                <a:solidFill>
                  <a:srgbClr val="242021"/>
                </a:solidFill>
                <a:latin typeface="Calibri (body)"/>
              </a:rPr>
            </a:br>
            <a:r>
              <a:rPr lang="en-US" sz="3200" dirty="0">
                <a:solidFill>
                  <a:srgbClr val="242021"/>
                </a:solidFill>
                <a:latin typeface="Calibri (body)"/>
              </a:rPr>
              <a:t>A. access 		B. chemical 		C. cafeteria 	D. bone</a:t>
            </a:r>
            <a:endParaRPr lang="en-US" sz="3200" dirty="0">
              <a:latin typeface="Calibri (body)"/>
            </a:endParaRPr>
          </a:p>
        </p:txBody>
      </p:sp>
      <p:sp>
        <p:nvSpPr>
          <p:cNvPr id="9" name="Oval 8">
            <a:extLst>
              <a:ext uri="{FF2B5EF4-FFF2-40B4-BE49-F238E27FC236}">
                <a16:creationId xmlns:a16="http://schemas.microsoft.com/office/drawing/2014/main" id="{A75D89D6-0F70-4A81-9A41-55E6A4115A44}"/>
              </a:ext>
            </a:extLst>
          </p:cNvPr>
          <p:cNvSpPr/>
          <p:nvPr/>
        </p:nvSpPr>
        <p:spPr>
          <a:xfrm>
            <a:off x="2798064" y="2715768"/>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16008D-7995-4A8C-8AE5-1CE08645439C}"/>
              </a:ext>
            </a:extLst>
          </p:cNvPr>
          <p:cNvSpPr/>
          <p:nvPr/>
        </p:nvSpPr>
        <p:spPr>
          <a:xfrm>
            <a:off x="9235440" y="4868013"/>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8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7605E6-F5AD-4260-87EA-FBC4E8BE9D58}"/>
              </a:ext>
            </a:extLst>
          </p:cNvPr>
          <p:cNvPicPr>
            <a:picLocks noChangeAspect="1"/>
          </p:cNvPicPr>
          <p:nvPr/>
        </p:nvPicPr>
        <p:blipFill>
          <a:blip r:embed="rId2"/>
          <a:stretch>
            <a:fillRect/>
          </a:stretch>
        </p:blipFill>
        <p:spPr>
          <a:xfrm>
            <a:off x="0" y="466694"/>
            <a:ext cx="4498660" cy="1047805"/>
          </a:xfrm>
          <a:prstGeom prst="rect">
            <a:avLst/>
          </a:prstGeom>
        </p:spPr>
      </p:pic>
      <p:sp>
        <p:nvSpPr>
          <p:cNvPr id="6" name="Rectangle 5">
            <a:extLst>
              <a:ext uri="{FF2B5EF4-FFF2-40B4-BE49-F238E27FC236}">
                <a16:creationId xmlns:a16="http://schemas.microsoft.com/office/drawing/2014/main" id="{9BCF1713-1E2A-4E78-82EE-E3414CF3C9B9}"/>
              </a:ext>
            </a:extLst>
          </p:cNvPr>
          <p:cNvSpPr/>
          <p:nvPr/>
        </p:nvSpPr>
        <p:spPr>
          <a:xfrm>
            <a:off x="4498659" y="667432"/>
            <a:ext cx="736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Circle the correct answers.</a:t>
            </a:r>
            <a:endParaRPr lang="en-US" sz="3600" i="1" dirty="0">
              <a:solidFill>
                <a:srgbClr val="0070C0"/>
              </a:solidFill>
            </a:endParaRPr>
          </a:p>
        </p:txBody>
      </p:sp>
      <p:sp>
        <p:nvSpPr>
          <p:cNvPr id="8" name="TextBox 7">
            <a:extLst>
              <a:ext uri="{FF2B5EF4-FFF2-40B4-BE49-F238E27FC236}">
                <a16:creationId xmlns:a16="http://schemas.microsoft.com/office/drawing/2014/main" id="{2E843B85-2C66-40F9-859F-5EA5A7201D14}"/>
              </a:ext>
            </a:extLst>
          </p:cNvPr>
          <p:cNvSpPr txBox="1"/>
          <p:nvPr/>
        </p:nvSpPr>
        <p:spPr>
          <a:xfrm>
            <a:off x="281546" y="1514499"/>
            <a:ext cx="11628908" cy="4448013"/>
          </a:xfrm>
          <a:prstGeom prst="rect">
            <a:avLst/>
          </a:prstGeom>
          <a:noFill/>
        </p:spPr>
        <p:txBody>
          <a:bodyPr wrap="square">
            <a:spAutoFit/>
          </a:bodyPr>
          <a:lstStyle/>
          <a:p>
            <a:pPr>
              <a:lnSpc>
                <a:spcPct val="150000"/>
              </a:lnSpc>
            </a:pPr>
            <a:r>
              <a:rPr lang="en-US" sz="3200" b="1" dirty="0">
                <a:solidFill>
                  <a:srgbClr val="242021"/>
                </a:solidFill>
                <a:latin typeface="Calibri (body)"/>
              </a:rPr>
              <a:t>7. Did you know that you can be ____________ to sugar? You'll always want to eat sweet food.</a:t>
            </a:r>
            <a:br>
              <a:rPr lang="en-US" sz="3200" dirty="0">
                <a:solidFill>
                  <a:srgbClr val="242021"/>
                </a:solidFill>
                <a:latin typeface="Calibri (body)"/>
              </a:rPr>
            </a:br>
            <a:r>
              <a:rPr lang="en-US" sz="3200" dirty="0">
                <a:solidFill>
                  <a:srgbClr val="242021"/>
                </a:solidFill>
                <a:latin typeface="Calibri (body)"/>
              </a:rPr>
              <a:t>A. obese 		B. access 		C. addicted 		D. fat</a:t>
            </a:r>
            <a:br>
              <a:rPr lang="en-US" sz="3200" dirty="0">
                <a:solidFill>
                  <a:srgbClr val="242021"/>
                </a:solidFill>
                <a:latin typeface="Calibri (body)"/>
              </a:rPr>
            </a:br>
            <a:r>
              <a:rPr lang="en-US" sz="3200" b="1" dirty="0">
                <a:solidFill>
                  <a:srgbClr val="242021"/>
                </a:solidFill>
                <a:latin typeface="Calibri (body)"/>
              </a:rPr>
              <a:t>8. Your body needs lots of different ____________ to be healthy.</a:t>
            </a:r>
            <a:br>
              <a:rPr lang="en-US" sz="3200" dirty="0">
                <a:solidFill>
                  <a:srgbClr val="242021"/>
                </a:solidFill>
                <a:latin typeface="Calibri (body)"/>
              </a:rPr>
            </a:br>
            <a:r>
              <a:rPr lang="en-US" sz="3200" dirty="0">
                <a:solidFill>
                  <a:srgbClr val="242021"/>
                </a:solidFill>
                <a:latin typeface="Calibri (body)"/>
              </a:rPr>
              <a:t>A. nutrients 	B. viruses 		C. detoxes 			D. risks </a:t>
            </a:r>
            <a:br>
              <a:rPr lang="en-US" sz="3200" dirty="0"/>
            </a:br>
            <a:endParaRPr lang="en-US" sz="3200" dirty="0">
              <a:latin typeface="Calibri (body)"/>
            </a:endParaRPr>
          </a:p>
        </p:txBody>
      </p:sp>
      <p:sp>
        <p:nvSpPr>
          <p:cNvPr id="9" name="Oval 8">
            <a:extLst>
              <a:ext uri="{FF2B5EF4-FFF2-40B4-BE49-F238E27FC236}">
                <a16:creationId xmlns:a16="http://schemas.microsoft.com/office/drawing/2014/main" id="{A75D89D6-0F70-4A81-9A41-55E6A4115A44}"/>
              </a:ext>
            </a:extLst>
          </p:cNvPr>
          <p:cNvSpPr/>
          <p:nvPr/>
        </p:nvSpPr>
        <p:spPr>
          <a:xfrm>
            <a:off x="5541264" y="3016129"/>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16008D-7995-4A8C-8AE5-1CE08645439C}"/>
              </a:ext>
            </a:extLst>
          </p:cNvPr>
          <p:cNvSpPr/>
          <p:nvPr/>
        </p:nvSpPr>
        <p:spPr>
          <a:xfrm>
            <a:off x="80378" y="4502253"/>
            <a:ext cx="768096" cy="76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7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70C0"/>
                </a:solidFill>
              </a:rPr>
              <a:t>Reading &amp; Listening:</a:t>
            </a:r>
          </a:p>
          <a:p>
            <a:pPr>
              <a:lnSpc>
                <a:spcPct val="150000"/>
              </a:lnSpc>
            </a:pPr>
            <a:r>
              <a:rPr lang="en-US" sz="3600" i="1" dirty="0">
                <a:solidFill>
                  <a:srgbClr val="0070C0"/>
                </a:solidFill>
              </a:rPr>
              <a:t>-    Reading &amp; listening for the specific information</a:t>
            </a:r>
          </a:p>
          <a:p>
            <a:pPr>
              <a:lnSpc>
                <a:spcPct val="150000"/>
              </a:lnSpc>
            </a:pPr>
            <a:r>
              <a:rPr lang="en-US" sz="3600" b="1" i="1" dirty="0">
                <a:solidFill>
                  <a:srgbClr val="0070C0"/>
                </a:solidFill>
              </a:rPr>
              <a:t>Vocabulary: </a:t>
            </a:r>
          </a:p>
          <a:p>
            <a:pPr>
              <a:lnSpc>
                <a:spcPct val="150000"/>
              </a:lnSpc>
            </a:pPr>
            <a:r>
              <a:rPr lang="en-US" sz="3600" i="1" dirty="0">
                <a:solidFill>
                  <a:srgbClr val="0070C0"/>
                </a:solidFill>
              </a:rPr>
              <a:t>-    Review vocabulary related to health problems.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Do Listening &amp; Reading on page 54 - WB</a:t>
            </a:r>
          </a:p>
          <a:p>
            <a:pPr marL="571500" indent="-571500">
              <a:lnSpc>
                <a:spcPct val="150000"/>
              </a:lnSpc>
              <a:buFontTx/>
              <a:buChar char="-"/>
            </a:pPr>
            <a:r>
              <a:rPr lang="en-US" sz="3600" i="1" dirty="0">
                <a:solidFill>
                  <a:schemeClr val="accent1">
                    <a:lumMod val="75000"/>
                  </a:schemeClr>
                </a:solidFill>
              </a:rPr>
              <a:t>Prepare for the next lesson (Unit 5: Review – Grammar, Pronunciation, Speaking &amp; Writing – pages 101 &amp; 102 -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341632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r>
              <a:rPr lang="en-US" sz="3600" i="1" dirty="0">
                <a:solidFill>
                  <a:schemeClr val="accent1">
                    <a:lumMod val="75000"/>
                  </a:schemeClr>
                </a:solidFill>
              </a:rPr>
              <a:t>- improve listening and reading for the specific information.</a:t>
            </a:r>
          </a:p>
          <a:p>
            <a:r>
              <a:rPr lang="en-US" sz="3600" i="1" dirty="0">
                <a:solidFill>
                  <a:schemeClr val="accent1">
                    <a:lumMod val="75000"/>
                  </a:schemeClr>
                </a:solidFill>
              </a:rPr>
              <a:t>- review vocabulary related to teens’ health problems.</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Listening</a:t>
            </a:r>
          </a:p>
        </p:txBody>
      </p:sp>
    </p:spTree>
    <p:extLst>
      <p:ext uri="{BB962C8B-B14F-4D97-AF65-F5344CB8AC3E}">
        <p14:creationId xmlns:p14="http://schemas.microsoft.com/office/powerpoint/2010/main" val="404944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3E64FF-464F-4D76-FD1A-390B22211D5F}"/>
              </a:ext>
            </a:extLst>
          </p:cNvPr>
          <p:cNvSpPr/>
          <p:nvPr/>
        </p:nvSpPr>
        <p:spPr>
          <a:xfrm>
            <a:off x="545432" y="1614897"/>
            <a:ext cx="1132122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You will hear </a:t>
            </a:r>
            <a:r>
              <a:rPr lang="en-US" sz="3600" b="1" dirty="0">
                <a:solidFill>
                  <a:srgbClr val="0070C0"/>
                </a:solidFill>
              </a:rPr>
              <a:t>five short conversations</a:t>
            </a:r>
            <a:r>
              <a:rPr lang="en-US" sz="3600" dirty="0">
                <a:solidFill>
                  <a:srgbClr val="0070C0"/>
                </a:solidFill>
              </a:rPr>
              <a:t>. You will hear each conversation TWICE. There is one question for each conversation. For each question, choose the correct answer (A, B, or C). </a:t>
            </a:r>
          </a:p>
        </p:txBody>
      </p:sp>
      <p:pic>
        <p:nvPicPr>
          <p:cNvPr id="3" name="Picture 2">
            <a:extLst>
              <a:ext uri="{FF2B5EF4-FFF2-40B4-BE49-F238E27FC236}">
                <a16:creationId xmlns:a16="http://schemas.microsoft.com/office/drawing/2014/main" id="{DD6BC366-19AD-469E-BCB6-9E71FA3B470B}"/>
              </a:ext>
            </a:extLst>
          </p:cNvPr>
          <p:cNvPicPr>
            <a:picLocks noChangeAspect="1"/>
          </p:cNvPicPr>
          <p:nvPr/>
        </p:nvPicPr>
        <p:blipFill>
          <a:blip r:embed="rId2"/>
          <a:stretch>
            <a:fillRect/>
          </a:stretch>
        </p:blipFill>
        <p:spPr>
          <a:xfrm>
            <a:off x="325347" y="568148"/>
            <a:ext cx="3909265" cy="907725"/>
          </a:xfrm>
          <a:prstGeom prst="rect">
            <a:avLst/>
          </a:prstGeom>
        </p:spPr>
      </p:pic>
      <p:pic>
        <p:nvPicPr>
          <p:cNvPr id="9" name="Picture 8">
            <a:extLst>
              <a:ext uri="{FF2B5EF4-FFF2-40B4-BE49-F238E27FC236}">
                <a16:creationId xmlns:a16="http://schemas.microsoft.com/office/drawing/2014/main" id="{434BC9CD-755B-467D-8A27-793A3B45D54B}"/>
              </a:ext>
            </a:extLst>
          </p:cNvPr>
          <p:cNvPicPr>
            <a:picLocks noChangeAspect="1"/>
          </p:cNvPicPr>
          <p:nvPr/>
        </p:nvPicPr>
        <p:blipFill>
          <a:blip r:embed="rId3"/>
          <a:stretch>
            <a:fillRect/>
          </a:stretch>
        </p:blipFill>
        <p:spPr>
          <a:xfrm>
            <a:off x="2809639" y="3276760"/>
            <a:ext cx="912130" cy="646461"/>
          </a:xfrm>
          <a:prstGeom prst="rect">
            <a:avLst/>
          </a:prstGeom>
        </p:spPr>
      </p:pic>
    </p:spTree>
    <p:extLst>
      <p:ext uri="{BB962C8B-B14F-4D97-AF65-F5344CB8AC3E}">
        <p14:creationId xmlns:p14="http://schemas.microsoft.com/office/powerpoint/2010/main" val="1797643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9397B-ED86-4F69-840B-DE13B19B2116}"/>
              </a:ext>
            </a:extLst>
          </p:cNvPr>
          <p:cNvPicPr>
            <a:picLocks noChangeAspect="1"/>
          </p:cNvPicPr>
          <p:nvPr/>
        </p:nvPicPr>
        <p:blipFill>
          <a:blip r:embed="rId4"/>
          <a:stretch>
            <a:fillRect/>
          </a:stretch>
        </p:blipFill>
        <p:spPr>
          <a:xfrm>
            <a:off x="178002" y="601135"/>
            <a:ext cx="8179935" cy="2912289"/>
          </a:xfrm>
          <a:prstGeom prst="rect">
            <a:avLst/>
          </a:prstGeom>
        </p:spPr>
      </p:pic>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end="228801.5"/>
                </p14:media>
              </p:ext>
            </p:extLst>
          </p:nvPr>
        </p:nvPicPr>
        <p:blipFill>
          <a:blip r:embed="rId5"/>
          <a:stretch>
            <a:fillRect/>
          </a:stretch>
        </p:blipFill>
        <p:spPr>
          <a:xfrm>
            <a:off x="9657731" y="1264156"/>
            <a:ext cx="1586246" cy="1586246"/>
          </a:xfrm>
          <a:prstGeom prst="rect">
            <a:avLst/>
          </a:prstGeom>
        </p:spPr>
      </p:pic>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554545"/>
          </a:xfrm>
          <a:prstGeom prst="rect">
            <a:avLst/>
          </a:prstGeom>
          <a:solidFill>
            <a:schemeClr val="bg2">
              <a:lumMod val="90000"/>
            </a:schemeClr>
          </a:solidFill>
        </p:spPr>
        <p:txBody>
          <a:bodyPr wrap="square">
            <a:spAutoFit/>
          </a:bodyPr>
          <a:lstStyle/>
          <a:p>
            <a:r>
              <a:rPr lang="en-US" sz="3200" b="0" dirty="0">
                <a:solidFill>
                  <a:srgbClr val="242021"/>
                </a:solidFill>
                <a:effectLst/>
                <a:latin typeface="Calibri (body)"/>
              </a:rPr>
              <a:t>Ms. White: Mr. Brown. I think Sarah's too thin. Is she eating healthily?</a:t>
            </a:r>
            <a:br>
              <a:rPr lang="en-US" sz="3200" b="0" dirty="0">
                <a:solidFill>
                  <a:srgbClr val="242021"/>
                </a:solidFill>
                <a:effectLst/>
                <a:latin typeface="Calibri (body)"/>
              </a:rPr>
            </a:br>
            <a:r>
              <a:rPr lang="en-US" sz="3200" b="0" dirty="0">
                <a:solidFill>
                  <a:srgbClr val="242021"/>
                </a:solidFill>
                <a:effectLst/>
                <a:latin typeface="Calibri (body)"/>
              </a:rPr>
              <a:t>Mr. Brown: She used to be obese. Now, she works out all the time.</a:t>
            </a:r>
            <a:br>
              <a:rPr lang="en-US" sz="3200" b="0" dirty="0">
                <a:solidFill>
                  <a:srgbClr val="242021"/>
                </a:solidFill>
                <a:effectLst/>
                <a:latin typeface="Calibri (body)"/>
              </a:rPr>
            </a:br>
            <a:r>
              <a:rPr lang="en-US" sz="3200" b="0" dirty="0">
                <a:solidFill>
                  <a:srgbClr val="242021"/>
                </a:solidFill>
                <a:effectLst/>
                <a:latin typeface="Calibri (body)"/>
              </a:rPr>
              <a:t>Ms. White: Although being obese is bad, being too thin has many risks, too.</a:t>
            </a:r>
            <a:br>
              <a:rPr lang="en-US" sz="3200" b="0" dirty="0">
                <a:solidFill>
                  <a:srgbClr val="242021"/>
                </a:solidFill>
                <a:effectLst/>
                <a:latin typeface="Calibri (body)"/>
              </a:rPr>
            </a:br>
            <a:r>
              <a:rPr lang="en-US" sz="3200" b="0" dirty="0">
                <a:solidFill>
                  <a:srgbClr val="242021"/>
                </a:solidFill>
                <a:effectLst/>
                <a:latin typeface="Calibri (body)"/>
              </a:rPr>
              <a:t>Mr. Brown: OK. I'll talk to her.</a:t>
            </a:r>
            <a:endParaRPr lang="en-US" sz="3200" dirty="0">
              <a:latin typeface="Calibri (body)"/>
            </a:endParaRP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6978316" y="5197642"/>
            <a:ext cx="39944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6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232021"/>
          </a:xfrm>
          <a:prstGeom prst="rect">
            <a:avLst/>
          </a:prstGeom>
          <a:solidFill>
            <a:schemeClr val="bg2">
              <a:lumMod val="90000"/>
            </a:schemeClr>
          </a:solidFill>
        </p:spPr>
        <p:txBody>
          <a:bodyPr wrap="square">
            <a:spAutoFit/>
          </a:bodyPr>
          <a:lstStyle/>
          <a:p>
            <a:pPr>
              <a:lnSpc>
                <a:spcPct val="150000"/>
              </a:lnSpc>
            </a:pPr>
            <a:r>
              <a:rPr lang="en-US" sz="3200" dirty="0">
                <a:solidFill>
                  <a:srgbClr val="242021"/>
                </a:solidFill>
                <a:latin typeface="Calibri (body)"/>
              </a:rPr>
              <a:t>Nancy: I'm trying to lose weight. I only had juice today.</a:t>
            </a:r>
            <a:br>
              <a:rPr lang="en-US" sz="3200" dirty="0">
                <a:solidFill>
                  <a:srgbClr val="242021"/>
                </a:solidFill>
                <a:latin typeface="Calibri (body)"/>
              </a:rPr>
            </a:br>
            <a:r>
              <a:rPr lang="en-US" sz="3200" dirty="0">
                <a:solidFill>
                  <a:srgbClr val="242021"/>
                </a:solidFill>
                <a:latin typeface="Calibri (body)"/>
              </a:rPr>
              <a:t>Ms. King: You shouldn't avoid eating. Doctors suggest</a:t>
            </a:r>
            <a:br>
              <a:rPr lang="en-US" sz="3200" dirty="0">
                <a:solidFill>
                  <a:srgbClr val="242021"/>
                </a:solidFill>
                <a:latin typeface="Calibri (body)"/>
              </a:rPr>
            </a:br>
            <a:r>
              <a:rPr lang="en-US" sz="3200" dirty="0">
                <a:solidFill>
                  <a:srgbClr val="242021"/>
                </a:solidFill>
                <a:latin typeface="Calibri (body)"/>
              </a:rPr>
              <a:t>eating a healthy diet with less sugar. </a:t>
            </a: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240852" y="5839325"/>
            <a:ext cx="58391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3341AC8-2201-4D8B-8DF9-13F02963C8AA}"/>
              </a:ext>
            </a:extLst>
          </p:cNvPr>
          <p:cNvPicPr>
            <a:picLocks noChangeAspect="1"/>
          </p:cNvPicPr>
          <p:nvPr/>
        </p:nvPicPr>
        <p:blipFill>
          <a:blip r:embed="rId4"/>
          <a:stretch>
            <a:fillRect/>
          </a:stretch>
        </p:blipFill>
        <p:spPr>
          <a:xfrm>
            <a:off x="256894" y="644868"/>
            <a:ext cx="9941718" cy="2784132"/>
          </a:xfrm>
          <a:prstGeom prst="rect">
            <a:avLst/>
          </a:prstGeom>
        </p:spPr>
      </p:pic>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st="58689" end="184941.5"/>
                </p14:media>
              </p:ext>
            </p:extLst>
          </p:nvPr>
        </p:nvPicPr>
        <p:blipFill>
          <a:blip r:embed="rId5"/>
          <a:stretch>
            <a:fillRect/>
          </a:stretch>
        </p:blipFill>
        <p:spPr>
          <a:xfrm>
            <a:off x="9657731" y="1264156"/>
            <a:ext cx="1586246" cy="1586246"/>
          </a:xfrm>
          <a:prstGeom prst="rect">
            <a:avLst/>
          </a:prstGeom>
        </p:spPr>
      </p:pic>
      <p:sp>
        <p:nvSpPr>
          <p:cNvPr id="7" name="TextBox 6">
            <a:extLst>
              <a:ext uri="{FF2B5EF4-FFF2-40B4-BE49-F238E27FC236}">
                <a16:creationId xmlns:a16="http://schemas.microsoft.com/office/drawing/2014/main" id="{35C0B53E-43CA-4610-B069-52446DC5A62F}"/>
              </a:ext>
            </a:extLst>
          </p:cNvPr>
          <p:cNvSpPr txBox="1"/>
          <p:nvPr/>
        </p:nvSpPr>
        <p:spPr>
          <a:xfrm>
            <a:off x="7221955" y="2134500"/>
            <a:ext cx="626645" cy="954107"/>
          </a:xfrm>
          <a:prstGeom prst="rect">
            <a:avLst/>
          </a:prstGeom>
          <a:noFill/>
        </p:spPr>
        <p:txBody>
          <a:bodyPr wrap="square" rtlCol="0">
            <a:spAutoFit/>
          </a:bodyPr>
          <a:lstStyle/>
          <a:p>
            <a:r>
              <a:rPr lang="en-US" sz="5600" dirty="0">
                <a:solidFill>
                  <a:srgbClr val="FF0000"/>
                </a:solidFill>
                <a:sym typeface="Wingdings" panose="05000000000000000000" pitchFamily="2" charset="2"/>
              </a:rPr>
              <a:t></a:t>
            </a:r>
            <a:endParaRPr lang="en-US" sz="5600" dirty="0">
              <a:solidFill>
                <a:srgbClr val="FF0000"/>
              </a:solidFill>
            </a:endParaRPr>
          </a:p>
        </p:txBody>
      </p:sp>
    </p:spTree>
    <p:extLst>
      <p:ext uri="{BB962C8B-B14F-4D97-AF65-F5344CB8AC3E}">
        <p14:creationId xmlns:p14="http://schemas.microsoft.com/office/powerpoint/2010/main" val="259465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049F0-FB5C-40C9-B30A-E3C377AAF384}"/>
              </a:ext>
            </a:extLst>
          </p:cNvPr>
          <p:cNvPicPr>
            <a:picLocks noChangeAspect="1"/>
          </p:cNvPicPr>
          <p:nvPr/>
        </p:nvPicPr>
        <p:blipFill>
          <a:blip r:embed="rId4"/>
          <a:stretch>
            <a:fillRect/>
          </a:stretch>
        </p:blipFill>
        <p:spPr>
          <a:xfrm>
            <a:off x="240852" y="658094"/>
            <a:ext cx="8604676" cy="2952811"/>
          </a:xfrm>
          <a:prstGeom prst="rect">
            <a:avLst/>
          </a:prstGeom>
        </p:spPr>
      </p:pic>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554545"/>
          </a:xfrm>
          <a:prstGeom prst="rect">
            <a:avLst/>
          </a:prstGeom>
          <a:solidFill>
            <a:schemeClr val="bg2">
              <a:lumMod val="90000"/>
            </a:schemeClr>
          </a:solidFill>
        </p:spPr>
        <p:txBody>
          <a:bodyPr wrap="square">
            <a:spAutoFit/>
          </a:bodyPr>
          <a:lstStyle/>
          <a:p>
            <a:r>
              <a:rPr lang="en-US" sz="3200" dirty="0">
                <a:solidFill>
                  <a:srgbClr val="242021"/>
                </a:solidFill>
                <a:latin typeface="Calibri (body)"/>
              </a:rPr>
              <a:t>Nick: I'm going on a juice detox diet.</a:t>
            </a:r>
            <a:br>
              <a:rPr lang="en-US" sz="3200" dirty="0">
                <a:solidFill>
                  <a:srgbClr val="242021"/>
                </a:solidFill>
                <a:latin typeface="Calibri (body)"/>
              </a:rPr>
            </a:br>
            <a:r>
              <a:rPr lang="en-US" sz="3200" dirty="0">
                <a:solidFill>
                  <a:srgbClr val="242021"/>
                </a:solidFill>
                <a:latin typeface="Calibri (body)"/>
              </a:rPr>
              <a:t>Jane: You shouldn't do that! Detoxes can be bad. Your organs detox your body.</a:t>
            </a:r>
            <a:br>
              <a:rPr lang="en-US" sz="3200" dirty="0">
                <a:solidFill>
                  <a:srgbClr val="242021"/>
                </a:solidFill>
                <a:latin typeface="Calibri (body)"/>
              </a:rPr>
            </a:br>
            <a:r>
              <a:rPr lang="en-US" sz="3200" dirty="0">
                <a:solidFill>
                  <a:srgbClr val="242021"/>
                </a:solidFill>
                <a:latin typeface="Calibri (body)"/>
              </a:rPr>
              <a:t>Nick: But juice has nutrients.</a:t>
            </a:r>
            <a:br>
              <a:rPr lang="en-US" sz="3200" dirty="0">
                <a:solidFill>
                  <a:srgbClr val="242021"/>
                </a:solidFill>
                <a:latin typeface="Calibri (body)"/>
              </a:rPr>
            </a:br>
            <a:r>
              <a:rPr lang="en-US" sz="3200" dirty="0">
                <a:solidFill>
                  <a:srgbClr val="242021"/>
                </a:solidFill>
                <a:latin typeface="Calibri (body)"/>
              </a:rPr>
              <a:t>Jane: It's not as good as eating fruit. </a:t>
            </a: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1925273" y="5662862"/>
            <a:ext cx="2903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st="101980" end="137280.5"/>
                </p14:media>
              </p:ext>
            </p:extLst>
          </p:nvPr>
        </p:nvPicPr>
        <p:blipFill>
          <a:blip r:embed="rId5"/>
          <a:stretch>
            <a:fillRect/>
          </a:stretch>
        </p:blipFill>
        <p:spPr>
          <a:xfrm>
            <a:off x="9657731" y="1264156"/>
            <a:ext cx="1586246" cy="1586246"/>
          </a:xfrm>
          <a:prstGeom prst="rect">
            <a:avLst/>
          </a:prstGeom>
        </p:spPr>
      </p:pic>
      <p:sp>
        <p:nvSpPr>
          <p:cNvPr id="7" name="TextBox 6">
            <a:extLst>
              <a:ext uri="{FF2B5EF4-FFF2-40B4-BE49-F238E27FC236}">
                <a16:creationId xmlns:a16="http://schemas.microsoft.com/office/drawing/2014/main" id="{35C0B53E-43CA-4610-B069-52446DC5A62F}"/>
              </a:ext>
            </a:extLst>
          </p:cNvPr>
          <p:cNvSpPr txBox="1"/>
          <p:nvPr/>
        </p:nvSpPr>
        <p:spPr>
          <a:xfrm>
            <a:off x="6307556" y="2756273"/>
            <a:ext cx="626645" cy="954107"/>
          </a:xfrm>
          <a:prstGeom prst="rect">
            <a:avLst/>
          </a:prstGeom>
          <a:noFill/>
        </p:spPr>
        <p:txBody>
          <a:bodyPr wrap="square" rtlCol="0">
            <a:spAutoFit/>
          </a:bodyPr>
          <a:lstStyle/>
          <a:p>
            <a:r>
              <a:rPr lang="en-US" sz="5600" dirty="0">
                <a:solidFill>
                  <a:srgbClr val="FF0000"/>
                </a:solidFill>
                <a:sym typeface="Wingdings" panose="05000000000000000000" pitchFamily="2" charset="2"/>
              </a:rPr>
              <a:t></a:t>
            </a:r>
            <a:endParaRPr lang="en-US" sz="5600" dirty="0">
              <a:solidFill>
                <a:srgbClr val="FF0000"/>
              </a:solidFill>
            </a:endParaRPr>
          </a:p>
        </p:txBody>
      </p:sp>
    </p:spTree>
    <p:extLst>
      <p:ext uri="{BB962C8B-B14F-4D97-AF65-F5344CB8AC3E}">
        <p14:creationId xmlns:p14="http://schemas.microsoft.com/office/powerpoint/2010/main" val="38311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C92DF-4589-4C22-8C9E-7FAA05326AB1}"/>
              </a:ext>
            </a:extLst>
          </p:cNvPr>
          <p:cNvPicPr>
            <a:picLocks noChangeAspect="1"/>
          </p:cNvPicPr>
          <p:nvPr/>
        </p:nvPicPr>
        <p:blipFill>
          <a:blip r:embed="rId4"/>
          <a:stretch>
            <a:fillRect/>
          </a:stretch>
        </p:blipFill>
        <p:spPr>
          <a:xfrm>
            <a:off x="178002" y="601362"/>
            <a:ext cx="10115616" cy="2999397"/>
          </a:xfrm>
          <a:prstGeom prst="rect">
            <a:avLst/>
          </a:prstGeom>
        </p:spPr>
      </p:pic>
      <p:sp>
        <p:nvSpPr>
          <p:cNvPr id="6" name="TextBox 5">
            <a:extLst>
              <a:ext uri="{FF2B5EF4-FFF2-40B4-BE49-F238E27FC236}">
                <a16:creationId xmlns:a16="http://schemas.microsoft.com/office/drawing/2014/main" id="{0BFA4BE2-502A-45E7-92F9-68FE21F0541A}"/>
              </a:ext>
            </a:extLst>
          </p:cNvPr>
          <p:cNvSpPr txBox="1"/>
          <p:nvPr/>
        </p:nvSpPr>
        <p:spPr>
          <a:xfrm>
            <a:off x="178002" y="3702320"/>
            <a:ext cx="11835996" cy="2062103"/>
          </a:xfrm>
          <a:prstGeom prst="rect">
            <a:avLst/>
          </a:prstGeom>
          <a:solidFill>
            <a:schemeClr val="bg2">
              <a:lumMod val="90000"/>
            </a:schemeClr>
          </a:solidFill>
        </p:spPr>
        <p:txBody>
          <a:bodyPr wrap="square">
            <a:spAutoFit/>
          </a:bodyPr>
          <a:lstStyle/>
          <a:p>
            <a:r>
              <a:rPr lang="en-US" sz="3200" dirty="0">
                <a:solidFill>
                  <a:srgbClr val="242021"/>
                </a:solidFill>
                <a:latin typeface="Calibri (body)"/>
              </a:rPr>
              <a:t>Susan: Would you like some banana bread? I used natural sugar, so you can eat lots of it.</a:t>
            </a:r>
            <a:br>
              <a:rPr lang="en-US" sz="3200" dirty="0">
                <a:solidFill>
                  <a:srgbClr val="242021"/>
                </a:solidFill>
                <a:latin typeface="Calibri (body)"/>
              </a:rPr>
            </a:br>
            <a:r>
              <a:rPr lang="en-US" sz="3200" dirty="0">
                <a:solidFill>
                  <a:srgbClr val="242021"/>
                </a:solidFill>
                <a:latin typeface="Calibri (body)"/>
              </a:rPr>
              <a:t>John: That's a myth, Susan. Sugar is sugar. Doctors suggest eating less than fifty grams a day. </a:t>
            </a:r>
          </a:p>
        </p:txBody>
      </p:sp>
      <p:cxnSp>
        <p:nvCxnSpPr>
          <p:cNvPr id="8" name="Straight Connector 7">
            <a:extLst>
              <a:ext uri="{FF2B5EF4-FFF2-40B4-BE49-F238E27FC236}">
                <a16:creationId xmlns:a16="http://schemas.microsoft.com/office/drawing/2014/main" id="{79ADB5D8-2DB7-4AD2-ACD2-17128332E881}"/>
              </a:ext>
            </a:extLst>
          </p:cNvPr>
          <p:cNvCxnSpPr>
            <a:cxnSpLocks/>
          </p:cNvCxnSpPr>
          <p:nvPr/>
        </p:nvCxnSpPr>
        <p:spPr>
          <a:xfrm>
            <a:off x="7781025" y="4219073"/>
            <a:ext cx="34629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CD2 TRACK 41">
            <a:hlinkClick r:id="" action="ppaction://media"/>
            <a:extLst>
              <a:ext uri="{FF2B5EF4-FFF2-40B4-BE49-F238E27FC236}">
                <a16:creationId xmlns:a16="http://schemas.microsoft.com/office/drawing/2014/main" id="{AFE94C61-BCD1-41E4-91C3-D0A5E51F7A6C}"/>
              </a:ext>
            </a:extLst>
          </p:cNvPr>
          <p:cNvPicPr>
            <a:picLocks noChangeAspect="1"/>
          </p:cNvPicPr>
          <p:nvPr>
            <a:audioFile r:link="rId1"/>
            <p:extLst>
              <p:ext uri="{DAA4B4D4-6D71-4841-9C94-3DE7FCFB9230}">
                <p14:media xmlns:p14="http://schemas.microsoft.com/office/powerpoint/2010/main" r:embed="rId2">
                  <p14:trim st="150210" end="89624.5"/>
                </p14:media>
              </p:ext>
            </p:extLst>
          </p:nvPr>
        </p:nvPicPr>
        <p:blipFill>
          <a:blip r:embed="rId5"/>
          <a:stretch>
            <a:fillRect/>
          </a:stretch>
        </p:blipFill>
        <p:spPr>
          <a:xfrm>
            <a:off x="9657731" y="1264156"/>
            <a:ext cx="1586246" cy="1586246"/>
          </a:xfrm>
          <a:prstGeom prst="rect">
            <a:avLst/>
          </a:prstGeom>
        </p:spPr>
      </p:pic>
      <p:sp>
        <p:nvSpPr>
          <p:cNvPr id="7" name="TextBox 6">
            <a:extLst>
              <a:ext uri="{FF2B5EF4-FFF2-40B4-BE49-F238E27FC236}">
                <a16:creationId xmlns:a16="http://schemas.microsoft.com/office/drawing/2014/main" id="{35C0B53E-43CA-4610-B069-52446DC5A62F}"/>
              </a:ext>
            </a:extLst>
          </p:cNvPr>
          <p:cNvSpPr txBox="1"/>
          <p:nvPr/>
        </p:nvSpPr>
        <p:spPr>
          <a:xfrm>
            <a:off x="7542799" y="2748213"/>
            <a:ext cx="626645" cy="954107"/>
          </a:xfrm>
          <a:prstGeom prst="rect">
            <a:avLst/>
          </a:prstGeom>
          <a:noFill/>
        </p:spPr>
        <p:txBody>
          <a:bodyPr wrap="square" rtlCol="0">
            <a:spAutoFit/>
          </a:bodyPr>
          <a:lstStyle/>
          <a:p>
            <a:r>
              <a:rPr lang="en-US" sz="5600" dirty="0">
                <a:solidFill>
                  <a:srgbClr val="FF0000"/>
                </a:solidFill>
                <a:sym typeface="Wingdings" panose="05000000000000000000" pitchFamily="2" charset="2"/>
              </a:rPr>
              <a:t></a:t>
            </a:r>
            <a:endParaRPr lang="en-US" sz="5600" dirty="0">
              <a:solidFill>
                <a:srgbClr val="FF0000"/>
              </a:solidFill>
            </a:endParaRPr>
          </a:p>
        </p:txBody>
      </p:sp>
      <p:cxnSp>
        <p:nvCxnSpPr>
          <p:cNvPr id="10" name="Straight Connector 9">
            <a:extLst>
              <a:ext uri="{FF2B5EF4-FFF2-40B4-BE49-F238E27FC236}">
                <a16:creationId xmlns:a16="http://schemas.microsoft.com/office/drawing/2014/main" id="{7FAE1F24-B132-444F-9253-CCBB3E0B937E}"/>
              </a:ext>
            </a:extLst>
          </p:cNvPr>
          <p:cNvCxnSpPr>
            <a:cxnSpLocks/>
          </p:cNvCxnSpPr>
          <p:nvPr/>
        </p:nvCxnSpPr>
        <p:spPr>
          <a:xfrm>
            <a:off x="178002" y="4693265"/>
            <a:ext cx="34629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0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4093</TotalTime>
  <Words>1286</Words>
  <Application>Microsoft Office PowerPoint</Application>
  <PresentationFormat>Widescreen</PresentationFormat>
  <Paragraphs>63</Paragraphs>
  <Slides>30</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(body)</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497</cp:revision>
  <dcterms:created xsi:type="dcterms:W3CDTF">2023-02-01T04:45:54Z</dcterms:created>
  <dcterms:modified xsi:type="dcterms:W3CDTF">2024-05-14T09:43:28Z</dcterms:modified>
</cp:coreProperties>
</file>