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9" r:id="rId3"/>
    <p:sldId id="267" r:id="rId4"/>
    <p:sldId id="269" r:id="rId5"/>
    <p:sldId id="918" r:id="rId6"/>
    <p:sldId id="1001" r:id="rId7"/>
    <p:sldId id="1027" r:id="rId8"/>
    <p:sldId id="960" r:id="rId9"/>
    <p:sldId id="959" r:id="rId10"/>
    <p:sldId id="961" r:id="rId11"/>
    <p:sldId id="952" r:id="rId12"/>
    <p:sldId id="957" r:id="rId13"/>
    <p:sldId id="958" r:id="rId14"/>
    <p:sldId id="955" r:id="rId15"/>
    <p:sldId id="956" r:id="rId16"/>
    <p:sldId id="932" r:id="rId17"/>
    <p:sldId id="1028" r:id="rId18"/>
    <p:sldId id="1029" r:id="rId19"/>
    <p:sldId id="1030" r:id="rId20"/>
    <p:sldId id="1031" r:id="rId21"/>
    <p:sldId id="1032" r:id="rId22"/>
    <p:sldId id="1033" r:id="rId23"/>
    <p:sldId id="1034" r:id="rId24"/>
    <p:sldId id="927" r:id="rId25"/>
    <p:sldId id="976" r:id="rId26"/>
    <p:sldId id="1011" r:id="rId27"/>
    <p:sldId id="1024" r:id="rId28"/>
    <p:sldId id="1025" r:id="rId29"/>
    <p:sldId id="1035" r:id="rId30"/>
    <p:sldId id="1026" r:id="rId31"/>
    <p:sldId id="294" r:id="rId32"/>
    <p:sldId id="987" r:id="rId33"/>
    <p:sldId id="296" r:id="rId34"/>
    <p:sldId id="298" r:id="rId35"/>
    <p:sldId id="299" r:id="rId36"/>
    <p:sldId id="30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1" clrIdx="0">
    <p:extLst>
      <p:ext uri="{19B8F6BF-5375-455C-9EA6-DF929625EA0E}">
        <p15:presenceInfo xmlns:p15="http://schemas.microsoft.com/office/powerpoint/2012/main" userId="A" providerId="None"/>
      </p:ext>
    </p:extLst>
  </p:cmAuthor>
  <p:cmAuthor id="2" name="Rieu Phan Van" initials="RPV" lastIdx="2" clrIdx="1">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1FF"/>
    <a:srgbClr val="CCECFF"/>
    <a:srgbClr val="99CC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174"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n Van Rieu (Hugo)" userId="032e726b-b6b7-45df-b0ca-e82fb010a48a" providerId="ADAL" clId="{A536D368-261F-4452-BBD4-3E1EB5BA75BD}"/>
    <pc:docChg chg="modSld">
      <pc:chgData name="Phan Van Rieu (Hugo)" userId="032e726b-b6b7-45df-b0ca-e82fb010a48a" providerId="ADAL" clId="{A536D368-261F-4452-BBD4-3E1EB5BA75BD}" dt="2024-05-27T04:02:05.683" v="1" actId="20577"/>
      <pc:docMkLst>
        <pc:docMk/>
      </pc:docMkLst>
      <pc:sldChg chg="modSp mod">
        <pc:chgData name="Phan Van Rieu (Hugo)" userId="032e726b-b6b7-45df-b0ca-e82fb010a48a" providerId="ADAL" clId="{A536D368-261F-4452-BBD4-3E1EB5BA75BD}" dt="2024-05-27T04:02:05.683" v="1" actId="20577"/>
        <pc:sldMkLst>
          <pc:docMk/>
          <pc:sldMk cId="1872779487" sldId="269"/>
        </pc:sldMkLst>
        <pc:spChg chg="mod">
          <ac:chgData name="Phan Van Rieu (Hugo)" userId="032e726b-b6b7-45df-b0ca-e82fb010a48a" providerId="ADAL" clId="{A536D368-261F-4452-BBD4-3E1EB5BA75BD}" dt="2024-05-27T04:02:05.683" v="1" actId="20577"/>
          <ac:spMkLst>
            <pc:docMk/>
            <pc:sldMk cId="1872779487" sldId="269"/>
            <ac:spMk id="7" creationId="{BA386DE9-345A-400C-B2BB-B32B155C2C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5/27/2024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06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4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1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5/27/2024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5/27/2024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5/27/2024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7DF582-2EDE-47CD-907D-2FAD5392E4B0}"/>
              </a:ext>
            </a:extLst>
          </p:cNvPr>
          <p:cNvSpPr/>
          <p:nvPr userDrawn="1"/>
        </p:nvSpPr>
        <p:spPr>
          <a:xfrm>
            <a:off x="0" y="6417586"/>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89DE8ED-96E6-4C79-B45E-4E9A6CB5FC5E}"/>
              </a:ext>
            </a:extLst>
          </p:cNvPr>
          <p:cNvSpPr/>
          <p:nvPr userDrawn="1"/>
        </p:nvSpPr>
        <p:spPr>
          <a:xfrm>
            <a:off x="0" y="0"/>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5/27/2024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sp>
        <p:nvSpPr>
          <p:cNvPr id="12" name="TextBox 9">
            <a:extLst>
              <a:ext uri="{FF2B5EF4-FFF2-40B4-BE49-F238E27FC236}">
                <a16:creationId xmlns:a16="http://schemas.microsoft.com/office/drawing/2014/main" id="{FE798370-27E2-9F41-A466-FC64C7FFD70A}"/>
              </a:ext>
            </a:extLst>
          </p:cNvPr>
          <p:cNvSpPr txBox="1"/>
          <p:nvPr userDrawn="1"/>
        </p:nvSpPr>
        <p:spPr>
          <a:xfrm>
            <a:off x="8212667" y="71082"/>
            <a:ext cx="3814564"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rgbClr val="002060"/>
                </a:solidFill>
              </a:rPr>
              <a:t>Lesson 3.2: Writing &amp; Speaking</a:t>
            </a:r>
          </a:p>
        </p:txBody>
      </p:sp>
      <p:sp>
        <p:nvSpPr>
          <p:cNvPr id="14" name="TextBox 9">
            <a:extLst>
              <a:ext uri="{FF2B5EF4-FFF2-40B4-BE49-F238E27FC236}">
                <a16:creationId xmlns:a16="http://schemas.microsoft.com/office/drawing/2014/main" id="{FE798370-27E2-9F41-A466-FC64C7FFD70A}"/>
              </a:ext>
            </a:extLst>
          </p:cNvPr>
          <p:cNvSpPr txBox="1"/>
          <p:nvPr userDrawn="1"/>
        </p:nvSpPr>
        <p:spPr>
          <a:xfrm>
            <a:off x="164769" y="44183"/>
            <a:ext cx="2182521"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rgbClr val="002060"/>
                </a:solidFill>
              </a:rPr>
              <a:t>Unit 5: Healthy Living</a:t>
            </a:r>
          </a:p>
        </p:txBody>
      </p:sp>
      <p:sp>
        <p:nvSpPr>
          <p:cNvPr id="15" name="TextBox 14">
            <a:extLst>
              <a:ext uri="{FF2B5EF4-FFF2-40B4-BE49-F238E27FC236}">
                <a16:creationId xmlns:a16="http://schemas.microsoft.com/office/drawing/2014/main" id="{D7889D60-3103-E54C-9167-2287BEE5C81A}"/>
              </a:ext>
            </a:extLst>
          </p:cNvPr>
          <p:cNvSpPr txBox="1"/>
          <p:nvPr userDrawn="1"/>
        </p:nvSpPr>
        <p:spPr>
          <a:xfrm>
            <a:off x="0" y="6449515"/>
            <a:ext cx="293484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err="1">
                <a:solidFill>
                  <a:srgbClr val="002060"/>
                </a:solidFill>
                <a:effectLst/>
              </a:rPr>
              <a:t>Tiếng</a:t>
            </a:r>
            <a:r>
              <a:rPr lang="en-US" sz="1600" baseline="0" dirty="0">
                <a:solidFill>
                  <a:srgbClr val="002060"/>
                </a:solidFill>
                <a:effectLst/>
              </a:rPr>
              <a:t> Anh 9 </a:t>
            </a:r>
            <a:r>
              <a:rPr lang="en-US" sz="1600" baseline="0" dirty="0" err="1">
                <a:solidFill>
                  <a:srgbClr val="002060"/>
                </a:solidFill>
                <a:effectLst/>
              </a:rPr>
              <a:t>i</a:t>
            </a:r>
            <a:r>
              <a:rPr lang="en-US" sz="1600" baseline="0" dirty="0">
                <a:solidFill>
                  <a:srgbClr val="002060"/>
                </a:solidFill>
                <a:effectLst/>
              </a:rPr>
              <a:t>-Learn Smart World </a:t>
            </a:r>
            <a:endParaRPr lang="en-US" sz="1600" dirty="0">
              <a:solidFill>
                <a:srgbClr val="002060"/>
              </a:solidFill>
              <a:effectLst/>
            </a:endParaRPr>
          </a:p>
        </p:txBody>
      </p:sp>
      <p:pic>
        <p:nvPicPr>
          <p:cNvPr id="16" name="Picture 15">
            <a:extLst>
              <a:ext uri="{FF2B5EF4-FFF2-40B4-BE49-F238E27FC236}">
                <a16:creationId xmlns:a16="http://schemas.microsoft.com/office/drawing/2014/main" id="{ECF13BED-1CB7-0146-BB6D-00DC4EC16FC0}"/>
              </a:ext>
            </a:extLst>
          </p:cNvPr>
          <p:cNvPicPr>
            <a:picLocks noChangeAspect="1"/>
          </p:cNvPicPr>
          <p:nvPr userDrawn="1"/>
        </p:nvPicPr>
        <p:blipFill>
          <a:blip r:embed="rId17"/>
          <a:stretch>
            <a:fillRect/>
          </a:stretch>
        </p:blipFill>
        <p:spPr>
          <a:xfrm>
            <a:off x="11212285" y="6405254"/>
            <a:ext cx="754179" cy="384484"/>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D7889D60-3103-E54C-9167-2287BEE5C81A}"/>
              </a:ext>
            </a:extLst>
          </p:cNvPr>
          <p:cNvSpPr txBox="1"/>
          <p:nvPr userDrawn="1"/>
        </p:nvSpPr>
        <p:spPr>
          <a:xfrm>
            <a:off x="5193275" y="6449514"/>
            <a:ext cx="224837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a:solidFill>
                  <a:srgbClr val="002060"/>
                </a:solidFill>
                <a:effectLst/>
              </a:rPr>
              <a:t>DTP Education Solutions </a:t>
            </a:r>
            <a:endParaRPr lang="en-US" sz="1600" dirty="0">
              <a:solidFill>
                <a:srgbClr val="002060"/>
              </a:solidFill>
              <a:effectLst/>
            </a:endParaRP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89"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20304" y="0"/>
            <a:ext cx="12191999" cy="6858000"/>
          </a:xfrm>
          <a:prstGeom prst="rect">
            <a:avLst/>
          </a:prstGeom>
        </p:spPr>
      </p:pic>
      <p:sp>
        <p:nvSpPr>
          <p:cNvPr id="3" name="TextBox 2"/>
          <p:cNvSpPr txBox="1"/>
          <p:nvPr/>
        </p:nvSpPr>
        <p:spPr>
          <a:xfrm>
            <a:off x="5279065" y="3383548"/>
            <a:ext cx="6597502" cy="1508105"/>
          </a:xfrm>
          <a:prstGeom prst="rect">
            <a:avLst/>
          </a:prstGeom>
          <a:noFill/>
        </p:spPr>
        <p:txBody>
          <a:bodyPr wrap="square" rtlCol="0">
            <a:spAutoFit/>
          </a:bodyPr>
          <a:lstStyle/>
          <a:p>
            <a:pPr lvl="0" algn="ctr"/>
            <a:r>
              <a:rPr lang="en-US" sz="3200" b="1" dirty="0">
                <a:solidFill>
                  <a:srgbClr val="0070C0"/>
                </a:solidFill>
              </a:rPr>
              <a:t>Unit 5: Healthy Living</a:t>
            </a:r>
            <a:endParaRPr lang="en-US" sz="2000" b="1" dirty="0">
              <a:solidFill>
                <a:srgbClr val="0070C0"/>
              </a:solidFill>
            </a:endParaRPr>
          </a:p>
          <a:p>
            <a:pPr lvl="0" algn="ctr"/>
            <a:r>
              <a:rPr lang="en-US" sz="2800" b="1" dirty="0">
                <a:solidFill>
                  <a:srgbClr val="00B050"/>
                </a:solidFill>
              </a:rPr>
              <a:t>Lesson 3.2: Writing &amp; Speaking</a:t>
            </a:r>
            <a:endParaRPr lang="en-US" sz="2800" dirty="0">
              <a:solidFill>
                <a:prstClr val="black"/>
              </a:solidFill>
            </a:endParaRPr>
          </a:p>
          <a:p>
            <a:pPr lvl="0" algn="ctr"/>
            <a:r>
              <a:rPr lang="en-US" sz="3200" dirty="0">
                <a:solidFill>
                  <a:srgbClr val="FF0000"/>
                </a:solidFill>
              </a:rPr>
              <a:t>Page</a:t>
            </a:r>
            <a:r>
              <a:rPr lang="en-US" sz="3200" dirty="0">
                <a:solidFill>
                  <a:prstClr val="black"/>
                </a:solidFill>
              </a:rPr>
              <a:t> </a:t>
            </a:r>
            <a:r>
              <a:rPr lang="en-US" sz="3200" dirty="0">
                <a:solidFill>
                  <a:srgbClr val="FF0000"/>
                </a:solidFill>
              </a:rPr>
              <a:t>53</a:t>
            </a:r>
          </a:p>
        </p:txBody>
      </p:sp>
    </p:spTree>
    <p:extLst>
      <p:ext uri="{BB962C8B-B14F-4D97-AF65-F5344CB8AC3E}">
        <p14:creationId xmlns:p14="http://schemas.microsoft.com/office/powerpoint/2010/main" val="1772680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87341-8A44-04DF-B6F1-3D95FD24B259}"/>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12995118-7CD9-4180-9FBB-E33A2764CF2E}"/>
              </a:ext>
            </a:extLst>
          </p:cNvPr>
          <p:cNvSpPr txBox="1"/>
          <p:nvPr/>
        </p:nvSpPr>
        <p:spPr>
          <a:xfrm>
            <a:off x="231725" y="1032255"/>
            <a:ext cx="11728550" cy="5186676"/>
          </a:xfrm>
          <a:prstGeom prst="rect">
            <a:avLst/>
          </a:prstGeom>
          <a:noFill/>
        </p:spPr>
        <p:txBody>
          <a:bodyPr wrap="square">
            <a:spAutoFit/>
          </a:bodyPr>
          <a:lstStyle/>
          <a:p>
            <a:pPr algn="just">
              <a:lnSpc>
                <a:spcPct val="150000"/>
              </a:lnSpc>
            </a:pPr>
            <a:r>
              <a:rPr lang="en-US" sz="3200" b="1" dirty="0">
                <a:solidFill>
                  <a:srgbClr val="242021"/>
                </a:solidFill>
                <a:latin typeface="Calibri (body)"/>
              </a:rPr>
              <a:t>4.  Teens don't get enough sleep</a:t>
            </a:r>
          </a:p>
          <a:p>
            <a:pPr algn="just">
              <a:lnSpc>
                <a:spcPct val="150000"/>
              </a:lnSpc>
            </a:pPr>
            <a:r>
              <a:rPr lang="en-US" sz="3200" dirty="0">
                <a:solidFill>
                  <a:srgbClr val="242021"/>
                </a:solidFill>
                <a:latin typeface="Calibri (body)"/>
              </a:rPr>
              <a:t>Teens naturally fall asleep after 11 p.m., but they have to wake up early for school. Some people say school should start later, and there should be time for a nap at school. Then, teens can get more sleep.</a:t>
            </a:r>
            <a:br>
              <a:rPr lang="en-US" sz="3200" dirty="0">
                <a:solidFill>
                  <a:srgbClr val="242021"/>
                </a:solidFill>
                <a:latin typeface="Calibri (body)"/>
              </a:rPr>
            </a:br>
            <a:r>
              <a:rPr lang="en-US" sz="3200" b="1" dirty="0">
                <a:solidFill>
                  <a:srgbClr val="242021"/>
                </a:solidFill>
                <a:latin typeface="Calibri (body)"/>
              </a:rPr>
              <a:t>5.  Teens are becoming obese</a:t>
            </a:r>
          </a:p>
          <a:p>
            <a:pPr algn="just">
              <a:lnSpc>
                <a:spcPct val="150000"/>
              </a:lnSpc>
            </a:pPr>
            <a:r>
              <a:rPr lang="en-US" sz="3200" dirty="0">
                <a:solidFill>
                  <a:srgbClr val="242021"/>
                </a:solidFill>
                <a:latin typeface="Calibri (body)"/>
              </a:rPr>
              <a:t>Lots of teens don't know about the dangers of sugar. They should have access to nourishing lunches and healthy snacks to be healthier. </a:t>
            </a:r>
          </a:p>
        </p:txBody>
      </p:sp>
      <p:sp>
        <p:nvSpPr>
          <p:cNvPr id="4" name="TextBox 3">
            <a:extLst>
              <a:ext uri="{FF2B5EF4-FFF2-40B4-BE49-F238E27FC236}">
                <a16:creationId xmlns:a16="http://schemas.microsoft.com/office/drawing/2014/main" id="{553A1D53-BFB4-4585-88AA-F1DA0A9FCA32}"/>
              </a:ext>
            </a:extLst>
          </p:cNvPr>
          <p:cNvSpPr txBox="1"/>
          <p:nvPr/>
        </p:nvSpPr>
        <p:spPr>
          <a:xfrm>
            <a:off x="8855243" y="447480"/>
            <a:ext cx="3336758"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Summary p.52</a:t>
            </a:r>
          </a:p>
        </p:txBody>
      </p:sp>
    </p:spTree>
    <p:extLst>
      <p:ext uri="{BB962C8B-B14F-4D97-AF65-F5344CB8AC3E}">
        <p14:creationId xmlns:p14="http://schemas.microsoft.com/office/powerpoint/2010/main" val="3367768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A19D5-D213-0D2C-CDF3-6E7E94A01619}"/>
              </a:ext>
            </a:extLst>
          </p:cNvPr>
          <p:cNvSpPr txBox="1"/>
          <p:nvPr/>
        </p:nvSpPr>
        <p:spPr>
          <a:xfrm>
            <a:off x="9641305" y="447480"/>
            <a:ext cx="2550695"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Reading p.45</a:t>
            </a:r>
          </a:p>
        </p:txBody>
      </p:sp>
      <p:sp>
        <p:nvSpPr>
          <p:cNvPr id="8" name="TextBox 7">
            <a:extLst>
              <a:ext uri="{FF2B5EF4-FFF2-40B4-BE49-F238E27FC236}">
                <a16:creationId xmlns:a16="http://schemas.microsoft.com/office/drawing/2014/main" id="{AF519F8A-C053-4C08-9657-4AA7A6B95905}"/>
              </a:ext>
            </a:extLst>
          </p:cNvPr>
          <p:cNvSpPr txBox="1"/>
          <p:nvPr/>
        </p:nvSpPr>
        <p:spPr>
          <a:xfrm>
            <a:off x="220136" y="675126"/>
            <a:ext cx="11751728" cy="5925340"/>
          </a:xfrm>
          <a:prstGeom prst="rect">
            <a:avLst/>
          </a:prstGeom>
          <a:noFill/>
        </p:spPr>
        <p:txBody>
          <a:bodyPr wrap="square">
            <a:spAutoFit/>
          </a:bodyPr>
          <a:lstStyle/>
          <a:p>
            <a:pPr algn="just">
              <a:lnSpc>
                <a:spcPct val="150000"/>
              </a:lnSpc>
            </a:pPr>
            <a:r>
              <a:rPr lang="en-US" sz="3200" dirty="0">
                <a:solidFill>
                  <a:srgbClr val="242021"/>
                </a:solidFill>
                <a:latin typeface="Calibri (body)"/>
              </a:rPr>
              <a:t>The internet is full of health advice. Some advice is actually harmful. Let's find out the truth behind the popular health myths below.</a:t>
            </a:r>
            <a:br>
              <a:rPr lang="en-US" sz="3200" dirty="0">
                <a:solidFill>
                  <a:srgbClr val="242021"/>
                </a:solidFill>
                <a:latin typeface="Calibri (body)"/>
              </a:rPr>
            </a:br>
            <a:r>
              <a:rPr lang="en-US" sz="3200" b="1" dirty="0">
                <a:solidFill>
                  <a:srgbClr val="242021"/>
                </a:solidFill>
                <a:latin typeface="Calibri (body)"/>
              </a:rPr>
              <a:t>You need to detox your body.</a:t>
            </a:r>
          </a:p>
          <a:p>
            <a:pPr algn="just">
              <a:lnSpc>
                <a:spcPct val="150000"/>
              </a:lnSpc>
            </a:pPr>
            <a:r>
              <a:rPr lang="en-US" sz="3200" dirty="0">
                <a:solidFill>
                  <a:srgbClr val="242021"/>
                </a:solidFill>
                <a:latin typeface="Calibri (body)"/>
              </a:rPr>
              <a:t>From not eating to only drinking juice, these detox diets can be harmful because you won't get enough calories and nutrients. The truth is, we have organs that detox our bodies. Doctors suggest eating a healthy diet and drinking enough water to help your organs stay strong.</a:t>
            </a:r>
          </a:p>
        </p:txBody>
      </p:sp>
    </p:spTree>
    <p:extLst>
      <p:ext uri="{BB962C8B-B14F-4D97-AF65-F5344CB8AC3E}">
        <p14:creationId xmlns:p14="http://schemas.microsoft.com/office/powerpoint/2010/main" val="1367113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A19D5-D213-0D2C-CDF3-6E7E94A01619}"/>
              </a:ext>
            </a:extLst>
          </p:cNvPr>
          <p:cNvSpPr txBox="1"/>
          <p:nvPr/>
        </p:nvSpPr>
        <p:spPr>
          <a:xfrm>
            <a:off x="9641305" y="447480"/>
            <a:ext cx="2550695"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Reading p.45</a:t>
            </a:r>
          </a:p>
        </p:txBody>
      </p:sp>
      <p:sp>
        <p:nvSpPr>
          <p:cNvPr id="8" name="TextBox 7">
            <a:extLst>
              <a:ext uri="{FF2B5EF4-FFF2-40B4-BE49-F238E27FC236}">
                <a16:creationId xmlns:a16="http://schemas.microsoft.com/office/drawing/2014/main" id="{AF519F8A-C053-4C08-9657-4AA7A6B95905}"/>
              </a:ext>
            </a:extLst>
          </p:cNvPr>
          <p:cNvSpPr txBox="1"/>
          <p:nvPr/>
        </p:nvSpPr>
        <p:spPr>
          <a:xfrm>
            <a:off x="231725" y="1574325"/>
            <a:ext cx="11728550" cy="3709349"/>
          </a:xfrm>
          <a:prstGeom prst="rect">
            <a:avLst/>
          </a:prstGeom>
          <a:noFill/>
        </p:spPr>
        <p:txBody>
          <a:bodyPr wrap="square">
            <a:spAutoFit/>
          </a:bodyPr>
          <a:lstStyle/>
          <a:p>
            <a:pPr algn="just">
              <a:lnSpc>
                <a:spcPct val="150000"/>
              </a:lnSpc>
            </a:pPr>
            <a:r>
              <a:rPr lang="en-US" sz="3200" b="1" dirty="0">
                <a:solidFill>
                  <a:srgbClr val="242021"/>
                </a:solidFill>
                <a:latin typeface="Calibri (body)"/>
              </a:rPr>
              <a:t>Fat-free diets are healthy.</a:t>
            </a:r>
          </a:p>
          <a:p>
            <a:pPr algn="just">
              <a:lnSpc>
                <a:spcPct val="150000"/>
              </a:lnSpc>
            </a:pPr>
            <a:r>
              <a:rPr lang="en-US" sz="3200" dirty="0">
                <a:solidFill>
                  <a:srgbClr val="242021"/>
                </a:solidFill>
                <a:latin typeface="Calibri (body)"/>
              </a:rPr>
              <a:t>Your body needs fat to protect its organs, and fat helps you get the benefits from some vitamins. Fat also helps you feel full for longer. Of course, too much fat is also bad. The WHO (World Health Organization) suggests getting less than 30% of your calories from fat.</a:t>
            </a:r>
          </a:p>
        </p:txBody>
      </p:sp>
    </p:spTree>
    <p:extLst>
      <p:ext uri="{BB962C8B-B14F-4D97-AF65-F5344CB8AC3E}">
        <p14:creationId xmlns:p14="http://schemas.microsoft.com/office/powerpoint/2010/main" val="586458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A19D5-D213-0D2C-CDF3-6E7E94A01619}"/>
              </a:ext>
            </a:extLst>
          </p:cNvPr>
          <p:cNvSpPr txBox="1"/>
          <p:nvPr/>
        </p:nvSpPr>
        <p:spPr>
          <a:xfrm>
            <a:off x="9641305" y="447480"/>
            <a:ext cx="2550695"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Reading p.45</a:t>
            </a:r>
          </a:p>
        </p:txBody>
      </p:sp>
      <p:sp>
        <p:nvSpPr>
          <p:cNvPr id="8" name="TextBox 7">
            <a:extLst>
              <a:ext uri="{FF2B5EF4-FFF2-40B4-BE49-F238E27FC236}">
                <a16:creationId xmlns:a16="http://schemas.microsoft.com/office/drawing/2014/main" id="{AF519F8A-C053-4C08-9657-4AA7A6B95905}"/>
              </a:ext>
            </a:extLst>
          </p:cNvPr>
          <p:cNvSpPr txBox="1"/>
          <p:nvPr/>
        </p:nvSpPr>
        <p:spPr>
          <a:xfrm>
            <a:off x="231725" y="1223844"/>
            <a:ext cx="11728550" cy="5186676"/>
          </a:xfrm>
          <a:prstGeom prst="rect">
            <a:avLst/>
          </a:prstGeom>
          <a:noFill/>
        </p:spPr>
        <p:txBody>
          <a:bodyPr wrap="square">
            <a:spAutoFit/>
          </a:bodyPr>
          <a:lstStyle/>
          <a:p>
            <a:pPr algn="just">
              <a:lnSpc>
                <a:spcPct val="150000"/>
              </a:lnSpc>
            </a:pPr>
            <a:r>
              <a:rPr lang="en-US" sz="3200" b="1" dirty="0">
                <a:solidFill>
                  <a:srgbClr val="242021"/>
                </a:solidFill>
                <a:latin typeface="Calibri (body)"/>
              </a:rPr>
              <a:t>You shouldn't use products that have chemicals. </a:t>
            </a:r>
          </a:p>
          <a:p>
            <a:pPr algn="just">
              <a:lnSpc>
                <a:spcPct val="150000"/>
              </a:lnSpc>
            </a:pPr>
            <a:r>
              <a:rPr lang="en-US" sz="3200" dirty="0">
                <a:solidFill>
                  <a:srgbClr val="242021"/>
                </a:solidFill>
                <a:latin typeface="Calibri (body)"/>
              </a:rPr>
              <a:t>Your food and your body are mostly chemicals. Some people suggest using natural products, but they are also full of chemicals. There are good and bad chemicals. Experts suggest learning which chemicals are safe and how to protect yourself.</a:t>
            </a:r>
          </a:p>
          <a:p>
            <a:pPr algn="just">
              <a:lnSpc>
                <a:spcPct val="150000"/>
              </a:lnSpc>
            </a:pPr>
            <a:r>
              <a:rPr lang="en-US" sz="3200" dirty="0">
                <a:solidFill>
                  <a:srgbClr val="242021"/>
                </a:solidFill>
                <a:latin typeface="Calibri (body)"/>
              </a:rPr>
              <a:t>So, be careful of what you read online. Knowing which health tips are myths is key to healthy living. </a:t>
            </a:r>
          </a:p>
        </p:txBody>
      </p:sp>
    </p:spTree>
    <p:extLst>
      <p:ext uri="{BB962C8B-B14F-4D97-AF65-F5344CB8AC3E}">
        <p14:creationId xmlns:p14="http://schemas.microsoft.com/office/powerpoint/2010/main" val="4049034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87341-8A44-04DF-B6F1-3D95FD24B259}"/>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12995118-7CD9-4180-9FBB-E33A2764CF2E}"/>
              </a:ext>
            </a:extLst>
          </p:cNvPr>
          <p:cNvSpPr txBox="1"/>
          <p:nvPr/>
        </p:nvSpPr>
        <p:spPr>
          <a:xfrm>
            <a:off x="231725" y="1223844"/>
            <a:ext cx="11728550" cy="5186676"/>
          </a:xfrm>
          <a:prstGeom prst="rect">
            <a:avLst/>
          </a:prstGeom>
          <a:noFill/>
        </p:spPr>
        <p:txBody>
          <a:bodyPr wrap="square">
            <a:spAutoFit/>
          </a:bodyPr>
          <a:lstStyle/>
          <a:p>
            <a:pPr algn="just">
              <a:lnSpc>
                <a:spcPct val="150000"/>
              </a:lnSpc>
            </a:pPr>
            <a:r>
              <a:rPr lang="en-US" sz="3200" b="0" dirty="0">
                <a:solidFill>
                  <a:srgbClr val="242021"/>
                </a:solidFill>
                <a:effectLst/>
                <a:latin typeface="Calibri (body)"/>
              </a:rPr>
              <a:t>Ms. Miller: Hello, everyone. Today I invited Dr. Elizabeth Anderson to talk about two important health problems teens have.</a:t>
            </a:r>
            <a:br>
              <a:rPr lang="en-US" sz="3200" b="0" dirty="0">
                <a:solidFill>
                  <a:srgbClr val="242021"/>
                </a:solidFill>
                <a:effectLst/>
                <a:latin typeface="Calibri (body)"/>
              </a:rPr>
            </a:br>
            <a:r>
              <a:rPr lang="en-US" sz="3200" b="0" dirty="0">
                <a:solidFill>
                  <a:srgbClr val="242021"/>
                </a:solidFill>
                <a:effectLst/>
                <a:latin typeface="Calibri (body)"/>
              </a:rPr>
              <a:t>Dr. Anderson: Hi, everyone. Thanks for inviting me here. The first problem is not getting enough sleep. Although teens need eight</a:t>
            </a:r>
            <a:br>
              <a:rPr lang="en-US" sz="3200" b="0" dirty="0">
                <a:solidFill>
                  <a:srgbClr val="242021"/>
                </a:solidFill>
                <a:effectLst/>
                <a:latin typeface="Calibri (body)"/>
              </a:rPr>
            </a:br>
            <a:r>
              <a:rPr lang="en-US" sz="3200" b="0" dirty="0">
                <a:solidFill>
                  <a:srgbClr val="242021"/>
                </a:solidFill>
                <a:effectLst/>
                <a:latin typeface="Calibri (body)"/>
              </a:rPr>
              <a:t>to ten hours of sleep a night, most only get six to seven. Schools often start too early for teens. They naturally go to bed late, after 11 p.m., and can't get enough sleep.</a:t>
            </a:r>
            <a:r>
              <a:rPr lang="en-US" sz="3200" dirty="0">
                <a:latin typeface="Calibri (body)"/>
              </a:rPr>
              <a:t> </a:t>
            </a:r>
          </a:p>
        </p:txBody>
      </p:sp>
      <p:sp>
        <p:nvSpPr>
          <p:cNvPr id="6" name="TextBox 5">
            <a:extLst>
              <a:ext uri="{FF2B5EF4-FFF2-40B4-BE49-F238E27FC236}">
                <a16:creationId xmlns:a16="http://schemas.microsoft.com/office/drawing/2014/main" id="{7337CF56-BEF5-4BD5-816C-670ED011907A}"/>
              </a:ext>
            </a:extLst>
          </p:cNvPr>
          <p:cNvSpPr txBox="1"/>
          <p:nvPr/>
        </p:nvSpPr>
        <p:spPr>
          <a:xfrm>
            <a:off x="9641305" y="447480"/>
            <a:ext cx="2550695"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Listening p.49</a:t>
            </a:r>
          </a:p>
        </p:txBody>
      </p:sp>
    </p:spTree>
    <p:extLst>
      <p:ext uri="{BB962C8B-B14F-4D97-AF65-F5344CB8AC3E}">
        <p14:creationId xmlns:p14="http://schemas.microsoft.com/office/powerpoint/2010/main" val="1752030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87341-8A44-04DF-B6F1-3D95FD24B259}"/>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12995118-7CD9-4180-9FBB-E33A2764CF2E}"/>
              </a:ext>
            </a:extLst>
          </p:cNvPr>
          <p:cNvSpPr txBox="1"/>
          <p:nvPr/>
        </p:nvSpPr>
        <p:spPr>
          <a:xfrm>
            <a:off x="231725" y="1032255"/>
            <a:ext cx="11728550" cy="5016758"/>
          </a:xfrm>
          <a:prstGeom prst="rect">
            <a:avLst/>
          </a:prstGeom>
          <a:noFill/>
        </p:spPr>
        <p:txBody>
          <a:bodyPr wrap="square">
            <a:spAutoFit/>
          </a:bodyPr>
          <a:lstStyle/>
          <a:p>
            <a:pPr algn="just"/>
            <a:r>
              <a:rPr lang="en-US" sz="3200" b="0" dirty="0">
                <a:solidFill>
                  <a:srgbClr val="242021"/>
                </a:solidFill>
                <a:effectLst/>
                <a:latin typeface="Calibri (body)"/>
              </a:rPr>
              <a:t>Ms. Miller: So, schools should start later?</a:t>
            </a:r>
          </a:p>
          <a:p>
            <a:pPr algn="just"/>
            <a:r>
              <a:rPr lang="en-US" sz="3200" b="0" dirty="0">
                <a:solidFill>
                  <a:srgbClr val="242021"/>
                </a:solidFill>
                <a:effectLst/>
                <a:latin typeface="Calibri (body)"/>
              </a:rPr>
              <a:t>Dr. Anderson: If possible. You can also include nap time in the school day.</a:t>
            </a:r>
          </a:p>
          <a:p>
            <a:pPr algn="just"/>
            <a:r>
              <a:rPr lang="en-US" sz="3200" b="0" dirty="0">
                <a:solidFill>
                  <a:srgbClr val="242021"/>
                </a:solidFill>
                <a:effectLst/>
                <a:latin typeface="Calibri (body)"/>
              </a:rPr>
              <a:t>Ms. Miller: Right.</a:t>
            </a:r>
          </a:p>
          <a:p>
            <a:pPr algn="just"/>
            <a:r>
              <a:rPr lang="en-US" sz="3200" b="0" dirty="0">
                <a:solidFill>
                  <a:srgbClr val="242021"/>
                </a:solidFill>
                <a:effectLst/>
                <a:latin typeface="Calibri (body)"/>
              </a:rPr>
              <a:t>Dr. Anderson: Next is unhealthy weight. More teens are becoming obese these days. Although they already know the benefits of</a:t>
            </a:r>
            <a:br>
              <a:rPr lang="en-US" sz="3200" b="0" dirty="0">
                <a:solidFill>
                  <a:srgbClr val="242021"/>
                </a:solidFill>
                <a:effectLst/>
                <a:latin typeface="Calibri (body)"/>
              </a:rPr>
            </a:br>
            <a:r>
              <a:rPr lang="en-US" sz="3200" b="0" dirty="0">
                <a:solidFill>
                  <a:srgbClr val="242021"/>
                </a:solidFill>
                <a:effectLst/>
                <a:latin typeface="Calibri (body)"/>
              </a:rPr>
              <a:t>healthy diets, most teens still prefer a pizza over a salad. They also drink lots of soda. Although we teach the public about the dangers of sugar, not everyone knows about them.</a:t>
            </a:r>
          </a:p>
          <a:p>
            <a:pPr algn="just"/>
            <a:r>
              <a:rPr lang="en-US" sz="3200" b="0" dirty="0">
                <a:solidFill>
                  <a:srgbClr val="242021"/>
                </a:solidFill>
                <a:effectLst/>
                <a:latin typeface="Calibri (body)"/>
              </a:rPr>
              <a:t>Mr. Smith: What can we do?</a:t>
            </a:r>
          </a:p>
        </p:txBody>
      </p:sp>
      <p:sp>
        <p:nvSpPr>
          <p:cNvPr id="6" name="TextBox 5">
            <a:extLst>
              <a:ext uri="{FF2B5EF4-FFF2-40B4-BE49-F238E27FC236}">
                <a16:creationId xmlns:a16="http://schemas.microsoft.com/office/drawing/2014/main" id="{A63B9B62-FECA-4B48-A3A1-7C8BDA33C041}"/>
              </a:ext>
            </a:extLst>
          </p:cNvPr>
          <p:cNvSpPr txBox="1"/>
          <p:nvPr/>
        </p:nvSpPr>
        <p:spPr>
          <a:xfrm>
            <a:off x="9641305" y="447480"/>
            <a:ext cx="2550695"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Listening p.49</a:t>
            </a:r>
          </a:p>
        </p:txBody>
      </p:sp>
    </p:spTree>
    <p:extLst>
      <p:ext uri="{BB962C8B-B14F-4D97-AF65-F5344CB8AC3E}">
        <p14:creationId xmlns:p14="http://schemas.microsoft.com/office/powerpoint/2010/main" val="2979722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87341-8A44-04DF-B6F1-3D95FD24B259}"/>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12995118-7CD9-4180-9FBB-E33A2764CF2E}"/>
              </a:ext>
            </a:extLst>
          </p:cNvPr>
          <p:cNvSpPr txBox="1"/>
          <p:nvPr/>
        </p:nvSpPr>
        <p:spPr>
          <a:xfrm>
            <a:off x="192506" y="1525264"/>
            <a:ext cx="11728550" cy="3709349"/>
          </a:xfrm>
          <a:prstGeom prst="rect">
            <a:avLst/>
          </a:prstGeom>
          <a:noFill/>
        </p:spPr>
        <p:txBody>
          <a:bodyPr wrap="square">
            <a:spAutoFit/>
          </a:bodyPr>
          <a:lstStyle/>
          <a:p>
            <a:pPr algn="just">
              <a:lnSpc>
                <a:spcPct val="150000"/>
              </a:lnSpc>
            </a:pPr>
            <a:r>
              <a:rPr lang="en-US" sz="3200" b="0" dirty="0">
                <a:solidFill>
                  <a:srgbClr val="242021"/>
                </a:solidFill>
                <a:effectLst/>
                <a:latin typeface="Calibri (body)"/>
              </a:rPr>
              <a:t>Dr. Anderson: You can help by having nourishing lunches at school, giving students more access to healthy snacks in the cafeteria, and stop selling junk food and soda. </a:t>
            </a:r>
          </a:p>
          <a:p>
            <a:pPr algn="just">
              <a:lnSpc>
                <a:spcPct val="150000"/>
              </a:lnSpc>
            </a:pPr>
            <a:r>
              <a:rPr lang="en-US" sz="3200" b="0" dirty="0">
                <a:solidFill>
                  <a:srgbClr val="242021"/>
                </a:solidFill>
                <a:effectLst/>
                <a:latin typeface="Calibri (body)"/>
              </a:rPr>
              <a:t>Ms. Miller: All right. Thanks for your talk, Dr. Anderson. That's all for today. Thank you for your time.</a:t>
            </a:r>
            <a:r>
              <a:rPr lang="en-US" sz="3200" dirty="0">
                <a:latin typeface="Calibri (body)"/>
              </a:rPr>
              <a:t> </a:t>
            </a:r>
            <a:endParaRPr lang="en-US" sz="3200" dirty="0">
              <a:solidFill>
                <a:srgbClr val="242021"/>
              </a:solidFill>
              <a:latin typeface="Calibri (body)"/>
            </a:endParaRPr>
          </a:p>
        </p:txBody>
      </p:sp>
      <p:sp>
        <p:nvSpPr>
          <p:cNvPr id="6" name="TextBox 5">
            <a:extLst>
              <a:ext uri="{FF2B5EF4-FFF2-40B4-BE49-F238E27FC236}">
                <a16:creationId xmlns:a16="http://schemas.microsoft.com/office/drawing/2014/main" id="{98CE0FC9-EF37-402B-B8CF-C4E30BA8F5D7}"/>
              </a:ext>
            </a:extLst>
          </p:cNvPr>
          <p:cNvSpPr txBox="1"/>
          <p:nvPr/>
        </p:nvSpPr>
        <p:spPr>
          <a:xfrm>
            <a:off x="9641305" y="447480"/>
            <a:ext cx="2550695"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Listening p.49</a:t>
            </a:r>
          </a:p>
        </p:txBody>
      </p:sp>
    </p:spTree>
    <p:extLst>
      <p:ext uri="{BB962C8B-B14F-4D97-AF65-F5344CB8AC3E}">
        <p14:creationId xmlns:p14="http://schemas.microsoft.com/office/powerpoint/2010/main" val="2504588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62D466-8F59-405C-84A7-06CB25CD082D}"/>
              </a:ext>
            </a:extLst>
          </p:cNvPr>
          <p:cNvSpPr txBox="1"/>
          <p:nvPr/>
        </p:nvSpPr>
        <p:spPr>
          <a:xfrm>
            <a:off x="1395663" y="466330"/>
            <a:ext cx="10614079" cy="5802229"/>
          </a:xfrm>
          <a:prstGeom prst="rect">
            <a:avLst/>
          </a:prstGeom>
          <a:noFill/>
        </p:spPr>
        <p:txBody>
          <a:bodyPr wrap="square">
            <a:spAutoFit/>
          </a:bodyPr>
          <a:lstStyle/>
          <a:p>
            <a:pPr algn="just">
              <a:lnSpc>
                <a:spcPct val="130000"/>
              </a:lnSpc>
            </a:pPr>
            <a:r>
              <a:rPr lang="en-US" sz="3200" dirty="0">
                <a:solidFill>
                  <a:srgbClr val="242021"/>
                </a:solidFill>
                <a:latin typeface="Calibri (body)"/>
              </a:rPr>
              <a:t>The internet is full of health advice. Some advice is actually harmful. Let's find out the truth behind the popular health myths below.</a:t>
            </a:r>
          </a:p>
          <a:p>
            <a:pPr algn="just">
              <a:lnSpc>
                <a:spcPct val="130000"/>
              </a:lnSpc>
            </a:pPr>
            <a:r>
              <a:rPr lang="en-US" sz="3200" b="1" dirty="0">
                <a:solidFill>
                  <a:srgbClr val="242021"/>
                </a:solidFill>
                <a:latin typeface="Calibri (body)"/>
              </a:rPr>
              <a:t>You need to detox your body.</a:t>
            </a:r>
          </a:p>
          <a:p>
            <a:pPr algn="just">
              <a:lnSpc>
                <a:spcPct val="130000"/>
              </a:lnSpc>
            </a:pPr>
            <a:r>
              <a:rPr lang="en-US" sz="3200" dirty="0">
                <a:solidFill>
                  <a:srgbClr val="242021"/>
                </a:solidFill>
                <a:latin typeface="Calibri (body)"/>
              </a:rPr>
              <a:t>From not eating to only drinking juice, these detox diets can be harmful because you won't get enough calories and nutrients. The truth is, we have organs that detox our bodies. Doctors suggest eating a healthy diet and drinking enough water to help your organs stay strong.</a:t>
            </a:r>
          </a:p>
        </p:txBody>
      </p:sp>
      <p:cxnSp>
        <p:nvCxnSpPr>
          <p:cNvPr id="3" name="Straight Connector 2">
            <a:extLst>
              <a:ext uri="{FF2B5EF4-FFF2-40B4-BE49-F238E27FC236}">
                <a16:creationId xmlns:a16="http://schemas.microsoft.com/office/drawing/2014/main" id="{6A7FFA72-C99F-4504-ADAE-0E12D19922DB}"/>
              </a:ext>
            </a:extLst>
          </p:cNvPr>
          <p:cNvCxnSpPr>
            <a:cxnSpLocks/>
          </p:cNvCxnSpPr>
          <p:nvPr/>
        </p:nvCxnSpPr>
        <p:spPr>
          <a:xfrm>
            <a:off x="1545710" y="1122947"/>
            <a:ext cx="1029336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C6D5807-7D28-45E1-8D7D-D80699869DB3}"/>
              </a:ext>
            </a:extLst>
          </p:cNvPr>
          <p:cNvCxnSpPr>
            <a:cxnSpLocks/>
          </p:cNvCxnSpPr>
          <p:nvPr/>
        </p:nvCxnSpPr>
        <p:spPr>
          <a:xfrm>
            <a:off x="1513626" y="1868905"/>
            <a:ext cx="12629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092EA36-A706-47FC-ABBC-56FE938E6CD8}"/>
              </a:ext>
            </a:extLst>
          </p:cNvPr>
          <p:cNvCxnSpPr>
            <a:cxnSpLocks/>
          </p:cNvCxnSpPr>
          <p:nvPr/>
        </p:nvCxnSpPr>
        <p:spPr>
          <a:xfrm>
            <a:off x="1564760" y="2947737"/>
            <a:ext cx="469166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6CA756-217B-4018-9EAB-3DDB08BB22E1}"/>
              </a:ext>
            </a:extLst>
          </p:cNvPr>
          <p:cNvCxnSpPr>
            <a:cxnSpLocks/>
          </p:cNvCxnSpPr>
          <p:nvPr/>
        </p:nvCxnSpPr>
        <p:spPr>
          <a:xfrm>
            <a:off x="1513626" y="6228072"/>
            <a:ext cx="458237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4BE7E2-7AC2-4267-A8E3-83CAB74F3CDA}"/>
              </a:ext>
            </a:extLst>
          </p:cNvPr>
          <p:cNvCxnSpPr>
            <a:cxnSpLocks/>
          </p:cNvCxnSpPr>
          <p:nvPr/>
        </p:nvCxnSpPr>
        <p:spPr>
          <a:xfrm>
            <a:off x="3819541" y="4916905"/>
            <a:ext cx="801953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D5C4E47-D393-4D96-84C8-FF81E8A7FB88}"/>
              </a:ext>
            </a:extLst>
          </p:cNvPr>
          <p:cNvCxnSpPr>
            <a:cxnSpLocks/>
          </p:cNvCxnSpPr>
          <p:nvPr/>
        </p:nvCxnSpPr>
        <p:spPr>
          <a:xfrm>
            <a:off x="1700463" y="5518484"/>
            <a:ext cx="10309279" cy="229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Left Bracket 42">
            <a:extLst>
              <a:ext uri="{FF2B5EF4-FFF2-40B4-BE49-F238E27FC236}">
                <a16:creationId xmlns:a16="http://schemas.microsoft.com/office/drawing/2014/main" id="{0B296740-7765-430B-ADC4-4259D7E6AFF6}"/>
              </a:ext>
            </a:extLst>
          </p:cNvPr>
          <p:cNvSpPr/>
          <p:nvPr/>
        </p:nvSpPr>
        <p:spPr>
          <a:xfrm>
            <a:off x="962526" y="2660771"/>
            <a:ext cx="551100" cy="3521393"/>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Rectangle 43">
            <a:extLst>
              <a:ext uri="{FF2B5EF4-FFF2-40B4-BE49-F238E27FC236}">
                <a16:creationId xmlns:a16="http://schemas.microsoft.com/office/drawing/2014/main" id="{B4804FAB-9289-489D-916B-9AAE93CA6E0E}"/>
              </a:ext>
            </a:extLst>
          </p:cNvPr>
          <p:cNvSpPr/>
          <p:nvPr/>
        </p:nvSpPr>
        <p:spPr>
          <a:xfrm>
            <a:off x="182258" y="2905779"/>
            <a:ext cx="58541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a:t>
            </a:r>
          </a:p>
        </p:txBody>
      </p:sp>
    </p:spTree>
    <p:extLst>
      <p:ext uri="{BB962C8B-B14F-4D97-AF65-F5344CB8AC3E}">
        <p14:creationId xmlns:p14="http://schemas.microsoft.com/office/powerpoint/2010/main" val="186506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62D466-8F59-405C-84A7-06CB25CD082D}"/>
              </a:ext>
            </a:extLst>
          </p:cNvPr>
          <p:cNvSpPr txBox="1"/>
          <p:nvPr/>
        </p:nvSpPr>
        <p:spPr>
          <a:xfrm>
            <a:off x="1395663" y="1343406"/>
            <a:ext cx="10614079" cy="4448013"/>
          </a:xfrm>
          <a:prstGeom prst="rect">
            <a:avLst/>
          </a:prstGeom>
          <a:noFill/>
        </p:spPr>
        <p:txBody>
          <a:bodyPr wrap="square">
            <a:spAutoFit/>
          </a:bodyPr>
          <a:lstStyle/>
          <a:p>
            <a:pPr algn="just">
              <a:lnSpc>
                <a:spcPct val="150000"/>
              </a:lnSpc>
            </a:pPr>
            <a:r>
              <a:rPr lang="en-US" sz="3200" b="1" dirty="0">
                <a:solidFill>
                  <a:srgbClr val="242021"/>
                </a:solidFill>
                <a:latin typeface="Calibri (body)"/>
              </a:rPr>
              <a:t>Fat-free diets are healthy.</a:t>
            </a:r>
          </a:p>
          <a:p>
            <a:pPr algn="just">
              <a:lnSpc>
                <a:spcPct val="150000"/>
              </a:lnSpc>
            </a:pPr>
            <a:r>
              <a:rPr lang="en-US" sz="3200" dirty="0">
                <a:solidFill>
                  <a:srgbClr val="242021"/>
                </a:solidFill>
                <a:latin typeface="Calibri (body)"/>
              </a:rPr>
              <a:t>Your body needs fat to protect its organs, and fat helps you get the benefits from some vitamins. Fat also helps you feel full for longer. Of course, too much fat is also bad. The WHO (World Health Organization) suggests getting less than 30% of your calories from fat.</a:t>
            </a:r>
          </a:p>
        </p:txBody>
      </p:sp>
      <p:cxnSp>
        <p:nvCxnSpPr>
          <p:cNvPr id="3" name="Straight Connector 2">
            <a:extLst>
              <a:ext uri="{FF2B5EF4-FFF2-40B4-BE49-F238E27FC236}">
                <a16:creationId xmlns:a16="http://schemas.microsoft.com/office/drawing/2014/main" id="{6A7FFA72-C99F-4504-ADAE-0E12D19922DB}"/>
              </a:ext>
            </a:extLst>
          </p:cNvPr>
          <p:cNvCxnSpPr>
            <a:cxnSpLocks/>
          </p:cNvCxnSpPr>
          <p:nvPr/>
        </p:nvCxnSpPr>
        <p:spPr>
          <a:xfrm>
            <a:off x="1545710" y="2000023"/>
            <a:ext cx="41813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C6D5807-7D28-45E1-8D7D-D80699869DB3}"/>
              </a:ext>
            </a:extLst>
          </p:cNvPr>
          <p:cNvCxnSpPr>
            <a:cxnSpLocks/>
          </p:cNvCxnSpPr>
          <p:nvPr/>
        </p:nvCxnSpPr>
        <p:spPr>
          <a:xfrm>
            <a:off x="1513626" y="2745981"/>
            <a:ext cx="507967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092EA36-A706-47FC-ABBC-56FE938E6CD8}"/>
              </a:ext>
            </a:extLst>
          </p:cNvPr>
          <p:cNvCxnSpPr>
            <a:cxnSpLocks/>
          </p:cNvCxnSpPr>
          <p:nvPr/>
        </p:nvCxnSpPr>
        <p:spPr>
          <a:xfrm>
            <a:off x="1513626" y="3487928"/>
            <a:ext cx="535239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4BE7E2-7AC2-4267-A8E3-83CAB74F3CDA}"/>
              </a:ext>
            </a:extLst>
          </p:cNvPr>
          <p:cNvCxnSpPr>
            <a:cxnSpLocks/>
          </p:cNvCxnSpPr>
          <p:nvPr/>
        </p:nvCxnSpPr>
        <p:spPr>
          <a:xfrm>
            <a:off x="4570901" y="4212771"/>
            <a:ext cx="425585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Left Bracket 42">
            <a:extLst>
              <a:ext uri="{FF2B5EF4-FFF2-40B4-BE49-F238E27FC236}">
                <a16:creationId xmlns:a16="http://schemas.microsoft.com/office/drawing/2014/main" id="{0B296740-7765-430B-ADC4-4259D7E6AFF6}"/>
              </a:ext>
            </a:extLst>
          </p:cNvPr>
          <p:cNvSpPr/>
          <p:nvPr/>
        </p:nvSpPr>
        <p:spPr>
          <a:xfrm>
            <a:off x="962526" y="834189"/>
            <a:ext cx="433137" cy="5347975"/>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Rectangle 43">
            <a:extLst>
              <a:ext uri="{FF2B5EF4-FFF2-40B4-BE49-F238E27FC236}">
                <a16:creationId xmlns:a16="http://schemas.microsoft.com/office/drawing/2014/main" id="{B4804FAB-9289-489D-916B-9AAE93CA6E0E}"/>
              </a:ext>
            </a:extLst>
          </p:cNvPr>
          <p:cNvSpPr/>
          <p:nvPr/>
        </p:nvSpPr>
        <p:spPr>
          <a:xfrm>
            <a:off x="194281" y="2905779"/>
            <a:ext cx="56137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B</a:t>
            </a:r>
          </a:p>
        </p:txBody>
      </p:sp>
    </p:spTree>
    <p:extLst>
      <p:ext uri="{BB962C8B-B14F-4D97-AF65-F5344CB8AC3E}">
        <p14:creationId xmlns:p14="http://schemas.microsoft.com/office/powerpoint/2010/main" val="19048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62D466-8F59-405C-84A7-06CB25CD082D}"/>
              </a:ext>
            </a:extLst>
          </p:cNvPr>
          <p:cNvSpPr txBox="1"/>
          <p:nvPr/>
        </p:nvSpPr>
        <p:spPr>
          <a:xfrm>
            <a:off x="1383640" y="774106"/>
            <a:ext cx="10614079" cy="5186676"/>
          </a:xfrm>
          <a:prstGeom prst="rect">
            <a:avLst/>
          </a:prstGeom>
          <a:noFill/>
        </p:spPr>
        <p:txBody>
          <a:bodyPr wrap="square">
            <a:spAutoFit/>
          </a:bodyPr>
          <a:lstStyle/>
          <a:p>
            <a:pPr algn="just">
              <a:lnSpc>
                <a:spcPct val="150000"/>
              </a:lnSpc>
            </a:pPr>
            <a:r>
              <a:rPr lang="en-US" sz="3200" b="1" dirty="0">
                <a:solidFill>
                  <a:srgbClr val="242021"/>
                </a:solidFill>
                <a:latin typeface="Calibri (body)"/>
              </a:rPr>
              <a:t>You shouldn't use products that have chemicals. </a:t>
            </a:r>
          </a:p>
          <a:p>
            <a:pPr algn="just">
              <a:lnSpc>
                <a:spcPct val="150000"/>
              </a:lnSpc>
            </a:pPr>
            <a:r>
              <a:rPr lang="en-US" sz="3200" dirty="0">
                <a:solidFill>
                  <a:srgbClr val="242021"/>
                </a:solidFill>
                <a:latin typeface="Calibri (body)"/>
              </a:rPr>
              <a:t>Your food and your body are mostly chemicals. Some people suggest using natural products, but they are also full of chemicals. There are good and bad chemicals. Experts suggest learning which chemicals are safe and how to protect yourself.</a:t>
            </a:r>
          </a:p>
          <a:p>
            <a:pPr algn="just">
              <a:lnSpc>
                <a:spcPct val="150000"/>
              </a:lnSpc>
            </a:pPr>
            <a:r>
              <a:rPr lang="en-US" sz="3200" dirty="0">
                <a:solidFill>
                  <a:srgbClr val="242021"/>
                </a:solidFill>
                <a:latin typeface="Calibri (body)"/>
              </a:rPr>
              <a:t>So, be careful of what you read online. Knowing which health tips are myths is key to healthy living. </a:t>
            </a:r>
          </a:p>
        </p:txBody>
      </p:sp>
      <p:cxnSp>
        <p:nvCxnSpPr>
          <p:cNvPr id="3" name="Straight Connector 2">
            <a:extLst>
              <a:ext uri="{FF2B5EF4-FFF2-40B4-BE49-F238E27FC236}">
                <a16:creationId xmlns:a16="http://schemas.microsoft.com/office/drawing/2014/main" id="{6A7FFA72-C99F-4504-ADAE-0E12D19922DB}"/>
              </a:ext>
            </a:extLst>
          </p:cNvPr>
          <p:cNvCxnSpPr>
            <a:cxnSpLocks/>
          </p:cNvCxnSpPr>
          <p:nvPr/>
        </p:nvCxnSpPr>
        <p:spPr>
          <a:xfrm>
            <a:off x="1513626" y="1458848"/>
            <a:ext cx="80222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C6D5807-7D28-45E1-8D7D-D80699869DB3}"/>
              </a:ext>
            </a:extLst>
          </p:cNvPr>
          <p:cNvCxnSpPr>
            <a:cxnSpLocks/>
          </p:cNvCxnSpPr>
          <p:nvPr/>
        </p:nvCxnSpPr>
        <p:spPr>
          <a:xfrm>
            <a:off x="5843030" y="2223467"/>
            <a:ext cx="36928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092EA36-A706-47FC-ABBC-56FE938E6CD8}"/>
              </a:ext>
            </a:extLst>
          </p:cNvPr>
          <p:cNvCxnSpPr>
            <a:cxnSpLocks/>
          </p:cNvCxnSpPr>
          <p:nvPr/>
        </p:nvCxnSpPr>
        <p:spPr>
          <a:xfrm>
            <a:off x="9293290" y="3661160"/>
            <a:ext cx="255527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4BE7E2-7AC2-4267-A8E3-83CAB74F3CDA}"/>
              </a:ext>
            </a:extLst>
          </p:cNvPr>
          <p:cNvCxnSpPr>
            <a:cxnSpLocks/>
          </p:cNvCxnSpPr>
          <p:nvPr/>
        </p:nvCxnSpPr>
        <p:spPr>
          <a:xfrm>
            <a:off x="1513626" y="4362061"/>
            <a:ext cx="548433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Left Bracket 42">
            <a:extLst>
              <a:ext uri="{FF2B5EF4-FFF2-40B4-BE49-F238E27FC236}">
                <a16:creationId xmlns:a16="http://schemas.microsoft.com/office/drawing/2014/main" id="{0B296740-7765-430B-ADC4-4259D7E6AFF6}"/>
              </a:ext>
            </a:extLst>
          </p:cNvPr>
          <p:cNvSpPr/>
          <p:nvPr/>
        </p:nvSpPr>
        <p:spPr>
          <a:xfrm>
            <a:off x="962526" y="834189"/>
            <a:ext cx="433137" cy="5347975"/>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Rectangle 43">
            <a:extLst>
              <a:ext uri="{FF2B5EF4-FFF2-40B4-BE49-F238E27FC236}">
                <a16:creationId xmlns:a16="http://schemas.microsoft.com/office/drawing/2014/main" id="{B4804FAB-9289-489D-916B-9AAE93CA6E0E}"/>
              </a:ext>
            </a:extLst>
          </p:cNvPr>
          <p:cNvSpPr/>
          <p:nvPr/>
        </p:nvSpPr>
        <p:spPr>
          <a:xfrm>
            <a:off x="194281" y="2905779"/>
            <a:ext cx="56137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t>
            </a:r>
          </a:p>
        </p:txBody>
      </p:sp>
      <p:cxnSp>
        <p:nvCxnSpPr>
          <p:cNvPr id="14" name="Straight Connector 13">
            <a:extLst>
              <a:ext uri="{FF2B5EF4-FFF2-40B4-BE49-F238E27FC236}">
                <a16:creationId xmlns:a16="http://schemas.microsoft.com/office/drawing/2014/main" id="{C7186D67-2239-4048-9DA9-BBEC08831E8F}"/>
              </a:ext>
            </a:extLst>
          </p:cNvPr>
          <p:cNvCxnSpPr>
            <a:cxnSpLocks/>
          </p:cNvCxnSpPr>
          <p:nvPr/>
        </p:nvCxnSpPr>
        <p:spPr>
          <a:xfrm>
            <a:off x="9778482" y="5092959"/>
            <a:ext cx="22192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6731ABF-47DD-46C4-9337-1C4CDA51D77E}"/>
              </a:ext>
            </a:extLst>
          </p:cNvPr>
          <p:cNvCxnSpPr>
            <a:cxnSpLocks/>
          </p:cNvCxnSpPr>
          <p:nvPr/>
        </p:nvCxnSpPr>
        <p:spPr>
          <a:xfrm>
            <a:off x="1513626" y="5831709"/>
            <a:ext cx="22192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00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par>
                                <p:cTn id="24" presetID="22" presetClass="entr" presetSubtype="4"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824125" y="1534731"/>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12" name="Rounded Rectangle 11"/>
          <p:cNvSpPr/>
          <p:nvPr/>
        </p:nvSpPr>
        <p:spPr>
          <a:xfrm>
            <a:off x="4824125" y="2477462"/>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Writing</a:t>
            </a:r>
            <a:endParaRPr lang="en-US" b="1" dirty="0"/>
          </a:p>
        </p:txBody>
      </p:sp>
      <p:sp>
        <p:nvSpPr>
          <p:cNvPr id="13" name="Rounded Rectangle 12"/>
          <p:cNvSpPr/>
          <p:nvPr/>
        </p:nvSpPr>
        <p:spPr>
          <a:xfrm>
            <a:off x="4811682" y="4379262"/>
            <a:ext cx="3256378" cy="643436"/>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4" name="Rounded Rectangle 13"/>
          <p:cNvSpPr/>
          <p:nvPr/>
        </p:nvSpPr>
        <p:spPr>
          <a:xfrm>
            <a:off x="4824125" y="5352342"/>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5" name="Rounded Rectangle 14"/>
          <p:cNvSpPr/>
          <p:nvPr/>
        </p:nvSpPr>
        <p:spPr>
          <a:xfrm>
            <a:off x="4824125" y="3436531"/>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Speaking</a:t>
            </a:r>
            <a:endParaRPr lang="en-US" b="1" dirty="0"/>
          </a:p>
        </p:txBody>
      </p:sp>
      <p:sp>
        <p:nvSpPr>
          <p:cNvPr id="16" name="Rounded Rectangle 15"/>
          <p:cNvSpPr/>
          <p:nvPr/>
        </p:nvSpPr>
        <p:spPr>
          <a:xfrm>
            <a:off x="4799239" y="579079"/>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Tree>
    <p:extLst>
      <p:ext uri="{BB962C8B-B14F-4D97-AF65-F5344CB8AC3E}">
        <p14:creationId xmlns:p14="http://schemas.microsoft.com/office/powerpoint/2010/main" val="3254481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62D466-8F59-405C-84A7-06CB25CD082D}"/>
              </a:ext>
            </a:extLst>
          </p:cNvPr>
          <p:cNvSpPr txBox="1"/>
          <p:nvPr/>
        </p:nvSpPr>
        <p:spPr>
          <a:xfrm>
            <a:off x="1383640" y="1651185"/>
            <a:ext cx="10614079" cy="3709349"/>
          </a:xfrm>
          <a:prstGeom prst="rect">
            <a:avLst/>
          </a:prstGeom>
          <a:noFill/>
        </p:spPr>
        <p:txBody>
          <a:bodyPr wrap="square">
            <a:spAutoFit/>
          </a:bodyPr>
          <a:lstStyle/>
          <a:p>
            <a:pPr marL="514350" indent="-514350" algn="just">
              <a:lnSpc>
                <a:spcPct val="150000"/>
              </a:lnSpc>
              <a:buAutoNum type="arabicPeriod"/>
            </a:pPr>
            <a:r>
              <a:rPr lang="en-US" sz="3200" dirty="0">
                <a:solidFill>
                  <a:srgbClr val="242021"/>
                </a:solidFill>
                <a:latin typeface="Calibri (body)"/>
              </a:rPr>
              <a:t>Most teens don't get enough sleep and only get</a:t>
            </a:r>
            <a:br>
              <a:rPr lang="en-US" sz="3200" dirty="0">
                <a:solidFill>
                  <a:srgbClr val="242021"/>
                </a:solidFill>
                <a:latin typeface="Calibri (body)"/>
              </a:rPr>
            </a:br>
            <a:r>
              <a:rPr lang="en-US" sz="3200" dirty="0">
                <a:solidFill>
                  <a:srgbClr val="242021"/>
                </a:solidFill>
                <a:latin typeface="Calibri (body)"/>
              </a:rPr>
              <a:t>six to seven hours of sleep a night.</a:t>
            </a:r>
          </a:p>
          <a:p>
            <a:pPr marL="514350" indent="-514350" algn="just">
              <a:lnSpc>
                <a:spcPct val="150000"/>
              </a:lnSpc>
              <a:buAutoNum type="arabicPeriod"/>
            </a:pPr>
            <a:r>
              <a:rPr lang="en-US" sz="3200" dirty="0">
                <a:solidFill>
                  <a:srgbClr val="242021"/>
                </a:solidFill>
                <a:latin typeface="Calibri (body)"/>
              </a:rPr>
              <a:t>Teens naturally fall asleep after 11p.m.</a:t>
            </a:r>
          </a:p>
          <a:p>
            <a:pPr marL="514350" indent="-514350" algn="just">
              <a:lnSpc>
                <a:spcPct val="150000"/>
              </a:lnSpc>
              <a:buAutoNum type="arabicPeriod"/>
            </a:pPr>
            <a:r>
              <a:rPr lang="en-US" sz="3200" dirty="0">
                <a:solidFill>
                  <a:srgbClr val="242021"/>
                </a:solidFill>
                <a:latin typeface="Calibri (body)"/>
              </a:rPr>
              <a:t>School should start later, and there should be time</a:t>
            </a:r>
            <a:br>
              <a:rPr lang="en-US" sz="3200" dirty="0">
                <a:solidFill>
                  <a:srgbClr val="242021"/>
                </a:solidFill>
                <a:latin typeface="Calibri (body)"/>
              </a:rPr>
            </a:br>
            <a:r>
              <a:rPr lang="en-US" sz="3200" dirty="0">
                <a:solidFill>
                  <a:srgbClr val="242021"/>
                </a:solidFill>
                <a:latin typeface="Calibri (body)"/>
              </a:rPr>
              <a:t>for naps. </a:t>
            </a:r>
          </a:p>
        </p:txBody>
      </p:sp>
      <p:cxnSp>
        <p:nvCxnSpPr>
          <p:cNvPr id="3" name="Straight Connector 2">
            <a:extLst>
              <a:ext uri="{FF2B5EF4-FFF2-40B4-BE49-F238E27FC236}">
                <a16:creationId xmlns:a16="http://schemas.microsoft.com/office/drawing/2014/main" id="{6A7FFA72-C99F-4504-ADAE-0E12D19922DB}"/>
              </a:ext>
            </a:extLst>
          </p:cNvPr>
          <p:cNvCxnSpPr>
            <a:cxnSpLocks/>
          </p:cNvCxnSpPr>
          <p:nvPr/>
        </p:nvCxnSpPr>
        <p:spPr>
          <a:xfrm>
            <a:off x="2108718" y="2335927"/>
            <a:ext cx="68859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C6D5807-7D28-45E1-8D7D-D80699869DB3}"/>
              </a:ext>
            </a:extLst>
          </p:cNvPr>
          <p:cNvCxnSpPr>
            <a:cxnSpLocks/>
          </p:cNvCxnSpPr>
          <p:nvPr/>
        </p:nvCxnSpPr>
        <p:spPr>
          <a:xfrm>
            <a:off x="1886435" y="3766978"/>
            <a:ext cx="6529777" cy="158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092EA36-A706-47FC-ABBC-56FE938E6CD8}"/>
              </a:ext>
            </a:extLst>
          </p:cNvPr>
          <p:cNvCxnSpPr>
            <a:cxnSpLocks/>
          </p:cNvCxnSpPr>
          <p:nvPr/>
        </p:nvCxnSpPr>
        <p:spPr>
          <a:xfrm>
            <a:off x="2108718" y="4519578"/>
            <a:ext cx="988900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4BE7E2-7AC2-4267-A8E3-83CAB74F3CDA}"/>
              </a:ext>
            </a:extLst>
          </p:cNvPr>
          <p:cNvCxnSpPr>
            <a:cxnSpLocks/>
          </p:cNvCxnSpPr>
          <p:nvPr/>
        </p:nvCxnSpPr>
        <p:spPr>
          <a:xfrm>
            <a:off x="1942833" y="5239140"/>
            <a:ext cx="14721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Left Bracket 42">
            <a:extLst>
              <a:ext uri="{FF2B5EF4-FFF2-40B4-BE49-F238E27FC236}">
                <a16:creationId xmlns:a16="http://schemas.microsoft.com/office/drawing/2014/main" id="{0B296740-7765-430B-ADC4-4259D7E6AFF6}"/>
              </a:ext>
            </a:extLst>
          </p:cNvPr>
          <p:cNvSpPr/>
          <p:nvPr/>
        </p:nvSpPr>
        <p:spPr>
          <a:xfrm>
            <a:off x="962526" y="834189"/>
            <a:ext cx="433137" cy="5347975"/>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Rectangle 43">
            <a:extLst>
              <a:ext uri="{FF2B5EF4-FFF2-40B4-BE49-F238E27FC236}">
                <a16:creationId xmlns:a16="http://schemas.microsoft.com/office/drawing/2014/main" id="{B4804FAB-9289-489D-916B-9AAE93CA6E0E}"/>
              </a:ext>
            </a:extLst>
          </p:cNvPr>
          <p:cNvSpPr/>
          <p:nvPr/>
        </p:nvSpPr>
        <p:spPr>
          <a:xfrm>
            <a:off x="169434" y="2905779"/>
            <a:ext cx="61106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D</a:t>
            </a:r>
          </a:p>
        </p:txBody>
      </p:sp>
    </p:spTree>
    <p:extLst>
      <p:ext uri="{BB962C8B-B14F-4D97-AF65-F5344CB8AC3E}">
        <p14:creationId xmlns:p14="http://schemas.microsoft.com/office/powerpoint/2010/main" val="70339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62D466-8F59-405C-84A7-06CB25CD082D}"/>
              </a:ext>
            </a:extLst>
          </p:cNvPr>
          <p:cNvSpPr txBox="1"/>
          <p:nvPr/>
        </p:nvSpPr>
        <p:spPr>
          <a:xfrm>
            <a:off x="1383640" y="1707170"/>
            <a:ext cx="10614079" cy="3709349"/>
          </a:xfrm>
          <a:prstGeom prst="rect">
            <a:avLst/>
          </a:prstGeom>
          <a:noFill/>
        </p:spPr>
        <p:txBody>
          <a:bodyPr wrap="square">
            <a:spAutoFit/>
          </a:bodyPr>
          <a:lstStyle/>
          <a:p>
            <a:pPr marL="514350" indent="-514350" algn="just">
              <a:lnSpc>
                <a:spcPct val="150000"/>
              </a:lnSpc>
              <a:buFont typeface="+mj-lt"/>
              <a:buAutoNum type="arabicPeriod" startAt="4"/>
            </a:pPr>
            <a:r>
              <a:rPr lang="en-US" sz="3200" dirty="0">
                <a:solidFill>
                  <a:srgbClr val="242021"/>
                </a:solidFill>
                <a:latin typeface="Calibri (body)"/>
              </a:rPr>
              <a:t>More teens are becoming obese.</a:t>
            </a:r>
          </a:p>
          <a:p>
            <a:pPr marL="514350" indent="-514350" algn="just">
              <a:lnSpc>
                <a:spcPct val="150000"/>
              </a:lnSpc>
              <a:buFont typeface="+mj-lt"/>
              <a:buAutoNum type="arabicPeriod" startAt="4"/>
            </a:pPr>
            <a:r>
              <a:rPr lang="en-US" sz="3200" dirty="0">
                <a:solidFill>
                  <a:srgbClr val="242021"/>
                </a:solidFill>
                <a:latin typeface="Calibri (body)"/>
              </a:rPr>
              <a:t>Although doctors teach the public about the danger of sugar, not everyone knows about them.</a:t>
            </a:r>
          </a:p>
          <a:p>
            <a:pPr marL="514350" indent="-514350" algn="just">
              <a:lnSpc>
                <a:spcPct val="150000"/>
              </a:lnSpc>
              <a:buFont typeface="+mj-lt"/>
              <a:buAutoNum type="arabicPeriod" startAt="4"/>
            </a:pPr>
            <a:r>
              <a:rPr lang="en-US" sz="3200" dirty="0">
                <a:solidFill>
                  <a:srgbClr val="242021"/>
                </a:solidFill>
                <a:latin typeface="Calibri (body)"/>
              </a:rPr>
              <a:t>Teens should have access to nourishing lunches and healthy snacks. </a:t>
            </a:r>
          </a:p>
        </p:txBody>
      </p:sp>
      <p:cxnSp>
        <p:nvCxnSpPr>
          <p:cNvPr id="3" name="Straight Connector 2">
            <a:extLst>
              <a:ext uri="{FF2B5EF4-FFF2-40B4-BE49-F238E27FC236}">
                <a16:creationId xmlns:a16="http://schemas.microsoft.com/office/drawing/2014/main" id="{6A7FFA72-C99F-4504-ADAE-0E12D19922DB}"/>
              </a:ext>
            </a:extLst>
          </p:cNvPr>
          <p:cNvCxnSpPr>
            <a:cxnSpLocks/>
          </p:cNvCxnSpPr>
          <p:nvPr/>
        </p:nvCxnSpPr>
        <p:spPr>
          <a:xfrm>
            <a:off x="2108718" y="2391912"/>
            <a:ext cx="518782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C6D5807-7D28-45E1-8D7D-D80699869DB3}"/>
              </a:ext>
            </a:extLst>
          </p:cNvPr>
          <p:cNvCxnSpPr>
            <a:cxnSpLocks/>
          </p:cNvCxnSpPr>
          <p:nvPr/>
        </p:nvCxnSpPr>
        <p:spPr>
          <a:xfrm>
            <a:off x="10226351" y="3119984"/>
            <a:ext cx="145557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092EA36-A706-47FC-ABBC-56FE938E6CD8}"/>
              </a:ext>
            </a:extLst>
          </p:cNvPr>
          <p:cNvCxnSpPr>
            <a:cxnSpLocks/>
          </p:cNvCxnSpPr>
          <p:nvPr/>
        </p:nvCxnSpPr>
        <p:spPr>
          <a:xfrm>
            <a:off x="1942833" y="3885094"/>
            <a:ext cx="64173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4BE7E2-7AC2-4267-A8E3-83CAB74F3CDA}"/>
              </a:ext>
            </a:extLst>
          </p:cNvPr>
          <p:cNvCxnSpPr>
            <a:cxnSpLocks/>
          </p:cNvCxnSpPr>
          <p:nvPr/>
        </p:nvCxnSpPr>
        <p:spPr>
          <a:xfrm>
            <a:off x="1942833" y="4604660"/>
            <a:ext cx="973909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Left Bracket 42">
            <a:extLst>
              <a:ext uri="{FF2B5EF4-FFF2-40B4-BE49-F238E27FC236}">
                <a16:creationId xmlns:a16="http://schemas.microsoft.com/office/drawing/2014/main" id="{0B296740-7765-430B-ADC4-4259D7E6AFF6}"/>
              </a:ext>
            </a:extLst>
          </p:cNvPr>
          <p:cNvSpPr/>
          <p:nvPr/>
        </p:nvSpPr>
        <p:spPr>
          <a:xfrm>
            <a:off x="962526" y="834189"/>
            <a:ext cx="433137" cy="5347975"/>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Rectangle 43">
            <a:extLst>
              <a:ext uri="{FF2B5EF4-FFF2-40B4-BE49-F238E27FC236}">
                <a16:creationId xmlns:a16="http://schemas.microsoft.com/office/drawing/2014/main" id="{B4804FAB-9289-489D-916B-9AAE93CA6E0E}"/>
              </a:ext>
            </a:extLst>
          </p:cNvPr>
          <p:cNvSpPr/>
          <p:nvPr/>
        </p:nvSpPr>
        <p:spPr>
          <a:xfrm>
            <a:off x="213516" y="2905779"/>
            <a:ext cx="52290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E</a:t>
            </a:r>
            <a:endParaRPr lang="en-US" sz="5400" b="0" cap="none" spc="0" dirty="0">
              <a:ln w="0"/>
              <a:solidFill>
                <a:schemeClr val="tx1"/>
              </a:solidFill>
              <a:effectLst>
                <a:outerShdw blurRad="38100" dist="19050" dir="2700000" algn="tl" rotWithShape="0">
                  <a:schemeClr val="dk1">
                    <a:alpha val="40000"/>
                  </a:schemeClr>
                </a:outerShdw>
              </a:effectLst>
            </a:endParaRPr>
          </a:p>
        </p:txBody>
      </p:sp>
      <p:cxnSp>
        <p:nvCxnSpPr>
          <p:cNvPr id="14" name="Straight Connector 13">
            <a:extLst>
              <a:ext uri="{FF2B5EF4-FFF2-40B4-BE49-F238E27FC236}">
                <a16:creationId xmlns:a16="http://schemas.microsoft.com/office/drawing/2014/main" id="{6C155565-5AF5-4E9B-B7BC-BF4606B5C3AC}"/>
              </a:ext>
            </a:extLst>
          </p:cNvPr>
          <p:cNvCxnSpPr>
            <a:cxnSpLocks/>
          </p:cNvCxnSpPr>
          <p:nvPr/>
        </p:nvCxnSpPr>
        <p:spPr>
          <a:xfrm>
            <a:off x="1942833" y="5306457"/>
            <a:ext cx="12295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99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par>
                                <p:cTn id="24" presetID="22" presetClass="entr" presetSubtype="4"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25404A-E4BF-4EAB-8971-10F74FC86506}"/>
              </a:ext>
            </a:extLst>
          </p:cNvPr>
          <p:cNvSpPr txBox="1"/>
          <p:nvPr/>
        </p:nvSpPr>
        <p:spPr>
          <a:xfrm>
            <a:off x="1800608" y="490850"/>
            <a:ext cx="10391391" cy="1321003"/>
          </a:xfrm>
          <a:prstGeom prst="rect">
            <a:avLst/>
          </a:prstGeom>
          <a:solidFill>
            <a:schemeClr val="bg1"/>
          </a:solidFill>
          <a:ln>
            <a:noFill/>
          </a:ln>
          <a:effectLst>
            <a:outerShdw blurRad="50800" dist="38100" dir="5400000" algn="t" rotWithShape="0">
              <a:prstClr val="black">
                <a:alpha val="40000"/>
              </a:prstClr>
            </a:outerShdw>
          </a:effectLst>
        </p:spPr>
        <p:txBody>
          <a:bodyPr wrap="square" numCol="1">
            <a:spAutoFit/>
          </a:bodyPr>
          <a:lstStyle/>
          <a:p>
            <a:pPr>
              <a:lnSpc>
                <a:spcPct val="130000"/>
              </a:lnSpc>
            </a:pPr>
            <a:r>
              <a:rPr lang="en-US" sz="3200" dirty="0">
                <a:solidFill>
                  <a:srgbClr val="0070C0"/>
                </a:solidFill>
              </a:rPr>
              <a:t>Look at the example of a bad summary below. Label the summary with the different problems (A–E). </a:t>
            </a:r>
          </a:p>
        </p:txBody>
      </p:sp>
      <p:sp>
        <p:nvSpPr>
          <p:cNvPr id="2" name="TextBox 1">
            <a:extLst>
              <a:ext uri="{FF2B5EF4-FFF2-40B4-BE49-F238E27FC236}">
                <a16:creationId xmlns:a16="http://schemas.microsoft.com/office/drawing/2014/main" id="{DC05442C-A1B0-4F9F-8B72-0BE99F27ACA7}"/>
              </a:ext>
            </a:extLst>
          </p:cNvPr>
          <p:cNvSpPr txBox="1"/>
          <p:nvPr/>
        </p:nvSpPr>
        <p:spPr>
          <a:xfrm>
            <a:off x="372862" y="502912"/>
            <a:ext cx="1427747"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Task b</a:t>
            </a:r>
          </a:p>
        </p:txBody>
      </p:sp>
      <p:pic>
        <p:nvPicPr>
          <p:cNvPr id="5" name="Picture 4">
            <a:extLst>
              <a:ext uri="{FF2B5EF4-FFF2-40B4-BE49-F238E27FC236}">
                <a16:creationId xmlns:a16="http://schemas.microsoft.com/office/drawing/2014/main" id="{3EF9FE6A-614E-42B0-BAF4-C98179D5BBFD}"/>
              </a:ext>
            </a:extLst>
          </p:cNvPr>
          <p:cNvPicPr>
            <a:picLocks noChangeAspect="1"/>
          </p:cNvPicPr>
          <p:nvPr/>
        </p:nvPicPr>
        <p:blipFill>
          <a:blip r:embed="rId2"/>
          <a:stretch>
            <a:fillRect/>
          </a:stretch>
        </p:blipFill>
        <p:spPr>
          <a:xfrm>
            <a:off x="113419" y="2053475"/>
            <a:ext cx="11973474" cy="871577"/>
          </a:xfrm>
          <a:prstGeom prst="rect">
            <a:avLst/>
          </a:prstGeom>
        </p:spPr>
      </p:pic>
      <p:pic>
        <p:nvPicPr>
          <p:cNvPr id="7" name="Picture 6">
            <a:extLst>
              <a:ext uri="{FF2B5EF4-FFF2-40B4-BE49-F238E27FC236}">
                <a16:creationId xmlns:a16="http://schemas.microsoft.com/office/drawing/2014/main" id="{F5F98945-2B89-40DA-A591-9C384F33073F}"/>
              </a:ext>
            </a:extLst>
          </p:cNvPr>
          <p:cNvPicPr>
            <a:picLocks noChangeAspect="1"/>
          </p:cNvPicPr>
          <p:nvPr/>
        </p:nvPicPr>
        <p:blipFill>
          <a:blip r:embed="rId3"/>
          <a:stretch>
            <a:fillRect/>
          </a:stretch>
        </p:blipFill>
        <p:spPr>
          <a:xfrm>
            <a:off x="113419" y="2890310"/>
            <a:ext cx="10387492" cy="885866"/>
          </a:xfrm>
          <a:prstGeom prst="rect">
            <a:avLst/>
          </a:prstGeom>
        </p:spPr>
      </p:pic>
      <p:pic>
        <p:nvPicPr>
          <p:cNvPr id="9" name="Picture 8">
            <a:extLst>
              <a:ext uri="{FF2B5EF4-FFF2-40B4-BE49-F238E27FC236}">
                <a16:creationId xmlns:a16="http://schemas.microsoft.com/office/drawing/2014/main" id="{4E9EADBE-9B58-4C5F-9122-E0823F1E7085}"/>
              </a:ext>
            </a:extLst>
          </p:cNvPr>
          <p:cNvPicPr>
            <a:picLocks noChangeAspect="1"/>
          </p:cNvPicPr>
          <p:nvPr/>
        </p:nvPicPr>
        <p:blipFill>
          <a:blip r:embed="rId4"/>
          <a:stretch>
            <a:fillRect/>
          </a:stretch>
        </p:blipFill>
        <p:spPr>
          <a:xfrm>
            <a:off x="113419" y="3741434"/>
            <a:ext cx="6158197" cy="885866"/>
          </a:xfrm>
          <a:prstGeom prst="rect">
            <a:avLst/>
          </a:prstGeom>
        </p:spPr>
      </p:pic>
      <p:pic>
        <p:nvPicPr>
          <p:cNvPr id="11" name="Picture 10">
            <a:extLst>
              <a:ext uri="{FF2B5EF4-FFF2-40B4-BE49-F238E27FC236}">
                <a16:creationId xmlns:a16="http://schemas.microsoft.com/office/drawing/2014/main" id="{10A3AAD3-17CC-4966-A8A8-1127695C5FB9}"/>
              </a:ext>
            </a:extLst>
          </p:cNvPr>
          <p:cNvPicPr>
            <a:picLocks noChangeAspect="1"/>
          </p:cNvPicPr>
          <p:nvPr/>
        </p:nvPicPr>
        <p:blipFill>
          <a:blip r:embed="rId5"/>
          <a:stretch>
            <a:fillRect/>
          </a:stretch>
        </p:blipFill>
        <p:spPr>
          <a:xfrm>
            <a:off x="38775" y="4592558"/>
            <a:ext cx="5300907" cy="885866"/>
          </a:xfrm>
          <a:prstGeom prst="rect">
            <a:avLst/>
          </a:prstGeom>
        </p:spPr>
      </p:pic>
      <p:pic>
        <p:nvPicPr>
          <p:cNvPr id="13" name="Picture 12">
            <a:extLst>
              <a:ext uri="{FF2B5EF4-FFF2-40B4-BE49-F238E27FC236}">
                <a16:creationId xmlns:a16="http://schemas.microsoft.com/office/drawing/2014/main" id="{AA874A9C-5E96-4A47-9A80-029C48E232F1}"/>
              </a:ext>
            </a:extLst>
          </p:cNvPr>
          <p:cNvPicPr>
            <a:picLocks noChangeAspect="1"/>
          </p:cNvPicPr>
          <p:nvPr/>
        </p:nvPicPr>
        <p:blipFill>
          <a:blip r:embed="rId6"/>
          <a:stretch>
            <a:fillRect/>
          </a:stretch>
        </p:blipFill>
        <p:spPr>
          <a:xfrm>
            <a:off x="113419" y="5443680"/>
            <a:ext cx="5515228" cy="871577"/>
          </a:xfrm>
          <a:prstGeom prst="rect">
            <a:avLst/>
          </a:prstGeom>
        </p:spPr>
      </p:pic>
    </p:spTree>
    <p:extLst>
      <p:ext uri="{BB962C8B-B14F-4D97-AF65-F5344CB8AC3E}">
        <p14:creationId xmlns:p14="http://schemas.microsoft.com/office/powerpoint/2010/main" val="1272962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42D6CD5-46D5-4E00-9C9D-42C09B324CCF}"/>
              </a:ext>
            </a:extLst>
          </p:cNvPr>
          <p:cNvGrpSpPr/>
          <p:nvPr/>
        </p:nvGrpSpPr>
        <p:grpSpPr>
          <a:xfrm>
            <a:off x="167951" y="516906"/>
            <a:ext cx="12024049" cy="6494085"/>
            <a:chOff x="167951" y="516906"/>
            <a:chExt cx="12024049" cy="6494085"/>
          </a:xfrm>
        </p:grpSpPr>
        <p:sp>
          <p:nvSpPr>
            <p:cNvPr id="10" name="TextBox 9">
              <a:extLst>
                <a:ext uri="{FF2B5EF4-FFF2-40B4-BE49-F238E27FC236}">
                  <a16:creationId xmlns:a16="http://schemas.microsoft.com/office/drawing/2014/main" id="{01B3BB71-03B7-4A86-AD7F-3CCCD5222430}"/>
                </a:ext>
              </a:extLst>
            </p:cNvPr>
            <p:cNvSpPr txBox="1"/>
            <p:nvPr/>
          </p:nvSpPr>
          <p:spPr>
            <a:xfrm>
              <a:off x="1144555" y="516906"/>
              <a:ext cx="11047445" cy="6494085"/>
            </a:xfrm>
            <a:prstGeom prst="rect">
              <a:avLst/>
            </a:prstGeom>
            <a:noFill/>
          </p:spPr>
          <p:txBody>
            <a:bodyPr wrap="square">
              <a:spAutoFit/>
            </a:bodyPr>
            <a:lstStyle/>
            <a:p>
              <a:r>
                <a:rPr lang="en-US" sz="3200" b="1" i="0" dirty="0">
                  <a:solidFill>
                    <a:srgbClr val="242021"/>
                  </a:solidFill>
                  <a:effectLst/>
                  <a:latin typeface="Calibri (body)"/>
                </a:rPr>
                <a:t>1. You should eat fat to protect your organs, and fat helps you get benefits from some vitamins. </a:t>
              </a:r>
              <a:r>
                <a:rPr lang="en-US" sz="3200" b="0" i="0" dirty="0">
                  <a:solidFill>
                    <a:srgbClr val="242021"/>
                  </a:solidFill>
                  <a:effectLst/>
                  <a:latin typeface="Calibri (body)"/>
                </a:rPr>
                <a:t>(2) ____</a:t>
              </a:r>
              <a:br>
                <a:rPr lang="en-US" sz="3200" b="0" i="0" dirty="0">
                  <a:solidFill>
                    <a:srgbClr val="242021"/>
                  </a:solidFill>
                  <a:effectLst/>
                  <a:latin typeface="Calibri (body)"/>
                </a:rPr>
              </a:br>
              <a:r>
                <a:rPr lang="en-US" sz="3200" b="0" i="0" dirty="0">
                  <a:solidFill>
                    <a:srgbClr val="242021"/>
                  </a:solidFill>
                  <a:effectLst/>
                  <a:latin typeface="Calibri (body)"/>
                </a:rPr>
                <a:t>Fat helps you feel full for longer. Too much fat is bad for you. The WHO says you should get less than 30% of your calories from fat. (3) _____</a:t>
              </a:r>
              <a:br>
                <a:rPr lang="en-US" sz="3200" b="0" i="0" dirty="0">
                  <a:solidFill>
                    <a:srgbClr val="242021"/>
                  </a:solidFill>
                  <a:effectLst/>
                  <a:latin typeface="Calibri (body)"/>
                </a:rPr>
              </a:br>
              <a:r>
                <a:rPr lang="en-US" sz="3200" b="1" i="0" dirty="0">
                  <a:solidFill>
                    <a:srgbClr val="242021"/>
                  </a:solidFill>
                  <a:effectLst/>
                  <a:latin typeface="Calibri (body)"/>
                </a:rPr>
                <a:t>2. Eat a healthy diet</a:t>
              </a:r>
              <a:br>
                <a:rPr lang="en-US" sz="3200" b="0" i="0" dirty="0">
                  <a:solidFill>
                    <a:srgbClr val="242021"/>
                  </a:solidFill>
                  <a:effectLst/>
                  <a:latin typeface="Calibri (body)"/>
                </a:rPr>
              </a:br>
              <a:r>
                <a:rPr lang="en-US" sz="3200" b="0" i="0" dirty="0">
                  <a:solidFill>
                    <a:srgbClr val="242021"/>
                  </a:solidFill>
                  <a:effectLst/>
                  <a:latin typeface="Calibri (body)"/>
                </a:rPr>
                <a:t>People think detox diets are good. But, they're bad. (4) _____</a:t>
              </a:r>
              <a:br>
                <a:rPr lang="en-US" sz="3200" b="0" i="0" dirty="0">
                  <a:solidFill>
                    <a:srgbClr val="242021"/>
                  </a:solidFill>
                  <a:effectLst/>
                  <a:latin typeface="Calibri (body)"/>
                </a:rPr>
              </a:br>
              <a:r>
                <a:rPr lang="en-US" sz="3200" b="1" i="0" dirty="0">
                  <a:solidFill>
                    <a:srgbClr val="242021"/>
                  </a:solidFill>
                  <a:effectLst/>
                  <a:latin typeface="Calibri (body)"/>
                </a:rPr>
                <a:t>3. Be careful of bad health advice </a:t>
              </a:r>
            </a:p>
            <a:p>
              <a:r>
                <a:rPr lang="en-US" sz="3200" b="0" i="0" dirty="0">
                  <a:solidFill>
                    <a:srgbClr val="242021"/>
                  </a:solidFill>
                  <a:effectLst/>
                  <a:latin typeface="Calibri (body)"/>
                </a:rPr>
                <a:t>The internet is full of health advice. Some advice is actually harmful. Let's find out the truth behind the popular health myths. Be careful of what you read online. Knowing which health tips are myths is key to healthy living. (5) _____</a:t>
              </a:r>
              <a:r>
                <a:rPr lang="en-US" sz="3200" dirty="0">
                  <a:latin typeface="Calibri (body)"/>
                </a:rPr>
                <a:t> </a:t>
              </a:r>
              <a:br>
                <a:rPr lang="en-US" sz="3200" dirty="0">
                  <a:latin typeface="Calibri (body)"/>
                </a:rPr>
              </a:br>
              <a:endParaRPr lang="en-US" sz="3200" dirty="0">
                <a:latin typeface="Calibri (body)"/>
              </a:endParaRPr>
            </a:p>
          </p:txBody>
        </p:sp>
        <p:cxnSp>
          <p:nvCxnSpPr>
            <p:cNvPr id="8" name="Straight Arrow Connector 7">
              <a:extLst>
                <a:ext uri="{FF2B5EF4-FFF2-40B4-BE49-F238E27FC236}">
                  <a16:creationId xmlns:a16="http://schemas.microsoft.com/office/drawing/2014/main" id="{380D9323-20F4-436F-B6A6-A93DF066A31B}"/>
                </a:ext>
              </a:extLst>
            </p:cNvPr>
            <p:cNvCxnSpPr>
              <a:cxnSpLocks/>
            </p:cNvCxnSpPr>
            <p:nvPr/>
          </p:nvCxnSpPr>
          <p:spPr>
            <a:xfrm flipV="1">
              <a:off x="597159" y="858416"/>
              <a:ext cx="597159" cy="1194319"/>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37DAF45A-1816-43D6-9CE9-C0C8750B65EB}"/>
                </a:ext>
              </a:extLst>
            </p:cNvPr>
            <p:cNvCxnSpPr>
              <a:cxnSpLocks/>
            </p:cNvCxnSpPr>
            <p:nvPr/>
          </p:nvCxnSpPr>
          <p:spPr>
            <a:xfrm>
              <a:off x="597159" y="3429000"/>
              <a:ext cx="597159" cy="900404"/>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66C3FFE7-6BDF-45BE-9DF4-32DBB7280A77}"/>
                </a:ext>
              </a:extLst>
            </p:cNvPr>
            <p:cNvSpPr txBox="1"/>
            <p:nvPr/>
          </p:nvSpPr>
          <p:spPr>
            <a:xfrm>
              <a:off x="167951" y="2202025"/>
              <a:ext cx="1026367" cy="1077218"/>
            </a:xfrm>
            <a:prstGeom prst="rect">
              <a:avLst/>
            </a:prstGeom>
            <a:noFill/>
          </p:spPr>
          <p:txBody>
            <a:bodyPr wrap="square" rtlCol="0">
              <a:spAutoFit/>
            </a:bodyPr>
            <a:lstStyle/>
            <a:p>
              <a:pPr algn="ctr"/>
              <a:r>
                <a:rPr lang="en-US" sz="3200" dirty="0"/>
                <a:t>(1) ____</a:t>
              </a:r>
            </a:p>
          </p:txBody>
        </p:sp>
      </p:grpSp>
      <p:sp>
        <p:nvSpPr>
          <p:cNvPr id="17" name="TextBox 16">
            <a:extLst>
              <a:ext uri="{FF2B5EF4-FFF2-40B4-BE49-F238E27FC236}">
                <a16:creationId xmlns:a16="http://schemas.microsoft.com/office/drawing/2014/main" id="{DA9C67AD-1AFD-465B-961A-BCF1E0005C2A}"/>
              </a:ext>
            </a:extLst>
          </p:cNvPr>
          <p:cNvSpPr txBox="1"/>
          <p:nvPr/>
        </p:nvSpPr>
        <p:spPr>
          <a:xfrm>
            <a:off x="161730" y="2694468"/>
            <a:ext cx="1026367" cy="584775"/>
          </a:xfrm>
          <a:prstGeom prst="rect">
            <a:avLst/>
          </a:prstGeom>
          <a:noFill/>
        </p:spPr>
        <p:txBody>
          <a:bodyPr wrap="square" rtlCol="0">
            <a:spAutoFit/>
          </a:bodyPr>
          <a:lstStyle/>
          <a:p>
            <a:pPr algn="ctr"/>
            <a:r>
              <a:rPr lang="en-US" sz="3200" b="1" dirty="0">
                <a:solidFill>
                  <a:srgbClr val="FF0000"/>
                </a:solidFill>
              </a:rPr>
              <a:t>E</a:t>
            </a:r>
          </a:p>
        </p:txBody>
      </p:sp>
      <p:sp>
        <p:nvSpPr>
          <p:cNvPr id="19" name="TextBox 18">
            <a:extLst>
              <a:ext uri="{FF2B5EF4-FFF2-40B4-BE49-F238E27FC236}">
                <a16:creationId xmlns:a16="http://schemas.microsoft.com/office/drawing/2014/main" id="{88FAB897-5B86-453F-A3BD-FF80B59D1D08}"/>
              </a:ext>
            </a:extLst>
          </p:cNvPr>
          <p:cNvSpPr txBox="1"/>
          <p:nvPr/>
        </p:nvSpPr>
        <p:spPr>
          <a:xfrm>
            <a:off x="7237444" y="1032560"/>
            <a:ext cx="1026367" cy="584775"/>
          </a:xfrm>
          <a:prstGeom prst="rect">
            <a:avLst/>
          </a:prstGeom>
          <a:noFill/>
        </p:spPr>
        <p:txBody>
          <a:bodyPr wrap="square" rtlCol="0">
            <a:spAutoFit/>
          </a:bodyPr>
          <a:lstStyle/>
          <a:p>
            <a:pPr algn="ctr"/>
            <a:r>
              <a:rPr lang="en-US" sz="3200" b="1" dirty="0">
                <a:solidFill>
                  <a:srgbClr val="FF0000"/>
                </a:solidFill>
              </a:rPr>
              <a:t>D</a:t>
            </a:r>
          </a:p>
        </p:txBody>
      </p:sp>
      <p:sp>
        <p:nvSpPr>
          <p:cNvPr id="20" name="TextBox 19">
            <a:extLst>
              <a:ext uri="{FF2B5EF4-FFF2-40B4-BE49-F238E27FC236}">
                <a16:creationId xmlns:a16="http://schemas.microsoft.com/office/drawing/2014/main" id="{D8F128D6-E290-40A6-87EE-6E3D3D2B6CDD}"/>
              </a:ext>
            </a:extLst>
          </p:cNvPr>
          <p:cNvSpPr txBox="1"/>
          <p:nvPr/>
        </p:nvSpPr>
        <p:spPr>
          <a:xfrm>
            <a:off x="1775925" y="2485568"/>
            <a:ext cx="1026367" cy="584775"/>
          </a:xfrm>
          <a:prstGeom prst="rect">
            <a:avLst/>
          </a:prstGeom>
          <a:noFill/>
        </p:spPr>
        <p:txBody>
          <a:bodyPr wrap="square" rtlCol="0">
            <a:spAutoFit/>
          </a:bodyPr>
          <a:lstStyle/>
          <a:p>
            <a:pPr algn="ctr"/>
            <a:r>
              <a:rPr lang="en-US" sz="3200" b="1" dirty="0">
                <a:solidFill>
                  <a:srgbClr val="FF0000"/>
                </a:solidFill>
              </a:rPr>
              <a:t>B</a:t>
            </a:r>
          </a:p>
        </p:txBody>
      </p:sp>
      <p:sp>
        <p:nvSpPr>
          <p:cNvPr id="21" name="TextBox 20">
            <a:extLst>
              <a:ext uri="{FF2B5EF4-FFF2-40B4-BE49-F238E27FC236}">
                <a16:creationId xmlns:a16="http://schemas.microsoft.com/office/drawing/2014/main" id="{2EF5E945-13AC-40A2-8920-E18403AFFBA3}"/>
              </a:ext>
            </a:extLst>
          </p:cNvPr>
          <p:cNvSpPr txBox="1"/>
          <p:nvPr/>
        </p:nvSpPr>
        <p:spPr>
          <a:xfrm>
            <a:off x="10356979" y="3471560"/>
            <a:ext cx="1026367" cy="584775"/>
          </a:xfrm>
          <a:prstGeom prst="rect">
            <a:avLst/>
          </a:prstGeom>
          <a:noFill/>
        </p:spPr>
        <p:txBody>
          <a:bodyPr wrap="square" rtlCol="0">
            <a:spAutoFit/>
          </a:bodyPr>
          <a:lstStyle/>
          <a:p>
            <a:pPr algn="ctr"/>
            <a:r>
              <a:rPr lang="en-US" sz="3200" b="1" dirty="0">
                <a:solidFill>
                  <a:srgbClr val="FF0000"/>
                </a:solidFill>
              </a:rPr>
              <a:t>C</a:t>
            </a:r>
          </a:p>
        </p:txBody>
      </p:sp>
      <p:sp>
        <p:nvSpPr>
          <p:cNvPr id="22" name="TextBox 21">
            <a:extLst>
              <a:ext uri="{FF2B5EF4-FFF2-40B4-BE49-F238E27FC236}">
                <a16:creationId xmlns:a16="http://schemas.microsoft.com/office/drawing/2014/main" id="{99185F0B-542F-4C15-AE4F-E6FAC34B0A9A}"/>
              </a:ext>
            </a:extLst>
          </p:cNvPr>
          <p:cNvSpPr txBox="1"/>
          <p:nvPr/>
        </p:nvSpPr>
        <p:spPr>
          <a:xfrm>
            <a:off x="6739809" y="5900084"/>
            <a:ext cx="1026367" cy="584775"/>
          </a:xfrm>
          <a:prstGeom prst="rect">
            <a:avLst/>
          </a:prstGeom>
          <a:noFill/>
        </p:spPr>
        <p:txBody>
          <a:bodyPr wrap="square" rtlCol="0">
            <a:spAutoFit/>
          </a:bodyPr>
          <a:lstStyle/>
          <a:p>
            <a:pPr algn="ctr"/>
            <a:r>
              <a:rPr lang="en-US" sz="3200" b="1" dirty="0">
                <a:solidFill>
                  <a:srgbClr val="FF0000"/>
                </a:solidFill>
              </a:rPr>
              <a:t>A</a:t>
            </a:r>
          </a:p>
        </p:txBody>
      </p:sp>
    </p:spTree>
    <p:extLst>
      <p:ext uri="{BB962C8B-B14F-4D97-AF65-F5344CB8AC3E}">
        <p14:creationId xmlns:p14="http://schemas.microsoft.com/office/powerpoint/2010/main" val="242142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166B-82AB-908B-3C5D-90CE36B63B1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6C468D-9703-A622-E644-B3F9136CEF07}"/>
              </a:ext>
            </a:extLst>
          </p:cNvPr>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Presentation</a:t>
            </a:r>
          </a:p>
        </p:txBody>
      </p:sp>
      <p:pic>
        <p:nvPicPr>
          <p:cNvPr id="2" name="Picture 1">
            <a:extLst>
              <a:ext uri="{FF2B5EF4-FFF2-40B4-BE49-F238E27FC236}">
                <a16:creationId xmlns:a16="http://schemas.microsoft.com/office/drawing/2014/main" id="{05D3E56D-5ABE-D4C1-4350-62FB506A3C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2088801" y="753910"/>
            <a:ext cx="7957536" cy="5613939"/>
          </a:xfrm>
          <a:prstGeom prst="rect">
            <a:avLst/>
          </a:prstGeom>
        </p:spPr>
      </p:pic>
      <p:sp>
        <p:nvSpPr>
          <p:cNvPr id="4" name="TextBox 3">
            <a:extLst>
              <a:ext uri="{FF2B5EF4-FFF2-40B4-BE49-F238E27FC236}">
                <a16:creationId xmlns:a16="http://schemas.microsoft.com/office/drawing/2014/main" id="{EA75AB6A-9335-E1BD-9390-DCDBAE82A15A}"/>
              </a:ext>
            </a:extLst>
          </p:cNvPr>
          <p:cNvSpPr txBox="1"/>
          <p:nvPr/>
        </p:nvSpPr>
        <p:spPr>
          <a:xfrm>
            <a:off x="4867134" y="4143638"/>
            <a:ext cx="3267732" cy="830997"/>
          </a:xfrm>
          <a:prstGeom prst="rect">
            <a:avLst/>
          </a:prstGeom>
          <a:noFill/>
        </p:spPr>
        <p:txBody>
          <a:bodyPr wrap="square" rtlCol="0">
            <a:spAutoFit/>
          </a:bodyPr>
          <a:lstStyle/>
          <a:p>
            <a:pPr algn="ctr"/>
            <a:r>
              <a:rPr lang="en-US" sz="4800" dirty="0">
                <a:solidFill>
                  <a:schemeClr val="bg1"/>
                </a:solidFill>
              </a:rPr>
              <a:t>Speaking </a:t>
            </a:r>
          </a:p>
        </p:txBody>
      </p:sp>
    </p:spTree>
    <p:extLst>
      <p:ext uri="{BB962C8B-B14F-4D97-AF65-F5344CB8AC3E}">
        <p14:creationId xmlns:p14="http://schemas.microsoft.com/office/powerpoint/2010/main" val="780914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DF00F-ECBD-BDD8-EE4C-ACE24F327A2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AB64931-A5A3-BBE9-1B1A-5C354831FFA2}"/>
              </a:ext>
            </a:extLst>
          </p:cNvPr>
          <p:cNvSpPr txBox="1"/>
          <p:nvPr/>
        </p:nvSpPr>
        <p:spPr>
          <a:xfrm>
            <a:off x="234765" y="1367309"/>
            <a:ext cx="11957235" cy="2232021"/>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pPr>
              <a:lnSpc>
                <a:spcPct val="150000"/>
              </a:lnSpc>
            </a:pPr>
            <a:r>
              <a:rPr lang="en-US" sz="3200" b="0" i="0" dirty="0">
                <a:solidFill>
                  <a:srgbClr val="0070C0"/>
                </a:solidFill>
                <a:effectLst/>
              </a:rPr>
              <a:t>In pairs</a:t>
            </a:r>
            <a:r>
              <a:rPr lang="en-US" sz="3200" dirty="0">
                <a:solidFill>
                  <a:srgbClr val="0070C0"/>
                </a:solidFill>
              </a:rPr>
              <a:t>: Look at File 2 (p. 122) and underline the main ideas in the text. Then, group the ideas together by writing a letter (A–C) beside each part you underlined. </a:t>
            </a:r>
          </a:p>
        </p:txBody>
      </p:sp>
      <p:pic>
        <p:nvPicPr>
          <p:cNvPr id="3" name="Picture 2">
            <a:extLst>
              <a:ext uri="{FF2B5EF4-FFF2-40B4-BE49-F238E27FC236}">
                <a16:creationId xmlns:a16="http://schemas.microsoft.com/office/drawing/2014/main" id="{F855A90C-E4F8-4148-B6DD-F54A1018F511}"/>
              </a:ext>
            </a:extLst>
          </p:cNvPr>
          <p:cNvPicPr>
            <a:picLocks noChangeAspect="1"/>
          </p:cNvPicPr>
          <p:nvPr/>
        </p:nvPicPr>
        <p:blipFill>
          <a:blip r:embed="rId2"/>
          <a:stretch>
            <a:fillRect/>
          </a:stretch>
        </p:blipFill>
        <p:spPr>
          <a:xfrm>
            <a:off x="234765" y="462848"/>
            <a:ext cx="3410798" cy="904461"/>
          </a:xfrm>
          <a:prstGeom prst="rect">
            <a:avLst/>
          </a:prstGeom>
        </p:spPr>
      </p:pic>
      <p:sp>
        <p:nvSpPr>
          <p:cNvPr id="6" name="TextBox 5">
            <a:extLst>
              <a:ext uri="{FF2B5EF4-FFF2-40B4-BE49-F238E27FC236}">
                <a16:creationId xmlns:a16="http://schemas.microsoft.com/office/drawing/2014/main" id="{05CFEA30-04A5-4575-AA93-7375F1794440}"/>
              </a:ext>
            </a:extLst>
          </p:cNvPr>
          <p:cNvSpPr txBox="1"/>
          <p:nvPr/>
        </p:nvSpPr>
        <p:spPr>
          <a:xfrm>
            <a:off x="3862511" y="726551"/>
            <a:ext cx="1427747"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Task a</a:t>
            </a:r>
          </a:p>
        </p:txBody>
      </p:sp>
    </p:spTree>
    <p:extLst>
      <p:ext uri="{BB962C8B-B14F-4D97-AF65-F5344CB8AC3E}">
        <p14:creationId xmlns:p14="http://schemas.microsoft.com/office/powerpoint/2010/main" val="2452042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70C655-B3B1-729A-350F-A95BB57959A4}"/>
              </a:ext>
            </a:extLst>
          </p:cNvPr>
          <p:cNvSpPr txBox="1"/>
          <p:nvPr/>
        </p:nvSpPr>
        <p:spPr>
          <a:xfrm>
            <a:off x="1875254" y="450435"/>
            <a:ext cx="10316746" cy="1321003"/>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pPr>
              <a:lnSpc>
                <a:spcPct val="130000"/>
              </a:lnSpc>
            </a:pPr>
            <a:r>
              <a:rPr lang="en-US" sz="3200" dirty="0">
                <a:solidFill>
                  <a:srgbClr val="0070C0"/>
                </a:solidFill>
              </a:rPr>
              <a:t>Complete the table below with your notes, then choose a title for each group of ideas</a:t>
            </a:r>
            <a:r>
              <a:rPr lang="en-US" sz="1800" b="0" i="0" dirty="0">
                <a:solidFill>
                  <a:srgbClr val="242021"/>
                </a:solidFill>
                <a:effectLst/>
                <a:latin typeface="FuturaStd-Heavy"/>
              </a:rPr>
              <a:t>.</a:t>
            </a:r>
            <a:r>
              <a:rPr lang="en-US" sz="3200" dirty="0"/>
              <a:t> </a:t>
            </a:r>
            <a:endParaRPr lang="en-US" sz="3200" dirty="0">
              <a:solidFill>
                <a:srgbClr val="0070C0"/>
              </a:solidFill>
            </a:endParaRPr>
          </a:p>
        </p:txBody>
      </p:sp>
      <p:sp>
        <p:nvSpPr>
          <p:cNvPr id="4" name="TextBox 3">
            <a:extLst>
              <a:ext uri="{FF2B5EF4-FFF2-40B4-BE49-F238E27FC236}">
                <a16:creationId xmlns:a16="http://schemas.microsoft.com/office/drawing/2014/main" id="{86DA66D7-294B-4713-8D06-A98C802EEE1E}"/>
              </a:ext>
            </a:extLst>
          </p:cNvPr>
          <p:cNvSpPr txBox="1"/>
          <p:nvPr/>
        </p:nvSpPr>
        <p:spPr>
          <a:xfrm>
            <a:off x="447507" y="454680"/>
            <a:ext cx="1427747"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Task b</a:t>
            </a:r>
          </a:p>
        </p:txBody>
      </p:sp>
      <p:pic>
        <p:nvPicPr>
          <p:cNvPr id="5" name="Picture 4">
            <a:extLst>
              <a:ext uri="{FF2B5EF4-FFF2-40B4-BE49-F238E27FC236}">
                <a16:creationId xmlns:a16="http://schemas.microsoft.com/office/drawing/2014/main" id="{54C43DF8-EF7B-47A9-B73E-DA04E2BA6EB4}"/>
              </a:ext>
            </a:extLst>
          </p:cNvPr>
          <p:cNvPicPr>
            <a:picLocks noChangeAspect="1"/>
          </p:cNvPicPr>
          <p:nvPr/>
        </p:nvPicPr>
        <p:blipFill>
          <a:blip r:embed="rId2"/>
          <a:stretch>
            <a:fillRect/>
          </a:stretch>
        </p:blipFill>
        <p:spPr>
          <a:xfrm>
            <a:off x="447507" y="2552248"/>
            <a:ext cx="11609954" cy="3083442"/>
          </a:xfrm>
          <a:prstGeom prst="rect">
            <a:avLst/>
          </a:prstGeom>
        </p:spPr>
      </p:pic>
    </p:spTree>
    <p:extLst>
      <p:ext uri="{BB962C8B-B14F-4D97-AF65-F5344CB8AC3E}">
        <p14:creationId xmlns:p14="http://schemas.microsoft.com/office/powerpoint/2010/main" val="45298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C1B1DF-5867-4870-AFCC-1ABB862F09B3}"/>
              </a:ext>
            </a:extLst>
          </p:cNvPr>
          <p:cNvPicPr>
            <a:picLocks noChangeAspect="1"/>
          </p:cNvPicPr>
          <p:nvPr/>
        </p:nvPicPr>
        <p:blipFill>
          <a:blip r:embed="rId2"/>
          <a:stretch>
            <a:fillRect/>
          </a:stretch>
        </p:blipFill>
        <p:spPr>
          <a:xfrm>
            <a:off x="546590" y="613606"/>
            <a:ext cx="3886537" cy="853514"/>
          </a:xfrm>
          <a:prstGeom prst="rect">
            <a:avLst/>
          </a:prstGeom>
        </p:spPr>
      </p:pic>
      <p:sp>
        <p:nvSpPr>
          <p:cNvPr id="6" name="TextBox 5">
            <a:extLst>
              <a:ext uri="{FF2B5EF4-FFF2-40B4-BE49-F238E27FC236}">
                <a16:creationId xmlns:a16="http://schemas.microsoft.com/office/drawing/2014/main" id="{0DA5C517-F4C5-40AF-BC77-EA39AA50132F}"/>
              </a:ext>
            </a:extLst>
          </p:cNvPr>
          <p:cNvSpPr txBox="1"/>
          <p:nvPr/>
        </p:nvSpPr>
        <p:spPr>
          <a:xfrm>
            <a:off x="631652" y="1775382"/>
            <a:ext cx="10316746" cy="1961178"/>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pPr>
              <a:lnSpc>
                <a:spcPct val="130000"/>
              </a:lnSpc>
            </a:pPr>
            <a:r>
              <a:rPr lang="en-US" sz="3200" dirty="0">
                <a:solidFill>
                  <a:srgbClr val="0070C0"/>
                </a:solidFill>
              </a:rPr>
              <a:t>Now, summarize the main information from the text on page 122. Use the Writing Skill box, the reading model, and your speaking notes to help you. Write 100 to 120 words. </a:t>
            </a:r>
          </a:p>
        </p:txBody>
      </p:sp>
    </p:spTree>
    <p:extLst>
      <p:ext uri="{BB962C8B-B14F-4D97-AF65-F5344CB8AC3E}">
        <p14:creationId xmlns:p14="http://schemas.microsoft.com/office/powerpoint/2010/main" val="663118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182805-7A83-939F-FC08-3146BF6FBD05}"/>
              </a:ext>
            </a:extLst>
          </p:cNvPr>
          <p:cNvSpPr txBox="1"/>
          <p:nvPr/>
        </p:nvSpPr>
        <p:spPr>
          <a:xfrm>
            <a:off x="117382" y="521456"/>
            <a:ext cx="11957235" cy="754374"/>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pPr>
              <a:lnSpc>
                <a:spcPct val="130000"/>
              </a:lnSpc>
            </a:pPr>
            <a:r>
              <a:rPr lang="en-US" sz="3600" dirty="0">
                <a:solidFill>
                  <a:srgbClr val="FF0000"/>
                </a:solidFill>
              </a:rPr>
              <a:t>Suggested answer.</a:t>
            </a:r>
          </a:p>
        </p:txBody>
      </p:sp>
      <p:sp>
        <p:nvSpPr>
          <p:cNvPr id="3" name="TextBox 2">
            <a:extLst>
              <a:ext uri="{FF2B5EF4-FFF2-40B4-BE49-F238E27FC236}">
                <a16:creationId xmlns:a16="http://schemas.microsoft.com/office/drawing/2014/main" id="{DE349103-4073-DBE1-64BA-01DDFEEBB7D6}"/>
              </a:ext>
            </a:extLst>
          </p:cNvPr>
          <p:cNvSpPr txBox="1"/>
          <p:nvPr/>
        </p:nvSpPr>
        <p:spPr>
          <a:xfrm>
            <a:off x="117381" y="1364109"/>
            <a:ext cx="11957235" cy="5016758"/>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r>
              <a:rPr lang="en-US" sz="3200" dirty="0">
                <a:solidFill>
                  <a:srgbClr val="242021"/>
                </a:solidFill>
              </a:rPr>
              <a:t>The article discusses information about staying healthy. It also suggests asking a health expert for advice about staying healthy.</a:t>
            </a:r>
            <a:br>
              <a:rPr lang="en-US" sz="3200" dirty="0">
                <a:solidFill>
                  <a:srgbClr val="242021"/>
                </a:solidFill>
              </a:rPr>
            </a:br>
            <a:r>
              <a:rPr lang="en-US" sz="3200" b="1" dirty="0">
                <a:solidFill>
                  <a:srgbClr val="242021"/>
                </a:solidFill>
              </a:rPr>
              <a:t>1. Air pollution at home</a:t>
            </a:r>
            <a:br>
              <a:rPr lang="en-US" sz="3200" dirty="0">
                <a:solidFill>
                  <a:srgbClr val="242021"/>
                </a:solidFill>
              </a:rPr>
            </a:br>
            <a:r>
              <a:rPr lang="en-US" sz="3200" dirty="0">
                <a:solidFill>
                  <a:srgbClr val="242021"/>
                </a:solidFill>
              </a:rPr>
              <a:t>Many people use cooking methods that pollute their homes. It's important for more people to understand which cooking methods are safe.</a:t>
            </a:r>
            <a:br>
              <a:rPr lang="en-US" sz="3200" dirty="0">
                <a:solidFill>
                  <a:srgbClr val="242021"/>
                </a:solidFill>
              </a:rPr>
            </a:br>
            <a:r>
              <a:rPr lang="en-US" sz="3200" b="1" dirty="0">
                <a:solidFill>
                  <a:srgbClr val="242021"/>
                </a:solidFill>
              </a:rPr>
              <a:t>2. Check health regularly</a:t>
            </a:r>
            <a:br>
              <a:rPr lang="en-US" sz="3200" dirty="0">
                <a:solidFill>
                  <a:srgbClr val="242021"/>
                </a:solidFill>
              </a:rPr>
            </a:br>
            <a:r>
              <a:rPr lang="en-US" sz="3200" dirty="0">
                <a:solidFill>
                  <a:srgbClr val="242021"/>
                </a:solidFill>
              </a:rPr>
              <a:t>Even if you feel OK, you should check your health often. Only some people do this now. Technology makes it easier to check for health problems.</a:t>
            </a:r>
          </a:p>
        </p:txBody>
      </p:sp>
    </p:spTree>
    <p:extLst>
      <p:ext uri="{BB962C8B-B14F-4D97-AF65-F5344CB8AC3E}">
        <p14:creationId xmlns:p14="http://schemas.microsoft.com/office/powerpoint/2010/main" val="2472961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182805-7A83-939F-FC08-3146BF6FBD05}"/>
              </a:ext>
            </a:extLst>
          </p:cNvPr>
          <p:cNvSpPr txBox="1"/>
          <p:nvPr/>
        </p:nvSpPr>
        <p:spPr>
          <a:xfrm>
            <a:off x="117382" y="521456"/>
            <a:ext cx="11957235" cy="754374"/>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pPr>
              <a:lnSpc>
                <a:spcPct val="130000"/>
              </a:lnSpc>
            </a:pPr>
            <a:r>
              <a:rPr lang="en-US" sz="3600" dirty="0">
                <a:solidFill>
                  <a:srgbClr val="FF0000"/>
                </a:solidFill>
              </a:rPr>
              <a:t>Suggested answer.</a:t>
            </a:r>
          </a:p>
        </p:txBody>
      </p:sp>
      <p:sp>
        <p:nvSpPr>
          <p:cNvPr id="3" name="TextBox 2">
            <a:extLst>
              <a:ext uri="{FF2B5EF4-FFF2-40B4-BE49-F238E27FC236}">
                <a16:creationId xmlns:a16="http://schemas.microsoft.com/office/drawing/2014/main" id="{DE349103-4073-DBE1-64BA-01DDFEEBB7D6}"/>
              </a:ext>
            </a:extLst>
          </p:cNvPr>
          <p:cNvSpPr txBox="1"/>
          <p:nvPr/>
        </p:nvSpPr>
        <p:spPr>
          <a:xfrm>
            <a:off x="117381" y="1364109"/>
            <a:ext cx="11957235" cy="2062103"/>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r>
              <a:rPr lang="en-US" sz="3200" b="1" dirty="0">
                <a:solidFill>
                  <a:srgbClr val="242021"/>
                </a:solidFill>
              </a:rPr>
              <a:t>3. Children's rights to health care</a:t>
            </a:r>
            <a:br>
              <a:rPr lang="en-US" sz="3200" dirty="0">
                <a:solidFill>
                  <a:srgbClr val="242021"/>
                </a:solidFill>
              </a:rPr>
            </a:br>
            <a:r>
              <a:rPr lang="en-US" sz="3200" dirty="0">
                <a:solidFill>
                  <a:srgbClr val="242021"/>
                </a:solidFill>
              </a:rPr>
              <a:t>Every child should have the right to access health services. Many children in the world can't access health services. Every child under six years old should have access to health care. </a:t>
            </a:r>
          </a:p>
        </p:txBody>
      </p:sp>
    </p:spTree>
    <p:extLst>
      <p:ext uri="{BB962C8B-B14F-4D97-AF65-F5344CB8AC3E}">
        <p14:creationId xmlns:p14="http://schemas.microsoft.com/office/powerpoint/2010/main" val="2946757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10878" y="525984"/>
            <a:ext cx="5640929" cy="5806031"/>
          </a:xfrm>
          <a:prstGeom prst="rect">
            <a:avLst/>
          </a:prstGeom>
        </p:spPr>
      </p:pic>
      <p:sp>
        <p:nvSpPr>
          <p:cNvPr id="3" name="TextBox 2"/>
          <p:cNvSpPr txBox="1"/>
          <p:nvPr/>
        </p:nvSpPr>
        <p:spPr>
          <a:xfrm>
            <a:off x="5840085" y="536612"/>
            <a:ext cx="6301866" cy="3607462"/>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pPr marL="571500" indent="-571500">
              <a:lnSpc>
                <a:spcPct val="150000"/>
              </a:lnSpc>
              <a:buFont typeface="Wingdings" panose="05000000000000000000" pitchFamily="2" charset="2"/>
              <a:buChar char="Ø"/>
            </a:pPr>
            <a:r>
              <a:rPr lang="en-US" sz="3600" i="1" dirty="0">
                <a:solidFill>
                  <a:srgbClr val="0070C0"/>
                </a:solidFill>
                <a:ea typeface="Calibri" panose="020F0502020204030204" pitchFamily="34" charset="0"/>
              </a:rPr>
              <a:t>Write </a:t>
            </a:r>
            <a:r>
              <a:rPr lang="en-US" sz="3600" i="1" dirty="0">
                <a:solidFill>
                  <a:srgbClr val="0070C0"/>
                </a:solidFill>
              </a:rPr>
              <a:t>a summary of a text</a:t>
            </a:r>
          </a:p>
          <a:p>
            <a:pPr marL="571500" indent="-571500">
              <a:lnSpc>
                <a:spcPct val="150000"/>
              </a:lnSpc>
              <a:buFont typeface="Wingdings" panose="05000000000000000000" pitchFamily="2" charset="2"/>
              <a:buChar char="Ø"/>
            </a:pPr>
            <a:r>
              <a:rPr lang="en-US" sz="3600" i="1" dirty="0">
                <a:solidFill>
                  <a:srgbClr val="0070C0"/>
                </a:solidFill>
                <a:ea typeface="Calibri" panose="020F0502020204030204" pitchFamily="34" charset="0"/>
              </a:rPr>
              <a:t>Talk about the main ideas of an article on health</a:t>
            </a:r>
            <a:endParaRPr lang="en-US" sz="3600" i="1"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340729365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C9A068-8F46-FC84-325D-F513302A2ECD}"/>
              </a:ext>
            </a:extLst>
          </p:cNvPr>
          <p:cNvSpPr txBox="1"/>
          <p:nvPr/>
        </p:nvSpPr>
        <p:spPr>
          <a:xfrm>
            <a:off x="117382" y="462392"/>
            <a:ext cx="11957235" cy="1961178"/>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pPr>
              <a:lnSpc>
                <a:spcPct val="130000"/>
              </a:lnSpc>
            </a:pPr>
            <a:r>
              <a:rPr lang="en-US" sz="3200" b="0" i="0" dirty="0">
                <a:solidFill>
                  <a:srgbClr val="0070C0"/>
                </a:solidFill>
                <a:effectLst/>
              </a:rPr>
              <a:t>Now, reread and edit your passage using feedback box below. </a:t>
            </a:r>
            <a:r>
              <a:rPr lang="en-US" sz="3200" dirty="0">
                <a:solidFill>
                  <a:srgbClr val="0070C0"/>
                </a:solidFill>
              </a:rPr>
              <a:t>Or in pairs: read each other’s passage and give feedback using the feedback box below.  </a:t>
            </a:r>
          </a:p>
        </p:txBody>
      </p:sp>
      <p:pic>
        <p:nvPicPr>
          <p:cNvPr id="5" name="Picture 4">
            <a:extLst>
              <a:ext uri="{FF2B5EF4-FFF2-40B4-BE49-F238E27FC236}">
                <a16:creationId xmlns:a16="http://schemas.microsoft.com/office/drawing/2014/main" id="{1BF86E37-48CE-41C9-BBDA-31A2562FAE70}"/>
              </a:ext>
            </a:extLst>
          </p:cNvPr>
          <p:cNvPicPr>
            <a:picLocks noChangeAspect="1"/>
          </p:cNvPicPr>
          <p:nvPr/>
        </p:nvPicPr>
        <p:blipFill>
          <a:blip r:embed="rId2"/>
          <a:stretch>
            <a:fillRect/>
          </a:stretch>
        </p:blipFill>
        <p:spPr>
          <a:xfrm>
            <a:off x="852984" y="2510887"/>
            <a:ext cx="10250445" cy="3799220"/>
          </a:xfrm>
          <a:prstGeom prst="rect">
            <a:avLst/>
          </a:prstGeom>
        </p:spPr>
      </p:pic>
    </p:spTree>
    <p:extLst>
      <p:ext uri="{BB962C8B-B14F-4D97-AF65-F5344CB8AC3E}">
        <p14:creationId xmlns:p14="http://schemas.microsoft.com/office/powerpoint/2010/main" val="1903311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6462"/>
            <a:ext cx="8790639" cy="5859910"/>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938809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6DD39-C046-5333-A7C8-D18305C7FB2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4C0D36D-176C-4DAB-8539-A30FF1D5F562}"/>
              </a:ext>
            </a:extLst>
          </p:cNvPr>
          <p:cNvPicPr>
            <a:picLocks noChangeAspect="1"/>
          </p:cNvPicPr>
          <p:nvPr/>
        </p:nvPicPr>
        <p:blipFill>
          <a:blip r:embed="rId2"/>
          <a:stretch>
            <a:fillRect/>
          </a:stretch>
        </p:blipFill>
        <p:spPr>
          <a:xfrm>
            <a:off x="0" y="1188798"/>
            <a:ext cx="12192000" cy="4480403"/>
          </a:xfrm>
          <a:prstGeom prst="rect">
            <a:avLst/>
          </a:prstGeom>
        </p:spPr>
      </p:pic>
    </p:spTree>
    <p:extLst>
      <p:ext uri="{BB962C8B-B14F-4D97-AF65-F5344CB8AC3E}">
        <p14:creationId xmlns:p14="http://schemas.microsoft.com/office/powerpoint/2010/main" val="2908178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4910"/>
            <a:ext cx="8787102" cy="5991206"/>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2183609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5119" y="518246"/>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545119" y="1763768"/>
            <a:ext cx="11101761" cy="3330464"/>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lnSpc>
                <a:spcPct val="150000"/>
              </a:lnSpc>
            </a:pPr>
            <a:r>
              <a:rPr lang="en-US" sz="3600" b="1" i="1" dirty="0">
                <a:solidFill>
                  <a:srgbClr val="0070C0"/>
                </a:solidFill>
              </a:rPr>
              <a:t>Writing:</a:t>
            </a:r>
          </a:p>
          <a:p>
            <a:pPr marL="571500" indent="-571500">
              <a:lnSpc>
                <a:spcPct val="150000"/>
              </a:lnSpc>
              <a:buFont typeface="Wingdings" panose="05000000000000000000" pitchFamily="2" charset="2"/>
              <a:buChar char="Ø"/>
            </a:pPr>
            <a:r>
              <a:rPr lang="en-US" sz="3600" i="1" dirty="0">
                <a:solidFill>
                  <a:srgbClr val="0070C0"/>
                </a:solidFill>
                <a:ea typeface="Calibri" panose="020F0502020204030204" pitchFamily="34" charset="0"/>
              </a:rPr>
              <a:t>Practice </a:t>
            </a:r>
            <a:r>
              <a:rPr lang="en-US" sz="3600" i="1" dirty="0">
                <a:solidFill>
                  <a:srgbClr val="0070C0"/>
                </a:solidFill>
              </a:rPr>
              <a:t>a summary text</a:t>
            </a:r>
          </a:p>
          <a:p>
            <a:pPr>
              <a:lnSpc>
                <a:spcPct val="150000"/>
              </a:lnSpc>
            </a:pPr>
            <a:r>
              <a:rPr lang="en-US" sz="3600" b="1" i="1" dirty="0">
                <a:solidFill>
                  <a:srgbClr val="0070C0"/>
                </a:solidFill>
                <a:ea typeface="Calibri" panose="020F0502020204030204" pitchFamily="34" charset="0"/>
              </a:rPr>
              <a:t>Speaking:</a:t>
            </a:r>
          </a:p>
          <a:p>
            <a:pPr marL="571500" indent="-571500">
              <a:lnSpc>
                <a:spcPct val="150000"/>
              </a:lnSpc>
              <a:buFont typeface="Wingdings" panose="05000000000000000000" pitchFamily="2" charset="2"/>
              <a:buChar char="Ø"/>
            </a:pPr>
            <a:r>
              <a:rPr lang="en-US" sz="3600" dirty="0">
                <a:solidFill>
                  <a:srgbClr val="0070C0"/>
                </a:solidFill>
                <a:ea typeface="Calibri" panose="020F0502020204030204" pitchFamily="34" charset="0"/>
              </a:rPr>
              <a:t>Talk about the main ideas of an article on health</a:t>
            </a:r>
          </a:p>
        </p:txBody>
      </p:sp>
    </p:spTree>
    <p:extLst>
      <p:ext uri="{BB962C8B-B14F-4D97-AF65-F5344CB8AC3E}">
        <p14:creationId xmlns:p14="http://schemas.microsoft.com/office/powerpoint/2010/main" val="2781470669"/>
      </p:ext>
    </p:extLst>
  </p:cSld>
  <p:clrMapOvr>
    <a:masterClrMapping/>
  </p:clrMapOvr>
  <p:transition spd="med">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333052" y="1734681"/>
            <a:ext cx="11764213" cy="3330464"/>
          </a:xfrm>
          <a:prstGeom prst="rect">
            <a:avLst/>
          </a:prstGeom>
          <a:solidFill>
            <a:schemeClr val="bg1"/>
          </a:solidFill>
          <a:ln>
            <a:noFill/>
          </a:ln>
          <a:effectLst>
            <a:outerShdw blurRad="50800" dist="38100" dir="5400000" algn="t" rotWithShape="0">
              <a:prstClr val="black">
                <a:alpha val="40000"/>
              </a:prstClr>
            </a:outerShdw>
          </a:effectLst>
        </p:spPr>
        <p:txBody>
          <a:bodyPr wrap="square" lIns="91440" tIns="45720" rIns="91440" bIns="45720" anchor="t">
            <a:spAutoFit/>
          </a:bodyPr>
          <a:lstStyle/>
          <a:p>
            <a:pPr marL="571500" indent="-571500">
              <a:lnSpc>
                <a:spcPct val="150000"/>
              </a:lnSpc>
              <a:buFont typeface="Wingdings" panose="05000000000000000000" pitchFamily="2" charset="2"/>
              <a:buChar char="q"/>
            </a:pPr>
            <a:r>
              <a:rPr lang="en-US" sz="3600" i="1" dirty="0">
                <a:solidFill>
                  <a:srgbClr val="0070C0"/>
                </a:solidFill>
              </a:rPr>
              <a:t>Do Writing on WB – page 31</a:t>
            </a:r>
            <a:r>
              <a:rPr lang="en-US" sz="3600" dirty="0">
                <a:solidFill>
                  <a:srgbClr val="0070C0"/>
                </a:solidFill>
              </a:rPr>
              <a:t>.</a:t>
            </a:r>
          </a:p>
          <a:p>
            <a:pPr marL="571500" indent="-571500">
              <a:lnSpc>
                <a:spcPct val="150000"/>
              </a:lnSpc>
              <a:buFont typeface="Wingdings" panose="05000000000000000000" pitchFamily="2" charset="2"/>
              <a:buChar char="q"/>
            </a:pPr>
            <a:r>
              <a:rPr lang="en-US" sz="3600" i="1" dirty="0">
                <a:solidFill>
                  <a:srgbClr val="0070C0"/>
                </a:solidFill>
              </a:rPr>
              <a:t>Prepare for the next lesson (Unit 5: Review: Listening &amp; Reading, Vocabulary - pages 100 &amp; 101 - SB).</a:t>
            </a:r>
          </a:p>
          <a:p>
            <a:pPr marL="571500" indent="-571500">
              <a:lnSpc>
                <a:spcPct val="150000"/>
              </a:lnSpc>
              <a:buFont typeface="Wingdings" panose="05000000000000000000" pitchFamily="2" charset="2"/>
              <a:buChar char="q"/>
            </a:pPr>
            <a:r>
              <a:rPr lang="en-US" sz="3600" i="1" dirty="0">
                <a:solidFill>
                  <a:srgbClr val="0070C0"/>
                </a:solidFill>
              </a:rPr>
              <a:t>Play the consolidation games on </a:t>
            </a:r>
            <a:r>
              <a:rPr lang="en-US" sz="3600" i="1" dirty="0">
                <a:solidFill>
                  <a:srgbClr val="0070C0"/>
                </a:solidFill>
                <a:hlinkClick r:id="rId2">
                  <a:extLst>
                    <a:ext uri="{A12FA001-AC4F-418D-AE19-62706E023703}">
                      <ahyp:hlinkClr xmlns:ahyp="http://schemas.microsoft.com/office/drawing/2018/hyperlinkcolor" val="tx"/>
                    </a:ext>
                  </a:extLst>
                </a:hlinkClick>
              </a:rPr>
              <a:t>www.eduhome.com.vn</a:t>
            </a:r>
            <a:r>
              <a:rPr lang="en-US" sz="3600" i="1" dirty="0">
                <a:solidFill>
                  <a:srgbClr val="0070C0"/>
                </a:solidFill>
              </a:rPr>
              <a:t> </a:t>
            </a:r>
          </a:p>
        </p:txBody>
      </p:sp>
    </p:spTree>
    <p:extLst>
      <p:ext uri="{BB962C8B-B14F-4D97-AF65-F5344CB8AC3E}">
        <p14:creationId xmlns:p14="http://schemas.microsoft.com/office/powerpoint/2010/main" val="41258320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805" b="7188"/>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278276113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0091"/>
            <a:ext cx="8784771" cy="5855916"/>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24825"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a:solidFill>
                  <a:schemeClr val="accent6">
                    <a:lumMod val="75000"/>
                  </a:schemeClr>
                </a:solidFill>
              </a:rPr>
              <a:t>WARM-UP</a:t>
            </a:r>
            <a:endParaRPr lang="en-US" sz="5400" b="1" dirty="0">
              <a:solidFill>
                <a:schemeClr val="accent6">
                  <a:lumMod val="75000"/>
                </a:schemeClr>
              </a:solidFill>
            </a:endParaRPr>
          </a:p>
        </p:txBody>
      </p:sp>
    </p:spTree>
    <p:extLst>
      <p:ext uri="{BB962C8B-B14F-4D97-AF65-F5344CB8AC3E}">
        <p14:creationId xmlns:p14="http://schemas.microsoft.com/office/powerpoint/2010/main" val="1872779487"/>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C7EA0-70B1-B58B-0AB3-F0464957F0D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AC46E9C-2605-A562-D85F-FFD9D9C9B9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a:extLst>
              <a:ext uri="{FF2B5EF4-FFF2-40B4-BE49-F238E27FC236}">
                <a16:creationId xmlns:a16="http://schemas.microsoft.com/office/drawing/2014/main" id="{7F2615B6-9E93-F74A-A3D4-286C3316461C}"/>
              </a:ext>
            </a:extLst>
          </p:cNvPr>
          <p:cNvSpPr txBox="1"/>
          <p:nvPr/>
        </p:nvSpPr>
        <p:spPr>
          <a:xfrm>
            <a:off x="4542206" y="4008491"/>
            <a:ext cx="3644262" cy="769441"/>
          </a:xfrm>
          <a:prstGeom prst="rect">
            <a:avLst/>
          </a:prstGeom>
          <a:noFill/>
        </p:spPr>
        <p:txBody>
          <a:bodyPr wrap="square" rtlCol="0">
            <a:spAutoFit/>
          </a:bodyPr>
          <a:lstStyle/>
          <a:p>
            <a:pPr algn="ctr"/>
            <a:r>
              <a:rPr lang="en-US" sz="4400" dirty="0">
                <a:solidFill>
                  <a:schemeClr val="bg1"/>
                </a:solidFill>
              </a:rPr>
              <a:t>Writing</a:t>
            </a:r>
          </a:p>
        </p:txBody>
      </p:sp>
    </p:spTree>
    <p:extLst>
      <p:ext uri="{BB962C8B-B14F-4D97-AF65-F5344CB8AC3E}">
        <p14:creationId xmlns:p14="http://schemas.microsoft.com/office/powerpoint/2010/main" val="4049441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7A8F4A2-0CAF-00BA-47DE-7D3A4DFCB485}"/>
              </a:ext>
            </a:extLst>
          </p:cNvPr>
          <p:cNvSpPr txBox="1"/>
          <p:nvPr/>
        </p:nvSpPr>
        <p:spPr>
          <a:xfrm>
            <a:off x="900304" y="2128323"/>
            <a:ext cx="10391391" cy="2601353"/>
          </a:xfrm>
          <a:prstGeom prst="rect">
            <a:avLst/>
          </a:prstGeom>
          <a:solidFill>
            <a:schemeClr val="bg1"/>
          </a:solidFill>
          <a:ln>
            <a:noFill/>
          </a:ln>
          <a:effectLst>
            <a:outerShdw blurRad="50800" dist="38100" dir="5400000" algn="t" rotWithShape="0">
              <a:prstClr val="black">
                <a:alpha val="40000"/>
              </a:prstClr>
            </a:outerShdw>
          </a:effectLst>
        </p:spPr>
        <p:txBody>
          <a:bodyPr wrap="square" numCol="1">
            <a:spAutoFit/>
          </a:bodyPr>
          <a:lstStyle/>
          <a:p>
            <a:pPr>
              <a:lnSpc>
                <a:spcPct val="130000"/>
              </a:lnSpc>
            </a:pPr>
            <a:r>
              <a:rPr lang="en-US" sz="3200" dirty="0">
                <a:solidFill>
                  <a:srgbClr val="0070C0"/>
                </a:solidFill>
              </a:rPr>
              <a:t>Read about summarizing a text. Then, using the summary on the previous page to help you, underline the main ideas in the article (page 45) and the listening questions (page 49). Put the ideas into groups and give each group a letter (A–E). </a:t>
            </a:r>
          </a:p>
        </p:txBody>
      </p:sp>
      <p:sp>
        <p:nvSpPr>
          <p:cNvPr id="9" name="TextBox 8">
            <a:extLst>
              <a:ext uri="{FF2B5EF4-FFF2-40B4-BE49-F238E27FC236}">
                <a16:creationId xmlns:a16="http://schemas.microsoft.com/office/drawing/2014/main" id="{11234AC6-DEDE-4C3A-8FF3-10F751DEB216}"/>
              </a:ext>
            </a:extLst>
          </p:cNvPr>
          <p:cNvSpPr txBox="1"/>
          <p:nvPr/>
        </p:nvSpPr>
        <p:spPr>
          <a:xfrm>
            <a:off x="372862" y="502912"/>
            <a:ext cx="1427747"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Task a</a:t>
            </a:r>
          </a:p>
        </p:txBody>
      </p:sp>
    </p:spTree>
    <p:extLst>
      <p:ext uri="{BB962C8B-B14F-4D97-AF65-F5344CB8AC3E}">
        <p14:creationId xmlns:p14="http://schemas.microsoft.com/office/powerpoint/2010/main" val="3781802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1234AC6-DEDE-4C3A-8FF3-10F751DEB216}"/>
              </a:ext>
            </a:extLst>
          </p:cNvPr>
          <p:cNvSpPr txBox="1"/>
          <p:nvPr/>
        </p:nvSpPr>
        <p:spPr>
          <a:xfrm>
            <a:off x="372862" y="502912"/>
            <a:ext cx="1427747"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Task a</a:t>
            </a:r>
          </a:p>
        </p:txBody>
      </p:sp>
      <p:pic>
        <p:nvPicPr>
          <p:cNvPr id="3" name="Picture 2">
            <a:extLst>
              <a:ext uri="{FF2B5EF4-FFF2-40B4-BE49-F238E27FC236}">
                <a16:creationId xmlns:a16="http://schemas.microsoft.com/office/drawing/2014/main" id="{61AE1DE2-7E40-41FE-9628-64620B679DC4}"/>
              </a:ext>
            </a:extLst>
          </p:cNvPr>
          <p:cNvPicPr>
            <a:picLocks noChangeAspect="1"/>
          </p:cNvPicPr>
          <p:nvPr/>
        </p:nvPicPr>
        <p:blipFill>
          <a:blip r:embed="rId2"/>
          <a:stretch>
            <a:fillRect/>
          </a:stretch>
        </p:blipFill>
        <p:spPr>
          <a:xfrm>
            <a:off x="0" y="1188798"/>
            <a:ext cx="12192000" cy="4480403"/>
          </a:xfrm>
          <a:prstGeom prst="rect">
            <a:avLst/>
          </a:prstGeom>
        </p:spPr>
      </p:pic>
    </p:spTree>
    <p:extLst>
      <p:ext uri="{BB962C8B-B14F-4D97-AF65-F5344CB8AC3E}">
        <p14:creationId xmlns:p14="http://schemas.microsoft.com/office/powerpoint/2010/main" val="4135701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87341-8A44-04DF-B6F1-3D95FD24B259}"/>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12995118-7CD9-4180-9FBB-E33A2764CF2E}"/>
              </a:ext>
            </a:extLst>
          </p:cNvPr>
          <p:cNvSpPr txBox="1"/>
          <p:nvPr/>
        </p:nvSpPr>
        <p:spPr>
          <a:xfrm>
            <a:off x="231725" y="1032255"/>
            <a:ext cx="11728550" cy="5186676"/>
          </a:xfrm>
          <a:prstGeom prst="rect">
            <a:avLst/>
          </a:prstGeom>
          <a:noFill/>
        </p:spPr>
        <p:txBody>
          <a:bodyPr wrap="square">
            <a:spAutoFit/>
          </a:bodyPr>
          <a:lstStyle/>
          <a:p>
            <a:pPr algn="just">
              <a:lnSpc>
                <a:spcPct val="150000"/>
              </a:lnSpc>
            </a:pPr>
            <a:r>
              <a:rPr lang="en-US" sz="3200" dirty="0">
                <a:solidFill>
                  <a:srgbClr val="242021"/>
                </a:solidFill>
                <a:latin typeface="Calibri (body)"/>
              </a:rPr>
              <a:t>The article discusses how a lot of online health advice is harmful to our health. There is also information about some health problems teens have.</a:t>
            </a:r>
          </a:p>
          <a:p>
            <a:pPr marL="514350" indent="-514350" algn="just">
              <a:lnSpc>
                <a:spcPct val="150000"/>
              </a:lnSpc>
              <a:buAutoNum type="arabicPeriod"/>
            </a:pPr>
            <a:r>
              <a:rPr lang="en-US" sz="3200" b="1" dirty="0">
                <a:solidFill>
                  <a:srgbClr val="242021"/>
                </a:solidFill>
                <a:latin typeface="Calibri (body)"/>
              </a:rPr>
              <a:t>Eat a healthy diet</a:t>
            </a:r>
          </a:p>
          <a:p>
            <a:pPr algn="just">
              <a:lnSpc>
                <a:spcPct val="150000"/>
              </a:lnSpc>
            </a:pPr>
            <a:r>
              <a:rPr lang="en-US" sz="3200" dirty="0">
                <a:solidFill>
                  <a:srgbClr val="242021"/>
                </a:solidFill>
                <a:latin typeface="Calibri (body)"/>
              </a:rPr>
              <a:t>People think detox diets are healthy. However, they are harmful. Our organs detox our bodies. We should eat a healthy diet and drink enough water to help our organs stay strong.</a:t>
            </a:r>
          </a:p>
        </p:txBody>
      </p:sp>
      <p:sp>
        <p:nvSpPr>
          <p:cNvPr id="6" name="TextBox 5">
            <a:extLst>
              <a:ext uri="{FF2B5EF4-FFF2-40B4-BE49-F238E27FC236}">
                <a16:creationId xmlns:a16="http://schemas.microsoft.com/office/drawing/2014/main" id="{98CE0FC9-EF37-402B-B8CF-C4E30BA8F5D7}"/>
              </a:ext>
            </a:extLst>
          </p:cNvPr>
          <p:cNvSpPr txBox="1"/>
          <p:nvPr/>
        </p:nvSpPr>
        <p:spPr>
          <a:xfrm>
            <a:off x="8855243" y="447480"/>
            <a:ext cx="3336758"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Summary p.52</a:t>
            </a:r>
          </a:p>
        </p:txBody>
      </p:sp>
    </p:spTree>
    <p:extLst>
      <p:ext uri="{BB962C8B-B14F-4D97-AF65-F5344CB8AC3E}">
        <p14:creationId xmlns:p14="http://schemas.microsoft.com/office/powerpoint/2010/main" val="1212749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87341-8A44-04DF-B6F1-3D95FD24B259}"/>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12995118-7CD9-4180-9FBB-E33A2764CF2E}"/>
              </a:ext>
            </a:extLst>
          </p:cNvPr>
          <p:cNvSpPr txBox="1"/>
          <p:nvPr/>
        </p:nvSpPr>
        <p:spPr>
          <a:xfrm>
            <a:off x="231725" y="485180"/>
            <a:ext cx="11728550" cy="5925340"/>
          </a:xfrm>
          <a:prstGeom prst="rect">
            <a:avLst/>
          </a:prstGeom>
          <a:noFill/>
        </p:spPr>
        <p:txBody>
          <a:bodyPr wrap="square">
            <a:spAutoFit/>
          </a:bodyPr>
          <a:lstStyle/>
          <a:p>
            <a:pPr algn="just">
              <a:lnSpc>
                <a:spcPct val="150000"/>
              </a:lnSpc>
            </a:pPr>
            <a:r>
              <a:rPr lang="en-US" sz="3200" b="1" dirty="0">
                <a:solidFill>
                  <a:srgbClr val="242021"/>
                </a:solidFill>
                <a:latin typeface="Calibri (body)"/>
              </a:rPr>
              <a:t>2.  Eat a little fat</a:t>
            </a:r>
          </a:p>
          <a:p>
            <a:pPr algn="just">
              <a:lnSpc>
                <a:spcPct val="150000"/>
              </a:lnSpc>
            </a:pPr>
            <a:r>
              <a:rPr lang="en-US" sz="3200" dirty="0">
                <a:solidFill>
                  <a:srgbClr val="242021"/>
                </a:solidFill>
                <a:latin typeface="Calibri (body)"/>
              </a:rPr>
              <a:t>Many people eat diets with no fat because they think fat is unhealthy. However, our bodies need fat to protect our organs and get benefits from some vitamins.</a:t>
            </a:r>
          </a:p>
          <a:p>
            <a:pPr algn="just">
              <a:lnSpc>
                <a:spcPct val="150000"/>
              </a:lnSpc>
            </a:pPr>
            <a:r>
              <a:rPr lang="en-US" sz="3200" b="1" dirty="0">
                <a:solidFill>
                  <a:srgbClr val="242021"/>
                </a:solidFill>
                <a:latin typeface="Calibri (body)"/>
              </a:rPr>
              <a:t>3.  Learn which chemicals are safe</a:t>
            </a:r>
          </a:p>
          <a:p>
            <a:pPr algn="just">
              <a:lnSpc>
                <a:spcPct val="150000"/>
              </a:lnSpc>
            </a:pPr>
            <a:r>
              <a:rPr lang="en-US" sz="3200" dirty="0">
                <a:solidFill>
                  <a:srgbClr val="242021"/>
                </a:solidFill>
                <a:latin typeface="Calibri (body)"/>
              </a:rPr>
              <a:t>Lots of people think that they shouldn't eat products that have chemicals in them. However, all types of food have chemicals in them. Health experts suggest learning which chemicals are safe.</a:t>
            </a:r>
          </a:p>
        </p:txBody>
      </p:sp>
      <p:sp>
        <p:nvSpPr>
          <p:cNvPr id="4" name="TextBox 3">
            <a:extLst>
              <a:ext uri="{FF2B5EF4-FFF2-40B4-BE49-F238E27FC236}">
                <a16:creationId xmlns:a16="http://schemas.microsoft.com/office/drawing/2014/main" id="{3B9BC25F-2EF4-491E-9439-E4E02D27CAA9}"/>
              </a:ext>
            </a:extLst>
          </p:cNvPr>
          <p:cNvSpPr txBox="1"/>
          <p:nvPr/>
        </p:nvSpPr>
        <p:spPr>
          <a:xfrm>
            <a:off x="8855243" y="447480"/>
            <a:ext cx="3336758" cy="584775"/>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Summary p.52</a:t>
            </a:r>
          </a:p>
        </p:txBody>
      </p:sp>
    </p:spTree>
    <p:extLst>
      <p:ext uri="{BB962C8B-B14F-4D97-AF65-F5344CB8AC3E}">
        <p14:creationId xmlns:p14="http://schemas.microsoft.com/office/powerpoint/2010/main" val="3786539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2641</TotalTime>
  <Words>1689</Words>
  <Application>Microsoft Office PowerPoint</Application>
  <PresentationFormat>Widescreen</PresentationFormat>
  <Paragraphs>105</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(body)</vt:lpstr>
      <vt:lpstr>Calibri Light</vt:lpstr>
      <vt:lpstr>FuturaStd-Heavy</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Phan Van Rieu (Hugo)</cp:lastModifiedBy>
  <cp:revision>728</cp:revision>
  <dcterms:created xsi:type="dcterms:W3CDTF">2023-02-01T04:45:54Z</dcterms:created>
  <dcterms:modified xsi:type="dcterms:W3CDTF">2024-05-27T04:02:07Z</dcterms:modified>
</cp:coreProperties>
</file>